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2233D26B-DFC2-4248-8ED0-AD3E108CBDD7}" type="datetime1">
              <a:rPr lang="en-US" smtClean="0">
                <a:solidFill>
                  <a:prstClr val="white">
                    <a:tint val="95000"/>
                  </a:prstClr>
                </a:solidFill>
              </a:rPr>
              <a:pPr/>
              <a:t>10/12/2016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277908168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94C003-38E8-486A-9BFD-47E55D87241C}" type="datetime1">
              <a:rPr lang="en-US" smtClean="0">
                <a:solidFill>
                  <a:prstClr val="black">
                    <a:tint val="95000"/>
                  </a:prstClr>
                </a:solidFill>
              </a:rPr>
              <a:pPr/>
              <a:t>10/12/2016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02581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59EAA3-934B-41DB-B3B1-806F4BE5CC37}" type="datetime1">
              <a:rPr lang="en-US" smtClean="0">
                <a:solidFill>
                  <a:prstClr val="black">
                    <a:tint val="95000"/>
                  </a:prstClr>
                </a:solidFill>
              </a:rPr>
              <a:pPr/>
              <a:t>10/12/2016</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150148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557338"/>
            <a:ext cx="4029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18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8394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1096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8F97F932-D99A-4087-BFB1-EA42FAFC8D2C}" type="datetime1">
              <a:rPr lang="en-US" smtClean="0">
                <a:solidFill>
                  <a:prstClr val="black">
                    <a:tint val="95000"/>
                  </a:prstClr>
                </a:solidFill>
              </a:rPr>
              <a:pPr/>
              <a:t>10/12/2016</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9981908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79C96367-2F2B-4F6E-ACF4-15FA13738E10}" type="datetime1">
              <a:rPr lang="en-US" smtClean="0">
                <a:solidFill>
                  <a:prstClr val="white">
                    <a:tint val="95000"/>
                  </a:prstClr>
                </a:solidFill>
              </a:rPr>
              <a:pPr/>
              <a:t>10/12/2016</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21196644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FB3498D-21C7-408B-8EF5-5B55DEF0BFD5}" type="datetime1">
              <a:rPr lang="en-US" smtClean="0">
                <a:solidFill>
                  <a:prstClr val="black">
                    <a:tint val="95000"/>
                  </a:prstClr>
                </a:solidFill>
              </a:rPr>
              <a:pPr/>
              <a:t>10/12/2016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99063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4DB246E-8FD1-42FF-94A4-E4133095C37A}" type="datetime1">
              <a:rPr lang="en-US" smtClean="0">
                <a:solidFill>
                  <a:prstClr val="black">
                    <a:tint val="95000"/>
                  </a:prstClr>
                </a:solidFill>
              </a:rPr>
              <a:pPr/>
              <a:t>10/12/2016</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08159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A93939D4-B818-4372-B1EE-7CB6D5BBC74A}" type="datetime1">
              <a:rPr lang="en-US" smtClean="0">
                <a:solidFill>
                  <a:prstClr val="black">
                    <a:tint val="95000"/>
                  </a:prstClr>
                </a:solidFill>
              </a:rPr>
              <a:pPr/>
              <a:t>10/12/2016</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77741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F35E438-4D0D-4834-B658-A90420491D98}" type="datetime1">
              <a:rPr lang="en-US" smtClean="0">
                <a:solidFill>
                  <a:prstClr val="black">
                    <a:tint val="95000"/>
                  </a:prstClr>
                </a:solidFill>
              </a:rPr>
              <a:pPr/>
              <a:t>10/12/2016</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0998300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76F8ADFA-7142-4015-85E6-1712F15FA709}" type="datetime1">
              <a:rPr lang="en-US" smtClean="0">
                <a:solidFill>
                  <a:prstClr val="black">
                    <a:tint val="95000"/>
                  </a:prstClr>
                </a:solidFill>
              </a:rPr>
              <a:pPr/>
              <a:t>10/12/2016</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p14="http://schemas.microsoft.com/office/powerpoint/2010/main" val="5458107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34A581E0-D653-4D78-A48F-41D80498BC7E}" type="datetime1">
              <a:rPr lang="en-US" smtClean="0">
                <a:solidFill>
                  <a:prstClr val="black">
                    <a:tint val="95000"/>
                  </a:prstClr>
                </a:solidFill>
              </a:rPr>
              <a:pPr/>
              <a:t>10/12/2016</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80063713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B3AFFF1-9C47-49F0-AE12-AF188F3F4E82}" type="datetime1">
              <a:rPr lang="en-US" b="1" smtClean="0">
                <a:solidFill>
                  <a:prstClr val="black">
                    <a:tint val="95000"/>
                  </a:prstClr>
                </a:solidFill>
                <a:latin typeface="Arial Narrow" pitchFamily="34" charset="0"/>
                <a:ea typeface="宋体" pitchFamily="2" charset="-122"/>
              </a:rPr>
              <a:pPr fontAlgn="base">
                <a:spcBef>
                  <a:spcPct val="0"/>
                </a:spcBef>
                <a:spcAft>
                  <a:spcPct val="0"/>
                </a:spcAft>
              </a:pPr>
              <a:t>10/12/2016</a:t>
            </a:fld>
            <a:endParaRPr lang="en-US" b="1" dirty="0">
              <a:solidFill>
                <a:prstClr val="black">
                  <a:tint val="95000"/>
                </a:prstClr>
              </a:solidFill>
              <a:latin typeface="Arial Narrow" pitchFamily="34" charset="0"/>
              <a:ea typeface="宋体" pitchFamily="2" charset="-122"/>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b="1" dirty="0">
              <a:solidFill>
                <a:prstClr val="black">
                  <a:tint val="95000"/>
                </a:prstClr>
              </a:solidFill>
              <a:latin typeface="Arial Narrow" pitchFamily="34" charset="0"/>
              <a:ea typeface="宋体" pitchFamily="2" charset="-122"/>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38237106-F2ED-405E-BC33-CC3CF426205F}" type="slidenum">
              <a:rPr lang="en-US" b="1" smtClean="0">
                <a:solidFill>
                  <a:prstClr val="black">
                    <a:tint val="95000"/>
                  </a:prstClr>
                </a:solidFill>
                <a:latin typeface="Arial Narrow" pitchFamily="34" charset="0"/>
                <a:ea typeface="宋体" pitchFamily="2" charset="-122"/>
              </a:rPr>
              <a:pPr fontAlgn="base">
                <a:spcBef>
                  <a:spcPct val="0"/>
                </a:spcBef>
                <a:spcAft>
                  <a:spcPct val="0"/>
                </a:spcAft>
              </a:pPr>
              <a:t>‹#›</a:t>
            </a:fld>
            <a:endParaRPr lang="en-US" b="1" dirty="0">
              <a:solidFill>
                <a:prstClr val="black">
                  <a:tint val="95000"/>
                </a:prstClr>
              </a:solidFill>
              <a:latin typeface="Arial Narrow" pitchFamily="34" charset="0"/>
              <a:ea typeface="宋体" pitchFamily="2" charset="-122"/>
            </a:endParaRPr>
          </a:p>
        </p:txBody>
      </p:sp>
    </p:spTree>
    <p:extLst>
      <p:ext uri="{BB962C8B-B14F-4D97-AF65-F5344CB8AC3E}">
        <p14:creationId xmlns:p14="http://schemas.microsoft.com/office/powerpoint/2010/main" val="41696924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0.png"/><Relationship Id="rId5" Type="http://schemas.openxmlformats.org/officeDocument/2006/relationships/oleObject" Target="../embeddings/oleObject12.bin"/><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US" altLang="zh-CN" sz="3200" b="1" dirty="0" smtClean="0"/>
              <a:t>03-2   </a:t>
            </a:r>
            <a:r>
              <a:rPr lang="zh-CN" altLang="en-US" sz="3200" b="1" dirty="0" smtClean="0"/>
              <a:t>有穷自动机</a:t>
            </a: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white">
                    <a:tint val="95000"/>
                  </a:prstClr>
                </a:solidFill>
              </a:rPr>
              <a:pPr/>
              <a:t>1</a:t>
            </a:fld>
            <a:endParaRPr lang="en-US">
              <a:solidFill>
                <a:prstClr val="white">
                  <a:tint val="95000"/>
                </a:prstClr>
              </a:solidFill>
            </a:endParaRPr>
          </a:p>
        </p:txBody>
      </p:sp>
      <p:sp>
        <p:nvSpPr>
          <p:cNvPr id="2" name="矩形 1"/>
          <p:cNvSpPr/>
          <p:nvPr/>
        </p:nvSpPr>
        <p:spPr>
          <a:xfrm>
            <a:off x="755576" y="2780928"/>
            <a:ext cx="7920880" cy="1574855"/>
          </a:xfrm>
          <a:prstGeom prst="rect">
            <a:avLst/>
          </a:prstGeom>
        </p:spPr>
        <p:txBody>
          <a:bodyPr wrap="square">
            <a:spAutoFit/>
          </a:bodyPr>
          <a:lstStyle/>
          <a:p>
            <a:pPr>
              <a:lnSpc>
                <a:spcPct val="120000"/>
              </a:lnSpc>
              <a:spcBef>
                <a:spcPct val="20000"/>
              </a:spcBef>
              <a:spcAft>
                <a:spcPts val="600"/>
              </a:spcAft>
              <a:buClr>
                <a:srgbClr val="DC9E1F"/>
              </a:buClr>
            </a:pPr>
            <a:r>
              <a:rPr lang="zh-CN" altLang="en-US" sz="2800" b="1" spc="30" dirty="0">
                <a:solidFill>
                  <a:prstClr val="white"/>
                </a:solidFill>
                <a:latin typeface="宋体" panose="02010600030101010101" pitchFamily="2" charset="-122"/>
              </a:rPr>
              <a:t>    本节主要讲述描述确定的有穷自动机、不确定的有穷自动机；二者间的转换；确定有穷自动机的化简。</a:t>
            </a:r>
            <a:endParaRPr lang="zh-CN" altLang="en-US" sz="2800" b="1" spc="30" dirty="0">
              <a:solidFill>
                <a:prstClr val="white"/>
              </a:solidFill>
              <a:latin typeface="宋体" panose="02010600030101010101" pitchFamily="2" charset="-122"/>
            </a:endParaRPr>
          </a:p>
        </p:txBody>
      </p:sp>
    </p:spTree>
    <p:extLst>
      <p:ext uri="{BB962C8B-B14F-4D97-AF65-F5344CB8AC3E}">
        <p14:creationId xmlns:p14="http://schemas.microsoft.com/office/powerpoint/2010/main" val="3755419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10</a:t>
            </a:fld>
            <a:endParaRPr lang="en-US">
              <a:solidFill>
                <a:prstClr val="black">
                  <a:tint val="95000"/>
                </a:prstClr>
              </a:solidFill>
            </a:endParaRPr>
          </a:p>
        </p:txBody>
      </p:sp>
      <p:graphicFrame>
        <p:nvGraphicFramePr>
          <p:cNvPr id="4098" name="Object 3"/>
          <p:cNvGraphicFramePr>
            <a:graphicFrameLocks noGrp="1" noChangeAspect="1"/>
          </p:cNvGraphicFramePr>
          <p:nvPr>
            <p:ph idx="4294967295"/>
            <p:extLst>
              <p:ext uri="{D42A27DB-BD31-4B8C-83A1-F6EECF244321}">
                <p14:modId xmlns:p14="http://schemas.microsoft.com/office/powerpoint/2010/main" val="4175825844"/>
              </p:ext>
            </p:extLst>
          </p:nvPr>
        </p:nvGraphicFramePr>
        <p:xfrm>
          <a:off x="190748" y="3140968"/>
          <a:ext cx="4319588" cy="3013075"/>
        </p:xfrm>
        <a:graphic>
          <a:graphicData uri="http://schemas.openxmlformats.org/presentationml/2006/ole">
            <mc:AlternateContent xmlns:mc="http://schemas.openxmlformats.org/markup-compatibility/2006">
              <mc:Choice xmlns:v="urn:schemas-microsoft-com:vml" Requires="v">
                <p:oleObj spid="_x0000_s3074" name="Image" r:id="rId3" imgW="5333333" imgH="3720635" progId="Photoshop.Image.7">
                  <p:embed/>
                </p:oleObj>
              </mc:Choice>
              <mc:Fallback>
                <p:oleObj name="Image" r:id="rId3" imgW="5333333" imgH="3720635"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48" y="3140968"/>
                        <a:ext cx="4319588" cy="3013075"/>
                      </a:xfrm>
                      <a:prstGeom prst="rect">
                        <a:avLst/>
                      </a:prstGeom>
                      <a:noFill/>
                      <a:ln>
                        <a:noFill/>
                      </a:ln>
                      <a:effectLst/>
                      <a:extLst/>
                    </p:spPr>
                  </p:pic>
                </p:oleObj>
              </mc:Fallback>
            </mc:AlternateContent>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2237851173"/>
              </p:ext>
            </p:extLst>
          </p:nvPr>
        </p:nvGraphicFramePr>
        <p:xfrm>
          <a:off x="4509895" y="3429000"/>
          <a:ext cx="4115241" cy="2592288"/>
        </p:xfrm>
        <a:graphic>
          <a:graphicData uri="http://schemas.openxmlformats.org/drawingml/2006/table">
            <a:tbl>
              <a:tblPr firstRow="1" bandRow="1">
                <a:tableStyleId>{5C22544A-7EE6-4342-B048-85BDC9FD1C3A}</a:tableStyleId>
              </a:tblPr>
              <a:tblGrid>
                <a:gridCol w="1135534"/>
                <a:gridCol w="1375249"/>
                <a:gridCol w="1604458"/>
              </a:tblGrid>
              <a:tr h="432048">
                <a:tc>
                  <a:txBody>
                    <a:bodyPr/>
                    <a:lstStyle/>
                    <a:p>
                      <a:endParaRPr lang="zh-CN" altLang="en-US" sz="2000" dirty="0"/>
                    </a:p>
                  </a:txBody>
                  <a:tcPr/>
                </a:tc>
                <a:tc>
                  <a:txBody>
                    <a:bodyPr/>
                    <a:lstStyle/>
                    <a:p>
                      <a:r>
                        <a:rPr lang="en-US" altLang="zh-CN" sz="2000" dirty="0" smtClean="0"/>
                        <a:t>a</a:t>
                      </a:r>
                      <a:endParaRPr lang="zh-CN" altLang="en-US" sz="2000" dirty="0"/>
                    </a:p>
                  </a:txBody>
                  <a:tcPr/>
                </a:tc>
                <a:tc>
                  <a:txBody>
                    <a:bodyPr/>
                    <a:lstStyle/>
                    <a:p>
                      <a:r>
                        <a:rPr lang="en-US" altLang="zh-CN" sz="2000" dirty="0" smtClean="0"/>
                        <a:t>b</a:t>
                      </a:r>
                      <a:endParaRPr lang="zh-CN" altLang="en-US" sz="2000" dirty="0"/>
                    </a:p>
                  </a:txBody>
                  <a:tcPr/>
                </a:tc>
              </a:tr>
              <a:tr h="432048">
                <a:tc>
                  <a:txBody>
                    <a:bodyPr/>
                    <a:lstStyle/>
                    <a:p>
                      <a:r>
                        <a:rPr lang="en-US" altLang="zh-CN" sz="2000" dirty="0" smtClean="0"/>
                        <a:t>0</a:t>
                      </a:r>
                      <a:endParaRPr lang="zh-CN" altLang="en-US" sz="2000" dirty="0"/>
                    </a:p>
                  </a:txBody>
                  <a:tcPr/>
                </a:tc>
                <a:tc>
                  <a:txBody>
                    <a:bodyPr/>
                    <a:lstStyle/>
                    <a:p>
                      <a:r>
                        <a:rPr lang="en-US" altLang="zh-CN" sz="2000" dirty="0" smtClean="0"/>
                        <a:t>0,3</a:t>
                      </a:r>
                      <a:endParaRPr lang="zh-CN" altLang="en-US" sz="2000" dirty="0"/>
                    </a:p>
                  </a:txBody>
                  <a:tcPr/>
                </a:tc>
                <a:tc>
                  <a:txBody>
                    <a:bodyPr/>
                    <a:lstStyle/>
                    <a:p>
                      <a:r>
                        <a:rPr lang="en-US" altLang="zh-CN" sz="2000" dirty="0" smtClean="0"/>
                        <a:t>0,1</a:t>
                      </a:r>
                      <a:endParaRPr lang="zh-CN" altLang="en-US" sz="2000" dirty="0"/>
                    </a:p>
                  </a:txBody>
                  <a:tcPr/>
                </a:tc>
              </a:tr>
              <a:tr h="432048">
                <a:tc>
                  <a:txBody>
                    <a:bodyPr/>
                    <a:lstStyle/>
                    <a:p>
                      <a:r>
                        <a:rPr lang="en-US" altLang="zh-CN" sz="2000" dirty="0" smtClean="0"/>
                        <a:t>1</a:t>
                      </a:r>
                      <a:endParaRPr lang="zh-CN" altLang="en-US" sz="2000" dirty="0"/>
                    </a:p>
                  </a:txBody>
                  <a:tcPr/>
                </a:tc>
                <a:tc>
                  <a:txBody>
                    <a:bodyPr/>
                    <a:lstStyle/>
                    <a:p>
                      <a:endParaRPr lang="zh-CN" altLang="en-US" sz="2000" dirty="0"/>
                    </a:p>
                  </a:txBody>
                  <a:tcPr/>
                </a:tc>
                <a:tc>
                  <a:txBody>
                    <a:bodyPr/>
                    <a:lstStyle/>
                    <a:p>
                      <a:r>
                        <a:rPr lang="en-US" altLang="zh-CN" sz="2000" dirty="0" smtClean="0"/>
                        <a:t>2</a:t>
                      </a:r>
                      <a:endParaRPr lang="zh-CN" altLang="en-US" sz="2000" dirty="0"/>
                    </a:p>
                  </a:txBody>
                  <a:tcPr/>
                </a:tc>
              </a:tr>
              <a:tr h="432048">
                <a:tc>
                  <a:txBody>
                    <a:bodyPr/>
                    <a:lstStyle/>
                    <a:p>
                      <a:r>
                        <a:rPr lang="en-US" altLang="zh-CN" sz="2000" dirty="0" smtClean="0"/>
                        <a:t>2</a:t>
                      </a:r>
                      <a:endParaRPr lang="zh-CN" altLang="en-US" sz="2000" dirty="0"/>
                    </a:p>
                  </a:txBody>
                  <a:tcPr/>
                </a:tc>
                <a:tc>
                  <a:txBody>
                    <a:bodyPr/>
                    <a:lstStyle/>
                    <a:p>
                      <a:r>
                        <a:rPr lang="en-US" altLang="zh-CN" sz="2000" dirty="0" smtClean="0"/>
                        <a:t>2</a:t>
                      </a:r>
                      <a:endParaRPr lang="zh-CN" altLang="en-US" sz="2000" dirty="0"/>
                    </a:p>
                  </a:txBody>
                  <a:tcPr/>
                </a:tc>
                <a:tc>
                  <a:txBody>
                    <a:bodyPr/>
                    <a:lstStyle/>
                    <a:p>
                      <a:r>
                        <a:rPr lang="en-US" altLang="zh-CN" sz="2000" dirty="0" smtClean="0"/>
                        <a:t>2</a:t>
                      </a:r>
                      <a:endParaRPr lang="zh-CN" altLang="en-US" sz="2000" dirty="0"/>
                    </a:p>
                  </a:txBody>
                  <a:tcPr/>
                </a:tc>
              </a:tr>
              <a:tr h="432048">
                <a:tc>
                  <a:txBody>
                    <a:bodyPr/>
                    <a:lstStyle/>
                    <a:p>
                      <a:r>
                        <a:rPr lang="en-US" altLang="zh-CN" sz="2000" dirty="0" smtClean="0"/>
                        <a:t>3</a:t>
                      </a:r>
                      <a:endParaRPr lang="zh-CN" altLang="en-US" sz="2000" dirty="0"/>
                    </a:p>
                  </a:txBody>
                  <a:tcPr/>
                </a:tc>
                <a:tc>
                  <a:txBody>
                    <a:bodyPr/>
                    <a:lstStyle/>
                    <a:p>
                      <a:r>
                        <a:rPr lang="en-US" altLang="zh-CN" sz="2000" dirty="0" smtClean="0"/>
                        <a:t>4</a:t>
                      </a:r>
                      <a:endParaRPr lang="zh-CN" altLang="en-US" sz="2000" dirty="0"/>
                    </a:p>
                  </a:txBody>
                  <a:tcPr/>
                </a:tc>
                <a:tc>
                  <a:txBody>
                    <a:bodyPr/>
                    <a:lstStyle/>
                    <a:p>
                      <a:endParaRPr lang="zh-CN" altLang="en-US" sz="2000"/>
                    </a:p>
                  </a:txBody>
                  <a:tcPr/>
                </a:tc>
              </a:tr>
              <a:tr h="432048">
                <a:tc>
                  <a:txBody>
                    <a:bodyPr/>
                    <a:lstStyle/>
                    <a:p>
                      <a:r>
                        <a:rPr lang="en-US" altLang="zh-CN" sz="2000" dirty="0" smtClean="0"/>
                        <a:t>4</a:t>
                      </a:r>
                      <a:endParaRPr lang="zh-CN" altLang="en-US" sz="2000" dirty="0"/>
                    </a:p>
                  </a:txBody>
                  <a:tcPr/>
                </a:tc>
                <a:tc>
                  <a:txBody>
                    <a:bodyPr/>
                    <a:lstStyle/>
                    <a:p>
                      <a:r>
                        <a:rPr lang="en-US" altLang="zh-CN" sz="2000" dirty="0" smtClean="0"/>
                        <a:t>4</a:t>
                      </a:r>
                      <a:endParaRPr lang="zh-CN" altLang="en-US" sz="2000" dirty="0"/>
                    </a:p>
                  </a:txBody>
                  <a:tcPr/>
                </a:tc>
                <a:tc>
                  <a:txBody>
                    <a:bodyPr/>
                    <a:lstStyle/>
                    <a:p>
                      <a:r>
                        <a:rPr lang="en-US" altLang="zh-CN" sz="2000" dirty="0" smtClean="0"/>
                        <a:t>4</a:t>
                      </a:r>
                      <a:endParaRPr lang="zh-CN" altLang="en-US" sz="2000" dirty="0"/>
                    </a:p>
                  </a:txBody>
                  <a:tcPr/>
                </a:tc>
              </a:tr>
            </a:tbl>
          </a:graphicData>
        </a:graphic>
      </p:graphicFrame>
      <p:sp>
        <p:nvSpPr>
          <p:cNvPr id="6" name="TextBox 5"/>
          <p:cNvSpPr txBox="1"/>
          <p:nvPr/>
        </p:nvSpPr>
        <p:spPr>
          <a:xfrm>
            <a:off x="395536" y="2600612"/>
            <a:ext cx="2520280" cy="461665"/>
          </a:xfrm>
          <a:prstGeom prst="rect">
            <a:avLst/>
          </a:prstGeom>
          <a:solidFill>
            <a:schemeClr val="accent3">
              <a:lumMod val="40000"/>
              <a:lumOff val="60000"/>
            </a:schemeClr>
          </a:solidFill>
          <a:ln w="19050">
            <a:solidFill>
              <a:schemeClr val="tx1"/>
            </a:solidFill>
          </a:ln>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状态转换图</a:t>
            </a:r>
            <a:endParaRPr lang="zh-CN" altLang="en-US" sz="2400" b="1" dirty="0">
              <a:solidFill>
                <a:prstClr val="black"/>
              </a:solidFill>
              <a:latin typeface="Arial Narrow" pitchFamily="34" charset="0"/>
            </a:endParaRPr>
          </a:p>
        </p:txBody>
      </p:sp>
      <p:sp>
        <p:nvSpPr>
          <p:cNvPr id="7" name="Rectangle 2"/>
          <p:cNvSpPr txBox="1">
            <a:spLocks noChangeArrowheads="1"/>
          </p:cNvSpPr>
          <p:nvPr/>
        </p:nvSpPr>
        <p:spPr>
          <a:xfrm>
            <a:off x="395536" y="188640"/>
            <a:ext cx="8229600" cy="2262981"/>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Clr>
                <a:srgbClr val="F0AD00"/>
              </a:buClr>
              <a:buFont typeface="Wingdings" pitchFamily="2" charset="2"/>
              <a:buNone/>
            </a:pPr>
            <a:r>
              <a:rPr lang="zh-CN" altLang="en-US" sz="2400" dirty="0" smtClean="0">
                <a:solidFill>
                  <a:prstClr val="black"/>
                </a:solidFill>
              </a:rPr>
              <a:t>例：</a:t>
            </a:r>
            <a:r>
              <a:rPr lang="en-US" altLang="zh-CN" sz="2400" dirty="0" smtClean="0">
                <a:solidFill>
                  <a:prstClr val="black"/>
                </a:solidFill>
              </a:rPr>
              <a:t>M=({0,1,2,3,4},{</a:t>
            </a:r>
            <a:r>
              <a:rPr lang="en-US" altLang="zh-CN" sz="2400" dirty="0" err="1" smtClean="0">
                <a:solidFill>
                  <a:prstClr val="black"/>
                </a:solidFill>
              </a:rPr>
              <a:t>a,b</a:t>
            </a:r>
            <a:r>
              <a:rPr lang="en-US" altLang="zh-CN" sz="2400" dirty="0" smtClean="0">
                <a:solidFill>
                  <a:prstClr val="black"/>
                </a:solidFill>
              </a:rPr>
              <a:t>},f,{0},{2,4}),</a:t>
            </a:r>
            <a:r>
              <a:rPr lang="zh-CN" altLang="en-US" sz="2400" dirty="0" smtClean="0">
                <a:solidFill>
                  <a:prstClr val="black"/>
                </a:solidFill>
              </a:rPr>
              <a:t>其中</a:t>
            </a:r>
            <a:r>
              <a:rPr lang="en-US" altLang="zh-CN" sz="2400" dirty="0" smtClean="0">
                <a:solidFill>
                  <a:prstClr val="black"/>
                </a:solidFill>
              </a:rPr>
              <a:t>f</a:t>
            </a:r>
            <a:r>
              <a:rPr lang="zh-CN" altLang="en-US" sz="2400" dirty="0" smtClean="0">
                <a:solidFill>
                  <a:prstClr val="black"/>
                </a:solidFill>
              </a:rPr>
              <a:t>定义为</a:t>
            </a:r>
            <a:r>
              <a:rPr lang="en-US" altLang="zh-CN" sz="2400" dirty="0" smtClean="0">
                <a:solidFill>
                  <a:prstClr val="black"/>
                </a:solidFill>
              </a:rPr>
              <a:t>:</a:t>
            </a:r>
          </a:p>
          <a:p>
            <a:pPr>
              <a:buClr>
                <a:srgbClr val="F0AD00"/>
              </a:buClr>
            </a:pPr>
            <a:endParaRPr lang="en-US" altLang="zh-CN" sz="2400" dirty="0" smtClean="0">
              <a:solidFill>
                <a:prstClr val="black"/>
              </a:solidFill>
            </a:endParaRPr>
          </a:p>
          <a:p>
            <a:pPr>
              <a:buClr>
                <a:srgbClr val="F0AD00"/>
              </a:buClr>
              <a:buFont typeface="Wingdings" pitchFamily="2" charset="2"/>
              <a:buNone/>
            </a:pPr>
            <a:r>
              <a:rPr lang="en-US" altLang="zh-CN" sz="2400" dirty="0" smtClean="0">
                <a:solidFill>
                  <a:prstClr val="black"/>
                </a:solidFill>
              </a:rPr>
              <a:t>		f(0,a) = </a:t>
            </a:r>
            <a:r>
              <a:rPr lang="en-US" altLang="zh-CN" sz="2400" dirty="0" smtClean="0">
                <a:solidFill>
                  <a:srgbClr val="A50021"/>
                </a:solidFill>
              </a:rPr>
              <a:t>{0,3}  </a:t>
            </a:r>
            <a:r>
              <a:rPr lang="en-US" altLang="zh-CN" sz="2400" dirty="0" smtClean="0">
                <a:solidFill>
                  <a:prstClr val="black"/>
                </a:solidFill>
              </a:rPr>
              <a:t>f(0,b) = </a:t>
            </a:r>
            <a:r>
              <a:rPr lang="en-US" altLang="zh-CN" sz="2400" dirty="0" smtClean="0">
                <a:solidFill>
                  <a:srgbClr val="A50021"/>
                </a:solidFill>
              </a:rPr>
              <a:t>{0,1}</a:t>
            </a:r>
          </a:p>
          <a:p>
            <a:pPr>
              <a:buClr>
                <a:srgbClr val="F0AD00"/>
              </a:buClr>
              <a:buFont typeface="Wingdings" pitchFamily="2" charset="2"/>
              <a:buNone/>
            </a:pPr>
            <a:r>
              <a:rPr lang="en-US" altLang="zh-CN" sz="2400" dirty="0" smtClean="0">
                <a:solidFill>
                  <a:prstClr val="black"/>
                </a:solidFill>
              </a:rPr>
              <a:t>		f(1,b) = {2}   f(2,a) = {2}</a:t>
            </a:r>
          </a:p>
          <a:p>
            <a:pPr>
              <a:buClr>
                <a:srgbClr val="F0AD00"/>
              </a:buClr>
              <a:buFont typeface="Wingdings" pitchFamily="2" charset="2"/>
              <a:buNone/>
            </a:pPr>
            <a:r>
              <a:rPr lang="en-US" altLang="zh-CN" sz="2400" dirty="0" smtClean="0">
                <a:solidFill>
                  <a:prstClr val="black"/>
                </a:solidFill>
              </a:rPr>
              <a:t>		f(2,b) = {2}   f(3,a) = {4}</a:t>
            </a:r>
          </a:p>
          <a:p>
            <a:pPr>
              <a:buClr>
                <a:srgbClr val="F0AD00"/>
              </a:buClr>
              <a:buFont typeface="Wingdings" pitchFamily="2" charset="2"/>
              <a:buNone/>
            </a:pPr>
            <a:r>
              <a:rPr lang="en-US" altLang="zh-CN" sz="2400" dirty="0" smtClean="0">
                <a:solidFill>
                  <a:prstClr val="black"/>
                </a:solidFill>
              </a:rPr>
              <a:t>		f(4,a) = {4}   f(4,b) = {4}</a:t>
            </a:r>
          </a:p>
          <a:p>
            <a:pPr>
              <a:buClr>
                <a:srgbClr val="F0AD00"/>
              </a:buClr>
            </a:pPr>
            <a:endParaRPr lang="en-US" altLang="zh-CN" sz="2400" dirty="0" smtClean="0">
              <a:solidFill>
                <a:prstClr val="black"/>
              </a:solidFill>
            </a:endParaRPr>
          </a:p>
        </p:txBody>
      </p:sp>
      <p:sp>
        <p:nvSpPr>
          <p:cNvPr id="8" name="TextBox 7"/>
          <p:cNvSpPr txBox="1"/>
          <p:nvPr/>
        </p:nvSpPr>
        <p:spPr>
          <a:xfrm>
            <a:off x="4487387" y="2604379"/>
            <a:ext cx="2520280" cy="461665"/>
          </a:xfrm>
          <a:prstGeom prst="rect">
            <a:avLst/>
          </a:prstGeom>
          <a:solidFill>
            <a:schemeClr val="accent3">
              <a:lumMod val="40000"/>
              <a:lumOff val="60000"/>
            </a:schemeClr>
          </a:solidFill>
          <a:ln w="19050">
            <a:solidFill>
              <a:schemeClr val="tx1"/>
            </a:solidFill>
          </a:ln>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状态转换矩阵</a:t>
            </a:r>
            <a:endParaRPr lang="zh-CN" altLang="en-US" sz="2400" b="1" dirty="0">
              <a:solidFill>
                <a:prstClr val="black"/>
              </a:solidFill>
              <a:latin typeface="Arial Narrow" pitchFamily="34" charset="0"/>
            </a:endParaRPr>
          </a:p>
        </p:txBody>
      </p:sp>
    </p:spTree>
    <p:extLst>
      <p:ext uri="{BB962C8B-B14F-4D97-AF65-F5344CB8AC3E}">
        <p14:creationId xmlns:p14="http://schemas.microsoft.com/office/powerpoint/2010/main" val="392719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fade">
                                      <p:cBhvr>
                                        <p:cTn id="14" dur="1000"/>
                                        <p:tgtEl>
                                          <p:spTgt spid="4098"/>
                                        </p:tgtEl>
                                      </p:cBhvr>
                                    </p:animEffect>
                                    <p:anim calcmode="lin" valueType="num">
                                      <p:cBhvr>
                                        <p:cTn id="15" dur="1000" fill="hold"/>
                                        <p:tgtEl>
                                          <p:spTgt spid="4098"/>
                                        </p:tgtEl>
                                        <p:attrNameLst>
                                          <p:attrName>ppt_x</p:attrName>
                                        </p:attrNameLst>
                                      </p:cBhvr>
                                      <p:tavLst>
                                        <p:tav tm="0">
                                          <p:val>
                                            <p:strVal val="#ppt_x"/>
                                          </p:val>
                                        </p:tav>
                                        <p:tav tm="100000">
                                          <p:val>
                                            <p:strVal val="#ppt_x"/>
                                          </p:val>
                                        </p:tav>
                                      </p:tavLst>
                                    </p:anim>
                                    <p:anim calcmode="lin" valueType="num">
                                      <p:cBhvr>
                                        <p:cTn id="16"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536" y="188640"/>
            <a:ext cx="8229600" cy="1185320"/>
          </a:xfrm>
        </p:spPr>
        <p:txBody>
          <a:bodyPr/>
          <a:lstStyle/>
          <a:p>
            <a:r>
              <a:rPr lang="zh-CN" altLang="en-US" dirty="0" smtClean="0">
                <a:solidFill>
                  <a:srgbClr val="FFC000"/>
                </a:solidFill>
                <a:latin typeface="黑体" panose="02010609060101010101" pitchFamily="49" charset="-122"/>
                <a:ea typeface="黑体" panose="02010609060101010101" pitchFamily="49" charset="-122"/>
              </a:rPr>
              <a:t>简单总结：</a:t>
            </a:r>
            <a:r>
              <a:rPr lang="en-US" altLang="zh-CN" dirty="0" smtClean="0">
                <a:solidFill>
                  <a:srgbClr val="FFC000"/>
                </a:solidFill>
                <a:latin typeface="黑体" panose="02010609060101010101" pitchFamily="49" charset="-122"/>
                <a:ea typeface="黑体" panose="02010609060101010101" pitchFamily="49" charset="-122"/>
              </a:rPr>
              <a:t>DFA</a:t>
            </a:r>
            <a:r>
              <a:rPr lang="zh-CN" altLang="en-US" dirty="0" smtClean="0">
                <a:solidFill>
                  <a:srgbClr val="FFC000"/>
                </a:solidFill>
                <a:latin typeface="黑体" panose="02010609060101010101" pitchFamily="49" charset="-122"/>
                <a:ea typeface="黑体" panose="02010609060101010101" pitchFamily="49" charset="-122"/>
              </a:rPr>
              <a:t>和</a:t>
            </a:r>
            <a:r>
              <a:rPr lang="en-US" altLang="zh-CN" dirty="0" smtClean="0">
                <a:solidFill>
                  <a:srgbClr val="FFC000"/>
                </a:solidFill>
                <a:latin typeface="黑体" panose="02010609060101010101" pitchFamily="49" charset="-122"/>
                <a:ea typeface="黑体" panose="02010609060101010101" pitchFamily="49" charset="-122"/>
              </a:rPr>
              <a:t>NFA</a:t>
            </a:r>
            <a:r>
              <a:rPr lang="zh-CN" altLang="en-US" dirty="0" smtClean="0">
                <a:solidFill>
                  <a:srgbClr val="FFC000"/>
                </a:solidFill>
                <a:latin typeface="黑体" panose="02010609060101010101" pitchFamily="49" charset="-122"/>
                <a:ea typeface="黑体" panose="02010609060101010101" pitchFamily="49" charset="-122"/>
              </a:rPr>
              <a:t>的区别和联系</a:t>
            </a:r>
          </a:p>
        </p:txBody>
      </p:sp>
      <p:sp>
        <p:nvSpPr>
          <p:cNvPr id="185347" name="Rectangle 3"/>
          <p:cNvSpPr>
            <a:spLocks noGrp="1" noChangeArrowheads="1"/>
          </p:cNvSpPr>
          <p:nvPr>
            <p:ph idx="1"/>
          </p:nvPr>
        </p:nvSpPr>
        <p:spPr>
          <a:xfrm>
            <a:off x="467544" y="1772816"/>
            <a:ext cx="8229600" cy="4625609"/>
          </a:xfrm>
        </p:spPr>
        <p:txBody>
          <a:bodyPr>
            <a:normAutofit/>
          </a:bodyPr>
          <a:lstStyle/>
          <a:p>
            <a:r>
              <a:rPr lang="zh-CN" altLang="en-US" sz="2400" dirty="0" smtClean="0">
                <a:solidFill>
                  <a:schemeClr val="tx1"/>
                </a:solidFill>
              </a:rPr>
              <a:t>？</a:t>
            </a:r>
            <a:r>
              <a:rPr lang="en-US" altLang="zh-CN" sz="2400" dirty="0" smtClean="0">
                <a:solidFill>
                  <a:schemeClr val="tx1"/>
                </a:solidFill>
              </a:rPr>
              <a:t>NFA</a:t>
            </a:r>
            <a:r>
              <a:rPr lang="zh-CN" altLang="en-US" sz="2400" dirty="0" smtClean="0">
                <a:solidFill>
                  <a:schemeClr val="tx1"/>
                </a:solidFill>
              </a:rPr>
              <a:t>可以有</a:t>
            </a:r>
            <a:r>
              <a:rPr lang="zh-CN" altLang="en-US" sz="2400" dirty="0" smtClean="0">
                <a:solidFill>
                  <a:srgbClr val="A50021"/>
                </a:solidFill>
              </a:rPr>
              <a:t>若干个初始状态，而</a:t>
            </a:r>
            <a:r>
              <a:rPr lang="en-US" altLang="zh-CN" sz="2400" dirty="0" smtClean="0">
                <a:solidFill>
                  <a:srgbClr val="A50021"/>
                </a:solidFill>
              </a:rPr>
              <a:t>DFA</a:t>
            </a:r>
            <a:r>
              <a:rPr lang="zh-CN" altLang="en-US" sz="2400" dirty="0" smtClean="0">
                <a:solidFill>
                  <a:srgbClr val="A50021"/>
                </a:solidFill>
              </a:rPr>
              <a:t>仅有一个初始状态</a:t>
            </a:r>
            <a:endParaRPr lang="en-US" altLang="zh-CN" sz="2400" dirty="0" smtClean="0">
              <a:solidFill>
                <a:srgbClr val="A50021"/>
              </a:solidFill>
            </a:endParaRPr>
          </a:p>
          <a:p>
            <a:endParaRPr lang="zh-CN" altLang="en-US" sz="2400" dirty="0" smtClean="0">
              <a:solidFill>
                <a:srgbClr val="A50021"/>
              </a:solidFill>
            </a:endParaRPr>
          </a:p>
          <a:p>
            <a:r>
              <a:rPr lang="en-US" altLang="zh-CN" sz="2400" dirty="0" smtClean="0">
                <a:solidFill>
                  <a:schemeClr val="tx1"/>
                </a:solidFill>
              </a:rPr>
              <a:t>NFA</a:t>
            </a:r>
            <a:r>
              <a:rPr lang="zh-CN" altLang="en-US" sz="2400" dirty="0" smtClean="0">
                <a:solidFill>
                  <a:schemeClr val="tx1"/>
                </a:solidFill>
              </a:rPr>
              <a:t>的状态转换</a:t>
            </a:r>
            <a:r>
              <a:rPr lang="zh-CN" altLang="en-US" sz="2400" dirty="0" smtClean="0">
                <a:solidFill>
                  <a:srgbClr val="A50021"/>
                </a:solidFill>
              </a:rPr>
              <a:t>不是唯一确定</a:t>
            </a:r>
            <a:r>
              <a:rPr lang="zh-CN" altLang="en-US" sz="2400" dirty="0" smtClean="0">
                <a:solidFill>
                  <a:schemeClr val="tx1"/>
                </a:solidFill>
              </a:rPr>
              <a:t>的，不能由当前输入字符唯一的确定下一个要转换的状态</a:t>
            </a:r>
            <a:endParaRPr lang="en-US" altLang="zh-CN" sz="2400" dirty="0" smtClean="0">
              <a:solidFill>
                <a:schemeClr val="tx1"/>
              </a:solidFill>
            </a:endParaRPr>
          </a:p>
          <a:p>
            <a:endParaRPr lang="zh-CN" altLang="en-US" sz="2400" dirty="0" smtClean="0">
              <a:solidFill>
                <a:schemeClr val="tx1"/>
              </a:solidFill>
            </a:endParaRPr>
          </a:p>
          <a:p>
            <a:r>
              <a:rPr lang="zh-CN" altLang="en-US" sz="2400" dirty="0" smtClean="0">
                <a:solidFill>
                  <a:schemeClr val="tx1"/>
                </a:solidFill>
              </a:rPr>
              <a:t>对于两个有穷自动机，</a:t>
            </a:r>
            <a:r>
              <a:rPr lang="en-US" altLang="zh-CN" sz="2400" dirty="0" smtClean="0">
                <a:solidFill>
                  <a:schemeClr val="tx1"/>
                </a:solidFill>
              </a:rPr>
              <a:t>M</a:t>
            </a:r>
            <a:r>
              <a:rPr lang="zh-CN" altLang="en-US" sz="2400" dirty="0" smtClean="0">
                <a:solidFill>
                  <a:schemeClr val="tx1"/>
                </a:solidFill>
              </a:rPr>
              <a:t>和</a:t>
            </a:r>
            <a:r>
              <a:rPr lang="en-US" altLang="zh-CN" sz="2400" dirty="0" smtClean="0">
                <a:solidFill>
                  <a:schemeClr val="tx1"/>
                </a:solidFill>
              </a:rPr>
              <a:t>M’</a:t>
            </a:r>
            <a:r>
              <a:rPr lang="zh-CN" altLang="en-US" sz="2400" dirty="0" smtClean="0">
                <a:solidFill>
                  <a:schemeClr val="tx1"/>
                </a:solidFill>
              </a:rPr>
              <a:t>，如果</a:t>
            </a:r>
          </a:p>
          <a:p>
            <a:pPr>
              <a:buFont typeface="Wingdings" pitchFamily="2" charset="2"/>
              <a:buNone/>
            </a:pPr>
            <a:r>
              <a:rPr lang="zh-CN" altLang="en-US" sz="2400" dirty="0" smtClean="0">
                <a:solidFill>
                  <a:schemeClr val="tx1"/>
                </a:solidFill>
              </a:rPr>
              <a:t>	</a:t>
            </a:r>
            <a:r>
              <a:rPr lang="en-US" altLang="zh-CN" sz="2400" dirty="0" smtClean="0">
                <a:solidFill>
                  <a:schemeClr val="tx1"/>
                </a:solidFill>
              </a:rPr>
              <a:t>L(M)=L(M’)</a:t>
            </a:r>
            <a:r>
              <a:rPr lang="zh-CN" altLang="en-US" sz="2400" dirty="0" smtClean="0">
                <a:solidFill>
                  <a:schemeClr val="tx1"/>
                </a:solidFill>
              </a:rPr>
              <a:t>，则称</a:t>
            </a:r>
            <a:r>
              <a:rPr lang="en-US" altLang="zh-CN" sz="2400" dirty="0" smtClean="0">
                <a:solidFill>
                  <a:schemeClr val="tx1"/>
                </a:solidFill>
              </a:rPr>
              <a:t>M</a:t>
            </a:r>
            <a:r>
              <a:rPr lang="zh-CN" altLang="en-US" sz="2400" dirty="0" smtClean="0">
                <a:solidFill>
                  <a:schemeClr val="tx1"/>
                </a:solidFill>
              </a:rPr>
              <a:t>和</a:t>
            </a:r>
            <a:r>
              <a:rPr lang="en-US" altLang="zh-CN" sz="2400" dirty="0" smtClean="0">
                <a:solidFill>
                  <a:schemeClr val="tx1"/>
                </a:solidFill>
              </a:rPr>
              <a:t>M’</a:t>
            </a:r>
            <a:r>
              <a:rPr lang="zh-CN" altLang="en-US" sz="2400" dirty="0" smtClean="0">
                <a:solidFill>
                  <a:schemeClr val="tx1"/>
                </a:solidFill>
              </a:rPr>
              <a:t>是等价的</a:t>
            </a:r>
            <a:endParaRPr lang="en-US" altLang="zh-CN" sz="2400" dirty="0" smtClean="0">
              <a:solidFill>
                <a:schemeClr val="tx1"/>
              </a:solidFill>
            </a:endParaRPr>
          </a:p>
          <a:p>
            <a:pPr>
              <a:buFont typeface="Wingdings" pitchFamily="2" charset="2"/>
              <a:buNone/>
            </a:pPr>
            <a:endParaRPr lang="en-US" altLang="zh-CN" sz="2400" dirty="0" smtClean="0">
              <a:solidFill>
                <a:schemeClr val="tx1"/>
              </a:solidFill>
            </a:endParaRPr>
          </a:p>
          <a:p>
            <a:pPr>
              <a:buFont typeface="Wingdings" panose="05000000000000000000" pitchFamily="2" charset="2"/>
              <a:buChar char="n"/>
            </a:pPr>
            <a:r>
              <a:rPr lang="zh-CN" altLang="en-US" sz="2400" dirty="0" smtClean="0"/>
              <a:t>识别符号串的机理是一样的</a:t>
            </a:r>
            <a:endParaRPr lang="zh-CN" altLang="en-US" sz="2400" dirty="0" smtClean="0">
              <a:solidFill>
                <a:schemeClr val="tx1"/>
              </a:solidFill>
            </a:endParaRPr>
          </a:p>
        </p:txBody>
      </p:sp>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11</a:t>
            </a:fld>
            <a:endParaRPr lang="en-US">
              <a:solidFill>
                <a:prstClr val="black">
                  <a:tint val="95000"/>
                </a:prstClr>
              </a:solidFill>
            </a:endParaRPr>
          </a:p>
        </p:txBody>
      </p:sp>
    </p:spTree>
    <p:extLst>
      <p:ext uri="{BB962C8B-B14F-4D97-AF65-F5344CB8AC3E}">
        <p14:creationId xmlns:p14="http://schemas.microsoft.com/office/powerpoint/2010/main" val="3281012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5347">
                                            <p:txEl>
                                              <p:pRg st="2" end="2"/>
                                            </p:txEl>
                                          </p:spTgt>
                                        </p:tgtEl>
                                        <p:attrNameLst>
                                          <p:attrName>style.visibility</p:attrName>
                                        </p:attrNameLst>
                                      </p:cBhvr>
                                      <p:to>
                                        <p:strVal val="visible"/>
                                      </p:to>
                                    </p:set>
                                    <p:animEffect transition="in" filter="blinds(horizontal)">
                                      <p:cBhvr>
                                        <p:cTn id="7" dur="500"/>
                                        <p:tgtEl>
                                          <p:spTgt spid="1853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5347">
                                            <p:txEl>
                                              <p:pRg st="4" end="4"/>
                                            </p:txEl>
                                          </p:spTgt>
                                        </p:tgtEl>
                                        <p:attrNameLst>
                                          <p:attrName>style.visibility</p:attrName>
                                        </p:attrNameLst>
                                      </p:cBhvr>
                                      <p:to>
                                        <p:strVal val="visible"/>
                                      </p:to>
                                    </p:set>
                                    <p:animEffect transition="in" filter="blinds(horizontal)">
                                      <p:cBhvr>
                                        <p:cTn id="12" dur="500"/>
                                        <p:tgtEl>
                                          <p:spTgt spid="185347">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5347">
                                            <p:txEl>
                                              <p:pRg st="5" end="5"/>
                                            </p:txEl>
                                          </p:spTgt>
                                        </p:tgtEl>
                                        <p:attrNameLst>
                                          <p:attrName>style.visibility</p:attrName>
                                        </p:attrNameLst>
                                      </p:cBhvr>
                                      <p:to>
                                        <p:strVal val="visible"/>
                                      </p:to>
                                    </p:set>
                                    <p:animEffect transition="in" filter="blinds(horizontal)">
                                      <p:cBhvr>
                                        <p:cTn id="15" dur="500"/>
                                        <p:tgtEl>
                                          <p:spTgt spid="185347">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5347">
                                            <p:txEl>
                                              <p:pRg st="7" end="7"/>
                                            </p:txEl>
                                          </p:spTgt>
                                        </p:tgtEl>
                                        <p:attrNameLst>
                                          <p:attrName>style.visibility</p:attrName>
                                        </p:attrNameLst>
                                      </p:cBhvr>
                                      <p:to>
                                        <p:strVal val="visible"/>
                                      </p:to>
                                    </p:set>
                                    <p:animEffect transition="in" filter="blinds(horizontal)">
                                      <p:cBhvr>
                                        <p:cTn id="20" dur="500"/>
                                        <p:tgtEl>
                                          <p:spTgt spid="1853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12</a:t>
            </a:fld>
            <a:endParaRPr lang="en-US">
              <a:solidFill>
                <a:prstClr val="black">
                  <a:tint val="95000"/>
                </a:prstClr>
              </a:solidFill>
            </a:endParaRPr>
          </a:p>
        </p:txBody>
      </p:sp>
      <p:sp>
        <p:nvSpPr>
          <p:cNvPr id="33794" name="Rectangle 2"/>
          <p:cNvSpPr>
            <a:spLocks noGrp="1" noChangeArrowheads="1"/>
          </p:cNvSpPr>
          <p:nvPr>
            <p:ph type="title" idx="4294967295"/>
          </p:nvPr>
        </p:nvSpPr>
        <p:spPr>
          <a:xfrm>
            <a:off x="251520" y="260648"/>
            <a:ext cx="8229600" cy="681137"/>
          </a:xfrm>
        </p:spPr>
        <p:txBody>
          <a:bodyPr>
            <a:normAutofit/>
          </a:bodyPr>
          <a:lstStyle/>
          <a:p>
            <a:r>
              <a:rPr lang="en-US" altLang="zh-CN" sz="2800" dirty="0" smtClean="0">
                <a:solidFill>
                  <a:srgbClr val="A50021"/>
                </a:solidFill>
                <a:sym typeface="Symbol" pitchFamily="18" charset="2"/>
              </a:rPr>
              <a:t>NFA</a:t>
            </a:r>
            <a:r>
              <a:rPr lang="zh-CN" altLang="en-US" sz="2800" dirty="0" smtClean="0">
                <a:solidFill>
                  <a:srgbClr val="A50021"/>
                </a:solidFill>
                <a:sym typeface="Symbol" pitchFamily="18" charset="2"/>
              </a:rPr>
              <a:t>确定化</a:t>
            </a:r>
            <a:r>
              <a:rPr lang="en-US" altLang="zh-CN" sz="2800" dirty="0" smtClean="0">
                <a:solidFill>
                  <a:srgbClr val="A50021"/>
                </a:solidFill>
                <a:sym typeface="Symbol" pitchFamily="18" charset="2"/>
              </a:rPr>
              <a:t>(</a:t>
            </a:r>
            <a:r>
              <a:rPr lang="zh-CN" altLang="en-US" sz="2800" dirty="0" smtClean="0">
                <a:solidFill>
                  <a:srgbClr val="A50021"/>
                </a:solidFill>
                <a:sym typeface="Symbol" pitchFamily="18" charset="2"/>
              </a:rPr>
              <a:t>重点</a:t>
            </a:r>
            <a:r>
              <a:rPr lang="en-US" altLang="zh-CN" sz="2800" dirty="0" smtClean="0">
                <a:solidFill>
                  <a:srgbClr val="A50021"/>
                </a:solidFill>
                <a:sym typeface="Symbol" pitchFamily="18" charset="2"/>
              </a:rPr>
              <a:t>)</a:t>
            </a:r>
            <a:r>
              <a:rPr lang="zh-CN" altLang="en-US" sz="2800" dirty="0" smtClean="0">
                <a:solidFill>
                  <a:srgbClr val="A50021"/>
                </a:solidFill>
                <a:sym typeface="Symbol" pitchFamily="18" charset="2"/>
              </a:rPr>
              <a:t>！！（如何将</a:t>
            </a:r>
            <a:r>
              <a:rPr lang="en-US" altLang="zh-CN" sz="2800" dirty="0" smtClean="0">
                <a:solidFill>
                  <a:srgbClr val="A50021"/>
                </a:solidFill>
                <a:sym typeface="Symbol" pitchFamily="18" charset="2"/>
              </a:rPr>
              <a:t>NFA</a:t>
            </a:r>
            <a:r>
              <a:rPr lang="zh-CN" altLang="en-US" sz="2800" dirty="0" smtClean="0">
                <a:solidFill>
                  <a:srgbClr val="A50021"/>
                </a:solidFill>
                <a:sym typeface="Symbol" pitchFamily="18" charset="2"/>
              </a:rPr>
              <a:t>转换成</a:t>
            </a:r>
            <a:r>
              <a:rPr lang="en-US" altLang="zh-CN" sz="2800" dirty="0" smtClean="0">
                <a:solidFill>
                  <a:srgbClr val="A50021"/>
                </a:solidFill>
                <a:sym typeface="Symbol" pitchFamily="18" charset="2"/>
              </a:rPr>
              <a:t>DFA</a:t>
            </a:r>
            <a:r>
              <a:rPr lang="zh-CN" altLang="en-US" sz="2800" dirty="0" smtClean="0">
                <a:solidFill>
                  <a:srgbClr val="A50021"/>
                </a:solidFill>
                <a:sym typeface="Symbol" pitchFamily="18" charset="2"/>
              </a:rPr>
              <a:t>）</a:t>
            </a:r>
          </a:p>
        </p:txBody>
      </p:sp>
      <p:sp>
        <p:nvSpPr>
          <p:cNvPr id="186371" name="Rectangle 3"/>
          <p:cNvSpPr>
            <a:spLocks noGrp="1" noChangeArrowheads="1"/>
          </p:cNvSpPr>
          <p:nvPr>
            <p:ph idx="4294967295"/>
          </p:nvPr>
        </p:nvSpPr>
        <p:spPr>
          <a:xfrm>
            <a:off x="755576" y="1196752"/>
            <a:ext cx="7924800" cy="4392488"/>
          </a:xfrm>
        </p:spPr>
        <p:txBody>
          <a:bodyPr>
            <a:noAutofit/>
          </a:bodyPr>
          <a:lstStyle/>
          <a:p>
            <a:r>
              <a:rPr lang="zh-CN" altLang="en-US" sz="2400" b="1" dirty="0" smtClean="0">
                <a:sym typeface="Symbol" pitchFamily="18" charset="2"/>
              </a:rPr>
              <a:t>定理</a:t>
            </a:r>
          </a:p>
          <a:p>
            <a:pPr lvl="1">
              <a:lnSpc>
                <a:spcPct val="110000"/>
              </a:lnSpc>
            </a:pPr>
            <a:r>
              <a:rPr lang="zh-CN" altLang="en-US" sz="2400" b="1" dirty="0" smtClean="0">
                <a:solidFill>
                  <a:srgbClr val="A50021"/>
                </a:solidFill>
                <a:sym typeface="Symbol" pitchFamily="18" charset="2"/>
              </a:rPr>
              <a:t>对于每个</a:t>
            </a:r>
            <a:r>
              <a:rPr lang="en-US" altLang="zh-CN" sz="2400" b="1" dirty="0" smtClean="0">
                <a:solidFill>
                  <a:srgbClr val="A50021"/>
                </a:solidFill>
                <a:sym typeface="Symbol" pitchFamily="18" charset="2"/>
              </a:rPr>
              <a:t>NFA  M</a:t>
            </a:r>
            <a:r>
              <a:rPr lang="zh-CN" altLang="en-US" sz="2400" b="1" dirty="0" smtClean="0">
                <a:solidFill>
                  <a:srgbClr val="A50021"/>
                </a:solidFill>
                <a:sym typeface="Symbol" pitchFamily="18" charset="2"/>
              </a:rPr>
              <a:t>，一定存在一个</a:t>
            </a:r>
            <a:r>
              <a:rPr lang="en-US" altLang="zh-CN" sz="2400" b="1" dirty="0" smtClean="0">
                <a:solidFill>
                  <a:srgbClr val="A50021"/>
                </a:solidFill>
                <a:sym typeface="Symbol" pitchFamily="18" charset="2"/>
              </a:rPr>
              <a:t>DFA M’</a:t>
            </a:r>
            <a:r>
              <a:rPr lang="zh-CN" altLang="en-US" sz="2400" b="1" dirty="0" smtClean="0">
                <a:sym typeface="Symbol" pitchFamily="18" charset="2"/>
              </a:rPr>
              <a:t>，（实际上，不止一个）使得</a:t>
            </a:r>
            <a:r>
              <a:rPr lang="en-US" altLang="zh-CN" sz="2400" b="1" dirty="0" smtClean="0">
                <a:solidFill>
                  <a:srgbClr val="A50021"/>
                </a:solidFill>
                <a:sym typeface="Symbol" pitchFamily="18" charset="2"/>
              </a:rPr>
              <a:t>L(M)=L(M’)</a:t>
            </a:r>
            <a:r>
              <a:rPr lang="zh-CN" altLang="en-US" sz="2400" b="1" dirty="0" smtClean="0">
                <a:sym typeface="Symbol" pitchFamily="18" charset="2"/>
              </a:rPr>
              <a:t>。即，设 </a:t>
            </a:r>
            <a:r>
              <a:rPr lang="en-US" altLang="zh-CN" sz="2400" b="1" dirty="0" smtClean="0">
                <a:sym typeface="Symbol" pitchFamily="18" charset="2"/>
              </a:rPr>
              <a:t>L</a:t>
            </a:r>
            <a:r>
              <a:rPr lang="zh-CN" altLang="en-US" sz="2400" b="1" dirty="0" smtClean="0">
                <a:sym typeface="Symbol" pitchFamily="18" charset="2"/>
              </a:rPr>
              <a:t>是一</a:t>
            </a:r>
            <a:r>
              <a:rPr lang="en-US" altLang="zh-CN" sz="2400" b="1" dirty="0" smtClean="0">
                <a:sym typeface="Symbol" pitchFamily="18" charset="2"/>
              </a:rPr>
              <a:t>NFA</a:t>
            </a:r>
            <a:r>
              <a:rPr lang="zh-CN" altLang="en-US" sz="2400" b="1" dirty="0" smtClean="0">
                <a:sym typeface="Symbol" pitchFamily="18" charset="2"/>
              </a:rPr>
              <a:t>接受的正规集，则存在一个</a:t>
            </a:r>
            <a:r>
              <a:rPr lang="en-US" altLang="zh-CN" sz="2400" b="1" dirty="0" smtClean="0">
                <a:sym typeface="Symbol" pitchFamily="18" charset="2"/>
              </a:rPr>
              <a:t>DFA</a:t>
            </a:r>
            <a:r>
              <a:rPr lang="zh-CN" altLang="en-US" sz="2400" b="1" dirty="0" smtClean="0">
                <a:sym typeface="Symbol" pitchFamily="18" charset="2"/>
              </a:rPr>
              <a:t>接受相同的</a:t>
            </a:r>
            <a:r>
              <a:rPr lang="en-US" altLang="zh-CN" sz="2400" b="1" dirty="0" smtClean="0">
                <a:sym typeface="Symbol" pitchFamily="18" charset="2"/>
              </a:rPr>
              <a:t>L</a:t>
            </a:r>
          </a:p>
          <a:p>
            <a:pPr lvl="1">
              <a:lnSpc>
                <a:spcPct val="110000"/>
              </a:lnSpc>
            </a:pPr>
            <a:endParaRPr lang="en-US" altLang="zh-CN" sz="2400" b="1" dirty="0" smtClean="0">
              <a:sym typeface="Symbol" pitchFamily="18" charset="2"/>
            </a:endParaRPr>
          </a:p>
          <a:p>
            <a:r>
              <a:rPr lang="zh-CN" altLang="en-US" sz="2400" b="1" dirty="0" smtClean="0">
                <a:sym typeface="Symbol" pitchFamily="18" charset="2"/>
              </a:rPr>
              <a:t>基本思想</a:t>
            </a:r>
          </a:p>
          <a:p>
            <a:pPr lvl="1">
              <a:lnSpc>
                <a:spcPct val="110000"/>
              </a:lnSpc>
            </a:pPr>
            <a:r>
              <a:rPr lang="zh-CN" altLang="en-US" sz="2400" b="1" dirty="0" smtClean="0">
                <a:sym typeface="Symbol" pitchFamily="18" charset="2"/>
              </a:rPr>
              <a:t>让</a:t>
            </a:r>
            <a:r>
              <a:rPr lang="en-US" altLang="zh-CN" sz="2400" b="1" dirty="0" smtClean="0">
                <a:sym typeface="Symbol" pitchFamily="18" charset="2"/>
              </a:rPr>
              <a:t>NFA</a:t>
            </a:r>
            <a:r>
              <a:rPr lang="zh-CN" altLang="en-US" sz="2400" b="1" dirty="0" smtClean="0">
                <a:sym typeface="Symbol" pitchFamily="18" charset="2"/>
              </a:rPr>
              <a:t>的</a:t>
            </a:r>
            <a:r>
              <a:rPr lang="zh-CN" altLang="en-US" sz="2400" b="1" dirty="0" smtClean="0">
                <a:solidFill>
                  <a:srgbClr val="A50021"/>
                </a:solidFill>
                <a:sym typeface="Symbol" pitchFamily="18" charset="2"/>
              </a:rPr>
              <a:t>一组状态对应</a:t>
            </a:r>
            <a:r>
              <a:rPr lang="en-US" altLang="zh-CN" sz="2400" b="1" dirty="0" smtClean="0">
                <a:sym typeface="Symbol" pitchFamily="18" charset="2"/>
              </a:rPr>
              <a:t>DFA</a:t>
            </a:r>
            <a:r>
              <a:rPr lang="zh-CN" altLang="en-US" sz="2400" b="1" dirty="0" smtClean="0">
                <a:sym typeface="Symbol" pitchFamily="18" charset="2"/>
              </a:rPr>
              <a:t>的</a:t>
            </a:r>
            <a:r>
              <a:rPr lang="zh-CN" altLang="en-US" sz="2400" b="1" dirty="0" smtClean="0">
                <a:solidFill>
                  <a:srgbClr val="A50021"/>
                </a:solidFill>
                <a:sym typeface="Symbol" pitchFamily="18" charset="2"/>
              </a:rPr>
              <a:t>一个状态，</a:t>
            </a:r>
            <a:r>
              <a:rPr lang="zh-CN" altLang="en-US" sz="2400" b="1" dirty="0" smtClean="0">
                <a:sym typeface="Symbol" pitchFamily="18" charset="2"/>
              </a:rPr>
              <a:t>也就是让</a:t>
            </a:r>
            <a:r>
              <a:rPr lang="en-US" altLang="zh-CN" sz="2400" b="1" dirty="0" smtClean="0">
                <a:sym typeface="Symbol" pitchFamily="18" charset="2"/>
              </a:rPr>
              <a:t>DFA</a:t>
            </a:r>
            <a:r>
              <a:rPr lang="zh-CN" altLang="en-US" sz="2400" b="1" dirty="0" smtClean="0">
                <a:sym typeface="Symbol" pitchFamily="18" charset="2"/>
              </a:rPr>
              <a:t>使用它的状态去</a:t>
            </a:r>
            <a:r>
              <a:rPr lang="zh-CN" altLang="en-US" sz="2400" b="1" dirty="0" smtClean="0">
                <a:solidFill>
                  <a:srgbClr val="A50021"/>
                </a:solidFill>
                <a:sym typeface="Symbol" pitchFamily="18" charset="2"/>
              </a:rPr>
              <a:t>记录在</a:t>
            </a:r>
            <a:r>
              <a:rPr lang="en-US" altLang="zh-CN" sz="2400" b="1" dirty="0" smtClean="0">
                <a:solidFill>
                  <a:srgbClr val="A50021"/>
                </a:solidFill>
                <a:sym typeface="Symbol" pitchFamily="18" charset="2"/>
              </a:rPr>
              <a:t>NFA</a:t>
            </a:r>
            <a:r>
              <a:rPr lang="zh-CN" altLang="en-US" sz="2400" b="1" dirty="0" smtClean="0">
                <a:solidFill>
                  <a:srgbClr val="A50021"/>
                </a:solidFill>
                <a:sym typeface="Symbol" pitchFamily="18" charset="2"/>
              </a:rPr>
              <a:t>读入一个输入符号后可能到达的所有状态</a:t>
            </a:r>
            <a:r>
              <a:rPr lang="zh-CN" altLang="en-US" sz="2400" b="1" dirty="0" smtClean="0">
                <a:sym typeface="Symbol" pitchFamily="18" charset="2"/>
              </a:rPr>
              <a:t>，</a:t>
            </a:r>
          </a:p>
          <a:p>
            <a:pPr lvl="1">
              <a:lnSpc>
                <a:spcPct val="110000"/>
              </a:lnSpc>
            </a:pPr>
            <a:r>
              <a:rPr lang="zh-CN" altLang="en-US" sz="2400" b="1" dirty="0" smtClean="0">
                <a:solidFill>
                  <a:srgbClr val="A50021"/>
                </a:solidFill>
                <a:sym typeface="Symbol" pitchFamily="18" charset="2"/>
              </a:rPr>
              <a:t>特别的</a:t>
            </a:r>
            <a:r>
              <a:rPr lang="zh-CN" altLang="en-US" sz="2400" b="1" dirty="0" smtClean="0">
                <a:sym typeface="Symbol" pitchFamily="18" charset="2"/>
              </a:rPr>
              <a:t>：若输入为</a:t>
            </a:r>
            <a:r>
              <a:rPr lang="el-GR" altLang="zh-CN" sz="2400" b="1" dirty="0" smtClean="0">
                <a:sym typeface="Symbol" pitchFamily="18" charset="2"/>
              </a:rPr>
              <a:t>ε</a:t>
            </a:r>
            <a:r>
              <a:rPr lang="zh-CN" altLang="en-US" sz="2400" b="1" dirty="0" smtClean="0">
                <a:sym typeface="Symbol" pitchFamily="18" charset="2"/>
              </a:rPr>
              <a:t>，则状态停留在原来的状态（即：输入符号前的状态）。</a:t>
            </a:r>
            <a:endParaRPr lang="en-US" altLang="zh-CN" sz="2400" b="1" dirty="0" smtClean="0">
              <a:sym typeface="Symbol" pitchFamily="18" charset="2"/>
            </a:endParaRPr>
          </a:p>
        </p:txBody>
      </p:sp>
    </p:spTree>
    <p:extLst>
      <p:ext uri="{BB962C8B-B14F-4D97-AF65-F5344CB8AC3E}">
        <p14:creationId xmlns:p14="http://schemas.microsoft.com/office/powerpoint/2010/main" val="4173445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6371">
                                            <p:txEl>
                                              <p:pRg st="3" end="3"/>
                                            </p:txEl>
                                          </p:spTgt>
                                        </p:tgtEl>
                                        <p:attrNameLst>
                                          <p:attrName>style.visibility</p:attrName>
                                        </p:attrNameLst>
                                      </p:cBhvr>
                                      <p:to>
                                        <p:strVal val="visible"/>
                                      </p:to>
                                    </p:set>
                                    <p:animEffect transition="in" filter="blinds(horizontal)">
                                      <p:cBhvr>
                                        <p:cTn id="7" dur="500"/>
                                        <p:tgtEl>
                                          <p:spTgt spid="18637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6371">
                                            <p:txEl>
                                              <p:pRg st="4" end="4"/>
                                            </p:txEl>
                                          </p:spTgt>
                                        </p:tgtEl>
                                        <p:attrNameLst>
                                          <p:attrName>style.visibility</p:attrName>
                                        </p:attrNameLst>
                                      </p:cBhvr>
                                      <p:to>
                                        <p:strVal val="visible"/>
                                      </p:to>
                                    </p:set>
                                    <p:animEffect transition="in" filter="blinds(horizontal)">
                                      <p:cBhvr>
                                        <p:cTn id="12" dur="500"/>
                                        <p:tgtEl>
                                          <p:spTgt spid="18637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6371">
                                            <p:txEl>
                                              <p:pRg st="5" end="5"/>
                                            </p:txEl>
                                          </p:spTgt>
                                        </p:tgtEl>
                                        <p:attrNameLst>
                                          <p:attrName>style.visibility</p:attrName>
                                        </p:attrNameLst>
                                      </p:cBhvr>
                                      <p:to>
                                        <p:strVal val="visible"/>
                                      </p:to>
                                    </p:set>
                                    <p:animEffect transition="in" filter="blinds(horizontal)">
                                      <p:cBhvr>
                                        <p:cTn id="17" dur="500"/>
                                        <p:tgtEl>
                                          <p:spTgt spid="186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13</a:t>
            </a:fld>
            <a:endParaRPr lang="en-US">
              <a:solidFill>
                <a:prstClr val="black">
                  <a:tint val="95000"/>
                </a:prstClr>
              </a:solidFill>
            </a:endParaRPr>
          </a:p>
        </p:txBody>
      </p:sp>
      <p:sp>
        <p:nvSpPr>
          <p:cNvPr id="187395" name="Rectangle 3"/>
          <p:cNvSpPr>
            <a:spLocks noGrp="1" noChangeArrowheads="1"/>
          </p:cNvSpPr>
          <p:nvPr>
            <p:ph idx="4294967295"/>
          </p:nvPr>
        </p:nvSpPr>
        <p:spPr>
          <a:xfrm>
            <a:off x="611560" y="700169"/>
            <a:ext cx="8229600" cy="1072648"/>
          </a:xfrm>
        </p:spPr>
        <p:txBody>
          <a:bodyPr>
            <a:normAutofit/>
          </a:bodyPr>
          <a:lstStyle/>
          <a:p>
            <a:r>
              <a:rPr lang="zh-CN" altLang="en-US" sz="2400" b="1" dirty="0" smtClean="0">
                <a:sym typeface="Symbol" pitchFamily="18" charset="2"/>
              </a:rPr>
              <a:t>算法</a:t>
            </a:r>
          </a:p>
          <a:p>
            <a:pPr lvl="1"/>
            <a:r>
              <a:rPr lang="zh-CN" altLang="en-US" sz="2400" b="1" dirty="0" smtClean="0">
                <a:sym typeface="Symbol" pitchFamily="18" charset="2"/>
              </a:rPr>
              <a:t>状态集上的两个运算</a:t>
            </a:r>
          </a:p>
        </p:txBody>
      </p:sp>
      <p:sp>
        <p:nvSpPr>
          <p:cNvPr id="5" name="Rectangle 2"/>
          <p:cNvSpPr txBox="1">
            <a:spLocks noChangeArrowheads="1"/>
          </p:cNvSpPr>
          <p:nvPr/>
        </p:nvSpPr>
        <p:spPr>
          <a:xfrm>
            <a:off x="5471592" y="0"/>
            <a:ext cx="3672408" cy="681137"/>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altLang="zh-CN" sz="2400" smtClean="0">
                <a:solidFill>
                  <a:srgbClr val="A50021"/>
                </a:solidFill>
                <a:sym typeface="Symbol" pitchFamily="18" charset="2"/>
              </a:rPr>
              <a:t>NFA</a:t>
            </a:r>
            <a:r>
              <a:rPr lang="zh-CN" altLang="en-US" sz="2400" smtClean="0">
                <a:solidFill>
                  <a:srgbClr val="A50021"/>
                </a:solidFill>
                <a:sym typeface="Symbol" pitchFamily="18" charset="2"/>
              </a:rPr>
              <a:t>确定化</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重点</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a:t>
            </a:r>
            <a:endParaRPr lang="zh-CN" altLang="en-US" sz="2400" dirty="0" smtClean="0">
              <a:solidFill>
                <a:srgbClr val="A50021"/>
              </a:solidFill>
              <a:sym typeface="Symbol" pitchFamily="18" charset="2"/>
            </a:endParaRPr>
          </a:p>
        </p:txBody>
      </p:sp>
      <p:sp>
        <p:nvSpPr>
          <p:cNvPr id="4" name="矩形 3"/>
          <p:cNvSpPr/>
          <p:nvPr/>
        </p:nvSpPr>
        <p:spPr>
          <a:xfrm>
            <a:off x="412986" y="1730471"/>
            <a:ext cx="8263469" cy="1200329"/>
          </a:xfrm>
          <a:prstGeom prst="rect">
            <a:avLst/>
          </a:prstGeom>
        </p:spPr>
        <p:txBody>
          <a:bodyPr wrap="square">
            <a:spAutoFit/>
          </a:bodyPr>
          <a:lstStyle/>
          <a:p>
            <a:pPr marL="996696" lvl="2" indent="-228600">
              <a:spcBef>
                <a:spcPct val="20000"/>
              </a:spcBef>
              <a:buClr>
                <a:srgbClr val="E66C7D"/>
              </a:buClr>
              <a:buFont typeface="Arial"/>
              <a:buChar char="▪"/>
            </a:pPr>
            <a:r>
              <a:rPr lang="zh-CN" altLang="en-US" sz="2400" b="1" dirty="0">
                <a:solidFill>
                  <a:srgbClr val="A50021"/>
                </a:solidFill>
                <a:sym typeface="Symbol" pitchFamily="18" charset="2"/>
              </a:rPr>
              <a:t></a:t>
            </a:r>
            <a:r>
              <a:rPr lang="en-US" altLang="zh-CN" sz="2400" b="1" dirty="0">
                <a:solidFill>
                  <a:srgbClr val="A50021"/>
                </a:solidFill>
                <a:sym typeface="Symbol" pitchFamily="18" charset="2"/>
              </a:rPr>
              <a:t>-</a:t>
            </a:r>
            <a:r>
              <a:rPr lang="zh-CN" altLang="en-US" sz="2400" b="1" dirty="0">
                <a:solidFill>
                  <a:srgbClr val="A50021"/>
                </a:solidFill>
                <a:sym typeface="Symbol" pitchFamily="18" charset="2"/>
              </a:rPr>
              <a:t>闭包</a:t>
            </a:r>
            <a:r>
              <a:rPr lang="zh-CN" altLang="en-US" sz="2400" b="1" dirty="0">
                <a:solidFill>
                  <a:prstClr val="black"/>
                </a:solidFill>
                <a:sym typeface="Symbol" pitchFamily="18" charset="2"/>
              </a:rPr>
              <a:t>： </a:t>
            </a:r>
            <a:r>
              <a:rPr lang="en-US" altLang="zh-CN" sz="2400" b="1" dirty="0">
                <a:solidFill>
                  <a:prstClr val="black"/>
                </a:solidFill>
                <a:sym typeface="Symbol" pitchFamily="18" charset="2"/>
              </a:rPr>
              <a:t>-closure(I)</a:t>
            </a:r>
            <a:r>
              <a:rPr lang="zh-CN" altLang="en-US" sz="2400" b="1" dirty="0">
                <a:solidFill>
                  <a:prstClr val="black"/>
                </a:solidFill>
                <a:sym typeface="Symbol" pitchFamily="18" charset="2"/>
              </a:rPr>
              <a:t>表示状态集</a:t>
            </a:r>
            <a:r>
              <a:rPr lang="en-US" altLang="zh-CN" sz="2400" b="1" dirty="0">
                <a:solidFill>
                  <a:prstClr val="black"/>
                </a:solidFill>
                <a:sym typeface="Symbol" pitchFamily="18" charset="2"/>
              </a:rPr>
              <a:t>I</a:t>
            </a:r>
            <a:r>
              <a:rPr lang="zh-CN" altLang="en-US" sz="2400" b="1" dirty="0">
                <a:solidFill>
                  <a:prstClr val="black"/>
                </a:solidFill>
                <a:sym typeface="Symbol" pitchFamily="18" charset="2"/>
              </a:rPr>
              <a:t>中的任何状态通过任意条弧而能到达的状态集合。（</a:t>
            </a:r>
            <a:r>
              <a:rPr lang="zh-CN" altLang="en-US" sz="2400" b="1" dirty="0">
                <a:solidFill>
                  <a:srgbClr val="A50021"/>
                </a:solidFill>
                <a:sym typeface="Symbol" pitchFamily="18" charset="2"/>
              </a:rPr>
              <a:t>该集合包含自身状态</a:t>
            </a:r>
            <a:r>
              <a:rPr lang="en-US" altLang="zh-CN" sz="2400" b="1" dirty="0">
                <a:solidFill>
                  <a:srgbClr val="A50021"/>
                </a:solidFill>
                <a:sym typeface="Symbol" pitchFamily="18" charset="2"/>
              </a:rPr>
              <a:t>I</a:t>
            </a:r>
            <a:r>
              <a:rPr lang="zh-CN" altLang="en-US" sz="2400" b="1" dirty="0">
                <a:solidFill>
                  <a:prstClr val="black"/>
                </a:solidFill>
                <a:sym typeface="Symbol" pitchFamily="18" charset="2"/>
              </a:rPr>
              <a:t>）</a:t>
            </a:r>
            <a:endParaRPr lang="zh-CN" altLang="en-US" sz="2400" b="1" dirty="0">
              <a:solidFill>
                <a:prstClr val="black"/>
              </a:solidFill>
              <a:sym typeface="Symbol" pitchFamily="18" charset="2"/>
            </a:endParaRPr>
          </a:p>
        </p:txBody>
      </p:sp>
      <p:sp>
        <p:nvSpPr>
          <p:cNvPr id="7" name="矩形 6"/>
          <p:cNvSpPr/>
          <p:nvPr/>
        </p:nvSpPr>
        <p:spPr>
          <a:xfrm>
            <a:off x="412986" y="2942830"/>
            <a:ext cx="8263469" cy="830997"/>
          </a:xfrm>
          <a:prstGeom prst="rect">
            <a:avLst/>
          </a:prstGeom>
        </p:spPr>
        <p:txBody>
          <a:bodyPr wrap="square">
            <a:spAutoFit/>
          </a:bodyPr>
          <a:lstStyle/>
          <a:p>
            <a:pPr marL="996696" lvl="2" indent="-228600">
              <a:spcBef>
                <a:spcPct val="20000"/>
              </a:spcBef>
              <a:buClr>
                <a:srgbClr val="E66C7D"/>
              </a:buClr>
              <a:buFont typeface="Arial"/>
              <a:buChar char="▪"/>
            </a:pPr>
            <a:r>
              <a:rPr lang="zh-CN" altLang="en-US" sz="2400" b="1" dirty="0">
                <a:solidFill>
                  <a:prstClr val="black"/>
                </a:solidFill>
                <a:sym typeface="Symbol" pitchFamily="18" charset="2"/>
              </a:rPr>
              <a:t>对任意状态而言，通过</a:t>
            </a:r>
            <a:r>
              <a:rPr lang="zh-CN" altLang="en-US" sz="2400" b="1" dirty="0">
                <a:solidFill>
                  <a:prstClr val="black"/>
                </a:solidFill>
                <a:sym typeface="Symbol" pitchFamily="18" charset="2"/>
              </a:rPr>
              <a:t>任意条弧而能到达的</a:t>
            </a:r>
            <a:r>
              <a:rPr lang="zh-CN" altLang="en-US" sz="2400" b="1" dirty="0">
                <a:solidFill>
                  <a:prstClr val="black"/>
                </a:solidFill>
                <a:sym typeface="Symbol" pitchFamily="18" charset="2"/>
              </a:rPr>
              <a:t>状态和它自身是相同状态。</a:t>
            </a:r>
            <a:endParaRPr lang="zh-CN" altLang="en-US" sz="2400" b="1" dirty="0">
              <a:solidFill>
                <a:prstClr val="black"/>
              </a:solidFill>
              <a:sym typeface="Symbol" pitchFamily="18" charset="2"/>
            </a:endParaRPr>
          </a:p>
        </p:txBody>
      </p:sp>
      <p:sp>
        <p:nvSpPr>
          <p:cNvPr id="9" name="矩形 8"/>
          <p:cNvSpPr/>
          <p:nvPr/>
        </p:nvSpPr>
        <p:spPr>
          <a:xfrm>
            <a:off x="429192" y="3933056"/>
            <a:ext cx="8263469" cy="461665"/>
          </a:xfrm>
          <a:prstGeom prst="rect">
            <a:avLst/>
          </a:prstGeom>
        </p:spPr>
        <p:txBody>
          <a:bodyPr wrap="square">
            <a:spAutoFit/>
          </a:bodyPr>
          <a:lstStyle/>
          <a:p>
            <a:pPr marL="996696" lvl="2" indent="-228600">
              <a:spcBef>
                <a:spcPct val="20000"/>
              </a:spcBef>
              <a:buClr>
                <a:srgbClr val="E66C7D"/>
              </a:buClr>
              <a:buFont typeface="Arial"/>
              <a:buChar char="▪"/>
            </a:pPr>
            <a:r>
              <a:rPr lang="zh-CN" altLang="en-US" sz="2400" b="1" dirty="0">
                <a:solidFill>
                  <a:prstClr val="black"/>
                </a:solidFill>
                <a:sym typeface="Symbol" pitchFamily="18" charset="2"/>
              </a:rPr>
              <a:t>因此状态集</a:t>
            </a:r>
            <a:r>
              <a:rPr lang="en-US" altLang="zh-CN" sz="2400" b="1" dirty="0">
                <a:solidFill>
                  <a:prstClr val="black"/>
                </a:solidFill>
                <a:sym typeface="Symbol" pitchFamily="18" charset="2"/>
              </a:rPr>
              <a:t>I</a:t>
            </a:r>
            <a:r>
              <a:rPr lang="zh-CN" altLang="en-US" sz="2400" b="1" dirty="0">
                <a:solidFill>
                  <a:prstClr val="black"/>
                </a:solidFill>
                <a:sym typeface="Symbol" pitchFamily="18" charset="2"/>
              </a:rPr>
              <a:t>的</a:t>
            </a:r>
            <a:r>
              <a:rPr lang="zh-CN" altLang="en-US" sz="2400" b="1" dirty="0">
                <a:solidFill>
                  <a:prstClr val="black"/>
                </a:solidFill>
                <a:sym typeface="Symbol" pitchFamily="18" charset="2"/>
              </a:rPr>
              <a:t></a:t>
            </a:r>
            <a:r>
              <a:rPr lang="en-US" altLang="zh-CN" sz="2400" b="1" dirty="0">
                <a:solidFill>
                  <a:prstClr val="black"/>
                </a:solidFill>
                <a:sym typeface="Symbol" pitchFamily="18" charset="2"/>
              </a:rPr>
              <a:t>-</a:t>
            </a:r>
            <a:r>
              <a:rPr lang="en-US" altLang="zh-CN" sz="2400" b="1" dirty="0">
                <a:solidFill>
                  <a:prstClr val="black"/>
                </a:solidFill>
                <a:sym typeface="Symbol" pitchFamily="18" charset="2"/>
              </a:rPr>
              <a:t>closure</a:t>
            </a:r>
            <a:r>
              <a:rPr lang="zh-CN" altLang="en-US" sz="2400" b="1" dirty="0">
                <a:solidFill>
                  <a:prstClr val="black"/>
                </a:solidFill>
                <a:sym typeface="Symbol" pitchFamily="18" charset="2"/>
              </a:rPr>
              <a:t>，和它自身是相同状态集合。</a:t>
            </a:r>
            <a:endParaRPr lang="zh-CN" altLang="en-US" sz="2400" b="1" dirty="0">
              <a:solidFill>
                <a:prstClr val="black"/>
              </a:solidFill>
              <a:sym typeface="Symbol" pitchFamily="18" charset="2"/>
            </a:endParaRPr>
          </a:p>
        </p:txBody>
      </p:sp>
      <p:sp>
        <p:nvSpPr>
          <p:cNvPr id="10" name="矩形 9"/>
          <p:cNvSpPr/>
          <p:nvPr/>
        </p:nvSpPr>
        <p:spPr>
          <a:xfrm>
            <a:off x="453463" y="4581128"/>
            <a:ext cx="8263469" cy="461665"/>
          </a:xfrm>
          <a:prstGeom prst="rect">
            <a:avLst/>
          </a:prstGeom>
        </p:spPr>
        <p:txBody>
          <a:bodyPr wrap="square">
            <a:spAutoFit/>
          </a:bodyPr>
          <a:lstStyle/>
          <a:p>
            <a:pPr marL="996696" lvl="2" indent="-228600">
              <a:spcBef>
                <a:spcPct val="20000"/>
              </a:spcBef>
              <a:buClr>
                <a:srgbClr val="E66C7D"/>
              </a:buClr>
              <a:buFont typeface="Arial"/>
              <a:buChar char="▪"/>
            </a:pPr>
            <a:r>
              <a:rPr lang="zh-CN" altLang="en-US" sz="2400" b="1" dirty="0">
                <a:solidFill>
                  <a:srgbClr val="C00000"/>
                </a:solidFill>
                <a:sym typeface="Symbol" pitchFamily="18" charset="2"/>
              </a:rPr>
              <a:t>塑料弹簧圈</a:t>
            </a:r>
            <a:endParaRPr lang="zh-CN" altLang="en-US" sz="2400" b="1" dirty="0">
              <a:solidFill>
                <a:srgbClr val="C00000"/>
              </a:solidFill>
              <a:sym typeface="Symbol" pitchFamily="18" charset="2"/>
            </a:endParaRPr>
          </a:p>
        </p:txBody>
      </p:sp>
      <p:pic>
        <p:nvPicPr>
          <p:cNvPr id="16386" name="Picture 2" descr="http://img1.yiwugou.com/i004/2015/04/28/56/465d598b82c01f64128df9d9cb9be7fb.jpg@1024w.jpg"/>
          <p:cNvPicPr>
            <a:picLocks noChangeAspect="1" noChangeArrowheads="1"/>
          </p:cNvPicPr>
          <p:nvPr/>
        </p:nvPicPr>
        <p:blipFill rotWithShape="1">
          <a:blip r:embed="rId2">
            <a:extLst>
              <a:ext uri="{28A0092B-C50C-407E-A947-70E740481C1C}">
                <a14:useLocalDpi xmlns:a14="http://schemas.microsoft.com/office/drawing/2010/main" val="0"/>
              </a:ext>
            </a:extLst>
          </a:blip>
          <a:srcRect t="30010" b="29856"/>
          <a:stretch/>
        </p:blipFill>
        <p:spPr bwMode="auto">
          <a:xfrm>
            <a:off x="3491879" y="4394721"/>
            <a:ext cx="5184576" cy="208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97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86"/>
                                        </p:tgtEl>
                                        <p:attrNameLst>
                                          <p:attrName>style.visibility</p:attrName>
                                        </p:attrNameLst>
                                      </p:cBhvr>
                                      <p:to>
                                        <p:strVal val="visible"/>
                                      </p:to>
                                    </p:set>
                                    <p:anim calcmode="lin" valueType="num">
                                      <p:cBhvr additive="base">
                                        <p:cTn id="31" dur="500" fill="hold"/>
                                        <p:tgtEl>
                                          <p:spTgt spid="16386"/>
                                        </p:tgtEl>
                                        <p:attrNameLst>
                                          <p:attrName>ppt_x</p:attrName>
                                        </p:attrNameLst>
                                      </p:cBhvr>
                                      <p:tavLst>
                                        <p:tav tm="0">
                                          <p:val>
                                            <p:strVal val="#ppt_x"/>
                                          </p:val>
                                        </p:tav>
                                        <p:tav tm="100000">
                                          <p:val>
                                            <p:strVal val="#ppt_x"/>
                                          </p:val>
                                        </p:tav>
                                      </p:tavLst>
                                    </p:anim>
                                    <p:anim calcmode="lin" valueType="num">
                                      <p:cBhvr additive="base">
                                        <p:cTn id="32"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14</a:t>
            </a:fld>
            <a:endParaRPr lang="en-US">
              <a:solidFill>
                <a:prstClr val="black">
                  <a:tint val="95000"/>
                </a:prstClr>
              </a:solidFill>
            </a:endParaRPr>
          </a:p>
        </p:txBody>
      </p:sp>
      <p:graphicFrame>
        <p:nvGraphicFramePr>
          <p:cNvPr id="5122" name="Object 3"/>
          <p:cNvGraphicFramePr>
            <a:graphicFrameLocks noGrp="1" noChangeAspect="1"/>
          </p:cNvGraphicFramePr>
          <p:nvPr>
            <p:ph idx="4294967295"/>
          </p:nvPr>
        </p:nvGraphicFramePr>
        <p:xfrm>
          <a:off x="0" y="188913"/>
          <a:ext cx="8229600" cy="3536950"/>
        </p:xfrm>
        <a:graphic>
          <a:graphicData uri="http://schemas.openxmlformats.org/presentationml/2006/ole">
            <mc:AlternateContent xmlns:mc="http://schemas.openxmlformats.org/markup-compatibility/2006">
              <mc:Choice xmlns:v="urn:schemas-microsoft-com:vml" Requires="v">
                <p:oleObj spid="_x0000_s4098" name="Image" r:id="rId3" imgW="8571429" imgH="3682540" progId="Photoshop.Image.7">
                  <p:embed/>
                </p:oleObj>
              </mc:Choice>
              <mc:Fallback>
                <p:oleObj name="Image" r:id="rId3" imgW="8571429" imgH="3682540"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8913"/>
                        <a:ext cx="8229600"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2"/>
          <p:cNvSpPr>
            <a:spLocks noGrp="1" noChangeArrowheads="1"/>
          </p:cNvSpPr>
          <p:nvPr>
            <p:ph type="body" idx="4294967295"/>
          </p:nvPr>
        </p:nvSpPr>
        <p:spPr>
          <a:xfrm>
            <a:off x="935038" y="1557338"/>
            <a:ext cx="8208962" cy="4679950"/>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p:txBody>
      </p:sp>
      <p:sp>
        <p:nvSpPr>
          <p:cNvPr id="188420" name="Text Box 4"/>
          <p:cNvSpPr txBox="1">
            <a:spLocks noChangeArrowheads="1"/>
          </p:cNvSpPr>
          <p:nvPr/>
        </p:nvSpPr>
        <p:spPr bwMode="auto">
          <a:xfrm>
            <a:off x="468313" y="3789040"/>
            <a:ext cx="7991475" cy="249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50000"/>
              </a:spcBef>
              <a:spcAft>
                <a:spcPct val="0"/>
              </a:spcAft>
            </a:pPr>
            <a:r>
              <a:rPr lang="en-US" altLang="zh-CN" dirty="0">
                <a:solidFill>
                  <a:srgbClr val="A50021"/>
                </a:solidFill>
                <a:latin typeface="Garamond" pitchFamily="18" charset="0"/>
                <a:sym typeface="Symbol" pitchFamily="18" charset="2"/>
              </a:rPr>
              <a:t>-closure(0) </a:t>
            </a:r>
            <a:r>
              <a:rPr lang="en-US" altLang="zh-CN" dirty="0">
                <a:solidFill>
                  <a:prstClr val="black"/>
                </a:solidFill>
                <a:latin typeface="Garamond" pitchFamily="18" charset="0"/>
                <a:sym typeface="Symbol" pitchFamily="18" charset="2"/>
              </a:rPr>
              <a:t>={0</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1</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2</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4</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7}</a:t>
            </a:r>
          </a:p>
          <a:p>
            <a:pPr fontAlgn="base">
              <a:spcBef>
                <a:spcPct val="50000"/>
              </a:spcBef>
              <a:spcAft>
                <a:spcPct val="0"/>
              </a:spcAft>
            </a:pPr>
            <a:r>
              <a:rPr lang="zh-CN" altLang="en-US" dirty="0">
                <a:solidFill>
                  <a:prstClr val="black"/>
                </a:solidFill>
                <a:latin typeface="Garamond" pitchFamily="18" charset="0"/>
                <a:sym typeface="Symbol" pitchFamily="18" charset="2"/>
              </a:rPr>
              <a:t>即</a:t>
            </a:r>
            <a:r>
              <a:rPr lang="en-US" altLang="zh-CN" dirty="0">
                <a:solidFill>
                  <a:prstClr val="black"/>
                </a:solidFill>
                <a:latin typeface="Garamond" pitchFamily="18" charset="0"/>
                <a:sym typeface="Symbol" pitchFamily="18" charset="2"/>
              </a:rPr>
              <a:t>{0</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1</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2</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4</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7}</a:t>
            </a:r>
            <a:r>
              <a:rPr lang="zh-CN" altLang="en-US" dirty="0">
                <a:solidFill>
                  <a:prstClr val="black"/>
                </a:solidFill>
                <a:latin typeface="Garamond" pitchFamily="18" charset="0"/>
                <a:sym typeface="Symbol" pitchFamily="18" charset="2"/>
              </a:rPr>
              <a:t>中任何一个状态都是从状态</a:t>
            </a:r>
            <a:r>
              <a:rPr lang="en-US" altLang="zh-CN" dirty="0">
                <a:solidFill>
                  <a:prstClr val="black"/>
                </a:solidFill>
                <a:latin typeface="Garamond" pitchFamily="18" charset="0"/>
                <a:sym typeface="Symbol" pitchFamily="18" charset="2"/>
              </a:rPr>
              <a:t>0</a:t>
            </a:r>
            <a:r>
              <a:rPr lang="zh-CN" altLang="en-US" dirty="0">
                <a:solidFill>
                  <a:prstClr val="black"/>
                </a:solidFill>
                <a:latin typeface="Garamond" pitchFamily="18" charset="0"/>
                <a:sym typeface="Symbol" pitchFamily="18" charset="2"/>
              </a:rPr>
              <a:t>通过任意条弧可到达的状态</a:t>
            </a:r>
            <a:r>
              <a:rPr lang="zh-CN" altLang="en-US" dirty="0" smtClean="0">
                <a:solidFill>
                  <a:prstClr val="black"/>
                </a:solidFill>
                <a:latin typeface="Garamond" pitchFamily="18" charset="0"/>
                <a:sym typeface="Symbol" pitchFamily="18" charset="2"/>
              </a:rPr>
              <a:t>，</a:t>
            </a:r>
            <a:endParaRPr lang="en-US" altLang="zh-CN" dirty="0" smtClean="0">
              <a:solidFill>
                <a:prstClr val="black"/>
              </a:solidFill>
              <a:latin typeface="Garamond" pitchFamily="18" charset="0"/>
              <a:sym typeface="Symbol" pitchFamily="18" charset="2"/>
            </a:endParaRPr>
          </a:p>
          <a:p>
            <a:pPr fontAlgn="base">
              <a:spcBef>
                <a:spcPct val="50000"/>
              </a:spcBef>
              <a:spcAft>
                <a:spcPct val="0"/>
              </a:spcAft>
            </a:pPr>
            <a:r>
              <a:rPr lang="en-US" altLang="zh-CN" dirty="0" smtClean="0">
                <a:solidFill>
                  <a:srgbClr val="A50021"/>
                </a:solidFill>
                <a:latin typeface="Garamond" pitchFamily="18" charset="0"/>
                <a:sym typeface="Symbol" pitchFamily="18" charset="2"/>
              </a:rPr>
              <a:t></a:t>
            </a:r>
            <a:r>
              <a:rPr lang="en-US" altLang="zh-CN" dirty="0">
                <a:solidFill>
                  <a:srgbClr val="A50021"/>
                </a:solidFill>
                <a:latin typeface="Garamond" pitchFamily="18" charset="0"/>
                <a:sym typeface="Symbol" pitchFamily="18" charset="2"/>
              </a:rPr>
              <a:t>-closure({3</a:t>
            </a:r>
            <a:r>
              <a:rPr lang="zh-CN" altLang="en-US" dirty="0">
                <a:solidFill>
                  <a:srgbClr val="A50021"/>
                </a:solidFill>
                <a:latin typeface="Garamond" pitchFamily="18" charset="0"/>
                <a:sym typeface="Symbol" pitchFamily="18" charset="2"/>
              </a:rPr>
              <a:t>，</a:t>
            </a:r>
            <a:r>
              <a:rPr lang="en-US" altLang="zh-CN" dirty="0">
                <a:solidFill>
                  <a:srgbClr val="A50021"/>
                </a:solidFill>
                <a:latin typeface="Garamond" pitchFamily="18" charset="0"/>
                <a:sym typeface="Symbol" pitchFamily="18" charset="2"/>
              </a:rPr>
              <a:t>8}) </a:t>
            </a:r>
            <a:r>
              <a:rPr lang="en-US" altLang="zh-CN" dirty="0">
                <a:solidFill>
                  <a:prstClr val="black"/>
                </a:solidFill>
                <a:latin typeface="Garamond" pitchFamily="18" charset="0"/>
                <a:sym typeface="Symbol" pitchFamily="18" charset="2"/>
              </a:rPr>
              <a:t>= {1</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2</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3</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4</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6</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7</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8}</a:t>
            </a:r>
          </a:p>
          <a:p>
            <a:pPr fontAlgn="base">
              <a:spcBef>
                <a:spcPct val="50000"/>
              </a:spcBef>
              <a:spcAft>
                <a:spcPct val="0"/>
              </a:spcAft>
            </a:pPr>
            <a:endParaRPr lang="en-US" altLang="zh-CN" dirty="0">
              <a:solidFill>
                <a:prstClr val="black"/>
              </a:solidFill>
              <a:latin typeface="Garamond" pitchFamily="18" charset="0"/>
              <a:sym typeface="Symbol" pitchFamily="18" charset="2"/>
            </a:endParaRPr>
          </a:p>
        </p:txBody>
      </p:sp>
      <p:sp>
        <p:nvSpPr>
          <p:cNvPr id="6" name="Rectangle 2"/>
          <p:cNvSpPr txBox="1">
            <a:spLocks noChangeArrowheads="1"/>
          </p:cNvSpPr>
          <p:nvPr/>
        </p:nvSpPr>
        <p:spPr>
          <a:xfrm>
            <a:off x="5471592" y="0"/>
            <a:ext cx="3672408" cy="681137"/>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altLang="zh-CN" sz="2400" smtClean="0">
                <a:solidFill>
                  <a:srgbClr val="A50021"/>
                </a:solidFill>
                <a:sym typeface="Symbol" pitchFamily="18" charset="2"/>
              </a:rPr>
              <a:t>NFA</a:t>
            </a:r>
            <a:r>
              <a:rPr lang="zh-CN" altLang="en-US" sz="2400" smtClean="0">
                <a:solidFill>
                  <a:srgbClr val="A50021"/>
                </a:solidFill>
                <a:sym typeface="Symbol" pitchFamily="18" charset="2"/>
              </a:rPr>
              <a:t>确定化</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重点</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a:t>
            </a:r>
            <a:endParaRPr lang="zh-CN" altLang="en-US" sz="2400" dirty="0" smtClean="0">
              <a:solidFill>
                <a:srgbClr val="A50021"/>
              </a:solidFill>
              <a:sym typeface="Symbol" pitchFamily="18" charset="2"/>
            </a:endParaRPr>
          </a:p>
        </p:txBody>
      </p:sp>
    </p:spTree>
    <p:extLst>
      <p:ext uri="{BB962C8B-B14F-4D97-AF65-F5344CB8AC3E}">
        <p14:creationId xmlns:p14="http://schemas.microsoft.com/office/powerpoint/2010/main" val="599239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8420">
                                            <p:txEl>
                                              <p:pRg st="0" end="0"/>
                                            </p:txEl>
                                          </p:spTgt>
                                        </p:tgtEl>
                                        <p:attrNameLst>
                                          <p:attrName>style.visibility</p:attrName>
                                        </p:attrNameLst>
                                      </p:cBhvr>
                                      <p:to>
                                        <p:strVal val="visible"/>
                                      </p:to>
                                    </p:set>
                                    <p:animEffect transition="in" filter="blinds(horizontal)">
                                      <p:cBhvr>
                                        <p:cTn id="7" dur="500"/>
                                        <p:tgtEl>
                                          <p:spTgt spid="18842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8420">
                                            <p:txEl>
                                              <p:pRg st="1" end="1"/>
                                            </p:txEl>
                                          </p:spTgt>
                                        </p:tgtEl>
                                        <p:attrNameLst>
                                          <p:attrName>style.visibility</p:attrName>
                                        </p:attrNameLst>
                                      </p:cBhvr>
                                      <p:to>
                                        <p:strVal val="visible"/>
                                      </p:to>
                                    </p:set>
                                    <p:animEffect transition="in" filter="blinds(horizontal)">
                                      <p:cBhvr>
                                        <p:cTn id="10" dur="500"/>
                                        <p:tgtEl>
                                          <p:spTgt spid="18842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88420">
                                            <p:txEl>
                                              <p:pRg st="2" end="2"/>
                                            </p:txEl>
                                          </p:spTgt>
                                        </p:tgtEl>
                                        <p:attrNameLst>
                                          <p:attrName>style.visibility</p:attrName>
                                        </p:attrNameLst>
                                      </p:cBhvr>
                                      <p:to>
                                        <p:strVal val="visible"/>
                                      </p:to>
                                    </p:set>
                                    <p:animEffect transition="in" filter="blinds(horizontal)">
                                      <p:cBhvr>
                                        <p:cTn id="15" dur="500"/>
                                        <p:tgtEl>
                                          <p:spTgt spid="1884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15</a:t>
            </a:fld>
            <a:endParaRPr lang="en-US">
              <a:solidFill>
                <a:prstClr val="black">
                  <a:tint val="95000"/>
                </a:prstClr>
              </a:solidFill>
            </a:endParaRPr>
          </a:p>
        </p:txBody>
      </p:sp>
      <p:sp>
        <p:nvSpPr>
          <p:cNvPr id="187395" name="Rectangle 3"/>
          <p:cNvSpPr>
            <a:spLocks noGrp="1" noChangeArrowheads="1"/>
          </p:cNvSpPr>
          <p:nvPr>
            <p:ph idx="4294967295"/>
          </p:nvPr>
        </p:nvSpPr>
        <p:spPr>
          <a:xfrm>
            <a:off x="611560" y="700169"/>
            <a:ext cx="8229600" cy="2008752"/>
          </a:xfrm>
        </p:spPr>
        <p:txBody>
          <a:bodyPr>
            <a:normAutofit/>
          </a:bodyPr>
          <a:lstStyle/>
          <a:p>
            <a:r>
              <a:rPr lang="zh-CN" altLang="en-US" sz="2400" b="1" dirty="0" smtClean="0">
                <a:sym typeface="Symbol" pitchFamily="18" charset="2"/>
              </a:rPr>
              <a:t>算法</a:t>
            </a:r>
          </a:p>
          <a:p>
            <a:pPr lvl="1"/>
            <a:r>
              <a:rPr lang="zh-CN" altLang="en-US" sz="2400" b="1" dirty="0" smtClean="0">
                <a:sym typeface="Symbol" pitchFamily="18" charset="2"/>
              </a:rPr>
              <a:t>状态集上的两个运算</a:t>
            </a:r>
          </a:p>
          <a:p>
            <a:pPr lvl="2"/>
            <a:r>
              <a:rPr lang="zh-CN" altLang="en-US" b="1" dirty="0" smtClean="0">
                <a:solidFill>
                  <a:srgbClr val="A50021"/>
                </a:solidFill>
                <a:sym typeface="Symbol" pitchFamily="18" charset="2"/>
              </a:rPr>
              <a:t>状态集</a:t>
            </a:r>
            <a:r>
              <a:rPr lang="en-US" altLang="zh-CN" b="1" dirty="0" smtClean="0">
                <a:solidFill>
                  <a:srgbClr val="A50021"/>
                </a:solidFill>
                <a:sym typeface="Symbol" pitchFamily="18" charset="2"/>
              </a:rPr>
              <a:t>I</a:t>
            </a:r>
            <a:r>
              <a:rPr lang="zh-CN" altLang="en-US" b="1" dirty="0" smtClean="0">
                <a:solidFill>
                  <a:srgbClr val="A50021"/>
                </a:solidFill>
                <a:sym typeface="Symbol" pitchFamily="18" charset="2"/>
              </a:rPr>
              <a:t>的</a:t>
            </a:r>
            <a:r>
              <a:rPr lang="en-US" altLang="zh-CN" b="1" dirty="0" smtClean="0">
                <a:solidFill>
                  <a:srgbClr val="A50021"/>
                </a:solidFill>
                <a:sym typeface="Symbol" pitchFamily="18" charset="2"/>
              </a:rPr>
              <a:t>a</a:t>
            </a:r>
            <a:r>
              <a:rPr lang="zh-CN" altLang="en-US" b="1" dirty="0" smtClean="0">
                <a:solidFill>
                  <a:srgbClr val="A50021"/>
                </a:solidFill>
                <a:sym typeface="Symbol" pitchFamily="18" charset="2"/>
              </a:rPr>
              <a:t>弧转换</a:t>
            </a:r>
            <a:r>
              <a:rPr lang="zh-CN" altLang="en-US" b="1" dirty="0" smtClean="0">
                <a:sym typeface="Symbol" pitchFamily="18" charset="2"/>
              </a:rPr>
              <a:t>：</a:t>
            </a:r>
            <a:r>
              <a:rPr lang="en-US" altLang="zh-CN" b="1" dirty="0" smtClean="0">
                <a:sym typeface="Symbol" pitchFamily="18" charset="2"/>
              </a:rPr>
              <a:t>move(</a:t>
            </a:r>
            <a:r>
              <a:rPr lang="en-US" altLang="zh-CN" b="1" dirty="0" err="1" smtClean="0">
                <a:sym typeface="Symbol" pitchFamily="18" charset="2"/>
              </a:rPr>
              <a:t>I,a</a:t>
            </a:r>
            <a:r>
              <a:rPr lang="en-US" altLang="zh-CN" b="1" dirty="0" smtClean="0">
                <a:sym typeface="Symbol" pitchFamily="18" charset="2"/>
              </a:rPr>
              <a:t>)</a:t>
            </a:r>
            <a:r>
              <a:rPr lang="zh-CN" altLang="en-US" b="1" dirty="0" smtClean="0">
                <a:sym typeface="Symbol" pitchFamily="18" charset="2"/>
              </a:rPr>
              <a:t>表示状态集</a:t>
            </a:r>
            <a:r>
              <a:rPr lang="en-US" altLang="zh-CN" b="1" dirty="0" smtClean="0">
                <a:sym typeface="Symbol" pitchFamily="18" charset="2"/>
              </a:rPr>
              <a:t>I</a:t>
            </a:r>
            <a:r>
              <a:rPr lang="zh-CN" altLang="en-US" b="1" dirty="0" smtClean="0">
                <a:sym typeface="Symbol" pitchFamily="18" charset="2"/>
              </a:rPr>
              <a:t>中的任一个状态经过一条</a:t>
            </a:r>
            <a:r>
              <a:rPr lang="en-US" altLang="zh-CN" b="1" dirty="0" smtClean="0">
                <a:sym typeface="Symbol" pitchFamily="18" charset="2"/>
              </a:rPr>
              <a:t>a</a:t>
            </a:r>
            <a:r>
              <a:rPr lang="zh-CN" altLang="en-US" b="1" dirty="0" smtClean="0">
                <a:sym typeface="Symbol" pitchFamily="18" charset="2"/>
              </a:rPr>
              <a:t>弧而到达的状态的全体</a:t>
            </a:r>
          </a:p>
          <a:p>
            <a:endParaRPr lang="zh-CN" altLang="en-US" sz="2400" b="1" dirty="0" smtClean="0">
              <a:sym typeface="Symbol" pitchFamily="18" charset="2"/>
            </a:endParaRPr>
          </a:p>
          <a:p>
            <a:endParaRPr lang="en-US" altLang="zh-CN" sz="2400" b="1" dirty="0" smtClean="0"/>
          </a:p>
        </p:txBody>
      </p:sp>
      <p:sp>
        <p:nvSpPr>
          <p:cNvPr id="5" name="Rectangle 2"/>
          <p:cNvSpPr txBox="1">
            <a:spLocks noChangeArrowheads="1"/>
          </p:cNvSpPr>
          <p:nvPr/>
        </p:nvSpPr>
        <p:spPr>
          <a:xfrm>
            <a:off x="5471592" y="0"/>
            <a:ext cx="3672408" cy="681137"/>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altLang="zh-CN" sz="2400" smtClean="0">
                <a:solidFill>
                  <a:srgbClr val="A50021"/>
                </a:solidFill>
                <a:sym typeface="Symbol" pitchFamily="18" charset="2"/>
              </a:rPr>
              <a:t>NFA</a:t>
            </a:r>
            <a:r>
              <a:rPr lang="zh-CN" altLang="en-US" sz="2400" smtClean="0">
                <a:solidFill>
                  <a:srgbClr val="A50021"/>
                </a:solidFill>
                <a:sym typeface="Symbol" pitchFamily="18" charset="2"/>
              </a:rPr>
              <a:t>确定化</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重点</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a:t>
            </a:r>
            <a:endParaRPr lang="zh-CN" altLang="en-US" sz="2400" dirty="0" smtClean="0">
              <a:solidFill>
                <a:srgbClr val="A50021"/>
              </a:solidFill>
              <a:sym typeface="Symbol" pitchFamily="18" charset="2"/>
            </a:endParaRPr>
          </a:p>
        </p:txBody>
      </p:sp>
      <p:sp>
        <p:nvSpPr>
          <p:cNvPr id="6" name="Rectangle 3"/>
          <p:cNvSpPr txBox="1">
            <a:spLocks noChangeArrowheads="1"/>
          </p:cNvSpPr>
          <p:nvPr/>
        </p:nvSpPr>
        <p:spPr>
          <a:xfrm>
            <a:off x="611560" y="2564904"/>
            <a:ext cx="8229600" cy="1004376"/>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2">
              <a:buClr>
                <a:srgbClr val="E66C7D"/>
              </a:buClr>
            </a:pPr>
            <a:r>
              <a:rPr lang="zh-CN" altLang="en-US" b="1" dirty="0" smtClean="0">
                <a:solidFill>
                  <a:prstClr val="black"/>
                </a:solidFill>
                <a:sym typeface="Symbol" pitchFamily="18" charset="2"/>
              </a:rPr>
              <a:t>也就是说，状态集</a:t>
            </a:r>
            <a:r>
              <a:rPr lang="en-US" altLang="zh-CN" b="1" dirty="0" smtClean="0">
                <a:solidFill>
                  <a:prstClr val="black"/>
                </a:solidFill>
                <a:sym typeface="Symbol" pitchFamily="18" charset="2"/>
              </a:rPr>
              <a:t>I</a:t>
            </a:r>
            <a:r>
              <a:rPr lang="zh-CN" altLang="en-US" b="1" dirty="0" smtClean="0">
                <a:solidFill>
                  <a:prstClr val="black"/>
                </a:solidFill>
                <a:sym typeface="Symbol" pitchFamily="18" charset="2"/>
              </a:rPr>
              <a:t>，输入符号</a:t>
            </a:r>
            <a:r>
              <a:rPr lang="en-US" altLang="zh-CN" b="1" dirty="0" smtClean="0">
                <a:solidFill>
                  <a:prstClr val="black"/>
                </a:solidFill>
                <a:sym typeface="Symbol" pitchFamily="18" charset="2"/>
              </a:rPr>
              <a:t>a, </a:t>
            </a:r>
            <a:r>
              <a:rPr lang="zh-CN" altLang="en-US" b="1" dirty="0" smtClean="0">
                <a:solidFill>
                  <a:prstClr val="black"/>
                </a:solidFill>
                <a:sym typeface="Symbol" pitchFamily="18" charset="2"/>
              </a:rPr>
              <a:t>转换到另外一个状态集，记作：</a:t>
            </a:r>
            <a:r>
              <a:rPr lang="en-US" altLang="zh-CN" b="1" dirty="0" smtClean="0">
                <a:solidFill>
                  <a:prstClr val="black"/>
                </a:solidFill>
                <a:sym typeface="Symbol" pitchFamily="18" charset="2"/>
              </a:rPr>
              <a:t>move(</a:t>
            </a:r>
            <a:r>
              <a:rPr lang="en-US" altLang="zh-CN" b="1" dirty="0" err="1" smtClean="0">
                <a:solidFill>
                  <a:prstClr val="black"/>
                </a:solidFill>
                <a:sym typeface="Symbol" pitchFamily="18" charset="2"/>
              </a:rPr>
              <a:t>I,a</a:t>
            </a:r>
            <a:r>
              <a:rPr lang="en-US" altLang="zh-CN" b="1" dirty="0" smtClean="0">
                <a:solidFill>
                  <a:prstClr val="black"/>
                </a:solidFill>
                <a:sym typeface="Symbol" pitchFamily="18" charset="2"/>
              </a:rPr>
              <a:t>)</a:t>
            </a:r>
            <a:endParaRPr lang="zh-CN" altLang="en-US" b="1" dirty="0" smtClean="0">
              <a:solidFill>
                <a:prstClr val="black"/>
              </a:solidFill>
              <a:sym typeface="Symbol" pitchFamily="18" charset="2"/>
            </a:endParaRPr>
          </a:p>
          <a:p>
            <a:pPr>
              <a:buClr>
                <a:srgbClr val="F0AD00"/>
              </a:buClr>
            </a:pPr>
            <a:endParaRPr lang="en-US" altLang="zh-CN" sz="2400" b="1" dirty="0" smtClean="0">
              <a:solidFill>
                <a:prstClr val="black"/>
              </a:solidFill>
            </a:endParaRPr>
          </a:p>
        </p:txBody>
      </p:sp>
    </p:spTree>
    <p:extLst>
      <p:ext uri="{BB962C8B-B14F-4D97-AF65-F5344CB8AC3E}">
        <p14:creationId xmlns:p14="http://schemas.microsoft.com/office/powerpoint/2010/main" val="3891988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7395">
                                            <p:txEl>
                                              <p:pRg st="2" end="2"/>
                                            </p:txEl>
                                          </p:spTgt>
                                        </p:tgtEl>
                                        <p:attrNameLst>
                                          <p:attrName>style.visibility</p:attrName>
                                        </p:attrNameLst>
                                      </p:cBhvr>
                                      <p:to>
                                        <p:strVal val="visible"/>
                                      </p:to>
                                    </p:set>
                                    <p:animEffect transition="in" filter="blinds(horizontal)">
                                      <p:cBhvr>
                                        <p:cTn id="7" dur="500"/>
                                        <p:tgtEl>
                                          <p:spTgt spid="1873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16</a:t>
            </a:fld>
            <a:endParaRPr lang="en-US">
              <a:solidFill>
                <a:prstClr val="black">
                  <a:tint val="95000"/>
                </a:prstClr>
              </a:solidFill>
            </a:endParaRPr>
          </a:p>
        </p:txBody>
      </p:sp>
      <p:graphicFrame>
        <p:nvGraphicFramePr>
          <p:cNvPr id="5122" name="Object 3"/>
          <p:cNvGraphicFramePr>
            <a:graphicFrameLocks noGrp="1" noChangeAspect="1"/>
          </p:cNvGraphicFramePr>
          <p:nvPr>
            <p:ph idx="4294967295"/>
          </p:nvPr>
        </p:nvGraphicFramePr>
        <p:xfrm>
          <a:off x="0" y="188913"/>
          <a:ext cx="8229600" cy="3536950"/>
        </p:xfrm>
        <a:graphic>
          <a:graphicData uri="http://schemas.openxmlformats.org/presentationml/2006/ole">
            <mc:AlternateContent xmlns:mc="http://schemas.openxmlformats.org/markup-compatibility/2006">
              <mc:Choice xmlns:v="urn:schemas-microsoft-com:vml" Requires="v">
                <p:oleObj spid="_x0000_s5122" name="Image" r:id="rId3" imgW="8571429" imgH="3682540" progId="Photoshop.Image.7">
                  <p:embed/>
                </p:oleObj>
              </mc:Choice>
              <mc:Fallback>
                <p:oleObj name="Image" r:id="rId3" imgW="8571429" imgH="3682540"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8913"/>
                        <a:ext cx="8229600"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2"/>
          <p:cNvSpPr>
            <a:spLocks noGrp="1" noChangeArrowheads="1"/>
          </p:cNvSpPr>
          <p:nvPr>
            <p:ph type="body" idx="4294967295"/>
          </p:nvPr>
        </p:nvSpPr>
        <p:spPr>
          <a:xfrm>
            <a:off x="935038" y="1557338"/>
            <a:ext cx="8208962" cy="4679950"/>
          </a:xfrm>
        </p:spPr>
        <p:txBody>
          <a:bodyPr/>
          <a:lstStyle/>
          <a:p>
            <a:endParaRPr lang="en-US" altLang="zh-CN" smtClean="0"/>
          </a:p>
          <a:p>
            <a:endParaRPr lang="en-US" altLang="zh-CN" smtClean="0"/>
          </a:p>
          <a:p>
            <a:endParaRPr lang="en-US" altLang="zh-CN" smtClean="0"/>
          </a:p>
          <a:p>
            <a:endParaRPr lang="en-US" altLang="zh-CN" smtClean="0"/>
          </a:p>
          <a:p>
            <a:endParaRPr lang="en-US" altLang="zh-CN" smtClean="0"/>
          </a:p>
        </p:txBody>
      </p:sp>
      <p:sp>
        <p:nvSpPr>
          <p:cNvPr id="188420" name="Text Box 4"/>
          <p:cNvSpPr txBox="1">
            <a:spLocks noChangeArrowheads="1"/>
          </p:cNvSpPr>
          <p:nvPr/>
        </p:nvSpPr>
        <p:spPr bwMode="auto">
          <a:xfrm>
            <a:off x="470956" y="4297192"/>
            <a:ext cx="7991475"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50000"/>
              </a:spcBef>
              <a:spcAft>
                <a:spcPct val="0"/>
              </a:spcAft>
            </a:pPr>
            <a:r>
              <a:rPr lang="zh-CN" altLang="en-US" dirty="0" smtClean="0">
                <a:solidFill>
                  <a:prstClr val="black"/>
                </a:solidFill>
                <a:latin typeface="Garamond" pitchFamily="18" charset="0"/>
                <a:sym typeface="Symbol" pitchFamily="18" charset="2"/>
              </a:rPr>
              <a:t>令</a:t>
            </a:r>
            <a:r>
              <a:rPr lang="en-US" altLang="zh-CN" dirty="0">
                <a:solidFill>
                  <a:prstClr val="black"/>
                </a:solidFill>
                <a:latin typeface="Garamond" pitchFamily="18" charset="0"/>
                <a:sym typeface="Symbol" pitchFamily="18" charset="2"/>
              </a:rPr>
              <a:t>{0</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1</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2</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4</a:t>
            </a:r>
            <a:r>
              <a:rPr lang="zh-CN" altLang="en-US" dirty="0">
                <a:solidFill>
                  <a:prstClr val="black"/>
                </a:solidFill>
                <a:latin typeface="Garamond" pitchFamily="18" charset="0"/>
                <a:sym typeface="Symbol" pitchFamily="18" charset="2"/>
              </a:rPr>
              <a:t>，</a:t>
            </a:r>
            <a:r>
              <a:rPr lang="en-US" altLang="zh-CN" dirty="0">
                <a:solidFill>
                  <a:prstClr val="black"/>
                </a:solidFill>
                <a:latin typeface="Garamond" pitchFamily="18" charset="0"/>
                <a:sym typeface="Symbol" pitchFamily="18" charset="2"/>
              </a:rPr>
              <a:t>7}=A</a:t>
            </a:r>
            <a:r>
              <a:rPr lang="zh-CN" altLang="en-US" dirty="0">
                <a:solidFill>
                  <a:prstClr val="black"/>
                </a:solidFill>
                <a:latin typeface="Garamond" pitchFamily="18" charset="0"/>
                <a:sym typeface="Symbol" pitchFamily="18" charset="2"/>
              </a:rPr>
              <a:t>，则</a:t>
            </a:r>
            <a:r>
              <a:rPr lang="en-US" altLang="zh-CN" dirty="0">
                <a:solidFill>
                  <a:srgbClr val="A50021"/>
                </a:solidFill>
                <a:latin typeface="Garamond" pitchFamily="18" charset="0"/>
                <a:sym typeface="Symbol" pitchFamily="18" charset="2"/>
              </a:rPr>
              <a:t>move(A</a:t>
            </a:r>
            <a:r>
              <a:rPr lang="zh-CN" altLang="en-US" dirty="0">
                <a:solidFill>
                  <a:srgbClr val="A50021"/>
                </a:solidFill>
                <a:latin typeface="Garamond" pitchFamily="18" charset="0"/>
                <a:sym typeface="Symbol" pitchFamily="18" charset="2"/>
              </a:rPr>
              <a:t>，</a:t>
            </a:r>
            <a:r>
              <a:rPr lang="en-US" altLang="zh-CN" dirty="0">
                <a:solidFill>
                  <a:srgbClr val="A50021"/>
                </a:solidFill>
                <a:latin typeface="Garamond" pitchFamily="18" charset="0"/>
                <a:sym typeface="Symbol" pitchFamily="18" charset="2"/>
              </a:rPr>
              <a:t>a)={3</a:t>
            </a:r>
            <a:r>
              <a:rPr lang="zh-CN" altLang="en-US" dirty="0">
                <a:solidFill>
                  <a:srgbClr val="A50021"/>
                </a:solidFill>
                <a:latin typeface="Garamond" pitchFamily="18" charset="0"/>
                <a:sym typeface="Symbol" pitchFamily="18" charset="2"/>
              </a:rPr>
              <a:t>，</a:t>
            </a:r>
            <a:r>
              <a:rPr lang="en-US" altLang="zh-CN" dirty="0">
                <a:solidFill>
                  <a:srgbClr val="A50021"/>
                </a:solidFill>
                <a:latin typeface="Garamond" pitchFamily="18" charset="0"/>
                <a:sym typeface="Symbol" pitchFamily="18" charset="2"/>
              </a:rPr>
              <a:t>8}</a:t>
            </a:r>
          </a:p>
          <a:p>
            <a:pPr fontAlgn="base">
              <a:spcBef>
                <a:spcPct val="50000"/>
              </a:spcBef>
              <a:spcAft>
                <a:spcPct val="0"/>
              </a:spcAft>
            </a:pPr>
            <a:endParaRPr lang="en-US" altLang="zh-CN" dirty="0">
              <a:solidFill>
                <a:prstClr val="black"/>
              </a:solidFill>
              <a:latin typeface="Garamond" pitchFamily="18" charset="0"/>
              <a:sym typeface="Symbol" pitchFamily="18" charset="2"/>
            </a:endParaRPr>
          </a:p>
        </p:txBody>
      </p:sp>
      <p:sp>
        <p:nvSpPr>
          <p:cNvPr id="6" name="Rectangle 2"/>
          <p:cNvSpPr txBox="1">
            <a:spLocks noChangeArrowheads="1"/>
          </p:cNvSpPr>
          <p:nvPr/>
        </p:nvSpPr>
        <p:spPr>
          <a:xfrm>
            <a:off x="5471592" y="0"/>
            <a:ext cx="3672408" cy="681137"/>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altLang="zh-CN" sz="2400" smtClean="0">
                <a:solidFill>
                  <a:srgbClr val="A50021"/>
                </a:solidFill>
                <a:sym typeface="Symbol" pitchFamily="18" charset="2"/>
              </a:rPr>
              <a:t>NFA</a:t>
            </a:r>
            <a:r>
              <a:rPr lang="zh-CN" altLang="en-US" sz="2400" smtClean="0">
                <a:solidFill>
                  <a:srgbClr val="A50021"/>
                </a:solidFill>
                <a:sym typeface="Symbol" pitchFamily="18" charset="2"/>
              </a:rPr>
              <a:t>确定化</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重点</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a:t>
            </a:r>
            <a:endParaRPr lang="zh-CN" altLang="en-US" sz="2400" dirty="0" smtClean="0">
              <a:solidFill>
                <a:srgbClr val="A50021"/>
              </a:solidFill>
              <a:sym typeface="Symbol" pitchFamily="18" charset="2"/>
            </a:endParaRPr>
          </a:p>
        </p:txBody>
      </p:sp>
    </p:spTree>
    <p:extLst>
      <p:ext uri="{BB962C8B-B14F-4D97-AF65-F5344CB8AC3E}">
        <p14:creationId xmlns:p14="http://schemas.microsoft.com/office/powerpoint/2010/main" val="2318334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88420">
                                            <p:txEl>
                                              <p:pRg st="0" end="0"/>
                                            </p:txEl>
                                          </p:spTgt>
                                        </p:tgtEl>
                                        <p:attrNameLst>
                                          <p:attrName>style.visibility</p:attrName>
                                        </p:attrNameLst>
                                      </p:cBhvr>
                                      <p:to>
                                        <p:strVal val="visible"/>
                                      </p:to>
                                    </p:set>
                                    <p:animEffect transition="in" filter="blinds(horizontal)">
                                      <p:cBhvr>
                                        <p:cTn id="7" dur="500"/>
                                        <p:tgtEl>
                                          <p:spTgt spid="1884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17</a:t>
            </a:fld>
            <a:endParaRPr lang="en-US">
              <a:solidFill>
                <a:prstClr val="black">
                  <a:tint val="95000"/>
                </a:prstClr>
              </a:solidFill>
            </a:endParaRPr>
          </a:p>
        </p:txBody>
      </p:sp>
      <p:sp>
        <p:nvSpPr>
          <p:cNvPr id="189443" name="Rectangle 3"/>
          <p:cNvSpPr>
            <a:spLocks noGrp="1" noChangeArrowheads="1"/>
          </p:cNvSpPr>
          <p:nvPr>
            <p:ph idx="4294967295"/>
          </p:nvPr>
        </p:nvSpPr>
        <p:spPr>
          <a:xfrm>
            <a:off x="467544" y="1340768"/>
            <a:ext cx="7924800" cy="4114800"/>
          </a:xfrm>
        </p:spPr>
        <p:txBody>
          <a:bodyPr>
            <a:noAutofit/>
          </a:bodyPr>
          <a:lstStyle/>
          <a:p>
            <a:r>
              <a:rPr lang="en-US" altLang="zh-CN" sz="2400" b="1" dirty="0" smtClean="0"/>
              <a:t>NFA N={</a:t>
            </a:r>
            <a:r>
              <a:rPr lang="en-US" altLang="zh-CN" sz="2400" b="1" dirty="0" smtClean="0">
                <a:sym typeface="Symbol" pitchFamily="18" charset="2"/>
              </a:rPr>
              <a:t>K,</a:t>
            </a:r>
            <a:r>
              <a:rPr lang="en-US" altLang="zh-CN" sz="2400" b="1" dirty="0" smtClean="0">
                <a:cs typeface="Times New Roman" pitchFamily="18" charset="0"/>
                <a:sym typeface="Symbol" pitchFamily="18" charset="2"/>
              </a:rPr>
              <a:t>,</a:t>
            </a:r>
            <a:r>
              <a:rPr lang="en-US" altLang="zh-CN" sz="2400" b="1" dirty="0" smtClean="0">
                <a:sym typeface="Symbol" pitchFamily="18" charset="2"/>
              </a:rPr>
              <a:t>f,K</a:t>
            </a:r>
            <a:r>
              <a:rPr lang="en-US" altLang="zh-CN" sz="2400" b="1" baseline="-25000" dirty="0" smtClean="0">
                <a:sym typeface="Symbol" pitchFamily="18" charset="2"/>
              </a:rPr>
              <a:t>0</a:t>
            </a:r>
            <a:r>
              <a:rPr lang="en-US" altLang="zh-CN" sz="2400" b="1" dirty="0" smtClean="0">
                <a:sym typeface="Symbol" pitchFamily="18" charset="2"/>
              </a:rPr>
              <a:t>,K</a:t>
            </a:r>
            <a:r>
              <a:rPr lang="en-US" altLang="zh-CN" sz="2400" b="1" baseline="-25000" dirty="0" smtClean="0">
                <a:sym typeface="Symbol" pitchFamily="18" charset="2"/>
              </a:rPr>
              <a:t>t</a:t>
            </a:r>
            <a:r>
              <a:rPr lang="en-US" altLang="zh-CN" sz="2400" b="1" dirty="0" smtClean="0"/>
              <a:t>}</a:t>
            </a:r>
            <a:r>
              <a:rPr lang="zh-CN" altLang="en-US" sz="2400" b="1" dirty="0" smtClean="0"/>
              <a:t>构造一个</a:t>
            </a:r>
            <a:r>
              <a:rPr lang="en-US" altLang="zh-CN" sz="2400" b="1" dirty="0" smtClean="0"/>
              <a:t>DFA M ={</a:t>
            </a:r>
            <a:r>
              <a:rPr lang="en-US" altLang="zh-CN" sz="2400" b="1" dirty="0" smtClean="0">
                <a:sym typeface="Symbol" pitchFamily="18" charset="2"/>
              </a:rPr>
              <a:t>S,</a:t>
            </a:r>
            <a:r>
              <a:rPr lang="en-US" altLang="zh-CN" sz="2400" b="1" dirty="0" smtClean="0">
                <a:cs typeface="Times New Roman" pitchFamily="18" charset="0"/>
                <a:sym typeface="Symbol" pitchFamily="18" charset="2"/>
              </a:rPr>
              <a:t>,</a:t>
            </a:r>
            <a:r>
              <a:rPr lang="en-US" altLang="zh-CN" sz="2400" b="1" dirty="0" smtClean="0">
                <a:sym typeface="Symbol" pitchFamily="18" charset="2"/>
              </a:rPr>
              <a:t>f,S</a:t>
            </a:r>
            <a:r>
              <a:rPr lang="en-US" altLang="zh-CN" sz="2400" b="1" baseline="-25000" dirty="0" smtClean="0">
                <a:sym typeface="Symbol" pitchFamily="18" charset="2"/>
              </a:rPr>
              <a:t>0</a:t>
            </a:r>
            <a:r>
              <a:rPr lang="en-US" altLang="zh-CN" sz="2400" b="1" dirty="0" smtClean="0">
                <a:sym typeface="Symbol" pitchFamily="18" charset="2"/>
              </a:rPr>
              <a:t>,S</a:t>
            </a:r>
            <a:r>
              <a:rPr lang="en-US" altLang="zh-CN" sz="2400" b="1" baseline="-25000" dirty="0" smtClean="0">
                <a:sym typeface="Symbol" pitchFamily="18" charset="2"/>
              </a:rPr>
              <a:t>t</a:t>
            </a:r>
            <a:r>
              <a:rPr lang="en-US" altLang="zh-CN" sz="2400" b="1" dirty="0" smtClean="0"/>
              <a:t>}</a:t>
            </a:r>
          </a:p>
          <a:p>
            <a:pPr lvl="1">
              <a:lnSpc>
                <a:spcPct val="120000"/>
              </a:lnSpc>
              <a:buFont typeface="Wingdings" pitchFamily="2" charset="2"/>
              <a:buNone/>
            </a:pPr>
            <a:r>
              <a:rPr lang="en-US" altLang="zh-CN" sz="2400" b="1" dirty="0" smtClean="0"/>
              <a:t>1</a:t>
            </a:r>
            <a:r>
              <a:rPr lang="zh-CN" altLang="en-US" sz="2400" b="1" dirty="0" smtClean="0"/>
              <a:t>）</a:t>
            </a:r>
            <a:r>
              <a:rPr lang="en-US" altLang="zh-CN" sz="2400" b="1" dirty="0" smtClean="0"/>
              <a:t>M</a:t>
            </a:r>
            <a:r>
              <a:rPr lang="zh-CN" altLang="en-US" sz="2400" b="1" dirty="0" smtClean="0"/>
              <a:t>的状态集</a:t>
            </a:r>
            <a:r>
              <a:rPr lang="en-US" altLang="zh-CN" sz="2400" b="1" dirty="0" smtClean="0"/>
              <a:t>S</a:t>
            </a:r>
            <a:r>
              <a:rPr lang="zh-CN" altLang="en-US" sz="2400" b="1" dirty="0" smtClean="0"/>
              <a:t>由</a:t>
            </a:r>
            <a:r>
              <a:rPr lang="en-US" altLang="zh-CN" sz="2400" b="1" dirty="0" smtClean="0"/>
              <a:t>K</a:t>
            </a:r>
            <a:r>
              <a:rPr lang="zh-CN" altLang="en-US" sz="2400" b="1" dirty="0" smtClean="0"/>
              <a:t>的一些</a:t>
            </a:r>
            <a:r>
              <a:rPr lang="zh-CN" altLang="en-US" sz="2400" b="1" dirty="0" smtClean="0">
                <a:solidFill>
                  <a:srgbClr val="A50021"/>
                </a:solidFill>
              </a:rPr>
              <a:t>子集</a:t>
            </a:r>
            <a:r>
              <a:rPr lang="zh-CN" altLang="en-US" sz="2400" b="1" dirty="0" smtClean="0"/>
              <a:t>组成，用</a:t>
            </a:r>
            <a:r>
              <a:rPr lang="en-US" altLang="zh-CN" sz="2400" b="1" dirty="0" smtClean="0"/>
              <a:t>[S</a:t>
            </a:r>
            <a:r>
              <a:rPr lang="en-US" altLang="zh-CN" sz="2400" b="1" baseline="-25000" dirty="0" smtClean="0"/>
              <a:t>1</a:t>
            </a:r>
            <a:r>
              <a:rPr lang="en-US" altLang="zh-CN" sz="2400" b="1" dirty="0" smtClean="0"/>
              <a:t> ,S</a:t>
            </a:r>
            <a:r>
              <a:rPr lang="en-US" altLang="zh-CN" sz="2400" b="1" baseline="-25000" dirty="0" smtClean="0"/>
              <a:t>2</a:t>
            </a:r>
            <a:r>
              <a:rPr lang="en-US" altLang="zh-CN" sz="2400" b="1" dirty="0" smtClean="0"/>
              <a:t> …</a:t>
            </a:r>
            <a:r>
              <a:rPr lang="en-US" altLang="zh-CN" sz="2400" b="1" dirty="0" err="1" smtClean="0"/>
              <a:t>S</a:t>
            </a:r>
            <a:r>
              <a:rPr lang="en-US" altLang="zh-CN" sz="2400" b="1" baseline="-25000" dirty="0" err="1" smtClean="0"/>
              <a:t>j</a:t>
            </a:r>
            <a:r>
              <a:rPr lang="en-US" altLang="zh-CN" sz="2400" b="1" dirty="0" smtClean="0"/>
              <a:t>]</a:t>
            </a:r>
            <a:r>
              <a:rPr lang="zh-CN" altLang="en-US" sz="2400" b="1" dirty="0" smtClean="0"/>
              <a:t>表示</a:t>
            </a:r>
            <a:r>
              <a:rPr lang="en-US" altLang="zh-CN" sz="2400" b="1" dirty="0" smtClean="0"/>
              <a:t>S</a:t>
            </a:r>
            <a:r>
              <a:rPr lang="zh-CN" altLang="en-US" sz="2400" b="1" dirty="0" smtClean="0"/>
              <a:t>的元素，其中</a:t>
            </a:r>
            <a:r>
              <a:rPr lang="en-US" altLang="zh-CN" sz="2400" b="1" dirty="0" smtClean="0"/>
              <a:t>S</a:t>
            </a:r>
            <a:r>
              <a:rPr lang="en-US" altLang="zh-CN" sz="2400" b="1" baseline="-25000" dirty="0" smtClean="0"/>
              <a:t>1</a:t>
            </a:r>
            <a:r>
              <a:rPr lang="en-US" altLang="zh-CN" sz="2400" b="1" dirty="0" smtClean="0"/>
              <a:t> ,S</a:t>
            </a:r>
            <a:r>
              <a:rPr lang="en-US" altLang="zh-CN" sz="2400" b="1" baseline="-25000" dirty="0" smtClean="0"/>
              <a:t>2</a:t>
            </a:r>
            <a:r>
              <a:rPr lang="en-US" altLang="zh-CN" sz="2400" b="1" dirty="0" smtClean="0"/>
              <a:t> …</a:t>
            </a:r>
            <a:r>
              <a:rPr lang="en-US" altLang="zh-CN" sz="2400" b="1" dirty="0" err="1" smtClean="0"/>
              <a:t>S</a:t>
            </a:r>
            <a:r>
              <a:rPr lang="en-US" altLang="zh-CN" sz="2400" b="1" baseline="-25000" dirty="0" err="1" smtClean="0"/>
              <a:t>j</a:t>
            </a:r>
            <a:r>
              <a:rPr lang="zh-CN" altLang="en-US" sz="2400" b="1" dirty="0" smtClean="0"/>
              <a:t>是</a:t>
            </a:r>
            <a:r>
              <a:rPr lang="en-US" altLang="zh-CN" sz="2400" b="1" dirty="0" smtClean="0"/>
              <a:t>K</a:t>
            </a:r>
            <a:r>
              <a:rPr lang="zh-CN" altLang="en-US" sz="2400" b="1" dirty="0" smtClean="0"/>
              <a:t>的状态</a:t>
            </a:r>
          </a:p>
          <a:p>
            <a:pPr lvl="1">
              <a:lnSpc>
                <a:spcPct val="120000"/>
              </a:lnSpc>
              <a:buFont typeface="Wingdings" pitchFamily="2" charset="2"/>
              <a:buNone/>
            </a:pPr>
            <a:r>
              <a:rPr lang="en-US" altLang="zh-CN" sz="2400" b="1" dirty="0" smtClean="0"/>
              <a:t>2) M</a:t>
            </a:r>
            <a:r>
              <a:rPr lang="zh-CN" altLang="en-US" sz="2400" b="1" dirty="0" smtClean="0"/>
              <a:t>和</a:t>
            </a:r>
            <a:r>
              <a:rPr lang="en-US" altLang="zh-CN" sz="2400" b="1" dirty="0" smtClean="0"/>
              <a:t>N</a:t>
            </a:r>
            <a:r>
              <a:rPr lang="zh-CN" altLang="en-US" sz="2400" b="1" dirty="0" smtClean="0"/>
              <a:t>的输入字母表相同</a:t>
            </a:r>
          </a:p>
          <a:p>
            <a:pPr lvl="1">
              <a:lnSpc>
                <a:spcPct val="120000"/>
              </a:lnSpc>
              <a:buFont typeface="Wingdings" pitchFamily="2" charset="2"/>
              <a:buNone/>
            </a:pPr>
            <a:r>
              <a:rPr lang="en-US" altLang="zh-CN" sz="2400" b="1" dirty="0" smtClean="0"/>
              <a:t>3) </a:t>
            </a:r>
            <a:r>
              <a:rPr lang="zh-CN" altLang="en-US" sz="2400" b="1" dirty="0" smtClean="0"/>
              <a:t>转换函数定义为</a:t>
            </a:r>
          </a:p>
          <a:p>
            <a:pPr lvl="2">
              <a:lnSpc>
                <a:spcPct val="120000"/>
              </a:lnSpc>
            </a:pPr>
            <a:r>
              <a:rPr lang="en-US" altLang="zh-CN" sz="2400" b="1" dirty="0" smtClean="0"/>
              <a:t>D([S</a:t>
            </a:r>
            <a:r>
              <a:rPr lang="en-US" altLang="zh-CN" sz="2400" b="1" baseline="-25000" dirty="0" smtClean="0"/>
              <a:t>1</a:t>
            </a:r>
            <a:r>
              <a:rPr lang="en-US" altLang="zh-CN" sz="2400" b="1" dirty="0" smtClean="0"/>
              <a:t> S</a:t>
            </a:r>
            <a:r>
              <a:rPr lang="en-US" altLang="zh-CN" sz="2400" b="1" baseline="-25000" dirty="0" smtClean="0"/>
              <a:t>2 </a:t>
            </a:r>
            <a:r>
              <a:rPr lang="en-US" altLang="zh-CN" sz="2400" b="1" dirty="0" smtClean="0"/>
              <a:t>…</a:t>
            </a:r>
            <a:r>
              <a:rPr lang="en-US" altLang="zh-CN" sz="2400" b="1" dirty="0" err="1" smtClean="0"/>
              <a:t>S</a:t>
            </a:r>
            <a:r>
              <a:rPr lang="en-US" altLang="zh-CN" sz="2400" b="1" baseline="-25000" dirty="0" err="1" smtClean="0"/>
              <a:t>j</a:t>
            </a:r>
            <a:r>
              <a:rPr lang="en-US" altLang="zh-CN" sz="2400" b="1" dirty="0" smtClean="0"/>
              <a:t>],a)=[R</a:t>
            </a:r>
            <a:r>
              <a:rPr lang="en-US" altLang="zh-CN" sz="2400" b="1" baseline="-25000" dirty="0" smtClean="0"/>
              <a:t>1</a:t>
            </a:r>
            <a:r>
              <a:rPr lang="en-US" altLang="zh-CN" sz="2400" b="1" dirty="0" smtClean="0"/>
              <a:t>,R</a:t>
            </a:r>
            <a:r>
              <a:rPr lang="en-US" altLang="zh-CN" sz="2400" b="1" baseline="-25000" dirty="0" smtClean="0"/>
              <a:t>2</a:t>
            </a:r>
            <a:r>
              <a:rPr lang="en-US" altLang="zh-CN" sz="2400" b="1" dirty="0" smtClean="0"/>
              <a:t>…</a:t>
            </a:r>
            <a:r>
              <a:rPr lang="en-US" altLang="zh-CN" sz="2400" b="1" dirty="0" err="1" smtClean="0"/>
              <a:t>R</a:t>
            </a:r>
            <a:r>
              <a:rPr lang="en-US" altLang="zh-CN" sz="2400" b="1" baseline="-25000" dirty="0" err="1" smtClean="0"/>
              <a:t>i</a:t>
            </a:r>
            <a:r>
              <a:rPr lang="en-US" altLang="zh-CN" sz="2400" b="1" dirty="0" smtClean="0"/>
              <a:t>]</a:t>
            </a:r>
          </a:p>
          <a:p>
            <a:pPr lvl="1">
              <a:lnSpc>
                <a:spcPct val="120000"/>
              </a:lnSpc>
              <a:buFont typeface="Wingdings" pitchFamily="2" charset="2"/>
              <a:buNone/>
            </a:pPr>
            <a:r>
              <a:rPr lang="en-US" altLang="zh-CN" sz="2400" b="1" dirty="0" smtClean="0"/>
              <a:t>4) </a:t>
            </a:r>
            <a:r>
              <a:rPr lang="en-US" altLang="zh-CN" sz="2400" b="1" dirty="0" smtClean="0">
                <a:sym typeface="Symbol" pitchFamily="18" charset="2"/>
              </a:rPr>
              <a:t>S</a:t>
            </a:r>
            <a:r>
              <a:rPr lang="en-US" altLang="zh-CN" sz="2400" b="1" baseline="-25000" dirty="0" smtClean="0">
                <a:sym typeface="Symbol" pitchFamily="18" charset="2"/>
              </a:rPr>
              <a:t>0</a:t>
            </a:r>
            <a:r>
              <a:rPr lang="en-US" altLang="zh-CN" sz="2400" b="1" dirty="0" smtClean="0">
                <a:sym typeface="Symbol" pitchFamily="18" charset="2"/>
              </a:rPr>
              <a:t>= -closure(K</a:t>
            </a:r>
            <a:r>
              <a:rPr lang="en-US" altLang="zh-CN" sz="2400" b="1" baseline="-25000" dirty="0" smtClean="0">
                <a:sym typeface="Symbol" pitchFamily="18" charset="2"/>
              </a:rPr>
              <a:t>0</a:t>
            </a:r>
            <a:r>
              <a:rPr lang="en-US" altLang="zh-CN" sz="2400" b="1" dirty="0" smtClean="0">
                <a:sym typeface="Symbol" pitchFamily="18" charset="2"/>
              </a:rPr>
              <a:t>) </a:t>
            </a:r>
            <a:r>
              <a:rPr lang="zh-CN" altLang="en-US" sz="2400" b="1" dirty="0" smtClean="0">
                <a:sym typeface="Symbol" pitchFamily="18" charset="2"/>
              </a:rPr>
              <a:t>为</a:t>
            </a:r>
            <a:r>
              <a:rPr lang="en-US" altLang="zh-CN" sz="2400" b="1" dirty="0" smtClean="0">
                <a:sym typeface="Symbol" pitchFamily="18" charset="2"/>
              </a:rPr>
              <a:t>M </a:t>
            </a:r>
            <a:r>
              <a:rPr lang="zh-CN" altLang="en-US" sz="2400" b="1" dirty="0" smtClean="0">
                <a:sym typeface="Symbol" pitchFamily="18" charset="2"/>
              </a:rPr>
              <a:t>的初始状态</a:t>
            </a:r>
          </a:p>
          <a:p>
            <a:pPr lvl="1">
              <a:lnSpc>
                <a:spcPct val="120000"/>
              </a:lnSpc>
              <a:buFont typeface="Wingdings" pitchFamily="2" charset="2"/>
              <a:buNone/>
            </a:pPr>
            <a:r>
              <a:rPr lang="en-US" altLang="zh-CN" sz="2400" b="1" dirty="0" smtClean="0"/>
              <a:t>5) </a:t>
            </a:r>
            <a:r>
              <a:rPr lang="en-US" altLang="zh-CN" sz="2400" b="1" dirty="0" smtClean="0">
                <a:sym typeface="Symbol" pitchFamily="18" charset="2"/>
              </a:rPr>
              <a:t>S</a:t>
            </a:r>
            <a:r>
              <a:rPr lang="en-US" altLang="zh-CN" sz="2400" b="1" baseline="-25000" dirty="0" smtClean="0">
                <a:sym typeface="Symbol" pitchFamily="18" charset="2"/>
              </a:rPr>
              <a:t>t</a:t>
            </a:r>
            <a:r>
              <a:rPr lang="en-US" altLang="zh-CN" sz="2400" b="1" dirty="0" smtClean="0">
                <a:sym typeface="Symbol" pitchFamily="18" charset="2"/>
              </a:rPr>
              <a:t>={</a:t>
            </a:r>
            <a:r>
              <a:rPr lang="en-US" altLang="zh-CN" sz="2400" b="1" dirty="0" err="1" smtClean="0">
                <a:sym typeface="Symbol" pitchFamily="18" charset="2"/>
              </a:rPr>
              <a:t>Sj</a:t>
            </a:r>
            <a:r>
              <a:rPr lang="zh-CN" altLang="en-US" sz="2400" b="1" dirty="0" smtClean="0">
                <a:sym typeface="Symbol" pitchFamily="18" charset="2"/>
              </a:rPr>
              <a:t>，</a:t>
            </a:r>
            <a:r>
              <a:rPr lang="en-US" altLang="zh-CN" sz="2400" b="1" dirty="0" err="1" smtClean="0">
                <a:sym typeface="Symbol" pitchFamily="18" charset="2"/>
              </a:rPr>
              <a:t>Sk</a:t>
            </a:r>
            <a:r>
              <a:rPr lang="zh-CN" altLang="en-US" sz="2400" b="1" dirty="0" smtClean="0">
                <a:sym typeface="Symbol" pitchFamily="18" charset="2"/>
              </a:rPr>
              <a:t>，</a:t>
            </a:r>
            <a:r>
              <a:rPr lang="en-US" altLang="zh-CN" sz="2400" b="1" dirty="0" smtClean="0">
                <a:sym typeface="Symbol" pitchFamily="18" charset="2"/>
              </a:rPr>
              <a:t>…Se},</a:t>
            </a:r>
            <a:r>
              <a:rPr lang="zh-CN" altLang="en-US" sz="2400" b="1" dirty="0" smtClean="0">
                <a:sym typeface="Symbol" pitchFamily="18" charset="2"/>
              </a:rPr>
              <a:t>其中</a:t>
            </a:r>
            <a:r>
              <a:rPr lang="en-US" altLang="zh-CN" sz="2400" b="1" dirty="0" smtClean="0">
                <a:sym typeface="Symbol" pitchFamily="18" charset="2"/>
              </a:rPr>
              <a:t>={</a:t>
            </a:r>
            <a:r>
              <a:rPr lang="en-US" altLang="zh-CN" sz="2400" b="1" dirty="0" err="1" smtClean="0">
                <a:sym typeface="Symbol" pitchFamily="18" charset="2"/>
              </a:rPr>
              <a:t>Sj</a:t>
            </a:r>
            <a:r>
              <a:rPr lang="zh-CN" altLang="en-US" sz="2400" b="1" dirty="0" smtClean="0">
                <a:sym typeface="Symbol" pitchFamily="18" charset="2"/>
              </a:rPr>
              <a:t>，</a:t>
            </a:r>
            <a:r>
              <a:rPr lang="en-US" altLang="zh-CN" sz="2400" b="1" dirty="0" err="1" smtClean="0">
                <a:sym typeface="Symbol" pitchFamily="18" charset="2"/>
              </a:rPr>
              <a:t>Sk</a:t>
            </a:r>
            <a:r>
              <a:rPr lang="zh-CN" altLang="en-US" sz="2400" b="1" dirty="0" smtClean="0">
                <a:sym typeface="Symbol" pitchFamily="18" charset="2"/>
              </a:rPr>
              <a:t>，</a:t>
            </a:r>
            <a:r>
              <a:rPr lang="en-US" altLang="zh-CN" sz="2400" b="1" dirty="0" smtClean="0">
                <a:sym typeface="Symbol" pitchFamily="18" charset="2"/>
              </a:rPr>
              <a:t>…Se},∈S</a:t>
            </a:r>
            <a:r>
              <a:rPr lang="zh-CN" altLang="en-US" sz="2400" b="1" dirty="0" smtClean="0">
                <a:sym typeface="Symbol" pitchFamily="18" charset="2"/>
              </a:rPr>
              <a:t>且</a:t>
            </a:r>
          </a:p>
          <a:p>
            <a:pPr>
              <a:lnSpc>
                <a:spcPct val="120000"/>
              </a:lnSpc>
              <a:buFont typeface="Wingdings" pitchFamily="2" charset="2"/>
              <a:buNone/>
            </a:pPr>
            <a:r>
              <a:rPr lang="zh-CN" altLang="en-US" sz="2400" b="1" dirty="0" smtClean="0">
                <a:solidFill>
                  <a:schemeClr val="tx1"/>
                </a:solidFill>
                <a:sym typeface="Symbol" pitchFamily="18" charset="2"/>
              </a:rPr>
              <a:t>		</a:t>
            </a:r>
            <a:r>
              <a:rPr lang="en-US" altLang="zh-CN" sz="2400" b="1" dirty="0" smtClean="0">
                <a:solidFill>
                  <a:schemeClr val="tx1"/>
                </a:solidFill>
                <a:sym typeface="Symbol" pitchFamily="18" charset="2"/>
              </a:rPr>
              <a:t>{</a:t>
            </a:r>
            <a:r>
              <a:rPr lang="en-US" altLang="zh-CN" sz="2400" b="1" dirty="0" err="1" smtClean="0">
                <a:solidFill>
                  <a:schemeClr val="tx1"/>
                </a:solidFill>
                <a:sym typeface="Symbol" pitchFamily="18" charset="2"/>
              </a:rPr>
              <a:t>Sj</a:t>
            </a:r>
            <a:r>
              <a:rPr lang="zh-CN" altLang="en-US" sz="2400" b="1" dirty="0" smtClean="0">
                <a:solidFill>
                  <a:schemeClr val="tx1"/>
                </a:solidFill>
                <a:sym typeface="Symbol" pitchFamily="18" charset="2"/>
              </a:rPr>
              <a:t>，</a:t>
            </a:r>
            <a:r>
              <a:rPr lang="en-US" altLang="zh-CN" sz="2400" b="1" dirty="0" err="1" smtClean="0">
                <a:solidFill>
                  <a:schemeClr val="tx1"/>
                </a:solidFill>
                <a:sym typeface="Symbol" pitchFamily="18" charset="2"/>
              </a:rPr>
              <a:t>Sk</a:t>
            </a:r>
            <a:r>
              <a:rPr lang="zh-CN" altLang="en-US" sz="2400" b="1" dirty="0" smtClean="0">
                <a:solidFill>
                  <a:schemeClr val="tx1"/>
                </a:solidFill>
                <a:sym typeface="Symbol" pitchFamily="18" charset="2"/>
              </a:rPr>
              <a:t>，</a:t>
            </a:r>
            <a:r>
              <a:rPr lang="en-US" altLang="zh-CN" sz="2400" b="1" dirty="0" smtClean="0">
                <a:solidFill>
                  <a:schemeClr val="tx1"/>
                </a:solidFill>
                <a:sym typeface="Symbol" pitchFamily="18" charset="2"/>
              </a:rPr>
              <a:t>…Se},∩</a:t>
            </a:r>
            <a:r>
              <a:rPr lang="en-US" altLang="zh-CN" sz="2400" b="1" dirty="0" err="1" smtClean="0">
                <a:solidFill>
                  <a:schemeClr val="tx1"/>
                </a:solidFill>
                <a:sym typeface="Symbol" pitchFamily="18" charset="2"/>
              </a:rPr>
              <a:t>K</a:t>
            </a:r>
            <a:r>
              <a:rPr lang="en-US" altLang="zh-CN" sz="2400" b="1" baseline="-25000" dirty="0" err="1" smtClean="0">
                <a:solidFill>
                  <a:schemeClr val="tx1"/>
                </a:solidFill>
                <a:sym typeface="Symbol" pitchFamily="18" charset="2"/>
              </a:rPr>
              <a:t>t</a:t>
            </a:r>
            <a:r>
              <a:rPr lang="en-US" altLang="zh-CN" sz="2400" b="1" dirty="0" smtClean="0">
                <a:solidFill>
                  <a:schemeClr val="tx1"/>
                </a:solidFill>
                <a:sym typeface="Symbol" pitchFamily="18" charset="2"/>
              </a:rPr>
              <a:t>≠</a:t>
            </a:r>
            <a:r>
              <a:rPr lang="ru-RU" altLang="zh-CN" sz="2400" b="1" dirty="0" smtClean="0">
                <a:solidFill>
                  <a:schemeClr val="tx1"/>
                </a:solidFill>
                <a:sym typeface="Symbol" pitchFamily="18" charset="2"/>
              </a:rPr>
              <a:t>ф</a:t>
            </a:r>
            <a:endParaRPr lang="ru-RU" altLang="en-US" sz="2400" b="1" dirty="0" smtClean="0">
              <a:solidFill>
                <a:schemeClr val="tx1"/>
              </a:solidFill>
            </a:endParaRPr>
          </a:p>
          <a:p>
            <a:pPr>
              <a:lnSpc>
                <a:spcPct val="80000"/>
              </a:lnSpc>
            </a:pPr>
            <a:endParaRPr lang="en-US" altLang="zh-CN" sz="2400" b="1" dirty="0" smtClean="0">
              <a:solidFill>
                <a:schemeClr val="tx1"/>
              </a:solidFill>
            </a:endParaRPr>
          </a:p>
        </p:txBody>
      </p:sp>
      <p:sp>
        <p:nvSpPr>
          <p:cNvPr id="5" name="Rectangle 2"/>
          <p:cNvSpPr txBox="1">
            <a:spLocks noChangeArrowheads="1"/>
          </p:cNvSpPr>
          <p:nvPr/>
        </p:nvSpPr>
        <p:spPr>
          <a:xfrm>
            <a:off x="5471592" y="0"/>
            <a:ext cx="3672408" cy="681137"/>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altLang="zh-CN" sz="2400" smtClean="0">
                <a:solidFill>
                  <a:srgbClr val="A50021"/>
                </a:solidFill>
                <a:sym typeface="Symbol" pitchFamily="18" charset="2"/>
              </a:rPr>
              <a:t>NFA</a:t>
            </a:r>
            <a:r>
              <a:rPr lang="zh-CN" altLang="en-US" sz="2400" smtClean="0">
                <a:solidFill>
                  <a:srgbClr val="A50021"/>
                </a:solidFill>
                <a:sym typeface="Symbol" pitchFamily="18" charset="2"/>
              </a:rPr>
              <a:t>确定化</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重点</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a:t>
            </a:r>
            <a:endParaRPr lang="zh-CN" altLang="en-US" sz="2400" dirty="0" smtClean="0">
              <a:solidFill>
                <a:srgbClr val="A50021"/>
              </a:solidFill>
              <a:sym typeface="Symbol" pitchFamily="18" charset="2"/>
            </a:endParaRPr>
          </a:p>
        </p:txBody>
      </p:sp>
      <p:sp>
        <p:nvSpPr>
          <p:cNvPr id="2" name="TextBox 1"/>
          <p:cNvSpPr txBox="1"/>
          <p:nvPr/>
        </p:nvSpPr>
        <p:spPr>
          <a:xfrm>
            <a:off x="827584" y="681137"/>
            <a:ext cx="7992888"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教材</a:t>
            </a:r>
            <a:r>
              <a:rPr lang="en-US" altLang="zh-CN" sz="2400" b="1" dirty="0">
                <a:solidFill>
                  <a:prstClr val="black"/>
                </a:solidFill>
                <a:latin typeface="Arial Narrow" pitchFamily="34" charset="0"/>
              </a:rPr>
              <a:t>P51 </a:t>
            </a:r>
            <a:r>
              <a:rPr lang="zh-CN" altLang="en-US" sz="2400" b="1" dirty="0">
                <a:solidFill>
                  <a:prstClr val="black"/>
                </a:solidFill>
                <a:latin typeface="Arial Narrow" pitchFamily="34" charset="0"/>
              </a:rPr>
              <a:t>讲述了</a:t>
            </a:r>
            <a:r>
              <a:rPr lang="en-US" altLang="zh-CN" sz="2400" b="1" dirty="0">
                <a:solidFill>
                  <a:prstClr val="black"/>
                </a:solidFill>
                <a:latin typeface="Arial Narrow" pitchFamily="34" charset="0"/>
              </a:rPr>
              <a:t>NFA</a:t>
            </a:r>
            <a:r>
              <a:rPr lang="zh-CN" altLang="en-US" sz="2400" b="1" dirty="0">
                <a:solidFill>
                  <a:prstClr val="black"/>
                </a:solidFill>
                <a:latin typeface="Arial Narrow" pitchFamily="34" charset="0"/>
              </a:rPr>
              <a:t>转换成</a:t>
            </a:r>
            <a:r>
              <a:rPr lang="en-US" altLang="zh-CN" sz="2400" b="1" dirty="0">
                <a:solidFill>
                  <a:prstClr val="black"/>
                </a:solidFill>
                <a:latin typeface="Arial Narrow" pitchFamily="34" charset="0"/>
              </a:rPr>
              <a:t>DFA</a:t>
            </a:r>
            <a:r>
              <a:rPr lang="zh-CN" altLang="en-US" sz="2400" b="1" dirty="0">
                <a:solidFill>
                  <a:prstClr val="black"/>
                </a:solidFill>
                <a:latin typeface="Arial Narrow" pitchFamily="34" charset="0"/>
              </a:rPr>
              <a:t>所使用子集法的步骤</a:t>
            </a:r>
            <a:r>
              <a:rPr lang="zh-CN" altLang="en-US" sz="2400" b="1" dirty="0">
                <a:solidFill>
                  <a:prstClr val="black"/>
                </a:solidFill>
                <a:latin typeface="Arial Narrow" pitchFamily="34" charset="0"/>
                <a:sym typeface="Wingdings" panose="05000000000000000000" pitchFamily="2" charset="2"/>
              </a:rPr>
              <a:t>（略）</a:t>
            </a:r>
            <a:endParaRPr lang="zh-CN" altLang="en-US" sz="2400" b="1" dirty="0">
              <a:solidFill>
                <a:prstClr val="black"/>
              </a:solidFill>
              <a:latin typeface="Arial Narrow" pitchFamily="34" charset="0"/>
            </a:endParaRPr>
          </a:p>
        </p:txBody>
      </p:sp>
    </p:spTree>
    <p:extLst>
      <p:ext uri="{BB962C8B-B14F-4D97-AF65-F5344CB8AC3E}">
        <p14:creationId xmlns:p14="http://schemas.microsoft.com/office/powerpoint/2010/main" val="1065245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2" dur="500"/>
                                        <p:tgtEl>
                                          <p:spTgt spid="1894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7" dur="500"/>
                                        <p:tgtEl>
                                          <p:spTgt spid="18944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20" dur="500"/>
                                        <p:tgtEl>
                                          <p:spTgt spid="18944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89443">
                                            <p:txEl>
                                              <p:pRg st="5" end="5"/>
                                            </p:txEl>
                                          </p:spTgt>
                                        </p:tgtEl>
                                        <p:attrNameLst>
                                          <p:attrName>style.visibility</p:attrName>
                                        </p:attrNameLst>
                                      </p:cBhvr>
                                      <p:to>
                                        <p:strVal val="visible"/>
                                      </p:to>
                                    </p:set>
                                    <p:animEffect transition="in" filter="blinds(horizontal)">
                                      <p:cBhvr>
                                        <p:cTn id="25" dur="500"/>
                                        <p:tgtEl>
                                          <p:spTgt spid="18944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30" dur="500"/>
                                        <p:tgtEl>
                                          <p:spTgt spid="18944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33" dur="500"/>
                                        <p:tgtEl>
                                          <p:spTgt spid="1894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18</a:t>
            </a:fld>
            <a:endParaRPr lang="en-US">
              <a:solidFill>
                <a:prstClr val="black">
                  <a:tint val="95000"/>
                </a:prstClr>
              </a:solidFill>
            </a:endParaRPr>
          </a:p>
        </p:txBody>
      </p:sp>
      <p:sp>
        <p:nvSpPr>
          <p:cNvPr id="190467" name="Rectangle 3"/>
          <p:cNvSpPr>
            <a:spLocks noGrp="1" noChangeArrowheads="1"/>
          </p:cNvSpPr>
          <p:nvPr>
            <p:ph idx="4294967295"/>
          </p:nvPr>
        </p:nvSpPr>
        <p:spPr>
          <a:xfrm>
            <a:off x="755576" y="980728"/>
            <a:ext cx="7924800" cy="4114800"/>
          </a:xfrm>
        </p:spPr>
        <p:txBody>
          <a:bodyPr>
            <a:noAutofit/>
          </a:bodyPr>
          <a:lstStyle/>
          <a:p>
            <a:pPr>
              <a:lnSpc>
                <a:spcPct val="80000"/>
              </a:lnSpc>
              <a:spcBef>
                <a:spcPts val="600"/>
              </a:spcBef>
            </a:pPr>
            <a:r>
              <a:rPr lang="zh-CN" altLang="en-US" sz="2400" b="1" dirty="0" smtClean="0"/>
              <a:t>子集构造算法</a:t>
            </a:r>
          </a:p>
          <a:p>
            <a:pPr>
              <a:lnSpc>
                <a:spcPct val="80000"/>
              </a:lnSpc>
              <a:spcBef>
                <a:spcPts val="600"/>
              </a:spcBef>
            </a:pPr>
            <a:r>
              <a:rPr lang="en-US" altLang="zh-CN" sz="2400" b="1" dirty="0" smtClean="0"/>
              <a:t>NFA N={</a:t>
            </a:r>
            <a:r>
              <a:rPr lang="en-US" altLang="zh-CN" sz="2400" b="1" dirty="0" smtClean="0">
                <a:sym typeface="Symbol" pitchFamily="18" charset="2"/>
              </a:rPr>
              <a:t>K,</a:t>
            </a:r>
            <a:r>
              <a:rPr lang="en-US" altLang="zh-CN" sz="2400" b="1" dirty="0" smtClean="0">
                <a:cs typeface="Times New Roman" pitchFamily="18" charset="0"/>
                <a:sym typeface="Symbol" pitchFamily="18" charset="2"/>
              </a:rPr>
              <a:t>,</a:t>
            </a:r>
            <a:r>
              <a:rPr lang="en-US" altLang="zh-CN" sz="2400" b="1" dirty="0" smtClean="0">
                <a:sym typeface="Symbol" pitchFamily="18" charset="2"/>
              </a:rPr>
              <a:t>f,K</a:t>
            </a:r>
            <a:r>
              <a:rPr lang="en-US" altLang="zh-CN" sz="2400" b="1" baseline="-25000" dirty="0" smtClean="0">
                <a:sym typeface="Symbol" pitchFamily="18" charset="2"/>
              </a:rPr>
              <a:t>0</a:t>
            </a:r>
            <a:r>
              <a:rPr lang="en-US" altLang="zh-CN" sz="2400" b="1" dirty="0" smtClean="0">
                <a:sym typeface="Symbol" pitchFamily="18" charset="2"/>
              </a:rPr>
              <a:t>,K</a:t>
            </a:r>
            <a:r>
              <a:rPr lang="en-US" altLang="zh-CN" sz="2400" b="1" baseline="-25000" dirty="0" smtClean="0">
                <a:sym typeface="Symbol" pitchFamily="18" charset="2"/>
              </a:rPr>
              <a:t>t</a:t>
            </a:r>
            <a:r>
              <a:rPr lang="en-US" altLang="zh-CN" sz="2400" b="1" dirty="0" smtClean="0"/>
              <a:t>}</a:t>
            </a:r>
            <a:r>
              <a:rPr lang="zh-CN" altLang="en-US" sz="2400" b="1" dirty="0" smtClean="0"/>
              <a:t>构造一个</a:t>
            </a:r>
            <a:r>
              <a:rPr lang="en-US" altLang="zh-CN" sz="2400" b="1" dirty="0" smtClean="0"/>
              <a:t>DFA M ={</a:t>
            </a:r>
            <a:r>
              <a:rPr lang="en-US" altLang="zh-CN" sz="2400" b="1" dirty="0" smtClean="0">
                <a:sym typeface="Symbol" pitchFamily="18" charset="2"/>
              </a:rPr>
              <a:t>K,</a:t>
            </a:r>
            <a:r>
              <a:rPr lang="en-US" altLang="zh-CN" sz="2400" b="1" dirty="0" smtClean="0">
                <a:cs typeface="Times New Roman" pitchFamily="18" charset="0"/>
                <a:sym typeface="Symbol" pitchFamily="18" charset="2"/>
              </a:rPr>
              <a:t>,</a:t>
            </a:r>
            <a:r>
              <a:rPr lang="en-US" altLang="zh-CN" sz="2400" b="1" dirty="0" smtClean="0">
                <a:sym typeface="Symbol" pitchFamily="18" charset="2"/>
              </a:rPr>
              <a:t>f,S</a:t>
            </a:r>
            <a:r>
              <a:rPr lang="en-US" altLang="zh-CN" sz="2400" b="1" baseline="-25000" dirty="0" smtClean="0">
                <a:sym typeface="Symbol" pitchFamily="18" charset="2"/>
              </a:rPr>
              <a:t>0</a:t>
            </a:r>
            <a:r>
              <a:rPr lang="en-US" altLang="zh-CN" sz="2400" b="1" dirty="0" smtClean="0">
                <a:sym typeface="Symbol" pitchFamily="18" charset="2"/>
              </a:rPr>
              <a:t>,S</a:t>
            </a:r>
            <a:r>
              <a:rPr lang="en-US" altLang="zh-CN" sz="2400" b="1" baseline="-25000" dirty="0" smtClean="0">
                <a:sym typeface="Symbol" pitchFamily="18" charset="2"/>
              </a:rPr>
              <a:t>t</a:t>
            </a:r>
            <a:r>
              <a:rPr lang="en-US" altLang="zh-CN" sz="2400" b="1" dirty="0" smtClean="0"/>
              <a:t>}</a:t>
            </a:r>
          </a:p>
          <a:p>
            <a:pPr>
              <a:lnSpc>
                <a:spcPct val="80000"/>
              </a:lnSpc>
              <a:spcBef>
                <a:spcPts val="600"/>
              </a:spcBef>
            </a:pPr>
            <a:r>
              <a:rPr lang="zh-CN" altLang="en-US" sz="2400" b="1" dirty="0" smtClean="0"/>
              <a:t>子集构造算法如下：</a:t>
            </a:r>
          </a:p>
          <a:p>
            <a:pPr lvl="2">
              <a:lnSpc>
                <a:spcPct val="80000"/>
              </a:lnSpc>
              <a:spcBef>
                <a:spcPts val="600"/>
              </a:spcBef>
              <a:buFontTx/>
              <a:buNone/>
            </a:pPr>
            <a:r>
              <a:rPr lang="en-US" altLang="zh-CN" sz="2400" b="1" dirty="0" smtClean="0"/>
              <a:t>1</a:t>
            </a:r>
            <a:r>
              <a:rPr lang="zh-CN" altLang="en-US" sz="2400" b="1" dirty="0" smtClean="0"/>
              <a:t>）开始，令</a:t>
            </a:r>
            <a:r>
              <a:rPr lang="zh-CN" altLang="en-US" sz="2400" b="1" dirty="0" smtClean="0">
                <a:sym typeface="Symbol" pitchFamily="18" charset="2"/>
              </a:rPr>
              <a:t></a:t>
            </a:r>
            <a:r>
              <a:rPr lang="en-US" altLang="zh-CN" sz="2400" b="1" dirty="0" smtClean="0">
                <a:sym typeface="Symbol" pitchFamily="18" charset="2"/>
              </a:rPr>
              <a:t>-closure{K</a:t>
            </a:r>
            <a:r>
              <a:rPr lang="en-US" altLang="zh-CN" sz="2400" b="1" baseline="-25000" dirty="0" smtClean="0">
                <a:sym typeface="Symbol" pitchFamily="18" charset="2"/>
              </a:rPr>
              <a:t>0</a:t>
            </a:r>
            <a:r>
              <a:rPr lang="en-US" altLang="zh-CN" sz="2400" b="1" dirty="0" smtClean="0">
                <a:sym typeface="Symbol" pitchFamily="18" charset="2"/>
              </a:rPr>
              <a:t>}</a:t>
            </a:r>
            <a:r>
              <a:rPr lang="zh-CN" altLang="en-US" sz="2400" b="1" dirty="0" smtClean="0">
                <a:sym typeface="Symbol" pitchFamily="18" charset="2"/>
              </a:rPr>
              <a:t>为</a:t>
            </a:r>
            <a:r>
              <a:rPr lang="en-US" altLang="zh-CN" sz="2400" b="1" dirty="0" smtClean="0">
                <a:sym typeface="Symbol" pitchFamily="18" charset="2"/>
              </a:rPr>
              <a:t>C</a:t>
            </a:r>
            <a:r>
              <a:rPr lang="zh-CN" altLang="en-US" sz="2400" b="1" dirty="0" smtClean="0">
                <a:sym typeface="Symbol" pitchFamily="18" charset="2"/>
              </a:rPr>
              <a:t>中唯一成员，并且它是未被标记过的，没有处理</a:t>
            </a:r>
          </a:p>
          <a:p>
            <a:pPr lvl="2">
              <a:lnSpc>
                <a:spcPct val="80000"/>
              </a:lnSpc>
              <a:spcBef>
                <a:spcPts val="600"/>
              </a:spcBef>
              <a:buFontTx/>
              <a:buNone/>
            </a:pPr>
            <a:r>
              <a:rPr lang="en-US" altLang="zh-CN" sz="2400" b="1" dirty="0" smtClean="0">
                <a:sym typeface="Symbol" pitchFamily="18" charset="2"/>
              </a:rPr>
              <a:t>2</a:t>
            </a:r>
            <a:r>
              <a:rPr lang="zh-CN" altLang="en-US" sz="2400" b="1" dirty="0" smtClean="0">
                <a:sym typeface="Symbol" pitchFamily="18" charset="2"/>
              </a:rPr>
              <a:t>）</a:t>
            </a:r>
            <a:r>
              <a:rPr lang="en-US" altLang="zh-CN" sz="2400" b="1" dirty="0" smtClean="0">
                <a:sym typeface="Symbol" pitchFamily="18" charset="2"/>
              </a:rPr>
              <a:t>While</a:t>
            </a:r>
            <a:r>
              <a:rPr lang="zh-CN" altLang="en-US" sz="2400" b="1" dirty="0" smtClean="0">
                <a:sym typeface="Symbol" pitchFamily="18" charset="2"/>
              </a:rPr>
              <a:t>（</a:t>
            </a:r>
            <a:r>
              <a:rPr lang="en-US" altLang="zh-CN" sz="2400" b="1" dirty="0" smtClean="0">
                <a:sym typeface="Symbol" pitchFamily="18" charset="2"/>
              </a:rPr>
              <a:t>C</a:t>
            </a:r>
            <a:r>
              <a:rPr lang="zh-CN" altLang="en-US" sz="2400" b="1" dirty="0" smtClean="0">
                <a:sym typeface="Symbol" pitchFamily="18" charset="2"/>
              </a:rPr>
              <a:t>中存在未被标记的子集</a:t>
            </a:r>
            <a:r>
              <a:rPr lang="en-US" altLang="zh-CN" sz="2400" b="1" dirty="0" smtClean="0">
                <a:sym typeface="Symbol" pitchFamily="18" charset="2"/>
              </a:rPr>
              <a:t>T</a:t>
            </a:r>
            <a:r>
              <a:rPr lang="zh-CN" altLang="en-US" sz="2400" b="1" dirty="0" smtClean="0">
                <a:sym typeface="Symbol" pitchFamily="18" charset="2"/>
              </a:rPr>
              <a:t>）</a:t>
            </a:r>
            <a:r>
              <a:rPr lang="en-US" altLang="zh-CN" sz="2400" b="1" dirty="0" smtClean="0">
                <a:sym typeface="Symbol" pitchFamily="18" charset="2"/>
              </a:rPr>
              <a:t>do</a:t>
            </a:r>
          </a:p>
          <a:p>
            <a:pPr lvl="2">
              <a:lnSpc>
                <a:spcPct val="80000"/>
              </a:lnSpc>
              <a:spcBef>
                <a:spcPts val="600"/>
              </a:spcBef>
              <a:buFontTx/>
              <a:buNone/>
            </a:pPr>
            <a:r>
              <a:rPr lang="en-US" altLang="zh-CN" sz="2400" b="1" dirty="0" smtClean="0">
                <a:sym typeface="Symbol" pitchFamily="18" charset="2"/>
              </a:rPr>
              <a:t>		{   </a:t>
            </a:r>
            <a:r>
              <a:rPr lang="zh-CN" altLang="en-US" sz="2400" b="1" dirty="0" smtClean="0">
                <a:sym typeface="Symbol" pitchFamily="18" charset="2"/>
              </a:rPr>
              <a:t>标记</a:t>
            </a:r>
            <a:r>
              <a:rPr lang="en-US" altLang="zh-CN" sz="2400" b="1" dirty="0" smtClean="0">
                <a:sym typeface="Symbol" pitchFamily="18" charset="2"/>
              </a:rPr>
              <a:t>T</a:t>
            </a:r>
            <a:r>
              <a:rPr lang="zh-CN" altLang="en-US" sz="2400" b="1" dirty="0" smtClean="0">
                <a:sym typeface="Symbol" pitchFamily="18" charset="2"/>
              </a:rPr>
              <a:t>；</a:t>
            </a:r>
          </a:p>
          <a:p>
            <a:pPr lvl="2">
              <a:lnSpc>
                <a:spcPct val="80000"/>
              </a:lnSpc>
              <a:spcBef>
                <a:spcPts val="600"/>
              </a:spcBef>
              <a:buFontTx/>
              <a:buNone/>
            </a:pPr>
            <a:r>
              <a:rPr lang="zh-CN" altLang="en-US" sz="2400" b="1" dirty="0" smtClean="0">
                <a:sym typeface="Symbol" pitchFamily="18" charset="2"/>
              </a:rPr>
              <a:t>		           </a:t>
            </a:r>
            <a:r>
              <a:rPr lang="en-US" altLang="zh-CN" sz="2400" b="1" dirty="0" smtClean="0">
                <a:sym typeface="Symbol" pitchFamily="18" charset="2"/>
              </a:rPr>
              <a:t>For</a:t>
            </a:r>
            <a:r>
              <a:rPr lang="zh-CN" altLang="en-US" sz="2400" b="1" dirty="0" smtClean="0">
                <a:sym typeface="Symbol" pitchFamily="18" charset="2"/>
              </a:rPr>
              <a:t>（每个输入字母</a:t>
            </a:r>
            <a:r>
              <a:rPr lang="en-US" altLang="zh-CN" sz="2400" b="1" dirty="0" smtClean="0">
                <a:sym typeface="Symbol" pitchFamily="18" charset="2"/>
              </a:rPr>
              <a:t>a</a:t>
            </a:r>
            <a:r>
              <a:rPr lang="zh-CN" altLang="en-US" sz="2400" b="1" dirty="0" smtClean="0">
                <a:sym typeface="Symbol" pitchFamily="18" charset="2"/>
              </a:rPr>
              <a:t>） </a:t>
            </a:r>
            <a:r>
              <a:rPr lang="en-US" altLang="zh-CN" sz="2400" b="1" dirty="0" smtClean="0">
                <a:sym typeface="Symbol" pitchFamily="18" charset="2"/>
              </a:rPr>
              <a:t>do</a:t>
            </a:r>
          </a:p>
          <a:p>
            <a:pPr lvl="2">
              <a:lnSpc>
                <a:spcPct val="80000"/>
              </a:lnSpc>
              <a:spcBef>
                <a:spcPts val="600"/>
              </a:spcBef>
              <a:buFontTx/>
              <a:buNone/>
            </a:pPr>
            <a:r>
              <a:rPr lang="en-US" altLang="zh-CN" sz="2400" b="1" dirty="0" smtClean="0">
                <a:sym typeface="Symbol" pitchFamily="18" charset="2"/>
              </a:rPr>
              <a:t>			{U</a:t>
            </a:r>
            <a:r>
              <a:rPr lang="zh-CN" altLang="en-US" sz="2400" b="1" dirty="0" smtClean="0">
                <a:sym typeface="Symbol" pitchFamily="18" charset="2"/>
              </a:rPr>
              <a:t>：</a:t>
            </a:r>
            <a:r>
              <a:rPr lang="en-US" altLang="zh-CN" sz="2400" b="1" dirty="0" smtClean="0">
                <a:sym typeface="Symbol" pitchFamily="18" charset="2"/>
              </a:rPr>
              <a:t>= -closure</a:t>
            </a:r>
            <a:r>
              <a:rPr lang="zh-CN" altLang="en-US" sz="2400" b="1" dirty="0" smtClean="0">
                <a:sym typeface="Symbol" pitchFamily="18" charset="2"/>
              </a:rPr>
              <a:t>（</a:t>
            </a:r>
            <a:r>
              <a:rPr lang="en-US" altLang="zh-CN" sz="2400" b="1" dirty="0" smtClean="0">
                <a:sym typeface="Symbol" pitchFamily="18" charset="2"/>
              </a:rPr>
              <a:t>move</a:t>
            </a:r>
            <a:r>
              <a:rPr lang="zh-CN" altLang="en-US" sz="2400" b="1" dirty="0" smtClean="0">
                <a:sym typeface="Symbol" pitchFamily="18" charset="2"/>
              </a:rPr>
              <a:t>（</a:t>
            </a:r>
            <a:r>
              <a:rPr lang="en-US" altLang="zh-CN" sz="2400" b="1" dirty="0" smtClean="0">
                <a:sym typeface="Symbol" pitchFamily="18" charset="2"/>
              </a:rPr>
              <a:t>T</a:t>
            </a:r>
            <a:r>
              <a:rPr lang="zh-CN" altLang="en-US" sz="2400" b="1" dirty="0" smtClean="0">
                <a:sym typeface="Symbol" pitchFamily="18" charset="2"/>
              </a:rPr>
              <a:t>，</a:t>
            </a:r>
            <a:r>
              <a:rPr lang="en-US" altLang="zh-CN" sz="2400" b="1" dirty="0" smtClean="0">
                <a:sym typeface="Symbol" pitchFamily="18" charset="2"/>
              </a:rPr>
              <a:t>a</a:t>
            </a:r>
            <a:r>
              <a:rPr lang="zh-CN" altLang="en-US" sz="2400" b="1" dirty="0" smtClean="0">
                <a:sym typeface="Symbol" pitchFamily="18" charset="2"/>
              </a:rPr>
              <a:t>））；</a:t>
            </a:r>
          </a:p>
          <a:p>
            <a:pPr lvl="2">
              <a:lnSpc>
                <a:spcPct val="80000"/>
              </a:lnSpc>
              <a:spcBef>
                <a:spcPts val="600"/>
              </a:spcBef>
              <a:buFontTx/>
              <a:buNone/>
            </a:pPr>
            <a:r>
              <a:rPr lang="zh-CN" altLang="en-US" sz="2400" b="1" dirty="0" smtClean="0">
                <a:sym typeface="Symbol" pitchFamily="18" charset="2"/>
              </a:rPr>
              <a:t>			    </a:t>
            </a:r>
            <a:r>
              <a:rPr lang="en-US" altLang="zh-CN" sz="2400" b="1" dirty="0" smtClean="0">
                <a:sym typeface="Symbol" pitchFamily="18" charset="2"/>
              </a:rPr>
              <a:t>If</a:t>
            </a:r>
            <a:r>
              <a:rPr lang="zh-CN" altLang="en-US" sz="2400" b="1" dirty="0" smtClean="0">
                <a:sym typeface="Symbol" pitchFamily="18" charset="2"/>
              </a:rPr>
              <a:t>（</a:t>
            </a:r>
            <a:r>
              <a:rPr lang="en-US" altLang="zh-CN" sz="2400" b="1" dirty="0" smtClean="0">
                <a:sym typeface="Symbol" pitchFamily="18" charset="2"/>
              </a:rPr>
              <a:t>U</a:t>
            </a:r>
            <a:r>
              <a:rPr lang="zh-CN" altLang="en-US" sz="2400" b="1" dirty="0" smtClean="0">
                <a:sym typeface="Symbol" pitchFamily="18" charset="2"/>
              </a:rPr>
              <a:t>不在</a:t>
            </a:r>
            <a:r>
              <a:rPr lang="en-US" altLang="zh-CN" sz="2400" b="1" dirty="0" smtClean="0">
                <a:sym typeface="Symbol" pitchFamily="18" charset="2"/>
              </a:rPr>
              <a:t>C</a:t>
            </a:r>
            <a:r>
              <a:rPr lang="zh-CN" altLang="en-US" sz="2400" b="1" dirty="0" smtClean="0">
                <a:sym typeface="Symbol" pitchFamily="18" charset="2"/>
              </a:rPr>
              <a:t>中）  </a:t>
            </a:r>
            <a:r>
              <a:rPr lang="en-US" altLang="zh-CN" sz="2400" b="1" dirty="0" smtClean="0">
                <a:sym typeface="Symbol" pitchFamily="18" charset="2"/>
              </a:rPr>
              <a:t>then</a:t>
            </a:r>
          </a:p>
          <a:p>
            <a:pPr lvl="2">
              <a:lnSpc>
                <a:spcPct val="80000"/>
              </a:lnSpc>
              <a:spcBef>
                <a:spcPts val="600"/>
              </a:spcBef>
              <a:buFontTx/>
              <a:buNone/>
            </a:pPr>
            <a:r>
              <a:rPr lang="en-US" altLang="zh-CN" sz="2400" b="1" dirty="0" smtClean="0">
                <a:sym typeface="Symbol" pitchFamily="18" charset="2"/>
              </a:rPr>
              <a:t>			    </a:t>
            </a:r>
            <a:r>
              <a:rPr lang="zh-CN" altLang="en-US" sz="2400" b="1" dirty="0" smtClean="0">
                <a:sym typeface="Symbol" pitchFamily="18" charset="2"/>
              </a:rPr>
              <a:t>将</a:t>
            </a:r>
            <a:r>
              <a:rPr lang="en-US" altLang="zh-CN" sz="2400" b="1" dirty="0" smtClean="0">
                <a:sym typeface="Symbol" pitchFamily="18" charset="2"/>
              </a:rPr>
              <a:t>U</a:t>
            </a:r>
            <a:r>
              <a:rPr lang="zh-CN" altLang="en-US" sz="2400" b="1" dirty="0" smtClean="0">
                <a:sym typeface="Symbol" pitchFamily="18" charset="2"/>
              </a:rPr>
              <a:t>作为未被标记的子集加在</a:t>
            </a:r>
            <a:r>
              <a:rPr lang="en-US" altLang="zh-CN" sz="2400" b="1" dirty="0" smtClean="0">
                <a:sym typeface="Symbol" pitchFamily="18" charset="2"/>
              </a:rPr>
              <a:t>C</a:t>
            </a:r>
            <a:r>
              <a:rPr lang="zh-CN" altLang="en-US" sz="2400" b="1" dirty="0" smtClean="0">
                <a:sym typeface="Symbol" pitchFamily="18" charset="2"/>
              </a:rPr>
              <a:t>中；</a:t>
            </a:r>
          </a:p>
          <a:p>
            <a:pPr lvl="2">
              <a:lnSpc>
                <a:spcPct val="80000"/>
              </a:lnSpc>
              <a:spcBef>
                <a:spcPts val="600"/>
              </a:spcBef>
              <a:buFontTx/>
              <a:buNone/>
            </a:pPr>
            <a:r>
              <a:rPr lang="zh-CN" altLang="en-US" sz="2400" b="1" dirty="0" smtClean="0">
                <a:sym typeface="Symbol" pitchFamily="18" charset="2"/>
              </a:rPr>
              <a:t>                                 </a:t>
            </a:r>
            <a:r>
              <a:rPr lang="en-US" altLang="zh-CN" sz="2400" b="1" dirty="0" smtClean="0">
                <a:sym typeface="Symbol" pitchFamily="18" charset="2"/>
              </a:rPr>
              <a:t>}</a:t>
            </a:r>
          </a:p>
          <a:p>
            <a:pPr lvl="2">
              <a:lnSpc>
                <a:spcPct val="80000"/>
              </a:lnSpc>
              <a:spcBef>
                <a:spcPts val="600"/>
              </a:spcBef>
              <a:buFontTx/>
              <a:buNone/>
            </a:pPr>
            <a:r>
              <a:rPr lang="en-US" altLang="zh-CN" sz="2400" b="1" dirty="0" smtClean="0">
                <a:sym typeface="Symbol" pitchFamily="18" charset="2"/>
              </a:rPr>
              <a:t>                  }</a:t>
            </a:r>
          </a:p>
          <a:p>
            <a:pPr lvl="2">
              <a:lnSpc>
                <a:spcPct val="80000"/>
              </a:lnSpc>
              <a:spcBef>
                <a:spcPts val="600"/>
              </a:spcBef>
              <a:buFontTx/>
              <a:buNone/>
            </a:pPr>
            <a:endParaRPr lang="en-US" altLang="zh-CN" sz="2400" b="1" dirty="0" smtClean="0">
              <a:solidFill>
                <a:srgbClr val="FF6600"/>
              </a:solidFill>
              <a:sym typeface="Symbol" pitchFamily="18" charset="2"/>
            </a:endParaRPr>
          </a:p>
          <a:p>
            <a:pPr lvl="1">
              <a:lnSpc>
                <a:spcPct val="80000"/>
              </a:lnSpc>
              <a:spcBef>
                <a:spcPts val="600"/>
              </a:spcBef>
              <a:buFont typeface="Wingdings" pitchFamily="2" charset="2"/>
              <a:buNone/>
            </a:pPr>
            <a:endParaRPr lang="en-US" altLang="zh-CN" sz="2400" b="1" dirty="0" smtClean="0">
              <a:solidFill>
                <a:srgbClr val="FF6600"/>
              </a:solidFill>
              <a:sym typeface="Symbol" pitchFamily="18" charset="2"/>
            </a:endParaRPr>
          </a:p>
          <a:p>
            <a:pPr>
              <a:lnSpc>
                <a:spcPct val="80000"/>
              </a:lnSpc>
              <a:spcBef>
                <a:spcPts val="600"/>
              </a:spcBef>
            </a:pPr>
            <a:endParaRPr lang="en-US" altLang="zh-CN" sz="2400" b="1" dirty="0" smtClean="0">
              <a:sym typeface="Symbol" pitchFamily="18" charset="2"/>
            </a:endParaRPr>
          </a:p>
        </p:txBody>
      </p:sp>
      <p:sp>
        <p:nvSpPr>
          <p:cNvPr id="5" name="Rectangle 2"/>
          <p:cNvSpPr txBox="1">
            <a:spLocks noChangeArrowheads="1"/>
          </p:cNvSpPr>
          <p:nvPr/>
        </p:nvSpPr>
        <p:spPr>
          <a:xfrm>
            <a:off x="5471592" y="0"/>
            <a:ext cx="3672408" cy="681137"/>
          </a:xfrm>
          <a:prstGeom prst="rect">
            <a:avLst/>
          </a:prstGeom>
          <a:solidFill>
            <a:schemeClr val="accent2">
              <a:lumMod val="20000"/>
              <a:lumOff val="80000"/>
            </a:schemeClr>
          </a:solidFill>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altLang="zh-CN" sz="2400" smtClean="0">
                <a:solidFill>
                  <a:srgbClr val="A50021"/>
                </a:solidFill>
                <a:sym typeface="Symbol" pitchFamily="18" charset="2"/>
              </a:rPr>
              <a:t>NFA</a:t>
            </a:r>
            <a:r>
              <a:rPr lang="zh-CN" altLang="en-US" sz="2400" smtClean="0">
                <a:solidFill>
                  <a:srgbClr val="A50021"/>
                </a:solidFill>
                <a:sym typeface="Symbol" pitchFamily="18" charset="2"/>
              </a:rPr>
              <a:t>确定化</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重点</a:t>
            </a:r>
            <a:r>
              <a:rPr lang="en-US" altLang="zh-CN" sz="2400" smtClean="0">
                <a:solidFill>
                  <a:srgbClr val="A50021"/>
                </a:solidFill>
                <a:sym typeface="Symbol" pitchFamily="18" charset="2"/>
              </a:rPr>
              <a:t>)</a:t>
            </a:r>
            <a:r>
              <a:rPr lang="zh-CN" altLang="en-US" sz="2400" smtClean="0">
                <a:solidFill>
                  <a:srgbClr val="A50021"/>
                </a:solidFill>
                <a:sym typeface="Symbol" pitchFamily="18" charset="2"/>
              </a:rPr>
              <a:t>！！</a:t>
            </a:r>
            <a:endParaRPr lang="zh-CN" altLang="en-US" sz="2400" dirty="0" smtClean="0">
              <a:solidFill>
                <a:srgbClr val="A50021"/>
              </a:solidFill>
              <a:sym typeface="Symbol" pitchFamily="18" charset="2"/>
            </a:endParaRPr>
          </a:p>
        </p:txBody>
      </p:sp>
    </p:spTree>
    <p:extLst>
      <p:ext uri="{BB962C8B-B14F-4D97-AF65-F5344CB8AC3E}">
        <p14:creationId xmlns:p14="http://schemas.microsoft.com/office/powerpoint/2010/main" val="2935683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3" end="3"/>
                                            </p:txEl>
                                          </p:spTgt>
                                        </p:tgtEl>
                                        <p:attrNameLst>
                                          <p:attrName>style.visibility</p:attrName>
                                        </p:attrNameLst>
                                      </p:cBhvr>
                                      <p:to>
                                        <p:strVal val="visible"/>
                                      </p:to>
                                    </p:set>
                                    <p:animEffect transition="in" filter="blinds(horizontal)">
                                      <p:cBhvr>
                                        <p:cTn id="7" dur="500"/>
                                        <p:tgtEl>
                                          <p:spTgt spid="19046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0467">
                                            <p:txEl>
                                              <p:pRg st="4" end="4"/>
                                            </p:txEl>
                                          </p:spTgt>
                                        </p:tgtEl>
                                        <p:attrNameLst>
                                          <p:attrName>style.visibility</p:attrName>
                                        </p:attrNameLst>
                                      </p:cBhvr>
                                      <p:to>
                                        <p:strVal val="visible"/>
                                      </p:to>
                                    </p:set>
                                    <p:animEffect transition="in" filter="blinds(horizontal)">
                                      <p:cBhvr>
                                        <p:cTn id="12" dur="500"/>
                                        <p:tgtEl>
                                          <p:spTgt spid="190467">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0467">
                                            <p:txEl>
                                              <p:pRg st="5" end="5"/>
                                            </p:txEl>
                                          </p:spTgt>
                                        </p:tgtEl>
                                        <p:attrNameLst>
                                          <p:attrName>style.visibility</p:attrName>
                                        </p:attrNameLst>
                                      </p:cBhvr>
                                      <p:to>
                                        <p:strVal val="visible"/>
                                      </p:to>
                                    </p:set>
                                    <p:animEffect transition="in" filter="blinds(horizontal)">
                                      <p:cBhvr>
                                        <p:cTn id="15" dur="500"/>
                                        <p:tgtEl>
                                          <p:spTgt spid="190467">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0467">
                                            <p:txEl>
                                              <p:pRg st="6" end="6"/>
                                            </p:txEl>
                                          </p:spTgt>
                                        </p:tgtEl>
                                        <p:attrNameLst>
                                          <p:attrName>style.visibility</p:attrName>
                                        </p:attrNameLst>
                                      </p:cBhvr>
                                      <p:to>
                                        <p:strVal val="visible"/>
                                      </p:to>
                                    </p:set>
                                    <p:animEffect transition="in" filter="blinds(horizontal)">
                                      <p:cBhvr>
                                        <p:cTn id="18" dur="500"/>
                                        <p:tgtEl>
                                          <p:spTgt spid="190467">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0467">
                                            <p:txEl>
                                              <p:pRg st="7" end="7"/>
                                            </p:txEl>
                                          </p:spTgt>
                                        </p:tgtEl>
                                        <p:attrNameLst>
                                          <p:attrName>style.visibility</p:attrName>
                                        </p:attrNameLst>
                                      </p:cBhvr>
                                      <p:to>
                                        <p:strVal val="visible"/>
                                      </p:to>
                                    </p:set>
                                    <p:animEffect transition="in" filter="blinds(horizontal)">
                                      <p:cBhvr>
                                        <p:cTn id="21" dur="500"/>
                                        <p:tgtEl>
                                          <p:spTgt spid="190467">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90467">
                                            <p:txEl>
                                              <p:pRg st="8" end="8"/>
                                            </p:txEl>
                                          </p:spTgt>
                                        </p:tgtEl>
                                        <p:attrNameLst>
                                          <p:attrName>style.visibility</p:attrName>
                                        </p:attrNameLst>
                                      </p:cBhvr>
                                      <p:to>
                                        <p:strVal val="visible"/>
                                      </p:to>
                                    </p:set>
                                    <p:animEffect transition="in" filter="blinds(horizontal)">
                                      <p:cBhvr>
                                        <p:cTn id="24" dur="500"/>
                                        <p:tgtEl>
                                          <p:spTgt spid="190467">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90467">
                                            <p:txEl>
                                              <p:pRg st="9" end="9"/>
                                            </p:txEl>
                                          </p:spTgt>
                                        </p:tgtEl>
                                        <p:attrNameLst>
                                          <p:attrName>style.visibility</p:attrName>
                                        </p:attrNameLst>
                                      </p:cBhvr>
                                      <p:to>
                                        <p:strVal val="visible"/>
                                      </p:to>
                                    </p:set>
                                    <p:animEffect transition="in" filter="blinds(horizontal)">
                                      <p:cBhvr>
                                        <p:cTn id="27" dur="500"/>
                                        <p:tgtEl>
                                          <p:spTgt spid="190467">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90467">
                                            <p:txEl>
                                              <p:pRg st="10" end="10"/>
                                            </p:txEl>
                                          </p:spTgt>
                                        </p:tgtEl>
                                        <p:attrNameLst>
                                          <p:attrName>style.visibility</p:attrName>
                                        </p:attrNameLst>
                                      </p:cBhvr>
                                      <p:to>
                                        <p:strVal val="visible"/>
                                      </p:to>
                                    </p:set>
                                    <p:animEffect transition="in" filter="blinds(horizontal)">
                                      <p:cBhvr>
                                        <p:cTn id="30" dur="500"/>
                                        <p:tgtEl>
                                          <p:spTgt spid="190467">
                                            <p:txEl>
                                              <p:pRg st="10" end="10"/>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90467">
                                            <p:txEl>
                                              <p:pRg st="11" end="11"/>
                                            </p:txEl>
                                          </p:spTgt>
                                        </p:tgtEl>
                                        <p:attrNameLst>
                                          <p:attrName>style.visibility</p:attrName>
                                        </p:attrNameLst>
                                      </p:cBhvr>
                                      <p:to>
                                        <p:strVal val="visible"/>
                                      </p:to>
                                    </p:set>
                                    <p:animEffect transition="in" filter="blinds(horizontal)">
                                      <p:cBhvr>
                                        <p:cTn id="33" dur="500"/>
                                        <p:tgtEl>
                                          <p:spTgt spid="1904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19</a:t>
            </a:fld>
            <a:endParaRPr lang="en-US">
              <a:solidFill>
                <a:prstClr val="black">
                  <a:tint val="95000"/>
                </a:prstClr>
              </a:solidFill>
            </a:endParaRPr>
          </a:p>
        </p:txBody>
      </p:sp>
      <p:sp>
        <p:nvSpPr>
          <p:cNvPr id="6" name="TextBox 5"/>
          <p:cNvSpPr txBox="1"/>
          <p:nvPr/>
        </p:nvSpPr>
        <p:spPr>
          <a:xfrm>
            <a:off x="467544" y="332656"/>
            <a:ext cx="6840760"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以两个例子讲解如何将</a:t>
            </a:r>
            <a:r>
              <a:rPr lang="en-US" altLang="zh-CN" sz="2400" b="1" dirty="0">
                <a:solidFill>
                  <a:prstClr val="black"/>
                </a:solidFill>
                <a:latin typeface="Arial Narrow" pitchFamily="34" charset="0"/>
              </a:rPr>
              <a:t>NFA</a:t>
            </a:r>
            <a:r>
              <a:rPr lang="zh-CN" altLang="en-US" sz="2400" b="1" dirty="0">
                <a:solidFill>
                  <a:prstClr val="black"/>
                </a:solidFill>
                <a:latin typeface="Arial Narrow" pitchFamily="34" charset="0"/>
              </a:rPr>
              <a:t>转换成</a:t>
            </a:r>
            <a:r>
              <a:rPr lang="en-US" altLang="zh-CN" sz="2400" b="1" dirty="0">
                <a:solidFill>
                  <a:prstClr val="black"/>
                </a:solidFill>
                <a:latin typeface="Arial Narrow" pitchFamily="34" charset="0"/>
              </a:rPr>
              <a:t>DFA</a:t>
            </a:r>
            <a:endParaRPr lang="zh-CN" altLang="en-US" sz="2400" b="1" dirty="0">
              <a:solidFill>
                <a:prstClr val="black"/>
              </a:solidFill>
              <a:latin typeface="Arial Narrow"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2165335807"/>
              </p:ext>
            </p:extLst>
          </p:nvPr>
        </p:nvGraphicFramePr>
        <p:xfrm>
          <a:off x="340615" y="2420888"/>
          <a:ext cx="4104456" cy="432048"/>
        </p:xfrm>
        <a:graphic>
          <a:graphicData uri="http://schemas.openxmlformats.org/drawingml/2006/table">
            <a:tbl>
              <a:tblPr firstRow="1" bandRow="1">
                <a:tableStyleId>{5C22544A-7EE6-4342-B048-85BDC9FD1C3A}</a:tableStyleId>
              </a:tblPr>
              <a:tblGrid>
                <a:gridCol w="1368152"/>
                <a:gridCol w="1368152"/>
                <a:gridCol w="1368152"/>
              </a:tblGrid>
              <a:tr h="432048">
                <a:tc>
                  <a:txBody>
                    <a:bodyPr/>
                    <a:lstStyle/>
                    <a:p>
                      <a:r>
                        <a:rPr lang="en-US" altLang="zh-CN" b="1" dirty="0" smtClean="0"/>
                        <a:t>(NFA)</a:t>
                      </a:r>
                      <a:endParaRPr lang="zh-CN" altLang="en-US" b="1" dirty="0"/>
                    </a:p>
                  </a:txBody>
                  <a:tcPr/>
                </a:tc>
                <a:tc>
                  <a:txBody>
                    <a:bodyPr/>
                    <a:lstStyle/>
                    <a:p>
                      <a:r>
                        <a:rPr lang="en-US" altLang="zh-CN" b="1" dirty="0" smtClean="0"/>
                        <a:t>0</a:t>
                      </a:r>
                      <a:endParaRPr lang="zh-CN" altLang="en-US" b="1" dirty="0"/>
                    </a:p>
                  </a:txBody>
                  <a:tcPr/>
                </a:tc>
                <a:tc>
                  <a:txBody>
                    <a:bodyPr/>
                    <a:lstStyle/>
                    <a:p>
                      <a:r>
                        <a:rPr lang="en-US" altLang="zh-CN" b="1" dirty="0" smtClean="0"/>
                        <a:t>1</a:t>
                      </a:r>
                      <a:endParaRPr lang="zh-CN" altLang="en-US" b="1"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020057779"/>
              </p:ext>
            </p:extLst>
          </p:nvPr>
        </p:nvGraphicFramePr>
        <p:xfrm>
          <a:off x="4644008" y="2492896"/>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endParaRPr lang="zh-CN" altLang="en-US" b="1" dirty="0">
                        <a:solidFill>
                          <a:srgbClr val="FF0066"/>
                        </a:solidFill>
                      </a:endParaRPr>
                    </a:p>
                  </a:txBody>
                  <a:tcPr/>
                </a:tc>
                <a:tc>
                  <a:txBody>
                    <a:bodyPr/>
                    <a:lstStyle/>
                    <a:p>
                      <a:r>
                        <a:rPr lang="en-US" altLang="zh-CN" b="1" dirty="0" smtClean="0"/>
                        <a:t>(DFA)</a:t>
                      </a:r>
                      <a:endParaRPr lang="zh-CN" altLang="en-US" b="1" dirty="0"/>
                    </a:p>
                  </a:txBody>
                  <a:tcPr/>
                </a:tc>
                <a:tc>
                  <a:txBody>
                    <a:bodyPr/>
                    <a:lstStyle/>
                    <a:p>
                      <a:r>
                        <a:rPr lang="en-US" altLang="zh-CN" b="1" dirty="0" smtClean="0"/>
                        <a:t>0</a:t>
                      </a:r>
                      <a:endParaRPr lang="zh-CN" altLang="en-US" b="1" dirty="0"/>
                    </a:p>
                  </a:txBody>
                  <a:tcPr/>
                </a:tc>
                <a:tc>
                  <a:txBody>
                    <a:bodyPr/>
                    <a:lstStyle/>
                    <a:p>
                      <a:r>
                        <a:rPr lang="en-US" altLang="zh-CN" b="1" dirty="0" smtClean="0"/>
                        <a:t>1</a:t>
                      </a:r>
                      <a:endParaRPr lang="zh-CN" altLang="en-US" b="1" dirty="0"/>
                    </a:p>
                  </a:txBody>
                  <a:tcPr/>
                </a:tc>
              </a:tr>
            </a:tbl>
          </a:graphicData>
        </a:graphic>
      </p:graphicFrame>
      <p:sp>
        <p:nvSpPr>
          <p:cNvPr id="38" name="TextBox 37"/>
          <p:cNvSpPr txBox="1"/>
          <p:nvPr/>
        </p:nvSpPr>
        <p:spPr>
          <a:xfrm>
            <a:off x="467544" y="980728"/>
            <a:ext cx="7920880" cy="1200329"/>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例：</a:t>
            </a:r>
            <a:r>
              <a:rPr lang="en-US" altLang="zh-CN" sz="2400" b="1" dirty="0">
                <a:solidFill>
                  <a:prstClr val="black"/>
                </a:solidFill>
                <a:latin typeface="Arial Narrow" pitchFamily="34" charset="0"/>
              </a:rPr>
              <a:t>P64  </a:t>
            </a:r>
            <a:r>
              <a:rPr lang="zh-CN" altLang="en-US" sz="2400" b="1" dirty="0">
                <a:solidFill>
                  <a:prstClr val="black"/>
                </a:solidFill>
                <a:latin typeface="Arial Narrow" pitchFamily="34" charset="0"/>
              </a:rPr>
              <a:t>练习 </a:t>
            </a:r>
            <a:r>
              <a:rPr lang="en-US" altLang="zh-CN" sz="2400" b="1" dirty="0">
                <a:solidFill>
                  <a:prstClr val="black"/>
                </a:solidFill>
                <a:latin typeface="Arial Narrow" pitchFamily="34" charset="0"/>
              </a:rPr>
              <a:t>2</a:t>
            </a:r>
            <a:r>
              <a:rPr lang="zh-CN" altLang="en-US" sz="2400" b="1" dirty="0">
                <a:solidFill>
                  <a:prstClr val="black"/>
                </a:solidFill>
                <a:latin typeface="Arial Narrow" pitchFamily="34" charset="0"/>
              </a:rPr>
              <a:t> </a:t>
            </a:r>
            <a:r>
              <a:rPr lang="zh-CN" altLang="en-US" sz="2400" b="1" dirty="0">
                <a:solidFill>
                  <a:prstClr val="black"/>
                </a:solidFill>
                <a:latin typeface="Arial Narrow" pitchFamily="34" charset="0"/>
              </a:rPr>
              <a:t> 已知</a:t>
            </a:r>
            <a:r>
              <a:rPr lang="en-US" altLang="zh-CN" sz="2400" b="1" dirty="0">
                <a:solidFill>
                  <a:prstClr val="black"/>
                </a:solidFill>
                <a:latin typeface="Arial Narrow" pitchFamily="34" charset="0"/>
              </a:rPr>
              <a:t>NFA = ( {x, y, z } , {0,1}, f, {x}, {z}</a:t>
            </a:r>
          </a:p>
          <a:p>
            <a:pPr eaLnBrk="0" fontAlgn="base" hangingPunct="0">
              <a:spcBef>
                <a:spcPct val="0"/>
              </a:spcBef>
              <a:spcAft>
                <a:spcPct val="0"/>
              </a:spcAft>
            </a:pPr>
            <a:r>
              <a:rPr lang="zh-CN" altLang="en-US" sz="2400" b="1" dirty="0">
                <a:solidFill>
                  <a:prstClr val="black"/>
                </a:solidFill>
                <a:latin typeface="Arial Narrow" pitchFamily="34" charset="0"/>
              </a:rPr>
              <a:t>其中</a:t>
            </a:r>
            <a:r>
              <a:rPr lang="en-US" altLang="zh-CN" sz="2400" b="1" dirty="0">
                <a:solidFill>
                  <a:prstClr val="black"/>
                </a:solidFill>
                <a:latin typeface="Arial Narrow" pitchFamily="34" charset="0"/>
              </a:rPr>
              <a:t>f</a:t>
            </a:r>
            <a:r>
              <a:rPr lang="zh-CN" altLang="en-US" sz="2400" b="1" dirty="0">
                <a:solidFill>
                  <a:prstClr val="black"/>
                </a:solidFill>
                <a:latin typeface="Arial Narrow" pitchFamily="34" charset="0"/>
              </a:rPr>
              <a:t>：</a:t>
            </a:r>
            <a:r>
              <a:rPr lang="en-US" altLang="zh-CN" sz="2400" b="1" dirty="0">
                <a:solidFill>
                  <a:prstClr val="black"/>
                </a:solidFill>
                <a:latin typeface="Arial Narrow" pitchFamily="34" charset="0"/>
              </a:rPr>
              <a:t>f(x,0)={z</a:t>
            </a:r>
            <a:r>
              <a:rPr lang="en-US" altLang="zh-CN" sz="2400" b="1" dirty="0">
                <a:solidFill>
                  <a:prstClr val="black"/>
                </a:solidFill>
                <a:latin typeface="Arial Narrow" pitchFamily="34" charset="0"/>
              </a:rPr>
              <a:t>} </a:t>
            </a:r>
            <a:r>
              <a:rPr lang="en-US" altLang="zh-CN" sz="2400" b="1" dirty="0">
                <a:solidFill>
                  <a:prstClr val="black"/>
                </a:solidFill>
                <a:latin typeface="Arial Narrow" pitchFamily="34" charset="0"/>
              </a:rPr>
              <a:t>   f(y,0)={</a:t>
            </a:r>
            <a:r>
              <a:rPr lang="en-US" altLang="zh-CN" sz="2400" b="1" dirty="0" err="1">
                <a:solidFill>
                  <a:prstClr val="black"/>
                </a:solidFill>
                <a:latin typeface="Arial Narrow" pitchFamily="34" charset="0"/>
              </a:rPr>
              <a:t>x,y</a:t>
            </a:r>
            <a:r>
              <a:rPr lang="en-US" altLang="zh-CN" sz="2400" b="1" dirty="0">
                <a:solidFill>
                  <a:prstClr val="black"/>
                </a:solidFill>
                <a:latin typeface="Arial Narrow" pitchFamily="34" charset="0"/>
              </a:rPr>
              <a:t>}   f(z,0)={</a:t>
            </a:r>
            <a:r>
              <a:rPr lang="en-US" altLang="zh-CN" sz="2400" b="1" dirty="0" err="1">
                <a:solidFill>
                  <a:prstClr val="black"/>
                </a:solidFill>
                <a:latin typeface="Arial Narrow" pitchFamily="34" charset="0"/>
              </a:rPr>
              <a:t>x,z</a:t>
            </a:r>
            <a:r>
              <a:rPr lang="en-US" altLang="zh-CN" sz="2400" b="1" dirty="0">
                <a:solidFill>
                  <a:prstClr val="black"/>
                </a:solidFill>
                <a:latin typeface="Arial Narrow" pitchFamily="34" charset="0"/>
              </a:rPr>
              <a:t>} </a:t>
            </a:r>
          </a:p>
          <a:p>
            <a:pPr eaLnBrk="0" fontAlgn="base" hangingPunct="0">
              <a:spcBef>
                <a:spcPct val="0"/>
              </a:spcBef>
              <a:spcAft>
                <a:spcPct val="0"/>
              </a:spcAft>
            </a:pPr>
            <a:r>
              <a:rPr lang="en-US" altLang="zh-CN" sz="2400" b="1" dirty="0">
                <a:solidFill>
                  <a:prstClr val="black"/>
                </a:solidFill>
                <a:latin typeface="Arial Narrow" pitchFamily="34" charset="0"/>
              </a:rPr>
              <a:t> </a:t>
            </a:r>
            <a:r>
              <a:rPr lang="en-US" altLang="zh-CN" sz="2400" b="1" dirty="0">
                <a:solidFill>
                  <a:prstClr val="black"/>
                </a:solidFill>
                <a:latin typeface="Arial Narrow" pitchFamily="34" charset="0"/>
              </a:rPr>
              <a:t>              f(x,1)={x}   f(y,1)= </a:t>
            </a:r>
            <a:r>
              <a:rPr lang="az-Cyrl-AZ" altLang="zh-CN" sz="2400" b="1" dirty="0">
                <a:solidFill>
                  <a:prstClr val="black"/>
                </a:solidFill>
                <a:latin typeface="Arial Narrow" pitchFamily="34" charset="0"/>
              </a:rPr>
              <a:t>Ф</a:t>
            </a:r>
            <a:r>
              <a:rPr lang="en-US" altLang="zh-CN" sz="2400" b="1" dirty="0">
                <a:solidFill>
                  <a:prstClr val="black"/>
                </a:solidFill>
                <a:latin typeface="Arial Narrow" pitchFamily="34" charset="0"/>
              </a:rPr>
              <a:t>       f(z,1)={y} </a:t>
            </a:r>
            <a:endParaRPr lang="zh-CN" altLang="en-US" sz="2400" b="1" dirty="0">
              <a:solidFill>
                <a:prstClr val="black"/>
              </a:solidFill>
              <a:latin typeface="Arial Narrow"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407552851"/>
              </p:ext>
            </p:extLst>
          </p:nvPr>
        </p:nvGraphicFramePr>
        <p:xfrm>
          <a:off x="323528" y="2924944"/>
          <a:ext cx="4104456" cy="432048"/>
        </p:xfrm>
        <a:graphic>
          <a:graphicData uri="http://schemas.openxmlformats.org/drawingml/2006/table">
            <a:tbl>
              <a:tblPr firstRow="1" bandRow="1">
                <a:tableStyleId>{5C22544A-7EE6-4342-B048-85BDC9FD1C3A}</a:tableStyleId>
              </a:tblPr>
              <a:tblGrid>
                <a:gridCol w="1368152"/>
                <a:gridCol w="1368152"/>
                <a:gridCol w="1368152"/>
              </a:tblGrid>
              <a:tr h="432048">
                <a:tc>
                  <a:txBody>
                    <a:bodyPr/>
                    <a:lstStyle/>
                    <a:p>
                      <a:r>
                        <a:rPr lang="en-US" altLang="zh-CN" sz="2000" b="1" dirty="0" smtClean="0">
                          <a:solidFill>
                            <a:schemeClr val="tx1"/>
                          </a:solidFill>
                        </a:rPr>
                        <a:t>X</a:t>
                      </a:r>
                      <a:endParaRPr lang="zh-CN" altLang="en-US" sz="2000" b="1" dirty="0">
                        <a:solidFill>
                          <a:schemeClr val="tx1"/>
                        </a:solidFill>
                      </a:endParaRPr>
                    </a:p>
                  </a:txBody>
                  <a:tcPr>
                    <a:solidFill>
                      <a:schemeClr val="accent5">
                        <a:lumMod val="20000"/>
                        <a:lumOff val="80000"/>
                      </a:schemeClr>
                    </a:solidFill>
                  </a:tcPr>
                </a:tc>
                <a:tc>
                  <a:txBody>
                    <a:bodyPr/>
                    <a:lstStyle/>
                    <a:p>
                      <a:r>
                        <a:rPr lang="en-US" altLang="zh-CN" sz="2000" b="1" dirty="0" smtClean="0">
                          <a:solidFill>
                            <a:schemeClr val="tx1"/>
                          </a:solidFill>
                        </a:rPr>
                        <a:t>Z</a:t>
                      </a:r>
                      <a:endParaRPr lang="zh-CN" altLang="en-US" sz="2000" b="1" dirty="0">
                        <a:solidFill>
                          <a:schemeClr val="tx1"/>
                        </a:solidFill>
                      </a:endParaRPr>
                    </a:p>
                  </a:txBody>
                  <a:tcPr>
                    <a:solidFill>
                      <a:schemeClr val="accent5">
                        <a:lumMod val="20000"/>
                        <a:lumOff val="80000"/>
                      </a:schemeClr>
                    </a:solidFill>
                  </a:tcPr>
                </a:tc>
                <a:tc>
                  <a:txBody>
                    <a:bodyPr/>
                    <a:lstStyle/>
                    <a:p>
                      <a:r>
                        <a:rPr lang="en-US" altLang="zh-CN" sz="2000" b="1" dirty="0" smtClean="0">
                          <a:solidFill>
                            <a:schemeClr val="tx1"/>
                          </a:solidFill>
                        </a:rPr>
                        <a:t>X</a:t>
                      </a:r>
                      <a:endParaRPr lang="zh-CN" altLang="en-US" sz="2000" b="1" dirty="0">
                        <a:solidFill>
                          <a:schemeClr val="tx1"/>
                        </a:solidFill>
                      </a:endParaRPr>
                    </a:p>
                  </a:txBody>
                  <a:tcPr>
                    <a:solidFill>
                      <a:schemeClr val="accent5">
                        <a:lumMod val="20000"/>
                        <a:lumOff val="80000"/>
                      </a:schemeClr>
                    </a:solidFill>
                  </a:tcPr>
                </a:tc>
              </a:tr>
            </a:tbl>
          </a:graphicData>
        </a:graphic>
      </p:graphicFrame>
      <p:graphicFrame>
        <p:nvGraphicFramePr>
          <p:cNvPr id="46" name="表格 45"/>
          <p:cNvGraphicFramePr>
            <a:graphicFrameLocks noGrp="1"/>
          </p:cNvGraphicFramePr>
          <p:nvPr>
            <p:extLst>
              <p:ext uri="{D42A27DB-BD31-4B8C-83A1-F6EECF244321}">
                <p14:modId xmlns:p14="http://schemas.microsoft.com/office/powerpoint/2010/main" val="1322000059"/>
              </p:ext>
            </p:extLst>
          </p:nvPr>
        </p:nvGraphicFramePr>
        <p:xfrm>
          <a:off x="323528" y="3356992"/>
          <a:ext cx="4104456" cy="432048"/>
        </p:xfrm>
        <a:graphic>
          <a:graphicData uri="http://schemas.openxmlformats.org/drawingml/2006/table">
            <a:tbl>
              <a:tblPr firstRow="1" bandRow="1">
                <a:tableStyleId>{5C22544A-7EE6-4342-B048-85BDC9FD1C3A}</a:tableStyleId>
              </a:tblPr>
              <a:tblGrid>
                <a:gridCol w="1368152"/>
                <a:gridCol w="1368152"/>
                <a:gridCol w="1368152"/>
              </a:tblGrid>
              <a:tr h="432048">
                <a:tc>
                  <a:txBody>
                    <a:bodyPr/>
                    <a:lstStyle/>
                    <a:p>
                      <a:r>
                        <a:rPr lang="en-US" altLang="zh-CN" sz="2000" b="1" dirty="0" smtClean="0">
                          <a:solidFill>
                            <a:schemeClr val="tx1"/>
                          </a:solidFill>
                        </a:rPr>
                        <a:t>y</a:t>
                      </a:r>
                      <a:endParaRPr lang="zh-CN" altLang="en-US" sz="2000" b="1" dirty="0">
                        <a:solidFill>
                          <a:schemeClr val="tx1"/>
                        </a:solidFill>
                      </a:endParaRPr>
                    </a:p>
                  </a:txBody>
                  <a:tcPr>
                    <a:solidFill>
                      <a:schemeClr val="accent5">
                        <a:lumMod val="20000"/>
                        <a:lumOff val="80000"/>
                      </a:schemeClr>
                    </a:solidFill>
                  </a:tcPr>
                </a:tc>
                <a:tc>
                  <a:txBody>
                    <a:bodyPr/>
                    <a:lstStyle/>
                    <a:p>
                      <a:r>
                        <a:rPr lang="en-US" altLang="zh-CN" sz="2000" b="1" dirty="0" smtClean="0">
                          <a:solidFill>
                            <a:schemeClr val="tx1"/>
                          </a:solidFill>
                        </a:rPr>
                        <a:t>X,Y</a:t>
                      </a:r>
                      <a:endParaRPr lang="zh-CN" altLang="en-US" sz="2000" b="1" dirty="0">
                        <a:solidFill>
                          <a:schemeClr val="tx1"/>
                        </a:solidFill>
                      </a:endParaRPr>
                    </a:p>
                  </a:txBody>
                  <a:tcPr>
                    <a:solidFill>
                      <a:schemeClr val="accent5">
                        <a:lumMod val="20000"/>
                        <a:lumOff val="80000"/>
                      </a:schemeClr>
                    </a:solidFill>
                  </a:tcPr>
                </a:tc>
                <a:tc>
                  <a:txBody>
                    <a:bodyPr/>
                    <a:lstStyle/>
                    <a:p>
                      <a:r>
                        <a:rPr lang="en-US" altLang="zh-CN" sz="2000" b="1" dirty="0" smtClean="0">
                          <a:solidFill>
                            <a:schemeClr val="tx1"/>
                          </a:solidFill>
                        </a:rPr>
                        <a:t>-</a:t>
                      </a:r>
                      <a:endParaRPr lang="zh-CN" altLang="en-US" sz="2000" b="1" dirty="0">
                        <a:solidFill>
                          <a:schemeClr val="tx1"/>
                        </a:solidFill>
                      </a:endParaRPr>
                    </a:p>
                  </a:txBody>
                  <a:tcPr>
                    <a:solidFill>
                      <a:schemeClr val="accent5">
                        <a:lumMod val="20000"/>
                        <a:lumOff val="80000"/>
                      </a:schemeClr>
                    </a:solidFill>
                  </a:tcPr>
                </a:tc>
              </a:tr>
            </a:tbl>
          </a:graphicData>
        </a:graphic>
      </p:graphicFrame>
      <p:graphicFrame>
        <p:nvGraphicFramePr>
          <p:cNvPr id="47" name="表格 46"/>
          <p:cNvGraphicFramePr>
            <a:graphicFrameLocks noGrp="1"/>
          </p:cNvGraphicFramePr>
          <p:nvPr>
            <p:extLst>
              <p:ext uri="{D42A27DB-BD31-4B8C-83A1-F6EECF244321}">
                <p14:modId xmlns:p14="http://schemas.microsoft.com/office/powerpoint/2010/main" val="2422702171"/>
              </p:ext>
            </p:extLst>
          </p:nvPr>
        </p:nvGraphicFramePr>
        <p:xfrm>
          <a:off x="315023" y="3861048"/>
          <a:ext cx="4104456" cy="432048"/>
        </p:xfrm>
        <a:graphic>
          <a:graphicData uri="http://schemas.openxmlformats.org/drawingml/2006/table">
            <a:tbl>
              <a:tblPr firstRow="1" bandRow="1">
                <a:tableStyleId>{5C22544A-7EE6-4342-B048-85BDC9FD1C3A}</a:tableStyleId>
              </a:tblPr>
              <a:tblGrid>
                <a:gridCol w="1368152"/>
                <a:gridCol w="1368152"/>
                <a:gridCol w="1368152"/>
              </a:tblGrid>
              <a:tr h="432048">
                <a:tc>
                  <a:txBody>
                    <a:bodyPr/>
                    <a:lstStyle/>
                    <a:p>
                      <a:r>
                        <a:rPr lang="en-US" altLang="zh-CN" sz="2000" b="1" dirty="0" smtClean="0">
                          <a:solidFill>
                            <a:schemeClr val="tx1"/>
                          </a:solidFill>
                        </a:rPr>
                        <a:t>Z</a:t>
                      </a:r>
                      <a:endParaRPr lang="zh-CN" altLang="en-US" sz="2000" b="1" dirty="0">
                        <a:solidFill>
                          <a:schemeClr val="tx1"/>
                        </a:solidFill>
                      </a:endParaRPr>
                    </a:p>
                  </a:txBody>
                  <a:tcPr>
                    <a:solidFill>
                      <a:schemeClr val="accent5">
                        <a:lumMod val="20000"/>
                        <a:lumOff val="80000"/>
                      </a:schemeClr>
                    </a:solidFill>
                  </a:tcPr>
                </a:tc>
                <a:tc>
                  <a:txBody>
                    <a:bodyPr/>
                    <a:lstStyle/>
                    <a:p>
                      <a:r>
                        <a:rPr lang="en-US" altLang="zh-CN" sz="2000" b="1" dirty="0" smtClean="0">
                          <a:solidFill>
                            <a:schemeClr val="tx1"/>
                          </a:solidFill>
                        </a:rPr>
                        <a:t>X, Z</a:t>
                      </a:r>
                      <a:endParaRPr lang="zh-CN" altLang="en-US" sz="2000" b="1" dirty="0">
                        <a:solidFill>
                          <a:schemeClr val="tx1"/>
                        </a:solidFill>
                      </a:endParaRPr>
                    </a:p>
                  </a:txBody>
                  <a:tcPr>
                    <a:solidFill>
                      <a:schemeClr val="accent5">
                        <a:lumMod val="20000"/>
                        <a:lumOff val="80000"/>
                      </a:schemeClr>
                    </a:solidFill>
                  </a:tcPr>
                </a:tc>
                <a:tc>
                  <a:txBody>
                    <a:bodyPr/>
                    <a:lstStyle/>
                    <a:p>
                      <a:r>
                        <a:rPr lang="en-US" altLang="zh-CN" sz="2000" b="1" dirty="0" smtClean="0">
                          <a:solidFill>
                            <a:schemeClr val="tx1"/>
                          </a:solidFill>
                        </a:rPr>
                        <a:t>Y</a:t>
                      </a:r>
                      <a:endParaRPr lang="zh-CN" altLang="en-US" sz="2000" b="1" dirty="0">
                        <a:solidFill>
                          <a:schemeClr val="tx1"/>
                        </a:solidFill>
                      </a:endParaRPr>
                    </a:p>
                  </a:txBody>
                  <a:tcPr>
                    <a:solidFill>
                      <a:schemeClr val="accent5">
                        <a:lumMod val="20000"/>
                        <a:lumOff val="80000"/>
                      </a:schemeClr>
                    </a:solidFill>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918493895"/>
              </p:ext>
            </p:extLst>
          </p:nvPr>
        </p:nvGraphicFramePr>
        <p:xfrm>
          <a:off x="4644008" y="2996952"/>
          <a:ext cx="4248472" cy="504056"/>
        </p:xfrm>
        <a:graphic>
          <a:graphicData uri="http://schemas.openxmlformats.org/drawingml/2006/table">
            <a:tbl>
              <a:tblPr firstRow="1" bandRow="1">
                <a:tableStyleId>{21E4AEA4-8DFA-4A89-87EB-49C32662AFE0}</a:tableStyleId>
              </a:tblPr>
              <a:tblGrid>
                <a:gridCol w="1062118"/>
                <a:gridCol w="1036458"/>
                <a:gridCol w="1087778"/>
                <a:gridCol w="1062118"/>
              </a:tblGrid>
              <a:tr h="504056">
                <a:tc>
                  <a:txBody>
                    <a:bodyPr/>
                    <a:lstStyle/>
                    <a:p>
                      <a:pPr marL="0" indent="0">
                        <a:buFont typeface="+mj-ea"/>
                        <a:buNone/>
                      </a:pPr>
                      <a:r>
                        <a:rPr lang="en-US" altLang="zh-CN" b="1" dirty="0" smtClean="0">
                          <a:solidFill>
                            <a:srgbClr val="FF0066"/>
                          </a:solidFill>
                        </a:rPr>
                        <a:t>0</a:t>
                      </a:r>
                      <a:endParaRPr lang="zh-CN" altLang="en-US" b="1" dirty="0">
                        <a:solidFill>
                          <a:srgbClr val="FF0066"/>
                        </a:solidFill>
                      </a:endParaRPr>
                    </a:p>
                  </a:txBody>
                  <a:tcPr>
                    <a:solidFill>
                      <a:schemeClr val="accent4">
                        <a:lumMod val="20000"/>
                        <a:lumOff val="80000"/>
                      </a:schemeClr>
                    </a:solidFill>
                  </a:tcPr>
                </a:tc>
                <a:tc>
                  <a:txBody>
                    <a:bodyPr/>
                    <a:lstStyle/>
                    <a:p>
                      <a:r>
                        <a:rPr lang="en-US" altLang="zh-CN" b="1" dirty="0" smtClean="0">
                          <a:solidFill>
                            <a:schemeClr val="tx1"/>
                          </a:solidFill>
                        </a:rPr>
                        <a:t>X</a:t>
                      </a:r>
                      <a:endParaRPr lang="zh-CN" altLang="en-US" b="1" dirty="0">
                        <a:solidFill>
                          <a:schemeClr val="tx1"/>
                        </a:solidFill>
                      </a:endParaRPr>
                    </a:p>
                  </a:txBody>
                  <a:tcPr>
                    <a:solidFill>
                      <a:schemeClr val="accent4">
                        <a:lumMod val="20000"/>
                        <a:lumOff val="80000"/>
                      </a:schemeClr>
                    </a:solidFill>
                  </a:tcPr>
                </a:tc>
                <a:tc>
                  <a:txBody>
                    <a:bodyPr/>
                    <a:lstStyle/>
                    <a:p>
                      <a:r>
                        <a:rPr lang="en-US" altLang="zh-CN" b="1" dirty="0" smtClean="0">
                          <a:solidFill>
                            <a:schemeClr val="tx1"/>
                          </a:solidFill>
                        </a:rPr>
                        <a:t>Z</a:t>
                      </a:r>
                      <a:endParaRPr lang="zh-CN" altLang="en-US" b="1" dirty="0">
                        <a:solidFill>
                          <a:schemeClr val="tx1"/>
                        </a:solidFill>
                      </a:endParaRPr>
                    </a:p>
                  </a:txBody>
                  <a:tcPr>
                    <a:solidFill>
                      <a:schemeClr val="accent4">
                        <a:lumMod val="20000"/>
                        <a:lumOff val="80000"/>
                      </a:schemeClr>
                    </a:solidFill>
                  </a:tcPr>
                </a:tc>
                <a:tc>
                  <a:txBody>
                    <a:bodyPr/>
                    <a:lstStyle/>
                    <a:p>
                      <a:r>
                        <a:rPr lang="en-US" altLang="zh-CN" b="1" dirty="0" smtClean="0">
                          <a:solidFill>
                            <a:schemeClr val="tx1"/>
                          </a:solidFill>
                        </a:rPr>
                        <a:t>X</a:t>
                      </a:r>
                      <a:endParaRPr lang="zh-CN" altLang="en-US" b="1" dirty="0">
                        <a:solidFill>
                          <a:schemeClr val="tx1"/>
                        </a:solidFill>
                      </a:endParaRPr>
                    </a:p>
                  </a:txBody>
                  <a:tcPr>
                    <a:solidFill>
                      <a:schemeClr val="accent4">
                        <a:lumMod val="20000"/>
                        <a:lumOff val="80000"/>
                      </a:schemeClr>
                    </a:solidFill>
                  </a:tcPr>
                </a:tc>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3421892930"/>
              </p:ext>
            </p:extLst>
          </p:nvPr>
        </p:nvGraphicFramePr>
        <p:xfrm>
          <a:off x="4644008" y="3501008"/>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pPr marL="0" indent="0">
                        <a:buFont typeface="+mj-lt"/>
                        <a:buNone/>
                      </a:pPr>
                      <a:r>
                        <a:rPr lang="en-US" altLang="zh-CN" b="1" dirty="0" smtClean="0">
                          <a:solidFill>
                            <a:srgbClr val="FF0066"/>
                          </a:solidFill>
                        </a:rPr>
                        <a:t>1</a:t>
                      </a:r>
                      <a:endParaRPr lang="zh-CN" altLang="en-US" b="1" dirty="0">
                        <a:solidFill>
                          <a:srgbClr val="FF0066"/>
                        </a:solidFill>
                      </a:endParaRPr>
                    </a:p>
                  </a:txBody>
                  <a:tcPr>
                    <a:solidFill>
                      <a:schemeClr val="accent2">
                        <a:lumMod val="20000"/>
                        <a:lumOff val="80000"/>
                      </a:schemeClr>
                    </a:solidFill>
                  </a:tcPr>
                </a:tc>
                <a:tc>
                  <a:txBody>
                    <a:bodyPr/>
                    <a:lstStyle/>
                    <a:p>
                      <a:r>
                        <a:rPr lang="en-US" altLang="zh-CN" b="1" dirty="0" smtClean="0">
                          <a:solidFill>
                            <a:schemeClr val="tx1"/>
                          </a:solidFill>
                        </a:rPr>
                        <a:t>Z</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X,Z</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Y</a:t>
                      </a:r>
                      <a:endParaRPr lang="zh-CN" altLang="en-US" b="1" dirty="0">
                        <a:solidFill>
                          <a:schemeClr val="tx1"/>
                        </a:solidFill>
                      </a:endParaRPr>
                    </a:p>
                  </a:txBody>
                  <a:tcPr>
                    <a:solidFill>
                      <a:schemeClr val="accent2">
                        <a:lumMod val="20000"/>
                        <a:lumOff val="80000"/>
                      </a:schemeClr>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867289815"/>
              </p:ext>
            </p:extLst>
          </p:nvPr>
        </p:nvGraphicFramePr>
        <p:xfrm>
          <a:off x="4644008" y="3933056"/>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r>
                        <a:rPr lang="en-US" altLang="zh-CN" b="1" dirty="0" smtClean="0">
                          <a:solidFill>
                            <a:srgbClr val="FF0066"/>
                          </a:solidFill>
                        </a:rPr>
                        <a:t>2</a:t>
                      </a:r>
                      <a:endParaRPr lang="zh-CN" altLang="en-US" b="1" dirty="0">
                        <a:solidFill>
                          <a:srgbClr val="FF0066"/>
                        </a:solidFill>
                      </a:endParaRPr>
                    </a:p>
                  </a:txBody>
                  <a:tcPr>
                    <a:solidFill>
                      <a:schemeClr val="accent2">
                        <a:lumMod val="20000"/>
                        <a:lumOff val="80000"/>
                      </a:schemeClr>
                    </a:solidFill>
                  </a:tcPr>
                </a:tc>
                <a:tc>
                  <a:txBody>
                    <a:bodyPr/>
                    <a:lstStyle/>
                    <a:p>
                      <a:r>
                        <a:rPr lang="en-US" altLang="zh-CN" b="1" dirty="0" smtClean="0">
                          <a:solidFill>
                            <a:srgbClr val="A50021"/>
                          </a:solidFill>
                        </a:rPr>
                        <a:t>X,Z</a:t>
                      </a:r>
                      <a:endParaRPr lang="zh-CN" altLang="en-US" b="1" dirty="0">
                        <a:solidFill>
                          <a:srgbClr val="A50021"/>
                        </a:solidFill>
                      </a:endParaRPr>
                    </a:p>
                  </a:txBody>
                  <a:tcPr>
                    <a:solidFill>
                      <a:schemeClr val="accent2">
                        <a:lumMod val="20000"/>
                        <a:lumOff val="80000"/>
                      </a:schemeClr>
                    </a:solidFill>
                  </a:tcPr>
                </a:tc>
                <a:tc>
                  <a:txBody>
                    <a:bodyPr/>
                    <a:lstStyle/>
                    <a:p>
                      <a:r>
                        <a:rPr lang="en-US" altLang="zh-CN" b="1" dirty="0" smtClean="0">
                          <a:solidFill>
                            <a:srgbClr val="A50021"/>
                          </a:solidFill>
                        </a:rPr>
                        <a:t>Z,X</a:t>
                      </a:r>
                      <a:endParaRPr lang="zh-CN" altLang="en-US" b="1" dirty="0">
                        <a:solidFill>
                          <a:srgbClr val="A50021"/>
                        </a:solidFill>
                      </a:endParaRPr>
                    </a:p>
                  </a:txBody>
                  <a:tcPr>
                    <a:solidFill>
                      <a:schemeClr val="accent2">
                        <a:lumMod val="20000"/>
                        <a:lumOff val="80000"/>
                      </a:schemeClr>
                    </a:solidFill>
                  </a:tcPr>
                </a:tc>
                <a:tc>
                  <a:txBody>
                    <a:bodyPr/>
                    <a:lstStyle/>
                    <a:p>
                      <a:r>
                        <a:rPr lang="en-US" altLang="zh-CN" b="1" dirty="0" smtClean="0">
                          <a:solidFill>
                            <a:srgbClr val="A50021"/>
                          </a:solidFill>
                        </a:rPr>
                        <a:t>X,Y</a:t>
                      </a:r>
                      <a:endParaRPr lang="zh-CN" altLang="en-US" b="1" dirty="0">
                        <a:solidFill>
                          <a:srgbClr val="A50021"/>
                        </a:solidFill>
                      </a:endParaRPr>
                    </a:p>
                  </a:txBody>
                  <a:tcPr>
                    <a:solidFill>
                      <a:schemeClr val="accent2">
                        <a:lumMod val="20000"/>
                        <a:lumOff val="80000"/>
                      </a:schemeClr>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22151667"/>
              </p:ext>
            </p:extLst>
          </p:nvPr>
        </p:nvGraphicFramePr>
        <p:xfrm>
          <a:off x="4644008" y="4365104"/>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r>
                        <a:rPr lang="en-US" altLang="zh-CN" b="1" dirty="0" smtClean="0">
                          <a:solidFill>
                            <a:srgbClr val="FF0066"/>
                          </a:solidFill>
                        </a:rPr>
                        <a:t>3</a:t>
                      </a:r>
                      <a:endParaRPr lang="zh-CN" altLang="en-US" b="1" dirty="0">
                        <a:solidFill>
                          <a:srgbClr val="FF0066"/>
                        </a:solidFill>
                      </a:endParaRPr>
                    </a:p>
                  </a:txBody>
                  <a:tcPr>
                    <a:solidFill>
                      <a:schemeClr val="accent2">
                        <a:lumMod val="20000"/>
                        <a:lumOff val="80000"/>
                      </a:schemeClr>
                    </a:solidFill>
                  </a:tcPr>
                </a:tc>
                <a:tc>
                  <a:txBody>
                    <a:bodyPr/>
                    <a:lstStyle/>
                    <a:p>
                      <a:r>
                        <a:rPr lang="en-US" altLang="zh-CN" b="1" dirty="0" smtClean="0">
                          <a:solidFill>
                            <a:schemeClr val="tx1"/>
                          </a:solidFill>
                        </a:rPr>
                        <a:t>Y</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X,Y</a:t>
                      </a:r>
                      <a:endParaRPr lang="zh-CN" altLang="en-US" b="1" dirty="0">
                        <a:solidFill>
                          <a:schemeClr val="tx1"/>
                        </a:solidFill>
                      </a:endParaRPr>
                    </a:p>
                  </a:txBody>
                  <a:tcPr>
                    <a:solidFill>
                      <a:schemeClr val="accent2">
                        <a:lumMod val="20000"/>
                        <a:lumOff val="80000"/>
                      </a:schemeClr>
                    </a:solidFill>
                  </a:tcPr>
                </a:tc>
                <a:tc>
                  <a:txBody>
                    <a:bodyPr/>
                    <a:lstStyle/>
                    <a:p>
                      <a:endParaRPr lang="zh-CN" altLang="en-US" b="1" dirty="0">
                        <a:solidFill>
                          <a:schemeClr val="tx1"/>
                        </a:solidFill>
                      </a:endParaRPr>
                    </a:p>
                  </a:txBody>
                  <a:tcPr>
                    <a:solidFill>
                      <a:schemeClr val="accent2">
                        <a:lumMod val="20000"/>
                        <a:lumOff val="80000"/>
                      </a:schemeClr>
                    </a:solid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635180064"/>
              </p:ext>
            </p:extLst>
          </p:nvPr>
        </p:nvGraphicFramePr>
        <p:xfrm>
          <a:off x="4644008" y="4869160"/>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r>
                        <a:rPr lang="en-US" altLang="zh-CN" b="1" dirty="0" smtClean="0">
                          <a:solidFill>
                            <a:srgbClr val="FF0066"/>
                          </a:solidFill>
                        </a:rPr>
                        <a:t>4</a:t>
                      </a:r>
                      <a:endParaRPr lang="zh-CN" altLang="en-US" b="1" dirty="0">
                        <a:solidFill>
                          <a:srgbClr val="FF0066"/>
                        </a:solidFill>
                      </a:endParaRPr>
                    </a:p>
                  </a:txBody>
                  <a:tcPr>
                    <a:solidFill>
                      <a:schemeClr val="accent2">
                        <a:lumMod val="20000"/>
                        <a:lumOff val="80000"/>
                      </a:schemeClr>
                    </a:solidFill>
                  </a:tcPr>
                </a:tc>
                <a:tc>
                  <a:txBody>
                    <a:bodyPr/>
                    <a:lstStyle/>
                    <a:p>
                      <a:r>
                        <a:rPr lang="en-US" altLang="zh-CN" b="1" dirty="0" smtClean="0">
                          <a:solidFill>
                            <a:schemeClr val="tx1"/>
                          </a:solidFill>
                        </a:rPr>
                        <a:t>X,Y</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X,Y,Z</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X</a:t>
                      </a:r>
                      <a:endParaRPr lang="zh-CN" altLang="en-US" b="1" dirty="0">
                        <a:solidFill>
                          <a:schemeClr val="tx1"/>
                        </a:solidFill>
                      </a:endParaRPr>
                    </a:p>
                  </a:txBody>
                  <a:tcPr>
                    <a:solidFill>
                      <a:schemeClr val="accent2">
                        <a:lumMod val="20000"/>
                        <a:lumOff val="80000"/>
                      </a:schemeClr>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765302768"/>
              </p:ext>
            </p:extLst>
          </p:nvPr>
        </p:nvGraphicFramePr>
        <p:xfrm>
          <a:off x="4644008" y="5373216"/>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r>
                        <a:rPr lang="en-US" altLang="zh-CN" b="1" dirty="0" smtClean="0">
                          <a:solidFill>
                            <a:srgbClr val="FF0066"/>
                          </a:solidFill>
                        </a:rPr>
                        <a:t>5</a:t>
                      </a:r>
                      <a:endParaRPr lang="zh-CN" altLang="en-US" b="1" dirty="0">
                        <a:solidFill>
                          <a:srgbClr val="FF0066"/>
                        </a:solidFill>
                      </a:endParaRPr>
                    </a:p>
                  </a:txBody>
                  <a:tcPr>
                    <a:solidFill>
                      <a:schemeClr val="accent2">
                        <a:lumMod val="20000"/>
                        <a:lumOff val="80000"/>
                      </a:schemeClr>
                    </a:solidFill>
                  </a:tcPr>
                </a:tc>
                <a:tc>
                  <a:txBody>
                    <a:bodyPr/>
                    <a:lstStyle/>
                    <a:p>
                      <a:r>
                        <a:rPr lang="en-US" altLang="zh-CN" b="1" dirty="0" smtClean="0">
                          <a:solidFill>
                            <a:schemeClr val="tx1"/>
                          </a:solidFill>
                        </a:rPr>
                        <a:t>X,Y,Z</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X,Y,Z</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X,Y</a:t>
                      </a:r>
                      <a:endParaRPr lang="zh-CN" altLang="en-US" b="1" dirty="0">
                        <a:solidFill>
                          <a:schemeClr val="tx1"/>
                        </a:solidFill>
                      </a:endParaRPr>
                    </a:p>
                  </a:txBody>
                  <a:tcPr>
                    <a:solidFill>
                      <a:schemeClr val="accent2">
                        <a:lumMod val="20000"/>
                        <a:lumOff val="80000"/>
                      </a:schemeClr>
                    </a:solidFill>
                  </a:tcPr>
                </a:tc>
              </a:tr>
            </a:tbl>
          </a:graphicData>
        </a:graphic>
      </p:graphicFrame>
    </p:spTree>
    <p:extLst>
      <p:ext uri="{BB962C8B-B14F-4D97-AF65-F5344CB8AC3E}">
        <p14:creationId xmlns:p14="http://schemas.microsoft.com/office/powerpoint/2010/main" val="108671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1000"/>
                                        <p:tgtEl>
                                          <p:spTgt spid="47"/>
                                        </p:tgtEl>
                                      </p:cBhvr>
                                    </p:animEffect>
                                    <p:anim calcmode="lin" valueType="num">
                                      <p:cBhvr>
                                        <p:cTn id="27" dur="1000" fill="hold"/>
                                        <p:tgtEl>
                                          <p:spTgt spid="47"/>
                                        </p:tgtEl>
                                        <p:attrNameLst>
                                          <p:attrName>ppt_x</p:attrName>
                                        </p:attrNameLst>
                                      </p:cBhvr>
                                      <p:tavLst>
                                        <p:tav tm="0">
                                          <p:val>
                                            <p:strVal val="#ppt_x"/>
                                          </p:val>
                                        </p:tav>
                                        <p:tav tm="100000">
                                          <p:val>
                                            <p:strVal val="#ppt_x"/>
                                          </p:val>
                                        </p:tav>
                                      </p:tavLst>
                                    </p:anim>
                                    <p:anim calcmode="lin" valueType="num">
                                      <p:cBhvr>
                                        <p:cTn id="2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ppt_x"/>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500" fill="hold"/>
                                        <p:tgtEl>
                                          <p:spTgt spid="11"/>
                                        </p:tgtEl>
                                        <p:attrNameLst>
                                          <p:attrName>ppt_x</p:attrName>
                                        </p:attrNameLst>
                                      </p:cBhvr>
                                      <p:tavLst>
                                        <p:tav tm="0">
                                          <p:val>
                                            <p:strVal val="#ppt_x"/>
                                          </p:val>
                                        </p:tav>
                                        <p:tav tm="100000">
                                          <p:val>
                                            <p:strVal val="#ppt_x"/>
                                          </p:val>
                                        </p:tav>
                                      </p:tavLst>
                                    </p:anim>
                                    <p:anim calcmode="lin" valueType="num">
                                      <p:cBhvr additive="base">
                                        <p:cTn id="5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ppt_x"/>
                                          </p:val>
                                        </p:tav>
                                        <p:tav tm="100000">
                                          <p:val>
                                            <p:strVal val="#ppt_x"/>
                                          </p:val>
                                        </p:tav>
                                      </p:tavLst>
                                    </p:anim>
                                    <p:anim calcmode="lin" valueType="num">
                                      <p:cBhvr additive="base">
                                        <p:cTn id="6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9552" y="188640"/>
            <a:ext cx="7924800" cy="1143000"/>
          </a:xfrm>
        </p:spPr>
        <p:txBody>
          <a:bodyPr/>
          <a:lstStyle/>
          <a:p>
            <a:r>
              <a:rPr lang="en-US" altLang="zh-CN" dirty="0" smtClean="0">
                <a:solidFill>
                  <a:srgbClr val="FFC000"/>
                </a:solidFill>
              </a:rPr>
              <a:t>3.4  </a:t>
            </a:r>
            <a:r>
              <a:rPr lang="zh-CN" altLang="en-US" dirty="0" smtClean="0">
                <a:solidFill>
                  <a:srgbClr val="FFC000"/>
                </a:solidFill>
              </a:rPr>
              <a:t>有穷自动机</a:t>
            </a:r>
          </a:p>
        </p:txBody>
      </p:sp>
      <p:sp>
        <p:nvSpPr>
          <p:cNvPr id="174083" name="Rectangle 3"/>
          <p:cNvSpPr>
            <a:spLocks noGrp="1" noChangeArrowheads="1"/>
          </p:cNvSpPr>
          <p:nvPr>
            <p:ph idx="1"/>
          </p:nvPr>
        </p:nvSpPr>
        <p:spPr>
          <a:xfrm>
            <a:off x="611560" y="1556792"/>
            <a:ext cx="7924800" cy="2016224"/>
          </a:xfrm>
        </p:spPr>
        <p:txBody>
          <a:bodyPr>
            <a:normAutofit/>
          </a:bodyPr>
          <a:lstStyle/>
          <a:p>
            <a:pPr>
              <a:lnSpc>
                <a:spcPct val="120000"/>
              </a:lnSpc>
            </a:pPr>
            <a:r>
              <a:rPr lang="zh-CN" altLang="en-US" sz="2400" dirty="0" smtClean="0">
                <a:solidFill>
                  <a:schemeClr val="tx1"/>
                </a:solidFill>
                <a:sym typeface="Symbol" pitchFamily="18" charset="2"/>
              </a:rPr>
              <a:t>有穷自动机（也称有限自动机）</a:t>
            </a:r>
            <a:r>
              <a:rPr lang="zh-CN" altLang="en-US" sz="2400" dirty="0" smtClean="0">
                <a:sym typeface="Symbol" pitchFamily="18" charset="2"/>
              </a:rPr>
              <a:t>是具有</a:t>
            </a:r>
            <a:r>
              <a:rPr lang="zh-CN" altLang="en-US" sz="2400" dirty="0">
                <a:sym typeface="Symbol" pitchFamily="18" charset="2"/>
              </a:rPr>
              <a:t>离散输入输出系统的数学模型。它的内部具有</a:t>
            </a:r>
            <a:r>
              <a:rPr lang="zh-CN" altLang="en-US" sz="2400" dirty="0" smtClean="0">
                <a:solidFill>
                  <a:srgbClr val="A50021"/>
                </a:solidFill>
                <a:sym typeface="Symbol" pitchFamily="18" charset="2"/>
              </a:rPr>
              <a:t>有限</a:t>
            </a:r>
            <a:r>
              <a:rPr lang="zh-CN" altLang="en-US" sz="2400" dirty="0" smtClean="0">
                <a:sym typeface="Symbol" pitchFamily="18" charset="2"/>
              </a:rPr>
              <a:t>个状态</a:t>
            </a:r>
            <a:r>
              <a:rPr lang="zh-CN" altLang="en-US" sz="2400" dirty="0">
                <a:sym typeface="Symbol" pitchFamily="18" charset="2"/>
              </a:rPr>
              <a:t>，系统可以根据当前所处的状态和面临的输入字符决定系统的后继行为。其当前状态概括了过去输入处理的信息。</a:t>
            </a:r>
          </a:p>
          <a:p>
            <a:endParaRPr lang="en-US" altLang="zh-CN" sz="2400" dirty="0" smtClean="0">
              <a:sym typeface="Symbol" pitchFamily="18" charset="2"/>
            </a:endParaRPr>
          </a:p>
        </p:txBody>
      </p:sp>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2</a:t>
            </a:fld>
            <a:endParaRPr lang="en-US">
              <a:solidFill>
                <a:prstClr val="black">
                  <a:tint val="95000"/>
                </a:prstClr>
              </a:solidFill>
            </a:endParaRPr>
          </a:p>
        </p:txBody>
      </p:sp>
      <p:sp>
        <p:nvSpPr>
          <p:cNvPr id="2" name="矩形 1"/>
          <p:cNvSpPr/>
          <p:nvPr/>
        </p:nvSpPr>
        <p:spPr>
          <a:xfrm>
            <a:off x="827584" y="3573016"/>
            <a:ext cx="7416824" cy="1421928"/>
          </a:xfrm>
          <a:prstGeom prst="rect">
            <a:avLst/>
          </a:prstGeom>
        </p:spPr>
        <p:txBody>
          <a:bodyPr wrap="square">
            <a:spAutoFit/>
          </a:bodyPr>
          <a:lstStyle/>
          <a:p>
            <a:pPr eaLnBrk="0" fontAlgn="base" hangingPunct="0">
              <a:lnSpc>
                <a:spcPct val="120000"/>
              </a:lnSpc>
              <a:spcBef>
                <a:spcPct val="0"/>
              </a:spcBef>
              <a:spcAft>
                <a:spcPct val="0"/>
              </a:spcAft>
            </a:pPr>
            <a:r>
              <a:rPr lang="zh-CN" altLang="en-US" sz="2400" b="1" dirty="0">
                <a:solidFill>
                  <a:srgbClr val="A50021"/>
                </a:solidFill>
                <a:latin typeface="Arial Narrow" pitchFamily="34" charset="0"/>
                <a:sym typeface="Symbol" pitchFamily="18" charset="2"/>
              </a:rPr>
              <a:t>？</a:t>
            </a:r>
            <a:r>
              <a:rPr lang="zh-CN" altLang="en-US" sz="2400" b="1" dirty="0">
                <a:solidFill>
                  <a:prstClr val="black"/>
                </a:solidFill>
                <a:latin typeface="Arial Narrow" pitchFamily="34" charset="0"/>
                <a:sym typeface="Symbol" pitchFamily="18" charset="2"/>
              </a:rPr>
              <a:t>为什么要研究</a:t>
            </a:r>
            <a:endParaRPr lang="en-US" altLang="zh-CN" sz="2400" b="1" dirty="0">
              <a:solidFill>
                <a:prstClr val="black"/>
              </a:solidFill>
              <a:latin typeface="Arial Narrow" pitchFamily="34" charset="0"/>
              <a:sym typeface="Symbol" pitchFamily="18" charset="2"/>
            </a:endParaRPr>
          </a:p>
          <a:p>
            <a:pPr eaLnBrk="0" fontAlgn="base" hangingPunct="0">
              <a:lnSpc>
                <a:spcPct val="120000"/>
              </a:lnSpc>
              <a:spcBef>
                <a:spcPct val="0"/>
              </a:spcBef>
              <a:spcAft>
                <a:spcPct val="0"/>
              </a:spcAft>
            </a:pPr>
            <a:r>
              <a:rPr lang="zh-CN" altLang="en-US" sz="2400" b="1" dirty="0">
                <a:solidFill>
                  <a:prstClr val="black"/>
                </a:solidFill>
                <a:latin typeface="Arial Narrow" pitchFamily="34" charset="0"/>
                <a:sym typeface="Symbol" pitchFamily="18" charset="2"/>
              </a:rPr>
              <a:t>有</a:t>
            </a:r>
            <a:r>
              <a:rPr lang="zh-CN" altLang="en-US" sz="2400" b="1" dirty="0">
                <a:solidFill>
                  <a:prstClr val="black"/>
                </a:solidFill>
                <a:latin typeface="Arial Narrow" pitchFamily="34" charset="0"/>
                <a:sym typeface="Symbol" pitchFamily="18" charset="2"/>
              </a:rPr>
              <a:t>穷</a:t>
            </a:r>
            <a:r>
              <a:rPr lang="zh-CN" altLang="en-US" sz="2400" b="1" dirty="0">
                <a:solidFill>
                  <a:prstClr val="black"/>
                </a:solidFill>
                <a:latin typeface="Arial Narrow" pitchFamily="34" charset="0"/>
                <a:sym typeface="Symbol" pitchFamily="18" charset="2"/>
              </a:rPr>
              <a:t>自动是一</a:t>
            </a:r>
            <a:r>
              <a:rPr lang="zh-CN" altLang="en-US" sz="2400" b="1" dirty="0">
                <a:solidFill>
                  <a:prstClr val="black"/>
                </a:solidFill>
                <a:latin typeface="Arial Narrow" pitchFamily="34" charset="0"/>
                <a:sym typeface="Symbol" pitchFamily="18" charset="2"/>
              </a:rPr>
              <a:t>种</a:t>
            </a:r>
            <a:r>
              <a:rPr lang="zh-CN" altLang="en-US" sz="2400" b="1" dirty="0">
                <a:solidFill>
                  <a:srgbClr val="A50021"/>
                </a:solidFill>
                <a:latin typeface="Arial Narrow" pitchFamily="34" charset="0"/>
                <a:sym typeface="Symbol" pitchFamily="18" charset="2"/>
              </a:rPr>
              <a:t>识别装置</a:t>
            </a:r>
            <a:r>
              <a:rPr lang="zh-CN" altLang="en-US" sz="2400" b="1" dirty="0">
                <a:solidFill>
                  <a:prstClr val="black"/>
                </a:solidFill>
                <a:latin typeface="Arial Narrow" pitchFamily="34" charset="0"/>
                <a:sym typeface="Symbol" pitchFamily="18" charset="2"/>
              </a:rPr>
              <a:t>，它能准确地识别</a:t>
            </a:r>
            <a:r>
              <a:rPr lang="zh-CN" altLang="en-US" sz="2400" b="1" dirty="0">
                <a:solidFill>
                  <a:srgbClr val="A50021"/>
                </a:solidFill>
                <a:latin typeface="Arial Narrow" pitchFamily="34" charset="0"/>
                <a:sym typeface="Symbol" pitchFamily="18" charset="2"/>
              </a:rPr>
              <a:t>正规集</a:t>
            </a:r>
            <a:r>
              <a:rPr lang="zh-CN" altLang="en-US" sz="2400" b="1" dirty="0">
                <a:solidFill>
                  <a:prstClr val="black"/>
                </a:solidFill>
                <a:latin typeface="Arial Narrow" pitchFamily="34" charset="0"/>
                <a:sym typeface="Symbol" pitchFamily="18" charset="2"/>
              </a:rPr>
              <a:t>。</a:t>
            </a:r>
            <a:r>
              <a:rPr lang="zh-CN" altLang="en-US" sz="2400" b="1" dirty="0">
                <a:solidFill>
                  <a:prstClr val="black"/>
                </a:solidFill>
                <a:latin typeface="Arial Narrow" pitchFamily="34" charset="0"/>
                <a:sym typeface="Symbol" pitchFamily="18" charset="2"/>
              </a:rPr>
              <a:t>它是词法分析的工具。</a:t>
            </a:r>
            <a:endParaRPr lang="zh-CN" altLang="en-US" sz="2400" b="1" dirty="0">
              <a:solidFill>
                <a:prstClr val="black"/>
              </a:solidFill>
              <a:latin typeface="Arial Narrow" pitchFamily="34" charset="0"/>
              <a:sym typeface="Symbol" pitchFamily="18" charset="2"/>
            </a:endParaRPr>
          </a:p>
        </p:txBody>
      </p:sp>
      <p:sp>
        <p:nvSpPr>
          <p:cNvPr id="6" name="矩形 5"/>
          <p:cNvSpPr/>
          <p:nvPr/>
        </p:nvSpPr>
        <p:spPr>
          <a:xfrm>
            <a:off x="971600" y="4994944"/>
            <a:ext cx="7056784" cy="1421928"/>
          </a:xfrm>
          <a:prstGeom prst="rect">
            <a:avLst/>
          </a:prstGeom>
        </p:spPr>
        <p:txBody>
          <a:bodyPr wrap="square">
            <a:spAutoFit/>
          </a:bodyPr>
          <a:lstStyle/>
          <a:p>
            <a:pPr eaLnBrk="0" fontAlgn="base" hangingPunct="0">
              <a:lnSpc>
                <a:spcPct val="120000"/>
              </a:lnSpc>
              <a:spcBef>
                <a:spcPct val="0"/>
              </a:spcBef>
              <a:spcAft>
                <a:spcPct val="0"/>
              </a:spcAft>
            </a:pPr>
            <a:r>
              <a:rPr lang="zh-CN" altLang="en-US" sz="2400" b="1" dirty="0">
                <a:solidFill>
                  <a:srgbClr val="A50021"/>
                </a:solidFill>
                <a:latin typeface="Arial Narrow" pitchFamily="34" charset="0"/>
                <a:sym typeface="Symbol" pitchFamily="18" charset="2"/>
              </a:rPr>
              <a:t>？</a:t>
            </a:r>
            <a:r>
              <a:rPr lang="zh-CN" altLang="en-US" sz="2400" b="1" dirty="0">
                <a:solidFill>
                  <a:prstClr val="black"/>
                </a:solidFill>
                <a:latin typeface="Arial Narrow" pitchFamily="34" charset="0"/>
                <a:sym typeface="Symbol" pitchFamily="18" charset="2"/>
              </a:rPr>
              <a:t>有哪几种</a:t>
            </a:r>
            <a:endParaRPr lang="en-US" altLang="zh-CN" sz="2400" b="1" dirty="0">
              <a:solidFill>
                <a:prstClr val="black"/>
              </a:solidFill>
              <a:latin typeface="Arial Narrow" pitchFamily="34" charset="0"/>
              <a:sym typeface="Symbol" pitchFamily="18" charset="2"/>
            </a:endParaRPr>
          </a:p>
          <a:p>
            <a:pPr eaLnBrk="0" fontAlgn="base" hangingPunct="0">
              <a:lnSpc>
                <a:spcPct val="120000"/>
              </a:lnSpc>
              <a:spcBef>
                <a:spcPct val="0"/>
              </a:spcBef>
              <a:spcAft>
                <a:spcPct val="0"/>
              </a:spcAft>
            </a:pPr>
            <a:r>
              <a:rPr lang="zh-CN" altLang="en-US" sz="2400" b="1" dirty="0">
                <a:solidFill>
                  <a:prstClr val="black"/>
                </a:solidFill>
                <a:latin typeface="Arial Narrow" pitchFamily="34" charset="0"/>
                <a:sym typeface="Symbol" pitchFamily="18" charset="2"/>
              </a:rPr>
              <a:t>有</a:t>
            </a:r>
            <a:r>
              <a:rPr lang="zh-CN" altLang="en-US" sz="2400" b="1" dirty="0">
                <a:solidFill>
                  <a:prstClr val="black"/>
                </a:solidFill>
                <a:latin typeface="Arial Narrow" pitchFamily="34" charset="0"/>
                <a:sym typeface="Symbol" pitchFamily="18" charset="2"/>
              </a:rPr>
              <a:t>穷自动机分为两大类：</a:t>
            </a:r>
            <a:r>
              <a:rPr lang="zh-CN" altLang="en-US" sz="2400" b="1" dirty="0">
                <a:solidFill>
                  <a:srgbClr val="A50021"/>
                </a:solidFill>
                <a:latin typeface="Arial Narrow" pitchFamily="34" charset="0"/>
                <a:sym typeface="Symbol" pitchFamily="18" charset="2"/>
              </a:rPr>
              <a:t>确定的有穷自动机</a:t>
            </a:r>
            <a:r>
              <a:rPr lang="zh-CN" altLang="en-US" sz="2400" b="1" dirty="0">
                <a:solidFill>
                  <a:prstClr val="black"/>
                </a:solidFill>
                <a:latin typeface="Arial Narrow" pitchFamily="34" charset="0"/>
                <a:sym typeface="Symbol" pitchFamily="18" charset="2"/>
              </a:rPr>
              <a:t>和</a:t>
            </a:r>
            <a:r>
              <a:rPr lang="zh-CN" altLang="en-US" sz="2400" b="1" dirty="0">
                <a:solidFill>
                  <a:srgbClr val="A50021"/>
                </a:solidFill>
                <a:latin typeface="Arial Narrow" pitchFamily="34" charset="0"/>
                <a:sym typeface="Symbol" pitchFamily="18" charset="2"/>
              </a:rPr>
              <a:t>不确定的有穷自动机</a:t>
            </a:r>
            <a:r>
              <a:rPr lang="zh-CN" altLang="en-US" sz="2400" b="1" dirty="0">
                <a:solidFill>
                  <a:prstClr val="black"/>
                </a:solidFill>
                <a:latin typeface="Arial Narrow" pitchFamily="34" charset="0"/>
                <a:sym typeface="Symbol" pitchFamily="18" charset="2"/>
              </a:rPr>
              <a:t>。</a:t>
            </a:r>
          </a:p>
        </p:txBody>
      </p:sp>
    </p:spTree>
    <p:extLst>
      <p:ext uri="{BB962C8B-B14F-4D97-AF65-F5344CB8AC3E}">
        <p14:creationId xmlns:p14="http://schemas.microsoft.com/office/powerpoint/2010/main" val="111132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20</a:t>
            </a:fld>
            <a:endParaRPr lang="en-US">
              <a:solidFill>
                <a:prstClr val="black">
                  <a:tint val="95000"/>
                </a:prstClr>
              </a:solidFill>
            </a:endParaRPr>
          </a:p>
        </p:txBody>
      </p:sp>
      <p:sp>
        <p:nvSpPr>
          <p:cNvPr id="6" name="TextBox 5"/>
          <p:cNvSpPr txBox="1"/>
          <p:nvPr/>
        </p:nvSpPr>
        <p:spPr>
          <a:xfrm>
            <a:off x="755576" y="332656"/>
            <a:ext cx="6840760" cy="461665"/>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例：</a:t>
            </a:r>
            <a:r>
              <a:rPr lang="en-US" altLang="zh-CN" sz="2400" b="1" dirty="0">
                <a:solidFill>
                  <a:prstClr val="black"/>
                </a:solidFill>
                <a:latin typeface="Arial Narrow" pitchFamily="34" charset="0"/>
              </a:rPr>
              <a:t>P72  </a:t>
            </a:r>
            <a:r>
              <a:rPr lang="zh-CN" altLang="en-US" sz="2400" b="1" dirty="0">
                <a:solidFill>
                  <a:prstClr val="black"/>
                </a:solidFill>
                <a:latin typeface="Arial Narrow" pitchFamily="34" charset="0"/>
              </a:rPr>
              <a:t>练习 </a:t>
            </a:r>
            <a:r>
              <a:rPr lang="en-US" altLang="zh-CN" sz="2400" b="1" dirty="0">
                <a:solidFill>
                  <a:prstClr val="black"/>
                </a:solidFill>
                <a:latin typeface="Arial Narrow" pitchFamily="34" charset="0"/>
              </a:rPr>
              <a:t>2</a:t>
            </a:r>
            <a:r>
              <a:rPr lang="zh-CN" altLang="en-US" sz="2400" b="1" dirty="0">
                <a:solidFill>
                  <a:prstClr val="black"/>
                </a:solidFill>
                <a:latin typeface="Arial Narrow" pitchFamily="34" charset="0"/>
              </a:rPr>
              <a:t> </a:t>
            </a:r>
            <a:r>
              <a:rPr lang="zh-CN" altLang="en-US" sz="2400" b="1" dirty="0">
                <a:solidFill>
                  <a:prstClr val="black"/>
                </a:solidFill>
                <a:latin typeface="Arial Narrow" pitchFamily="34" charset="0"/>
              </a:rPr>
              <a:t>（题目略）</a:t>
            </a:r>
            <a:endParaRPr lang="zh-CN" altLang="en-US" sz="2400" b="1" dirty="0">
              <a:solidFill>
                <a:prstClr val="black"/>
              </a:solidFill>
              <a:latin typeface="Arial Narrow" pitchFamily="34"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768164218"/>
              </p:ext>
            </p:extLst>
          </p:nvPr>
        </p:nvGraphicFramePr>
        <p:xfrm>
          <a:off x="778153" y="980728"/>
          <a:ext cx="3397803" cy="1483360"/>
        </p:xfrm>
        <a:graphic>
          <a:graphicData uri="http://schemas.openxmlformats.org/drawingml/2006/table">
            <a:tbl>
              <a:tblPr firstRow="1" bandRow="1">
                <a:tableStyleId>{5C22544A-7EE6-4342-B048-85BDC9FD1C3A}</a:tableStyleId>
              </a:tblPr>
              <a:tblGrid>
                <a:gridCol w="1132601"/>
                <a:gridCol w="1132601"/>
                <a:gridCol w="1132601"/>
              </a:tblGrid>
              <a:tr h="370840">
                <a:tc>
                  <a:txBody>
                    <a:bodyPr/>
                    <a:lstStyle/>
                    <a:p>
                      <a:r>
                        <a:rPr lang="en-US" altLang="zh-CN" b="1" dirty="0" smtClean="0"/>
                        <a:t>(NFA)</a:t>
                      </a:r>
                      <a:endParaRPr lang="zh-CN" altLang="en-US" b="1" dirty="0"/>
                    </a:p>
                  </a:txBody>
                  <a:tcPr/>
                </a:tc>
                <a:tc>
                  <a:txBody>
                    <a:bodyPr/>
                    <a:lstStyle/>
                    <a:p>
                      <a:r>
                        <a:rPr lang="en-US" altLang="zh-CN" b="1" dirty="0" smtClean="0"/>
                        <a:t>0</a:t>
                      </a:r>
                      <a:endParaRPr lang="zh-CN" altLang="en-US" b="1" dirty="0"/>
                    </a:p>
                  </a:txBody>
                  <a:tcPr/>
                </a:tc>
                <a:tc>
                  <a:txBody>
                    <a:bodyPr/>
                    <a:lstStyle/>
                    <a:p>
                      <a:r>
                        <a:rPr lang="en-US" altLang="zh-CN" b="1" dirty="0" smtClean="0"/>
                        <a:t>1</a:t>
                      </a:r>
                      <a:endParaRPr lang="zh-CN" altLang="en-US" b="1" dirty="0"/>
                    </a:p>
                  </a:txBody>
                  <a:tcPr/>
                </a:tc>
              </a:tr>
              <a:tr h="370840">
                <a:tc>
                  <a:txBody>
                    <a:bodyPr/>
                    <a:lstStyle/>
                    <a:p>
                      <a:r>
                        <a:rPr lang="en-US" altLang="zh-CN" b="1" dirty="0" smtClean="0"/>
                        <a:t>X</a:t>
                      </a:r>
                      <a:endParaRPr lang="zh-CN" altLang="en-US" b="1" dirty="0"/>
                    </a:p>
                  </a:txBody>
                  <a:tcPr/>
                </a:tc>
                <a:tc>
                  <a:txBody>
                    <a:bodyPr/>
                    <a:lstStyle/>
                    <a:p>
                      <a:r>
                        <a:rPr lang="en-US" altLang="zh-CN" b="1" dirty="0" smtClean="0"/>
                        <a:t>Z</a:t>
                      </a:r>
                      <a:endParaRPr lang="zh-CN" altLang="en-US" b="1" dirty="0"/>
                    </a:p>
                  </a:txBody>
                  <a:tcPr/>
                </a:tc>
                <a:tc>
                  <a:txBody>
                    <a:bodyPr/>
                    <a:lstStyle/>
                    <a:p>
                      <a:r>
                        <a:rPr lang="en-US" altLang="zh-CN" b="1" dirty="0" smtClean="0"/>
                        <a:t>X</a:t>
                      </a:r>
                      <a:endParaRPr lang="zh-CN" altLang="en-US" b="1" dirty="0"/>
                    </a:p>
                  </a:txBody>
                  <a:tcPr/>
                </a:tc>
              </a:tr>
              <a:tr h="370840">
                <a:tc>
                  <a:txBody>
                    <a:bodyPr/>
                    <a:lstStyle/>
                    <a:p>
                      <a:r>
                        <a:rPr lang="en-US" altLang="zh-CN" b="1" dirty="0" smtClean="0"/>
                        <a:t>Y</a:t>
                      </a:r>
                      <a:endParaRPr lang="zh-CN" altLang="en-US" b="1" dirty="0"/>
                    </a:p>
                  </a:txBody>
                  <a:tcPr/>
                </a:tc>
                <a:tc>
                  <a:txBody>
                    <a:bodyPr/>
                    <a:lstStyle/>
                    <a:p>
                      <a:r>
                        <a:rPr lang="en-US" altLang="zh-CN" b="1" dirty="0" smtClean="0"/>
                        <a:t>X,Y</a:t>
                      </a:r>
                      <a:endParaRPr lang="zh-CN" altLang="en-US" b="1" dirty="0"/>
                    </a:p>
                  </a:txBody>
                  <a:tcPr/>
                </a:tc>
                <a:tc>
                  <a:txBody>
                    <a:bodyPr/>
                    <a:lstStyle/>
                    <a:p>
                      <a:endParaRPr lang="zh-CN" altLang="en-US" b="1" dirty="0"/>
                    </a:p>
                  </a:txBody>
                  <a:tcPr/>
                </a:tc>
              </a:tr>
              <a:tr h="370840">
                <a:tc>
                  <a:txBody>
                    <a:bodyPr/>
                    <a:lstStyle/>
                    <a:p>
                      <a:r>
                        <a:rPr lang="en-US" altLang="zh-CN" b="1" dirty="0" smtClean="0"/>
                        <a:t>Z</a:t>
                      </a:r>
                      <a:endParaRPr lang="zh-CN" altLang="en-US" b="1" dirty="0"/>
                    </a:p>
                  </a:txBody>
                  <a:tcPr/>
                </a:tc>
                <a:tc>
                  <a:txBody>
                    <a:bodyPr/>
                    <a:lstStyle/>
                    <a:p>
                      <a:r>
                        <a:rPr lang="en-US" altLang="zh-CN" b="1" dirty="0" smtClean="0"/>
                        <a:t>X,Z</a:t>
                      </a:r>
                      <a:endParaRPr lang="zh-CN" altLang="en-US" b="1" dirty="0"/>
                    </a:p>
                  </a:txBody>
                  <a:tcPr/>
                </a:tc>
                <a:tc>
                  <a:txBody>
                    <a:bodyPr/>
                    <a:lstStyle/>
                    <a:p>
                      <a:r>
                        <a:rPr lang="en-US" altLang="zh-CN" b="1" dirty="0" smtClean="0"/>
                        <a:t>Y</a:t>
                      </a:r>
                      <a:endParaRPr lang="zh-CN" altLang="en-US" b="1" dirty="0"/>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98213677"/>
              </p:ext>
            </p:extLst>
          </p:nvPr>
        </p:nvGraphicFramePr>
        <p:xfrm>
          <a:off x="5004048" y="346814"/>
          <a:ext cx="3397804" cy="2595880"/>
        </p:xfrm>
        <a:graphic>
          <a:graphicData uri="http://schemas.openxmlformats.org/drawingml/2006/table">
            <a:tbl>
              <a:tblPr firstRow="1" bandRow="1">
                <a:tableStyleId>{21E4AEA4-8DFA-4A89-87EB-49C32662AFE0}</a:tableStyleId>
              </a:tblPr>
              <a:tblGrid>
                <a:gridCol w="849451"/>
                <a:gridCol w="849451"/>
                <a:gridCol w="849451"/>
                <a:gridCol w="849451"/>
              </a:tblGrid>
              <a:tr h="370840">
                <a:tc>
                  <a:txBody>
                    <a:bodyPr/>
                    <a:lstStyle/>
                    <a:p>
                      <a:endParaRPr lang="zh-CN" altLang="en-US" b="1" dirty="0">
                        <a:solidFill>
                          <a:srgbClr val="FF0066"/>
                        </a:solidFill>
                      </a:endParaRPr>
                    </a:p>
                  </a:txBody>
                  <a:tcPr/>
                </a:tc>
                <a:tc>
                  <a:txBody>
                    <a:bodyPr/>
                    <a:lstStyle/>
                    <a:p>
                      <a:r>
                        <a:rPr lang="en-US" altLang="zh-CN" b="1" dirty="0" smtClean="0"/>
                        <a:t>(DFA)</a:t>
                      </a:r>
                      <a:endParaRPr lang="zh-CN" altLang="en-US" b="1" dirty="0"/>
                    </a:p>
                  </a:txBody>
                  <a:tcPr/>
                </a:tc>
                <a:tc>
                  <a:txBody>
                    <a:bodyPr/>
                    <a:lstStyle/>
                    <a:p>
                      <a:r>
                        <a:rPr lang="en-US" altLang="zh-CN" b="1" dirty="0" smtClean="0"/>
                        <a:t>0</a:t>
                      </a:r>
                      <a:endParaRPr lang="zh-CN" altLang="en-US" b="1" dirty="0"/>
                    </a:p>
                  </a:txBody>
                  <a:tcPr/>
                </a:tc>
                <a:tc>
                  <a:txBody>
                    <a:bodyPr/>
                    <a:lstStyle/>
                    <a:p>
                      <a:r>
                        <a:rPr lang="en-US" altLang="zh-CN" b="1" dirty="0" smtClean="0"/>
                        <a:t>1</a:t>
                      </a:r>
                      <a:endParaRPr lang="zh-CN" altLang="en-US" b="1" dirty="0"/>
                    </a:p>
                  </a:txBody>
                  <a:tcPr/>
                </a:tc>
              </a:tr>
              <a:tr h="370840">
                <a:tc>
                  <a:txBody>
                    <a:bodyPr/>
                    <a:lstStyle/>
                    <a:p>
                      <a:pPr marL="0" indent="0">
                        <a:buFont typeface="+mj-ea"/>
                        <a:buNone/>
                      </a:pPr>
                      <a:r>
                        <a:rPr lang="en-US" altLang="zh-CN" b="1" dirty="0" smtClean="0">
                          <a:solidFill>
                            <a:srgbClr val="FF0066"/>
                          </a:solidFill>
                        </a:rPr>
                        <a:t>0</a:t>
                      </a:r>
                      <a:endParaRPr lang="zh-CN" altLang="en-US" b="1" dirty="0">
                        <a:solidFill>
                          <a:srgbClr val="FF0066"/>
                        </a:solidFill>
                      </a:endParaRPr>
                    </a:p>
                  </a:txBody>
                  <a:tcPr/>
                </a:tc>
                <a:tc>
                  <a:txBody>
                    <a:bodyPr/>
                    <a:lstStyle/>
                    <a:p>
                      <a:r>
                        <a:rPr lang="en-US" altLang="zh-CN" b="1" dirty="0" smtClean="0"/>
                        <a:t>X</a:t>
                      </a:r>
                      <a:endParaRPr lang="zh-CN" altLang="en-US" b="1" dirty="0"/>
                    </a:p>
                  </a:txBody>
                  <a:tcPr/>
                </a:tc>
                <a:tc>
                  <a:txBody>
                    <a:bodyPr/>
                    <a:lstStyle/>
                    <a:p>
                      <a:r>
                        <a:rPr lang="en-US" altLang="zh-CN" b="1" dirty="0" smtClean="0"/>
                        <a:t>Z</a:t>
                      </a:r>
                      <a:endParaRPr lang="zh-CN" altLang="en-US" b="1" dirty="0"/>
                    </a:p>
                  </a:txBody>
                  <a:tcPr/>
                </a:tc>
                <a:tc>
                  <a:txBody>
                    <a:bodyPr/>
                    <a:lstStyle/>
                    <a:p>
                      <a:r>
                        <a:rPr lang="en-US" altLang="zh-CN" b="1" dirty="0" smtClean="0"/>
                        <a:t>X</a:t>
                      </a:r>
                      <a:endParaRPr lang="zh-CN" altLang="en-US" b="1" dirty="0"/>
                    </a:p>
                  </a:txBody>
                  <a:tcPr/>
                </a:tc>
              </a:tr>
              <a:tr h="370840">
                <a:tc>
                  <a:txBody>
                    <a:bodyPr/>
                    <a:lstStyle/>
                    <a:p>
                      <a:pPr marL="0" indent="0">
                        <a:buFont typeface="+mj-lt"/>
                        <a:buNone/>
                      </a:pPr>
                      <a:r>
                        <a:rPr lang="en-US" altLang="zh-CN" b="1" dirty="0" smtClean="0">
                          <a:solidFill>
                            <a:srgbClr val="FF0066"/>
                          </a:solidFill>
                        </a:rPr>
                        <a:t>1</a:t>
                      </a:r>
                      <a:endParaRPr lang="zh-CN" altLang="en-US" b="1" dirty="0">
                        <a:solidFill>
                          <a:srgbClr val="FF0066"/>
                        </a:solidFill>
                      </a:endParaRPr>
                    </a:p>
                  </a:txBody>
                  <a:tcPr/>
                </a:tc>
                <a:tc>
                  <a:txBody>
                    <a:bodyPr/>
                    <a:lstStyle/>
                    <a:p>
                      <a:r>
                        <a:rPr lang="en-US" altLang="zh-CN" b="1" dirty="0" smtClean="0"/>
                        <a:t>Z</a:t>
                      </a:r>
                      <a:endParaRPr lang="zh-CN" altLang="en-US" b="1" dirty="0"/>
                    </a:p>
                  </a:txBody>
                  <a:tcPr/>
                </a:tc>
                <a:tc>
                  <a:txBody>
                    <a:bodyPr/>
                    <a:lstStyle/>
                    <a:p>
                      <a:r>
                        <a:rPr lang="en-US" altLang="zh-CN" b="1" dirty="0" smtClean="0"/>
                        <a:t>X,Z</a:t>
                      </a:r>
                      <a:endParaRPr lang="zh-CN" altLang="en-US" b="1" dirty="0"/>
                    </a:p>
                  </a:txBody>
                  <a:tcPr/>
                </a:tc>
                <a:tc>
                  <a:txBody>
                    <a:bodyPr/>
                    <a:lstStyle/>
                    <a:p>
                      <a:r>
                        <a:rPr lang="en-US" altLang="zh-CN" b="1" dirty="0" smtClean="0"/>
                        <a:t>Y</a:t>
                      </a:r>
                      <a:endParaRPr lang="zh-CN" altLang="en-US" b="1" dirty="0"/>
                    </a:p>
                  </a:txBody>
                  <a:tcPr/>
                </a:tc>
              </a:tr>
              <a:tr h="370840">
                <a:tc>
                  <a:txBody>
                    <a:bodyPr/>
                    <a:lstStyle/>
                    <a:p>
                      <a:r>
                        <a:rPr lang="en-US" altLang="zh-CN" b="1" dirty="0" smtClean="0">
                          <a:solidFill>
                            <a:srgbClr val="FF0066"/>
                          </a:solidFill>
                        </a:rPr>
                        <a:t>2</a:t>
                      </a:r>
                      <a:endParaRPr lang="zh-CN" altLang="en-US" b="1" dirty="0">
                        <a:solidFill>
                          <a:srgbClr val="FF0066"/>
                        </a:solidFill>
                      </a:endParaRPr>
                    </a:p>
                  </a:txBody>
                  <a:tcPr/>
                </a:tc>
                <a:tc>
                  <a:txBody>
                    <a:bodyPr/>
                    <a:lstStyle/>
                    <a:p>
                      <a:r>
                        <a:rPr lang="en-US" altLang="zh-CN" b="1" dirty="0" smtClean="0"/>
                        <a:t>X,Z</a:t>
                      </a:r>
                      <a:endParaRPr lang="zh-CN" altLang="en-US" b="1" dirty="0"/>
                    </a:p>
                  </a:txBody>
                  <a:tcPr/>
                </a:tc>
                <a:tc>
                  <a:txBody>
                    <a:bodyPr/>
                    <a:lstStyle/>
                    <a:p>
                      <a:r>
                        <a:rPr lang="en-US" altLang="zh-CN" b="1" dirty="0" smtClean="0"/>
                        <a:t>Z,X</a:t>
                      </a:r>
                      <a:endParaRPr lang="zh-CN" altLang="en-US" b="1" dirty="0"/>
                    </a:p>
                  </a:txBody>
                  <a:tcPr/>
                </a:tc>
                <a:tc>
                  <a:txBody>
                    <a:bodyPr/>
                    <a:lstStyle/>
                    <a:p>
                      <a:r>
                        <a:rPr lang="en-US" altLang="zh-CN" b="1" dirty="0" smtClean="0"/>
                        <a:t>X,Y</a:t>
                      </a:r>
                      <a:endParaRPr lang="zh-CN" altLang="en-US" b="1" dirty="0"/>
                    </a:p>
                  </a:txBody>
                  <a:tcPr/>
                </a:tc>
              </a:tr>
              <a:tr h="370840">
                <a:tc>
                  <a:txBody>
                    <a:bodyPr/>
                    <a:lstStyle/>
                    <a:p>
                      <a:r>
                        <a:rPr lang="en-US" altLang="zh-CN" b="1" dirty="0" smtClean="0">
                          <a:solidFill>
                            <a:srgbClr val="FF0066"/>
                          </a:solidFill>
                        </a:rPr>
                        <a:t>3</a:t>
                      </a:r>
                      <a:endParaRPr lang="zh-CN" altLang="en-US" b="1" dirty="0">
                        <a:solidFill>
                          <a:srgbClr val="FF0066"/>
                        </a:solidFill>
                      </a:endParaRPr>
                    </a:p>
                  </a:txBody>
                  <a:tcPr/>
                </a:tc>
                <a:tc>
                  <a:txBody>
                    <a:bodyPr/>
                    <a:lstStyle/>
                    <a:p>
                      <a:r>
                        <a:rPr lang="en-US" altLang="zh-CN" b="1" dirty="0" smtClean="0"/>
                        <a:t>Y</a:t>
                      </a:r>
                      <a:endParaRPr lang="zh-CN" altLang="en-US" b="1" dirty="0"/>
                    </a:p>
                  </a:txBody>
                  <a:tcPr/>
                </a:tc>
                <a:tc>
                  <a:txBody>
                    <a:bodyPr/>
                    <a:lstStyle/>
                    <a:p>
                      <a:r>
                        <a:rPr lang="en-US" altLang="zh-CN" b="1" dirty="0" smtClean="0"/>
                        <a:t>X,Y</a:t>
                      </a:r>
                      <a:endParaRPr lang="zh-CN" altLang="en-US" b="1" dirty="0"/>
                    </a:p>
                  </a:txBody>
                  <a:tcPr/>
                </a:tc>
                <a:tc>
                  <a:txBody>
                    <a:bodyPr/>
                    <a:lstStyle/>
                    <a:p>
                      <a:endParaRPr lang="zh-CN" altLang="en-US" b="1" dirty="0"/>
                    </a:p>
                  </a:txBody>
                  <a:tcPr/>
                </a:tc>
              </a:tr>
              <a:tr h="370840">
                <a:tc>
                  <a:txBody>
                    <a:bodyPr/>
                    <a:lstStyle/>
                    <a:p>
                      <a:r>
                        <a:rPr lang="en-US" altLang="zh-CN" b="1" dirty="0" smtClean="0">
                          <a:solidFill>
                            <a:srgbClr val="FF0066"/>
                          </a:solidFill>
                        </a:rPr>
                        <a:t>4</a:t>
                      </a:r>
                      <a:endParaRPr lang="zh-CN" altLang="en-US" b="1" dirty="0">
                        <a:solidFill>
                          <a:srgbClr val="FF0066"/>
                        </a:solidFill>
                      </a:endParaRPr>
                    </a:p>
                  </a:txBody>
                  <a:tcPr/>
                </a:tc>
                <a:tc>
                  <a:txBody>
                    <a:bodyPr/>
                    <a:lstStyle/>
                    <a:p>
                      <a:r>
                        <a:rPr lang="en-US" altLang="zh-CN" b="1" dirty="0" smtClean="0"/>
                        <a:t>X,Y</a:t>
                      </a:r>
                      <a:endParaRPr lang="zh-CN" altLang="en-US" b="1" dirty="0"/>
                    </a:p>
                  </a:txBody>
                  <a:tcPr/>
                </a:tc>
                <a:tc>
                  <a:txBody>
                    <a:bodyPr/>
                    <a:lstStyle/>
                    <a:p>
                      <a:r>
                        <a:rPr lang="en-US" altLang="zh-CN" b="1" dirty="0" smtClean="0"/>
                        <a:t>X,Y,Z</a:t>
                      </a:r>
                      <a:endParaRPr lang="zh-CN" altLang="en-US" b="1" dirty="0"/>
                    </a:p>
                  </a:txBody>
                  <a:tcPr/>
                </a:tc>
                <a:tc>
                  <a:txBody>
                    <a:bodyPr/>
                    <a:lstStyle/>
                    <a:p>
                      <a:r>
                        <a:rPr lang="en-US" altLang="zh-CN" b="1" dirty="0" smtClean="0"/>
                        <a:t>X</a:t>
                      </a:r>
                      <a:endParaRPr lang="zh-CN" altLang="en-US" b="1" dirty="0"/>
                    </a:p>
                  </a:txBody>
                  <a:tcPr/>
                </a:tc>
              </a:tr>
              <a:tr h="370840">
                <a:tc>
                  <a:txBody>
                    <a:bodyPr/>
                    <a:lstStyle/>
                    <a:p>
                      <a:r>
                        <a:rPr lang="en-US" altLang="zh-CN" b="1" dirty="0" smtClean="0">
                          <a:solidFill>
                            <a:srgbClr val="FF0066"/>
                          </a:solidFill>
                        </a:rPr>
                        <a:t>5</a:t>
                      </a:r>
                      <a:endParaRPr lang="zh-CN" altLang="en-US" b="1" dirty="0">
                        <a:solidFill>
                          <a:srgbClr val="FF0066"/>
                        </a:solidFill>
                      </a:endParaRPr>
                    </a:p>
                  </a:txBody>
                  <a:tcPr/>
                </a:tc>
                <a:tc>
                  <a:txBody>
                    <a:bodyPr/>
                    <a:lstStyle/>
                    <a:p>
                      <a:r>
                        <a:rPr lang="en-US" altLang="zh-CN" b="1" dirty="0" smtClean="0"/>
                        <a:t>X,Y,Z</a:t>
                      </a:r>
                      <a:endParaRPr lang="zh-CN" altLang="en-US" b="1" dirty="0"/>
                    </a:p>
                  </a:txBody>
                  <a:tcPr/>
                </a:tc>
                <a:tc>
                  <a:txBody>
                    <a:bodyPr/>
                    <a:lstStyle/>
                    <a:p>
                      <a:r>
                        <a:rPr lang="en-US" altLang="zh-CN" b="1" dirty="0" smtClean="0"/>
                        <a:t>X,Y,Z</a:t>
                      </a:r>
                      <a:endParaRPr lang="zh-CN" altLang="en-US" b="1" dirty="0"/>
                    </a:p>
                  </a:txBody>
                  <a:tcPr/>
                </a:tc>
                <a:tc>
                  <a:txBody>
                    <a:bodyPr/>
                    <a:lstStyle/>
                    <a:p>
                      <a:r>
                        <a:rPr lang="en-US" altLang="zh-CN" b="1" dirty="0" smtClean="0"/>
                        <a:t>X,Y</a:t>
                      </a:r>
                      <a:endParaRPr lang="zh-CN" altLang="en-US" b="1" dirty="0"/>
                    </a:p>
                  </a:txBody>
                  <a:tcPr/>
                </a:tc>
              </a:tr>
            </a:tbl>
          </a:graphicData>
        </a:graphic>
      </p:graphicFrame>
      <p:sp>
        <p:nvSpPr>
          <p:cNvPr id="10" name="椭圆 9"/>
          <p:cNvSpPr/>
          <p:nvPr/>
        </p:nvSpPr>
        <p:spPr>
          <a:xfrm>
            <a:off x="1403648" y="3947864"/>
            <a:ext cx="648072" cy="489248"/>
          </a:xfrm>
          <a:prstGeom prst="ellipse">
            <a:avLst/>
          </a:prstGeom>
          <a:solidFill>
            <a:srgbClr val="FF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0</a:t>
            </a:r>
            <a:endParaRPr lang="zh-CN" altLang="en-US" sz="2400" b="1" dirty="0">
              <a:solidFill>
                <a:prstClr val="white"/>
              </a:solidFill>
            </a:endParaRPr>
          </a:p>
        </p:txBody>
      </p:sp>
      <p:sp>
        <p:nvSpPr>
          <p:cNvPr id="14" name="TextBox 13"/>
          <p:cNvSpPr txBox="1"/>
          <p:nvPr/>
        </p:nvSpPr>
        <p:spPr>
          <a:xfrm>
            <a:off x="1295635" y="3251789"/>
            <a:ext cx="310933"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1</a:t>
            </a:r>
            <a:endParaRPr lang="zh-CN" altLang="en-US" sz="2400" b="1" dirty="0">
              <a:solidFill>
                <a:prstClr val="black"/>
              </a:solidFill>
              <a:latin typeface="Arial Narrow" pitchFamily="34" charset="0"/>
            </a:endParaRPr>
          </a:p>
        </p:txBody>
      </p:sp>
      <p:cxnSp>
        <p:nvCxnSpPr>
          <p:cNvPr id="21" name="肘形连接符 20"/>
          <p:cNvCxnSpPr>
            <a:stCxn id="10" idx="2"/>
            <a:endCxn id="10" idx="1"/>
          </p:cNvCxnSpPr>
          <p:nvPr/>
        </p:nvCxnSpPr>
        <p:spPr>
          <a:xfrm rot="10800000" flipH="1">
            <a:off x="1403648" y="4019514"/>
            <a:ext cx="94908" cy="172975"/>
          </a:xfrm>
          <a:prstGeom prst="bentConnector4">
            <a:avLst>
              <a:gd name="adj1" fmla="val -240865"/>
              <a:gd name="adj2" fmla="val 273579"/>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4044" y="3954678"/>
            <a:ext cx="648072"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=&gt;</a:t>
            </a:r>
            <a:endParaRPr lang="zh-CN" altLang="en-US" sz="2400" b="1" dirty="0">
              <a:solidFill>
                <a:prstClr val="black"/>
              </a:solidFill>
              <a:latin typeface="Arial Narrow" pitchFamily="34" charset="0"/>
            </a:endParaRPr>
          </a:p>
        </p:txBody>
      </p:sp>
      <p:cxnSp>
        <p:nvCxnSpPr>
          <p:cNvPr id="27" name="直接箭头连接符 26"/>
          <p:cNvCxnSpPr>
            <a:stCxn id="10" idx="6"/>
          </p:cNvCxnSpPr>
          <p:nvPr/>
        </p:nvCxnSpPr>
        <p:spPr>
          <a:xfrm flipV="1">
            <a:off x="2051720" y="4185510"/>
            <a:ext cx="360040" cy="69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411760" y="3954678"/>
            <a:ext cx="576064" cy="482434"/>
          </a:xfrm>
          <a:prstGeom prst="ellipse">
            <a:avLst/>
          </a:prstGeom>
          <a:solidFill>
            <a:srgbClr val="FF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1</a:t>
            </a:r>
            <a:endParaRPr lang="zh-CN" altLang="en-US" sz="2400" b="1" dirty="0">
              <a:solidFill>
                <a:prstClr val="white"/>
              </a:solidFill>
            </a:endParaRPr>
          </a:p>
        </p:txBody>
      </p:sp>
      <p:sp>
        <p:nvSpPr>
          <p:cNvPr id="30" name="椭圆 29"/>
          <p:cNvSpPr/>
          <p:nvPr/>
        </p:nvSpPr>
        <p:spPr>
          <a:xfrm>
            <a:off x="3576322" y="3615845"/>
            <a:ext cx="576064" cy="482434"/>
          </a:xfrm>
          <a:prstGeom prst="ellipse">
            <a:avLst/>
          </a:prstGeom>
          <a:solidFill>
            <a:srgbClr val="FF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2</a:t>
            </a:r>
            <a:endParaRPr lang="zh-CN" altLang="en-US" sz="2400" b="1" dirty="0">
              <a:solidFill>
                <a:prstClr val="white"/>
              </a:solidFill>
            </a:endParaRPr>
          </a:p>
        </p:txBody>
      </p:sp>
      <p:sp>
        <p:nvSpPr>
          <p:cNvPr id="31" name="椭圆 30"/>
          <p:cNvSpPr/>
          <p:nvPr/>
        </p:nvSpPr>
        <p:spPr>
          <a:xfrm>
            <a:off x="3635896" y="4416343"/>
            <a:ext cx="576064" cy="482434"/>
          </a:xfrm>
          <a:prstGeom prst="ellipse">
            <a:avLst/>
          </a:prstGeom>
          <a:solidFill>
            <a:srgbClr val="FF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3</a:t>
            </a:r>
            <a:endParaRPr lang="zh-CN" altLang="en-US" sz="2400" b="1" dirty="0">
              <a:solidFill>
                <a:prstClr val="white"/>
              </a:solidFill>
            </a:endParaRPr>
          </a:p>
        </p:txBody>
      </p:sp>
      <p:cxnSp>
        <p:nvCxnSpPr>
          <p:cNvPr id="33" name="直接箭头连接符 32"/>
          <p:cNvCxnSpPr>
            <a:stCxn id="29" idx="6"/>
            <a:endCxn id="30" idx="2"/>
          </p:cNvCxnSpPr>
          <p:nvPr/>
        </p:nvCxnSpPr>
        <p:spPr>
          <a:xfrm flipV="1">
            <a:off x="2987824" y="3857062"/>
            <a:ext cx="588498" cy="338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9" idx="6"/>
            <a:endCxn id="31" idx="2"/>
          </p:cNvCxnSpPr>
          <p:nvPr/>
        </p:nvCxnSpPr>
        <p:spPr>
          <a:xfrm>
            <a:off x="2987824" y="4195895"/>
            <a:ext cx="648072" cy="461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095836" y="3615845"/>
            <a:ext cx="324036"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0</a:t>
            </a:r>
            <a:endParaRPr lang="zh-CN" altLang="en-US" sz="2400" b="1" dirty="0">
              <a:solidFill>
                <a:prstClr val="black"/>
              </a:solidFill>
              <a:latin typeface="Arial Narrow" pitchFamily="34" charset="0"/>
            </a:endParaRPr>
          </a:p>
        </p:txBody>
      </p:sp>
      <p:sp>
        <p:nvSpPr>
          <p:cNvPr id="37" name="TextBox 36"/>
          <p:cNvSpPr txBox="1"/>
          <p:nvPr/>
        </p:nvSpPr>
        <p:spPr>
          <a:xfrm>
            <a:off x="3149842" y="4437112"/>
            <a:ext cx="162018"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1</a:t>
            </a:r>
            <a:endParaRPr lang="zh-CN" altLang="en-US" sz="2400" b="1" dirty="0">
              <a:solidFill>
                <a:prstClr val="black"/>
              </a:solidFill>
              <a:latin typeface="Arial Narrow" pitchFamily="34" charset="0"/>
            </a:endParaRPr>
          </a:p>
        </p:txBody>
      </p:sp>
      <p:sp>
        <p:nvSpPr>
          <p:cNvPr id="40" name="椭圆 39"/>
          <p:cNvSpPr/>
          <p:nvPr/>
        </p:nvSpPr>
        <p:spPr>
          <a:xfrm>
            <a:off x="5004048" y="3965341"/>
            <a:ext cx="576064" cy="482434"/>
          </a:xfrm>
          <a:prstGeom prst="ellipse">
            <a:avLst/>
          </a:prstGeom>
          <a:solidFill>
            <a:srgbClr val="FF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4</a:t>
            </a:r>
            <a:endParaRPr lang="zh-CN" altLang="en-US" sz="2400" b="1" dirty="0">
              <a:solidFill>
                <a:prstClr val="white"/>
              </a:solidFill>
            </a:endParaRPr>
          </a:p>
        </p:txBody>
      </p:sp>
      <p:cxnSp>
        <p:nvCxnSpPr>
          <p:cNvPr id="42" name="直接箭头连接符 41"/>
          <p:cNvCxnSpPr>
            <a:stCxn id="31" idx="6"/>
            <a:endCxn id="40" idx="2"/>
          </p:cNvCxnSpPr>
          <p:nvPr/>
        </p:nvCxnSpPr>
        <p:spPr>
          <a:xfrm flipV="1">
            <a:off x="4211960" y="4206558"/>
            <a:ext cx="792088" cy="451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596957" y="4385877"/>
            <a:ext cx="324036"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0</a:t>
            </a:r>
            <a:endParaRPr lang="zh-CN" altLang="en-US" sz="2400" b="1" dirty="0">
              <a:solidFill>
                <a:prstClr val="black"/>
              </a:solidFill>
              <a:latin typeface="Arial Narrow" pitchFamily="34" charset="0"/>
            </a:endParaRPr>
          </a:p>
        </p:txBody>
      </p:sp>
      <p:sp>
        <p:nvSpPr>
          <p:cNvPr id="44" name="TextBox 43"/>
          <p:cNvSpPr txBox="1"/>
          <p:nvPr/>
        </p:nvSpPr>
        <p:spPr>
          <a:xfrm>
            <a:off x="2051720" y="3644925"/>
            <a:ext cx="310933"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0</a:t>
            </a:r>
            <a:endParaRPr lang="zh-CN" altLang="en-US" sz="2400" b="1" dirty="0">
              <a:solidFill>
                <a:prstClr val="black"/>
              </a:solidFill>
              <a:latin typeface="Arial Narrow" pitchFamily="34" charset="0"/>
            </a:endParaRPr>
          </a:p>
        </p:txBody>
      </p:sp>
      <p:cxnSp>
        <p:nvCxnSpPr>
          <p:cNvPr id="52" name="肘形连接符 51"/>
          <p:cNvCxnSpPr>
            <a:stCxn id="40" idx="4"/>
            <a:endCxn id="10" idx="4"/>
          </p:cNvCxnSpPr>
          <p:nvPr/>
        </p:nvCxnSpPr>
        <p:spPr>
          <a:xfrm rot="5400000" flipH="1">
            <a:off x="3504550" y="2660246"/>
            <a:ext cx="10663" cy="3564396"/>
          </a:xfrm>
          <a:prstGeom prst="bentConnector3">
            <a:avLst>
              <a:gd name="adj1" fmla="val -722562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014827" y="5229200"/>
            <a:ext cx="162018"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1</a:t>
            </a:r>
            <a:endParaRPr lang="zh-CN" altLang="en-US" sz="2400" b="1" dirty="0">
              <a:solidFill>
                <a:prstClr val="black"/>
              </a:solidFill>
              <a:latin typeface="Arial Narrow" pitchFamily="34" charset="0"/>
            </a:endParaRPr>
          </a:p>
        </p:txBody>
      </p:sp>
      <p:sp>
        <p:nvSpPr>
          <p:cNvPr id="62" name="TextBox 61"/>
          <p:cNvSpPr txBox="1"/>
          <p:nvPr/>
        </p:nvSpPr>
        <p:spPr>
          <a:xfrm>
            <a:off x="5580112" y="3631113"/>
            <a:ext cx="324036"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0</a:t>
            </a:r>
            <a:endParaRPr lang="zh-CN" altLang="en-US" sz="2400" b="1" dirty="0">
              <a:solidFill>
                <a:prstClr val="black"/>
              </a:solidFill>
              <a:latin typeface="Arial Narrow" pitchFamily="34" charset="0"/>
            </a:endParaRPr>
          </a:p>
        </p:txBody>
      </p:sp>
      <p:cxnSp>
        <p:nvCxnSpPr>
          <p:cNvPr id="64" name="直接箭头连接符 63"/>
          <p:cNvCxnSpPr/>
          <p:nvPr/>
        </p:nvCxnSpPr>
        <p:spPr>
          <a:xfrm flipV="1">
            <a:off x="5580112" y="4050713"/>
            <a:ext cx="504056" cy="175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6084168" y="3944293"/>
            <a:ext cx="576064" cy="482434"/>
          </a:xfrm>
          <a:prstGeom prst="ellipse">
            <a:avLst/>
          </a:prstGeom>
          <a:solidFill>
            <a:srgbClr val="FF6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5</a:t>
            </a:r>
            <a:endParaRPr lang="zh-CN" altLang="en-US" sz="2400" b="1" dirty="0">
              <a:solidFill>
                <a:prstClr val="white"/>
              </a:solidFill>
            </a:endParaRPr>
          </a:p>
        </p:txBody>
      </p:sp>
      <p:cxnSp>
        <p:nvCxnSpPr>
          <p:cNvPr id="68" name="直接箭头连接符 67"/>
          <p:cNvCxnSpPr>
            <a:stCxn id="66" idx="3"/>
            <a:endCxn id="40" idx="5"/>
          </p:cNvCxnSpPr>
          <p:nvPr/>
        </p:nvCxnSpPr>
        <p:spPr>
          <a:xfrm flipH="1">
            <a:off x="5495749" y="4356076"/>
            <a:ext cx="672782" cy="21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670122" y="4419384"/>
            <a:ext cx="324036"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1</a:t>
            </a:r>
            <a:endParaRPr lang="zh-CN" altLang="en-US" sz="2400" b="1" dirty="0">
              <a:solidFill>
                <a:prstClr val="black"/>
              </a:solidFill>
              <a:latin typeface="Arial Narrow" pitchFamily="34" charset="0"/>
            </a:endParaRPr>
          </a:p>
        </p:txBody>
      </p:sp>
      <p:cxnSp>
        <p:nvCxnSpPr>
          <p:cNvPr id="71" name="直接箭头连接符 70"/>
          <p:cNvCxnSpPr>
            <a:stCxn id="30" idx="6"/>
            <a:endCxn id="40" idx="1"/>
          </p:cNvCxnSpPr>
          <p:nvPr/>
        </p:nvCxnSpPr>
        <p:spPr>
          <a:xfrm>
            <a:off x="4152386" y="3857062"/>
            <a:ext cx="936025" cy="178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431025" y="3414092"/>
            <a:ext cx="324036"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1</a:t>
            </a:r>
            <a:endParaRPr lang="zh-CN" altLang="en-US" sz="2400" b="1" dirty="0">
              <a:solidFill>
                <a:prstClr val="black"/>
              </a:solidFill>
              <a:latin typeface="Arial Narrow" pitchFamily="34" charset="0"/>
            </a:endParaRPr>
          </a:p>
        </p:txBody>
      </p:sp>
      <p:cxnSp>
        <p:nvCxnSpPr>
          <p:cNvPr id="74" name="肘形连接符 73"/>
          <p:cNvCxnSpPr>
            <a:stCxn id="66" idx="0"/>
            <a:endCxn id="66" idx="7"/>
          </p:cNvCxnSpPr>
          <p:nvPr/>
        </p:nvCxnSpPr>
        <p:spPr>
          <a:xfrm rot="16200000" flipH="1">
            <a:off x="6438708" y="3877784"/>
            <a:ext cx="70651" cy="203669"/>
          </a:xfrm>
          <a:prstGeom prst="bentConnector3">
            <a:avLst>
              <a:gd name="adj1" fmla="val -323562"/>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60232" y="3553279"/>
            <a:ext cx="310933"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0</a:t>
            </a:r>
            <a:endParaRPr lang="zh-CN" altLang="en-US" sz="2400" b="1" dirty="0">
              <a:solidFill>
                <a:prstClr val="black"/>
              </a:solidFill>
              <a:latin typeface="Arial Narrow" pitchFamily="34" charset="0"/>
            </a:endParaRPr>
          </a:p>
        </p:txBody>
      </p:sp>
      <p:cxnSp>
        <p:nvCxnSpPr>
          <p:cNvPr id="80" name="肘形连接符 79"/>
          <p:cNvCxnSpPr>
            <a:stCxn id="30" idx="1"/>
            <a:endCxn id="30" idx="7"/>
          </p:cNvCxnSpPr>
          <p:nvPr/>
        </p:nvCxnSpPr>
        <p:spPr>
          <a:xfrm rot="5400000" flipH="1" flipV="1">
            <a:off x="3864354" y="3482827"/>
            <a:ext cx="12700" cy="407338"/>
          </a:xfrm>
          <a:prstGeom prst="bentConnector3">
            <a:avLst>
              <a:gd name="adj1" fmla="val 2356307"/>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761910" y="2952427"/>
            <a:ext cx="324036"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0</a:t>
            </a:r>
            <a:endParaRPr lang="zh-CN" altLang="en-US" sz="2400" b="1" dirty="0">
              <a:solidFill>
                <a:prstClr val="black"/>
              </a:solidFill>
              <a:latin typeface="Arial Narrow" pitchFamily="34" charset="0"/>
            </a:endParaRPr>
          </a:p>
        </p:txBody>
      </p:sp>
      <p:sp>
        <p:nvSpPr>
          <p:cNvPr id="88" name="椭圆 87"/>
          <p:cNvSpPr/>
          <p:nvPr/>
        </p:nvSpPr>
        <p:spPr>
          <a:xfrm>
            <a:off x="6012160" y="3875757"/>
            <a:ext cx="720080" cy="6634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89" name="椭圆 88"/>
          <p:cNvSpPr/>
          <p:nvPr/>
        </p:nvSpPr>
        <p:spPr>
          <a:xfrm>
            <a:off x="3513943" y="3514968"/>
            <a:ext cx="720080" cy="6634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90" name="椭圆 89"/>
          <p:cNvSpPr/>
          <p:nvPr/>
        </p:nvSpPr>
        <p:spPr>
          <a:xfrm>
            <a:off x="2339752" y="3853801"/>
            <a:ext cx="720080" cy="663418"/>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2" name="TextBox 1"/>
          <p:cNvSpPr txBox="1"/>
          <p:nvPr/>
        </p:nvSpPr>
        <p:spPr>
          <a:xfrm>
            <a:off x="609800" y="5475311"/>
            <a:ext cx="8138664"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srgbClr val="A50021"/>
                </a:solidFill>
                <a:latin typeface="Arial Narrow" pitchFamily="34" charset="0"/>
              </a:rPr>
              <a:t>说明</a:t>
            </a:r>
            <a:r>
              <a:rPr lang="zh-CN" altLang="en-US" sz="2400" b="1" dirty="0">
                <a:solidFill>
                  <a:prstClr val="black"/>
                </a:solidFill>
                <a:latin typeface="Arial Narrow" pitchFamily="34" charset="0"/>
              </a:rPr>
              <a:t>：</a:t>
            </a:r>
            <a:r>
              <a:rPr lang="en-US" altLang="zh-CN" sz="2400" b="1" dirty="0">
                <a:solidFill>
                  <a:prstClr val="black"/>
                </a:solidFill>
                <a:latin typeface="Arial Narrow" pitchFamily="34" charset="0"/>
              </a:rPr>
              <a:t>NFA</a:t>
            </a:r>
            <a:r>
              <a:rPr lang="zh-CN" altLang="en-US" sz="2400" b="1" dirty="0">
                <a:solidFill>
                  <a:prstClr val="black"/>
                </a:solidFill>
                <a:latin typeface="Arial Narrow" pitchFamily="34" charset="0"/>
              </a:rPr>
              <a:t>确定化后，初始状态不变；</a:t>
            </a:r>
            <a:r>
              <a:rPr lang="en-US" altLang="zh-CN" sz="2400" b="1" dirty="0">
                <a:solidFill>
                  <a:prstClr val="black"/>
                </a:solidFill>
                <a:latin typeface="Arial Narrow" pitchFamily="34" charset="0"/>
              </a:rPr>
              <a:t>DFA</a:t>
            </a:r>
            <a:r>
              <a:rPr lang="zh-CN" altLang="en-US" sz="2400" b="1" dirty="0">
                <a:solidFill>
                  <a:prstClr val="black"/>
                </a:solidFill>
                <a:latin typeface="Arial Narrow" pitchFamily="34" charset="0"/>
              </a:rPr>
              <a:t>中只要包括原来终态的都是终态，如：题目中包含</a:t>
            </a:r>
            <a:r>
              <a:rPr lang="en-US" altLang="zh-CN" sz="2400" b="1" dirty="0">
                <a:solidFill>
                  <a:prstClr val="black"/>
                </a:solidFill>
                <a:latin typeface="Arial Narrow" pitchFamily="34" charset="0"/>
              </a:rPr>
              <a:t>Z</a:t>
            </a:r>
            <a:r>
              <a:rPr lang="zh-CN" altLang="en-US" sz="2400" b="1" dirty="0">
                <a:solidFill>
                  <a:prstClr val="black"/>
                </a:solidFill>
                <a:latin typeface="Arial Narrow" pitchFamily="34" charset="0"/>
              </a:rPr>
              <a:t>的状态</a:t>
            </a:r>
            <a:r>
              <a:rPr lang="en-US" altLang="zh-CN" sz="2400" b="1" dirty="0">
                <a:solidFill>
                  <a:prstClr val="black"/>
                </a:solidFill>
                <a:latin typeface="Arial Narrow" pitchFamily="34" charset="0"/>
              </a:rPr>
              <a:t>2</a:t>
            </a:r>
            <a:r>
              <a:rPr lang="zh-CN" altLang="en-US" sz="2400" b="1" dirty="0">
                <a:solidFill>
                  <a:prstClr val="black"/>
                </a:solidFill>
                <a:latin typeface="Arial Narrow" pitchFamily="34" charset="0"/>
              </a:rPr>
              <a:t>和状态</a:t>
            </a:r>
            <a:r>
              <a:rPr lang="en-US" altLang="zh-CN" sz="2400" b="1" dirty="0">
                <a:solidFill>
                  <a:prstClr val="black"/>
                </a:solidFill>
                <a:latin typeface="Arial Narrow" pitchFamily="34" charset="0"/>
              </a:rPr>
              <a:t>5.</a:t>
            </a:r>
            <a:endParaRPr lang="zh-CN" altLang="en-US" sz="2400" b="1" dirty="0">
              <a:solidFill>
                <a:prstClr val="black"/>
              </a:solidFill>
              <a:latin typeface="Arial Narrow" pitchFamily="34" charset="0"/>
            </a:endParaRPr>
          </a:p>
        </p:txBody>
      </p:sp>
    </p:spTree>
    <p:extLst>
      <p:ext uri="{BB962C8B-B14F-4D97-AF65-F5344CB8AC3E}">
        <p14:creationId xmlns:p14="http://schemas.microsoft.com/office/powerpoint/2010/main" val="375731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anim calcmode="lin" valueType="num">
                                      <p:cBhvr>
                                        <p:cTn id="41" dur="1000" fill="hold"/>
                                        <p:tgtEl>
                                          <p:spTgt spid="27"/>
                                        </p:tgtEl>
                                        <p:attrNameLst>
                                          <p:attrName>ppt_x</p:attrName>
                                        </p:attrNameLst>
                                      </p:cBhvr>
                                      <p:tavLst>
                                        <p:tav tm="0">
                                          <p:val>
                                            <p:strVal val="#ppt_x"/>
                                          </p:val>
                                        </p:tav>
                                        <p:tav tm="100000">
                                          <p:val>
                                            <p:strVal val="#ppt_x"/>
                                          </p:val>
                                        </p:tav>
                                      </p:tavLst>
                                    </p:anim>
                                    <p:anim calcmode="lin" valueType="num">
                                      <p:cBhvr>
                                        <p:cTn id="42" dur="1000" fill="hold"/>
                                        <p:tgtEl>
                                          <p:spTgt spid="2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anim calcmode="lin" valueType="num">
                                      <p:cBhvr>
                                        <p:cTn id="51" dur="1000" fill="hold"/>
                                        <p:tgtEl>
                                          <p:spTgt spid="30"/>
                                        </p:tgtEl>
                                        <p:attrNameLst>
                                          <p:attrName>ppt_x</p:attrName>
                                        </p:attrNameLst>
                                      </p:cBhvr>
                                      <p:tavLst>
                                        <p:tav tm="0">
                                          <p:val>
                                            <p:strVal val="#ppt_x"/>
                                          </p:val>
                                        </p:tav>
                                        <p:tav tm="100000">
                                          <p:val>
                                            <p:strVal val="#ppt_x"/>
                                          </p:val>
                                        </p:tav>
                                      </p:tavLst>
                                    </p:anim>
                                    <p:anim calcmode="lin" valueType="num">
                                      <p:cBhvr>
                                        <p:cTn id="52" dur="1000" fill="hold"/>
                                        <p:tgtEl>
                                          <p:spTgt spid="3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1000"/>
                                        <p:tgtEl>
                                          <p:spTgt spid="33"/>
                                        </p:tgtEl>
                                      </p:cBhvr>
                                    </p:animEffect>
                                    <p:anim calcmode="lin" valueType="num">
                                      <p:cBhvr>
                                        <p:cTn id="61" dur="1000" fill="hold"/>
                                        <p:tgtEl>
                                          <p:spTgt spid="33"/>
                                        </p:tgtEl>
                                        <p:attrNameLst>
                                          <p:attrName>ppt_x</p:attrName>
                                        </p:attrNameLst>
                                      </p:cBhvr>
                                      <p:tavLst>
                                        <p:tav tm="0">
                                          <p:val>
                                            <p:strVal val="#ppt_x"/>
                                          </p:val>
                                        </p:tav>
                                        <p:tav tm="100000">
                                          <p:val>
                                            <p:strVal val="#ppt_x"/>
                                          </p:val>
                                        </p:tav>
                                      </p:tavLst>
                                    </p:anim>
                                    <p:anim calcmode="lin" valueType="num">
                                      <p:cBhvr>
                                        <p:cTn id="62" dur="1000" fill="hold"/>
                                        <p:tgtEl>
                                          <p:spTgt spid="33"/>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1000"/>
                                        <p:tgtEl>
                                          <p:spTgt spid="35"/>
                                        </p:tgtEl>
                                      </p:cBhvr>
                                    </p:animEffect>
                                    <p:anim calcmode="lin" valueType="num">
                                      <p:cBhvr>
                                        <p:cTn id="66" dur="1000" fill="hold"/>
                                        <p:tgtEl>
                                          <p:spTgt spid="35"/>
                                        </p:tgtEl>
                                        <p:attrNameLst>
                                          <p:attrName>ppt_x</p:attrName>
                                        </p:attrNameLst>
                                      </p:cBhvr>
                                      <p:tavLst>
                                        <p:tav tm="0">
                                          <p:val>
                                            <p:strVal val="#ppt_x"/>
                                          </p:val>
                                        </p:tav>
                                        <p:tav tm="100000">
                                          <p:val>
                                            <p:strVal val="#ppt_x"/>
                                          </p:val>
                                        </p:tav>
                                      </p:tavLst>
                                    </p:anim>
                                    <p:anim calcmode="lin" valueType="num">
                                      <p:cBhvr>
                                        <p:cTn id="67" dur="1000" fill="hold"/>
                                        <p:tgtEl>
                                          <p:spTgt spid="35"/>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1000"/>
                                        <p:tgtEl>
                                          <p:spTgt spid="36"/>
                                        </p:tgtEl>
                                      </p:cBhvr>
                                    </p:animEffect>
                                    <p:anim calcmode="lin" valueType="num">
                                      <p:cBhvr>
                                        <p:cTn id="71" dur="1000" fill="hold"/>
                                        <p:tgtEl>
                                          <p:spTgt spid="36"/>
                                        </p:tgtEl>
                                        <p:attrNameLst>
                                          <p:attrName>ppt_x</p:attrName>
                                        </p:attrNameLst>
                                      </p:cBhvr>
                                      <p:tavLst>
                                        <p:tav tm="0">
                                          <p:val>
                                            <p:strVal val="#ppt_x"/>
                                          </p:val>
                                        </p:tav>
                                        <p:tav tm="100000">
                                          <p:val>
                                            <p:strVal val="#ppt_x"/>
                                          </p:val>
                                        </p:tav>
                                      </p:tavLst>
                                    </p:anim>
                                    <p:anim calcmode="lin" valueType="num">
                                      <p:cBhvr>
                                        <p:cTn id="72" dur="1000" fill="hold"/>
                                        <p:tgtEl>
                                          <p:spTgt spid="36"/>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1000"/>
                                        <p:tgtEl>
                                          <p:spTgt spid="37"/>
                                        </p:tgtEl>
                                      </p:cBhvr>
                                    </p:animEffect>
                                    <p:anim calcmode="lin" valueType="num">
                                      <p:cBhvr>
                                        <p:cTn id="76" dur="1000" fill="hold"/>
                                        <p:tgtEl>
                                          <p:spTgt spid="37"/>
                                        </p:tgtEl>
                                        <p:attrNameLst>
                                          <p:attrName>ppt_x</p:attrName>
                                        </p:attrNameLst>
                                      </p:cBhvr>
                                      <p:tavLst>
                                        <p:tav tm="0">
                                          <p:val>
                                            <p:strVal val="#ppt_x"/>
                                          </p:val>
                                        </p:tav>
                                        <p:tav tm="100000">
                                          <p:val>
                                            <p:strVal val="#ppt_x"/>
                                          </p:val>
                                        </p:tav>
                                      </p:tavLst>
                                    </p:anim>
                                    <p:anim calcmode="lin" valueType="num">
                                      <p:cBhvr>
                                        <p:cTn id="77" dur="1000" fill="hold"/>
                                        <p:tgtEl>
                                          <p:spTgt spid="3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fade">
                                      <p:cBhvr>
                                        <p:cTn id="80" dur="1000"/>
                                        <p:tgtEl>
                                          <p:spTgt spid="40"/>
                                        </p:tgtEl>
                                      </p:cBhvr>
                                    </p:animEffect>
                                    <p:anim calcmode="lin" valueType="num">
                                      <p:cBhvr>
                                        <p:cTn id="81" dur="1000" fill="hold"/>
                                        <p:tgtEl>
                                          <p:spTgt spid="40"/>
                                        </p:tgtEl>
                                        <p:attrNameLst>
                                          <p:attrName>ppt_x</p:attrName>
                                        </p:attrNameLst>
                                      </p:cBhvr>
                                      <p:tavLst>
                                        <p:tav tm="0">
                                          <p:val>
                                            <p:strVal val="#ppt_x"/>
                                          </p:val>
                                        </p:tav>
                                        <p:tav tm="100000">
                                          <p:val>
                                            <p:strVal val="#ppt_x"/>
                                          </p:val>
                                        </p:tav>
                                      </p:tavLst>
                                    </p:anim>
                                    <p:anim calcmode="lin" valueType="num">
                                      <p:cBhvr>
                                        <p:cTn id="82" dur="1000" fill="hold"/>
                                        <p:tgtEl>
                                          <p:spTgt spid="40"/>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1000"/>
                                        <p:tgtEl>
                                          <p:spTgt spid="42"/>
                                        </p:tgtEl>
                                      </p:cBhvr>
                                    </p:animEffect>
                                    <p:anim calcmode="lin" valueType="num">
                                      <p:cBhvr>
                                        <p:cTn id="86" dur="1000" fill="hold"/>
                                        <p:tgtEl>
                                          <p:spTgt spid="42"/>
                                        </p:tgtEl>
                                        <p:attrNameLst>
                                          <p:attrName>ppt_x</p:attrName>
                                        </p:attrNameLst>
                                      </p:cBhvr>
                                      <p:tavLst>
                                        <p:tav tm="0">
                                          <p:val>
                                            <p:strVal val="#ppt_x"/>
                                          </p:val>
                                        </p:tav>
                                        <p:tav tm="100000">
                                          <p:val>
                                            <p:strVal val="#ppt_x"/>
                                          </p:val>
                                        </p:tav>
                                      </p:tavLst>
                                    </p:anim>
                                    <p:anim calcmode="lin" valueType="num">
                                      <p:cBhvr>
                                        <p:cTn id="87" dur="1000" fill="hold"/>
                                        <p:tgtEl>
                                          <p:spTgt spid="4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1000"/>
                                        <p:tgtEl>
                                          <p:spTgt spid="43"/>
                                        </p:tgtEl>
                                      </p:cBhvr>
                                    </p:animEffect>
                                    <p:anim calcmode="lin" valueType="num">
                                      <p:cBhvr>
                                        <p:cTn id="91" dur="1000" fill="hold"/>
                                        <p:tgtEl>
                                          <p:spTgt spid="43"/>
                                        </p:tgtEl>
                                        <p:attrNameLst>
                                          <p:attrName>ppt_x</p:attrName>
                                        </p:attrNameLst>
                                      </p:cBhvr>
                                      <p:tavLst>
                                        <p:tav tm="0">
                                          <p:val>
                                            <p:strVal val="#ppt_x"/>
                                          </p:val>
                                        </p:tav>
                                        <p:tav tm="100000">
                                          <p:val>
                                            <p:strVal val="#ppt_x"/>
                                          </p:val>
                                        </p:tav>
                                      </p:tavLst>
                                    </p:anim>
                                    <p:anim calcmode="lin" valueType="num">
                                      <p:cBhvr>
                                        <p:cTn id="92" dur="1000" fill="hold"/>
                                        <p:tgtEl>
                                          <p:spTgt spid="43"/>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1000"/>
                                        <p:tgtEl>
                                          <p:spTgt spid="44"/>
                                        </p:tgtEl>
                                      </p:cBhvr>
                                    </p:animEffect>
                                    <p:anim calcmode="lin" valueType="num">
                                      <p:cBhvr>
                                        <p:cTn id="96" dur="1000" fill="hold"/>
                                        <p:tgtEl>
                                          <p:spTgt spid="44"/>
                                        </p:tgtEl>
                                        <p:attrNameLst>
                                          <p:attrName>ppt_x</p:attrName>
                                        </p:attrNameLst>
                                      </p:cBhvr>
                                      <p:tavLst>
                                        <p:tav tm="0">
                                          <p:val>
                                            <p:strVal val="#ppt_x"/>
                                          </p:val>
                                        </p:tav>
                                        <p:tav tm="100000">
                                          <p:val>
                                            <p:strVal val="#ppt_x"/>
                                          </p:val>
                                        </p:tav>
                                      </p:tavLst>
                                    </p:anim>
                                    <p:anim calcmode="lin" valueType="num">
                                      <p:cBhvr>
                                        <p:cTn id="97" dur="1000" fill="hold"/>
                                        <p:tgtEl>
                                          <p:spTgt spid="44"/>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fade">
                                      <p:cBhvr>
                                        <p:cTn id="100" dur="1000"/>
                                        <p:tgtEl>
                                          <p:spTgt spid="52"/>
                                        </p:tgtEl>
                                      </p:cBhvr>
                                    </p:animEffect>
                                    <p:anim calcmode="lin" valueType="num">
                                      <p:cBhvr>
                                        <p:cTn id="101" dur="1000" fill="hold"/>
                                        <p:tgtEl>
                                          <p:spTgt spid="52"/>
                                        </p:tgtEl>
                                        <p:attrNameLst>
                                          <p:attrName>ppt_x</p:attrName>
                                        </p:attrNameLst>
                                      </p:cBhvr>
                                      <p:tavLst>
                                        <p:tav tm="0">
                                          <p:val>
                                            <p:strVal val="#ppt_x"/>
                                          </p:val>
                                        </p:tav>
                                        <p:tav tm="100000">
                                          <p:val>
                                            <p:strVal val="#ppt_x"/>
                                          </p:val>
                                        </p:tav>
                                      </p:tavLst>
                                    </p:anim>
                                    <p:anim calcmode="lin" valueType="num">
                                      <p:cBhvr>
                                        <p:cTn id="102" dur="1000" fill="hold"/>
                                        <p:tgtEl>
                                          <p:spTgt spid="52"/>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1000"/>
                                        <p:tgtEl>
                                          <p:spTgt spid="56"/>
                                        </p:tgtEl>
                                      </p:cBhvr>
                                    </p:animEffect>
                                    <p:anim calcmode="lin" valueType="num">
                                      <p:cBhvr>
                                        <p:cTn id="106" dur="1000" fill="hold"/>
                                        <p:tgtEl>
                                          <p:spTgt spid="56"/>
                                        </p:tgtEl>
                                        <p:attrNameLst>
                                          <p:attrName>ppt_x</p:attrName>
                                        </p:attrNameLst>
                                      </p:cBhvr>
                                      <p:tavLst>
                                        <p:tav tm="0">
                                          <p:val>
                                            <p:strVal val="#ppt_x"/>
                                          </p:val>
                                        </p:tav>
                                        <p:tav tm="100000">
                                          <p:val>
                                            <p:strVal val="#ppt_x"/>
                                          </p:val>
                                        </p:tav>
                                      </p:tavLst>
                                    </p:anim>
                                    <p:anim calcmode="lin" valueType="num">
                                      <p:cBhvr>
                                        <p:cTn id="107" dur="1000" fill="hold"/>
                                        <p:tgtEl>
                                          <p:spTgt spid="56"/>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fade">
                                      <p:cBhvr>
                                        <p:cTn id="110" dur="1000"/>
                                        <p:tgtEl>
                                          <p:spTgt spid="62"/>
                                        </p:tgtEl>
                                      </p:cBhvr>
                                    </p:animEffect>
                                    <p:anim calcmode="lin" valueType="num">
                                      <p:cBhvr>
                                        <p:cTn id="111" dur="1000" fill="hold"/>
                                        <p:tgtEl>
                                          <p:spTgt spid="62"/>
                                        </p:tgtEl>
                                        <p:attrNameLst>
                                          <p:attrName>ppt_x</p:attrName>
                                        </p:attrNameLst>
                                      </p:cBhvr>
                                      <p:tavLst>
                                        <p:tav tm="0">
                                          <p:val>
                                            <p:strVal val="#ppt_x"/>
                                          </p:val>
                                        </p:tav>
                                        <p:tav tm="100000">
                                          <p:val>
                                            <p:strVal val="#ppt_x"/>
                                          </p:val>
                                        </p:tav>
                                      </p:tavLst>
                                    </p:anim>
                                    <p:anim calcmode="lin" valueType="num">
                                      <p:cBhvr>
                                        <p:cTn id="112" dur="1000" fill="hold"/>
                                        <p:tgtEl>
                                          <p:spTgt spid="62"/>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fade">
                                      <p:cBhvr>
                                        <p:cTn id="115" dur="1000"/>
                                        <p:tgtEl>
                                          <p:spTgt spid="66"/>
                                        </p:tgtEl>
                                      </p:cBhvr>
                                    </p:animEffect>
                                    <p:anim calcmode="lin" valueType="num">
                                      <p:cBhvr>
                                        <p:cTn id="116" dur="1000" fill="hold"/>
                                        <p:tgtEl>
                                          <p:spTgt spid="66"/>
                                        </p:tgtEl>
                                        <p:attrNameLst>
                                          <p:attrName>ppt_x</p:attrName>
                                        </p:attrNameLst>
                                      </p:cBhvr>
                                      <p:tavLst>
                                        <p:tav tm="0">
                                          <p:val>
                                            <p:strVal val="#ppt_x"/>
                                          </p:val>
                                        </p:tav>
                                        <p:tav tm="100000">
                                          <p:val>
                                            <p:strVal val="#ppt_x"/>
                                          </p:val>
                                        </p:tav>
                                      </p:tavLst>
                                    </p:anim>
                                    <p:anim calcmode="lin" valueType="num">
                                      <p:cBhvr>
                                        <p:cTn id="117" dur="1000" fill="hold"/>
                                        <p:tgtEl>
                                          <p:spTgt spid="66"/>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fade">
                                      <p:cBhvr>
                                        <p:cTn id="120" dur="1000"/>
                                        <p:tgtEl>
                                          <p:spTgt spid="69"/>
                                        </p:tgtEl>
                                      </p:cBhvr>
                                    </p:animEffect>
                                    <p:anim calcmode="lin" valueType="num">
                                      <p:cBhvr>
                                        <p:cTn id="121" dur="1000" fill="hold"/>
                                        <p:tgtEl>
                                          <p:spTgt spid="69"/>
                                        </p:tgtEl>
                                        <p:attrNameLst>
                                          <p:attrName>ppt_x</p:attrName>
                                        </p:attrNameLst>
                                      </p:cBhvr>
                                      <p:tavLst>
                                        <p:tav tm="0">
                                          <p:val>
                                            <p:strVal val="#ppt_x"/>
                                          </p:val>
                                        </p:tav>
                                        <p:tav tm="100000">
                                          <p:val>
                                            <p:strVal val="#ppt_x"/>
                                          </p:val>
                                        </p:tav>
                                      </p:tavLst>
                                    </p:anim>
                                    <p:anim calcmode="lin" valueType="num">
                                      <p:cBhvr>
                                        <p:cTn id="122" dur="1000" fill="hold"/>
                                        <p:tgtEl>
                                          <p:spTgt spid="69"/>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2"/>
                                        </p:tgtEl>
                                        <p:attrNameLst>
                                          <p:attrName>style.visibility</p:attrName>
                                        </p:attrNameLst>
                                      </p:cBhvr>
                                      <p:to>
                                        <p:strVal val="visible"/>
                                      </p:to>
                                    </p:set>
                                    <p:animEffect transition="in" filter="fade">
                                      <p:cBhvr>
                                        <p:cTn id="125" dur="1000"/>
                                        <p:tgtEl>
                                          <p:spTgt spid="72"/>
                                        </p:tgtEl>
                                      </p:cBhvr>
                                    </p:animEffect>
                                    <p:anim calcmode="lin" valueType="num">
                                      <p:cBhvr>
                                        <p:cTn id="126" dur="1000" fill="hold"/>
                                        <p:tgtEl>
                                          <p:spTgt spid="72"/>
                                        </p:tgtEl>
                                        <p:attrNameLst>
                                          <p:attrName>ppt_x</p:attrName>
                                        </p:attrNameLst>
                                      </p:cBhvr>
                                      <p:tavLst>
                                        <p:tav tm="0">
                                          <p:val>
                                            <p:strVal val="#ppt_x"/>
                                          </p:val>
                                        </p:tav>
                                        <p:tav tm="100000">
                                          <p:val>
                                            <p:strVal val="#ppt_x"/>
                                          </p:val>
                                        </p:tav>
                                      </p:tavLst>
                                    </p:anim>
                                    <p:anim calcmode="lin" valueType="num">
                                      <p:cBhvr>
                                        <p:cTn id="127" dur="1000" fill="hold"/>
                                        <p:tgtEl>
                                          <p:spTgt spid="72"/>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8"/>
                                        </p:tgtEl>
                                        <p:attrNameLst>
                                          <p:attrName>style.visibility</p:attrName>
                                        </p:attrNameLst>
                                      </p:cBhvr>
                                      <p:to>
                                        <p:strVal val="visible"/>
                                      </p:to>
                                    </p:set>
                                    <p:animEffect transition="in" filter="fade">
                                      <p:cBhvr>
                                        <p:cTn id="130" dur="1000"/>
                                        <p:tgtEl>
                                          <p:spTgt spid="78"/>
                                        </p:tgtEl>
                                      </p:cBhvr>
                                    </p:animEffect>
                                    <p:anim calcmode="lin" valueType="num">
                                      <p:cBhvr>
                                        <p:cTn id="131" dur="1000" fill="hold"/>
                                        <p:tgtEl>
                                          <p:spTgt spid="78"/>
                                        </p:tgtEl>
                                        <p:attrNameLst>
                                          <p:attrName>ppt_x</p:attrName>
                                        </p:attrNameLst>
                                      </p:cBhvr>
                                      <p:tavLst>
                                        <p:tav tm="0">
                                          <p:val>
                                            <p:strVal val="#ppt_x"/>
                                          </p:val>
                                        </p:tav>
                                        <p:tav tm="100000">
                                          <p:val>
                                            <p:strVal val="#ppt_x"/>
                                          </p:val>
                                        </p:tav>
                                      </p:tavLst>
                                    </p:anim>
                                    <p:anim calcmode="lin" valueType="num">
                                      <p:cBhvr>
                                        <p:cTn id="132" dur="1000" fill="hold"/>
                                        <p:tgtEl>
                                          <p:spTgt spid="78"/>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fade">
                                      <p:cBhvr>
                                        <p:cTn id="135" dur="1000"/>
                                        <p:tgtEl>
                                          <p:spTgt spid="86"/>
                                        </p:tgtEl>
                                      </p:cBhvr>
                                    </p:animEffect>
                                    <p:anim calcmode="lin" valueType="num">
                                      <p:cBhvr>
                                        <p:cTn id="136" dur="1000" fill="hold"/>
                                        <p:tgtEl>
                                          <p:spTgt spid="86"/>
                                        </p:tgtEl>
                                        <p:attrNameLst>
                                          <p:attrName>ppt_x</p:attrName>
                                        </p:attrNameLst>
                                      </p:cBhvr>
                                      <p:tavLst>
                                        <p:tav tm="0">
                                          <p:val>
                                            <p:strVal val="#ppt_x"/>
                                          </p:val>
                                        </p:tav>
                                        <p:tav tm="100000">
                                          <p:val>
                                            <p:strVal val="#ppt_x"/>
                                          </p:val>
                                        </p:tav>
                                      </p:tavLst>
                                    </p:anim>
                                    <p:anim calcmode="lin" valueType="num">
                                      <p:cBhvr>
                                        <p:cTn id="137" dur="1000" fill="hold"/>
                                        <p:tgtEl>
                                          <p:spTgt spid="86"/>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64"/>
                                        </p:tgtEl>
                                        <p:attrNameLst>
                                          <p:attrName>style.visibility</p:attrName>
                                        </p:attrNameLst>
                                      </p:cBhvr>
                                      <p:to>
                                        <p:strVal val="visible"/>
                                      </p:to>
                                    </p:set>
                                    <p:animEffect transition="in" filter="fade">
                                      <p:cBhvr>
                                        <p:cTn id="140" dur="1000"/>
                                        <p:tgtEl>
                                          <p:spTgt spid="64"/>
                                        </p:tgtEl>
                                      </p:cBhvr>
                                    </p:animEffect>
                                    <p:anim calcmode="lin" valueType="num">
                                      <p:cBhvr>
                                        <p:cTn id="141" dur="1000" fill="hold"/>
                                        <p:tgtEl>
                                          <p:spTgt spid="64"/>
                                        </p:tgtEl>
                                        <p:attrNameLst>
                                          <p:attrName>ppt_x</p:attrName>
                                        </p:attrNameLst>
                                      </p:cBhvr>
                                      <p:tavLst>
                                        <p:tav tm="0">
                                          <p:val>
                                            <p:strVal val="#ppt_x"/>
                                          </p:val>
                                        </p:tav>
                                        <p:tav tm="100000">
                                          <p:val>
                                            <p:strVal val="#ppt_x"/>
                                          </p:val>
                                        </p:tav>
                                      </p:tavLst>
                                    </p:anim>
                                    <p:anim calcmode="lin" valueType="num">
                                      <p:cBhvr>
                                        <p:cTn id="142" dur="1000" fill="hold"/>
                                        <p:tgtEl>
                                          <p:spTgt spid="64"/>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68"/>
                                        </p:tgtEl>
                                        <p:attrNameLst>
                                          <p:attrName>style.visibility</p:attrName>
                                        </p:attrNameLst>
                                      </p:cBhvr>
                                      <p:to>
                                        <p:strVal val="visible"/>
                                      </p:to>
                                    </p:set>
                                    <p:animEffect transition="in" filter="fade">
                                      <p:cBhvr>
                                        <p:cTn id="145" dur="1000"/>
                                        <p:tgtEl>
                                          <p:spTgt spid="68"/>
                                        </p:tgtEl>
                                      </p:cBhvr>
                                    </p:animEffect>
                                    <p:anim calcmode="lin" valueType="num">
                                      <p:cBhvr>
                                        <p:cTn id="146" dur="1000" fill="hold"/>
                                        <p:tgtEl>
                                          <p:spTgt spid="68"/>
                                        </p:tgtEl>
                                        <p:attrNameLst>
                                          <p:attrName>ppt_x</p:attrName>
                                        </p:attrNameLst>
                                      </p:cBhvr>
                                      <p:tavLst>
                                        <p:tav tm="0">
                                          <p:val>
                                            <p:strVal val="#ppt_x"/>
                                          </p:val>
                                        </p:tav>
                                        <p:tav tm="100000">
                                          <p:val>
                                            <p:strVal val="#ppt_x"/>
                                          </p:val>
                                        </p:tav>
                                      </p:tavLst>
                                    </p:anim>
                                    <p:anim calcmode="lin" valueType="num">
                                      <p:cBhvr>
                                        <p:cTn id="147" dur="1000" fill="hold"/>
                                        <p:tgtEl>
                                          <p:spTgt spid="68"/>
                                        </p:tgtEl>
                                        <p:attrNameLst>
                                          <p:attrName>ppt_y</p:attrName>
                                        </p:attrNameLst>
                                      </p:cBhvr>
                                      <p:tavLst>
                                        <p:tav tm="0">
                                          <p:val>
                                            <p:strVal val="#ppt_y+.1"/>
                                          </p:val>
                                        </p:tav>
                                        <p:tav tm="100000">
                                          <p:val>
                                            <p:strVal val="#ppt_y"/>
                                          </p:val>
                                        </p:tav>
                                      </p:tavLst>
                                    </p:anim>
                                  </p:childTnLst>
                                </p:cTn>
                              </p:par>
                              <p:par>
                                <p:cTn id="148" presetID="42" presetClass="entr" presetSubtype="0" fill="hold" nodeType="withEffect">
                                  <p:stCondLst>
                                    <p:cond delay="0"/>
                                  </p:stCondLst>
                                  <p:childTnLst>
                                    <p:set>
                                      <p:cBhvr>
                                        <p:cTn id="149" dur="1" fill="hold">
                                          <p:stCondLst>
                                            <p:cond delay="0"/>
                                          </p:stCondLst>
                                        </p:cTn>
                                        <p:tgtEl>
                                          <p:spTgt spid="71"/>
                                        </p:tgtEl>
                                        <p:attrNameLst>
                                          <p:attrName>style.visibility</p:attrName>
                                        </p:attrNameLst>
                                      </p:cBhvr>
                                      <p:to>
                                        <p:strVal val="visible"/>
                                      </p:to>
                                    </p:set>
                                    <p:animEffect transition="in" filter="fade">
                                      <p:cBhvr>
                                        <p:cTn id="150" dur="1000"/>
                                        <p:tgtEl>
                                          <p:spTgt spid="71"/>
                                        </p:tgtEl>
                                      </p:cBhvr>
                                    </p:animEffect>
                                    <p:anim calcmode="lin" valueType="num">
                                      <p:cBhvr>
                                        <p:cTn id="151" dur="1000" fill="hold"/>
                                        <p:tgtEl>
                                          <p:spTgt spid="71"/>
                                        </p:tgtEl>
                                        <p:attrNameLst>
                                          <p:attrName>ppt_x</p:attrName>
                                        </p:attrNameLst>
                                      </p:cBhvr>
                                      <p:tavLst>
                                        <p:tav tm="0">
                                          <p:val>
                                            <p:strVal val="#ppt_x"/>
                                          </p:val>
                                        </p:tav>
                                        <p:tav tm="100000">
                                          <p:val>
                                            <p:strVal val="#ppt_x"/>
                                          </p:val>
                                        </p:tav>
                                      </p:tavLst>
                                    </p:anim>
                                    <p:anim calcmode="lin" valueType="num">
                                      <p:cBhvr>
                                        <p:cTn id="152" dur="1000" fill="hold"/>
                                        <p:tgtEl>
                                          <p:spTgt spid="71"/>
                                        </p:tgtEl>
                                        <p:attrNameLst>
                                          <p:attrName>ppt_y</p:attrName>
                                        </p:attrNameLst>
                                      </p:cBhvr>
                                      <p:tavLst>
                                        <p:tav tm="0">
                                          <p:val>
                                            <p:strVal val="#ppt_y+.1"/>
                                          </p:val>
                                        </p:tav>
                                        <p:tav tm="100000">
                                          <p:val>
                                            <p:strVal val="#ppt_y"/>
                                          </p:val>
                                        </p:tav>
                                      </p:tavLst>
                                    </p:anim>
                                  </p:childTnLst>
                                </p:cTn>
                              </p:par>
                              <p:par>
                                <p:cTn id="153" presetID="42" presetClass="entr" presetSubtype="0" fill="hold" nodeType="withEffect">
                                  <p:stCondLst>
                                    <p:cond delay="0"/>
                                  </p:stCondLst>
                                  <p:childTnLst>
                                    <p:set>
                                      <p:cBhvr>
                                        <p:cTn id="154" dur="1" fill="hold">
                                          <p:stCondLst>
                                            <p:cond delay="0"/>
                                          </p:stCondLst>
                                        </p:cTn>
                                        <p:tgtEl>
                                          <p:spTgt spid="74"/>
                                        </p:tgtEl>
                                        <p:attrNameLst>
                                          <p:attrName>style.visibility</p:attrName>
                                        </p:attrNameLst>
                                      </p:cBhvr>
                                      <p:to>
                                        <p:strVal val="visible"/>
                                      </p:to>
                                    </p:set>
                                    <p:animEffect transition="in" filter="fade">
                                      <p:cBhvr>
                                        <p:cTn id="155" dur="1000"/>
                                        <p:tgtEl>
                                          <p:spTgt spid="74"/>
                                        </p:tgtEl>
                                      </p:cBhvr>
                                    </p:animEffect>
                                    <p:anim calcmode="lin" valueType="num">
                                      <p:cBhvr>
                                        <p:cTn id="156" dur="1000" fill="hold"/>
                                        <p:tgtEl>
                                          <p:spTgt spid="74"/>
                                        </p:tgtEl>
                                        <p:attrNameLst>
                                          <p:attrName>ppt_x</p:attrName>
                                        </p:attrNameLst>
                                      </p:cBhvr>
                                      <p:tavLst>
                                        <p:tav tm="0">
                                          <p:val>
                                            <p:strVal val="#ppt_x"/>
                                          </p:val>
                                        </p:tav>
                                        <p:tav tm="100000">
                                          <p:val>
                                            <p:strVal val="#ppt_x"/>
                                          </p:val>
                                        </p:tav>
                                      </p:tavLst>
                                    </p:anim>
                                    <p:anim calcmode="lin" valueType="num">
                                      <p:cBhvr>
                                        <p:cTn id="157" dur="1000" fill="hold"/>
                                        <p:tgtEl>
                                          <p:spTgt spid="74"/>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80"/>
                                        </p:tgtEl>
                                        <p:attrNameLst>
                                          <p:attrName>style.visibility</p:attrName>
                                        </p:attrNameLst>
                                      </p:cBhvr>
                                      <p:to>
                                        <p:strVal val="visible"/>
                                      </p:to>
                                    </p:set>
                                    <p:animEffect transition="in" filter="fade">
                                      <p:cBhvr>
                                        <p:cTn id="160" dur="1000"/>
                                        <p:tgtEl>
                                          <p:spTgt spid="80"/>
                                        </p:tgtEl>
                                      </p:cBhvr>
                                    </p:animEffect>
                                    <p:anim calcmode="lin" valueType="num">
                                      <p:cBhvr>
                                        <p:cTn id="161" dur="1000" fill="hold"/>
                                        <p:tgtEl>
                                          <p:spTgt spid="80"/>
                                        </p:tgtEl>
                                        <p:attrNameLst>
                                          <p:attrName>ppt_x</p:attrName>
                                        </p:attrNameLst>
                                      </p:cBhvr>
                                      <p:tavLst>
                                        <p:tav tm="0">
                                          <p:val>
                                            <p:strVal val="#ppt_x"/>
                                          </p:val>
                                        </p:tav>
                                        <p:tav tm="100000">
                                          <p:val>
                                            <p:strVal val="#ppt_x"/>
                                          </p:val>
                                        </p:tav>
                                      </p:tavLst>
                                    </p:anim>
                                    <p:anim calcmode="lin" valueType="num">
                                      <p:cBhvr>
                                        <p:cTn id="162"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ntr" presetSubtype="0" fill="hold" grpId="0" nodeType="clickEffect">
                                  <p:stCondLst>
                                    <p:cond delay="0"/>
                                  </p:stCondLst>
                                  <p:childTnLst>
                                    <p:set>
                                      <p:cBhvr>
                                        <p:cTn id="166" dur="1" fill="hold">
                                          <p:stCondLst>
                                            <p:cond delay="0"/>
                                          </p:stCondLst>
                                        </p:cTn>
                                        <p:tgtEl>
                                          <p:spTgt spid="88"/>
                                        </p:tgtEl>
                                        <p:attrNameLst>
                                          <p:attrName>style.visibility</p:attrName>
                                        </p:attrNameLst>
                                      </p:cBhvr>
                                      <p:to>
                                        <p:strVal val="visible"/>
                                      </p:to>
                                    </p:set>
                                    <p:animEffect transition="in" filter="fade">
                                      <p:cBhvr>
                                        <p:cTn id="167" dur="1000"/>
                                        <p:tgtEl>
                                          <p:spTgt spid="88"/>
                                        </p:tgtEl>
                                      </p:cBhvr>
                                    </p:animEffect>
                                    <p:anim calcmode="lin" valueType="num">
                                      <p:cBhvr>
                                        <p:cTn id="168" dur="1000" fill="hold"/>
                                        <p:tgtEl>
                                          <p:spTgt spid="88"/>
                                        </p:tgtEl>
                                        <p:attrNameLst>
                                          <p:attrName>ppt_x</p:attrName>
                                        </p:attrNameLst>
                                      </p:cBhvr>
                                      <p:tavLst>
                                        <p:tav tm="0">
                                          <p:val>
                                            <p:strVal val="#ppt_x"/>
                                          </p:val>
                                        </p:tav>
                                        <p:tav tm="100000">
                                          <p:val>
                                            <p:strVal val="#ppt_x"/>
                                          </p:val>
                                        </p:tav>
                                      </p:tavLst>
                                    </p:anim>
                                    <p:anim calcmode="lin" valueType="num">
                                      <p:cBhvr>
                                        <p:cTn id="169"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89"/>
                                        </p:tgtEl>
                                        <p:attrNameLst>
                                          <p:attrName>style.visibility</p:attrName>
                                        </p:attrNameLst>
                                      </p:cBhvr>
                                      <p:to>
                                        <p:strVal val="visible"/>
                                      </p:to>
                                    </p:set>
                                    <p:animEffect transition="in" filter="fade">
                                      <p:cBhvr>
                                        <p:cTn id="174" dur="1000"/>
                                        <p:tgtEl>
                                          <p:spTgt spid="89"/>
                                        </p:tgtEl>
                                      </p:cBhvr>
                                    </p:animEffect>
                                    <p:anim calcmode="lin" valueType="num">
                                      <p:cBhvr>
                                        <p:cTn id="175" dur="1000" fill="hold"/>
                                        <p:tgtEl>
                                          <p:spTgt spid="89"/>
                                        </p:tgtEl>
                                        <p:attrNameLst>
                                          <p:attrName>ppt_x</p:attrName>
                                        </p:attrNameLst>
                                      </p:cBhvr>
                                      <p:tavLst>
                                        <p:tav tm="0">
                                          <p:val>
                                            <p:strVal val="#ppt_x"/>
                                          </p:val>
                                        </p:tav>
                                        <p:tav tm="100000">
                                          <p:val>
                                            <p:strVal val="#ppt_x"/>
                                          </p:val>
                                        </p:tav>
                                      </p:tavLst>
                                    </p:anim>
                                    <p:anim calcmode="lin" valueType="num">
                                      <p:cBhvr>
                                        <p:cTn id="17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ntr" presetSubtype="0" fill="hold" grpId="0" nodeType="click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1000"/>
                                        <p:tgtEl>
                                          <p:spTgt spid="90"/>
                                        </p:tgtEl>
                                      </p:cBhvr>
                                    </p:animEffect>
                                    <p:anim calcmode="lin" valueType="num">
                                      <p:cBhvr>
                                        <p:cTn id="182" dur="1000" fill="hold"/>
                                        <p:tgtEl>
                                          <p:spTgt spid="90"/>
                                        </p:tgtEl>
                                        <p:attrNameLst>
                                          <p:attrName>ppt_x</p:attrName>
                                        </p:attrNameLst>
                                      </p:cBhvr>
                                      <p:tavLst>
                                        <p:tav tm="0">
                                          <p:val>
                                            <p:strVal val="#ppt_x"/>
                                          </p:val>
                                        </p:tav>
                                        <p:tav tm="100000">
                                          <p:val>
                                            <p:strVal val="#ppt_x"/>
                                          </p:val>
                                        </p:tav>
                                      </p:tavLst>
                                    </p:anim>
                                    <p:anim calcmode="lin" valueType="num">
                                      <p:cBhvr>
                                        <p:cTn id="183"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25" grpId="0"/>
      <p:bldP spid="29" grpId="0" animBg="1"/>
      <p:bldP spid="30" grpId="0" animBg="1"/>
      <p:bldP spid="31" grpId="0" animBg="1"/>
      <p:bldP spid="36" grpId="0"/>
      <p:bldP spid="37" grpId="0"/>
      <p:bldP spid="40" grpId="0" animBg="1"/>
      <p:bldP spid="43" grpId="0"/>
      <p:bldP spid="44" grpId="0"/>
      <p:bldP spid="56" grpId="0"/>
      <p:bldP spid="62" grpId="0"/>
      <p:bldP spid="66" grpId="0" animBg="1"/>
      <p:bldP spid="69" grpId="0"/>
      <p:bldP spid="72" grpId="0"/>
      <p:bldP spid="78" grpId="0"/>
      <p:bldP spid="86" grpId="0"/>
      <p:bldP spid="88" grpId="0" animBg="1"/>
      <p:bldP spid="89" grpId="0" animBg="1"/>
      <p:bldP spid="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Grp="1" noChangeAspect="1"/>
          </p:cNvGraphicFramePr>
          <p:nvPr>
            <p:extLst>
              <p:ext uri="{D42A27DB-BD31-4B8C-83A1-F6EECF244321}">
                <p14:modId xmlns:p14="http://schemas.microsoft.com/office/powerpoint/2010/main" val="3740801462"/>
              </p:ext>
            </p:extLst>
          </p:nvPr>
        </p:nvGraphicFramePr>
        <p:xfrm>
          <a:off x="1043608" y="1268761"/>
          <a:ext cx="6408712" cy="2754362"/>
        </p:xfrm>
        <a:graphic>
          <a:graphicData uri="http://schemas.openxmlformats.org/presentationml/2006/ole">
            <mc:AlternateContent xmlns:mc="http://schemas.openxmlformats.org/markup-compatibility/2006">
              <mc:Choice xmlns:v="urn:schemas-microsoft-com:vml" Requires="v">
                <p:oleObj spid="_x0000_s6146" name="Image" r:id="rId3" imgW="8571429" imgH="3682540" progId="Photoshop.Image.7">
                  <p:embed/>
                </p:oleObj>
              </mc:Choice>
              <mc:Fallback>
                <p:oleObj name="Image" r:id="rId3" imgW="8571429" imgH="3682540" progId="Photoshop.Image.7">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268761"/>
                        <a:ext cx="6408712" cy="2754362"/>
                      </a:xfrm>
                      <a:prstGeom prst="rect">
                        <a:avLst/>
                      </a:prstGeom>
                      <a:noFill/>
                      <a:ln>
                        <a:noFill/>
                      </a:ln>
                      <a:effectLst/>
                    </p:spPr>
                  </p:pic>
                </p:oleObj>
              </mc:Fallback>
            </mc:AlternateContent>
          </a:graphicData>
        </a:graphic>
      </p:graphicFrame>
      <p:sp>
        <p:nvSpPr>
          <p:cNvPr id="3" name="TextBox 2"/>
          <p:cNvSpPr txBox="1"/>
          <p:nvPr/>
        </p:nvSpPr>
        <p:spPr>
          <a:xfrm>
            <a:off x="755576" y="549303"/>
            <a:ext cx="6840760" cy="461665"/>
          </a:xfrm>
          <a:prstGeom prst="rect">
            <a:avLst/>
          </a:prstGeom>
          <a:noFill/>
        </p:spPr>
        <p:txBody>
          <a:bodyPr wrap="square" rtlCol="0">
            <a:spAutoFit/>
          </a:bodyPr>
          <a:lstStyle/>
          <a:p>
            <a:pPr eaLnBrk="0" fontAlgn="base" hangingPunct="0">
              <a:spcBef>
                <a:spcPct val="0"/>
              </a:spcBef>
              <a:spcAft>
                <a:spcPct val="0"/>
              </a:spcAft>
            </a:pPr>
            <a:r>
              <a:rPr lang="en-US" altLang="zh-CN" sz="2400" b="1" dirty="0">
                <a:solidFill>
                  <a:prstClr val="black"/>
                </a:solidFill>
                <a:latin typeface="Arial Narrow" pitchFamily="34" charset="0"/>
              </a:rPr>
              <a:t>P51 </a:t>
            </a:r>
            <a:r>
              <a:rPr lang="zh-CN" altLang="en-US" sz="2400" b="1" dirty="0">
                <a:solidFill>
                  <a:prstClr val="black"/>
                </a:solidFill>
                <a:latin typeface="Arial Narrow" pitchFamily="34" charset="0"/>
              </a:rPr>
              <a:t>例</a:t>
            </a:r>
            <a:r>
              <a:rPr lang="en-US" altLang="zh-CN" sz="2400" b="1" dirty="0">
                <a:solidFill>
                  <a:prstClr val="black"/>
                </a:solidFill>
                <a:latin typeface="Arial Narrow" pitchFamily="34" charset="0"/>
              </a:rPr>
              <a:t>3.8</a:t>
            </a:r>
            <a:r>
              <a:rPr lang="zh-CN" altLang="en-US" sz="2400" b="1" dirty="0">
                <a:solidFill>
                  <a:prstClr val="black"/>
                </a:solidFill>
                <a:latin typeface="Arial Narrow" pitchFamily="34" charset="0"/>
              </a:rPr>
              <a:t>：对下图定义的</a:t>
            </a:r>
            <a:r>
              <a:rPr lang="en-US" altLang="zh-CN" sz="2400" b="1" dirty="0">
                <a:solidFill>
                  <a:prstClr val="black"/>
                </a:solidFill>
                <a:latin typeface="Arial Narrow" pitchFamily="34" charset="0"/>
              </a:rPr>
              <a:t>NFA</a:t>
            </a:r>
            <a:r>
              <a:rPr lang="zh-CN" altLang="en-US" sz="2400" b="1" dirty="0">
                <a:solidFill>
                  <a:prstClr val="black"/>
                </a:solidFill>
                <a:latin typeface="Arial Narrow" pitchFamily="34" charset="0"/>
              </a:rPr>
              <a:t>进行确定化</a:t>
            </a:r>
            <a:endParaRPr lang="zh-CN" altLang="en-US" sz="2400" b="1" dirty="0">
              <a:solidFill>
                <a:prstClr val="black"/>
              </a:solidFill>
              <a:latin typeface="Arial Narrow"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1802775351"/>
              </p:ext>
            </p:extLst>
          </p:nvPr>
        </p:nvGraphicFramePr>
        <p:xfrm>
          <a:off x="899592" y="4077072"/>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(NFA)</a:t>
                      </a:r>
                      <a:endParaRPr lang="zh-CN" altLang="en-US" sz="2000" b="1" dirty="0">
                        <a:solidFill>
                          <a:schemeClr val="tx1"/>
                        </a:solidFill>
                      </a:endParaRPr>
                    </a:p>
                  </a:txBody>
                  <a:tcPr/>
                </a:tc>
                <a:tc>
                  <a:txBody>
                    <a:bodyPr/>
                    <a:lstStyle/>
                    <a:p>
                      <a:r>
                        <a:rPr lang="en-US" altLang="zh-CN" sz="2000" b="1" dirty="0" smtClean="0">
                          <a:solidFill>
                            <a:schemeClr val="tx1"/>
                          </a:solidFill>
                        </a:rPr>
                        <a:t>a</a:t>
                      </a:r>
                      <a:endParaRPr lang="zh-CN" altLang="en-US" sz="2000" b="1" dirty="0">
                        <a:solidFill>
                          <a:schemeClr val="tx1"/>
                        </a:solidFill>
                      </a:endParaRPr>
                    </a:p>
                  </a:txBody>
                  <a:tcPr/>
                </a:tc>
                <a:tc>
                  <a:txBody>
                    <a:bodyPr/>
                    <a:lstStyle/>
                    <a:p>
                      <a:r>
                        <a:rPr lang="en-US" altLang="zh-CN" sz="2000" b="1" dirty="0" smtClean="0">
                          <a:solidFill>
                            <a:schemeClr val="tx1"/>
                          </a:solidFill>
                        </a:rPr>
                        <a:t>b</a:t>
                      </a:r>
                      <a:endParaRPr lang="zh-CN" altLang="en-US" sz="2000" b="1" dirty="0">
                        <a:solidFill>
                          <a:schemeClr val="tx1"/>
                        </a:solidFill>
                      </a:endParaRPr>
                    </a:p>
                  </a:txBody>
                  <a:tcPr/>
                </a:tc>
                <a:tc>
                  <a:txBody>
                    <a:bodyPr/>
                    <a:lstStyle/>
                    <a:p>
                      <a:r>
                        <a:rPr lang="el-GR" altLang="zh-CN" sz="2000" b="1" dirty="0" smtClean="0">
                          <a:solidFill>
                            <a:schemeClr val="tx1"/>
                          </a:solidFill>
                        </a:rPr>
                        <a:t>ε</a:t>
                      </a:r>
                      <a:endParaRPr lang="zh-CN" altLang="en-US" sz="2000" b="1" dirty="0">
                        <a:solidFill>
                          <a:schemeClr val="tx1"/>
                        </a:solidFill>
                      </a:endParaRPr>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455608443"/>
              </p:ext>
            </p:extLst>
          </p:nvPr>
        </p:nvGraphicFramePr>
        <p:xfrm>
          <a:off x="921372" y="4653136"/>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0</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0, 1,2,4,7</a:t>
                      </a:r>
                      <a:endParaRPr lang="zh-CN" altLang="en-US" sz="2000" b="1" dirty="0">
                        <a:solidFill>
                          <a:schemeClr val="tx1"/>
                        </a:solidFill>
                      </a:endParaRPr>
                    </a:p>
                  </a:txBody>
                  <a:tcPr>
                    <a:solidFill>
                      <a:schemeClr val="accent1">
                        <a:lumMod val="20000"/>
                        <a:lumOff val="80000"/>
                      </a:schemeClr>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877910450"/>
              </p:ext>
            </p:extLst>
          </p:nvPr>
        </p:nvGraphicFramePr>
        <p:xfrm>
          <a:off x="899592" y="5301208"/>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0,1,2,4,7</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5</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r>
            </a:tbl>
          </a:graphicData>
        </a:graphic>
      </p:graphicFrame>
      <p:sp>
        <p:nvSpPr>
          <p:cNvPr id="16" name="椭圆 15"/>
          <p:cNvSpPr/>
          <p:nvPr/>
        </p:nvSpPr>
        <p:spPr>
          <a:xfrm>
            <a:off x="395536" y="5373216"/>
            <a:ext cx="360040" cy="288032"/>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0</a:t>
            </a:r>
            <a:endParaRPr lang="zh-CN" altLang="en-US" sz="2400" b="1" dirty="0">
              <a:solidFill>
                <a:prstClr val="white"/>
              </a:solidFill>
            </a:endParaRPr>
          </a:p>
        </p:txBody>
      </p:sp>
    </p:spTree>
    <p:extLst>
      <p:ext uri="{BB962C8B-B14F-4D97-AF65-F5344CB8AC3E}">
        <p14:creationId xmlns:p14="http://schemas.microsoft.com/office/powerpoint/2010/main" val="184713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Grp="1" noChangeAspect="1"/>
          </p:cNvGraphicFramePr>
          <p:nvPr>
            <p:extLst>
              <p:ext uri="{D42A27DB-BD31-4B8C-83A1-F6EECF244321}">
                <p14:modId xmlns:p14="http://schemas.microsoft.com/office/powerpoint/2010/main" val="3708047823"/>
              </p:ext>
            </p:extLst>
          </p:nvPr>
        </p:nvGraphicFramePr>
        <p:xfrm>
          <a:off x="575556" y="188640"/>
          <a:ext cx="7056784" cy="3032893"/>
        </p:xfrm>
        <a:graphic>
          <a:graphicData uri="http://schemas.openxmlformats.org/presentationml/2006/ole">
            <mc:AlternateContent xmlns:mc="http://schemas.openxmlformats.org/markup-compatibility/2006">
              <mc:Choice xmlns:v="urn:schemas-microsoft-com:vml" Requires="v">
                <p:oleObj spid="_x0000_s7170" name="Image" r:id="rId3" imgW="8571429" imgH="3682540" progId="Photoshop.Image.7">
                  <p:embed/>
                </p:oleObj>
              </mc:Choice>
              <mc:Fallback>
                <p:oleObj name="Image" r:id="rId3" imgW="8571429" imgH="3682540" progId="Photoshop.Image.7">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56" y="188640"/>
                        <a:ext cx="7056784" cy="3032893"/>
                      </a:xfrm>
                      <a:prstGeom prst="rect">
                        <a:avLst/>
                      </a:prstGeom>
                      <a:noFill/>
                      <a:ln>
                        <a:noFill/>
                      </a:ln>
                      <a:effectLst/>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089665323"/>
              </p:ext>
            </p:extLst>
          </p:nvPr>
        </p:nvGraphicFramePr>
        <p:xfrm>
          <a:off x="899592" y="3140968"/>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(NFA)</a:t>
                      </a:r>
                      <a:endParaRPr lang="zh-CN" altLang="en-US" sz="2000" b="1" dirty="0">
                        <a:solidFill>
                          <a:schemeClr val="tx1"/>
                        </a:solidFill>
                      </a:endParaRPr>
                    </a:p>
                  </a:txBody>
                  <a:tcPr/>
                </a:tc>
                <a:tc>
                  <a:txBody>
                    <a:bodyPr/>
                    <a:lstStyle/>
                    <a:p>
                      <a:r>
                        <a:rPr lang="en-US" altLang="zh-CN" sz="2000" b="1" dirty="0" smtClean="0">
                          <a:solidFill>
                            <a:schemeClr val="tx1"/>
                          </a:solidFill>
                        </a:rPr>
                        <a:t>a</a:t>
                      </a:r>
                      <a:endParaRPr lang="zh-CN" altLang="en-US" sz="2000" b="1" dirty="0">
                        <a:solidFill>
                          <a:schemeClr val="tx1"/>
                        </a:solidFill>
                      </a:endParaRPr>
                    </a:p>
                  </a:txBody>
                  <a:tcPr/>
                </a:tc>
                <a:tc>
                  <a:txBody>
                    <a:bodyPr/>
                    <a:lstStyle/>
                    <a:p>
                      <a:r>
                        <a:rPr lang="en-US" altLang="zh-CN" sz="2000" b="1" dirty="0" smtClean="0">
                          <a:solidFill>
                            <a:schemeClr val="tx1"/>
                          </a:solidFill>
                        </a:rPr>
                        <a:t>b</a:t>
                      </a:r>
                      <a:endParaRPr lang="zh-CN" altLang="en-US" sz="2000" b="1" dirty="0">
                        <a:solidFill>
                          <a:schemeClr val="tx1"/>
                        </a:solidFill>
                      </a:endParaRPr>
                    </a:p>
                  </a:txBody>
                  <a:tcPr/>
                </a:tc>
                <a:tc>
                  <a:txBody>
                    <a:bodyPr/>
                    <a:lstStyle/>
                    <a:p>
                      <a:r>
                        <a:rPr lang="el-GR" altLang="zh-CN" sz="2000" b="1" dirty="0" smtClean="0">
                          <a:solidFill>
                            <a:schemeClr val="tx1"/>
                          </a:solidFill>
                        </a:rPr>
                        <a:t>ε</a:t>
                      </a:r>
                      <a:endParaRPr lang="zh-CN" altLang="en-US" sz="2000" b="1" dirty="0">
                        <a:solidFill>
                          <a:schemeClr val="tx1"/>
                        </a:solidFill>
                      </a:endParaRPr>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402845175"/>
              </p:ext>
            </p:extLst>
          </p:nvPr>
        </p:nvGraphicFramePr>
        <p:xfrm>
          <a:off x="921372" y="3717032"/>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0</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0, 1,2,4,7</a:t>
                      </a:r>
                      <a:endParaRPr lang="zh-CN" altLang="en-US" sz="2000" b="1" dirty="0">
                        <a:solidFill>
                          <a:schemeClr val="tx1"/>
                        </a:solidFill>
                      </a:endParaRPr>
                    </a:p>
                  </a:txBody>
                  <a:tcPr>
                    <a:solidFill>
                      <a:schemeClr val="accent1">
                        <a:lumMod val="20000"/>
                        <a:lumOff val="80000"/>
                      </a:schemeClr>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2154749066"/>
              </p:ext>
            </p:extLst>
          </p:nvPr>
        </p:nvGraphicFramePr>
        <p:xfrm>
          <a:off x="899592" y="4365104"/>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0,1,2,4,7</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5</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r>
            </a:tbl>
          </a:graphicData>
        </a:graphic>
      </p:graphicFrame>
      <p:sp>
        <p:nvSpPr>
          <p:cNvPr id="16" name="椭圆 15"/>
          <p:cNvSpPr/>
          <p:nvPr/>
        </p:nvSpPr>
        <p:spPr>
          <a:xfrm>
            <a:off x="395536" y="4437112"/>
            <a:ext cx="360040" cy="288032"/>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0</a:t>
            </a:r>
            <a:endParaRPr lang="zh-CN" altLang="en-US" sz="2400" b="1" dirty="0">
              <a:solidFill>
                <a:prstClr val="white"/>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2849552201"/>
              </p:ext>
            </p:extLst>
          </p:nvPr>
        </p:nvGraphicFramePr>
        <p:xfrm>
          <a:off x="899592" y="4941168"/>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1,2,3,4,6,7,8</a:t>
                      </a:r>
                      <a:endParaRPr lang="zh-CN" altLang="en-US" sz="2000" b="1" dirty="0">
                        <a:solidFill>
                          <a:schemeClr val="tx1"/>
                        </a:solidFill>
                      </a:endParaRPr>
                    </a:p>
                  </a:txBody>
                  <a:tcPr>
                    <a:solidFill>
                      <a:schemeClr val="accent1">
                        <a:lumMod val="20000"/>
                        <a:lumOff val="80000"/>
                      </a:schemeClr>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374934054"/>
              </p:ext>
            </p:extLst>
          </p:nvPr>
        </p:nvGraphicFramePr>
        <p:xfrm>
          <a:off x="907976" y="5517232"/>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1,2,3,4,6,7,8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5,9</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r>
            </a:tbl>
          </a:graphicData>
        </a:graphic>
      </p:graphicFrame>
      <p:sp>
        <p:nvSpPr>
          <p:cNvPr id="10" name="椭圆 9"/>
          <p:cNvSpPr/>
          <p:nvPr/>
        </p:nvSpPr>
        <p:spPr>
          <a:xfrm>
            <a:off x="403920" y="5589240"/>
            <a:ext cx="360040" cy="288032"/>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1</a:t>
            </a:r>
            <a:endParaRPr lang="zh-CN" altLang="en-US" sz="2400" b="1" dirty="0">
              <a:solidFill>
                <a:prstClr val="white"/>
              </a:solidFill>
            </a:endParaRPr>
          </a:p>
        </p:txBody>
      </p:sp>
    </p:spTree>
    <p:extLst>
      <p:ext uri="{BB962C8B-B14F-4D97-AF65-F5344CB8AC3E}">
        <p14:creationId xmlns:p14="http://schemas.microsoft.com/office/powerpoint/2010/main" val="265379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Grp="1" noChangeAspect="1"/>
          </p:cNvGraphicFramePr>
          <p:nvPr>
            <p:extLst>
              <p:ext uri="{D42A27DB-BD31-4B8C-83A1-F6EECF244321}">
                <p14:modId xmlns:p14="http://schemas.microsoft.com/office/powerpoint/2010/main" val="2244388881"/>
              </p:ext>
            </p:extLst>
          </p:nvPr>
        </p:nvGraphicFramePr>
        <p:xfrm>
          <a:off x="575556" y="188640"/>
          <a:ext cx="7056784" cy="3032893"/>
        </p:xfrm>
        <a:graphic>
          <a:graphicData uri="http://schemas.openxmlformats.org/presentationml/2006/ole">
            <mc:AlternateContent xmlns:mc="http://schemas.openxmlformats.org/markup-compatibility/2006">
              <mc:Choice xmlns:v="urn:schemas-microsoft-com:vml" Requires="v">
                <p:oleObj spid="_x0000_s8194" name="Image" r:id="rId3" imgW="8571429" imgH="3682540" progId="Photoshop.Image.7">
                  <p:embed/>
                </p:oleObj>
              </mc:Choice>
              <mc:Fallback>
                <p:oleObj name="Image" r:id="rId3" imgW="8571429" imgH="3682540" progId="Photoshop.Image.7">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56" y="188640"/>
                        <a:ext cx="7056784" cy="3032893"/>
                      </a:xfrm>
                      <a:prstGeom prst="rect">
                        <a:avLst/>
                      </a:prstGeom>
                      <a:noFill/>
                      <a:ln>
                        <a:noFill/>
                      </a:ln>
                      <a:effectLst/>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961961812"/>
              </p:ext>
            </p:extLst>
          </p:nvPr>
        </p:nvGraphicFramePr>
        <p:xfrm>
          <a:off x="899592" y="3140968"/>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(NFA)</a:t>
                      </a:r>
                      <a:endParaRPr lang="zh-CN" altLang="en-US" sz="2000" b="1" dirty="0">
                        <a:solidFill>
                          <a:schemeClr val="tx1"/>
                        </a:solidFill>
                      </a:endParaRPr>
                    </a:p>
                  </a:txBody>
                  <a:tcPr/>
                </a:tc>
                <a:tc>
                  <a:txBody>
                    <a:bodyPr/>
                    <a:lstStyle/>
                    <a:p>
                      <a:r>
                        <a:rPr lang="en-US" altLang="zh-CN" sz="2000" b="1" dirty="0" smtClean="0">
                          <a:solidFill>
                            <a:schemeClr val="tx1"/>
                          </a:solidFill>
                        </a:rPr>
                        <a:t>a</a:t>
                      </a:r>
                      <a:endParaRPr lang="zh-CN" altLang="en-US" sz="2000" b="1" dirty="0">
                        <a:solidFill>
                          <a:schemeClr val="tx1"/>
                        </a:solidFill>
                      </a:endParaRPr>
                    </a:p>
                  </a:txBody>
                  <a:tcPr/>
                </a:tc>
                <a:tc>
                  <a:txBody>
                    <a:bodyPr/>
                    <a:lstStyle/>
                    <a:p>
                      <a:r>
                        <a:rPr lang="en-US" altLang="zh-CN" sz="2000" b="1" dirty="0" smtClean="0">
                          <a:solidFill>
                            <a:schemeClr val="tx1"/>
                          </a:solidFill>
                        </a:rPr>
                        <a:t>b</a:t>
                      </a:r>
                      <a:endParaRPr lang="zh-CN" altLang="en-US" sz="2000" b="1" dirty="0">
                        <a:solidFill>
                          <a:schemeClr val="tx1"/>
                        </a:solidFill>
                      </a:endParaRPr>
                    </a:p>
                  </a:txBody>
                  <a:tcPr/>
                </a:tc>
                <a:tc>
                  <a:txBody>
                    <a:bodyPr/>
                    <a:lstStyle/>
                    <a:p>
                      <a:r>
                        <a:rPr lang="el-GR" altLang="zh-CN" sz="2000" b="1" dirty="0" smtClean="0">
                          <a:solidFill>
                            <a:schemeClr val="tx1"/>
                          </a:solidFill>
                        </a:rPr>
                        <a:t>ε</a:t>
                      </a:r>
                      <a:endParaRPr lang="zh-CN" altLang="en-US" sz="2000" b="1" dirty="0">
                        <a:solidFill>
                          <a:schemeClr val="tx1"/>
                        </a:solidFill>
                      </a:endParaRPr>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134041467"/>
              </p:ext>
            </p:extLst>
          </p:nvPr>
        </p:nvGraphicFramePr>
        <p:xfrm>
          <a:off x="798939" y="4725144"/>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5</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1,2,4,5,6,7</a:t>
                      </a:r>
                      <a:endParaRPr lang="zh-CN" altLang="en-US" sz="2000" b="1" dirty="0">
                        <a:solidFill>
                          <a:schemeClr val="tx1"/>
                        </a:solidFill>
                      </a:endParaRPr>
                    </a:p>
                  </a:txBody>
                  <a:tcPr>
                    <a:solidFill>
                      <a:schemeClr val="accent1">
                        <a:lumMod val="20000"/>
                        <a:lumOff val="80000"/>
                      </a:schemeClr>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928970167"/>
              </p:ext>
            </p:extLst>
          </p:nvPr>
        </p:nvGraphicFramePr>
        <p:xfrm>
          <a:off x="827584" y="5301208"/>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1,2,4,5,6,7</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5</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r>
            </a:tbl>
          </a:graphicData>
        </a:graphic>
      </p:graphicFrame>
      <p:sp>
        <p:nvSpPr>
          <p:cNvPr id="16" name="椭圆 15"/>
          <p:cNvSpPr/>
          <p:nvPr/>
        </p:nvSpPr>
        <p:spPr>
          <a:xfrm>
            <a:off x="391890" y="5301208"/>
            <a:ext cx="360040" cy="288032"/>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2</a:t>
            </a:r>
            <a:endParaRPr lang="zh-CN" altLang="en-US" sz="2400" b="1" dirty="0">
              <a:solidFill>
                <a:prstClr val="white"/>
              </a:solidFill>
            </a:endParaRPr>
          </a:p>
        </p:txBody>
      </p:sp>
      <p:graphicFrame>
        <p:nvGraphicFramePr>
          <p:cNvPr id="8" name="表格 7"/>
          <p:cNvGraphicFramePr>
            <a:graphicFrameLocks noGrp="1"/>
          </p:cNvGraphicFramePr>
          <p:nvPr>
            <p:extLst>
              <p:ext uri="{D42A27DB-BD31-4B8C-83A1-F6EECF244321}">
                <p14:modId xmlns:p14="http://schemas.microsoft.com/office/powerpoint/2010/main" val="1781827789"/>
              </p:ext>
            </p:extLst>
          </p:nvPr>
        </p:nvGraphicFramePr>
        <p:xfrm>
          <a:off x="899592" y="3645024"/>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1,2,3,4,6,7,8</a:t>
                      </a:r>
                      <a:endParaRPr lang="zh-CN" altLang="en-US" sz="2000" b="1" dirty="0">
                        <a:solidFill>
                          <a:schemeClr val="tx1"/>
                        </a:solidFill>
                      </a:endParaRPr>
                    </a:p>
                  </a:txBody>
                  <a:tcPr>
                    <a:solidFill>
                      <a:schemeClr val="accent1">
                        <a:lumMod val="20000"/>
                        <a:lumOff val="80000"/>
                      </a:schemeClr>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53590464"/>
              </p:ext>
            </p:extLst>
          </p:nvPr>
        </p:nvGraphicFramePr>
        <p:xfrm>
          <a:off x="907976" y="4221088"/>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1,2,3,4,6,7,8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5,9</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r>
            </a:tbl>
          </a:graphicData>
        </a:graphic>
      </p:graphicFrame>
      <p:sp>
        <p:nvSpPr>
          <p:cNvPr id="10" name="椭圆 9"/>
          <p:cNvSpPr/>
          <p:nvPr/>
        </p:nvSpPr>
        <p:spPr>
          <a:xfrm>
            <a:off x="403920" y="4293096"/>
            <a:ext cx="360040" cy="288032"/>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1</a:t>
            </a:r>
            <a:endParaRPr lang="zh-CN" altLang="en-US" sz="2400" b="1" dirty="0">
              <a:solidFill>
                <a:prstClr val="white"/>
              </a:solidFill>
            </a:endParaRPr>
          </a:p>
        </p:txBody>
      </p:sp>
    </p:spTree>
    <p:extLst>
      <p:ext uri="{BB962C8B-B14F-4D97-AF65-F5344CB8AC3E}">
        <p14:creationId xmlns:p14="http://schemas.microsoft.com/office/powerpoint/2010/main" val="55334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Grp="1" noChangeAspect="1"/>
          </p:cNvGraphicFramePr>
          <p:nvPr>
            <p:extLst>
              <p:ext uri="{D42A27DB-BD31-4B8C-83A1-F6EECF244321}">
                <p14:modId xmlns:p14="http://schemas.microsoft.com/office/powerpoint/2010/main" val="3454403747"/>
              </p:ext>
            </p:extLst>
          </p:nvPr>
        </p:nvGraphicFramePr>
        <p:xfrm>
          <a:off x="575556" y="188640"/>
          <a:ext cx="7056784" cy="3032893"/>
        </p:xfrm>
        <a:graphic>
          <a:graphicData uri="http://schemas.openxmlformats.org/presentationml/2006/ole">
            <mc:AlternateContent xmlns:mc="http://schemas.openxmlformats.org/markup-compatibility/2006">
              <mc:Choice xmlns:v="urn:schemas-microsoft-com:vml" Requires="v">
                <p:oleObj spid="_x0000_s9218" name="Image" r:id="rId3" imgW="8571429" imgH="3682540" progId="Photoshop.Image.7">
                  <p:embed/>
                </p:oleObj>
              </mc:Choice>
              <mc:Fallback>
                <p:oleObj name="Image" r:id="rId3" imgW="8571429" imgH="3682540" progId="Photoshop.Image.7">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56" y="188640"/>
                        <a:ext cx="7056784" cy="3032893"/>
                      </a:xfrm>
                      <a:prstGeom prst="rect">
                        <a:avLst/>
                      </a:prstGeom>
                      <a:noFill/>
                      <a:ln>
                        <a:noFill/>
                      </a:ln>
                      <a:effectLst/>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886237147"/>
              </p:ext>
            </p:extLst>
          </p:nvPr>
        </p:nvGraphicFramePr>
        <p:xfrm>
          <a:off x="899592" y="3140968"/>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(NFA)</a:t>
                      </a:r>
                      <a:endParaRPr lang="zh-CN" altLang="en-US" sz="2000" b="1" dirty="0">
                        <a:solidFill>
                          <a:schemeClr val="tx1"/>
                        </a:solidFill>
                      </a:endParaRPr>
                    </a:p>
                  </a:txBody>
                  <a:tcPr/>
                </a:tc>
                <a:tc>
                  <a:txBody>
                    <a:bodyPr/>
                    <a:lstStyle/>
                    <a:p>
                      <a:r>
                        <a:rPr lang="en-US" altLang="zh-CN" sz="2000" b="1" dirty="0" smtClean="0">
                          <a:solidFill>
                            <a:schemeClr val="tx1"/>
                          </a:solidFill>
                        </a:rPr>
                        <a:t>a</a:t>
                      </a:r>
                      <a:endParaRPr lang="zh-CN" altLang="en-US" sz="2000" b="1" dirty="0">
                        <a:solidFill>
                          <a:schemeClr val="tx1"/>
                        </a:solidFill>
                      </a:endParaRPr>
                    </a:p>
                  </a:txBody>
                  <a:tcPr/>
                </a:tc>
                <a:tc>
                  <a:txBody>
                    <a:bodyPr/>
                    <a:lstStyle/>
                    <a:p>
                      <a:r>
                        <a:rPr lang="en-US" altLang="zh-CN" sz="2000" b="1" dirty="0" smtClean="0">
                          <a:solidFill>
                            <a:schemeClr val="tx1"/>
                          </a:solidFill>
                        </a:rPr>
                        <a:t>b</a:t>
                      </a:r>
                      <a:endParaRPr lang="zh-CN" altLang="en-US" sz="2000" b="1" dirty="0">
                        <a:solidFill>
                          <a:schemeClr val="tx1"/>
                        </a:solidFill>
                      </a:endParaRPr>
                    </a:p>
                  </a:txBody>
                  <a:tcPr/>
                </a:tc>
                <a:tc>
                  <a:txBody>
                    <a:bodyPr/>
                    <a:lstStyle/>
                    <a:p>
                      <a:r>
                        <a:rPr lang="el-GR" altLang="zh-CN" sz="2000" b="1" dirty="0" smtClean="0">
                          <a:solidFill>
                            <a:schemeClr val="tx1"/>
                          </a:solidFill>
                        </a:rPr>
                        <a:t>ε</a:t>
                      </a:r>
                      <a:endParaRPr lang="zh-CN" altLang="en-US" sz="2000" b="1" dirty="0">
                        <a:solidFill>
                          <a:schemeClr val="tx1"/>
                        </a:solidFill>
                      </a:endParaRPr>
                    </a:p>
                  </a:txBody>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590257582"/>
              </p:ext>
            </p:extLst>
          </p:nvPr>
        </p:nvGraphicFramePr>
        <p:xfrm>
          <a:off x="798939" y="3717032"/>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5</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1,2,4,5,6,7</a:t>
                      </a:r>
                      <a:endParaRPr lang="zh-CN" altLang="en-US" sz="2000" b="1" dirty="0">
                        <a:solidFill>
                          <a:schemeClr val="tx1"/>
                        </a:solidFill>
                      </a:endParaRPr>
                    </a:p>
                  </a:txBody>
                  <a:tcPr>
                    <a:solidFill>
                      <a:schemeClr val="accent1">
                        <a:lumMod val="20000"/>
                        <a:lumOff val="80000"/>
                      </a:schemeClr>
                    </a:solidFill>
                  </a:tcPr>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460762926"/>
              </p:ext>
            </p:extLst>
          </p:nvPr>
        </p:nvGraphicFramePr>
        <p:xfrm>
          <a:off x="827584" y="4293096"/>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1,2,4,5,6,7</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5</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r>
            </a:tbl>
          </a:graphicData>
        </a:graphic>
      </p:graphicFrame>
      <p:sp>
        <p:nvSpPr>
          <p:cNvPr id="16" name="椭圆 15"/>
          <p:cNvSpPr/>
          <p:nvPr/>
        </p:nvSpPr>
        <p:spPr>
          <a:xfrm>
            <a:off x="391890" y="4293096"/>
            <a:ext cx="360040" cy="288032"/>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2</a:t>
            </a:r>
            <a:endParaRPr lang="zh-CN" altLang="en-US" sz="2400" b="1" dirty="0">
              <a:solidFill>
                <a:prstClr val="white"/>
              </a:solidFill>
            </a:endParaRPr>
          </a:p>
        </p:txBody>
      </p:sp>
      <p:graphicFrame>
        <p:nvGraphicFramePr>
          <p:cNvPr id="14" name="表格 13"/>
          <p:cNvGraphicFramePr>
            <a:graphicFrameLocks noGrp="1"/>
          </p:cNvGraphicFramePr>
          <p:nvPr>
            <p:extLst>
              <p:ext uri="{D42A27DB-BD31-4B8C-83A1-F6EECF244321}">
                <p14:modId xmlns:p14="http://schemas.microsoft.com/office/powerpoint/2010/main" val="3065475950"/>
              </p:ext>
            </p:extLst>
          </p:nvPr>
        </p:nvGraphicFramePr>
        <p:xfrm>
          <a:off x="786257" y="4941168"/>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5</a:t>
                      </a:r>
                      <a:r>
                        <a:rPr lang="zh-CN" altLang="en-US" sz="2000" b="1" dirty="0" smtClean="0">
                          <a:solidFill>
                            <a:schemeClr val="tx1"/>
                          </a:solidFill>
                        </a:rPr>
                        <a:t>，</a:t>
                      </a:r>
                      <a:r>
                        <a:rPr lang="en-US" altLang="zh-CN" sz="2000" b="1" dirty="0" smtClean="0">
                          <a:solidFill>
                            <a:schemeClr val="tx1"/>
                          </a:solidFill>
                        </a:rPr>
                        <a:t>9</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1,2,4,5,6,7,9</a:t>
                      </a:r>
                      <a:endParaRPr lang="zh-CN" altLang="en-US" sz="2000" b="1" dirty="0">
                        <a:solidFill>
                          <a:schemeClr val="tx1"/>
                        </a:solidFill>
                      </a:endParaRPr>
                    </a:p>
                  </a:txBody>
                  <a:tcPr>
                    <a:solidFill>
                      <a:schemeClr val="accent1">
                        <a:lumMod val="20000"/>
                        <a:lumOff val="80000"/>
                      </a:schemeClr>
                    </a:solidFill>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67942316"/>
              </p:ext>
            </p:extLst>
          </p:nvPr>
        </p:nvGraphicFramePr>
        <p:xfrm>
          <a:off x="814902" y="5517232"/>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1,2,4,5,6,7,9</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5,10</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r>
            </a:tbl>
          </a:graphicData>
        </a:graphic>
      </p:graphicFrame>
      <p:sp>
        <p:nvSpPr>
          <p:cNvPr id="17" name="椭圆 16"/>
          <p:cNvSpPr/>
          <p:nvPr/>
        </p:nvSpPr>
        <p:spPr>
          <a:xfrm>
            <a:off x="379208" y="5517232"/>
            <a:ext cx="360040" cy="288032"/>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3</a:t>
            </a:r>
            <a:endParaRPr lang="zh-CN" altLang="en-US" sz="2400" b="1" dirty="0">
              <a:solidFill>
                <a:prstClr val="white"/>
              </a:solidFill>
            </a:endParaRPr>
          </a:p>
        </p:txBody>
      </p:sp>
    </p:spTree>
    <p:extLst>
      <p:ext uri="{BB962C8B-B14F-4D97-AF65-F5344CB8AC3E}">
        <p14:creationId xmlns:p14="http://schemas.microsoft.com/office/powerpoint/2010/main" val="16610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Grp="1" noChangeAspect="1"/>
          </p:cNvGraphicFramePr>
          <p:nvPr>
            <p:extLst>
              <p:ext uri="{D42A27DB-BD31-4B8C-83A1-F6EECF244321}">
                <p14:modId xmlns:p14="http://schemas.microsoft.com/office/powerpoint/2010/main" val="3700171749"/>
              </p:ext>
            </p:extLst>
          </p:nvPr>
        </p:nvGraphicFramePr>
        <p:xfrm>
          <a:off x="575556" y="188640"/>
          <a:ext cx="7056784" cy="3032893"/>
        </p:xfrm>
        <a:graphic>
          <a:graphicData uri="http://schemas.openxmlformats.org/presentationml/2006/ole">
            <mc:AlternateContent xmlns:mc="http://schemas.openxmlformats.org/markup-compatibility/2006">
              <mc:Choice xmlns:v="urn:schemas-microsoft-com:vml" Requires="v">
                <p:oleObj spid="_x0000_s10242" name="Image" r:id="rId3" imgW="8571429" imgH="3682540" progId="Photoshop.Image.7">
                  <p:embed/>
                </p:oleObj>
              </mc:Choice>
              <mc:Fallback>
                <p:oleObj name="Image" r:id="rId3" imgW="8571429" imgH="3682540" progId="Photoshop.Image.7">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556" y="188640"/>
                        <a:ext cx="7056784" cy="3032893"/>
                      </a:xfrm>
                      <a:prstGeom prst="rect">
                        <a:avLst/>
                      </a:prstGeom>
                      <a:noFill/>
                      <a:ln>
                        <a:noFill/>
                      </a:ln>
                      <a:effectLst/>
                    </p:spPr>
                  </p:pic>
                </p:oleObj>
              </mc:Fallback>
            </mc:AlternateContent>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783085861"/>
              </p:ext>
            </p:extLst>
          </p:nvPr>
        </p:nvGraphicFramePr>
        <p:xfrm>
          <a:off x="899592" y="3140968"/>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(NFA)</a:t>
                      </a:r>
                      <a:endParaRPr lang="zh-CN" altLang="en-US" sz="2000" b="1" dirty="0">
                        <a:solidFill>
                          <a:schemeClr val="tx1"/>
                        </a:solidFill>
                      </a:endParaRPr>
                    </a:p>
                  </a:txBody>
                  <a:tcPr/>
                </a:tc>
                <a:tc>
                  <a:txBody>
                    <a:bodyPr/>
                    <a:lstStyle/>
                    <a:p>
                      <a:r>
                        <a:rPr lang="en-US" altLang="zh-CN" sz="2000" b="1" dirty="0" smtClean="0">
                          <a:solidFill>
                            <a:schemeClr val="tx1"/>
                          </a:solidFill>
                        </a:rPr>
                        <a:t>a</a:t>
                      </a:r>
                      <a:endParaRPr lang="zh-CN" altLang="en-US" sz="2000" b="1" dirty="0">
                        <a:solidFill>
                          <a:schemeClr val="tx1"/>
                        </a:solidFill>
                      </a:endParaRPr>
                    </a:p>
                  </a:txBody>
                  <a:tcPr/>
                </a:tc>
                <a:tc>
                  <a:txBody>
                    <a:bodyPr/>
                    <a:lstStyle/>
                    <a:p>
                      <a:r>
                        <a:rPr lang="en-US" altLang="zh-CN" sz="2000" b="1" dirty="0" smtClean="0">
                          <a:solidFill>
                            <a:schemeClr val="tx1"/>
                          </a:solidFill>
                        </a:rPr>
                        <a:t>b</a:t>
                      </a:r>
                      <a:endParaRPr lang="zh-CN" altLang="en-US" sz="2000" b="1" dirty="0">
                        <a:solidFill>
                          <a:schemeClr val="tx1"/>
                        </a:solidFill>
                      </a:endParaRPr>
                    </a:p>
                  </a:txBody>
                  <a:tcPr/>
                </a:tc>
                <a:tc>
                  <a:txBody>
                    <a:bodyPr/>
                    <a:lstStyle/>
                    <a:p>
                      <a:r>
                        <a:rPr lang="el-GR" altLang="zh-CN" sz="2000" b="1" dirty="0" smtClean="0">
                          <a:solidFill>
                            <a:schemeClr val="tx1"/>
                          </a:solidFill>
                        </a:rPr>
                        <a:t>ε</a:t>
                      </a:r>
                      <a:endParaRPr lang="zh-CN" altLang="en-US" sz="2000" b="1" dirty="0">
                        <a:solidFill>
                          <a:schemeClr val="tx1"/>
                        </a:solidFill>
                      </a:endParaRPr>
                    </a:p>
                  </a:txBody>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121179584"/>
              </p:ext>
            </p:extLst>
          </p:nvPr>
        </p:nvGraphicFramePr>
        <p:xfrm>
          <a:off x="870947" y="3645024"/>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5</a:t>
                      </a:r>
                      <a:r>
                        <a:rPr lang="zh-CN" altLang="en-US" sz="2000" b="1" dirty="0" smtClean="0">
                          <a:solidFill>
                            <a:schemeClr val="tx1"/>
                          </a:solidFill>
                        </a:rPr>
                        <a:t>，</a:t>
                      </a:r>
                      <a:r>
                        <a:rPr lang="en-US" altLang="zh-CN" sz="2000" b="1" dirty="0" smtClean="0">
                          <a:solidFill>
                            <a:schemeClr val="tx1"/>
                          </a:solidFill>
                        </a:rPr>
                        <a:t>9</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1,2,4,5,6,7,9</a:t>
                      </a:r>
                      <a:endParaRPr lang="zh-CN" altLang="en-US" sz="2000" b="1" dirty="0">
                        <a:solidFill>
                          <a:schemeClr val="tx1"/>
                        </a:solidFill>
                      </a:endParaRPr>
                    </a:p>
                  </a:txBody>
                  <a:tcPr>
                    <a:solidFill>
                      <a:schemeClr val="accent1">
                        <a:lumMod val="20000"/>
                        <a:lumOff val="80000"/>
                      </a:schemeClr>
                    </a:solidFill>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826160464"/>
              </p:ext>
            </p:extLst>
          </p:nvPr>
        </p:nvGraphicFramePr>
        <p:xfrm>
          <a:off x="899592" y="4221088"/>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1,2,4,5,6,7,9</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5,10</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r>
            </a:tbl>
          </a:graphicData>
        </a:graphic>
      </p:graphicFrame>
      <p:sp>
        <p:nvSpPr>
          <p:cNvPr id="17" name="椭圆 16"/>
          <p:cNvSpPr/>
          <p:nvPr/>
        </p:nvSpPr>
        <p:spPr>
          <a:xfrm>
            <a:off x="463898" y="4221088"/>
            <a:ext cx="360040" cy="288032"/>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3</a:t>
            </a:r>
            <a:endParaRPr lang="zh-CN" altLang="en-US" sz="2400" b="1" dirty="0">
              <a:solidFill>
                <a:prstClr val="white"/>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357586404"/>
              </p:ext>
            </p:extLst>
          </p:nvPr>
        </p:nvGraphicFramePr>
        <p:xfrm>
          <a:off x="823938" y="4869160"/>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5</a:t>
                      </a:r>
                      <a:r>
                        <a:rPr lang="zh-CN" altLang="en-US" sz="2000" b="1" dirty="0" smtClean="0">
                          <a:solidFill>
                            <a:schemeClr val="tx1"/>
                          </a:solidFill>
                        </a:rPr>
                        <a:t>，</a:t>
                      </a:r>
                      <a:r>
                        <a:rPr lang="en-US" altLang="zh-CN" sz="2000" b="1" dirty="0" smtClean="0">
                          <a:solidFill>
                            <a:schemeClr val="tx1"/>
                          </a:solidFill>
                        </a:rPr>
                        <a:t>10</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1,2,4,5,6,7,10</a:t>
                      </a:r>
                      <a:endParaRPr lang="zh-CN" altLang="en-US" sz="2000" b="1" dirty="0">
                        <a:solidFill>
                          <a:schemeClr val="tx1"/>
                        </a:solidFill>
                      </a:endParaRPr>
                    </a:p>
                  </a:txBody>
                  <a:tcPr>
                    <a:solidFill>
                      <a:schemeClr val="accent1">
                        <a:lumMod val="20000"/>
                        <a:lumOff val="80000"/>
                      </a:schemeClr>
                    </a:solidFill>
                  </a:tcP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1870111325"/>
              </p:ext>
            </p:extLst>
          </p:nvPr>
        </p:nvGraphicFramePr>
        <p:xfrm>
          <a:off x="852583" y="5445224"/>
          <a:ext cx="6696744" cy="504056"/>
        </p:xfrm>
        <a:graphic>
          <a:graphicData uri="http://schemas.openxmlformats.org/drawingml/2006/table">
            <a:tbl>
              <a:tblPr firstRow="1" bandRow="1">
                <a:tableStyleId>{5C22544A-7EE6-4342-B048-85BDC9FD1C3A}</a:tableStyleId>
              </a:tblPr>
              <a:tblGrid>
                <a:gridCol w="1674186"/>
                <a:gridCol w="1674186"/>
                <a:gridCol w="1674186"/>
                <a:gridCol w="1674186"/>
              </a:tblGrid>
              <a:tr h="504056">
                <a:tc>
                  <a:txBody>
                    <a:bodyPr/>
                    <a:lstStyle/>
                    <a:p>
                      <a:r>
                        <a:rPr lang="en-US" altLang="zh-CN" sz="2000" b="1" dirty="0" smtClean="0">
                          <a:solidFill>
                            <a:schemeClr val="tx1"/>
                          </a:solidFill>
                        </a:rPr>
                        <a:t>1,2,4,5,6,7,10</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3,8</a:t>
                      </a:r>
                      <a:endParaRPr lang="zh-CN" altLang="en-US" sz="2000" b="1" dirty="0">
                        <a:solidFill>
                          <a:schemeClr val="tx1"/>
                        </a:solidFill>
                      </a:endParaRPr>
                    </a:p>
                  </a:txBody>
                  <a:tcPr>
                    <a:solidFill>
                      <a:schemeClr val="accent1">
                        <a:lumMod val="20000"/>
                        <a:lumOff val="80000"/>
                      </a:schemeClr>
                    </a:solidFill>
                  </a:tcPr>
                </a:tc>
                <a:tc>
                  <a:txBody>
                    <a:bodyPr/>
                    <a:lstStyle/>
                    <a:p>
                      <a:r>
                        <a:rPr lang="en-US" altLang="zh-CN" sz="2000" b="1" dirty="0" smtClean="0">
                          <a:solidFill>
                            <a:schemeClr val="tx1"/>
                          </a:solidFill>
                        </a:rPr>
                        <a:t>5</a:t>
                      </a:r>
                      <a:endParaRPr lang="zh-CN" altLang="en-US" sz="2000" b="1" dirty="0">
                        <a:solidFill>
                          <a:schemeClr val="tx1"/>
                        </a:solidFill>
                      </a:endParaRPr>
                    </a:p>
                  </a:txBody>
                  <a:tcPr>
                    <a:solidFill>
                      <a:schemeClr val="accent1">
                        <a:lumMod val="20000"/>
                        <a:lumOff val="80000"/>
                      </a:schemeClr>
                    </a:solidFill>
                  </a:tcPr>
                </a:tc>
                <a:tc>
                  <a:txBody>
                    <a:bodyPr/>
                    <a:lstStyle/>
                    <a:p>
                      <a:endParaRPr lang="zh-CN" altLang="en-US" sz="2000" b="1" dirty="0">
                        <a:solidFill>
                          <a:schemeClr val="tx1"/>
                        </a:solidFill>
                      </a:endParaRPr>
                    </a:p>
                  </a:txBody>
                  <a:tcPr>
                    <a:solidFill>
                      <a:schemeClr val="accent1">
                        <a:lumMod val="20000"/>
                        <a:lumOff val="80000"/>
                      </a:schemeClr>
                    </a:solidFill>
                  </a:tcPr>
                </a:tc>
              </a:tr>
            </a:tbl>
          </a:graphicData>
        </a:graphic>
      </p:graphicFrame>
      <p:sp>
        <p:nvSpPr>
          <p:cNvPr id="19" name="椭圆 18"/>
          <p:cNvSpPr/>
          <p:nvPr/>
        </p:nvSpPr>
        <p:spPr>
          <a:xfrm>
            <a:off x="416889" y="5445224"/>
            <a:ext cx="360040" cy="288032"/>
          </a:xfrm>
          <a:prstGeom prst="ellipse">
            <a:avLst/>
          </a:prstGeom>
          <a:solidFill>
            <a:srgbClr val="FF3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altLang="zh-CN" sz="2400" b="1" dirty="0">
                <a:solidFill>
                  <a:prstClr val="white"/>
                </a:solidFill>
              </a:rPr>
              <a:t>4</a:t>
            </a:r>
            <a:endParaRPr lang="zh-CN" altLang="en-US" sz="2400" b="1" dirty="0">
              <a:solidFill>
                <a:prstClr val="white"/>
              </a:solidFill>
            </a:endParaRPr>
          </a:p>
        </p:txBody>
      </p:sp>
    </p:spTree>
    <p:extLst>
      <p:ext uri="{BB962C8B-B14F-4D97-AF65-F5344CB8AC3E}">
        <p14:creationId xmlns:p14="http://schemas.microsoft.com/office/powerpoint/2010/main" val="393664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ppt_x"/>
                                          </p:val>
                                        </p:tav>
                                        <p:tav tm="100000">
                                          <p:val>
                                            <p:strVal val="#ppt_x"/>
                                          </p:val>
                                        </p:tav>
                                      </p:tavLst>
                                    </p:anim>
                                    <p:anim calcmode="lin" valueType="num">
                                      <p:cBhvr additive="base">
                                        <p:cTn id="3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26</a:t>
            </a:fld>
            <a:endParaRPr lang="en-US">
              <a:solidFill>
                <a:prstClr val="black">
                  <a:tint val="95000"/>
                </a:prstClr>
              </a:solidFill>
            </a:endParaRPr>
          </a:p>
        </p:txBody>
      </p:sp>
      <p:sp>
        <p:nvSpPr>
          <p:cNvPr id="220163" name="Rectangle 3"/>
          <p:cNvSpPr>
            <a:spLocks noGrp="1" noChangeArrowheads="1"/>
          </p:cNvSpPr>
          <p:nvPr>
            <p:ph idx="4294967295"/>
          </p:nvPr>
        </p:nvSpPr>
        <p:spPr>
          <a:xfrm>
            <a:off x="395536" y="764704"/>
            <a:ext cx="7924800" cy="1872208"/>
          </a:xfrm>
        </p:spPr>
        <p:txBody>
          <a:bodyPr>
            <a:noAutofit/>
          </a:bodyPr>
          <a:lstStyle/>
          <a:p>
            <a:pPr>
              <a:lnSpc>
                <a:spcPct val="90000"/>
              </a:lnSpc>
            </a:pPr>
            <a:r>
              <a:rPr lang="zh-CN" altLang="en-US" sz="2400" b="1" dirty="0" smtClean="0"/>
              <a:t>                        算法共构造了</a:t>
            </a:r>
            <a:r>
              <a:rPr lang="en-US" altLang="zh-CN" sz="2400" b="1" dirty="0" smtClean="0"/>
              <a:t>5</a:t>
            </a:r>
            <a:r>
              <a:rPr lang="zh-CN" altLang="en-US" sz="2400" b="1" dirty="0" smtClean="0"/>
              <a:t>个子集</a:t>
            </a:r>
          </a:p>
          <a:p>
            <a:pPr lvl="1">
              <a:lnSpc>
                <a:spcPct val="90000"/>
              </a:lnSpc>
              <a:buFont typeface="Wingdings" pitchFamily="2" charset="2"/>
              <a:buNone/>
            </a:pPr>
            <a:r>
              <a:rPr lang="zh-CN" altLang="en-US" sz="2400" b="1" dirty="0" smtClean="0">
                <a:sym typeface="Symbol" pitchFamily="18" charset="2"/>
              </a:rPr>
              <a:t>    </a:t>
            </a:r>
            <a:r>
              <a:rPr lang="en-US" altLang="zh-CN" sz="2400" b="1" dirty="0" smtClean="0">
                <a:sym typeface="Symbol" pitchFamily="18" charset="2"/>
              </a:rPr>
              <a:t>T</a:t>
            </a:r>
            <a:r>
              <a:rPr lang="en-US" altLang="zh-CN" sz="2400" b="1" baseline="-25000" dirty="0" smtClean="0">
                <a:sym typeface="Symbol" pitchFamily="18" charset="2"/>
              </a:rPr>
              <a:t>0</a:t>
            </a:r>
            <a:r>
              <a:rPr lang="en-US" altLang="zh-CN" sz="2400" b="1" dirty="0" smtClean="0"/>
              <a:t>={0</a:t>
            </a:r>
            <a:r>
              <a:rPr lang="zh-CN" altLang="en-US" sz="2400" b="1" dirty="0" smtClean="0"/>
              <a:t>，</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4</a:t>
            </a:r>
            <a:r>
              <a:rPr lang="zh-CN" altLang="en-US" sz="2400" b="1" dirty="0" smtClean="0"/>
              <a:t>，</a:t>
            </a:r>
            <a:r>
              <a:rPr lang="en-US" altLang="zh-CN" sz="2400" b="1" dirty="0" smtClean="0"/>
              <a:t>7}       </a:t>
            </a:r>
            <a:r>
              <a:rPr lang="en-US" altLang="zh-CN" sz="2400" b="1" dirty="0" smtClean="0">
                <a:sym typeface="Symbol" pitchFamily="18" charset="2"/>
              </a:rPr>
              <a:t>T</a:t>
            </a:r>
            <a:r>
              <a:rPr lang="en-US" altLang="zh-CN" sz="2400" b="1" baseline="-25000" dirty="0" smtClean="0">
                <a:sym typeface="Symbol" pitchFamily="18" charset="2"/>
              </a:rPr>
              <a:t>1</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3</a:t>
            </a:r>
            <a:r>
              <a:rPr lang="zh-CN" altLang="en-US" sz="2400" b="1" dirty="0" smtClean="0"/>
              <a:t>，</a:t>
            </a:r>
            <a:r>
              <a:rPr lang="en-US" altLang="zh-CN" sz="2400" b="1" dirty="0" smtClean="0"/>
              <a:t>4</a:t>
            </a:r>
            <a:r>
              <a:rPr lang="zh-CN" altLang="en-US" sz="2400" b="1" dirty="0" smtClean="0"/>
              <a:t>，</a:t>
            </a:r>
            <a:r>
              <a:rPr lang="en-US" altLang="zh-CN" sz="2400" b="1" dirty="0" smtClean="0"/>
              <a:t>6</a:t>
            </a:r>
            <a:r>
              <a:rPr lang="zh-CN" altLang="en-US" sz="2400" b="1" dirty="0" smtClean="0"/>
              <a:t>，</a:t>
            </a:r>
            <a:r>
              <a:rPr lang="en-US" altLang="zh-CN" sz="2400" b="1" dirty="0" smtClean="0"/>
              <a:t>7</a:t>
            </a:r>
            <a:r>
              <a:rPr lang="zh-CN" altLang="en-US" sz="2400" b="1" dirty="0" smtClean="0"/>
              <a:t>，</a:t>
            </a:r>
            <a:r>
              <a:rPr lang="en-US" altLang="zh-CN" sz="2400" b="1" dirty="0" smtClean="0"/>
              <a:t>8}</a:t>
            </a:r>
          </a:p>
          <a:p>
            <a:pPr lvl="1">
              <a:lnSpc>
                <a:spcPct val="90000"/>
              </a:lnSpc>
              <a:buFont typeface="Wingdings" pitchFamily="2" charset="2"/>
              <a:buNone/>
            </a:pPr>
            <a:r>
              <a:rPr lang="en-US" altLang="zh-CN" sz="2400" b="1" dirty="0" smtClean="0">
                <a:sym typeface="Symbol" pitchFamily="18" charset="2"/>
              </a:rPr>
              <a:t>    T</a:t>
            </a:r>
            <a:r>
              <a:rPr lang="en-US" altLang="zh-CN" sz="2400" b="1" baseline="-25000" dirty="0" smtClean="0">
                <a:sym typeface="Symbol" pitchFamily="18" charset="2"/>
              </a:rPr>
              <a:t>2</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4</a:t>
            </a:r>
            <a:r>
              <a:rPr lang="zh-CN" altLang="en-US" sz="2400" b="1" dirty="0" smtClean="0"/>
              <a:t>，</a:t>
            </a:r>
            <a:r>
              <a:rPr lang="en-US" altLang="zh-CN" sz="2400" b="1" dirty="0" smtClean="0"/>
              <a:t>5</a:t>
            </a:r>
            <a:r>
              <a:rPr lang="zh-CN" altLang="en-US" sz="2400" b="1" dirty="0" smtClean="0"/>
              <a:t>，</a:t>
            </a:r>
            <a:r>
              <a:rPr lang="en-US" altLang="zh-CN" sz="2400" b="1" dirty="0" smtClean="0"/>
              <a:t>6</a:t>
            </a:r>
            <a:r>
              <a:rPr lang="zh-CN" altLang="en-US" sz="2400" b="1" dirty="0" smtClean="0"/>
              <a:t>，</a:t>
            </a:r>
            <a:r>
              <a:rPr lang="en-US" altLang="zh-CN" sz="2400" b="1" dirty="0" smtClean="0"/>
              <a:t>7}  </a:t>
            </a:r>
            <a:r>
              <a:rPr lang="en-US" altLang="zh-CN" sz="2400" b="1" dirty="0" smtClean="0">
                <a:sym typeface="Symbol" pitchFamily="18" charset="2"/>
              </a:rPr>
              <a:t>T</a:t>
            </a:r>
            <a:r>
              <a:rPr lang="en-US" altLang="zh-CN" sz="2400" b="1" baseline="-25000" dirty="0" smtClean="0">
                <a:sym typeface="Symbol" pitchFamily="18" charset="2"/>
              </a:rPr>
              <a:t>3</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4</a:t>
            </a:r>
            <a:r>
              <a:rPr lang="zh-CN" altLang="en-US" sz="2400" b="1" dirty="0" smtClean="0"/>
              <a:t>，</a:t>
            </a:r>
            <a:r>
              <a:rPr lang="en-US" altLang="zh-CN" sz="2400" b="1" dirty="0" smtClean="0"/>
              <a:t>5</a:t>
            </a:r>
            <a:r>
              <a:rPr lang="zh-CN" altLang="en-US" sz="2400" b="1" dirty="0" smtClean="0"/>
              <a:t>，</a:t>
            </a:r>
            <a:r>
              <a:rPr lang="en-US" altLang="zh-CN" sz="2400" b="1" dirty="0" smtClean="0"/>
              <a:t>6</a:t>
            </a:r>
            <a:r>
              <a:rPr lang="zh-CN" altLang="en-US" sz="2400" b="1" dirty="0" smtClean="0"/>
              <a:t>，</a:t>
            </a:r>
            <a:r>
              <a:rPr lang="en-US" altLang="zh-CN" sz="2400" b="1" dirty="0" smtClean="0"/>
              <a:t>7</a:t>
            </a:r>
            <a:r>
              <a:rPr lang="zh-CN" altLang="en-US" sz="2400" b="1" dirty="0" smtClean="0"/>
              <a:t>，</a:t>
            </a:r>
            <a:r>
              <a:rPr lang="en-US" altLang="zh-CN" sz="2400" b="1" dirty="0" smtClean="0"/>
              <a:t>9}</a:t>
            </a:r>
          </a:p>
          <a:p>
            <a:pPr lvl="1">
              <a:lnSpc>
                <a:spcPct val="90000"/>
              </a:lnSpc>
              <a:buFont typeface="Wingdings" pitchFamily="2" charset="2"/>
              <a:buNone/>
            </a:pPr>
            <a:r>
              <a:rPr lang="en-US" altLang="zh-CN" sz="2400" b="1" dirty="0" smtClean="0">
                <a:sym typeface="Symbol" pitchFamily="18" charset="2"/>
              </a:rPr>
              <a:t>    T</a:t>
            </a:r>
            <a:r>
              <a:rPr lang="en-US" altLang="zh-CN" sz="2400" b="1" baseline="-25000" dirty="0" smtClean="0">
                <a:sym typeface="Symbol" pitchFamily="18" charset="2"/>
              </a:rPr>
              <a:t>4</a:t>
            </a:r>
            <a:r>
              <a:rPr lang="en-US" altLang="zh-CN" sz="2400" b="1" dirty="0" smtClean="0"/>
              <a:t>={1</a:t>
            </a:r>
            <a:r>
              <a:rPr lang="zh-CN" altLang="en-US" sz="2400" b="1" dirty="0" smtClean="0"/>
              <a:t>，</a:t>
            </a:r>
            <a:r>
              <a:rPr lang="en-US" altLang="zh-CN" sz="2400" b="1" dirty="0" smtClean="0"/>
              <a:t>2</a:t>
            </a:r>
            <a:r>
              <a:rPr lang="zh-CN" altLang="en-US" sz="2400" b="1" dirty="0" smtClean="0"/>
              <a:t>，</a:t>
            </a:r>
            <a:r>
              <a:rPr lang="en-US" altLang="zh-CN" sz="2400" b="1" dirty="0" smtClean="0"/>
              <a:t>4</a:t>
            </a:r>
            <a:r>
              <a:rPr lang="zh-CN" altLang="en-US" sz="2400" b="1" dirty="0" smtClean="0"/>
              <a:t>，</a:t>
            </a:r>
            <a:r>
              <a:rPr lang="en-US" altLang="zh-CN" sz="2400" b="1" dirty="0" smtClean="0"/>
              <a:t>5</a:t>
            </a:r>
            <a:r>
              <a:rPr lang="zh-CN" altLang="en-US" sz="2400" b="1" dirty="0" smtClean="0"/>
              <a:t>，</a:t>
            </a:r>
            <a:r>
              <a:rPr lang="en-US" altLang="zh-CN" sz="2400" b="1" dirty="0" smtClean="0"/>
              <a:t>6</a:t>
            </a:r>
            <a:r>
              <a:rPr lang="zh-CN" altLang="en-US" sz="2400" b="1" dirty="0" smtClean="0"/>
              <a:t>，</a:t>
            </a:r>
            <a:r>
              <a:rPr lang="en-US" altLang="zh-CN" sz="2400" b="1" dirty="0" smtClean="0"/>
              <a:t>7</a:t>
            </a:r>
            <a:r>
              <a:rPr lang="zh-CN" altLang="en-US" sz="2400" b="1" dirty="0" smtClean="0"/>
              <a:t>，</a:t>
            </a:r>
            <a:r>
              <a:rPr lang="en-US" altLang="zh-CN" sz="2400" b="1" dirty="0" smtClean="0"/>
              <a:t>10}</a:t>
            </a:r>
            <a:r>
              <a:rPr lang="zh-CN" altLang="en-US" sz="2400" b="1" dirty="0" smtClean="0"/>
              <a:t>是终态</a:t>
            </a:r>
            <a:endParaRPr lang="en-US" altLang="zh-CN" sz="2400" b="1" dirty="0" smtClean="0"/>
          </a:p>
        </p:txBody>
      </p:sp>
      <p:sp>
        <p:nvSpPr>
          <p:cNvPr id="5" name="Rectangle 2"/>
          <p:cNvSpPr txBox="1">
            <a:spLocks noChangeArrowheads="1"/>
          </p:cNvSpPr>
          <p:nvPr/>
        </p:nvSpPr>
        <p:spPr>
          <a:xfrm>
            <a:off x="179512" y="260648"/>
            <a:ext cx="7772400" cy="947737"/>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a:lstStyle>
          <a:p>
            <a:r>
              <a:rPr lang="en-US" altLang="zh-CN" sz="2800" smtClean="0">
                <a:solidFill>
                  <a:srgbClr val="A50021"/>
                </a:solidFill>
              </a:rPr>
              <a:t>NFA </a:t>
            </a:r>
            <a:r>
              <a:rPr lang="zh-CN" altLang="en-US" sz="2800" smtClean="0">
                <a:solidFill>
                  <a:srgbClr val="A50021"/>
                </a:solidFill>
              </a:rPr>
              <a:t>确定化举例</a:t>
            </a:r>
            <a:r>
              <a:rPr lang="en-US" altLang="zh-CN" sz="2800" smtClean="0">
                <a:solidFill>
                  <a:srgbClr val="A50021"/>
                </a:solidFill>
              </a:rPr>
              <a:t/>
            </a:r>
            <a:br>
              <a:rPr lang="en-US" altLang="zh-CN" sz="2800" smtClean="0">
                <a:solidFill>
                  <a:srgbClr val="A50021"/>
                </a:solidFill>
              </a:rPr>
            </a:br>
            <a:endParaRPr lang="zh-CN" altLang="en-US" sz="2800" dirty="0" smtClean="0">
              <a:solidFill>
                <a:srgbClr val="A50021"/>
              </a:solidFill>
            </a:endParaRPr>
          </a:p>
        </p:txBody>
      </p:sp>
      <p:graphicFrame>
        <p:nvGraphicFramePr>
          <p:cNvPr id="6" name="表格 5"/>
          <p:cNvGraphicFramePr>
            <a:graphicFrameLocks noGrp="1"/>
          </p:cNvGraphicFramePr>
          <p:nvPr>
            <p:extLst>
              <p:ext uri="{D42A27DB-BD31-4B8C-83A1-F6EECF244321}">
                <p14:modId xmlns:p14="http://schemas.microsoft.com/office/powerpoint/2010/main" val="2292724249"/>
              </p:ext>
            </p:extLst>
          </p:nvPr>
        </p:nvGraphicFramePr>
        <p:xfrm>
          <a:off x="1259632" y="2636912"/>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endParaRPr lang="zh-CN" altLang="en-US" b="1" dirty="0">
                        <a:solidFill>
                          <a:srgbClr val="FF0066"/>
                        </a:solidFill>
                      </a:endParaRPr>
                    </a:p>
                  </a:txBody>
                  <a:tcPr/>
                </a:tc>
                <a:tc>
                  <a:txBody>
                    <a:bodyPr/>
                    <a:lstStyle/>
                    <a:p>
                      <a:r>
                        <a:rPr lang="en-US" altLang="zh-CN" b="1" dirty="0" smtClean="0"/>
                        <a:t>(DFA)</a:t>
                      </a:r>
                      <a:endParaRPr lang="zh-CN" altLang="en-US" b="1" dirty="0"/>
                    </a:p>
                  </a:txBody>
                  <a:tcPr/>
                </a:tc>
                <a:tc>
                  <a:txBody>
                    <a:bodyPr/>
                    <a:lstStyle/>
                    <a:p>
                      <a:r>
                        <a:rPr lang="en-US" altLang="zh-CN" b="1" dirty="0" smtClean="0"/>
                        <a:t>a</a:t>
                      </a:r>
                      <a:endParaRPr lang="zh-CN" altLang="en-US" b="1" dirty="0"/>
                    </a:p>
                  </a:txBody>
                  <a:tcPr/>
                </a:tc>
                <a:tc>
                  <a:txBody>
                    <a:bodyPr/>
                    <a:lstStyle/>
                    <a:p>
                      <a:r>
                        <a:rPr lang="en-US" altLang="zh-CN" b="1" dirty="0" smtClean="0"/>
                        <a:t>b</a:t>
                      </a:r>
                      <a:endParaRPr lang="zh-CN" altLang="en-US" b="1" dirty="0"/>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62800383"/>
              </p:ext>
            </p:extLst>
          </p:nvPr>
        </p:nvGraphicFramePr>
        <p:xfrm>
          <a:off x="1259632" y="3140968"/>
          <a:ext cx="4248472" cy="504056"/>
        </p:xfrm>
        <a:graphic>
          <a:graphicData uri="http://schemas.openxmlformats.org/drawingml/2006/table">
            <a:tbl>
              <a:tblPr firstRow="1" bandRow="1">
                <a:tableStyleId>{21E4AEA4-8DFA-4A89-87EB-49C32662AFE0}</a:tableStyleId>
              </a:tblPr>
              <a:tblGrid>
                <a:gridCol w="1062118"/>
                <a:gridCol w="1036458"/>
                <a:gridCol w="1087778"/>
                <a:gridCol w="1062118"/>
              </a:tblGrid>
              <a:tr h="504056">
                <a:tc>
                  <a:txBody>
                    <a:bodyPr/>
                    <a:lstStyle/>
                    <a:p>
                      <a:pPr marL="0" indent="0">
                        <a:buFont typeface="+mj-ea"/>
                        <a:buNone/>
                      </a:pPr>
                      <a:r>
                        <a:rPr lang="en-US" altLang="zh-CN" b="1" dirty="0" smtClean="0">
                          <a:solidFill>
                            <a:srgbClr val="FF0066"/>
                          </a:solidFill>
                        </a:rPr>
                        <a:t>0</a:t>
                      </a:r>
                      <a:endParaRPr lang="zh-CN" altLang="en-US" b="1" dirty="0">
                        <a:solidFill>
                          <a:srgbClr val="FF0066"/>
                        </a:solidFill>
                      </a:endParaRPr>
                    </a:p>
                  </a:txBody>
                  <a:tcPr>
                    <a:solidFill>
                      <a:schemeClr val="accent4">
                        <a:lumMod val="20000"/>
                        <a:lumOff val="80000"/>
                      </a:schemeClr>
                    </a:solidFill>
                  </a:tcPr>
                </a:tc>
                <a:tc>
                  <a:txBody>
                    <a:bodyPr/>
                    <a:lstStyle/>
                    <a:p>
                      <a:r>
                        <a:rPr lang="en-US" altLang="zh-CN" b="1" dirty="0" smtClean="0">
                          <a:solidFill>
                            <a:schemeClr val="tx1"/>
                          </a:solidFill>
                        </a:rPr>
                        <a:t>T0</a:t>
                      </a:r>
                      <a:endParaRPr lang="zh-CN" altLang="en-US" b="1" dirty="0">
                        <a:solidFill>
                          <a:schemeClr val="tx1"/>
                        </a:solidFill>
                      </a:endParaRPr>
                    </a:p>
                  </a:txBody>
                  <a:tcPr>
                    <a:solidFill>
                      <a:schemeClr val="accent4">
                        <a:lumMod val="20000"/>
                        <a:lumOff val="80000"/>
                      </a:schemeClr>
                    </a:solidFill>
                  </a:tcPr>
                </a:tc>
                <a:tc>
                  <a:txBody>
                    <a:bodyPr/>
                    <a:lstStyle/>
                    <a:p>
                      <a:r>
                        <a:rPr lang="en-US" altLang="zh-CN" b="1" dirty="0" smtClean="0">
                          <a:solidFill>
                            <a:schemeClr val="tx1"/>
                          </a:solidFill>
                        </a:rPr>
                        <a:t>T1</a:t>
                      </a:r>
                      <a:endParaRPr lang="zh-CN" altLang="en-US" b="1" dirty="0">
                        <a:solidFill>
                          <a:schemeClr val="tx1"/>
                        </a:solidFill>
                      </a:endParaRPr>
                    </a:p>
                  </a:txBody>
                  <a:tcPr>
                    <a:solidFill>
                      <a:schemeClr val="accent4">
                        <a:lumMod val="20000"/>
                        <a:lumOff val="80000"/>
                      </a:schemeClr>
                    </a:solidFill>
                  </a:tcPr>
                </a:tc>
                <a:tc>
                  <a:txBody>
                    <a:bodyPr/>
                    <a:lstStyle/>
                    <a:p>
                      <a:r>
                        <a:rPr lang="en-US" altLang="zh-CN" b="1" dirty="0" smtClean="0">
                          <a:solidFill>
                            <a:schemeClr val="tx1"/>
                          </a:solidFill>
                        </a:rPr>
                        <a:t>T2</a:t>
                      </a:r>
                      <a:endParaRPr lang="zh-CN" altLang="en-US" b="1" dirty="0">
                        <a:solidFill>
                          <a:schemeClr val="tx1"/>
                        </a:solidFill>
                      </a:endParaRPr>
                    </a:p>
                  </a:txBody>
                  <a:tcPr>
                    <a:solidFill>
                      <a:schemeClr val="accent4">
                        <a:lumMod val="20000"/>
                        <a:lumOff val="80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745361780"/>
              </p:ext>
            </p:extLst>
          </p:nvPr>
        </p:nvGraphicFramePr>
        <p:xfrm>
          <a:off x="1259632" y="3645024"/>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pPr marL="0" indent="0">
                        <a:buFont typeface="+mj-lt"/>
                        <a:buNone/>
                      </a:pPr>
                      <a:r>
                        <a:rPr lang="en-US" altLang="zh-CN" b="1" dirty="0" smtClean="0">
                          <a:solidFill>
                            <a:srgbClr val="FF0066"/>
                          </a:solidFill>
                        </a:rPr>
                        <a:t>1</a:t>
                      </a:r>
                      <a:endParaRPr lang="zh-CN" altLang="en-US" b="1" dirty="0">
                        <a:solidFill>
                          <a:srgbClr val="FF0066"/>
                        </a:solidFill>
                      </a:endParaRPr>
                    </a:p>
                  </a:txBody>
                  <a:tcPr>
                    <a:solidFill>
                      <a:schemeClr val="accent2">
                        <a:lumMod val="20000"/>
                        <a:lumOff val="80000"/>
                      </a:schemeClr>
                    </a:solidFill>
                  </a:tcPr>
                </a:tc>
                <a:tc>
                  <a:txBody>
                    <a:bodyPr/>
                    <a:lstStyle/>
                    <a:p>
                      <a:r>
                        <a:rPr lang="en-US" altLang="zh-CN" b="1" dirty="0" smtClean="0">
                          <a:solidFill>
                            <a:schemeClr val="tx1"/>
                          </a:solidFill>
                        </a:rPr>
                        <a:t>T1</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T1</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T3</a:t>
                      </a:r>
                      <a:endParaRPr lang="zh-CN" altLang="en-US" b="1" dirty="0">
                        <a:solidFill>
                          <a:schemeClr val="tx1"/>
                        </a:solidFill>
                      </a:endParaRPr>
                    </a:p>
                  </a:txBody>
                  <a:tcPr>
                    <a:solidFill>
                      <a:schemeClr val="accent2">
                        <a:lumMod val="20000"/>
                        <a:lumOff val="80000"/>
                      </a:schemeClr>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688999032"/>
              </p:ext>
            </p:extLst>
          </p:nvPr>
        </p:nvGraphicFramePr>
        <p:xfrm>
          <a:off x="1259632" y="4077072"/>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r>
                        <a:rPr lang="en-US" altLang="zh-CN" b="1" dirty="0" smtClean="0">
                          <a:solidFill>
                            <a:srgbClr val="FF0066"/>
                          </a:solidFill>
                        </a:rPr>
                        <a:t>2</a:t>
                      </a:r>
                      <a:endParaRPr lang="zh-CN" altLang="en-US" b="1" dirty="0">
                        <a:solidFill>
                          <a:srgbClr val="FF0066"/>
                        </a:solidFill>
                      </a:endParaRPr>
                    </a:p>
                  </a:txBody>
                  <a:tcPr>
                    <a:solidFill>
                      <a:schemeClr val="accent2">
                        <a:lumMod val="20000"/>
                        <a:lumOff val="80000"/>
                      </a:schemeClr>
                    </a:solidFill>
                  </a:tcPr>
                </a:tc>
                <a:tc>
                  <a:txBody>
                    <a:bodyPr/>
                    <a:lstStyle/>
                    <a:p>
                      <a:r>
                        <a:rPr lang="en-US" altLang="zh-CN" b="1" dirty="0" smtClean="0">
                          <a:solidFill>
                            <a:schemeClr val="accent6">
                              <a:lumMod val="50000"/>
                            </a:schemeClr>
                          </a:solidFill>
                        </a:rPr>
                        <a:t>T2</a:t>
                      </a:r>
                      <a:endParaRPr lang="zh-CN" altLang="en-US" b="1" dirty="0">
                        <a:solidFill>
                          <a:schemeClr val="accent6">
                            <a:lumMod val="50000"/>
                          </a:schemeClr>
                        </a:solidFill>
                      </a:endParaRPr>
                    </a:p>
                  </a:txBody>
                  <a:tcPr>
                    <a:solidFill>
                      <a:schemeClr val="accent2">
                        <a:lumMod val="20000"/>
                        <a:lumOff val="80000"/>
                      </a:schemeClr>
                    </a:solidFill>
                  </a:tcPr>
                </a:tc>
                <a:tc>
                  <a:txBody>
                    <a:bodyPr/>
                    <a:lstStyle/>
                    <a:p>
                      <a:r>
                        <a:rPr lang="en-US" altLang="zh-CN" b="1" dirty="0" smtClean="0">
                          <a:solidFill>
                            <a:schemeClr val="accent6">
                              <a:lumMod val="50000"/>
                            </a:schemeClr>
                          </a:solidFill>
                        </a:rPr>
                        <a:t>T1</a:t>
                      </a:r>
                      <a:endParaRPr lang="zh-CN" altLang="en-US" b="1" dirty="0">
                        <a:solidFill>
                          <a:schemeClr val="accent6">
                            <a:lumMod val="50000"/>
                          </a:schemeClr>
                        </a:solidFill>
                      </a:endParaRPr>
                    </a:p>
                  </a:txBody>
                  <a:tcPr>
                    <a:solidFill>
                      <a:schemeClr val="accent2">
                        <a:lumMod val="20000"/>
                        <a:lumOff val="80000"/>
                      </a:schemeClr>
                    </a:solidFill>
                  </a:tcPr>
                </a:tc>
                <a:tc>
                  <a:txBody>
                    <a:bodyPr/>
                    <a:lstStyle/>
                    <a:p>
                      <a:r>
                        <a:rPr lang="en-US" altLang="zh-CN" b="1" dirty="0" smtClean="0">
                          <a:solidFill>
                            <a:schemeClr val="accent6">
                              <a:lumMod val="50000"/>
                            </a:schemeClr>
                          </a:solidFill>
                        </a:rPr>
                        <a:t>T2</a:t>
                      </a:r>
                      <a:endParaRPr lang="zh-CN" altLang="en-US" b="1" dirty="0">
                        <a:solidFill>
                          <a:schemeClr val="accent6">
                            <a:lumMod val="50000"/>
                          </a:schemeClr>
                        </a:solidFill>
                      </a:endParaRPr>
                    </a:p>
                  </a:txBody>
                  <a:tcPr>
                    <a:solidFill>
                      <a:schemeClr val="accent2">
                        <a:lumMod val="20000"/>
                        <a:lumOff val="80000"/>
                      </a:schemeClr>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998331693"/>
              </p:ext>
            </p:extLst>
          </p:nvPr>
        </p:nvGraphicFramePr>
        <p:xfrm>
          <a:off x="1259632" y="4509120"/>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r>
                        <a:rPr lang="en-US" altLang="zh-CN" b="1" dirty="0" smtClean="0">
                          <a:solidFill>
                            <a:srgbClr val="FF0066"/>
                          </a:solidFill>
                        </a:rPr>
                        <a:t>3</a:t>
                      </a:r>
                      <a:endParaRPr lang="zh-CN" altLang="en-US" b="1" dirty="0">
                        <a:solidFill>
                          <a:srgbClr val="FF0066"/>
                        </a:solidFill>
                      </a:endParaRPr>
                    </a:p>
                  </a:txBody>
                  <a:tcPr>
                    <a:solidFill>
                      <a:schemeClr val="accent2">
                        <a:lumMod val="20000"/>
                        <a:lumOff val="80000"/>
                      </a:schemeClr>
                    </a:solidFill>
                  </a:tcPr>
                </a:tc>
                <a:tc>
                  <a:txBody>
                    <a:bodyPr/>
                    <a:lstStyle/>
                    <a:p>
                      <a:r>
                        <a:rPr lang="en-US" altLang="zh-CN" b="1" dirty="0" smtClean="0">
                          <a:solidFill>
                            <a:schemeClr val="tx1"/>
                          </a:solidFill>
                        </a:rPr>
                        <a:t>T3</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T1</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T4</a:t>
                      </a:r>
                      <a:endParaRPr lang="zh-CN" altLang="en-US" b="1" dirty="0">
                        <a:solidFill>
                          <a:schemeClr val="tx1"/>
                        </a:solidFill>
                      </a:endParaRPr>
                    </a:p>
                  </a:txBody>
                  <a:tcPr>
                    <a:solidFill>
                      <a:schemeClr val="accent2">
                        <a:lumMod val="20000"/>
                        <a:lumOff val="80000"/>
                      </a:schemeClr>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989936423"/>
              </p:ext>
            </p:extLst>
          </p:nvPr>
        </p:nvGraphicFramePr>
        <p:xfrm>
          <a:off x="1259632" y="5013176"/>
          <a:ext cx="4248472" cy="504056"/>
        </p:xfrm>
        <a:graphic>
          <a:graphicData uri="http://schemas.openxmlformats.org/drawingml/2006/table">
            <a:tbl>
              <a:tblPr firstRow="1" bandRow="1">
                <a:tableStyleId>{21E4AEA4-8DFA-4A89-87EB-49C32662AFE0}</a:tableStyleId>
              </a:tblPr>
              <a:tblGrid>
                <a:gridCol w="1062118"/>
                <a:gridCol w="1062118"/>
                <a:gridCol w="1062118"/>
                <a:gridCol w="1062118"/>
              </a:tblGrid>
              <a:tr h="504056">
                <a:tc>
                  <a:txBody>
                    <a:bodyPr/>
                    <a:lstStyle/>
                    <a:p>
                      <a:r>
                        <a:rPr lang="en-US" altLang="zh-CN" b="1" dirty="0" smtClean="0">
                          <a:solidFill>
                            <a:srgbClr val="FF0066"/>
                          </a:solidFill>
                        </a:rPr>
                        <a:t>4</a:t>
                      </a:r>
                      <a:endParaRPr lang="zh-CN" altLang="en-US" b="1" dirty="0">
                        <a:solidFill>
                          <a:srgbClr val="FF0066"/>
                        </a:solidFill>
                      </a:endParaRPr>
                    </a:p>
                  </a:txBody>
                  <a:tcPr>
                    <a:solidFill>
                      <a:schemeClr val="accent2">
                        <a:lumMod val="20000"/>
                        <a:lumOff val="80000"/>
                      </a:schemeClr>
                    </a:solidFill>
                  </a:tcPr>
                </a:tc>
                <a:tc>
                  <a:txBody>
                    <a:bodyPr/>
                    <a:lstStyle/>
                    <a:p>
                      <a:r>
                        <a:rPr lang="en-US" altLang="zh-CN" b="1" dirty="0" smtClean="0">
                          <a:solidFill>
                            <a:schemeClr val="tx1"/>
                          </a:solidFill>
                        </a:rPr>
                        <a:t>T4</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T1</a:t>
                      </a:r>
                      <a:endParaRPr lang="zh-CN" altLang="en-US" b="1" dirty="0">
                        <a:solidFill>
                          <a:schemeClr val="tx1"/>
                        </a:solidFill>
                      </a:endParaRPr>
                    </a:p>
                  </a:txBody>
                  <a:tcPr>
                    <a:solidFill>
                      <a:schemeClr val="accent2">
                        <a:lumMod val="20000"/>
                        <a:lumOff val="80000"/>
                      </a:schemeClr>
                    </a:solidFill>
                  </a:tcPr>
                </a:tc>
                <a:tc>
                  <a:txBody>
                    <a:bodyPr/>
                    <a:lstStyle/>
                    <a:p>
                      <a:r>
                        <a:rPr lang="en-US" altLang="zh-CN" b="1" dirty="0" smtClean="0">
                          <a:solidFill>
                            <a:schemeClr val="tx1"/>
                          </a:solidFill>
                        </a:rPr>
                        <a:t>T2</a:t>
                      </a:r>
                      <a:endParaRPr lang="zh-CN" altLang="en-US" b="1" dirty="0">
                        <a:solidFill>
                          <a:schemeClr val="tx1"/>
                        </a:solidFill>
                      </a:endParaRPr>
                    </a:p>
                  </a:txBody>
                  <a:tcPr>
                    <a:solidFill>
                      <a:schemeClr val="accent2">
                        <a:lumMod val="20000"/>
                        <a:lumOff val="80000"/>
                      </a:schemeClr>
                    </a:solidFill>
                  </a:tcPr>
                </a:tc>
              </a:tr>
            </a:tbl>
          </a:graphicData>
        </a:graphic>
      </p:graphicFrame>
    </p:spTree>
    <p:extLst>
      <p:ext uri="{BB962C8B-B14F-4D97-AF65-F5344CB8AC3E}">
        <p14:creationId xmlns:p14="http://schemas.microsoft.com/office/powerpoint/2010/main" val="409355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8913"/>
            <a:ext cx="82296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4"/>
          <p:cNvGrpSpPr>
            <a:grpSpLocks/>
          </p:cNvGrpSpPr>
          <p:nvPr/>
        </p:nvGrpSpPr>
        <p:grpSpPr bwMode="auto">
          <a:xfrm>
            <a:off x="512363" y="3779708"/>
            <a:ext cx="5651500" cy="3024187"/>
            <a:chOff x="0" y="2205"/>
            <a:chExt cx="3560" cy="1905"/>
          </a:xfrm>
        </p:grpSpPr>
        <p:grpSp>
          <p:nvGrpSpPr>
            <p:cNvPr id="39941" name="Group 34"/>
            <p:cNvGrpSpPr>
              <a:grpSpLocks/>
            </p:cNvGrpSpPr>
            <p:nvPr/>
          </p:nvGrpSpPr>
          <p:grpSpPr bwMode="auto">
            <a:xfrm>
              <a:off x="249" y="2205"/>
              <a:ext cx="3311" cy="1905"/>
              <a:chOff x="2772" y="280"/>
              <a:chExt cx="5144" cy="3302"/>
            </a:xfrm>
          </p:grpSpPr>
          <p:sp>
            <p:nvSpPr>
              <p:cNvPr id="39943" name="Oval 35"/>
              <p:cNvSpPr>
                <a:spLocks noChangeArrowheads="1"/>
              </p:cNvSpPr>
              <p:nvPr/>
            </p:nvSpPr>
            <p:spPr bwMode="auto">
              <a:xfrm>
                <a:off x="7196" y="2243"/>
                <a:ext cx="720" cy="624"/>
              </a:xfrm>
              <a:prstGeom prst="ellipse">
                <a:avLst/>
              </a:prstGeom>
              <a:solidFill>
                <a:srgbClr val="FFFFFF"/>
              </a:solidFill>
              <a:ln w="12700">
                <a:solidFill>
                  <a:srgbClr val="A50021"/>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sp>
            <p:nvSpPr>
              <p:cNvPr id="39944" name="Oval 36"/>
              <p:cNvSpPr>
                <a:spLocks noChangeArrowheads="1"/>
              </p:cNvSpPr>
              <p:nvPr/>
            </p:nvSpPr>
            <p:spPr bwMode="auto">
              <a:xfrm>
                <a:off x="2772" y="2334"/>
                <a:ext cx="540" cy="468"/>
              </a:xfrm>
              <a:prstGeom prst="ellipse">
                <a:avLst/>
              </a:prstGeom>
              <a:solidFill>
                <a:srgbClr val="FFFFFF"/>
              </a:solidFill>
              <a:ln w="12700">
                <a:solidFill>
                  <a:srgbClr val="A50021"/>
                </a:solidFill>
                <a:round/>
                <a:headEnd/>
                <a:tailEnd/>
              </a:ln>
            </p:spPr>
            <p:txBody>
              <a:bodyPr t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0" fontAlgn="base" hangingPunct="0">
                  <a:spcBef>
                    <a:spcPct val="0"/>
                  </a:spcBef>
                  <a:spcAft>
                    <a:spcPct val="0"/>
                  </a:spcAft>
                </a:pPr>
                <a:r>
                  <a:rPr lang="en-US" altLang="zh-CN" sz="2000">
                    <a:solidFill>
                      <a:prstClr val="black"/>
                    </a:solidFill>
                    <a:latin typeface="Times New Roman" pitchFamily="18" charset="0"/>
                  </a:rPr>
                  <a:t>0</a:t>
                </a:r>
                <a:endParaRPr lang="en-US" altLang="zh-CN" sz="2000">
                  <a:solidFill>
                    <a:prstClr val="black"/>
                  </a:solidFill>
                </a:endParaRPr>
              </a:p>
            </p:txBody>
          </p:sp>
          <p:sp>
            <p:nvSpPr>
              <p:cNvPr id="39945" name="Oval 37"/>
              <p:cNvSpPr>
                <a:spLocks noChangeArrowheads="1"/>
              </p:cNvSpPr>
              <p:nvPr/>
            </p:nvSpPr>
            <p:spPr bwMode="auto">
              <a:xfrm>
                <a:off x="4212" y="2334"/>
                <a:ext cx="540" cy="468"/>
              </a:xfrm>
              <a:prstGeom prst="ellipse">
                <a:avLst/>
              </a:prstGeom>
              <a:solidFill>
                <a:srgbClr val="FFFFFF"/>
              </a:solidFill>
              <a:ln w="12700">
                <a:solidFill>
                  <a:srgbClr val="A50021"/>
                </a:solidFill>
                <a:round/>
                <a:headEnd/>
                <a:tailEnd/>
              </a:ln>
            </p:spPr>
            <p:txBody>
              <a:bodyPr t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0" fontAlgn="base" hangingPunct="0">
                  <a:spcBef>
                    <a:spcPct val="0"/>
                  </a:spcBef>
                  <a:spcAft>
                    <a:spcPct val="0"/>
                  </a:spcAft>
                </a:pPr>
                <a:r>
                  <a:rPr lang="en-US" altLang="zh-CN" sz="2000">
                    <a:solidFill>
                      <a:prstClr val="black"/>
                    </a:solidFill>
                    <a:latin typeface="Times New Roman" pitchFamily="18" charset="0"/>
                  </a:rPr>
                  <a:t>1</a:t>
                </a:r>
                <a:endParaRPr lang="en-US" altLang="zh-CN" sz="2000">
                  <a:solidFill>
                    <a:prstClr val="black"/>
                  </a:solidFill>
                </a:endParaRPr>
              </a:p>
            </p:txBody>
          </p:sp>
          <p:sp>
            <p:nvSpPr>
              <p:cNvPr id="39946" name="Oval 38"/>
              <p:cNvSpPr>
                <a:spLocks noChangeArrowheads="1"/>
              </p:cNvSpPr>
              <p:nvPr/>
            </p:nvSpPr>
            <p:spPr bwMode="auto">
              <a:xfrm>
                <a:off x="5832" y="2334"/>
                <a:ext cx="540" cy="468"/>
              </a:xfrm>
              <a:prstGeom prst="ellipse">
                <a:avLst/>
              </a:prstGeom>
              <a:solidFill>
                <a:srgbClr val="FFFFFF"/>
              </a:solidFill>
              <a:ln w="12700">
                <a:solidFill>
                  <a:srgbClr val="A50021"/>
                </a:solidFill>
                <a:round/>
                <a:headEnd/>
                <a:tailEnd/>
              </a:ln>
            </p:spPr>
            <p:txBody>
              <a:bodyPr t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0" fontAlgn="base" hangingPunct="0">
                  <a:spcBef>
                    <a:spcPct val="0"/>
                  </a:spcBef>
                  <a:spcAft>
                    <a:spcPct val="0"/>
                  </a:spcAft>
                </a:pPr>
                <a:r>
                  <a:rPr lang="en-US" altLang="zh-CN" sz="2000">
                    <a:solidFill>
                      <a:prstClr val="black"/>
                    </a:solidFill>
                    <a:latin typeface="Times New Roman" pitchFamily="18" charset="0"/>
                  </a:rPr>
                  <a:t>3</a:t>
                </a:r>
                <a:endParaRPr lang="en-US" altLang="zh-CN" sz="2000">
                  <a:solidFill>
                    <a:prstClr val="black"/>
                  </a:solidFill>
                </a:endParaRPr>
              </a:p>
            </p:txBody>
          </p:sp>
          <p:sp>
            <p:nvSpPr>
              <p:cNvPr id="39947" name="Oval 39"/>
              <p:cNvSpPr>
                <a:spLocks noChangeArrowheads="1"/>
              </p:cNvSpPr>
              <p:nvPr/>
            </p:nvSpPr>
            <p:spPr bwMode="auto">
              <a:xfrm>
                <a:off x="7272" y="2334"/>
                <a:ext cx="540" cy="468"/>
              </a:xfrm>
              <a:prstGeom prst="ellipse">
                <a:avLst/>
              </a:prstGeom>
              <a:solidFill>
                <a:srgbClr val="FFFFFF"/>
              </a:solidFill>
              <a:ln w="12700">
                <a:solidFill>
                  <a:srgbClr val="A50021"/>
                </a:solidFill>
                <a:round/>
                <a:headEnd/>
                <a:tailEnd/>
              </a:ln>
            </p:spPr>
            <p:txBody>
              <a:bodyPr t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0" fontAlgn="base" hangingPunct="0">
                  <a:spcBef>
                    <a:spcPct val="0"/>
                  </a:spcBef>
                  <a:spcAft>
                    <a:spcPct val="0"/>
                  </a:spcAft>
                </a:pPr>
                <a:r>
                  <a:rPr lang="en-US" altLang="zh-CN" sz="2000">
                    <a:solidFill>
                      <a:prstClr val="black"/>
                    </a:solidFill>
                    <a:latin typeface="Times New Roman" pitchFamily="18" charset="0"/>
                  </a:rPr>
                  <a:t>4</a:t>
                </a:r>
                <a:endParaRPr lang="en-US" altLang="zh-CN" sz="2000">
                  <a:solidFill>
                    <a:prstClr val="black"/>
                  </a:solidFill>
                </a:endParaRPr>
              </a:p>
            </p:txBody>
          </p:sp>
          <p:sp>
            <p:nvSpPr>
              <p:cNvPr id="39948" name="Oval 40"/>
              <p:cNvSpPr>
                <a:spLocks noChangeArrowheads="1"/>
              </p:cNvSpPr>
              <p:nvPr/>
            </p:nvSpPr>
            <p:spPr bwMode="auto">
              <a:xfrm>
                <a:off x="4212" y="773"/>
                <a:ext cx="540" cy="469"/>
              </a:xfrm>
              <a:prstGeom prst="ellipse">
                <a:avLst/>
              </a:prstGeom>
              <a:solidFill>
                <a:srgbClr val="FFFFFF"/>
              </a:solidFill>
              <a:ln w="12700">
                <a:solidFill>
                  <a:srgbClr val="A50021"/>
                </a:solidFill>
                <a:round/>
                <a:headEnd/>
                <a:tailEnd/>
              </a:ln>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sp>
            <p:nvSpPr>
              <p:cNvPr id="39949" name="Line 41"/>
              <p:cNvSpPr>
                <a:spLocks noChangeShapeType="1"/>
              </p:cNvSpPr>
              <p:nvPr/>
            </p:nvSpPr>
            <p:spPr bwMode="auto">
              <a:xfrm flipV="1">
                <a:off x="3132" y="1242"/>
                <a:ext cx="1080" cy="1092"/>
              </a:xfrm>
              <a:prstGeom prst="line">
                <a:avLst/>
              </a:prstGeom>
              <a:noFill/>
              <a:ln w="127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39950" name="Line 42"/>
              <p:cNvSpPr>
                <a:spLocks noChangeShapeType="1"/>
              </p:cNvSpPr>
              <p:nvPr/>
            </p:nvSpPr>
            <p:spPr bwMode="auto">
              <a:xfrm>
                <a:off x="3312" y="2646"/>
                <a:ext cx="900" cy="0"/>
              </a:xfrm>
              <a:prstGeom prst="line">
                <a:avLst/>
              </a:prstGeom>
              <a:noFill/>
              <a:ln w="127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39951" name="Line 43"/>
              <p:cNvSpPr>
                <a:spLocks noChangeShapeType="1"/>
              </p:cNvSpPr>
              <p:nvPr/>
            </p:nvSpPr>
            <p:spPr bwMode="auto">
              <a:xfrm>
                <a:off x="4572" y="1242"/>
                <a:ext cx="0" cy="1092"/>
              </a:xfrm>
              <a:prstGeom prst="line">
                <a:avLst/>
              </a:prstGeom>
              <a:noFill/>
              <a:ln w="127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39952" name="Line 44"/>
              <p:cNvSpPr>
                <a:spLocks noChangeShapeType="1"/>
              </p:cNvSpPr>
              <p:nvPr/>
            </p:nvSpPr>
            <p:spPr bwMode="auto">
              <a:xfrm>
                <a:off x="4752" y="2542"/>
                <a:ext cx="1080" cy="1"/>
              </a:xfrm>
              <a:prstGeom prst="line">
                <a:avLst/>
              </a:prstGeom>
              <a:noFill/>
              <a:ln w="127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39953" name="Line 45"/>
              <p:cNvSpPr>
                <a:spLocks noChangeShapeType="1"/>
              </p:cNvSpPr>
              <p:nvPr/>
            </p:nvSpPr>
            <p:spPr bwMode="auto">
              <a:xfrm>
                <a:off x="6372" y="2568"/>
                <a:ext cx="720" cy="1"/>
              </a:xfrm>
              <a:prstGeom prst="line">
                <a:avLst/>
              </a:prstGeom>
              <a:noFill/>
              <a:ln w="127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39954" name="Line 46"/>
              <p:cNvSpPr>
                <a:spLocks noChangeShapeType="1"/>
              </p:cNvSpPr>
              <p:nvPr/>
            </p:nvSpPr>
            <p:spPr bwMode="auto">
              <a:xfrm flipH="1" flipV="1">
                <a:off x="4791" y="1164"/>
                <a:ext cx="2520" cy="1092"/>
              </a:xfrm>
              <a:prstGeom prst="line">
                <a:avLst/>
              </a:prstGeom>
              <a:noFill/>
              <a:ln w="12700">
                <a:solidFill>
                  <a:srgbClr val="A50021"/>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000" b="1">
                  <a:solidFill>
                    <a:prstClr val="black"/>
                  </a:solidFill>
                  <a:latin typeface="Arial Narrow" pitchFamily="34" charset="0"/>
                </a:endParaRPr>
              </a:p>
            </p:txBody>
          </p:sp>
          <p:sp>
            <p:nvSpPr>
              <p:cNvPr id="39955" name="Freeform 47"/>
              <p:cNvSpPr>
                <a:spLocks/>
              </p:cNvSpPr>
              <p:nvPr/>
            </p:nvSpPr>
            <p:spPr bwMode="auto">
              <a:xfrm>
                <a:off x="4002" y="280"/>
                <a:ext cx="990" cy="650"/>
              </a:xfrm>
              <a:custGeom>
                <a:avLst/>
                <a:gdLst>
                  <a:gd name="T0" fmla="*/ 210 w 990"/>
                  <a:gd name="T1" fmla="*/ 650 h 650"/>
                  <a:gd name="T2" fmla="*/ 30 w 990"/>
                  <a:gd name="T3" fmla="*/ 338 h 650"/>
                  <a:gd name="T4" fmla="*/ 390 w 990"/>
                  <a:gd name="T5" fmla="*/ 26 h 650"/>
                  <a:gd name="T6" fmla="*/ 930 w 990"/>
                  <a:gd name="T7" fmla="*/ 182 h 650"/>
                  <a:gd name="T8" fmla="*/ 750 w 990"/>
                  <a:gd name="T9" fmla="*/ 650 h 650"/>
                  <a:gd name="T10" fmla="*/ 0 60000 65536"/>
                  <a:gd name="T11" fmla="*/ 0 60000 65536"/>
                  <a:gd name="T12" fmla="*/ 0 60000 65536"/>
                  <a:gd name="T13" fmla="*/ 0 60000 65536"/>
                  <a:gd name="T14" fmla="*/ 0 60000 65536"/>
                  <a:gd name="T15" fmla="*/ 0 w 990"/>
                  <a:gd name="T16" fmla="*/ 0 h 650"/>
                  <a:gd name="T17" fmla="*/ 990 w 990"/>
                  <a:gd name="T18" fmla="*/ 650 h 650"/>
                </a:gdLst>
                <a:ahLst/>
                <a:cxnLst>
                  <a:cxn ang="T10">
                    <a:pos x="T0" y="T1"/>
                  </a:cxn>
                  <a:cxn ang="T11">
                    <a:pos x="T2" y="T3"/>
                  </a:cxn>
                  <a:cxn ang="T12">
                    <a:pos x="T4" y="T5"/>
                  </a:cxn>
                  <a:cxn ang="T13">
                    <a:pos x="T6" y="T7"/>
                  </a:cxn>
                  <a:cxn ang="T14">
                    <a:pos x="T8" y="T9"/>
                  </a:cxn>
                </a:cxnLst>
                <a:rect l="T15" t="T16" r="T17" b="T18"/>
                <a:pathLst>
                  <a:path w="990" h="650">
                    <a:moveTo>
                      <a:pt x="210" y="650"/>
                    </a:moveTo>
                    <a:cubicBezTo>
                      <a:pt x="105" y="546"/>
                      <a:pt x="0" y="442"/>
                      <a:pt x="30" y="338"/>
                    </a:cubicBezTo>
                    <a:cubicBezTo>
                      <a:pt x="60" y="234"/>
                      <a:pt x="240" y="52"/>
                      <a:pt x="390" y="26"/>
                    </a:cubicBezTo>
                    <a:cubicBezTo>
                      <a:pt x="540" y="0"/>
                      <a:pt x="870" y="78"/>
                      <a:pt x="930" y="182"/>
                    </a:cubicBezTo>
                    <a:cubicBezTo>
                      <a:pt x="990" y="286"/>
                      <a:pt x="870" y="468"/>
                      <a:pt x="750" y="650"/>
                    </a:cubicBezTo>
                  </a:path>
                </a:pathLst>
              </a:custGeom>
              <a:noFill/>
              <a:ln w="12700">
                <a:solidFill>
                  <a:srgbClr val="A5002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sp>
            <p:nvSpPr>
              <p:cNvPr id="39956" name="Freeform 48"/>
              <p:cNvSpPr>
                <a:spLocks/>
              </p:cNvSpPr>
              <p:nvPr/>
            </p:nvSpPr>
            <p:spPr bwMode="auto">
              <a:xfrm>
                <a:off x="4752" y="2802"/>
                <a:ext cx="1260" cy="156"/>
              </a:xfrm>
              <a:custGeom>
                <a:avLst/>
                <a:gdLst>
                  <a:gd name="T0" fmla="*/ 1260 w 1260"/>
                  <a:gd name="T1" fmla="*/ 0 h 156"/>
                  <a:gd name="T2" fmla="*/ 540 w 1260"/>
                  <a:gd name="T3" fmla="*/ 156 h 156"/>
                  <a:gd name="T4" fmla="*/ 0 w 1260"/>
                  <a:gd name="T5" fmla="*/ 0 h 156"/>
                  <a:gd name="T6" fmla="*/ 0 60000 65536"/>
                  <a:gd name="T7" fmla="*/ 0 60000 65536"/>
                  <a:gd name="T8" fmla="*/ 0 60000 65536"/>
                  <a:gd name="T9" fmla="*/ 0 w 1260"/>
                  <a:gd name="T10" fmla="*/ 0 h 156"/>
                  <a:gd name="T11" fmla="*/ 1260 w 1260"/>
                  <a:gd name="T12" fmla="*/ 156 h 156"/>
                </a:gdLst>
                <a:ahLst/>
                <a:cxnLst>
                  <a:cxn ang="T6">
                    <a:pos x="T0" y="T1"/>
                  </a:cxn>
                  <a:cxn ang="T7">
                    <a:pos x="T2" y="T3"/>
                  </a:cxn>
                  <a:cxn ang="T8">
                    <a:pos x="T4" y="T5"/>
                  </a:cxn>
                </a:cxnLst>
                <a:rect l="T9" t="T10" r="T11" b="T12"/>
                <a:pathLst>
                  <a:path w="1260" h="156">
                    <a:moveTo>
                      <a:pt x="1260" y="0"/>
                    </a:moveTo>
                    <a:cubicBezTo>
                      <a:pt x="1005" y="78"/>
                      <a:pt x="750" y="156"/>
                      <a:pt x="540" y="156"/>
                    </a:cubicBezTo>
                    <a:cubicBezTo>
                      <a:pt x="330" y="156"/>
                      <a:pt x="165" y="78"/>
                      <a:pt x="0" y="0"/>
                    </a:cubicBezTo>
                  </a:path>
                </a:pathLst>
              </a:custGeom>
              <a:noFill/>
              <a:ln w="12700">
                <a:solidFill>
                  <a:srgbClr val="A5002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sp>
            <p:nvSpPr>
              <p:cNvPr id="39957" name="Freeform 49"/>
              <p:cNvSpPr>
                <a:spLocks/>
              </p:cNvSpPr>
              <p:nvPr/>
            </p:nvSpPr>
            <p:spPr bwMode="auto">
              <a:xfrm>
                <a:off x="4002" y="2802"/>
                <a:ext cx="780" cy="624"/>
              </a:xfrm>
              <a:custGeom>
                <a:avLst/>
                <a:gdLst>
                  <a:gd name="T0" fmla="*/ 210 w 780"/>
                  <a:gd name="T1" fmla="*/ 0 h 624"/>
                  <a:gd name="T2" fmla="*/ 30 w 780"/>
                  <a:gd name="T3" fmla="*/ 312 h 624"/>
                  <a:gd name="T4" fmla="*/ 390 w 780"/>
                  <a:gd name="T5" fmla="*/ 624 h 624"/>
                  <a:gd name="T6" fmla="*/ 750 w 780"/>
                  <a:gd name="T7" fmla="*/ 312 h 624"/>
                  <a:gd name="T8" fmla="*/ 570 w 780"/>
                  <a:gd name="T9" fmla="*/ 0 h 624"/>
                  <a:gd name="T10" fmla="*/ 0 60000 65536"/>
                  <a:gd name="T11" fmla="*/ 0 60000 65536"/>
                  <a:gd name="T12" fmla="*/ 0 60000 65536"/>
                  <a:gd name="T13" fmla="*/ 0 60000 65536"/>
                  <a:gd name="T14" fmla="*/ 0 60000 65536"/>
                  <a:gd name="T15" fmla="*/ 0 w 780"/>
                  <a:gd name="T16" fmla="*/ 0 h 624"/>
                  <a:gd name="T17" fmla="*/ 780 w 780"/>
                  <a:gd name="T18" fmla="*/ 624 h 624"/>
                </a:gdLst>
                <a:ahLst/>
                <a:cxnLst>
                  <a:cxn ang="T10">
                    <a:pos x="T0" y="T1"/>
                  </a:cxn>
                  <a:cxn ang="T11">
                    <a:pos x="T2" y="T3"/>
                  </a:cxn>
                  <a:cxn ang="T12">
                    <a:pos x="T4" y="T5"/>
                  </a:cxn>
                  <a:cxn ang="T13">
                    <a:pos x="T6" y="T7"/>
                  </a:cxn>
                  <a:cxn ang="T14">
                    <a:pos x="T8" y="T9"/>
                  </a:cxn>
                </a:cxnLst>
                <a:rect l="T15" t="T16" r="T17" b="T18"/>
                <a:pathLst>
                  <a:path w="780" h="624">
                    <a:moveTo>
                      <a:pt x="210" y="0"/>
                    </a:moveTo>
                    <a:cubicBezTo>
                      <a:pt x="105" y="104"/>
                      <a:pt x="0" y="208"/>
                      <a:pt x="30" y="312"/>
                    </a:cubicBezTo>
                    <a:cubicBezTo>
                      <a:pt x="60" y="416"/>
                      <a:pt x="270" y="624"/>
                      <a:pt x="390" y="624"/>
                    </a:cubicBezTo>
                    <a:cubicBezTo>
                      <a:pt x="510" y="624"/>
                      <a:pt x="720" y="416"/>
                      <a:pt x="750" y="312"/>
                    </a:cubicBezTo>
                    <a:cubicBezTo>
                      <a:pt x="780" y="208"/>
                      <a:pt x="675" y="104"/>
                      <a:pt x="570" y="0"/>
                    </a:cubicBezTo>
                  </a:path>
                </a:pathLst>
              </a:custGeom>
              <a:noFill/>
              <a:ln w="12700">
                <a:solidFill>
                  <a:srgbClr val="A5002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sp>
            <p:nvSpPr>
              <p:cNvPr id="39958" name="Freeform 50"/>
              <p:cNvSpPr>
                <a:spLocks/>
              </p:cNvSpPr>
              <p:nvPr/>
            </p:nvSpPr>
            <p:spPr bwMode="auto">
              <a:xfrm>
                <a:off x="4635" y="2789"/>
                <a:ext cx="2700" cy="624"/>
              </a:xfrm>
              <a:custGeom>
                <a:avLst/>
                <a:gdLst>
                  <a:gd name="T0" fmla="*/ 2700 w 2700"/>
                  <a:gd name="T1" fmla="*/ 0 h 624"/>
                  <a:gd name="T2" fmla="*/ 1080 w 2700"/>
                  <a:gd name="T3" fmla="*/ 624 h 624"/>
                  <a:gd name="T4" fmla="*/ 0 w 2700"/>
                  <a:gd name="T5" fmla="*/ 0 h 624"/>
                  <a:gd name="T6" fmla="*/ 0 60000 65536"/>
                  <a:gd name="T7" fmla="*/ 0 60000 65536"/>
                  <a:gd name="T8" fmla="*/ 0 60000 65536"/>
                  <a:gd name="T9" fmla="*/ 0 w 2700"/>
                  <a:gd name="T10" fmla="*/ 0 h 624"/>
                  <a:gd name="T11" fmla="*/ 2700 w 2700"/>
                  <a:gd name="T12" fmla="*/ 624 h 624"/>
                </a:gdLst>
                <a:ahLst/>
                <a:cxnLst>
                  <a:cxn ang="T6">
                    <a:pos x="T0" y="T1"/>
                  </a:cxn>
                  <a:cxn ang="T7">
                    <a:pos x="T2" y="T3"/>
                  </a:cxn>
                  <a:cxn ang="T8">
                    <a:pos x="T4" y="T5"/>
                  </a:cxn>
                </a:cxnLst>
                <a:rect l="T9" t="T10" r="T11" b="T12"/>
                <a:pathLst>
                  <a:path w="2700" h="624">
                    <a:moveTo>
                      <a:pt x="2700" y="0"/>
                    </a:moveTo>
                    <a:cubicBezTo>
                      <a:pt x="2115" y="312"/>
                      <a:pt x="1530" y="624"/>
                      <a:pt x="1080" y="624"/>
                    </a:cubicBezTo>
                    <a:cubicBezTo>
                      <a:pt x="630" y="624"/>
                      <a:pt x="315" y="312"/>
                      <a:pt x="0" y="0"/>
                    </a:cubicBezTo>
                  </a:path>
                </a:pathLst>
              </a:custGeom>
              <a:noFill/>
              <a:ln w="12700">
                <a:solidFill>
                  <a:srgbClr val="A5002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sp>
            <p:nvSpPr>
              <p:cNvPr id="39959" name="Oval 51"/>
              <p:cNvSpPr>
                <a:spLocks noChangeArrowheads="1"/>
              </p:cNvSpPr>
              <p:nvPr/>
            </p:nvSpPr>
            <p:spPr bwMode="auto">
              <a:xfrm>
                <a:off x="4212" y="774"/>
                <a:ext cx="540" cy="468"/>
              </a:xfrm>
              <a:prstGeom prst="ellipse">
                <a:avLst/>
              </a:prstGeom>
              <a:solidFill>
                <a:srgbClr val="FFFFFF"/>
              </a:solidFill>
              <a:ln w="12700">
                <a:solidFill>
                  <a:srgbClr val="A50021"/>
                </a:solidFill>
                <a:round/>
                <a:headEnd/>
                <a:tailEnd/>
              </a:ln>
            </p:spPr>
            <p:txBody>
              <a:bodyPr t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0" fontAlgn="base" hangingPunct="0">
                  <a:spcBef>
                    <a:spcPct val="0"/>
                  </a:spcBef>
                  <a:spcAft>
                    <a:spcPct val="0"/>
                  </a:spcAft>
                </a:pPr>
                <a:r>
                  <a:rPr lang="en-US" altLang="zh-CN" sz="2000">
                    <a:solidFill>
                      <a:prstClr val="black"/>
                    </a:solidFill>
                    <a:latin typeface="Times New Roman" pitchFamily="18" charset="0"/>
                  </a:rPr>
                  <a:t>2</a:t>
                </a:r>
                <a:endParaRPr lang="en-US" altLang="zh-CN" sz="2000">
                  <a:solidFill>
                    <a:prstClr val="black"/>
                  </a:solidFill>
                </a:endParaRPr>
              </a:p>
            </p:txBody>
          </p:sp>
          <p:sp>
            <p:nvSpPr>
              <p:cNvPr id="39960" name="Rectangle 52"/>
              <p:cNvSpPr>
                <a:spLocks noChangeArrowheads="1"/>
              </p:cNvSpPr>
              <p:nvPr/>
            </p:nvSpPr>
            <p:spPr bwMode="auto">
              <a:xfrm>
                <a:off x="3312" y="2646"/>
                <a:ext cx="360" cy="3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endParaRPr>
              </a:p>
            </p:txBody>
          </p:sp>
          <p:sp>
            <p:nvSpPr>
              <p:cNvPr id="39961" name="Rectangle 53"/>
              <p:cNvSpPr>
                <a:spLocks noChangeArrowheads="1"/>
              </p:cNvSpPr>
              <p:nvPr/>
            </p:nvSpPr>
            <p:spPr bwMode="auto">
              <a:xfrm>
                <a:off x="3312" y="1434"/>
                <a:ext cx="360" cy="3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latin typeface="Times New Roman" pitchFamily="18" charset="0"/>
                  </a:rPr>
                  <a:t>b</a:t>
                </a:r>
                <a:endParaRPr lang="en-US" altLang="zh-CN" sz="2000">
                  <a:solidFill>
                    <a:prstClr val="black"/>
                  </a:solidFill>
                </a:endParaRPr>
              </a:p>
            </p:txBody>
          </p:sp>
          <p:sp>
            <p:nvSpPr>
              <p:cNvPr id="39962" name="Rectangle 54"/>
              <p:cNvSpPr>
                <a:spLocks noChangeArrowheads="1"/>
              </p:cNvSpPr>
              <p:nvPr/>
            </p:nvSpPr>
            <p:spPr bwMode="auto">
              <a:xfrm>
                <a:off x="3672" y="462"/>
                <a:ext cx="360" cy="3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latin typeface="Times New Roman" pitchFamily="18" charset="0"/>
                  </a:rPr>
                  <a:t>b</a:t>
                </a:r>
                <a:endParaRPr lang="en-US" altLang="zh-CN" sz="2000">
                  <a:solidFill>
                    <a:prstClr val="black"/>
                  </a:solidFill>
                </a:endParaRPr>
              </a:p>
            </p:txBody>
          </p:sp>
          <p:sp>
            <p:nvSpPr>
              <p:cNvPr id="39963" name="Rectangle 55"/>
              <p:cNvSpPr>
                <a:spLocks noChangeArrowheads="1"/>
              </p:cNvSpPr>
              <p:nvPr/>
            </p:nvSpPr>
            <p:spPr bwMode="auto">
              <a:xfrm>
                <a:off x="4212" y="1554"/>
                <a:ext cx="360" cy="3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endParaRPr>
              </a:p>
            </p:txBody>
          </p:sp>
          <p:sp>
            <p:nvSpPr>
              <p:cNvPr id="39964" name="Rectangle 56"/>
              <p:cNvSpPr>
                <a:spLocks noChangeArrowheads="1"/>
              </p:cNvSpPr>
              <p:nvPr/>
            </p:nvSpPr>
            <p:spPr bwMode="auto">
              <a:xfrm>
                <a:off x="4032" y="3270"/>
                <a:ext cx="360" cy="3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endParaRPr>
              </a:p>
            </p:txBody>
          </p:sp>
          <p:sp>
            <p:nvSpPr>
              <p:cNvPr id="39965" name="Rectangle 57"/>
              <p:cNvSpPr>
                <a:spLocks noChangeArrowheads="1"/>
              </p:cNvSpPr>
              <p:nvPr/>
            </p:nvSpPr>
            <p:spPr bwMode="auto">
              <a:xfrm>
                <a:off x="6732" y="3114"/>
                <a:ext cx="360" cy="3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endParaRPr>
              </a:p>
            </p:txBody>
          </p:sp>
          <p:sp>
            <p:nvSpPr>
              <p:cNvPr id="39966" name="Rectangle 58"/>
              <p:cNvSpPr>
                <a:spLocks noChangeArrowheads="1"/>
              </p:cNvSpPr>
              <p:nvPr/>
            </p:nvSpPr>
            <p:spPr bwMode="auto">
              <a:xfrm>
                <a:off x="5472" y="2802"/>
                <a:ext cx="360" cy="3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latin typeface="Times New Roman" pitchFamily="18" charset="0"/>
                  </a:rPr>
                  <a:t>a</a:t>
                </a:r>
                <a:endParaRPr lang="en-US" altLang="zh-CN" sz="2000">
                  <a:solidFill>
                    <a:prstClr val="black"/>
                  </a:solidFill>
                </a:endParaRPr>
              </a:p>
            </p:txBody>
          </p:sp>
          <p:sp>
            <p:nvSpPr>
              <p:cNvPr id="39967" name="Rectangle 59"/>
              <p:cNvSpPr>
                <a:spLocks noChangeArrowheads="1"/>
              </p:cNvSpPr>
              <p:nvPr/>
            </p:nvSpPr>
            <p:spPr bwMode="auto">
              <a:xfrm>
                <a:off x="5112" y="2178"/>
                <a:ext cx="360" cy="3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latin typeface="Times New Roman" pitchFamily="18" charset="0"/>
                  </a:rPr>
                  <a:t>b</a:t>
                </a:r>
                <a:endParaRPr lang="en-US" altLang="zh-CN" sz="2000">
                  <a:solidFill>
                    <a:prstClr val="black"/>
                  </a:solidFill>
                </a:endParaRPr>
              </a:p>
            </p:txBody>
          </p:sp>
          <p:sp>
            <p:nvSpPr>
              <p:cNvPr id="39968" name="Rectangle 60"/>
              <p:cNvSpPr>
                <a:spLocks noChangeArrowheads="1"/>
              </p:cNvSpPr>
              <p:nvPr/>
            </p:nvSpPr>
            <p:spPr bwMode="auto">
              <a:xfrm>
                <a:off x="6552" y="2178"/>
                <a:ext cx="360" cy="3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latin typeface="Times New Roman" pitchFamily="18" charset="0"/>
                  </a:rPr>
                  <a:t>b</a:t>
                </a:r>
                <a:endParaRPr lang="en-US" altLang="zh-CN" sz="2000">
                  <a:solidFill>
                    <a:prstClr val="black"/>
                  </a:solidFill>
                </a:endParaRPr>
              </a:p>
            </p:txBody>
          </p:sp>
          <p:sp>
            <p:nvSpPr>
              <p:cNvPr id="39969" name="Rectangle 61"/>
              <p:cNvSpPr>
                <a:spLocks noChangeArrowheads="1"/>
              </p:cNvSpPr>
              <p:nvPr/>
            </p:nvSpPr>
            <p:spPr bwMode="auto">
              <a:xfrm>
                <a:off x="6012" y="1086"/>
                <a:ext cx="360" cy="3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latin typeface="Times New Roman" pitchFamily="18" charset="0"/>
                  </a:rPr>
                  <a:t>b</a:t>
                </a:r>
                <a:endParaRPr lang="en-US" altLang="zh-CN" sz="2000">
                  <a:solidFill>
                    <a:prstClr val="black"/>
                  </a:solidFill>
                </a:endParaRPr>
              </a:p>
            </p:txBody>
          </p:sp>
        </p:grpSp>
        <p:sp>
          <p:nvSpPr>
            <p:cNvPr id="39942" name="AutoShape 62"/>
            <p:cNvSpPr>
              <a:spLocks noChangeArrowheads="1"/>
            </p:cNvSpPr>
            <p:nvPr/>
          </p:nvSpPr>
          <p:spPr bwMode="auto">
            <a:xfrm>
              <a:off x="0" y="3475"/>
              <a:ext cx="204" cy="137"/>
            </a:xfrm>
            <a:prstGeom prst="rightArrow">
              <a:avLst>
                <a:gd name="adj1" fmla="val 50000"/>
                <a:gd name="adj2" fmla="val 37226"/>
              </a:avLst>
            </a:prstGeom>
            <a:solidFill>
              <a:schemeClr val="accent1"/>
            </a:solidFill>
            <a:ln w="12700">
              <a:solidFill>
                <a:srgbClr val="A5002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sz="2000">
                <a:solidFill>
                  <a:prstClr val="black"/>
                </a:solidFill>
              </a:endParaRPr>
            </a:p>
          </p:txBody>
        </p:sp>
      </p:grpSp>
      <p:sp>
        <p:nvSpPr>
          <p:cNvPr id="226367" name="AutoShape 63"/>
          <p:cNvSpPr>
            <a:spLocks noChangeArrowheads="1"/>
          </p:cNvSpPr>
          <p:nvPr/>
        </p:nvSpPr>
        <p:spPr bwMode="auto">
          <a:xfrm>
            <a:off x="6588125" y="2708275"/>
            <a:ext cx="936625" cy="2665413"/>
          </a:xfrm>
          <a:prstGeom prst="curvedLeftArrow">
            <a:avLst>
              <a:gd name="adj1" fmla="val 56915"/>
              <a:gd name="adj2" fmla="val 113831"/>
              <a:gd name="adj3" fmla="val 33333"/>
            </a:avLst>
          </a:prstGeom>
          <a:solidFill>
            <a:schemeClr val="accent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endParaRPr lang="zh-CN" altLang="en-US">
              <a:solidFill>
                <a:prstClr val="black"/>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27</a:t>
            </a:fld>
            <a:endParaRPr lang="en-US">
              <a:solidFill>
                <a:prstClr val="black">
                  <a:tint val="95000"/>
                </a:prstClr>
              </a:solidFill>
            </a:endParaRPr>
          </a:p>
        </p:txBody>
      </p:sp>
    </p:spTree>
    <p:extLst>
      <p:ext uri="{BB962C8B-B14F-4D97-AF65-F5344CB8AC3E}">
        <p14:creationId xmlns:p14="http://schemas.microsoft.com/office/powerpoint/2010/main" val="1740199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67"/>
                                        </p:tgtEl>
                                        <p:attrNameLst>
                                          <p:attrName>style.visibility</p:attrName>
                                        </p:attrNameLst>
                                      </p:cBhvr>
                                      <p:to>
                                        <p:strVal val="visible"/>
                                      </p:to>
                                    </p:set>
                                    <p:animEffect transition="in" filter="blinds(horizontal)">
                                      <p:cBhvr>
                                        <p:cTn id="7" dur="500"/>
                                        <p:tgtEl>
                                          <p:spTgt spid="226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7544" y="260648"/>
            <a:ext cx="8229600" cy="1185320"/>
          </a:xfrm>
        </p:spPr>
        <p:txBody>
          <a:bodyPr>
            <a:normAutofit fontScale="90000"/>
          </a:bodyPr>
          <a:lstStyle/>
          <a:p>
            <a:r>
              <a:rPr lang="zh-CN" altLang="en-US" dirty="0" smtClean="0">
                <a:solidFill>
                  <a:srgbClr val="FFC000"/>
                </a:solidFill>
                <a:latin typeface="黑体" panose="02010609060101010101" pitchFamily="49" charset="-122"/>
                <a:ea typeface="黑体" panose="02010609060101010101" pitchFamily="49" charset="-122"/>
              </a:rPr>
              <a:t>确定有限自动机的化简</a:t>
            </a:r>
            <a:r>
              <a:rPr lang="en-US" altLang="zh-CN" dirty="0" smtClean="0">
                <a:solidFill>
                  <a:srgbClr val="FFC000"/>
                </a:solidFill>
                <a:latin typeface="黑体" panose="02010609060101010101" pitchFamily="49" charset="-122"/>
                <a:ea typeface="黑体" panose="02010609060101010101" pitchFamily="49" charset="-122"/>
              </a:rPr>
              <a:t/>
            </a:r>
            <a:br>
              <a:rPr lang="en-US" altLang="zh-CN" dirty="0" smtClean="0">
                <a:solidFill>
                  <a:srgbClr val="FFC000"/>
                </a:solidFill>
                <a:latin typeface="黑体" panose="02010609060101010101" pitchFamily="49" charset="-122"/>
                <a:ea typeface="黑体" panose="02010609060101010101" pitchFamily="49" charset="-122"/>
              </a:rPr>
            </a:br>
            <a:endParaRPr lang="zh-CN" altLang="en-US" dirty="0" smtClean="0">
              <a:solidFill>
                <a:srgbClr val="FFC000"/>
              </a:solidFill>
              <a:latin typeface="黑体" panose="02010609060101010101" pitchFamily="49" charset="-122"/>
              <a:ea typeface="黑体" panose="02010609060101010101" pitchFamily="49" charset="-122"/>
            </a:endParaRPr>
          </a:p>
        </p:txBody>
      </p:sp>
      <p:sp>
        <p:nvSpPr>
          <p:cNvPr id="191491" name="Rectangle 3"/>
          <p:cNvSpPr>
            <a:spLocks noGrp="1" noChangeArrowheads="1"/>
          </p:cNvSpPr>
          <p:nvPr>
            <p:ph idx="1"/>
          </p:nvPr>
        </p:nvSpPr>
        <p:spPr/>
        <p:txBody>
          <a:bodyPr/>
          <a:lstStyle/>
          <a:p>
            <a:r>
              <a:rPr lang="zh-CN" altLang="en-US" sz="2400" dirty="0" smtClean="0"/>
              <a:t>通常，</a:t>
            </a:r>
            <a:r>
              <a:rPr lang="en-US" altLang="zh-CN" sz="2400" dirty="0" smtClean="0"/>
              <a:t>NFA</a:t>
            </a:r>
            <a:r>
              <a:rPr lang="zh-CN" altLang="en-US" sz="2400" dirty="0" smtClean="0"/>
              <a:t>确定化后，状态数会增加，而且可能出现一些</a:t>
            </a:r>
            <a:r>
              <a:rPr lang="zh-CN" altLang="en-US" sz="2400" dirty="0" smtClean="0">
                <a:solidFill>
                  <a:schemeClr val="folHlink"/>
                </a:solidFill>
              </a:rPr>
              <a:t>无用状态</a:t>
            </a:r>
            <a:r>
              <a:rPr lang="zh-CN" altLang="en-US" sz="2400" dirty="0" smtClean="0"/>
              <a:t>和</a:t>
            </a:r>
            <a:r>
              <a:rPr lang="zh-CN" altLang="en-US" sz="2400" dirty="0" smtClean="0">
                <a:solidFill>
                  <a:schemeClr val="folHlink"/>
                </a:solidFill>
              </a:rPr>
              <a:t>等价状态</a:t>
            </a:r>
            <a:r>
              <a:rPr lang="zh-CN" altLang="en-US" sz="2400" dirty="0" smtClean="0"/>
              <a:t>，需要简化</a:t>
            </a:r>
            <a:endParaRPr lang="en-US" altLang="zh-CN" sz="2400" dirty="0" smtClean="0"/>
          </a:p>
          <a:p>
            <a:endParaRPr lang="zh-CN" altLang="en-US" sz="2400" dirty="0" smtClean="0"/>
          </a:p>
          <a:p>
            <a:r>
              <a:rPr lang="zh-CN" altLang="en-US" sz="2400" dirty="0" smtClean="0"/>
              <a:t>化简条件：接受的语言必须相同</a:t>
            </a:r>
          </a:p>
          <a:p>
            <a:r>
              <a:rPr lang="zh-CN" altLang="en-US" sz="2400" dirty="0" smtClean="0"/>
              <a:t>无用状态：</a:t>
            </a:r>
          </a:p>
          <a:p>
            <a:pPr lvl="1"/>
            <a:r>
              <a:rPr lang="zh-CN" altLang="en-US" sz="2400" dirty="0" smtClean="0"/>
              <a:t>从该自动机的开始状态出发，任何输入串也不能到达的状态，或者从这个状态没有通路到达终态。</a:t>
            </a:r>
          </a:p>
          <a:p>
            <a:pPr lvl="1"/>
            <a:r>
              <a:rPr lang="zh-CN" altLang="en-US" sz="2400" dirty="0" smtClean="0"/>
              <a:t>消除无用状态 （图</a:t>
            </a:r>
            <a:r>
              <a:rPr lang="en-US" altLang="zh-CN" sz="2400" dirty="0" smtClean="0"/>
              <a:t>3.9</a:t>
            </a:r>
            <a:r>
              <a:rPr lang="zh-CN" altLang="en-US" sz="2400" dirty="0" smtClean="0"/>
              <a:t>）</a:t>
            </a:r>
          </a:p>
        </p:txBody>
      </p:sp>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28</a:t>
            </a:fld>
            <a:endParaRPr lang="en-US">
              <a:solidFill>
                <a:prstClr val="black">
                  <a:tint val="95000"/>
                </a:prstClr>
              </a:solidFill>
            </a:endParaRPr>
          </a:p>
        </p:txBody>
      </p:sp>
    </p:spTree>
    <p:extLst>
      <p:ext uri="{BB962C8B-B14F-4D97-AF65-F5344CB8AC3E}">
        <p14:creationId xmlns:p14="http://schemas.microsoft.com/office/powerpoint/2010/main" val="2802152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1491">
                                            <p:txEl>
                                              <p:pRg st="2" end="2"/>
                                            </p:txEl>
                                          </p:spTgt>
                                        </p:tgtEl>
                                        <p:attrNameLst>
                                          <p:attrName>style.visibility</p:attrName>
                                        </p:attrNameLst>
                                      </p:cBhvr>
                                      <p:to>
                                        <p:strVal val="visible"/>
                                      </p:to>
                                    </p:set>
                                    <p:animEffect transition="in" filter="blinds(horizontal)">
                                      <p:cBhvr>
                                        <p:cTn id="7" dur="500"/>
                                        <p:tgtEl>
                                          <p:spTgt spid="19149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1">
                                            <p:txEl>
                                              <p:pRg st="3" end="3"/>
                                            </p:txEl>
                                          </p:spTgt>
                                        </p:tgtEl>
                                        <p:attrNameLst>
                                          <p:attrName>style.visibility</p:attrName>
                                        </p:attrNameLst>
                                      </p:cBhvr>
                                      <p:to>
                                        <p:strVal val="visible"/>
                                      </p:to>
                                    </p:set>
                                    <p:animEffect transition="in" filter="blinds(horizontal)">
                                      <p:cBhvr>
                                        <p:cTn id="12" dur="500"/>
                                        <p:tgtEl>
                                          <p:spTgt spid="191491">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1491">
                                            <p:txEl>
                                              <p:pRg st="4" end="4"/>
                                            </p:txEl>
                                          </p:spTgt>
                                        </p:tgtEl>
                                        <p:attrNameLst>
                                          <p:attrName>style.visibility</p:attrName>
                                        </p:attrNameLst>
                                      </p:cBhvr>
                                      <p:to>
                                        <p:strVal val="visible"/>
                                      </p:to>
                                    </p:set>
                                    <p:animEffect transition="in" filter="blinds(horizontal)">
                                      <p:cBhvr>
                                        <p:cTn id="15" dur="500"/>
                                        <p:tgtEl>
                                          <p:spTgt spid="19149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1491">
                                            <p:txEl>
                                              <p:pRg st="5" end="5"/>
                                            </p:txEl>
                                          </p:spTgt>
                                        </p:tgtEl>
                                        <p:attrNameLst>
                                          <p:attrName>style.visibility</p:attrName>
                                        </p:attrNameLst>
                                      </p:cBhvr>
                                      <p:to>
                                        <p:strVal val="visible"/>
                                      </p:to>
                                    </p:set>
                                    <p:animEffect transition="in" filter="blinds(horizontal)">
                                      <p:cBhvr>
                                        <p:cTn id="18" dur="500"/>
                                        <p:tgtEl>
                                          <p:spTgt spid="191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14"/>
          <p:cNvGrpSpPr>
            <a:grpSpLocks/>
          </p:cNvGrpSpPr>
          <p:nvPr/>
        </p:nvGrpSpPr>
        <p:grpSpPr bwMode="auto">
          <a:xfrm>
            <a:off x="395288" y="620713"/>
            <a:ext cx="2951162" cy="5759450"/>
            <a:chOff x="249" y="255"/>
            <a:chExt cx="1859" cy="3628"/>
          </a:xfrm>
        </p:grpSpPr>
        <p:sp>
          <p:nvSpPr>
            <p:cNvPr id="42005" name="Rectangle 4"/>
            <p:cNvSpPr>
              <a:spLocks noChangeArrowheads="1"/>
            </p:cNvSpPr>
            <p:nvPr/>
          </p:nvSpPr>
          <p:spPr bwMode="auto">
            <a:xfrm>
              <a:off x="249" y="391"/>
              <a:ext cx="1859" cy="3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dirty="0">
                  <a:solidFill>
                    <a:prstClr val="black"/>
                  </a:solidFill>
                </a:rPr>
                <a:t>S</a:t>
              </a:r>
              <a:r>
                <a:rPr lang="en-US" altLang="zh-CN" sz="2000" baseline="-25000" dirty="0">
                  <a:solidFill>
                    <a:prstClr val="black"/>
                  </a:solidFill>
                </a:rPr>
                <a:t>0        </a:t>
              </a:r>
              <a:r>
                <a:rPr lang="en-US" altLang="zh-CN" dirty="0">
                  <a:solidFill>
                    <a:prstClr val="black"/>
                  </a:solidFill>
                </a:rPr>
                <a:t> </a:t>
              </a:r>
              <a:r>
                <a:rPr lang="en-US" altLang="zh-CN" sz="2000" dirty="0">
                  <a:solidFill>
                    <a:prstClr val="black"/>
                  </a:solidFill>
                </a:rPr>
                <a:t>S</a:t>
              </a:r>
              <a:r>
                <a:rPr lang="en-US" altLang="zh-CN" sz="2000" baseline="-25000" dirty="0">
                  <a:solidFill>
                    <a:prstClr val="black"/>
                  </a:solidFill>
                </a:rPr>
                <a:t>1          </a:t>
              </a:r>
              <a:r>
                <a:rPr lang="en-US" altLang="zh-CN" sz="2000" dirty="0">
                  <a:solidFill>
                    <a:prstClr val="black"/>
                  </a:solidFill>
                </a:rPr>
                <a:t>S</a:t>
              </a:r>
              <a:r>
                <a:rPr lang="en-US" altLang="zh-CN" sz="2000" baseline="-25000" dirty="0">
                  <a:solidFill>
                    <a:prstClr val="black"/>
                  </a:solidFill>
                </a:rPr>
                <a:t>5         </a:t>
              </a:r>
              <a:r>
                <a:rPr lang="en-US" altLang="zh-CN" sz="2000" dirty="0">
                  <a:solidFill>
                    <a:prstClr val="black"/>
                  </a:solidFill>
                </a:rPr>
                <a:t>0</a:t>
              </a:r>
            </a:p>
            <a:p>
              <a:pPr algn="ctr" eaLnBrk="0" fontAlgn="base" hangingPunct="0">
                <a:spcBef>
                  <a:spcPct val="0"/>
                </a:spcBef>
                <a:spcAft>
                  <a:spcPct val="0"/>
                </a:spcAft>
              </a:pPr>
              <a:endParaRPr lang="en-US" altLang="zh-CN" sz="2000" baseline="-25000" dirty="0">
                <a:solidFill>
                  <a:prstClr val="black"/>
                </a:solidFill>
              </a:endParaRPr>
            </a:p>
            <a:p>
              <a:pPr algn="ctr" eaLnBrk="0" fontAlgn="base" hangingPunct="0">
                <a:spcBef>
                  <a:spcPct val="0"/>
                </a:spcBef>
                <a:spcAft>
                  <a:spcPct val="0"/>
                </a:spcAft>
              </a:pPr>
              <a:r>
                <a:rPr lang="en-US" altLang="zh-CN" sz="2000" dirty="0">
                  <a:solidFill>
                    <a:prstClr val="black"/>
                  </a:solidFill>
                </a:rPr>
                <a:t>S</a:t>
              </a:r>
              <a:r>
                <a:rPr lang="en-US" altLang="zh-CN" sz="2000" baseline="-25000" dirty="0">
                  <a:solidFill>
                    <a:prstClr val="black"/>
                  </a:solidFill>
                </a:rPr>
                <a:t>1</a:t>
              </a:r>
              <a:r>
                <a:rPr lang="en-US" altLang="zh-CN" dirty="0">
                  <a:solidFill>
                    <a:prstClr val="black"/>
                  </a:solidFill>
                </a:rPr>
                <a:t>      </a:t>
              </a:r>
              <a:r>
                <a:rPr lang="en-US" altLang="zh-CN" sz="2000" dirty="0">
                  <a:solidFill>
                    <a:prstClr val="black"/>
                  </a:solidFill>
                </a:rPr>
                <a:t>S</a:t>
              </a:r>
              <a:r>
                <a:rPr lang="en-US" altLang="zh-CN" sz="2000" baseline="-25000" dirty="0">
                  <a:solidFill>
                    <a:prstClr val="black"/>
                  </a:solidFill>
                </a:rPr>
                <a:t>2</a:t>
              </a:r>
              <a:r>
                <a:rPr lang="en-US" altLang="zh-CN" sz="2000" dirty="0">
                  <a:solidFill>
                    <a:prstClr val="black"/>
                  </a:solidFill>
                </a:rPr>
                <a:t>       S</a:t>
              </a:r>
              <a:r>
                <a:rPr lang="en-US" altLang="zh-CN" sz="2000" baseline="-25000" dirty="0">
                  <a:solidFill>
                    <a:prstClr val="black"/>
                  </a:solidFill>
                </a:rPr>
                <a:t>7       </a:t>
              </a:r>
              <a:r>
                <a:rPr lang="en-US" altLang="zh-CN" sz="2000" dirty="0">
                  <a:solidFill>
                    <a:prstClr val="black"/>
                  </a:solidFill>
                </a:rPr>
                <a:t>1</a:t>
              </a:r>
            </a:p>
            <a:p>
              <a:pPr algn="ctr" eaLnBrk="0" fontAlgn="base" hangingPunct="0">
                <a:spcBef>
                  <a:spcPct val="0"/>
                </a:spcBef>
                <a:spcAft>
                  <a:spcPct val="0"/>
                </a:spcAft>
              </a:pPr>
              <a:endParaRPr lang="en-US" altLang="zh-CN" sz="2000" dirty="0">
                <a:solidFill>
                  <a:prstClr val="black"/>
                </a:solidFill>
              </a:endParaRPr>
            </a:p>
            <a:p>
              <a:pPr algn="ctr" eaLnBrk="0" fontAlgn="base" hangingPunct="0">
                <a:spcBef>
                  <a:spcPct val="0"/>
                </a:spcBef>
                <a:spcAft>
                  <a:spcPct val="0"/>
                </a:spcAft>
              </a:pPr>
              <a:r>
                <a:rPr lang="en-US" altLang="zh-CN" sz="2000" dirty="0">
                  <a:solidFill>
                    <a:prstClr val="black"/>
                  </a:solidFill>
                </a:rPr>
                <a:t>S</a:t>
              </a:r>
              <a:r>
                <a:rPr lang="en-US" altLang="zh-CN" sz="2000" baseline="-25000" dirty="0">
                  <a:solidFill>
                    <a:prstClr val="black"/>
                  </a:solidFill>
                </a:rPr>
                <a:t>2</a:t>
              </a:r>
              <a:r>
                <a:rPr lang="en-US" altLang="zh-CN" dirty="0">
                  <a:solidFill>
                    <a:prstClr val="black"/>
                  </a:solidFill>
                </a:rPr>
                <a:t>      </a:t>
              </a:r>
              <a:r>
                <a:rPr lang="en-US" altLang="zh-CN" sz="2000" dirty="0" err="1">
                  <a:solidFill>
                    <a:prstClr val="black"/>
                  </a:solidFill>
                </a:rPr>
                <a:t>S</a:t>
              </a:r>
              <a:r>
                <a:rPr lang="en-US" altLang="zh-CN" sz="2000" baseline="-25000" dirty="0" err="1">
                  <a:solidFill>
                    <a:prstClr val="black"/>
                  </a:solidFill>
                </a:rPr>
                <a:t>2</a:t>
              </a:r>
              <a:r>
                <a:rPr lang="en-US" altLang="zh-CN" sz="2000" dirty="0">
                  <a:solidFill>
                    <a:prstClr val="black"/>
                  </a:solidFill>
                </a:rPr>
                <a:t>       S</a:t>
              </a:r>
              <a:r>
                <a:rPr lang="en-US" altLang="zh-CN" sz="2000" baseline="-25000" dirty="0">
                  <a:solidFill>
                    <a:prstClr val="black"/>
                  </a:solidFill>
                </a:rPr>
                <a:t>5       </a:t>
              </a:r>
              <a:r>
                <a:rPr lang="en-US" altLang="zh-CN" sz="2000" dirty="0">
                  <a:solidFill>
                    <a:prstClr val="black"/>
                  </a:solidFill>
                </a:rPr>
                <a:t>1</a:t>
              </a:r>
            </a:p>
            <a:p>
              <a:pPr algn="ctr" eaLnBrk="0" fontAlgn="base" hangingPunct="0">
                <a:spcBef>
                  <a:spcPct val="0"/>
                </a:spcBef>
                <a:spcAft>
                  <a:spcPct val="0"/>
                </a:spcAft>
              </a:pPr>
              <a:endParaRPr lang="en-US" altLang="zh-CN" sz="2000" dirty="0">
                <a:solidFill>
                  <a:prstClr val="black"/>
                </a:solidFill>
              </a:endParaRPr>
            </a:p>
            <a:p>
              <a:pPr algn="ctr" eaLnBrk="0" fontAlgn="base" hangingPunct="0">
                <a:spcBef>
                  <a:spcPct val="0"/>
                </a:spcBef>
                <a:spcAft>
                  <a:spcPct val="0"/>
                </a:spcAft>
              </a:pPr>
              <a:r>
                <a:rPr lang="en-US" altLang="zh-CN" dirty="0">
                  <a:solidFill>
                    <a:prstClr val="black"/>
                  </a:solidFill>
                </a:rPr>
                <a:t>S</a:t>
              </a:r>
              <a:r>
                <a:rPr lang="en-US" altLang="zh-CN" sz="2000" baseline="-25000" dirty="0">
                  <a:solidFill>
                    <a:prstClr val="black"/>
                  </a:solidFill>
                </a:rPr>
                <a:t>3</a:t>
              </a:r>
              <a:r>
                <a:rPr lang="en-US" altLang="zh-CN" dirty="0">
                  <a:solidFill>
                    <a:prstClr val="black"/>
                  </a:solidFill>
                </a:rPr>
                <a:t>      </a:t>
              </a:r>
              <a:r>
                <a:rPr lang="en-US" altLang="zh-CN" sz="2000" dirty="0">
                  <a:solidFill>
                    <a:prstClr val="black"/>
                  </a:solidFill>
                </a:rPr>
                <a:t>S</a:t>
              </a:r>
              <a:r>
                <a:rPr lang="en-US" altLang="zh-CN" sz="2000" baseline="-25000" dirty="0">
                  <a:solidFill>
                    <a:prstClr val="black"/>
                  </a:solidFill>
                </a:rPr>
                <a:t>5</a:t>
              </a:r>
              <a:r>
                <a:rPr lang="en-US" altLang="zh-CN" sz="2000" dirty="0">
                  <a:solidFill>
                    <a:prstClr val="black"/>
                  </a:solidFill>
                </a:rPr>
                <a:t>       S</a:t>
              </a:r>
              <a:r>
                <a:rPr lang="en-US" altLang="zh-CN" sz="2000" baseline="-25000" dirty="0">
                  <a:solidFill>
                    <a:prstClr val="black"/>
                  </a:solidFill>
                </a:rPr>
                <a:t>7       </a:t>
              </a:r>
              <a:r>
                <a:rPr lang="en-US" altLang="zh-CN" sz="2000" dirty="0">
                  <a:solidFill>
                    <a:prstClr val="black"/>
                  </a:solidFill>
                </a:rPr>
                <a:t>0</a:t>
              </a:r>
            </a:p>
            <a:p>
              <a:pPr algn="ctr" eaLnBrk="0" fontAlgn="base" hangingPunct="0">
                <a:spcBef>
                  <a:spcPct val="0"/>
                </a:spcBef>
                <a:spcAft>
                  <a:spcPct val="0"/>
                </a:spcAft>
              </a:pPr>
              <a:endParaRPr lang="en-US" altLang="zh-CN" sz="2000" dirty="0">
                <a:solidFill>
                  <a:prstClr val="black"/>
                </a:solidFill>
              </a:endParaRPr>
            </a:p>
            <a:p>
              <a:pPr algn="ctr" eaLnBrk="0" fontAlgn="base" hangingPunct="0">
                <a:spcBef>
                  <a:spcPct val="0"/>
                </a:spcBef>
                <a:spcAft>
                  <a:spcPct val="0"/>
                </a:spcAft>
              </a:pPr>
              <a:r>
                <a:rPr lang="en-US" altLang="zh-CN" sz="2000" dirty="0">
                  <a:solidFill>
                    <a:srgbClr val="FF3300"/>
                  </a:solidFill>
                </a:rPr>
                <a:t>S</a:t>
              </a:r>
              <a:r>
                <a:rPr lang="en-US" altLang="zh-CN" sz="2000" baseline="-25000" dirty="0">
                  <a:solidFill>
                    <a:srgbClr val="FF3300"/>
                  </a:solidFill>
                </a:rPr>
                <a:t>4</a:t>
              </a:r>
              <a:r>
                <a:rPr lang="en-US" altLang="zh-CN" dirty="0">
                  <a:solidFill>
                    <a:srgbClr val="FF3300"/>
                  </a:solidFill>
                </a:rPr>
                <a:t>      </a:t>
              </a:r>
              <a:r>
                <a:rPr lang="en-US" altLang="zh-CN" sz="2000" dirty="0">
                  <a:solidFill>
                    <a:srgbClr val="FF3300"/>
                  </a:solidFill>
                </a:rPr>
                <a:t>S</a:t>
              </a:r>
              <a:r>
                <a:rPr lang="en-US" altLang="zh-CN" sz="2000" baseline="-25000" dirty="0">
                  <a:solidFill>
                    <a:srgbClr val="FF3300"/>
                  </a:solidFill>
                </a:rPr>
                <a:t>5 </a:t>
              </a:r>
              <a:r>
                <a:rPr lang="en-US" altLang="zh-CN" sz="2000" dirty="0">
                  <a:solidFill>
                    <a:srgbClr val="FF3300"/>
                  </a:solidFill>
                </a:rPr>
                <a:t>      S</a:t>
              </a:r>
              <a:r>
                <a:rPr lang="en-US" altLang="zh-CN" sz="2000" baseline="-25000" dirty="0">
                  <a:solidFill>
                    <a:srgbClr val="FF3300"/>
                  </a:solidFill>
                </a:rPr>
                <a:t>6       </a:t>
              </a:r>
              <a:r>
                <a:rPr lang="en-US" altLang="zh-CN" sz="2000" dirty="0">
                  <a:solidFill>
                    <a:srgbClr val="FF3300"/>
                  </a:solidFill>
                </a:rPr>
                <a:t>0</a:t>
              </a:r>
            </a:p>
            <a:p>
              <a:pPr algn="ctr" eaLnBrk="0" fontAlgn="base" hangingPunct="0">
                <a:spcBef>
                  <a:spcPct val="0"/>
                </a:spcBef>
                <a:spcAft>
                  <a:spcPct val="0"/>
                </a:spcAft>
              </a:pPr>
              <a:endParaRPr lang="en-US" altLang="zh-CN" sz="2000" baseline="-25000" dirty="0">
                <a:solidFill>
                  <a:prstClr val="black"/>
                </a:solidFill>
              </a:endParaRPr>
            </a:p>
            <a:p>
              <a:pPr algn="ctr" eaLnBrk="0" fontAlgn="base" hangingPunct="0">
                <a:spcBef>
                  <a:spcPct val="0"/>
                </a:spcBef>
                <a:spcAft>
                  <a:spcPct val="0"/>
                </a:spcAft>
              </a:pPr>
              <a:r>
                <a:rPr lang="en-US" altLang="zh-CN" sz="2000" dirty="0">
                  <a:solidFill>
                    <a:prstClr val="black"/>
                  </a:solidFill>
                </a:rPr>
                <a:t>S</a:t>
              </a:r>
              <a:r>
                <a:rPr lang="en-US" altLang="zh-CN" sz="2000" baseline="-25000" dirty="0">
                  <a:solidFill>
                    <a:prstClr val="black"/>
                  </a:solidFill>
                </a:rPr>
                <a:t>5</a:t>
              </a:r>
              <a:r>
                <a:rPr lang="en-US" altLang="zh-CN" dirty="0">
                  <a:solidFill>
                    <a:prstClr val="black"/>
                  </a:solidFill>
                </a:rPr>
                <a:t>      </a:t>
              </a:r>
              <a:r>
                <a:rPr lang="en-US" altLang="zh-CN" sz="2000" dirty="0">
                  <a:solidFill>
                    <a:prstClr val="black"/>
                  </a:solidFill>
                </a:rPr>
                <a:t>S</a:t>
              </a:r>
              <a:r>
                <a:rPr lang="en-US" altLang="zh-CN" sz="2000" baseline="-25000" dirty="0">
                  <a:solidFill>
                    <a:prstClr val="black"/>
                  </a:solidFill>
                </a:rPr>
                <a:t>3</a:t>
              </a:r>
              <a:r>
                <a:rPr lang="en-US" altLang="zh-CN" sz="2000" dirty="0">
                  <a:solidFill>
                    <a:prstClr val="black"/>
                  </a:solidFill>
                </a:rPr>
                <a:t>       S</a:t>
              </a:r>
              <a:r>
                <a:rPr lang="en-US" altLang="zh-CN" sz="2000" baseline="-25000" dirty="0">
                  <a:solidFill>
                    <a:prstClr val="black"/>
                  </a:solidFill>
                </a:rPr>
                <a:t>1       </a:t>
              </a:r>
              <a:r>
                <a:rPr lang="en-US" altLang="zh-CN" sz="2000" dirty="0">
                  <a:solidFill>
                    <a:prstClr val="black"/>
                  </a:solidFill>
                </a:rPr>
                <a:t>0</a:t>
              </a:r>
            </a:p>
            <a:p>
              <a:pPr algn="ctr" eaLnBrk="0" fontAlgn="base" hangingPunct="0">
                <a:spcBef>
                  <a:spcPct val="0"/>
                </a:spcBef>
                <a:spcAft>
                  <a:spcPct val="0"/>
                </a:spcAft>
              </a:pPr>
              <a:endParaRPr lang="en-US" altLang="zh-CN" sz="2000" baseline="-25000" dirty="0">
                <a:solidFill>
                  <a:prstClr val="black"/>
                </a:solidFill>
              </a:endParaRPr>
            </a:p>
            <a:p>
              <a:pPr algn="ctr" eaLnBrk="0" fontAlgn="base" hangingPunct="0">
                <a:spcBef>
                  <a:spcPct val="0"/>
                </a:spcBef>
                <a:spcAft>
                  <a:spcPct val="0"/>
                </a:spcAft>
              </a:pPr>
              <a:r>
                <a:rPr lang="en-US" altLang="zh-CN" sz="2000" dirty="0">
                  <a:solidFill>
                    <a:srgbClr val="FF3300"/>
                  </a:solidFill>
                </a:rPr>
                <a:t>S</a:t>
              </a:r>
              <a:r>
                <a:rPr lang="en-US" altLang="zh-CN" sz="2000" baseline="-25000" dirty="0">
                  <a:solidFill>
                    <a:srgbClr val="FF3300"/>
                  </a:solidFill>
                </a:rPr>
                <a:t>6</a:t>
              </a:r>
              <a:r>
                <a:rPr lang="en-US" altLang="zh-CN" dirty="0">
                  <a:solidFill>
                    <a:srgbClr val="FF3300"/>
                  </a:solidFill>
                </a:rPr>
                <a:t>      </a:t>
              </a:r>
              <a:r>
                <a:rPr lang="en-US" altLang="zh-CN" sz="2000" dirty="0">
                  <a:solidFill>
                    <a:srgbClr val="FF3300"/>
                  </a:solidFill>
                </a:rPr>
                <a:t>S</a:t>
              </a:r>
              <a:r>
                <a:rPr lang="en-US" altLang="zh-CN" sz="2000" baseline="-25000" dirty="0">
                  <a:solidFill>
                    <a:srgbClr val="FF3300"/>
                  </a:solidFill>
                </a:rPr>
                <a:t>8</a:t>
              </a:r>
              <a:r>
                <a:rPr lang="en-US" altLang="zh-CN" sz="2000" dirty="0">
                  <a:solidFill>
                    <a:srgbClr val="FF3300"/>
                  </a:solidFill>
                </a:rPr>
                <a:t>       S</a:t>
              </a:r>
              <a:r>
                <a:rPr lang="en-US" altLang="zh-CN" sz="2000" baseline="-25000" dirty="0">
                  <a:solidFill>
                    <a:srgbClr val="FF3300"/>
                  </a:solidFill>
                </a:rPr>
                <a:t>0       </a:t>
              </a:r>
              <a:r>
                <a:rPr lang="en-US" altLang="zh-CN" sz="2000" dirty="0">
                  <a:solidFill>
                    <a:srgbClr val="FF3300"/>
                  </a:solidFill>
                </a:rPr>
                <a:t>1</a:t>
              </a:r>
            </a:p>
            <a:p>
              <a:pPr algn="ctr" eaLnBrk="0" fontAlgn="base" hangingPunct="0">
                <a:spcBef>
                  <a:spcPct val="0"/>
                </a:spcBef>
                <a:spcAft>
                  <a:spcPct val="0"/>
                </a:spcAft>
              </a:pPr>
              <a:endParaRPr lang="en-US" altLang="zh-CN" sz="2000" baseline="-25000" dirty="0">
                <a:solidFill>
                  <a:prstClr val="black"/>
                </a:solidFill>
              </a:endParaRPr>
            </a:p>
            <a:p>
              <a:pPr algn="ctr" eaLnBrk="0" fontAlgn="base" hangingPunct="0">
                <a:spcBef>
                  <a:spcPct val="0"/>
                </a:spcBef>
                <a:spcAft>
                  <a:spcPct val="0"/>
                </a:spcAft>
              </a:pPr>
              <a:r>
                <a:rPr lang="en-US" altLang="zh-CN" sz="2000" dirty="0">
                  <a:solidFill>
                    <a:prstClr val="black"/>
                  </a:solidFill>
                </a:rPr>
                <a:t>S</a:t>
              </a:r>
              <a:r>
                <a:rPr lang="en-US" altLang="zh-CN" sz="2000" baseline="-25000" dirty="0">
                  <a:solidFill>
                    <a:prstClr val="black"/>
                  </a:solidFill>
                </a:rPr>
                <a:t>7          </a:t>
              </a:r>
              <a:r>
                <a:rPr lang="en-US" altLang="zh-CN" sz="2000" dirty="0">
                  <a:solidFill>
                    <a:prstClr val="black"/>
                  </a:solidFill>
                </a:rPr>
                <a:t>S</a:t>
              </a:r>
              <a:r>
                <a:rPr lang="en-US" altLang="zh-CN" sz="2000" baseline="-25000" dirty="0">
                  <a:solidFill>
                    <a:prstClr val="black"/>
                  </a:solidFill>
                </a:rPr>
                <a:t>0 </a:t>
              </a:r>
              <a:r>
                <a:rPr lang="en-US" altLang="zh-CN" sz="2000" dirty="0">
                  <a:solidFill>
                    <a:prstClr val="black"/>
                  </a:solidFill>
                </a:rPr>
                <a:t>      S</a:t>
              </a:r>
              <a:r>
                <a:rPr lang="en-US" altLang="zh-CN" sz="2000" baseline="-25000" dirty="0">
                  <a:solidFill>
                    <a:prstClr val="black"/>
                  </a:solidFill>
                </a:rPr>
                <a:t>1       </a:t>
              </a:r>
              <a:r>
                <a:rPr lang="en-US" altLang="zh-CN" sz="2000" dirty="0">
                  <a:solidFill>
                    <a:prstClr val="black"/>
                  </a:solidFill>
                </a:rPr>
                <a:t>1</a:t>
              </a:r>
            </a:p>
            <a:p>
              <a:pPr algn="ctr" eaLnBrk="0" fontAlgn="base" hangingPunct="0">
                <a:spcBef>
                  <a:spcPct val="0"/>
                </a:spcBef>
                <a:spcAft>
                  <a:spcPct val="0"/>
                </a:spcAft>
              </a:pPr>
              <a:endParaRPr lang="en-US" altLang="zh-CN" sz="2000" baseline="-25000" dirty="0">
                <a:solidFill>
                  <a:prstClr val="black"/>
                </a:solidFill>
              </a:endParaRPr>
            </a:p>
            <a:p>
              <a:pPr algn="ctr" eaLnBrk="0" fontAlgn="base" hangingPunct="0">
                <a:spcBef>
                  <a:spcPct val="0"/>
                </a:spcBef>
                <a:spcAft>
                  <a:spcPct val="0"/>
                </a:spcAft>
              </a:pPr>
              <a:r>
                <a:rPr lang="en-US" altLang="zh-CN" sz="2000" dirty="0">
                  <a:solidFill>
                    <a:srgbClr val="FF3300"/>
                  </a:solidFill>
                </a:rPr>
                <a:t>S</a:t>
              </a:r>
              <a:r>
                <a:rPr lang="en-US" altLang="zh-CN" sz="2000" baseline="-25000" dirty="0">
                  <a:solidFill>
                    <a:srgbClr val="FF3300"/>
                  </a:solidFill>
                </a:rPr>
                <a:t>8         </a:t>
              </a:r>
              <a:r>
                <a:rPr lang="en-US" altLang="zh-CN" sz="2000" dirty="0">
                  <a:solidFill>
                    <a:srgbClr val="FF3300"/>
                  </a:solidFill>
                </a:rPr>
                <a:t>S</a:t>
              </a:r>
              <a:r>
                <a:rPr lang="en-US" altLang="zh-CN" sz="2000" baseline="-25000" dirty="0">
                  <a:solidFill>
                    <a:srgbClr val="FF3300"/>
                  </a:solidFill>
                </a:rPr>
                <a:t>3          </a:t>
              </a:r>
              <a:r>
                <a:rPr lang="en-US" altLang="zh-CN" sz="2000" dirty="0">
                  <a:solidFill>
                    <a:srgbClr val="FF3300"/>
                  </a:solidFill>
                </a:rPr>
                <a:t>S</a:t>
              </a:r>
              <a:r>
                <a:rPr lang="en-US" altLang="zh-CN" sz="2000" baseline="-25000" dirty="0">
                  <a:solidFill>
                    <a:srgbClr val="FF3300"/>
                  </a:solidFill>
                </a:rPr>
                <a:t>6        </a:t>
              </a:r>
              <a:r>
                <a:rPr lang="en-US" altLang="zh-CN" sz="2000" dirty="0">
                  <a:solidFill>
                    <a:srgbClr val="FF3300"/>
                  </a:solidFill>
                </a:rPr>
                <a:t>0</a:t>
              </a:r>
            </a:p>
          </p:txBody>
        </p:sp>
        <p:grpSp>
          <p:nvGrpSpPr>
            <p:cNvPr id="42006" name="Group 13"/>
            <p:cNvGrpSpPr>
              <a:grpSpLocks/>
            </p:cNvGrpSpPr>
            <p:nvPr/>
          </p:nvGrpSpPr>
          <p:grpSpPr bwMode="auto">
            <a:xfrm>
              <a:off x="793" y="255"/>
              <a:ext cx="862" cy="3628"/>
              <a:chOff x="1111" y="346"/>
              <a:chExt cx="862" cy="3628"/>
            </a:xfrm>
          </p:grpSpPr>
          <p:sp>
            <p:nvSpPr>
              <p:cNvPr id="42007" name="Line 7"/>
              <p:cNvSpPr>
                <a:spLocks noChangeShapeType="1"/>
              </p:cNvSpPr>
              <p:nvPr/>
            </p:nvSpPr>
            <p:spPr bwMode="auto">
              <a:xfrm>
                <a:off x="1111" y="572"/>
                <a:ext cx="0" cy="34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sp>
            <p:nvSpPr>
              <p:cNvPr id="42008" name="Line 8"/>
              <p:cNvSpPr>
                <a:spLocks noChangeShapeType="1"/>
              </p:cNvSpPr>
              <p:nvPr/>
            </p:nvSpPr>
            <p:spPr bwMode="auto">
              <a:xfrm>
                <a:off x="1111" y="572"/>
                <a:ext cx="8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sp>
            <p:nvSpPr>
              <p:cNvPr id="42009" name="Line 9"/>
              <p:cNvSpPr>
                <a:spLocks noChangeShapeType="1"/>
              </p:cNvSpPr>
              <p:nvPr/>
            </p:nvSpPr>
            <p:spPr bwMode="auto">
              <a:xfrm>
                <a:off x="1973" y="572"/>
                <a:ext cx="0" cy="34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sp>
            <p:nvSpPr>
              <p:cNvPr id="42010" name="Line 10"/>
              <p:cNvSpPr>
                <a:spLocks noChangeShapeType="1"/>
              </p:cNvSpPr>
              <p:nvPr/>
            </p:nvSpPr>
            <p:spPr bwMode="auto">
              <a:xfrm>
                <a:off x="1111" y="3974"/>
                <a:ext cx="86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sp>
            <p:nvSpPr>
              <p:cNvPr id="42011" name="Rectangle 11"/>
              <p:cNvSpPr>
                <a:spLocks noChangeArrowheads="1"/>
              </p:cNvSpPr>
              <p:nvPr/>
            </p:nvSpPr>
            <p:spPr bwMode="auto">
              <a:xfrm>
                <a:off x="1156" y="346"/>
                <a:ext cx="77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a:solidFill>
                      <a:prstClr val="black"/>
                    </a:solidFill>
                  </a:rPr>
                  <a:t>0       1</a:t>
                </a:r>
              </a:p>
            </p:txBody>
          </p:sp>
        </p:grpSp>
      </p:grpSp>
      <p:grpSp>
        <p:nvGrpSpPr>
          <p:cNvPr id="4" name="Group 23"/>
          <p:cNvGrpSpPr>
            <a:grpSpLocks/>
          </p:cNvGrpSpPr>
          <p:nvPr/>
        </p:nvGrpSpPr>
        <p:grpSpPr bwMode="auto">
          <a:xfrm>
            <a:off x="3203575" y="836613"/>
            <a:ext cx="2951163" cy="5329237"/>
            <a:chOff x="2018" y="527"/>
            <a:chExt cx="1859" cy="3357"/>
          </a:xfrm>
        </p:grpSpPr>
        <p:sp>
          <p:nvSpPr>
            <p:cNvPr id="41997" name="Rectangle 12"/>
            <p:cNvSpPr>
              <a:spLocks noChangeArrowheads="1"/>
            </p:cNvSpPr>
            <p:nvPr/>
          </p:nvSpPr>
          <p:spPr bwMode="auto">
            <a:xfrm>
              <a:off x="2018" y="618"/>
              <a:ext cx="1859" cy="3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rPr>
                <a:t>S</a:t>
              </a:r>
              <a:r>
                <a:rPr lang="en-US" altLang="zh-CN" sz="2000" baseline="-25000">
                  <a:solidFill>
                    <a:prstClr val="black"/>
                  </a:solidFill>
                </a:rPr>
                <a:t>0        </a:t>
              </a:r>
              <a:r>
                <a:rPr lang="en-US" altLang="zh-CN">
                  <a:solidFill>
                    <a:prstClr val="black"/>
                  </a:solidFill>
                </a:rPr>
                <a:t> </a:t>
              </a:r>
              <a:r>
                <a:rPr lang="en-US" altLang="zh-CN" sz="2000">
                  <a:solidFill>
                    <a:prstClr val="black"/>
                  </a:solidFill>
                </a:rPr>
                <a:t>S</a:t>
              </a:r>
              <a:r>
                <a:rPr lang="en-US" altLang="zh-CN" sz="2000" baseline="-25000">
                  <a:solidFill>
                    <a:prstClr val="black"/>
                  </a:solidFill>
                </a:rPr>
                <a:t>1          </a:t>
              </a:r>
              <a:r>
                <a:rPr lang="en-US" altLang="zh-CN" sz="2000">
                  <a:solidFill>
                    <a:prstClr val="black"/>
                  </a:solidFill>
                </a:rPr>
                <a:t>S</a:t>
              </a:r>
              <a:r>
                <a:rPr lang="en-US" altLang="zh-CN" sz="2000" baseline="-25000">
                  <a:solidFill>
                    <a:prstClr val="black"/>
                  </a:solidFill>
                </a:rPr>
                <a:t>5         </a:t>
              </a:r>
              <a:r>
                <a:rPr lang="en-US" altLang="zh-CN" sz="2000">
                  <a:solidFill>
                    <a:prstClr val="black"/>
                  </a:solidFill>
                </a:rPr>
                <a:t>0</a:t>
              </a:r>
            </a:p>
            <a:p>
              <a:pPr algn="ctr" eaLnBrk="0" fontAlgn="base" hangingPunct="0">
                <a:spcBef>
                  <a:spcPct val="0"/>
                </a:spcBef>
                <a:spcAft>
                  <a:spcPct val="0"/>
                </a:spcAft>
              </a:pPr>
              <a:endParaRPr lang="en-US" altLang="zh-CN" sz="2000" baseline="-25000">
                <a:solidFill>
                  <a:prstClr val="black"/>
                </a:solidFill>
              </a:endParaRPr>
            </a:p>
            <a:p>
              <a:pPr algn="ctr" eaLnBrk="0" fontAlgn="base" hangingPunct="0">
                <a:spcBef>
                  <a:spcPct val="0"/>
                </a:spcBef>
                <a:spcAft>
                  <a:spcPct val="0"/>
                </a:spcAft>
              </a:pPr>
              <a:r>
                <a:rPr lang="en-US" altLang="zh-CN" sz="2000">
                  <a:solidFill>
                    <a:prstClr val="black"/>
                  </a:solidFill>
                </a:rPr>
                <a:t>S</a:t>
              </a:r>
              <a:r>
                <a:rPr lang="en-US" altLang="zh-CN" sz="2000" baseline="-25000">
                  <a:solidFill>
                    <a:prstClr val="black"/>
                  </a:solidFill>
                </a:rPr>
                <a:t>1</a:t>
              </a:r>
              <a:r>
                <a:rPr lang="en-US" altLang="zh-CN">
                  <a:solidFill>
                    <a:prstClr val="black"/>
                  </a:solidFill>
                </a:rPr>
                <a:t>      </a:t>
              </a:r>
              <a:r>
                <a:rPr lang="en-US" altLang="zh-CN" sz="2000">
                  <a:solidFill>
                    <a:prstClr val="black"/>
                  </a:solidFill>
                </a:rPr>
                <a:t>S</a:t>
              </a:r>
              <a:r>
                <a:rPr lang="en-US" altLang="zh-CN" sz="2000" baseline="-25000">
                  <a:solidFill>
                    <a:prstClr val="black"/>
                  </a:solidFill>
                </a:rPr>
                <a:t>2</a:t>
              </a:r>
              <a:r>
                <a:rPr lang="en-US" altLang="zh-CN" sz="2000">
                  <a:solidFill>
                    <a:prstClr val="black"/>
                  </a:solidFill>
                </a:rPr>
                <a:t>       S</a:t>
              </a:r>
              <a:r>
                <a:rPr lang="en-US" altLang="zh-CN" sz="2000" baseline="-25000">
                  <a:solidFill>
                    <a:prstClr val="black"/>
                  </a:solidFill>
                </a:rPr>
                <a:t>7       </a:t>
              </a:r>
              <a:r>
                <a:rPr lang="en-US" altLang="zh-CN" sz="2000">
                  <a:solidFill>
                    <a:prstClr val="black"/>
                  </a:solidFill>
                </a:rPr>
                <a:t>1</a:t>
              </a:r>
            </a:p>
            <a:p>
              <a:pPr algn="ctr" eaLnBrk="0" fontAlgn="base" hangingPunct="0">
                <a:spcBef>
                  <a:spcPct val="0"/>
                </a:spcBef>
                <a:spcAft>
                  <a:spcPct val="0"/>
                </a:spcAft>
              </a:pPr>
              <a:endParaRPr lang="en-US" altLang="zh-CN" sz="2000">
                <a:solidFill>
                  <a:prstClr val="black"/>
                </a:solidFill>
              </a:endParaRPr>
            </a:p>
            <a:p>
              <a:pPr algn="ctr" eaLnBrk="0" fontAlgn="base" hangingPunct="0">
                <a:spcBef>
                  <a:spcPct val="0"/>
                </a:spcBef>
                <a:spcAft>
                  <a:spcPct val="0"/>
                </a:spcAft>
              </a:pPr>
              <a:r>
                <a:rPr lang="en-US" altLang="zh-CN" sz="2000">
                  <a:solidFill>
                    <a:prstClr val="black"/>
                  </a:solidFill>
                </a:rPr>
                <a:t>S</a:t>
              </a:r>
              <a:r>
                <a:rPr lang="en-US" altLang="zh-CN" sz="2000" baseline="-25000">
                  <a:solidFill>
                    <a:prstClr val="black"/>
                  </a:solidFill>
                </a:rPr>
                <a:t>2</a:t>
              </a:r>
              <a:r>
                <a:rPr lang="en-US" altLang="zh-CN">
                  <a:solidFill>
                    <a:prstClr val="black"/>
                  </a:solidFill>
                </a:rPr>
                <a:t>      </a:t>
              </a:r>
              <a:r>
                <a:rPr lang="en-US" altLang="zh-CN" sz="2000">
                  <a:solidFill>
                    <a:prstClr val="black"/>
                  </a:solidFill>
                </a:rPr>
                <a:t>S</a:t>
              </a:r>
              <a:r>
                <a:rPr lang="en-US" altLang="zh-CN" sz="2000" baseline="-25000">
                  <a:solidFill>
                    <a:prstClr val="black"/>
                  </a:solidFill>
                </a:rPr>
                <a:t>2</a:t>
              </a:r>
              <a:r>
                <a:rPr lang="en-US" altLang="zh-CN" sz="2000">
                  <a:solidFill>
                    <a:prstClr val="black"/>
                  </a:solidFill>
                </a:rPr>
                <a:t>       S</a:t>
              </a:r>
              <a:r>
                <a:rPr lang="en-US" altLang="zh-CN" sz="2000" baseline="-25000">
                  <a:solidFill>
                    <a:prstClr val="black"/>
                  </a:solidFill>
                </a:rPr>
                <a:t>5       </a:t>
              </a:r>
              <a:r>
                <a:rPr lang="en-US" altLang="zh-CN" sz="2000">
                  <a:solidFill>
                    <a:prstClr val="black"/>
                  </a:solidFill>
                </a:rPr>
                <a:t>1</a:t>
              </a:r>
            </a:p>
            <a:p>
              <a:pPr algn="ctr" eaLnBrk="0" fontAlgn="base" hangingPunct="0">
                <a:spcBef>
                  <a:spcPct val="0"/>
                </a:spcBef>
                <a:spcAft>
                  <a:spcPct val="0"/>
                </a:spcAft>
              </a:pPr>
              <a:endParaRPr lang="en-US" altLang="zh-CN" sz="2000">
                <a:solidFill>
                  <a:prstClr val="black"/>
                </a:solidFill>
              </a:endParaRPr>
            </a:p>
            <a:p>
              <a:pPr algn="ctr" eaLnBrk="0" fontAlgn="base" hangingPunct="0">
                <a:spcBef>
                  <a:spcPct val="0"/>
                </a:spcBef>
                <a:spcAft>
                  <a:spcPct val="0"/>
                </a:spcAft>
              </a:pPr>
              <a:r>
                <a:rPr lang="en-US" altLang="zh-CN">
                  <a:solidFill>
                    <a:prstClr val="black"/>
                  </a:solidFill>
                </a:rPr>
                <a:t>S</a:t>
              </a:r>
              <a:r>
                <a:rPr lang="en-US" altLang="zh-CN" sz="2000" baseline="-25000">
                  <a:solidFill>
                    <a:prstClr val="black"/>
                  </a:solidFill>
                </a:rPr>
                <a:t>3</a:t>
              </a:r>
              <a:r>
                <a:rPr lang="en-US" altLang="zh-CN">
                  <a:solidFill>
                    <a:prstClr val="black"/>
                  </a:solidFill>
                </a:rPr>
                <a:t>      </a:t>
              </a:r>
              <a:r>
                <a:rPr lang="en-US" altLang="zh-CN" sz="2000">
                  <a:solidFill>
                    <a:prstClr val="black"/>
                  </a:solidFill>
                </a:rPr>
                <a:t>S</a:t>
              </a:r>
              <a:r>
                <a:rPr lang="en-US" altLang="zh-CN" sz="2000" baseline="-25000">
                  <a:solidFill>
                    <a:prstClr val="black"/>
                  </a:solidFill>
                </a:rPr>
                <a:t>5</a:t>
              </a:r>
              <a:r>
                <a:rPr lang="en-US" altLang="zh-CN" sz="2000">
                  <a:solidFill>
                    <a:prstClr val="black"/>
                  </a:solidFill>
                </a:rPr>
                <a:t>       S</a:t>
              </a:r>
              <a:r>
                <a:rPr lang="en-US" altLang="zh-CN" sz="2000" baseline="-25000">
                  <a:solidFill>
                    <a:prstClr val="black"/>
                  </a:solidFill>
                </a:rPr>
                <a:t>7       </a:t>
              </a:r>
              <a:r>
                <a:rPr lang="en-US" altLang="zh-CN" sz="2000">
                  <a:solidFill>
                    <a:prstClr val="black"/>
                  </a:solidFill>
                </a:rPr>
                <a:t>0</a:t>
              </a:r>
            </a:p>
            <a:p>
              <a:pPr algn="ctr" eaLnBrk="0" fontAlgn="base" hangingPunct="0">
                <a:spcBef>
                  <a:spcPct val="0"/>
                </a:spcBef>
                <a:spcAft>
                  <a:spcPct val="0"/>
                </a:spcAft>
              </a:pPr>
              <a:endParaRPr lang="en-US" altLang="zh-CN" sz="2000" baseline="-25000">
                <a:solidFill>
                  <a:prstClr val="black"/>
                </a:solidFill>
              </a:endParaRPr>
            </a:p>
            <a:p>
              <a:pPr algn="ctr" eaLnBrk="0" fontAlgn="base" hangingPunct="0">
                <a:spcBef>
                  <a:spcPct val="0"/>
                </a:spcBef>
                <a:spcAft>
                  <a:spcPct val="0"/>
                </a:spcAft>
              </a:pPr>
              <a:r>
                <a:rPr lang="en-US" altLang="zh-CN" sz="2000">
                  <a:solidFill>
                    <a:prstClr val="black"/>
                  </a:solidFill>
                </a:rPr>
                <a:t>S</a:t>
              </a:r>
              <a:r>
                <a:rPr lang="en-US" altLang="zh-CN" sz="2000" baseline="-25000">
                  <a:solidFill>
                    <a:prstClr val="black"/>
                  </a:solidFill>
                </a:rPr>
                <a:t>5</a:t>
              </a:r>
              <a:r>
                <a:rPr lang="en-US" altLang="zh-CN">
                  <a:solidFill>
                    <a:prstClr val="black"/>
                  </a:solidFill>
                </a:rPr>
                <a:t>      </a:t>
              </a:r>
              <a:r>
                <a:rPr lang="en-US" altLang="zh-CN" sz="2000">
                  <a:solidFill>
                    <a:prstClr val="black"/>
                  </a:solidFill>
                </a:rPr>
                <a:t>S</a:t>
              </a:r>
              <a:r>
                <a:rPr lang="en-US" altLang="zh-CN" sz="2000" baseline="-25000">
                  <a:solidFill>
                    <a:prstClr val="black"/>
                  </a:solidFill>
                </a:rPr>
                <a:t>3</a:t>
              </a:r>
              <a:r>
                <a:rPr lang="en-US" altLang="zh-CN" sz="2000">
                  <a:solidFill>
                    <a:prstClr val="black"/>
                  </a:solidFill>
                </a:rPr>
                <a:t>       S</a:t>
              </a:r>
              <a:r>
                <a:rPr lang="en-US" altLang="zh-CN" sz="2000" baseline="-25000">
                  <a:solidFill>
                    <a:prstClr val="black"/>
                  </a:solidFill>
                </a:rPr>
                <a:t>1       </a:t>
              </a:r>
              <a:r>
                <a:rPr lang="en-US" altLang="zh-CN" sz="2000">
                  <a:solidFill>
                    <a:prstClr val="black"/>
                  </a:solidFill>
                </a:rPr>
                <a:t>0</a:t>
              </a:r>
            </a:p>
            <a:p>
              <a:pPr algn="ctr" eaLnBrk="0" fontAlgn="base" hangingPunct="0">
                <a:spcBef>
                  <a:spcPct val="0"/>
                </a:spcBef>
                <a:spcAft>
                  <a:spcPct val="0"/>
                </a:spcAft>
              </a:pPr>
              <a:endParaRPr lang="en-US" altLang="zh-CN" sz="2000" baseline="-25000">
                <a:solidFill>
                  <a:prstClr val="black"/>
                </a:solidFill>
              </a:endParaRPr>
            </a:p>
            <a:p>
              <a:pPr algn="ctr" eaLnBrk="0" fontAlgn="base" hangingPunct="0">
                <a:spcBef>
                  <a:spcPct val="0"/>
                </a:spcBef>
                <a:spcAft>
                  <a:spcPct val="0"/>
                </a:spcAft>
              </a:pPr>
              <a:r>
                <a:rPr lang="en-US" altLang="zh-CN" sz="2000">
                  <a:solidFill>
                    <a:srgbClr val="FF3300"/>
                  </a:solidFill>
                </a:rPr>
                <a:t>S</a:t>
              </a:r>
              <a:r>
                <a:rPr lang="en-US" altLang="zh-CN" sz="2000" baseline="-25000">
                  <a:solidFill>
                    <a:srgbClr val="FF3300"/>
                  </a:solidFill>
                </a:rPr>
                <a:t>6</a:t>
              </a:r>
              <a:r>
                <a:rPr lang="en-US" altLang="zh-CN">
                  <a:solidFill>
                    <a:srgbClr val="FF3300"/>
                  </a:solidFill>
                </a:rPr>
                <a:t>      </a:t>
              </a:r>
              <a:r>
                <a:rPr lang="en-US" altLang="zh-CN" sz="2000">
                  <a:solidFill>
                    <a:srgbClr val="FF3300"/>
                  </a:solidFill>
                </a:rPr>
                <a:t>S</a:t>
              </a:r>
              <a:r>
                <a:rPr lang="en-US" altLang="zh-CN" sz="2000" baseline="-25000">
                  <a:solidFill>
                    <a:srgbClr val="FF3300"/>
                  </a:solidFill>
                </a:rPr>
                <a:t>8</a:t>
              </a:r>
              <a:r>
                <a:rPr lang="en-US" altLang="zh-CN" sz="2000">
                  <a:solidFill>
                    <a:srgbClr val="FF3300"/>
                  </a:solidFill>
                </a:rPr>
                <a:t>       S</a:t>
              </a:r>
              <a:r>
                <a:rPr lang="en-US" altLang="zh-CN" sz="2000" baseline="-25000">
                  <a:solidFill>
                    <a:srgbClr val="FF3300"/>
                  </a:solidFill>
                </a:rPr>
                <a:t>0       </a:t>
              </a:r>
              <a:r>
                <a:rPr lang="en-US" altLang="zh-CN" sz="2000">
                  <a:solidFill>
                    <a:srgbClr val="FF3300"/>
                  </a:solidFill>
                </a:rPr>
                <a:t>1</a:t>
              </a:r>
            </a:p>
            <a:p>
              <a:pPr algn="ctr" eaLnBrk="0" fontAlgn="base" hangingPunct="0">
                <a:spcBef>
                  <a:spcPct val="0"/>
                </a:spcBef>
                <a:spcAft>
                  <a:spcPct val="0"/>
                </a:spcAft>
              </a:pPr>
              <a:endParaRPr lang="en-US" altLang="zh-CN" sz="2000" baseline="-25000">
                <a:solidFill>
                  <a:prstClr val="black"/>
                </a:solidFill>
              </a:endParaRPr>
            </a:p>
            <a:p>
              <a:pPr algn="ctr" eaLnBrk="0" fontAlgn="base" hangingPunct="0">
                <a:spcBef>
                  <a:spcPct val="0"/>
                </a:spcBef>
                <a:spcAft>
                  <a:spcPct val="0"/>
                </a:spcAft>
              </a:pPr>
              <a:r>
                <a:rPr lang="en-US" altLang="zh-CN" sz="2000">
                  <a:solidFill>
                    <a:prstClr val="black"/>
                  </a:solidFill>
                </a:rPr>
                <a:t>S</a:t>
              </a:r>
              <a:r>
                <a:rPr lang="en-US" altLang="zh-CN" sz="2000" baseline="-25000">
                  <a:solidFill>
                    <a:prstClr val="black"/>
                  </a:solidFill>
                </a:rPr>
                <a:t>7          </a:t>
              </a:r>
              <a:r>
                <a:rPr lang="en-US" altLang="zh-CN" sz="2000">
                  <a:solidFill>
                    <a:prstClr val="black"/>
                  </a:solidFill>
                </a:rPr>
                <a:t>S</a:t>
              </a:r>
              <a:r>
                <a:rPr lang="en-US" altLang="zh-CN" sz="2000" baseline="-25000">
                  <a:solidFill>
                    <a:prstClr val="black"/>
                  </a:solidFill>
                </a:rPr>
                <a:t>0 </a:t>
              </a:r>
              <a:r>
                <a:rPr lang="en-US" altLang="zh-CN" sz="2000">
                  <a:solidFill>
                    <a:prstClr val="black"/>
                  </a:solidFill>
                </a:rPr>
                <a:t>      S</a:t>
              </a:r>
              <a:r>
                <a:rPr lang="en-US" altLang="zh-CN" sz="2000" baseline="-25000">
                  <a:solidFill>
                    <a:prstClr val="black"/>
                  </a:solidFill>
                </a:rPr>
                <a:t>1       </a:t>
              </a:r>
              <a:r>
                <a:rPr lang="en-US" altLang="zh-CN" sz="2000">
                  <a:solidFill>
                    <a:prstClr val="black"/>
                  </a:solidFill>
                </a:rPr>
                <a:t>1</a:t>
              </a:r>
            </a:p>
            <a:p>
              <a:pPr algn="ctr" eaLnBrk="0" fontAlgn="base" hangingPunct="0">
                <a:spcBef>
                  <a:spcPct val="0"/>
                </a:spcBef>
                <a:spcAft>
                  <a:spcPct val="0"/>
                </a:spcAft>
              </a:pPr>
              <a:endParaRPr lang="en-US" altLang="zh-CN" sz="2000" baseline="-25000">
                <a:solidFill>
                  <a:prstClr val="black"/>
                </a:solidFill>
              </a:endParaRPr>
            </a:p>
            <a:p>
              <a:pPr algn="ctr" eaLnBrk="0" fontAlgn="base" hangingPunct="0">
                <a:spcBef>
                  <a:spcPct val="0"/>
                </a:spcBef>
                <a:spcAft>
                  <a:spcPct val="0"/>
                </a:spcAft>
              </a:pPr>
              <a:r>
                <a:rPr lang="en-US" altLang="zh-CN" sz="2000">
                  <a:solidFill>
                    <a:srgbClr val="FF3300"/>
                  </a:solidFill>
                </a:rPr>
                <a:t>S</a:t>
              </a:r>
              <a:r>
                <a:rPr lang="en-US" altLang="zh-CN" sz="2000" baseline="-25000">
                  <a:solidFill>
                    <a:srgbClr val="FF3300"/>
                  </a:solidFill>
                </a:rPr>
                <a:t>8         </a:t>
              </a:r>
              <a:r>
                <a:rPr lang="en-US" altLang="zh-CN" sz="2000">
                  <a:solidFill>
                    <a:srgbClr val="FF3300"/>
                  </a:solidFill>
                </a:rPr>
                <a:t>S</a:t>
              </a:r>
              <a:r>
                <a:rPr lang="en-US" altLang="zh-CN" sz="2000" baseline="-25000">
                  <a:solidFill>
                    <a:srgbClr val="FF3300"/>
                  </a:solidFill>
                </a:rPr>
                <a:t>3          </a:t>
              </a:r>
              <a:r>
                <a:rPr lang="en-US" altLang="zh-CN" sz="2000">
                  <a:solidFill>
                    <a:srgbClr val="FF3300"/>
                  </a:solidFill>
                </a:rPr>
                <a:t>S</a:t>
              </a:r>
              <a:r>
                <a:rPr lang="en-US" altLang="zh-CN" sz="2000" baseline="-25000">
                  <a:solidFill>
                    <a:srgbClr val="FF3300"/>
                  </a:solidFill>
                </a:rPr>
                <a:t>6        </a:t>
              </a:r>
              <a:r>
                <a:rPr lang="en-US" altLang="zh-CN" sz="2000">
                  <a:solidFill>
                    <a:srgbClr val="FF3300"/>
                  </a:solidFill>
                </a:rPr>
                <a:t>0</a:t>
              </a:r>
            </a:p>
          </p:txBody>
        </p:sp>
        <p:grpSp>
          <p:nvGrpSpPr>
            <p:cNvPr id="41998" name="Group 22"/>
            <p:cNvGrpSpPr>
              <a:grpSpLocks/>
            </p:cNvGrpSpPr>
            <p:nvPr/>
          </p:nvGrpSpPr>
          <p:grpSpPr bwMode="auto">
            <a:xfrm>
              <a:off x="2562" y="527"/>
              <a:ext cx="817" cy="3221"/>
              <a:chOff x="2562" y="527"/>
              <a:chExt cx="817" cy="3221"/>
            </a:xfrm>
          </p:grpSpPr>
          <p:grpSp>
            <p:nvGrpSpPr>
              <p:cNvPr id="41999" name="Group 20"/>
              <p:cNvGrpSpPr>
                <a:grpSpLocks/>
              </p:cNvGrpSpPr>
              <p:nvPr/>
            </p:nvGrpSpPr>
            <p:grpSpPr bwMode="auto">
              <a:xfrm>
                <a:off x="2562" y="845"/>
                <a:ext cx="817" cy="2903"/>
                <a:chOff x="2562" y="845"/>
                <a:chExt cx="817" cy="2903"/>
              </a:xfrm>
            </p:grpSpPr>
            <p:sp>
              <p:nvSpPr>
                <p:cNvPr id="42001" name="Line 16"/>
                <p:cNvSpPr>
                  <a:spLocks noChangeShapeType="1"/>
                </p:cNvSpPr>
                <p:nvPr/>
              </p:nvSpPr>
              <p:spPr bwMode="auto">
                <a:xfrm>
                  <a:off x="2562" y="845"/>
                  <a:ext cx="0" cy="29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sp>
              <p:nvSpPr>
                <p:cNvPr id="42002" name="Line 17"/>
                <p:cNvSpPr>
                  <a:spLocks noChangeShapeType="1"/>
                </p:cNvSpPr>
                <p:nvPr/>
              </p:nvSpPr>
              <p:spPr bwMode="auto">
                <a:xfrm>
                  <a:off x="2562" y="3748"/>
                  <a:ext cx="81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sp>
              <p:nvSpPr>
                <p:cNvPr id="42003" name="Line 18"/>
                <p:cNvSpPr>
                  <a:spLocks noChangeShapeType="1"/>
                </p:cNvSpPr>
                <p:nvPr/>
              </p:nvSpPr>
              <p:spPr bwMode="auto">
                <a:xfrm flipV="1">
                  <a:off x="3379" y="845"/>
                  <a:ext cx="0" cy="29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sp>
              <p:nvSpPr>
                <p:cNvPr id="42004" name="Line 19"/>
                <p:cNvSpPr>
                  <a:spLocks noChangeShapeType="1"/>
                </p:cNvSpPr>
                <p:nvPr/>
              </p:nvSpPr>
              <p:spPr bwMode="auto">
                <a:xfrm flipH="1">
                  <a:off x="2562" y="845"/>
                  <a:ext cx="81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grpSp>
          <p:sp>
            <p:nvSpPr>
              <p:cNvPr id="42000" name="Rectangle 21"/>
              <p:cNvSpPr>
                <a:spLocks noChangeArrowheads="1"/>
              </p:cNvSpPr>
              <p:nvPr/>
            </p:nvSpPr>
            <p:spPr bwMode="auto">
              <a:xfrm>
                <a:off x="2562" y="527"/>
                <a:ext cx="77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a:solidFill>
                      <a:prstClr val="black"/>
                    </a:solidFill>
                  </a:rPr>
                  <a:t>0      1</a:t>
                </a:r>
              </a:p>
            </p:txBody>
          </p:sp>
        </p:grpSp>
      </p:grpSp>
      <p:grpSp>
        <p:nvGrpSpPr>
          <p:cNvPr id="7" name="Group 31"/>
          <p:cNvGrpSpPr>
            <a:grpSpLocks/>
          </p:cNvGrpSpPr>
          <p:nvPr/>
        </p:nvGrpSpPr>
        <p:grpSpPr bwMode="auto">
          <a:xfrm>
            <a:off x="6192838" y="1125538"/>
            <a:ext cx="2951162" cy="4391025"/>
            <a:chOff x="3901" y="709"/>
            <a:chExt cx="1859" cy="2766"/>
          </a:xfrm>
        </p:grpSpPr>
        <p:sp>
          <p:nvSpPr>
            <p:cNvPr id="41989" name="Rectangle 15"/>
            <p:cNvSpPr>
              <a:spLocks noChangeArrowheads="1"/>
            </p:cNvSpPr>
            <p:nvPr/>
          </p:nvSpPr>
          <p:spPr bwMode="auto">
            <a:xfrm>
              <a:off x="3901" y="799"/>
              <a:ext cx="1859" cy="2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sz="2000">
                  <a:solidFill>
                    <a:prstClr val="black"/>
                  </a:solidFill>
                </a:rPr>
                <a:t>S</a:t>
              </a:r>
              <a:r>
                <a:rPr lang="en-US" altLang="zh-CN" sz="2000" baseline="-25000">
                  <a:solidFill>
                    <a:prstClr val="black"/>
                  </a:solidFill>
                </a:rPr>
                <a:t>0        </a:t>
              </a:r>
              <a:r>
                <a:rPr lang="en-US" altLang="zh-CN">
                  <a:solidFill>
                    <a:prstClr val="black"/>
                  </a:solidFill>
                </a:rPr>
                <a:t> </a:t>
              </a:r>
              <a:r>
                <a:rPr lang="en-US" altLang="zh-CN" sz="2000">
                  <a:solidFill>
                    <a:prstClr val="black"/>
                  </a:solidFill>
                </a:rPr>
                <a:t>S</a:t>
              </a:r>
              <a:r>
                <a:rPr lang="en-US" altLang="zh-CN" sz="2000" baseline="-25000">
                  <a:solidFill>
                    <a:prstClr val="black"/>
                  </a:solidFill>
                </a:rPr>
                <a:t>1          </a:t>
              </a:r>
              <a:r>
                <a:rPr lang="en-US" altLang="zh-CN" sz="2000">
                  <a:solidFill>
                    <a:prstClr val="black"/>
                  </a:solidFill>
                </a:rPr>
                <a:t>S</a:t>
              </a:r>
              <a:r>
                <a:rPr lang="en-US" altLang="zh-CN" sz="2000" baseline="-25000">
                  <a:solidFill>
                    <a:prstClr val="black"/>
                  </a:solidFill>
                </a:rPr>
                <a:t>5         </a:t>
              </a:r>
              <a:r>
                <a:rPr lang="en-US" altLang="zh-CN" sz="2000">
                  <a:solidFill>
                    <a:prstClr val="black"/>
                  </a:solidFill>
                </a:rPr>
                <a:t>0</a:t>
              </a:r>
            </a:p>
            <a:p>
              <a:pPr algn="ctr" eaLnBrk="0" fontAlgn="base" hangingPunct="0">
                <a:spcBef>
                  <a:spcPct val="0"/>
                </a:spcBef>
                <a:spcAft>
                  <a:spcPct val="0"/>
                </a:spcAft>
              </a:pPr>
              <a:endParaRPr lang="en-US" altLang="zh-CN" sz="2000" baseline="-25000">
                <a:solidFill>
                  <a:prstClr val="black"/>
                </a:solidFill>
              </a:endParaRPr>
            </a:p>
            <a:p>
              <a:pPr algn="ctr" eaLnBrk="0" fontAlgn="base" hangingPunct="0">
                <a:spcBef>
                  <a:spcPct val="0"/>
                </a:spcBef>
                <a:spcAft>
                  <a:spcPct val="0"/>
                </a:spcAft>
              </a:pPr>
              <a:r>
                <a:rPr lang="en-US" altLang="zh-CN" sz="2000">
                  <a:solidFill>
                    <a:prstClr val="black"/>
                  </a:solidFill>
                </a:rPr>
                <a:t>S</a:t>
              </a:r>
              <a:r>
                <a:rPr lang="en-US" altLang="zh-CN" sz="2000" baseline="-25000">
                  <a:solidFill>
                    <a:prstClr val="black"/>
                  </a:solidFill>
                </a:rPr>
                <a:t>1</a:t>
              </a:r>
              <a:r>
                <a:rPr lang="en-US" altLang="zh-CN">
                  <a:solidFill>
                    <a:prstClr val="black"/>
                  </a:solidFill>
                </a:rPr>
                <a:t>      </a:t>
              </a:r>
              <a:r>
                <a:rPr lang="en-US" altLang="zh-CN" sz="2000">
                  <a:solidFill>
                    <a:prstClr val="black"/>
                  </a:solidFill>
                </a:rPr>
                <a:t>S</a:t>
              </a:r>
              <a:r>
                <a:rPr lang="en-US" altLang="zh-CN" sz="2000" baseline="-25000">
                  <a:solidFill>
                    <a:prstClr val="black"/>
                  </a:solidFill>
                </a:rPr>
                <a:t>2</a:t>
              </a:r>
              <a:r>
                <a:rPr lang="en-US" altLang="zh-CN" sz="2000">
                  <a:solidFill>
                    <a:prstClr val="black"/>
                  </a:solidFill>
                </a:rPr>
                <a:t>       S</a:t>
              </a:r>
              <a:r>
                <a:rPr lang="en-US" altLang="zh-CN" sz="2000" baseline="-25000">
                  <a:solidFill>
                    <a:prstClr val="black"/>
                  </a:solidFill>
                </a:rPr>
                <a:t>7       </a:t>
              </a:r>
              <a:r>
                <a:rPr lang="en-US" altLang="zh-CN" sz="2000">
                  <a:solidFill>
                    <a:prstClr val="black"/>
                  </a:solidFill>
                </a:rPr>
                <a:t>1</a:t>
              </a:r>
            </a:p>
            <a:p>
              <a:pPr algn="ctr" eaLnBrk="0" fontAlgn="base" hangingPunct="0">
                <a:spcBef>
                  <a:spcPct val="0"/>
                </a:spcBef>
                <a:spcAft>
                  <a:spcPct val="0"/>
                </a:spcAft>
              </a:pPr>
              <a:endParaRPr lang="en-US" altLang="zh-CN" sz="2000">
                <a:solidFill>
                  <a:prstClr val="black"/>
                </a:solidFill>
              </a:endParaRPr>
            </a:p>
            <a:p>
              <a:pPr algn="ctr" eaLnBrk="0" fontAlgn="base" hangingPunct="0">
                <a:spcBef>
                  <a:spcPct val="0"/>
                </a:spcBef>
                <a:spcAft>
                  <a:spcPct val="0"/>
                </a:spcAft>
              </a:pPr>
              <a:r>
                <a:rPr lang="en-US" altLang="zh-CN" sz="2000">
                  <a:solidFill>
                    <a:prstClr val="black"/>
                  </a:solidFill>
                </a:rPr>
                <a:t>S</a:t>
              </a:r>
              <a:r>
                <a:rPr lang="en-US" altLang="zh-CN" sz="2000" baseline="-25000">
                  <a:solidFill>
                    <a:prstClr val="black"/>
                  </a:solidFill>
                </a:rPr>
                <a:t>2</a:t>
              </a:r>
              <a:r>
                <a:rPr lang="en-US" altLang="zh-CN">
                  <a:solidFill>
                    <a:prstClr val="black"/>
                  </a:solidFill>
                </a:rPr>
                <a:t>      </a:t>
              </a:r>
              <a:r>
                <a:rPr lang="en-US" altLang="zh-CN" sz="2000">
                  <a:solidFill>
                    <a:prstClr val="black"/>
                  </a:solidFill>
                </a:rPr>
                <a:t>S</a:t>
              </a:r>
              <a:r>
                <a:rPr lang="en-US" altLang="zh-CN" sz="2000" baseline="-25000">
                  <a:solidFill>
                    <a:prstClr val="black"/>
                  </a:solidFill>
                </a:rPr>
                <a:t>2</a:t>
              </a:r>
              <a:r>
                <a:rPr lang="en-US" altLang="zh-CN" sz="2000">
                  <a:solidFill>
                    <a:prstClr val="black"/>
                  </a:solidFill>
                </a:rPr>
                <a:t>       S</a:t>
              </a:r>
              <a:r>
                <a:rPr lang="en-US" altLang="zh-CN" sz="2000" baseline="-25000">
                  <a:solidFill>
                    <a:prstClr val="black"/>
                  </a:solidFill>
                </a:rPr>
                <a:t>5       </a:t>
              </a:r>
              <a:r>
                <a:rPr lang="en-US" altLang="zh-CN" sz="2000">
                  <a:solidFill>
                    <a:prstClr val="black"/>
                  </a:solidFill>
                </a:rPr>
                <a:t>1</a:t>
              </a:r>
            </a:p>
            <a:p>
              <a:pPr algn="ctr" eaLnBrk="0" fontAlgn="base" hangingPunct="0">
                <a:spcBef>
                  <a:spcPct val="0"/>
                </a:spcBef>
                <a:spcAft>
                  <a:spcPct val="0"/>
                </a:spcAft>
              </a:pPr>
              <a:endParaRPr lang="en-US" altLang="zh-CN" sz="2000">
                <a:solidFill>
                  <a:prstClr val="black"/>
                </a:solidFill>
              </a:endParaRPr>
            </a:p>
            <a:p>
              <a:pPr algn="ctr" eaLnBrk="0" fontAlgn="base" hangingPunct="0">
                <a:spcBef>
                  <a:spcPct val="0"/>
                </a:spcBef>
                <a:spcAft>
                  <a:spcPct val="0"/>
                </a:spcAft>
              </a:pPr>
              <a:r>
                <a:rPr lang="en-US" altLang="zh-CN">
                  <a:solidFill>
                    <a:prstClr val="black"/>
                  </a:solidFill>
                </a:rPr>
                <a:t>S</a:t>
              </a:r>
              <a:r>
                <a:rPr lang="en-US" altLang="zh-CN" sz="2000" baseline="-25000">
                  <a:solidFill>
                    <a:prstClr val="black"/>
                  </a:solidFill>
                </a:rPr>
                <a:t>3</a:t>
              </a:r>
              <a:r>
                <a:rPr lang="en-US" altLang="zh-CN">
                  <a:solidFill>
                    <a:prstClr val="black"/>
                  </a:solidFill>
                </a:rPr>
                <a:t>      </a:t>
              </a:r>
              <a:r>
                <a:rPr lang="en-US" altLang="zh-CN" sz="2000">
                  <a:solidFill>
                    <a:prstClr val="black"/>
                  </a:solidFill>
                </a:rPr>
                <a:t>S</a:t>
              </a:r>
              <a:r>
                <a:rPr lang="en-US" altLang="zh-CN" sz="2000" baseline="-25000">
                  <a:solidFill>
                    <a:prstClr val="black"/>
                  </a:solidFill>
                </a:rPr>
                <a:t>5</a:t>
              </a:r>
              <a:r>
                <a:rPr lang="en-US" altLang="zh-CN" sz="2000">
                  <a:solidFill>
                    <a:prstClr val="black"/>
                  </a:solidFill>
                </a:rPr>
                <a:t>       S</a:t>
              </a:r>
              <a:r>
                <a:rPr lang="en-US" altLang="zh-CN" sz="2000" baseline="-25000">
                  <a:solidFill>
                    <a:prstClr val="black"/>
                  </a:solidFill>
                </a:rPr>
                <a:t>7       </a:t>
              </a:r>
              <a:r>
                <a:rPr lang="en-US" altLang="zh-CN" sz="2000">
                  <a:solidFill>
                    <a:prstClr val="black"/>
                  </a:solidFill>
                </a:rPr>
                <a:t>0</a:t>
              </a:r>
            </a:p>
            <a:p>
              <a:pPr algn="ctr" eaLnBrk="0" fontAlgn="base" hangingPunct="0">
                <a:spcBef>
                  <a:spcPct val="0"/>
                </a:spcBef>
                <a:spcAft>
                  <a:spcPct val="0"/>
                </a:spcAft>
              </a:pPr>
              <a:endParaRPr lang="en-US" altLang="zh-CN" sz="2000" baseline="-25000">
                <a:solidFill>
                  <a:prstClr val="black"/>
                </a:solidFill>
              </a:endParaRPr>
            </a:p>
            <a:p>
              <a:pPr algn="ctr" eaLnBrk="0" fontAlgn="base" hangingPunct="0">
                <a:spcBef>
                  <a:spcPct val="0"/>
                </a:spcBef>
                <a:spcAft>
                  <a:spcPct val="0"/>
                </a:spcAft>
              </a:pPr>
              <a:r>
                <a:rPr lang="en-US" altLang="zh-CN" sz="2000">
                  <a:solidFill>
                    <a:prstClr val="black"/>
                  </a:solidFill>
                </a:rPr>
                <a:t>S</a:t>
              </a:r>
              <a:r>
                <a:rPr lang="en-US" altLang="zh-CN" sz="2000" baseline="-25000">
                  <a:solidFill>
                    <a:prstClr val="black"/>
                  </a:solidFill>
                </a:rPr>
                <a:t>5</a:t>
              </a:r>
              <a:r>
                <a:rPr lang="en-US" altLang="zh-CN">
                  <a:solidFill>
                    <a:prstClr val="black"/>
                  </a:solidFill>
                </a:rPr>
                <a:t>      </a:t>
              </a:r>
              <a:r>
                <a:rPr lang="en-US" altLang="zh-CN" sz="2000">
                  <a:solidFill>
                    <a:prstClr val="black"/>
                  </a:solidFill>
                </a:rPr>
                <a:t>S</a:t>
              </a:r>
              <a:r>
                <a:rPr lang="en-US" altLang="zh-CN" sz="2000" baseline="-25000">
                  <a:solidFill>
                    <a:prstClr val="black"/>
                  </a:solidFill>
                </a:rPr>
                <a:t>3</a:t>
              </a:r>
              <a:r>
                <a:rPr lang="en-US" altLang="zh-CN" sz="2000">
                  <a:solidFill>
                    <a:prstClr val="black"/>
                  </a:solidFill>
                </a:rPr>
                <a:t>       S</a:t>
              </a:r>
              <a:r>
                <a:rPr lang="en-US" altLang="zh-CN" sz="2000" baseline="-25000">
                  <a:solidFill>
                    <a:prstClr val="black"/>
                  </a:solidFill>
                </a:rPr>
                <a:t>1       </a:t>
              </a:r>
              <a:r>
                <a:rPr lang="en-US" altLang="zh-CN" sz="2000">
                  <a:solidFill>
                    <a:prstClr val="black"/>
                  </a:solidFill>
                </a:rPr>
                <a:t>0</a:t>
              </a:r>
            </a:p>
            <a:p>
              <a:pPr algn="ctr" eaLnBrk="0" fontAlgn="base" hangingPunct="0">
                <a:spcBef>
                  <a:spcPct val="0"/>
                </a:spcBef>
                <a:spcAft>
                  <a:spcPct val="0"/>
                </a:spcAft>
              </a:pPr>
              <a:endParaRPr lang="en-US" altLang="zh-CN" sz="2000" baseline="-25000">
                <a:solidFill>
                  <a:prstClr val="black"/>
                </a:solidFill>
              </a:endParaRPr>
            </a:p>
            <a:p>
              <a:pPr algn="ctr" eaLnBrk="0" fontAlgn="base" hangingPunct="0">
                <a:spcBef>
                  <a:spcPct val="0"/>
                </a:spcBef>
                <a:spcAft>
                  <a:spcPct val="0"/>
                </a:spcAft>
              </a:pPr>
              <a:r>
                <a:rPr lang="en-US" altLang="zh-CN" sz="2000">
                  <a:solidFill>
                    <a:prstClr val="black"/>
                  </a:solidFill>
                </a:rPr>
                <a:t>S</a:t>
              </a:r>
              <a:r>
                <a:rPr lang="en-US" altLang="zh-CN" sz="2000" baseline="-25000">
                  <a:solidFill>
                    <a:prstClr val="black"/>
                  </a:solidFill>
                </a:rPr>
                <a:t>7          </a:t>
              </a:r>
              <a:r>
                <a:rPr lang="en-US" altLang="zh-CN" sz="2000">
                  <a:solidFill>
                    <a:prstClr val="black"/>
                  </a:solidFill>
                </a:rPr>
                <a:t>S</a:t>
              </a:r>
              <a:r>
                <a:rPr lang="en-US" altLang="zh-CN" sz="2000" baseline="-25000">
                  <a:solidFill>
                    <a:prstClr val="black"/>
                  </a:solidFill>
                </a:rPr>
                <a:t>0 </a:t>
              </a:r>
              <a:r>
                <a:rPr lang="en-US" altLang="zh-CN" sz="2000">
                  <a:solidFill>
                    <a:prstClr val="black"/>
                  </a:solidFill>
                </a:rPr>
                <a:t>      S</a:t>
              </a:r>
              <a:r>
                <a:rPr lang="en-US" altLang="zh-CN" sz="2000" baseline="-25000">
                  <a:solidFill>
                    <a:prstClr val="black"/>
                  </a:solidFill>
                </a:rPr>
                <a:t>1       </a:t>
              </a:r>
              <a:r>
                <a:rPr lang="en-US" altLang="zh-CN" sz="2000">
                  <a:solidFill>
                    <a:prstClr val="black"/>
                  </a:solidFill>
                </a:rPr>
                <a:t>1</a:t>
              </a:r>
            </a:p>
            <a:p>
              <a:pPr algn="ctr" eaLnBrk="0" fontAlgn="base" hangingPunct="0">
                <a:spcBef>
                  <a:spcPct val="0"/>
                </a:spcBef>
                <a:spcAft>
                  <a:spcPct val="0"/>
                </a:spcAft>
              </a:pPr>
              <a:endParaRPr lang="en-US" altLang="zh-CN" sz="2000" baseline="-25000">
                <a:solidFill>
                  <a:prstClr val="black"/>
                </a:solidFill>
              </a:endParaRPr>
            </a:p>
          </p:txBody>
        </p:sp>
        <p:grpSp>
          <p:nvGrpSpPr>
            <p:cNvPr id="41990" name="Group 30"/>
            <p:cNvGrpSpPr>
              <a:grpSpLocks/>
            </p:cNvGrpSpPr>
            <p:nvPr/>
          </p:nvGrpSpPr>
          <p:grpSpPr bwMode="auto">
            <a:xfrm>
              <a:off x="4377" y="709"/>
              <a:ext cx="952" cy="2585"/>
              <a:chOff x="4377" y="709"/>
              <a:chExt cx="952" cy="2585"/>
            </a:xfrm>
          </p:grpSpPr>
          <p:grpSp>
            <p:nvGrpSpPr>
              <p:cNvPr id="41991" name="Group 28"/>
              <p:cNvGrpSpPr>
                <a:grpSpLocks/>
              </p:cNvGrpSpPr>
              <p:nvPr/>
            </p:nvGrpSpPr>
            <p:grpSpPr bwMode="auto">
              <a:xfrm>
                <a:off x="4422" y="981"/>
                <a:ext cx="907" cy="2313"/>
                <a:chOff x="4422" y="981"/>
                <a:chExt cx="907" cy="2313"/>
              </a:xfrm>
            </p:grpSpPr>
            <p:sp>
              <p:nvSpPr>
                <p:cNvPr id="41993" name="Line 24"/>
                <p:cNvSpPr>
                  <a:spLocks noChangeShapeType="1"/>
                </p:cNvSpPr>
                <p:nvPr/>
              </p:nvSpPr>
              <p:spPr bwMode="auto">
                <a:xfrm>
                  <a:off x="4422" y="981"/>
                  <a:ext cx="0" cy="23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sp>
              <p:nvSpPr>
                <p:cNvPr id="41994" name="Line 25"/>
                <p:cNvSpPr>
                  <a:spLocks noChangeShapeType="1"/>
                </p:cNvSpPr>
                <p:nvPr/>
              </p:nvSpPr>
              <p:spPr bwMode="auto">
                <a:xfrm>
                  <a:off x="4422" y="3294"/>
                  <a:ext cx="9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sp>
              <p:nvSpPr>
                <p:cNvPr id="41995" name="Line 26"/>
                <p:cNvSpPr>
                  <a:spLocks noChangeShapeType="1"/>
                </p:cNvSpPr>
                <p:nvPr/>
              </p:nvSpPr>
              <p:spPr bwMode="auto">
                <a:xfrm flipV="1">
                  <a:off x="5329" y="981"/>
                  <a:ext cx="0" cy="23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sp>
              <p:nvSpPr>
                <p:cNvPr id="41996" name="Line 27"/>
                <p:cNvSpPr>
                  <a:spLocks noChangeShapeType="1"/>
                </p:cNvSpPr>
                <p:nvPr/>
              </p:nvSpPr>
              <p:spPr bwMode="auto">
                <a:xfrm flipH="1">
                  <a:off x="4422" y="981"/>
                  <a:ext cx="9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400" b="1">
                    <a:solidFill>
                      <a:prstClr val="black"/>
                    </a:solidFill>
                    <a:latin typeface="Arial Narrow" pitchFamily="34" charset="0"/>
                  </a:endParaRPr>
                </a:p>
              </p:txBody>
            </p:sp>
          </p:grpSp>
          <p:sp>
            <p:nvSpPr>
              <p:cNvPr id="41992" name="Rectangle 29"/>
              <p:cNvSpPr>
                <a:spLocks noChangeArrowheads="1"/>
              </p:cNvSpPr>
              <p:nvPr/>
            </p:nvSpPr>
            <p:spPr bwMode="auto">
              <a:xfrm>
                <a:off x="4377" y="709"/>
                <a:ext cx="95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a:solidFill>
                      <a:prstClr val="black"/>
                    </a:solidFill>
                  </a:rPr>
                  <a:t>0        1</a:t>
                </a:r>
              </a:p>
            </p:txBody>
          </p:sp>
        </p:grpSp>
      </p:grpSp>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29</a:t>
            </a:fld>
            <a:endParaRPr lang="en-US">
              <a:solidFill>
                <a:prstClr val="black">
                  <a:tint val="95000"/>
                </a:prstClr>
              </a:solidFill>
            </a:endParaRPr>
          </a:p>
        </p:txBody>
      </p:sp>
    </p:spTree>
    <p:extLst>
      <p:ext uri="{BB962C8B-B14F-4D97-AF65-F5344CB8AC3E}">
        <p14:creationId xmlns:p14="http://schemas.microsoft.com/office/powerpoint/2010/main" val="1299944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sz="2800" dirty="0" smtClean="0">
                <a:solidFill>
                  <a:srgbClr val="FFC000"/>
                </a:solidFill>
                <a:sym typeface="Symbol" pitchFamily="18" charset="2"/>
              </a:rPr>
              <a:t>确定有穷自动机</a:t>
            </a:r>
            <a:r>
              <a:rPr lang="zh-CN" altLang="en-US" sz="2800" dirty="0" smtClean="0">
                <a:sym typeface="Symbol" pitchFamily="18" charset="2"/>
              </a:rPr>
              <a:t/>
            </a:r>
            <a:br>
              <a:rPr lang="zh-CN" altLang="en-US" sz="2800" dirty="0" smtClean="0">
                <a:sym typeface="Symbol" pitchFamily="18" charset="2"/>
              </a:rPr>
            </a:br>
            <a:r>
              <a:rPr lang="en-US" altLang="zh-CN" sz="2800" dirty="0" smtClean="0">
                <a:sym typeface="Symbol" pitchFamily="18" charset="2"/>
              </a:rPr>
              <a:t>DFA(Deterministic FA)</a:t>
            </a:r>
          </a:p>
        </p:txBody>
      </p:sp>
      <p:sp>
        <p:nvSpPr>
          <p:cNvPr id="176131" name="Rectangle 3"/>
          <p:cNvSpPr>
            <a:spLocks noGrp="1" noChangeArrowheads="1"/>
          </p:cNvSpPr>
          <p:nvPr>
            <p:ph idx="1"/>
          </p:nvPr>
        </p:nvSpPr>
        <p:spPr>
          <a:xfrm>
            <a:off x="467544" y="1628800"/>
            <a:ext cx="8291513" cy="4525963"/>
          </a:xfrm>
        </p:spPr>
        <p:txBody>
          <a:bodyPr>
            <a:normAutofit fontScale="92500"/>
          </a:bodyPr>
          <a:lstStyle/>
          <a:p>
            <a:pPr>
              <a:buClr>
                <a:srgbClr val="FF6600"/>
              </a:buClr>
            </a:pPr>
            <a:r>
              <a:rPr lang="zh-CN" altLang="en-US" sz="2400" dirty="0" smtClean="0">
                <a:sym typeface="Symbol" pitchFamily="18" charset="2"/>
              </a:rPr>
              <a:t>定义：确定有</a:t>
            </a:r>
            <a:r>
              <a:rPr lang="zh-CN" altLang="en-US" sz="2400" dirty="0">
                <a:sym typeface="Symbol" pitchFamily="18" charset="2"/>
              </a:rPr>
              <a:t>穷</a:t>
            </a:r>
            <a:r>
              <a:rPr lang="zh-CN" altLang="en-US" sz="2400" dirty="0" smtClean="0">
                <a:sym typeface="Symbol" pitchFamily="18" charset="2"/>
              </a:rPr>
              <a:t>自动机是一个五元组 </a:t>
            </a:r>
            <a:r>
              <a:rPr lang="en-US" altLang="zh-CN" sz="2400" dirty="0" smtClean="0">
                <a:sym typeface="Symbol" pitchFamily="18" charset="2"/>
              </a:rPr>
              <a:t>M(K,</a:t>
            </a:r>
            <a:r>
              <a:rPr lang="en-US" altLang="zh-CN" sz="2400" dirty="0" smtClean="0">
                <a:cs typeface="Times New Roman" pitchFamily="18" charset="0"/>
                <a:sym typeface="Symbol" pitchFamily="18" charset="2"/>
              </a:rPr>
              <a:t>,</a:t>
            </a:r>
            <a:r>
              <a:rPr lang="en-US" altLang="zh-CN" sz="2400" dirty="0" err="1" smtClean="0">
                <a:sym typeface="Symbol" pitchFamily="18" charset="2"/>
              </a:rPr>
              <a:t>f,S,Z</a:t>
            </a:r>
            <a:r>
              <a:rPr lang="zh-CN" altLang="en-US" sz="2400" dirty="0" smtClean="0">
                <a:sym typeface="Symbol" pitchFamily="18" charset="2"/>
              </a:rPr>
              <a:t>）</a:t>
            </a:r>
          </a:p>
          <a:p>
            <a:pPr>
              <a:buClr>
                <a:srgbClr val="FF6600"/>
              </a:buClr>
            </a:pPr>
            <a:endParaRPr lang="zh-CN" altLang="en-US" sz="2400" dirty="0" smtClean="0">
              <a:sym typeface="Symbol" pitchFamily="18" charset="2"/>
            </a:endParaRPr>
          </a:p>
          <a:p>
            <a:pPr lvl="1"/>
            <a:r>
              <a:rPr lang="en-US" altLang="zh-CN" sz="2400" dirty="0" smtClean="0">
                <a:sym typeface="Symbol" pitchFamily="18" charset="2"/>
              </a:rPr>
              <a:t>K</a:t>
            </a:r>
            <a:r>
              <a:rPr lang="zh-CN" altLang="en-US" sz="2400" dirty="0" smtClean="0">
                <a:sym typeface="Symbol" pitchFamily="18" charset="2"/>
              </a:rPr>
              <a:t>：有穷的非空的状态集合，它的每个元素代表自动机的一个状态</a:t>
            </a:r>
          </a:p>
          <a:p>
            <a:pPr lvl="1"/>
            <a:r>
              <a:rPr lang="zh-CN" altLang="en-US" sz="2400" dirty="0" smtClean="0">
                <a:sym typeface="Symbol" pitchFamily="18" charset="2"/>
              </a:rPr>
              <a:t>  ：有穷非空的输入字母表，每个元素称为一个输入字符</a:t>
            </a:r>
          </a:p>
          <a:p>
            <a:pPr lvl="1"/>
            <a:r>
              <a:rPr lang="en-US" altLang="zh-CN" sz="2400" dirty="0" smtClean="0">
                <a:sym typeface="Symbol" pitchFamily="18" charset="2"/>
              </a:rPr>
              <a:t>f</a:t>
            </a:r>
            <a:r>
              <a:rPr lang="zh-CN" altLang="en-US" sz="2400" dirty="0" smtClean="0">
                <a:sym typeface="Symbol" pitchFamily="18" charset="2"/>
              </a:rPr>
              <a:t>：转换函数，</a:t>
            </a:r>
            <a:r>
              <a:rPr lang="en-US" altLang="zh-CN" sz="2400" dirty="0" smtClean="0">
                <a:sym typeface="Symbol" pitchFamily="18" charset="2"/>
              </a:rPr>
              <a:t>K K</a:t>
            </a:r>
            <a:r>
              <a:rPr lang="zh-CN" altLang="en-US" sz="2400" dirty="0" smtClean="0">
                <a:sym typeface="Symbol" pitchFamily="18" charset="2"/>
              </a:rPr>
              <a:t>上的</a:t>
            </a:r>
            <a:r>
              <a:rPr lang="zh-CN" altLang="en-US" sz="2400" b="1" dirty="0" smtClean="0">
                <a:solidFill>
                  <a:srgbClr val="A50021"/>
                </a:solidFill>
                <a:sym typeface="Symbol" pitchFamily="18" charset="2"/>
              </a:rPr>
              <a:t>单值</a:t>
            </a:r>
            <a:r>
              <a:rPr lang="zh-CN" altLang="en-US" sz="2400" dirty="0" smtClean="0">
                <a:sym typeface="Symbol" pitchFamily="18" charset="2"/>
              </a:rPr>
              <a:t>映射，</a:t>
            </a:r>
            <a:r>
              <a:rPr lang="en-US" altLang="zh-CN" sz="2400" dirty="0" smtClean="0">
                <a:sym typeface="Symbol" pitchFamily="18" charset="2"/>
              </a:rPr>
              <a:t>f(</a:t>
            </a:r>
            <a:r>
              <a:rPr lang="en-US" altLang="zh-CN" sz="2400" dirty="0" err="1" smtClean="0">
                <a:sym typeface="Symbol" pitchFamily="18" charset="2"/>
              </a:rPr>
              <a:t>s,a</a:t>
            </a:r>
            <a:r>
              <a:rPr lang="en-US" altLang="zh-CN" sz="2400" dirty="0" smtClean="0">
                <a:sym typeface="Symbol" pitchFamily="18" charset="2"/>
              </a:rPr>
              <a:t>)=s’</a:t>
            </a:r>
          </a:p>
          <a:p>
            <a:pPr lvl="1"/>
            <a:r>
              <a:rPr lang="en-US" altLang="zh-CN" sz="2400" dirty="0" smtClean="0">
                <a:sym typeface="Symbol" pitchFamily="18" charset="2"/>
              </a:rPr>
              <a:t>S</a:t>
            </a:r>
            <a:r>
              <a:rPr lang="zh-CN" altLang="en-US" sz="2400" dirty="0" smtClean="0">
                <a:sym typeface="Symbol" pitchFamily="18" charset="2"/>
              </a:rPr>
              <a:t>：</a:t>
            </a:r>
            <a:r>
              <a:rPr lang="zh-CN" altLang="en-US" sz="2400" dirty="0" smtClean="0">
                <a:solidFill>
                  <a:srgbClr val="A50021"/>
                </a:solidFill>
                <a:sym typeface="Symbol" pitchFamily="18" charset="2"/>
              </a:rPr>
              <a:t>唯一的初态</a:t>
            </a:r>
            <a:r>
              <a:rPr lang="zh-CN" altLang="en-US" sz="2400" dirty="0" smtClean="0">
                <a:sym typeface="Symbol" pitchFamily="18" charset="2"/>
              </a:rPr>
              <a:t>，</a:t>
            </a:r>
            <a:r>
              <a:rPr lang="en-US" altLang="zh-CN" sz="2400" dirty="0" smtClean="0">
                <a:sym typeface="Symbol" pitchFamily="18" charset="2"/>
              </a:rPr>
              <a:t>S∈ K</a:t>
            </a:r>
          </a:p>
          <a:p>
            <a:pPr lvl="1"/>
            <a:r>
              <a:rPr lang="en-US" altLang="zh-CN" sz="2400" dirty="0" smtClean="0">
                <a:sym typeface="Symbol" pitchFamily="18" charset="2"/>
              </a:rPr>
              <a:t>Z</a:t>
            </a:r>
            <a:r>
              <a:rPr lang="zh-CN" altLang="en-US" sz="2400" dirty="0" smtClean="0">
                <a:sym typeface="Symbol" pitchFamily="18" charset="2"/>
              </a:rPr>
              <a:t>：</a:t>
            </a:r>
            <a:r>
              <a:rPr lang="zh-CN" altLang="en-US" sz="2400" b="1" dirty="0" smtClean="0">
                <a:solidFill>
                  <a:srgbClr val="A50021"/>
                </a:solidFill>
                <a:sym typeface="Symbol" pitchFamily="18" charset="2"/>
              </a:rPr>
              <a:t>终态的集合</a:t>
            </a:r>
            <a:r>
              <a:rPr lang="zh-CN" altLang="en-US" sz="2400" b="1" dirty="0" smtClean="0">
                <a:sym typeface="Symbol" pitchFamily="18" charset="2"/>
              </a:rPr>
              <a:t>（简称：终态集）</a:t>
            </a:r>
            <a:r>
              <a:rPr lang="zh-CN" altLang="en-US" sz="2400" dirty="0" smtClean="0">
                <a:sym typeface="Symbol" pitchFamily="18" charset="2"/>
              </a:rPr>
              <a:t>，称</a:t>
            </a:r>
            <a:r>
              <a:rPr lang="zh-CN" altLang="en-US" sz="2400" dirty="0" smtClean="0">
                <a:solidFill>
                  <a:srgbClr val="A50021"/>
                </a:solidFill>
                <a:sym typeface="Symbol" pitchFamily="18" charset="2"/>
              </a:rPr>
              <a:t>可接受态</a:t>
            </a:r>
            <a:r>
              <a:rPr lang="zh-CN" altLang="en-US" sz="2400" dirty="0" smtClean="0">
                <a:sym typeface="Symbol" pitchFamily="18" charset="2"/>
              </a:rPr>
              <a:t>或结束状态，</a:t>
            </a:r>
            <a:r>
              <a:rPr lang="en-US" altLang="zh-CN" sz="2400" dirty="0" smtClean="0">
                <a:sym typeface="Symbol" pitchFamily="18" charset="2"/>
              </a:rPr>
              <a:t>ZK</a:t>
            </a:r>
          </a:p>
          <a:p>
            <a:pPr lvl="1">
              <a:buClr>
                <a:schemeClr val="tx1"/>
              </a:buClr>
            </a:pPr>
            <a:r>
              <a:rPr lang="zh-CN" altLang="en-US" sz="2400" b="1" dirty="0" smtClean="0">
                <a:solidFill>
                  <a:srgbClr val="A50021"/>
                </a:solidFill>
                <a:sym typeface="Symbol" pitchFamily="18" charset="2"/>
              </a:rPr>
              <a:t>注：转换函数就是对于给定的当前状态</a:t>
            </a:r>
            <a:r>
              <a:rPr lang="en-US" altLang="zh-CN" sz="2400" b="1" dirty="0" smtClean="0">
                <a:solidFill>
                  <a:srgbClr val="A50021"/>
                </a:solidFill>
                <a:sym typeface="Symbol" pitchFamily="18" charset="2"/>
              </a:rPr>
              <a:t>s</a:t>
            </a:r>
            <a:r>
              <a:rPr lang="zh-CN" altLang="en-US" sz="2400" b="1" dirty="0" smtClean="0">
                <a:solidFill>
                  <a:srgbClr val="A50021"/>
                </a:solidFill>
                <a:sym typeface="Symbol" pitchFamily="18" charset="2"/>
              </a:rPr>
              <a:t>和当前读入的符号</a:t>
            </a:r>
            <a:r>
              <a:rPr lang="en-US" altLang="zh-CN" sz="2400" b="1" dirty="0" smtClean="0">
                <a:solidFill>
                  <a:srgbClr val="A50021"/>
                </a:solidFill>
                <a:sym typeface="Symbol" pitchFamily="18" charset="2"/>
              </a:rPr>
              <a:t>a</a:t>
            </a:r>
            <a:r>
              <a:rPr lang="zh-CN" altLang="en-US" sz="2400" b="1" dirty="0" smtClean="0">
                <a:solidFill>
                  <a:srgbClr val="A50021"/>
                </a:solidFill>
                <a:sym typeface="Symbol" pitchFamily="18" charset="2"/>
              </a:rPr>
              <a:t>，唯一确定的下一状态</a:t>
            </a:r>
            <a:r>
              <a:rPr lang="en-US" altLang="zh-CN" sz="2400" b="1" dirty="0" smtClean="0">
                <a:solidFill>
                  <a:srgbClr val="A50021"/>
                </a:solidFill>
                <a:sym typeface="Symbol" pitchFamily="18" charset="2"/>
              </a:rPr>
              <a:t>s’</a:t>
            </a:r>
          </a:p>
          <a:p>
            <a:endParaRPr lang="en-US" altLang="zh-CN" sz="2400" dirty="0" smtClean="0">
              <a:solidFill>
                <a:srgbClr val="FF3300"/>
              </a:solidFill>
            </a:endParaRPr>
          </a:p>
        </p:txBody>
      </p:sp>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3</a:t>
            </a:fld>
            <a:endParaRPr lang="en-US">
              <a:solidFill>
                <a:prstClr val="black">
                  <a:tint val="95000"/>
                </a:prstClr>
              </a:solidFill>
            </a:endParaRPr>
          </a:p>
        </p:txBody>
      </p:sp>
    </p:spTree>
    <p:extLst>
      <p:ext uri="{BB962C8B-B14F-4D97-AF65-F5344CB8AC3E}">
        <p14:creationId xmlns:p14="http://schemas.microsoft.com/office/powerpoint/2010/main" val="1210474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6131">
                                            <p:txEl>
                                              <p:pRg st="2" end="2"/>
                                            </p:txEl>
                                          </p:spTgt>
                                        </p:tgtEl>
                                        <p:attrNameLst>
                                          <p:attrName>style.visibility</p:attrName>
                                        </p:attrNameLst>
                                      </p:cBhvr>
                                      <p:to>
                                        <p:strVal val="visible"/>
                                      </p:to>
                                    </p:set>
                                    <p:anim calcmode="lin" valueType="num">
                                      <p:cBhvr additive="base">
                                        <p:cTn id="7" dur="500" fill="hold"/>
                                        <p:tgtEl>
                                          <p:spTgt spid="1761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6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anim calcmode="lin" valueType="num">
                                      <p:cBhvr additive="base">
                                        <p:cTn id="13" dur="500" fill="hold"/>
                                        <p:tgtEl>
                                          <p:spTgt spid="1761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6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6131">
                                            <p:txEl>
                                              <p:pRg st="4" end="4"/>
                                            </p:txEl>
                                          </p:spTgt>
                                        </p:tgtEl>
                                        <p:attrNameLst>
                                          <p:attrName>style.visibility</p:attrName>
                                        </p:attrNameLst>
                                      </p:cBhvr>
                                      <p:to>
                                        <p:strVal val="visible"/>
                                      </p:to>
                                    </p:set>
                                    <p:anim calcmode="lin" valueType="num">
                                      <p:cBhvr additive="base">
                                        <p:cTn id="19" dur="500" fill="hold"/>
                                        <p:tgtEl>
                                          <p:spTgt spid="1761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6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6131">
                                            <p:txEl>
                                              <p:pRg st="5" end="5"/>
                                            </p:txEl>
                                          </p:spTgt>
                                        </p:tgtEl>
                                        <p:attrNameLst>
                                          <p:attrName>style.visibility</p:attrName>
                                        </p:attrNameLst>
                                      </p:cBhvr>
                                      <p:to>
                                        <p:strVal val="visible"/>
                                      </p:to>
                                    </p:set>
                                    <p:anim calcmode="lin" valueType="num">
                                      <p:cBhvr additive="base">
                                        <p:cTn id="25" dur="500" fill="hold"/>
                                        <p:tgtEl>
                                          <p:spTgt spid="17613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61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6131">
                                            <p:txEl>
                                              <p:pRg st="6" end="6"/>
                                            </p:txEl>
                                          </p:spTgt>
                                        </p:tgtEl>
                                        <p:attrNameLst>
                                          <p:attrName>style.visibility</p:attrName>
                                        </p:attrNameLst>
                                      </p:cBhvr>
                                      <p:to>
                                        <p:strVal val="visible"/>
                                      </p:to>
                                    </p:set>
                                    <p:anim calcmode="lin" valueType="num">
                                      <p:cBhvr additive="base">
                                        <p:cTn id="31" dur="500" fill="hold"/>
                                        <p:tgtEl>
                                          <p:spTgt spid="17613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61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6131">
                                            <p:txEl>
                                              <p:pRg st="7" end="7"/>
                                            </p:txEl>
                                          </p:spTgt>
                                        </p:tgtEl>
                                        <p:attrNameLst>
                                          <p:attrName>style.visibility</p:attrName>
                                        </p:attrNameLst>
                                      </p:cBhvr>
                                      <p:to>
                                        <p:strVal val="visible"/>
                                      </p:to>
                                    </p:set>
                                    <p:anim calcmode="lin" valueType="num">
                                      <p:cBhvr additive="base">
                                        <p:cTn id="37" dur="500" fill="hold"/>
                                        <p:tgtEl>
                                          <p:spTgt spid="17613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61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30</a:t>
            </a:fld>
            <a:endParaRPr lang="en-US">
              <a:solidFill>
                <a:prstClr val="black">
                  <a:tint val="95000"/>
                </a:prstClr>
              </a:solidFill>
            </a:endParaRPr>
          </a:p>
        </p:txBody>
      </p:sp>
      <p:sp>
        <p:nvSpPr>
          <p:cNvPr id="192515" name="Rectangle 3"/>
          <p:cNvSpPr>
            <a:spLocks noGrp="1" noChangeArrowheads="1"/>
          </p:cNvSpPr>
          <p:nvPr>
            <p:ph idx="4294967295"/>
          </p:nvPr>
        </p:nvSpPr>
        <p:spPr>
          <a:xfrm>
            <a:off x="467544" y="650305"/>
            <a:ext cx="7924800" cy="2634679"/>
          </a:xfrm>
        </p:spPr>
        <p:txBody>
          <a:bodyPr>
            <a:noAutofit/>
          </a:bodyPr>
          <a:lstStyle/>
          <a:p>
            <a:r>
              <a:rPr lang="zh-CN" altLang="en-US" sz="2400" b="1" dirty="0" smtClean="0">
                <a:latin typeface="+mn-ea"/>
              </a:rPr>
              <a:t>状态</a:t>
            </a:r>
            <a:r>
              <a:rPr lang="en-US" altLang="zh-CN" sz="2400" b="1" dirty="0" smtClean="0">
                <a:latin typeface="+mn-ea"/>
              </a:rPr>
              <a:t>s</a:t>
            </a:r>
            <a:r>
              <a:rPr lang="zh-CN" altLang="en-US" sz="2400" b="1" dirty="0" smtClean="0">
                <a:latin typeface="+mn-ea"/>
              </a:rPr>
              <a:t>和状态</a:t>
            </a:r>
            <a:r>
              <a:rPr lang="en-US" altLang="zh-CN" sz="2400" b="1" dirty="0" smtClean="0">
                <a:latin typeface="+mn-ea"/>
              </a:rPr>
              <a:t>t</a:t>
            </a:r>
            <a:r>
              <a:rPr lang="zh-CN" altLang="en-US" sz="2400" b="1" dirty="0" smtClean="0">
                <a:latin typeface="+mn-ea"/>
              </a:rPr>
              <a:t>等价的条件：</a:t>
            </a:r>
          </a:p>
          <a:p>
            <a:pPr lvl="1"/>
            <a:r>
              <a:rPr lang="zh-CN" altLang="en-US" sz="2400" b="1" dirty="0" smtClean="0">
                <a:latin typeface="+mn-ea"/>
              </a:rPr>
              <a:t>一致性条件：状态</a:t>
            </a:r>
            <a:r>
              <a:rPr lang="en-US" altLang="zh-CN" sz="2400" b="1" dirty="0" smtClean="0">
                <a:latin typeface="+mn-ea"/>
              </a:rPr>
              <a:t>s</a:t>
            </a:r>
            <a:r>
              <a:rPr lang="zh-CN" altLang="en-US" sz="2400" b="1" dirty="0" smtClean="0">
                <a:latin typeface="+mn-ea"/>
              </a:rPr>
              <a:t>和状态</a:t>
            </a:r>
            <a:r>
              <a:rPr lang="en-US" altLang="zh-CN" sz="2400" b="1" dirty="0" smtClean="0">
                <a:latin typeface="+mn-ea"/>
              </a:rPr>
              <a:t>t</a:t>
            </a:r>
            <a:r>
              <a:rPr lang="zh-CN" altLang="en-US" sz="2400" b="1" dirty="0" smtClean="0">
                <a:latin typeface="+mn-ea"/>
              </a:rPr>
              <a:t>必须同时为</a:t>
            </a:r>
            <a:r>
              <a:rPr lang="zh-CN" altLang="en-US" sz="2400" b="1" dirty="0">
                <a:latin typeface="+mn-ea"/>
              </a:rPr>
              <a:t> </a:t>
            </a:r>
            <a:r>
              <a:rPr lang="zh-CN" altLang="en-US" sz="2400" b="1" u="sng" dirty="0" smtClean="0">
                <a:solidFill>
                  <a:srgbClr val="A50021"/>
                </a:solidFill>
                <a:latin typeface="+mn-ea"/>
              </a:rPr>
              <a:t>终态 </a:t>
            </a:r>
            <a:r>
              <a:rPr lang="zh-CN" altLang="en-US" sz="2400" b="1" dirty="0">
                <a:latin typeface="+mn-ea"/>
              </a:rPr>
              <a:t>或同时为 </a:t>
            </a:r>
            <a:r>
              <a:rPr lang="zh-CN" altLang="en-US" sz="2400" b="1" dirty="0" smtClean="0">
                <a:solidFill>
                  <a:srgbClr val="A50021"/>
                </a:solidFill>
                <a:latin typeface="+mn-ea"/>
              </a:rPr>
              <a:t>非</a:t>
            </a:r>
            <a:r>
              <a:rPr lang="zh-CN" altLang="en-US" sz="2400" b="1" u="sng" dirty="0" smtClean="0">
                <a:solidFill>
                  <a:srgbClr val="A50021"/>
                </a:solidFill>
                <a:latin typeface="+mn-ea"/>
              </a:rPr>
              <a:t>终态 </a:t>
            </a:r>
            <a:endParaRPr lang="zh-CN" altLang="en-US" sz="2400" b="1" dirty="0" smtClean="0">
              <a:latin typeface="+mn-ea"/>
            </a:endParaRPr>
          </a:p>
          <a:p>
            <a:pPr lvl="1"/>
            <a:r>
              <a:rPr lang="zh-CN" altLang="en-US" sz="2400" b="1" dirty="0" smtClean="0">
                <a:latin typeface="+mn-ea"/>
              </a:rPr>
              <a:t>蔓延性条件：对于</a:t>
            </a:r>
            <a:r>
              <a:rPr lang="zh-CN" altLang="en-US" sz="2400" b="1" dirty="0" smtClean="0">
                <a:solidFill>
                  <a:srgbClr val="A50021"/>
                </a:solidFill>
                <a:latin typeface="+mn-ea"/>
              </a:rPr>
              <a:t>所有输入符号</a:t>
            </a:r>
            <a:r>
              <a:rPr lang="zh-CN" altLang="en-US" sz="2400" b="1" dirty="0" smtClean="0">
                <a:latin typeface="+mn-ea"/>
              </a:rPr>
              <a:t>，状态</a:t>
            </a:r>
            <a:r>
              <a:rPr lang="en-US" altLang="zh-CN" sz="2400" b="1" dirty="0" smtClean="0">
                <a:latin typeface="+mn-ea"/>
              </a:rPr>
              <a:t>s</a:t>
            </a:r>
            <a:r>
              <a:rPr lang="zh-CN" altLang="en-US" sz="2400" b="1" dirty="0" smtClean="0">
                <a:latin typeface="+mn-ea"/>
              </a:rPr>
              <a:t>和状态</a:t>
            </a:r>
            <a:r>
              <a:rPr lang="en-US" altLang="zh-CN" sz="2400" b="1" dirty="0" smtClean="0">
                <a:latin typeface="+mn-ea"/>
              </a:rPr>
              <a:t>t</a:t>
            </a:r>
            <a:r>
              <a:rPr lang="zh-CN" altLang="en-US" sz="2400" b="1" dirty="0" smtClean="0">
                <a:latin typeface="+mn-ea"/>
              </a:rPr>
              <a:t>必须</a:t>
            </a:r>
            <a:r>
              <a:rPr lang="zh-CN" altLang="en-US" sz="2400" b="1" dirty="0" smtClean="0">
                <a:solidFill>
                  <a:srgbClr val="A50021"/>
                </a:solidFill>
                <a:latin typeface="+mn-ea"/>
              </a:rPr>
              <a:t>转换到等价的状态</a:t>
            </a:r>
            <a:r>
              <a:rPr lang="zh-CN" altLang="en-US" sz="2400" b="1" dirty="0" smtClean="0">
                <a:latin typeface="+mn-ea"/>
              </a:rPr>
              <a:t>中</a:t>
            </a:r>
          </a:p>
          <a:p>
            <a:r>
              <a:rPr lang="zh-CN" altLang="en-US" sz="2400" b="1" dirty="0" smtClean="0">
                <a:latin typeface="+mn-ea"/>
              </a:rPr>
              <a:t>如果状态</a:t>
            </a:r>
            <a:r>
              <a:rPr lang="en-US" altLang="zh-CN" sz="2400" b="1" dirty="0" smtClean="0">
                <a:latin typeface="+mn-ea"/>
              </a:rPr>
              <a:t>s</a:t>
            </a:r>
            <a:r>
              <a:rPr lang="zh-CN" altLang="en-US" sz="2400" b="1" dirty="0" smtClean="0">
                <a:latin typeface="+mn-ea"/>
              </a:rPr>
              <a:t>和状态</a:t>
            </a:r>
            <a:r>
              <a:rPr lang="en-US" altLang="zh-CN" sz="2400" b="1" dirty="0" smtClean="0">
                <a:latin typeface="+mn-ea"/>
              </a:rPr>
              <a:t>t</a:t>
            </a:r>
            <a:r>
              <a:rPr lang="zh-CN" altLang="en-US" sz="2400" b="1" dirty="0" smtClean="0">
                <a:latin typeface="+mn-ea"/>
              </a:rPr>
              <a:t>不等价则称这两个状态是</a:t>
            </a:r>
            <a:r>
              <a:rPr lang="zh-CN" altLang="en-US" sz="2400" b="1" dirty="0" smtClean="0">
                <a:solidFill>
                  <a:srgbClr val="A50021"/>
                </a:solidFill>
                <a:latin typeface="+mn-ea"/>
              </a:rPr>
              <a:t>可区别</a:t>
            </a:r>
            <a:r>
              <a:rPr lang="zh-CN" altLang="en-US" sz="2400" b="1" dirty="0" smtClean="0">
                <a:latin typeface="+mn-ea"/>
              </a:rPr>
              <a:t>的</a:t>
            </a:r>
          </a:p>
          <a:p>
            <a:endParaRPr lang="en-US" altLang="zh-CN" sz="2400" b="1" dirty="0" smtClean="0">
              <a:latin typeface="+mn-ea"/>
            </a:endParaRPr>
          </a:p>
        </p:txBody>
      </p:sp>
      <p:sp>
        <p:nvSpPr>
          <p:cNvPr id="2" name="矩形 1"/>
          <p:cNvSpPr/>
          <p:nvPr/>
        </p:nvSpPr>
        <p:spPr>
          <a:xfrm>
            <a:off x="5652120" y="188640"/>
            <a:ext cx="3278462" cy="461665"/>
          </a:xfrm>
          <a:prstGeom prst="rect">
            <a:avLst/>
          </a:prstGeom>
          <a:solidFill>
            <a:schemeClr val="accent2">
              <a:lumMod val="20000"/>
              <a:lumOff val="80000"/>
            </a:schemeClr>
          </a:solidFill>
        </p:spPr>
        <p:txBody>
          <a:bodyPr wrap="none">
            <a:spAutoFit/>
          </a:bodyPr>
          <a:lstStyle/>
          <a:p>
            <a:pPr eaLnBrk="0" fontAlgn="base" hangingPunct="0">
              <a:spcBef>
                <a:spcPct val="0"/>
              </a:spcBef>
              <a:spcAft>
                <a:spcPct val="0"/>
              </a:spcAft>
            </a:pPr>
            <a:r>
              <a:rPr lang="zh-CN" altLang="en-US" sz="2400" b="1" dirty="0">
                <a:solidFill>
                  <a:prstClr val="black"/>
                </a:solidFill>
                <a:latin typeface="宋体"/>
              </a:rPr>
              <a:t>确定有限自动机的化简</a:t>
            </a:r>
          </a:p>
        </p:txBody>
      </p:sp>
      <p:sp>
        <p:nvSpPr>
          <p:cNvPr id="4" name="矩形 3"/>
          <p:cNvSpPr/>
          <p:nvPr/>
        </p:nvSpPr>
        <p:spPr>
          <a:xfrm>
            <a:off x="683568" y="3284984"/>
            <a:ext cx="7848872" cy="3046988"/>
          </a:xfrm>
          <a:prstGeom prst="rect">
            <a:avLst/>
          </a:prstGeom>
        </p:spPr>
        <p:txBody>
          <a:bodyPr wrap="square">
            <a:spAutoFit/>
          </a:bodyPr>
          <a:lstStyle/>
          <a:p>
            <a:pPr eaLnBrk="0" fontAlgn="base" hangingPunct="0">
              <a:spcBef>
                <a:spcPct val="0"/>
              </a:spcBef>
              <a:spcAft>
                <a:spcPct val="0"/>
              </a:spcAft>
            </a:pPr>
            <a:r>
              <a:rPr lang="zh-CN" altLang="en-US" sz="2400" b="1" dirty="0">
                <a:solidFill>
                  <a:prstClr val="black"/>
                </a:solidFill>
                <a:latin typeface="宋体"/>
              </a:rPr>
              <a:t>消除等价状态</a:t>
            </a:r>
            <a:r>
              <a:rPr lang="zh-CN" altLang="en-US" sz="2400" b="1" dirty="0">
                <a:solidFill>
                  <a:prstClr val="black"/>
                </a:solidFill>
                <a:latin typeface="宋体"/>
              </a:rPr>
              <a:t>算法</a:t>
            </a:r>
            <a:r>
              <a:rPr lang="en-US" altLang="zh-CN" sz="2400" b="1" dirty="0">
                <a:solidFill>
                  <a:prstClr val="black"/>
                </a:solidFill>
                <a:latin typeface="宋体"/>
              </a:rPr>
              <a:t>-</a:t>
            </a:r>
            <a:r>
              <a:rPr lang="zh-CN" altLang="en-US" sz="2400" b="1" dirty="0">
                <a:solidFill>
                  <a:prstClr val="black"/>
                </a:solidFill>
                <a:latin typeface="宋体"/>
              </a:rPr>
              <a:t>分割法</a:t>
            </a:r>
          </a:p>
          <a:p>
            <a:pPr lvl="1" eaLnBrk="0" fontAlgn="base" hangingPunct="0">
              <a:spcBef>
                <a:spcPct val="0"/>
              </a:spcBef>
              <a:spcAft>
                <a:spcPct val="0"/>
              </a:spcAft>
            </a:pPr>
            <a:r>
              <a:rPr lang="en-US" altLang="zh-CN" sz="2400" b="1" dirty="0">
                <a:solidFill>
                  <a:prstClr val="black"/>
                </a:solidFill>
                <a:latin typeface="宋体"/>
              </a:rPr>
              <a:t>1</a:t>
            </a:r>
            <a:r>
              <a:rPr lang="zh-CN" altLang="en-US" sz="2400" b="1" dirty="0">
                <a:solidFill>
                  <a:prstClr val="black"/>
                </a:solidFill>
                <a:latin typeface="宋体"/>
              </a:rPr>
              <a:t>）将</a:t>
            </a:r>
            <a:r>
              <a:rPr lang="en-US" altLang="zh-CN" sz="2400" b="1" dirty="0">
                <a:solidFill>
                  <a:prstClr val="black"/>
                </a:solidFill>
                <a:latin typeface="宋体"/>
              </a:rPr>
              <a:t>DFA M</a:t>
            </a:r>
            <a:r>
              <a:rPr lang="zh-CN" altLang="en-US" sz="2400" b="1" dirty="0">
                <a:solidFill>
                  <a:prstClr val="black"/>
                </a:solidFill>
                <a:latin typeface="宋体"/>
              </a:rPr>
              <a:t>中的</a:t>
            </a:r>
            <a:r>
              <a:rPr lang="zh-CN" altLang="en-US" sz="2400" b="1" dirty="0">
                <a:solidFill>
                  <a:prstClr val="black"/>
                </a:solidFill>
                <a:latin typeface="宋体"/>
              </a:rPr>
              <a:t>状态逐步划分</a:t>
            </a:r>
            <a:r>
              <a:rPr lang="zh-CN" altLang="en-US" sz="2400" b="1" dirty="0">
                <a:solidFill>
                  <a:prstClr val="black"/>
                </a:solidFill>
                <a:latin typeface="宋体"/>
              </a:rPr>
              <a:t>为互不相交的子集，</a:t>
            </a:r>
            <a:r>
              <a:rPr lang="zh-CN" altLang="en-US" sz="2400" b="1" dirty="0">
                <a:solidFill>
                  <a:srgbClr val="A50021"/>
                </a:solidFill>
                <a:latin typeface="宋体"/>
              </a:rPr>
              <a:t>每个子集内部</a:t>
            </a:r>
            <a:r>
              <a:rPr lang="zh-CN" altLang="en-US" sz="2400" b="1" dirty="0">
                <a:solidFill>
                  <a:prstClr val="black"/>
                </a:solidFill>
                <a:latin typeface="宋体"/>
              </a:rPr>
              <a:t>的状态都</a:t>
            </a:r>
            <a:r>
              <a:rPr lang="zh-CN" altLang="en-US" sz="2400" b="1" dirty="0">
                <a:solidFill>
                  <a:srgbClr val="A50021"/>
                </a:solidFill>
                <a:latin typeface="宋体"/>
              </a:rPr>
              <a:t>等价</a:t>
            </a:r>
            <a:r>
              <a:rPr lang="zh-CN" altLang="en-US" sz="2400" b="1" dirty="0">
                <a:solidFill>
                  <a:prstClr val="black"/>
                </a:solidFill>
                <a:latin typeface="宋体"/>
              </a:rPr>
              <a:t>；而在</a:t>
            </a:r>
            <a:r>
              <a:rPr lang="zh-CN" altLang="en-US" sz="2400" b="1" dirty="0">
                <a:solidFill>
                  <a:srgbClr val="A50021"/>
                </a:solidFill>
                <a:latin typeface="宋体"/>
              </a:rPr>
              <a:t>不同子集间</a:t>
            </a:r>
            <a:r>
              <a:rPr lang="zh-CN" altLang="en-US" sz="2400" b="1" dirty="0">
                <a:solidFill>
                  <a:prstClr val="black"/>
                </a:solidFill>
                <a:latin typeface="宋体"/>
              </a:rPr>
              <a:t>的状态均</a:t>
            </a:r>
            <a:r>
              <a:rPr lang="zh-CN" altLang="en-US" sz="2400" b="1" dirty="0">
                <a:solidFill>
                  <a:srgbClr val="A50021"/>
                </a:solidFill>
                <a:latin typeface="宋体"/>
              </a:rPr>
              <a:t>不等价</a:t>
            </a:r>
          </a:p>
          <a:p>
            <a:pPr lvl="1" eaLnBrk="0" fontAlgn="base" hangingPunct="0">
              <a:spcBef>
                <a:spcPct val="0"/>
              </a:spcBef>
              <a:spcAft>
                <a:spcPct val="0"/>
              </a:spcAft>
            </a:pPr>
            <a:r>
              <a:rPr lang="en-US" altLang="zh-CN" sz="2400" b="1" dirty="0">
                <a:solidFill>
                  <a:prstClr val="black"/>
                </a:solidFill>
                <a:latin typeface="宋体"/>
              </a:rPr>
              <a:t>2</a:t>
            </a:r>
            <a:r>
              <a:rPr lang="zh-CN" altLang="en-US" sz="2400" b="1" dirty="0">
                <a:solidFill>
                  <a:prstClr val="black"/>
                </a:solidFill>
                <a:latin typeface="宋体"/>
              </a:rPr>
              <a:t>）分割完，从</a:t>
            </a:r>
            <a:r>
              <a:rPr lang="zh-CN" altLang="en-US" sz="2400" b="1" dirty="0">
                <a:solidFill>
                  <a:prstClr val="black"/>
                </a:solidFill>
                <a:latin typeface="宋体"/>
              </a:rPr>
              <a:t>每个子集中任选一个状态作为代表，消去其它等价状态</a:t>
            </a:r>
          </a:p>
          <a:p>
            <a:pPr lvl="1" eaLnBrk="0" fontAlgn="base" hangingPunct="0">
              <a:spcBef>
                <a:spcPct val="0"/>
              </a:spcBef>
              <a:spcAft>
                <a:spcPct val="0"/>
              </a:spcAft>
            </a:pPr>
            <a:r>
              <a:rPr lang="en-US" altLang="zh-CN" sz="2400" b="1" dirty="0">
                <a:solidFill>
                  <a:prstClr val="black"/>
                </a:solidFill>
                <a:latin typeface="宋体"/>
              </a:rPr>
              <a:t>3</a:t>
            </a:r>
            <a:r>
              <a:rPr lang="zh-CN" altLang="en-US" sz="2400" b="1" dirty="0">
                <a:solidFill>
                  <a:prstClr val="black"/>
                </a:solidFill>
                <a:latin typeface="宋体"/>
              </a:rPr>
              <a:t>）把</a:t>
            </a:r>
            <a:r>
              <a:rPr lang="zh-CN" altLang="en-US" sz="2400" b="1" dirty="0">
                <a:solidFill>
                  <a:prstClr val="black"/>
                </a:solidFill>
                <a:latin typeface="宋体"/>
              </a:rPr>
              <a:t>那些原来射入其他等价状态的弧改为射入相应的代表状态</a:t>
            </a:r>
          </a:p>
        </p:txBody>
      </p:sp>
    </p:spTree>
    <p:extLst>
      <p:ext uri="{BB962C8B-B14F-4D97-AF65-F5344CB8AC3E}">
        <p14:creationId xmlns:p14="http://schemas.microsoft.com/office/powerpoint/2010/main" val="999832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2515">
                                            <p:txEl>
                                              <p:pRg st="1" end="1"/>
                                            </p:txEl>
                                          </p:spTgt>
                                        </p:tgtEl>
                                        <p:attrNameLst>
                                          <p:attrName>style.visibility</p:attrName>
                                        </p:attrNameLst>
                                      </p:cBhvr>
                                      <p:to>
                                        <p:strVal val="visible"/>
                                      </p:to>
                                    </p:set>
                                    <p:animEffect transition="in" filter="blinds(horizontal)">
                                      <p:cBhvr>
                                        <p:cTn id="7" dur="500"/>
                                        <p:tgtEl>
                                          <p:spTgt spid="192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2515">
                                            <p:txEl>
                                              <p:pRg st="2" end="2"/>
                                            </p:txEl>
                                          </p:spTgt>
                                        </p:tgtEl>
                                        <p:attrNameLst>
                                          <p:attrName>style.visibility</p:attrName>
                                        </p:attrNameLst>
                                      </p:cBhvr>
                                      <p:to>
                                        <p:strVal val="visible"/>
                                      </p:to>
                                    </p:set>
                                    <p:animEffect transition="in" filter="blinds(horizontal)">
                                      <p:cBhvr>
                                        <p:cTn id="12" dur="500"/>
                                        <p:tgtEl>
                                          <p:spTgt spid="192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2515">
                                            <p:txEl>
                                              <p:pRg st="3" end="3"/>
                                            </p:txEl>
                                          </p:spTgt>
                                        </p:tgtEl>
                                        <p:attrNameLst>
                                          <p:attrName>style.visibility</p:attrName>
                                        </p:attrNameLst>
                                      </p:cBhvr>
                                      <p:to>
                                        <p:strVal val="visible"/>
                                      </p:to>
                                    </p:set>
                                    <p:animEffect transition="in" filter="blinds(horizontal)">
                                      <p:cBhvr>
                                        <p:cTn id="17" dur="500"/>
                                        <p:tgtEl>
                                          <p:spTgt spid="1925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847" y="-20200"/>
            <a:ext cx="4069265" cy="32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31</a:t>
            </a:fld>
            <a:endParaRPr lang="en-US">
              <a:solidFill>
                <a:prstClr val="black">
                  <a:tint val="95000"/>
                </a:prstClr>
              </a:solidFill>
            </a:endParaRPr>
          </a:p>
        </p:txBody>
      </p:sp>
      <p:sp>
        <p:nvSpPr>
          <p:cNvPr id="4" name="Rectangle 2"/>
          <p:cNvSpPr txBox="1">
            <a:spLocks noChangeArrowheads="1"/>
          </p:cNvSpPr>
          <p:nvPr/>
        </p:nvSpPr>
        <p:spPr>
          <a:xfrm>
            <a:off x="251520" y="548680"/>
            <a:ext cx="5040560" cy="2376264"/>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Clr>
                <a:srgbClr val="F0AD00"/>
              </a:buClr>
            </a:pPr>
            <a:r>
              <a:rPr lang="en-US" altLang="zh-CN" sz="2400" b="1" dirty="0" smtClean="0">
                <a:solidFill>
                  <a:prstClr val="black"/>
                </a:solidFill>
              </a:rPr>
              <a:t>Step 1</a:t>
            </a:r>
            <a:r>
              <a:rPr lang="zh-CN" altLang="en-US" sz="2400" b="1" dirty="0" smtClean="0">
                <a:solidFill>
                  <a:prstClr val="black"/>
                </a:solidFill>
              </a:rPr>
              <a:t>：将所有的状态分成两个子集：</a:t>
            </a:r>
          </a:p>
          <a:p>
            <a:pPr lvl="1">
              <a:buClr>
                <a:srgbClr val="60B5CC"/>
              </a:buClr>
            </a:pPr>
            <a:r>
              <a:rPr lang="zh-CN" altLang="en-US" sz="2400" b="1" dirty="0" smtClean="0">
                <a:solidFill>
                  <a:prstClr val="black"/>
                </a:solidFill>
              </a:rPr>
              <a:t>一个由终态组成，一个由非终态组成</a:t>
            </a:r>
            <a:endParaRPr lang="en-US" altLang="zh-CN" sz="2400" b="1" dirty="0" smtClean="0">
              <a:solidFill>
                <a:prstClr val="black"/>
              </a:solidFill>
            </a:endParaRPr>
          </a:p>
          <a:p>
            <a:pPr lvl="1">
              <a:buClr>
                <a:srgbClr val="60B5CC"/>
              </a:buClr>
            </a:pPr>
            <a:r>
              <a:rPr lang="en-US" altLang="zh-CN" sz="2400" b="1" dirty="0" smtClean="0">
                <a:solidFill>
                  <a:prstClr val="black"/>
                </a:solidFill>
              </a:rPr>
              <a:t>P</a:t>
            </a:r>
            <a:r>
              <a:rPr lang="en-US" altLang="zh-CN" sz="2400" b="1" baseline="-25000" dirty="0" smtClean="0">
                <a:solidFill>
                  <a:prstClr val="black"/>
                </a:solidFill>
              </a:rPr>
              <a:t>0</a:t>
            </a:r>
            <a:r>
              <a:rPr lang="en-US" altLang="zh-CN" sz="2400" b="1" dirty="0" smtClean="0">
                <a:solidFill>
                  <a:prstClr val="black"/>
                </a:solidFill>
              </a:rPr>
              <a:t>=({1,2,3,4} U {5,6,7})</a:t>
            </a:r>
          </a:p>
        </p:txBody>
      </p:sp>
      <p:sp>
        <p:nvSpPr>
          <p:cNvPr id="5" name="Rectangle 2"/>
          <p:cNvSpPr txBox="1">
            <a:spLocks noChangeArrowheads="1"/>
          </p:cNvSpPr>
          <p:nvPr/>
        </p:nvSpPr>
        <p:spPr>
          <a:xfrm>
            <a:off x="395536" y="3128832"/>
            <a:ext cx="7848872" cy="3324503"/>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Clr>
                <a:srgbClr val="F0AD00"/>
              </a:buClr>
            </a:pPr>
            <a:r>
              <a:rPr lang="en-US" altLang="zh-CN" sz="2400" b="1" dirty="0" smtClean="0">
                <a:solidFill>
                  <a:prstClr val="black"/>
                </a:solidFill>
              </a:rPr>
              <a:t>Step 2</a:t>
            </a:r>
            <a:r>
              <a:rPr lang="zh-CN" altLang="en-US" sz="2400" b="1" dirty="0" smtClean="0">
                <a:solidFill>
                  <a:prstClr val="black"/>
                </a:solidFill>
              </a:rPr>
              <a:t>：再分别分割</a:t>
            </a:r>
            <a:r>
              <a:rPr lang="en-US" altLang="zh-CN" sz="2400" b="1" dirty="0" smtClean="0">
                <a:solidFill>
                  <a:prstClr val="black"/>
                </a:solidFill>
              </a:rPr>
              <a:t>P</a:t>
            </a:r>
            <a:r>
              <a:rPr lang="en-US" altLang="zh-CN" sz="2400" b="1" baseline="-25000" dirty="0" smtClean="0">
                <a:solidFill>
                  <a:prstClr val="black"/>
                </a:solidFill>
              </a:rPr>
              <a:t>1</a:t>
            </a:r>
            <a:r>
              <a:rPr lang="en-US" altLang="zh-CN" sz="2400" b="1" dirty="0" smtClean="0">
                <a:solidFill>
                  <a:prstClr val="black"/>
                </a:solidFill>
              </a:rPr>
              <a:t>=</a:t>
            </a:r>
            <a:r>
              <a:rPr lang="zh-CN" altLang="en-US" sz="2400" b="1" dirty="0" smtClean="0">
                <a:solidFill>
                  <a:prstClr val="black"/>
                </a:solidFill>
              </a:rPr>
              <a:t>｛</a:t>
            </a:r>
            <a:r>
              <a:rPr lang="en-US" altLang="zh-CN" sz="2400" b="1" dirty="0" smtClean="0">
                <a:solidFill>
                  <a:prstClr val="black"/>
                </a:solidFill>
              </a:rPr>
              <a:t>1,2,3,4</a:t>
            </a:r>
            <a:r>
              <a:rPr lang="zh-CN" altLang="en-US" sz="2400" b="1" dirty="0" smtClean="0">
                <a:solidFill>
                  <a:prstClr val="black"/>
                </a:solidFill>
              </a:rPr>
              <a:t>｝和</a:t>
            </a:r>
            <a:r>
              <a:rPr lang="en-US" altLang="zh-CN" sz="2400" b="1" dirty="0" smtClean="0">
                <a:solidFill>
                  <a:prstClr val="black"/>
                </a:solidFill>
              </a:rPr>
              <a:t>P</a:t>
            </a:r>
            <a:r>
              <a:rPr lang="en-US" altLang="zh-CN" sz="2400" b="1" baseline="-25000" dirty="0" smtClean="0">
                <a:solidFill>
                  <a:prstClr val="black"/>
                </a:solidFill>
              </a:rPr>
              <a:t>2</a:t>
            </a:r>
            <a:r>
              <a:rPr lang="en-US" altLang="zh-CN" sz="2400" b="1" dirty="0" smtClean="0">
                <a:solidFill>
                  <a:prstClr val="black"/>
                </a:solidFill>
              </a:rPr>
              <a:t>=</a:t>
            </a:r>
            <a:r>
              <a:rPr lang="zh-CN" altLang="en-US" sz="2400" b="1" dirty="0" smtClean="0">
                <a:solidFill>
                  <a:prstClr val="black"/>
                </a:solidFill>
              </a:rPr>
              <a:t>｛</a:t>
            </a:r>
            <a:r>
              <a:rPr lang="en-US" altLang="zh-CN" sz="2400" b="1" dirty="0" smtClean="0">
                <a:solidFill>
                  <a:prstClr val="black"/>
                </a:solidFill>
              </a:rPr>
              <a:t>5,6,7</a:t>
            </a:r>
            <a:r>
              <a:rPr lang="zh-CN" altLang="en-US" sz="2400" b="1" dirty="0" smtClean="0">
                <a:solidFill>
                  <a:prstClr val="black"/>
                </a:solidFill>
              </a:rPr>
              <a:t>｝</a:t>
            </a:r>
          </a:p>
          <a:p>
            <a:pPr lvl="1">
              <a:buClr>
                <a:srgbClr val="60B5CC"/>
              </a:buClr>
            </a:pPr>
            <a:r>
              <a:rPr lang="zh-CN" altLang="en-US" sz="2400" b="1" dirty="0" smtClean="0">
                <a:solidFill>
                  <a:prstClr val="black"/>
                </a:solidFill>
              </a:rPr>
              <a:t>以输入</a:t>
            </a:r>
            <a:r>
              <a:rPr lang="en-US" altLang="zh-CN" sz="2400" b="1" dirty="0" smtClean="0">
                <a:solidFill>
                  <a:prstClr val="black"/>
                </a:solidFill>
              </a:rPr>
              <a:t>a</a:t>
            </a:r>
            <a:r>
              <a:rPr lang="zh-CN" altLang="en-US" sz="2400" b="1" dirty="0" smtClean="0">
                <a:solidFill>
                  <a:prstClr val="black"/>
                </a:solidFill>
              </a:rPr>
              <a:t>判断，</a:t>
            </a:r>
            <a:endParaRPr lang="en-US" altLang="zh-CN" sz="2400" b="1" dirty="0" smtClean="0">
              <a:solidFill>
                <a:prstClr val="black"/>
              </a:solidFill>
            </a:endParaRPr>
          </a:p>
          <a:p>
            <a:pPr lvl="1">
              <a:buClr>
                <a:srgbClr val="60B5CC"/>
              </a:buClr>
            </a:pPr>
            <a:r>
              <a:rPr lang="zh-CN" altLang="en-US" sz="2400" b="1" dirty="0" smtClean="0">
                <a:solidFill>
                  <a:prstClr val="black"/>
                </a:solidFill>
              </a:rPr>
              <a:t>状态</a:t>
            </a:r>
            <a:r>
              <a:rPr lang="en-US" altLang="zh-CN" sz="2400" b="1" dirty="0" smtClean="0">
                <a:solidFill>
                  <a:prstClr val="black"/>
                </a:solidFill>
              </a:rPr>
              <a:t>1,2</a:t>
            </a:r>
            <a:r>
              <a:rPr lang="zh-CN" altLang="en-US" sz="2400" b="1" dirty="0" smtClean="0">
                <a:solidFill>
                  <a:prstClr val="black"/>
                </a:solidFill>
              </a:rPr>
              <a:t>输入</a:t>
            </a:r>
            <a:r>
              <a:rPr lang="en-US" altLang="zh-CN" sz="2400" b="1" dirty="0" smtClean="0">
                <a:solidFill>
                  <a:prstClr val="black"/>
                </a:solidFill>
              </a:rPr>
              <a:t>a</a:t>
            </a:r>
            <a:r>
              <a:rPr lang="zh-CN" altLang="en-US" sz="2400" b="1" dirty="0" smtClean="0">
                <a:solidFill>
                  <a:prstClr val="black"/>
                </a:solidFill>
              </a:rPr>
              <a:t>后，都跳转到</a:t>
            </a:r>
            <a:r>
              <a:rPr lang="en-US" altLang="zh-CN" sz="2400" b="1" dirty="0" smtClean="0">
                <a:solidFill>
                  <a:prstClr val="black"/>
                </a:solidFill>
              </a:rPr>
              <a:t>P</a:t>
            </a:r>
            <a:r>
              <a:rPr lang="en-US" altLang="zh-CN" sz="2400" b="1" baseline="-25000" dirty="0" smtClean="0">
                <a:solidFill>
                  <a:prstClr val="black"/>
                </a:solidFill>
              </a:rPr>
              <a:t>2</a:t>
            </a:r>
            <a:r>
              <a:rPr lang="zh-CN" altLang="en-US" sz="2400" b="1" dirty="0" smtClean="0">
                <a:solidFill>
                  <a:prstClr val="black"/>
                </a:solidFill>
              </a:rPr>
              <a:t>，状态</a:t>
            </a:r>
            <a:r>
              <a:rPr lang="en-US" altLang="zh-CN" sz="2400" b="1" dirty="0" smtClean="0">
                <a:solidFill>
                  <a:prstClr val="black"/>
                </a:solidFill>
              </a:rPr>
              <a:t>3,4</a:t>
            </a:r>
            <a:r>
              <a:rPr lang="zh-CN" altLang="en-US" sz="2400" b="1" dirty="0" smtClean="0">
                <a:solidFill>
                  <a:prstClr val="black"/>
                </a:solidFill>
              </a:rPr>
              <a:t>输入</a:t>
            </a:r>
            <a:r>
              <a:rPr lang="en-US" altLang="zh-CN" sz="2400" b="1" dirty="0">
                <a:solidFill>
                  <a:prstClr val="black"/>
                </a:solidFill>
              </a:rPr>
              <a:t>a</a:t>
            </a:r>
            <a:r>
              <a:rPr lang="zh-CN" altLang="en-US" sz="2400" b="1" dirty="0" smtClean="0">
                <a:solidFill>
                  <a:prstClr val="black"/>
                </a:solidFill>
              </a:rPr>
              <a:t>后，都依然在</a:t>
            </a:r>
            <a:r>
              <a:rPr lang="en-US" altLang="zh-CN" sz="2400" b="1" dirty="0" smtClean="0">
                <a:solidFill>
                  <a:prstClr val="black"/>
                </a:solidFill>
              </a:rPr>
              <a:t>P</a:t>
            </a:r>
            <a:r>
              <a:rPr lang="en-US" altLang="zh-CN" sz="2400" b="1" baseline="-25000" dirty="0" smtClean="0">
                <a:solidFill>
                  <a:prstClr val="black"/>
                </a:solidFill>
              </a:rPr>
              <a:t>1.</a:t>
            </a:r>
            <a:r>
              <a:rPr lang="en-US" altLang="zh-CN" sz="2400" b="1" dirty="0">
                <a:solidFill>
                  <a:prstClr val="black"/>
                </a:solidFill>
              </a:rPr>
              <a:t> </a:t>
            </a:r>
            <a:r>
              <a:rPr lang="zh-CN" altLang="en-US" sz="2400" b="1" dirty="0" smtClean="0">
                <a:solidFill>
                  <a:prstClr val="black"/>
                </a:solidFill>
              </a:rPr>
              <a:t>所以</a:t>
            </a:r>
            <a:r>
              <a:rPr lang="zh-CN" altLang="en-US" sz="2400" b="1" dirty="0">
                <a:solidFill>
                  <a:prstClr val="black"/>
                </a:solidFill>
              </a:rPr>
              <a:t>｛</a:t>
            </a:r>
            <a:r>
              <a:rPr lang="en-US" altLang="zh-CN" sz="2400" b="1" dirty="0">
                <a:solidFill>
                  <a:prstClr val="black"/>
                </a:solidFill>
              </a:rPr>
              <a:t>1,2,3,4</a:t>
            </a:r>
            <a:r>
              <a:rPr lang="zh-CN" altLang="en-US" sz="2400" b="1" dirty="0">
                <a:solidFill>
                  <a:prstClr val="black"/>
                </a:solidFill>
              </a:rPr>
              <a:t>｝ </a:t>
            </a:r>
            <a:r>
              <a:rPr lang="en-US" altLang="zh-CN" sz="2400" b="1" dirty="0" smtClean="0">
                <a:solidFill>
                  <a:prstClr val="black"/>
                </a:solidFill>
              </a:rPr>
              <a:t>={1,2}  </a:t>
            </a:r>
            <a:r>
              <a:rPr lang="zh-CN" altLang="en-US" sz="2400" b="1" dirty="0" smtClean="0">
                <a:solidFill>
                  <a:prstClr val="black"/>
                </a:solidFill>
              </a:rPr>
              <a:t>∪｛</a:t>
            </a:r>
            <a:r>
              <a:rPr lang="en-US" altLang="zh-CN" sz="2400" b="1" dirty="0" smtClean="0">
                <a:solidFill>
                  <a:prstClr val="black"/>
                </a:solidFill>
              </a:rPr>
              <a:t>3,4</a:t>
            </a:r>
            <a:r>
              <a:rPr lang="zh-CN" altLang="en-US" sz="2400" b="1" dirty="0" smtClean="0">
                <a:solidFill>
                  <a:prstClr val="black"/>
                </a:solidFill>
              </a:rPr>
              <a:t>｝</a:t>
            </a:r>
            <a:endParaRPr lang="en-US" altLang="zh-CN" sz="2400" b="1" dirty="0" smtClean="0">
              <a:solidFill>
                <a:prstClr val="black"/>
              </a:solidFill>
            </a:endParaRPr>
          </a:p>
          <a:p>
            <a:pPr lvl="1">
              <a:buClr>
                <a:srgbClr val="60B5CC"/>
              </a:buClr>
            </a:pPr>
            <a:r>
              <a:rPr lang="zh-CN" altLang="en-US" sz="2400" b="1" dirty="0">
                <a:solidFill>
                  <a:prstClr val="black"/>
                </a:solidFill>
              </a:rPr>
              <a:t>以输入</a:t>
            </a:r>
            <a:r>
              <a:rPr lang="en-US" altLang="zh-CN" sz="2400" b="1" dirty="0">
                <a:solidFill>
                  <a:prstClr val="black"/>
                </a:solidFill>
              </a:rPr>
              <a:t>a</a:t>
            </a:r>
            <a:r>
              <a:rPr lang="zh-CN" altLang="en-US" sz="2400" b="1" dirty="0">
                <a:solidFill>
                  <a:prstClr val="black"/>
                </a:solidFill>
              </a:rPr>
              <a:t>判断</a:t>
            </a:r>
            <a:r>
              <a:rPr lang="zh-CN" altLang="en-US" sz="2400" b="1" dirty="0" smtClean="0">
                <a:solidFill>
                  <a:prstClr val="black"/>
                </a:solidFill>
              </a:rPr>
              <a:t>，</a:t>
            </a:r>
            <a:endParaRPr lang="en-US" altLang="zh-CN" sz="2400" b="1" dirty="0" smtClean="0">
              <a:solidFill>
                <a:prstClr val="black"/>
              </a:solidFill>
            </a:endParaRPr>
          </a:p>
          <a:p>
            <a:pPr lvl="1">
              <a:buClr>
                <a:srgbClr val="60B5CC"/>
              </a:buClr>
            </a:pPr>
            <a:r>
              <a:rPr lang="zh-CN" altLang="en-US" sz="2400" b="1" dirty="0" smtClean="0">
                <a:solidFill>
                  <a:prstClr val="black"/>
                </a:solidFill>
              </a:rPr>
              <a:t>状态</a:t>
            </a:r>
            <a:r>
              <a:rPr lang="en-US" altLang="zh-CN" sz="2400" b="1" dirty="0" smtClean="0">
                <a:solidFill>
                  <a:prstClr val="black"/>
                </a:solidFill>
              </a:rPr>
              <a:t>6,7</a:t>
            </a:r>
            <a:r>
              <a:rPr lang="zh-CN" altLang="en-US" sz="2400" b="1" dirty="0" smtClean="0">
                <a:solidFill>
                  <a:prstClr val="black"/>
                </a:solidFill>
              </a:rPr>
              <a:t>输入</a:t>
            </a:r>
            <a:r>
              <a:rPr lang="en-US" altLang="zh-CN" sz="2400" b="1" dirty="0">
                <a:solidFill>
                  <a:prstClr val="black"/>
                </a:solidFill>
              </a:rPr>
              <a:t>a</a:t>
            </a:r>
            <a:r>
              <a:rPr lang="zh-CN" altLang="en-US" sz="2400" b="1" dirty="0">
                <a:solidFill>
                  <a:prstClr val="black"/>
                </a:solidFill>
              </a:rPr>
              <a:t>后，都跳转</a:t>
            </a:r>
            <a:r>
              <a:rPr lang="zh-CN" altLang="en-US" sz="2400" b="1" dirty="0" smtClean="0">
                <a:solidFill>
                  <a:prstClr val="black"/>
                </a:solidFill>
              </a:rPr>
              <a:t>到</a:t>
            </a:r>
            <a:r>
              <a:rPr lang="en-US" altLang="zh-CN" sz="2400" b="1" dirty="0" smtClean="0">
                <a:solidFill>
                  <a:prstClr val="black"/>
                </a:solidFill>
              </a:rPr>
              <a:t>{</a:t>
            </a:r>
            <a:r>
              <a:rPr lang="en-US" altLang="zh-CN" sz="2400" b="1" dirty="0">
                <a:solidFill>
                  <a:prstClr val="black"/>
                </a:solidFill>
              </a:rPr>
              <a:t>1,2} </a:t>
            </a:r>
            <a:r>
              <a:rPr lang="zh-CN" altLang="en-US" sz="2400" b="1" dirty="0" smtClean="0">
                <a:solidFill>
                  <a:prstClr val="black"/>
                </a:solidFill>
              </a:rPr>
              <a:t>，状态</a:t>
            </a:r>
            <a:r>
              <a:rPr lang="en-US" altLang="zh-CN" sz="2400" b="1" dirty="0" smtClean="0">
                <a:solidFill>
                  <a:prstClr val="black"/>
                </a:solidFill>
              </a:rPr>
              <a:t>5</a:t>
            </a:r>
            <a:r>
              <a:rPr lang="zh-CN" altLang="en-US" sz="2400" b="1" dirty="0" smtClean="0">
                <a:solidFill>
                  <a:prstClr val="black"/>
                </a:solidFill>
              </a:rPr>
              <a:t>输入</a:t>
            </a:r>
            <a:r>
              <a:rPr lang="en-US" altLang="zh-CN" sz="2400" b="1" dirty="0">
                <a:solidFill>
                  <a:prstClr val="black"/>
                </a:solidFill>
              </a:rPr>
              <a:t>a</a:t>
            </a:r>
            <a:r>
              <a:rPr lang="zh-CN" altLang="en-US" sz="2400" b="1" dirty="0">
                <a:solidFill>
                  <a:prstClr val="black"/>
                </a:solidFill>
              </a:rPr>
              <a:t>后，都依然在</a:t>
            </a:r>
            <a:r>
              <a:rPr lang="en-US" altLang="zh-CN" sz="2400" b="1" dirty="0" smtClean="0">
                <a:solidFill>
                  <a:prstClr val="black"/>
                </a:solidFill>
              </a:rPr>
              <a:t>P</a:t>
            </a:r>
            <a:r>
              <a:rPr lang="en-US" altLang="zh-CN" sz="2400" b="1" baseline="-25000" dirty="0" smtClean="0">
                <a:solidFill>
                  <a:prstClr val="black"/>
                </a:solidFill>
              </a:rPr>
              <a:t>2.</a:t>
            </a:r>
            <a:r>
              <a:rPr lang="en-US" altLang="zh-CN" sz="2400" b="1" dirty="0" smtClean="0">
                <a:solidFill>
                  <a:prstClr val="black"/>
                </a:solidFill>
              </a:rPr>
              <a:t>  </a:t>
            </a:r>
            <a:r>
              <a:rPr lang="zh-CN" altLang="en-US" sz="2400" b="1" dirty="0">
                <a:solidFill>
                  <a:prstClr val="black"/>
                </a:solidFill>
              </a:rPr>
              <a:t>所以｛</a:t>
            </a:r>
            <a:r>
              <a:rPr lang="en-US" altLang="zh-CN" sz="2400" b="1" dirty="0">
                <a:solidFill>
                  <a:prstClr val="black"/>
                </a:solidFill>
              </a:rPr>
              <a:t>5,6,7</a:t>
            </a:r>
            <a:r>
              <a:rPr lang="zh-CN" altLang="en-US" sz="2400" b="1" dirty="0" smtClean="0">
                <a:solidFill>
                  <a:prstClr val="black"/>
                </a:solidFill>
              </a:rPr>
              <a:t>｝</a:t>
            </a:r>
            <a:r>
              <a:rPr lang="en-US" altLang="zh-CN" sz="2400" b="1" dirty="0" smtClean="0">
                <a:solidFill>
                  <a:prstClr val="black"/>
                </a:solidFill>
              </a:rPr>
              <a:t>={5}</a:t>
            </a:r>
            <a:r>
              <a:rPr lang="zh-CN" altLang="en-US" sz="2400" b="1" dirty="0" smtClean="0">
                <a:solidFill>
                  <a:prstClr val="black"/>
                </a:solidFill>
              </a:rPr>
              <a:t> </a:t>
            </a:r>
            <a:r>
              <a:rPr lang="zh-CN" altLang="en-US" sz="2400" b="1" dirty="0">
                <a:solidFill>
                  <a:prstClr val="black"/>
                </a:solidFill>
              </a:rPr>
              <a:t>∪</a:t>
            </a:r>
            <a:r>
              <a:rPr lang="zh-CN" altLang="en-US" sz="2400" b="1" dirty="0" smtClean="0">
                <a:solidFill>
                  <a:prstClr val="black"/>
                </a:solidFill>
              </a:rPr>
              <a:t>｛</a:t>
            </a:r>
            <a:r>
              <a:rPr lang="en-US" altLang="zh-CN" sz="2400" b="1" dirty="0" smtClean="0">
                <a:solidFill>
                  <a:prstClr val="black"/>
                </a:solidFill>
              </a:rPr>
              <a:t>6,7</a:t>
            </a:r>
            <a:r>
              <a:rPr lang="zh-CN" altLang="en-US" sz="2400" b="1" dirty="0" smtClean="0">
                <a:solidFill>
                  <a:prstClr val="black"/>
                </a:solidFill>
              </a:rPr>
              <a:t>｝</a:t>
            </a:r>
            <a:endParaRPr lang="en-US" altLang="zh-CN" sz="2400" b="1" dirty="0">
              <a:solidFill>
                <a:prstClr val="black"/>
              </a:solidFill>
            </a:endParaRPr>
          </a:p>
          <a:p>
            <a:pPr lvl="1">
              <a:buClr>
                <a:srgbClr val="60B5CC"/>
              </a:buClr>
            </a:pPr>
            <a:endParaRPr lang="en-US" altLang="zh-CN" sz="2400" b="1" dirty="0" smtClean="0">
              <a:solidFill>
                <a:prstClr val="black"/>
              </a:solidFill>
            </a:endParaRPr>
          </a:p>
        </p:txBody>
      </p:sp>
    </p:spTree>
    <p:extLst>
      <p:ext uri="{BB962C8B-B14F-4D97-AF65-F5344CB8AC3E}">
        <p14:creationId xmlns:p14="http://schemas.microsoft.com/office/powerpoint/2010/main" val="49989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linds(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blinds(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847" y="-20200"/>
            <a:ext cx="4069265" cy="32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32</a:t>
            </a:fld>
            <a:endParaRPr lang="en-US">
              <a:solidFill>
                <a:prstClr val="black">
                  <a:tint val="95000"/>
                </a:prstClr>
              </a:solidFill>
            </a:endParaRPr>
          </a:p>
        </p:txBody>
      </p:sp>
      <p:sp>
        <p:nvSpPr>
          <p:cNvPr id="4" name="Rectangle 2"/>
          <p:cNvSpPr txBox="1">
            <a:spLocks noChangeArrowheads="1"/>
          </p:cNvSpPr>
          <p:nvPr/>
        </p:nvSpPr>
        <p:spPr>
          <a:xfrm>
            <a:off x="251520" y="548680"/>
            <a:ext cx="5040560" cy="4608512"/>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Clr>
                <a:srgbClr val="F0AD00"/>
              </a:buClr>
            </a:pPr>
            <a:r>
              <a:rPr lang="en-US" altLang="zh-CN" sz="2400" b="1" dirty="0" smtClean="0">
                <a:solidFill>
                  <a:prstClr val="black"/>
                </a:solidFill>
              </a:rPr>
              <a:t>Step 3</a:t>
            </a:r>
            <a:r>
              <a:rPr lang="zh-CN" altLang="en-US" sz="2400" b="1" dirty="0" smtClean="0">
                <a:solidFill>
                  <a:prstClr val="black"/>
                </a:solidFill>
              </a:rPr>
              <a:t>：继续</a:t>
            </a:r>
          </a:p>
          <a:p>
            <a:pPr lvl="1">
              <a:buClr>
                <a:srgbClr val="60B5CC"/>
              </a:buClr>
            </a:pPr>
            <a:r>
              <a:rPr lang="zh-CN" altLang="en-US" sz="2400" b="1" dirty="0">
                <a:solidFill>
                  <a:prstClr val="black"/>
                </a:solidFill>
              </a:rPr>
              <a:t>状态</a:t>
            </a:r>
            <a:r>
              <a:rPr lang="en-US" altLang="zh-CN" sz="2400" b="1" dirty="0">
                <a:solidFill>
                  <a:prstClr val="black"/>
                </a:solidFill>
              </a:rPr>
              <a:t>1,2</a:t>
            </a:r>
            <a:r>
              <a:rPr lang="zh-CN" altLang="en-US" sz="2400" b="1" dirty="0">
                <a:solidFill>
                  <a:prstClr val="black"/>
                </a:solidFill>
              </a:rPr>
              <a:t>输入</a:t>
            </a:r>
            <a:r>
              <a:rPr lang="en-US" altLang="zh-CN" sz="2400" b="1" dirty="0" smtClean="0">
                <a:solidFill>
                  <a:prstClr val="black"/>
                </a:solidFill>
              </a:rPr>
              <a:t>a</a:t>
            </a:r>
            <a:r>
              <a:rPr lang="zh-CN" altLang="en-US" sz="2400" b="1" dirty="0" smtClean="0">
                <a:solidFill>
                  <a:prstClr val="black"/>
                </a:solidFill>
              </a:rPr>
              <a:t>，</a:t>
            </a:r>
            <a:r>
              <a:rPr lang="en-US" altLang="zh-CN" sz="2400" b="1" dirty="0" smtClean="0">
                <a:solidFill>
                  <a:prstClr val="black"/>
                </a:solidFill>
              </a:rPr>
              <a:t>b</a:t>
            </a:r>
            <a:r>
              <a:rPr lang="zh-CN" altLang="en-US" sz="2400" b="1" dirty="0" smtClean="0">
                <a:solidFill>
                  <a:prstClr val="black"/>
                </a:solidFill>
              </a:rPr>
              <a:t>后</a:t>
            </a:r>
            <a:r>
              <a:rPr lang="zh-CN" altLang="en-US" sz="2400" b="1" dirty="0">
                <a:solidFill>
                  <a:prstClr val="black"/>
                </a:solidFill>
              </a:rPr>
              <a:t>，都跳转</a:t>
            </a:r>
            <a:r>
              <a:rPr lang="zh-CN" altLang="en-US" sz="2400" b="1" dirty="0" smtClean="0">
                <a:solidFill>
                  <a:prstClr val="black"/>
                </a:solidFill>
              </a:rPr>
              <a:t>到相同的状态集合，所以无法区分</a:t>
            </a:r>
            <a:endParaRPr lang="en-US" altLang="zh-CN" sz="2400" b="1" dirty="0" smtClean="0">
              <a:solidFill>
                <a:prstClr val="black"/>
              </a:solidFill>
            </a:endParaRPr>
          </a:p>
          <a:p>
            <a:pPr lvl="1">
              <a:buClr>
                <a:srgbClr val="60B5CC"/>
              </a:buClr>
            </a:pPr>
            <a:r>
              <a:rPr lang="zh-CN" altLang="en-US" sz="2400" b="1" dirty="0" smtClean="0">
                <a:solidFill>
                  <a:prstClr val="black"/>
                </a:solidFill>
              </a:rPr>
              <a:t>状态</a:t>
            </a:r>
            <a:r>
              <a:rPr lang="en-US" altLang="zh-CN" sz="2400" b="1" dirty="0" smtClean="0">
                <a:solidFill>
                  <a:prstClr val="black"/>
                </a:solidFill>
              </a:rPr>
              <a:t>3</a:t>
            </a:r>
            <a:r>
              <a:rPr lang="zh-CN" altLang="en-US" sz="2400" b="1" dirty="0" smtClean="0">
                <a:solidFill>
                  <a:prstClr val="black"/>
                </a:solidFill>
              </a:rPr>
              <a:t>输入</a:t>
            </a:r>
            <a:r>
              <a:rPr lang="en-US" altLang="zh-CN" sz="2400" b="1" dirty="0" smtClean="0">
                <a:solidFill>
                  <a:prstClr val="black"/>
                </a:solidFill>
              </a:rPr>
              <a:t>a</a:t>
            </a:r>
            <a:r>
              <a:rPr lang="zh-CN" altLang="en-US" sz="2400" b="1" dirty="0" smtClean="0">
                <a:solidFill>
                  <a:prstClr val="black"/>
                </a:solidFill>
              </a:rPr>
              <a:t>，跳转到｛</a:t>
            </a:r>
            <a:r>
              <a:rPr lang="en-US" altLang="zh-CN" sz="2400" b="1" dirty="0" smtClean="0">
                <a:solidFill>
                  <a:prstClr val="black"/>
                </a:solidFill>
              </a:rPr>
              <a:t>1,2</a:t>
            </a:r>
            <a:r>
              <a:rPr lang="zh-CN" altLang="en-US" sz="2400" b="1" dirty="0" smtClean="0">
                <a:solidFill>
                  <a:prstClr val="black"/>
                </a:solidFill>
              </a:rPr>
              <a:t>｝集合，状态</a:t>
            </a:r>
            <a:r>
              <a:rPr lang="en-US" altLang="zh-CN" sz="2400" b="1" dirty="0" smtClean="0">
                <a:solidFill>
                  <a:prstClr val="black"/>
                </a:solidFill>
              </a:rPr>
              <a:t>4</a:t>
            </a:r>
            <a:r>
              <a:rPr lang="zh-CN" altLang="en-US" sz="2400" b="1" dirty="0">
                <a:solidFill>
                  <a:prstClr val="black"/>
                </a:solidFill>
              </a:rPr>
              <a:t>输入</a:t>
            </a:r>
            <a:r>
              <a:rPr lang="en-US" altLang="zh-CN" sz="2400" b="1" dirty="0">
                <a:solidFill>
                  <a:prstClr val="black"/>
                </a:solidFill>
              </a:rPr>
              <a:t>a</a:t>
            </a:r>
            <a:r>
              <a:rPr lang="zh-CN" altLang="en-US" sz="2400" b="1" dirty="0">
                <a:solidFill>
                  <a:prstClr val="black"/>
                </a:solidFill>
              </a:rPr>
              <a:t>，跳转</a:t>
            </a:r>
            <a:r>
              <a:rPr lang="zh-CN" altLang="en-US" sz="2400" b="1" dirty="0" smtClean="0">
                <a:solidFill>
                  <a:prstClr val="black"/>
                </a:solidFill>
              </a:rPr>
              <a:t>到自己，所以状态</a:t>
            </a:r>
            <a:r>
              <a:rPr lang="en-US" altLang="zh-CN" sz="2400" b="1" dirty="0" smtClean="0">
                <a:solidFill>
                  <a:prstClr val="black"/>
                </a:solidFill>
              </a:rPr>
              <a:t>3,4</a:t>
            </a:r>
            <a:r>
              <a:rPr lang="zh-CN" altLang="en-US" sz="2400" b="1" dirty="0" smtClean="0">
                <a:solidFill>
                  <a:prstClr val="black"/>
                </a:solidFill>
              </a:rPr>
              <a:t>是不同状态，无法合并</a:t>
            </a:r>
            <a:endParaRPr lang="en-US" altLang="zh-CN" sz="2400" b="1" dirty="0" smtClean="0">
              <a:solidFill>
                <a:prstClr val="black"/>
              </a:solidFill>
            </a:endParaRPr>
          </a:p>
          <a:p>
            <a:pPr lvl="1">
              <a:buClr>
                <a:srgbClr val="60B5CC"/>
              </a:buClr>
            </a:pPr>
            <a:r>
              <a:rPr lang="zh-CN" altLang="en-US" sz="2400" b="1" dirty="0" smtClean="0">
                <a:solidFill>
                  <a:prstClr val="black"/>
                </a:solidFill>
              </a:rPr>
              <a:t>状态</a:t>
            </a:r>
            <a:r>
              <a:rPr lang="en-US" altLang="zh-CN" sz="2400" b="1" dirty="0" smtClean="0">
                <a:solidFill>
                  <a:prstClr val="black"/>
                </a:solidFill>
              </a:rPr>
              <a:t>6,7</a:t>
            </a:r>
            <a:r>
              <a:rPr lang="zh-CN" altLang="en-US" sz="2400" b="1" dirty="0" smtClean="0">
                <a:solidFill>
                  <a:prstClr val="black"/>
                </a:solidFill>
              </a:rPr>
              <a:t>输入</a:t>
            </a:r>
            <a:r>
              <a:rPr lang="en-US" altLang="zh-CN" sz="2400" b="1" dirty="0" err="1" smtClean="0">
                <a:solidFill>
                  <a:prstClr val="black"/>
                </a:solidFill>
              </a:rPr>
              <a:t>a,b</a:t>
            </a:r>
            <a:r>
              <a:rPr lang="zh-CN" altLang="en-US" sz="2400" b="1" dirty="0" smtClean="0">
                <a:solidFill>
                  <a:prstClr val="black"/>
                </a:solidFill>
              </a:rPr>
              <a:t>，</a:t>
            </a:r>
            <a:r>
              <a:rPr lang="zh-CN" altLang="en-US" sz="2400" b="1" dirty="0">
                <a:solidFill>
                  <a:prstClr val="black"/>
                </a:solidFill>
              </a:rPr>
              <a:t>都跳转到相同的状态集合，所以无法区分</a:t>
            </a:r>
            <a:endParaRPr lang="en-US" altLang="zh-CN" sz="2400" b="1" dirty="0">
              <a:solidFill>
                <a:prstClr val="black"/>
              </a:solidFill>
            </a:endParaRPr>
          </a:p>
          <a:p>
            <a:pPr lvl="1">
              <a:buClr>
                <a:srgbClr val="60B5CC"/>
              </a:buClr>
            </a:pPr>
            <a:r>
              <a:rPr lang="zh-CN" altLang="en-US" sz="2400" b="1" dirty="0" smtClean="0">
                <a:solidFill>
                  <a:prstClr val="black"/>
                </a:solidFill>
              </a:rPr>
              <a:t>状态</a:t>
            </a:r>
            <a:r>
              <a:rPr lang="en-US" altLang="zh-CN" sz="2400" b="1" dirty="0" smtClean="0">
                <a:solidFill>
                  <a:prstClr val="black"/>
                </a:solidFill>
              </a:rPr>
              <a:t>5</a:t>
            </a:r>
            <a:r>
              <a:rPr lang="zh-CN" altLang="en-US" sz="2400" b="1" dirty="0" smtClean="0">
                <a:solidFill>
                  <a:prstClr val="black"/>
                </a:solidFill>
              </a:rPr>
              <a:t>是独一无二的</a:t>
            </a:r>
            <a:endParaRPr lang="en-US" altLang="zh-CN" sz="2400" b="1" dirty="0" smtClean="0">
              <a:solidFill>
                <a:prstClr val="black"/>
              </a:solidFill>
            </a:endParaRPr>
          </a:p>
          <a:p>
            <a:pPr lvl="1">
              <a:buClr>
                <a:srgbClr val="60B5CC"/>
              </a:buClr>
            </a:pPr>
            <a:endParaRPr lang="en-US" altLang="zh-CN" sz="2400" b="1" dirty="0" smtClean="0">
              <a:solidFill>
                <a:prstClr val="black"/>
              </a:solidFill>
            </a:endParaRPr>
          </a:p>
          <a:p>
            <a:pPr lvl="1">
              <a:buClr>
                <a:srgbClr val="60B5CC"/>
              </a:buClr>
            </a:pPr>
            <a:endParaRPr lang="en-US" altLang="zh-CN" sz="2400" b="1" dirty="0" smtClean="0">
              <a:solidFill>
                <a:prstClr val="black"/>
              </a:solidFill>
            </a:endParaRPr>
          </a:p>
        </p:txBody>
      </p:sp>
      <p:sp>
        <p:nvSpPr>
          <p:cNvPr id="6" name="Rectangle 2"/>
          <p:cNvSpPr txBox="1">
            <a:spLocks noChangeArrowheads="1"/>
          </p:cNvSpPr>
          <p:nvPr/>
        </p:nvSpPr>
        <p:spPr>
          <a:xfrm>
            <a:off x="539552" y="5157192"/>
            <a:ext cx="8064896" cy="1696479"/>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1">
              <a:buClr>
                <a:srgbClr val="60B5CC"/>
              </a:buClr>
            </a:pPr>
            <a:r>
              <a:rPr lang="zh-CN" altLang="en-US" sz="2400" b="1" dirty="0" smtClean="0">
                <a:solidFill>
                  <a:prstClr val="black"/>
                </a:solidFill>
              </a:rPr>
              <a:t>总结：</a:t>
            </a:r>
            <a:endParaRPr lang="en-US" altLang="zh-CN" sz="2400" b="1" dirty="0" smtClean="0">
              <a:solidFill>
                <a:prstClr val="black"/>
              </a:solidFill>
            </a:endParaRPr>
          </a:p>
          <a:p>
            <a:pPr lvl="1">
              <a:buClr>
                <a:srgbClr val="60B5CC"/>
              </a:buClr>
            </a:pPr>
            <a:r>
              <a:rPr lang="zh-CN" altLang="en-US" sz="2400" b="1" dirty="0" smtClean="0">
                <a:solidFill>
                  <a:prstClr val="black"/>
                </a:solidFill>
              </a:rPr>
              <a:t>状态</a:t>
            </a:r>
            <a:r>
              <a:rPr lang="en-US" altLang="zh-CN" sz="2400" b="1" dirty="0" smtClean="0">
                <a:solidFill>
                  <a:prstClr val="black"/>
                </a:solidFill>
              </a:rPr>
              <a:t>1,2</a:t>
            </a:r>
            <a:r>
              <a:rPr lang="zh-CN" altLang="en-US" sz="2400" b="1" dirty="0" smtClean="0">
                <a:solidFill>
                  <a:prstClr val="black"/>
                </a:solidFill>
              </a:rPr>
              <a:t>是等价的，可以二选一；状态</a:t>
            </a:r>
            <a:r>
              <a:rPr lang="en-US" altLang="zh-CN" sz="2400" b="1" dirty="0" smtClean="0">
                <a:solidFill>
                  <a:prstClr val="black"/>
                </a:solidFill>
              </a:rPr>
              <a:t>6,7</a:t>
            </a:r>
            <a:r>
              <a:rPr lang="zh-CN" altLang="en-US" sz="2400" b="1" dirty="0" smtClean="0">
                <a:solidFill>
                  <a:prstClr val="black"/>
                </a:solidFill>
              </a:rPr>
              <a:t>是等价的，可以二选一，其他状态都是独立的，无法合并。</a:t>
            </a:r>
            <a:endParaRPr lang="en-US" altLang="zh-CN" sz="2400" b="1" dirty="0" smtClean="0">
              <a:solidFill>
                <a:prstClr val="black"/>
              </a:solidFill>
            </a:endParaRPr>
          </a:p>
        </p:txBody>
      </p:sp>
    </p:spTree>
    <p:extLst>
      <p:ext uri="{BB962C8B-B14F-4D97-AF65-F5344CB8AC3E}">
        <p14:creationId xmlns:p14="http://schemas.microsoft.com/office/powerpoint/2010/main" val="268677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blinds(horizontal)">
                                      <p:cBhvr>
                                        <p:cTn id="3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33</a:t>
            </a:fld>
            <a:endParaRPr lang="en-US">
              <a:solidFill>
                <a:prstClr val="black">
                  <a:tint val="95000"/>
                </a:prstClr>
              </a:solidFill>
            </a:endParaRPr>
          </a:p>
        </p:txBody>
      </p:sp>
      <p:graphicFrame>
        <p:nvGraphicFramePr>
          <p:cNvPr id="6147" name="Object 3"/>
          <p:cNvGraphicFramePr>
            <a:graphicFrameLocks noGrp="1" noChangeAspect="1"/>
          </p:cNvGraphicFramePr>
          <p:nvPr>
            <p:ph sz="half" idx="4294967295"/>
            <p:extLst>
              <p:ext uri="{D42A27DB-BD31-4B8C-83A1-F6EECF244321}">
                <p14:modId xmlns:p14="http://schemas.microsoft.com/office/powerpoint/2010/main" val="3586778803"/>
              </p:ext>
            </p:extLst>
          </p:nvPr>
        </p:nvGraphicFramePr>
        <p:xfrm>
          <a:off x="179512" y="1196752"/>
          <a:ext cx="4249738" cy="2895600"/>
        </p:xfrm>
        <a:graphic>
          <a:graphicData uri="http://schemas.openxmlformats.org/presentationml/2006/ole">
            <mc:AlternateContent xmlns:mc="http://schemas.openxmlformats.org/markup-compatibility/2006">
              <mc:Choice xmlns:v="urn:schemas-microsoft-com:vml" Requires="v">
                <p:oleObj spid="_x0000_s11266" name="Image" r:id="rId3" imgW="5777778" imgH="3936508" progId="Photoshop.Image.7">
                  <p:embed/>
                </p:oleObj>
              </mc:Choice>
              <mc:Fallback>
                <p:oleObj name="Image" r:id="rId3" imgW="5777778" imgH="3936508"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196752"/>
                        <a:ext cx="4249738" cy="2895600"/>
                      </a:xfrm>
                      <a:prstGeom prst="rect">
                        <a:avLst/>
                      </a:prstGeom>
                    </p:spPr>
                  </p:pic>
                </p:oleObj>
              </mc:Fallback>
            </mc:AlternateContent>
          </a:graphicData>
        </a:graphic>
      </p:graphicFrame>
      <p:graphicFrame>
        <p:nvGraphicFramePr>
          <p:cNvPr id="6146" name="Object 2"/>
          <p:cNvGraphicFramePr>
            <a:graphicFrameLocks noGrp="1" noChangeAspect="1"/>
          </p:cNvGraphicFramePr>
          <p:nvPr>
            <p:ph sz="half" idx="4294967295"/>
            <p:extLst>
              <p:ext uri="{D42A27DB-BD31-4B8C-83A1-F6EECF244321}">
                <p14:modId xmlns:p14="http://schemas.microsoft.com/office/powerpoint/2010/main" val="4186152609"/>
              </p:ext>
            </p:extLst>
          </p:nvPr>
        </p:nvGraphicFramePr>
        <p:xfrm>
          <a:off x="4838700" y="908720"/>
          <a:ext cx="4038600" cy="3114675"/>
        </p:xfrm>
        <a:graphic>
          <a:graphicData uri="http://schemas.openxmlformats.org/presentationml/2006/ole">
            <mc:AlternateContent xmlns:mc="http://schemas.openxmlformats.org/markup-compatibility/2006">
              <mc:Choice xmlns:v="urn:schemas-microsoft-com:vml" Requires="v">
                <p:oleObj spid="_x0000_s11267" name="Image" r:id="rId5" imgW="4825397" imgH="3720635" progId="Photoshop.Image.7">
                  <p:embed/>
                </p:oleObj>
              </mc:Choice>
              <mc:Fallback>
                <p:oleObj name="Image" r:id="rId5" imgW="4825397" imgH="3720635" progId="Photoshop.Image.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700" y="908720"/>
                        <a:ext cx="40386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4"/>
          <p:cNvSpPr txBox="1">
            <a:spLocks noChangeArrowheads="1"/>
          </p:cNvSpPr>
          <p:nvPr/>
        </p:nvSpPr>
        <p:spPr bwMode="auto">
          <a:xfrm>
            <a:off x="900113" y="4365625"/>
            <a:ext cx="237648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50000"/>
              </a:spcBef>
              <a:spcAft>
                <a:spcPct val="0"/>
              </a:spcAft>
            </a:pPr>
            <a:r>
              <a:rPr lang="zh-CN" altLang="en-US">
                <a:solidFill>
                  <a:prstClr val="black"/>
                </a:solidFill>
                <a:latin typeface="Garamond" pitchFamily="18" charset="0"/>
              </a:rPr>
              <a:t>化简前</a:t>
            </a:r>
            <a:r>
              <a:rPr lang="en-US" altLang="zh-CN">
                <a:solidFill>
                  <a:prstClr val="black"/>
                </a:solidFill>
                <a:latin typeface="Garamond" pitchFamily="18" charset="0"/>
              </a:rPr>
              <a:t>DFA</a:t>
            </a:r>
          </a:p>
        </p:txBody>
      </p:sp>
      <p:sp>
        <p:nvSpPr>
          <p:cNvPr id="6149" name="Text Box 5"/>
          <p:cNvSpPr txBox="1">
            <a:spLocks noChangeArrowheads="1"/>
          </p:cNvSpPr>
          <p:nvPr/>
        </p:nvSpPr>
        <p:spPr bwMode="auto">
          <a:xfrm>
            <a:off x="5580063" y="4292600"/>
            <a:ext cx="237648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50000"/>
              </a:spcBef>
              <a:spcAft>
                <a:spcPct val="0"/>
              </a:spcAft>
            </a:pPr>
            <a:r>
              <a:rPr lang="zh-CN" altLang="en-US">
                <a:solidFill>
                  <a:prstClr val="black"/>
                </a:solidFill>
                <a:latin typeface="Garamond" pitchFamily="18" charset="0"/>
              </a:rPr>
              <a:t>化简后</a:t>
            </a:r>
            <a:r>
              <a:rPr lang="en-US" altLang="zh-CN">
                <a:solidFill>
                  <a:prstClr val="black"/>
                </a:solidFill>
                <a:latin typeface="Garamond" pitchFamily="18" charset="0"/>
              </a:rPr>
              <a:t>DFA</a:t>
            </a:r>
          </a:p>
        </p:txBody>
      </p:sp>
      <p:cxnSp>
        <p:nvCxnSpPr>
          <p:cNvPr id="6150" name="直接箭头连接符 6"/>
          <p:cNvCxnSpPr>
            <a:cxnSpLocks noChangeShapeType="1"/>
          </p:cNvCxnSpPr>
          <p:nvPr/>
        </p:nvCxnSpPr>
        <p:spPr bwMode="auto">
          <a:xfrm rot="10800000">
            <a:off x="6715125" y="1785938"/>
            <a:ext cx="642938" cy="357187"/>
          </a:xfrm>
          <a:prstGeom prst="straightConnector1">
            <a:avLst/>
          </a:prstGeom>
          <a:noFill/>
          <a:ln w="12700" algn="ctr">
            <a:solidFill>
              <a:schemeClr val="tx1"/>
            </a:solidFill>
            <a:round/>
            <a:headEnd type="none" w="sm" len="sm"/>
            <a:tailEnd type="arrow" w="med" len="med"/>
          </a:ln>
        </p:spPr>
      </p:cxnSp>
      <p:sp>
        <p:nvSpPr>
          <p:cNvPr id="6151" name="TextBox 7"/>
          <p:cNvSpPr txBox="1">
            <a:spLocks noChangeArrowheads="1"/>
          </p:cNvSpPr>
          <p:nvPr/>
        </p:nvSpPr>
        <p:spPr bwMode="auto">
          <a:xfrm>
            <a:off x="6858000" y="1785938"/>
            <a:ext cx="357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0" fontAlgn="base" hangingPunct="0">
              <a:spcBef>
                <a:spcPct val="0"/>
              </a:spcBef>
              <a:spcAft>
                <a:spcPct val="0"/>
              </a:spcAft>
            </a:pPr>
            <a:r>
              <a:rPr lang="en-US" altLang="zh-CN" sz="2000">
                <a:solidFill>
                  <a:prstClr val="black"/>
                </a:solidFill>
              </a:rPr>
              <a:t>a</a:t>
            </a:r>
          </a:p>
        </p:txBody>
      </p:sp>
    </p:spTree>
    <p:extLst>
      <p:ext uri="{BB962C8B-B14F-4D97-AF65-F5344CB8AC3E}">
        <p14:creationId xmlns:p14="http://schemas.microsoft.com/office/powerpoint/2010/main" val="316711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467544" y="260648"/>
            <a:ext cx="8229600" cy="1185320"/>
          </a:xfrm>
        </p:spPr>
        <p:txBody>
          <a:bodyPr>
            <a:normAutofit fontScale="90000"/>
          </a:bodyPr>
          <a:lstStyle/>
          <a:p>
            <a:pPr algn="ctr"/>
            <a:r>
              <a:rPr lang="en-US" altLang="zh-CN" dirty="0" smtClean="0">
                <a:solidFill>
                  <a:srgbClr val="FFC000"/>
                </a:solidFill>
                <a:latin typeface="黑体" panose="02010609060101010101" pitchFamily="49" charset="-122"/>
                <a:ea typeface="黑体" panose="02010609060101010101" pitchFamily="49" charset="-122"/>
              </a:rPr>
              <a:t>03-2 </a:t>
            </a:r>
            <a:r>
              <a:rPr lang="zh-CN" altLang="en-US" dirty="0" smtClean="0">
                <a:solidFill>
                  <a:srgbClr val="FFC000"/>
                </a:solidFill>
                <a:latin typeface="黑体" panose="02010609060101010101" pitchFamily="49" charset="-122"/>
                <a:ea typeface="黑体" panose="02010609060101010101" pitchFamily="49" charset="-122"/>
              </a:rPr>
              <a:t> </a:t>
            </a:r>
            <a:r>
              <a:rPr lang="zh-CN" altLang="en-US" dirty="0">
                <a:solidFill>
                  <a:srgbClr val="FFC000"/>
                </a:solidFill>
                <a:latin typeface="黑体" panose="02010609060101010101" pitchFamily="49" charset="-122"/>
                <a:ea typeface="黑体" panose="02010609060101010101" pitchFamily="49" charset="-122"/>
              </a:rPr>
              <a:t>本</a:t>
            </a:r>
            <a:r>
              <a:rPr lang="zh-CN" altLang="en-US" dirty="0" smtClean="0">
                <a:solidFill>
                  <a:srgbClr val="FFC000"/>
                </a:solidFill>
                <a:latin typeface="黑体" panose="02010609060101010101" pitchFamily="49" charset="-122"/>
                <a:ea typeface="黑体" panose="02010609060101010101" pitchFamily="49" charset="-122"/>
              </a:rPr>
              <a:t>节内容及相关习题</a:t>
            </a:r>
            <a:r>
              <a:rPr lang="en-US" altLang="zh-CN" dirty="0" smtClean="0">
                <a:latin typeface="黑体" panose="02010609060101010101" pitchFamily="49" charset="-122"/>
                <a:ea typeface="黑体" panose="02010609060101010101" pitchFamily="49" charset="-122"/>
              </a:rPr>
              <a:t/>
            </a:r>
            <a:br>
              <a:rPr lang="en-US" altLang="zh-CN" dirty="0" smtClean="0">
                <a:latin typeface="黑体" panose="02010609060101010101" pitchFamily="49" charset="-122"/>
                <a:ea typeface="黑体" panose="02010609060101010101" pitchFamily="49" charset="-122"/>
              </a:rPr>
            </a:br>
            <a:endParaRPr lang="zh-CN" altLang="en-US" dirty="0">
              <a:latin typeface="黑体" panose="02010609060101010101" pitchFamily="49" charset="-122"/>
              <a:ea typeface="黑体" panose="02010609060101010101" pitchFamily="49" charset="-122"/>
            </a:endParaRPr>
          </a:p>
        </p:txBody>
      </p:sp>
      <p:sp>
        <p:nvSpPr>
          <p:cNvPr id="6" name="内容占位符 5"/>
          <p:cNvSpPr>
            <a:spLocks noGrp="1"/>
          </p:cNvSpPr>
          <p:nvPr>
            <p:ph idx="1"/>
          </p:nvPr>
        </p:nvSpPr>
        <p:spPr>
          <a:xfrm>
            <a:off x="577979" y="1755183"/>
            <a:ext cx="7924800" cy="1457793"/>
          </a:xfrm>
        </p:spPr>
        <p:txBody>
          <a:bodyPr>
            <a:normAutofit/>
          </a:bodyPr>
          <a:lstStyle/>
          <a:p>
            <a:r>
              <a:rPr lang="zh-CN" altLang="en-US" sz="2400" dirty="0" smtClean="0"/>
              <a:t>概念类：</a:t>
            </a:r>
            <a:endParaRPr lang="en-US" altLang="zh-CN" sz="2400" dirty="0" smtClean="0"/>
          </a:p>
          <a:p>
            <a:pPr marL="118872" indent="0">
              <a:buNone/>
            </a:pPr>
            <a:r>
              <a:rPr lang="en-US" altLang="zh-CN" sz="2400" dirty="0"/>
              <a:t> </a:t>
            </a:r>
            <a:r>
              <a:rPr lang="en-US" altLang="zh-CN" sz="2400" dirty="0" smtClean="0"/>
              <a:t>    </a:t>
            </a:r>
            <a:r>
              <a:rPr lang="zh-CN" altLang="en-US" sz="2400" dirty="0" smtClean="0"/>
              <a:t>有穷自动机包括：确定的</a:t>
            </a:r>
            <a:r>
              <a:rPr lang="en-US" altLang="zh-CN" sz="2400" dirty="0" smtClean="0"/>
              <a:t>…and </a:t>
            </a:r>
            <a:r>
              <a:rPr lang="zh-CN" altLang="en-US" sz="2400" dirty="0" smtClean="0"/>
              <a:t>不确定的</a:t>
            </a:r>
            <a:r>
              <a:rPr lang="en-US" altLang="zh-CN" sz="2400" dirty="0" smtClean="0"/>
              <a:t>…</a:t>
            </a:r>
          </a:p>
          <a:p>
            <a:pPr marL="118872" indent="0">
              <a:buNone/>
            </a:pPr>
            <a:r>
              <a:rPr lang="zh-CN" altLang="en-US" sz="2400" dirty="0" smtClean="0"/>
              <a:t>     确定的</a:t>
            </a:r>
            <a:r>
              <a:rPr lang="en-US" altLang="zh-CN" sz="2400" dirty="0" smtClean="0"/>
              <a:t>DFA</a:t>
            </a:r>
            <a:r>
              <a:rPr lang="zh-CN" altLang="en-US" sz="2400" dirty="0" smtClean="0"/>
              <a:t>和不确定的</a:t>
            </a:r>
            <a:r>
              <a:rPr lang="en-US" altLang="zh-CN" sz="2400" dirty="0" smtClean="0"/>
              <a:t>NFA</a:t>
            </a:r>
            <a:r>
              <a:rPr lang="zh-CN" altLang="en-US" sz="2400" dirty="0" smtClean="0"/>
              <a:t>的关联和区别？</a:t>
            </a:r>
            <a:endParaRPr lang="en-US" altLang="zh-CN" sz="2400" dirty="0" smtClean="0"/>
          </a:p>
        </p:txBody>
      </p:sp>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34</a:t>
            </a:fld>
            <a:endParaRPr lang="en-US">
              <a:solidFill>
                <a:prstClr val="black">
                  <a:tint val="95000"/>
                </a:prstClr>
              </a:solidFill>
            </a:endParaRPr>
          </a:p>
        </p:txBody>
      </p:sp>
      <p:sp>
        <p:nvSpPr>
          <p:cNvPr id="7" name="内容占位符 5"/>
          <p:cNvSpPr txBox="1">
            <a:spLocks/>
          </p:cNvSpPr>
          <p:nvPr/>
        </p:nvSpPr>
        <p:spPr>
          <a:xfrm>
            <a:off x="611560" y="3284984"/>
            <a:ext cx="7924800" cy="172819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800" b="1" kern="1200">
                <a:solidFill>
                  <a:schemeClr val="tx1"/>
                </a:solidFill>
                <a:latin typeface="宋体" panose="02010600030101010101" pitchFamily="2" charset="-122"/>
                <a:ea typeface="宋体" panose="02010600030101010101" pitchFamily="2" charset="-122"/>
                <a:cs typeface="+mn-cs"/>
              </a:defRPr>
            </a:lvl1pPr>
            <a:lvl2pPr marL="731520" indent="-274320" algn="l" rtl="0" eaLnBrk="1" latinLnBrk="0" hangingPunct="1">
              <a:spcBef>
                <a:spcPct val="20000"/>
              </a:spcBef>
              <a:buClr>
                <a:schemeClr val="accent2"/>
              </a:buClr>
              <a:buSzPct val="90000"/>
              <a:buFont typeface="Wingdings"/>
              <a:buChar char=""/>
              <a:defRPr kumimoji="0" sz="2800" b="1" kern="1200">
                <a:solidFill>
                  <a:schemeClr val="tx1"/>
                </a:solidFill>
                <a:latin typeface="宋体" panose="02010600030101010101" pitchFamily="2" charset="-122"/>
                <a:ea typeface="宋体" panose="02010600030101010101" pitchFamily="2" charset="-122"/>
                <a:cs typeface="+mn-cs"/>
              </a:defRPr>
            </a:lvl2pPr>
            <a:lvl3pPr marL="996696" indent="-228600" algn="l" rtl="0" eaLnBrk="1" latinLnBrk="0" hangingPunct="1">
              <a:spcBef>
                <a:spcPct val="20000"/>
              </a:spcBef>
              <a:buClr>
                <a:schemeClr val="accent3"/>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3pPr>
            <a:lvl4pPr marL="1216152" indent="-182880" algn="l" rtl="0" eaLnBrk="1" latinLnBrk="0" hangingPunct="1">
              <a:spcBef>
                <a:spcPct val="20000"/>
              </a:spcBef>
              <a:buClr>
                <a:schemeClr val="accent4"/>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4pPr>
            <a:lvl5pPr marL="1426464" indent="-182880" algn="l" rtl="0" eaLnBrk="1" latinLnBrk="0" hangingPunct="1">
              <a:spcBef>
                <a:spcPct val="20000"/>
              </a:spcBef>
              <a:buClr>
                <a:schemeClr val="accent5"/>
              </a:buClr>
              <a:buFont typeface="Wingdings 3"/>
              <a:buChar char=""/>
              <a:defRPr kumimoji="0" lang="en-US" sz="2800" b="1" kern="1200">
                <a:solidFill>
                  <a:schemeClr val="tx1"/>
                </a:solidFill>
                <a:latin typeface="宋体" panose="02010600030101010101" pitchFamily="2" charset="-122"/>
                <a:ea typeface="宋体" panose="02010600030101010101" pitchFamily="2" charset="-122"/>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Clr>
                <a:srgbClr val="F0AD00"/>
              </a:buClr>
            </a:pPr>
            <a:r>
              <a:rPr lang="zh-CN" altLang="en-US" sz="2400" dirty="0" smtClean="0">
                <a:solidFill>
                  <a:prstClr val="black"/>
                </a:solidFill>
              </a:rPr>
              <a:t>计算类：</a:t>
            </a:r>
            <a:endParaRPr lang="en-US" altLang="zh-CN" sz="2400" dirty="0" smtClean="0">
              <a:solidFill>
                <a:prstClr val="black"/>
              </a:solidFill>
            </a:endParaRPr>
          </a:p>
          <a:p>
            <a:pPr marL="118872" indent="0" fontAlgn="base">
              <a:spcAft>
                <a:spcPct val="0"/>
              </a:spcAft>
              <a:buClr>
                <a:srgbClr val="F0AD00"/>
              </a:buClr>
              <a:buFont typeface="Wingdings 2"/>
              <a:buNone/>
            </a:pPr>
            <a:r>
              <a:rPr lang="zh-CN" altLang="en-US" sz="2400" dirty="0" smtClean="0">
                <a:solidFill>
                  <a:prstClr val="black"/>
                </a:solidFill>
              </a:rPr>
              <a:t>   </a:t>
            </a:r>
            <a:r>
              <a:rPr lang="en-US" altLang="zh-CN" sz="2400" dirty="0" smtClean="0">
                <a:solidFill>
                  <a:prstClr val="black"/>
                </a:solidFill>
              </a:rPr>
              <a:t>1</a:t>
            </a:r>
            <a:r>
              <a:rPr lang="zh-CN" altLang="en-US" sz="2400" dirty="0" smtClean="0">
                <a:solidFill>
                  <a:prstClr val="black"/>
                </a:solidFill>
              </a:rPr>
              <a:t>）已知</a:t>
            </a:r>
            <a:r>
              <a:rPr lang="en-US" altLang="zh-CN" sz="2400" dirty="0">
                <a:solidFill>
                  <a:prstClr val="black"/>
                </a:solidFill>
              </a:rPr>
              <a:t>DFA</a:t>
            </a:r>
            <a:r>
              <a:rPr lang="zh-CN" altLang="en-US" sz="2400" dirty="0">
                <a:solidFill>
                  <a:prstClr val="black"/>
                </a:solidFill>
              </a:rPr>
              <a:t>，如何画状态图和转换矩阵表；</a:t>
            </a:r>
            <a:endParaRPr lang="en-US" altLang="zh-CN" sz="2400" dirty="0">
              <a:solidFill>
                <a:prstClr val="black"/>
              </a:solidFill>
            </a:endParaRPr>
          </a:p>
          <a:p>
            <a:pPr marL="118872" indent="0" fontAlgn="base">
              <a:spcAft>
                <a:spcPct val="0"/>
              </a:spcAft>
              <a:buClr>
                <a:srgbClr val="F0AD00"/>
              </a:buClr>
              <a:buFont typeface="Wingdings 2"/>
              <a:buNone/>
            </a:pPr>
            <a:r>
              <a:rPr lang="zh-CN" altLang="en-US" sz="2400" dirty="0" smtClean="0">
                <a:solidFill>
                  <a:prstClr val="black"/>
                </a:solidFill>
              </a:rPr>
              <a:t>   </a:t>
            </a:r>
            <a:r>
              <a:rPr lang="en-US" altLang="zh-CN" sz="2400" dirty="0" smtClean="0">
                <a:solidFill>
                  <a:prstClr val="black"/>
                </a:solidFill>
              </a:rPr>
              <a:t>2</a:t>
            </a:r>
            <a:r>
              <a:rPr lang="zh-CN" altLang="en-US" sz="2400" dirty="0" smtClean="0">
                <a:solidFill>
                  <a:prstClr val="black"/>
                </a:solidFill>
              </a:rPr>
              <a:t>）已知</a:t>
            </a:r>
            <a:r>
              <a:rPr lang="en-US" altLang="zh-CN" sz="2400" dirty="0">
                <a:solidFill>
                  <a:prstClr val="black"/>
                </a:solidFill>
              </a:rPr>
              <a:t>NFA</a:t>
            </a:r>
            <a:r>
              <a:rPr lang="zh-CN" altLang="en-US" sz="2400" dirty="0">
                <a:solidFill>
                  <a:prstClr val="black"/>
                </a:solidFill>
              </a:rPr>
              <a:t>，如何画状态图和转换矩阵表；</a:t>
            </a:r>
            <a:endParaRPr lang="en-US" altLang="zh-CN" sz="2400" dirty="0">
              <a:solidFill>
                <a:prstClr val="black"/>
              </a:solidFill>
            </a:endParaRPr>
          </a:p>
          <a:p>
            <a:pPr fontAlgn="base">
              <a:spcAft>
                <a:spcPct val="0"/>
              </a:spcAft>
              <a:buClr>
                <a:srgbClr val="F0AD00"/>
              </a:buClr>
            </a:pPr>
            <a:r>
              <a:rPr lang="zh-CN" altLang="en-US" sz="2400" dirty="0" smtClean="0">
                <a:solidFill>
                  <a:prstClr val="black"/>
                </a:solidFill>
              </a:rPr>
              <a:t> </a:t>
            </a:r>
            <a:r>
              <a:rPr lang="en-US" altLang="zh-CN" sz="2400" dirty="0" smtClean="0">
                <a:solidFill>
                  <a:prstClr val="black"/>
                </a:solidFill>
              </a:rPr>
              <a:t>3</a:t>
            </a:r>
            <a:r>
              <a:rPr lang="zh-CN" altLang="en-US" sz="2400" dirty="0" smtClean="0">
                <a:solidFill>
                  <a:prstClr val="black"/>
                </a:solidFill>
              </a:rPr>
              <a:t>）如何</a:t>
            </a:r>
            <a:r>
              <a:rPr lang="zh-CN" altLang="en-US" sz="2400" dirty="0">
                <a:solidFill>
                  <a:prstClr val="black"/>
                </a:solidFill>
              </a:rPr>
              <a:t>将</a:t>
            </a:r>
            <a:r>
              <a:rPr lang="en-US" altLang="zh-CN" sz="2400" dirty="0">
                <a:solidFill>
                  <a:prstClr val="black"/>
                </a:solidFill>
              </a:rPr>
              <a:t>NFA</a:t>
            </a:r>
            <a:r>
              <a:rPr lang="zh-CN" altLang="en-US" sz="2400" dirty="0">
                <a:solidFill>
                  <a:prstClr val="black"/>
                </a:solidFill>
              </a:rPr>
              <a:t>确定化？最小化？（重点</a:t>
            </a:r>
            <a:r>
              <a:rPr lang="zh-CN" altLang="en-US" sz="2400" dirty="0" smtClean="0">
                <a:solidFill>
                  <a:prstClr val="black"/>
                </a:solidFill>
              </a:rPr>
              <a:t>）</a:t>
            </a:r>
            <a:endParaRPr lang="en-US" altLang="zh-CN" sz="2400" dirty="0">
              <a:solidFill>
                <a:prstClr val="black"/>
              </a:solidFill>
            </a:endParaRPr>
          </a:p>
        </p:txBody>
      </p:sp>
      <p:sp>
        <p:nvSpPr>
          <p:cNvPr id="8" name="内容占位符 5"/>
          <p:cNvSpPr txBox="1">
            <a:spLocks/>
          </p:cNvSpPr>
          <p:nvPr/>
        </p:nvSpPr>
        <p:spPr>
          <a:xfrm>
            <a:off x="611560" y="5013176"/>
            <a:ext cx="7924800" cy="172819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2800" b="1" kern="1200">
                <a:solidFill>
                  <a:schemeClr val="tx1"/>
                </a:solidFill>
                <a:latin typeface="宋体" panose="02010600030101010101" pitchFamily="2" charset="-122"/>
                <a:ea typeface="宋体" panose="02010600030101010101" pitchFamily="2" charset="-122"/>
                <a:cs typeface="+mn-cs"/>
              </a:defRPr>
            </a:lvl1pPr>
            <a:lvl2pPr marL="731520" indent="-274320" algn="l" rtl="0" eaLnBrk="1" latinLnBrk="0" hangingPunct="1">
              <a:spcBef>
                <a:spcPct val="20000"/>
              </a:spcBef>
              <a:buClr>
                <a:schemeClr val="accent2"/>
              </a:buClr>
              <a:buSzPct val="90000"/>
              <a:buFont typeface="Wingdings"/>
              <a:buChar char=""/>
              <a:defRPr kumimoji="0" sz="2800" b="1" kern="1200">
                <a:solidFill>
                  <a:schemeClr val="tx1"/>
                </a:solidFill>
                <a:latin typeface="宋体" panose="02010600030101010101" pitchFamily="2" charset="-122"/>
                <a:ea typeface="宋体" panose="02010600030101010101" pitchFamily="2" charset="-122"/>
                <a:cs typeface="+mn-cs"/>
              </a:defRPr>
            </a:lvl2pPr>
            <a:lvl3pPr marL="996696" indent="-228600" algn="l" rtl="0" eaLnBrk="1" latinLnBrk="0" hangingPunct="1">
              <a:spcBef>
                <a:spcPct val="20000"/>
              </a:spcBef>
              <a:buClr>
                <a:schemeClr val="accent3"/>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3pPr>
            <a:lvl4pPr marL="1216152" indent="-182880" algn="l" rtl="0" eaLnBrk="1" latinLnBrk="0" hangingPunct="1">
              <a:spcBef>
                <a:spcPct val="20000"/>
              </a:spcBef>
              <a:buClr>
                <a:schemeClr val="accent4"/>
              </a:buClr>
              <a:buFont typeface="Arial"/>
              <a:buChar char="▪"/>
              <a:defRPr kumimoji="0" sz="2800" b="1" kern="1200">
                <a:solidFill>
                  <a:schemeClr val="tx1"/>
                </a:solidFill>
                <a:latin typeface="宋体" panose="02010600030101010101" pitchFamily="2" charset="-122"/>
                <a:ea typeface="宋体" panose="02010600030101010101" pitchFamily="2" charset="-122"/>
                <a:cs typeface="+mn-cs"/>
              </a:defRPr>
            </a:lvl4pPr>
            <a:lvl5pPr marL="1426464" indent="-182880" algn="l" rtl="0" eaLnBrk="1" latinLnBrk="0" hangingPunct="1">
              <a:spcBef>
                <a:spcPct val="20000"/>
              </a:spcBef>
              <a:buClr>
                <a:schemeClr val="accent5"/>
              </a:buClr>
              <a:buFont typeface="Wingdings 3"/>
              <a:buChar char=""/>
              <a:defRPr kumimoji="0" lang="en-US" sz="2800" b="1" kern="1200">
                <a:solidFill>
                  <a:schemeClr val="tx1"/>
                </a:solidFill>
                <a:latin typeface="宋体" panose="02010600030101010101" pitchFamily="2" charset="-122"/>
                <a:ea typeface="宋体" panose="02010600030101010101" pitchFamily="2" charset="-122"/>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Clr>
                <a:srgbClr val="F0AD00"/>
              </a:buClr>
            </a:pPr>
            <a:r>
              <a:rPr lang="zh-CN" altLang="en-US" sz="2400" dirty="0" smtClean="0">
                <a:solidFill>
                  <a:srgbClr val="A50021"/>
                </a:solidFill>
              </a:rPr>
              <a:t>作业</a:t>
            </a:r>
            <a:r>
              <a:rPr lang="zh-CN" altLang="en-US" sz="2400" dirty="0">
                <a:solidFill>
                  <a:srgbClr val="A50021"/>
                </a:solidFill>
                <a:sym typeface="Wingdings" panose="05000000000000000000" pitchFamily="2" charset="2"/>
              </a:rPr>
              <a:t> </a:t>
            </a:r>
            <a:r>
              <a:rPr lang="zh-CN" altLang="en-US" sz="2400" dirty="0" smtClean="0">
                <a:solidFill>
                  <a:srgbClr val="A50021"/>
                </a:solidFill>
                <a:sym typeface="Wingdings" panose="05000000000000000000" pitchFamily="2" charset="2"/>
              </a:rPr>
              <a:t>（！！！）</a:t>
            </a:r>
            <a:endParaRPr lang="en-US" altLang="zh-CN" sz="2400" dirty="0" smtClean="0">
              <a:solidFill>
                <a:srgbClr val="A50021"/>
              </a:solidFill>
            </a:endParaRPr>
          </a:p>
          <a:p>
            <a:pPr marL="118872" indent="0" fontAlgn="base">
              <a:spcAft>
                <a:spcPct val="0"/>
              </a:spcAft>
              <a:buClr>
                <a:srgbClr val="F0AD00"/>
              </a:buClr>
              <a:buFont typeface="Wingdings 2"/>
              <a:buNone/>
            </a:pPr>
            <a:r>
              <a:rPr lang="zh-CN" altLang="en-US" sz="2400" dirty="0" smtClean="0">
                <a:solidFill>
                  <a:prstClr val="black"/>
                </a:solidFill>
              </a:rPr>
              <a:t>   </a:t>
            </a:r>
            <a:r>
              <a:rPr lang="en-US" altLang="zh-CN" sz="2400" dirty="0" smtClean="0">
                <a:solidFill>
                  <a:prstClr val="black"/>
                </a:solidFill>
              </a:rPr>
              <a:t>1</a:t>
            </a:r>
            <a:r>
              <a:rPr lang="zh-CN" altLang="en-US" sz="2400" dirty="0" smtClean="0">
                <a:solidFill>
                  <a:prstClr val="black"/>
                </a:solidFill>
              </a:rPr>
              <a:t>）</a:t>
            </a:r>
            <a:r>
              <a:rPr lang="en-US" altLang="zh-CN" sz="2400" dirty="0" smtClean="0">
                <a:solidFill>
                  <a:prstClr val="black"/>
                </a:solidFill>
              </a:rPr>
              <a:t>P64 </a:t>
            </a:r>
            <a:r>
              <a:rPr lang="zh-CN" altLang="en-US" sz="2400" dirty="0" smtClean="0">
                <a:solidFill>
                  <a:prstClr val="black"/>
                </a:solidFill>
              </a:rPr>
              <a:t>练习 </a:t>
            </a:r>
            <a:r>
              <a:rPr lang="en-US" altLang="zh-CN" sz="2400" dirty="0" smtClean="0">
                <a:solidFill>
                  <a:prstClr val="black"/>
                </a:solidFill>
              </a:rPr>
              <a:t>2</a:t>
            </a:r>
            <a:endParaRPr lang="en-US" altLang="zh-CN" sz="2400" dirty="0">
              <a:solidFill>
                <a:prstClr val="black"/>
              </a:solidFill>
            </a:endParaRPr>
          </a:p>
          <a:p>
            <a:pPr marL="118872" indent="0" fontAlgn="base">
              <a:spcAft>
                <a:spcPct val="0"/>
              </a:spcAft>
              <a:buClr>
                <a:srgbClr val="F0AD00"/>
              </a:buClr>
              <a:buFont typeface="Wingdings 2"/>
              <a:buNone/>
            </a:pPr>
            <a:r>
              <a:rPr lang="zh-CN" altLang="en-US" sz="2400" dirty="0" smtClean="0">
                <a:solidFill>
                  <a:prstClr val="black"/>
                </a:solidFill>
              </a:rPr>
              <a:t>   </a:t>
            </a:r>
            <a:r>
              <a:rPr lang="en-US" altLang="zh-CN" sz="2400" dirty="0" smtClean="0">
                <a:solidFill>
                  <a:prstClr val="black"/>
                </a:solidFill>
              </a:rPr>
              <a:t>2</a:t>
            </a:r>
            <a:r>
              <a:rPr lang="zh-CN" altLang="en-US" sz="2400" dirty="0" smtClean="0">
                <a:solidFill>
                  <a:prstClr val="black"/>
                </a:solidFill>
              </a:rPr>
              <a:t>）</a:t>
            </a:r>
            <a:r>
              <a:rPr lang="en-US" altLang="zh-CN" sz="2400" dirty="0">
                <a:solidFill>
                  <a:prstClr val="black"/>
                </a:solidFill>
              </a:rPr>
              <a:t>P64 </a:t>
            </a:r>
            <a:r>
              <a:rPr lang="zh-CN" altLang="en-US" sz="2400" dirty="0">
                <a:solidFill>
                  <a:prstClr val="black"/>
                </a:solidFill>
              </a:rPr>
              <a:t>练习 </a:t>
            </a:r>
            <a:r>
              <a:rPr lang="en-US" altLang="zh-CN" sz="2400" dirty="0" smtClean="0">
                <a:solidFill>
                  <a:prstClr val="black"/>
                </a:solidFill>
              </a:rPr>
              <a:t>3</a:t>
            </a:r>
            <a:endParaRPr lang="en-US" altLang="zh-CN" sz="2400" dirty="0">
              <a:solidFill>
                <a:prstClr val="black"/>
              </a:solidFill>
            </a:endParaRPr>
          </a:p>
          <a:p>
            <a:pPr marL="118872" indent="0" fontAlgn="base">
              <a:spcAft>
                <a:spcPct val="0"/>
              </a:spcAft>
              <a:buClr>
                <a:srgbClr val="F0AD00"/>
              </a:buClr>
              <a:buFont typeface="Wingdings 2"/>
              <a:buNone/>
            </a:pPr>
            <a:r>
              <a:rPr lang="zh-CN" altLang="en-US" sz="2400" dirty="0" smtClean="0">
                <a:solidFill>
                  <a:prstClr val="black"/>
                </a:solidFill>
              </a:rPr>
              <a:t>   </a:t>
            </a:r>
            <a:r>
              <a:rPr lang="en-US" altLang="zh-CN" sz="2400" dirty="0" smtClean="0">
                <a:solidFill>
                  <a:prstClr val="black"/>
                </a:solidFill>
              </a:rPr>
              <a:t>3</a:t>
            </a:r>
            <a:r>
              <a:rPr lang="zh-CN" altLang="en-US" sz="2400" dirty="0" smtClean="0">
                <a:solidFill>
                  <a:prstClr val="black"/>
                </a:solidFill>
              </a:rPr>
              <a:t>）</a:t>
            </a:r>
            <a:r>
              <a:rPr lang="en-US" altLang="zh-CN" sz="2400" dirty="0">
                <a:solidFill>
                  <a:prstClr val="black"/>
                </a:solidFill>
              </a:rPr>
              <a:t>P64 </a:t>
            </a:r>
            <a:r>
              <a:rPr lang="zh-CN" altLang="en-US" sz="2400" dirty="0">
                <a:solidFill>
                  <a:prstClr val="black"/>
                </a:solidFill>
              </a:rPr>
              <a:t>练习 </a:t>
            </a:r>
            <a:r>
              <a:rPr lang="en-US" altLang="zh-CN" sz="2400" dirty="0" smtClean="0">
                <a:solidFill>
                  <a:prstClr val="black"/>
                </a:solidFill>
              </a:rPr>
              <a:t>4</a:t>
            </a:r>
            <a:endParaRPr lang="en-US" altLang="zh-CN" sz="2400" dirty="0">
              <a:solidFill>
                <a:prstClr val="black"/>
              </a:solidFill>
            </a:endParaRPr>
          </a:p>
        </p:txBody>
      </p:sp>
    </p:spTree>
    <p:extLst>
      <p:ext uri="{BB962C8B-B14F-4D97-AF65-F5344CB8AC3E}">
        <p14:creationId xmlns:p14="http://schemas.microsoft.com/office/powerpoint/2010/main" val="1669684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4</a:t>
            </a:fld>
            <a:endParaRPr lang="en-US">
              <a:solidFill>
                <a:prstClr val="black">
                  <a:tint val="95000"/>
                </a:prstClr>
              </a:solidFill>
            </a:endParaRPr>
          </a:p>
        </p:txBody>
      </p:sp>
      <p:sp>
        <p:nvSpPr>
          <p:cNvPr id="27650" name="Rectangle 2"/>
          <p:cNvSpPr>
            <a:spLocks noGrp="1" noChangeArrowheads="1"/>
          </p:cNvSpPr>
          <p:nvPr>
            <p:ph idx="4294967295"/>
          </p:nvPr>
        </p:nvSpPr>
        <p:spPr>
          <a:xfrm>
            <a:off x="395536" y="332656"/>
            <a:ext cx="8229600" cy="2880320"/>
          </a:xfrm>
        </p:spPr>
        <p:txBody>
          <a:bodyPr>
            <a:normAutofit/>
          </a:bodyPr>
          <a:lstStyle/>
          <a:p>
            <a:r>
              <a:rPr lang="zh-CN" altLang="en-US" sz="2400" b="1" dirty="0" smtClean="0">
                <a:solidFill>
                  <a:srgbClr val="C00000"/>
                </a:solidFill>
              </a:rPr>
              <a:t>例</a:t>
            </a:r>
            <a:r>
              <a:rPr lang="zh-CN" altLang="en-US" sz="2400" b="1" dirty="0" smtClean="0"/>
              <a:t>：有限自动机</a:t>
            </a:r>
            <a:r>
              <a:rPr lang="en-US" altLang="zh-CN" sz="2400" b="1" dirty="0" smtClean="0"/>
              <a:t>DFA M=({S,U,V,Q},{</a:t>
            </a:r>
            <a:r>
              <a:rPr lang="en-US" altLang="zh-CN" sz="2400" b="1" dirty="0" err="1" smtClean="0"/>
              <a:t>a,b</a:t>
            </a:r>
            <a:r>
              <a:rPr lang="en-US" altLang="zh-CN" sz="2400" b="1" dirty="0" smtClean="0"/>
              <a:t>},</a:t>
            </a:r>
            <a:r>
              <a:rPr lang="en-US" altLang="zh-CN" sz="2400" b="1" dirty="0" err="1" smtClean="0"/>
              <a:t>f,S</a:t>
            </a:r>
            <a:r>
              <a:rPr lang="en-US" altLang="zh-CN" sz="2400" b="1" dirty="0" smtClean="0"/>
              <a:t>,{Q}),</a:t>
            </a:r>
            <a:r>
              <a:rPr lang="zh-CN" altLang="en-US" sz="2400" b="1" dirty="0" smtClean="0"/>
              <a:t>其中</a:t>
            </a:r>
            <a:r>
              <a:rPr lang="en-US" altLang="zh-CN" sz="2400" b="1" dirty="0" smtClean="0"/>
              <a:t>f</a:t>
            </a:r>
            <a:r>
              <a:rPr lang="zh-CN" altLang="en-US" sz="2400" b="1" dirty="0" smtClean="0"/>
              <a:t>定义为</a:t>
            </a:r>
            <a:r>
              <a:rPr lang="en-US" altLang="zh-CN" sz="2400" b="1" dirty="0" smtClean="0"/>
              <a:t>:</a:t>
            </a:r>
          </a:p>
          <a:p>
            <a:endParaRPr lang="en-US" altLang="zh-CN" sz="2400" b="1" dirty="0" smtClean="0"/>
          </a:p>
          <a:p>
            <a:pPr>
              <a:buFont typeface="Wingdings" pitchFamily="2" charset="2"/>
              <a:buNone/>
            </a:pPr>
            <a:r>
              <a:rPr lang="en-US" altLang="zh-CN" sz="2400" b="1" dirty="0" smtClean="0"/>
              <a:t>		</a:t>
            </a:r>
            <a:r>
              <a:rPr lang="en-US" altLang="zh-CN" sz="2400" b="1" dirty="0" smtClean="0">
                <a:solidFill>
                  <a:schemeClr val="tx1"/>
                </a:solidFill>
              </a:rPr>
              <a:t>f(</a:t>
            </a:r>
            <a:r>
              <a:rPr lang="en-US" altLang="zh-CN" sz="2400" b="1" dirty="0" err="1" smtClean="0">
                <a:solidFill>
                  <a:schemeClr val="tx1"/>
                </a:solidFill>
              </a:rPr>
              <a:t>S,a</a:t>
            </a:r>
            <a:r>
              <a:rPr lang="en-US" altLang="zh-CN" sz="2400" b="1" dirty="0" smtClean="0">
                <a:solidFill>
                  <a:schemeClr val="tx1"/>
                </a:solidFill>
              </a:rPr>
              <a:t>) = U   f(</a:t>
            </a:r>
            <a:r>
              <a:rPr lang="en-US" altLang="zh-CN" sz="2400" b="1" dirty="0" err="1" smtClean="0">
                <a:solidFill>
                  <a:schemeClr val="tx1"/>
                </a:solidFill>
              </a:rPr>
              <a:t>V,a</a:t>
            </a:r>
            <a:r>
              <a:rPr lang="en-US" altLang="zh-CN" sz="2400" b="1" dirty="0" smtClean="0">
                <a:solidFill>
                  <a:schemeClr val="tx1"/>
                </a:solidFill>
              </a:rPr>
              <a:t>) = U</a:t>
            </a:r>
          </a:p>
          <a:p>
            <a:pPr>
              <a:buFont typeface="Wingdings" pitchFamily="2" charset="2"/>
              <a:buNone/>
            </a:pPr>
            <a:r>
              <a:rPr lang="en-US" altLang="zh-CN" sz="2400" b="1" dirty="0" smtClean="0">
                <a:solidFill>
                  <a:schemeClr val="tx1"/>
                </a:solidFill>
              </a:rPr>
              <a:t>		f(</a:t>
            </a:r>
            <a:r>
              <a:rPr lang="en-US" altLang="zh-CN" sz="2400" b="1" dirty="0" err="1" smtClean="0">
                <a:solidFill>
                  <a:schemeClr val="tx1"/>
                </a:solidFill>
              </a:rPr>
              <a:t>S,b</a:t>
            </a:r>
            <a:r>
              <a:rPr lang="en-US" altLang="zh-CN" sz="2400" b="1" dirty="0" smtClean="0">
                <a:solidFill>
                  <a:schemeClr val="tx1"/>
                </a:solidFill>
              </a:rPr>
              <a:t>) = V   f(</a:t>
            </a:r>
            <a:r>
              <a:rPr lang="en-US" altLang="zh-CN" sz="2400" b="1" dirty="0" err="1" smtClean="0">
                <a:solidFill>
                  <a:schemeClr val="tx1"/>
                </a:solidFill>
              </a:rPr>
              <a:t>V,b</a:t>
            </a:r>
            <a:r>
              <a:rPr lang="en-US" altLang="zh-CN" sz="2400" b="1" dirty="0" smtClean="0">
                <a:solidFill>
                  <a:schemeClr val="tx1"/>
                </a:solidFill>
              </a:rPr>
              <a:t>) = Q</a:t>
            </a:r>
          </a:p>
          <a:p>
            <a:pPr>
              <a:buFont typeface="Wingdings" pitchFamily="2" charset="2"/>
              <a:buNone/>
            </a:pPr>
            <a:r>
              <a:rPr lang="en-US" altLang="zh-CN" sz="2400" b="1" dirty="0" smtClean="0">
                <a:solidFill>
                  <a:schemeClr val="tx1"/>
                </a:solidFill>
              </a:rPr>
              <a:t>		f(</a:t>
            </a:r>
            <a:r>
              <a:rPr lang="en-US" altLang="zh-CN" sz="2400" b="1" dirty="0" err="1" smtClean="0">
                <a:solidFill>
                  <a:schemeClr val="tx1"/>
                </a:solidFill>
              </a:rPr>
              <a:t>U,a</a:t>
            </a:r>
            <a:r>
              <a:rPr lang="en-US" altLang="zh-CN" sz="2400" b="1" dirty="0" smtClean="0">
                <a:solidFill>
                  <a:schemeClr val="tx1"/>
                </a:solidFill>
              </a:rPr>
              <a:t>) = Q   f(</a:t>
            </a:r>
            <a:r>
              <a:rPr lang="en-US" altLang="zh-CN" sz="2400" b="1" dirty="0" err="1" smtClean="0">
                <a:solidFill>
                  <a:schemeClr val="tx1"/>
                </a:solidFill>
              </a:rPr>
              <a:t>Q,a</a:t>
            </a:r>
            <a:r>
              <a:rPr lang="en-US" altLang="zh-CN" sz="2400" b="1" dirty="0" smtClean="0">
                <a:solidFill>
                  <a:schemeClr val="tx1"/>
                </a:solidFill>
              </a:rPr>
              <a:t>) = Q</a:t>
            </a:r>
          </a:p>
          <a:p>
            <a:pPr>
              <a:buFont typeface="Wingdings" pitchFamily="2" charset="2"/>
              <a:buNone/>
            </a:pPr>
            <a:r>
              <a:rPr lang="en-US" altLang="zh-CN" sz="2400" b="1" dirty="0" smtClean="0">
                <a:solidFill>
                  <a:schemeClr val="tx1"/>
                </a:solidFill>
              </a:rPr>
              <a:t>		f(</a:t>
            </a:r>
            <a:r>
              <a:rPr lang="en-US" altLang="zh-CN" sz="2400" b="1" dirty="0" err="1" smtClean="0">
                <a:solidFill>
                  <a:schemeClr val="tx1"/>
                </a:solidFill>
              </a:rPr>
              <a:t>U,b</a:t>
            </a:r>
            <a:r>
              <a:rPr lang="en-US" altLang="zh-CN" sz="2400" b="1" dirty="0" smtClean="0">
                <a:solidFill>
                  <a:schemeClr val="tx1"/>
                </a:solidFill>
              </a:rPr>
              <a:t>) = V   f(</a:t>
            </a:r>
            <a:r>
              <a:rPr lang="en-US" altLang="zh-CN" sz="2400" b="1" dirty="0" err="1" smtClean="0">
                <a:solidFill>
                  <a:schemeClr val="tx1"/>
                </a:solidFill>
              </a:rPr>
              <a:t>Q,b</a:t>
            </a:r>
            <a:r>
              <a:rPr lang="en-US" altLang="zh-CN" sz="2400" b="1" dirty="0" smtClean="0">
                <a:solidFill>
                  <a:schemeClr val="tx1"/>
                </a:solidFill>
              </a:rPr>
              <a:t>) = Q</a:t>
            </a:r>
          </a:p>
          <a:p>
            <a:endParaRPr lang="en-US" altLang="zh-CN" sz="2400" b="1" dirty="0" smtClean="0">
              <a:solidFill>
                <a:schemeClr val="tx1"/>
              </a:solidFill>
            </a:endParaRPr>
          </a:p>
        </p:txBody>
      </p:sp>
      <p:graphicFrame>
        <p:nvGraphicFramePr>
          <p:cNvPr id="2" name="对象 1"/>
          <p:cNvGraphicFramePr>
            <a:graphicFrameLocks noGrp="1" noChangeAspect="1"/>
          </p:cNvGraphicFramePr>
          <p:nvPr>
            <p:extLst>
              <p:ext uri="{D42A27DB-BD31-4B8C-83A1-F6EECF244321}">
                <p14:modId xmlns:p14="http://schemas.microsoft.com/office/powerpoint/2010/main" val="3338380894"/>
              </p:ext>
            </p:extLst>
          </p:nvPr>
        </p:nvGraphicFramePr>
        <p:xfrm>
          <a:off x="2411760" y="3284984"/>
          <a:ext cx="5459413" cy="2520950"/>
        </p:xfrm>
        <a:graphic>
          <a:graphicData uri="http://schemas.openxmlformats.org/presentationml/2006/ole">
            <mc:AlternateContent xmlns:mc="http://schemas.openxmlformats.org/markup-compatibility/2006">
              <mc:Choice xmlns:v="urn:schemas-microsoft-com:vml" Requires="v">
                <p:oleObj spid="_x0000_s1026" name="Image" r:id="rId3" imgW="5473016" imgH="2526984" progId="Photoshop.Image.7">
                  <p:embed/>
                </p:oleObj>
              </mc:Choice>
              <mc:Fallback>
                <p:oleObj name="Image" r:id="rId3" imgW="5473016" imgH="2526984" progId="Photoshop.Image.7">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284984"/>
                        <a:ext cx="5459413" cy="2520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Box 3"/>
          <p:cNvSpPr txBox="1"/>
          <p:nvPr/>
        </p:nvSpPr>
        <p:spPr>
          <a:xfrm>
            <a:off x="683568" y="3356992"/>
            <a:ext cx="2520280" cy="461665"/>
          </a:xfrm>
          <a:prstGeom prst="rect">
            <a:avLst/>
          </a:prstGeom>
          <a:solidFill>
            <a:schemeClr val="accent3">
              <a:lumMod val="40000"/>
              <a:lumOff val="60000"/>
            </a:schemeClr>
          </a:solidFill>
          <a:ln w="19050">
            <a:solidFill>
              <a:schemeClr val="tx1"/>
            </a:solidFill>
          </a:ln>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状态转换图</a:t>
            </a:r>
            <a:endParaRPr lang="zh-CN" altLang="en-US" sz="2400" b="1" dirty="0">
              <a:solidFill>
                <a:prstClr val="black"/>
              </a:solidFill>
              <a:latin typeface="Arial Narrow" pitchFamily="34" charset="0"/>
            </a:endParaRPr>
          </a:p>
        </p:txBody>
      </p:sp>
    </p:spTree>
    <p:extLst>
      <p:ext uri="{BB962C8B-B14F-4D97-AF65-F5344CB8AC3E}">
        <p14:creationId xmlns:p14="http://schemas.microsoft.com/office/powerpoint/2010/main" val="10534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5</a:t>
            </a:fld>
            <a:endParaRPr lang="en-US">
              <a:solidFill>
                <a:prstClr val="black">
                  <a:tint val="95000"/>
                </a:prstClr>
              </a:solidFill>
            </a:endParaRPr>
          </a:p>
        </p:txBody>
      </p:sp>
      <p:graphicFrame>
        <p:nvGraphicFramePr>
          <p:cNvPr id="2050" name="Object 3"/>
          <p:cNvGraphicFramePr>
            <a:graphicFrameLocks noGrp="1" noChangeAspect="1"/>
          </p:cNvGraphicFramePr>
          <p:nvPr>
            <p:ph idx="4294967295"/>
            <p:extLst>
              <p:ext uri="{D42A27DB-BD31-4B8C-83A1-F6EECF244321}">
                <p14:modId xmlns:p14="http://schemas.microsoft.com/office/powerpoint/2010/main" val="338994776"/>
              </p:ext>
            </p:extLst>
          </p:nvPr>
        </p:nvGraphicFramePr>
        <p:xfrm>
          <a:off x="863588" y="3208337"/>
          <a:ext cx="5588000" cy="3035300"/>
        </p:xfrm>
        <a:graphic>
          <a:graphicData uri="http://schemas.openxmlformats.org/presentationml/2006/ole">
            <mc:AlternateContent xmlns:mc="http://schemas.openxmlformats.org/markup-compatibility/2006">
              <mc:Choice xmlns:v="urn:schemas-microsoft-com:vml" Requires="v">
                <p:oleObj spid="_x0000_s2050" name="Image" r:id="rId3" imgW="5587302" imgH="3034921" progId="Photoshop.Image.7">
                  <p:embed/>
                </p:oleObj>
              </mc:Choice>
              <mc:Fallback>
                <p:oleObj name="Image" r:id="rId3" imgW="5587302" imgH="3034921"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588" y="3208337"/>
                        <a:ext cx="5588000"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5" name="Rectangle 7"/>
          <p:cNvSpPr>
            <a:spLocks noChangeArrowheads="1"/>
          </p:cNvSpPr>
          <p:nvPr/>
        </p:nvSpPr>
        <p:spPr bwMode="auto">
          <a:xfrm>
            <a:off x="263860" y="5661248"/>
            <a:ext cx="576262" cy="360362"/>
          </a:xfrm>
          <a:prstGeom prst="rect">
            <a:avLst/>
          </a:prstGeom>
          <a:solidFill>
            <a:schemeClr val="accent1"/>
          </a:solidFill>
          <a:ln w="12700">
            <a:solidFill>
              <a:schemeClr val="tx1"/>
            </a:solidFill>
            <a:miter lim="800000"/>
            <a:headEnd type="none" w="sm" len="sm"/>
            <a:tailEnd type="none" w="sm" len="sm"/>
          </a:ln>
        </p:spPr>
        <p:txBody>
          <a:bodyPr wrap="none" anchor="ctr"/>
          <a:lstStyle>
            <a:lvl1pPr>
              <a:defRPr sz="2400" b="1">
                <a:solidFill>
                  <a:schemeClr val="tx1"/>
                </a:solidFill>
                <a:latin typeface="Arial Narrow" pitchFamily="34" charset="0"/>
                <a:ea typeface="宋体" pitchFamily="2" charset="-122"/>
              </a:defRPr>
            </a:lvl1pPr>
            <a:lvl2pPr marL="742950" indent="-285750">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0" fontAlgn="base" hangingPunct="0">
              <a:spcBef>
                <a:spcPct val="0"/>
              </a:spcBef>
              <a:spcAft>
                <a:spcPct val="0"/>
              </a:spcAft>
            </a:pPr>
            <a:r>
              <a:rPr lang="en-US" altLang="zh-CN">
                <a:solidFill>
                  <a:prstClr val="black"/>
                </a:solidFill>
              </a:rPr>
              <a:t>1</a:t>
            </a:r>
          </a:p>
        </p:txBody>
      </p:sp>
      <p:sp>
        <p:nvSpPr>
          <p:cNvPr id="2" name="右箭头 1"/>
          <p:cNvSpPr/>
          <p:nvPr/>
        </p:nvSpPr>
        <p:spPr>
          <a:xfrm>
            <a:off x="539552" y="4112420"/>
            <a:ext cx="324036" cy="90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2400" b="1">
              <a:solidFill>
                <a:prstClr val="white"/>
              </a:solidFill>
            </a:endParaRPr>
          </a:p>
        </p:txBody>
      </p:sp>
      <p:sp>
        <p:nvSpPr>
          <p:cNvPr id="11" name="Rectangle 2"/>
          <p:cNvSpPr txBox="1">
            <a:spLocks noChangeArrowheads="1"/>
          </p:cNvSpPr>
          <p:nvPr/>
        </p:nvSpPr>
        <p:spPr>
          <a:xfrm>
            <a:off x="251520" y="332656"/>
            <a:ext cx="8229600" cy="2880320"/>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buClr>
                <a:srgbClr val="F0AD00"/>
              </a:buClr>
            </a:pPr>
            <a:r>
              <a:rPr lang="zh-CN" altLang="en-US" sz="2400" b="1" dirty="0" smtClean="0">
                <a:solidFill>
                  <a:srgbClr val="C00000"/>
                </a:solidFill>
              </a:rPr>
              <a:t>例</a:t>
            </a:r>
            <a:r>
              <a:rPr lang="zh-CN" altLang="en-US" sz="2400" b="1" dirty="0" smtClean="0">
                <a:solidFill>
                  <a:prstClr val="black"/>
                </a:solidFill>
              </a:rPr>
              <a:t>：有限自动机</a:t>
            </a:r>
            <a:r>
              <a:rPr lang="en-US" altLang="zh-CN" sz="2400" b="1" dirty="0" smtClean="0">
                <a:solidFill>
                  <a:prstClr val="black"/>
                </a:solidFill>
              </a:rPr>
              <a:t>DFA M=({S,U,V,Q},{</a:t>
            </a:r>
            <a:r>
              <a:rPr lang="en-US" altLang="zh-CN" sz="2400" b="1" dirty="0" err="1" smtClean="0">
                <a:solidFill>
                  <a:prstClr val="black"/>
                </a:solidFill>
              </a:rPr>
              <a:t>a,b</a:t>
            </a:r>
            <a:r>
              <a:rPr lang="en-US" altLang="zh-CN" sz="2400" b="1" dirty="0" smtClean="0">
                <a:solidFill>
                  <a:prstClr val="black"/>
                </a:solidFill>
              </a:rPr>
              <a:t>},</a:t>
            </a:r>
            <a:r>
              <a:rPr lang="en-US" altLang="zh-CN" sz="2400" b="1" dirty="0" err="1" smtClean="0">
                <a:solidFill>
                  <a:prstClr val="black"/>
                </a:solidFill>
              </a:rPr>
              <a:t>f,S</a:t>
            </a:r>
            <a:r>
              <a:rPr lang="en-US" altLang="zh-CN" sz="2400" b="1" dirty="0" smtClean="0">
                <a:solidFill>
                  <a:prstClr val="black"/>
                </a:solidFill>
              </a:rPr>
              <a:t>,{Q}),</a:t>
            </a:r>
            <a:r>
              <a:rPr lang="zh-CN" altLang="en-US" sz="2400" b="1" dirty="0" smtClean="0">
                <a:solidFill>
                  <a:prstClr val="black"/>
                </a:solidFill>
              </a:rPr>
              <a:t>其中</a:t>
            </a:r>
            <a:r>
              <a:rPr lang="en-US" altLang="zh-CN" sz="2400" b="1" dirty="0" smtClean="0">
                <a:solidFill>
                  <a:prstClr val="black"/>
                </a:solidFill>
              </a:rPr>
              <a:t>f</a:t>
            </a:r>
            <a:r>
              <a:rPr lang="zh-CN" altLang="en-US" sz="2400" b="1" dirty="0" smtClean="0">
                <a:solidFill>
                  <a:prstClr val="black"/>
                </a:solidFill>
              </a:rPr>
              <a:t>定义为</a:t>
            </a:r>
            <a:r>
              <a:rPr lang="en-US" altLang="zh-CN" sz="2400" b="1" dirty="0" smtClean="0">
                <a:solidFill>
                  <a:prstClr val="black"/>
                </a:solidFill>
              </a:rPr>
              <a:t>:</a:t>
            </a:r>
          </a:p>
          <a:p>
            <a:pPr>
              <a:buClr>
                <a:srgbClr val="F0AD00"/>
              </a:buClr>
            </a:pPr>
            <a:endParaRPr lang="en-US" altLang="zh-CN" sz="2400" b="1" dirty="0" smtClean="0">
              <a:solidFill>
                <a:prstClr val="black"/>
              </a:solidFill>
            </a:endParaRPr>
          </a:p>
          <a:p>
            <a:pPr>
              <a:buClr>
                <a:srgbClr val="F0AD00"/>
              </a:buClr>
              <a:buFont typeface="Wingdings" pitchFamily="2" charset="2"/>
              <a:buNone/>
            </a:pPr>
            <a:r>
              <a:rPr lang="en-US" altLang="zh-CN" sz="2400" b="1" dirty="0" smtClean="0">
                <a:solidFill>
                  <a:prstClr val="black"/>
                </a:solidFill>
              </a:rPr>
              <a:t>		f(</a:t>
            </a:r>
            <a:r>
              <a:rPr lang="en-US" altLang="zh-CN" sz="2400" b="1" dirty="0" err="1" smtClean="0">
                <a:solidFill>
                  <a:prstClr val="black"/>
                </a:solidFill>
              </a:rPr>
              <a:t>S,a</a:t>
            </a:r>
            <a:r>
              <a:rPr lang="en-US" altLang="zh-CN" sz="2400" b="1" dirty="0" smtClean="0">
                <a:solidFill>
                  <a:prstClr val="black"/>
                </a:solidFill>
              </a:rPr>
              <a:t>) = U   f(</a:t>
            </a:r>
            <a:r>
              <a:rPr lang="en-US" altLang="zh-CN" sz="2400" b="1" dirty="0" err="1" smtClean="0">
                <a:solidFill>
                  <a:prstClr val="black"/>
                </a:solidFill>
              </a:rPr>
              <a:t>V,a</a:t>
            </a:r>
            <a:r>
              <a:rPr lang="en-US" altLang="zh-CN" sz="2400" b="1" dirty="0" smtClean="0">
                <a:solidFill>
                  <a:prstClr val="black"/>
                </a:solidFill>
              </a:rPr>
              <a:t>) = U</a:t>
            </a:r>
          </a:p>
          <a:p>
            <a:pPr>
              <a:buClr>
                <a:srgbClr val="F0AD00"/>
              </a:buClr>
              <a:buFont typeface="Wingdings" pitchFamily="2" charset="2"/>
              <a:buNone/>
            </a:pPr>
            <a:r>
              <a:rPr lang="en-US" altLang="zh-CN" sz="2400" b="1" dirty="0" smtClean="0">
                <a:solidFill>
                  <a:prstClr val="black"/>
                </a:solidFill>
              </a:rPr>
              <a:t>		f(</a:t>
            </a:r>
            <a:r>
              <a:rPr lang="en-US" altLang="zh-CN" sz="2400" b="1" dirty="0" err="1" smtClean="0">
                <a:solidFill>
                  <a:prstClr val="black"/>
                </a:solidFill>
              </a:rPr>
              <a:t>S,b</a:t>
            </a:r>
            <a:r>
              <a:rPr lang="en-US" altLang="zh-CN" sz="2400" b="1" dirty="0" smtClean="0">
                <a:solidFill>
                  <a:prstClr val="black"/>
                </a:solidFill>
              </a:rPr>
              <a:t>) = V   f(</a:t>
            </a:r>
            <a:r>
              <a:rPr lang="en-US" altLang="zh-CN" sz="2400" b="1" dirty="0" err="1" smtClean="0">
                <a:solidFill>
                  <a:prstClr val="black"/>
                </a:solidFill>
              </a:rPr>
              <a:t>V,b</a:t>
            </a:r>
            <a:r>
              <a:rPr lang="en-US" altLang="zh-CN" sz="2400" b="1" dirty="0" smtClean="0">
                <a:solidFill>
                  <a:prstClr val="black"/>
                </a:solidFill>
              </a:rPr>
              <a:t>) = Q</a:t>
            </a:r>
          </a:p>
          <a:p>
            <a:pPr>
              <a:buClr>
                <a:srgbClr val="F0AD00"/>
              </a:buClr>
              <a:buFont typeface="Wingdings" pitchFamily="2" charset="2"/>
              <a:buNone/>
            </a:pPr>
            <a:r>
              <a:rPr lang="en-US" altLang="zh-CN" sz="2400" b="1" dirty="0" smtClean="0">
                <a:solidFill>
                  <a:prstClr val="black"/>
                </a:solidFill>
              </a:rPr>
              <a:t>		f(</a:t>
            </a:r>
            <a:r>
              <a:rPr lang="en-US" altLang="zh-CN" sz="2400" b="1" dirty="0" err="1" smtClean="0">
                <a:solidFill>
                  <a:prstClr val="black"/>
                </a:solidFill>
              </a:rPr>
              <a:t>U,a</a:t>
            </a:r>
            <a:r>
              <a:rPr lang="en-US" altLang="zh-CN" sz="2400" b="1" dirty="0" smtClean="0">
                <a:solidFill>
                  <a:prstClr val="black"/>
                </a:solidFill>
              </a:rPr>
              <a:t>) = Q   f(</a:t>
            </a:r>
            <a:r>
              <a:rPr lang="en-US" altLang="zh-CN" sz="2400" b="1" dirty="0" err="1" smtClean="0">
                <a:solidFill>
                  <a:prstClr val="black"/>
                </a:solidFill>
              </a:rPr>
              <a:t>Q,a</a:t>
            </a:r>
            <a:r>
              <a:rPr lang="en-US" altLang="zh-CN" sz="2400" b="1" dirty="0" smtClean="0">
                <a:solidFill>
                  <a:prstClr val="black"/>
                </a:solidFill>
              </a:rPr>
              <a:t>) = Q</a:t>
            </a:r>
          </a:p>
          <a:p>
            <a:pPr>
              <a:buClr>
                <a:srgbClr val="F0AD00"/>
              </a:buClr>
              <a:buFont typeface="Wingdings" pitchFamily="2" charset="2"/>
              <a:buNone/>
            </a:pPr>
            <a:r>
              <a:rPr lang="en-US" altLang="zh-CN" sz="2400" b="1" dirty="0" smtClean="0">
                <a:solidFill>
                  <a:prstClr val="black"/>
                </a:solidFill>
              </a:rPr>
              <a:t>		f(</a:t>
            </a:r>
            <a:r>
              <a:rPr lang="en-US" altLang="zh-CN" sz="2400" b="1" dirty="0" err="1" smtClean="0">
                <a:solidFill>
                  <a:prstClr val="black"/>
                </a:solidFill>
              </a:rPr>
              <a:t>U,b</a:t>
            </a:r>
            <a:r>
              <a:rPr lang="en-US" altLang="zh-CN" sz="2400" b="1" dirty="0" smtClean="0">
                <a:solidFill>
                  <a:prstClr val="black"/>
                </a:solidFill>
              </a:rPr>
              <a:t>) = V   f(</a:t>
            </a:r>
            <a:r>
              <a:rPr lang="en-US" altLang="zh-CN" sz="2400" b="1" dirty="0" err="1" smtClean="0">
                <a:solidFill>
                  <a:prstClr val="black"/>
                </a:solidFill>
              </a:rPr>
              <a:t>Q,b</a:t>
            </a:r>
            <a:r>
              <a:rPr lang="en-US" altLang="zh-CN" sz="2400" b="1" dirty="0" smtClean="0">
                <a:solidFill>
                  <a:prstClr val="black"/>
                </a:solidFill>
              </a:rPr>
              <a:t>) = Q</a:t>
            </a:r>
          </a:p>
          <a:p>
            <a:pPr>
              <a:buClr>
                <a:srgbClr val="F0AD00"/>
              </a:buClr>
            </a:pPr>
            <a:endParaRPr lang="en-US" altLang="zh-CN" sz="2400" b="1" dirty="0" smtClean="0">
              <a:solidFill>
                <a:prstClr val="black"/>
              </a:solidFill>
            </a:endParaRPr>
          </a:p>
        </p:txBody>
      </p:sp>
      <p:sp>
        <p:nvSpPr>
          <p:cNvPr id="12" name="TextBox 11"/>
          <p:cNvSpPr txBox="1"/>
          <p:nvPr/>
        </p:nvSpPr>
        <p:spPr>
          <a:xfrm>
            <a:off x="4641916" y="1541983"/>
            <a:ext cx="2520280" cy="461665"/>
          </a:xfrm>
          <a:prstGeom prst="rect">
            <a:avLst/>
          </a:prstGeom>
          <a:solidFill>
            <a:schemeClr val="accent3">
              <a:lumMod val="40000"/>
              <a:lumOff val="60000"/>
            </a:schemeClr>
          </a:solidFill>
          <a:ln w="19050">
            <a:solidFill>
              <a:schemeClr val="tx1"/>
            </a:solidFill>
          </a:ln>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状态转换矩阵</a:t>
            </a:r>
            <a:endParaRPr lang="zh-CN" altLang="en-US" sz="2400" b="1" dirty="0">
              <a:solidFill>
                <a:prstClr val="black"/>
              </a:solidFill>
              <a:latin typeface="Arial Narrow" pitchFamily="34" charset="0"/>
            </a:endParaRPr>
          </a:p>
        </p:txBody>
      </p:sp>
    </p:spTree>
    <p:extLst>
      <p:ext uri="{BB962C8B-B14F-4D97-AF65-F5344CB8AC3E}">
        <p14:creationId xmlns:p14="http://schemas.microsoft.com/office/powerpoint/2010/main" val="1936188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6</a:t>
            </a:fld>
            <a:endParaRPr lang="en-US">
              <a:solidFill>
                <a:prstClr val="black">
                  <a:tint val="95000"/>
                </a:prstClr>
              </a:solidFill>
            </a:endParaRPr>
          </a:p>
        </p:txBody>
      </p:sp>
      <p:sp>
        <p:nvSpPr>
          <p:cNvPr id="178178" name="Rectangle 2"/>
          <p:cNvSpPr>
            <a:spLocks noGrp="1" noChangeArrowheads="1"/>
          </p:cNvSpPr>
          <p:nvPr>
            <p:ph idx="4294967295"/>
          </p:nvPr>
        </p:nvSpPr>
        <p:spPr>
          <a:xfrm>
            <a:off x="449225" y="1124744"/>
            <a:ext cx="8229600" cy="1368152"/>
          </a:xfrm>
        </p:spPr>
        <p:txBody>
          <a:bodyPr>
            <a:noAutofit/>
          </a:bodyPr>
          <a:lstStyle/>
          <a:p>
            <a:pPr>
              <a:buClr>
                <a:srgbClr val="FF6600"/>
              </a:buClr>
            </a:pPr>
            <a:r>
              <a:rPr lang="en-US" altLang="zh-CN" sz="2400" b="1" dirty="0" smtClean="0">
                <a:sym typeface="Symbol" pitchFamily="18" charset="2"/>
              </a:rPr>
              <a:t>DFA</a:t>
            </a:r>
            <a:r>
              <a:rPr lang="zh-CN" altLang="en-US" sz="2400" b="1" dirty="0" smtClean="0">
                <a:sym typeface="Symbol" pitchFamily="18" charset="2"/>
              </a:rPr>
              <a:t>的核心是状态转换关系，比较</a:t>
            </a:r>
            <a:r>
              <a:rPr lang="zh-CN" altLang="en-US" sz="2400" b="1" dirty="0" smtClean="0">
                <a:solidFill>
                  <a:srgbClr val="C00000"/>
                </a:solidFill>
                <a:sym typeface="Symbol" pitchFamily="18" charset="2"/>
              </a:rPr>
              <a:t>状态转换矩阵（</a:t>
            </a:r>
            <a:r>
              <a:rPr lang="en-US" altLang="zh-CN" sz="2400" b="1" dirty="0" smtClean="0">
                <a:sym typeface="Symbol" pitchFamily="18" charset="2"/>
              </a:rPr>
              <a:t>DFA</a:t>
            </a:r>
            <a:r>
              <a:rPr lang="zh-CN" altLang="en-US" sz="2400" b="1" dirty="0" smtClean="0">
                <a:sym typeface="Symbol" pitchFamily="18" charset="2"/>
              </a:rPr>
              <a:t>的映射关系由一个矩阵来表示）</a:t>
            </a:r>
            <a:r>
              <a:rPr lang="zh-CN" altLang="en-US" sz="2400" b="1" dirty="0" smtClean="0">
                <a:solidFill>
                  <a:srgbClr val="C00000"/>
                </a:solidFill>
                <a:sym typeface="Symbol" pitchFamily="18" charset="2"/>
              </a:rPr>
              <a:t>状态图</a:t>
            </a:r>
            <a:r>
              <a:rPr lang="zh-CN" altLang="en-US" sz="2400" b="1" dirty="0" smtClean="0">
                <a:sym typeface="Symbol" pitchFamily="18" charset="2"/>
              </a:rPr>
              <a:t>（</a:t>
            </a:r>
            <a:r>
              <a:rPr lang="en-US" altLang="zh-CN" sz="2400" b="1" dirty="0" smtClean="0">
                <a:sym typeface="Symbol" pitchFamily="18" charset="2"/>
              </a:rPr>
              <a:t>…</a:t>
            </a:r>
            <a:r>
              <a:rPr lang="zh-CN" altLang="en-US" sz="2400" b="1" dirty="0" smtClean="0">
                <a:sym typeface="Symbol" pitchFamily="18" charset="2"/>
              </a:rPr>
              <a:t>）</a:t>
            </a:r>
            <a:endParaRPr lang="en-US" altLang="zh-CN" sz="2400" b="1" dirty="0" smtClean="0">
              <a:sym typeface="Symbol" pitchFamily="18" charset="2"/>
            </a:endParaRPr>
          </a:p>
          <a:p>
            <a:pPr>
              <a:buClr>
                <a:srgbClr val="FF6600"/>
              </a:buClr>
            </a:pPr>
            <a:endParaRPr lang="zh-CN" altLang="en-US" sz="2400" b="1" dirty="0" smtClean="0">
              <a:sym typeface="Symbol" pitchFamily="18" charset="2"/>
            </a:endParaRPr>
          </a:p>
          <a:p>
            <a:pPr lvl="1">
              <a:buClr>
                <a:schemeClr val="tx1"/>
              </a:buClr>
              <a:buFont typeface="Wingdings" pitchFamily="2" charset="2"/>
              <a:buNone/>
            </a:pPr>
            <a:r>
              <a:rPr lang="zh-CN" altLang="en-US" sz="2400" b="1" dirty="0" smtClean="0">
                <a:solidFill>
                  <a:srgbClr val="002060"/>
                </a:solidFill>
                <a:sym typeface="Symbol" pitchFamily="18" charset="2"/>
              </a:rPr>
              <a:t>   </a:t>
            </a:r>
            <a:endParaRPr lang="zh-CN" altLang="en-US" sz="2400" b="1" dirty="0" smtClean="0"/>
          </a:p>
        </p:txBody>
      </p:sp>
      <p:sp>
        <p:nvSpPr>
          <p:cNvPr id="4" name="TextBox 3"/>
          <p:cNvSpPr txBox="1"/>
          <p:nvPr/>
        </p:nvSpPr>
        <p:spPr>
          <a:xfrm>
            <a:off x="2007741" y="287070"/>
            <a:ext cx="5112568" cy="523220"/>
          </a:xfrm>
          <a:prstGeom prst="rect">
            <a:avLst/>
          </a:prstGeom>
          <a:solidFill>
            <a:schemeClr val="accent2">
              <a:lumMod val="20000"/>
              <a:lumOff val="80000"/>
            </a:schemeClr>
          </a:solidFill>
          <a:ln w="19050">
            <a:solidFill>
              <a:schemeClr val="tx1"/>
            </a:solidFill>
          </a:ln>
        </p:spPr>
        <p:txBody>
          <a:bodyPr wrap="square" rtlCol="0">
            <a:spAutoFit/>
          </a:bodyPr>
          <a:lstStyle/>
          <a:p>
            <a:pPr eaLnBrk="0" fontAlgn="base" hangingPunct="0">
              <a:spcBef>
                <a:spcPct val="0"/>
              </a:spcBef>
              <a:spcAft>
                <a:spcPct val="0"/>
              </a:spcAft>
            </a:pPr>
            <a:r>
              <a:rPr lang="zh-CN" altLang="en-US" sz="2800" b="1" dirty="0">
                <a:solidFill>
                  <a:prstClr val="black"/>
                </a:solidFill>
                <a:latin typeface="Arial Narrow" pitchFamily="34" charset="0"/>
              </a:rPr>
              <a:t>比较    状态转换矩阵和状态图</a:t>
            </a:r>
            <a:endParaRPr lang="zh-CN" altLang="en-US" sz="2800" b="1" dirty="0">
              <a:solidFill>
                <a:prstClr val="black"/>
              </a:solidFill>
              <a:latin typeface="Arial Narrow" pitchFamily="34" charset="0"/>
            </a:endParaRPr>
          </a:p>
        </p:txBody>
      </p:sp>
      <p:sp>
        <p:nvSpPr>
          <p:cNvPr id="2" name="矩形 1"/>
          <p:cNvSpPr/>
          <p:nvPr/>
        </p:nvSpPr>
        <p:spPr>
          <a:xfrm>
            <a:off x="725313" y="2158157"/>
            <a:ext cx="7704856" cy="1791260"/>
          </a:xfrm>
          <a:prstGeom prst="rect">
            <a:avLst/>
          </a:prstGeom>
        </p:spPr>
        <p:txBody>
          <a:bodyPr wrap="square">
            <a:spAutoFit/>
          </a:bodyPr>
          <a:lstStyle/>
          <a:p>
            <a:pPr lvl="1" eaLnBrk="0" fontAlgn="base" hangingPunct="0">
              <a:spcBef>
                <a:spcPct val="0"/>
              </a:spcBef>
              <a:spcAft>
                <a:spcPct val="0"/>
              </a:spcAft>
              <a:buClr>
                <a:prstClr val="black"/>
              </a:buClr>
              <a:buFont typeface="Wingdings" pitchFamily="2" charset="2"/>
              <a:buNone/>
            </a:pPr>
            <a:r>
              <a:rPr lang="zh-CN" altLang="en-US" sz="2400" b="1" dirty="0">
                <a:solidFill>
                  <a:srgbClr val="A50021"/>
                </a:solidFill>
                <a:latin typeface="Arial Narrow" pitchFamily="34" charset="0"/>
                <a:sym typeface="Symbol" pitchFamily="18" charset="2"/>
              </a:rPr>
              <a:t>比较结果</a:t>
            </a:r>
            <a:r>
              <a:rPr lang="zh-CN" altLang="en-US" sz="2400" b="1" dirty="0">
                <a:solidFill>
                  <a:prstClr val="black"/>
                </a:solidFill>
                <a:latin typeface="Arial Narrow" pitchFamily="34" charset="0"/>
                <a:sym typeface="Symbol" pitchFamily="18" charset="2"/>
              </a:rPr>
              <a:t>：</a:t>
            </a:r>
          </a:p>
          <a:p>
            <a:pPr marL="800100" lvl="1" indent="-342900" eaLnBrk="0" fontAlgn="base" hangingPunct="0">
              <a:lnSpc>
                <a:spcPct val="120000"/>
              </a:lnSpc>
              <a:spcBef>
                <a:spcPct val="0"/>
              </a:spcBef>
              <a:spcAft>
                <a:spcPct val="0"/>
              </a:spcAft>
              <a:buClr>
                <a:prstClr val="black"/>
              </a:buClr>
              <a:buFont typeface="Arial" panose="020B0604020202020204" pitchFamily="34" charset="0"/>
              <a:buChar char="•"/>
            </a:pPr>
            <a:r>
              <a:rPr lang="zh-CN" altLang="en-US" sz="2400" b="1" dirty="0">
                <a:solidFill>
                  <a:prstClr val="black"/>
                </a:solidFill>
                <a:latin typeface="Arial Narrow" pitchFamily="34" charset="0"/>
                <a:sym typeface="Symbol" pitchFamily="18" charset="2"/>
              </a:rPr>
              <a:t>用</a:t>
            </a:r>
            <a:r>
              <a:rPr lang="zh-CN" altLang="en-US" sz="2400" b="1" dirty="0">
                <a:solidFill>
                  <a:prstClr val="black"/>
                </a:solidFill>
                <a:latin typeface="Arial Narrow" pitchFamily="34" charset="0"/>
                <a:sym typeface="Symbol" pitchFamily="18" charset="2"/>
              </a:rPr>
              <a:t>矩阵表示便于计算机处理，但不直观，而用 状态转换图表示比较直观。</a:t>
            </a:r>
          </a:p>
          <a:p>
            <a:pPr marL="800100" lvl="1" indent="-342900" eaLnBrk="0" fontAlgn="base" hangingPunct="0">
              <a:lnSpc>
                <a:spcPct val="120000"/>
              </a:lnSpc>
              <a:spcBef>
                <a:spcPct val="0"/>
              </a:spcBef>
              <a:spcAft>
                <a:spcPct val="0"/>
              </a:spcAft>
              <a:buClr>
                <a:prstClr val="black"/>
              </a:buClr>
              <a:buFont typeface="Arial" panose="020B0604020202020204" pitchFamily="34" charset="0"/>
              <a:buChar char="•"/>
            </a:pPr>
            <a:endParaRPr lang="zh-CN" altLang="en-US" sz="2400" b="1" dirty="0">
              <a:solidFill>
                <a:prstClr val="black"/>
              </a:solidFill>
              <a:latin typeface="Arial Narrow" pitchFamily="34" charset="0"/>
            </a:endParaRPr>
          </a:p>
        </p:txBody>
      </p:sp>
      <p:sp>
        <p:nvSpPr>
          <p:cNvPr id="6" name="矩形 5"/>
          <p:cNvSpPr/>
          <p:nvPr/>
        </p:nvSpPr>
        <p:spPr>
          <a:xfrm>
            <a:off x="755576" y="3573016"/>
            <a:ext cx="7704856" cy="1376274"/>
          </a:xfrm>
          <a:prstGeom prst="rect">
            <a:avLst/>
          </a:prstGeom>
        </p:spPr>
        <p:txBody>
          <a:bodyPr wrap="square">
            <a:spAutoFit/>
          </a:bodyPr>
          <a:lstStyle/>
          <a:p>
            <a:pPr marL="800100" lvl="1" indent="-342900" eaLnBrk="0" fontAlgn="base" hangingPunct="0">
              <a:lnSpc>
                <a:spcPct val="120000"/>
              </a:lnSpc>
              <a:spcBef>
                <a:spcPct val="0"/>
              </a:spcBef>
              <a:spcAft>
                <a:spcPct val="0"/>
              </a:spcAft>
              <a:buClr>
                <a:prstClr val="black"/>
              </a:buClr>
              <a:buFont typeface="Arial" panose="020B0604020202020204" pitchFamily="34" charset="0"/>
              <a:buChar char="•"/>
            </a:pPr>
            <a:r>
              <a:rPr lang="zh-CN" altLang="en-US" sz="2400" b="1" dirty="0">
                <a:solidFill>
                  <a:prstClr val="black"/>
                </a:solidFill>
                <a:latin typeface="Arial Narrow" pitchFamily="34" charset="0"/>
                <a:sym typeface="Symbol" pitchFamily="18" charset="2"/>
              </a:rPr>
              <a:t>	</a:t>
            </a:r>
            <a:r>
              <a:rPr lang="zh-CN" altLang="en-US" sz="2400" b="1" dirty="0">
                <a:solidFill>
                  <a:prstClr val="black"/>
                </a:solidFill>
                <a:latin typeface="Arial Narrow" pitchFamily="34" charset="0"/>
                <a:sym typeface="Symbol" pitchFamily="18" charset="2"/>
              </a:rPr>
              <a:t>在</a:t>
            </a:r>
            <a:r>
              <a:rPr lang="zh-CN" altLang="en-US" sz="2400" b="1" dirty="0">
                <a:solidFill>
                  <a:prstClr val="black"/>
                </a:solidFill>
                <a:latin typeface="Arial Narrow" pitchFamily="34" charset="0"/>
                <a:sym typeface="Symbol" pitchFamily="18" charset="2"/>
              </a:rPr>
              <a:t>整个状态转换图中</a:t>
            </a:r>
            <a:r>
              <a:rPr lang="zh-CN" altLang="en-US" sz="2400" b="1" dirty="0">
                <a:solidFill>
                  <a:srgbClr val="A50021"/>
                </a:solidFill>
                <a:latin typeface="Arial Narrow" pitchFamily="34" charset="0"/>
                <a:sym typeface="Symbol" pitchFamily="18" charset="2"/>
              </a:rPr>
              <a:t>只有一个初始状态结点</a:t>
            </a:r>
            <a:r>
              <a:rPr lang="zh-CN" altLang="en-US" sz="2400" b="1" dirty="0">
                <a:solidFill>
                  <a:prstClr val="black"/>
                </a:solidFill>
                <a:latin typeface="Arial Narrow" pitchFamily="34" charset="0"/>
                <a:sym typeface="Symbol" pitchFamily="18" charset="2"/>
              </a:rPr>
              <a:t>，用“</a:t>
            </a:r>
            <a:r>
              <a:rPr lang="en-US" altLang="zh-CN" sz="2400" b="1" dirty="0">
                <a:solidFill>
                  <a:srgbClr val="A50021"/>
                </a:solidFill>
                <a:latin typeface="Arial Narrow" pitchFamily="34" charset="0"/>
                <a:sym typeface="Symbol" pitchFamily="18" charset="2"/>
              </a:rPr>
              <a:t>=&gt;</a:t>
            </a:r>
            <a:r>
              <a:rPr lang="zh-CN" altLang="en-US" sz="2400" b="1" dirty="0">
                <a:solidFill>
                  <a:prstClr val="black"/>
                </a:solidFill>
                <a:latin typeface="Arial Narrow" pitchFamily="34" charset="0"/>
                <a:sym typeface="Symbol" pitchFamily="18" charset="2"/>
              </a:rPr>
              <a:t>”标记此射入的结点。可有</a:t>
            </a:r>
            <a:r>
              <a:rPr lang="zh-CN" altLang="en-US" sz="2400" b="1" dirty="0">
                <a:solidFill>
                  <a:srgbClr val="A50021"/>
                </a:solidFill>
                <a:latin typeface="Arial Narrow" pitchFamily="34" charset="0"/>
                <a:sym typeface="Symbol" pitchFamily="18" charset="2"/>
              </a:rPr>
              <a:t>若干终止状态</a:t>
            </a:r>
            <a:r>
              <a:rPr lang="en-US" altLang="zh-CN" sz="2400" b="1" dirty="0">
                <a:solidFill>
                  <a:srgbClr val="A50021"/>
                </a:solidFill>
                <a:latin typeface="Arial Narrow" pitchFamily="34" charset="0"/>
                <a:sym typeface="Symbol" pitchFamily="18" charset="2"/>
              </a:rPr>
              <a:t>(</a:t>
            </a:r>
            <a:r>
              <a:rPr lang="zh-CN" altLang="en-US" sz="2400" b="1" dirty="0">
                <a:solidFill>
                  <a:srgbClr val="A50021"/>
                </a:solidFill>
                <a:latin typeface="Arial Narrow" pitchFamily="34" charset="0"/>
                <a:sym typeface="Symbol" pitchFamily="18" charset="2"/>
              </a:rPr>
              <a:t>也可能没有</a:t>
            </a:r>
            <a:r>
              <a:rPr lang="en-US" altLang="zh-CN" sz="2400" b="1" dirty="0">
                <a:solidFill>
                  <a:srgbClr val="A50021"/>
                </a:solidFill>
                <a:latin typeface="Arial Narrow" pitchFamily="34" charset="0"/>
                <a:sym typeface="Symbol" pitchFamily="18" charset="2"/>
              </a:rPr>
              <a:t>)</a:t>
            </a:r>
            <a:r>
              <a:rPr lang="zh-CN" altLang="en-US" sz="2400" b="1" dirty="0">
                <a:solidFill>
                  <a:prstClr val="black"/>
                </a:solidFill>
                <a:latin typeface="Arial Narrow" pitchFamily="34" charset="0"/>
                <a:sym typeface="Symbol" pitchFamily="18" charset="2"/>
              </a:rPr>
              <a:t>，用</a:t>
            </a:r>
            <a:r>
              <a:rPr lang="zh-CN" altLang="en-US" sz="2400" b="1" dirty="0">
                <a:solidFill>
                  <a:srgbClr val="A50021"/>
                </a:solidFill>
                <a:latin typeface="Arial Narrow" pitchFamily="34" charset="0"/>
                <a:sym typeface="Symbol" pitchFamily="18" charset="2"/>
              </a:rPr>
              <a:t>双圆圈</a:t>
            </a:r>
            <a:r>
              <a:rPr lang="zh-CN" altLang="en-US" sz="2400" b="1" dirty="0">
                <a:solidFill>
                  <a:prstClr val="black"/>
                </a:solidFill>
                <a:latin typeface="Arial Narrow" pitchFamily="34" charset="0"/>
                <a:sym typeface="Symbol" pitchFamily="18" charset="2"/>
              </a:rPr>
              <a:t>表示</a:t>
            </a:r>
            <a:r>
              <a:rPr lang="zh-CN" altLang="en-US" sz="2400" b="1" dirty="0">
                <a:solidFill>
                  <a:prstClr val="black"/>
                </a:solidFill>
                <a:latin typeface="Arial Narrow" pitchFamily="34" charset="0"/>
                <a:sym typeface="Symbol" pitchFamily="18" charset="2"/>
              </a:rPr>
              <a:t>。</a:t>
            </a:r>
            <a:endParaRPr lang="en-US" altLang="zh-CN" sz="2400" b="1" dirty="0">
              <a:solidFill>
                <a:prstClr val="black"/>
              </a:solidFill>
              <a:latin typeface="Arial Narrow" pitchFamily="34" charset="0"/>
              <a:sym typeface="Symbol" pitchFamily="18" charset="2"/>
            </a:endParaRPr>
          </a:p>
        </p:txBody>
      </p:sp>
      <p:sp>
        <p:nvSpPr>
          <p:cNvPr id="7" name="矩形 6"/>
          <p:cNvSpPr/>
          <p:nvPr/>
        </p:nvSpPr>
        <p:spPr>
          <a:xfrm>
            <a:off x="756898" y="5085184"/>
            <a:ext cx="7704856" cy="933076"/>
          </a:xfrm>
          <a:prstGeom prst="rect">
            <a:avLst/>
          </a:prstGeom>
        </p:spPr>
        <p:txBody>
          <a:bodyPr wrap="square">
            <a:spAutoFit/>
          </a:bodyPr>
          <a:lstStyle/>
          <a:p>
            <a:pPr marL="800100" lvl="1" indent="-342900" eaLnBrk="0" fontAlgn="base" hangingPunct="0">
              <a:lnSpc>
                <a:spcPct val="120000"/>
              </a:lnSpc>
              <a:spcBef>
                <a:spcPct val="0"/>
              </a:spcBef>
              <a:spcAft>
                <a:spcPct val="0"/>
              </a:spcAft>
              <a:buClr>
                <a:prstClr val="black"/>
              </a:buClr>
              <a:buFont typeface="Arial" panose="020B0604020202020204" pitchFamily="34" charset="0"/>
              <a:buChar char="•"/>
            </a:pPr>
            <a:r>
              <a:rPr lang="zh-CN" altLang="en-US" sz="2400" b="1" dirty="0">
                <a:solidFill>
                  <a:prstClr val="black"/>
                </a:solidFill>
                <a:latin typeface="Arial Narrow" pitchFamily="34" charset="0"/>
                <a:sym typeface="Symbol" pitchFamily="18" charset="2"/>
              </a:rPr>
              <a:t>若</a:t>
            </a:r>
            <a:r>
              <a:rPr lang="zh-CN" altLang="en-US" sz="2400" b="1" dirty="0">
                <a:solidFill>
                  <a:prstClr val="black"/>
                </a:solidFill>
                <a:latin typeface="Arial Narrow" pitchFamily="34" charset="0"/>
                <a:sym typeface="Symbol" pitchFamily="18" charset="2"/>
              </a:rPr>
              <a:t>初始状态结点同时又是终止状态结点，则表示空串</a:t>
            </a:r>
            <a:r>
              <a:rPr lang="zh-CN" altLang="zh-CN" sz="2400" b="1" dirty="0">
                <a:solidFill>
                  <a:prstClr val="black"/>
                </a:solidFill>
                <a:latin typeface="Arial Narrow" pitchFamily="34" charset="0"/>
                <a:sym typeface="Symbol" pitchFamily="18" charset="2"/>
              </a:rPr>
              <a:t>可为相应</a:t>
            </a:r>
            <a:r>
              <a:rPr lang="en-US" altLang="zh-CN" sz="2400" b="1" dirty="0">
                <a:solidFill>
                  <a:prstClr val="black"/>
                </a:solidFill>
                <a:latin typeface="Arial Narrow" pitchFamily="34" charset="0"/>
                <a:sym typeface="Symbol" pitchFamily="18" charset="2"/>
              </a:rPr>
              <a:t>DFA</a:t>
            </a:r>
            <a:r>
              <a:rPr lang="zh-CN" altLang="zh-CN" sz="2400" b="1" dirty="0">
                <a:solidFill>
                  <a:prstClr val="black"/>
                </a:solidFill>
                <a:latin typeface="Arial Narrow" pitchFamily="34" charset="0"/>
                <a:sym typeface="Symbol" pitchFamily="18" charset="2"/>
              </a:rPr>
              <a:t>识别。</a:t>
            </a:r>
            <a:endParaRPr lang="zh-CN" altLang="en-US" sz="2400" b="1" dirty="0">
              <a:solidFill>
                <a:prstClr val="black"/>
              </a:solidFill>
              <a:latin typeface="Arial Narrow" pitchFamily="34" charset="0"/>
            </a:endParaRPr>
          </a:p>
        </p:txBody>
      </p:sp>
    </p:spTree>
    <p:extLst>
      <p:ext uri="{BB962C8B-B14F-4D97-AF65-F5344CB8AC3E}">
        <p14:creationId xmlns:p14="http://schemas.microsoft.com/office/powerpoint/2010/main" val="3654431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8178">
                                            <p:txEl>
                                              <p:pRg st="2" end="2"/>
                                            </p:txEl>
                                          </p:spTgt>
                                        </p:tgtEl>
                                        <p:attrNameLst>
                                          <p:attrName>style.visibility</p:attrName>
                                        </p:attrNameLst>
                                      </p:cBhvr>
                                      <p:to>
                                        <p:strVal val="visible"/>
                                      </p:to>
                                    </p:set>
                                    <p:animEffect transition="in" filter="blinds(horizontal)">
                                      <p:cBhvr>
                                        <p:cTn id="7" dur="500"/>
                                        <p:tgtEl>
                                          <p:spTgt spid="17817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7</a:t>
            </a:fld>
            <a:endParaRPr lang="en-US">
              <a:solidFill>
                <a:prstClr val="black">
                  <a:tint val="95000"/>
                </a:prstClr>
              </a:solidFill>
            </a:endParaRPr>
          </a:p>
        </p:txBody>
      </p:sp>
      <p:sp>
        <p:nvSpPr>
          <p:cNvPr id="29698" name="Rectangle 2"/>
          <p:cNvSpPr>
            <a:spLocks noGrp="1" noChangeArrowheads="1"/>
          </p:cNvSpPr>
          <p:nvPr>
            <p:ph type="title" idx="4294967295"/>
          </p:nvPr>
        </p:nvSpPr>
        <p:spPr>
          <a:xfrm>
            <a:off x="323528" y="17760"/>
            <a:ext cx="7924800" cy="720824"/>
          </a:xfrm>
        </p:spPr>
        <p:txBody>
          <a:bodyPr>
            <a:normAutofit/>
          </a:bodyPr>
          <a:lstStyle/>
          <a:p>
            <a:r>
              <a:rPr lang="zh-CN" altLang="en-US" sz="2800" dirty="0" smtClean="0">
                <a:solidFill>
                  <a:srgbClr val="A50021"/>
                </a:solidFill>
              </a:rPr>
              <a:t>如何用有穷自动机能识别的语言？</a:t>
            </a:r>
          </a:p>
        </p:txBody>
      </p:sp>
      <p:sp>
        <p:nvSpPr>
          <p:cNvPr id="181251" name="Rectangle 3"/>
          <p:cNvSpPr>
            <a:spLocks noGrp="1" noChangeArrowheads="1"/>
          </p:cNvSpPr>
          <p:nvPr>
            <p:ph idx="4294967295"/>
          </p:nvPr>
        </p:nvSpPr>
        <p:spPr>
          <a:xfrm>
            <a:off x="323528" y="692696"/>
            <a:ext cx="8284840" cy="2376264"/>
          </a:xfrm>
        </p:spPr>
        <p:txBody>
          <a:bodyPr>
            <a:noAutofit/>
          </a:bodyPr>
          <a:lstStyle/>
          <a:p>
            <a:pPr lvl="1">
              <a:lnSpc>
                <a:spcPct val="120000"/>
              </a:lnSpc>
            </a:pPr>
            <a:r>
              <a:rPr lang="zh-CN" altLang="en-US" sz="2200" b="1" dirty="0" smtClean="0"/>
              <a:t>对于定义在字母表∑</a:t>
            </a:r>
            <a:r>
              <a:rPr lang="zh-CN" altLang="en-US" sz="2200" b="1" baseline="30000" dirty="0" smtClean="0"/>
              <a:t>*</a:t>
            </a:r>
            <a:r>
              <a:rPr lang="zh-CN" altLang="en-US" sz="2200" b="1" dirty="0" smtClean="0"/>
              <a:t>（包含了</a:t>
            </a:r>
            <a:r>
              <a:rPr lang="el-GR" altLang="zh-CN" sz="2200" b="1" dirty="0" smtClean="0"/>
              <a:t>ε</a:t>
            </a:r>
            <a:r>
              <a:rPr lang="zh-CN" altLang="en-US" sz="2200" b="1" dirty="0" smtClean="0"/>
              <a:t>）</a:t>
            </a:r>
            <a:r>
              <a:rPr lang="zh-CN" altLang="en-US" sz="2200" b="1" dirty="0"/>
              <a:t>中的</a:t>
            </a:r>
            <a:r>
              <a:rPr lang="zh-CN" altLang="en-US" sz="2200" b="1" dirty="0" smtClean="0"/>
              <a:t>任何字符串，若存在一条从</a:t>
            </a:r>
            <a:r>
              <a:rPr lang="zh-CN" altLang="en-US" sz="2200" b="1" dirty="0" smtClean="0">
                <a:solidFill>
                  <a:srgbClr val="A50021"/>
                </a:solidFill>
              </a:rPr>
              <a:t>初始结点</a:t>
            </a:r>
            <a:r>
              <a:rPr lang="zh-CN" altLang="en-US" sz="2200" b="1" dirty="0" smtClean="0"/>
              <a:t>到某一</a:t>
            </a:r>
            <a:r>
              <a:rPr lang="zh-CN" altLang="en-US" sz="2200" b="1" dirty="0" smtClean="0">
                <a:solidFill>
                  <a:srgbClr val="A50021"/>
                </a:solidFill>
              </a:rPr>
              <a:t>终态结点</a:t>
            </a:r>
            <a:r>
              <a:rPr lang="zh-CN" altLang="en-US" sz="2200" b="1" dirty="0" smtClean="0"/>
              <a:t>的道路，那么这条道路上所有弧的标记符连接成的字符串称为</a:t>
            </a:r>
            <a:r>
              <a:rPr lang="en-US" altLang="zh-CN" sz="2200" b="1" dirty="0" smtClean="0"/>
              <a:t>DFA M</a:t>
            </a:r>
            <a:r>
              <a:rPr lang="zh-CN" altLang="en-US" sz="2200" b="1" dirty="0" smtClean="0"/>
              <a:t>所接受的字符串。</a:t>
            </a:r>
          </a:p>
          <a:p>
            <a:pPr lvl="1">
              <a:lnSpc>
                <a:spcPct val="120000"/>
              </a:lnSpc>
            </a:pPr>
            <a:r>
              <a:rPr lang="zh-CN" altLang="en-US" sz="2200" b="1" dirty="0" smtClean="0">
                <a:solidFill>
                  <a:srgbClr val="A50021"/>
                </a:solidFill>
              </a:rPr>
              <a:t>特别的</a:t>
            </a:r>
            <a:r>
              <a:rPr lang="zh-CN" altLang="en-US" sz="2200" b="1" dirty="0" smtClean="0"/>
              <a:t>，如果</a:t>
            </a:r>
            <a:r>
              <a:rPr lang="en-US" altLang="zh-CN" sz="2200" b="1" dirty="0" smtClean="0"/>
              <a:t>M</a:t>
            </a:r>
            <a:r>
              <a:rPr lang="zh-CN" altLang="en-US" sz="2200" b="1" dirty="0" smtClean="0"/>
              <a:t>的初始结点同时又是终结点，则</a:t>
            </a:r>
            <a:r>
              <a:rPr lang="zh-CN" altLang="en-US" sz="2200" b="1" dirty="0" smtClean="0">
                <a:solidFill>
                  <a:srgbClr val="A50021"/>
                </a:solidFill>
              </a:rPr>
              <a:t>空字符串</a:t>
            </a:r>
            <a:r>
              <a:rPr lang="el-GR" altLang="zh-CN" sz="2200" b="1" dirty="0" smtClean="0"/>
              <a:t>ε</a:t>
            </a:r>
            <a:r>
              <a:rPr lang="zh-CN" altLang="en-US" sz="2200" b="1" dirty="0" smtClean="0"/>
              <a:t>可以被识别。</a:t>
            </a:r>
          </a:p>
        </p:txBody>
      </p:sp>
      <p:sp>
        <p:nvSpPr>
          <p:cNvPr id="5" name="Rectangle 3"/>
          <p:cNvSpPr txBox="1">
            <a:spLocks noChangeArrowheads="1"/>
          </p:cNvSpPr>
          <p:nvPr/>
        </p:nvSpPr>
        <p:spPr>
          <a:xfrm>
            <a:off x="539552" y="2996952"/>
            <a:ext cx="7924800" cy="2448272"/>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20000"/>
              </a:lnSpc>
              <a:buClr>
                <a:srgbClr val="FF6600"/>
              </a:buClr>
            </a:pPr>
            <a:r>
              <a:rPr lang="zh-CN" altLang="en-US" sz="2200" b="1" dirty="0" smtClean="0">
                <a:solidFill>
                  <a:prstClr val="black"/>
                </a:solidFill>
              </a:rPr>
              <a:t>能被</a:t>
            </a:r>
            <a:r>
              <a:rPr lang="en-US" altLang="zh-CN" sz="2200" b="1" dirty="0" smtClean="0">
                <a:solidFill>
                  <a:prstClr val="black"/>
                </a:solidFill>
              </a:rPr>
              <a:t>DFA  M</a:t>
            </a:r>
            <a:r>
              <a:rPr lang="zh-CN" altLang="en-US" sz="2200" b="1" dirty="0" smtClean="0">
                <a:solidFill>
                  <a:prstClr val="black"/>
                </a:solidFill>
              </a:rPr>
              <a:t>所接受的字符串的集合，称为</a:t>
            </a:r>
            <a:r>
              <a:rPr lang="zh-CN" altLang="en-US" sz="2200" b="1" dirty="0" smtClean="0">
                <a:solidFill>
                  <a:prstClr val="black"/>
                </a:solidFill>
                <a:sym typeface="Symbol" pitchFamily="18" charset="2"/>
              </a:rPr>
              <a:t>自动机</a:t>
            </a:r>
            <a:r>
              <a:rPr lang="en-US" altLang="zh-CN" sz="2200" b="1" dirty="0" smtClean="0">
                <a:solidFill>
                  <a:prstClr val="black"/>
                </a:solidFill>
                <a:sym typeface="Symbol" pitchFamily="18" charset="2"/>
              </a:rPr>
              <a:t>M</a:t>
            </a:r>
            <a:r>
              <a:rPr lang="zh-CN" altLang="en-US" sz="2200" b="1" dirty="0" smtClean="0">
                <a:solidFill>
                  <a:prstClr val="black"/>
                </a:solidFill>
                <a:sym typeface="Symbol" pitchFamily="18" charset="2"/>
              </a:rPr>
              <a:t>所能识别的语言，记为</a:t>
            </a:r>
            <a:r>
              <a:rPr lang="en-US" altLang="zh-CN" sz="2200" b="1" dirty="0" smtClean="0">
                <a:solidFill>
                  <a:prstClr val="black"/>
                </a:solidFill>
                <a:sym typeface="Symbol" pitchFamily="18" charset="2"/>
              </a:rPr>
              <a:t>L(M)</a:t>
            </a:r>
          </a:p>
          <a:p>
            <a:pPr>
              <a:lnSpc>
                <a:spcPct val="120000"/>
              </a:lnSpc>
              <a:buClr>
                <a:srgbClr val="FF6600"/>
              </a:buClr>
            </a:pPr>
            <a:r>
              <a:rPr lang="zh-CN" altLang="en-US" sz="2200" b="1" dirty="0" smtClean="0">
                <a:solidFill>
                  <a:srgbClr val="A50021"/>
                </a:solidFill>
                <a:sym typeface="Symbol" pitchFamily="18" charset="2"/>
              </a:rPr>
              <a:t>说明</a:t>
            </a:r>
            <a:r>
              <a:rPr lang="zh-CN" altLang="en-US" sz="2200" b="1" dirty="0" smtClean="0">
                <a:solidFill>
                  <a:prstClr val="black"/>
                </a:solidFill>
                <a:sym typeface="Symbol" pitchFamily="18" charset="2"/>
              </a:rPr>
              <a:t>：</a:t>
            </a:r>
            <a:r>
              <a:rPr lang="zh-CN" altLang="en-US" sz="2200" b="1" dirty="0">
                <a:solidFill>
                  <a:prstClr val="black"/>
                </a:solidFill>
                <a:sym typeface="Symbol" pitchFamily="18" charset="2"/>
              </a:rPr>
              <a:t>不能被自动机</a:t>
            </a:r>
            <a:r>
              <a:rPr lang="zh-CN" altLang="en-US" sz="2200" b="1" dirty="0">
                <a:solidFill>
                  <a:prstClr val="black"/>
                </a:solidFill>
              </a:rPr>
              <a:t>接受的字符串有两种情况：</a:t>
            </a:r>
          </a:p>
          <a:p>
            <a:pPr lvl="1">
              <a:lnSpc>
                <a:spcPct val="120000"/>
              </a:lnSpc>
              <a:buClr>
                <a:srgbClr val="FF6600"/>
              </a:buClr>
            </a:pPr>
            <a:r>
              <a:rPr lang="en-US" altLang="zh-CN" sz="2200" b="1" dirty="0">
                <a:solidFill>
                  <a:prstClr val="black"/>
                </a:solidFill>
              </a:rPr>
              <a:t>1</a:t>
            </a:r>
            <a:r>
              <a:rPr lang="zh-CN" altLang="en-US" sz="2200" b="1" dirty="0">
                <a:solidFill>
                  <a:prstClr val="black"/>
                </a:solidFill>
              </a:rPr>
              <a:t>）读完输入串，状态不停在终止状态；</a:t>
            </a:r>
            <a:r>
              <a:rPr lang="en-US" altLang="zh-CN" sz="2200" b="1" dirty="0">
                <a:solidFill>
                  <a:prstClr val="black"/>
                </a:solidFill>
              </a:rPr>
              <a:t>2</a:t>
            </a:r>
            <a:r>
              <a:rPr lang="zh-CN" altLang="en-US" sz="2200" b="1" dirty="0">
                <a:solidFill>
                  <a:prstClr val="black"/>
                </a:solidFill>
              </a:rPr>
              <a:t>）</a:t>
            </a:r>
            <a:r>
              <a:rPr lang="zh-CN" altLang="en-US" sz="2200" b="1" dirty="0">
                <a:solidFill>
                  <a:prstClr val="black"/>
                </a:solidFill>
                <a:sym typeface="Symbol" pitchFamily="18" charset="2"/>
              </a:rPr>
              <a:t>读过程中出现不存在的映射，使自动机无法继续</a:t>
            </a:r>
            <a:r>
              <a:rPr lang="zh-CN" altLang="en-US" sz="2200" b="1" dirty="0" smtClean="0">
                <a:solidFill>
                  <a:prstClr val="black"/>
                </a:solidFill>
                <a:sym typeface="Symbol" pitchFamily="18" charset="2"/>
              </a:rPr>
              <a:t>动作</a:t>
            </a:r>
            <a:endParaRPr lang="zh-CN" altLang="en-US" sz="2200" b="1" dirty="0">
              <a:solidFill>
                <a:prstClr val="black"/>
              </a:solidFill>
              <a:sym typeface="Symbol" pitchFamily="18" charset="2"/>
            </a:endParaRPr>
          </a:p>
        </p:txBody>
      </p:sp>
      <p:sp>
        <p:nvSpPr>
          <p:cNvPr id="6" name="Rectangle 3"/>
          <p:cNvSpPr txBox="1">
            <a:spLocks noChangeArrowheads="1"/>
          </p:cNvSpPr>
          <p:nvPr/>
        </p:nvSpPr>
        <p:spPr>
          <a:xfrm>
            <a:off x="683568" y="5301208"/>
            <a:ext cx="7924800" cy="1141314"/>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20000"/>
              </a:lnSpc>
              <a:buClr>
                <a:srgbClr val="FF6600"/>
              </a:buClr>
            </a:pPr>
            <a:r>
              <a:rPr lang="en-US" altLang="zh-CN" sz="2200" b="1" dirty="0" smtClean="0">
                <a:solidFill>
                  <a:prstClr val="black"/>
                </a:solidFill>
                <a:sym typeface="Symbol" pitchFamily="18" charset="2"/>
              </a:rPr>
              <a:t>DFA</a:t>
            </a:r>
            <a:r>
              <a:rPr lang="zh-CN" altLang="en-US" sz="2200" b="1" dirty="0" smtClean="0">
                <a:solidFill>
                  <a:prstClr val="black"/>
                </a:solidFill>
                <a:sym typeface="Symbol" pitchFamily="18" charset="2"/>
              </a:rPr>
              <a:t>的确定性表示为对任何状态</a:t>
            </a:r>
            <a:r>
              <a:rPr lang="en-US" altLang="zh-CN" sz="2200" b="1" dirty="0" err="1" smtClean="0">
                <a:solidFill>
                  <a:prstClr val="black"/>
                </a:solidFill>
                <a:sym typeface="Symbol" pitchFamily="18" charset="2"/>
              </a:rPr>
              <a:t>k∈K</a:t>
            </a:r>
            <a:r>
              <a:rPr lang="zh-CN" altLang="en-US" sz="2200" b="1" dirty="0" smtClean="0">
                <a:solidFill>
                  <a:prstClr val="black"/>
                </a:solidFill>
                <a:sym typeface="Symbol" pitchFamily="18" charset="2"/>
              </a:rPr>
              <a:t>和输入符号</a:t>
            </a:r>
            <a:r>
              <a:rPr lang="en-US" altLang="zh-CN" sz="2200" b="1" dirty="0" smtClean="0">
                <a:solidFill>
                  <a:prstClr val="black"/>
                </a:solidFill>
                <a:sym typeface="Symbol" pitchFamily="18" charset="2"/>
              </a:rPr>
              <a:t>a ∈ </a:t>
            </a:r>
            <a:r>
              <a:rPr lang="en-US" altLang="zh-CN" sz="2200" b="1" dirty="0" smtClean="0">
                <a:solidFill>
                  <a:prstClr val="black"/>
                </a:solidFill>
              </a:rPr>
              <a:t>∑</a:t>
            </a:r>
            <a:r>
              <a:rPr lang="zh-CN" altLang="en-US" sz="2200" b="1" dirty="0" smtClean="0">
                <a:solidFill>
                  <a:prstClr val="black"/>
                </a:solidFill>
              </a:rPr>
              <a:t>，</a:t>
            </a:r>
            <a:r>
              <a:rPr lang="en-US" altLang="zh-CN" sz="2200" b="1" dirty="0" smtClean="0">
                <a:solidFill>
                  <a:prstClr val="black"/>
                </a:solidFill>
              </a:rPr>
              <a:t>f</a:t>
            </a:r>
            <a:r>
              <a:rPr lang="zh-CN" altLang="en-US" sz="2200" b="1" dirty="0" smtClean="0">
                <a:solidFill>
                  <a:prstClr val="black"/>
                </a:solidFill>
              </a:rPr>
              <a:t>（</a:t>
            </a:r>
            <a:r>
              <a:rPr lang="en-US" altLang="zh-CN" sz="2200" b="1" dirty="0" err="1" smtClean="0">
                <a:solidFill>
                  <a:prstClr val="black"/>
                </a:solidFill>
              </a:rPr>
              <a:t>k,a</a:t>
            </a:r>
            <a:r>
              <a:rPr lang="zh-CN" altLang="en-US" sz="2200" b="1" dirty="0" smtClean="0">
                <a:solidFill>
                  <a:prstClr val="black"/>
                </a:solidFill>
              </a:rPr>
              <a:t>）唯一地确定了下一个状态。</a:t>
            </a:r>
            <a:endParaRPr lang="zh-CN" altLang="en-US" sz="2200" b="1" dirty="0" smtClean="0">
              <a:solidFill>
                <a:prstClr val="black"/>
              </a:solidFill>
              <a:sym typeface="Symbol" pitchFamily="18" charset="2"/>
            </a:endParaRPr>
          </a:p>
          <a:p>
            <a:pPr>
              <a:lnSpc>
                <a:spcPct val="90000"/>
              </a:lnSpc>
              <a:buClr>
                <a:srgbClr val="F0AD00"/>
              </a:buClr>
            </a:pPr>
            <a:endParaRPr lang="en-US" altLang="zh-CN" sz="2200" b="1" dirty="0" smtClean="0">
              <a:solidFill>
                <a:prstClr val="black"/>
              </a:solidFill>
            </a:endParaRPr>
          </a:p>
        </p:txBody>
      </p:sp>
    </p:spTree>
    <p:extLst>
      <p:ext uri="{BB962C8B-B14F-4D97-AF65-F5344CB8AC3E}">
        <p14:creationId xmlns:p14="http://schemas.microsoft.com/office/powerpoint/2010/main" val="2752264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blinds(horizontal)">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blinds(horizontal)">
                                      <p:cBhvr>
                                        <p:cTn id="12" dur="500"/>
                                        <p:tgtEl>
                                          <p:spTgt spid="181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linds(horizont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linds(horizontal)">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blinds(horizontal)">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blinds(horizontal)">
                                      <p:cBhvr>
                                        <p:cTn id="3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sz="3200" dirty="0" smtClean="0">
                <a:solidFill>
                  <a:srgbClr val="FFC000"/>
                </a:solidFill>
                <a:latin typeface="黑体" panose="02010609060101010101" pitchFamily="49" charset="-122"/>
                <a:ea typeface="黑体" panose="02010609060101010101" pitchFamily="49" charset="-122"/>
              </a:rPr>
              <a:t>不</a:t>
            </a:r>
            <a:r>
              <a:rPr lang="zh-CN" altLang="en-US" sz="3200" dirty="0" smtClean="0">
                <a:solidFill>
                  <a:srgbClr val="FFC000"/>
                </a:solidFill>
                <a:latin typeface="黑体" panose="02010609060101010101" pitchFamily="49" charset="-122"/>
                <a:ea typeface="黑体" panose="02010609060101010101" pitchFamily="49" charset="-122"/>
                <a:sym typeface="Symbol" pitchFamily="18" charset="2"/>
              </a:rPr>
              <a:t>确定有限自动机</a:t>
            </a:r>
            <a:r>
              <a:rPr lang="en-US" altLang="zh-CN" sz="3200" dirty="0" smtClean="0">
                <a:solidFill>
                  <a:srgbClr val="FFC000"/>
                </a:solidFill>
                <a:latin typeface="黑体" panose="02010609060101010101" pitchFamily="49" charset="-122"/>
                <a:ea typeface="黑体" panose="02010609060101010101" pitchFamily="49" charset="-122"/>
                <a:sym typeface="Symbol" pitchFamily="18" charset="2"/>
              </a:rPr>
              <a:t>NFA</a:t>
            </a:r>
            <a:r>
              <a:rPr lang="en-US" altLang="zh-CN" sz="3200" dirty="0" smtClean="0">
                <a:latin typeface="黑体" panose="02010609060101010101" pitchFamily="49" charset="-122"/>
                <a:ea typeface="黑体" panose="02010609060101010101" pitchFamily="49" charset="-122"/>
                <a:sym typeface="Symbol" pitchFamily="18" charset="2"/>
              </a:rPr>
              <a:t/>
            </a:r>
            <a:br>
              <a:rPr lang="en-US" altLang="zh-CN" sz="3200" dirty="0" smtClean="0">
                <a:latin typeface="黑体" panose="02010609060101010101" pitchFamily="49" charset="-122"/>
                <a:ea typeface="黑体" panose="02010609060101010101" pitchFamily="49" charset="-122"/>
                <a:sym typeface="Symbol" pitchFamily="18" charset="2"/>
              </a:rPr>
            </a:br>
            <a:r>
              <a:rPr lang="en-US" altLang="zh-CN" sz="3200" dirty="0" smtClean="0">
                <a:latin typeface="黑体" panose="02010609060101010101" pitchFamily="49" charset="-122"/>
                <a:ea typeface="黑体" panose="02010609060101010101" pitchFamily="49" charset="-122"/>
                <a:sym typeface="Symbol" pitchFamily="18" charset="2"/>
              </a:rPr>
              <a:t>(Non-deterministic FA)</a:t>
            </a:r>
          </a:p>
        </p:txBody>
      </p:sp>
      <p:sp>
        <p:nvSpPr>
          <p:cNvPr id="182275" name="Rectangle 3"/>
          <p:cNvSpPr>
            <a:spLocks noGrp="1" noChangeArrowheads="1"/>
          </p:cNvSpPr>
          <p:nvPr>
            <p:ph idx="1"/>
          </p:nvPr>
        </p:nvSpPr>
        <p:spPr>
          <a:xfrm>
            <a:off x="251520" y="1556792"/>
            <a:ext cx="8568952" cy="4997450"/>
          </a:xfrm>
        </p:spPr>
        <p:txBody>
          <a:bodyPr>
            <a:noAutofit/>
          </a:bodyPr>
          <a:lstStyle/>
          <a:p>
            <a:pPr>
              <a:lnSpc>
                <a:spcPct val="80000"/>
              </a:lnSpc>
              <a:buClr>
                <a:srgbClr val="FF6600"/>
              </a:buClr>
            </a:pPr>
            <a:r>
              <a:rPr lang="zh-CN" altLang="en-US" sz="2400" dirty="0" smtClean="0">
                <a:sym typeface="Symbol" pitchFamily="18" charset="2"/>
              </a:rPr>
              <a:t>定义：不确定有限自动机是一个五元组</a:t>
            </a:r>
            <a:r>
              <a:rPr lang="zh-CN" altLang="en-US" sz="2400" dirty="0" smtClean="0">
                <a:solidFill>
                  <a:srgbClr val="FF3300"/>
                </a:solidFill>
                <a:sym typeface="Symbol" pitchFamily="18" charset="2"/>
              </a:rPr>
              <a:t>   </a:t>
            </a:r>
            <a:r>
              <a:rPr lang="en-US" altLang="zh-CN" sz="2400" dirty="0" smtClean="0">
                <a:solidFill>
                  <a:srgbClr val="A50021"/>
                </a:solidFill>
                <a:sym typeface="Symbol" pitchFamily="18" charset="2"/>
              </a:rPr>
              <a:t>M=</a:t>
            </a:r>
            <a:r>
              <a:rPr lang="zh-CN" altLang="en-US" sz="2400" dirty="0" smtClean="0">
                <a:solidFill>
                  <a:srgbClr val="A50021"/>
                </a:solidFill>
                <a:sym typeface="Symbol" pitchFamily="18" charset="2"/>
              </a:rPr>
              <a:t>（</a:t>
            </a:r>
            <a:r>
              <a:rPr lang="en-US" altLang="zh-CN" sz="2400" dirty="0" smtClean="0">
                <a:solidFill>
                  <a:srgbClr val="A50021"/>
                </a:solidFill>
                <a:sym typeface="Symbol" pitchFamily="18" charset="2"/>
              </a:rPr>
              <a:t>K,</a:t>
            </a:r>
            <a:r>
              <a:rPr lang="en-US" altLang="zh-CN" sz="2400" dirty="0" smtClean="0">
                <a:solidFill>
                  <a:srgbClr val="A50021"/>
                </a:solidFill>
                <a:cs typeface="Times New Roman" pitchFamily="18" charset="0"/>
                <a:sym typeface="Symbol" pitchFamily="18" charset="2"/>
              </a:rPr>
              <a:t>,</a:t>
            </a:r>
            <a:r>
              <a:rPr lang="en-US" altLang="zh-CN" sz="2400" dirty="0" err="1" smtClean="0">
                <a:solidFill>
                  <a:srgbClr val="A50021"/>
                </a:solidFill>
                <a:sym typeface="Symbol" pitchFamily="18" charset="2"/>
              </a:rPr>
              <a:t>f,S,Z</a:t>
            </a:r>
            <a:r>
              <a:rPr lang="zh-CN" altLang="en-US" sz="2400" dirty="0" smtClean="0">
                <a:solidFill>
                  <a:srgbClr val="A50021"/>
                </a:solidFill>
                <a:sym typeface="Symbol" pitchFamily="18" charset="2"/>
              </a:rPr>
              <a:t>）</a:t>
            </a:r>
          </a:p>
          <a:p>
            <a:pPr lvl="1"/>
            <a:r>
              <a:rPr lang="en-US" altLang="zh-CN" sz="2400" dirty="0" smtClean="0">
                <a:sym typeface="Symbol" pitchFamily="18" charset="2"/>
              </a:rPr>
              <a:t>K</a:t>
            </a:r>
            <a:r>
              <a:rPr lang="zh-CN" altLang="en-US" sz="2400" dirty="0" smtClean="0">
                <a:sym typeface="Symbol" pitchFamily="18" charset="2"/>
              </a:rPr>
              <a:t>：有穷非空状态集合，它的每个元素代表自动机的一个状态</a:t>
            </a:r>
          </a:p>
          <a:p>
            <a:pPr lvl="1"/>
            <a:r>
              <a:rPr lang="zh-CN" altLang="en-US" sz="2400" dirty="0" smtClean="0">
                <a:sym typeface="Symbol" pitchFamily="18" charset="2"/>
              </a:rPr>
              <a:t> ：有穷非空的输入字母表，每个元素称为一个输入字符</a:t>
            </a:r>
          </a:p>
          <a:p>
            <a:pPr lvl="1"/>
            <a:r>
              <a:rPr lang="en-US" altLang="zh-CN" sz="2400" dirty="0" smtClean="0">
                <a:solidFill>
                  <a:srgbClr val="A50021"/>
                </a:solidFill>
                <a:sym typeface="Symbol" pitchFamily="18" charset="2"/>
              </a:rPr>
              <a:t>f</a:t>
            </a:r>
            <a:r>
              <a:rPr lang="zh-CN" altLang="en-US" sz="2400" dirty="0" smtClean="0">
                <a:solidFill>
                  <a:srgbClr val="A50021"/>
                </a:solidFill>
                <a:sym typeface="Symbol" pitchFamily="18" charset="2"/>
              </a:rPr>
              <a:t>：转换函数</a:t>
            </a:r>
            <a:r>
              <a:rPr lang="zh-CN" altLang="en-US" sz="2400" dirty="0" smtClean="0">
                <a:sym typeface="Symbol" pitchFamily="18" charset="2"/>
              </a:rPr>
              <a:t>，是 </a:t>
            </a:r>
            <a:r>
              <a:rPr lang="en-US" altLang="zh-CN" sz="2400" dirty="0" smtClean="0">
                <a:sym typeface="Symbol" pitchFamily="18" charset="2"/>
              </a:rPr>
              <a:t>K ×</a:t>
            </a:r>
            <a:r>
              <a:rPr lang="zh-CN" altLang="en-US" sz="2400" dirty="0" smtClean="0">
                <a:sym typeface="Symbol" pitchFamily="18" charset="2"/>
              </a:rPr>
              <a:t>子集上的映射，即在</a:t>
            </a:r>
            <a:r>
              <a:rPr lang="en-US" altLang="zh-CN" sz="2400" dirty="0" smtClean="0">
                <a:sym typeface="Symbol" pitchFamily="18" charset="2"/>
              </a:rPr>
              <a:t>K</a:t>
            </a:r>
            <a:r>
              <a:rPr lang="zh-CN" altLang="en-US" sz="2400" dirty="0" smtClean="0">
                <a:sym typeface="Symbol" pitchFamily="18" charset="2"/>
              </a:rPr>
              <a:t>上每一个状态，输入一个字符时，</a:t>
            </a:r>
            <a:r>
              <a:rPr lang="zh-CN" altLang="en-US" sz="2400" b="1" dirty="0" smtClean="0">
                <a:solidFill>
                  <a:srgbClr val="A50021"/>
                </a:solidFill>
                <a:sym typeface="Symbol" pitchFamily="18" charset="2"/>
              </a:rPr>
              <a:t>可能要转换到多个状态上</a:t>
            </a:r>
          </a:p>
          <a:p>
            <a:pPr lvl="1"/>
            <a:r>
              <a:rPr lang="en-US" altLang="zh-CN" sz="2400" b="1" dirty="0" smtClean="0">
                <a:sym typeface="Symbol" pitchFamily="18" charset="2"/>
              </a:rPr>
              <a:t>S</a:t>
            </a:r>
            <a:r>
              <a:rPr lang="zh-CN" altLang="en-US" sz="2400" b="1" dirty="0" smtClean="0">
                <a:sym typeface="Symbol" pitchFamily="18" charset="2"/>
              </a:rPr>
              <a:t>：非空的初态集，</a:t>
            </a:r>
            <a:r>
              <a:rPr lang="en-US" altLang="zh-CN" sz="2400" b="1" dirty="0" smtClean="0">
                <a:sym typeface="Symbol" pitchFamily="18" charset="2"/>
              </a:rPr>
              <a:t>S </a:t>
            </a:r>
            <a:r>
              <a:rPr lang="zh-CN" altLang="en-US" sz="2400" b="1" dirty="0" smtClean="0">
                <a:sym typeface="Symbol" pitchFamily="18" charset="2"/>
              </a:rPr>
              <a:t>是</a:t>
            </a:r>
            <a:r>
              <a:rPr lang="en-US" altLang="zh-CN" sz="2400" b="1" dirty="0" smtClean="0">
                <a:sym typeface="Symbol" pitchFamily="18" charset="2"/>
              </a:rPr>
              <a:t>K</a:t>
            </a:r>
            <a:r>
              <a:rPr lang="zh-CN" altLang="en-US" sz="2400" b="1" dirty="0" smtClean="0">
                <a:sym typeface="Symbol" pitchFamily="18" charset="2"/>
              </a:rPr>
              <a:t>的真子集，</a:t>
            </a:r>
            <a:r>
              <a:rPr lang="zh-CN" altLang="en-US" sz="2400" b="1" dirty="0" smtClean="0">
                <a:solidFill>
                  <a:srgbClr val="A50021"/>
                </a:solidFill>
                <a:sym typeface="Symbol" pitchFamily="18" charset="2"/>
              </a:rPr>
              <a:t>一般情况下，</a:t>
            </a:r>
            <a:r>
              <a:rPr lang="en-US" altLang="zh-CN" sz="2400" b="1" dirty="0" smtClean="0">
                <a:solidFill>
                  <a:srgbClr val="A50021"/>
                </a:solidFill>
                <a:sym typeface="Symbol" pitchFamily="18" charset="2"/>
              </a:rPr>
              <a:t>S</a:t>
            </a:r>
            <a:r>
              <a:rPr lang="zh-CN" altLang="en-US" sz="2400" b="1" dirty="0" smtClean="0">
                <a:solidFill>
                  <a:srgbClr val="A50021"/>
                </a:solidFill>
                <a:sym typeface="Symbol" pitchFamily="18" charset="2"/>
              </a:rPr>
              <a:t>是单一的状态</a:t>
            </a:r>
          </a:p>
          <a:p>
            <a:pPr lvl="1"/>
            <a:r>
              <a:rPr lang="en-US" altLang="zh-CN" sz="2400" dirty="0" smtClean="0">
                <a:sym typeface="Symbol" pitchFamily="18" charset="2"/>
              </a:rPr>
              <a:t>Z</a:t>
            </a:r>
            <a:r>
              <a:rPr lang="zh-CN" altLang="en-US" sz="2400" dirty="0" smtClean="0">
                <a:sym typeface="Symbol" pitchFamily="18" charset="2"/>
              </a:rPr>
              <a:t>：终态集（终止状态集），</a:t>
            </a:r>
            <a:r>
              <a:rPr lang="en-US" altLang="zh-CN" sz="2400" dirty="0" smtClean="0">
                <a:sym typeface="Symbol" pitchFamily="18" charset="2"/>
              </a:rPr>
              <a:t>Z</a:t>
            </a:r>
            <a:r>
              <a:rPr lang="zh-CN" altLang="en-US" sz="2400" dirty="0" smtClean="0">
                <a:sym typeface="Symbol" pitchFamily="18" charset="2"/>
              </a:rPr>
              <a:t>是</a:t>
            </a:r>
            <a:r>
              <a:rPr lang="en-US" altLang="zh-CN" sz="2400" dirty="0" smtClean="0">
                <a:sym typeface="Symbol" pitchFamily="18" charset="2"/>
              </a:rPr>
              <a:t>K</a:t>
            </a:r>
            <a:r>
              <a:rPr lang="zh-CN" altLang="en-US" sz="2400" dirty="0" smtClean="0">
                <a:sym typeface="Symbol" pitchFamily="18" charset="2"/>
              </a:rPr>
              <a:t>的子集</a:t>
            </a:r>
            <a:r>
              <a:rPr lang="en-US" altLang="zh-CN" sz="2400" dirty="0" smtClean="0">
                <a:sym typeface="Symbol" pitchFamily="18" charset="2"/>
              </a:rPr>
              <a:t>.</a:t>
            </a:r>
          </a:p>
          <a:p>
            <a:pPr lvl="1">
              <a:buClr>
                <a:schemeClr val="tx1"/>
              </a:buClr>
            </a:pPr>
            <a:r>
              <a:rPr lang="en-US" altLang="zh-CN" sz="2400" b="1" dirty="0" smtClean="0">
                <a:solidFill>
                  <a:srgbClr val="A50021"/>
                </a:solidFill>
                <a:sym typeface="Symbol" pitchFamily="18" charset="2"/>
              </a:rPr>
              <a:t>PS</a:t>
            </a:r>
            <a:r>
              <a:rPr lang="zh-CN" altLang="en-US" sz="2400" dirty="0" smtClean="0">
                <a:sym typeface="Symbol" pitchFamily="18" charset="2"/>
              </a:rPr>
              <a:t>：</a:t>
            </a:r>
          </a:p>
          <a:p>
            <a:pPr lvl="2">
              <a:buClr>
                <a:schemeClr val="tx1"/>
              </a:buClr>
            </a:pPr>
            <a:r>
              <a:rPr lang="zh-CN" altLang="en-US" sz="2400" b="1" i="0" dirty="0" smtClean="0">
                <a:sym typeface="Symbol" pitchFamily="18" charset="2"/>
              </a:rPr>
              <a:t>非确定主要是指</a:t>
            </a:r>
            <a:r>
              <a:rPr lang="zh-CN" altLang="en-US" sz="2400" dirty="0" smtClean="0">
                <a:sym typeface="Symbol" pitchFamily="18" charset="2"/>
              </a:rPr>
              <a:t>输入一个符号，</a:t>
            </a:r>
            <a:r>
              <a:rPr lang="zh-CN" altLang="en-US" sz="2400" b="1" i="0" dirty="0" smtClean="0">
                <a:sym typeface="Symbol" pitchFamily="18" charset="2"/>
              </a:rPr>
              <a:t>后继状态可有多个</a:t>
            </a:r>
          </a:p>
          <a:p>
            <a:pPr lvl="2">
              <a:buClr>
                <a:schemeClr val="tx1"/>
              </a:buClr>
            </a:pPr>
            <a:r>
              <a:rPr lang="zh-CN" altLang="en-US" sz="2400" b="1" i="0" dirty="0" smtClean="0">
                <a:sym typeface="Symbol" pitchFamily="18" charset="2"/>
              </a:rPr>
              <a:t> </a:t>
            </a:r>
            <a:r>
              <a:rPr lang="en-US" altLang="zh-CN" sz="2400" b="1" i="0" dirty="0" smtClean="0">
                <a:sym typeface="Symbol" pitchFamily="18" charset="2"/>
              </a:rPr>
              <a:t>DFA</a:t>
            </a:r>
            <a:r>
              <a:rPr lang="zh-CN" altLang="en-US" sz="2400" b="1" i="0" dirty="0" smtClean="0">
                <a:sym typeface="Symbol" pitchFamily="18" charset="2"/>
              </a:rPr>
              <a:t>是</a:t>
            </a:r>
            <a:r>
              <a:rPr lang="en-US" altLang="zh-CN" sz="2400" b="1" i="0" dirty="0" smtClean="0">
                <a:sym typeface="Symbol" pitchFamily="18" charset="2"/>
              </a:rPr>
              <a:t>NFA</a:t>
            </a:r>
            <a:r>
              <a:rPr lang="zh-CN" altLang="en-US" sz="2400" b="1" i="0" dirty="0" smtClean="0">
                <a:sym typeface="Symbol" pitchFamily="18" charset="2"/>
              </a:rPr>
              <a:t>的特例</a:t>
            </a:r>
          </a:p>
          <a:p>
            <a:pPr>
              <a:lnSpc>
                <a:spcPct val="80000"/>
              </a:lnSpc>
              <a:buFont typeface="Wingdings" pitchFamily="2" charset="2"/>
              <a:buNone/>
            </a:pPr>
            <a:endParaRPr lang="zh-CN" altLang="en-US" sz="2400" dirty="0" smtClean="0">
              <a:solidFill>
                <a:srgbClr val="FF3300"/>
              </a:solidFill>
            </a:endParaRPr>
          </a:p>
          <a:p>
            <a:pPr>
              <a:lnSpc>
                <a:spcPct val="80000"/>
              </a:lnSpc>
            </a:pPr>
            <a:endParaRPr lang="en-US" altLang="zh-CN" sz="2400" dirty="0" smtClean="0"/>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8</a:t>
            </a:fld>
            <a:endParaRPr lang="en-US">
              <a:solidFill>
                <a:prstClr val="black">
                  <a:tint val="95000"/>
                </a:prstClr>
              </a:solidFill>
            </a:endParaRPr>
          </a:p>
        </p:txBody>
      </p:sp>
      <p:sp>
        <p:nvSpPr>
          <p:cNvPr id="2" name="TextBox 1"/>
          <p:cNvSpPr txBox="1"/>
          <p:nvPr/>
        </p:nvSpPr>
        <p:spPr>
          <a:xfrm>
            <a:off x="5940152" y="188640"/>
            <a:ext cx="2880320" cy="830997"/>
          </a:xfrm>
          <a:prstGeom prst="rect">
            <a:avLst/>
          </a:prstGeom>
          <a:noFill/>
        </p:spPr>
        <p:txBody>
          <a:bodyPr wrap="square" rtlCol="0">
            <a:spAutoFit/>
          </a:bodyPr>
          <a:lstStyle/>
          <a:p>
            <a:pPr eaLnBrk="0" fontAlgn="base" hangingPunct="0">
              <a:spcBef>
                <a:spcPct val="0"/>
              </a:spcBef>
              <a:spcAft>
                <a:spcPct val="0"/>
              </a:spcAft>
            </a:pPr>
            <a:r>
              <a:rPr lang="zh-CN" altLang="en-US" sz="2400" b="1" dirty="0">
                <a:solidFill>
                  <a:prstClr val="black"/>
                </a:solidFill>
                <a:latin typeface="Arial Narrow" pitchFamily="34" charset="0"/>
              </a:rPr>
              <a:t>实际问题：</a:t>
            </a:r>
            <a:endParaRPr lang="en-US" altLang="zh-CN" sz="2400" b="1" dirty="0">
              <a:solidFill>
                <a:prstClr val="black"/>
              </a:solidFill>
              <a:latin typeface="Arial Narrow" pitchFamily="34" charset="0"/>
            </a:endParaRPr>
          </a:p>
          <a:p>
            <a:pPr eaLnBrk="0" fontAlgn="base" hangingPunct="0">
              <a:spcBef>
                <a:spcPct val="0"/>
              </a:spcBef>
              <a:spcAft>
                <a:spcPct val="0"/>
              </a:spcAft>
            </a:pPr>
            <a:r>
              <a:rPr lang="en-US" altLang="zh-CN" sz="2400" b="1" dirty="0">
                <a:solidFill>
                  <a:prstClr val="black"/>
                </a:solidFill>
                <a:latin typeface="Arial Narrow" pitchFamily="34" charset="0"/>
              </a:rPr>
              <a:t>Main  (m, a, </a:t>
            </a:r>
            <a:r>
              <a:rPr lang="en-US" altLang="zh-CN" sz="2400" b="1" dirty="0" err="1">
                <a:solidFill>
                  <a:prstClr val="black"/>
                </a:solidFill>
                <a:latin typeface="Arial Narrow" pitchFamily="34" charset="0"/>
              </a:rPr>
              <a:t>i</a:t>
            </a:r>
            <a:r>
              <a:rPr lang="en-US" altLang="zh-CN" sz="2400" b="1" dirty="0">
                <a:solidFill>
                  <a:prstClr val="black"/>
                </a:solidFill>
                <a:latin typeface="Arial Narrow" pitchFamily="34" charset="0"/>
              </a:rPr>
              <a:t>, n,  )</a:t>
            </a:r>
            <a:endParaRPr lang="zh-CN" altLang="en-US" sz="2400" b="1" dirty="0">
              <a:solidFill>
                <a:prstClr val="black"/>
              </a:solidFill>
              <a:latin typeface="Arial Narrow" pitchFamily="34" charset="0"/>
            </a:endParaRPr>
          </a:p>
        </p:txBody>
      </p:sp>
    </p:spTree>
    <p:extLst>
      <p:ext uri="{BB962C8B-B14F-4D97-AF65-F5344CB8AC3E}">
        <p14:creationId xmlns:p14="http://schemas.microsoft.com/office/powerpoint/2010/main" val="2541629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3" dur="500"/>
                                        <p:tgtEl>
                                          <p:spTgt spid="18227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18" dur="500"/>
                                        <p:tgtEl>
                                          <p:spTgt spid="18227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23" dur="500"/>
                                        <p:tgtEl>
                                          <p:spTgt spid="18227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28" dur="500"/>
                                        <p:tgtEl>
                                          <p:spTgt spid="18227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82275">
                                            <p:txEl>
                                              <p:pRg st="5" end="5"/>
                                            </p:txEl>
                                          </p:spTgt>
                                        </p:tgtEl>
                                        <p:attrNameLst>
                                          <p:attrName>style.visibility</p:attrName>
                                        </p:attrNameLst>
                                      </p:cBhvr>
                                      <p:to>
                                        <p:strVal val="visible"/>
                                      </p:to>
                                    </p:set>
                                    <p:animEffect transition="in" filter="blinds(horizontal)">
                                      <p:cBhvr>
                                        <p:cTn id="33" dur="500"/>
                                        <p:tgtEl>
                                          <p:spTgt spid="182275">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82275">
                                            <p:txEl>
                                              <p:pRg st="6" end="6"/>
                                            </p:txEl>
                                          </p:spTgt>
                                        </p:tgtEl>
                                        <p:attrNameLst>
                                          <p:attrName>style.visibility</p:attrName>
                                        </p:attrNameLst>
                                      </p:cBhvr>
                                      <p:to>
                                        <p:strVal val="visible"/>
                                      </p:to>
                                    </p:set>
                                    <p:animEffect transition="in" filter="blinds(horizontal)">
                                      <p:cBhvr>
                                        <p:cTn id="38" dur="500"/>
                                        <p:tgtEl>
                                          <p:spTgt spid="182275">
                                            <p:txEl>
                                              <p:pRg st="6" end="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82275">
                                            <p:txEl>
                                              <p:pRg st="7" end="7"/>
                                            </p:txEl>
                                          </p:spTgt>
                                        </p:tgtEl>
                                        <p:attrNameLst>
                                          <p:attrName>style.visibility</p:attrName>
                                        </p:attrNameLst>
                                      </p:cBhvr>
                                      <p:to>
                                        <p:strVal val="visible"/>
                                      </p:to>
                                    </p:set>
                                    <p:animEffect transition="in" filter="blinds(horizontal)">
                                      <p:cBhvr>
                                        <p:cTn id="41" dur="500"/>
                                        <p:tgtEl>
                                          <p:spTgt spid="18227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82275">
                                            <p:txEl>
                                              <p:pRg st="8" end="8"/>
                                            </p:txEl>
                                          </p:spTgt>
                                        </p:tgtEl>
                                        <p:attrNameLst>
                                          <p:attrName>style.visibility</p:attrName>
                                        </p:attrNameLst>
                                      </p:cBhvr>
                                      <p:to>
                                        <p:strVal val="visible"/>
                                      </p:to>
                                    </p:set>
                                    <p:animEffect transition="in" filter="blinds(horizontal)">
                                      <p:cBhvr>
                                        <p:cTn id="46" dur="500"/>
                                        <p:tgtEl>
                                          <p:spTgt spid="182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38237106-F2ED-405E-BC33-CC3CF426205F}" type="slidenum">
              <a:rPr lang="en-US" smtClean="0">
                <a:solidFill>
                  <a:prstClr val="black">
                    <a:tint val="95000"/>
                  </a:prstClr>
                </a:solidFill>
              </a:rPr>
              <a:pPr/>
              <a:t>9</a:t>
            </a:fld>
            <a:endParaRPr lang="en-US">
              <a:solidFill>
                <a:prstClr val="black">
                  <a:tint val="95000"/>
                </a:prstClr>
              </a:solidFill>
            </a:endParaRPr>
          </a:p>
        </p:txBody>
      </p:sp>
      <p:sp>
        <p:nvSpPr>
          <p:cNvPr id="31746" name="Rectangle 2"/>
          <p:cNvSpPr>
            <a:spLocks noGrp="1" noChangeArrowheads="1"/>
          </p:cNvSpPr>
          <p:nvPr>
            <p:ph idx="4294967295"/>
          </p:nvPr>
        </p:nvSpPr>
        <p:spPr>
          <a:xfrm>
            <a:off x="395536" y="764704"/>
            <a:ext cx="8229600" cy="4525963"/>
          </a:xfrm>
        </p:spPr>
        <p:txBody>
          <a:bodyPr/>
          <a:lstStyle/>
          <a:p>
            <a:pPr>
              <a:buFont typeface="Wingdings" pitchFamily="2" charset="2"/>
              <a:buNone/>
            </a:pPr>
            <a:r>
              <a:rPr lang="zh-CN" altLang="en-US" dirty="0" smtClean="0"/>
              <a:t>例：</a:t>
            </a:r>
            <a:r>
              <a:rPr lang="en-US" altLang="zh-CN" dirty="0" smtClean="0"/>
              <a:t>M=({0,1,2,3,4},{</a:t>
            </a:r>
            <a:r>
              <a:rPr lang="en-US" altLang="zh-CN" dirty="0" err="1" smtClean="0"/>
              <a:t>a,b</a:t>
            </a:r>
            <a:r>
              <a:rPr lang="en-US" altLang="zh-CN" dirty="0" smtClean="0"/>
              <a:t>},f,{0},{2,4}),</a:t>
            </a:r>
            <a:r>
              <a:rPr lang="zh-CN" altLang="en-US" dirty="0" smtClean="0"/>
              <a:t>其中</a:t>
            </a:r>
            <a:r>
              <a:rPr lang="en-US" altLang="zh-CN" dirty="0" smtClean="0"/>
              <a:t>f</a:t>
            </a:r>
            <a:r>
              <a:rPr lang="zh-CN" altLang="en-US" dirty="0" smtClean="0"/>
              <a:t>定义为</a:t>
            </a:r>
            <a:r>
              <a:rPr lang="en-US" altLang="zh-CN" dirty="0" smtClean="0"/>
              <a:t>:</a:t>
            </a:r>
          </a:p>
          <a:p>
            <a:endParaRPr lang="en-US" altLang="zh-CN" dirty="0" smtClean="0"/>
          </a:p>
          <a:p>
            <a:pPr>
              <a:buFont typeface="Wingdings" pitchFamily="2" charset="2"/>
              <a:buNone/>
            </a:pPr>
            <a:r>
              <a:rPr lang="en-US" altLang="zh-CN" dirty="0" smtClean="0"/>
              <a:t>	</a:t>
            </a:r>
            <a:r>
              <a:rPr lang="en-US" altLang="zh-CN" dirty="0" smtClean="0">
                <a:solidFill>
                  <a:schemeClr val="tx1"/>
                </a:solidFill>
              </a:rPr>
              <a:t>	f(0,a) = </a:t>
            </a:r>
            <a:r>
              <a:rPr lang="en-US" altLang="zh-CN" dirty="0" smtClean="0">
                <a:solidFill>
                  <a:srgbClr val="A50021"/>
                </a:solidFill>
              </a:rPr>
              <a:t>{0,3}  </a:t>
            </a:r>
            <a:r>
              <a:rPr lang="en-US" altLang="zh-CN" dirty="0" smtClean="0">
                <a:solidFill>
                  <a:schemeClr val="tx1"/>
                </a:solidFill>
              </a:rPr>
              <a:t>f(0,b) = </a:t>
            </a:r>
            <a:r>
              <a:rPr lang="en-US" altLang="zh-CN" dirty="0" smtClean="0">
                <a:solidFill>
                  <a:srgbClr val="A50021"/>
                </a:solidFill>
              </a:rPr>
              <a:t>{0,1}</a:t>
            </a:r>
          </a:p>
          <a:p>
            <a:pPr>
              <a:buFont typeface="Wingdings" pitchFamily="2" charset="2"/>
              <a:buNone/>
            </a:pPr>
            <a:r>
              <a:rPr lang="en-US" altLang="zh-CN" dirty="0" smtClean="0">
                <a:solidFill>
                  <a:schemeClr val="tx1"/>
                </a:solidFill>
              </a:rPr>
              <a:t>		f(1,b) = {2}   f(2,a) = {2}</a:t>
            </a:r>
          </a:p>
          <a:p>
            <a:pPr>
              <a:buFont typeface="Wingdings" pitchFamily="2" charset="2"/>
              <a:buNone/>
            </a:pPr>
            <a:r>
              <a:rPr lang="en-US" altLang="zh-CN" dirty="0" smtClean="0">
                <a:solidFill>
                  <a:schemeClr val="tx1"/>
                </a:solidFill>
              </a:rPr>
              <a:t>		f(2,b) = {2}   f(3,a) = {4}</a:t>
            </a:r>
          </a:p>
          <a:p>
            <a:pPr>
              <a:buFont typeface="Wingdings" pitchFamily="2" charset="2"/>
              <a:buNone/>
            </a:pPr>
            <a:r>
              <a:rPr lang="en-US" altLang="zh-CN" dirty="0" smtClean="0">
                <a:solidFill>
                  <a:schemeClr val="tx1"/>
                </a:solidFill>
              </a:rPr>
              <a:t>		f(4,a) = {4}   f(4,b) = {4}</a:t>
            </a:r>
          </a:p>
          <a:p>
            <a:endParaRPr lang="en-US" altLang="zh-CN" dirty="0" smtClean="0">
              <a:solidFill>
                <a:schemeClr val="tx1"/>
              </a:solidFill>
            </a:endParaRPr>
          </a:p>
        </p:txBody>
      </p:sp>
    </p:spTree>
    <p:extLst>
      <p:ext uri="{BB962C8B-B14F-4D97-AF65-F5344CB8AC3E}">
        <p14:creationId xmlns:p14="http://schemas.microsoft.com/office/powerpoint/2010/main" val="593944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2627</Words>
  <Application>Microsoft Office PowerPoint</Application>
  <PresentationFormat>全屏显示(4:3)</PresentationFormat>
  <Paragraphs>490</Paragraphs>
  <Slides>34</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2_模块</vt:lpstr>
      <vt:lpstr>Image</vt:lpstr>
      <vt:lpstr>03-2   有穷自动机</vt:lpstr>
      <vt:lpstr>3.4  有穷自动机</vt:lpstr>
      <vt:lpstr>确定有穷自动机 DFA(Deterministic FA)</vt:lpstr>
      <vt:lpstr>PowerPoint 演示文稿</vt:lpstr>
      <vt:lpstr>PowerPoint 演示文稿</vt:lpstr>
      <vt:lpstr>PowerPoint 演示文稿</vt:lpstr>
      <vt:lpstr>如何用有穷自动机能识别的语言？</vt:lpstr>
      <vt:lpstr>不确定有限自动机NFA (Non-deterministic FA)</vt:lpstr>
      <vt:lpstr>PowerPoint 演示文稿</vt:lpstr>
      <vt:lpstr>PowerPoint 演示文稿</vt:lpstr>
      <vt:lpstr>简单总结：DFA和NFA的区别和联系</vt:lpstr>
      <vt:lpstr>NFA确定化(重点)！！（如何将NFA转换成DFA）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确定有限自动机的化简 </vt:lpstr>
      <vt:lpstr>PowerPoint 演示文稿</vt:lpstr>
      <vt:lpstr>PowerPoint 演示文稿</vt:lpstr>
      <vt:lpstr>PowerPoint 演示文稿</vt:lpstr>
      <vt:lpstr>PowerPoint 演示文稿</vt:lpstr>
      <vt:lpstr>PowerPoint 演示文稿</vt:lpstr>
      <vt:lpstr>03-2  本节内容及相关习题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03-2   有穷自动机</dc:title>
  <dc:creator>jinxi</dc:creator>
  <cp:lastModifiedBy>jinxi</cp:lastModifiedBy>
  <cp:revision>1</cp:revision>
  <dcterms:created xsi:type="dcterms:W3CDTF">2016-10-11T21:59:50Z</dcterms:created>
  <dcterms:modified xsi:type="dcterms:W3CDTF">2016-10-11T22:00:19Z</dcterms:modified>
</cp:coreProperties>
</file>