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10/11/2016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613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10/11/2016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87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10/11/2016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168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477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9750" y="1557338"/>
            <a:ext cx="4027488" cy="46799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1557338"/>
            <a:ext cx="4029075" cy="46799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434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9477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39750" y="1557338"/>
            <a:ext cx="4027488" cy="226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19638" y="1557338"/>
            <a:ext cx="4029075" cy="226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39750" y="3973513"/>
            <a:ext cx="4027488" cy="226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9638" y="3973513"/>
            <a:ext cx="4029075" cy="226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459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477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9750" y="1557338"/>
            <a:ext cx="4027488" cy="46799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19638" y="1557338"/>
            <a:ext cx="4029075" cy="226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19638" y="3973513"/>
            <a:ext cx="4029075" cy="226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59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85320"/>
          </a:xfrm>
        </p:spPr>
        <p:txBody>
          <a:bodyPr>
            <a:normAutofit/>
          </a:bodyPr>
          <a:lstStyle>
            <a:lvl1pPr>
              <a:defRPr sz="36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625609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5pPr>
            <a:extLst/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10/11/2016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52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10/11/2016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053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10/11/2016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92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10/11/2016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52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10/11/2016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00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10/11/2016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655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10/11/2016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2" name="矩形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49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4A581E0-D653-4D78-A48F-41D80498BC7E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10/11/2016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745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B3AFFF1-9C47-49F0-AE12-AF188F3F4E82}" type="datetime1">
              <a:rPr lang="en-US" b="1" smtClean="0">
                <a:solidFill>
                  <a:prstClr val="black">
                    <a:tint val="95000"/>
                  </a:prstClr>
                </a:solidFill>
                <a:latin typeface="Arial Narrow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10/11/2016</a:t>
            </a:fld>
            <a:endParaRPr lang="en-US" b="1" dirty="0">
              <a:solidFill>
                <a:prstClr val="black">
                  <a:tint val="95000"/>
                </a:prstClr>
              </a:solidFill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>
                  <a:tint val="95000"/>
                </a:prstClr>
              </a:solidFill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237106-F2ED-405E-BC33-CC3CF426205F}" type="slidenum">
              <a:rPr lang="en-US" b="1" smtClean="0">
                <a:solidFill>
                  <a:prstClr val="black">
                    <a:tint val="95000"/>
                  </a:prstClr>
                </a:solidFill>
                <a:latin typeface="Arial Narrow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 dirty="0">
              <a:solidFill>
                <a:prstClr val="black">
                  <a:tint val="95000"/>
                </a:prstClr>
              </a:solidFill>
              <a:latin typeface="Arial Narrow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556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200" b="1" dirty="0" smtClean="0"/>
              <a:t>03-3   </a:t>
            </a:r>
            <a:r>
              <a:rPr lang="zh-CN" altLang="en-US" sz="3200" b="1" dirty="0" smtClean="0"/>
              <a:t>转换为有穷自动机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1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2780928"/>
            <a:ext cx="7920880" cy="1737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</a:pPr>
            <a:r>
              <a:rPr lang="zh-CN" altLang="en-US" sz="2800" b="1" spc="30" dirty="0">
                <a:solidFill>
                  <a:prstClr val="white"/>
                </a:solidFill>
                <a:latin typeface="宋体" panose="02010600030101010101" pitchFamily="2" charset="-122"/>
              </a:rPr>
              <a:t>    本节主要讲述正规文法和正规式转换为有穷自动机。</a:t>
            </a:r>
            <a:endParaRPr lang="en-US" altLang="zh-CN" sz="2800" b="1" spc="30" dirty="0">
              <a:solidFill>
                <a:prstClr val="white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</a:pPr>
            <a:r>
              <a:rPr lang="en-US" altLang="zh-CN" sz="2800" b="1" spc="30" dirty="0">
                <a:solidFill>
                  <a:prstClr val="white"/>
                </a:solidFill>
                <a:latin typeface="宋体" panose="02010600030101010101" pitchFamily="2" charset="-122"/>
              </a:rPr>
              <a:t>*  </a:t>
            </a:r>
            <a:r>
              <a:rPr lang="zh-CN" altLang="en-US" sz="2800" b="1" spc="30" dirty="0">
                <a:solidFill>
                  <a:prstClr val="white"/>
                </a:solidFill>
                <a:latin typeface="宋体" panose="02010600030101010101" pitchFamily="2" charset="-122"/>
              </a:rPr>
              <a:t>此处的有穷自动机可以是</a:t>
            </a:r>
            <a:r>
              <a:rPr lang="en-US" altLang="zh-CN" sz="2800" b="1" spc="30" dirty="0">
                <a:solidFill>
                  <a:prstClr val="white"/>
                </a:solidFill>
                <a:latin typeface="宋体" panose="02010600030101010101" pitchFamily="2" charset="-122"/>
              </a:rPr>
              <a:t>DFA</a:t>
            </a:r>
            <a:r>
              <a:rPr lang="zh-CN" altLang="en-US" sz="2800" b="1" spc="30" dirty="0">
                <a:solidFill>
                  <a:prstClr val="white"/>
                </a:solidFill>
                <a:latin typeface="宋体" panose="02010600030101010101" pitchFamily="2" charset="-122"/>
              </a:rPr>
              <a:t>，也可以是</a:t>
            </a:r>
            <a:r>
              <a:rPr lang="en-US" altLang="zh-CN" sz="2800" b="1" spc="30" dirty="0">
                <a:solidFill>
                  <a:prstClr val="white"/>
                </a:solidFill>
                <a:latin typeface="宋体" panose="02010600030101010101" pitchFamily="2" charset="-122"/>
              </a:rPr>
              <a:t>NFA</a:t>
            </a:r>
            <a:endParaRPr lang="zh-CN" altLang="en-US" sz="2800" b="1" spc="30" dirty="0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690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12875"/>
            <a:ext cx="8229600" cy="35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Text Box 67"/>
          <p:cNvSpPr txBox="1">
            <a:spLocks noChangeArrowheads="1"/>
          </p:cNvSpPr>
          <p:nvPr/>
        </p:nvSpPr>
        <p:spPr bwMode="auto">
          <a:xfrm>
            <a:off x="899592" y="604962"/>
            <a:ext cx="7704856" cy="461665"/>
          </a:xfrm>
          <a:prstGeom prst="rect">
            <a:avLst/>
          </a:prstGeom>
          <a:noFill/>
          <a:ln w="12700">
            <a:solidFill>
              <a:srgbClr val="FF006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</a:rPr>
              <a:t>整理上图得，</a:t>
            </a:r>
            <a:r>
              <a:rPr lang="en-US" altLang="zh-CN" dirty="0" smtClean="0">
                <a:solidFill>
                  <a:prstClr val="black"/>
                </a:solidFill>
              </a:rPr>
              <a:t>r</a:t>
            </a:r>
            <a:r>
              <a:rPr lang="en-US" altLang="zh-CN" dirty="0">
                <a:solidFill>
                  <a:prstClr val="black"/>
                </a:solidFill>
              </a:rPr>
              <a:t>=(</a:t>
            </a:r>
            <a:r>
              <a:rPr lang="en-US" altLang="zh-CN" dirty="0" err="1">
                <a:solidFill>
                  <a:prstClr val="black"/>
                </a:solidFill>
              </a:rPr>
              <a:t>a|b</a:t>
            </a:r>
            <a:r>
              <a:rPr lang="en-US" altLang="zh-CN" dirty="0">
                <a:solidFill>
                  <a:prstClr val="black"/>
                </a:solidFill>
              </a:rPr>
              <a:t>)*</a:t>
            </a:r>
            <a:r>
              <a:rPr lang="en-US" altLang="zh-CN" dirty="0" err="1" smtClean="0">
                <a:solidFill>
                  <a:prstClr val="black"/>
                </a:solidFill>
              </a:rPr>
              <a:t>abb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zh-CN" altLang="en-US" dirty="0" smtClean="0">
                <a:solidFill>
                  <a:prstClr val="black"/>
                </a:solidFill>
              </a:rPr>
              <a:t>的</a:t>
            </a:r>
            <a:r>
              <a:rPr lang="en-US" altLang="zh-CN" dirty="0" smtClean="0">
                <a:solidFill>
                  <a:prstClr val="black"/>
                </a:solidFill>
              </a:rPr>
              <a:t>NFA </a:t>
            </a:r>
            <a:r>
              <a:rPr lang="zh-CN" altLang="en-US" dirty="0" smtClean="0">
                <a:solidFill>
                  <a:prstClr val="black"/>
                </a:solidFill>
              </a:rPr>
              <a:t>状态转换图如下：</a:t>
            </a:r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62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6632"/>
            <a:ext cx="79248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3.6 </a:t>
            </a:r>
            <a:r>
              <a:rPr lang="zh-CN" altLang="en-US" dirty="0" smtClean="0">
                <a:solidFill>
                  <a:srgbClr val="FFC000"/>
                </a:solidFill>
              </a:rPr>
              <a:t>正规文法和自动机的等价性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628800"/>
            <a:ext cx="8229600" cy="462560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A50021"/>
                </a:solidFill>
              </a:rPr>
              <a:t>定理</a:t>
            </a:r>
            <a:endParaRPr lang="zh-CN" altLang="en-US" dirty="0" smtClean="0">
              <a:solidFill>
                <a:srgbClr val="A50021"/>
              </a:solidFill>
            </a:endParaRPr>
          </a:p>
          <a:p>
            <a:pPr lvl="1"/>
            <a:r>
              <a:rPr lang="zh-CN" altLang="en-US" sz="2400" b="1" dirty="0" smtClean="0"/>
              <a:t>定义在∑上的正规文法</a:t>
            </a:r>
            <a:r>
              <a:rPr lang="en-US" altLang="zh-CN" sz="2400" b="1" dirty="0" smtClean="0"/>
              <a:t>G</a:t>
            </a:r>
            <a:r>
              <a:rPr lang="zh-CN" altLang="en-US" sz="2400" b="1" dirty="0" smtClean="0"/>
              <a:t>，可以构造一</a:t>
            </a:r>
            <a:r>
              <a:rPr lang="zh-CN" altLang="en-US" sz="2400" dirty="0"/>
              <a:t>个有穷自动机</a:t>
            </a:r>
            <a:r>
              <a:rPr lang="en-US" altLang="zh-CN" sz="2400" dirty="0"/>
              <a:t>M</a:t>
            </a:r>
            <a:r>
              <a:rPr lang="zh-CN" altLang="en-US" sz="2400" dirty="0" smtClean="0"/>
              <a:t>，</a:t>
            </a:r>
            <a:r>
              <a:rPr lang="zh-CN" altLang="en-US" sz="2400" b="1" dirty="0" smtClean="0"/>
              <a:t>使二者等价，即：</a:t>
            </a:r>
            <a:r>
              <a:rPr lang="en-US" altLang="zh-CN" sz="2400" b="1" dirty="0" smtClean="0"/>
              <a:t>L(M)=L(G)</a:t>
            </a:r>
            <a:r>
              <a:rPr lang="zh-CN" altLang="en-US" sz="2400" b="1" dirty="0" smtClean="0"/>
              <a:t>，反之亦然。</a:t>
            </a:r>
            <a:endParaRPr lang="en-US" altLang="zh-CN" sz="2400" b="1" dirty="0" smtClean="0"/>
          </a:p>
          <a:p>
            <a:pPr lvl="1"/>
            <a:endParaRPr lang="en-US" altLang="zh-CN" sz="2400" b="1" dirty="0" smtClean="0"/>
          </a:p>
          <a:p>
            <a:pPr lvl="1"/>
            <a:r>
              <a:rPr lang="zh-CN" altLang="en-US" sz="2400" dirty="0" smtClean="0"/>
              <a:t>等价性：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对于定义在∑上</a:t>
            </a:r>
            <a:r>
              <a:rPr lang="zh-CN" altLang="en-US" sz="2400" dirty="0" smtClean="0"/>
              <a:t>的一个</a:t>
            </a:r>
            <a:r>
              <a:rPr lang="zh-CN" altLang="en-US" sz="2400" dirty="0"/>
              <a:t>正规</a:t>
            </a:r>
            <a:r>
              <a:rPr lang="zh-CN" altLang="en-US" sz="2400" dirty="0" smtClean="0"/>
              <a:t>文法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可以构造一个</a:t>
            </a:r>
            <a:r>
              <a:rPr lang="en-US" altLang="zh-CN" sz="2400" dirty="0"/>
              <a:t>NFA M,</a:t>
            </a:r>
            <a:r>
              <a:rPr lang="zh-CN" altLang="en-US" sz="2400" dirty="0"/>
              <a:t>使得</a:t>
            </a:r>
            <a:r>
              <a:rPr lang="en-US" altLang="zh-CN" sz="2400" dirty="0"/>
              <a:t>L(M)=</a:t>
            </a:r>
            <a:r>
              <a:rPr lang="en-US" altLang="zh-CN" sz="2400" dirty="0" smtClean="0"/>
              <a:t>L(G)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对于定义在∑</a:t>
            </a:r>
            <a:r>
              <a:rPr lang="zh-CN" altLang="en-US" sz="2400" dirty="0"/>
              <a:t>上的</a:t>
            </a:r>
            <a:r>
              <a:rPr lang="en-US" altLang="zh-CN" sz="2400" dirty="0"/>
              <a:t>NFA 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DFA </a:t>
            </a:r>
            <a:r>
              <a:rPr lang="zh-CN" altLang="en-US" sz="2400" dirty="0" smtClean="0"/>
              <a:t>也可以），</a:t>
            </a:r>
            <a:r>
              <a:rPr lang="zh-CN" altLang="en-US" sz="2400" dirty="0"/>
              <a:t>可以构造一</a:t>
            </a:r>
            <a:r>
              <a:rPr lang="zh-CN" altLang="en-US" sz="2400" dirty="0" smtClean="0"/>
              <a:t>个正规文法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使得</a:t>
            </a:r>
            <a:r>
              <a:rPr lang="en-US" altLang="zh-CN" sz="2400" dirty="0" smtClean="0"/>
              <a:t>L(G)=</a:t>
            </a:r>
            <a:r>
              <a:rPr lang="en-US" altLang="zh-CN" sz="2400" dirty="0"/>
              <a:t>L(M)</a:t>
            </a:r>
          </a:p>
          <a:p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295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83930" y="912447"/>
            <a:ext cx="7924800" cy="41148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 smtClean="0"/>
              <a:t>思路：</a:t>
            </a:r>
            <a:endParaRPr lang="en-US" altLang="zh-CN" sz="2400" b="1" dirty="0" smtClean="0"/>
          </a:p>
          <a:p>
            <a:pPr lvl="1">
              <a:lnSpc>
                <a:spcPct val="11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 smtClean="0"/>
              <a:t>）</a:t>
            </a:r>
            <a:r>
              <a:rPr lang="en-US" altLang="zh-CN" sz="2400" b="1" dirty="0"/>
              <a:t>G</a:t>
            </a:r>
            <a:r>
              <a:rPr lang="zh-CN" altLang="en-US" sz="2400" b="1" dirty="0"/>
              <a:t>的终结符</a:t>
            </a:r>
            <a:r>
              <a:rPr lang="zh-CN" altLang="en-US" sz="2400" b="1" dirty="0" smtClean="0"/>
              <a:t>集 与 </a:t>
            </a:r>
            <a:r>
              <a:rPr lang="en-US" altLang="zh-CN" sz="2400" b="1" dirty="0" smtClean="0"/>
              <a:t>M</a:t>
            </a:r>
            <a:r>
              <a:rPr lang="zh-CN" altLang="en-US" sz="2400" b="1" dirty="0"/>
              <a:t>的</a:t>
            </a:r>
            <a:r>
              <a:rPr lang="zh-CN" altLang="en-US" sz="2400" b="1" dirty="0" smtClean="0"/>
              <a:t>字母表相同</a:t>
            </a:r>
            <a:endParaRPr lang="zh-CN" altLang="en-US" sz="2400" b="1" dirty="0"/>
          </a:p>
          <a:p>
            <a:pPr lvl="1">
              <a:lnSpc>
                <a:spcPct val="110000"/>
              </a:lnSpc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</a:t>
            </a:r>
            <a:r>
              <a:rPr lang="en-US" altLang="zh-CN" sz="2400" b="1" dirty="0" smtClean="0"/>
              <a:t>G</a:t>
            </a:r>
            <a:r>
              <a:rPr lang="zh-CN" altLang="en-US" sz="2400" b="1" dirty="0" smtClean="0"/>
              <a:t>中的每一个</a:t>
            </a:r>
            <a:r>
              <a:rPr lang="zh-CN" altLang="en-US" sz="2400" b="1" dirty="0" smtClean="0">
                <a:solidFill>
                  <a:srgbClr val="A50021"/>
                </a:solidFill>
              </a:rPr>
              <a:t>非终结符</a:t>
            </a:r>
            <a:r>
              <a:rPr lang="zh-CN" altLang="en-US" sz="2400" b="1" dirty="0" smtClean="0"/>
              <a:t>是</a:t>
            </a:r>
            <a:r>
              <a:rPr lang="en-US" altLang="zh-CN" sz="2400" b="1" dirty="0" smtClean="0"/>
              <a:t>M</a:t>
            </a:r>
            <a:r>
              <a:rPr lang="zh-CN" altLang="en-US" sz="2400" b="1" dirty="0" smtClean="0"/>
              <a:t>的一个</a:t>
            </a:r>
            <a:r>
              <a:rPr lang="zh-CN" altLang="en-US" sz="2400" b="1" dirty="0" smtClean="0">
                <a:solidFill>
                  <a:srgbClr val="A50021"/>
                </a:solidFill>
              </a:rPr>
              <a:t>状态</a:t>
            </a:r>
            <a:r>
              <a:rPr lang="zh-CN" altLang="en-US" sz="2400" b="1" dirty="0" smtClean="0"/>
              <a:t>，</a:t>
            </a:r>
            <a:endParaRPr lang="en-US" altLang="zh-CN" sz="2400" b="1" dirty="0" smtClean="0"/>
          </a:p>
          <a:p>
            <a:pPr lvl="1">
              <a:lnSpc>
                <a:spcPct val="110000"/>
              </a:lnSpc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）增加</a:t>
            </a:r>
            <a:r>
              <a:rPr lang="zh-CN" altLang="en-US" sz="2400" b="1" dirty="0"/>
              <a:t>一个新</a:t>
            </a:r>
            <a:r>
              <a:rPr lang="zh-CN" altLang="en-US" sz="2400" b="1" dirty="0" smtClean="0"/>
              <a:t>状态 </a:t>
            </a:r>
            <a:r>
              <a:rPr lang="en-US" altLang="zh-CN" sz="2400" b="1" dirty="0" smtClean="0">
                <a:solidFill>
                  <a:srgbClr val="A50021"/>
                </a:solidFill>
              </a:rPr>
              <a:t>Z, </a:t>
            </a:r>
            <a:r>
              <a:rPr lang="zh-CN" altLang="en-US" sz="2400" b="1" dirty="0" smtClean="0"/>
              <a:t>作为</a:t>
            </a:r>
            <a:r>
              <a:rPr lang="en-US" altLang="zh-CN" sz="2400" b="1" dirty="0"/>
              <a:t>NFA</a:t>
            </a:r>
            <a:r>
              <a:rPr lang="zh-CN" altLang="en-US" sz="2400" b="1" dirty="0"/>
              <a:t>的终态</a:t>
            </a:r>
          </a:p>
          <a:p>
            <a:pPr lvl="1">
              <a:lnSpc>
                <a:spcPct val="110000"/>
              </a:lnSpc>
            </a:pPr>
            <a:r>
              <a:rPr lang="en-US" altLang="zh-CN" sz="2400" b="1" dirty="0" smtClean="0"/>
              <a:t> G</a:t>
            </a:r>
            <a:r>
              <a:rPr lang="zh-CN" altLang="en-US" sz="2400" b="1" dirty="0"/>
              <a:t>的开始符号</a:t>
            </a:r>
            <a:r>
              <a:rPr lang="en-US" altLang="zh-CN" sz="2400" b="1" dirty="0"/>
              <a:t>S</a:t>
            </a:r>
            <a:r>
              <a:rPr lang="zh-CN" altLang="en-US" sz="2400" b="1" dirty="0" smtClean="0"/>
              <a:t>是</a:t>
            </a:r>
            <a:r>
              <a:rPr lang="en-US" altLang="zh-CN" sz="2400" b="1" dirty="0" smtClean="0"/>
              <a:t>M</a:t>
            </a:r>
            <a:r>
              <a:rPr lang="zh-CN" altLang="en-US" sz="2400" b="1" dirty="0" smtClean="0"/>
              <a:t>的开始状态</a:t>
            </a:r>
            <a:endParaRPr lang="en-US" altLang="zh-CN" sz="2400" b="1" dirty="0"/>
          </a:p>
          <a:p>
            <a:pPr lvl="1">
              <a:lnSpc>
                <a:spcPct val="110000"/>
              </a:lnSpc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）对</a:t>
            </a:r>
            <a:r>
              <a:rPr lang="en-US" altLang="zh-CN" sz="2400" b="1" dirty="0" smtClean="0"/>
              <a:t>G</a:t>
            </a:r>
            <a:r>
              <a:rPr lang="zh-CN" altLang="en-US" sz="2400" b="1" dirty="0" smtClean="0"/>
              <a:t>中形如</a:t>
            </a:r>
            <a:r>
              <a:rPr lang="en-US" altLang="zh-CN" sz="2400" b="1" dirty="0" smtClean="0">
                <a:solidFill>
                  <a:srgbClr val="A50021"/>
                </a:solidFill>
                <a:sym typeface="Symbol" pitchFamily="18" charset="2"/>
              </a:rPr>
              <a:t>A-&gt;</a:t>
            </a:r>
            <a:r>
              <a:rPr lang="en-US" altLang="zh-CN" sz="2400" b="1" dirty="0" err="1" smtClean="0">
                <a:solidFill>
                  <a:srgbClr val="A50021"/>
                </a:solidFill>
                <a:sym typeface="Symbol" pitchFamily="18" charset="2"/>
              </a:rPr>
              <a:t>tB</a:t>
            </a:r>
            <a:r>
              <a:rPr lang="zh-CN" altLang="en-US" sz="2400" b="1" dirty="0" smtClean="0">
                <a:solidFill>
                  <a:srgbClr val="A50021"/>
                </a:solidFill>
                <a:sym typeface="Symbol" pitchFamily="18" charset="2"/>
              </a:rPr>
              <a:t>的规则</a:t>
            </a:r>
            <a:r>
              <a:rPr lang="zh-CN" altLang="en-US" sz="2400" b="1" dirty="0" smtClean="0">
                <a:sym typeface="Symbol" pitchFamily="18" charset="2"/>
              </a:rPr>
              <a:t>（其中</a:t>
            </a:r>
            <a:r>
              <a:rPr lang="en-US" altLang="zh-CN" sz="2400" b="1" dirty="0" smtClean="0">
                <a:sym typeface="Symbol" pitchFamily="18" charset="2"/>
              </a:rPr>
              <a:t>t</a:t>
            </a:r>
            <a:r>
              <a:rPr lang="zh-CN" altLang="en-US" sz="2400" b="1" dirty="0" smtClean="0">
                <a:sym typeface="Symbol" pitchFamily="18" charset="2"/>
              </a:rPr>
              <a:t>为终结符或 ，</a:t>
            </a:r>
            <a:r>
              <a:rPr lang="en-US" altLang="zh-CN" sz="2400" b="1" dirty="0" smtClean="0">
                <a:sym typeface="Symbol" pitchFamily="18" charset="2"/>
              </a:rPr>
              <a:t>A</a:t>
            </a:r>
            <a:r>
              <a:rPr lang="zh-CN" altLang="en-US" sz="2400" b="1" dirty="0" smtClean="0">
                <a:sym typeface="Symbol" pitchFamily="18" charset="2"/>
              </a:rPr>
              <a:t>和</a:t>
            </a:r>
            <a:r>
              <a:rPr lang="en-US" altLang="zh-CN" sz="2400" b="1" dirty="0" smtClean="0">
                <a:sym typeface="Symbol" pitchFamily="18" charset="2"/>
              </a:rPr>
              <a:t>B</a:t>
            </a:r>
            <a:r>
              <a:rPr lang="zh-CN" altLang="en-US" sz="2400" b="1" dirty="0" smtClean="0">
                <a:sym typeface="Symbol" pitchFamily="18" charset="2"/>
              </a:rPr>
              <a:t>为非终结符的产生式），构造</a:t>
            </a:r>
            <a:r>
              <a:rPr lang="en-US" altLang="zh-CN" sz="2400" b="1" dirty="0" smtClean="0">
                <a:sym typeface="Symbol" pitchFamily="18" charset="2"/>
              </a:rPr>
              <a:t>M</a:t>
            </a:r>
            <a:r>
              <a:rPr lang="zh-CN" altLang="en-US" sz="2400" b="1" dirty="0" smtClean="0">
                <a:sym typeface="Symbol" pitchFamily="18" charset="2"/>
              </a:rPr>
              <a:t>的一个转换函数</a:t>
            </a:r>
            <a:r>
              <a:rPr lang="en-US" altLang="zh-CN" sz="2400" b="1" dirty="0" smtClean="0">
                <a:solidFill>
                  <a:srgbClr val="A50021"/>
                </a:solidFill>
                <a:sym typeface="Symbol" pitchFamily="18" charset="2"/>
              </a:rPr>
              <a:t>f(</a:t>
            </a:r>
            <a:r>
              <a:rPr lang="en-US" altLang="zh-CN" sz="2400" b="1" dirty="0" err="1" smtClean="0">
                <a:solidFill>
                  <a:srgbClr val="A50021"/>
                </a:solidFill>
                <a:sym typeface="Symbol" pitchFamily="18" charset="2"/>
              </a:rPr>
              <a:t>A,t</a:t>
            </a:r>
            <a:r>
              <a:rPr lang="en-US" altLang="zh-CN" sz="2400" b="1" dirty="0" smtClean="0">
                <a:solidFill>
                  <a:srgbClr val="A50021"/>
                </a:solidFill>
                <a:sym typeface="Symbol" pitchFamily="18" charset="2"/>
              </a:rPr>
              <a:t>)=B</a:t>
            </a:r>
          </a:p>
          <a:p>
            <a:pPr lvl="1">
              <a:lnSpc>
                <a:spcPct val="110000"/>
              </a:lnSpc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）</a:t>
            </a:r>
            <a:r>
              <a:rPr lang="zh-CN" altLang="en-US" sz="2400" b="1" dirty="0" smtClean="0">
                <a:sym typeface="Symbol" pitchFamily="18" charset="2"/>
              </a:rPr>
              <a:t>对</a:t>
            </a:r>
            <a:r>
              <a:rPr lang="en-US" altLang="zh-CN" sz="2400" b="1" dirty="0" smtClean="0">
                <a:sym typeface="Symbol" pitchFamily="18" charset="2"/>
              </a:rPr>
              <a:t>G</a:t>
            </a:r>
            <a:r>
              <a:rPr lang="zh-CN" altLang="en-US" sz="2400" b="1" dirty="0" smtClean="0">
                <a:sym typeface="Symbol" pitchFamily="18" charset="2"/>
              </a:rPr>
              <a:t>中形如</a:t>
            </a:r>
            <a:r>
              <a:rPr lang="en-US" altLang="zh-CN" sz="2400" b="1" dirty="0" smtClean="0">
                <a:solidFill>
                  <a:srgbClr val="A50021"/>
                </a:solidFill>
                <a:sym typeface="Symbol" pitchFamily="18" charset="2"/>
              </a:rPr>
              <a:t>A-&gt;t</a:t>
            </a:r>
            <a:r>
              <a:rPr lang="zh-CN" altLang="en-US" sz="2400" b="1" dirty="0" smtClean="0">
                <a:sym typeface="Symbol" pitchFamily="18" charset="2"/>
              </a:rPr>
              <a:t>的产生式，构造</a:t>
            </a:r>
            <a:r>
              <a:rPr lang="en-US" altLang="zh-CN" sz="2400" b="1" dirty="0" smtClean="0">
                <a:sym typeface="Symbol" pitchFamily="18" charset="2"/>
              </a:rPr>
              <a:t>M</a:t>
            </a:r>
            <a:r>
              <a:rPr lang="zh-CN" altLang="en-US" sz="2400" b="1" dirty="0" smtClean="0">
                <a:sym typeface="Symbol" pitchFamily="18" charset="2"/>
              </a:rPr>
              <a:t>的一个转换函数</a:t>
            </a:r>
            <a:r>
              <a:rPr lang="en-US" altLang="zh-CN" sz="2400" b="1" dirty="0" smtClean="0">
                <a:solidFill>
                  <a:srgbClr val="A50021"/>
                </a:solidFill>
                <a:sym typeface="Symbol" pitchFamily="18" charset="2"/>
              </a:rPr>
              <a:t>f(</a:t>
            </a:r>
            <a:r>
              <a:rPr lang="en-US" altLang="zh-CN" sz="2400" b="1" dirty="0" err="1" smtClean="0">
                <a:solidFill>
                  <a:srgbClr val="A50021"/>
                </a:solidFill>
                <a:sym typeface="Symbol" pitchFamily="18" charset="2"/>
              </a:rPr>
              <a:t>A,t</a:t>
            </a:r>
            <a:r>
              <a:rPr lang="en-US" altLang="zh-CN" sz="2400" b="1" dirty="0" smtClean="0">
                <a:solidFill>
                  <a:srgbClr val="A50021"/>
                </a:solidFill>
                <a:sym typeface="Symbol" pitchFamily="18" charset="2"/>
              </a:rPr>
              <a:t>)=Z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90014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例：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P57  3.12  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（教材）</a:t>
            </a:r>
            <a:endParaRPr lang="zh-CN" altLang="en-US" sz="2400" b="1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37675" y="116632"/>
            <a:ext cx="7772400" cy="94773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CN" altLang="en-US" sz="2800" dirty="0" smtClean="0">
                <a:solidFill>
                  <a:srgbClr val="A50021"/>
                </a:solidFill>
              </a:rPr>
              <a:t>一、正规文法</a:t>
            </a:r>
            <a:r>
              <a:rPr lang="en-US" altLang="zh-CN" sz="2800" dirty="0" smtClean="0">
                <a:solidFill>
                  <a:srgbClr val="A50021"/>
                </a:solidFill>
              </a:rPr>
              <a:t>G</a:t>
            </a:r>
            <a:r>
              <a:rPr lang="zh-CN" altLang="en-US" sz="2800" dirty="0" smtClean="0">
                <a:solidFill>
                  <a:srgbClr val="A50021"/>
                </a:solidFill>
              </a:rPr>
              <a:t>到</a:t>
            </a:r>
            <a:r>
              <a:rPr lang="en-US" altLang="zh-CN" sz="2800" dirty="0" smtClean="0">
                <a:solidFill>
                  <a:srgbClr val="A50021"/>
                </a:solidFill>
              </a:rPr>
              <a:t>NFA</a:t>
            </a:r>
            <a:r>
              <a:rPr lang="zh-CN" altLang="en-US" sz="2800" dirty="0" smtClean="0">
                <a:solidFill>
                  <a:srgbClr val="A50021"/>
                </a:solidFill>
              </a:rPr>
              <a:t>的转换</a:t>
            </a:r>
          </a:p>
        </p:txBody>
      </p:sp>
      <p:sp>
        <p:nvSpPr>
          <p:cNvPr id="7" name="云形 6"/>
          <p:cNvSpPr/>
          <p:nvPr/>
        </p:nvSpPr>
        <p:spPr>
          <a:xfrm>
            <a:off x="5494130" y="416297"/>
            <a:ext cx="2914600" cy="936104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5A6378">
                    <a:lumMod val="50000"/>
                  </a:srgbClr>
                </a:solidFill>
              </a:rPr>
              <a:t>怎么构造</a:t>
            </a:r>
            <a:endParaRPr lang="zh-CN" altLang="en-US" sz="2400" b="1" dirty="0">
              <a:solidFill>
                <a:srgbClr val="5A6378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43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45604" y="2132856"/>
            <a:ext cx="7924800" cy="2883145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</a:rPr>
              <a:t>对于转换函数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f(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A,t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) = B ,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写出一产生式：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	</a:t>
            </a:r>
            <a:r>
              <a:rPr lang="zh-CN" altLang="en-US" sz="2400" b="1" dirty="0" smtClean="0">
                <a:solidFill>
                  <a:srgbClr val="FF0066"/>
                </a:solidFill>
                <a:latin typeface="宋体" pitchFamily="2" charset="-122"/>
                <a:sym typeface="Symbol" pitchFamily="18" charset="2"/>
              </a:rPr>
              <a:t>	</a:t>
            </a:r>
            <a:r>
              <a:rPr lang="en-US" altLang="zh-CN" sz="2400" b="1" dirty="0" smtClean="0">
                <a:solidFill>
                  <a:srgbClr val="A50021"/>
                </a:solidFill>
                <a:latin typeface="宋体" pitchFamily="2" charset="-122"/>
                <a:sym typeface="Symbol" pitchFamily="18" charset="2"/>
              </a:rPr>
              <a:t>A-&gt;</a:t>
            </a:r>
            <a:r>
              <a:rPr lang="en-US" altLang="zh-CN" sz="2400" b="1" dirty="0" err="1" smtClean="0">
                <a:solidFill>
                  <a:srgbClr val="A50021"/>
                </a:solidFill>
                <a:latin typeface="宋体" pitchFamily="2" charset="-122"/>
                <a:sym typeface="Symbol" pitchFamily="18" charset="2"/>
              </a:rPr>
              <a:t>tB</a:t>
            </a:r>
            <a:endParaRPr lang="en-US" altLang="zh-CN" sz="2400" b="1" dirty="0" smtClean="0">
              <a:solidFill>
                <a:srgbClr val="A50021"/>
              </a:solidFill>
              <a:latin typeface="宋体" pitchFamily="2" charset="-122"/>
              <a:sym typeface="Symbol" pitchFamily="18" charset="2"/>
            </a:endParaRPr>
          </a:p>
          <a:p>
            <a:r>
              <a:rPr lang="zh-CN" altLang="en-US" sz="2400" b="1" dirty="0" smtClean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对于可以接受状态</a:t>
            </a:r>
            <a:r>
              <a:rPr lang="en-US" altLang="zh-CN" sz="2400" b="1" dirty="0" smtClean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Z</a:t>
            </a:r>
            <a:r>
              <a:rPr lang="zh-CN" altLang="en-US" sz="2400" b="1" dirty="0" smtClean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，增加产生式：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		</a:t>
            </a:r>
            <a:r>
              <a:rPr lang="en-US" altLang="zh-CN" sz="2400" b="1" dirty="0" smtClean="0">
                <a:solidFill>
                  <a:srgbClr val="A50021"/>
                </a:solidFill>
                <a:latin typeface="宋体" pitchFamily="2" charset="-122"/>
                <a:sym typeface="Symbol" pitchFamily="18" charset="2"/>
              </a:rPr>
              <a:t>Z-&gt; </a:t>
            </a:r>
            <a:r>
              <a:rPr lang="en-US" altLang="zh-CN" sz="2400" b="1" dirty="0" smtClean="0">
                <a:solidFill>
                  <a:srgbClr val="A50021"/>
                </a:solidFill>
                <a:sym typeface="Symbol" pitchFamily="18" charset="2"/>
              </a:rPr>
              <a:t></a:t>
            </a:r>
          </a:p>
          <a:p>
            <a:r>
              <a:rPr lang="zh-CN" altLang="en-US" sz="2400" b="1" dirty="0" smtClean="0">
                <a:solidFill>
                  <a:schemeClr val="tx1"/>
                </a:solidFill>
                <a:sym typeface="Symbol" pitchFamily="18" charset="2"/>
              </a:rPr>
              <a:t>有穷自动机的初态对应文法的开始符号，有穷自动机的字母表为文法的终结符。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b="1" dirty="0" smtClean="0">
              <a:sym typeface="Symbol" pitchFamily="18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6506" y="4725144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例：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P 58  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例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3.13 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（教材）</a:t>
            </a:r>
            <a:endParaRPr lang="zh-CN" altLang="en-US" sz="2400" b="1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37675" y="116632"/>
            <a:ext cx="7772400" cy="94773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CN" altLang="en-US" sz="2800" dirty="0">
                <a:solidFill>
                  <a:srgbClr val="A50021"/>
                </a:solidFill>
              </a:rPr>
              <a:t>二</a:t>
            </a:r>
            <a:r>
              <a:rPr lang="zh-CN" altLang="en-US" sz="2800" dirty="0" smtClean="0">
                <a:solidFill>
                  <a:srgbClr val="A50021"/>
                </a:solidFill>
              </a:rPr>
              <a:t>、</a:t>
            </a:r>
            <a:r>
              <a:rPr lang="en-US" altLang="zh-CN" sz="2800" dirty="0" smtClean="0">
                <a:solidFill>
                  <a:srgbClr val="A50021"/>
                </a:solidFill>
              </a:rPr>
              <a:t>NFA</a:t>
            </a:r>
            <a:r>
              <a:rPr lang="zh-CN" altLang="en-US" sz="2800" dirty="0">
                <a:solidFill>
                  <a:srgbClr val="A50021"/>
                </a:solidFill>
              </a:rPr>
              <a:t>到</a:t>
            </a:r>
            <a:r>
              <a:rPr lang="zh-CN" altLang="en-US" sz="2800" dirty="0" smtClean="0">
                <a:solidFill>
                  <a:srgbClr val="A50021"/>
                </a:solidFill>
              </a:rPr>
              <a:t>正规文法</a:t>
            </a:r>
            <a:r>
              <a:rPr lang="en-US" altLang="zh-CN" sz="2800" dirty="0" smtClean="0">
                <a:solidFill>
                  <a:srgbClr val="A50021"/>
                </a:solidFill>
              </a:rPr>
              <a:t>G</a:t>
            </a:r>
            <a:r>
              <a:rPr lang="zh-CN" altLang="en-US" sz="2800" dirty="0" smtClean="0">
                <a:solidFill>
                  <a:srgbClr val="A50021"/>
                </a:solidFill>
              </a:rPr>
              <a:t>的转换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1064369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尽管在实际中，很少将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NFA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或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DFA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转换为正规文法，但其转换规则非常简单，下面介绍下该算法。</a:t>
            </a:r>
            <a:endParaRPr lang="zh-CN" altLang="en-US" sz="2400" b="1" dirty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61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228599"/>
            <a:ext cx="8229600" cy="1040161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rgbClr val="A50021"/>
                </a:solidFill>
              </a:rPr>
              <a:t>附：有穷自动机识别正规集模型</a:t>
            </a:r>
            <a:r>
              <a:rPr lang="en-US" altLang="zh-CN" sz="2800" dirty="0" smtClean="0">
                <a:solidFill>
                  <a:srgbClr val="A50021"/>
                </a:solidFill>
              </a:rPr>
              <a:t/>
            </a:r>
            <a:br>
              <a:rPr lang="en-US" altLang="zh-CN" sz="2800" dirty="0" smtClean="0">
                <a:solidFill>
                  <a:srgbClr val="A50021"/>
                </a:solidFill>
              </a:rPr>
            </a:br>
            <a:endParaRPr lang="zh-CN" altLang="en-US" sz="2800" dirty="0" smtClean="0">
              <a:solidFill>
                <a:srgbClr val="A50021"/>
              </a:solidFill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325438" y="3356992"/>
            <a:ext cx="8350250" cy="13589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A50021"/>
                </a:solidFill>
                <a:sym typeface="Symbol" pitchFamily="18" charset="2"/>
              </a:rPr>
              <a:t>PS</a:t>
            </a:r>
            <a:r>
              <a:rPr lang="zh-CN" altLang="en-US" sz="2400" b="1" dirty="0" smtClean="0">
                <a:solidFill>
                  <a:srgbClr val="A50021"/>
                </a:solidFill>
                <a:sym typeface="Symbol" pitchFamily="18" charset="2"/>
              </a:rPr>
              <a:t>：</a:t>
            </a:r>
            <a:r>
              <a:rPr lang="zh-CN" altLang="en-US" sz="2400" b="1" dirty="0" smtClean="0">
                <a:solidFill>
                  <a:schemeClr val="tx1"/>
                </a:solidFill>
                <a:sym typeface="Symbol" pitchFamily="18" charset="2"/>
              </a:rPr>
              <a:t>在初始状态下，读头指向输入带的</a:t>
            </a:r>
            <a:r>
              <a:rPr lang="zh-CN" altLang="en-US" sz="2400" b="1" dirty="0" smtClean="0">
                <a:solidFill>
                  <a:srgbClr val="A50021"/>
                </a:solidFill>
                <a:sym typeface="Symbol" pitchFamily="18" charset="2"/>
              </a:rPr>
              <a:t>最左单元</a:t>
            </a:r>
            <a:r>
              <a:rPr lang="zh-CN" altLang="en-US" sz="2400" b="1" dirty="0" smtClean="0">
                <a:solidFill>
                  <a:schemeClr val="tx1"/>
                </a:solidFill>
                <a:sym typeface="Symbol" pitchFamily="18" charset="2"/>
              </a:rPr>
              <a:t>，准备读入第一个字符。每读入一个字符，</a:t>
            </a:r>
            <a:r>
              <a:rPr lang="zh-CN" altLang="en-US" sz="2400" b="1" dirty="0" smtClean="0">
                <a:solidFill>
                  <a:srgbClr val="A50021"/>
                </a:solidFill>
                <a:sym typeface="Symbol" pitchFamily="18" charset="2"/>
              </a:rPr>
              <a:t>从当前状态进入下一状态</a:t>
            </a:r>
            <a:r>
              <a:rPr lang="zh-CN" altLang="en-US" sz="2400" b="1" dirty="0" smtClean="0">
                <a:solidFill>
                  <a:schemeClr val="tx1"/>
                </a:solidFill>
                <a:sym typeface="Symbol" pitchFamily="18" charset="2"/>
              </a:rPr>
              <a:t>；</a:t>
            </a:r>
            <a:endParaRPr lang="en-US" altLang="zh-CN" sz="2400" b="1" dirty="0" smtClean="0">
              <a:solidFill>
                <a:schemeClr val="tx1"/>
              </a:solidFill>
              <a:sym typeface="Symbol" pitchFamily="18" charset="2"/>
            </a:endParaRP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chemeClr val="tx1"/>
                </a:solidFill>
                <a:sym typeface="Symbol" pitchFamily="18" charset="2"/>
              </a:rPr>
              <a:t>当读头读入</a:t>
            </a:r>
            <a:r>
              <a:rPr lang="zh-CN" altLang="en-US" sz="2400" b="1" dirty="0" smtClean="0">
                <a:solidFill>
                  <a:srgbClr val="A50021"/>
                </a:solidFill>
                <a:sym typeface="Symbol" pitchFamily="18" charset="2"/>
              </a:rPr>
              <a:t>适当长度的</a:t>
            </a:r>
            <a:r>
              <a:rPr lang="zh-CN" altLang="en-US" sz="2400" b="1" dirty="0" smtClean="0">
                <a:solidFill>
                  <a:schemeClr val="tx1"/>
                </a:solidFill>
                <a:sym typeface="Symbol" pitchFamily="18" charset="2"/>
              </a:rPr>
              <a:t>字符后，状态进入</a:t>
            </a:r>
            <a:r>
              <a:rPr lang="zh-CN" altLang="en-US" sz="2400" b="1" dirty="0" smtClean="0">
                <a:solidFill>
                  <a:srgbClr val="A50021"/>
                </a:solidFill>
                <a:sym typeface="Symbol" pitchFamily="18" charset="2"/>
              </a:rPr>
              <a:t>终态</a:t>
            </a:r>
            <a:r>
              <a:rPr lang="zh-CN" altLang="en-US" sz="2400" b="1" dirty="0" smtClean="0">
                <a:solidFill>
                  <a:schemeClr val="tx1"/>
                </a:solidFill>
                <a:sym typeface="Symbol" pitchFamily="18" charset="2"/>
              </a:rPr>
              <a:t>，则输入带上的输入串被</a:t>
            </a:r>
            <a:r>
              <a:rPr lang="zh-CN" altLang="en-US" sz="2400" b="1" dirty="0" smtClean="0">
                <a:solidFill>
                  <a:srgbClr val="A50021"/>
                </a:solidFill>
                <a:sym typeface="Symbol" pitchFamily="18" charset="2"/>
              </a:rPr>
              <a:t>接受。</a:t>
            </a:r>
            <a:r>
              <a:rPr lang="zh-CN" altLang="en-US" sz="2400" b="1" dirty="0" smtClean="0">
                <a:sym typeface="Symbol" pitchFamily="18" charset="2"/>
              </a:rPr>
              <a:t>如果符号串都读完也没有被接受</a:t>
            </a:r>
            <a:r>
              <a:rPr lang="zh-CN" altLang="en-US" sz="2400" b="1" dirty="0" smtClean="0">
                <a:solidFill>
                  <a:schemeClr val="tx1"/>
                </a:solidFill>
                <a:sym typeface="Symbol" pitchFamily="18" charset="2"/>
              </a:rPr>
              <a:t>，则输入串</a:t>
            </a:r>
            <a:r>
              <a:rPr lang="zh-CN" altLang="en-US" sz="2400" b="1" dirty="0" smtClean="0">
                <a:solidFill>
                  <a:srgbClr val="A50021"/>
                </a:solidFill>
                <a:sym typeface="Symbol" pitchFamily="18" charset="2"/>
              </a:rPr>
              <a:t>有错</a:t>
            </a:r>
            <a:r>
              <a:rPr lang="zh-CN" altLang="en-US" sz="2400" b="1" dirty="0" smtClean="0">
                <a:solidFill>
                  <a:schemeClr val="tx1"/>
                </a:solidFill>
                <a:sym typeface="Symbol" pitchFamily="18" charset="2"/>
              </a:rPr>
              <a:t>。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endParaRPr lang="en-US" altLang="zh-CN" sz="2400" b="1" dirty="0" smtClean="0"/>
          </a:p>
        </p:txBody>
      </p:sp>
      <p:grpSp>
        <p:nvGrpSpPr>
          <p:cNvPr id="54275" name="Group 3"/>
          <p:cNvGrpSpPr>
            <a:grpSpLocks/>
          </p:cNvGrpSpPr>
          <p:nvPr/>
        </p:nvGrpSpPr>
        <p:grpSpPr bwMode="auto">
          <a:xfrm>
            <a:off x="1643063" y="1414462"/>
            <a:ext cx="5181600" cy="1609725"/>
            <a:chOff x="144" y="1296"/>
            <a:chExt cx="3264" cy="1014"/>
          </a:xfrm>
        </p:grpSpPr>
        <p:grpSp>
          <p:nvGrpSpPr>
            <p:cNvPr id="54277" name="Group 4"/>
            <p:cNvGrpSpPr>
              <a:grpSpLocks/>
            </p:cNvGrpSpPr>
            <p:nvPr/>
          </p:nvGrpSpPr>
          <p:grpSpPr bwMode="auto">
            <a:xfrm>
              <a:off x="864" y="1296"/>
              <a:ext cx="2496" cy="333"/>
              <a:chOff x="1104" y="3072"/>
              <a:chExt cx="2496" cy="333"/>
            </a:xfrm>
          </p:grpSpPr>
          <p:sp>
            <p:nvSpPr>
              <p:cNvPr id="54282" name="Text Box 5"/>
              <p:cNvSpPr txBox="1">
                <a:spLocks noChangeArrowheads="1"/>
              </p:cNvSpPr>
              <p:nvPr/>
            </p:nvSpPr>
            <p:spPr bwMode="auto">
              <a:xfrm>
                <a:off x="1104" y="3072"/>
                <a:ext cx="288" cy="3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>
                    <a:solidFill>
                      <a:prstClr val="black"/>
                    </a:solidFill>
                    <a:latin typeface="Times New Roman" pitchFamily="18" charset="0"/>
                  </a:rPr>
                  <a:t> </a:t>
                </a:r>
                <a:r>
                  <a:rPr kumimoji="1" lang="en-US" altLang="zh-CN" sz="2800">
                    <a:solidFill>
                      <a:prstClr val="black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54283" name="Text Box 6"/>
              <p:cNvSpPr txBox="1">
                <a:spLocks noChangeArrowheads="1"/>
              </p:cNvSpPr>
              <p:nvPr/>
            </p:nvSpPr>
            <p:spPr bwMode="auto">
              <a:xfrm>
                <a:off x="1392" y="3072"/>
                <a:ext cx="336" cy="3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800">
                    <a:solidFill>
                      <a:prstClr val="black"/>
                    </a:solidFill>
                    <a:latin typeface="Times New Roman" pitchFamily="18" charset="0"/>
                  </a:rPr>
                  <a:t> b</a:t>
                </a:r>
              </a:p>
            </p:txBody>
          </p:sp>
          <p:sp>
            <p:nvSpPr>
              <p:cNvPr id="54284" name="Text Box 7"/>
              <p:cNvSpPr txBox="1">
                <a:spLocks noChangeArrowheads="1"/>
              </p:cNvSpPr>
              <p:nvPr/>
            </p:nvSpPr>
            <p:spPr bwMode="auto">
              <a:xfrm>
                <a:off x="1728" y="3072"/>
                <a:ext cx="288" cy="3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800">
                    <a:solidFill>
                      <a:prstClr val="black"/>
                    </a:solidFill>
                    <a:latin typeface="Times New Roman" pitchFamily="18" charset="0"/>
                  </a:rPr>
                  <a:t> c</a:t>
                </a:r>
              </a:p>
            </p:txBody>
          </p:sp>
          <p:sp>
            <p:nvSpPr>
              <p:cNvPr id="54285" name="Text Box 8"/>
              <p:cNvSpPr txBox="1">
                <a:spLocks noChangeArrowheads="1"/>
              </p:cNvSpPr>
              <p:nvPr/>
            </p:nvSpPr>
            <p:spPr bwMode="auto">
              <a:xfrm>
                <a:off x="2016" y="3072"/>
                <a:ext cx="336" cy="3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800">
                    <a:solidFill>
                      <a:prstClr val="black"/>
                    </a:solidFill>
                    <a:latin typeface="Times New Roman" pitchFamily="18" charset="0"/>
                  </a:rPr>
                  <a:t> d</a:t>
                </a:r>
              </a:p>
            </p:txBody>
          </p:sp>
          <p:sp>
            <p:nvSpPr>
              <p:cNvPr id="54286" name="Text Box 9"/>
              <p:cNvSpPr txBox="1">
                <a:spLocks noChangeArrowheads="1"/>
              </p:cNvSpPr>
              <p:nvPr/>
            </p:nvSpPr>
            <p:spPr bwMode="auto">
              <a:xfrm>
                <a:off x="2352" y="3072"/>
                <a:ext cx="288" cy="3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800">
                    <a:solidFill>
                      <a:prstClr val="black"/>
                    </a:solidFill>
                    <a:latin typeface="Times New Roman" pitchFamily="18" charset="0"/>
                  </a:rPr>
                  <a:t> e</a:t>
                </a:r>
              </a:p>
            </p:txBody>
          </p:sp>
          <p:sp>
            <p:nvSpPr>
              <p:cNvPr id="54287" name="Text Box 10"/>
              <p:cNvSpPr txBox="1">
                <a:spLocks noChangeArrowheads="1"/>
              </p:cNvSpPr>
              <p:nvPr/>
            </p:nvSpPr>
            <p:spPr bwMode="auto">
              <a:xfrm>
                <a:off x="2640" y="3072"/>
                <a:ext cx="960" cy="3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800">
                    <a:solidFill>
                      <a:prstClr val="black"/>
                    </a:solidFill>
                    <a:latin typeface="Times New Roman" pitchFamily="18" charset="0"/>
                  </a:rPr>
                  <a:t> ……</a:t>
                </a:r>
              </a:p>
            </p:txBody>
          </p:sp>
        </p:grpSp>
        <p:sp>
          <p:nvSpPr>
            <p:cNvPr id="54278" name="Line 11"/>
            <p:cNvSpPr>
              <a:spLocks noChangeShapeType="1"/>
            </p:cNvSpPr>
            <p:nvPr/>
          </p:nvSpPr>
          <p:spPr bwMode="auto">
            <a:xfrm flipV="1">
              <a:off x="1632" y="163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54279" name="Text Box 12"/>
            <p:cNvSpPr txBox="1">
              <a:spLocks noChangeArrowheads="1"/>
            </p:cNvSpPr>
            <p:nvPr/>
          </p:nvSpPr>
          <p:spPr bwMode="auto">
            <a:xfrm>
              <a:off x="864" y="2016"/>
              <a:ext cx="147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dirty="0" smtClean="0">
                  <a:solidFill>
                    <a:prstClr val="black"/>
                  </a:solidFill>
                  <a:latin typeface="Times New Roman" pitchFamily="18" charset="0"/>
                </a:rPr>
                <a:t>有穷状态</a:t>
              </a:r>
              <a:r>
                <a:rPr kumimoji="1" lang="zh-CN" altLang="en-US" dirty="0">
                  <a:solidFill>
                    <a:prstClr val="black"/>
                  </a:solidFill>
                  <a:latin typeface="Times New Roman" pitchFamily="18" charset="0"/>
                </a:rPr>
                <a:t>控制器</a:t>
              </a:r>
            </a:p>
          </p:txBody>
        </p:sp>
        <p:sp>
          <p:nvSpPr>
            <p:cNvPr id="54280" name="Text Box 13"/>
            <p:cNvSpPr txBox="1">
              <a:spLocks noChangeArrowheads="1"/>
            </p:cNvSpPr>
            <p:nvPr/>
          </p:nvSpPr>
          <p:spPr bwMode="auto">
            <a:xfrm>
              <a:off x="144" y="1344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dirty="0">
                  <a:solidFill>
                    <a:prstClr val="black"/>
                  </a:solidFill>
                  <a:latin typeface="Times New Roman" pitchFamily="18" charset="0"/>
                </a:rPr>
                <a:t>输入带</a:t>
              </a:r>
            </a:p>
          </p:txBody>
        </p:sp>
        <p:sp>
          <p:nvSpPr>
            <p:cNvPr id="54281" name="Text Box 14"/>
            <p:cNvSpPr txBox="1">
              <a:spLocks noChangeArrowheads="1"/>
            </p:cNvSpPr>
            <p:nvPr/>
          </p:nvSpPr>
          <p:spPr bwMode="auto">
            <a:xfrm>
              <a:off x="2400" y="2016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>
                  <a:solidFill>
                    <a:prstClr val="black"/>
                  </a:solidFill>
                  <a:latin typeface="Times New Roman" pitchFamily="18" charset="0"/>
                </a:rPr>
                <a:t>状态变换</a:t>
              </a:r>
            </a:p>
          </p:txBody>
        </p:sp>
      </p:grpSp>
      <p:cxnSp>
        <p:nvCxnSpPr>
          <p:cNvPr id="4" name="直接箭头连接符 3"/>
          <p:cNvCxnSpPr/>
          <p:nvPr/>
        </p:nvCxnSpPr>
        <p:spPr>
          <a:xfrm flipV="1">
            <a:off x="3014663" y="1917973"/>
            <a:ext cx="0" cy="477218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云形 1"/>
          <p:cNvSpPr/>
          <p:nvPr/>
        </p:nvSpPr>
        <p:spPr>
          <a:xfrm>
            <a:off x="3956050" y="5661248"/>
            <a:ext cx="3280246" cy="72008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</a:rPr>
              <a:t>俄罗斯方块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54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build="p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8532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03-3 </a:t>
            </a:r>
            <a:r>
              <a:rPr lang="zh-CN" altLang="en-US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r>
              <a:rPr lang="zh-CN" altLang="en-US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节内容及相关习题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77979" y="1755183"/>
            <a:ext cx="7924800" cy="145779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概念类：</a:t>
            </a:r>
            <a:endParaRPr lang="en-US" altLang="zh-CN" sz="2400" dirty="0" smtClean="0"/>
          </a:p>
          <a:p>
            <a:pPr marL="118872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正规文法、正规式、有限状态机是可以等价的，即它们可以定义相同的正规集（正规语言）</a:t>
            </a:r>
            <a:endParaRPr lang="en-US" altLang="zh-CN" sz="2400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内容占位符 5"/>
          <p:cNvSpPr txBox="1">
            <a:spLocks/>
          </p:cNvSpPr>
          <p:nvPr/>
        </p:nvSpPr>
        <p:spPr>
          <a:xfrm>
            <a:off x="611560" y="3284984"/>
            <a:ext cx="7924800" cy="2304256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rgbClr val="F0AD00"/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计算类：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118872" indent="0" fontAlgn="base">
              <a:spcAft>
                <a:spcPct val="0"/>
              </a:spcAft>
              <a:buClr>
                <a:srgbClr val="F0AD00"/>
              </a:buClr>
              <a:buFont typeface="Wingdings 2"/>
              <a:buNone/>
            </a:pPr>
            <a:r>
              <a:rPr lang="zh-CN" altLang="en-US" sz="2400" dirty="0" smtClean="0">
                <a:solidFill>
                  <a:prstClr val="black"/>
                </a:solidFill>
              </a:rPr>
              <a:t>   </a:t>
            </a:r>
            <a:r>
              <a:rPr lang="en-US" altLang="zh-CN" sz="2400" dirty="0" smtClean="0">
                <a:solidFill>
                  <a:prstClr val="black"/>
                </a:solidFill>
              </a:rPr>
              <a:t>1</a:t>
            </a:r>
            <a:r>
              <a:rPr lang="zh-CN" altLang="en-US" sz="2400" dirty="0" smtClean="0">
                <a:solidFill>
                  <a:prstClr val="black"/>
                </a:solidFill>
              </a:rPr>
              <a:t>）已知正规式，</a:t>
            </a:r>
            <a:r>
              <a:rPr lang="zh-CN" altLang="en-US" sz="2400" dirty="0">
                <a:solidFill>
                  <a:prstClr val="black"/>
                </a:solidFill>
              </a:rPr>
              <a:t>如何</a:t>
            </a:r>
            <a:r>
              <a:rPr lang="zh-CN" altLang="en-US" sz="2400" dirty="0" smtClean="0">
                <a:solidFill>
                  <a:prstClr val="black"/>
                </a:solidFill>
              </a:rPr>
              <a:t>画</a:t>
            </a:r>
            <a:r>
              <a:rPr lang="en-US" altLang="zh-CN" sz="2400" dirty="0" smtClean="0">
                <a:solidFill>
                  <a:prstClr val="black"/>
                </a:solidFill>
              </a:rPr>
              <a:t>NFA</a:t>
            </a:r>
            <a:r>
              <a:rPr lang="zh-CN" altLang="en-US" sz="2400" dirty="0" smtClean="0">
                <a:solidFill>
                  <a:prstClr val="black"/>
                </a:solidFill>
              </a:rPr>
              <a:t>的状态图；已知</a:t>
            </a:r>
            <a:r>
              <a:rPr lang="en-US" altLang="zh-CN" sz="2400" dirty="0" smtClean="0">
                <a:solidFill>
                  <a:prstClr val="black"/>
                </a:solidFill>
              </a:rPr>
              <a:t>DFA</a:t>
            </a:r>
            <a:r>
              <a:rPr lang="zh-CN" altLang="en-US" sz="2400" dirty="0" smtClean="0">
                <a:solidFill>
                  <a:prstClr val="black"/>
                </a:solidFill>
              </a:rPr>
              <a:t>的状态图，如何写出正规式。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118872" indent="0" fontAlgn="base">
              <a:spcAft>
                <a:spcPct val="0"/>
              </a:spcAft>
              <a:buClr>
                <a:srgbClr val="F0AD00"/>
              </a:buClr>
              <a:buFont typeface="Wingdings 2"/>
              <a:buNone/>
            </a:pPr>
            <a:r>
              <a:rPr lang="zh-CN" altLang="en-US" sz="2400" dirty="0" smtClean="0">
                <a:solidFill>
                  <a:prstClr val="black"/>
                </a:solidFill>
              </a:rPr>
              <a:t>   </a:t>
            </a:r>
            <a:r>
              <a:rPr lang="en-US" altLang="zh-CN" sz="2400" dirty="0" smtClean="0">
                <a:solidFill>
                  <a:prstClr val="black"/>
                </a:solidFill>
              </a:rPr>
              <a:t>2</a:t>
            </a:r>
            <a:r>
              <a:rPr lang="zh-CN" altLang="en-US" sz="2400" dirty="0">
                <a:solidFill>
                  <a:prstClr val="black"/>
                </a:solidFill>
              </a:rPr>
              <a:t>）已知</a:t>
            </a:r>
            <a:r>
              <a:rPr lang="zh-CN" altLang="en-US" sz="2400" dirty="0" smtClean="0">
                <a:solidFill>
                  <a:prstClr val="black"/>
                </a:solidFill>
              </a:rPr>
              <a:t>正规文法，</a:t>
            </a:r>
            <a:r>
              <a:rPr lang="zh-CN" altLang="en-US" sz="2400" dirty="0">
                <a:solidFill>
                  <a:prstClr val="black"/>
                </a:solidFill>
              </a:rPr>
              <a:t>如何画</a:t>
            </a:r>
            <a:r>
              <a:rPr lang="en-US" altLang="zh-CN" sz="2400" dirty="0">
                <a:solidFill>
                  <a:prstClr val="black"/>
                </a:solidFill>
              </a:rPr>
              <a:t>NFA</a:t>
            </a:r>
            <a:r>
              <a:rPr lang="zh-CN" altLang="en-US" sz="2400" dirty="0">
                <a:solidFill>
                  <a:prstClr val="black"/>
                </a:solidFill>
              </a:rPr>
              <a:t>的状态图；已知</a:t>
            </a:r>
            <a:r>
              <a:rPr lang="en-US" altLang="zh-CN" sz="2400" dirty="0">
                <a:solidFill>
                  <a:prstClr val="black"/>
                </a:solidFill>
              </a:rPr>
              <a:t>DFA</a:t>
            </a:r>
            <a:r>
              <a:rPr lang="zh-CN" altLang="en-US" sz="2400" dirty="0">
                <a:solidFill>
                  <a:prstClr val="black"/>
                </a:solidFill>
              </a:rPr>
              <a:t>的</a:t>
            </a:r>
            <a:r>
              <a:rPr lang="zh-CN" altLang="en-US" sz="2400" dirty="0" smtClean="0">
                <a:solidFill>
                  <a:prstClr val="black"/>
                </a:solidFill>
              </a:rPr>
              <a:t>状态图，</a:t>
            </a:r>
            <a:r>
              <a:rPr lang="zh-CN" altLang="en-US" sz="2400" dirty="0">
                <a:solidFill>
                  <a:prstClr val="black"/>
                </a:solidFill>
              </a:rPr>
              <a:t>如何写出</a:t>
            </a:r>
            <a:r>
              <a:rPr lang="zh-CN" altLang="en-US" sz="2400" dirty="0" smtClean="0">
                <a:solidFill>
                  <a:prstClr val="black"/>
                </a:solidFill>
              </a:rPr>
              <a:t>正规文法。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118872" indent="0" fontAlgn="base">
              <a:spcAft>
                <a:spcPct val="0"/>
              </a:spcAft>
              <a:buClr>
                <a:srgbClr val="F0AD00"/>
              </a:buClr>
              <a:buFont typeface="Wingdings 2"/>
              <a:buNone/>
            </a:pPr>
            <a:endParaRPr lang="en-US" altLang="zh-CN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15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8532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03-3 </a:t>
            </a:r>
            <a:r>
              <a:rPr lang="zh-CN" altLang="en-US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r>
              <a:rPr lang="zh-CN" altLang="en-US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节内容及相关习题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625276" y="1484784"/>
            <a:ext cx="7924800" cy="3024336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rgbClr val="F0AD00"/>
              </a:buClr>
            </a:pPr>
            <a:r>
              <a:rPr lang="zh-CN" altLang="en-US" sz="2400" dirty="0" smtClean="0">
                <a:solidFill>
                  <a:srgbClr val="A50021"/>
                </a:solidFill>
                <a:sym typeface="Wingdings" panose="05000000000000000000" pitchFamily="2" charset="2"/>
              </a:rPr>
              <a:t>习题</a:t>
            </a:r>
            <a:endParaRPr lang="en-US" altLang="zh-CN" sz="2400" dirty="0" smtClean="0">
              <a:solidFill>
                <a:srgbClr val="A50021"/>
              </a:solidFill>
            </a:endParaRPr>
          </a:p>
          <a:p>
            <a:pPr marL="118872" indent="0" fontAlgn="base">
              <a:spcAft>
                <a:spcPct val="0"/>
              </a:spcAft>
              <a:buClr>
                <a:srgbClr val="F0AD00"/>
              </a:buClr>
              <a:buFont typeface="Wingdings 2"/>
              <a:buNone/>
            </a:pPr>
            <a:r>
              <a:rPr lang="zh-CN" altLang="en-US" sz="2400" dirty="0" smtClean="0">
                <a:solidFill>
                  <a:prstClr val="black"/>
                </a:solidFill>
              </a:rPr>
              <a:t>   </a:t>
            </a:r>
            <a:r>
              <a:rPr lang="en-US" altLang="zh-CN" sz="2400" dirty="0" smtClean="0">
                <a:solidFill>
                  <a:prstClr val="black"/>
                </a:solidFill>
              </a:rPr>
              <a:t>1</a:t>
            </a:r>
            <a:r>
              <a:rPr lang="zh-CN" altLang="en-US" sz="2400" dirty="0">
                <a:solidFill>
                  <a:prstClr val="black"/>
                </a:solidFill>
              </a:rPr>
              <a:t>）根据正规式构造</a:t>
            </a:r>
            <a:r>
              <a:rPr lang="en-US" altLang="zh-CN" sz="2400" dirty="0" smtClean="0">
                <a:solidFill>
                  <a:prstClr val="black"/>
                </a:solidFill>
              </a:rPr>
              <a:t>NFA  P64 </a:t>
            </a:r>
            <a:r>
              <a:rPr lang="zh-CN" altLang="en-US" sz="2400" dirty="0" smtClean="0">
                <a:solidFill>
                  <a:prstClr val="black"/>
                </a:solidFill>
              </a:rPr>
              <a:t>练习 </a:t>
            </a:r>
            <a:r>
              <a:rPr lang="en-US" altLang="zh-CN" sz="2400" dirty="0" smtClean="0">
                <a:solidFill>
                  <a:prstClr val="black"/>
                </a:solidFill>
              </a:rPr>
              <a:t>1  </a:t>
            </a:r>
            <a:r>
              <a:rPr lang="zh-CN" altLang="en-US" sz="2400" dirty="0" smtClean="0">
                <a:solidFill>
                  <a:prstClr val="black"/>
                </a:solidFill>
              </a:rPr>
              <a:t>；</a:t>
            </a:r>
            <a:r>
              <a:rPr lang="en-US" altLang="zh-CN" sz="2400" dirty="0" smtClean="0">
                <a:solidFill>
                  <a:prstClr val="black"/>
                </a:solidFill>
              </a:rPr>
              <a:t>P65 </a:t>
            </a:r>
            <a:r>
              <a:rPr lang="zh-CN" altLang="en-US" sz="2400" dirty="0" smtClean="0">
                <a:solidFill>
                  <a:prstClr val="black"/>
                </a:solidFill>
              </a:rPr>
              <a:t>练习</a:t>
            </a:r>
            <a:r>
              <a:rPr lang="en-US" altLang="zh-CN" sz="2400" dirty="0" smtClean="0">
                <a:solidFill>
                  <a:prstClr val="black"/>
                </a:solidFill>
              </a:rPr>
              <a:t>6 </a:t>
            </a:r>
            <a:r>
              <a:rPr lang="zh-CN" altLang="en-US" sz="2400" dirty="0" smtClean="0">
                <a:solidFill>
                  <a:prstClr val="black"/>
                </a:solidFill>
              </a:rPr>
              <a:t>（较难）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118872" indent="0" fontAlgn="base">
              <a:spcAft>
                <a:spcPct val="0"/>
              </a:spcAft>
              <a:buClr>
                <a:srgbClr val="F0AD00"/>
              </a:buClr>
              <a:buFont typeface="Wingdings 2"/>
              <a:buNone/>
            </a:pPr>
            <a:r>
              <a:rPr lang="zh-CN" altLang="en-US" sz="2400" dirty="0" smtClean="0">
                <a:solidFill>
                  <a:prstClr val="black"/>
                </a:solidFill>
              </a:rPr>
              <a:t>   </a:t>
            </a:r>
            <a:r>
              <a:rPr lang="en-US" altLang="zh-CN" sz="2400" dirty="0" smtClean="0">
                <a:solidFill>
                  <a:prstClr val="black"/>
                </a:solidFill>
              </a:rPr>
              <a:t>2</a:t>
            </a:r>
            <a:r>
              <a:rPr lang="zh-CN" altLang="en-US" sz="2400" dirty="0">
                <a:solidFill>
                  <a:prstClr val="black"/>
                </a:solidFill>
              </a:rPr>
              <a:t>）</a:t>
            </a:r>
            <a:r>
              <a:rPr lang="zh-CN" altLang="en-US" sz="2400" dirty="0" smtClean="0">
                <a:solidFill>
                  <a:prstClr val="black"/>
                </a:solidFill>
              </a:rPr>
              <a:t>根据</a:t>
            </a:r>
            <a:r>
              <a:rPr lang="en-US" altLang="zh-CN" sz="2400" dirty="0" smtClean="0">
                <a:solidFill>
                  <a:prstClr val="black"/>
                </a:solidFill>
              </a:rPr>
              <a:t>DFA</a:t>
            </a:r>
            <a:r>
              <a:rPr lang="zh-CN" altLang="en-US" sz="2400" dirty="0">
                <a:solidFill>
                  <a:prstClr val="black"/>
                </a:solidFill>
              </a:rPr>
              <a:t>构造</a:t>
            </a:r>
            <a:r>
              <a:rPr lang="zh-CN" altLang="en-US" sz="2400" dirty="0" smtClean="0">
                <a:solidFill>
                  <a:prstClr val="black"/>
                </a:solidFill>
              </a:rPr>
              <a:t>正规式</a:t>
            </a:r>
            <a:r>
              <a:rPr lang="en-US" altLang="zh-CN" sz="2400" dirty="0" smtClean="0">
                <a:solidFill>
                  <a:prstClr val="black"/>
                </a:solidFill>
              </a:rPr>
              <a:t>  P65 </a:t>
            </a:r>
            <a:r>
              <a:rPr lang="zh-CN" altLang="en-US" sz="2400" dirty="0">
                <a:solidFill>
                  <a:prstClr val="black"/>
                </a:solidFill>
              </a:rPr>
              <a:t>练习 </a:t>
            </a:r>
            <a:r>
              <a:rPr lang="en-US" altLang="zh-CN" sz="2400" dirty="0" smtClean="0">
                <a:solidFill>
                  <a:prstClr val="black"/>
                </a:solidFill>
              </a:rPr>
              <a:t>9  </a:t>
            </a:r>
            <a:r>
              <a:rPr lang="zh-CN" altLang="en-US" sz="2400" dirty="0">
                <a:solidFill>
                  <a:prstClr val="black"/>
                </a:solidFill>
              </a:rPr>
              <a:t>；</a:t>
            </a:r>
            <a:r>
              <a:rPr lang="en-US" altLang="zh-CN" sz="2400" dirty="0">
                <a:solidFill>
                  <a:prstClr val="black"/>
                </a:solidFill>
              </a:rPr>
              <a:t>P65 </a:t>
            </a:r>
            <a:r>
              <a:rPr lang="zh-CN" altLang="en-US" sz="2400" dirty="0">
                <a:solidFill>
                  <a:prstClr val="black"/>
                </a:solidFill>
              </a:rPr>
              <a:t>练习</a:t>
            </a:r>
            <a:r>
              <a:rPr lang="en-US" altLang="zh-CN" sz="2400" dirty="0">
                <a:solidFill>
                  <a:prstClr val="black"/>
                </a:solidFill>
              </a:rPr>
              <a:t>6 </a:t>
            </a:r>
            <a:r>
              <a:rPr lang="zh-CN" altLang="en-US" sz="2400" dirty="0">
                <a:solidFill>
                  <a:prstClr val="black"/>
                </a:solidFill>
              </a:rPr>
              <a:t>（较难</a:t>
            </a:r>
            <a:r>
              <a:rPr lang="zh-CN" altLang="en-US" sz="2400" dirty="0" smtClean="0">
                <a:solidFill>
                  <a:prstClr val="black"/>
                </a:solidFill>
              </a:rPr>
              <a:t>）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118872" indent="0" fontAlgn="base">
              <a:spcAft>
                <a:spcPct val="0"/>
              </a:spcAft>
              <a:buClr>
                <a:srgbClr val="F0AD00"/>
              </a:buClr>
              <a:buFont typeface="Wingdings 2"/>
              <a:buNone/>
            </a:pPr>
            <a:r>
              <a:rPr lang="en-US" altLang="zh-CN" sz="2400" dirty="0" smtClean="0">
                <a:solidFill>
                  <a:prstClr val="black"/>
                </a:solidFill>
              </a:rPr>
              <a:t>   3</a:t>
            </a:r>
            <a:r>
              <a:rPr lang="zh-CN" altLang="en-US" sz="2400" dirty="0" smtClean="0">
                <a:solidFill>
                  <a:prstClr val="black"/>
                </a:solidFill>
              </a:rPr>
              <a:t>）根据正规文法构造</a:t>
            </a:r>
            <a:r>
              <a:rPr lang="en-US" altLang="zh-CN" sz="2400" dirty="0">
                <a:solidFill>
                  <a:prstClr val="black"/>
                </a:solidFill>
              </a:rPr>
              <a:t>NFA  </a:t>
            </a:r>
            <a:r>
              <a:rPr lang="en-US" altLang="zh-CN" sz="2400" dirty="0" smtClean="0">
                <a:solidFill>
                  <a:prstClr val="black"/>
                </a:solidFill>
              </a:rPr>
              <a:t>P65</a:t>
            </a:r>
            <a:r>
              <a:rPr lang="zh-CN" altLang="en-US" sz="2400" dirty="0" smtClean="0">
                <a:solidFill>
                  <a:prstClr val="black"/>
                </a:solidFill>
              </a:rPr>
              <a:t>练习 </a:t>
            </a:r>
            <a:r>
              <a:rPr lang="en-US" altLang="zh-CN" sz="2400" dirty="0" smtClean="0">
                <a:solidFill>
                  <a:prstClr val="black"/>
                </a:solidFill>
              </a:rPr>
              <a:t>7  </a:t>
            </a:r>
            <a:r>
              <a:rPr lang="zh-CN" altLang="en-US" sz="2400" dirty="0" smtClean="0">
                <a:solidFill>
                  <a:prstClr val="black"/>
                </a:solidFill>
              </a:rPr>
              <a:t>；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118872" indent="0" fontAlgn="base">
              <a:spcAft>
                <a:spcPct val="0"/>
              </a:spcAft>
              <a:buClr>
                <a:srgbClr val="F0AD00"/>
              </a:buClr>
              <a:buFont typeface="Wingdings 2"/>
              <a:buNone/>
            </a:pPr>
            <a:r>
              <a:rPr lang="en-US" altLang="zh-CN" sz="2400" dirty="0" smtClean="0">
                <a:solidFill>
                  <a:prstClr val="black"/>
                </a:solidFill>
              </a:rPr>
              <a:t>   4</a:t>
            </a:r>
            <a:r>
              <a:rPr lang="zh-CN" altLang="en-US" sz="2400" dirty="0" smtClean="0">
                <a:solidFill>
                  <a:prstClr val="black"/>
                </a:solidFill>
              </a:rPr>
              <a:t>）根据</a:t>
            </a:r>
            <a:r>
              <a:rPr lang="en-US" altLang="zh-CN" sz="2400" dirty="0" smtClean="0">
                <a:solidFill>
                  <a:prstClr val="black"/>
                </a:solidFill>
              </a:rPr>
              <a:t>DFA</a:t>
            </a:r>
            <a:r>
              <a:rPr lang="zh-CN" altLang="en-US" sz="2400" dirty="0" smtClean="0">
                <a:solidFill>
                  <a:prstClr val="black"/>
                </a:solidFill>
              </a:rPr>
              <a:t>构造正规文法  </a:t>
            </a:r>
            <a:r>
              <a:rPr lang="en-US" altLang="zh-CN" sz="2400" dirty="0" smtClean="0">
                <a:solidFill>
                  <a:prstClr val="black"/>
                </a:solidFill>
              </a:rPr>
              <a:t>P65 </a:t>
            </a:r>
            <a:r>
              <a:rPr lang="zh-CN" altLang="en-US" sz="2400" dirty="0">
                <a:solidFill>
                  <a:prstClr val="black"/>
                </a:solidFill>
              </a:rPr>
              <a:t>练习 </a:t>
            </a:r>
            <a:r>
              <a:rPr lang="en-US" altLang="zh-CN" sz="2400" dirty="0" smtClean="0">
                <a:solidFill>
                  <a:prstClr val="black"/>
                </a:solidFill>
              </a:rPr>
              <a:t>5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9" name="内容占位符 5"/>
          <p:cNvSpPr txBox="1">
            <a:spLocks/>
          </p:cNvSpPr>
          <p:nvPr/>
        </p:nvSpPr>
        <p:spPr>
          <a:xfrm>
            <a:off x="762760" y="4509120"/>
            <a:ext cx="7924800" cy="1512168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base">
              <a:spcAft>
                <a:spcPct val="0"/>
              </a:spcAft>
              <a:buClr>
                <a:srgbClr val="F0AD00"/>
              </a:buClr>
              <a:buFont typeface="Wingdings 2"/>
              <a:buNone/>
            </a:pPr>
            <a:r>
              <a:rPr lang="zh-CN" altLang="en-US" sz="2400" dirty="0" smtClean="0">
                <a:solidFill>
                  <a:srgbClr val="A50021"/>
                </a:solidFill>
              </a:rPr>
              <a:t>作业（！）  </a:t>
            </a:r>
            <a:endParaRPr lang="en-US" altLang="zh-CN" sz="2400" dirty="0" smtClean="0">
              <a:solidFill>
                <a:srgbClr val="A50021"/>
              </a:solidFill>
            </a:endParaRPr>
          </a:p>
          <a:p>
            <a:pPr marL="118872" indent="0" fontAlgn="base">
              <a:spcAft>
                <a:spcPct val="0"/>
              </a:spcAft>
              <a:buClr>
                <a:srgbClr val="F0AD00"/>
              </a:buClr>
              <a:buFont typeface="Wingdings 2"/>
              <a:buNone/>
            </a:pP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</a:rPr>
              <a:t>1</a:t>
            </a:r>
            <a:r>
              <a:rPr lang="zh-CN" altLang="en-US" sz="2400" dirty="0">
                <a:solidFill>
                  <a:prstClr val="black"/>
                </a:solidFill>
              </a:rPr>
              <a:t>）根据正规式构造</a:t>
            </a:r>
            <a:r>
              <a:rPr lang="en-US" altLang="zh-CN" sz="2400" dirty="0" smtClean="0">
                <a:solidFill>
                  <a:prstClr val="black"/>
                </a:solidFill>
              </a:rPr>
              <a:t>NFA  P64 </a:t>
            </a:r>
            <a:r>
              <a:rPr lang="zh-CN" altLang="en-US" sz="2400" dirty="0" smtClean="0">
                <a:solidFill>
                  <a:prstClr val="black"/>
                </a:solidFill>
              </a:rPr>
              <a:t>练习 </a:t>
            </a:r>
            <a:r>
              <a:rPr lang="en-US" altLang="zh-CN" sz="2400" dirty="0" smtClean="0">
                <a:solidFill>
                  <a:prstClr val="black"/>
                </a:solidFill>
              </a:rPr>
              <a:t>1 </a:t>
            </a:r>
            <a:r>
              <a:rPr lang="zh-CN" altLang="en-US" sz="2400" dirty="0" smtClean="0">
                <a:solidFill>
                  <a:prstClr val="black"/>
                </a:solidFill>
              </a:rPr>
              <a:t>（</a:t>
            </a:r>
            <a:r>
              <a:rPr lang="en-US" altLang="zh-CN" sz="2400" dirty="0" smtClean="0">
                <a:solidFill>
                  <a:prstClr val="black"/>
                </a:solidFill>
              </a:rPr>
              <a:t>1</a:t>
            </a:r>
            <a:r>
              <a:rPr lang="zh-CN" altLang="en-US" sz="2400" dirty="0" smtClean="0">
                <a:solidFill>
                  <a:prstClr val="black"/>
                </a:solidFill>
              </a:rPr>
              <a:t>）（</a:t>
            </a:r>
            <a:r>
              <a:rPr lang="en-US" altLang="zh-CN" sz="2400" dirty="0" smtClean="0">
                <a:solidFill>
                  <a:prstClr val="black"/>
                </a:solidFill>
              </a:rPr>
              <a:t>3</a:t>
            </a:r>
            <a:r>
              <a:rPr lang="zh-CN" altLang="en-US" sz="2400" dirty="0" smtClean="0">
                <a:solidFill>
                  <a:prstClr val="black"/>
                </a:solidFill>
              </a:rPr>
              <a:t>）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118872" indent="0" fontAlgn="base">
              <a:spcAft>
                <a:spcPct val="0"/>
              </a:spcAft>
              <a:buClr>
                <a:srgbClr val="F0AD00"/>
              </a:buClr>
              <a:buFont typeface="Wingdings 2"/>
              <a:buNone/>
            </a:pPr>
            <a:r>
              <a:rPr lang="zh-CN" altLang="en-US" sz="2400" dirty="0" smtClean="0">
                <a:solidFill>
                  <a:prstClr val="black"/>
                </a:solidFill>
              </a:rPr>
              <a:t>   </a:t>
            </a:r>
            <a:r>
              <a:rPr lang="en-US" altLang="zh-CN" sz="2400" dirty="0" smtClean="0">
                <a:solidFill>
                  <a:prstClr val="black"/>
                </a:solidFill>
              </a:rPr>
              <a:t>2</a:t>
            </a:r>
            <a:r>
              <a:rPr lang="zh-CN" altLang="en-US" sz="2400" dirty="0" smtClean="0">
                <a:solidFill>
                  <a:prstClr val="black"/>
                </a:solidFill>
              </a:rPr>
              <a:t>）根据正规文法构造</a:t>
            </a:r>
            <a:r>
              <a:rPr lang="en-US" altLang="zh-CN" sz="2400" dirty="0">
                <a:solidFill>
                  <a:prstClr val="black"/>
                </a:solidFill>
              </a:rPr>
              <a:t>NFA  </a:t>
            </a:r>
            <a:r>
              <a:rPr lang="en-US" altLang="zh-CN" sz="2400" dirty="0" smtClean="0">
                <a:solidFill>
                  <a:prstClr val="black"/>
                </a:solidFill>
              </a:rPr>
              <a:t>P65</a:t>
            </a:r>
            <a:r>
              <a:rPr lang="zh-CN" altLang="en-US" sz="2400" dirty="0" smtClean="0">
                <a:solidFill>
                  <a:prstClr val="black"/>
                </a:solidFill>
              </a:rPr>
              <a:t>练习 </a:t>
            </a:r>
            <a:r>
              <a:rPr lang="en-US" altLang="zh-CN" sz="2400" dirty="0" smtClean="0">
                <a:solidFill>
                  <a:prstClr val="black"/>
                </a:solidFill>
              </a:rPr>
              <a:t>7  </a:t>
            </a:r>
            <a:r>
              <a:rPr lang="zh-CN" altLang="en-US" sz="2400" dirty="0" smtClean="0">
                <a:solidFill>
                  <a:prstClr val="black"/>
                </a:solidFill>
              </a:rPr>
              <a:t>；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04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200" b="1" dirty="0" smtClean="0"/>
              <a:t>03-4   </a:t>
            </a:r>
            <a:r>
              <a:rPr lang="zh-CN" altLang="en-US" sz="3200" b="1" dirty="0" smtClean="0"/>
              <a:t>词法分析程序的自动构造工具（略）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17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2780928"/>
            <a:ext cx="792088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</a:pPr>
            <a:r>
              <a:rPr lang="zh-CN" altLang="en-US" sz="2800" b="1" spc="30" dirty="0">
                <a:solidFill>
                  <a:prstClr val="white"/>
                </a:solidFill>
                <a:latin typeface="宋体" panose="02010600030101010101" pitchFamily="2" charset="-122"/>
              </a:rPr>
              <a:t>    本节简单介绍词法分析程序的工具软件</a:t>
            </a:r>
            <a:r>
              <a:rPr lang="en-US" altLang="zh-CN" sz="2800" b="1" spc="30" dirty="0">
                <a:solidFill>
                  <a:prstClr val="white"/>
                </a:solidFill>
                <a:latin typeface="宋体" panose="02010600030101010101" pitchFamily="2" charset="-122"/>
              </a:rPr>
              <a:t>LEX</a:t>
            </a:r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</a:pPr>
            <a:endParaRPr lang="en-US" altLang="zh-CN" sz="2800" b="1" spc="30" dirty="0">
              <a:solidFill>
                <a:prstClr val="white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</a:pPr>
            <a:r>
              <a:rPr lang="en-US" altLang="zh-CN" sz="2800" b="1" spc="30" dirty="0">
                <a:solidFill>
                  <a:prstClr val="white"/>
                </a:solidFill>
                <a:latin typeface="宋体" panose="02010600030101010101" pitchFamily="2" charset="-122"/>
              </a:rPr>
              <a:t>*  </a:t>
            </a:r>
            <a:r>
              <a:rPr lang="zh-CN" altLang="en-US" sz="2800" b="1" spc="30" dirty="0">
                <a:solidFill>
                  <a:prstClr val="white"/>
                </a:solidFill>
                <a:latin typeface="宋体" panose="02010600030101010101" pitchFamily="2" charset="-122"/>
              </a:rPr>
              <a:t>本节不属于考试范畴</a:t>
            </a:r>
            <a:endParaRPr lang="zh-CN" altLang="en-US" sz="2800" b="1" spc="30" dirty="0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710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332656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FFC000"/>
                </a:solidFill>
                <a:latin typeface="宋体" pitchFamily="2" charset="-122"/>
                <a:sym typeface="Symbol" pitchFamily="18" charset="2"/>
              </a:rPr>
              <a:t>3.7 </a:t>
            </a:r>
            <a:r>
              <a:rPr lang="zh-CN" altLang="en-US" dirty="0" smtClean="0">
                <a:solidFill>
                  <a:srgbClr val="FFC000"/>
                </a:solidFill>
                <a:latin typeface="宋体" pitchFamily="2" charset="-122"/>
                <a:sym typeface="Symbol" pitchFamily="18" charset="2"/>
              </a:rPr>
              <a:t>词法分析程序的自动构造工具</a:t>
            </a:r>
            <a:r>
              <a:rPr lang="en-US" altLang="zh-CN" dirty="0" smtClean="0">
                <a:solidFill>
                  <a:srgbClr val="FFC000"/>
                </a:solidFill>
                <a:latin typeface="宋体" pitchFamily="2" charset="-122"/>
                <a:sym typeface="Symbol" pitchFamily="18" charset="2"/>
              </a:rPr>
              <a:t/>
            </a:r>
            <a:br>
              <a:rPr lang="en-US" altLang="zh-CN" dirty="0" smtClean="0">
                <a:solidFill>
                  <a:srgbClr val="FFC000"/>
                </a:solidFill>
                <a:latin typeface="宋体" pitchFamily="2" charset="-122"/>
                <a:sym typeface="Symbol" pitchFamily="18" charset="2"/>
              </a:rPr>
            </a:br>
            <a:endParaRPr lang="zh-CN" altLang="en-US" dirty="0" smtClean="0">
              <a:solidFill>
                <a:srgbClr val="FFC000"/>
              </a:solidFill>
              <a:latin typeface="宋体" pitchFamily="2" charset="-122"/>
              <a:sym typeface="Symbol" pitchFamily="18" charset="2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916832"/>
            <a:ext cx="8229600" cy="237626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sym typeface="Symbol" pitchFamily="18" charset="2"/>
              </a:rPr>
              <a:t>有一种专门用于词法分析的软件系统</a:t>
            </a:r>
            <a:r>
              <a:rPr lang="en-US" altLang="zh-CN" sz="2400" dirty="0" smtClean="0">
                <a:solidFill>
                  <a:schemeClr val="tx1"/>
                </a:solidFill>
                <a:sym typeface="Symbol" pitchFamily="18" charset="2"/>
              </a:rPr>
              <a:t>——LEX</a:t>
            </a:r>
            <a:r>
              <a:rPr lang="zh-CN" altLang="en-US" sz="2400" dirty="0" smtClean="0">
                <a:sym typeface="Symbol" pitchFamily="18" charset="2"/>
              </a:rPr>
              <a:t>。</a:t>
            </a:r>
            <a:r>
              <a:rPr lang="en-US" altLang="zh-CN" sz="2400" dirty="0" smtClean="0">
                <a:sym typeface="Symbol" pitchFamily="18" charset="2"/>
              </a:rPr>
              <a:t>LEX</a:t>
            </a:r>
            <a:r>
              <a:rPr lang="zh-CN" altLang="en-US" sz="2400" dirty="0" smtClean="0">
                <a:sym typeface="Symbol" pitchFamily="18" charset="2"/>
              </a:rPr>
              <a:t>包括专门的源程序和编译系统。</a:t>
            </a:r>
            <a:endParaRPr lang="en-US" altLang="zh-CN" sz="2400" dirty="0" smtClean="0">
              <a:sym typeface="Symbol" pitchFamily="18" charset="2"/>
            </a:endParaRPr>
          </a:p>
          <a:p>
            <a:endParaRPr lang="en-US" altLang="zh-CN" sz="2400" dirty="0" smtClean="0">
              <a:sym typeface="Symbol" pitchFamily="18" charset="2"/>
            </a:endParaRPr>
          </a:p>
          <a:p>
            <a:r>
              <a:rPr lang="zh-CN" altLang="en-US" sz="2400" dirty="0">
                <a:sym typeface="Symbol" pitchFamily="18" charset="2"/>
              </a:rPr>
              <a:t>只要给出某</a:t>
            </a:r>
            <a:r>
              <a:rPr lang="zh-CN" altLang="en-US" sz="2400" dirty="0" smtClean="0">
                <a:sym typeface="Symbol" pitchFamily="18" charset="2"/>
              </a:rPr>
              <a:t>高级语言的各</a:t>
            </a:r>
            <a:r>
              <a:rPr lang="zh-CN" altLang="en-US" sz="2400" dirty="0">
                <a:sym typeface="Symbol" pitchFamily="18" charset="2"/>
              </a:rPr>
              <a:t>类</a:t>
            </a:r>
            <a:r>
              <a:rPr lang="zh-CN" altLang="en-US" sz="2400" dirty="0" smtClean="0">
                <a:sym typeface="Symbol" pitchFamily="18" charset="2"/>
              </a:rPr>
              <a:t>单词的词法规则（用一</a:t>
            </a:r>
            <a:r>
              <a:rPr lang="zh-CN" altLang="en-US" sz="2400" dirty="0">
                <a:sym typeface="Symbol" pitchFamily="18" charset="2"/>
              </a:rPr>
              <a:t>组</a:t>
            </a:r>
            <a:r>
              <a:rPr lang="zh-CN" altLang="en-US" sz="2400" dirty="0">
                <a:solidFill>
                  <a:srgbClr val="A50021"/>
                </a:solidFill>
                <a:sym typeface="Symbol" pitchFamily="18" charset="2"/>
              </a:rPr>
              <a:t>正规</a:t>
            </a:r>
            <a:r>
              <a:rPr lang="zh-CN" altLang="en-US" sz="2400" dirty="0" smtClean="0">
                <a:solidFill>
                  <a:srgbClr val="A50021"/>
                </a:solidFill>
                <a:sym typeface="Symbol" pitchFamily="18" charset="2"/>
              </a:rPr>
              <a:t>式 ），</a:t>
            </a:r>
            <a:r>
              <a:rPr lang="zh-CN" altLang="en-US" sz="2400" dirty="0">
                <a:sym typeface="Symbol" pitchFamily="18" charset="2"/>
              </a:rPr>
              <a:t>以及识别各类</a:t>
            </a:r>
            <a:r>
              <a:rPr lang="zh-CN" altLang="en-US" sz="2400" dirty="0" smtClean="0">
                <a:sym typeface="Symbol" pitchFamily="18" charset="2"/>
              </a:rPr>
              <a:t>单词后采用</a:t>
            </a:r>
            <a:r>
              <a:rPr lang="zh-CN" altLang="en-US" sz="2400" dirty="0">
                <a:sym typeface="Symbol" pitchFamily="18" charset="2"/>
              </a:rPr>
              <a:t>的</a:t>
            </a:r>
            <a:r>
              <a:rPr lang="zh-CN" altLang="en-US" sz="2400" dirty="0">
                <a:solidFill>
                  <a:srgbClr val="A50021"/>
                </a:solidFill>
                <a:sym typeface="Symbol" pitchFamily="18" charset="2"/>
              </a:rPr>
              <a:t>语义</a:t>
            </a:r>
            <a:r>
              <a:rPr lang="zh-CN" altLang="en-US" sz="2400" dirty="0" smtClean="0">
                <a:solidFill>
                  <a:srgbClr val="A50021"/>
                </a:solidFill>
                <a:sym typeface="Symbol" pitchFamily="18" charset="2"/>
              </a:rPr>
              <a:t>动作</a:t>
            </a:r>
            <a:r>
              <a:rPr lang="zh-CN" altLang="en-US" sz="2400" dirty="0" smtClean="0">
                <a:sym typeface="Symbol" pitchFamily="18" charset="2"/>
              </a:rPr>
              <a:t>，</a:t>
            </a:r>
            <a:r>
              <a:rPr lang="en-US" altLang="zh-CN" sz="2400" dirty="0" smtClean="0">
                <a:sym typeface="Symbol" pitchFamily="18" charset="2"/>
              </a:rPr>
              <a:t>LEX</a:t>
            </a:r>
            <a:r>
              <a:rPr lang="zh-CN" altLang="en-US" sz="2400" dirty="0" smtClean="0">
                <a:sym typeface="Symbol" pitchFamily="18" charset="2"/>
              </a:rPr>
              <a:t>就可以自动产生该语言的词法分析程序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02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z="2000" smtClean="0">
                <a:solidFill>
                  <a:prstClr val="black">
                    <a:tint val="95000"/>
                  </a:prstClr>
                </a:solidFill>
              </a:rPr>
              <a:pPr/>
              <a:t>19</a:t>
            </a:fld>
            <a:endParaRPr lang="en-US" sz="2000">
              <a:solidFill>
                <a:prstClr val="black">
                  <a:tint val="95000"/>
                </a:prstClr>
              </a:solidFill>
            </a:endParaRPr>
          </a:p>
        </p:txBody>
      </p:sp>
      <p:grpSp>
        <p:nvGrpSpPr>
          <p:cNvPr id="57349" name="Group 15"/>
          <p:cNvGrpSpPr>
            <a:grpSpLocks/>
          </p:cNvGrpSpPr>
          <p:nvPr/>
        </p:nvGrpSpPr>
        <p:grpSpPr bwMode="auto">
          <a:xfrm>
            <a:off x="911488" y="3791848"/>
            <a:ext cx="7280275" cy="2143126"/>
            <a:chOff x="607" y="2296"/>
            <a:chExt cx="4586" cy="1350"/>
          </a:xfrm>
        </p:grpSpPr>
        <p:grpSp>
          <p:nvGrpSpPr>
            <p:cNvPr id="57352" name="Group 16"/>
            <p:cNvGrpSpPr>
              <a:grpSpLocks/>
            </p:cNvGrpSpPr>
            <p:nvPr/>
          </p:nvGrpSpPr>
          <p:grpSpPr bwMode="auto">
            <a:xfrm>
              <a:off x="612" y="2296"/>
              <a:ext cx="4581" cy="297"/>
              <a:chOff x="612" y="1344"/>
              <a:chExt cx="4581" cy="297"/>
            </a:xfrm>
          </p:grpSpPr>
          <p:sp>
            <p:nvSpPr>
              <p:cNvPr id="57365" name="Rectangle 17"/>
              <p:cNvSpPr>
                <a:spLocks noChangeArrowheads="1"/>
              </p:cNvSpPr>
              <p:nvPr/>
            </p:nvSpPr>
            <p:spPr bwMode="auto">
              <a:xfrm>
                <a:off x="2109" y="1344"/>
                <a:ext cx="1315" cy="272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prstClr val="black"/>
                    </a:solidFill>
                    <a:latin typeface="Garamond" pitchFamily="18" charset="0"/>
                  </a:rPr>
                  <a:t>LEX</a:t>
                </a:r>
                <a:r>
                  <a:rPr lang="zh-CN" altLang="en-US" sz="2000">
                    <a:solidFill>
                      <a:prstClr val="black"/>
                    </a:solidFill>
                    <a:latin typeface="Garamond" pitchFamily="18" charset="0"/>
                  </a:rPr>
                  <a:t>编译程序</a:t>
                </a:r>
              </a:p>
            </p:txBody>
          </p:sp>
          <p:sp>
            <p:nvSpPr>
              <p:cNvPr id="57366" name="Line 18"/>
              <p:cNvSpPr>
                <a:spLocks noChangeShapeType="1"/>
              </p:cNvSpPr>
              <p:nvPr/>
            </p:nvSpPr>
            <p:spPr bwMode="auto">
              <a:xfrm>
                <a:off x="1519" y="1493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 b="1">
                  <a:solidFill>
                    <a:prstClr val="black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57367" name="Text Box 19"/>
              <p:cNvSpPr txBox="1">
                <a:spLocks noChangeArrowheads="1"/>
              </p:cNvSpPr>
              <p:nvPr/>
            </p:nvSpPr>
            <p:spPr bwMode="auto">
              <a:xfrm>
                <a:off x="612" y="1389"/>
                <a:ext cx="90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000" dirty="0" err="1" smtClean="0">
                    <a:solidFill>
                      <a:prstClr val="black"/>
                    </a:solidFill>
                    <a:latin typeface="Garamond" pitchFamily="18" charset="0"/>
                  </a:rPr>
                  <a:t>Lex.l</a:t>
                </a:r>
                <a:endParaRPr lang="en-US" altLang="zh-CN" sz="2000" dirty="0">
                  <a:solidFill>
                    <a:prstClr val="black"/>
                  </a:solidFill>
                  <a:latin typeface="Garamond" pitchFamily="18" charset="0"/>
                </a:endParaRPr>
              </a:p>
            </p:txBody>
          </p:sp>
          <p:sp>
            <p:nvSpPr>
              <p:cNvPr id="57368" name="Line 20"/>
              <p:cNvSpPr>
                <a:spLocks noChangeShapeType="1"/>
              </p:cNvSpPr>
              <p:nvPr/>
            </p:nvSpPr>
            <p:spPr bwMode="auto">
              <a:xfrm>
                <a:off x="3424" y="1480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 b="1">
                  <a:solidFill>
                    <a:prstClr val="black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57369" name="Text Box 21"/>
              <p:cNvSpPr txBox="1">
                <a:spLocks noChangeArrowheads="1"/>
              </p:cNvSpPr>
              <p:nvPr/>
            </p:nvSpPr>
            <p:spPr bwMode="auto">
              <a:xfrm>
                <a:off x="4059" y="1344"/>
                <a:ext cx="113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prstClr val="black"/>
                    </a:solidFill>
                    <a:latin typeface="Garamond" pitchFamily="18" charset="0"/>
                  </a:rPr>
                  <a:t>Lex.yy.c</a:t>
                </a:r>
              </a:p>
            </p:txBody>
          </p:sp>
        </p:grpSp>
        <p:grpSp>
          <p:nvGrpSpPr>
            <p:cNvPr id="57353" name="Group 22"/>
            <p:cNvGrpSpPr>
              <a:grpSpLocks/>
            </p:cNvGrpSpPr>
            <p:nvPr/>
          </p:nvGrpSpPr>
          <p:grpSpPr bwMode="auto">
            <a:xfrm>
              <a:off x="612" y="2704"/>
              <a:ext cx="4581" cy="297"/>
              <a:chOff x="612" y="1344"/>
              <a:chExt cx="4581" cy="297"/>
            </a:xfrm>
          </p:grpSpPr>
          <p:sp>
            <p:nvSpPr>
              <p:cNvPr id="57360" name="Rectangle 23"/>
              <p:cNvSpPr>
                <a:spLocks noChangeArrowheads="1"/>
              </p:cNvSpPr>
              <p:nvPr/>
            </p:nvSpPr>
            <p:spPr bwMode="auto">
              <a:xfrm>
                <a:off x="2109" y="1344"/>
                <a:ext cx="1315" cy="272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prstClr val="black"/>
                    </a:solidFill>
                    <a:latin typeface="Garamond" pitchFamily="18" charset="0"/>
                  </a:rPr>
                  <a:t>C</a:t>
                </a:r>
                <a:r>
                  <a:rPr lang="zh-CN" altLang="en-US" sz="2000">
                    <a:solidFill>
                      <a:prstClr val="black"/>
                    </a:solidFill>
                    <a:latin typeface="Garamond" pitchFamily="18" charset="0"/>
                  </a:rPr>
                  <a:t>编译程序</a:t>
                </a:r>
              </a:p>
            </p:txBody>
          </p:sp>
          <p:sp>
            <p:nvSpPr>
              <p:cNvPr id="57361" name="Line 24"/>
              <p:cNvSpPr>
                <a:spLocks noChangeShapeType="1"/>
              </p:cNvSpPr>
              <p:nvPr/>
            </p:nvSpPr>
            <p:spPr bwMode="auto">
              <a:xfrm>
                <a:off x="1519" y="1493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 b="1">
                  <a:solidFill>
                    <a:prstClr val="black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57362" name="Text Box 25"/>
              <p:cNvSpPr txBox="1">
                <a:spLocks noChangeArrowheads="1"/>
              </p:cNvSpPr>
              <p:nvPr/>
            </p:nvSpPr>
            <p:spPr bwMode="auto">
              <a:xfrm>
                <a:off x="612" y="1389"/>
                <a:ext cx="90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prstClr val="black"/>
                    </a:solidFill>
                    <a:latin typeface="Garamond" pitchFamily="18" charset="0"/>
                  </a:rPr>
                  <a:t>Lex.yy.c</a:t>
                </a:r>
              </a:p>
            </p:txBody>
          </p:sp>
          <p:sp>
            <p:nvSpPr>
              <p:cNvPr id="57363" name="Line 26"/>
              <p:cNvSpPr>
                <a:spLocks noChangeShapeType="1"/>
              </p:cNvSpPr>
              <p:nvPr/>
            </p:nvSpPr>
            <p:spPr bwMode="auto">
              <a:xfrm>
                <a:off x="3424" y="1480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 b="1">
                  <a:solidFill>
                    <a:prstClr val="black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57364" name="Text Box 27"/>
              <p:cNvSpPr txBox="1">
                <a:spLocks noChangeArrowheads="1"/>
              </p:cNvSpPr>
              <p:nvPr/>
            </p:nvSpPr>
            <p:spPr bwMode="auto">
              <a:xfrm>
                <a:off x="4059" y="1344"/>
                <a:ext cx="113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prstClr val="black"/>
                    </a:solidFill>
                    <a:latin typeface="Garamond" pitchFamily="18" charset="0"/>
                  </a:rPr>
                  <a:t>a.out</a:t>
                </a:r>
              </a:p>
            </p:txBody>
          </p:sp>
        </p:grpSp>
        <p:grpSp>
          <p:nvGrpSpPr>
            <p:cNvPr id="57354" name="Group 28"/>
            <p:cNvGrpSpPr>
              <a:grpSpLocks/>
            </p:cNvGrpSpPr>
            <p:nvPr/>
          </p:nvGrpSpPr>
          <p:grpSpPr bwMode="auto">
            <a:xfrm>
              <a:off x="607" y="3155"/>
              <a:ext cx="4581" cy="491"/>
              <a:chOff x="612" y="1344"/>
              <a:chExt cx="4581" cy="491"/>
            </a:xfrm>
          </p:grpSpPr>
          <p:sp>
            <p:nvSpPr>
              <p:cNvPr id="57355" name="Rectangle 29"/>
              <p:cNvSpPr>
                <a:spLocks noChangeArrowheads="1"/>
              </p:cNvSpPr>
              <p:nvPr/>
            </p:nvSpPr>
            <p:spPr bwMode="auto">
              <a:xfrm>
                <a:off x="2109" y="1344"/>
                <a:ext cx="1315" cy="272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prstClr val="black"/>
                    </a:solidFill>
                    <a:latin typeface="Garamond" pitchFamily="18" charset="0"/>
                  </a:rPr>
                  <a:t>a.out</a:t>
                </a:r>
              </a:p>
            </p:txBody>
          </p:sp>
          <p:sp>
            <p:nvSpPr>
              <p:cNvPr id="57356" name="Line 30"/>
              <p:cNvSpPr>
                <a:spLocks noChangeShapeType="1"/>
              </p:cNvSpPr>
              <p:nvPr/>
            </p:nvSpPr>
            <p:spPr bwMode="auto">
              <a:xfrm>
                <a:off x="1519" y="1493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 b="1">
                  <a:solidFill>
                    <a:prstClr val="black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57357" name="Text Box 31"/>
              <p:cNvSpPr txBox="1">
                <a:spLocks noChangeArrowheads="1"/>
              </p:cNvSpPr>
              <p:nvPr/>
            </p:nvSpPr>
            <p:spPr bwMode="auto">
              <a:xfrm>
                <a:off x="612" y="1389"/>
                <a:ext cx="907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>
                    <a:solidFill>
                      <a:prstClr val="black"/>
                    </a:solidFill>
                    <a:latin typeface="Garamond" pitchFamily="18" charset="0"/>
                  </a:rPr>
                  <a:t>输入源程序</a:t>
                </a:r>
              </a:p>
            </p:txBody>
          </p:sp>
          <p:sp>
            <p:nvSpPr>
              <p:cNvPr id="57358" name="Line 32"/>
              <p:cNvSpPr>
                <a:spLocks noChangeShapeType="1"/>
              </p:cNvSpPr>
              <p:nvPr/>
            </p:nvSpPr>
            <p:spPr bwMode="auto">
              <a:xfrm>
                <a:off x="3424" y="1480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 b="1">
                  <a:solidFill>
                    <a:prstClr val="black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57359" name="Text Box 33"/>
              <p:cNvSpPr txBox="1">
                <a:spLocks noChangeArrowheads="1"/>
              </p:cNvSpPr>
              <p:nvPr/>
            </p:nvSpPr>
            <p:spPr bwMode="auto">
              <a:xfrm>
                <a:off x="4059" y="1344"/>
                <a:ext cx="113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>
                    <a:solidFill>
                      <a:prstClr val="black"/>
                    </a:solidFill>
                    <a:latin typeface="Garamond" pitchFamily="18" charset="0"/>
                  </a:rPr>
                  <a:t>单词串</a:t>
                </a:r>
              </a:p>
            </p:txBody>
          </p:sp>
        </p:grpSp>
      </p:grpSp>
      <p:sp>
        <p:nvSpPr>
          <p:cNvPr id="57351" name="Text Box 35"/>
          <p:cNvSpPr txBox="1">
            <a:spLocks noChangeArrowheads="1"/>
          </p:cNvSpPr>
          <p:nvPr/>
        </p:nvSpPr>
        <p:spPr bwMode="auto">
          <a:xfrm>
            <a:off x="2827601" y="5934974"/>
            <a:ext cx="4176713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Garamond" pitchFamily="18" charset="0"/>
              </a:rPr>
              <a:t>由</a:t>
            </a:r>
            <a:r>
              <a:rPr lang="en-US" altLang="zh-CN" sz="2000" dirty="0">
                <a:solidFill>
                  <a:prstClr val="black"/>
                </a:solidFill>
                <a:latin typeface="Garamond" pitchFamily="18" charset="0"/>
              </a:rPr>
              <a:t>LEX</a:t>
            </a:r>
            <a:r>
              <a:rPr lang="zh-CN" altLang="en-US" sz="2000" dirty="0">
                <a:solidFill>
                  <a:prstClr val="black"/>
                </a:solidFill>
                <a:latin typeface="Garamond" pitchFamily="18" charset="0"/>
              </a:rPr>
              <a:t>生成词法分析程序</a:t>
            </a:r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>
          <a:xfrm>
            <a:off x="356395" y="253282"/>
            <a:ext cx="7772400" cy="94773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CN" altLang="en-US" sz="2800" dirty="0" smtClean="0">
                <a:solidFill>
                  <a:srgbClr val="A50021"/>
                </a:solidFill>
              </a:rPr>
              <a:t>一、</a:t>
            </a:r>
            <a:r>
              <a:rPr lang="en-US" altLang="zh-CN" sz="2800" dirty="0" smtClean="0">
                <a:solidFill>
                  <a:srgbClr val="A50021"/>
                </a:solidFill>
              </a:rPr>
              <a:t>LEX</a:t>
            </a:r>
            <a:r>
              <a:rPr lang="zh-CN" altLang="en-US" sz="2800" dirty="0" smtClean="0">
                <a:solidFill>
                  <a:srgbClr val="A50021"/>
                </a:solidFill>
              </a:rPr>
              <a:t>生成语法程序的过程如下：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3568" y="1340768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1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、编写</a:t>
            </a:r>
            <a:r>
              <a:rPr lang="en-US" altLang="zh-CN" sz="2400" b="1" dirty="0" err="1">
                <a:solidFill>
                  <a:prstClr val="black"/>
                </a:solidFill>
                <a:latin typeface="Arial Narrow" pitchFamily="34" charset="0"/>
              </a:rPr>
              <a:t>Lex.l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源程序</a:t>
            </a:r>
            <a:endParaRPr lang="zh-CN" altLang="en-US" sz="2400" b="1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3568" y="1844824"/>
            <a:ext cx="84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2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、通过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LEX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编译系统编译后，转换为</a:t>
            </a:r>
            <a:r>
              <a:rPr lang="en-US" altLang="zh-CN" sz="2400" b="1" dirty="0" err="1">
                <a:solidFill>
                  <a:prstClr val="black"/>
                </a:solidFill>
                <a:latin typeface="Arial Narrow" pitchFamily="34" charset="0"/>
              </a:rPr>
              <a:t>Lex.yy.c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程序</a:t>
            </a:r>
            <a:endParaRPr lang="zh-CN" altLang="en-US" sz="2400" b="1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1365" y="2419232"/>
            <a:ext cx="84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3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、通过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C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编译系统编译后，转换为</a:t>
            </a:r>
            <a:r>
              <a:rPr lang="en-US" altLang="zh-CN" sz="2400" b="1" dirty="0" err="1">
                <a:solidFill>
                  <a:prstClr val="black"/>
                </a:solidFill>
                <a:latin typeface="Arial Narrow" pitchFamily="34" charset="0"/>
              </a:rPr>
              <a:t>a.out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目标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程序</a:t>
            </a:r>
            <a:endParaRPr lang="zh-CN" altLang="en-US" sz="2400" b="1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3062" y="2903770"/>
            <a:ext cx="84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4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、输入字符流，运行</a:t>
            </a:r>
            <a:r>
              <a:rPr lang="en-US" altLang="zh-CN" sz="2400" b="1" dirty="0" err="1">
                <a:solidFill>
                  <a:prstClr val="black"/>
                </a:solidFill>
                <a:latin typeface="Arial Narrow" pitchFamily="34" charset="0"/>
              </a:rPr>
              <a:t>a.out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目标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程序，输出单词串（记号流）</a:t>
            </a:r>
            <a:endParaRPr lang="zh-CN" altLang="en-US" sz="2400" b="1" dirty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80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1" grpId="0"/>
      <p:bldP spid="2" grpId="0"/>
      <p:bldP spid="39" grpId="0"/>
      <p:bldP spid="40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3.5  </a:t>
            </a:r>
            <a:r>
              <a:rPr lang="zh-CN" altLang="en-US" dirty="0" smtClean="0">
                <a:solidFill>
                  <a:srgbClr val="FFC000"/>
                </a:solidFill>
              </a:rPr>
              <a:t>正规式与有穷自动机的等价性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A50021"/>
                </a:solidFill>
              </a:rPr>
              <a:t>定理</a:t>
            </a:r>
            <a:endParaRPr lang="zh-CN" altLang="en-US" dirty="0" smtClean="0">
              <a:solidFill>
                <a:srgbClr val="A50021"/>
              </a:solidFill>
            </a:endParaRPr>
          </a:p>
          <a:p>
            <a:pPr lvl="1"/>
            <a:r>
              <a:rPr lang="zh-CN" altLang="en-US" sz="2400" b="1" dirty="0" smtClean="0"/>
              <a:t>定义在∑上的有穷自动机</a:t>
            </a:r>
            <a:r>
              <a:rPr lang="en-US" altLang="zh-CN" sz="2400" b="1" dirty="0" smtClean="0"/>
              <a:t>M</a:t>
            </a:r>
            <a:r>
              <a:rPr lang="zh-CN" altLang="en-US" sz="2400" b="1" dirty="0" smtClean="0"/>
              <a:t>，可以构造一个正规式</a:t>
            </a:r>
            <a:r>
              <a:rPr lang="en-US" altLang="zh-CN" sz="2400" b="1" dirty="0" smtClean="0"/>
              <a:t>r</a:t>
            </a:r>
            <a:r>
              <a:rPr lang="zh-CN" altLang="en-US" sz="2400" b="1" dirty="0" smtClean="0"/>
              <a:t>，使二者等价，即：</a:t>
            </a:r>
            <a:r>
              <a:rPr lang="en-US" altLang="zh-CN" sz="2400" b="1" dirty="0" smtClean="0"/>
              <a:t>L(r)=L(M)</a:t>
            </a:r>
            <a:r>
              <a:rPr lang="zh-CN" altLang="en-US" sz="2400" b="1" dirty="0" smtClean="0"/>
              <a:t>，反之亦然。</a:t>
            </a:r>
            <a:endParaRPr lang="en-US" altLang="zh-CN" sz="2400" b="1" dirty="0" smtClean="0"/>
          </a:p>
          <a:p>
            <a:pPr lvl="1"/>
            <a:endParaRPr lang="en-US" altLang="zh-CN" sz="2400" b="1" dirty="0" smtClean="0"/>
          </a:p>
          <a:p>
            <a:pPr lvl="1"/>
            <a:r>
              <a:rPr lang="zh-CN" altLang="en-US" sz="2400" dirty="0" smtClean="0"/>
              <a:t>等价性：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对于定义在∑</a:t>
            </a:r>
            <a:r>
              <a:rPr lang="zh-CN" altLang="en-US" sz="2400" dirty="0"/>
              <a:t>上的</a:t>
            </a:r>
            <a:r>
              <a:rPr lang="en-US" altLang="zh-CN" sz="2400" dirty="0"/>
              <a:t>NFA 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DFA </a:t>
            </a:r>
            <a:r>
              <a:rPr lang="zh-CN" altLang="en-US" sz="2400" dirty="0" smtClean="0"/>
              <a:t>也可以），</a:t>
            </a:r>
            <a:r>
              <a:rPr lang="zh-CN" altLang="en-US" sz="2400" dirty="0"/>
              <a:t>可以构造一</a:t>
            </a:r>
            <a:r>
              <a:rPr lang="zh-CN" altLang="en-US" sz="2400" dirty="0" smtClean="0"/>
              <a:t>个正规</a:t>
            </a:r>
            <a:r>
              <a:rPr lang="zh-CN" altLang="en-US" sz="2400" dirty="0"/>
              <a:t>式</a:t>
            </a:r>
            <a:r>
              <a:rPr lang="en-US" altLang="zh-CN" sz="2400" dirty="0"/>
              <a:t>R</a:t>
            </a:r>
            <a:r>
              <a:rPr lang="zh-CN" altLang="en-US" sz="2400" dirty="0"/>
              <a:t>，使得</a:t>
            </a:r>
            <a:r>
              <a:rPr lang="en-US" altLang="zh-CN" sz="2400" dirty="0"/>
              <a:t>L(R)=L(M)</a:t>
            </a:r>
          </a:p>
          <a:p>
            <a:pPr lvl="1"/>
            <a:r>
              <a:rPr lang="zh-CN" altLang="en-US" sz="2400" dirty="0" smtClean="0"/>
              <a:t>对于定义在∑</a:t>
            </a:r>
            <a:r>
              <a:rPr lang="zh-CN" altLang="en-US" sz="2400" dirty="0"/>
              <a:t>上的每个正规式</a:t>
            </a:r>
            <a:r>
              <a:rPr lang="en-US" altLang="zh-CN" sz="2400" dirty="0"/>
              <a:t>R</a:t>
            </a:r>
            <a:r>
              <a:rPr lang="zh-CN" altLang="en-US" sz="2400" dirty="0"/>
              <a:t>，可以构造一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NFA </a:t>
            </a:r>
            <a:r>
              <a:rPr lang="en-US" altLang="zh-CN" sz="2400" dirty="0"/>
              <a:t>M,</a:t>
            </a:r>
            <a:r>
              <a:rPr lang="zh-CN" altLang="en-US" sz="2400" dirty="0"/>
              <a:t>使得</a:t>
            </a:r>
            <a:r>
              <a:rPr lang="en-US" altLang="zh-CN" sz="2400" dirty="0" smtClean="0"/>
              <a:t>L(M)=L(R)</a:t>
            </a:r>
            <a:endParaRPr lang="en-US" altLang="zh-CN" sz="2400" dirty="0"/>
          </a:p>
          <a:p>
            <a:endParaRPr lang="en-US" altLang="zh-CN" dirty="0" smtClean="0">
              <a:latin typeface="宋体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33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55576" y="1127052"/>
            <a:ext cx="7772400" cy="5715000"/>
          </a:xfrm>
          <a:prstGeom prst="rect">
            <a:avLst/>
          </a:prstGeom>
        </p:spPr>
        <p:txBody>
          <a:bodyPr/>
          <a:lstStyle/>
          <a:p>
            <a:pPr marL="0" indent="0">
              <a:buClr>
                <a:srgbClr val="FF0000"/>
              </a:buClr>
              <a:buNone/>
            </a:pPr>
            <a:r>
              <a:rPr lang="en-US" altLang="zh-CN" sz="2400" b="1" dirty="0" smtClean="0"/>
              <a:t>LEX</a:t>
            </a:r>
            <a:r>
              <a:rPr lang="zh-CN" altLang="en-US" sz="2400" b="1" dirty="0">
                <a:latin typeface="Times New Roman" pitchFamily="18" charset="0"/>
              </a:rPr>
              <a:t>程序由三部分组成</a:t>
            </a:r>
            <a:endParaRPr lang="zh-CN" altLang="en-US" sz="2400" b="1" dirty="0"/>
          </a:p>
          <a:p>
            <a:pPr marL="609600" indent="-609600" algn="just">
              <a:buFontTx/>
              <a:buNone/>
            </a:pPr>
            <a:r>
              <a:rPr lang="zh-CN" altLang="en-US" sz="2400" b="1" dirty="0">
                <a:solidFill>
                  <a:srgbClr val="FFC000"/>
                </a:solidFill>
                <a:latin typeface="Times New Roman" pitchFamily="18" charset="0"/>
              </a:rPr>
              <a:t>     		</a:t>
            </a:r>
            <a:r>
              <a:rPr lang="en-US" altLang="zh-CN" sz="2400" b="1" dirty="0">
                <a:solidFill>
                  <a:srgbClr val="A50021"/>
                </a:solidFill>
                <a:latin typeface="Times New Roman" pitchFamily="18" charset="0"/>
              </a:rPr>
              <a:t>(1)</a:t>
            </a:r>
            <a:r>
              <a:rPr lang="en-US" altLang="zh-CN" sz="2400" b="1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b="1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辅助定义</a:t>
            </a:r>
            <a:r>
              <a:rPr lang="zh-CN" altLang="en-US" sz="2400" b="1" dirty="0" smtClean="0">
                <a:solidFill>
                  <a:srgbClr val="A50021"/>
                </a:solidFill>
                <a:latin typeface="Times New Roman" pitchFamily="18" charset="0"/>
              </a:rPr>
              <a:t>部分    （正规定义式）</a:t>
            </a:r>
            <a:endParaRPr lang="zh-CN" altLang="en-US" sz="2400" b="1" dirty="0">
              <a:solidFill>
                <a:srgbClr val="A50021"/>
              </a:solidFill>
            </a:endParaRPr>
          </a:p>
          <a:p>
            <a:pPr marL="609600" indent="-609600" algn="just">
              <a:buFontTx/>
              <a:buNone/>
            </a:pPr>
            <a:r>
              <a:rPr lang="zh-CN" altLang="en-US" sz="2400" b="1" dirty="0">
                <a:solidFill>
                  <a:srgbClr val="A50021"/>
                </a:solidFill>
                <a:latin typeface="Times New Roman" pitchFamily="18" charset="0"/>
              </a:rPr>
              <a:t>     		</a:t>
            </a:r>
            <a:r>
              <a:rPr lang="en-US" altLang="zh-CN" sz="2400" b="1" dirty="0">
                <a:solidFill>
                  <a:srgbClr val="A50021"/>
                </a:solidFill>
                <a:latin typeface="Times New Roman" pitchFamily="18" charset="0"/>
              </a:rPr>
              <a:t>(2)</a:t>
            </a:r>
            <a:r>
              <a:rPr lang="en-US" altLang="zh-CN" sz="2400" b="1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400" b="1" dirty="0" smtClean="0">
                <a:solidFill>
                  <a:srgbClr val="A50021"/>
                </a:solidFill>
                <a:latin typeface="Times New Roman" pitchFamily="18" charset="0"/>
              </a:rPr>
              <a:t>规则部分    （识别出单词，执行的操作）</a:t>
            </a:r>
            <a:endParaRPr lang="zh-CN" altLang="en-US" sz="2400" b="1" dirty="0">
              <a:solidFill>
                <a:srgbClr val="A50021"/>
              </a:solidFill>
            </a:endParaRPr>
          </a:p>
          <a:p>
            <a:pPr marL="609600" indent="-609600">
              <a:buFontTx/>
              <a:buNone/>
            </a:pPr>
            <a:r>
              <a:rPr lang="zh-CN" altLang="en-US" sz="2400" b="1" dirty="0">
                <a:solidFill>
                  <a:srgbClr val="A50021"/>
                </a:solidFill>
                <a:latin typeface="Times New Roman" pitchFamily="18" charset="0"/>
              </a:rPr>
              <a:t>     		</a:t>
            </a:r>
            <a:r>
              <a:rPr lang="en-US" altLang="zh-CN" sz="2400" b="1" dirty="0">
                <a:solidFill>
                  <a:srgbClr val="A50021"/>
                </a:solidFill>
                <a:latin typeface="Times New Roman" pitchFamily="18" charset="0"/>
              </a:rPr>
              <a:t>(3)    </a:t>
            </a:r>
            <a:r>
              <a:rPr lang="zh-CN" altLang="en-US" sz="2400" b="1" dirty="0" smtClean="0">
                <a:solidFill>
                  <a:srgbClr val="A50021"/>
                </a:solidFill>
                <a:latin typeface="Times New Roman" pitchFamily="18" charset="0"/>
              </a:rPr>
              <a:t>用户子程序部分（转换规则部分所需的函数或过程等）</a:t>
            </a:r>
            <a:endParaRPr lang="en-US" altLang="zh-CN" sz="2400" b="1" dirty="0" smtClean="0">
              <a:solidFill>
                <a:srgbClr val="A50021"/>
              </a:solidFill>
              <a:latin typeface="Times New Roman" pitchFamily="18" charset="0"/>
            </a:endParaRPr>
          </a:p>
          <a:p>
            <a:pPr marL="609600" indent="-609600">
              <a:buFontTx/>
              <a:buNone/>
            </a:pPr>
            <a:endParaRPr lang="zh-CN" altLang="en-US" sz="2400" b="1" dirty="0">
              <a:solidFill>
                <a:srgbClr val="A50021"/>
              </a:solidFill>
              <a:latin typeface="Times New Roman" pitchFamily="18" charset="0"/>
            </a:endParaRPr>
          </a:p>
          <a:p>
            <a:pPr marL="609600" indent="-609600" algn="just">
              <a:buFontTx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格式为</a:t>
            </a:r>
            <a:r>
              <a:rPr lang="zh-CN" altLang="en-US" sz="2400" b="1" dirty="0" smtClean="0">
                <a:latin typeface="Times New Roman" pitchFamily="18" charset="0"/>
                <a:sym typeface="Wingdings" panose="05000000000000000000" pitchFamily="2" charset="2"/>
              </a:rPr>
              <a:t>：  （各部分之间用“</a:t>
            </a:r>
            <a:r>
              <a:rPr lang="en-US" altLang="zh-CN" sz="2400" b="1" dirty="0" smtClean="0">
                <a:latin typeface="Times New Roman" pitchFamily="18" charset="0"/>
                <a:sym typeface="Wingdings" panose="05000000000000000000" pitchFamily="2" charset="2"/>
              </a:rPr>
              <a:t>%%</a:t>
            </a:r>
            <a:r>
              <a:rPr lang="zh-CN" altLang="en-US" sz="2400" b="1" dirty="0" smtClean="0">
                <a:latin typeface="Times New Roman" pitchFamily="18" charset="0"/>
                <a:sym typeface="Wingdings" panose="05000000000000000000" pitchFamily="2" charset="2"/>
              </a:rPr>
              <a:t>”分隔开）</a:t>
            </a:r>
            <a:endParaRPr lang="zh-CN" altLang="en-US" sz="2400" b="1" dirty="0">
              <a:latin typeface="Times New Roman" pitchFamily="18" charset="0"/>
            </a:endParaRPr>
          </a:p>
          <a:p>
            <a:pPr marL="609600" indent="-609600" algn="just">
              <a:buFontTx/>
              <a:buNone/>
            </a:pPr>
            <a:r>
              <a:rPr lang="zh-CN" altLang="en-US" sz="2400" b="1" dirty="0">
                <a:latin typeface="Times New Roman" pitchFamily="18" charset="0"/>
              </a:rPr>
              <a:t>		</a:t>
            </a:r>
            <a:r>
              <a:rPr lang="zh-CN" altLang="en-US" sz="2400" b="1" dirty="0" smtClean="0">
                <a:latin typeface="Times New Roman" pitchFamily="18" charset="0"/>
              </a:rPr>
              <a:t>辅助定义部分</a:t>
            </a:r>
            <a:endParaRPr lang="zh-CN" altLang="en-US" sz="2400" b="1" dirty="0">
              <a:latin typeface="Times New Roman" pitchFamily="18" charset="0"/>
            </a:endParaRPr>
          </a:p>
          <a:p>
            <a:pPr marL="609600" indent="-609600" algn="just">
              <a:buFontTx/>
              <a:buNone/>
            </a:pPr>
            <a:r>
              <a:rPr lang="zh-CN" altLang="en-US" sz="2400" b="1" dirty="0">
                <a:latin typeface="Times New Roman" pitchFamily="18" charset="0"/>
              </a:rPr>
              <a:t>		</a:t>
            </a:r>
            <a:r>
              <a:rPr lang="en-US" altLang="zh-CN" sz="2400" b="1" dirty="0">
                <a:latin typeface="Times New Roman" pitchFamily="18" charset="0"/>
              </a:rPr>
              <a:t>%%</a:t>
            </a:r>
          </a:p>
          <a:p>
            <a:pPr marL="609600" indent="-609600" algn="just">
              <a:buFontTx/>
              <a:buNone/>
            </a:pPr>
            <a:r>
              <a:rPr lang="en-US" altLang="zh-CN" sz="2400" b="1" dirty="0">
                <a:latin typeface="Times New Roman" pitchFamily="18" charset="0"/>
              </a:rPr>
              <a:t>		</a:t>
            </a:r>
            <a:r>
              <a:rPr lang="zh-CN" altLang="en-US" sz="2400" b="1" dirty="0" smtClean="0">
                <a:latin typeface="Times New Roman" pitchFamily="18" charset="0"/>
              </a:rPr>
              <a:t>规则部分</a:t>
            </a:r>
            <a:endParaRPr lang="zh-CN" altLang="en-US" sz="2400" b="1" dirty="0">
              <a:latin typeface="Times New Roman" pitchFamily="18" charset="0"/>
            </a:endParaRPr>
          </a:p>
          <a:p>
            <a:pPr marL="609600" indent="-609600" algn="just">
              <a:buFontTx/>
              <a:buNone/>
            </a:pPr>
            <a:r>
              <a:rPr lang="zh-CN" altLang="en-US" sz="2400" b="1" dirty="0">
                <a:latin typeface="Times New Roman" pitchFamily="18" charset="0"/>
              </a:rPr>
              <a:t>		</a:t>
            </a:r>
            <a:r>
              <a:rPr lang="en-US" altLang="zh-CN" sz="2400" b="1" dirty="0">
                <a:latin typeface="Times New Roman" pitchFamily="18" charset="0"/>
              </a:rPr>
              <a:t>%%</a:t>
            </a:r>
          </a:p>
          <a:p>
            <a:pPr marL="609600" indent="-609600">
              <a:buFontTx/>
              <a:buNone/>
            </a:pPr>
            <a:r>
              <a:rPr lang="en-US" altLang="zh-CN" sz="2400" b="1" dirty="0">
                <a:latin typeface="Times New Roman" pitchFamily="18" charset="0"/>
              </a:rPr>
              <a:t>		</a:t>
            </a:r>
            <a:r>
              <a:rPr lang="zh-CN" altLang="en-US" sz="2400" b="1" dirty="0" smtClean="0">
                <a:latin typeface="Times New Roman" pitchFamily="18" charset="0"/>
              </a:rPr>
              <a:t>用户子程序部分</a:t>
            </a:r>
            <a:endParaRPr lang="zh-CN" altLang="en-US" sz="2400" b="1" dirty="0">
              <a:latin typeface="Times New Roman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56395" y="253282"/>
            <a:ext cx="7772400" cy="94773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CN" altLang="en-US" sz="2800" dirty="0" smtClean="0">
                <a:solidFill>
                  <a:srgbClr val="A50021"/>
                </a:solidFill>
              </a:rPr>
              <a:t>二、简单介绍</a:t>
            </a:r>
            <a:r>
              <a:rPr lang="en-US" altLang="zh-CN" sz="2800" dirty="0" smtClean="0">
                <a:solidFill>
                  <a:srgbClr val="A50021"/>
                </a:solidFill>
              </a:rPr>
              <a:t>LEX</a:t>
            </a:r>
            <a:r>
              <a:rPr lang="zh-CN" altLang="en-US" sz="2800" dirty="0" smtClean="0">
                <a:solidFill>
                  <a:srgbClr val="A50021"/>
                </a:solidFill>
              </a:rPr>
              <a:t>源程序的结构</a:t>
            </a:r>
          </a:p>
        </p:txBody>
      </p:sp>
    </p:spTree>
    <p:extLst>
      <p:ext uri="{BB962C8B-B14F-4D97-AF65-F5344CB8AC3E}">
        <p14:creationId xmlns:p14="http://schemas.microsoft.com/office/powerpoint/2010/main" val="341060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260648"/>
            <a:ext cx="8229600" cy="537121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A50021"/>
                </a:solidFill>
                <a:latin typeface="Times New Roman" pitchFamily="18" charset="0"/>
              </a:rPr>
              <a:t>(1)  </a:t>
            </a:r>
            <a:r>
              <a:rPr lang="zh-CN" altLang="en-US" sz="2400" dirty="0" smtClean="0">
                <a:solidFill>
                  <a:srgbClr val="A50021"/>
                </a:solidFill>
                <a:latin typeface="Times New Roman" pitchFamily="18" charset="0"/>
              </a:rPr>
              <a:t>辅助定义部分</a:t>
            </a:r>
            <a:endParaRPr lang="zh-CN" altLang="en-US" sz="2400" dirty="0">
              <a:solidFill>
                <a:srgbClr val="A50021"/>
              </a:solidFill>
              <a:latin typeface="Times New Roman" pitchFamily="18" charset="0"/>
            </a:endParaRPr>
          </a:p>
        </p:txBody>
      </p:sp>
      <p:sp>
        <p:nvSpPr>
          <p:cNvPr id="2867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3568" y="980728"/>
            <a:ext cx="7772400" cy="4343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Tx/>
              <a:buBlip>
                <a:blip r:embed="rId2"/>
              </a:buBlip>
            </a:pPr>
            <a:r>
              <a:rPr lang="zh-CN" altLang="en-US" sz="2400" b="1" dirty="0">
                <a:latin typeface="Times New Roman" pitchFamily="18" charset="0"/>
              </a:rPr>
              <a:t>包括变量说明、常量说明和正规</a:t>
            </a:r>
            <a:r>
              <a:rPr lang="zh-CN" altLang="en-US" sz="2400" b="1" dirty="0" smtClean="0">
                <a:latin typeface="Times New Roman" pitchFamily="18" charset="0"/>
              </a:rPr>
              <a:t>定义式。</a:t>
            </a:r>
            <a:endParaRPr lang="zh-CN" altLang="en-US" sz="2400" b="1" dirty="0"/>
          </a:p>
          <a:p>
            <a:pPr algn="just">
              <a:lnSpc>
                <a:spcPct val="90000"/>
              </a:lnSpc>
              <a:buFontTx/>
              <a:buBlip>
                <a:blip r:embed="rId2"/>
              </a:buBlip>
            </a:pPr>
            <a:r>
              <a:rPr lang="zh-CN" altLang="en-US" sz="2400" b="1" dirty="0">
                <a:latin typeface="Times New Roman" pitchFamily="18" charset="0"/>
              </a:rPr>
              <a:t>正规</a:t>
            </a:r>
            <a:r>
              <a:rPr lang="zh-CN" altLang="en-US" sz="2400" b="1" dirty="0" smtClean="0">
                <a:latin typeface="Times New Roman" pitchFamily="18" charset="0"/>
              </a:rPr>
              <a:t>定义式形</a:t>
            </a:r>
            <a:r>
              <a:rPr lang="zh-CN" altLang="en-US" sz="2400" b="1" dirty="0">
                <a:latin typeface="Times New Roman" pitchFamily="18" charset="0"/>
              </a:rPr>
              <a:t>如</a:t>
            </a:r>
            <a:r>
              <a:rPr lang="zh-CN" altLang="en-US" sz="2400" b="1" dirty="0" smtClean="0">
                <a:latin typeface="Times New Roman" pitchFamily="18" charset="0"/>
              </a:rPr>
              <a:t>：</a:t>
            </a:r>
            <a:r>
              <a:rPr lang="en-US" altLang="zh-CN" sz="2400" b="1" dirty="0" smtClean="0"/>
              <a:t>d</a:t>
            </a:r>
            <a:r>
              <a:rPr lang="en-US" altLang="zh-CN" sz="2400" b="1" baseline="-25000" dirty="0" smtClean="0"/>
              <a:t>1</a:t>
            </a:r>
            <a:r>
              <a:rPr lang="en-US" altLang="zh-CN" sz="2400" b="1" dirty="0"/>
              <a:t>→r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	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                  </a:t>
            </a:r>
            <a:r>
              <a:rPr lang="en-US" altLang="zh-CN" sz="2400" b="1" dirty="0" smtClean="0"/>
              <a:t>   </a:t>
            </a:r>
            <a:r>
              <a:rPr lang="en-US" altLang="zh-CN" sz="2400" b="1" dirty="0"/>
              <a:t>	</a:t>
            </a:r>
            <a:r>
              <a:rPr lang="en-US" altLang="zh-CN" sz="2400" b="1" dirty="0" smtClean="0"/>
              <a:t>  d</a:t>
            </a:r>
            <a:r>
              <a:rPr lang="en-US" altLang="zh-CN" sz="2400" b="1" baseline="-25000" dirty="0" smtClean="0"/>
              <a:t>2</a:t>
            </a:r>
            <a:r>
              <a:rPr lang="en-US" altLang="zh-CN" sz="2400" b="1" dirty="0"/>
              <a:t>→r</a:t>
            </a:r>
            <a:r>
              <a:rPr lang="en-US" altLang="zh-CN" sz="2400" b="1" baseline="-25000" dirty="0"/>
              <a:t>2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 b="1" baseline="-25000" dirty="0"/>
              <a:t>					</a:t>
            </a:r>
            <a:r>
              <a:rPr lang="en-US" altLang="zh-CN" sz="2400" b="1" baseline="30000" dirty="0">
                <a:latin typeface="Times New Roman"/>
              </a:rPr>
              <a:t>…</a:t>
            </a:r>
            <a:endParaRPr lang="en-US" altLang="zh-CN" sz="2400" b="1" baseline="30000" dirty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                </a:t>
            </a:r>
            <a:r>
              <a:rPr lang="en-US" altLang="zh-CN" sz="2400" b="1" dirty="0" smtClean="0"/>
              <a:t>    </a:t>
            </a:r>
            <a:r>
              <a:rPr lang="en-US" altLang="zh-CN" sz="2400" b="1" dirty="0"/>
              <a:t>	</a:t>
            </a:r>
            <a:r>
              <a:rPr lang="en-US" altLang="zh-CN" sz="2400" b="1" dirty="0" smtClean="0"/>
              <a:t>  </a:t>
            </a:r>
            <a:r>
              <a:rPr lang="en-US" altLang="zh-CN" sz="2400" b="1" dirty="0" err="1" smtClean="0"/>
              <a:t>d</a:t>
            </a:r>
            <a:r>
              <a:rPr lang="en-US" altLang="zh-CN" sz="2400" b="1" baseline="-25000" dirty="0" err="1" smtClean="0"/>
              <a:t>n</a:t>
            </a:r>
            <a:r>
              <a:rPr lang="en-US" altLang="zh-CN" sz="2400" b="1" dirty="0" err="1"/>
              <a:t>→r</a:t>
            </a:r>
            <a:r>
              <a:rPr lang="en-US" altLang="zh-CN" sz="2400" b="1" baseline="-25000" dirty="0" err="1"/>
              <a:t>n</a:t>
            </a:r>
            <a:endParaRPr lang="en-US" altLang="zh-CN" sz="2400" b="1" baseline="-25000" dirty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Times New Roman" pitchFamily="18" charset="0"/>
              </a:rPr>
              <a:t>	</a:t>
            </a:r>
            <a:r>
              <a:rPr lang="en-US" altLang="zh-CN" sz="2400" b="1" dirty="0" smtClean="0">
                <a:latin typeface="Times New Roman" pitchFamily="18" charset="0"/>
              </a:rPr>
              <a:t>LEX</a:t>
            </a:r>
            <a:r>
              <a:rPr lang="zh-CN" altLang="en-US" sz="2400" b="1" dirty="0" smtClean="0">
                <a:latin typeface="Times New Roman" pitchFamily="18" charset="0"/>
              </a:rPr>
              <a:t>中的格式为：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d</a:t>
            </a:r>
            <a:r>
              <a:rPr lang="en-US" altLang="zh-CN" sz="2400" b="1" baseline="-25000" dirty="0" smtClean="0"/>
              <a:t>1</a:t>
            </a:r>
            <a:r>
              <a:rPr lang="en-US" altLang="zh-CN" sz="2400" b="1" dirty="0" smtClean="0"/>
              <a:t>     r</a:t>
            </a:r>
            <a:r>
              <a:rPr lang="en-US" altLang="zh-CN" sz="2400" b="1" baseline="-25000" dirty="0" smtClean="0"/>
              <a:t>1    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</a:rPr>
              <a:t>     …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</a:rPr>
              <a:t>     </a:t>
            </a:r>
            <a:r>
              <a:rPr lang="zh-CN" altLang="en-US" sz="2400" b="1" dirty="0" smtClean="0">
                <a:latin typeface="Times New Roman" pitchFamily="18" charset="0"/>
              </a:rPr>
              <a:t>例如：</a:t>
            </a:r>
            <a:r>
              <a:rPr lang="en-US" altLang="zh-CN" sz="2400" b="1" dirty="0" smtClean="0">
                <a:latin typeface="Times New Roman" pitchFamily="18" charset="0"/>
              </a:rPr>
              <a:t>digit  [0-9]</a:t>
            </a:r>
            <a:endParaRPr lang="zh-CN" altLang="en-US" sz="24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48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24136" y="1268760"/>
            <a:ext cx="7772400" cy="4191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400" b="1" dirty="0" smtClean="0"/>
              <a:t>规则部分是</a:t>
            </a:r>
            <a:r>
              <a:rPr lang="en-US" altLang="zh-CN" sz="2400" b="1" dirty="0" smtClean="0"/>
              <a:t>LEX</a:t>
            </a:r>
            <a:r>
              <a:rPr lang="zh-CN" altLang="en-US" sz="2400" b="1" dirty="0" smtClean="0"/>
              <a:t>源程序的核心部分，一条规则有两部分：</a:t>
            </a:r>
            <a:endParaRPr lang="en-US" altLang="zh-CN" sz="2400" b="1" dirty="0" smtClean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400" b="1" dirty="0" smtClean="0"/>
              <a:t>正规表达式  动作</a:t>
            </a:r>
            <a:endParaRPr lang="en-US" altLang="zh-CN" sz="2400" b="1" dirty="0" smtClean="0"/>
          </a:p>
          <a:p>
            <a:pPr algn="just">
              <a:lnSpc>
                <a:spcPct val="90000"/>
              </a:lnSpc>
              <a:buFontTx/>
              <a:buNone/>
            </a:pPr>
            <a:endParaRPr lang="en-US" altLang="zh-CN" sz="2400" b="1" dirty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400" b="1" dirty="0" smtClean="0"/>
              <a:t>形</a:t>
            </a:r>
            <a:r>
              <a:rPr lang="zh-CN" altLang="en-US" sz="2400" b="1" dirty="0"/>
              <a:t>如</a:t>
            </a:r>
            <a:r>
              <a:rPr lang="en-US" altLang="zh-CN" sz="2400" b="1" dirty="0"/>
              <a:t>:	</a:t>
            </a:r>
            <a:r>
              <a:rPr lang="en-US" altLang="zh-CN" sz="2400" b="1" dirty="0" smtClean="0"/>
              <a:t>P</a:t>
            </a:r>
            <a:r>
              <a:rPr lang="en-US" altLang="zh-CN" sz="2400" b="1" baseline="-25000" dirty="0" smtClean="0"/>
              <a:t>1</a:t>
            </a:r>
            <a:r>
              <a:rPr lang="en-US" altLang="zh-CN" sz="2400" b="1" dirty="0" smtClean="0"/>
              <a:t>    </a:t>
            </a:r>
            <a:r>
              <a:rPr lang="en-US" altLang="zh-CN" sz="2400" b="1" dirty="0"/>
              <a:t>{action  1}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    	P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    {action  2}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Times New Roman" pitchFamily="18" charset="0"/>
              </a:rPr>
              <a:t>                 	……</a:t>
            </a:r>
            <a:endParaRPr lang="en-US" altLang="zh-CN" sz="2400" b="1" dirty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    	</a:t>
            </a:r>
            <a:r>
              <a:rPr lang="en-US" altLang="zh-CN" sz="2400" b="1" dirty="0" err="1"/>
              <a:t>P</a:t>
            </a:r>
            <a:r>
              <a:rPr lang="en-US" altLang="zh-CN" sz="2400" b="1" baseline="-25000" dirty="0" err="1"/>
              <a:t>n</a:t>
            </a:r>
            <a:r>
              <a:rPr lang="en-US" altLang="zh-CN" sz="2400" b="1" dirty="0"/>
              <a:t>    {action  n}</a:t>
            </a:r>
          </a:p>
          <a:p>
            <a:pPr algn="just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Times New Roman" pitchFamily="18" charset="0"/>
              </a:rPr>
              <a:t>其中</a:t>
            </a:r>
            <a:r>
              <a:rPr lang="en-US" altLang="zh-CN" sz="2400" b="1" dirty="0"/>
              <a:t>P</a:t>
            </a:r>
            <a:r>
              <a:rPr lang="en-US" altLang="zh-CN" sz="2400" b="1" baseline="-25000" dirty="0"/>
              <a:t>i</a:t>
            </a:r>
            <a:r>
              <a:rPr lang="zh-CN" altLang="en-US" sz="2400" b="1" dirty="0" smtClean="0">
                <a:latin typeface="Times New Roman" pitchFamily="18" charset="0"/>
              </a:rPr>
              <a:t>是</a:t>
            </a:r>
            <a:r>
              <a:rPr lang="zh-CN" altLang="en-US" sz="2400" b="1" dirty="0" smtClean="0">
                <a:solidFill>
                  <a:srgbClr val="A50021"/>
                </a:solidFill>
                <a:latin typeface="Times New Roman" pitchFamily="18" charset="0"/>
              </a:rPr>
              <a:t>正规式</a:t>
            </a:r>
            <a:endParaRPr lang="en-US" altLang="zh-CN" sz="2400" b="1" dirty="0" smtClean="0">
              <a:solidFill>
                <a:srgbClr val="A50021"/>
              </a:solidFill>
              <a:latin typeface="Times New Roman" pitchFamily="18" charset="0"/>
            </a:endParaRPr>
          </a:p>
          <a:p>
            <a:pPr algn="just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b="1" dirty="0" smtClean="0">
                <a:latin typeface="Times New Roman" pitchFamily="18" charset="0"/>
              </a:rPr>
              <a:t>每个</a:t>
            </a:r>
            <a:r>
              <a:rPr lang="en-US" altLang="zh-CN" sz="2400" b="1" dirty="0"/>
              <a:t>action</a:t>
            </a:r>
            <a:r>
              <a:rPr lang="zh-CN" altLang="en-US" sz="2400" b="1" dirty="0">
                <a:latin typeface="Times New Roman" pitchFamily="18" charset="0"/>
              </a:rPr>
              <a:t>是一段</a:t>
            </a:r>
            <a:r>
              <a:rPr lang="en-US" altLang="zh-CN" sz="2400" b="1" dirty="0"/>
              <a:t>C</a:t>
            </a:r>
            <a:r>
              <a:rPr lang="zh-CN" altLang="en-US" sz="2400" b="1" dirty="0">
                <a:latin typeface="Times New Roman" pitchFamily="18" charset="0"/>
              </a:rPr>
              <a:t>程序代码，指出识别出</a:t>
            </a:r>
            <a:r>
              <a:rPr lang="en-US" altLang="zh-CN" sz="2400" b="1" dirty="0"/>
              <a:t>P</a:t>
            </a:r>
            <a:r>
              <a:rPr lang="en-US" altLang="zh-CN" sz="2400" b="1" baseline="-25000" dirty="0"/>
              <a:t>i</a:t>
            </a:r>
            <a:r>
              <a:rPr lang="zh-CN" altLang="en-US" sz="2400" b="1" dirty="0">
                <a:latin typeface="Times New Roman" pitchFamily="18" charset="0"/>
              </a:rPr>
              <a:t>所描述的单词后，词法分析器所应采取的动作（如查填符号表，返回种别码及单词的自身值等）。</a:t>
            </a:r>
            <a:endParaRPr lang="zh-CN" altLang="en-US" sz="24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6" y="260648"/>
            <a:ext cx="8229600" cy="537121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CN" sz="2400" dirty="0" smtClean="0">
                <a:solidFill>
                  <a:srgbClr val="A50021"/>
                </a:solidFill>
                <a:latin typeface="Times New Roman" pitchFamily="18" charset="0"/>
              </a:rPr>
              <a:t>(2)  </a:t>
            </a:r>
            <a:r>
              <a:rPr lang="zh-CN" altLang="en-US" sz="2400" dirty="0" smtClean="0">
                <a:solidFill>
                  <a:srgbClr val="A50021"/>
                </a:solidFill>
                <a:latin typeface="Times New Roman" pitchFamily="18" charset="0"/>
              </a:rPr>
              <a:t>规则部分</a:t>
            </a:r>
            <a:endParaRPr lang="zh-CN" altLang="en-US" sz="2400" dirty="0">
              <a:solidFill>
                <a:srgbClr val="A5002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32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7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80120" y="980728"/>
            <a:ext cx="7772400" cy="129614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en-US" altLang="zh-CN" sz="2400" b="1" dirty="0">
                <a:latin typeface="Times New Roman" pitchFamily="18" charset="0"/>
              </a:rPr>
              <a:t>	</a:t>
            </a:r>
            <a:r>
              <a:rPr lang="zh-CN" altLang="en-US" sz="2400" b="1" dirty="0">
                <a:latin typeface="Times New Roman" pitchFamily="18" charset="0"/>
              </a:rPr>
              <a:t>为了</a:t>
            </a:r>
            <a:r>
              <a:rPr lang="zh-CN" altLang="en-US" sz="2400" b="1" dirty="0" smtClean="0">
                <a:latin typeface="Times New Roman" pitchFamily="18" charset="0"/>
              </a:rPr>
              <a:t>使（</a:t>
            </a:r>
            <a:r>
              <a:rPr lang="en-US" altLang="zh-CN" sz="2400" b="1" dirty="0" smtClean="0">
                <a:latin typeface="Times New Roman" pitchFamily="18" charset="0"/>
              </a:rPr>
              <a:t>2</a:t>
            </a:r>
            <a:r>
              <a:rPr lang="zh-CN" altLang="en-US" sz="2400" b="1" dirty="0" smtClean="0">
                <a:latin typeface="Times New Roman" pitchFamily="18" charset="0"/>
              </a:rPr>
              <a:t>）中的</a:t>
            </a:r>
            <a:r>
              <a:rPr lang="en-US" altLang="zh-CN" sz="2400" b="1" dirty="0" smtClean="0"/>
              <a:t>action</a:t>
            </a:r>
            <a:r>
              <a:rPr lang="zh-CN" altLang="en-US" sz="2400" b="1" dirty="0">
                <a:latin typeface="Times New Roman" pitchFamily="18" charset="0"/>
              </a:rPr>
              <a:t>部分更简洁，</a:t>
            </a:r>
            <a:r>
              <a:rPr lang="en-US" altLang="zh-CN" sz="2400" b="1" dirty="0"/>
              <a:t>action</a:t>
            </a:r>
            <a:r>
              <a:rPr lang="zh-CN" altLang="en-US" sz="2400" b="1" dirty="0">
                <a:latin typeface="Times New Roman" pitchFamily="18" charset="0"/>
              </a:rPr>
              <a:t>中用到的一些过程可放</a:t>
            </a:r>
            <a:r>
              <a:rPr lang="zh-CN" altLang="en-US" sz="2400" b="1" dirty="0" smtClean="0">
                <a:latin typeface="Times New Roman" pitchFamily="18" charset="0"/>
              </a:rPr>
              <a:t>在此处，</a:t>
            </a:r>
            <a:r>
              <a:rPr lang="zh-CN" altLang="en-US" sz="2400" b="1" dirty="0">
                <a:latin typeface="Times New Roman" pitchFamily="18" charset="0"/>
              </a:rPr>
              <a:t>这些过程可以单独编译后合成到词法分析器中。</a:t>
            </a:r>
            <a:endParaRPr lang="zh-CN" altLang="en-US" sz="24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51520" y="260648"/>
            <a:ext cx="8229600" cy="537121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CN" altLang="en-US" sz="2400" dirty="0" smtClean="0">
                <a:solidFill>
                  <a:srgbClr val="A50021"/>
                </a:solidFill>
                <a:latin typeface="Times New Roman" pitchFamily="18" charset="0"/>
              </a:rPr>
              <a:t>（</a:t>
            </a:r>
            <a:r>
              <a:rPr lang="en-US" altLang="zh-CN" sz="2400" dirty="0" smtClean="0">
                <a:solidFill>
                  <a:srgbClr val="A50021"/>
                </a:solidFill>
                <a:latin typeface="Times New Roman" pitchFamily="18" charset="0"/>
              </a:rPr>
              <a:t>3</a:t>
            </a:r>
            <a:r>
              <a:rPr lang="zh-CN" altLang="en-US" sz="2400" dirty="0" smtClean="0">
                <a:solidFill>
                  <a:srgbClr val="A50021"/>
                </a:solidFill>
                <a:latin typeface="Times New Roman" pitchFamily="18" charset="0"/>
              </a:rPr>
              <a:t>）</a:t>
            </a:r>
            <a:r>
              <a:rPr lang="en-US" altLang="zh-CN" sz="2400" dirty="0" smtClean="0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A50021"/>
                </a:solidFill>
                <a:latin typeface="Times New Roman" pitchFamily="18" charset="0"/>
              </a:rPr>
              <a:t>用户定义的子程序部分</a:t>
            </a:r>
            <a:endParaRPr lang="zh-CN" altLang="en-US" sz="2400" dirty="0">
              <a:solidFill>
                <a:srgbClr val="A50021"/>
              </a:solidFill>
              <a:latin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57640" y="2753468"/>
            <a:ext cx="7772400" cy="94773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CN" altLang="en-US" sz="2800" dirty="0" smtClean="0">
                <a:solidFill>
                  <a:srgbClr val="A50021"/>
                </a:solidFill>
              </a:rPr>
              <a:t>三、</a:t>
            </a:r>
            <a:r>
              <a:rPr lang="en-US" altLang="zh-CN" sz="2800" dirty="0" smtClean="0">
                <a:solidFill>
                  <a:srgbClr val="A50021"/>
                </a:solidFill>
              </a:rPr>
              <a:t>LEX</a:t>
            </a:r>
            <a:r>
              <a:rPr lang="zh-CN" altLang="en-US" sz="2800" dirty="0" smtClean="0">
                <a:solidFill>
                  <a:srgbClr val="A50021"/>
                </a:solidFill>
              </a:rPr>
              <a:t>源程序的举例（略）</a:t>
            </a:r>
          </a:p>
        </p:txBody>
      </p:sp>
    </p:spTree>
    <p:extLst>
      <p:ext uri="{BB962C8B-B14F-4D97-AF65-F5344CB8AC3E}">
        <p14:creationId xmlns:p14="http://schemas.microsoft.com/office/powerpoint/2010/main" val="296502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7924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>
                <a:solidFill>
                  <a:srgbClr val="FFC000"/>
                </a:solidFill>
                <a:latin typeface="+mj-ea"/>
              </a:rPr>
              <a:t>本章小结</a:t>
            </a:r>
            <a:r>
              <a:rPr lang="en-US" altLang="zh-CN" dirty="0" smtClean="0">
                <a:solidFill>
                  <a:srgbClr val="FFC000"/>
                </a:solidFill>
                <a:latin typeface="+mj-ea"/>
              </a:rPr>
              <a:t/>
            </a:r>
            <a:br>
              <a:rPr lang="en-US" altLang="zh-CN" dirty="0" smtClean="0">
                <a:solidFill>
                  <a:srgbClr val="FFC000"/>
                </a:solidFill>
                <a:latin typeface="+mj-ea"/>
              </a:rPr>
            </a:br>
            <a:endParaRPr lang="zh-CN" altLang="zh-CN" dirty="0">
              <a:solidFill>
                <a:srgbClr val="FFC000"/>
              </a:solidFill>
              <a:latin typeface="+mj-ea"/>
            </a:endParaRPr>
          </a:p>
        </p:txBody>
      </p:sp>
      <p:sp>
        <p:nvSpPr>
          <p:cNvPr id="340995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556792"/>
            <a:ext cx="7772400" cy="1800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18872" indent="0">
              <a:spcBef>
                <a:spcPct val="50000"/>
              </a:spcBef>
              <a:buClr>
                <a:srgbClr val="FF0000"/>
              </a:buClr>
              <a:buNone/>
            </a:pPr>
            <a:r>
              <a:rPr lang="zh-CN" altLang="en-US" sz="2400" dirty="0" smtClean="0">
                <a:latin typeface="Times New Roman" pitchFamily="18" charset="0"/>
              </a:rPr>
              <a:t>      本章主要讲述了描述和分析词法规则（正规集）的工具，包括：正规</a:t>
            </a:r>
            <a:r>
              <a:rPr lang="zh-CN" altLang="en-US" sz="2400" dirty="0">
                <a:latin typeface="Times New Roman" pitchFamily="18" charset="0"/>
              </a:rPr>
              <a:t>文法和正规</a:t>
            </a:r>
            <a:r>
              <a:rPr lang="zh-CN" altLang="en-US" sz="2400" dirty="0" smtClean="0">
                <a:latin typeface="Times New Roman" pitchFamily="18" charset="0"/>
              </a:rPr>
              <a:t>式，有</a:t>
            </a:r>
            <a:r>
              <a:rPr lang="zh-CN" altLang="en-US" sz="2400" dirty="0">
                <a:latin typeface="Times New Roman" pitchFamily="18" charset="0"/>
              </a:rPr>
              <a:t>穷</a:t>
            </a:r>
            <a:r>
              <a:rPr lang="zh-CN" altLang="en-US" sz="2400" dirty="0" smtClean="0">
                <a:latin typeface="Times New Roman" pitchFamily="18" charset="0"/>
              </a:rPr>
              <a:t>自动机（状态图、转换矩阵表）。</a:t>
            </a:r>
            <a:endParaRPr lang="en-US" altLang="zh-CN" sz="24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latin typeface="Times New Roman" pitchFamily="18" charset="0"/>
              </a:rPr>
              <a:t>重点是和有穷自动机 相关的内容。 </a:t>
            </a:r>
            <a:endParaRPr lang="en-US" altLang="zh-CN" sz="2400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endParaRPr lang="zh-CN" altLang="en-US" sz="2400" dirty="0"/>
          </a:p>
          <a:p>
            <a:pPr>
              <a:buFontTx/>
              <a:buNone/>
            </a:pPr>
            <a:r>
              <a:rPr lang="zh-CN" altLang="en-US" sz="2400" dirty="0"/>
              <a:t>	</a:t>
            </a:r>
          </a:p>
        </p:txBody>
      </p:sp>
      <p:sp>
        <p:nvSpPr>
          <p:cNvPr id="2" name="矩形 1"/>
          <p:cNvSpPr/>
          <p:nvPr/>
        </p:nvSpPr>
        <p:spPr>
          <a:xfrm>
            <a:off x="1096843" y="364502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A50021"/>
                </a:solidFill>
                <a:latin typeface="Times New Roman" pitchFamily="18" charset="0"/>
              </a:rPr>
              <a:t>如何转换？（正规式</a:t>
            </a:r>
            <a:r>
              <a:rPr lang="en-US" altLang="zh-CN" sz="2400" b="1" dirty="0">
                <a:solidFill>
                  <a:srgbClr val="A50021"/>
                </a:solidFill>
                <a:latin typeface="Times New Roman" pitchFamily="18" charset="0"/>
              </a:rPr>
              <a:t>&lt;-&gt;</a:t>
            </a:r>
            <a:r>
              <a:rPr lang="zh-CN" altLang="en-US" sz="2400" b="1" dirty="0">
                <a:solidFill>
                  <a:srgbClr val="A50021"/>
                </a:solidFill>
                <a:latin typeface="Times New Roman" pitchFamily="18" charset="0"/>
              </a:rPr>
              <a:t>正规文法）（正规式</a:t>
            </a:r>
            <a:r>
              <a:rPr lang="en-US" altLang="zh-CN" sz="2400" b="1" dirty="0">
                <a:solidFill>
                  <a:srgbClr val="A50021"/>
                </a:solidFill>
                <a:latin typeface="Times New Roman" pitchFamily="18" charset="0"/>
              </a:rPr>
              <a:t>&lt;-&gt;DFA</a:t>
            </a:r>
            <a:r>
              <a:rPr lang="zh-CN" altLang="en-US" sz="2400" b="1" dirty="0">
                <a:solidFill>
                  <a:srgbClr val="A50021"/>
                </a:solidFill>
                <a:latin typeface="Times New Roman" pitchFamily="18" charset="0"/>
              </a:rPr>
              <a:t>）</a:t>
            </a:r>
            <a:endParaRPr lang="en-US" altLang="zh-CN" sz="2400" b="1" dirty="0">
              <a:solidFill>
                <a:srgbClr val="A50021"/>
              </a:solidFill>
              <a:latin typeface="Times New Roman" pitchFamily="18" charset="0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A50021"/>
                </a:solidFill>
                <a:latin typeface="Times New Roman" pitchFamily="18" charset="0"/>
              </a:rPr>
              <a:t>(</a:t>
            </a:r>
            <a:r>
              <a:rPr lang="zh-CN" altLang="en-US" sz="2400" b="1" dirty="0">
                <a:solidFill>
                  <a:srgbClr val="A50021"/>
                </a:solidFill>
                <a:latin typeface="Times New Roman" pitchFamily="18" charset="0"/>
              </a:rPr>
              <a:t>正规文法</a:t>
            </a:r>
            <a:r>
              <a:rPr lang="en-US" altLang="zh-CN" sz="2400" b="1" dirty="0">
                <a:solidFill>
                  <a:srgbClr val="A50021"/>
                </a:solidFill>
                <a:latin typeface="Times New Roman" pitchFamily="18" charset="0"/>
              </a:rPr>
              <a:t>&lt;-&gt;DFA) </a:t>
            </a:r>
            <a:r>
              <a:rPr lang="zh-CN" altLang="en-US" sz="2400" b="1" dirty="0">
                <a:solidFill>
                  <a:srgbClr val="A50021"/>
                </a:solidFill>
                <a:latin typeface="Times New Roman" pitchFamily="18" charset="0"/>
              </a:rPr>
              <a:t>（</a:t>
            </a:r>
            <a:r>
              <a:rPr lang="en-US" altLang="zh-CN" sz="2400" b="1" dirty="0">
                <a:solidFill>
                  <a:srgbClr val="A50021"/>
                </a:solidFill>
                <a:latin typeface="Times New Roman" pitchFamily="18" charset="0"/>
              </a:rPr>
              <a:t>NFA-DFA</a:t>
            </a:r>
            <a:r>
              <a:rPr lang="zh-CN" altLang="en-US" sz="2400" b="1" dirty="0">
                <a:solidFill>
                  <a:srgbClr val="A50021"/>
                </a:solidFill>
                <a:latin typeface="Times New Roman" pitchFamily="18" charset="0"/>
              </a:rPr>
              <a:t>）</a:t>
            </a:r>
            <a:r>
              <a:rPr lang="en-US" altLang="zh-CN" sz="2400" b="1" dirty="0">
                <a:solidFill>
                  <a:srgbClr val="A50021"/>
                </a:solidFill>
                <a:latin typeface="Times New Roman" pitchFamily="18" charset="0"/>
              </a:rPr>
              <a:t>(DFA</a:t>
            </a:r>
            <a:r>
              <a:rPr lang="zh-CN" altLang="en-US" sz="2400" b="1" dirty="0">
                <a:solidFill>
                  <a:srgbClr val="A50021"/>
                </a:solidFill>
                <a:latin typeface="Times New Roman" pitchFamily="18" charset="0"/>
              </a:rPr>
              <a:t>最小化</a:t>
            </a:r>
            <a:r>
              <a:rPr lang="en-US" altLang="zh-CN" sz="2400" b="1" dirty="0">
                <a:solidFill>
                  <a:srgbClr val="A50021"/>
                </a:solidFill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184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7924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>
                <a:solidFill>
                  <a:srgbClr val="FFC000"/>
                </a:solidFill>
                <a:latin typeface="+mj-ea"/>
              </a:rPr>
              <a:t>本章考题</a:t>
            </a:r>
            <a:r>
              <a:rPr lang="en-US" altLang="zh-CN" dirty="0" smtClean="0">
                <a:solidFill>
                  <a:srgbClr val="FFC000"/>
                </a:solidFill>
                <a:latin typeface="+mj-ea"/>
              </a:rPr>
              <a:t/>
            </a:r>
            <a:br>
              <a:rPr lang="en-US" altLang="zh-CN" dirty="0" smtClean="0">
                <a:solidFill>
                  <a:srgbClr val="FFC000"/>
                </a:solidFill>
                <a:latin typeface="+mj-ea"/>
              </a:rPr>
            </a:br>
            <a:endParaRPr lang="zh-CN" altLang="zh-CN" dirty="0">
              <a:solidFill>
                <a:srgbClr val="FFC000"/>
              </a:solidFill>
              <a:latin typeface="+mj-ea"/>
            </a:endParaRPr>
          </a:p>
        </p:txBody>
      </p:sp>
      <p:sp>
        <p:nvSpPr>
          <p:cNvPr id="340995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556792"/>
            <a:ext cx="7772400" cy="4464496"/>
          </a:xfrm>
          <a:prstGeom prst="rect">
            <a:avLst/>
          </a:prstGeom>
        </p:spPr>
        <p:txBody>
          <a:bodyPr>
            <a:noAutofit/>
          </a:bodyPr>
          <a:lstStyle/>
          <a:p>
            <a:pPr marL="118872" indent="0">
              <a:spcBef>
                <a:spcPct val="50000"/>
              </a:spcBef>
              <a:buClr>
                <a:srgbClr val="FF0000"/>
              </a:buClr>
              <a:buNone/>
            </a:pPr>
            <a:r>
              <a:rPr lang="zh-CN" altLang="en-US" sz="2400" dirty="0" smtClean="0">
                <a:latin typeface="Times New Roman" pitchFamily="18" charset="0"/>
              </a:rPr>
              <a:t>一、概念类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118872" indent="0">
              <a:spcBef>
                <a:spcPct val="50000"/>
              </a:spcBef>
              <a:buClr>
                <a:srgbClr val="FF0000"/>
              </a:buClr>
              <a:buNone/>
            </a:pPr>
            <a:r>
              <a:rPr lang="zh-CN" altLang="en-US" sz="2400" dirty="0" smtClean="0">
                <a:latin typeface="Times New Roman" pitchFamily="18" charset="0"/>
              </a:rPr>
              <a:t>词法分析的任务是？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118872" indent="0">
              <a:spcBef>
                <a:spcPct val="50000"/>
              </a:spcBef>
              <a:buClr>
                <a:srgbClr val="FF0000"/>
              </a:buClr>
              <a:buNone/>
            </a:pPr>
            <a:r>
              <a:rPr lang="zh-CN" altLang="en-US" sz="2400" dirty="0" smtClean="0">
                <a:latin typeface="Times New Roman" pitchFamily="18" charset="0"/>
              </a:rPr>
              <a:t>词法分析的输出结果是</a:t>
            </a:r>
            <a:r>
              <a:rPr lang="en-US" altLang="zh-CN" sz="2400" dirty="0" smtClean="0">
                <a:latin typeface="Times New Roman" pitchFamily="18" charset="0"/>
              </a:rPr>
              <a:t>5</a:t>
            </a:r>
            <a:r>
              <a:rPr lang="zh-CN" altLang="en-US" sz="2400" dirty="0" smtClean="0">
                <a:latin typeface="Times New Roman" pitchFamily="18" charset="0"/>
              </a:rPr>
              <a:t>类单词，分别是什么？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118872" indent="0">
              <a:spcBef>
                <a:spcPct val="50000"/>
              </a:spcBef>
              <a:buClr>
                <a:srgbClr val="FF0000"/>
              </a:buClr>
              <a:buNone/>
            </a:pPr>
            <a:r>
              <a:rPr lang="zh-CN" altLang="en-US" sz="2400" dirty="0" smtClean="0">
                <a:latin typeface="Times New Roman" pitchFamily="18" charset="0"/>
              </a:rPr>
              <a:t>描述单词的二元组是什么？（单词种别，单词自身值）</a:t>
            </a:r>
            <a:endParaRPr lang="en-US" altLang="zh-CN" sz="2400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latin typeface="Times New Roman" pitchFamily="18" charset="0"/>
              </a:rPr>
              <a:t>有穷自动机用</a:t>
            </a:r>
            <a:r>
              <a:rPr lang="en-US" altLang="zh-CN" sz="2400" dirty="0" smtClean="0">
                <a:latin typeface="Times New Roman" pitchFamily="18" charset="0"/>
              </a:rPr>
              <a:t>5</a:t>
            </a:r>
            <a:r>
              <a:rPr lang="zh-CN" altLang="en-US" sz="2400" dirty="0" smtClean="0">
                <a:latin typeface="Times New Roman" pitchFamily="18" charset="0"/>
              </a:rPr>
              <a:t>元组描述，哪</a:t>
            </a:r>
            <a:r>
              <a:rPr lang="en-US" altLang="zh-CN" sz="2400" dirty="0" smtClean="0">
                <a:latin typeface="Times New Roman" pitchFamily="18" charset="0"/>
              </a:rPr>
              <a:t>5</a:t>
            </a:r>
            <a:r>
              <a:rPr lang="zh-CN" altLang="en-US" sz="2400" dirty="0" smtClean="0">
                <a:latin typeface="Times New Roman" pitchFamily="18" charset="0"/>
              </a:rPr>
              <a:t>元，怎么定义的？（理解的基础上掌握）</a:t>
            </a:r>
            <a:endParaRPr lang="en-US" altLang="zh-CN" sz="2400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endParaRPr lang="zh-CN" altLang="en-US" sz="2400" dirty="0"/>
          </a:p>
          <a:p>
            <a:pPr>
              <a:buFontTx/>
              <a:buNone/>
            </a:pPr>
            <a:r>
              <a:rPr lang="zh-CN" alt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0112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7924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>
                <a:solidFill>
                  <a:srgbClr val="FFC000"/>
                </a:solidFill>
                <a:latin typeface="+mj-ea"/>
              </a:rPr>
              <a:t>本章考题</a:t>
            </a:r>
            <a:r>
              <a:rPr lang="en-US" altLang="zh-CN" dirty="0" smtClean="0">
                <a:solidFill>
                  <a:srgbClr val="FFC000"/>
                </a:solidFill>
                <a:latin typeface="+mj-ea"/>
              </a:rPr>
              <a:t/>
            </a:r>
            <a:br>
              <a:rPr lang="en-US" altLang="zh-CN" dirty="0" smtClean="0">
                <a:solidFill>
                  <a:srgbClr val="FFC000"/>
                </a:solidFill>
                <a:latin typeface="+mj-ea"/>
              </a:rPr>
            </a:br>
            <a:endParaRPr lang="zh-CN" altLang="zh-CN" dirty="0">
              <a:solidFill>
                <a:srgbClr val="FFC000"/>
              </a:solidFill>
              <a:latin typeface="+mj-ea"/>
            </a:endParaRPr>
          </a:p>
        </p:txBody>
      </p:sp>
      <p:sp>
        <p:nvSpPr>
          <p:cNvPr id="340995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556792"/>
            <a:ext cx="7772400" cy="4464496"/>
          </a:xfrm>
          <a:prstGeom prst="rect">
            <a:avLst/>
          </a:prstGeom>
        </p:spPr>
        <p:txBody>
          <a:bodyPr>
            <a:noAutofit/>
          </a:bodyPr>
          <a:lstStyle/>
          <a:p>
            <a:pPr marL="118872" indent="0">
              <a:spcBef>
                <a:spcPct val="50000"/>
              </a:spcBef>
              <a:buClr>
                <a:srgbClr val="FF0000"/>
              </a:buClr>
              <a:buNone/>
            </a:pPr>
            <a:r>
              <a:rPr lang="zh-CN" altLang="en-US" sz="2400" dirty="0" smtClean="0">
                <a:latin typeface="Times New Roman" pitchFamily="18" charset="0"/>
              </a:rPr>
              <a:t>二、判断类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118872" indent="0">
              <a:spcBef>
                <a:spcPct val="50000"/>
              </a:spcBef>
              <a:buClr>
                <a:srgbClr val="FF0000"/>
              </a:buClr>
              <a:buNone/>
            </a:pPr>
            <a:r>
              <a:rPr lang="zh-CN" altLang="en-US" sz="2400" dirty="0" smtClean="0">
                <a:latin typeface="Times New Roman" pitchFamily="18" charset="0"/>
              </a:rPr>
              <a:t>正规式，正规文法，有穷自动机都是描述词法规则的工具。它们的作用是相同的，可以相互转换。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118872" indent="0">
              <a:spcBef>
                <a:spcPct val="50000"/>
              </a:spcBef>
              <a:buClr>
                <a:srgbClr val="FF0000"/>
              </a:buClr>
              <a:buNone/>
            </a:pPr>
            <a:r>
              <a:rPr lang="zh-CN" altLang="en-US" sz="2400" dirty="0">
                <a:latin typeface="Times New Roman" pitchFamily="18" charset="0"/>
              </a:rPr>
              <a:t>正规</a:t>
            </a:r>
            <a:r>
              <a:rPr lang="zh-CN" altLang="en-US" sz="2400" dirty="0" smtClean="0">
                <a:latin typeface="Times New Roman" pitchFamily="18" charset="0"/>
              </a:rPr>
              <a:t>式一定可以转换成正规文法，但对应的正规文法的形式可能不止一个。反之亦然。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118872" indent="0">
              <a:spcBef>
                <a:spcPct val="50000"/>
              </a:spcBef>
              <a:buClr>
                <a:srgbClr val="FF0000"/>
              </a:buClr>
              <a:buNone/>
            </a:pPr>
            <a:r>
              <a:rPr lang="zh-CN" altLang="en-US" sz="2400" dirty="0">
                <a:latin typeface="Times New Roman" pitchFamily="18" charset="0"/>
              </a:rPr>
              <a:t>正规式一定可以转换</a:t>
            </a:r>
            <a:r>
              <a:rPr lang="zh-CN" altLang="en-US" sz="2400" dirty="0" smtClean="0">
                <a:latin typeface="Times New Roman" pitchFamily="18" charset="0"/>
              </a:rPr>
              <a:t>成有穷自动机，</a:t>
            </a:r>
            <a:r>
              <a:rPr lang="zh-CN" altLang="en-US" sz="2400" dirty="0">
                <a:latin typeface="Times New Roman" pitchFamily="18" charset="0"/>
              </a:rPr>
              <a:t>但对应</a:t>
            </a:r>
            <a:r>
              <a:rPr lang="zh-CN" altLang="en-US" sz="2400" dirty="0" smtClean="0">
                <a:latin typeface="Times New Roman" pitchFamily="18" charset="0"/>
              </a:rPr>
              <a:t>的有穷自动机的</a:t>
            </a:r>
            <a:r>
              <a:rPr lang="zh-CN" altLang="en-US" sz="2400" dirty="0">
                <a:latin typeface="Times New Roman" pitchFamily="18" charset="0"/>
              </a:rPr>
              <a:t>形式可能不止一个。反之亦然。</a:t>
            </a:r>
            <a:endParaRPr lang="en-US" altLang="zh-CN" sz="2400" dirty="0">
              <a:latin typeface="Times New Roman" pitchFamily="18" charset="0"/>
            </a:endParaRPr>
          </a:p>
          <a:p>
            <a:pPr marL="118872" indent="0">
              <a:spcBef>
                <a:spcPct val="50000"/>
              </a:spcBef>
              <a:buClr>
                <a:srgbClr val="FF0000"/>
              </a:buClr>
              <a:buNone/>
            </a:pPr>
            <a:r>
              <a:rPr lang="zh-CN" altLang="en-US" sz="2400" dirty="0" smtClean="0">
                <a:latin typeface="Times New Roman" pitchFamily="18" charset="0"/>
              </a:rPr>
              <a:t>正规文法一定</a:t>
            </a:r>
            <a:r>
              <a:rPr lang="zh-CN" altLang="en-US" sz="2400" dirty="0">
                <a:latin typeface="Times New Roman" pitchFamily="18" charset="0"/>
              </a:rPr>
              <a:t>可以转换</a:t>
            </a:r>
            <a:r>
              <a:rPr lang="zh-CN" altLang="en-US" sz="2400" dirty="0" smtClean="0">
                <a:latin typeface="Times New Roman" pitchFamily="18" charset="0"/>
              </a:rPr>
              <a:t>成</a:t>
            </a:r>
            <a:r>
              <a:rPr lang="zh-CN" altLang="en-US" sz="2400" dirty="0">
                <a:latin typeface="Times New Roman" pitchFamily="18" charset="0"/>
              </a:rPr>
              <a:t>有穷自动机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zh-CN" altLang="en-US" sz="2400" dirty="0">
                <a:latin typeface="Times New Roman" pitchFamily="18" charset="0"/>
              </a:rPr>
              <a:t>但对应</a:t>
            </a:r>
            <a:r>
              <a:rPr lang="zh-CN" altLang="en-US" sz="2400" dirty="0" smtClean="0">
                <a:latin typeface="Times New Roman" pitchFamily="18" charset="0"/>
              </a:rPr>
              <a:t>的</a:t>
            </a:r>
            <a:r>
              <a:rPr lang="zh-CN" altLang="en-US" sz="2400" dirty="0">
                <a:latin typeface="Times New Roman" pitchFamily="18" charset="0"/>
              </a:rPr>
              <a:t>有穷自动机</a:t>
            </a:r>
            <a:r>
              <a:rPr lang="zh-CN" altLang="en-US" sz="2400" dirty="0" smtClean="0">
                <a:latin typeface="Times New Roman" pitchFamily="18" charset="0"/>
              </a:rPr>
              <a:t>的</a:t>
            </a:r>
            <a:r>
              <a:rPr lang="zh-CN" altLang="en-US" sz="2400" dirty="0">
                <a:latin typeface="Times New Roman" pitchFamily="18" charset="0"/>
              </a:rPr>
              <a:t>形式可能不止一个。反之亦然。</a:t>
            </a:r>
            <a:endParaRPr lang="en-US" altLang="zh-CN" sz="24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endParaRPr lang="zh-CN" altLang="en-US" sz="2400" dirty="0"/>
          </a:p>
          <a:p>
            <a:pPr>
              <a:buFontTx/>
              <a:buNone/>
            </a:pPr>
            <a:r>
              <a:rPr lang="zh-CN" alt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7217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7924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>
                <a:solidFill>
                  <a:srgbClr val="FFC000"/>
                </a:solidFill>
                <a:latin typeface="+mj-ea"/>
              </a:rPr>
              <a:t>本章考题</a:t>
            </a:r>
            <a:r>
              <a:rPr lang="en-US" altLang="zh-CN" dirty="0" smtClean="0">
                <a:solidFill>
                  <a:srgbClr val="FFC000"/>
                </a:solidFill>
                <a:latin typeface="+mj-ea"/>
              </a:rPr>
              <a:t/>
            </a:r>
            <a:br>
              <a:rPr lang="en-US" altLang="zh-CN" dirty="0" smtClean="0">
                <a:solidFill>
                  <a:srgbClr val="FFC000"/>
                </a:solidFill>
                <a:latin typeface="+mj-ea"/>
              </a:rPr>
            </a:br>
            <a:endParaRPr lang="zh-CN" altLang="zh-CN" dirty="0">
              <a:solidFill>
                <a:srgbClr val="FFC000"/>
              </a:solidFill>
              <a:latin typeface="+mj-ea"/>
            </a:endParaRPr>
          </a:p>
        </p:txBody>
      </p:sp>
      <p:sp>
        <p:nvSpPr>
          <p:cNvPr id="340995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556792"/>
            <a:ext cx="7772400" cy="4464496"/>
          </a:xfrm>
          <a:prstGeom prst="rect">
            <a:avLst/>
          </a:prstGeom>
        </p:spPr>
        <p:txBody>
          <a:bodyPr>
            <a:noAutofit/>
          </a:bodyPr>
          <a:lstStyle/>
          <a:p>
            <a:pPr marL="118872" indent="0">
              <a:spcBef>
                <a:spcPct val="50000"/>
              </a:spcBef>
              <a:buClr>
                <a:srgbClr val="FF0000"/>
              </a:buClr>
              <a:buNone/>
            </a:pPr>
            <a:r>
              <a:rPr lang="zh-CN" altLang="en-US" sz="2400" dirty="0" smtClean="0">
                <a:latin typeface="Times New Roman" pitchFamily="18" charset="0"/>
              </a:rPr>
              <a:t>三、计算类</a:t>
            </a:r>
            <a:endParaRPr lang="en-US" altLang="zh-CN" sz="2400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latin typeface="Times New Roman" pitchFamily="18" charset="0"/>
              </a:rPr>
              <a:t>本章习题主要是计算题，重点</a:t>
            </a:r>
            <a:r>
              <a:rPr lang="zh-CN" altLang="en-US" sz="2400" dirty="0" smtClean="0">
                <a:latin typeface="Times New Roman" pitchFamily="18" charset="0"/>
              </a:rPr>
              <a:t>是和有穷自动机 相关</a:t>
            </a:r>
            <a:r>
              <a:rPr lang="zh-CN" altLang="en-US" sz="2400" dirty="0" smtClean="0">
                <a:latin typeface="Times New Roman" pitchFamily="18" charset="0"/>
              </a:rPr>
              <a:t>的计算。 </a:t>
            </a:r>
            <a:endParaRPr lang="en-US" altLang="zh-CN" sz="2400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400" dirty="0" smtClean="0">
                <a:latin typeface="Times New Roman" pitchFamily="18" charset="0"/>
              </a:rPr>
              <a:t>NFA</a:t>
            </a:r>
            <a:r>
              <a:rPr lang="zh-CN" altLang="en-US" sz="2400" dirty="0" smtClean="0">
                <a:latin typeface="Times New Roman" pitchFamily="18" charset="0"/>
              </a:rPr>
              <a:t>的确定化   </a:t>
            </a:r>
            <a:r>
              <a:rPr lang="en-US" altLang="zh-CN" sz="2400" dirty="0" smtClean="0">
                <a:latin typeface="Times New Roman" pitchFamily="18" charset="0"/>
              </a:rPr>
              <a:t>DFA</a:t>
            </a:r>
            <a:r>
              <a:rPr lang="zh-CN" altLang="en-US" sz="2400" dirty="0" smtClean="0">
                <a:latin typeface="Times New Roman" pitchFamily="18" charset="0"/>
              </a:rPr>
              <a:t>的最小化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118872" indent="0">
              <a:spcBef>
                <a:spcPct val="50000"/>
              </a:spcBef>
              <a:buClr>
                <a:srgbClr val="FF0000"/>
              </a:buClr>
              <a:buNone/>
            </a:pPr>
            <a:r>
              <a:rPr lang="zh-CN" altLang="en-US" sz="2400" dirty="0">
                <a:latin typeface="Times New Roman" pitchFamily="18" charset="0"/>
              </a:rPr>
              <a:t>正规</a:t>
            </a:r>
            <a:r>
              <a:rPr lang="zh-CN" altLang="en-US" sz="2400" dirty="0" smtClean="0">
                <a:latin typeface="Times New Roman" pitchFamily="18" charset="0"/>
              </a:rPr>
              <a:t>式转换成</a:t>
            </a:r>
            <a:r>
              <a:rPr lang="en-US" altLang="zh-CN" sz="2400" dirty="0" smtClean="0">
                <a:latin typeface="Times New Roman" pitchFamily="18" charset="0"/>
              </a:rPr>
              <a:t>NFA</a:t>
            </a: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DFA</a:t>
            </a:r>
            <a:r>
              <a:rPr lang="zh-CN" altLang="en-US" sz="2400" dirty="0" smtClean="0">
                <a:latin typeface="Times New Roman" pitchFamily="18" charset="0"/>
              </a:rPr>
              <a:t>也可以）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118872" indent="0">
              <a:spcBef>
                <a:spcPct val="50000"/>
              </a:spcBef>
              <a:buClr>
                <a:srgbClr val="FF0000"/>
              </a:buClr>
              <a:buNone/>
            </a:pPr>
            <a:r>
              <a:rPr lang="zh-CN" altLang="en-US" sz="2400" dirty="0" smtClean="0">
                <a:latin typeface="Times New Roman" pitchFamily="18" charset="0"/>
              </a:rPr>
              <a:t>正规文法转换成</a:t>
            </a:r>
            <a:r>
              <a:rPr lang="en-US" altLang="zh-CN" sz="2400" dirty="0" smtClean="0">
                <a:latin typeface="Times New Roman" pitchFamily="18" charset="0"/>
              </a:rPr>
              <a:t>NFA</a:t>
            </a:r>
            <a:r>
              <a:rPr lang="zh-CN" altLang="en-US" sz="2400" dirty="0">
                <a:latin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</a:rPr>
              <a:t>DFA</a:t>
            </a:r>
            <a:r>
              <a:rPr lang="zh-CN" altLang="en-US" sz="2400" dirty="0">
                <a:latin typeface="Times New Roman" pitchFamily="18" charset="0"/>
              </a:rPr>
              <a:t>也可以）</a:t>
            </a:r>
            <a:endParaRPr lang="en-US" altLang="zh-CN" sz="2400" dirty="0">
              <a:latin typeface="Times New Roman" pitchFamily="18" charset="0"/>
            </a:endParaRPr>
          </a:p>
          <a:p>
            <a:pPr marL="118872" indent="0">
              <a:spcBef>
                <a:spcPct val="50000"/>
              </a:spcBef>
              <a:buClr>
                <a:srgbClr val="FF0000"/>
              </a:buClr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dirty="0" smtClean="0"/>
              <a:t>这部分习题通过完成教材的课后习题进行练习。</a:t>
            </a:r>
            <a:endParaRPr lang="zh-CN" altLang="en-US" sz="2400" dirty="0"/>
          </a:p>
          <a:p>
            <a:pPr>
              <a:buFontTx/>
              <a:buNone/>
            </a:pPr>
            <a:r>
              <a:rPr lang="zh-CN" alt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2391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1560" y="1862969"/>
            <a:ext cx="7915275" cy="218034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）在</a:t>
            </a:r>
            <a:r>
              <a:rPr lang="en-US" altLang="zh-CN" sz="2400" b="1" dirty="0" smtClean="0"/>
              <a:t>NFA M </a:t>
            </a:r>
            <a:r>
              <a:rPr lang="zh-CN" altLang="en-US" sz="2400" b="1" dirty="0" smtClean="0"/>
              <a:t>的状态图上加入两个结点，</a:t>
            </a:r>
            <a:r>
              <a:rPr lang="zh-CN" altLang="en-US" sz="2400" b="1" dirty="0" smtClean="0">
                <a:solidFill>
                  <a:srgbClr val="A50021"/>
                </a:solidFill>
              </a:rPr>
              <a:t>一个为</a:t>
            </a:r>
            <a:r>
              <a:rPr lang="en-US" altLang="zh-CN" sz="2400" b="1" dirty="0" smtClean="0">
                <a:solidFill>
                  <a:srgbClr val="A50021"/>
                </a:solidFill>
              </a:rPr>
              <a:t>x</a:t>
            </a:r>
            <a:r>
              <a:rPr lang="zh-CN" altLang="en-US" sz="2400" b="1" dirty="0" smtClean="0">
                <a:solidFill>
                  <a:srgbClr val="A50021"/>
                </a:solidFill>
              </a:rPr>
              <a:t>，一个为</a:t>
            </a:r>
            <a:r>
              <a:rPr lang="en-US" altLang="zh-CN" sz="2400" b="1" dirty="0" smtClean="0">
                <a:solidFill>
                  <a:srgbClr val="A50021"/>
                </a:solidFill>
              </a:rPr>
              <a:t>y</a:t>
            </a:r>
            <a:r>
              <a:rPr lang="zh-CN" altLang="en-US" sz="2400" b="1" dirty="0" smtClean="0">
                <a:solidFill>
                  <a:srgbClr val="A50021"/>
                </a:solidFill>
              </a:rPr>
              <a:t>，从</a:t>
            </a:r>
            <a:r>
              <a:rPr lang="en-US" altLang="zh-CN" sz="2400" b="1" dirty="0" smtClean="0">
                <a:solidFill>
                  <a:srgbClr val="A50021"/>
                </a:solidFill>
              </a:rPr>
              <a:t>x</a:t>
            </a:r>
            <a:r>
              <a:rPr lang="zh-CN" altLang="en-US" sz="2400" b="1" dirty="0" smtClean="0">
                <a:solidFill>
                  <a:srgbClr val="A50021"/>
                </a:solidFill>
              </a:rPr>
              <a:t>结点用</a:t>
            </a:r>
            <a:r>
              <a:rPr lang="zh-CN" altLang="en-US" sz="2400" b="1" dirty="0" smtClean="0">
                <a:solidFill>
                  <a:srgbClr val="A50021"/>
                </a:solidFill>
                <a:sym typeface="Symbol" pitchFamily="18" charset="2"/>
              </a:rPr>
              <a:t>弧连接到</a:t>
            </a:r>
            <a:r>
              <a:rPr lang="en-US" altLang="zh-CN" sz="2400" b="1" dirty="0" smtClean="0">
                <a:solidFill>
                  <a:srgbClr val="A50021"/>
                </a:solidFill>
                <a:sym typeface="Symbol" pitchFamily="18" charset="2"/>
              </a:rPr>
              <a:t>M</a:t>
            </a:r>
            <a:r>
              <a:rPr lang="zh-CN" altLang="en-US" sz="2400" b="1" dirty="0" smtClean="0">
                <a:solidFill>
                  <a:srgbClr val="A50021"/>
                </a:solidFill>
                <a:sym typeface="Symbol" pitchFamily="18" charset="2"/>
              </a:rPr>
              <a:t>的所有初始结点，从</a:t>
            </a:r>
            <a:r>
              <a:rPr lang="en-US" altLang="zh-CN" sz="2400" b="1" dirty="0" smtClean="0">
                <a:solidFill>
                  <a:srgbClr val="A50021"/>
                </a:solidFill>
                <a:sym typeface="Symbol" pitchFamily="18" charset="2"/>
              </a:rPr>
              <a:t>M</a:t>
            </a:r>
            <a:r>
              <a:rPr lang="zh-CN" altLang="en-US" sz="2400" b="1" dirty="0" smtClean="0">
                <a:solidFill>
                  <a:srgbClr val="A50021"/>
                </a:solidFill>
                <a:sym typeface="Symbol" pitchFamily="18" charset="2"/>
              </a:rPr>
              <a:t>的所有终态结点用弧连接到</a:t>
            </a:r>
            <a:r>
              <a:rPr lang="en-US" altLang="zh-CN" sz="2400" b="1" dirty="0" smtClean="0">
                <a:solidFill>
                  <a:srgbClr val="A50021"/>
                </a:solidFill>
                <a:sym typeface="Symbol" pitchFamily="18" charset="2"/>
              </a:rPr>
              <a:t>y</a:t>
            </a:r>
            <a:r>
              <a:rPr lang="zh-CN" altLang="en-US" sz="2400" b="1" dirty="0" smtClean="0">
                <a:solidFill>
                  <a:srgbClr val="A50021"/>
                </a:solidFill>
                <a:sym typeface="Symbol" pitchFamily="18" charset="2"/>
              </a:rPr>
              <a:t>结点。</a:t>
            </a:r>
            <a:r>
              <a:rPr lang="zh-CN" altLang="en-US" sz="2400" b="1" dirty="0" smtClean="0">
                <a:sym typeface="Symbol" pitchFamily="18" charset="2"/>
              </a:rPr>
              <a:t>形成一个与</a:t>
            </a:r>
            <a:r>
              <a:rPr lang="en-US" altLang="zh-CN" sz="2400" b="1" dirty="0" smtClean="0">
                <a:sym typeface="Symbol" pitchFamily="18" charset="2"/>
              </a:rPr>
              <a:t>M</a:t>
            </a:r>
            <a:r>
              <a:rPr lang="zh-CN" altLang="en-US" sz="2400" b="1" dirty="0" smtClean="0">
                <a:sym typeface="Symbol" pitchFamily="18" charset="2"/>
              </a:rPr>
              <a:t>等价的</a:t>
            </a:r>
            <a:r>
              <a:rPr lang="en-US" altLang="zh-CN" sz="2400" b="1" dirty="0" smtClean="0">
                <a:sym typeface="Symbol" pitchFamily="18" charset="2"/>
              </a:rPr>
              <a:t>M’</a:t>
            </a:r>
            <a:r>
              <a:rPr lang="zh-CN" altLang="en-US" sz="2400" b="1" dirty="0" smtClean="0">
                <a:sym typeface="Symbol" pitchFamily="18" charset="2"/>
              </a:rPr>
              <a:t>，</a:t>
            </a:r>
            <a:r>
              <a:rPr lang="en-US" altLang="zh-CN" sz="2400" b="1" dirty="0" smtClean="0">
                <a:sym typeface="Symbol" pitchFamily="18" charset="2"/>
              </a:rPr>
              <a:t>M‘</a:t>
            </a:r>
            <a:r>
              <a:rPr lang="zh-CN" altLang="en-US" sz="2400" b="1" dirty="0" smtClean="0">
                <a:solidFill>
                  <a:srgbClr val="A50021"/>
                </a:solidFill>
                <a:sym typeface="Symbol" pitchFamily="18" charset="2"/>
              </a:rPr>
              <a:t>只有一个</a:t>
            </a:r>
            <a:r>
              <a:rPr lang="zh-CN" altLang="en-US" sz="2400" b="1" dirty="0" smtClean="0">
                <a:sym typeface="Symbol" pitchFamily="18" charset="2"/>
              </a:rPr>
              <a:t>初态和一个终态。</a:t>
            </a:r>
          </a:p>
          <a:p>
            <a:pPr>
              <a:lnSpc>
                <a:spcPct val="90000"/>
              </a:lnSpc>
            </a:pPr>
            <a:endParaRPr lang="en-US" altLang="zh-CN" sz="2400" b="1" dirty="0" smtClean="0"/>
          </a:p>
        </p:txBody>
      </p:sp>
      <p:sp>
        <p:nvSpPr>
          <p:cNvPr id="2" name="矩形 1"/>
          <p:cNvSpPr/>
          <p:nvPr/>
        </p:nvSpPr>
        <p:spPr>
          <a:xfrm>
            <a:off x="969368" y="3906177"/>
            <a:ext cx="6912768" cy="27363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662291" y="5208887"/>
            <a:ext cx="576064" cy="446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0066"/>
                </a:solidFill>
              </a:rPr>
              <a:t>1</a:t>
            </a:r>
            <a:endParaRPr lang="zh-CN" altLang="en-US" sz="2400" b="1" dirty="0">
              <a:solidFill>
                <a:srgbClr val="FF0066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117471" y="4776839"/>
            <a:ext cx="576064" cy="446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0066"/>
                </a:solidFill>
              </a:rPr>
              <a:t>2</a:t>
            </a:r>
            <a:endParaRPr lang="zh-CN" altLang="en-US" sz="2400" b="1" dirty="0">
              <a:solidFill>
                <a:srgbClr val="FF0066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117471" y="5604931"/>
            <a:ext cx="576064" cy="446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0066"/>
                </a:solidFill>
              </a:rPr>
              <a:t>3</a:t>
            </a:r>
            <a:endParaRPr lang="zh-CN" altLang="en-US" sz="2400" b="1" dirty="0">
              <a:solidFill>
                <a:srgbClr val="FF0066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5485623" y="5206726"/>
            <a:ext cx="576064" cy="446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0066"/>
                </a:solidFill>
              </a:rPr>
              <a:t>4</a:t>
            </a:r>
            <a:endParaRPr lang="zh-CN" altLang="en-US" sz="2400" b="1" dirty="0">
              <a:solidFill>
                <a:srgbClr val="FF0066"/>
              </a:solidFill>
            </a:endParaRPr>
          </a:p>
        </p:txBody>
      </p:sp>
      <p:cxnSp>
        <p:nvCxnSpPr>
          <p:cNvPr id="5" name="直接箭头连接符 4"/>
          <p:cNvCxnSpPr>
            <a:stCxn id="3" idx="7"/>
            <a:endCxn id="7" idx="2"/>
          </p:cNvCxnSpPr>
          <p:nvPr/>
        </p:nvCxnSpPr>
        <p:spPr>
          <a:xfrm flipV="1">
            <a:off x="3153992" y="5000271"/>
            <a:ext cx="963479" cy="274058"/>
          </a:xfrm>
          <a:prstGeom prst="straightConnector1">
            <a:avLst/>
          </a:prstGeom>
          <a:ln w="28575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5"/>
          </p:cNvCxnSpPr>
          <p:nvPr/>
        </p:nvCxnSpPr>
        <p:spPr>
          <a:xfrm>
            <a:off x="3153992" y="5590308"/>
            <a:ext cx="990875" cy="338659"/>
          </a:xfrm>
          <a:prstGeom prst="straightConnector1">
            <a:avLst/>
          </a:prstGeom>
          <a:ln w="28575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9" idx="4"/>
          </p:cNvCxnSpPr>
          <p:nvPr/>
        </p:nvCxnSpPr>
        <p:spPr>
          <a:xfrm flipV="1">
            <a:off x="4693535" y="5653589"/>
            <a:ext cx="1080120" cy="203372"/>
          </a:xfrm>
          <a:prstGeom prst="straightConnector1">
            <a:avLst/>
          </a:prstGeom>
          <a:ln w="28575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0"/>
          </p:cNvCxnSpPr>
          <p:nvPr/>
        </p:nvCxnSpPr>
        <p:spPr>
          <a:xfrm>
            <a:off x="4693534" y="5021500"/>
            <a:ext cx="1080121" cy="185226"/>
          </a:xfrm>
          <a:prstGeom prst="straightConnector1">
            <a:avLst/>
          </a:prstGeom>
          <a:ln w="28575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25383" y="4776839"/>
            <a:ext cx="310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0066"/>
                </a:solidFill>
                <a:latin typeface="Arial Narrow" pitchFamily="34" charset="0"/>
              </a:rPr>
              <a:t>a</a:t>
            </a:r>
            <a:endParaRPr lang="zh-CN" altLang="en-US" sz="2400" b="1" dirty="0">
              <a:solidFill>
                <a:srgbClr val="FF0066"/>
              </a:solidFill>
              <a:latin typeface="Arial Narrow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20100" y="4704831"/>
            <a:ext cx="310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0066"/>
                </a:solidFill>
                <a:latin typeface="Arial Narrow" pitchFamily="34" charset="0"/>
              </a:rPr>
              <a:t>a</a:t>
            </a:r>
            <a:endParaRPr lang="zh-CN" altLang="en-US" sz="2400" b="1" dirty="0">
              <a:solidFill>
                <a:srgbClr val="FF0066"/>
              </a:solidFill>
              <a:latin typeface="Arial Narrow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11980" y="5749796"/>
            <a:ext cx="310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0066"/>
                </a:solidFill>
                <a:latin typeface="Arial Narrow" pitchFamily="34" charset="0"/>
              </a:rPr>
              <a:t>b</a:t>
            </a:r>
            <a:endParaRPr lang="zh-CN" altLang="en-US" sz="2400" b="1" dirty="0">
              <a:solidFill>
                <a:srgbClr val="FF0066"/>
              </a:solidFill>
              <a:latin typeface="Arial Narrow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26748" y="5742488"/>
            <a:ext cx="310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0066"/>
                </a:solidFill>
                <a:latin typeface="Arial Narrow" pitchFamily="34" charset="0"/>
              </a:rPr>
              <a:t>b</a:t>
            </a:r>
            <a:endParaRPr lang="zh-CN" altLang="en-US" sz="2400" b="1" dirty="0">
              <a:solidFill>
                <a:srgbClr val="FF0066"/>
              </a:solidFill>
              <a:latin typeface="Arial Narrow" pitchFamily="34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554560" y="5208887"/>
            <a:ext cx="576064" cy="4468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0066"/>
                </a:solidFill>
              </a:rPr>
              <a:t>x</a:t>
            </a:r>
            <a:endParaRPr lang="zh-CN" altLang="en-US" sz="2400" b="1" dirty="0">
              <a:solidFill>
                <a:srgbClr val="FF0066"/>
              </a:solidFill>
            </a:endParaRPr>
          </a:p>
        </p:txBody>
      </p:sp>
      <p:cxnSp>
        <p:nvCxnSpPr>
          <p:cNvPr id="26" name="直接箭头连接符 25"/>
          <p:cNvCxnSpPr>
            <a:stCxn id="28" idx="6"/>
          </p:cNvCxnSpPr>
          <p:nvPr/>
        </p:nvCxnSpPr>
        <p:spPr>
          <a:xfrm flipV="1">
            <a:off x="2130624" y="5432318"/>
            <a:ext cx="531667" cy="1"/>
          </a:xfrm>
          <a:prstGeom prst="straightConnector1">
            <a:avLst/>
          </a:prstGeom>
          <a:ln w="381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45263" y="4992863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altLang="zh-CN" sz="2400" b="1" dirty="0">
                <a:solidFill>
                  <a:srgbClr val="5A6378">
                    <a:lumMod val="50000"/>
                  </a:srgbClr>
                </a:solidFill>
                <a:latin typeface="Arial Narrow" pitchFamily="34" charset="0"/>
              </a:rPr>
              <a:t>ε</a:t>
            </a:r>
            <a:endParaRPr lang="zh-CN" altLang="en-US" sz="2400" b="1" dirty="0">
              <a:solidFill>
                <a:srgbClr val="5A6378">
                  <a:lumMod val="50000"/>
                </a:srgbClr>
              </a:solidFill>
              <a:latin typeface="Arial Narrow" pitchFamily="34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565743" y="5188875"/>
            <a:ext cx="576064" cy="4468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0066"/>
                </a:solidFill>
              </a:rPr>
              <a:t>y</a:t>
            </a:r>
            <a:endParaRPr lang="zh-CN" altLang="en-US" sz="2400" b="1" dirty="0">
              <a:solidFill>
                <a:srgbClr val="FF0066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6068583" y="5432318"/>
            <a:ext cx="531667" cy="1"/>
          </a:xfrm>
          <a:prstGeom prst="straightConnector1">
            <a:avLst/>
          </a:prstGeom>
          <a:ln w="381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83222" y="4992863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altLang="zh-CN" sz="2400" b="1" dirty="0">
                <a:solidFill>
                  <a:srgbClr val="5A6378">
                    <a:lumMod val="50000"/>
                  </a:srgbClr>
                </a:solidFill>
                <a:latin typeface="Arial Narrow" pitchFamily="34" charset="0"/>
              </a:rPr>
              <a:t>ε</a:t>
            </a:r>
            <a:endParaRPr lang="zh-CN" altLang="en-US" sz="2400" b="1" dirty="0">
              <a:solidFill>
                <a:srgbClr val="5A6378">
                  <a:lumMod val="50000"/>
                </a:srgbClr>
              </a:solidFill>
              <a:latin typeface="Arial Narrow" pitchFamily="34" charset="0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109736" y="1124743"/>
            <a:ext cx="7772400" cy="94773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CN" altLang="en-US" sz="2800" dirty="0" smtClean="0">
                <a:solidFill>
                  <a:srgbClr val="A50021"/>
                </a:solidFill>
              </a:rPr>
              <a:t>一、</a:t>
            </a:r>
            <a:r>
              <a:rPr lang="en-US" altLang="zh-CN" sz="2800" dirty="0" smtClean="0">
                <a:solidFill>
                  <a:srgbClr val="A50021"/>
                </a:solidFill>
              </a:rPr>
              <a:t>NFA M</a:t>
            </a:r>
            <a:r>
              <a:rPr lang="zh-CN" altLang="en-US" sz="2800" dirty="0" smtClean="0">
                <a:solidFill>
                  <a:srgbClr val="A50021"/>
                </a:solidFill>
              </a:rPr>
              <a:t>到正规式 </a:t>
            </a:r>
            <a:r>
              <a:rPr lang="en-US" altLang="zh-CN" sz="2800" dirty="0" smtClean="0">
                <a:solidFill>
                  <a:srgbClr val="A50021"/>
                </a:solidFill>
              </a:rPr>
              <a:t>r</a:t>
            </a:r>
            <a:r>
              <a:rPr lang="zh-CN" altLang="en-US" sz="2800" dirty="0" smtClean="0">
                <a:solidFill>
                  <a:srgbClr val="A50021"/>
                </a:solidFill>
              </a:rPr>
              <a:t>的转换</a:t>
            </a:r>
          </a:p>
        </p:txBody>
      </p:sp>
      <p:sp>
        <p:nvSpPr>
          <p:cNvPr id="4" name="云形 3"/>
          <p:cNvSpPr/>
          <p:nvPr/>
        </p:nvSpPr>
        <p:spPr>
          <a:xfrm>
            <a:off x="829683" y="188640"/>
            <a:ext cx="2914600" cy="936104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5A6378">
                    <a:lumMod val="50000"/>
                  </a:srgbClr>
                </a:solidFill>
              </a:rPr>
              <a:t>怎么构造</a:t>
            </a:r>
            <a:endParaRPr lang="zh-CN" altLang="en-US" sz="2400" b="1" dirty="0">
              <a:solidFill>
                <a:srgbClr val="5A6378">
                  <a:lumMod val="50000"/>
                </a:srgb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5936" y="188640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思路：使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NFA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仅有一个初态结点和一个终态结点，消去中间结点</a:t>
            </a:r>
            <a:endParaRPr lang="zh-CN" altLang="en-US" sz="2400" b="1" dirty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90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8" grpId="0" animBg="1"/>
      <p:bldP spid="27" grpId="0"/>
      <p:bldP spid="32" grpId="0" animBg="1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89906" y="440791"/>
            <a:ext cx="3598863" cy="504031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 smtClean="0">
                <a:sym typeface="Symbol" pitchFamily="18" charset="2"/>
              </a:rPr>
              <a:t>2</a:t>
            </a:r>
            <a:r>
              <a:rPr lang="zh-CN" altLang="en-US" sz="2400" b="1" dirty="0" smtClean="0">
                <a:sym typeface="Symbol" pitchFamily="18" charset="2"/>
              </a:rPr>
              <a:t>）逐步消去</a:t>
            </a:r>
            <a:r>
              <a:rPr lang="en-US" altLang="zh-CN" sz="2400" b="1" dirty="0" smtClean="0">
                <a:sym typeface="Symbol" pitchFamily="18" charset="2"/>
              </a:rPr>
              <a:t>M’</a:t>
            </a:r>
            <a:r>
              <a:rPr lang="zh-CN" altLang="en-US" sz="2400" b="1" dirty="0" smtClean="0">
                <a:sym typeface="Symbol" pitchFamily="18" charset="2"/>
              </a:rPr>
              <a:t>中的</a:t>
            </a:r>
            <a:r>
              <a:rPr lang="en-US" altLang="zh-CN" sz="2400" b="1" dirty="0" smtClean="0">
                <a:solidFill>
                  <a:srgbClr val="A50021"/>
                </a:solidFill>
                <a:sym typeface="Symbol" pitchFamily="18" charset="2"/>
              </a:rPr>
              <a:t>x</a:t>
            </a:r>
            <a:r>
              <a:rPr lang="zh-CN" altLang="en-US" sz="2400" b="1" dirty="0" smtClean="0">
                <a:solidFill>
                  <a:srgbClr val="A50021"/>
                </a:solidFill>
                <a:sym typeface="Symbol" pitchFamily="18" charset="2"/>
              </a:rPr>
              <a:t>和</a:t>
            </a:r>
            <a:r>
              <a:rPr lang="en-US" altLang="zh-CN" sz="2400" b="1" dirty="0" smtClean="0">
                <a:solidFill>
                  <a:srgbClr val="A50021"/>
                </a:solidFill>
                <a:sym typeface="Symbol" pitchFamily="18" charset="2"/>
              </a:rPr>
              <a:t>y</a:t>
            </a:r>
            <a:r>
              <a:rPr lang="zh-CN" altLang="en-US" sz="2400" b="1" dirty="0" smtClean="0">
                <a:solidFill>
                  <a:srgbClr val="A50021"/>
                </a:solidFill>
                <a:sym typeface="Symbol" pitchFamily="18" charset="2"/>
              </a:rPr>
              <a:t>之间</a:t>
            </a:r>
            <a:r>
              <a:rPr lang="zh-CN" altLang="en-US" sz="2400" b="1" dirty="0" smtClean="0">
                <a:sym typeface="Symbol" pitchFamily="18" charset="2"/>
              </a:rPr>
              <a:t>的所有结点，直到只剩下</a:t>
            </a:r>
            <a:r>
              <a:rPr lang="en-US" altLang="zh-CN" sz="2400" b="1" dirty="0" smtClean="0">
                <a:sym typeface="Symbol" pitchFamily="18" charset="2"/>
              </a:rPr>
              <a:t>x</a:t>
            </a:r>
            <a:r>
              <a:rPr lang="zh-CN" altLang="en-US" sz="2400" b="1" dirty="0" smtClean="0">
                <a:sym typeface="Symbol" pitchFamily="18" charset="2"/>
              </a:rPr>
              <a:t>和</a:t>
            </a:r>
            <a:r>
              <a:rPr lang="en-US" altLang="zh-CN" sz="2400" b="1" dirty="0" smtClean="0">
                <a:sym typeface="Symbol" pitchFamily="18" charset="2"/>
              </a:rPr>
              <a:t>y</a:t>
            </a:r>
            <a:r>
              <a:rPr lang="zh-CN" altLang="en-US" sz="2400" b="1" dirty="0" smtClean="0">
                <a:sym typeface="Symbol" pitchFamily="18" charset="2"/>
              </a:rPr>
              <a:t>结点。</a:t>
            </a:r>
            <a:r>
              <a:rPr lang="zh-CN" altLang="en-US" sz="2400" b="1" dirty="0" smtClean="0">
                <a:solidFill>
                  <a:srgbClr val="A50021"/>
                </a:solidFill>
                <a:sym typeface="Symbol" pitchFamily="18" charset="2"/>
              </a:rPr>
              <a:t>消结过程中，逐步用正规式来标记弧</a:t>
            </a:r>
            <a:r>
              <a:rPr lang="zh-CN" altLang="en-US" sz="2400" b="1" dirty="0" smtClean="0">
                <a:sym typeface="Symbol" pitchFamily="18" charset="2"/>
              </a:rPr>
              <a:t>。其消结的规则如右图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 smtClean="0">
                <a:sym typeface="Symbol" pitchFamily="18" charset="2"/>
              </a:rPr>
              <a:t>3</a:t>
            </a:r>
            <a:r>
              <a:rPr lang="zh-CN" altLang="en-US" sz="2400" b="1" dirty="0" smtClean="0">
                <a:sym typeface="Symbol" pitchFamily="18" charset="2"/>
              </a:rPr>
              <a:t>）</a:t>
            </a:r>
            <a:r>
              <a:rPr lang="en-US" altLang="zh-CN" sz="2400" b="1" dirty="0" smtClean="0">
                <a:sym typeface="Symbol" pitchFamily="18" charset="2"/>
              </a:rPr>
              <a:t>x</a:t>
            </a:r>
            <a:r>
              <a:rPr lang="zh-CN" altLang="en-US" sz="2400" b="1" dirty="0" smtClean="0">
                <a:sym typeface="Symbol" pitchFamily="18" charset="2"/>
              </a:rPr>
              <a:t>和</a:t>
            </a:r>
            <a:r>
              <a:rPr lang="en-US" altLang="zh-CN" sz="2400" b="1" dirty="0" smtClean="0">
                <a:sym typeface="Symbol" pitchFamily="18" charset="2"/>
              </a:rPr>
              <a:t>y</a:t>
            </a:r>
            <a:r>
              <a:rPr lang="zh-CN" altLang="en-US" sz="2400" b="1" dirty="0" smtClean="0">
                <a:sym typeface="Symbol" pitchFamily="18" charset="2"/>
              </a:rPr>
              <a:t>结点间的弧上的标记则为所求的正规式</a:t>
            </a:r>
            <a:r>
              <a:rPr lang="en-US" altLang="zh-CN" sz="2400" b="1" dirty="0" smtClean="0">
                <a:sym typeface="Symbol" pitchFamily="18" charset="2"/>
              </a:rPr>
              <a:t>r</a:t>
            </a:r>
          </a:p>
          <a:p>
            <a:pPr>
              <a:lnSpc>
                <a:spcPct val="90000"/>
              </a:lnSpc>
            </a:pPr>
            <a:endParaRPr lang="en-US" altLang="zh-CN" sz="2400" b="1" dirty="0" smtClean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267" y="548680"/>
            <a:ext cx="5384823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59832" y="3750250"/>
            <a:ext cx="5690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A50021"/>
                </a:solidFill>
                <a:latin typeface="Arial Narrow" pitchFamily="34" charset="0"/>
              </a:rPr>
              <a:t>串联弧</a:t>
            </a:r>
            <a:r>
              <a:rPr lang="en-US" altLang="zh-CN" sz="2400" b="1" dirty="0">
                <a:solidFill>
                  <a:srgbClr val="A50021"/>
                </a:solidFill>
                <a:latin typeface="Arial Narrow" pitchFamily="34" charset="0"/>
              </a:rPr>
              <a:t>=&gt;</a:t>
            </a:r>
            <a:r>
              <a:rPr lang="zh-CN" altLang="en-US" sz="2400" b="1" dirty="0">
                <a:solidFill>
                  <a:srgbClr val="A50021"/>
                </a:solidFill>
                <a:latin typeface="Arial Narrow" pitchFamily="34" charset="0"/>
              </a:rPr>
              <a:t> </a:t>
            </a:r>
            <a:r>
              <a:rPr lang="en-US" altLang="zh-CN" sz="2400" b="1" dirty="0">
                <a:solidFill>
                  <a:srgbClr val="A50021"/>
                </a:solidFill>
                <a:latin typeface="Arial Narrow" pitchFamily="34" charset="0"/>
              </a:rPr>
              <a:t>•       </a:t>
            </a:r>
            <a:r>
              <a:rPr lang="zh-CN" altLang="en-US" sz="2400" b="1" dirty="0">
                <a:solidFill>
                  <a:srgbClr val="A50021"/>
                </a:solidFill>
                <a:latin typeface="Arial Narrow" pitchFamily="34" charset="0"/>
              </a:rPr>
              <a:t>并联弧</a:t>
            </a:r>
            <a:r>
              <a:rPr lang="en-US" altLang="zh-CN" sz="2400" b="1" dirty="0">
                <a:solidFill>
                  <a:srgbClr val="A50021"/>
                </a:solidFill>
                <a:latin typeface="Arial Narrow" pitchFamily="34" charset="0"/>
              </a:rPr>
              <a:t>=&gt; |         </a:t>
            </a:r>
            <a:r>
              <a:rPr lang="zh-CN" altLang="en-US" sz="2400" b="1" dirty="0">
                <a:solidFill>
                  <a:srgbClr val="A50021"/>
                </a:solidFill>
                <a:latin typeface="Arial Narrow" pitchFamily="34" charset="0"/>
              </a:rPr>
              <a:t>自转弧</a:t>
            </a:r>
            <a:r>
              <a:rPr lang="en-US" altLang="zh-CN" sz="2400" b="1" dirty="0">
                <a:solidFill>
                  <a:srgbClr val="A50021"/>
                </a:solidFill>
                <a:latin typeface="Arial Narrow" pitchFamily="34" charset="0"/>
              </a:rPr>
              <a:t>=&gt;  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50021"/>
                </a:solidFill>
                <a:latin typeface="Arial Narrow" pitchFamily="34" charset="0"/>
              </a:rPr>
              <a:t> </a:t>
            </a:r>
            <a:r>
              <a:rPr lang="en-US" altLang="zh-CN" sz="2400" b="1" dirty="0">
                <a:solidFill>
                  <a:srgbClr val="A50021"/>
                </a:solidFill>
                <a:latin typeface="Arial Narrow" pitchFamily="34" charset="0"/>
              </a:rPr>
              <a:t>                             </a:t>
            </a:r>
            <a:endParaRPr lang="zh-CN" altLang="en-US" sz="2400" b="1" dirty="0">
              <a:solidFill>
                <a:srgbClr val="A50021"/>
              </a:solidFill>
              <a:latin typeface="Arial Narrow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4320899"/>
            <a:ext cx="8167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50021"/>
                </a:solidFill>
                <a:latin typeface="Arial Narrow" pitchFamily="34" charset="0"/>
              </a:rPr>
              <a:t>PS: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状态图中，用</a:t>
            </a:r>
            <a:r>
              <a:rPr lang="el-GR" altLang="zh-CN" sz="2400" b="1" dirty="0">
                <a:solidFill>
                  <a:prstClr val="black"/>
                </a:solidFill>
                <a:latin typeface="Arial Narrow" pitchFamily="34" charset="0"/>
              </a:rPr>
              <a:t>ε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弧连接的状态视为同一个状态</a:t>
            </a:r>
            <a:endParaRPr lang="en-US" altLang="zh-CN" sz="2400" b="1" dirty="0">
              <a:solidFill>
                <a:prstClr val="black"/>
              </a:solidFill>
              <a:latin typeface="Arial Narrow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50021"/>
                </a:solidFill>
                <a:latin typeface="Arial Narrow" pitchFamily="34" charset="0"/>
              </a:rPr>
              <a:t> </a:t>
            </a:r>
            <a:r>
              <a:rPr lang="en-US" altLang="zh-CN" sz="2400" b="1" dirty="0">
                <a:solidFill>
                  <a:srgbClr val="A50021"/>
                </a:solidFill>
                <a:latin typeface="Arial Narrow" pitchFamily="34" charset="0"/>
              </a:rPr>
              <a:t>                             </a:t>
            </a:r>
            <a:endParaRPr lang="zh-CN" altLang="en-US" sz="2400" b="1" dirty="0">
              <a:solidFill>
                <a:srgbClr val="A50021"/>
              </a:solidFill>
              <a:latin typeface="Arial Narrow" pitchFamily="34" charset="0"/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5085184"/>
            <a:ext cx="2081504" cy="746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87" y="4736397"/>
            <a:ext cx="3570389" cy="120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837544" y="5124251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A50021"/>
                </a:solidFill>
                <a:latin typeface="Arial Narrow" pitchFamily="34" charset="0"/>
              </a:rPr>
              <a:t>等价为：</a:t>
            </a:r>
            <a:endParaRPr lang="en-US" altLang="zh-CN" sz="2400" b="1" dirty="0">
              <a:solidFill>
                <a:srgbClr val="A50021"/>
              </a:solidFill>
              <a:latin typeface="Arial Narrow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50021"/>
                </a:solidFill>
                <a:latin typeface="Arial Narrow" pitchFamily="34" charset="0"/>
              </a:rPr>
              <a:t> </a:t>
            </a:r>
            <a:r>
              <a:rPr lang="en-US" altLang="zh-CN" sz="2400" b="1" dirty="0">
                <a:solidFill>
                  <a:srgbClr val="A50021"/>
                </a:solidFill>
                <a:latin typeface="Arial Narrow" pitchFamily="34" charset="0"/>
              </a:rPr>
              <a:t>                             </a:t>
            </a:r>
            <a:endParaRPr lang="zh-CN" altLang="en-US" sz="2400" b="1" dirty="0">
              <a:solidFill>
                <a:srgbClr val="A5002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76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00" name="AutoShape 16"/>
          <p:cNvSpPr>
            <a:spLocks noChangeArrowheads="1"/>
          </p:cNvSpPr>
          <p:nvPr/>
        </p:nvSpPr>
        <p:spPr bwMode="auto">
          <a:xfrm>
            <a:off x="4788272" y="2491954"/>
            <a:ext cx="431800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FF66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221201" name="AutoShape 17"/>
          <p:cNvSpPr>
            <a:spLocks noChangeArrowheads="1"/>
          </p:cNvSpPr>
          <p:nvPr/>
        </p:nvSpPr>
        <p:spPr bwMode="auto">
          <a:xfrm>
            <a:off x="4643438" y="4508092"/>
            <a:ext cx="288925" cy="1444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FF66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prstClr val="black"/>
              </a:solidFill>
            </a:endParaRPr>
          </a:p>
        </p:txBody>
      </p:sp>
      <p:grpSp>
        <p:nvGrpSpPr>
          <p:cNvPr id="48132" name="Group 25"/>
          <p:cNvGrpSpPr>
            <a:grpSpLocks/>
          </p:cNvGrpSpPr>
          <p:nvPr/>
        </p:nvGrpSpPr>
        <p:grpSpPr bwMode="auto">
          <a:xfrm>
            <a:off x="395288" y="188640"/>
            <a:ext cx="4343400" cy="3384329"/>
            <a:chOff x="2520" y="1447"/>
            <a:chExt cx="6840" cy="5328"/>
          </a:xfrm>
        </p:grpSpPr>
        <p:sp>
          <p:nvSpPr>
            <p:cNvPr id="48181" name="Oval 26"/>
            <p:cNvSpPr>
              <a:spLocks noChangeArrowheads="1"/>
            </p:cNvSpPr>
            <p:nvPr/>
          </p:nvSpPr>
          <p:spPr bwMode="auto">
            <a:xfrm>
              <a:off x="8460" y="3546"/>
              <a:ext cx="900" cy="7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8182" name="Oval 27"/>
            <p:cNvSpPr>
              <a:spLocks noChangeArrowheads="1"/>
            </p:cNvSpPr>
            <p:nvPr/>
          </p:nvSpPr>
          <p:spPr bwMode="auto">
            <a:xfrm>
              <a:off x="7020" y="4638"/>
              <a:ext cx="900" cy="7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8183" name="Oval 28"/>
            <p:cNvSpPr>
              <a:spLocks noChangeArrowheads="1"/>
            </p:cNvSpPr>
            <p:nvPr/>
          </p:nvSpPr>
          <p:spPr bwMode="auto">
            <a:xfrm>
              <a:off x="7020" y="2610"/>
              <a:ext cx="900" cy="7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8184" name="Oval 29"/>
            <p:cNvSpPr>
              <a:spLocks noChangeArrowheads="1"/>
            </p:cNvSpPr>
            <p:nvPr/>
          </p:nvSpPr>
          <p:spPr bwMode="auto">
            <a:xfrm>
              <a:off x="2520" y="3702"/>
              <a:ext cx="54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dirty="0">
                  <a:solidFill>
                    <a:srgbClr val="333399"/>
                  </a:solidFill>
                  <a:latin typeface="Times New Roman" pitchFamily="18" charset="0"/>
                </a:rPr>
                <a:t>x</a:t>
              </a:r>
              <a:endParaRPr lang="en-US" altLang="zh-CN" sz="1800" dirty="0">
                <a:solidFill>
                  <a:srgbClr val="333399"/>
                </a:solidFill>
              </a:endParaRPr>
            </a:p>
          </p:txBody>
        </p:sp>
        <p:sp>
          <p:nvSpPr>
            <p:cNvPr id="48185" name="Oval 30"/>
            <p:cNvSpPr>
              <a:spLocks noChangeArrowheads="1"/>
            </p:cNvSpPr>
            <p:nvPr/>
          </p:nvSpPr>
          <p:spPr bwMode="auto">
            <a:xfrm>
              <a:off x="3960" y="3702"/>
              <a:ext cx="540" cy="46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>
                  <a:solidFill>
                    <a:srgbClr val="333399"/>
                  </a:solidFill>
                  <a:latin typeface="Times New Roman" pitchFamily="18" charset="0"/>
                </a:rPr>
                <a:t>0</a:t>
              </a:r>
              <a:endParaRPr lang="en-US" altLang="zh-CN" sz="1800">
                <a:solidFill>
                  <a:srgbClr val="333399"/>
                </a:solidFill>
              </a:endParaRPr>
            </a:p>
          </p:txBody>
        </p:sp>
        <p:sp>
          <p:nvSpPr>
            <p:cNvPr id="48186" name="Oval 31"/>
            <p:cNvSpPr>
              <a:spLocks noChangeArrowheads="1"/>
            </p:cNvSpPr>
            <p:nvPr/>
          </p:nvSpPr>
          <p:spPr bwMode="auto">
            <a:xfrm>
              <a:off x="5220" y="2766"/>
              <a:ext cx="539" cy="46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>
                  <a:solidFill>
                    <a:srgbClr val="333399"/>
                  </a:solidFill>
                  <a:latin typeface="Times New Roman" pitchFamily="18" charset="0"/>
                </a:rPr>
                <a:t>3</a:t>
              </a:r>
              <a:endParaRPr lang="en-US" altLang="zh-CN" sz="1800">
                <a:solidFill>
                  <a:srgbClr val="333399"/>
                </a:solidFill>
              </a:endParaRPr>
            </a:p>
          </p:txBody>
        </p:sp>
        <p:sp>
          <p:nvSpPr>
            <p:cNvPr id="48187" name="Oval 32"/>
            <p:cNvSpPr>
              <a:spLocks noChangeArrowheads="1"/>
            </p:cNvSpPr>
            <p:nvPr/>
          </p:nvSpPr>
          <p:spPr bwMode="auto">
            <a:xfrm>
              <a:off x="5220" y="4794"/>
              <a:ext cx="539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dirty="0">
                  <a:solidFill>
                    <a:srgbClr val="333399"/>
                  </a:solidFill>
                  <a:latin typeface="Times New Roman" pitchFamily="18" charset="0"/>
                </a:rPr>
                <a:t>1</a:t>
              </a:r>
              <a:endParaRPr lang="en-US" altLang="zh-CN" sz="1800" dirty="0">
                <a:solidFill>
                  <a:srgbClr val="333399"/>
                </a:solidFill>
              </a:endParaRPr>
            </a:p>
          </p:txBody>
        </p:sp>
        <p:sp>
          <p:nvSpPr>
            <p:cNvPr id="48188" name="Oval 33"/>
            <p:cNvSpPr>
              <a:spLocks noChangeArrowheads="1"/>
            </p:cNvSpPr>
            <p:nvPr/>
          </p:nvSpPr>
          <p:spPr bwMode="auto">
            <a:xfrm>
              <a:off x="7200" y="2766"/>
              <a:ext cx="54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dirty="0">
                  <a:solidFill>
                    <a:srgbClr val="333399"/>
                  </a:solidFill>
                  <a:latin typeface="Times New Roman" pitchFamily="18" charset="0"/>
                </a:rPr>
                <a:t>4</a:t>
              </a:r>
              <a:endParaRPr lang="en-US" altLang="zh-CN" sz="1800" dirty="0">
                <a:solidFill>
                  <a:srgbClr val="333399"/>
                </a:solidFill>
              </a:endParaRPr>
            </a:p>
          </p:txBody>
        </p:sp>
        <p:sp>
          <p:nvSpPr>
            <p:cNvPr id="48189" name="Oval 34"/>
            <p:cNvSpPr>
              <a:spLocks noChangeArrowheads="1"/>
            </p:cNvSpPr>
            <p:nvPr/>
          </p:nvSpPr>
          <p:spPr bwMode="auto">
            <a:xfrm>
              <a:off x="7200" y="4794"/>
              <a:ext cx="54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>
                  <a:solidFill>
                    <a:srgbClr val="333399"/>
                  </a:solidFill>
                  <a:latin typeface="Times New Roman" pitchFamily="18" charset="0"/>
                </a:rPr>
                <a:t>2</a:t>
              </a:r>
              <a:endParaRPr lang="en-US" altLang="zh-CN" sz="1800">
                <a:solidFill>
                  <a:srgbClr val="333399"/>
                </a:solidFill>
              </a:endParaRPr>
            </a:p>
          </p:txBody>
        </p:sp>
        <p:sp>
          <p:nvSpPr>
            <p:cNvPr id="48190" name="Oval 35"/>
            <p:cNvSpPr>
              <a:spLocks noChangeArrowheads="1"/>
            </p:cNvSpPr>
            <p:nvPr/>
          </p:nvSpPr>
          <p:spPr bwMode="auto">
            <a:xfrm>
              <a:off x="8640" y="3702"/>
              <a:ext cx="54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>
                  <a:solidFill>
                    <a:srgbClr val="333399"/>
                  </a:solidFill>
                  <a:latin typeface="Times New Roman" pitchFamily="18" charset="0"/>
                </a:rPr>
                <a:t>y</a:t>
              </a:r>
              <a:endParaRPr lang="en-US" altLang="zh-CN" sz="1800">
                <a:solidFill>
                  <a:srgbClr val="333399"/>
                </a:solidFill>
              </a:endParaRPr>
            </a:p>
          </p:txBody>
        </p:sp>
        <p:sp>
          <p:nvSpPr>
            <p:cNvPr id="48191" name="Line 36"/>
            <p:cNvSpPr>
              <a:spLocks noChangeShapeType="1"/>
            </p:cNvSpPr>
            <p:nvPr/>
          </p:nvSpPr>
          <p:spPr bwMode="auto">
            <a:xfrm>
              <a:off x="3060" y="3954"/>
              <a:ext cx="90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48192" name="Line 37"/>
            <p:cNvSpPr>
              <a:spLocks noChangeShapeType="1"/>
            </p:cNvSpPr>
            <p:nvPr/>
          </p:nvSpPr>
          <p:spPr bwMode="auto">
            <a:xfrm flipV="1">
              <a:off x="4500" y="3234"/>
              <a:ext cx="72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48193" name="Line 38"/>
            <p:cNvSpPr>
              <a:spLocks noChangeShapeType="1"/>
            </p:cNvSpPr>
            <p:nvPr/>
          </p:nvSpPr>
          <p:spPr bwMode="auto">
            <a:xfrm>
              <a:off x="4500" y="4170"/>
              <a:ext cx="72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48194" name="Line 39"/>
            <p:cNvSpPr>
              <a:spLocks noChangeShapeType="1"/>
            </p:cNvSpPr>
            <p:nvPr/>
          </p:nvSpPr>
          <p:spPr bwMode="auto">
            <a:xfrm>
              <a:off x="5940" y="2922"/>
              <a:ext cx="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48195" name="Line 40"/>
            <p:cNvSpPr>
              <a:spLocks noChangeShapeType="1"/>
            </p:cNvSpPr>
            <p:nvPr/>
          </p:nvSpPr>
          <p:spPr bwMode="auto">
            <a:xfrm>
              <a:off x="5850" y="5091"/>
              <a:ext cx="108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48196" name="Line 41"/>
            <p:cNvSpPr>
              <a:spLocks noChangeShapeType="1"/>
            </p:cNvSpPr>
            <p:nvPr/>
          </p:nvSpPr>
          <p:spPr bwMode="auto">
            <a:xfrm>
              <a:off x="7920" y="3234"/>
              <a:ext cx="54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48197" name="Line 42"/>
            <p:cNvSpPr>
              <a:spLocks noChangeShapeType="1"/>
            </p:cNvSpPr>
            <p:nvPr/>
          </p:nvSpPr>
          <p:spPr bwMode="auto">
            <a:xfrm flipV="1">
              <a:off x="8040" y="4401"/>
              <a:ext cx="54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48198" name="Freeform 43"/>
            <p:cNvSpPr>
              <a:spLocks/>
            </p:cNvSpPr>
            <p:nvPr/>
          </p:nvSpPr>
          <p:spPr bwMode="auto">
            <a:xfrm>
              <a:off x="3750" y="3078"/>
              <a:ext cx="990" cy="624"/>
            </a:xfrm>
            <a:custGeom>
              <a:avLst/>
              <a:gdLst>
                <a:gd name="T0" fmla="*/ 210 w 990"/>
                <a:gd name="T1" fmla="*/ 624 h 624"/>
                <a:gd name="T2" fmla="*/ 30 w 990"/>
                <a:gd name="T3" fmla="*/ 312 h 624"/>
                <a:gd name="T4" fmla="*/ 390 w 990"/>
                <a:gd name="T5" fmla="*/ 0 h 624"/>
                <a:gd name="T6" fmla="*/ 930 w 990"/>
                <a:gd name="T7" fmla="*/ 312 h 624"/>
                <a:gd name="T8" fmla="*/ 750 w 990"/>
                <a:gd name="T9" fmla="*/ 624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624"/>
                <a:gd name="T17" fmla="*/ 990 w 990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624">
                  <a:moveTo>
                    <a:pt x="210" y="624"/>
                  </a:moveTo>
                  <a:cubicBezTo>
                    <a:pt x="105" y="520"/>
                    <a:pt x="0" y="416"/>
                    <a:pt x="30" y="312"/>
                  </a:cubicBezTo>
                  <a:cubicBezTo>
                    <a:pt x="60" y="208"/>
                    <a:pt x="240" y="0"/>
                    <a:pt x="390" y="0"/>
                  </a:cubicBezTo>
                  <a:cubicBezTo>
                    <a:pt x="540" y="0"/>
                    <a:pt x="870" y="208"/>
                    <a:pt x="930" y="312"/>
                  </a:cubicBezTo>
                  <a:cubicBezTo>
                    <a:pt x="990" y="416"/>
                    <a:pt x="870" y="520"/>
                    <a:pt x="750" y="62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8199" name="Freeform 44"/>
            <p:cNvSpPr>
              <a:spLocks/>
            </p:cNvSpPr>
            <p:nvPr/>
          </p:nvSpPr>
          <p:spPr bwMode="auto">
            <a:xfrm>
              <a:off x="6930" y="1986"/>
              <a:ext cx="1050" cy="624"/>
            </a:xfrm>
            <a:custGeom>
              <a:avLst/>
              <a:gdLst>
                <a:gd name="T0" fmla="*/ 270 w 1050"/>
                <a:gd name="T1" fmla="*/ 624 h 624"/>
                <a:gd name="T2" fmla="*/ 90 w 1050"/>
                <a:gd name="T3" fmla="*/ 468 h 624"/>
                <a:gd name="T4" fmla="*/ 90 w 1050"/>
                <a:gd name="T5" fmla="*/ 156 h 624"/>
                <a:gd name="T6" fmla="*/ 630 w 1050"/>
                <a:gd name="T7" fmla="*/ 0 h 624"/>
                <a:gd name="T8" fmla="*/ 990 w 1050"/>
                <a:gd name="T9" fmla="*/ 156 h 624"/>
                <a:gd name="T10" fmla="*/ 990 w 1050"/>
                <a:gd name="T11" fmla="*/ 468 h 624"/>
                <a:gd name="T12" fmla="*/ 810 w 1050"/>
                <a:gd name="T13" fmla="*/ 624 h 6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50"/>
                <a:gd name="T22" fmla="*/ 0 h 624"/>
                <a:gd name="T23" fmla="*/ 1050 w 1050"/>
                <a:gd name="T24" fmla="*/ 624 h 6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50" h="624">
                  <a:moveTo>
                    <a:pt x="270" y="624"/>
                  </a:moveTo>
                  <a:cubicBezTo>
                    <a:pt x="195" y="585"/>
                    <a:pt x="120" y="546"/>
                    <a:pt x="90" y="468"/>
                  </a:cubicBezTo>
                  <a:cubicBezTo>
                    <a:pt x="60" y="390"/>
                    <a:pt x="0" y="234"/>
                    <a:pt x="90" y="156"/>
                  </a:cubicBezTo>
                  <a:cubicBezTo>
                    <a:pt x="180" y="78"/>
                    <a:pt x="480" y="0"/>
                    <a:pt x="630" y="0"/>
                  </a:cubicBezTo>
                  <a:cubicBezTo>
                    <a:pt x="780" y="0"/>
                    <a:pt x="930" y="78"/>
                    <a:pt x="990" y="156"/>
                  </a:cubicBezTo>
                  <a:cubicBezTo>
                    <a:pt x="1050" y="234"/>
                    <a:pt x="1020" y="390"/>
                    <a:pt x="990" y="468"/>
                  </a:cubicBezTo>
                  <a:cubicBezTo>
                    <a:pt x="960" y="546"/>
                    <a:pt x="885" y="585"/>
                    <a:pt x="810" y="62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8200" name="Freeform 45"/>
            <p:cNvSpPr>
              <a:spLocks/>
            </p:cNvSpPr>
            <p:nvPr/>
          </p:nvSpPr>
          <p:spPr bwMode="auto">
            <a:xfrm>
              <a:off x="7020" y="5262"/>
              <a:ext cx="1260" cy="936"/>
            </a:xfrm>
            <a:custGeom>
              <a:avLst/>
              <a:gdLst>
                <a:gd name="T0" fmla="*/ 180 w 1260"/>
                <a:gd name="T1" fmla="*/ 156 h 936"/>
                <a:gd name="T2" fmla="*/ 0 w 1260"/>
                <a:gd name="T3" fmla="*/ 468 h 936"/>
                <a:gd name="T4" fmla="*/ 180 w 1260"/>
                <a:gd name="T5" fmla="*/ 780 h 936"/>
                <a:gd name="T6" fmla="*/ 720 w 1260"/>
                <a:gd name="T7" fmla="*/ 936 h 936"/>
                <a:gd name="T8" fmla="*/ 1080 w 1260"/>
                <a:gd name="T9" fmla="*/ 780 h 936"/>
                <a:gd name="T10" fmla="*/ 1260 w 1260"/>
                <a:gd name="T11" fmla="*/ 468 h 936"/>
                <a:gd name="T12" fmla="*/ 1080 w 1260"/>
                <a:gd name="T13" fmla="*/ 156 h 936"/>
                <a:gd name="T14" fmla="*/ 900 w 1260"/>
                <a:gd name="T15" fmla="*/ 0 h 9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60"/>
                <a:gd name="T25" fmla="*/ 0 h 936"/>
                <a:gd name="T26" fmla="*/ 1260 w 1260"/>
                <a:gd name="T27" fmla="*/ 936 h 9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60" h="936">
                  <a:moveTo>
                    <a:pt x="180" y="156"/>
                  </a:moveTo>
                  <a:cubicBezTo>
                    <a:pt x="90" y="260"/>
                    <a:pt x="0" y="364"/>
                    <a:pt x="0" y="468"/>
                  </a:cubicBezTo>
                  <a:cubicBezTo>
                    <a:pt x="0" y="572"/>
                    <a:pt x="60" y="702"/>
                    <a:pt x="180" y="780"/>
                  </a:cubicBezTo>
                  <a:cubicBezTo>
                    <a:pt x="300" y="858"/>
                    <a:pt x="570" y="936"/>
                    <a:pt x="720" y="936"/>
                  </a:cubicBezTo>
                  <a:cubicBezTo>
                    <a:pt x="870" y="936"/>
                    <a:pt x="990" y="858"/>
                    <a:pt x="1080" y="780"/>
                  </a:cubicBezTo>
                  <a:cubicBezTo>
                    <a:pt x="1170" y="702"/>
                    <a:pt x="1260" y="572"/>
                    <a:pt x="1260" y="468"/>
                  </a:cubicBezTo>
                  <a:cubicBezTo>
                    <a:pt x="1260" y="364"/>
                    <a:pt x="1140" y="234"/>
                    <a:pt x="1080" y="156"/>
                  </a:cubicBezTo>
                  <a:cubicBezTo>
                    <a:pt x="1020" y="78"/>
                    <a:pt x="960" y="39"/>
                    <a:pt x="90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8201" name="Rectangle 46"/>
            <p:cNvSpPr>
              <a:spLocks noChangeArrowheads="1"/>
            </p:cNvSpPr>
            <p:nvPr/>
          </p:nvSpPr>
          <p:spPr bwMode="auto">
            <a:xfrm>
              <a:off x="3768" y="2581"/>
              <a:ext cx="90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>
                  <a:solidFill>
                    <a:prstClr val="black"/>
                  </a:solidFill>
                  <a:latin typeface="Times New Roman" pitchFamily="18" charset="0"/>
                </a:rPr>
                <a:t>a,b</a:t>
              </a:r>
              <a:endParaRPr lang="en-US" altLang="zh-CN" sz="1800">
                <a:solidFill>
                  <a:prstClr val="black"/>
                </a:solidFill>
              </a:endParaRPr>
            </a:p>
          </p:txBody>
        </p:sp>
        <p:sp>
          <p:nvSpPr>
            <p:cNvPr id="48202" name="Rectangle 47"/>
            <p:cNvSpPr>
              <a:spLocks noChangeArrowheads="1"/>
            </p:cNvSpPr>
            <p:nvPr/>
          </p:nvSpPr>
          <p:spPr bwMode="auto">
            <a:xfrm>
              <a:off x="7200" y="1447"/>
              <a:ext cx="90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>
                  <a:solidFill>
                    <a:prstClr val="black"/>
                  </a:solidFill>
                  <a:latin typeface="Times New Roman" pitchFamily="18" charset="0"/>
                </a:rPr>
                <a:t>a,b</a:t>
              </a:r>
              <a:endParaRPr lang="en-US" altLang="zh-CN" sz="1800">
                <a:solidFill>
                  <a:prstClr val="black"/>
                </a:solidFill>
              </a:endParaRPr>
            </a:p>
          </p:txBody>
        </p:sp>
        <p:sp>
          <p:nvSpPr>
            <p:cNvPr id="48203" name="Rectangle 48"/>
            <p:cNvSpPr>
              <a:spLocks noChangeArrowheads="1"/>
            </p:cNvSpPr>
            <p:nvPr/>
          </p:nvSpPr>
          <p:spPr bwMode="auto">
            <a:xfrm>
              <a:off x="7397" y="6307"/>
              <a:ext cx="90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>
                  <a:solidFill>
                    <a:prstClr val="black"/>
                  </a:solidFill>
                  <a:latin typeface="Times New Roman" pitchFamily="18" charset="0"/>
                </a:rPr>
                <a:t>a,b</a:t>
              </a:r>
              <a:endParaRPr lang="en-US" altLang="zh-CN" sz="1800">
                <a:solidFill>
                  <a:prstClr val="black"/>
                </a:solidFill>
              </a:endParaRPr>
            </a:p>
          </p:txBody>
        </p:sp>
        <p:sp>
          <p:nvSpPr>
            <p:cNvPr id="48204" name="Rectangle 49"/>
            <p:cNvSpPr>
              <a:spLocks noChangeArrowheads="1"/>
            </p:cNvSpPr>
            <p:nvPr/>
          </p:nvSpPr>
          <p:spPr bwMode="auto">
            <a:xfrm>
              <a:off x="3087" y="3376"/>
              <a:ext cx="72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dirty="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</a:t>
              </a:r>
              <a:endParaRPr lang="en-US" altLang="zh-CN" sz="1800" dirty="0">
                <a:solidFill>
                  <a:prstClr val="black"/>
                </a:solidFill>
              </a:endParaRPr>
            </a:p>
          </p:txBody>
        </p:sp>
        <p:sp>
          <p:nvSpPr>
            <p:cNvPr id="48205" name="Rectangle 50"/>
            <p:cNvSpPr>
              <a:spLocks noChangeArrowheads="1"/>
            </p:cNvSpPr>
            <p:nvPr/>
          </p:nvSpPr>
          <p:spPr bwMode="auto">
            <a:xfrm>
              <a:off x="4680" y="2808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endParaRPr lang="en-US" altLang="zh-CN" sz="1800" dirty="0">
                <a:solidFill>
                  <a:prstClr val="black"/>
                </a:solidFill>
              </a:endParaRPr>
            </a:p>
          </p:txBody>
        </p:sp>
        <p:sp>
          <p:nvSpPr>
            <p:cNvPr id="48206" name="Rectangle 51"/>
            <p:cNvSpPr>
              <a:spLocks noChangeArrowheads="1"/>
            </p:cNvSpPr>
            <p:nvPr/>
          </p:nvSpPr>
          <p:spPr bwMode="auto">
            <a:xfrm>
              <a:off x="6120" y="2355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endParaRPr lang="en-US" altLang="zh-CN" sz="1800">
                <a:solidFill>
                  <a:prstClr val="black"/>
                </a:solidFill>
              </a:endParaRPr>
            </a:p>
          </p:txBody>
        </p:sp>
        <p:sp>
          <p:nvSpPr>
            <p:cNvPr id="48207" name="Rectangle 52"/>
            <p:cNvSpPr>
              <a:spLocks noChangeArrowheads="1"/>
            </p:cNvSpPr>
            <p:nvPr/>
          </p:nvSpPr>
          <p:spPr bwMode="auto">
            <a:xfrm>
              <a:off x="8100" y="2922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</a:t>
              </a:r>
              <a:endParaRPr lang="en-US" altLang="zh-CN" sz="1800" b="0">
                <a:solidFill>
                  <a:prstClr val="black"/>
                </a:solidFill>
                <a:latin typeface="Times New Roman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800">
                <a:solidFill>
                  <a:prstClr val="black"/>
                </a:solidFill>
              </a:endParaRPr>
            </a:p>
          </p:txBody>
        </p:sp>
        <p:sp>
          <p:nvSpPr>
            <p:cNvPr id="48208" name="Rectangle 53"/>
            <p:cNvSpPr>
              <a:spLocks noChangeArrowheads="1"/>
            </p:cNvSpPr>
            <p:nvPr/>
          </p:nvSpPr>
          <p:spPr bwMode="auto">
            <a:xfrm>
              <a:off x="8280" y="4720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</a:t>
              </a:r>
              <a:endParaRPr lang="en-US" altLang="zh-CN" sz="1800" b="0">
                <a:solidFill>
                  <a:prstClr val="black"/>
                </a:solidFill>
                <a:latin typeface="Times New Roman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800">
                <a:solidFill>
                  <a:prstClr val="black"/>
                </a:solidFill>
              </a:endParaRPr>
            </a:p>
          </p:txBody>
        </p:sp>
        <p:sp>
          <p:nvSpPr>
            <p:cNvPr id="48209" name="Rectangle 54"/>
            <p:cNvSpPr>
              <a:spLocks noChangeArrowheads="1"/>
            </p:cNvSpPr>
            <p:nvPr/>
          </p:nvSpPr>
          <p:spPr bwMode="auto">
            <a:xfrm>
              <a:off x="6120" y="4508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endParaRPr lang="en-US" altLang="zh-CN" sz="1800">
                <a:solidFill>
                  <a:prstClr val="black"/>
                </a:solidFill>
              </a:endParaRPr>
            </a:p>
          </p:txBody>
        </p:sp>
        <p:sp>
          <p:nvSpPr>
            <p:cNvPr id="48210" name="Rectangle 55"/>
            <p:cNvSpPr>
              <a:spLocks noChangeArrowheads="1"/>
            </p:cNvSpPr>
            <p:nvPr/>
          </p:nvSpPr>
          <p:spPr bwMode="auto">
            <a:xfrm>
              <a:off x="4976" y="4055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endParaRPr lang="en-US" altLang="zh-CN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539750" y="3933056"/>
            <a:ext cx="3543300" cy="1686285"/>
            <a:chOff x="2520" y="2608"/>
            <a:chExt cx="5580" cy="2654"/>
          </a:xfrm>
        </p:grpSpPr>
        <p:sp>
          <p:nvSpPr>
            <p:cNvPr id="48168" name="Rectangle 97"/>
            <p:cNvSpPr>
              <a:spLocks noChangeArrowheads="1"/>
            </p:cNvSpPr>
            <p:nvPr/>
          </p:nvSpPr>
          <p:spPr bwMode="auto">
            <a:xfrm>
              <a:off x="3855" y="2608"/>
              <a:ext cx="90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0">
                  <a:solidFill>
                    <a:prstClr val="black"/>
                  </a:solidFill>
                  <a:latin typeface="Times New Roman" pitchFamily="18" charset="0"/>
                </a:rPr>
                <a:t>a|b</a:t>
              </a:r>
              <a:endParaRPr lang="en-US" altLang="zh-CN" sz="1800">
                <a:solidFill>
                  <a:prstClr val="black"/>
                </a:solidFill>
              </a:endParaRPr>
            </a:p>
          </p:txBody>
        </p:sp>
        <p:grpSp>
          <p:nvGrpSpPr>
            <p:cNvPr id="48169" name="Group 98"/>
            <p:cNvGrpSpPr>
              <a:grpSpLocks/>
            </p:cNvGrpSpPr>
            <p:nvPr/>
          </p:nvGrpSpPr>
          <p:grpSpPr bwMode="auto">
            <a:xfrm>
              <a:off x="2520" y="2608"/>
              <a:ext cx="5580" cy="2654"/>
              <a:chOff x="2520" y="2608"/>
              <a:chExt cx="5580" cy="2654"/>
            </a:xfrm>
          </p:grpSpPr>
          <p:sp>
            <p:nvSpPr>
              <p:cNvPr id="48170" name="Oval 99"/>
              <p:cNvSpPr>
                <a:spLocks noChangeArrowheads="1"/>
              </p:cNvSpPr>
              <p:nvPr/>
            </p:nvSpPr>
            <p:spPr bwMode="auto">
              <a:xfrm>
                <a:off x="7200" y="3546"/>
                <a:ext cx="900" cy="77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6699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8171" name="Oval 100"/>
              <p:cNvSpPr>
                <a:spLocks noChangeArrowheads="1"/>
              </p:cNvSpPr>
              <p:nvPr/>
            </p:nvSpPr>
            <p:spPr bwMode="auto">
              <a:xfrm>
                <a:off x="2520" y="3702"/>
                <a:ext cx="540" cy="46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6699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>
                    <a:solidFill>
                      <a:srgbClr val="333399"/>
                    </a:solidFill>
                    <a:latin typeface="Times New Roman" pitchFamily="18" charset="0"/>
                  </a:rPr>
                  <a:t>x</a:t>
                </a:r>
                <a:endParaRPr lang="en-US" altLang="zh-CN" sz="1800">
                  <a:solidFill>
                    <a:srgbClr val="333399"/>
                  </a:solidFill>
                </a:endParaRPr>
              </a:p>
            </p:txBody>
          </p:sp>
          <p:sp>
            <p:nvSpPr>
              <p:cNvPr id="48172" name="Oval 101"/>
              <p:cNvSpPr>
                <a:spLocks noChangeArrowheads="1"/>
              </p:cNvSpPr>
              <p:nvPr/>
            </p:nvSpPr>
            <p:spPr bwMode="auto">
              <a:xfrm>
                <a:off x="3960" y="3702"/>
                <a:ext cx="540" cy="46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>
                    <a:solidFill>
                      <a:srgbClr val="333399"/>
                    </a:solidFill>
                    <a:latin typeface="Times New Roman" pitchFamily="18" charset="0"/>
                  </a:rPr>
                  <a:t>0</a:t>
                </a:r>
                <a:endParaRPr lang="en-US" altLang="zh-CN" sz="1800">
                  <a:solidFill>
                    <a:srgbClr val="333399"/>
                  </a:solidFill>
                </a:endParaRPr>
              </a:p>
            </p:txBody>
          </p:sp>
          <p:sp>
            <p:nvSpPr>
              <p:cNvPr id="48173" name="Oval 102"/>
              <p:cNvSpPr>
                <a:spLocks noChangeArrowheads="1"/>
              </p:cNvSpPr>
              <p:nvPr/>
            </p:nvSpPr>
            <p:spPr bwMode="auto">
              <a:xfrm>
                <a:off x="7380" y="3702"/>
                <a:ext cx="540" cy="46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6699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>
                    <a:solidFill>
                      <a:srgbClr val="333399"/>
                    </a:solidFill>
                    <a:latin typeface="Times New Roman" pitchFamily="18" charset="0"/>
                  </a:rPr>
                  <a:t>y</a:t>
                </a:r>
                <a:endParaRPr lang="en-US" altLang="zh-CN" sz="1800">
                  <a:solidFill>
                    <a:srgbClr val="333399"/>
                  </a:solidFill>
                </a:endParaRPr>
              </a:p>
            </p:txBody>
          </p:sp>
          <p:sp>
            <p:nvSpPr>
              <p:cNvPr id="48174" name="Line 103"/>
              <p:cNvSpPr>
                <a:spLocks noChangeShapeType="1"/>
              </p:cNvSpPr>
              <p:nvPr/>
            </p:nvSpPr>
            <p:spPr bwMode="auto">
              <a:xfrm>
                <a:off x="3060" y="3954"/>
                <a:ext cx="90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prstClr val="black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48175" name="Freeform 104"/>
              <p:cNvSpPr>
                <a:spLocks/>
              </p:cNvSpPr>
              <p:nvPr/>
            </p:nvSpPr>
            <p:spPr bwMode="auto">
              <a:xfrm>
                <a:off x="3750" y="3078"/>
                <a:ext cx="990" cy="624"/>
              </a:xfrm>
              <a:custGeom>
                <a:avLst/>
                <a:gdLst>
                  <a:gd name="T0" fmla="*/ 210 w 990"/>
                  <a:gd name="T1" fmla="*/ 624 h 624"/>
                  <a:gd name="T2" fmla="*/ 30 w 990"/>
                  <a:gd name="T3" fmla="*/ 312 h 624"/>
                  <a:gd name="T4" fmla="*/ 390 w 990"/>
                  <a:gd name="T5" fmla="*/ 0 h 624"/>
                  <a:gd name="T6" fmla="*/ 930 w 990"/>
                  <a:gd name="T7" fmla="*/ 312 h 624"/>
                  <a:gd name="T8" fmla="*/ 750 w 990"/>
                  <a:gd name="T9" fmla="*/ 624 h 6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624"/>
                  <a:gd name="T17" fmla="*/ 990 w 990"/>
                  <a:gd name="T18" fmla="*/ 624 h 6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624">
                    <a:moveTo>
                      <a:pt x="210" y="624"/>
                    </a:moveTo>
                    <a:cubicBezTo>
                      <a:pt x="105" y="520"/>
                      <a:pt x="0" y="416"/>
                      <a:pt x="30" y="312"/>
                    </a:cubicBezTo>
                    <a:cubicBezTo>
                      <a:pt x="60" y="208"/>
                      <a:pt x="240" y="0"/>
                      <a:pt x="390" y="0"/>
                    </a:cubicBezTo>
                    <a:cubicBezTo>
                      <a:pt x="540" y="0"/>
                      <a:pt x="870" y="208"/>
                      <a:pt x="930" y="312"/>
                    </a:cubicBezTo>
                    <a:cubicBezTo>
                      <a:pt x="990" y="416"/>
                      <a:pt x="870" y="520"/>
                      <a:pt x="750" y="62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8176" name="Rectangle 105"/>
              <p:cNvSpPr>
                <a:spLocks noChangeArrowheads="1"/>
              </p:cNvSpPr>
              <p:nvPr/>
            </p:nvSpPr>
            <p:spPr bwMode="auto">
              <a:xfrm>
                <a:off x="4993" y="2608"/>
                <a:ext cx="1800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b="0" dirty="0">
                    <a:solidFill>
                      <a:prstClr val="black"/>
                    </a:solidFill>
                    <a:latin typeface="Times New Roman" pitchFamily="18" charset="0"/>
                  </a:rPr>
                  <a:t>aa(</a:t>
                </a:r>
                <a:r>
                  <a:rPr lang="en-US" altLang="zh-CN" sz="1800" b="0" dirty="0" err="1">
                    <a:solidFill>
                      <a:prstClr val="black"/>
                    </a:solidFill>
                    <a:latin typeface="Times New Roman" pitchFamily="18" charset="0"/>
                  </a:rPr>
                  <a:t>a|b</a:t>
                </a:r>
                <a:r>
                  <a:rPr lang="en-US" altLang="zh-CN" sz="1800" b="0" dirty="0">
                    <a:solidFill>
                      <a:prstClr val="black"/>
                    </a:solidFill>
                    <a:latin typeface="Times New Roman" pitchFamily="18" charset="0"/>
                  </a:rPr>
                  <a:t>)*</a:t>
                </a:r>
                <a:endParaRPr lang="en-US" altLang="zh-CN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8177" name="Rectangle 106"/>
              <p:cNvSpPr>
                <a:spLocks noChangeArrowheads="1"/>
              </p:cNvSpPr>
              <p:nvPr/>
            </p:nvSpPr>
            <p:spPr bwMode="auto">
              <a:xfrm>
                <a:off x="5014" y="4794"/>
                <a:ext cx="1573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b="0" dirty="0">
                    <a:solidFill>
                      <a:prstClr val="black"/>
                    </a:solidFill>
                    <a:latin typeface="Times New Roman" pitchFamily="18" charset="0"/>
                  </a:rPr>
                  <a:t>bb(</a:t>
                </a:r>
                <a:r>
                  <a:rPr lang="en-US" altLang="zh-CN" sz="1800" b="0" dirty="0" err="1">
                    <a:solidFill>
                      <a:prstClr val="black"/>
                    </a:solidFill>
                    <a:latin typeface="Times New Roman" pitchFamily="18" charset="0"/>
                  </a:rPr>
                  <a:t>a|b</a:t>
                </a:r>
                <a:r>
                  <a:rPr lang="en-US" altLang="zh-CN" sz="1800" b="0" dirty="0">
                    <a:solidFill>
                      <a:prstClr val="black"/>
                    </a:solidFill>
                    <a:latin typeface="Times New Roman" pitchFamily="18" charset="0"/>
                  </a:rPr>
                  <a:t>)*</a:t>
                </a:r>
                <a:endParaRPr lang="en-US" altLang="zh-CN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8178" name="Freeform 107"/>
              <p:cNvSpPr>
                <a:spLocks/>
              </p:cNvSpPr>
              <p:nvPr/>
            </p:nvSpPr>
            <p:spPr bwMode="auto">
              <a:xfrm>
                <a:off x="4500" y="3234"/>
                <a:ext cx="2700" cy="468"/>
              </a:xfrm>
              <a:custGeom>
                <a:avLst/>
                <a:gdLst>
                  <a:gd name="T0" fmla="*/ 0 w 2700"/>
                  <a:gd name="T1" fmla="*/ 468 h 468"/>
                  <a:gd name="T2" fmla="*/ 1260 w 2700"/>
                  <a:gd name="T3" fmla="*/ 0 h 468"/>
                  <a:gd name="T4" fmla="*/ 2700 w 2700"/>
                  <a:gd name="T5" fmla="*/ 468 h 468"/>
                  <a:gd name="T6" fmla="*/ 0 60000 65536"/>
                  <a:gd name="T7" fmla="*/ 0 60000 65536"/>
                  <a:gd name="T8" fmla="*/ 0 60000 65536"/>
                  <a:gd name="T9" fmla="*/ 0 w 2700"/>
                  <a:gd name="T10" fmla="*/ 0 h 468"/>
                  <a:gd name="T11" fmla="*/ 2700 w 2700"/>
                  <a:gd name="T12" fmla="*/ 468 h 4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00" h="468">
                    <a:moveTo>
                      <a:pt x="0" y="468"/>
                    </a:moveTo>
                    <a:cubicBezTo>
                      <a:pt x="405" y="234"/>
                      <a:pt x="810" y="0"/>
                      <a:pt x="1260" y="0"/>
                    </a:cubicBezTo>
                    <a:cubicBezTo>
                      <a:pt x="1710" y="0"/>
                      <a:pt x="2205" y="234"/>
                      <a:pt x="2700" y="46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8179" name="Freeform 108"/>
              <p:cNvSpPr>
                <a:spLocks/>
              </p:cNvSpPr>
              <p:nvPr/>
            </p:nvSpPr>
            <p:spPr bwMode="auto">
              <a:xfrm>
                <a:off x="4500" y="4170"/>
                <a:ext cx="2700" cy="468"/>
              </a:xfrm>
              <a:custGeom>
                <a:avLst/>
                <a:gdLst>
                  <a:gd name="T0" fmla="*/ 0 w 2700"/>
                  <a:gd name="T1" fmla="*/ 0 h 468"/>
                  <a:gd name="T2" fmla="*/ 1260 w 2700"/>
                  <a:gd name="T3" fmla="*/ 468 h 468"/>
                  <a:gd name="T4" fmla="*/ 2700 w 2700"/>
                  <a:gd name="T5" fmla="*/ 0 h 468"/>
                  <a:gd name="T6" fmla="*/ 0 60000 65536"/>
                  <a:gd name="T7" fmla="*/ 0 60000 65536"/>
                  <a:gd name="T8" fmla="*/ 0 60000 65536"/>
                  <a:gd name="T9" fmla="*/ 0 w 2700"/>
                  <a:gd name="T10" fmla="*/ 0 h 468"/>
                  <a:gd name="T11" fmla="*/ 2700 w 2700"/>
                  <a:gd name="T12" fmla="*/ 468 h 4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00" h="468">
                    <a:moveTo>
                      <a:pt x="0" y="0"/>
                    </a:moveTo>
                    <a:cubicBezTo>
                      <a:pt x="405" y="234"/>
                      <a:pt x="810" y="468"/>
                      <a:pt x="1260" y="468"/>
                    </a:cubicBezTo>
                    <a:cubicBezTo>
                      <a:pt x="1710" y="468"/>
                      <a:pt x="2205" y="234"/>
                      <a:pt x="270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8180" name="Rectangle 109"/>
              <p:cNvSpPr>
                <a:spLocks noChangeArrowheads="1"/>
              </p:cNvSpPr>
              <p:nvPr/>
            </p:nvSpPr>
            <p:spPr bwMode="auto">
              <a:xfrm>
                <a:off x="3200" y="3401"/>
                <a:ext cx="720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dirty="0">
                    <a:solidFill>
                      <a:prstClr val="black"/>
                    </a:solidFill>
                    <a:latin typeface="Times New Roman" pitchFamily="18" charset="0"/>
                    <a:sym typeface="Symbol" pitchFamily="18" charset="2"/>
                  </a:rPr>
                  <a:t></a:t>
                </a:r>
                <a:endParaRPr lang="en-US" altLang="zh-CN" sz="1800" dirty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" name="Group 111"/>
          <p:cNvGrpSpPr>
            <a:grpSpLocks/>
          </p:cNvGrpSpPr>
          <p:nvPr/>
        </p:nvGrpSpPr>
        <p:grpSpPr bwMode="auto">
          <a:xfrm>
            <a:off x="5523230" y="4245277"/>
            <a:ext cx="2971800" cy="663575"/>
            <a:chOff x="2520" y="3279"/>
            <a:chExt cx="4680" cy="1046"/>
          </a:xfrm>
        </p:grpSpPr>
        <p:sp>
          <p:nvSpPr>
            <p:cNvPr id="48163" name="Oval 112"/>
            <p:cNvSpPr>
              <a:spLocks noChangeArrowheads="1"/>
            </p:cNvSpPr>
            <p:nvPr/>
          </p:nvSpPr>
          <p:spPr bwMode="auto">
            <a:xfrm>
              <a:off x="6300" y="3546"/>
              <a:ext cx="900" cy="7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8164" name="Oval 113"/>
            <p:cNvSpPr>
              <a:spLocks noChangeArrowheads="1"/>
            </p:cNvSpPr>
            <p:nvPr/>
          </p:nvSpPr>
          <p:spPr bwMode="auto">
            <a:xfrm>
              <a:off x="2520" y="3702"/>
              <a:ext cx="54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>
                  <a:solidFill>
                    <a:srgbClr val="333399"/>
                  </a:solidFill>
                  <a:latin typeface="Times New Roman" pitchFamily="18" charset="0"/>
                </a:rPr>
                <a:t>x</a:t>
              </a:r>
              <a:endParaRPr lang="en-US" altLang="zh-CN" sz="1800">
                <a:solidFill>
                  <a:srgbClr val="333399"/>
                </a:solidFill>
              </a:endParaRPr>
            </a:p>
          </p:txBody>
        </p:sp>
        <p:sp>
          <p:nvSpPr>
            <p:cNvPr id="48165" name="Oval 114"/>
            <p:cNvSpPr>
              <a:spLocks noChangeArrowheads="1"/>
            </p:cNvSpPr>
            <p:nvPr/>
          </p:nvSpPr>
          <p:spPr bwMode="auto">
            <a:xfrm>
              <a:off x="6480" y="3702"/>
              <a:ext cx="54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>
                  <a:solidFill>
                    <a:srgbClr val="333399"/>
                  </a:solidFill>
                  <a:latin typeface="Times New Roman" pitchFamily="18" charset="0"/>
                </a:rPr>
                <a:t>y</a:t>
              </a:r>
              <a:endParaRPr lang="en-US" altLang="zh-CN" sz="1800">
                <a:solidFill>
                  <a:srgbClr val="333399"/>
                </a:solidFill>
              </a:endParaRPr>
            </a:p>
          </p:txBody>
        </p:sp>
        <p:sp>
          <p:nvSpPr>
            <p:cNvPr id="48166" name="Rectangle 115"/>
            <p:cNvSpPr>
              <a:spLocks noChangeArrowheads="1"/>
            </p:cNvSpPr>
            <p:nvPr/>
          </p:nvSpPr>
          <p:spPr bwMode="auto">
            <a:xfrm>
              <a:off x="3212" y="3279"/>
              <a:ext cx="3210" cy="4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0" dirty="0">
                  <a:solidFill>
                    <a:prstClr val="black"/>
                  </a:solidFill>
                  <a:latin typeface="Times New Roman" pitchFamily="18" charset="0"/>
                </a:rPr>
                <a:t>(</a:t>
              </a:r>
              <a:r>
                <a:rPr lang="en-US" altLang="zh-CN" sz="1800" b="0" dirty="0" err="1">
                  <a:solidFill>
                    <a:prstClr val="black"/>
                  </a:solidFill>
                  <a:latin typeface="Times New Roman" pitchFamily="18" charset="0"/>
                </a:rPr>
                <a:t>a|b</a:t>
              </a:r>
              <a:r>
                <a:rPr lang="en-US" altLang="zh-CN" sz="1800" b="0" dirty="0">
                  <a:solidFill>
                    <a:prstClr val="black"/>
                  </a:solidFill>
                  <a:latin typeface="Times New Roman" pitchFamily="18" charset="0"/>
                </a:rPr>
                <a:t>)*(</a:t>
              </a:r>
              <a:r>
                <a:rPr lang="en-US" altLang="zh-CN" sz="1800" b="0" dirty="0" err="1">
                  <a:solidFill>
                    <a:prstClr val="black"/>
                  </a:solidFill>
                  <a:latin typeface="Times New Roman" pitchFamily="18" charset="0"/>
                </a:rPr>
                <a:t>aa|bb</a:t>
              </a:r>
              <a:r>
                <a:rPr lang="en-US" altLang="zh-CN" sz="1800" b="0" dirty="0">
                  <a:solidFill>
                    <a:prstClr val="black"/>
                  </a:solidFill>
                  <a:latin typeface="Times New Roman" pitchFamily="18" charset="0"/>
                </a:rPr>
                <a:t>)(</a:t>
              </a:r>
              <a:r>
                <a:rPr lang="en-US" altLang="zh-CN" sz="1800" b="0" dirty="0" err="1">
                  <a:solidFill>
                    <a:prstClr val="black"/>
                  </a:solidFill>
                  <a:latin typeface="Times New Roman" pitchFamily="18" charset="0"/>
                </a:rPr>
                <a:t>a|b</a:t>
              </a:r>
              <a:r>
                <a:rPr lang="en-US" altLang="zh-CN" sz="1800" b="0" dirty="0">
                  <a:solidFill>
                    <a:prstClr val="black"/>
                  </a:solidFill>
                  <a:latin typeface="Times New Roman" pitchFamily="18" charset="0"/>
                </a:rPr>
                <a:t>)*</a:t>
              </a:r>
              <a:endParaRPr lang="en-US" altLang="zh-CN" sz="1800" dirty="0">
                <a:solidFill>
                  <a:prstClr val="black"/>
                </a:solidFill>
              </a:endParaRPr>
            </a:p>
          </p:txBody>
        </p:sp>
        <p:sp>
          <p:nvSpPr>
            <p:cNvPr id="48167" name="Line 116"/>
            <p:cNvSpPr>
              <a:spLocks noChangeShapeType="1"/>
            </p:cNvSpPr>
            <p:nvPr/>
          </p:nvSpPr>
          <p:spPr bwMode="auto">
            <a:xfrm>
              <a:off x="3060" y="3858"/>
              <a:ext cx="30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6" name="Group 117"/>
          <p:cNvGrpSpPr>
            <a:grpSpLocks/>
          </p:cNvGrpSpPr>
          <p:nvPr/>
        </p:nvGrpSpPr>
        <p:grpSpPr bwMode="auto">
          <a:xfrm>
            <a:off x="5219700" y="404739"/>
            <a:ext cx="3543300" cy="3214340"/>
            <a:chOff x="2520" y="1447"/>
            <a:chExt cx="5580" cy="5063"/>
          </a:xfrm>
        </p:grpSpPr>
        <p:sp>
          <p:nvSpPr>
            <p:cNvPr id="48136" name="Rectangle 118"/>
            <p:cNvSpPr>
              <a:spLocks noChangeArrowheads="1"/>
            </p:cNvSpPr>
            <p:nvPr/>
          </p:nvSpPr>
          <p:spPr bwMode="auto">
            <a:xfrm>
              <a:off x="5923" y="1447"/>
              <a:ext cx="90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>
                  <a:solidFill>
                    <a:prstClr val="black"/>
                  </a:solidFill>
                  <a:latin typeface="Times New Roman" pitchFamily="18" charset="0"/>
                </a:rPr>
                <a:t>a|b</a:t>
              </a:r>
              <a:endParaRPr lang="en-US" altLang="zh-CN" sz="1800">
                <a:solidFill>
                  <a:prstClr val="black"/>
                </a:solidFill>
              </a:endParaRPr>
            </a:p>
          </p:txBody>
        </p:sp>
        <p:grpSp>
          <p:nvGrpSpPr>
            <p:cNvPr id="48137" name="Group 119"/>
            <p:cNvGrpSpPr>
              <a:grpSpLocks/>
            </p:cNvGrpSpPr>
            <p:nvPr/>
          </p:nvGrpSpPr>
          <p:grpSpPr bwMode="auto">
            <a:xfrm>
              <a:off x="2520" y="1986"/>
              <a:ext cx="5580" cy="4524"/>
              <a:chOff x="2520" y="1986"/>
              <a:chExt cx="5580" cy="4524"/>
            </a:xfrm>
          </p:grpSpPr>
          <p:sp>
            <p:nvSpPr>
              <p:cNvPr id="48138" name="Oval 120"/>
              <p:cNvSpPr>
                <a:spLocks noChangeArrowheads="1"/>
              </p:cNvSpPr>
              <p:nvPr/>
            </p:nvSpPr>
            <p:spPr bwMode="auto">
              <a:xfrm>
                <a:off x="7200" y="3546"/>
                <a:ext cx="900" cy="77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8139" name="Oval 121"/>
              <p:cNvSpPr>
                <a:spLocks noChangeArrowheads="1"/>
              </p:cNvSpPr>
              <p:nvPr/>
            </p:nvSpPr>
            <p:spPr bwMode="auto">
              <a:xfrm>
                <a:off x="2520" y="3702"/>
                <a:ext cx="540" cy="46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dirty="0">
                    <a:solidFill>
                      <a:srgbClr val="333399"/>
                    </a:solidFill>
                    <a:latin typeface="Times New Roman" pitchFamily="18" charset="0"/>
                  </a:rPr>
                  <a:t>x</a:t>
                </a:r>
                <a:endParaRPr lang="en-US" altLang="zh-CN" sz="1800" dirty="0">
                  <a:solidFill>
                    <a:srgbClr val="333399"/>
                  </a:solidFill>
                </a:endParaRPr>
              </a:p>
            </p:txBody>
          </p:sp>
          <p:sp>
            <p:nvSpPr>
              <p:cNvPr id="48140" name="Oval 122"/>
              <p:cNvSpPr>
                <a:spLocks noChangeArrowheads="1"/>
              </p:cNvSpPr>
              <p:nvPr/>
            </p:nvSpPr>
            <p:spPr bwMode="auto">
              <a:xfrm>
                <a:off x="3960" y="3702"/>
                <a:ext cx="540" cy="46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>
                    <a:solidFill>
                      <a:srgbClr val="333399"/>
                    </a:solidFill>
                    <a:latin typeface="Times New Roman" pitchFamily="18" charset="0"/>
                  </a:rPr>
                  <a:t>0</a:t>
                </a:r>
                <a:endParaRPr lang="en-US" altLang="zh-CN" sz="1800">
                  <a:solidFill>
                    <a:srgbClr val="333399"/>
                  </a:solidFill>
                </a:endParaRPr>
              </a:p>
            </p:txBody>
          </p:sp>
          <p:sp>
            <p:nvSpPr>
              <p:cNvPr id="48141" name="Oval 123"/>
              <p:cNvSpPr>
                <a:spLocks noChangeArrowheads="1"/>
              </p:cNvSpPr>
              <p:nvPr/>
            </p:nvSpPr>
            <p:spPr bwMode="auto">
              <a:xfrm>
                <a:off x="7380" y="3702"/>
                <a:ext cx="540" cy="46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>
                    <a:solidFill>
                      <a:srgbClr val="333399"/>
                    </a:solidFill>
                    <a:latin typeface="Times New Roman" pitchFamily="18" charset="0"/>
                  </a:rPr>
                  <a:t>y</a:t>
                </a:r>
                <a:endParaRPr lang="en-US" altLang="zh-CN" sz="1800">
                  <a:solidFill>
                    <a:srgbClr val="333399"/>
                  </a:solidFill>
                </a:endParaRPr>
              </a:p>
            </p:txBody>
          </p:sp>
          <p:sp>
            <p:nvSpPr>
              <p:cNvPr id="48142" name="Line 124"/>
              <p:cNvSpPr>
                <a:spLocks noChangeShapeType="1"/>
              </p:cNvSpPr>
              <p:nvPr/>
            </p:nvSpPr>
            <p:spPr bwMode="auto">
              <a:xfrm>
                <a:off x="3060" y="3954"/>
                <a:ext cx="90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prstClr val="black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48143" name="Line 125"/>
              <p:cNvSpPr>
                <a:spLocks noChangeShapeType="1"/>
              </p:cNvSpPr>
              <p:nvPr/>
            </p:nvSpPr>
            <p:spPr bwMode="auto">
              <a:xfrm flipV="1">
                <a:off x="4500" y="3078"/>
                <a:ext cx="126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prstClr val="black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48144" name="Line 126"/>
              <p:cNvSpPr>
                <a:spLocks noChangeShapeType="1"/>
              </p:cNvSpPr>
              <p:nvPr/>
            </p:nvSpPr>
            <p:spPr bwMode="auto">
              <a:xfrm>
                <a:off x="4500" y="4170"/>
                <a:ext cx="1260" cy="9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prstClr val="black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48145" name="Line 127"/>
              <p:cNvSpPr>
                <a:spLocks noChangeShapeType="1"/>
              </p:cNvSpPr>
              <p:nvPr/>
            </p:nvSpPr>
            <p:spPr bwMode="auto">
              <a:xfrm>
                <a:off x="6840" y="3078"/>
                <a:ext cx="54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prstClr val="black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48146" name="Line 128"/>
              <p:cNvSpPr>
                <a:spLocks noChangeShapeType="1"/>
              </p:cNvSpPr>
              <p:nvPr/>
            </p:nvSpPr>
            <p:spPr bwMode="auto">
              <a:xfrm flipV="1">
                <a:off x="6720" y="4482"/>
                <a:ext cx="540" cy="4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prstClr val="black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48147" name="Freeform 129"/>
              <p:cNvSpPr>
                <a:spLocks/>
              </p:cNvSpPr>
              <p:nvPr/>
            </p:nvSpPr>
            <p:spPr bwMode="auto">
              <a:xfrm>
                <a:off x="3750" y="3078"/>
                <a:ext cx="990" cy="624"/>
              </a:xfrm>
              <a:custGeom>
                <a:avLst/>
                <a:gdLst>
                  <a:gd name="T0" fmla="*/ 210 w 990"/>
                  <a:gd name="T1" fmla="*/ 624 h 624"/>
                  <a:gd name="T2" fmla="*/ 30 w 990"/>
                  <a:gd name="T3" fmla="*/ 312 h 624"/>
                  <a:gd name="T4" fmla="*/ 390 w 990"/>
                  <a:gd name="T5" fmla="*/ 0 h 624"/>
                  <a:gd name="T6" fmla="*/ 930 w 990"/>
                  <a:gd name="T7" fmla="*/ 312 h 624"/>
                  <a:gd name="T8" fmla="*/ 750 w 990"/>
                  <a:gd name="T9" fmla="*/ 624 h 6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624"/>
                  <a:gd name="T17" fmla="*/ 990 w 990"/>
                  <a:gd name="T18" fmla="*/ 624 h 6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624">
                    <a:moveTo>
                      <a:pt x="210" y="624"/>
                    </a:moveTo>
                    <a:cubicBezTo>
                      <a:pt x="105" y="520"/>
                      <a:pt x="0" y="416"/>
                      <a:pt x="30" y="312"/>
                    </a:cubicBezTo>
                    <a:cubicBezTo>
                      <a:pt x="60" y="208"/>
                      <a:pt x="240" y="0"/>
                      <a:pt x="390" y="0"/>
                    </a:cubicBezTo>
                    <a:cubicBezTo>
                      <a:pt x="540" y="0"/>
                      <a:pt x="870" y="208"/>
                      <a:pt x="930" y="312"/>
                    </a:cubicBezTo>
                    <a:cubicBezTo>
                      <a:pt x="990" y="416"/>
                      <a:pt x="870" y="520"/>
                      <a:pt x="750" y="62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8148" name="Group 130"/>
              <p:cNvGrpSpPr>
                <a:grpSpLocks/>
              </p:cNvGrpSpPr>
              <p:nvPr/>
            </p:nvGrpSpPr>
            <p:grpSpPr bwMode="auto">
              <a:xfrm>
                <a:off x="5760" y="1986"/>
                <a:ext cx="1050" cy="1403"/>
                <a:chOff x="6930" y="1986"/>
                <a:chExt cx="1050" cy="1403"/>
              </a:xfrm>
            </p:grpSpPr>
            <p:sp>
              <p:nvSpPr>
                <p:cNvPr id="48160" name="Oval 131"/>
                <p:cNvSpPr>
                  <a:spLocks noChangeArrowheads="1"/>
                </p:cNvSpPr>
                <p:nvPr/>
              </p:nvSpPr>
              <p:spPr bwMode="auto">
                <a:xfrm>
                  <a:off x="7020" y="2610"/>
                  <a:ext cx="900" cy="77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161" name="Oval 132"/>
                <p:cNvSpPr>
                  <a:spLocks noChangeArrowheads="1"/>
                </p:cNvSpPr>
                <p:nvPr/>
              </p:nvSpPr>
              <p:spPr bwMode="auto">
                <a:xfrm>
                  <a:off x="7200" y="2766"/>
                  <a:ext cx="540" cy="46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800" dirty="0">
                      <a:solidFill>
                        <a:srgbClr val="333399"/>
                      </a:solidFill>
                      <a:latin typeface="Times New Roman" pitchFamily="18" charset="0"/>
                    </a:rPr>
                    <a:t>4</a:t>
                  </a:r>
                  <a:endParaRPr lang="en-US" altLang="zh-CN" sz="1800" dirty="0">
                    <a:solidFill>
                      <a:srgbClr val="333399"/>
                    </a:solidFill>
                  </a:endParaRPr>
                </a:p>
              </p:txBody>
            </p:sp>
            <p:sp>
              <p:nvSpPr>
                <p:cNvPr id="48162" name="Freeform 133"/>
                <p:cNvSpPr>
                  <a:spLocks/>
                </p:cNvSpPr>
                <p:nvPr/>
              </p:nvSpPr>
              <p:spPr bwMode="auto">
                <a:xfrm>
                  <a:off x="6930" y="1986"/>
                  <a:ext cx="1050" cy="624"/>
                </a:xfrm>
                <a:custGeom>
                  <a:avLst/>
                  <a:gdLst>
                    <a:gd name="T0" fmla="*/ 270 w 1050"/>
                    <a:gd name="T1" fmla="*/ 624 h 624"/>
                    <a:gd name="T2" fmla="*/ 90 w 1050"/>
                    <a:gd name="T3" fmla="*/ 468 h 624"/>
                    <a:gd name="T4" fmla="*/ 90 w 1050"/>
                    <a:gd name="T5" fmla="*/ 156 h 624"/>
                    <a:gd name="T6" fmla="*/ 630 w 1050"/>
                    <a:gd name="T7" fmla="*/ 0 h 624"/>
                    <a:gd name="T8" fmla="*/ 990 w 1050"/>
                    <a:gd name="T9" fmla="*/ 156 h 624"/>
                    <a:gd name="T10" fmla="*/ 990 w 1050"/>
                    <a:gd name="T11" fmla="*/ 468 h 624"/>
                    <a:gd name="T12" fmla="*/ 810 w 1050"/>
                    <a:gd name="T13" fmla="*/ 624 h 62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50"/>
                    <a:gd name="T22" fmla="*/ 0 h 624"/>
                    <a:gd name="T23" fmla="*/ 1050 w 1050"/>
                    <a:gd name="T24" fmla="*/ 624 h 62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50" h="624">
                      <a:moveTo>
                        <a:pt x="270" y="624"/>
                      </a:moveTo>
                      <a:cubicBezTo>
                        <a:pt x="195" y="585"/>
                        <a:pt x="120" y="546"/>
                        <a:pt x="90" y="468"/>
                      </a:cubicBezTo>
                      <a:cubicBezTo>
                        <a:pt x="60" y="390"/>
                        <a:pt x="0" y="234"/>
                        <a:pt x="90" y="156"/>
                      </a:cubicBezTo>
                      <a:cubicBezTo>
                        <a:pt x="180" y="78"/>
                        <a:pt x="480" y="0"/>
                        <a:pt x="630" y="0"/>
                      </a:cubicBezTo>
                      <a:cubicBezTo>
                        <a:pt x="780" y="0"/>
                        <a:pt x="930" y="78"/>
                        <a:pt x="990" y="156"/>
                      </a:cubicBezTo>
                      <a:cubicBezTo>
                        <a:pt x="1050" y="234"/>
                        <a:pt x="1020" y="390"/>
                        <a:pt x="990" y="468"/>
                      </a:cubicBezTo>
                      <a:cubicBezTo>
                        <a:pt x="960" y="546"/>
                        <a:pt x="885" y="585"/>
                        <a:pt x="810" y="624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48149" name="Group 134"/>
              <p:cNvGrpSpPr>
                <a:grpSpLocks/>
              </p:cNvGrpSpPr>
              <p:nvPr/>
            </p:nvGrpSpPr>
            <p:grpSpPr bwMode="auto">
              <a:xfrm>
                <a:off x="5760" y="4638"/>
                <a:ext cx="1260" cy="1560"/>
                <a:chOff x="7020" y="4638"/>
                <a:chExt cx="1260" cy="1560"/>
              </a:xfrm>
            </p:grpSpPr>
            <p:sp>
              <p:nvSpPr>
                <p:cNvPr id="48157" name="Oval 135"/>
                <p:cNvSpPr>
                  <a:spLocks noChangeArrowheads="1"/>
                </p:cNvSpPr>
                <p:nvPr/>
              </p:nvSpPr>
              <p:spPr bwMode="auto">
                <a:xfrm>
                  <a:off x="7020" y="4638"/>
                  <a:ext cx="900" cy="77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158" name="Oval 136"/>
                <p:cNvSpPr>
                  <a:spLocks noChangeArrowheads="1"/>
                </p:cNvSpPr>
                <p:nvPr/>
              </p:nvSpPr>
              <p:spPr bwMode="auto">
                <a:xfrm>
                  <a:off x="7200" y="4794"/>
                  <a:ext cx="540" cy="46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800">
                      <a:solidFill>
                        <a:srgbClr val="333399"/>
                      </a:solidFill>
                      <a:latin typeface="Times New Roman" pitchFamily="18" charset="0"/>
                    </a:rPr>
                    <a:t>2</a:t>
                  </a:r>
                  <a:endParaRPr lang="en-US" altLang="zh-CN" sz="1800">
                    <a:solidFill>
                      <a:srgbClr val="333399"/>
                    </a:solidFill>
                  </a:endParaRPr>
                </a:p>
              </p:txBody>
            </p:sp>
            <p:sp>
              <p:nvSpPr>
                <p:cNvPr id="48159" name="Freeform 137"/>
                <p:cNvSpPr>
                  <a:spLocks/>
                </p:cNvSpPr>
                <p:nvPr/>
              </p:nvSpPr>
              <p:spPr bwMode="auto">
                <a:xfrm>
                  <a:off x="7020" y="5262"/>
                  <a:ext cx="1260" cy="936"/>
                </a:xfrm>
                <a:custGeom>
                  <a:avLst/>
                  <a:gdLst>
                    <a:gd name="T0" fmla="*/ 180 w 1260"/>
                    <a:gd name="T1" fmla="*/ 156 h 936"/>
                    <a:gd name="T2" fmla="*/ 0 w 1260"/>
                    <a:gd name="T3" fmla="*/ 468 h 936"/>
                    <a:gd name="T4" fmla="*/ 180 w 1260"/>
                    <a:gd name="T5" fmla="*/ 780 h 936"/>
                    <a:gd name="T6" fmla="*/ 720 w 1260"/>
                    <a:gd name="T7" fmla="*/ 936 h 936"/>
                    <a:gd name="T8" fmla="*/ 1080 w 1260"/>
                    <a:gd name="T9" fmla="*/ 780 h 936"/>
                    <a:gd name="T10" fmla="*/ 1260 w 1260"/>
                    <a:gd name="T11" fmla="*/ 468 h 936"/>
                    <a:gd name="T12" fmla="*/ 1080 w 1260"/>
                    <a:gd name="T13" fmla="*/ 156 h 936"/>
                    <a:gd name="T14" fmla="*/ 900 w 1260"/>
                    <a:gd name="T15" fmla="*/ 0 h 9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260"/>
                    <a:gd name="T25" fmla="*/ 0 h 936"/>
                    <a:gd name="T26" fmla="*/ 1260 w 1260"/>
                    <a:gd name="T27" fmla="*/ 936 h 9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260" h="936">
                      <a:moveTo>
                        <a:pt x="180" y="156"/>
                      </a:moveTo>
                      <a:cubicBezTo>
                        <a:pt x="90" y="260"/>
                        <a:pt x="0" y="364"/>
                        <a:pt x="0" y="468"/>
                      </a:cubicBezTo>
                      <a:cubicBezTo>
                        <a:pt x="0" y="572"/>
                        <a:pt x="60" y="702"/>
                        <a:pt x="180" y="780"/>
                      </a:cubicBezTo>
                      <a:cubicBezTo>
                        <a:pt x="300" y="858"/>
                        <a:pt x="570" y="936"/>
                        <a:pt x="720" y="936"/>
                      </a:cubicBezTo>
                      <a:cubicBezTo>
                        <a:pt x="870" y="936"/>
                        <a:pt x="990" y="858"/>
                        <a:pt x="1080" y="780"/>
                      </a:cubicBezTo>
                      <a:cubicBezTo>
                        <a:pt x="1170" y="702"/>
                        <a:pt x="1260" y="572"/>
                        <a:pt x="1260" y="468"/>
                      </a:cubicBezTo>
                      <a:cubicBezTo>
                        <a:pt x="1260" y="364"/>
                        <a:pt x="1140" y="234"/>
                        <a:pt x="1080" y="156"/>
                      </a:cubicBezTo>
                      <a:cubicBezTo>
                        <a:pt x="1020" y="78"/>
                        <a:pt x="960" y="39"/>
                        <a:pt x="900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8150" name="Rectangle 138"/>
              <p:cNvSpPr>
                <a:spLocks noChangeArrowheads="1"/>
              </p:cNvSpPr>
              <p:nvPr/>
            </p:nvSpPr>
            <p:spPr bwMode="auto">
              <a:xfrm>
                <a:off x="3768" y="2581"/>
                <a:ext cx="900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>
                    <a:solidFill>
                      <a:prstClr val="black"/>
                    </a:solidFill>
                    <a:latin typeface="Times New Roman" pitchFamily="18" charset="0"/>
                  </a:rPr>
                  <a:t>a|b</a:t>
                </a:r>
                <a:endParaRPr lang="en-US" altLang="zh-CN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8151" name="Rectangle 139"/>
              <p:cNvSpPr>
                <a:spLocks noChangeArrowheads="1"/>
              </p:cNvSpPr>
              <p:nvPr/>
            </p:nvSpPr>
            <p:spPr bwMode="auto">
              <a:xfrm>
                <a:off x="6950" y="6042"/>
                <a:ext cx="900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>
                    <a:solidFill>
                      <a:prstClr val="black"/>
                    </a:solidFill>
                    <a:latin typeface="Times New Roman" pitchFamily="18" charset="0"/>
                  </a:rPr>
                  <a:t>a|b</a:t>
                </a:r>
                <a:endParaRPr lang="en-US" altLang="zh-CN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8152" name="Rectangle 140"/>
              <p:cNvSpPr>
                <a:spLocks noChangeArrowheads="1"/>
              </p:cNvSpPr>
              <p:nvPr/>
            </p:nvSpPr>
            <p:spPr bwMode="auto">
              <a:xfrm>
                <a:off x="4860" y="2695"/>
                <a:ext cx="720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>
                    <a:solidFill>
                      <a:prstClr val="black"/>
                    </a:solidFill>
                    <a:latin typeface="Times New Roman" pitchFamily="18" charset="0"/>
                  </a:rPr>
                  <a:t>aa</a:t>
                </a:r>
                <a:endParaRPr lang="en-US" altLang="zh-CN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8153" name="Rectangle 141"/>
              <p:cNvSpPr>
                <a:spLocks noChangeArrowheads="1"/>
              </p:cNvSpPr>
              <p:nvPr/>
            </p:nvSpPr>
            <p:spPr bwMode="auto">
              <a:xfrm>
                <a:off x="5089" y="4170"/>
                <a:ext cx="720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>
                    <a:solidFill>
                      <a:prstClr val="black"/>
                    </a:solidFill>
                    <a:latin typeface="Times New Roman" pitchFamily="18" charset="0"/>
                  </a:rPr>
                  <a:t>bb</a:t>
                </a:r>
                <a:endParaRPr lang="en-US" altLang="zh-CN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8154" name="Rectangle 142"/>
              <p:cNvSpPr>
                <a:spLocks noChangeArrowheads="1"/>
              </p:cNvSpPr>
              <p:nvPr/>
            </p:nvSpPr>
            <p:spPr bwMode="auto">
              <a:xfrm>
                <a:off x="3060" y="3546"/>
                <a:ext cx="720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>
                    <a:solidFill>
                      <a:prstClr val="black"/>
                    </a:solidFill>
                    <a:latin typeface="Times New Roman" pitchFamily="18" charset="0"/>
                    <a:sym typeface="Symbol" pitchFamily="18" charset="2"/>
                  </a:rPr>
                  <a:t></a:t>
                </a:r>
                <a:endParaRPr lang="en-US" altLang="zh-CN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8155" name="Rectangle 143"/>
              <p:cNvSpPr>
                <a:spLocks noChangeArrowheads="1"/>
              </p:cNvSpPr>
              <p:nvPr/>
            </p:nvSpPr>
            <p:spPr bwMode="auto">
              <a:xfrm>
                <a:off x="7244" y="2695"/>
                <a:ext cx="720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>
                    <a:solidFill>
                      <a:prstClr val="black"/>
                    </a:solidFill>
                    <a:latin typeface="Times New Roman" pitchFamily="18" charset="0"/>
                    <a:sym typeface="Symbol" pitchFamily="18" charset="2"/>
                  </a:rPr>
                  <a:t></a:t>
                </a:r>
                <a:endParaRPr lang="en-US" altLang="zh-CN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8156" name="Rectangle 144"/>
              <p:cNvSpPr>
                <a:spLocks noChangeArrowheads="1"/>
              </p:cNvSpPr>
              <p:nvPr/>
            </p:nvSpPr>
            <p:spPr bwMode="auto">
              <a:xfrm>
                <a:off x="7017" y="4850"/>
                <a:ext cx="720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>
                    <a:solidFill>
                      <a:prstClr val="black"/>
                    </a:solidFill>
                    <a:latin typeface="Times New Roman" pitchFamily="18" charset="0"/>
                    <a:sym typeface="Symbol" pitchFamily="18" charset="2"/>
                  </a:rPr>
                  <a:t></a:t>
                </a:r>
                <a:endParaRPr lang="en-US" altLang="zh-CN" sz="18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4863613" y="5281966"/>
            <a:ext cx="8743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r =  </a:t>
            </a:r>
            <a:endParaRPr lang="zh-CN" altLang="en-US" sz="2400" b="1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85" name="Rectangle 115"/>
          <p:cNvSpPr>
            <a:spLocks noChangeArrowheads="1"/>
          </p:cNvSpPr>
          <p:nvPr/>
        </p:nvSpPr>
        <p:spPr bwMode="auto">
          <a:xfrm>
            <a:off x="5376376" y="5281967"/>
            <a:ext cx="3118654" cy="52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0" dirty="0">
                <a:solidFill>
                  <a:prstClr val="black"/>
                </a:solidFill>
                <a:latin typeface="Times New Roman" pitchFamily="18" charset="0"/>
              </a:rPr>
              <a:t>(</a:t>
            </a:r>
            <a:r>
              <a:rPr lang="en-US" altLang="zh-CN" b="0" dirty="0" err="1">
                <a:solidFill>
                  <a:prstClr val="black"/>
                </a:solidFill>
                <a:latin typeface="Times New Roman" pitchFamily="18" charset="0"/>
              </a:rPr>
              <a:t>a|b</a:t>
            </a:r>
            <a:r>
              <a:rPr lang="en-US" altLang="zh-CN" b="0" dirty="0">
                <a:solidFill>
                  <a:prstClr val="black"/>
                </a:solidFill>
                <a:latin typeface="Times New Roman" pitchFamily="18" charset="0"/>
              </a:rPr>
              <a:t>)*(</a:t>
            </a:r>
            <a:r>
              <a:rPr lang="en-US" altLang="zh-CN" b="0" dirty="0" err="1">
                <a:solidFill>
                  <a:prstClr val="black"/>
                </a:solidFill>
                <a:latin typeface="Times New Roman" pitchFamily="18" charset="0"/>
              </a:rPr>
              <a:t>aa|bb</a:t>
            </a:r>
            <a:r>
              <a:rPr lang="en-US" altLang="zh-CN" b="0" dirty="0">
                <a:solidFill>
                  <a:prstClr val="black"/>
                </a:solidFill>
                <a:latin typeface="Times New Roman" pitchFamily="18" charset="0"/>
              </a:rPr>
              <a:t>)(</a:t>
            </a:r>
            <a:r>
              <a:rPr lang="en-US" altLang="zh-CN" b="0" dirty="0" err="1">
                <a:solidFill>
                  <a:prstClr val="black"/>
                </a:solidFill>
                <a:latin typeface="Times New Roman" pitchFamily="18" charset="0"/>
              </a:rPr>
              <a:t>a|b</a:t>
            </a:r>
            <a:r>
              <a:rPr lang="en-US" altLang="zh-CN" b="0" dirty="0">
                <a:solidFill>
                  <a:prstClr val="black"/>
                </a:solidFill>
                <a:latin typeface="Times New Roman" pitchFamily="18" charset="0"/>
              </a:rPr>
              <a:t>)*</a:t>
            </a:r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24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200" grpId="0" animBg="1"/>
      <p:bldP spid="221201" grpId="0" animBg="1"/>
      <p:bldP spid="2" grpId="0"/>
      <p:bldP spid="8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685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703863173"/>
              </p:ext>
            </p:extLst>
          </p:nvPr>
        </p:nvGraphicFramePr>
        <p:xfrm>
          <a:off x="648519" y="4148138"/>
          <a:ext cx="31781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3" imgW="3187302" imgH="1028571" progId="Photoshop.Image.7">
                  <p:embed/>
                </p:oleObj>
              </mc:Choice>
              <mc:Fallback>
                <p:oleObj name="Image" r:id="rId3" imgW="3187302" imgH="1028571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519" y="4148138"/>
                        <a:ext cx="3178175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543920"/>
              </p:ext>
            </p:extLst>
          </p:nvPr>
        </p:nvGraphicFramePr>
        <p:xfrm>
          <a:off x="4994778" y="4005064"/>
          <a:ext cx="3073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" r:id="rId5" imgW="3073016" imgH="863188" progId="Photoshop.Image.7">
                  <p:embed/>
                </p:oleObj>
              </mc:Choice>
              <mc:Fallback>
                <p:oleObj name="Image" r:id="rId5" imgW="3073016" imgH="863188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778" y="4005064"/>
                        <a:ext cx="3073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9" name="Rectangle 9"/>
          <p:cNvSpPr>
            <a:spLocks noChangeArrowheads="1"/>
          </p:cNvSpPr>
          <p:nvPr/>
        </p:nvSpPr>
        <p:spPr bwMode="auto">
          <a:xfrm>
            <a:off x="648519" y="3355976"/>
            <a:ext cx="34893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dirty="0" smtClean="0">
                <a:solidFill>
                  <a:prstClr val="black"/>
                </a:solidFill>
                <a:latin typeface="Arial" charset="0"/>
                <a:ea typeface="幼圆" pitchFamily="49" charset="-122"/>
                <a:sym typeface="Symbol" pitchFamily="18" charset="2"/>
              </a:rPr>
              <a:t>正规</a:t>
            </a:r>
            <a:r>
              <a:rPr lang="zh-CN" altLang="en-US" dirty="0">
                <a:solidFill>
                  <a:prstClr val="black"/>
                </a:solidFill>
                <a:latin typeface="Arial" charset="0"/>
                <a:ea typeface="幼圆" pitchFamily="49" charset="-122"/>
                <a:sym typeface="Symbol" pitchFamily="18" charset="2"/>
              </a:rPr>
              <a:t>式</a:t>
            </a:r>
            <a:r>
              <a:rPr lang="en-US" altLang="zh-CN" dirty="0">
                <a:solidFill>
                  <a:prstClr val="black"/>
                </a:solidFill>
                <a:latin typeface="Arial" charset="0"/>
                <a:ea typeface="幼圆" pitchFamily="49" charset="-122"/>
                <a:sym typeface="Symbol" pitchFamily="18" charset="2"/>
              </a:rPr>
              <a:t>:</a:t>
            </a:r>
          </a:p>
        </p:txBody>
      </p:sp>
      <p:sp>
        <p:nvSpPr>
          <p:cNvPr id="199690" name="Rectangle 10"/>
          <p:cNvSpPr>
            <a:spLocks noChangeArrowheads="1"/>
          </p:cNvSpPr>
          <p:nvPr/>
        </p:nvSpPr>
        <p:spPr bwMode="auto">
          <a:xfrm>
            <a:off x="4992652" y="3357098"/>
            <a:ext cx="363378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dirty="0" smtClean="0">
                <a:solidFill>
                  <a:prstClr val="black"/>
                </a:solidFill>
                <a:latin typeface="Arial" charset="0"/>
                <a:ea typeface="幼圆" pitchFamily="49" charset="-122"/>
                <a:sym typeface="Symbol" pitchFamily="18" charset="2"/>
              </a:rPr>
              <a:t>正规</a:t>
            </a:r>
            <a:r>
              <a:rPr lang="zh-CN" altLang="en-US" dirty="0">
                <a:solidFill>
                  <a:prstClr val="black"/>
                </a:solidFill>
                <a:latin typeface="Arial" charset="0"/>
                <a:ea typeface="幼圆" pitchFamily="49" charset="-122"/>
                <a:sym typeface="Symbol" pitchFamily="18" charset="2"/>
              </a:rPr>
              <a:t>式</a:t>
            </a:r>
            <a:r>
              <a:rPr lang="en-US" altLang="zh-CN" dirty="0">
                <a:solidFill>
                  <a:prstClr val="black"/>
                </a:solidFill>
                <a:latin typeface="Arial" charset="0"/>
                <a:ea typeface="幼圆" pitchFamily="49" charset="-122"/>
                <a:sym typeface="Symbol" pitchFamily="18" charset="2"/>
              </a:rPr>
              <a:t>a</a:t>
            </a:r>
            <a:r>
              <a:rPr lang="en-US" altLang="zh-CN" dirty="0" smtClean="0">
                <a:solidFill>
                  <a:prstClr val="black"/>
                </a:solidFill>
                <a:latin typeface="Arial" charset="0"/>
                <a:ea typeface="幼圆" pitchFamily="49" charset="-122"/>
                <a:sym typeface="Symbol" pitchFamily="18" charset="2"/>
              </a:rPr>
              <a:t>,  a</a:t>
            </a:r>
            <a:r>
              <a:rPr lang="en-US" altLang="zh-CN" dirty="0">
                <a:solidFill>
                  <a:prstClr val="black"/>
                </a:solidFill>
                <a:latin typeface="Arial" charset="0"/>
                <a:ea typeface="幼圆" pitchFamily="49" charset="-122"/>
                <a:sym typeface="Symbol" pitchFamily="18" charset="2"/>
              </a:rPr>
              <a:t>∈</a:t>
            </a:r>
            <a:r>
              <a:rPr lang="en-US" altLang="zh-CN" dirty="0">
                <a:solidFill>
                  <a:prstClr val="black"/>
                </a:solidFill>
                <a:latin typeface="宋体" pitchFamily="2" charset="-122"/>
                <a:ea typeface="幼圆" pitchFamily="49" charset="-122"/>
                <a:sym typeface="Symbol" pitchFamily="18" charset="2"/>
              </a:rPr>
              <a:t>∑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574675" y="278632"/>
            <a:ext cx="7772400" cy="94773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CN" altLang="en-US" sz="2800" dirty="0" smtClean="0">
                <a:solidFill>
                  <a:srgbClr val="A50021"/>
                </a:solidFill>
              </a:rPr>
              <a:t>二、</a:t>
            </a:r>
            <a:r>
              <a:rPr lang="zh-CN" altLang="en-US" sz="2800" dirty="0">
                <a:solidFill>
                  <a:srgbClr val="A50021"/>
                </a:solidFill>
              </a:rPr>
              <a:t>正规</a:t>
            </a:r>
            <a:r>
              <a:rPr lang="zh-CN" altLang="en-US" sz="2800" dirty="0" smtClean="0">
                <a:solidFill>
                  <a:srgbClr val="A50021"/>
                </a:solidFill>
              </a:rPr>
              <a:t>式 </a:t>
            </a:r>
            <a:r>
              <a:rPr lang="en-US" altLang="zh-CN" sz="2800" dirty="0" smtClean="0">
                <a:solidFill>
                  <a:srgbClr val="A50021"/>
                </a:solidFill>
              </a:rPr>
              <a:t>r</a:t>
            </a:r>
            <a:r>
              <a:rPr lang="zh-CN" altLang="en-US" sz="2800" dirty="0">
                <a:solidFill>
                  <a:srgbClr val="A50021"/>
                </a:solidFill>
              </a:rPr>
              <a:t>到</a:t>
            </a:r>
            <a:r>
              <a:rPr lang="en-US" altLang="zh-CN" sz="2800" dirty="0" smtClean="0">
                <a:solidFill>
                  <a:srgbClr val="A50021"/>
                </a:solidFill>
              </a:rPr>
              <a:t>NFA M</a:t>
            </a:r>
            <a:r>
              <a:rPr lang="zh-CN" altLang="en-US" sz="2800" dirty="0" smtClean="0">
                <a:solidFill>
                  <a:srgbClr val="A50021"/>
                </a:solidFill>
              </a:rPr>
              <a:t>的转换</a:t>
            </a:r>
          </a:p>
        </p:txBody>
      </p:sp>
      <p:sp>
        <p:nvSpPr>
          <p:cNvPr id="10" name="云形 9"/>
          <p:cNvSpPr/>
          <p:nvPr/>
        </p:nvSpPr>
        <p:spPr>
          <a:xfrm>
            <a:off x="648519" y="1196752"/>
            <a:ext cx="2914600" cy="936104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5A6378">
                    <a:lumMod val="50000"/>
                  </a:srgbClr>
                </a:solidFill>
              </a:rPr>
              <a:t>怎么构造</a:t>
            </a:r>
            <a:endParaRPr lang="zh-CN" altLang="en-US" sz="2400" b="1" dirty="0">
              <a:solidFill>
                <a:srgbClr val="5A6378">
                  <a:lumMod val="5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27391" y="1196752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思路：将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r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分解成一系列的子表达式，然后采用如下的构造规则</a:t>
            </a:r>
            <a:endParaRPr lang="zh-CN" altLang="en-US" sz="2400" b="1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48519" y="2564904"/>
            <a:ext cx="2123281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60B5CC">
                    <a:lumMod val="75000"/>
                  </a:srgbClr>
                </a:solidFill>
              </a:rPr>
              <a:t>单个符号</a:t>
            </a:r>
            <a:endParaRPr lang="zh-CN" altLang="en-US" sz="2400" b="1" dirty="0">
              <a:solidFill>
                <a:srgbClr val="60B5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72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9" grpId="0"/>
      <p:bldP spid="199690" grpId="0"/>
      <p:bldP spid="10" grpId="0" animBg="1"/>
      <p:bldP spid="11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5" name="Group 42"/>
          <p:cNvGrpSpPr>
            <a:grpSpLocks/>
          </p:cNvGrpSpPr>
          <p:nvPr/>
        </p:nvGrpSpPr>
        <p:grpSpPr bwMode="auto">
          <a:xfrm>
            <a:off x="3203575" y="1556792"/>
            <a:ext cx="4176737" cy="935919"/>
            <a:chOff x="2915" y="7170"/>
            <a:chExt cx="4988" cy="702"/>
          </a:xfrm>
        </p:grpSpPr>
        <p:grpSp>
          <p:nvGrpSpPr>
            <p:cNvPr id="49185" name="Group 51"/>
            <p:cNvGrpSpPr>
              <a:grpSpLocks/>
            </p:cNvGrpSpPr>
            <p:nvPr/>
          </p:nvGrpSpPr>
          <p:grpSpPr bwMode="auto">
            <a:xfrm>
              <a:off x="3275" y="7417"/>
              <a:ext cx="583" cy="364"/>
              <a:chOff x="3028" y="7170"/>
              <a:chExt cx="583" cy="364"/>
            </a:xfrm>
          </p:grpSpPr>
          <p:sp>
            <p:nvSpPr>
              <p:cNvPr id="49199" name="Oval 52"/>
              <p:cNvSpPr>
                <a:spLocks noChangeArrowheads="1"/>
              </p:cNvSpPr>
              <p:nvPr/>
            </p:nvSpPr>
            <p:spPr bwMode="auto">
              <a:xfrm>
                <a:off x="3028" y="7170"/>
                <a:ext cx="464" cy="36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lIns="0" tIns="0" rIns="0" bIns="0"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49200" name="Rectangle 53"/>
              <p:cNvSpPr>
                <a:spLocks noChangeArrowheads="1"/>
              </p:cNvSpPr>
              <p:nvPr/>
            </p:nvSpPr>
            <p:spPr bwMode="auto">
              <a:xfrm>
                <a:off x="3251" y="7170"/>
                <a:ext cx="360" cy="3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solidFill>
                      <a:prstClr val="black"/>
                    </a:solidFill>
                    <a:latin typeface="Times New Roman" pitchFamily="18" charset="0"/>
                  </a:rPr>
                  <a:t>x</a:t>
                </a:r>
                <a:endParaRPr lang="en-US" altLang="zh-CN" sz="20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186" name="Group 54"/>
            <p:cNvGrpSpPr>
              <a:grpSpLocks/>
            </p:cNvGrpSpPr>
            <p:nvPr/>
          </p:nvGrpSpPr>
          <p:grpSpPr bwMode="auto">
            <a:xfrm>
              <a:off x="7335" y="7404"/>
              <a:ext cx="568" cy="468"/>
              <a:chOff x="7452" y="7482"/>
              <a:chExt cx="568" cy="468"/>
            </a:xfrm>
          </p:grpSpPr>
          <p:sp>
            <p:nvSpPr>
              <p:cNvPr id="49196" name="Oval 55"/>
              <p:cNvSpPr>
                <a:spLocks noChangeArrowheads="1"/>
              </p:cNvSpPr>
              <p:nvPr/>
            </p:nvSpPr>
            <p:spPr bwMode="auto">
              <a:xfrm>
                <a:off x="7452" y="7482"/>
                <a:ext cx="540" cy="46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49197" name="Oval 56"/>
              <p:cNvSpPr>
                <a:spLocks noChangeArrowheads="1"/>
              </p:cNvSpPr>
              <p:nvPr/>
            </p:nvSpPr>
            <p:spPr bwMode="auto">
              <a:xfrm>
                <a:off x="7541" y="7547"/>
                <a:ext cx="360" cy="31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lIns="0" tIns="0" rIns="0" bIns="0"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49198" name="Rectangle 57"/>
              <p:cNvSpPr>
                <a:spLocks noChangeArrowheads="1"/>
              </p:cNvSpPr>
              <p:nvPr/>
            </p:nvSpPr>
            <p:spPr bwMode="auto">
              <a:xfrm>
                <a:off x="7660" y="7521"/>
                <a:ext cx="360" cy="3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solidFill>
                      <a:prstClr val="black"/>
                    </a:solidFill>
                    <a:latin typeface="Times New Roman" pitchFamily="18" charset="0"/>
                  </a:rPr>
                  <a:t>y</a:t>
                </a:r>
                <a:endParaRPr lang="en-US" altLang="zh-CN" sz="20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9188" name="Line 59"/>
            <p:cNvSpPr>
              <a:spLocks noChangeShapeType="1"/>
            </p:cNvSpPr>
            <p:nvPr/>
          </p:nvSpPr>
          <p:spPr bwMode="auto">
            <a:xfrm flipV="1">
              <a:off x="3672" y="7690"/>
              <a:ext cx="3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49189" name="Line 60"/>
            <p:cNvSpPr>
              <a:spLocks noChangeShapeType="1"/>
            </p:cNvSpPr>
            <p:nvPr/>
          </p:nvSpPr>
          <p:spPr bwMode="auto">
            <a:xfrm>
              <a:off x="3757" y="7443"/>
              <a:ext cx="35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49193" name="Rectangle 64"/>
            <p:cNvSpPr>
              <a:spLocks noChangeArrowheads="1"/>
            </p:cNvSpPr>
            <p:nvPr/>
          </p:nvSpPr>
          <p:spPr bwMode="auto">
            <a:xfrm>
              <a:off x="5097" y="7170"/>
              <a:ext cx="540" cy="3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s</a:t>
              </a:r>
              <a:endParaRPr lang="en-US" altLang="zh-CN" dirty="0">
                <a:solidFill>
                  <a:prstClr val="black"/>
                </a:solidFill>
                <a:latin typeface="Times New Roman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>
                  <a:solidFill>
                    <a:prstClr val="black"/>
                  </a:solidFill>
                </a:rPr>
                <a:t>r</a:t>
              </a:r>
              <a:endParaRPr lang="en-US" altLang="zh-CN" dirty="0">
                <a:solidFill>
                  <a:prstClr val="black"/>
                </a:solidFill>
              </a:endParaRPr>
            </a:p>
          </p:txBody>
        </p:sp>
        <p:sp>
          <p:nvSpPr>
            <p:cNvPr id="49195" name="AutoShape 66"/>
            <p:cNvSpPr>
              <a:spLocks noChangeArrowheads="1"/>
            </p:cNvSpPr>
            <p:nvPr/>
          </p:nvSpPr>
          <p:spPr bwMode="auto">
            <a:xfrm>
              <a:off x="2915" y="7482"/>
              <a:ext cx="360" cy="156"/>
            </a:xfrm>
            <a:prstGeom prst="rightArrow">
              <a:avLst>
                <a:gd name="adj1" fmla="val 50000"/>
                <a:gd name="adj2" fmla="val 57692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229466" name="Text Box 90"/>
          <p:cNvSpPr txBox="1">
            <a:spLocks noChangeArrowheads="1"/>
          </p:cNvSpPr>
          <p:nvPr/>
        </p:nvSpPr>
        <p:spPr bwMode="auto">
          <a:xfrm>
            <a:off x="1046933" y="3422333"/>
            <a:ext cx="1512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prstClr val="black"/>
                </a:solidFill>
              </a:rPr>
              <a:t>r = </a:t>
            </a:r>
            <a:r>
              <a:rPr lang="en-US" altLang="zh-CN" dirty="0" err="1" smtClean="0">
                <a:solidFill>
                  <a:prstClr val="black"/>
                </a:solidFill>
              </a:rPr>
              <a:t>st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49158" name="Text Box 114"/>
          <p:cNvSpPr txBox="1">
            <a:spLocks noChangeArrowheads="1"/>
          </p:cNvSpPr>
          <p:nvPr/>
        </p:nvSpPr>
        <p:spPr bwMode="auto">
          <a:xfrm>
            <a:off x="1019414" y="1747538"/>
            <a:ext cx="1512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prstClr val="black"/>
                </a:solidFill>
              </a:rPr>
              <a:t>r = </a:t>
            </a:r>
            <a:r>
              <a:rPr lang="en-US" altLang="zh-CN" dirty="0" err="1" smtClean="0">
                <a:solidFill>
                  <a:prstClr val="black"/>
                </a:solidFill>
              </a:rPr>
              <a:t>s|t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229491" name="Text Box 115"/>
          <p:cNvSpPr txBox="1">
            <a:spLocks noChangeArrowheads="1"/>
          </p:cNvSpPr>
          <p:nvPr/>
        </p:nvSpPr>
        <p:spPr bwMode="auto">
          <a:xfrm>
            <a:off x="1075821" y="5052913"/>
            <a:ext cx="1512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</a:rPr>
              <a:t>r=s</a:t>
            </a:r>
            <a:r>
              <a:rPr lang="en-US" altLang="zh-CN" dirty="0" smtClean="0">
                <a:solidFill>
                  <a:prstClr val="black"/>
                </a:solidFill>
              </a:rPr>
              <a:t>*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9160" name="Rectangle 116"/>
          <p:cNvSpPr>
            <a:spLocks noGrp="1" noChangeArrowheads="1"/>
          </p:cNvSpPr>
          <p:nvPr>
            <p:ph idx="4294967295"/>
          </p:nvPr>
        </p:nvSpPr>
        <p:spPr>
          <a:xfrm>
            <a:off x="551314" y="548680"/>
            <a:ext cx="8137525" cy="576808"/>
          </a:xfrm>
          <a:noFill/>
        </p:spPr>
        <p:txBody>
          <a:bodyPr/>
          <a:lstStyle/>
          <a:p>
            <a:r>
              <a:rPr lang="zh-CN" altLang="en-US" sz="2400" b="1" dirty="0" smtClean="0">
                <a:solidFill>
                  <a:srgbClr val="C00000"/>
                </a:solidFill>
                <a:sym typeface="Symbol" pitchFamily="18" charset="2"/>
              </a:rPr>
              <a:t>如果</a:t>
            </a:r>
            <a:r>
              <a:rPr lang="en-US" altLang="zh-CN" sz="2400" b="1" dirty="0" smtClean="0">
                <a:solidFill>
                  <a:srgbClr val="C00000"/>
                </a:solidFill>
                <a:sym typeface="Symbol" pitchFamily="18" charset="2"/>
              </a:rPr>
              <a:t> s</a:t>
            </a:r>
            <a:r>
              <a:rPr lang="zh-CN" altLang="en-US" sz="2400" b="1" dirty="0" smtClean="0">
                <a:solidFill>
                  <a:srgbClr val="C00000"/>
                </a:solidFill>
                <a:sym typeface="Symbol" pitchFamily="18" charset="2"/>
              </a:rPr>
              <a:t>或</a:t>
            </a:r>
            <a:r>
              <a:rPr lang="en-US" altLang="zh-CN" sz="2400" b="1" dirty="0" smtClean="0">
                <a:solidFill>
                  <a:srgbClr val="C00000"/>
                </a:solidFill>
                <a:sym typeface="Symbol" pitchFamily="18" charset="2"/>
              </a:rPr>
              <a:t>t </a:t>
            </a:r>
            <a:r>
              <a:rPr lang="zh-CN" altLang="en-US" sz="2400" b="1" dirty="0" smtClean="0">
                <a:solidFill>
                  <a:srgbClr val="C00000"/>
                </a:solidFill>
                <a:sym typeface="Symbol" pitchFamily="18" charset="2"/>
              </a:rPr>
              <a:t>是单个符号，或简单符号串：</a:t>
            </a:r>
          </a:p>
        </p:txBody>
      </p:sp>
      <p:grpSp>
        <p:nvGrpSpPr>
          <p:cNvPr id="69" name="Group 42"/>
          <p:cNvGrpSpPr>
            <a:grpSpLocks/>
          </p:cNvGrpSpPr>
          <p:nvPr/>
        </p:nvGrpSpPr>
        <p:grpSpPr bwMode="auto">
          <a:xfrm>
            <a:off x="2938188" y="3213356"/>
            <a:ext cx="3889375" cy="744853"/>
            <a:chOff x="2915" y="7065"/>
            <a:chExt cx="4988" cy="807"/>
          </a:xfrm>
          <a:noFill/>
        </p:grpSpPr>
        <p:grpSp>
          <p:nvGrpSpPr>
            <p:cNvPr id="70" name="Group 51"/>
            <p:cNvGrpSpPr>
              <a:grpSpLocks/>
            </p:cNvGrpSpPr>
            <p:nvPr/>
          </p:nvGrpSpPr>
          <p:grpSpPr bwMode="auto">
            <a:xfrm>
              <a:off x="3302" y="7417"/>
              <a:ext cx="556" cy="364"/>
              <a:chOff x="3055" y="7170"/>
              <a:chExt cx="556" cy="364"/>
            </a:xfrm>
            <a:grpFill/>
          </p:grpSpPr>
          <p:sp>
            <p:nvSpPr>
              <p:cNvPr id="79" name="Oval 52"/>
              <p:cNvSpPr>
                <a:spLocks noChangeArrowheads="1"/>
              </p:cNvSpPr>
              <p:nvPr/>
            </p:nvSpPr>
            <p:spPr bwMode="auto">
              <a:xfrm>
                <a:off x="3055" y="7170"/>
                <a:ext cx="437" cy="364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lIns="0" tIns="0" rIns="0" bIns="0"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Rectangle 53"/>
              <p:cNvSpPr>
                <a:spLocks noChangeArrowheads="1"/>
              </p:cNvSpPr>
              <p:nvPr/>
            </p:nvSpPr>
            <p:spPr bwMode="auto">
              <a:xfrm>
                <a:off x="3251" y="7170"/>
                <a:ext cx="360" cy="3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lIns="0" tIns="0" rIns="0" bIns="0"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solidFill>
                      <a:prstClr val="black"/>
                    </a:solidFill>
                    <a:latin typeface="Times New Roman" pitchFamily="18" charset="0"/>
                  </a:rPr>
                  <a:t>x</a:t>
                </a:r>
                <a:endParaRPr lang="en-US" altLang="zh-CN" sz="20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1" name="Group 54"/>
            <p:cNvGrpSpPr>
              <a:grpSpLocks/>
            </p:cNvGrpSpPr>
            <p:nvPr/>
          </p:nvGrpSpPr>
          <p:grpSpPr bwMode="auto">
            <a:xfrm>
              <a:off x="7335" y="7404"/>
              <a:ext cx="568" cy="468"/>
              <a:chOff x="7452" y="7482"/>
              <a:chExt cx="568" cy="468"/>
            </a:xfrm>
            <a:grpFill/>
          </p:grpSpPr>
          <p:sp>
            <p:nvSpPr>
              <p:cNvPr id="76" name="Oval 55"/>
              <p:cNvSpPr>
                <a:spLocks noChangeArrowheads="1"/>
              </p:cNvSpPr>
              <p:nvPr/>
            </p:nvSpPr>
            <p:spPr bwMode="auto">
              <a:xfrm>
                <a:off x="7452" y="7482"/>
                <a:ext cx="540" cy="46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Oval 56"/>
              <p:cNvSpPr>
                <a:spLocks noChangeArrowheads="1"/>
              </p:cNvSpPr>
              <p:nvPr/>
            </p:nvSpPr>
            <p:spPr bwMode="auto">
              <a:xfrm>
                <a:off x="7541" y="7547"/>
                <a:ext cx="360" cy="31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Rectangle 57"/>
              <p:cNvSpPr>
                <a:spLocks noChangeArrowheads="1"/>
              </p:cNvSpPr>
              <p:nvPr/>
            </p:nvSpPr>
            <p:spPr bwMode="auto">
              <a:xfrm>
                <a:off x="7660" y="7521"/>
                <a:ext cx="360" cy="3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lIns="0" tIns="0" rIns="0" bIns="0"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solidFill>
                      <a:prstClr val="black"/>
                    </a:solidFill>
                    <a:latin typeface="Times New Roman" pitchFamily="18" charset="0"/>
                  </a:rPr>
                  <a:t>y</a:t>
                </a:r>
                <a:endParaRPr lang="en-US" altLang="zh-CN" sz="20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4" name="Rectangle 64"/>
            <p:cNvSpPr>
              <a:spLocks noChangeArrowheads="1"/>
            </p:cNvSpPr>
            <p:nvPr/>
          </p:nvSpPr>
          <p:spPr bwMode="auto">
            <a:xfrm>
              <a:off x="4047" y="7065"/>
              <a:ext cx="54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0" tIns="0" rIns="0" bIns="0"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s</a:t>
              </a:r>
              <a:endParaRPr lang="en-US" altLang="zh-CN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AutoShape 66"/>
            <p:cNvSpPr>
              <a:spLocks noChangeArrowheads="1"/>
            </p:cNvSpPr>
            <p:nvPr/>
          </p:nvSpPr>
          <p:spPr bwMode="auto">
            <a:xfrm>
              <a:off x="2915" y="7482"/>
              <a:ext cx="360" cy="156"/>
            </a:xfrm>
            <a:prstGeom prst="rightArrow">
              <a:avLst>
                <a:gd name="adj1" fmla="val 50000"/>
                <a:gd name="adj2" fmla="val 57692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724128" y="3212976"/>
            <a:ext cx="442027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r</a:t>
            </a:r>
          </a:p>
        </p:txBody>
      </p:sp>
      <p:sp>
        <p:nvSpPr>
          <p:cNvPr id="5" name="椭圆 4"/>
          <p:cNvSpPr/>
          <p:nvPr/>
        </p:nvSpPr>
        <p:spPr>
          <a:xfrm>
            <a:off x="4762493" y="3501008"/>
            <a:ext cx="483237" cy="4199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</a:endParaRPr>
          </a:p>
        </p:txBody>
      </p:sp>
      <p:cxnSp>
        <p:nvCxnSpPr>
          <p:cNvPr id="7" name="直接箭头连接符 6"/>
          <p:cNvCxnSpPr>
            <a:stCxn id="79" idx="6"/>
            <a:endCxn id="5" idx="2"/>
          </p:cNvCxnSpPr>
          <p:nvPr/>
        </p:nvCxnSpPr>
        <p:spPr>
          <a:xfrm>
            <a:off x="3580699" y="3706233"/>
            <a:ext cx="1181794" cy="47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6"/>
            <a:endCxn id="76" idx="2"/>
          </p:cNvCxnSpPr>
          <p:nvPr/>
        </p:nvCxnSpPr>
        <p:spPr>
          <a:xfrm>
            <a:off x="5245730" y="3710988"/>
            <a:ext cx="1138937" cy="312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3096020" y="4650528"/>
            <a:ext cx="3535365" cy="1058957"/>
            <a:chOff x="3096020" y="4650528"/>
            <a:chExt cx="3535365" cy="1058957"/>
          </a:xfrm>
        </p:grpSpPr>
        <p:grpSp>
          <p:nvGrpSpPr>
            <p:cNvPr id="18" name="组合 17"/>
            <p:cNvGrpSpPr/>
            <p:nvPr/>
          </p:nvGrpSpPr>
          <p:grpSpPr>
            <a:xfrm>
              <a:off x="3096020" y="4650528"/>
              <a:ext cx="3535365" cy="1058957"/>
              <a:chOff x="3096020" y="4650528"/>
              <a:chExt cx="3535365" cy="1058957"/>
            </a:xfrm>
          </p:grpSpPr>
          <p:grpSp>
            <p:nvGrpSpPr>
              <p:cNvPr id="49164" name="Group 71"/>
              <p:cNvGrpSpPr>
                <a:grpSpLocks/>
              </p:cNvGrpSpPr>
              <p:nvPr/>
            </p:nvGrpSpPr>
            <p:grpSpPr bwMode="auto">
              <a:xfrm>
                <a:off x="3331658" y="5124590"/>
                <a:ext cx="465684" cy="584895"/>
                <a:chOff x="3028" y="7170"/>
                <a:chExt cx="583" cy="533"/>
              </a:xfrm>
            </p:grpSpPr>
            <p:sp>
              <p:nvSpPr>
                <p:cNvPr id="49181" name="Oval 72"/>
                <p:cNvSpPr>
                  <a:spLocks noChangeArrowheads="1"/>
                </p:cNvSpPr>
                <p:nvPr/>
              </p:nvSpPr>
              <p:spPr bwMode="auto">
                <a:xfrm>
                  <a:off x="3028" y="7170"/>
                  <a:ext cx="464" cy="390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txBody>
                <a:bodyPr lIns="0" tIns="0" rIns="0" bIns="0"/>
                <a:lstStyle>
                  <a:lvl1pPr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zh-CN" sz="20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9182" name="Rectangle 73"/>
                <p:cNvSpPr>
                  <a:spLocks noChangeArrowheads="1"/>
                </p:cNvSpPr>
                <p:nvPr/>
              </p:nvSpPr>
              <p:spPr bwMode="auto">
                <a:xfrm>
                  <a:off x="3251" y="7170"/>
                  <a:ext cx="360" cy="5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9pPr>
                </a:lstStyle>
                <a:p>
                  <a:pPr algn="just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 dirty="0">
                      <a:solidFill>
                        <a:prstClr val="black"/>
                      </a:solidFill>
                      <a:latin typeface="Times New Roman" pitchFamily="18" charset="0"/>
                    </a:rPr>
                    <a:t>x</a:t>
                  </a:r>
                  <a:endParaRPr lang="en-US" altLang="zh-CN" sz="20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49165" name="Group 74"/>
              <p:cNvGrpSpPr>
                <a:grpSpLocks/>
              </p:cNvGrpSpPr>
              <p:nvPr/>
            </p:nvGrpSpPr>
            <p:grpSpPr bwMode="auto">
              <a:xfrm>
                <a:off x="6177682" y="5038995"/>
                <a:ext cx="453703" cy="584895"/>
                <a:chOff x="7452" y="7482"/>
                <a:chExt cx="568" cy="533"/>
              </a:xfrm>
            </p:grpSpPr>
            <p:sp>
              <p:nvSpPr>
                <p:cNvPr id="49178" name="Oval 75"/>
                <p:cNvSpPr>
                  <a:spLocks noChangeArrowheads="1"/>
                </p:cNvSpPr>
                <p:nvPr/>
              </p:nvSpPr>
              <p:spPr bwMode="auto">
                <a:xfrm>
                  <a:off x="7452" y="7482"/>
                  <a:ext cx="540" cy="468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>
                  <a:lvl1pPr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9179" name="Oval 76"/>
                <p:cNvSpPr>
                  <a:spLocks noChangeArrowheads="1"/>
                </p:cNvSpPr>
                <p:nvPr/>
              </p:nvSpPr>
              <p:spPr bwMode="auto">
                <a:xfrm>
                  <a:off x="7541" y="7547"/>
                  <a:ext cx="360" cy="312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zh-CN" sz="20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9180" name="Rectangle 77"/>
                <p:cNvSpPr>
                  <a:spLocks noChangeArrowheads="1"/>
                </p:cNvSpPr>
                <p:nvPr/>
              </p:nvSpPr>
              <p:spPr bwMode="auto">
                <a:xfrm>
                  <a:off x="7582" y="7521"/>
                  <a:ext cx="438" cy="49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9pPr>
                </a:lstStyle>
                <a:p>
                  <a:pPr algn="just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 dirty="0">
                      <a:solidFill>
                        <a:prstClr val="black"/>
                      </a:solidFill>
                      <a:latin typeface="Times New Roman" pitchFamily="18" charset="0"/>
                    </a:rPr>
                    <a:t>y</a:t>
                  </a:r>
                  <a:endParaRPr lang="en-US" altLang="zh-CN" sz="20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9166" name="Line 78"/>
              <p:cNvSpPr>
                <a:spLocks noChangeShapeType="1"/>
              </p:cNvSpPr>
              <p:nvPr/>
            </p:nvSpPr>
            <p:spPr bwMode="auto">
              <a:xfrm>
                <a:off x="3733440" y="5281513"/>
                <a:ext cx="1007252" cy="1426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 b="1">
                  <a:solidFill>
                    <a:prstClr val="black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49167" name="Line 79"/>
              <p:cNvSpPr>
                <a:spLocks noChangeShapeType="1"/>
              </p:cNvSpPr>
              <p:nvPr/>
            </p:nvSpPr>
            <p:spPr bwMode="auto">
              <a:xfrm>
                <a:off x="5223949" y="5281513"/>
                <a:ext cx="95373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 b="1">
                  <a:solidFill>
                    <a:prstClr val="black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49173" name="AutoShape 85"/>
              <p:cNvSpPr>
                <a:spLocks noChangeArrowheads="1"/>
              </p:cNvSpPr>
              <p:nvPr/>
            </p:nvSpPr>
            <p:spPr bwMode="auto">
              <a:xfrm>
                <a:off x="3096020" y="5210184"/>
                <a:ext cx="287558" cy="171189"/>
              </a:xfrm>
              <a:prstGeom prst="rightArrow">
                <a:avLst>
                  <a:gd name="adj1" fmla="val 50000"/>
                  <a:gd name="adj2" fmla="val 57692"/>
                </a:avLst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49175" name="Rectangle 87"/>
              <p:cNvSpPr>
                <a:spLocks noChangeArrowheads="1"/>
              </p:cNvSpPr>
              <p:nvPr/>
            </p:nvSpPr>
            <p:spPr bwMode="auto">
              <a:xfrm>
                <a:off x="4620077" y="4650528"/>
                <a:ext cx="431337" cy="3423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solidFill>
                      <a:prstClr val="black"/>
                    </a:solidFill>
                    <a:latin typeface="Times New Roman" pitchFamily="18" charset="0"/>
                    <a:sym typeface="Symbol" pitchFamily="18" charset="2"/>
                  </a:rPr>
                  <a:t>s</a:t>
                </a:r>
                <a:endParaRPr lang="en-US" altLang="zh-CN" sz="2000" dirty="0">
                  <a:solidFill>
                    <a:prstClr val="black"/>
                  </a:solidFill>
                  <a:latin typeface="Times New Roman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9176" name="Rectangle 88"/>
              <p:cNvSpPr>
                <a:spLocks noChangeArrowheads="1"/>
              </p:cNvSpPr>
              <p:nvPr/>
            </p:nvSpPr>
            <p:spPr bwMode="auto">
              <a:xfrm>
                <a:off x="3847664" y="4839275"/>
                <a:ext cx="431337" cy="3423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prstClr val="black"/>
                    </a:solidFill>
                    <a:latin typeface="Times New Roman" pitchFamily="18" charset="0"/>
                    <a:sym typeface="Symbol" pitchFamily="18" charset="2"/>
                  </a:rPr>
                  <a:t></a:t>
                </a:r>
                <a:endParaRPr lang="en-US" altLang="zh-CN" sz="2000">
                  <a:solidFill>
                    <a:prstClr val="black"/>
                  </a:solidFill>
                  <a:latin typeface="Times New Roman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49177" name="Rectangle 89"/>
              <p:cNvSpPr>
                <a:spLocks noChangeArrowheads="1"/>
              </p:cNvSpPr>
              <p:nvPr/>
            </p:nvSpPr>
            <p:spPr bwMode="auto">
              <a:xfrm>
                <a:off x="5588189" y="4821717"/>
                <a:ext cx="431337" cy="3423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solidFill>
                      <a:prstClr val="black"/>
                    </a:solidFill>
                    <a:latin typeface="Times New Roman" pitchFamily="18" charset="0"/>
                    <a:sym typeface="Symbol" pitchFamily="18" charset="2"/>
                  </a:rPr>
                  <a:t></a:t>
                </a:r>
                <a:endParaRPr lang="en-US" altLang="zh-CN" sz="2000" dirty="0">
                  <a:solidFill>
                    <a:prstClr val="black"/>
                  </a:solidFill>
                  <a:latin typeface="Times New Roman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0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0" name="椭圆 89"/>
            <p:cNvSpPr/>
            <p:nvPr/>
          </p:nvSpPr>
          <p:spPr>
            <a:xfrm>
              <a:off x="4740470" y="5128594"/>
              <a:ext cx="483237" cy="4199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white"/>
                </a:solidFill>
              </a:endParaRPr>
            </a:p>
          </p:txBody>
        </p:sp>
        <p:cxnSp>
          <p:nvCxnSpPr>
            <p:cNvPr id="15" name="曲线连接符 14"/>
            <p:cNvCxnSpPr>
              <a:stCxn id="90" idx="1"/>
              <a:endCxn id="90" idx="7"/>
            </p:cNvCxnSpPr>
            <p:nvPr/>
          </p:nvCxnSpPr>
          <p:spPr>
            <a:xfrm rot="5400000" flipH="1" flipV="1">
              <a:off x="4982088" y="5019246"/>
              <a:ext cx="12700" cy="341701"/>
            </a:xfrm>
            <a:prstGeom prst="curvedConnector3">
              <a:avLst>
                <a:gd name="adj1" fmla="val 315322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839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466" grpId="0"/>
      <p:bldP spid="49158" grpId="0"/>
      <p:bldP spid="229491" grpId="0"/>
      <p:bldP spid="3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5" name="Group 42"/>
          <p:cNvGrpSpPr>
            <a:grpSpLocks/>
          </p:cNvGrpSpPr>
          <p:nvPr/>
        </p:nvGrpSpPr>
        <p:grpSpPr bwMode="auto">
          <a:xfrm>
            <a:off x="3219541" y="1196826"/>
            <a:ext cx="4736835" cy="1728118"/>
            <a:chOff x="2915" y="6858"/>
            <a:chExt cx="4988" cy="1560"/>
          </a:xfrm>
        </p:grpSpPr>
        <p:grpSp>
          <p:nvGrpSpPr>
            <p:cNvPr id="49183" name="Group 43"/>
            <p:cNvGrpSpPr>
              <a:grpSpLocks/>
            </p:cNvGrpSpPr>
            <p:nvPr/>
          </p:nvGrpSpPr>
          <p:grpSpPr bwMode="auto">
            <a:xfrm>
              <a:off x="4752" y="6858"/>
              <a:ext cx="1619" cy="468"/>
              <a:chOff x="4752" y="6858"/>
              <a:chExt cx="1619" cy="468"/>
            </a:xfrm>
          </p:grpSpPr>
          <p:sp>
            <p:nvSpPr>
              <p:cNvPr id="49204" name="AutoShape 44"/>
              <p:cNvSpPr>
                <a:spLocks noChangeArrowheads="1"/>
              </p:cNvSpPr>
              <p:nvPr/>
            </p:nvSpPr>
            <p:spPr bwMode="auto">
              <a:xfrm>
                <a:off x="4752" y="6858"/>
                <a:ext cx="1619" cy="468"/>
              </a:xfrm>
              <a:prstGeom prst="flowChartAlternateProcess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0" dirty="0">
                    <a:solidFill>
                      <a:prstClr val="black"/>
                    </a:solidFill>
                    <a:latin typeface="Times New Roman" pitchFamily="18" charset="0"/>
                  </a:rPr>
                  <a:t>N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Times New Roman" pitchFamily="18" charset="0"/>
                  </a:rPr>
                  <a:t>(s)</a:t>
                </a:r>
                <a:endParaRPr lang="en-US" altLang="zh-CN" sz="2000" b="0" dirty="0">
                  <a:solidFill>
                    <a:prstClr val="black"/>
                  </a:solidFill>
                  <a:latin typeface="Times New Roman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9205" name="Oval 45"/>
              <p:cNvSpPr>
                <a:spLocks noChangeArrowheads="1"/>
              </p:cNvSpPr>
              <p:nvPr/>
            </p:nvSpPr>
            <p:spPr bwMode="auto">
              <a:xfrm>
                <a:off x="4856" y="7014"/>
                <a:ext cx="179" cy="15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49206" name="Oval 46"/>
              <p:cNvSpPr>
                <a:spLocks noChangeArrowheads="1"/>
              </p:cNvSpPr>
              <p:nvPr/>
            </p:nvSpPr>
            <p:spPr bwMode="auto">
              <a:xfrm>
                <a:off x="6051" y="7014"/>
                <a:ext cx="179" cy="15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184" name="Group 47"/>
            <p:cNvGrpSpPr>
              <a:grpSpLocks/>
            </p:cNvGrpSpPr>
            <p:nvPr/>
          </p:nvGrpSpPr>
          <p:grpSpPr bwMode="auto">
            <a:xfrm>
              <a:off x="4752" y="7950"/>
              <a:ext cx="1619" cy="468"/>
              <a:chOff x="4752" y="6858"/>
              <a:chExt cx="1619" cy="468"/>
            </a:xfrm>
          </p:grpSpPr>
          <p:sp>
            <p:nvSpPr>
              <p:cNvPr id="49201" name="AutoShape 48"/>
              <p:cNvSpPr>
                <a:spLocks noChangeArrowheads="1"/>
              </p:cNvSpPr>
              <p:nvPr/>
            </p:nvSpPr>
            <p:spPr bwMode="auto">
              <a:xfrm>
                <a:off x="4752" y="6858"/>
                <a:ext cx="1619" cy="468"/>
              </a:xfrm>
              <a:prstGeom prst="flowChartAlternateProcess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0" dirty="0">
                    <a:solidFill>
                      <a:prstClr val="black"/>
                    </a:solidFill>
                    <a:latin typeface="Times New Roman" pitchFamily="18" charset="0"/>
                  </a:rPr>
                  <a:t>N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Times New Roman" pitchFamily="18" charset="0"/>
                  </a:rPr>
                  <a:t>(t)</a:t>
                </a:r>
                <a:endParaRPr lang="en-US" altLang="zh-CN" sz="2000" b="0" dirty="0">
                  <a:solidFill>
                    <a:prstClr val="black"/>
                  </a:solidFill>
                  <a:latin typeface="Times New Roman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9202" name="Oval 49"/>
              <p:cNvSpPr>
                <a:spLocks noChangeArrowheads="1"/>
              </p:cNvSpPr>
              <p:nvPr/>
            </p:nvSpPr>
            <p:spPr bwMode="auto">
              <a:xfrm>
                <a:off x="4856" y="7014"/>
                <a:ext cx="179" cy="15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49203" name="Oval 50"/>
              <p:cNvSpPr>
                <a:spLocks noChangeArrowheads="1"/>
              </p:cNvSpPr>
              <p:nvPr/>
            </p:nvSpPr>
            <p:spPr bwMode="auto">
              <a:xfrm>
                <a:off x="6051" y="7014"/>
                <a:ext cx="179" cy="15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185" name="Group 51"/>
            <p:cNvGrpSpPr>
              <a:grpSpLocks/>
            </p:cNvGrpSpPr>
            <p:nvPr/>
          </p:nvGrpSpPr>
          <p:grpSpPr bwMode="auto">
            <a:xfrm>
              <a:off x="3379" y="7417"/>
              <a:ext cx="479" cy="312"/>
              <a:chOff x="3132" y="7170"/>
              <a:chExt cx="479" cy="312"/>
            </a:xfrm>
          </p:grpSpPr>
          <p:sp>
            <p:nvSpPr>
              <p:cNvPr id="49199" name="Oval 52"/>
              <p:cNvSpPr>
                <a:spLocks noChangeArrowheads="1"/>
              </p:cNvSpPr>
              <p:nvPr/>
            </p:nvSpPr>
            <p:spPr bwMode="auto">
              <a:xfrm>
                <a:off x="3132" y="7170"/>
                <a:ext cx="360" cy="31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lIns="0" tIns="0" rIns="0" bIns="0"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49200" name="Rectangle 53"/>
              <p:cNvSpPr>
                <a:spLocks noChangeArrowheads="1"/>
              </p:cNvSpPr>
              <p:nvPr/>
            </p:nvSpPr>
            <p:spPr bwMode="auto">
              <a:xfrm>
                <a:off x="3251" y="7170"/>
                <a:ext cx="36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solidFill>
                      <a:prstClr val="black"/>
                    </a:solidFill>
                    <a:latin typeface="Times New Roman" pitchFamily="18" charset="0"/>
                  </a:rPr>
                  <a:t>x</a:t>
                </a:r>
                <a:endParaRPr lang="en-US" altLang="zh-CN" sz="20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186" name="Group 54"/>
            <p:cNvGrpSpPr>
              <a:grpSpLocks/>
            </p:cNvGrpSpPr>
            <p:nvPr/>
          </p:nvGrpSpPr>
          <p:grpSpPr bwMode="auto">
            <a:xfrm>
              <a:off x="7335" y="7404"/>
              <a:ext cx="568" cy="468"/>
              <a:chOff x="7452" y="7482"/>
              <a:chExt cx="568" cy="468"/>
            </a:xfrm>
          </p:grpSpPr>
          <p:sp>
            <p:nvSpPr>
              <p:cNvPr id="49196" name="Oval 55"/>
              <p:cNvSpPr>
                <a:spLocks noChangeArrowheads="1"/>
              </p:cNvSpPr>
              <p:nvPr/>
            </p:nvSpPr>
            <p:spPr bwMode="auto">
              <a:xfrm>
                <a:off x="7452" y="7482"/>
                <a:ext cx="540" cy="46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49197" name="Oval 56"/>
              <p:cNvSpPr>
                <a:spLocks noChangeArrowheads="1"/>
              </p:cNvSpPr>
              <p:nvPr/>
            </p:nvSpPr>
            <p:spPr bwMode="auto">
              <a:xfrm>
                <a:off x="7541" y="7547"/>
                <a:ext cx="360" cy="31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49198" name="Rectangle 57"/>
              <p:cNvSpPr>
                <a:spLocks noChangeArrowheads="1"/>
              </p:cNvSpPr>
              <p:nvPr/>
            </p:nvSpPr>
            <p:spPr bwMode="auto">
              <a:xfrm>
                <a:off x="7660" y="7521"/>
                <a:ext cx="36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solidFill>
                      <a:prstClr val="black"/>
                    </a:solidFill>
                    <a:latin typeface="Times New Roman" pitchFamily="18" charset="0"/>
                  </a:rPr>
                  <a:t>y</a:t>
                </a:r>
                <a:endParaRPr lang="en-US" altLang="zh-CN" sz="20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9187" name="Line 58"/>
            <p:cNvSpPr>
              <a:spLocks noChangeShapeType="1"/>
            </p:cNvSpPr>
            <p:nvPr/>
          </p:nvSpPr>
          <p:spPr bwMode="auto">
            <a:xfrm flipV="1">
              <a:off x="3672" y="7131"/>
              <a:ext cx="126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49188" name="Line 59"/>
            <p:cNvSpPr>
              <a:spLocks noChangeShapeType="1"/>
            </p:cNvSpPr>
            <p:nvPr/>
          </p:nvSpPr>
          <p:spPr bwMode="auto">
            <a:xfrm>
              <a:off x="3672" y="7690"/>
              <a:ext cx="108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49189" name="Line 60"/>
            <p:cNvSpPr>
              <a:spLocks noChangeShapeType="1"/>
            </p:cNvSpPr>
            <p:nvPr/>
          </p:nvSpPr>
          <p:spPr bwMode="auto">
            <a:xfrm>
              <a:off x="6231" y="7079"/>
              <a:ext cx="108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49190" name="Line 61"/>
            <p:cNvSpPr>
              <a:spLocks noChangeShapeType="1"/>
            </p:cNvSpPr>
            <p:nvPr/>
          </p:nvSpPr>
          <p:spPr bwMode="auto">
            <a:xfrm flipV="1">
              <a:off x="6192" y="7690"/>
              <a:ext cx="108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49191" name="Rectangle 62"/>
            <p:cNvSpPr>
              <a:spLocks noChangeArrowheads="1"/>
            </p:cNvSpPr>
            <p:nvPr/>
          </p:nvSpPr>
          <p:spPr bwMode="auto">
            <a:xfrm>
              <a:off x="4136" y="7937"/>
              <a:ext cx="540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</a:t>
              </a:r>
              <a:endParaRPr lang="en-US" altLang="zh-CN" sz="2000">
                <a:solidFill>
                  <a:prstClr val="black"/>
                </a:solidFill>
                <a:latin typeface="Times New Roman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2000">
                <a:solidFill>
                  <a:prstClr val="black"/>
                </a:solidFill>
              </a:endParaRPr>
            </a:p>
          </p:txBody>
        </p:sp>
        <p:sp>
          <p:nvSpPr>
            <p:cNvPr id="49192" name="Rectangle 63"/>
            <p:cNvSpPr>
              <a:spLocks noChangeArrowheads="1"/>
            </p:cNvSpPr>
            <p:nvPr/>
          </p:nvSpPr>
          <p:spPr bwMode="auto">
            <a:xfrm>
              <a:off x="4097" y="6936"/>
              <a:ext cx="540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</a:t>
              </a:r>
              <a:endParaRPr lang="en-US" altLang="zh-CN" sz="2000">
                <a:solidFill>
                  <a:prstClr val="black"/>
                </a:solidFill>
                <a:latin typeface="Times New Roman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2000">
                <a:solidFill>
                  <a:prstClr val="black"/>
                </a:solidFill>
              </a:endParaRPr>
            </a:p>
          </p:txBody>
        </p:sp>
        <p:sp>
          <p:nvSpPr>
            <p:cNvPr id="49193" name="Rectangle 64"/>
            <p:cNvSpPr>
              <a:spLocks noChangeArrowheads="1"/>
            </p:cNvSpPr>
            <p:nvPr/>
          </p:nvSpPr>
          <p:spPr bwMode="auto">
            <a:xfrm>
              <a:off x="6669" y="6923"/>
              <a:ext cx="540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</a:t>
              </a:r>
              <a:endParaRPr lang="en-US" altLang="zh-CN" sz="2000">
                <a:solidFill>
                  <a:prstClr val="black"/>
                </a:solidFill>
                <a:latin typeface="Times New Roman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2000">
                <a:solidFill>
                  <a:prstClr val="black"/>
                </a:solidFill>
              </a:endParaRPr>
            </a:p>
          </p:txBody>
        </p:sp>
        <p:sp>
          <p:nvSpPr>
            <p:cNvPr id="49194" name="Rectangle 65"/>
            <p:cNvSpPr>
              <a:spLocks noChangeArrowheads="1"/>
            </p:cNvSpPr>
            <p:nvPr/>
          </p:nvSpPr>
          <p:spPr bwMode="auto">
            <a:xfrm>
              <a:off x="6682" y="7924"/>
              <a:ext cx="540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</a:t>
              </a:r>
              <a:endParaRPr lang="en-US" altLang="zh-CN" sz="2000">
                <a:solidFill>
                  <a:prstClr val="black"/>
                </a:solidFill>
                <a:latin typeface="Times New Roman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2000">
                <a:solidFill>
                  <a:prstClr val="black"/>
                </a:solidFill>
              </a:endParaRPr>
            </a:p>
          </p:txBody>
        </p:sp>
        <p:sp>
          <p:nvSpPr>
            <p:cNvPr id="49195" name="AutoShape 66"/>
            <p:cNvSpPr>
              <a:spLocks noChangeArrowheads="1"/>
            </p:cNvSpPr>
            <p:nvPr/>
          </p:nvSpPr>
          <p:spPr bwMode="auto">
            <a:xfrm>
              <a:off x="2915" y="7482"/>
              <a:ext cx="360" cy="156"/>
            </a:xfrm>
            <a:prstGeom prst="rightArrow">
              <a:avLst>
                <a:gd name="adj1" fmla="val 50000"/>
                <a:gd name="adj2" fmla="val 57692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3059832" y="4683382"/>
            <a:ext cx="5040559" cy="1769954"/>
            <a:chOff x="2874" y="10524"/>
            <a:chExt cx="4426" cy="1924"/>
          </a:xfrm>
        </p:grpSpPr>
        <p:sp>
          <p:nvSpPr>
            <p:cNvPr id="49161" name="AutoShape 68"/>
            <p:cNvSpPr>
              <a:spLocks noChangeArrowheads="1"/>
            </p:cNvSpPr>
            <p:nvPr/>
          </p:nvSpPr>
          <p:spPr bwMode="auto">
            <a:xfrm>
              <a:off x="4212" y="11226"/>
              <a:ext cx="1980" cy="624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FF006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49162" name="Oval 69"/>
            <p:cNvSpPr>
              <a:spLocks noChangeArrowheads="1"/>
            </p:cNvSpPr>
            <p:nvPr/>
          </p:nvSpPr>
          <p:spPr bwMode="auto">
            <a:xfrm>
              <a:off x="4392" y="11460"/>
              <a:ext cx="180" cy="15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49163" name="Oval 70"/>
            <p:cNvSpPr>
              <a:spLocks noChangeArrowheads="1"/>
            </p:cNvSpPr>
            <p:nvPr/>
          </p:nvSpPr>
          <p:spPr bwMode="auto">
            <a:xfrm>
              <a:off x="5823" y="11473"/>
              <a:ext cx="180" cy="15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black"/>
                </a:solidFill>
              </a:endParaRPr>
            </a:p>
          </p:txBody>
        </p:sp>
        <p:grpSp>
          <p:nvGrpSpPr>
            <p:cNvPr id="49164" name="Group 71"/>
            <p:cNvGrpSpPr>
              <a:grpSpLocks/>
            </p:cNvGrpSpPr>
            <p:nvPr/>
          </p:nvGrpSpPr>
          <p:grpSpPr bwMode="auto">
            <a:xfrm>
              <a:off x="3273" y="11395"/>
              <a:ext cx="479" cy="533"/>
              <a:chOff x="3132" y="7170"/>
              <a:chExt cx="479" cy="533"/>
            </a:xfrm>
          </p:grpSpPr>
          <p:sp>
            <p:nvSpPr>
              <p:cNvPr id="49181" name="Oval 72"/>
              <p:cNvSpPr>
                <a:spLocks noChangeArrowheads="1"/>
              </p:cNvSpPr>
              <p:nvPr/>
            </p:nvSpPr>
            <p:spPr bwMode="auto">
              <a:xfrm>
                <a:off x="3132" y="7170"/>
                <a:ext cx="360" cy="31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66"/>
                </a:solidFill>
                <a:round/>
                <a:headEnd/>
                <a:tailE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lIns="0" tIns="0" rIns="0" bIns="0"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49182" name="Rectangle 73"/>
              <p:cNvSpPr>
                <a:spLocks noChangeArrowheads="1"/>
              </p:cNvSpPr>
              <p:nvPr/>
            </p:nvSpPr>
            <p:spPr bwMode="auto">
              <a:xfrm>
                <a:off x="3251" y="7170"/>
                <a:ext cx="360" cy="5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solidFill>
                      <a:prstClr val="black"/>
                    </a:solidFill>
                    <a:latin typeface="Times New Roman" pitchFamily="18" charset="0"/>
                  </a:rPr>
                  <a:t>x</a:t>
                </a:r>
                <a:endParaRPr lang="en-US" altLang="zh-CN" sz="20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165" name="Group 74"/>
            <p:cNvGrpSpPr>
              <a:grpSpLocks/>
            </p:cNvGrpSpPr>
            <p:nvPr/>
          </p:nvGrpSpPr>
          <p:grpSpPr bwMode="auto">
            <a:xfrm>
              <a:off x="6732" y="11317"/>
              <a:ext cx="568" cy="533"/>
              <a:chOff x="7452" y="7482"/>
              <a:chExt cx="568" cy="533"/>
            </a:xfrm>
          </p:grpSpPr>
          <p:sp>
            <p:nvSpPr>
              <p:cNvPr id="49178" name="Oval 75"/>
              <p:cNvSpPr>
                <a:spLocks noChangeArrowheads="1"/>
              </p:cNvSpPr>
              <p:nvPr/>
            </p:nvSpPr>
            <p:spPr bwMode="auto">
              <a:xfrm>
                <a:off x="7452" y="7482"/>
                <a:ext cx="540" cy="46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66"/>
                </a:solidFill>
                <a:round/>
                <a:headEnd/>
                <a:tailE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49179" name="Oval 76"/>
              <p:cNvSpPr>
                <a:spLocks noChangeArrowheads="1"/>
              </p:cNvSpPr>
              <p:nvPr/>
            </p:nvSpPr>
            <p:spPr bwMode="auto">
              <a:xfrm>
                <a:off x="7541" y="7547"/>
                <a:ext cx="360" cy="31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49180" name="Rectangle 77"/>
              <p:cNvSpPr>
                <a:spLocks noChangeArrowheads="1"/>
              </p:cNvSpPr>
              <p:nvPr/>
            </p:nvSpPr>
            <p:spPr bwMode="auto">
              <a:xfrm>
                <a:off x="7582" y="7521"/>
                <a:ext cx="438" cy="4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solidFill>
                      <a:prstClr val="black"/>
                    </a:solidFill>
                    <a:latin typeface="Times New Roman" pitchFamily="18" charset="0"/>
                  </a:rPr>
                  <a:t>y</a:t>
                </a:r>
                <a:endParaRPr lang="en-US" altLang="zh-CN" sz="20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9166" name="Line 78"/>
            <p:cNvSpPr>
              <a:spLocks noChangeShapeType="1"/>
            </p:cNvSpPr>
            <p:nvPr/>
          </p:nvSpPr>
          <p:spPr bwMode="auto">
            <a:xfrm>
              <a:off x="3672" y="11538"/>
              <a:ext cx="720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49167" name="Line 79"/>
            <p:cNvSpPr>
              <a:spLocks noChangeShapeType="1"/>
            </p:cNvSpPr>
            <p:nvPr/>
          </p:nvSpPr>
          <p:spPr bwMode="auto">
            <a:xfrm>
              <a:off x="6012" y="11538"/>
              <a:ext cx="720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49168" name="Line 80"/>
            <p:cNvSpPr>
              <a:spLocks noChangeShapeType="1"/>
            </p:cNvSpPr>
            <p:nvPr/>
          </p:nvSpPr>
          <p:spPr bwMode="auto">
            <a:xfrm>
              <a:off x="3492" y="11694"/>
              <a:ext cx="540" cy="468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49169" name="Line 81"/>
            <p:cNvSpPr>
              <a:spLocks noChangeShapeType="1"/>
            </p:cNvSpPr>
            <p:nvPr/>
          </p:nvSpPr>
          <p:spPr bwMode="auto">
            <a:xfrm>
              <a:off x="4032" y="12162"/>
              <a:ext cx="2340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49170" name="Line 82"/>
            <p:cNvSpPr>
              <a:spLocks noChangeShapeType="1"/>
            </p:cNvSpPr>
            <p:nvPr/>
          </p:nvSpPr>
          <p:spPr bwMode="auto">
            <a:xfrm flipV="1">
              <a:off x="6372" y="11850"/>
              <a:ext cx="540" cy="312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49171" name="Freeform 83"/>
            <p:cNvSpPr>
              <a:spLocks/>
            </p:cNvSpPr>
            <p:nvPr/>
          </p:nvSpPr>
          <p:spPr bwMode="auto">
            <a:xfrm>
              <a:off x="4392" y="10914"/>
              <a:ext cx="1620" cy="546"/>
            </a:xfrm>
            <a:custGeom>
              <a:avLst/>
              <a:gdLst>
                <a:gd name="T0" fmla="*/ 1620 w 1620"/>
                <a:gd name="T1" fmla="*/ 546 h 546"/>
                <a:gd name="T2" fmla="*/ 1260 w 1620"/>
                <a:gd name="T3" fmla="*/ 78 h 546"/>
                <a:gd name="T4" fmla="*/ 360 w 1620"/>
                <a:gd name="T5" fmla="*/ 78 h 546"/>
                <a:gd name="T6" fmla="*/ 0 w 1620"/>
                <a:gd name="T7" fmla="*/ 546 h 5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20"/>
                <a:gd name="T13" fmla="*/ 0 h 546"/>
                <a:gd name="T14" fmla="*/ 1620 w 1620"/>
                <a:gd name="T15" fmla="*/ 546 h 5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20" h="546">
                  <a:moveTo>
                    <a:pt x="1620" y="546"/>
                  </a:moveTo>
                  <a:cubicBezTo>
                    <a:pt x="1545" y="351"/>
                    <a:pt x="1470" y="156"/>
                    <a:pt x="1260" y="78"/>
                  </a:cubicBezTo>
                  <a:cubicBezTo>
                    <a:pt x="1050" y="0"/>
                    <a:pt x="570" y="0"/>
                    <a:pt x="360" y="78"/>
                  </a:cubicBezTo>
                  <a:cubicBezTo>
                    <a:pt x="150" y="156"/>
                    <a:pt x="75" y="351"/>
                    <a:pt x="0" y="546"/>
                  </a:cubicBezTo>
                </a:path>
              </a:pathLst>
            </a:custGeom>
            <a:noFill/>
            <a:ln w="9525">
              <a:solidFill>
                <a:srgbClr val="FF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49172" name="Rectangle 84"/>
            <p:cNvSpPr>
              <a:spLocks noChangeArrowheads="1"/>
            </p:cNvSpPr>
            <p:nvPr/>
          </p:nvSpPr>
          <p:spPr bwMode="auto">
            <a:xfrm>
              <a:off x="4880" y="11161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0" dirty="0">
                  <a:solidFill>
                    <a:prstClr val="black"/>
                  </a:solidFill>
                  <a:latin typeface="Times New Roman" pitchFamily="18" charset="0"/>
                </a:rPr>
                <a:t>N</a:t>
              </a:r>
              <a:r>
                <a:rPr lang="en-US" altLang="zh-CN" sz="2000" dirty="0">
                  <a:solidFill>
                    <a:prstClr val="black"/>
                  </a:solidFill>
                  <a:latin typeface="Times New Roman" pitchFamily="18" charset="0"/>
                </a:rPr>
                <a:t>(s)</a:t>
              </a:r>
              <a:endParaRPr lang="en-US" altLang="zh-CN" sz="2000" b="0" dirty="0">
                <a:solidFill>
                  <a:prstClr val="black"/>
                </a:solidFill>
                <a:latin typeface="Times New Roman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2000" dirty="0">
                <a:solidFill>
                  <a:prstClr val="black"/>
                </a:solidFill>
              </a:endParaRPr>
            </a:p>
          </p:txBody>
        </p:sp>
        <p:sp>
          <p:nvSpPr>
            <p:cNvPr id="49173" name="AutoShape 85"/>
            <p:cNvSpPr>
              <a:spLocks noChangeArrowheads="1"/>
            </p:cNvSpPr>
            <p:nvPr/>
          </p:nvSpPr>
          <p:spPr bwMode="auto">
            <a:xfrm>
              <a:off x="2874" y="11473"/>
              <a:ext cx="360" cy="156"/>
            </a:xfrm>
            <a:prstGeom prst="rightArrow">
              <a:avLst>
                <a:gd name="adj1" fmla="val 50000"/>
                <a:gd name="adj2" fmla="val 57692"/>
              </a:avLst>
            </a:prstGeom>
            <a:solidFill>
              <a:srgbClr val="FFFFFF"/>
            </a:solidFill>
            <a:ln w="9525">
              <a:solidFill>
                <a:srgbClr val="FF006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49174" name="Rectangle 86"/>
            <p:cNvSpPr>
              <a:spLocks noChangeArrowheads="1"/>
            </p:cNvSpPr>
            <p:nvPr/>
          </p:nvSpPr>
          <p:spPr bwMode="auto">
            <a:xfrm>
              <a:off x="5257" y="12136"/>
              <a:ext cx="540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</a:t>
              </a:r>
              <a:endParaRPr lang="en-US" altLang="zh-CN" sz="2000">
                <a:solidFill>
                  <a:prstClr val="black"/>
                </a:solidFill>
                <a:latin typeface="Times New Roman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2000">
                <a:solidFill>
                  <a:prstClr val="black"/>
                </a:solidFill>
              </a:endParaRPr>
            </a:p>
          </p:txBody>
        </p:sp>
        <p:sp>
          <p:nvSpPr>
            <p:cNvPr id="49175" name="Rectangle 87"/>
            <p:cNvSpPr>
              <a:spLocks noChangeArrowheads="1"/>
            </p:cNvSpPr>
            <p:nvPr/>
          </p:nvSpPr>
          <p:spPr bwMode="auto">
            <a:xfrm>
              <a:off x="5153" y="10524"/>
              <a:ext cx="540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</a:t>
              </a:r>
              <a:endParaRPr lang="en-US" altLang="zh-CN" sz="2000">
                <a:solidFill>
                  <a:prstClr val="black"/>
                </a:solidFill>
                <a:latin typeface="Times New Roman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2000">
                <a:solidFill>
                  <a:prstClr val="black"/>
                </a:solidFill>
              </a:endParaRPr>
            </a:p>
          </p:txBody>
        </p:sp>
        <p:sp>
          <p:nvSpPr>
            <p:cNvPr id="49176" name="Rectangle 88"/>
            <p:cNvSpPr>
              <a:spLocks noChangeArrowheads="1"/>
            </p:cNvSpPr>
            <p:nvPr/>
          </p:nvSpPr>
          <p:spPr bwMode="auto">
            <a:xfrm>
              <a:off x="3815" y="11135"/>
              <a:ext cx="540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</a:t>
              </a:r>
              <a:endParaRPr lang="en-US" altLang="zh-CN" sz="2000">
                <a:solidFill>
                  <a:prstClr val="black"/>
                </a:solidFill>
                <a:latin typeface="Times New Roman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2000">
                <a:solidFill>
                  <a:prstClr val="black"/>
                </a:solidFill>
              </a:endParaRPr>
            </a:p>
          </p:txBody>
        </p:sp>
        <p:sp>
          <p:nvSpPr>
            <p:cNvPr id="49177" name="Rectangle 89"/>
            <p:cNvSpPr>
              <a:spLocks noChangeArrowheads="1"/>
            </p:cNvSpPr>
            <p:nvPr/>
          </p:nvSpPr>
          <p:spPr bwMode="auto">
            <a:xfrm>
              <a:off x="6322" y="11096"/>
              <a:ext cx="540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</a:t>
              </a:r>
              <a:endParaRPr lang="en-US" altLang="zh-CN" sz="2000">
                <a:solidFill>
                  <a:prstClr val="black"/>
                </a:solidFill>
                <a:latin typeface="Times New Roman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2000">
                <a:solidFill>
                  <a:prstClr val="black"/>
                </a:solidFill>
              </a:endParaRPr>
            </a:p>
          </p:txBody>
        </p:sp>
      </p:grpSp>
      <p:sp>
        <p:nvSpPr>
          <p:cNvPr id="229466" name="Text Box 90"/>
          <p:cNvSpPr txBox="1">
            <a:spLocks noChangeArrowheads="1"/>
          </p:cNvSpPr>
          <p:nvPr/>
        </p:nvSpPr>
        <p:spPr bwMode="auto">
          <a:xfrm>
            <a:off x="1043608" y="3789040"/>
            <a:ext cx="1512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prstClr val="black"/>
                </a:solidFill>
              </a:rPr>
              <a:t>r=</a:t>
            </a:r>
            <a:r>
              <a:rPr lang="en-US" altLang="zh-CN" dirty="0" err="1" smtClean="0">
                <a:solidFill>
                  <a:prstClr val="black"/>
                </a:solidFill>
              </a:rPr>
              <a:t>st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49158" name="Text Box 114"/>
          <p:cNvSpPr txBox="1">
            <a:spLocks noChangeArrowheads="1"/>
          </p:cNvSpPr>
          <p:nvPr/>
        </p:nvSpPr>
        <p:spPr bwMode="auto">
          <a:xfrm>
            <a:off x="1109313" y="1626343"/>
            <a:ext cx="1512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prstClr val="black"/>
                </a:solidFill>
              </a:rPr>
              <a:t>r=</a:t>
            </a:r>
            <a:r>
              <a:rPr lang="en-US" altLang="zh-CN" dirty="0" err="1" smtClean="0">
                <a:solidFill>
                  <a:prstClr val="black"/>
                </a:solidFill>
              </a:rPr>
              <a:t>s|t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229491" name="Text Box 115"/>
          <p:cNvSpPr txBox="1">
            <a:spLocks noChangeArrowheads="1"/>
          </p:cNvSpPr>
          <p:nvPr/>
        </p:nvSpPr>
        <p:spPr bwMode="auto">
          <a:xfrm>
            <a:off x="1075821" y="5256091"/>
            <a:ext cx="1512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</a:rPr>
              <a:t>r=s</a:t>
            </a:r>
            <a:r>
              <a:rPr lang="en-US" altLang="zh-CN" dirty="0" smtClean="0">
                <a:solidFill>
                  <a:prstClr val="black"/>
                </a:solidFill>
              </a:rPr>
              <a:t>*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9" name="Rectangle 116"/>
          <p:cNvSpPr txBox="1">
            <a:spLocks noChangeArrowheads="1"/>
          </p:cNvSpPr>
          <p:nvPr/>
        </p:nvSpPr>
        <p:spPr>
          <a:xfrm>
            <a:off x="205394" y="260276"/>
            <a:ext cx="8137525" cy="576808"/>
          </a:xfrm>
          <a:prstGeom prst="rect">
            <a:avLst/>
          </a:prstGeom>
          <a:noFill/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rgbClr val="F0AD00"/>
              </a:buClr>
            </a:pPr>
            <a:r>
              <a:rPr lang="zh-CN" altLang="en-US" sz="2400" b="1" dirty="0" smtClean="0">
                <a:solidFill>
                  <a:srgbClr val="C00000"/>
                </a:solidFill>
                <a:sym typeface="Symbol" pitchFamily="18" charset="2"/>
              </a:rPr>
              <a:t>如果</a:t>
            </a:r>
            <a:r>
              <a:rPr lang="en-US" altLang="zh-CN" sz="2400" b="1" dirty="0" smtClean="0">
                <a:solidFill>
                  <a:srgbClr val="C00000"/>
                </a:solidFill>
                <a:sym typeface="Symbol" pitchFamily="18" charset="2"/>
              </a:rPr>
              <a:t> s</a:t>
            </a:r>
            <a:r>
              <a:rPr lang="zh-CN" altLang="en-US" sz="2400" b="1" dirty="0" smtClean="0">
                <a:solidFill>
                  <a:srgbClr val="C00000"/>
                </a:solidFill>
                <a:sym typeface="Symbol" pitchFamily="18" charset="2"/>
              </a:rPr>
              <a:t>或</a:t>
            </a:r>
            <a:r>
              <a:rPr lang="en-US" altLang="zh-CN" sz="2400" b="1" dirty="0" smtClean="0">
                <a:solidFill>
                  <a:srgbClr val="C00000"/>
                </a:solidFill>
                <a:sym typeface="Symbol" pitchFamily="18" charset="2"/>
              </a:rPr>
              <a:t>t </a:t>
            </a:r>
            <a:r>
              <a:rPr lang="zh-CN" altLang="en-US" sz="2400" b="1" dirty="0" smtClean="0">
                <a:solidFill>
                  <a:srgbClr val="C00000"/>
                </a:solidFill>
                <a:sym typeface="Symbol" pitchFamily="18" charset="2"/>
              </a:rPr>
              <a:t>是较复杂的符号串：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459928" y="3467155"/>
            <a:ext cx="3884221" cy="667960"/>
            <a:chOff x="3459928" y="3467155"/>
            <a:chExt cx="3884221" cy="667960"/>
          </a:xfrm>
        </p:grpSpPr>
        <p:grpSp>
          <p:nvGrpSpPr>
            <p:cNvPr id="2" name="Group 28"/>
            <p:cNvGrpSpPr>
              <a:grpSpLocks/>
            </p:cNvGrpSpPr>
            <p:nvPr/>
          </p:nvGrpSpPr>
          <p:grpSpPr bwMode="auto">
            <a:xfrm>
              <a:off x="3459928" y="3467155"/>
              <a:ext cx="3884221" cy="667960"/>
              <a:chOff x="2952" y="9276"/>
              <a:chExt cx="3636" cy="546"/>
            </a:xfrm>
          </p:grpSpPr>
          <p:sp>
            <p:nvSpPr>
              <p:cNvPr id="49209" name="Oval 31"/>
              <p:cNvSpPr>
                <a:spLocks noChangeArrowheads="1"/>
              </p:cNvSpPr>
              <p:nvPr/>
            </p:nvSpPr>
            <p:spPr bwMode="auto">
              <a:xfrm>
                <a:off x="4752" y="9421"/>
                <a:ext cx="307" cy="31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9210" name="Group 32"/>
              <p:cNvGrpSpPr>
                <a:grpSpLocks/>
              </p:cNvGrpSpPr>
              <p:nvPr/>
            </p:nvGrpSpPr>
            <p:grpSpPr bwMode="auto">
              <a:xfrm>
                <a:off x="3458" y="9432"/>
                <a:ext cx="479" cy="312"/>
                <a:chOff x="3132" y="7170"/>
                <a:chExt cx="479" cy="312"/>
              </a:xfrm>
            </p:grpSpPr>
            <p:sp>
              <p:nvSpPr>
                <p:cNvPr id="49218" name="Oval 33"/>
                <p:cNvSpPr>
                  <a:spLocks noChangeArrowheads="1"/>
                </p:cNvSpPr>
                <p:nvPr/>
              </p:nvSpPr>
              <p:spPr bwMode="auto">
                <a:xfrm>
                  <a:off x="3132" y="7170"/>
                  <a:ext cx="360" cy="31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txBody>
                <a:bodyPr lIns="0" tIns="0" rIns="0" bIns="0"/>
                <a:lstStyle>
                  <a:lvl1pPr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zh-CN" sz="20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9219" name="Rectangle 34"/>
                <p:cNvSpPr>
                  <a:spLocks noChangeArrowheads="1"/>
                </p:cNvSpPr>
                <p:nvPr/>
              </p:nvSpPr>
              <p:spPr bwMode="auto">
                <a:xfrm>
                  <a:off x="3251" y="7170"/>
                  <a:ext cx="36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9pPr>
                </a:lstStyle>
                <a:p>
                  <a:pPr algn="just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 dirty="0">
                      <a:solidFill>
                        <a:prstClr val="black"/>
                      </a:solidFill>
                      <a:latin typeface="Times New Roman" pitchFamily="18" charset="0"/>
                    </a:rPr>
                    <a:t>x</a:t>
                  </a:r>
                  <a:endParaRPr lang="en-US" altLang="zh-CN" sz="20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49211" name="Group 35"/>
              <p:cNvGrpSpPr>
                <a:grpSpLocks/>
              </p:cNvGrpSpPr>
              <p:nvPr/>
            </p:nvGrpSpPr>
            <p:grpSpPr bwMode="auto">
              <a:xfrm>
                <a:off x="6020" y="9354"/>
                <a:ext cx="568" cy="468"/>
                <a:chOff x="7452" y="7482"/>
                <a:chExt cx="568" cy="468"/>
              </a:xfrm>
            </p:grpSpPr>
            <p:sp>
              <p:nvSpPr>
                <p:cNvPr id="49215" name="Oval 36"/>
                <p:cNvSpPr>
                  <a:spLocks noChangeArrowheads="1"/>
                </p:cNvSpPr>
                <p:nvPr/>
              </p:nvSpPr>
              <p:spPr bwMode="auto">
                <a:xfrm>
                  <a:off x="7452" y="7482"/>
                  <a:ext cx="540" cy="46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>
                  <a:lvl1pPr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9216" name="Oval 37"/>
                <p:cNvSpPr>
                  <a:spLocks noChangeArrowheads="1"/>
                </p:cNvSpPr>
                <p:nvPr/>
              </p:nvSpPr>
              <p:spPr bwMode="auto">
                <a:xfrm>
                  <a:off x="7541" y="7547"/>
                  <a:ext cx="360" cy="31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zh-CN" sz="20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9217" name="Rectangle 38"/>
                <p:cNvSpPr>
                  <a:spLocks noChangeArrowheads="1"/>
                </p:cNvSpPr>
                <p:nvPr/>
              </p:nvSpPr>
              <p:spPr bwMode="auto">
                <a:xfrm>
                  <a:off x="7660" y="7521"/>
                  <a:ext cx="36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9pPr>
                </a:lstStyle>
                <a:p>
                  <a:pPr algn="just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 dirty="0">
                      <a:solidFill>
                        <a:prstClr val="black"/>
                      </a:solidFill>
                      <a:latin typeface="Times New Roman" pitchFamily="18" charset="0"/>
                    </a:rPr>
                    <a:t>y</a:t>
                  </a:r>
                  <a:endParaRPr lang="en-US" altLang="zh-CN" sz="20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9212" name="Rectangle 39"/>
              <p:cNvSpPr>
                <a:spLocks noChangeArrowheads="1"/>
              </p:cNvSpPr>
              <p:nvPr/>
            </p:nvSpPr>
            <p:spPr bwMode="auto">
              <a:xfrm>
                <a:off x="3852" y="9276"/>
                <a:ext cx="720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0" dirty="0">
                    <a:solidFill>
                      <a:prstClr val="black"/>
                    </a:solidFill>
                    <a:latin typeface="Times New Roman" pitchFamily="18" charset="0"/>
                  </a:rPr>
                  <a:t>N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Times New Roman" pitchFamily="18" charset="0"/>
                  </a:rPr>
                  <a:t>(s)</a:t>
                </a:r>
                <a:endParaRPr lang="en-US" altLang="zh-CN" sz="2000" b="0" dirty="0">
                  <a:solidFill>
                    <a:prstClr val="black"/>
                  </a:solidFill>
                  <a:latin typeface="Times New Roman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9213" name="Rectangle 40"/>
              <p:cNvSpPr>
                <a:spLocks noChangeArrowheads="1"/>
              </p:cNvSpPr>
              <p:nvPr/>
            </p:nvSpPr>
            <p:spPr bwMode="auto">
              <a:xfrm>
                <a:off x="5229" y="9276"/>
                <a:ext cx="720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0">
                    <a:solidFill>
                      <a:prstClr val="black"/>
                    </a:solidFill>
                    <a:latin typeface="Times New Roman" pitchFamily="18" charset="0"/>
                  </a:rPr>
                  <a:t>N</a:t>
                </a:r>
                <a:r>
                  <a:rPr lang="en-US" altLang="zh-CN" sz="2000">
                    <a:solidFill>
                      <a:prstClr val="black"/>
                    </a:solidFill>
                    <a:latin typeface="Times New Roman" pitchFamily="18" charset="0"/>
                  </a:rPr>
                  <a:t>(t)</a:t>
                </a:r>
                <a:endParaRPr lang="en-US" altLang="zh-CN" sz="2000" b="0">
                  <a:solidFill>
                    <a:prstClr val="black"/>
                  </a:solidFill>
                  <a:latin typeface="Times New Roman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49214" name="AutoShape 41"/>
              <p:cNvSpPr>
                <a:spLocks noChangeArrowheads="1"/>
              </p:cNvSpPr>
              <p:nvPr/>
            </p:nvSpPr>
            <p:spPr bwMode="auto">
              <a:xfrm>
                <a:off x="2952" y="9510"/>
                <a:ext cx="360" cy="156"/>
              </a:xfrm>
              <a:prstGeom prst="rightArrow">
                <a:avLst>
                  <a:gd name="adj1" fmla="val 50000"/>
                  <a:gd name="adj2" fmla="val 57692"/>
                </a:avLst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5" name="直接箭头连接符 4"/>
            <p:cNvCxnSpPr>
              <a:stCxn id="49218" idx="6"/>
              <a:endCxn id="49209" idx="2"/>
            </p:cNvCxnSpPr>
            <p:nvPr/>
          </p:nvCxnSpPr>
          <p:spPr>
            <a:xfrm flipV="1">
              <a:off x="4385047" y="3835390"/>
              <a:ext cx="997763" cy="134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9209" idx="6"/>
              <a:endCxn id="49215" idx="2"/>
            </p:cNvCxnSpPr>
            <p:nvPr/>
          </p:nvCxnSpPr>
          <p:spPr>
            <a:xfrm>
              <a:off x="5710768" y="3835390"/>
              <a:ext cx="1026605" cy="134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87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466" grpId="0"/>
      <p:bldP spid="49158" grpId="0"/>
      <p:bldP spid="2294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4"/>
          <p:cNvGrpSpPr>
            <a:grpSpLocks/>
          </p:cNvGrpSpPr>
          <p:nvPr/>
        </p:nvGrpSpPr>
        <p:grpSpPr bwMode="auto">
          <a:xfrm>
            <a:off x="5884042" y="240451"/>
            <a:ext cx="2889885" cy="2016148"/>
            <a:chOff x="3549" y="2928"/>
            <a:chExt cx="4551" cy="3259"/>
          </a:xfrm>
        </p:grpSpPr>
        <p:sp>
          <p:nvSpPr>
            <p:cNvPr id="50223" name="Oval 6"/>
            <p:cNvSpPr>
              <a:spLocks noChangeArrowheads="1"/>
            </p:cNvSpPr>
            <p:nvPr/>
          </p:nvSpPr>
          <p:spPr bwMode="auto">
            <a:xfrm>
              <a:off x="3600" y="4460"/>
              <a:ext cx="540" cy="46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lIns="0" tIns="0" rIns="0" bIns="0"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prstClr val="white"/>
                  </a:solidFill>
                  <a:latin typeface="Times New Roman" pitchFamily="18" charset="0"/>
                </a:rPr>
                <a:t>1</a:t>
              </a:r>
              <a:endParaRPr lang="en-US" altLang="zh-CN" sz="2000" dirty="0">
                <a:solidFill>
                  <a:prstClr val="white"/>
                </a:solidFill>
              </a:endParaRPr>
            </a:p>
          </p:txBody>
        </p:sp>
        <p:sp>
          <p:nvSpPr>
            <p:cNvPr id="50224" name="Oval 7"/>
            <p:cNvSpPr>
              <a:spLocks noChangeArrowheads="1"/>
            </p:cNvSpPr>
            <p:nvPr/>
          </p:nvSpPr>
          <p:spPr bwMode="auto">
            <a:xfrm>
              <a:off x="7560" y="4460"/>
              <a:ext cx="540" cy="46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lIns="0" tIns="0" rIns="0" bIns="0"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prstClr val="white"/>
                  </a:solidFill>
                  <a:latin typeface="Times New Roman" pitchFamily="18" charset="0"/>
                </a:rPr>
                <a:t>6</a:t>
              </a:r>
              <a:endParaRPr lang="en-US" altLang="zh-CN" sz="2000" dirty="0">
                <a:solidFill>
                  <a:prstClr val="white"/>
                </a:solidFill>
              </a:endParaRPr>
            </a:p>
          </p:txBody>
        </p:sp>
        <p:sp>
          <p:nvSpPr>
            <p:cNvPr id="50225" name="Oval 8"/>
            <p:cNvSpPr>
              <a:spLocks noChangeArrowheads="1"/>
            </p:cNvSpPr>
            <p:nvPr/>
          </p:nvSpPr>
          <p:spPr bwMode="auto">
            <a:xfrm>
              <a:off x="4680" y="3403"/>
              <a:ext cx="540" cy="46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0" dirty="0">
                  <a:solidFill>
                    <a:prstClr val="white"/>
                  </a:solidFill>
                  <a:latin typeface="Times New Roman" pitchFamily="18" charset="0"/>
                </a:rPr>
                <a:t>2</a:t>
              </a:r>
              <a:endParaRPr lang="en-US" altLang="zh-CN" sz="2000" dirty="0">
                <a:solidFill>
                  <a:prstClr val="white"/>
                </a:solidFill>
              </a:endParaRPr>
            </a:p>
          </p:txBody>
        </p:sp>
        <p:sp>
          <p:nvSpPr>
            <p:cNvPr id="50226" name="Oval 9"/>
            <p:cNvSpPr>
              <a:spLocks noChangeArrowheads="1"/>
            </p:cNvSpPr>
            <p:nvPr/>
          </p:nvSpPr>
          <p:spPr bwMode="auto">
            <a:xfrm>
              <a:off x="6300" y="3390"/>
              <a:ext cx="540" cy="46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0" dirty="0">
                  <a:solidFill>
                    <a:prstClr val="white"/>
                  </a:solidFill>
                  <a:latin typeface="Times New Roman" pitchFamily="18" charset="0"/>
                </a:rPr>
                <a:t>3</a:t>
              </a:r>
              <a:endParaRPr lang="en-US" altLang="zh-CN" sz="2000" dirty="0">
                <a:solidFill>
                  <a:prstClr val="white"/>
                </a:solidFill>
              </a:endParaRPr>
            </a:p>
          </p:txBody>
        </p:sp>
        <p:sp>
          <p:nvSpPr>
            <p:cNvPr id="50227" name="Oval 10"/>
            <p:cNvSpPr>
              <a:spLocks noChangeArrowheads="1"/>
            </p:cNvSpPr>
            <p:nvPr/>
          </p:nvSpPr>
          <p:spPr bwMode="auto">
            <a:xfrm>
              <a:off x="4680" y="5418"/>
              <a:ext cx="540" cy="46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0" dirty="0">
                  <a:solidFill>
                    <a:prstClr val="white"/>
                  </a:solidFill>
                  <a:latin typeface="Times New Roman" pitchFamily="18" charset="0"/>
                </a:rPr>
                <a:t>4</a:t>
              </a:r>
              <a:endParaRPr lang="en-US" altLang="zh-CN" sz="2000" dirty="0">
                <a:solidFill>
                  <a:prstClr val="white"/>
                </a:solidFill>
              </a:endParaRPr>
            </a:p>
          </p:txBody>
        </p:sp>
        <p:sp>
          <p:nvSpPr>
            <p:cNvPr id="50228" name="Oval 11"/>
            <p:cNvSpPr>
              <a:spLocks noChangeArrowheads="1"/>
            </p:cNvSpPr>
            <p:nvPr/>
          </p:nvSpPr>
          <p:spPr bwMode="auto">
            <a:xfrm>
              <a:off x="6300" y="5418"/>
              <a:ext cx="540" cy="46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0">
                  <a:solidFill>
                    <a:prstClr val="white"/>
                  </a:solidFill>
                  <a:latin typeface="Times New Roman" pitchFamily="18" charset="0"/>
                </a:rPr>
                <a:t>5</a:t>
              </a:r>
              <a:endParaRPr lang="en-US" altLang="zh-CN" sz="2000">
                <a:solidFill>
                  <a:prstClr val="white"/>
                </a:solidFill>
              </a:endParaRPr>
            </a:p>
          </p:txBody>
        </p:sp>
        <p:sp>
          <p:nvSpPr>
            <p:cNvPr id="50229" name="Line 12"/>
            <p:cNvSpPr>
              <a:spLocks noChangeShapeType="1"/>
            </p:cNvSpPr>
            <p:nvPr/>
          </p:nvSpPr>
          <p:spPr bwMode="auto">
            <a:xfrm flipV="1">
              <a:off x="3960" y="3858"/>
              <a:ext cx="72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50230" name="Line 13"/>
            <p:cNvSpPr>
              <a:spLocks noChangeShapeType="1"/>
            </p:cNvSpPr>
            <p:nvPr/>
          </p:nvSpPr>
          <p:spPr bwMode="auto">
            <a:xfrm>
              <a:off x="3960" y="4950"/>
              <a:ext cx="72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50231" name="Line 14"/>
            <p:cNvSpPr>
              <a:spLocks noChangeShapeType="1"/>
            </p:cNvSpPr>
            <p:nvPr/>
          </p:nvSpPr>
          <p:spPr bwMode="auto">
            <a:xfrm>
              <a:off x="5220" y="3546"/>
              <a:ext cx="10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50232" name="Line 15"/>
            <p:cNvSpPr>
              <a:spLocks noChangeShapeType="1"/>
            </p:cNvSpPr>
            <p:nvPr/>
          </p:nvSpPr>
          <p:spPr bwMode="auto">
            <a:xfrm>
              <a:off x="5220" y="5574"/>
              <a:ext cx="10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50233" name="Line 16"/>
            <p:cNvSpPr>
              <a:spLocks noChangeShapeType="1"/>
            </p:cNvSpPr>
            <p:nvPr/>
          </p:nvSpPr>
          <p:spPr bwMode="auto">
            <a:xfrm>
              <a:off x="6840" y="3702"/>
              <a:ext cx="72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50234" name="Line 17"/>
            <p:cNvSpPr>
              <a:spLocks noChangeShapeType="1"/>
            </p:cNvSpPr>
            <p:nvPr/>
          </p:nvSpPr>
          <p:spPr bwMode="auto">
            <a:xfrm flipV="1">
              <a:off x="6885" y="4950"/>
              <a:ext cx="72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50236" name="Rectangle 19"/>
            <p:cNvSpPr>
              <a:spLocks noChangeArrowheads="1"/>
            </p:cNvSpPr>
            <p:nvPr/>
          </p:nvSpPr>
          <p:spPr bwMode="auto">
            <a:xfrm>
              <a:off x="3549" y="3742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</a:t>
              </a:r>
              <a:endParaRPr lang="en-US" altLang="zh-CN" sz="2000">
                <a:solidFill>
                  <a:prstClr val="black"/>
                </a:solidFill>
              </a:endParaRPr>
            </a:p>
          </p:txBody>
        </p:sp>
        <p:sp>
          <p:nvSpPr>
            <p:cNvPr id="50237" name="Rectangle 20"/>
            <p:cNvSpPr>
              <a:spLocks noChangeArrowheads="1"/>
            </p:cNvSpPr>
            <p:nvPr/>
          </p:nvSpPr>
          <p:spPr bwMode="auto">
            <a:xfrm>
              <a:off x="3549" y="5369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</a:t>
              </a:r>
              <a:endParaRPr lang="en-US" altLang="zh-CN" sz="2000">
                <a:solidFill>
                  <a:prstClr val="black"/>
                </a:solidFill>
              </a:endParaRPr>
            </a:p>
          </p:txBody>
        </p:sp>
        <p:sp>
          <p:nvSpPr>
            <p:cNvPr id="50238" name="Rectangle 21"/>
            <p:cNvSpPr>
              <a:spLocks noChangeArrowheads="1"/>
            </p:cNvSpPr>
            <p:nvPr/>
          </p:nvSpPr>
          <p:spPr bwMode="auto">
            <a:xfrm>
              <a:off x="7251" y="3626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</a:t>
              </a:r>
              <a:endParaRPr lang="en-US" altLang="zh-CN" sz="2000">
                <a:solidFill>
                  <a:prstClr val="black"/>
                </a:solidFill>
              </a:endParaRPr>
            </a:p>
          </p:txBody>
        </p:sp>
        <p:sp>
          <p:nvSpPr>
            <p:cNvPr id="50239" name="Rectangle 22"/>
            <p:cNvSpPr>
              <a:spLocks noChangeArrowheads="1"/>
            </p:cNvSpPr>
            <p:nvPr/>
          </p:nvSpPr>
          <p:spPr bwMode="auto">
            <a:xfrm>
              <a:off x="7177" y="5369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</a:t>
              </a:r>
              <a:endParaRPr lang="en-US" altLang="zh-CN" sz="2000">
                <a:solidFill>
                  <a:prstClr val="black"/>
                </a:solidFill>
              </a:endParaRPr>
            </a:p>
          </p:txBody>
        </p:sp>
        <p:sp>
          <p:nvSpPr>
            <p:cNvPr id="50240" name="Rectangle 23"/>
            <p:cNvSpPr>
              <a:spLocks noChangeArrowheads="1"/>
            </p:cNvSpPr>
            <p:nvPr/>
          </p:nvSpPr>
          <p:spPr bwMode="auto">
            <a:xfrm>
              <a:off x="5400" y="2928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endParaRPr lang="en-US" altLang="zh-CN" sz="2000">
                <a:solidFill>
                  <a:prstClr val="black"/>
                </a:solidFill>
              </a:endParaRPr>
            </a:p>
          </p:txBody>
        </p:sp>
        <p:sp>
          <p:nvSpPr>
            <p:cNvPr id="50241" name="Rectangle 24"/>
            <p:cNvSpPr>
              <a:spLocks noChangeArrowheads="1"/>
            </p:cNvSpPr>
            <p:nvPr/>
          </p:nvSpPr>
          <p:spPr bwMode="auto">
            <a:xfrm>
              <a:off x="5476" y="5719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endParaRPr lang="en-US" altLang="zh-CN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266961" y="1877150"/>
            <a:ext cx="4457700" cy="3568278"/>
            <a:chOff x="2520" y="6226"/>
            <a:chExt cx="7020" cy="5620"/>
          </a:xfrm>
        </p:grpSpPr>
        <p:sp>
          <p:nvSpPr>
            <p:cNvPr id="50195" name="Oval 27"/>
            <p:cNvSpPr>
              <a:spLocks noChangeArrowheads="1"/>
            </p:cNvSpPr>
            <p:nvPr/>
          </p:nvSpPr>
          <p:spPr bwMode="auto">
            <a:xfrm>
              <a:off x="3780" y="8828"/>
              <a:ext cx="540" cy="46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  <a:endParaRPr lang="en-US" altLang="zh-CN" sz="2000">
                <a:solidFill>
                  <a:prstClr val="black"/>
                </a:solidFill>
              </a:endParaRPr>
            </a:p>
          </p:txBody>
        </p:sp>
        <p:sp>
          <p:nvSpPr>
            <p:cNvPr id="50196" name="Oval 28"/>
            <p:cNvSpPr>
              <a:spLocks noChangeArrowheads="1"/>
            </p:cNvSpPr>
            <p:nvPr/>
          </p:nvSpPr>
          <p:spPr bwMode="auto">
            <a:xfrm>
              <a:off x="7740" y="8828"/>
              <a:ext cx="540" cy="46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prstClr val="black"/>
                  </a:solidFill>
                  <a:latin typeface="Times New Roman" pitchFamily="18" charset="0"/>
                </a:rPr>
                <a:t>6</a:t>
              </a:r>
              <a:endParaRPr lang="en-US" altLang="zh-CN" sz="2000">
                <a:solidFill>
                  <a:prstClr val="black"/>
                </a:solidFill>
              </a:endParaRPr>
            </a:p>
          </p:txBody>
        </p:sp>
        <p:sp>
          <p:nvSpPr>
            <p:cNvPr id="50197" name="Oval 29"/>
            <p:cNvSpPr>
              <a:spLocks noChangeArrowheads="1"/>
            </p:cNvSpPr>
            <p:nvPr/>
          </p:nvSpPr>
          <p:spPr bwMode="auto">
            <a:xfrm>
              <a:off x="4860" y="7786"/>
              <a:ext cx="540" cy="46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endParaRPr lang="en-US" altLang="zh-CN" sz="2000" dirty="0">
                <a:solidFill>
                  <a:prstClr val="black"/>
                </a:solidFill>
              </a:endParaRPr>
            </a:p>
          </p:txBody>
        </p:sp>
        <p:sp>
          <p:nvSpPr>
            <p:cNvPr id="50198" name="Oval 30"/>
            <p:cNvSpPr>
              <a:spLocks noChangeArrowheads="1"/>
            </p:cNvSpPr>
            <p:nvPr/>
          </p:nvSpPr>
          <p:spPr bwMode="auto">
            <a:xfrm>
              <a:off x="6480" y="7786"/>
              <a:ext cx="540" cy="46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  <a:endParaRPr lang="en-US" altLang="zh-CN" sz="2000" dirty="0">
                <a:solidFill>
                  <a:prstClr val="black"/>
                </a:solidFill>
              </a:endParaRPr>
            </a:p>
          </p:txBody>
        </p:sp>
        <p:sp>
          <p:nvSpPr>
            <p:cNvPr id="50199" name="Oval 31"/>
            <p:cNvSpPr>
              <a:spLocks noChangeArrowheads="1"/>
            </p:cNvSpPr>
            <p:nvPr/>
          </p:nvSpPr>
          <p:spPr bwMode="auto">
            <a:xfrm>
              <a:off x="4860" y="9786"/>
              <a:ext cx="540" cy="46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0">
                  <a:solidFill>
                    <a:prstClr val="black"/>
                  </a:solidFill>
                  <a:latin typeface="Times New Roman" pitchFamily="18" charset="0"/>
                </a:rPr>
                <a:t>4</a:t>
              </a:r>
              <a:endParaRPr lang="en-US" altLang="zh-CN" sz="2000">
                <a:solidFill>
                  <a:prstClr val="black"/>
                </a:solidFill>
              </a:endParaRPr>
            </a:p>
          </p:txBody>
        </p:sp>
        <p:sp>
          <p:nvSpPr>
            <p:cNvPr id="50200" name="Oval 32"/>
            <p:cNvSpPr>
              <a:spLocks noChangeArrowheads="1"/>
            </p:cNvSpPr>
            <p:nvPr/>
          </p:nvSpPr>
          <p:spPr bwMode="auto">
            <a:xfrm>
              <a:off x="6480" y="9786"/>
              <a:ext cx="540" cy="46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prstClr val="black"/>
                  </a:solidFill>
                  <a:latin typeface="Times New Roman" pitchFamily="18" charset="0"/>
                </a:rPr>
                <a:t>5</a:t>
              </a:r>
              <a:endParaRPr lang="en-US" altLang="zh-CN" sz="2000">
                <a:solidFill>
                  <a:prstClr val="black"/>
                </a:solidFill>
              </a:endParaRPr>
            </a:p>
          </p:txBody>
        </p:sp>
        <p:sp>
          <p:nvSpPr>
            <p:cNvPr id="50201" name="Line 33"/>
            <p:cNvSpPr>
              <a:spLocks noChangeShapeType="1"/>
            </p:cNvSpPr>
            <p:nvPr/>
          </p:nvSpPr>
          <p:spPr bwMode="auto">
            <a:xfrm flipV="1">
              <a:off x="4140" y="8226"/>
              <a:ext cx="72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50202" name="Line 34"/>
            <p:cNvSpPr>
              <a:spLocks noChangeShapeType="1"/>
            </p:cNvSpPr>
            <p:nvPr/>
          </p:nvSpPr>
          <p:spPr bwMode="auto">
            <a:xfrm>
              <a:off x="4140" y="9318"/>
              <a:ext cx="72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50203" name="Line 35"/>
            <p:cNvSpPr>
              <a:spLocks noChangeShapeType="1"/>
            </p:cNvSpPr>
            <p:nvPr/>
          </p:nvSpPr>
          <p:spPr bwMode="auto">
            <a:xfrm>
              <a:off x="5400" y="7914"/>
              <a:ext cx="108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50204" name="Line 36"/>
            <p:cNvSpPr>
              <a:spLocks noChangeShapeType="1"/>
            </p:cNvSpPr>
            <p:nvPr/>
          </p:nvSpPr>
          <p:spPr bwMode="auto">
            <a:xfrm>
              <a:off x="5400" y="9942"/>
              <a:ext cx="108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50205" name="Line 37"/>
            <p:cNvSpPr>
              <a:spLocks noChangeShapeType="1"/>
            </p:cNvSpPr>
            <p:nvPr/>
          </p:nvSpPr>
          <p:spPr bwMode="auto">
            <a:xfrm>
              <a:off x="7020" y="8070"/>
              <a:ext cx="72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50206" name="Line 38"/>
            <p:cNvSpPr>
              <a:spLocks noChangeShapeType="1"/>
            </p:cNvSpPr>
            <p:nvPr/>
          </p:nvSpPr>
          <p:spPr bwMode="auto">
            <a:xfrm flipV="1">
              <a:off x="7065" y="9318"/>
              <a:ext cx="72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50207" name="Rectangle 39"/>
            <p:cNvSpPr>
              <a:spLocks noChangeArrowheads="1"/>
            </p:cNvSpPr>
            <p:nvPr/>
          </p:nvSpPr>
          <p:spPr bwMode="auto">
            <a:xfrm>
              <a:off x="3908" y="8027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</a:t>
              </a:r>
              <a:endParaRPr lang="en-US" altLang="zh-CN" sz="2000">
                <a:solidFill>
                  <a:prstClr val="black"/>
                </a:solidFill>
              </a:endParaRPr>
            </a:p>
          </p:txBody>
        </p:sp>
        <p:sp>
          <p:nvSpPr>
            <p:cNvPr id="50208" name="Rectangle 40"/>
            <p:cNvSpPr>
              <a:spLocks noChangeArrowheads="1"/>
            </p:cNvSpPr>
            <p:nvPr/>
          </p:nvSpPr>
          <p:spPr bwMode="auto">
            <a:xfrm>
              <a:off x="3682" y="9600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</a:t>
              </a:r>
              <a:endParaRPr lang="en-US" altLang="zh-CN" sz="2000" dirty="0">
                <a:solidFill>
                  <a:prstClr val="black"/>
                </a:solidFill>
              </a:endParaRPr>
            </a:p>
          </p:txBody>
        </p:sp>
        <p:sp>
          <p:nvSpPr>
            <p:cNvPr id="50209" name="Rectangle 41"/>
            <p:cNvSpPr>
              <a:spLocks noChangeArrowheads="1"/>
            </p:cNvSpPr>
            <p:nvPr/>
          </p:nvSpPr>
          <p:spPr bwMode="auto">
            <a:xfrm>
              <a:off x="7271" y="7914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</a:t>
              </a:r>
              <a:endParaRPr lang="en-US" altLang="zh-CN" sz="2000">
                <a:solidFill>
                  <a:prstClr val="black"/>
                </a:solidFill>
              </a:endParaRPr>
            </a:p>
          </p:txBody>
        </p:sp>
        <p:sp>
          <p:nvSpPr>
            <p:cNvPr id="50210" name="Rectangle 42"/>
            <p:cNvSpPr>
              <a:spLocks noChangeArrowheads="1"/>
            </p:cNvSpPr>
            <p:nvPr/>
          </p:nvSpPr>
          <p:spPr bwMode="auto">
            <a:xfrm>
              <a:off x="7271" y="9714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</a:t>
              </a:r>
              <a:endParaRPr lang="en-US" altLang="zh-CN" sz="2000">
                <a:solidFill>
                  <a:prstClr val="black"/>
                </a:solidFill>
              </a:endParaRPr>
            </a:p>
          </p:txBody>
        </p:sp>
        <p:sp>
          <p:nvSpPr>
            <p:cNvPr id="50211" name="Rectangle 43"/>
            <p:cNvSpPr>
              <a:spLocks noChangeArrowheads="1"/>
            </p:cNvSpPr>
            <p:nvPr/>
          </p:nvSpPr>
          <p:spPr bwMode="auto">
            <a:xfrm>
              <a:off x="5580" y="7347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endParaRPr lang="en-US" altLang="zh-CN" sz="2000">
                <a:solidFill>
                  <a:prstClr val="black"/>
                </a:solidFill>
              </a:endParaRPr>
            </a:p>
          </p:txBody>
        </p:sp>
        <p:sp>
          <p:nvSpPr>
            <p:cNvPr id="50212" name="Rectangle 44"/>
            <p:cNvSpPr>
              <a:spLocks noChangeArrowheads="1"/>
            </p:cNvSpPr>
            <p:nvPr/>
          </p:nvSpPr>
          <p:spPr bwMode="auto">
            <a:xfrm>
              <a:off x="5723" y="9388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endParaRPr lang="en-US" altLang="zh-CN" sz="2000">
                <a:solidFill>
                  <a:prstClr val="black"/>
                </a:solidFill>
              </a:endParaRPr>
            </a:p>
          </p:txBody>
        </p:sp>
        <p:sp>
          <p:nvSpPr>
            <p:cNvPr id="50213" name="Oval 45"/>
            <p:cNvSpPr>
              <a:spLocks noChangeArrowheads="1"/>
            </p:cNvSpPr>
            <p:nvPr/>
          </p:nvSpPr>
          <p:spPr bwMode="auto">
            <a:xfrm>
              <a:off x="9000" y="8850"/>
              <a:ext cx="540" cy="46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prstClr val="white"/>
                  </a:solidFill>
                  <a:latin typeface="Times New Roman" pitchFamily="18" charset="0"/>
                </a:rPr>
                <a:t>7</a:t>
              </a:r>
              <a:endParaRPr lang="en-US" altLang="zh-CN" sz="2000" dirty="0">
                <a:solidFill>
                  <a:prstClr val="white"/>
                </a:solidFill>
              </a:endParaRPr>
            </a:p>
          </p:txBody>
        </p:sp>
        <p:sp>
          <p:nvSpPr>
            <p:cNvPr id="50214" name="Oval 46"/>
            <p:cNvSpPr>
              <a:spLocks noChangeArrowheads="1"/>
            </p:cNvSpPr>
            <p:nvPr/>
          </p:nvSpPr>
          <p:spPr bwMode="auto">
            <a:xfrm>
              <a:off x="2520" y="8850"/>
              <a:ext cx="540" cy="46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tIns="0"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prstClr val="white"/>
                  </a:solidFill>
                  <a:latin typeface="Times New Roman" pitchFamily="18" charset="0"/>
                </a:rPr>
                <a:t>0</a:t>
              </a:r>
              <a:endParaRPr lang="en-US" altLang="zh-CN" sz="2000" dirty="0">
                <a:solidFill>
                  <a:prstClr val="white"/>
                </a:solidFill>
              </a:endParaRPr>
            </a:p>
          </p:txBody>
        </p:sp>
        <p:sp>
          <p:nvSpPr>
            <p:cNvPr id="50215" name="Line 47"/>
            <p:cNvSpPr>
              <a:spLocks noChangeShapeType="1"/>
            </p:cNvSpPr>
            <p:nvPr/>
          </p:nvSpPr>
          <p:spPr bwMode="auto">
            <a:xfrm>
              <a:off x="3060" y="9087"/>
              <a:ext cx="72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50216" name="Line 48"/>
            <p:cNvSpPr>
              <a:spLocks noChangeShapeType="1"/>
            </p:cNvSpPr>
            <p:nvPr/>
          </p:nvSpPr>
          <p:spPr bwMode="auto">
            <a:xfrm>
              <a:off x="8280" y="9006"/>
              <a:ext cx="5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50217" name="Freeform 49"/>
            <p:cNvSpPr>
              <a:spLocks/>
            </p:cNvSpPr>
            <p:nvPr/>
          </p:nvSpPr>
          <p:spPr bwMode="auto">
            <a:xfrm>
              <a:off x="3960" y="7082"/>
              <a:ext cx="4140" cy="1768"/>
            </a:xfrm>
            <a:custGeom>
              <a:avLst/>
              <a:gdLst>
                <a:gd name="T0" fmla="*/ 4140 w 4140"/>
                <a:gd name="T1" fmla="*/ 1976 h 1976"/>
                <a:gd name="T2" fmla="*/ 3600 w 4140"/>
                <a:gd name="T3" fmla="*/ 416 h 1976"/>
                <a:gd name="T4" fmla="*/ 900 w 4140"/>
                <a:gd name="T5" fmla="*/ 260 h 1976"/>
                <a:gd name="T6" fmla="*/ 0 w 4140"/>
                <a:gd name="T7" fmla="*/ 1976 h 19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40"/>
                <a:gd name="T13" fmla="*/ 0 h 1976"/>
                <a:gd name="T14" fmla="*/ 4140 w 4140"/>
                <a:gd name="T15" fmla="*/ 1976 h 19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40" h="1976">
                  <a:moveTo>
                    <a:pt x="4140" y="1976"/>
                  </a:moveTo>
                  <a:cubicBezTo>
                    <a:pt x="4140" y="1339"/>
                    <a:pt x="4140" y="702"/>
                    <a:pt x="3600" y="416"/>
                  </a:cubicBezTo>
                  <a:cubicBezTo>
                    <a:pt x="3060" y="130"/>
                    <a:pt x="1500" y="0"/>
                    <a:pt x="900" y="260"/>
                  </a:cubicBezTo>
                  <a:cubicBezTo>
                    <a:pt x="300" y="520"/>
                    <a:pt x="150" y="1248"/>
                    <a:pt x="0" y="1976"/>
                  </a:cubicBezTo>
                </a:path>
              </a:pathLst>
            </a:custGeom>
            <a:ln>
              <a:headEnd/>
              <a:tailEnd type="triangle" w="med" len="med"/>
            </a:ln>
            <a:extLst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50218" name="Freeform 50"/>
            <p:cNvSpPr>
              <a:spLocks/>
            </p:cNvSpPr>
            <p:nvPr/>
          </p:nvSpPr>
          <p:spPr bwMode="auto">
            <a:xfrm>
              <a:off x="2880" y="9318"/>
              <a:ext cx="6300" cy="2528"/>
            </a:xfrm>
            <a:custGeom>
              <a:avLst/>
              <a:gdLst>
                <a:gd name="T0" fmla="*/ 0 w 6300"/>
                <a:gd name="T1" fmla="*/ 0 h 1586"/>
                <a:gd name="T2" fmla="*/ 1260 w 6300"/>
                <a:gd name="T3" fmla="*/ 1248 h 1586"/>
                <a:gd name="T4" fmla="*/ 5040 w 6300"/>
                <a:gd name="T5" fmla="*/ 1404 h 1586"/>
                <a:gd name="T6" fmla="*/ 6300 w 6300"/>
                <a:gd name="T7" fmla="*/ 156 h 15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00"/>
                <a:gd name="T13" fmla="*/ 0 h 1586"/>
                <a:gd name="T14" fmla="*/ 6300 w 6300"/>
                <a:gd name="T15" fmla="*/ 1586 h 15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00" h="1586">
                  <a:moveTo>
                    <a:pt x="0" y="0"/>
                  </a:moveTo>
                  <a:cubicBezTo>
                    <a:pt x="210" y="507"/>
                    <a:pt x="420" y="1014"/>
                    <a:pt x="1260" y="1248"/>
                  </a:cubicBezTo>
                  <a:cubicBezTo>
                    <a:pt x="2100" y="1482"/>
                    <a:pt x="4200" y="1586"/>
                    <a:pt x="5040" y="1404"/>
                  </a:cubicBezTo>
                  <a:cubicBezTo>
                    <a:pt x="5880" y="1222"/>
                    <a:pt x="6090" y="689"/>
                    <a:pt x="6300" y="156"/>
                  </a:cubicBezTo>
                </a:path>
              </a:pathLst>
            </a:custGeom>
            <a:noFill/>
            <a:ln w="28575">
              <a:solidFill>
                <a:schemeClr val="accent4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50220" name="Rectangle 52"/>
            <p:cNvSpPr>
              <a:spLocks noChangeArrowheads="1"/>
            </p:cNvSpPr>
            <p:nvPr/>
          </p:nvSpPr>
          <p:spPr bwMode="auto">
            <a:xfrm>
              <a:off x="5723" y="6439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</a:t>
              </a:r>
              <a:endParaRPr lang="en-US" altLang="zh-CN" sz="2000" dirty="0">
                <a:solidFill>
                  <a:srgbClr val="C00000"/>
                </a:solidFill>
              </a:endParaRPr>
            </a:p>
          </p:txBody>
        </p:sp>
        <p:sp>
          <p:nvSpPr>
            <p:cNvPr id="50221" name="Rectangle 53"/>
            <p:cNvSpPr>
              <a:spLocks noChangeArrowheads="1"/>
            </p:cNvSpPr>
            <p:nvPr/>
          </p:nvSpPr>
          <p:spPr bwMode="auto">
            <a:xfrm>
              <a:off x="4520" y="10860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0B050"/>
                  </a:solidFill>
                  <a:latin typeface="Times New Roman" pitchFamily="18" charset="0"/>
                  <a:sym typeface="Symbol" pitchFamily="18" charset="2"/>
                </a:rPr>
                <a:t></a:t>
              </a:r>
              <a:endParaRPr lang="en-US" altLang="zh-CN" sz="2000" dirty="0">
                <a:solidFill>
                  <a:srgbClr val="00B050"/>
                </a:solidFill>
              </a:endParaRPr>
            </a:p>
          </p:txBody>
        </p:sp>
        <p:sp>
          <p:nvSpPr>
            <p:cNvPr id="71" name="Freeform 49"/>
            <p:cNvSpPr>
              <a:spLocks/>
            </p:cNvSpPr>
            <p:nvPr/>
          </p:nvSpPr>
          <p:spPr bwMode="auto">
            <a:xfrm rot="10800000">
              <a:off x="3960" y="9297"/>
              <a:ext cx="4140" cy="1528"/>
            </a:xfrm>
            <a:custGeom>
              <a:avLst/>
              <a:gdLst>
                <a:gd name="T0" fmla="*/ 4140 w 4140"/>
                <a:gd name="T1" fmla="*/ 1976 h 1976"/>
                <a:gd name="T2" fmla="*/ 3600 w 4140"/>
                <a:gd name="T3" fmla="*/ 416 h 1976"/>
                <a:gd name="T4" fmla="*/ 900 w 4140"/>
                <a:gd name="T5" fmla="*/ 260 h 1976"/>
                <a:gd name="T6" fmla="*/ 0 w 4140"/>
                <a:gd name="T7" fmla="*/ 1976 h 19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40"/>
                <a:gd name="T13" fmla="*/ 0 h 1976"/>
                <a:gd name="T14" fmla="*/ 4140 w 4140"/>
                <a:gd name="T15" fmla="*/ 1976 h 19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40" h="1976">
                  <a:moveTo>
                    <a:pt x="4140" y="1976"/>
                  </a:moveTo>
                  <a:cubicBezTo>
                    <a:pt x="4140" y="1339"/>
                    <a:pt x="4140" y="702"/>
                    <a:pt x="3600" y="416"/>
                  </a:cubicBezTo>
                  <a:cubicBezTo>
                    <a:pt x="3060" y="130"/>
                    <a:pt x="1500" y="0"/>
                    <a:pt x="900" y="260"/>
                  </a:cubicBezTo>
                  <a:cubicBezTo>
                    <a:pt x="300" y="520"/>
                    <a:pt x="150" y="1248"/>
                    <a:pt x="0" y="1976"/>
                  </a:cubicBezTo>
                </a:path>
              </a:pathLst>
            </a:custGeom>
            <a:ln>
              <a:headEnd/>
              <a:tailEnd type="triangle" w="med" len="med"/>
            </a:ln>
            <a:extLst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72" name="Rectangle 52"/>
            <p:cNvSpPr>
              <a:spLocks noChangeArrowheads="1"/>
            </p:cNvSpPr>
            <p:nvPr/>
          </p:nvSpPr>
          <p:spPr bwMode="auto">
            <a:xfrm>
              <a:off x="5940" y="10818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</a:t>
              </a:r>
              <a:endParaRPr lang="en-US" altLang="zh-CN" sz="2000" dirty="0">
                <a:solidFill>
                  <a:srgbClr val="C00000"/>
                </a:solidFill>
              </a:endParaRPr>
            </a:p>
          </p:txBody>
        </p:sp>
        <p:sp>
          <p:nvSpPr>
            <p:cNvPr id="74" name="Rectangle 53"/>
            <p:cNvSpPr>
              <a:spLocks noChangeArrowheads="1"/>
            </p:cNvSpPr>
            <p:nvPr/>
          </p:nvSpPr>
          <p:spPr bwMode="auto">
            <a:xfrm>
              <a:off x="3395" y="6226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0B050"/>
                  </a:solidFill>
                  <a:latin typeface="Times New Roman" pitchFamily="18" charset="0"/>
                  <a:sym typeface="Symbol" pitchFamily="18" charset="2"/>
                </a:rPr>
                <a:t></a:t>
              </a:r>
              <a:endParaRPr lang="en-US" altLang="zh-CN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3291620" y="5475337"/>
            <a:ext cx="4579220" cy="731655"/>
            <a:chOff x="3780" y="12101"/>
            <a:chExt cx="4990" cy="724"/>
          </a:xfrm>
        </p:grpSpPr>
        <p:sp>
          <p:nvSpPr>
            <p:cNvPr id="50182" name="Oval 55"/>
            <p:cNvSpPr>
              <a:spLocks noChangeArrowheads="1"/>
            </p:cNvSpPr>
            <p:nvPr/>
          </p:nvSpPr>
          <p:spPr bwMode="auto">
            <a:xfrm>
              <a:off x="7830" y="12201"/>
              <a:ext cx="940" cy="62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50183" name="Oval 56"/>
            <p:cNvSpPr>
              <a:spLocks noChangeArrowheads="1"/>
            </p:cNvSpPr>
            <p:nvPr/>
          </p:nvSpPr>
          <p:spPr bwMode="auto">
            <a:xfrm>
              <a:off x="3780" y="12282"/>
              <a:ext cx="540" cy="46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0" dirty="0">
                  <a:solidFill>
                    <a:prstClr val="white"/>
                  </a:solidFill>
                  <a:latin typeface="Times New Roman" pitchFamily="18" charset="0"/>
                </a:rPr>
                <a:t>7</a:t>
              </a:r>
              <a:endParaRPr lang="en-US" altLang="zh-CN" sz="2000" dirty="0">
                <a:solidFill>
                  <a:prstClr val="white"/>
                </a:solidFill>
              </a:endParaRPr>
            </a:p>
          </p:txBody>
        </p:sp>
        <p:sp>
          <p:nvSpPr>
            <p:cNvPr id="50184" name="Oval 57"/>
            <p:cNvSpPr>
              <a:spLocks noChangeArrowheads="1"/>
            </p:cNvSpPr>
            <p:nvPr/>
          </p:nvSpPr>
          <p:spPr bwMode="auto">
            <a:xfrm>
              <a:off x="5040" y="12282"/>
              <a:ext cx="540" cy="46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0" dirty="0">
                  <a:solidFill>
                    <a:prstClr val="white"/>
                  </a:solidFill>
                  <a:latin typeface="Times New Roman" pitchFamily="18" charset="0"/>
                </a:rPr>
                <a:t>8</a:t>
              </a:r>
              <a:endParaRPr lang="en-US" altLang="zh-CN" sz="2000" dirty="0">
                <a:solidFill>
                  <a:prstClr val="white"/>
                </a:solidFill>
              </a:endParaRPr>
            </a:p>
          </p:txBody>
        </p:sp>
        <p:sp>
          <p:nvSpPr>
            <p:cNvPr id="50185" name="Oval 58"/>
            <p:cNvSpPr>
              <a:spLocks noChangeArrowheads="1"/>
            </p:cNvSpPr>
            <p:nvPr/>
          </p:nvSpPr>
          <p:spPr bwMode="auto">
            <a:xfrm>
              <a:off x="6480" y="12282"/>
              <a:ext cx="540" cy="46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0" dirty="0">
                  <a:solidFill>
                    <a:prstClr val="white"/>
                  </a:solidFill>
                  <a:latin typeface="Times New Roman" pitchFamily="18" charset="0"/>
                </a:rPr>
                <a:t>9</a:t>
              </a:r>
              <a:endParaRPr lang="en-US" altLang="zh-CN" sz="2000" dirty="0">
                <a:solidFill>
                  <a:prstClr val="white"/>
                </a:solidFill>
              </a:endParaRPr>
            </a:p>
          </p:txBody>
        </p:sp>
        <p:sp>
          <p:nvSpPr>
            <p:cNvPr id="50186" name="Oval 59"/>
            <p:cNvSpPr>
              <a:spLocks noChangeArrowheads="1"/>
            </p:cNvSpPr>
            <p:nvPr/>
          </p:nvSpPr>
          <p:spPr bwMode="auto">
            <a:xfrm>
              <a:off x="7920" y="12282"/>
              <a:ext cx="793" cy="46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lIns="0" tIns="0" rIns="0" bIns="0"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0" dirty="0">
                  <a:solidFill>
                    <a:prstClr val="white"/>
                  </a:solidFill>
                  <a:latin typeface="Times New Roman" pitchFamily="18" charset="0"/>
                </a:rPr>
                <a:t>10</a:t>
              </a:r>
              <a:endParaRPr lang="en-US" altLang="zh-CN" sz="2000" dirty="0">
                <a:solidFill>
                  <a:prstClr val="white"/>
                </a:solidFill>
              </a:endParaRPr>
            </a:p>
          </p:txBody>
        </p:sp>
        <p:sp>
          <p:nvSpPr>
            <p:cNvPr id="50188" name="Line 61"/>
            <p:cNvSpPr>
              <a:spLocks noChangeShapeType="1"/>
            </p:cNvSpPr>
            <p:nvPr/>
          </p:nvSpPr>
          <p:spPr bwMode="auto">
            <a:xfrm>
              <a:off x="4320" y="12534"/>
              <a:ext cx="72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50189" name="Line 62"/>
            <p:cNvSpPr>
              <a:spLocks noChangeShapeType="1"/>
            </p:cNvSpPr>
            <p:nvPr/>
          </p:nvSpPr>
          <p:spPr bwMode="auto">
            <a:xfrm>
              <a:off x="5580" y="12528"/>
              <a:ext cx="90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50190" name="Line 63"/>
            <p:cNvSpPr>
              <a:spLocks noChangeShapeType="1"/>
            </p:cNvSpPr>
            <p:nvPr/>
          </p:nvSpPr>
          <p:spPr bwMode="auto">
            <a:xfrm>
              <a:off x="7020" y="12528"/>
              <a:ext cx="72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50191" name="Rectangle 64"/>
            <p:cNvSpPr>
              <a:spLocks noChangeArrowheads="1"/>
            </p:cNvSpPr>
            <p:nvPr/>
          </p:nvSpPr>
          <p:spPr bwMode="auto">
            <a:xfrm>
              <a:off x="4320" y="12126"/>
              <a:ext cx="560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endParaRPr lang="en-US" altLang="zh-CN" sz="2000">
                <a:solidFill>
                  <a:prstClr val="black"/>
                </a:solidFill>
              </a:endParaRPr>
            </a:p>
          </p:txBody>
        </p:sp>
        <p:sp>
          <p:nvSpPr>
            <p:cNvPr id="50192" name="Rectangle 65"/>
            <p:cNvSpPr>
              <a:spLocks noChangeArrowheads="1"/>
            </p:cNvSpPr>
            <p:nvPr/>
          </p:nvSpPr>
          <p:spPr bwMode="auto">
            <a:xfrm>
              <a:off x="5687" y="12101"/>
              <a:ext cx="62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endParaRPr lang="en-US" altLang="zh-CN" sz="2000">
                <a:solidFill>
                  <a:prstClr val="black"/>
                </a:solidFill>
              </a:endParaRPr>
            </a:p>
          </p:txBody>
        </p:sp>
        <p:sp>
          <p:nvSpPr>
            <p:cNvPr id="50193" name="Rectangle 66"/>
            <p:cNvSpPr>
              <a:spLocks noChangeArrowheads="1"/>
            </p:cNvSpPr>
            <p:nvPr/>
          </p:nvSpPr>
          <p:spPr bwMode="auto">
            <a:xfrm>
              <a:off x="7084" y="12101"/>
              <a:ext cx="55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endParaRPr lang="en-US" altLang="zh-CN" sz="2000">
                <a:solidFill>
                  <a:prstClr val="black"/>
                </a:solidFill>
              </a:endParaRPr>
            </a:p>
          </p:txBody>
        </p:sp>
      </p:grpSp>
      <p:sp>
        <p:nvSpPr>
          <p:cNvPr id="50181" name="Text Box 67"/>
          <p:cNvSpPr txBox="1">
            <a:spLocks noChangeArrowheads="1"/>
          </p:cNvSpPr>
          <p:nvPr/>
        </p:nvSpPr>
        <p:spPr bwMode="auto">
          <a:xfrm>
            <a:off x="301713" y="176357"/>
            <a:ext cx="2160587" cy="457200"/>
          </a:xfrm>
          <a:prstGeom prst="rect">
            <a:avLst/>
          </a:prstGeom>
          <a:noFill/>
          <a:ln w="12700">
            <a:solidFill>
              <a:srgbClr val="FF006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</a:rPr>
              <a:t>r=(a|b)*abb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36479" y="1033548"/>
            <a:ext cx="1423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(</a:t>
            </a:r>
            <a:r>
              <a:rPr lang="en-US" altLang="zh-CN" sz="2400" b="1" dirty="0" err="1">
                <a:solidFill>
                  <a:prstClr val="black"/>
                </a:solidFill>
                <a:latin typeface="Arial Narrow" pitchFamily="34" charset="0"/>
              </a:rPr>
              <a:t>a|b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)</a:t>
            </a:r>
            <a:endParaRPr lang="zh-CN" altLang="en-US" sz="2400" b="1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70260" y="3116131"/>
            <a:ext cx="1423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(</a:t>
            </a:r>
            <a:r>
              <a:rPr lang="en-US" altLang="zh-CN" sz="2400" b="1" dirty="0" err="1">
                <a:solidFill>
                  <a:prstClr val="black"/>
                </a:solidFill>
                <a:latin typeface="Arial Narrow" pitchFamily="34" charset="0"/>
              </a:rPr>
              <a:t>a|b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)*</a:t>
            </a:r>
            <a:endParaRPr lang="zh-CN" altLang="en-US" sz="2400" b="1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73" name="Freeform 50"/>
          <p:cNvSpPr>
            <a:spLocks/>
          </p:cNvSpPr>
          <p:nvPr/>
        </p:nvSpPr>
        <p:spPr bwMode="auto">
          <a:xfrm rot="10800000">
            <a:off x="2455819" y="1920652"/>
            <a:ext cx="4000500" cy="1605090"/>
          </a:xfrm>
          <a:custGeom>
            <a:avLst/>
            <a:gdLst>
              <a:gd name="T0" fmla="*/ 0 w 6300"/>
              <a:gd name="T1" fmla="*/ 0 h 1586"/>
              <a:gd name="T2" fmla="*/ 1260 w 6300"/>
              <a:gd name="T3" fmla="*/ 1248 h 1586"/>
              <a:gd name="T4" fmla="*/ 5040 w 6300"/>
              <a:gd name="T5" fmla="*/ 1404 h 1586"/>
              <a:gd name="T6" fmla="*/ 6300 w 6300"/>
              <a:gd name="T7" fmla="*/ 156 h 1586"/>
              <a:gd name="T8" fmla="*/ 0 60000 65536"/>
              <a:gd name="T9" fmla="*/ 0 60000 65536"/>
              <a:gd name="T10" fmla="*/ 0 60000 65536"/>
              <a:gd name="T11" fmla="*/ 0 60000 65536"/>
              <a:gd name="T12" fmla="*/ 0 w 6300"/>
              <a:gd name="T13" fmla="*/ 0 h 1586"/>
              <a:gd name="T14" fmla="*/ 6300 w 6300"/>
              <a:gd name="T15" fmla="*/ 1586 h 15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300" h="1586">
                <a:moveTo>
                  <a:pt x="0" y="0"/>
                </a:moveTo>
                <a:cubicBezTo>
                  <a:pt x="210" y="507"/>
                  <a:pt x="420" y="1014"/>
                  <a:pt x="1260" y="1248"/>
                </a:cubicBezTo>
                <a:cubicBezTo>
                  <a:pt x="2100" y="1482"/>
                  <a:pt x="4200" y="1586"/>
                  <a:pt x="5040" y="1404"/>
                </a:cubicBezTo>
                <a:cubicBezTo>
                  <a:pt x="5880" y="1222"/>
                  <a:pt x="6090" y="689"/>
                  <a:pt x="6300" y="156"/>
                </a:cubicBez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70259" y="5585073"/>
            <a:ext cx="1423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err="1">
                <a:solidFill>
                  <a:prstClr val="black"/>
                </a:solidFill>
                <a:latin typeface="Arial Narrow" pitchFamily="34" charset="0"/>
              </a:rPr>
              <a:t>abb</a:t>
            </a:r>
            <a:endParaRPr lang="zh-CN" altLang="en-US" sz="2400" b="1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1713" y="1105309"/>
            <a:ext cx="2520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PS: 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图中，红色</a:t>
            </a:r>
            <a:r>
              <a:rPr lang="el-GR" altLang="zh-CN" sz="2400" b="1" dirty="0">
                <a:solidFill>
                  <a:prstClr val="black"/>
                </a:solidFill>
                <a:latin typeface="Arial Narrow" pitchFamily="34" charset="0"/>
              </a:rPr>
              <a:t>ε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弧和绿色</a:t>
            </a:r>
            <a:r>
              <a:rPr lang="el-GR" altLang="zh-CN" sz="2400" b="1" dirty="0">
                <a:solidFill>
                  <a:prstClr val="black"/>
                </a:solidFill>
                <a:latin typeface="Arial Narrow" pitchFamily="34" charset="0"/>
              </a:rPr>
              <a:t>ε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弧只需要两条。</a:t>
            </a:r>
            <a:endParaRPr lang="zh-CN" altLang="en-US" sz="2400" b="1" dirty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44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0" grpId="0"/>
      <p:bldP spid="73" grpId="0" animBg="1"/>
      <p:bldP spid="75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1755</Words>
  <Application>Microsoft Office PowerPoint</Application>
  <PresentationFormat>全屏显示(4:3)</PresentationFormat>
  <Paragraphs>323</Paragraphs>
  <Slides>27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2_模块</vt:lpstr>
      <vt:lpstr>Image</vt:lpstr>
      <vt:lpstr>03-3   转换为有穷自动机</vt:lpstr>
      <vt:lpstr>3.5  正规式与有穷自动机的等价性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3.6 正规文法和自动机的等价性</vt:lpstr>
      <vt:lpstr>PowerPoint 演示文稿</vt:lpstr>
      <vt:lpstr>PowerPoint 演示文稿</vt:lpstr>
      <vt:lpstr>附：有穷自动机识别正规集模型 </vt:lpstr>
      <vt:lpstr>03-3  本节内容及相关习题 </vt:lpstr>
      <vt:lpstr>03-3  本节内容及相关习题 </vt:lpstr>
      <vt:lpstr>03-4   词法分析程序的自动构造工具（略）</vt:lpstr>
      <vt:lpstr>3.7 词法分析程序的自动构造工具 </vt:lpstr>
      <vt:lpstr>PowerPoint 演示文稿</vt:lpstr>
      <vt:lpstr>PowerPoint 演示文稿</vt:lpstr>
      <vt:lpstr>(1)  辅助定义部分</vt:lpstr>
      <vt:lpstr>PowerPoint 演示文稿</vt:lpstr>
      <vt:lpstr>PowerPoint 演示文稿</vt:lpstr>
      <vt:lpstr>本章小结 </vt:lpstr>
      <vt:lpstr>本章考题 </vt:lpstr>
      <vt:lpstr>本章考题 </vt:lpstr>
      <vt:lpstr>本章考题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03-3   转换为有穷自动机</dc:title>
  <dc:creator>jinxi</dc:creator>
  <cp:lastModifiedBy>jinxi</cp:lastModifiedBy>
  <cp:revision>1</cp:revision>
  <dcterms:created xsi:type="dcterms:W3CDTF">2016-10-11T15:44:12Z</dcterms:created>
  <dcterms:modified xsi:type="dcterms:W3CDTF">2016-10-11T15:44:58Z</dcterms:modified>
</cp:coreProperties>
</file>