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3" r:id="rId33"/>
    <p:sldId id="287" r:id="rId34"/>
    <p:sldId id="288" r:id="rId35"/>
    <p:sldId id="289" r:id="rId36"/>
    <p:sldId id="290" r:id="rId37"/>
    <p:sldId id="291" r:id="rId38"/>
    <p:sldId id="292"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6600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954" y="-7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5DBE98-77F2-4FBD-95C8-4EBF7C666390}" type="doc">
      <dgm:prSet loTypeId="urn:microsoft.com/office/officeart/2005/8/layout/hierarchy2" loCatId="hierarchy" qsTypeId="urn:microsoft.com/office/officeart/2005/8/quickstyle/simple3" qsCatId="simple" csTypeId="urn:microsoft.com/office/officeart/2005/8/colors/accent1_1" csCatId="accent1" phldr="1"/>
      <dgm:spPr/>
      <dgm:t>
        <a:bodyPr/>
        <a:lstStyle/>
        <a:p>
          <a:endParaRPr lang="zh-CN" altLang="en-US"/>
        </a:p>
      </dgm:t>
    </dgm:pt>
    <dgm:pt modelId="{5B7FD1A1-6BFE-4A72-951A-DE6697B46AAE}">
      <dgm:prSet phldrT="[文本]"/>
      <dgm:spPr/>
      <dgm:t>
        <a:bodyPr/>
        <a:lstStyle/>
        <a:p>
          <a:r>
            <a:rPr lang="zh-CN" altLang="en-US" b="1" smtClean="0">
              <a:solidFill>
                <a:srgbClr val="FF0066"/>
              </a:solidFill>
            </a:rPr>
            <a:t>语法分析方法</a:t>
          </a:r>
          <a:endParaRPr lang="zh-CN" altLang="en-US" b="1" dirty="0">
            <a:solidFill>
              <a:srgbClr val="FF0066"/>
            </a:solidFill>
          </a:endParaRPr>
        </a:p>
      </dgm:t>
    </dgm:pt>
    <dgm:pt modelId="{54EF98EB-BFC9-4013-8C4E-D05BE5FA90E6}" type="parTrans" cxnId="{4E7301A6-C745-40A6-ADF7-5A0E3337E942}">
      <dgm:prSet/>
      <dgm:spPr/>
      <dgm:t>
        <a:bodyPr/>
        <a:lstStyle/>
        <a:p>
          <a:endParaRPr lang="zh-CN" altLang="en-US"/>
        </a:p>
      </dgm:t>
    </dgm:pt>
    <dgm:pt modelId="{AD3204AA-06CD-47CD-8DCE-D992F15E3DE9}" type="sibTrans" cxnId="{4E7301A6-C745-40A6-ADF7-5A0E3337E942}">
      <dgm:prSet/>
      <dgm:spPr/>
      <dgm:t>
        <a:bodyPr/>
        <a:lstStyle/>
        <a:p>
          <a:endParaRPr lang="zh-CN" altLang="en-US"/>
        </a:p>
      </dgm:t>
    </dgm:pt>
    <dgm:pt modelId="{CBD958CE-89CE-484E-ADF0-7AACBA98D9FA}">
      <dgm:prSet phldrT="[文本]"/>
      <dgm:spPr/>
      <dgm:t>
        <a:bodyPr/>
        <a:lstStyle/>
        <a:p>
          <a:r>
            <a:rPr lang="zh-CN" altLang="en-US" b="1" dirty="0" smtClean="0">
              <a:solidFill>
                <a:srgbClr val="FF0066"/>
              </a:solidFill>
            </a:rPr>
            <a:t>自顶向下</a:t>
          </a:r>
          <a:endParaRPr lang="zh-CN" altLang="en-US" b="1" dirty="0">
            <a:solidFill>
              <a:srgbClr val="FF0066"/>
            </a:solidFill>
          </a:endParaRPr>
        </a:p>
      </dgm:t>
    </dgm:pt>
    <dgm:pt modelId="{F3C641A6-61AC-403F-A673-89843C2A83A3}" type="parTrans" cxnId="{47E2FF3F-0CC4-4684-BCF7-25EB76E447A2}">
      <dgm:prSet/>
      <dgm:spPr/>
      <dgm:t>
        <a:bodyPr/>
        <a:lstStyle/>
        <a:p>
          <a:endParaRPr lang="zh-CN" altLang="en-US"/>
        </a:p>
      </dgm:t>
    </dgm:pt>
    <dgm:pt modelId="{ED945077-87DF-486F-AF79-5E2F1A4423E3}" type="sibTrans" cxnId="{47E2FF3F-0CC4-4684-BCF7-25EB76E447A2}">
      <dgm:prSet/>
      <dgm:spPr/>
      <dgm:t>
        <a:bodyPr/>
        <a:lstStyle/>
        <a:p>
          <a:endParaRPr lang="zh-CN" altLang="en-US"/>
        </a:p>
      </dgm:t>
    </dgm:pt>
    <dgm:pt modelId="{B626B65C-3BA1-47B6-AD68-85EDDC7413D0}">
      <dgm:prSet phldrT="[文本]"/>
      <dgm:spPr/>
      <dgm:t>
        <a:bodyPr/>
        <a:lstStyle/>
        <a:p>
          <a:r>
            <a:rPr lang="zh-CN" altLang="en-US" b="1" dirty="0" smtClean="0">
              <a:solidFill>
                <a:srgbClr val="FF0066"/>
              </a:solidFill>
            </a:rPr>
            <a:t>确定的</a:t>
          </a:r>
          <a:r>
            <a:rPr lang="en-US" altLang="zh-CN" b="1" dirty="0" smtClean="0">
              <a:solidFill>
                <a:srgbClr val="FF0066"/>
              </a:solidFill>
            </a:rPr>
            <a:t>---</a:t>
          </a:r>
          <a:endParaRPr lang="zh-CN" altLang="en-US" b="1" dirty="0">
            <a:solidFill>
              <a:srgbClr val="FF0066"/>
            </a:solidFill>
          </a:endParaRPr>
        </a:p>
      </dgm:t>
    </dgm:pt>
    <dgm:pt modelId="{B6D060FC-16B4-4041-835E-C5EB3F6C92A1}" type="parTrans" cxnId="{5E91A632-D79B-4AAE-A2FA-17D469BC6B75}">
      <dgm:prSet/>
      <dgm:spPr/>
      <dgm:t>
        <a:bodyPr/>
        <a:lstStyle/>
        <a:p>
          <a:endParaRPr lang="zh-CN" altLang="en-US"/>
        </a:p>
      </dgm:t>
    </dgm:pt>
    <dgm:pt modelId="{EE2C863B-8C73-4205-ABBA-6818D498BD94}" type="sibTrans" cxnId="{5E91A632-D79B-4AAE-A2FA-17D469BC6B75}">
      <dgm:prSet/>
      <dgm:spPr/>
      <dgm:t>
        <a:bodyPr/>
        <a:lstStyle/>
        <a:p>
          <a:endParaRPr lang="zh-CN" altLang="en-US"/>
        </a:p>
      </dgm:t>
    </dgm:pt>
    <dgm:pt modelId="{30D99E2F-4367-45D1-8846-B707BFE684A9}">
      <dgm:prSet phldrT="[文本]"/>
      <dgm:spPr/>
      <dgm:t>
        <a:bodyPr/>
        <a:lstStyle/>
        <a:p>
          <a:r>
            <a:rPr lang="zh-CN" altLang="en-US" b="1" dirty="0" smtClean="0">
              <a:solidFill>
                <a:srgbClr val="FF0066"/>
              </a:solidFill>
            </a:rPr>
            <a:t>不确定的</a:t>
          </a:r>
          <a:r>
            <a:rPr lang="en-US" altLang="zh-CN" b="1" dirty="0" smtClean="0">
              <a:solidFill>
                <a:srgbClr val="FF0066"/>
              </a:solidFill>
            </a:rPr>
            <a:t>---</a:t>
          </a:r>
          <a:endParaRPr lang="zh-CN" altLang="en-US" b="1" dirty="0">
            <a:solidFill>
              <a:srgbClr val="FF0066"/>
            </a:solidFill>
          </a:endParaRPr>
        </a:p>
      </dgm:t>
    </dgm:pt>
    <dgm:pt modelId="{51642E51-F20A-47E8-8524-F5AA8E8DC668}" type="parTrans" cxnId="{A98C66DA-C606-45A8-B4BC-E09AEBDFD2D0}">
      <dgm:prSet/>
      <dgm:spPr/>
      <dgm:t>
        <a:bodyPr/>
        <a:lstStyle/>
        <a:p>
          <a:endParaRPr lang="zh-CN" altLang="en-US"/>
        </a:p>
      </dgm:t>
    </dgm:pt>
    <dgm:pt modelId="{53C33C85-0F0F-4413-B49D-A2B799EB6456}" type="sibTrans" cxnId="{A98C66DA-C606-45A8-B4BC-E09AEBDFD2D0}">
      <dgm:prSet/>
      <dgm:spPr/>
      <dgm:t>
        <a:bodyPr/>
        <a:lstStyle/>
        <a:p>
          <a:endParaRPr lang="zh-CN" altLang="en-US"/>
        </a:p>
      </dgm:t>
    </dgm:pt>
    <dgm:pt modelId="{6EAD0572-C085-4FFD-B99C-9975B9108106}">
      <dgm:prSet phldrT="[文本]"/>
      <dgm:spPr/>
      <dgm:t>
        <a:bodyPr/>
        <a:lstStyle/>
        <a:p>
          <a:r>
            <a:rPr lang="zh-CN" altLang="en-US" b="1" dirty="0" smtClean="0">
              <a:solidFill>
                <a:srgbClr val="0000FF"/>
              </a:solidFill>
            </a:rPr>
            <a:t>自底向上</a:t>
          </a:r>
          <a:endParaRPr lang="zh-CN" altLang="en-US" b="1" dirty="0">
            <a:solidFill>
              <a:srgbClr val="0000FF"/>
            </a:solidFill>
          </a:endParaRPr>
        </a:p>
      </dgm:t>
    </dgm:pt>
    <dgm:pt modelId="{CF9C4627-ADF6-4721-AAE9-9EFF5B3A10F5}" type="parTrans" cxnId="{6ED658CC-D14F-415D-A606-BFF5FCD09267}">
      <dgm:prSet/>
      <dgm:spPr/>
      <dgm:t>
        <a:bodyPr/>
        <a:lstStyle/>
        <a:p>
          <a:endParaRPr lang="zh-CN" altLang="en-US"/>
        </a:p>
      </dgm:t>
    </dgm:pt>
    <dgm:pt modelId="{4DBEB747-A76C-4F65-84C2-89415605DE1A}" type="sibTrans" cxnId="{6ED658CC-D14F-415D-A606-BFF5FCD09267}">
      <dgm:prSet/>
      <dgm:spPr/>
      <dgm:t>
        <a:bodyPr/>
        <a:lstStyle/>
        <a:p>
          <a:endParaRPr lang="zh-CN" altLang="en-US"/>
        </a:p>
      </dgm:t>
    </dgm:pt>
    <dgm:pt modelId="{D8FC9E45-3A28-4617-BEDB-A5C99AA0F6C9}">
      <dgm:prSet phldrT="[文本]"/>
      <dgm:spPr/>
      <dgm:t>
        <a:bodyPr/>
        <a:lstStyle/>
        <a:p>
          <a:r>
            <a:rPr lang="zh-CN" altLang="en-US" b="1" dirty="0" smtClean="0">
              <a:solidFill>
                <a:srgbClr val="0000FF"/>
              </a:solidFill>
            </a:rPr>
            <a:t>算符优先</a:t>
          </a:r>
          <a:r>
            <a:rPr lang="en-US" altLang="zh-CN" b="1" dirty="0" smtClean="0">
              <a:solidFill>
                <a:srgbClr val="0000FF"/>
              </a:solidFill>
            </a:rPr>
            <a:t>--</a:t>
          </a:r>
          <a:endParaRPr lang="zh-CN" altLang="en-US" b="1" dirty="0">
            <a:solidFill>
              <a:srgbClr val="0000FF"/>
            </a:solidFill>
          </a:endParaRPr>
        </a:p>
      </dgm:t>
    </dgm:pt>
    <dgm:pt modelId="{333C7F62-206B-4129-B5D8-F13FED93E746}" type="parTrans" cxnId="{913ACCAC-4CBE-474F-A0CB-9BF32BE58EE8}">
      <dgm:prSet/>
      <dgm:spPr/>
      <dgm:t>
        <a:bodyPr/>
        <a:lstStyle/>
        <a:p>
          <a:endParaRPr lang="zh-CN" altLang="en-US"/>
        </a:p>
      </dgm:t>
    </dgm:pt>
    <dgm:pt modelId="{C9D244E0-8C1D-4873-BA5F-63D4BC37FB93}" type="sibTrans" cxnId="{913ACCAC-4CBE-474F-A0CB-9BF32BE58EE8}">
      <dgm:prSet/>
      <dgm:spPr/>
      <dgm:t>
        <a:bodyPr/>
        <a:lstStyle/>
        <a:p>
          <a:endParaRPr lang="zh-CN" altLang="en-US"/>
        </a:p>
      </dgm:t>
    </dgm:pt>
    <dgm:pt modelId="{4926A044-C221-45B4-B132-B73C4DE9A5D6}">
      <dgm:prSet/>
      <dgm:spPr/>
      <dgm:t>
        <a:bodyPr/>
        <a:lstStyle/>
        <a:p>
          <a:r>
            <a:rPr lang="en-US" altLang="zh-CN" b="1" dirty="0" smtClean="0">
              <a:solidFill>
                <a:srgbClr val="A50021"/>
              </a:solidFill>
            </a:rPr>
            <a:t>LR</a:t>
          </a:r>
          <a:r>
            <a:rPr lang="zh-CN" altLang="en-US" b="1" dirty="0" smtClean="0">
              <a:solidFill>
                <a:srgbClr val="A50021"/>
              </a:solidFill>
            </a:rPr>
            <a:t>分析</a:t>
          </a:r>
          <a:r>
            <a:rPr lang="en-US" altLang="zh-CN" b="1" dirty="0" smtClean="0">
              <a:solidFill>
                <a:srgbClr val="A50021"/>
              </a:solidFill>
            </a:rPr>
            <a:t>---</a:t>
          </a:r>
          <a:endParaRPr lang="zh-CN" altLang="en-US" b="1" dirty="0">
            <a:solidFill>
              <a:srgbClr val="A50021"/>
            </a:solidFill>
          </a:endParaRPr>
        </a:p>
      </dgm:t>
    </dgm:pt>
    <dgm:pt modelId="{0657D401-3A9C-400F-976B-CCBDEEFB90D3}" type="parTrans" cxnId="{554DA711-5DCE-489C-A6D5-64B4A9792E9F}">
      <dgm:prSet/>
      <dgm:spPr/>
      <dgm:t>
        <a:bodyPr/>
        <a:lstStyle/>
        <a:p>
          <a:endParaRPr lang="zh-CN" altLang="en-US"/>
        </a:p>
      </dgm:t>
    </dgm:pt>
    <dgm:pt modelId="{BF4BBFAD-0D47-4C6C-992D-CE54901AD8E3}" type="sibTrans" cxnId="{554DA711-5DCE-489C-A6D5-64B4A9792E9F}">
      <dgm:prSet/>
      <dgm:spPr/>
      <dgm:t>
        <a:bodyPr/>
        <a:lstStyle/>
        <a:p>
          <a:endParaRPr lang="zh-CN" altLang="en-US"/>
        </a:p>
      </dgm:t>
    </dgm:pt>
    <dgm:pt modelId="{3588F65D-B185-4BCE-AA8F-2C295A4168A2}" type="pres">
      <dgm:prSet presAssocID="{B15DBE98-77F2-4FBD-95C8-4EBF7C666390}" presName="diagram" presStyleCnt="0">
        <dgm:presLayoutVars>
          <dgm:chPref val="1"/>
          <dgm:dir/>
          <dgm:animOne val="branch"/>
          <dgm:animLvl val="lvl"/>
          <dgm:resizeHandles val="exact"/>
        </dgm:presLayoutVars>
      </dgm:prSet>
      <dgm:spPr/>
      <dgm:t>
        <a:bodyPr/>
        <a:lstStyle/>
        <a:p>
          <a:endParaRPr lang="zh-CN" altLang="en-US"/>
        </a:p>
      </dgm:t>
    </dgm:pt>
    <dgm:pt modelId="{7562D861-4BD6-44C3-B506-504C161BC005}" type="pres">
      <dgm:prSet presAssocID="{5B7FD1A1-6BFE-4A72-951A-DE6697B46AAE}" presName="root1" presStyleCnt="0"/>
      <dgm:spPr/>
    </dgm:pt>
    <dgm:pt modelId="{61043155-060C-49FD-8E24-EBEE3581819B}" type="pres">
      <dgm:prSet presAssocID="{5B7FD1A1-6BFE-4A72-951A-DE6697B46AAE}" presName="LevelOneTextNode" presStyleLbl="node0" presStyleIdx="0" presStyleCnt="1" custScaleX="131030">
        <dgm:presLayoutVars>
          <dgm:chPref val="3"/>
        </dgm:presLayoutVars>
      </dgm:prSet>
      <dgm:spPr/>
      <dgm:t>
        <a:bodyPr/>
        <a:lstStyle/>
        <a:p>
          <a:endParaRPr lang="zh-CN" altLang="en-US"/>
        </a:p>
      </dgm:t>
    </dgm:pt>
    <dgm:pt modelId="{027A9072-1C35-4E48-85C0-899278523DD7}" type="pres">
      <dgm:prSet presAssocID="{5B7FD1A1-6BFE-4A72-951A-DE6697B46AAE}" presName="level2hierChild" presStyleCnt="0"/>
      <dgm:spPr/>
    </dgm:pt>
    <dgm:pt modelId="{8CF13261-A0C0-407B-AE57-4CC98E239F4E}" type="pres">
      <dgm:prSet presAssocID="{F3C641A6-61AC-403F-A673-89843C2A83A3}" presName="conn2-1" presStyleLbl="parChTrans1D2" presStyleIdx="0" presStyleCnt="2"/>
      <dgm:spPr/>
      <dgm:t>
        <a:bodyPr/>
        <a:lstStyle/>
        <a:p>
          <a:endParaRPr lang="zh-CN" altLang="en-US"/>
        </a:p>
      </dgm:t>
    </dgm:pt>
    <dgm:pt modelId="{4B3070C1-E3BC-4400-A13C-F9AB098179F1}" type="pres">
      <dgm:prSet presAssocID="{F3C641A6-61AC-403F-A673-89843C2A83A3}" presName="connTx" presStyleLbl="parChTrans1D2" presStyleIdx="0" presStyleCnt="2"/>
      <dgm:spPr/>
      <dgm:t>
        <a:bodyPr/>
        <a:lstStyle/>
        <a:p>
          <a:endParaRPr lang="zh-CN" altLang="en-US"/>
        </a:p>
      </dgm:t>
    </dgm:pt>
    <dgm:pt modelId="{C253E30B-FCA3-478B-8A28-BCE7B59B14D5}" type="pres">
      <dgm:prSet presAssocID="{CBD958CE-89CE-484E-ADF0-7AACBA98D9FA}" presName="root2" presStyleCnt="0"/>
      <dgm:spPr/>
    </dgm:pt>
    <dgm:pt modelId="{B9576C6A-7A5C-44D8-B504-6E896D7B39F1}" type="pres">
      <dgm:prSet presAssocID="{CBD958CE-89CE-484E-ADF0-7AACBA98D9FA}" presName="LevelTwoTextNode" presStyleLbl="node2" presStyleIdx="0" presStyleCnt="2">
        <dgm:presLayoutVars>
          <dgm:chPref val="3"/>
        </dgm:presLayoutVars>
      </dgm:prSet>
      <dgm:spPr/>
      <dgm:t>
        <a:bodyPr/>
        <a:lstStyle/>
        <a:p>
          <a:endParaRPr lang="zh-CN" altLang="en-US"/>
        </a:p>
      </dgm:t>
    </dgm:pt>
    <dgm:pt modelId="{0EEFAE16-C9CA-454E-A92E-1B4EBCFB666C}" type="pres">
      <dgm:prSet presAssocID="{CBD958CE-89CE-484E-ADF0-7AACBA98D9FA}" presName="level3hierChild" presStyleCnt="0"/>
      <dgm:spPr/>
    </dgm:pt>
    <dgm:pt modelId="{E08CED96-6FFC-42B2-8620-30C04F447214}" type="pres">
      <dgm:prSet presAssocID="{B6D060FC-16B4-4041-835E-C5EB3F6C92A1}" presName="conn2-1" presStyleLbl="parChTrans1D3" presStyleIdx="0" presStyleCnt="4"/>
      <dgm:spPr/>
      <dgm:t>
        <a:bodyPr/>
        <a:lstStyle/>
        <a:p>
          <a:endParaRPr lang="zh-CN" altLang="en-US"/>
        </a:p>
      </dgm:t>
    </dgm:pt>
    <dgm:pt modelId="{DAC17955-D2FF-493B-B7A6-DF043A3F9797}" type="pres">
      <dgm:prSet presAssocID="{B6D060FC-16B4-4041-835E-C5EB3F6C92A1}" presName="connTx" presStyleLbl="parChTrans1D3" presStyleIdx="0" presStyleCnt="4"/>
      <dgm:spPr/>
      <dgm:t>
        <a:bodyPr/>
        <a:lstStyle/>
        <a:p>
          <a:endParaRPr lang="zh-CN" altLang="en-US"/>
        </a:p>
      </dgm:t>
    </dgm:pt>
    <dgm:pt modelId="{5897093B-11CF-4E2F-93AB-C78173C789BE}" type="pres">
      <dgm:prSet presAssocID="{B626B65C-3BA1-47B6-AD68-85EDDC7413D0}" presName="root2" presStyleCnt="0"/>
      <dgm:spPr/>
    </dgm:pt>
    <dgm:pt modelId="{90EE6C93-3F52-4143-B444-4F05F1294F0E}" type="pres">
      <dgm:prSet presAssocID="{B626B65C-3BA1-47B6-AD68-85EDDC7413D0}" presName="LevelTwoTextNode" presStyleLbl="node3" presStyleIdx="0" presStyleCnt="4">
        <dgm:presLayoutVars>
          <dgm:chPref val="3"/>
        </dgm:presLayoutVars>
      </dgm:prSet>
      <dgm:spPr/>
      <dgm:t>
        <a:bodyPr/>
        <a:lstStyle/>
        <a:p>
          <a:endParaRPr lang="zh-CN" altLang="en-US"/>
        </a:p>
      </dgm:t>
    </dgm:pt>
    <dgm:pt modelId="{E9EAD8CB-D9C5-4621-B7A6-36923786D1BE}" type="pres">
      <dgm:prSet presAssocID="{B626B65C-3BA1-47B6-AD68-85EDDC7413D0}" presName="level3hierChild" presStyleCnt="0"/>
      <dgm:spPr/>
    </dgm:pt>
    <dgm:pt modelId="{DEE08D80-2F4A-4483-B561-F4267E8D2740}" type="pres">
      <dgm:prSet presAssocID="{51642E51-F20A-47E8-8524-F5AA8E8DC668}" presName="conn2-1" presStyleLbl="parChTrans1D3" presStyleIdx="1" presStyleCnt="4"/>
      <dgm:spPr/>
      <dgm:t>
        <a:bodyPr/>
        <a:lstStyle/>
        <a:p>
          <a:endParaRPr lang="zh-CN" altLang="en-US"/>
        </a:p>
      </dgm:t>
    </dgm:pt>
    <dgm:pt modelId="{31B444EA-CD2A-4917-9706-61C5E9445DF3}" type="pres">
      <dgm:prSet presAssocID="{51642E51-F20A-47E8-8524-F5AA8E8DC668}" presName="connTx" presStyleLbl="parChTrans1D3" presStyleIdx="1" presStyleCnt="4"/>
      <dgm:spPr/>
      <dgm:t>
        <a:bodyPr/>
        <a:lstStyle/>
        <a:p>
          <a:endParaRPr lang="zh-CN" altLang="en-US"/>
        </a:p>
      </dgm:t>
    </dgm:pt>
    <dgm:pt modelId="{DCB71367-8327-438B-BCBE-E25CE19497E5}" type="pres">
      <dgm:prSet presAssocID="{30D99E2F-4367-45D1-8846-B707BFE684A9}" presName="root2" presStyleCnt="0"/>
      <dgm:spPr/>
    </dgm:pt>
    <dgm:pt modelId="{321FFD22-D2CB-44B8-B667-CA801AD39995}" type="pres">
      <dgm:prSet presAssocID="{30D99E2F-4367-45D1-8846-B707BFE684A9}" presName="LevelTwoTextNode" presStyleLbl="node3" presStyleIdx="1" presStyleCnt="4">
        <dgm:presLayoutVars>
          <dgm:chPref val="3"/>
        </dgm:presLayoutVars>
      </dgm:prSet>
      <dgm:spPr/>
      <dgm:t>
        <a:bodyPr/>
        <a:lstStyle/>
        <a:p>
          <a:endParaRPr lang="zh-CN" altLang="en-US"/>
        </a:p>
      </dgm:t>
    </dgm:pt>
    <dgm:pt modelId="{FF3DFA6D-A148-4610-AB0A-C5D9F33A45E9}" type="pres">
      <dgm:prSet presAssocID="{30D99E2F-4367-45D1-8846-B707BFE684A9}" presName="level3hierChild" presStyleCnt="0"/>
      <dgm:spPr/>
    </dgm:pt>
    <dgm:pt modelId="{51AC6363-10A0-4EF8-B4D0-25F9AE00AE4B}" type="pres">
      <dgm:prSet presAssocID="{CF9C4627-ADF6-4721-AAE9-9EFF5B3A10F5}" presName="conn2-1" presStyleLbl="parChTrans1D2" presStyleIdx="1" presStyleCnt="2"/>
      <dgm:spPr/>
      <dgm:t>
        <a:bodyPr/>
        <a:lstStyle/>
        <a:p>
          <a:endParaRPr lang="zh-CN" altLang="en-US"/>
        </a:p>
      </dgm:t>
    </dgm:pt>
    <dgm:pt modelId="{7A59AEE0-C396-4191-9417-B3C5CC11F4B3}" type="pres">
      <dgm:prSet presAssocID="{CF9C4627-ADF6-4721-AAE9-9EFF5B3A10F5}" presName="connTx" presStyleLbl="parChTrans1D2" presStyleIdx="1" presStyleCnt="2"/>
      <dgm:spPr/>
      <dgm:t>
        <a:bodyPr/>
        <a:lstStyle/>
        <a:p>
          <a:endParaRPr lang="zh-CN" altLang="en-US"/>
        </a:p>
      </dgm:t>
    </dgm:pt>
    <dgm:pt modelId="{ED2633BC-7962-4298-A5D0-E01348BB0DBF}" type="pres">
      <dgm:prSet presAssocID="{6EAD0572-C085-4FFD-B99C-9975B9108106}" presName="root2" presStyleCnt="0"/>
      <dgm:spPr/>
    </dgm:pt>
    <dgm:pt modelId="{9A7478FB-DB62-4AF6-AAA6-290E65590444}" type="pres">
      <dgm:prSet presAssocID="{6EAD0572-C085-4FFD-B99C-9975B9108106}" presName="LevelTwoTextNode" presStyleLbl="node2" presStyleIdx="1" presStyleCnt="2">
        <dgm:presLayoutVars>
          <dgm:chPref val="3"/>
        </dgm:presLayoutVars>
      </dgm:prSet>
      <dgm:spPr/>
      <dgm:t>
        <a:bodyPr/>
        <a:lstStyle/>
        <a:p>
          <a:endParaRPr lang="zh-CN" altLang="en-US"/>
        </a:p>
      </dgm:t>
    </dgm:pt>
    <dgm:pt modelId="{1C3EB271-A99C-47B5-BFA8-7B3E62460FAE}" type="pres">
      <dgm:prSet presAssocID="{6EAD0572-C085-4FFD-B99C-9975B9108106}" presName="level3hierChild" presStyleCnt="0"/>
      <dgm:spPr/>
    </dgm:pt>
    <dgm:pt modelId="{9D507A21-FF6D-4134-A34A-3858C8889D6E}" type="pres">
      <dgm:prSet presAssocID="{333C7F62-206B-4129-B5D8-F13FED93E746}" presName="conn2-1" presStyleLbl="parChTrans1D3" presStyleIdx="2" presStyleCnt="4"/>
      <dgm:spPr/>
      <dgm:t>
        <a:bodyPr/>
        <a:lstStyle/>
        <a:p>
          <a:endParaRPr lang="zh-CN" altLang="en-US"/>
        </a:p>
      </dgm:t>
    </dgm:pt>
    <dgm:pt modelId="{1E5517CA-812A-48C6-80AB-FD378DF12774}" type="pres">
      <dgm:prSet presAssocID="{333C7F62-206B-4129-B5D8-F13FED93E746}" presName="connTx" presStyleLbl="parChTrans1D3" presStyleIdx="2" presStyleCnt="4"/>
      <dgm:spPr/>
      <dgm:t>
        <a:bodyPr/>
        <a:lstStyle/>
        <a:p>
          <a:endParaRPr lang="zh-CN" altLang="en-US"/>
        </a:p>
      </dgm:t>
    </dgm:pt>
    <dgm:pt modelId="{D164AC15-ABAF-405D-A27A-99856CC8FE8F}" type="pres">
      <dgm:prSet presAssocID="{D8FC9E45-3A28-4617-BEDB-A5C99AA0F6C9}" presName="root2" presStyleCnt="0"/>
      <dgm:spPr/>
    </dgm:pt>
    <dgm:pt modelId="{94F419BA-3948-4FB6-B31E-AC230733B012}" type="pres">
      <dgm:prSet presAssocID="{D8FC9E45-3A28-4617-BEDB-A5C99AA0F6C9}" presName="LevelTwoTextNode" presStyleLbl="node3" presStyleIdx="2" presStyleCnt="4">
        <dgm:presLayoutVars>
          <dgm:chPref val="3"/>
        </dgm:presLayoutVars>
      </dgm:prSet>
      <dgm:spPr/>
      <dgm:t>
        <a:bodyPr/>
        <a:lstStyle/>
        <a:p>
          <a:endParaRPr lang="zh-CN" altLang="en-US"/>
        </a:p>
      </dgm:t>
    </dgm:pt>
    <dgm:pt modelId="{1DC3599D-DA0A-4D54-9718-F35DFCA95202}" type="pres">
      <dgm:prSet presAssocID="{D8FC9E45-3A28-4617-BEDB-A5C99AA0F6C9}" presName="level3hierChild" presStyleCnt="0"/>
      <dgm:spPr/>
    </dgm:pt>
    <dgm:pt modelId="{472780B4-6655-4546-A6DD-01F96B70F918}" type="pres">
      <dgm:prSet presAssocID="{0657D401-3A9C-400F-976B-CCBDEEFB90D3}" presName="conn2-1" presStyleLbl="parChTrans1D3" presStyleIdx="3" presStyleCnt="4"/>
      <dgm:spPr/>
      <dgm:t>
        <a:bodyPr/>
        <a:lstStyle/>
        <a:p>
          <a:endParaRPr lang="zh-CN" altLang="en-US"/>
        </a:p>
      </dgm:t>
    </dgm:pt>
    <dgm:pt modelId="{4CB2AF65-AA11-4A97-ABA5-E4C9C101CB7D}" type="pres">
      <dgm:prSet presAssocID="{0657D401-3A9C-400F-976B-CCBDEEFB90D3}" presName="connTx" presStyleLbl="parChTrans1D3" presStyleIdx="3" presStyleCnt="4"/>
      <dgm:spPr/>
      <dgm:t>
        <a:bodyPr/>
        <a:lstStyle/>
        <a:p>
          <a:endParaRPr lang="zh-CN" altLang="en-US"/>
        </a:p>
      </dgm:t>
    </dgm:pt>
    <dgm:pt modelId="{6D6E3EB6-3EE5-4430-AA91-D68240BEBB6E}" type="pres">
      <dgm:prSet presAssocID="{4926A044-C221-45B4-B132-B73C4DE9A5D6}" presName="root2" presStyleCnt="0"/>
      <dgm:spPr/>
    </dgm:pt>
    <dgm:pt modelId="{E5151907-D078-44D9-95BB-D6CB97DCC97F}" type="pres">
      <dgm:prSet presAssocID="{4926A044-C221-45B4-B132-B73C4DE9A5D6}" presName="LevelTwoTextNode" presStyleLbl="node3" presStyleIdx="3" presStyleCnt="4">
        <dgm:presLayoutVars>
          <dgm:chPref val="3"/>
        </dgm:presLayoutVars>
      </dgm:prSet>
      <dgm:spPr/>
      <dgm:t>
        <a:bodyPr/>
        <a:lstStyle/>
        <a:p>
          <a:endParaRPr lang="zh-CN" altLang="en-US"/>
        </a:p>
      </dgm:t>
    </dgm:pt>
    <dgm:pt modelId="{D9CDCDFA-6D5E-4030-A0DF-9C04F5DC342D}" type="pres">
      <dgm:prSet presAssocID="{4926A044-C221-45B4-B132-B73C4DE9A5D6}" presName="level3hierChild" presStyleCnt="0"/>
      <dgm:spPr/>
    </dgm:pt>
  </dgm:ptLst>
  <dgm:cxnLst>
    <dgm:cxn modelId="{04426E6F-DA42-4350-B477-ADA94B409DF5}" type="presOf" srcId="{333C7F62-206B-4129-B5D8-F13FED93E746}" destId="{1E5517CA-812A-48C6-80AB-FD378DF12774}" srcOrd="1" destOrd="0" presId="urn:microsoft.com/office/officeart/2005/8/layout/hierarchy2"/>
    <dgm:cxn modelId="{3DAEF02F-3E71-4AA3-898B-71010356A076}" type="presOf" srcId="{CF9C4627-ADF6-4721-AAE9-9EFF5B3A10F5}" destId="{51AC6363-10A0-4EF8-B4D0-25F9AE00AE4B}" srcOrd="0" destOrd="0" presId="urn:microsoft.com/office/officeart/2005/8/layout/hierarchy2"/>
    <dgm:cxn modelId="{0E8EC96E-D967-4C84-B203-A415F57E2E33}" type="presOf" srcId="{D8FC9E45-3A28-4617-BEDB-A5C99AA0F6C9}" destId="{94F419BA-3948-4FB6-B31E-AC230733B012}" srcOrd="0" destOrd="0" presId="urn:microsoft.com/office/officeart/2005/8/layout/hierarchy2"/>
    <dgm:cxn modelId="{3E546DA5-FBC3-4A29-8268-2062F69AD631}" type="presOf" srcId="{51642E51-F20A-47E8-8524-F5AA8E8DC668}" destId="{DEE08D80-2F4A-4483-B561-F4267E8D2740}" srcOrd="0" destOrd="0" presId="urn:microsoft.com/office/officeart/2005/8/layout/hierarchy2"/>
    <dgm:cxn modelId="{4E7301A6-C745-40A6-ADF7-5A0E3337E942}" srcId="{B15DBE98-77F2-4FBD-95C8-4EBF7C666390}" destId="{5B7FD1A1-6BFE-4A72-951A-DE6697B46AAE}" srcOrd="0" destOrd="0" parTransId="{54EF98EB-BFC9-4013-8C4E-D05BE5FA90E6}" sibTransId="{AD3204AA-06CD-47CD-8DCE-D992F15E3DE9}"/>
    <dgm:cxn modelId="{29D7A071-A478-4C86-91B9-558643CD9B35}" type="presOf" srcId="{CBD958CE-89CE-484E-ADF0-7AACBA98D9FA}" destId="{B9576C6A-7A5C-44D8-B504-6E896D7B39F1}" srcOrd="0" destOrd="0" presId="urn:microsoft.com/office/officeart/2005/8/layout/hierarchy2"/>
    <dgm:cxn modelId="{36224A5C-8C6F-4631-A305-257FE8EF83BF}" type="presOf" srcId="{4926A044-C221-45B4-B132-B73C4DE9A5D6}" destId="{E5151907-D078-44D9-95BB-D6CB97DCC97F}" srcOrd="0" destOrd="0" presId="urn:microsoft.com/office/officeart/2005/8/layout/hierarchy2"/>
    <dgm:cxn modelId="{E06BC755-4FF2-4160-A478-31CB9C0B1AAD}" type="presOf" srcId="{333C7F62-206B-4129-B5D8-F13FED93E746}" destId="{9D507A21-FF6D-4134-A34A-3858C8889D6E}" srcOrd="0" destOrd="0" presId="urn:microsoft.com/office/officeart/2005/8/layout/hierarchy2"/>
    <dgm:cxn modelId="{913ACCAC-4CBE-474F-A0CB-9BF32BE58EE8}" srcId="{6EAD0572-C085-4FFD-B99C-9975B9108106}" destId="{D8FC9E45-3A28-4617-BEDB-A5C99AA0F6C9}" srcOrd="0" destOrd="0" parTransId="{333C7F62-206B-4129-B5D8-F13FED93E746}" sibTransId="{C9D244E0-8C1D-4873-BA5F-63D4BC37FB93}"/>
    <dgm:cxn modelId="{9F84CE0F-A485-40A1-A460-BEA3B9B4E745}" type="presOf" srcId="{CF9C4627-ADF6-4721-AAE9-9EFF5B3A10F5}" destId="{7A59AEE0-C396-4191-9417-B3C5CC11F4B3}" srcOrd="1" destOrd="0" presId="urn:microsoft.com/office/officeart/2005/8/layout/hierarchy2"/>
    <dgm:cxn modelId="{5745A064-1D8D-4F4B-852D-71ABE267EF36}" type="presOf" srcId="{5B7FD1A1-6BFE-4A72-951A-DE6697B46AAE}" destId="{61043155-060C-49FD-8E24-EBEE3581819B}" srcOrd="0" destOrd="0" presId="urn:microsoft.com/office/officeart/2005/8/layout/hierarchy2"/>
    <dgm:cxn modelId="{554DA711-5DCE-489C-A6D5-64B4A9792E9F}" srcId="{6EAD0572-C085-4FFD-B99C-9975B9108106}" destId="{4926A044-C221-45B4-B132-B73C4DE9A5D6}" srcOrd="1" destOrd="0" parTransId="{0657D401-3A9C-400F-976B-CCBDEEFB90D3}" sibTransId="{BF4BBFAD-0D47-4C6C-992D-CE54901AD8E3}"/>
    <dgm:cxn modelId="{3B1F396F-6308-4B15-A18D-52ECD1428EF7}" type="presOf" srcId="{B6D060FC-16B4-4041-835E-C5EB3F6C92A1}" destId="{DAC17955-D2FF-493B-B7A6-DF043A3F9797}" srcOrd="1" destOrd="0" presId="urn:microsoft.com/office/officeart/2005/8/layout/hierarchy2"/>
    <dgm:cxn modelId="{6ED658CC-D14F-415D-A606-BFF5FCD09267}" srcId="{5B7FD1A1-6BFE-4A72-951A-DE6697B46AAE}" destId="{6EAD0572-C085-4FFD-B99C-9975B9108106}" srcOrd="1" destOrd="0" parTransId="{CF9C4627-ADF6-4721-AAE9-9EFF5B3A10F5}" sibTransId="{4DBEB747-A76C-4F65-84C2-89415605DE1A}"/>
    <dgm:cxn modelId="{CAF12508-3ED3-4C96-9D18-EF6E898E0839}" type="presOf" srcId="{6EAD0572-C085-4FFD-B99C-9975B9108106}" destId="{9A7478FB-DB62-4AF6-AAA6-290E65590444}" srcOrd="0" destOrd="0" presId="urn:microsoft.com/office/officeart/2005/8/layout/hierarchy2"/>
    <dgm:cxn modelId="{45A6580D-A237-4BC2-B8C1-01ADF2FA4C0C}" type="presOf" srcId="{0657D401-3A9C-400F-976B-CCBDEEFB90D3}" destId="{4CB2AF65-AA11-4A97-ABA5-E4C9C101CB7D}" srcOrd="1" destOrd="0" presId="urn:microsoft.com/office/officeart/2005/8/layout/hierarchy2"/>
    <dgm:cxn modelId="{B07D0833-6540-490B-AEB0-D5E74D2FC3BF}" type="presOf" srcId="{30D99E2F-4367-45D1-8846-B707BFE684A9}" destId="{321FFD22-D2CB-44B8-B667-CA801AD39995}" srcOrd="0" destOrd="0" presId="urn:microsoft.com/office/officeart/2005/8/layout/hierarchy2"/>
    <dgm:cxn modelId="{CA957537-81C7-41DA-AE54-E36ECA2A25D4}" type="presOf" srcId="{F3C641A6-61AC-403F-A673-89843C2A83A3}" destId="{8CF13261-A0C0-407B-AE57-4CC98E239F4E}" srcOrd="0" destOrd="0" presId="urn:microsoft.com/office/officeart/2005/8/layout/hierarchy2"/>
    <dgm:cxn modelId="{39FF9730-3B38-4AB1-AEE7-23F97E6BFDD5}" type="presOf" srcId="{0657D401-3A9C-400F-976B-CCBDEEFB90D3}" destId="{472780B4-6655-4546-A6DD-01F96B70F918}" srcOrd="0" destOrd="0" presId="urn:microsoft.com/office/officeart/2005/8/layout/hierarchy2"/>
    <dgm:cxn modelId="{D906F80C-5255-4ABA-BA0B-116DEAE55A9A}" type="presOf" srcId="{B15DBE98-77F2-4FBD-95C8-4EBF7C666390}" destId="{3588F65D-B185-4BCE-AA8F-2C295A4168A2}" srcOrd="0" destOrd="0" presId="urn:microsoft.com/office/officeart/2005/8/layout/hierarchy2"/>
    <dgm:cxn modelId="{40C2C0C7-4DA5-4DCF-9BC9-1135DE19CB43}" type="presOf" srcId="{B626B65C-3BA1-47B6-AD68-85EDDC7413D0}" destId="{90EE6C93-3F52-4143-B444-4F05F1294F0E}" srcOrd="0" destOrd="0" presId="urn:microsoft.com/office/officeart/2005/8/layout/hierarchy2"/>
    <dgm:cxn modelId="{B56C76F2-16E4-47F2-A455-80BFF2AE57B7}" type="presOf" srcId="{B6D060FC-16B4-4041-835E-C5EB3F6C92A1}" destId="{E08CED96-6FFC-42B2-8620-30C04F447214}" srcOrd="0" destOrd="0" presId="urn:microsoft.com/office/officeart/2005/8/layout/hierarchy2"/>
    <dgm:cxn modelId="{A98C66DA-C606-45A8-B4BC-E09AEBDFD2D0}" srcId="{CBD958CE-89CE-484E-ADF0-7AACBA98D9FA}" destId="{30D99E2F-4367-45D1-8846-B707BFE684A9}" srcOrd="1" destOrd="0" parTransId="{51642E51-F20A-47E8-8524-F5AA8E8DC668}" sibTransId="{53C33C85-0F0F-4413-B49D-A2B799EB6456}"/>
    <dgm:cxn modelId="{47E2FF3F-0CC4-4684-BCF7-25EB76E447A2}" srcId="{5B7FD1A1-6BFE-4A72-951A-DE6697B46AAE}" destId="{CBD958CE-89CE-484E-ADF0-7AACBA98D9FA}" srcOrd="0" destOrd="0" parTransId="{F3C641A6-61AC-403F-A673-89843C2A83A3}" sibTransId="{ED945077-87DF-486F-AF79-5E2F1A4423E3}"/>
    <dgm:cxn modelId="{5E91A632-D79B-4AAE-A2FA-17D469BC6B75}" srcId="{CBD958CE-89CE-484E-ADF0-7AACBA98D9FA}" destId="{B626B65C-3BA1-47B6-AD68-85EDDC7413D0}" srcOrd="0" destOrd="0" parTransId="{B6D060FC-16B4-4041-835E-C5EB3F6C92A1}" sibTransId="{EE2C863B-8C73-4205-ABBA-6818D498BD94}"/>
    <dgm:cxn modelId="{12E40358-D6D3-4311-8FE2-D07A48C4A840}" type="presOf" srcId="{51642E51-F20A-47E8-8524-F5AA8E8DC668}" destId="{31B444EA-CD2A-4917-9706-61C5E9445DF3}" srcOrd="1" destOrd="0" presId="urn:microsoft.com/office/officeart/2005/8/layout/hierarchy2"/>
    <dgm:cxn modelId="{4BF26F81-FD4F-494B-8825-B57A63355CE4}" type="presOf" srcId="{F3C641A6-61AC-403F-A673-89843C2A83A3}" destId="{4B3070C1-E3BC-4400-A13C-F9AB098179F1}" srcOrd="1" destOrd="0" presId="urn:microsoft.com/office/officeart/2005/8/layout/hierarchy2"/>
    <dgm:cxn modelId="{4D4079FE-9C3D-493F-8805-C9A377F6CE77}" type="presParOf" srcId="{3588F65D-B185-4BCE-AA8F-2C295A4168A2}" destId="{7562D861-4BD6-44C3-B506-504C161BC005}" srcOrd="0" destOrd="0" presId="urn:microsoft.com/office/officeart/2005/8/layout/hierarchy2"/>
    <dgm:cxn modelId="{75EBDBFC-B8CC-4C22-9441-5061BBA1F7D5}" type="presParOf" srcId="{7562D861-4BD6-44C3-B506-504C161BC005}" destId="{61043155-060C-49FD-8E24-EBEE3581819B}" srcOrd="0" destOrd="0" presId="urn:microsoft.com/office/officeart/2005/8/layout/hierarchy2"/>
    <dgm:cxn modelId="{6C82D39E-A609-43A8-A2B2-1308A0FCC2D6}" type="presParOf" srcId="{7562D861-4BD6-44C3-B506-504C161BC005}" destId="{027A9072-1C35-4E48-85C0-899278523DD7}" srcOrd="1" destOrd="0" presId="urn:microsoft.com/office/officeart/2005/8/layout/hierarchy2"/>
    <dgm:cxn modelId="{EE45AD8E-F3C5-4D64-9779-2B3029C46420}" type="presParOf" srcId="{027A9072-1C35-4E48-85C0-899278523DD7}" destId="{8CF13261-A0C0-407B-AE57-4CC98E239F4E}" srcOrd="0" destOrd="0" presId="urn:microsoft.com/office/officeart/2005/8/layout/hierarchy2"/>
    <dgm:cxn modelId="{BFB00C56-111E-4DCC-BD1A-F27E772145B7}" type="presParOf" srcId="{8CF13261-A0C0-407B-AE57-4CC98E239F4E}" destId="{4B3070C1-E3BC-4400-A13C-F9AB098179F1}" srcOrd="0" destOrd="0" presId="urn:microsoft.com/office/officeart/2005/8/layout/hierarchy2"/>
    <dgm:cxn modelId="{2428822E-8EF4-4067-BAD7-ECD641C0CEDF}" type="presParOf" srcId="{027A9072-1C35-4E48-85C0-899278523DD7}" destId="{C253E30B-FCA3-478B-8A28-BCE7B59B14D5}" srcOrd="1" destOrd="0" presId="urn:microsoft.com/office/officeart/2005/8/layout/hierarchy2"/>
    <dgm:cxn modelId="{67A79019-368A-4B9D-861C-DF8AB55392CD}" type="presParOf" srcId="{C253E30B-FCA3-478B-8A28-BCE7B59B14D5}" destId="{B9576C6A-7A5C-44D8-B504-6E896D7B39F1}" srcOrd="0" destOrd="0" presId="urn:microsoft.com/office/officeart/2005/8/layout/hierarchy2"/>
    <dgm:cxn modelId="{3A2E3857-6C96-40B8-94EE-4674C649C590}" type="presParOf" srcId="{C253E30B-FCA3-478B-8A28-BCE7B59B14D5}" destId="{0EEFAE16-C9CA-454E-A92E-1B4EBCFB666C}" srcOrd="1" destOrd="0" presId="urn:microsoft.com/office/officeart/2005/8/layout/hierarchy2"/>
    <dgm:cxn modelId="{0C49D429-1150-44CF-A609-D3568C715760}" type="presParOf" srcId="{0EEFAE16-C9CA-454E-A92E-1B4EBCFB666C}" destId="{E08CED96-6FFC-42B2-8620-30C04F447214}" srcOrd="0" destOrd="0" presId="urn:microsoft.com/office/officeart/2005/8/layout/hierarchy2"/>
    <dgm:cxn modelId="{738DF4E1-9B9D-4E35-90E5-EED4D1968FC2}" type="presParOf" srcId="{E08CED96-6FFC-42B2-8620-30C04F447214}" destId="{DAC17955-D2FF-493B-B7A6-DF043A3F9797}" srcOrd="0" destOrd="0" presId="urn:microsoft.com/office/officeart/2005/8/layout/hierarchy2"/>
    <dgm:cxn modelId="{7CCC3BBB-5226-4312-AEA2-428BAE79C7BF}" type="presParOf" srcId="{0EEFAE16-C9CA-454E-A92E-1B4EBCFB666C}" destId="{5897093B-11CF-4E2F-93AB-C78173C789BE}" srcOrd="1" destOrd="0" presId="urn:microsoft.com/office/officeart/2005/8/layout/hierarchy2"/>
    <dgm:cxn modelId="{24BC5F1B-C698-4021-8CB1-458AB36E284A}" type="presParOf" srcId="{5897093B-11CF-4E2F-93AB-C78173C789BE}" destId="{90EE6C93-3F52-4143-B444-4F05F1294F0E}" srcOrd="0" destOrd="0" presId="urn:microsoft.com/office/officeart/2005/8/layout/hierarchy2"/>
    <dgm:cxn modelId="{812148C4-440E-4E04-BDDF-267E85A71C7E}" type="presParOf" srcId="{5897093B-11CF-4E2F-93AB-C78173C789BE}" destId="{E9EAD8CB-D9C5-4621-B7A6-36923786D1BE}" srcOrd="1" destOrd="0" presId="urn:microsoft.com/office/officeart/2005/8/layout/hierarchy2"/>
    <dgm:cxn modelId="{BE6AB376-E6B3-43A0-87EF-1526E037993D}" type="presParOf" srcId="{0EEFAE16-C9CA-454E-A92E-1B4EBCFB666C}" destId="{DEE08D80-2F4A-4483-B561-F4267E8D2740}" srcOrd="2" destOrd="0" presId="urn:microsoft.com/office/officeart/2005/8/layout/hierarchy2"/>
    <dgm:cxn modelId="{3063E2F4-661F-4253-9C08-1AE229E6B20C}" type="presParOf" srcId="{DEE08D80-2F4A-4483-B561-F4267E8D2740}" destId="{31B444EA-CD2A-4917-9706-61C5E9445DF3}" srcOrd="0" destOrd="0" presId="urn:microsoft.com/office/officeart/2005/8/layout/hierarchy2"/>
    <dgm:cxn modelId="{05E7AE05-14C0-4E10-ACE4-755CEEBBD9B7}" type="presParOf" srcId="{0EEFAE16-C9CA-454E-A92E-1B4EBCFB666C}" destId="{DCB71367-8327-438B-BCBE-E25CE19497E5}" srcOrd="3" destOrd="0" presId="urn:microsoft.com/office/officeart/2005/8/layout/hierarchy2"/>
    <dgm:cxn modelId="{8BE42DE7-D43F-4479-86D0-14BD8CEAB312}" type="presParOf" srcId="{DCB71367-8327-438B-BCBE-E25CE19497E5}" destId="{321FFD22-D2CB-44B8-B667-CA801AD39995}" srcOrd="0" destOrd="0" presId="urn:microsoft.com/office/officeart/2005/8/layout/hierarchy2"/>
    <dgm:cxn modelId="{98357ACD-4A1E-4A74-9BF3-AF6E40602246}" type="presParOf" srcId="{DCB71367-8327-438B-BCBE-E25CE19497E5}" destId="{FF3DFA6D-A148-4610-AB0A-C5D9F33A45E9}" srcOrd="1" destOrd="0" presId="urn:microsoft.com/office/officeart/2005/8/layout/hierarchy2"/>
    <dgm:cxn modelId="{70DE9C68-BB8C-4B78-BB00-1319306E69AB}" type="presParOf" srcId="{027A9072-1C35-4E48-85C0-899278523DD7}" destId="{51AC6363-10A0-4EF8-B4D0-25F9AE00AE4B}" srcOrd="2" destOrd="0" presId="urn:microsoft.com/office/officeart/2005/8/layout/hierarchy2"/>
    <dgm:cxn modelId="{EDC179A3-A18B-48B5-9C9E-0E6BEEBFF358}" type="presParOf" srcId="{51AC6363-10A0-4EF8-B4D0-25F9AE00AE4B}" destId="{7A59AEE0-C396-4191-9417-B3C5CC11F4B3}" srcOrd="0" destOrd="0" presId="urn:microsoft.com/office/officeart/2005/8/layout/hierarchy2"/>
    <dgm:cxn modelId="{60F9C291-4597-46FA-94F5-50B65B679EAE}" type="presParOf" srcId="{027A9072-1C35-4E48-85C0-899278523DD7}" destId="{ED2633BC-7962-4298-A5D0-E01348BB0DBF}" srcOrd="3" destOrd="0" presId="urn:microsoft.com/office/officeart/2005/8/layout/hierarchy2"/>
    <dgm:cxn modelId="{183F77C7-2046-4D82-9649-06CF6553B0AF}" type="presParOf" srcId="{ED2633BC-7962-4298-A5D0-E01348BB0DBF}" destId="{9A7478FB-DB62-4AF6-AAA6-290E65590444}" srcOrd="0" destOrd="0" presId="urn:microsoft.com/office/officeart/2005/8/layout/hierarchy2"/>
    <dgm:cxn modelId="{84FE9669-8F97-4F91-A3BC-70D7F849A8B1}" type="presParOf" srcId="{ED2633BC-7962-4298-A5D0-E01348BB0DBF}" destId="{1C3EB271-A99C-47B5-BFA8-7B3E62460FAE}" srcOrd="1" destOrd="0" presId="urn:microsoft.com/office/officeart/2005/8/layout/hierarchy2"/>
    <dgm:cxn modelId="{66FB2A9A-03FC-488F-9182-42AD92726037}" type="presParOf" srcId="{1C3EB271-A99C-47B5-BFA8-7B3E62460FAE}" destId="{9D507A21-FF6D-4134-A34A-3858C8889D6E}" srcOrd="0" destOrd="0" presId="urn:microsoft.com/office/officeart/2005/8/layout/hierarchy2"/>
    <dgm:cxn modelId="{F33A79B3-76BC-4D04-8FFF-62D03B0FEC5F}" type="presParOf" srcId="{9D507A21-FF6D-4134-A34A-3858C8889D6E}" destId="{1E5517CA-812A-48C6-80AB-FD378DF12774}" srcOrd="0" destOrd="0" presId="urn:microsoft.com/office/officeart/2005/8/layout/hierarchy2"/>
    <dgm:cxn modelId="{BFD2B757-E991-4B9E-8D34-ACC354240788}" type="presParOf" srcId="{1C3EB271-A99C-47B5-BFA8-7B3E62460FAE}" destId="{D164AC15-ABAF-405D-A27A-99856CC8FE8F}" srcOrd="1" destOrd="0" presId="urn:microsoft.com/office/officeart/2005/8/layout/hierarchy2"/>
    <dgm:cxn modelId="{610C6613-0023-42D2-9BDF-719D7DC7FE0A}" type="presParOf" srcId="{D164AC15-ABAF-405D-A27A-99856CC8FE8F}" destId="{94F419BA-3948-4FB6-B31E-AC230733B012}" srcOrd="0" destOrd="0" presId="urn:microsoft.com/office/officeart/2005/8/layout/hierarchy2"/>
    <dgm:cxn modelId="{025FEF52-112D-4427-92B0-AC02E0F50585}" type="presParOf" srcId="{D164AC15-ABAF-405D-A27A-99856CC8FE8F}" destId="{1DC3599D-DA0A-4D54-9718-F35DFCA95202}" srcOrd="1" destOrd="0" presId="urn:microsoft.com/office/officeart/2005/8/layout/hierarchy2"/>
    <dgm:cxn modelId="{E8D3BCEA-7EA6-4183-BB33-86CFD5C2B945}" type="presParOf" srcId="{1C3EB271-A99C-47B5-BFA8-7B3E62460FAE}" destId="{472780B4-6655-4546-A6DD-01F96B70F918}" srcOrd="2" destOrd="0" presId="urn:microsoft.com/office/officeart/2005/8/layout/hierarchy2"/>
    <dgm:cxn modelId="{6F903509-D178-4387-AB60-958EF1ADA422}" type="presParOf" srcId="{472780B4-6655-4546-A6DD-01F96B70F918}" destId="{4CB2AF65-AA11-4A97-ABA5-E4C9C101CB7D}" srcOrd="0" destOrd="0" presId="urn:microsoft.com/office/officeart/2005/8/layout/hierarchy2"/>
    <dgm:cxn modelId="{2F9A03DC-A909-4F98-BB33-7E7610350FC2}" type="presParOf" srcId="{1C3EB271-A99C-47B5-BFA8-7B3E62460FAE}" destId="{6D6E3EB6-3EE5-4430-AA91-D68240BEBB6E}" srcOrd="3" destOrd="0" presId="urn:microsoft.com/office/officeart/2005/8/layout/hierarchy2"/>
    <dgm:cxn modelId="{512B379F-EEEC-4D6F-AD91-007DF203B492}" type="presParOf" srcId="{6D6E3EB6-3EE5-4430-AA91-D68240BEBB6E}" destId="{E5151907-D078-44D9-95BB-D6CB97DCC97F}" srcOrd="0" destOrd="0" presId="urn:microsoft.com/office/officeart/2005/8/layout/hierarchy2"/>
    <dgm:cxn modelId="{D4B74070-E1A6-4D0C-9BCD-8B084DE12071}" type="presParOf" srcId="{6D6E3EB6-3EE5-4430-AA91-D68240BEBB6E}" destId="{D9CDCDFA-6D5E-4030-A0DF-9C04F5DC342D}"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5DBE98-77F2-4FBD-95C8-4EBF7C666390}" type="doc">
      <dgm:prSet loTypeId="urn:microsoft.com/office/officeart/2005/8/layout/hierarchy2" loCatId="hierarchy" qsTypeId="urn:microsoft.com/office/officeart/2005/8/quickstyle/simple1" qsCatId="simple" csTypeId="urn:microsoft.com/office/officeart/2005/8/colors/accent1_1" csCatId="accent1" phldr="1"/>
      <dgm:spPr/>
      <dgm:t>
        <a:bodyPr/>
        <a:lstStyle/>
        <a:p>
          <a:endParaRPr lang="zh-CN" altLang="en-US"/>
        </a:p>
      </dgm:t>
    </dgm:pt>
    <dgm:pt modelId="{5B7FD1A1-6BFE-4A72-951A-DE6697B46AAE}">
      <dgm:prSet phldrT="[文本]" custT="1"/>
      <dgm:spPr/>
      <dgm:t>
        <a:bodyPr/>
        <a:lstStyle/>
        <a:p>
          <a:r>
            <a:rPr lang="zh-CN" altLang="en-US" sz="2000" b="1" dirty="0" smtClean="0"/>
            <a:t>自顶向下语法分析</a:t>
          </a:r>
          <a:endParaRPr lang="zh-CN" altLang="en-US" sz="2000" b="1" dirty="0"/>
        </a:p>
      </dgm:t>
    </dgm:pt>
    <dgm:pt modelId="{54EF98EB-BFC9-4013-8C4E-D05BE5FA90E6}" type="parTrans" cxnId="{4E7301A6-C745-40A6-ADF7-5A0E3337E942}">
      <dgm:prSet/>
      <dgm:spPr/>
      <dgm:t>
        <a:bodyPr/>
        <a:lstStyle/>
        <a:p>
          <a:endParaRPr lang="zh-CN" altLang="en-US" sz="2000"/>
        </a:p>
      </dgm:t>
    </dgm:pt>
    <dgm:pt modelId="{AD3204AA-06CD-47CD-8DCE-D992F15E3DE9}" type="sibTrans" cxnId="{4E7301A6-C745-40A6-ADF7-5A0E3337E942}">
      <dgm:prSet/>
      <dgm:spPr/>
      <dgm:t>
        <a:bodyPr/>
        <a:lstStyle/>
        <a:p>
          <a:endParaRPr lang="zh-CN" altLang="en-US" sz="2000"/>
        </a:p>
      </dgm:t>
    </dgm:pt>
    <dgm:pt modelId="{CBD958CE-89CE-484E-ADF0-7AACBA98D9FA}">
      <dgm:prSet phldrT="[文本]" custT="1"/>
      <dgm:spPr/>
      <dgm:t>
        <a:bodyPr/>
        <a:lstStyle/>
        <a:p>
          <a:r>
            <a:rPr lang="zh-CN" altLang="en-US" sz="2000" b="1" dirty="0" smtClean="0"/>
            <a:t>确定的</a:t>
          </a:r>
          <a:r>
            <a:rPr lang="en-US" altLang="zh-CN" sz="2000" b="1" dirty="0" smtClean="0"/>
            <a:t>…</a:t>
          </a:r>
          <a:endParaRPr lang="zh-CN" altLang="en-US" sz="2000" b="1" dirty="0"/>
        </a:p>
      </dgm:t>
    </dgm:pt>
    <dgm:pt modelId="{F3C641A6-61AC-403F-A673-89843C2A83A3}" type="parTrans" cxnId="{47E2FF3F-0CC4-4684-BCF7-25EB76E447A2}">
      <dgm:prSet custT="1"/>
      <dgm:spPr/>
      <dgm:t>
        <a:bodyPr/>
        <a:lstStyle/>
        <a:p>
          <a:endParaRPr lang="zh-CN" altLang="en-US" sz="2000"/>
        </a:p>
      </dgm:t>
    </dgm:pt>
    <dgm:pt modelId="{ED945077-87DF-486F-AF79-5E2F1A4423E3}" type="sibTrans" cxnId="{47E2FF3F-0CC4-4684-BCF7-25EB76E447A2}">
      <dgm:prSet/>
      <dgm:spPr/>
      <dgm:t>
        <a:bodyPr/>
        <a:lstStyle/>
        <a:p>
          <a:endParaRPr lang="zh-CN" altLang="en-US" sz="2000"/>
        </a:p>
      </dgm:t>
    </dgm:pt>
    <dgm:pt modelId="{B626B65C-3BA1-47B6-AD68-85EDDC7413D0}">
      <dgm:prSet phldrT="[文本]" custT="1"/>
      <dgm:spPr/>
      <dgm:t>
        <a:bodyPr/>
        <a:lstStyle/>
        <a:p>
          <a:r>
            <a:rPr lang="zh-CN" altLang="en-US" sz="2000" b="1" dirty="0" smtClean="0"/>
            <a:t>适用于何种文法</a:t>
          </a:r>
          <a:endParaRPr lang="en-US" altLang="zh-CN" sz="2000" b="1" dirty="0" smtClean="0"/>
        </a:p>
        <a:p>
          <a:r>
            <a:rPr lang="zh-CN" altLang="en-US" sz="2000" b="1" dirty="0" smtClean="0"/>
            <a:t>（</a:t>
          </a:r>
          <a:r>
            <a:rPr lang="en-US" altLang="zh-CN" sz="2000" b="1" dirty="0" smtClean="0"/>
            <a:t>LL(1)</a:t>
          </a:r>
          <a:r>
            <a:rPr lang="zh-CN" altLang="en-US" sz="2000" b="1" dirty="0" smtClean="0"/>
            <a:t>文法）</a:t>
          </a:r>
          <a:endParaRPr lang="zh-CN" altLang="en-US" sz="2000" b="1" dirty="0"/>
        </a:p>
      </dgm:t>
    </dgm:pt>
    <dgm:pt modelId="{B6D060FC-16B4-4041-835E-C5EB3F6C92A1}" type="parTrans" cxnId="{5E91A632-D79B-4AAE-A2FA-17D469BC6B75}">
      <dgm:prSet custT="1"/>
      <dgm:spPr/>
      <dgm:t>
        <a:bodyPr/>
        <a:lstStyle/>
        <a:p>
          <a:endParaRPr lang="zh-CN" altLang="en-US" sz="2000"/>
        </a:p>
      </dgm:t>
    </dgm:pt>
    <dgm:pt modelId="{EE2C863B-8C73-4205-ABBA-6818D498BD94}" type="sibTrans" cxnId="{5E91A632-D79B-4AAE-A2FA-17D469BC6B75}">
      <dgm:prSet/>
      <dgm:spPr/>
      <dgm:t>
        <a:bodyPr/>
        <a:lstStyle/>
        <a:p>
          <a:endParaRPr lang="zh-CN" altLang="en-US" sz="2000"/>
        </a:p>
      </dgm:t>
    </dgm:pt>
    <dgm:pt modelId="{30D99E2F-4367-45D1-8846-B707BFE684A9}">
      <dgm:prSet phldrT="[文本]" custT="1"/>
      <dgm:spPr/>
      <dgm:t>
        <a:bodyPr/>
        <a:lstStyle/>
        <a:p>
          <a:r>
            <a:rPr lang="zh-CN" altLang="en-US" sz="2000" b="1" smtClean="0"/>
            <a:t>不适用的文法怎么办？</a:t>
          </a:r>
          <a:endParaRPr lang="en-US" altLang="zh-CN" sz="2000" b="1" smtClean="0"/>
        </a:p>
        <a:p>
          <a:r>
            <a:rPr lang="zh-CN" altLang="en-US" sz="2000" b="1" smtClean="0"/>
            <a:t>（等价变换）</a:t>
          </a:r>
          <a:endParaRPr lang="zh-CN" altLang="en-US" sz="2000" b="1" dirty="0"/>
        </a:p>
      </dgm:t>
    </dgm:pt>
    <dgm:pt modelId="{51642E51-F20A-47E8-8524-F5AA8E8DC668}" type="parTrans" cxnId="{A98C66DA-C606-45A8-B4BC-E09AEBDFD2D0}">
      <dgm:prSet custT="1"/>
      <dgm:spPr/>
      <dgm:t>
        <a:bodyPr/>
        <a:lstStyle/>
        <a:p>
          <a:endParaRPr lang="zh-CN" altLang="en-US" sz="2000"/>
        </a:p>
      </dgm:t>
    </dgm:pt>
    <dgm:pt modelId="{53C33C85-0F0F-4413-B49D-A2B799EB6456}" type="sibTrans" cxnId="{A98C66DA-C606-45A8-B4BC-E09AEBDFD2D0}">
      <dgm:prSet/>
      <dgm:spPr/>
      <dgm:t>
        <a:bodyPr/>
        <a:lstStyle/>
        <a:p>
          <a:endParaRPr lang="zh-CN" altLang="en-US" sz="2000"/>
        </a:p>
      </dgm:t>
    </dgm:pt>
    <dgm:pt modelId="{6EAD0572-C085-4FFD-B99C-9975B9108106}">
      <dgm:prSet phldrT="[文本]" custT="1"/>
      <dgm:spPr/>
      <dgm:t>
        <a:bodyPr/>
        <a:lstStyle/>
        <a:p>
          <a:r>
            <a:rPr lang="zh-CN" altLang="en-US" sz="2000" b="1" dirty="0" smtClean="0"/>
            <a:t>不确定的</a:t>
          </a:r>
          <a:r>
            <a:rPr lang="en-US" altLang="zh-CN" sz="2000" b="1" dirty="0" smtClean="0"/>
            <a:t>…</a:t>
          </a:r>
          <a:endParaRPr lang="zh-CN" altLang="en-US" sz="2000" b="1" dirty="0"/>
        </a:p>
      </dgm:t>
    </dgm:pt>
    <dgm:pt modelId="{CF9C4627-ADF6-4721-AAE9-9EFF5B3A10F5}" type="parTrans" cxnId="{6ED658CC-D14F-415D-A606-BFF5FCD09267}">
      <dgm:prSet custT="1"/>
      <dgm:spPr/>
      <dgm:t>
        <a:bodyPr/>
        <a:lstStyle/>
        <a:p>
          <a:endParaRPr lang="zh-CN" altLang="en-US" sz="2000"/>
        </a:p>
      </dgm:t>
    </dgm:pt>
    <dgm:pt modelId="{4DBEB747-A76C-4F65-84C2-89415605DE1A}" type="sibTrans" cxnId="{6ED658CC-D14F-415D-A606-BFF5FCD09267}">
      <dgm:prSet/>
      <dgm:spPr/>
      <dgm:t>
        <a:bodyPr/>
        <a:lstStyle/>
        <a:p>
          <a:endParaRPr lang="zh-CN" altLang="en-US" sz="2000"/>
        </a:p>
      </dgm:t>
    </dgm:pt>
    <dgm:pt modelId="{D8FC9E45-3A28-4617-BEDB-A5C99AA0F6C9}">
      <dgm:prSet phldrT="[文本]" custT="1"/>
      <dgm:spPr/>
      <dgm:t>
        <a:bodyPr/>
        <a:lstStyle/>
        <a:p>
          <a:r>
            <a:rPr lang="zh-CN" altLang="en-US" sz="2000" b="1" dirty="0" smtClean="0"/>
            <a:t>略讲 思想</a:t>
          </a:r>
          <a:endParaRPr lang="zh-CN" altLang="en-US" sz="2000" b="1" dirty="0"/>
        </a:p>
      </dgm:t>
    </dgm:pt>
    <dgm:pt modelId="{333C7F62-206B-4129-B5D8-F13FED93E746}" type="parTrans" cxnId="{913ACCAC-4CBE-474F-A0CB-9BF32BE58EE8}">
      <dgm:prSet custT="1"/>
      <dgm:spPr/>
      <dgm:t>
        <a:bodyPr/>
        <a:lstStyle/>
        <a:p>
          <a:endParaRPr lang="zh-CN" altLang="en-US" sz="2000"/>
        </a:p>
      </dgm:t>
    </dgm:pt>
    <dgm:pt modelId="{C9D244E0-8C1D-4873-BA5F-63D4BC37FB93}" type="sibTrans" cxnId="{913ACCAC-4CBE-474F-A0CB-9BF32BE58EE8}">
      <dgm:prSet/>
      <dgm:spPr/>
      <dgm:t>
        <a:bodyPr/>
        <a:lstStyle/>
        <a:p>
          <a:endParaRPr lang="zh-CN" altLang="en-US" sz="2000"/>
        </a:p>
      </dgm:t>
    </dgm:pt>
    <dgm:pt modelId="{3588F65D-B185-4BCE-AA8F-2C295A4168A2}" type="pres">
      <dgm:prSet presAssocID="{B15DBE98-77F2-4FBD-95C8-4EBF7C666390}" presName="diagram" presStyleCnt="0">
        <dgm:presLayoutVars>
          <dgm:chPref val="1"/>
          <dgm:dir/>
          <dgm:animOne val="branch"/>
          <dgm:animLvl val="lvl"/>
          <dgm:resizeHandles val="exact"/>
        </dgm:presLayoutVars>
      </dgm:prSet>
      <dgm:spPr/>
      <dgm:t>
        <a:bodyPr/>
        <a:lstStyle/>
        <a:p>
          <a:endParaRPr lang="zh-CN" altLang="en-US"/>
        </a:p>
      </dgm:t>
    </dgm:pt>
    <dgm:pt modelId="{7562D861-4BD6-44C3-B506-504C161BC005}" type="pres">
      <dgm:prSet presAssocID="{5B7FD1A1-6BFE-4A72-951A-DE6697B46AAE}" presName="root1" presStyleCnt="0"/>
      <dgm:spPr/>
      <dgm:t>
        <a:bodyPr/>
        <a:lstStyle/>
        <a:p>
          <a:endParaRPr lang="zh-CN" altLang="en-US"/>
        </a:p>
      </dgm:t>
    </dgm:pt>
    <dgm:pt modelId="{61043155-060C-49FD-8E24-EBEE3581819B}" type="pres">
      <dgm:prSet presAssocID="{5B7FD1A1-6BFE-4A72-951A-DE6697B46AAE}" presName="LevelOneTextNode" presStyleLbl="node0" presStyleIdx="0" presStyleCnt="1">
        <dgm:presLayoutVars>
          <dgm:chPref val="3"/>
        </dgm:presLayoutVars>
      </dgm:prSet>
      <dgm:spPr/>
      <dgm:t>
        <a:bodyPr/>
        <a:lstStyle/>
        <a:p>
          <a:endParaRPr lang="zh-CN" altLang="en-US"/>
        </a:p>
      </dgm:t>
    </dgm:pt>
    <dgm:pt modelId="{027A9072-1C35-4E48-85C0-899278523DD7}" type="pres">
      <dgm:prSet presAssocID="{5B7FD1A1-6BFE-4A72-951A-DE6697B46AAE}" presName="level2hierChild" presStyleCnt="0"/>
      <dgm:spPr/>
      <dgm:t>
        <a:bodyPr/>
        <a:lstStyle/>
        <a:p>
          <a:endParaRPr lang="zh-CN" altLang="en-US"/>
        </a:p>
      </dgm:t>
    </dgm:pt>
    <dgm:pt modelId="{8CF13261-A0C0-407B-AE57-4CC98E239F4E}" type="pres">
      <dgm:prSet presAssocID="{F3C641A6-61AC-403F-A673-89843C2A83A3}" presName="conn2-1" presStyleLbl="parChTrans1D2" presStyleIdx="0" presStyleCnt="2"/>
      <dgm:spPr/>
      <dgm:t>
        <a:bodyPr/>
        <a:lstStyle/>
        <a:p>
          <a:endParaRPr lang="zh-CN" altLang="en-US"/>
        </a:p>
      </dgm:t>
    </dgm:pt>
    <dgm:pt modelId="{4B3070C1-E3BC-4400-A13C-F9AB098179F1}" type="pres">
      <dgm:prSet presAssocID="{F3C641A6-61AC-403F-A673-89843C2A83A3}" presName="connTx" presStyleLbl="parChTrans1D2" presStyleIdx="0" presStyleCnt="2"/>
      <dgm:spPr/>
      <dgm:t>
        <a:bodyPr/>
        <a:lstStyle/>
        <a:p>
          <a:endParaRPr lang="zh-CN" altLang="en-US"/>
        </a:p>
      </dgm:t>
    </dgm:pt>
    <dgm:pt modelId="{C253E30B-FCA3-478B-8A28-BCE7B59B14D5}" type="pres">
      <dgm:prSet presAssocID="{CBD958CE-89CE-484E-ADF0-7AACBA98D9FA}" presName="root2" presStyleCnt="0"/>
      <dgm:spPr/>
      <dgm:t>
        <a:bodyPr/>
        <a:lstStyle/>
        <a:p>
          <a:endParaRPr lang="zh-CN" altLang="en-US"/>
        </a:p>
      </dgm:t>
    </dgm:pt>
    <dgm:pt modelId="{B9576C6A-7A5C-44D8-B504-6E896D7B39F1}" type="pres">
      <dgm:prSet presAssocID="{CBD958CE-89CE-484E-ADF0-7AACBA98D9FA}" presName="LevelTwoTextNode" presStyleLbl="node2" presStyleIdx="0" presStyleCnt="2">
        <dgm:presLayoutVars>
          <dgm:chPref val="3"/>
        </dgm:presLayoutVars>
      </dgm:prSet>
      <dgm:spPr/>
      <dgm:t>
        <a:bodyPr/>
        <a:lstStyle/>
        <a:p>
          <a:endParaRPr lang="zh-CN" altLang="en-US"/>
        </a:p>
      </dgm:t>
    </dgm:pt>
    <dgm:pt modelId="{0EEFAE16-C9CA-454E-A92E-1B4EBCFB666C}" type="pres">
      <dgm:prSet presAssocID="{CBD958CE-89CE-484E-ADF0-7AACBA98D9FA}" presName="level3hierChild" presStyleCnt="0"/>
      <dgm:spPr/>
      <dgm:t>
        <a:bodyPr/>
        <a:lstStyle/>
        <a:p>
          <a:endParaRPr lang="zh-CN" altLang="en-US"/>
        </a:p>
      </dgm:t>
    </dgm:pt>
    <dgm:pt modelId="{E08CED96-6FFC-42B2-8620-30C04F447214}" type="pres">
      <dgm:prSet presAssocID="{B6D060FC-16B4-4041-835E-C5EB3F6C92A1}" presName="conn2-1" presStyleLbl="parChTrans1D3" presStyleIdx="0" presStyleCnt="3"/>
      <dgm:spPr/>
      <dgm:t>
        <a:bodyPr/>
        <a:lstStyle/>
        <a:p>
          <a:endParaRPr lang="zh-CN" altLang="en-US"/>
        </a:p>
      </dgm:t>
    </dgm:pt>
    <dgm:pt modelId="{DAC17955-D2FF-493B-B7A6-DF043A3F9797}" type="pres">
      <dgm:prSet presAssocID="{B6D060FC-16B4-4041-835E-C5EB3F6C92A1}" presName="connTx" presStyleLbl="parChTrans1D3" presStyleIdx="0" presStyleCnt="3"/>
      <dgm:spPr/>
      <dgm:t>
        <a:bodyPr/>
        <a:lstStyle/>
        <a:p>
          <a:endParaRPr lang="zh-CN" altLang="en-US"/>
        </a:p>
      </dgm:t>
    </dgm:pt>
    <dgm:pt modelId="{5897093B-11CF-4E2F-93AB-C78173C789BE}" type="pres">
      <dgm:prSet presAssocID="{B626B65C-3BA1-47B6-AD68-85EDDC7413D0}" presName="root2" presStyleCnt="0"/>
      <dgm:spPr/>
      <dgm:t>
        <a:bodyPr/>
        <a:lstStyle/>
        <a:p>
          <a:endParaRPr lang="zh-CN" altLang="en-US"/>
        </a:p>
      </dgm:t>
    </dgm:pt>
    <dgm:pt modelId="{90EE6C93-3F52-4143-B444-4F05F1294F0E}" type="pres">
      <dgm:prSet presAssocID="{B626B65C-3BA1-47B6-AD68-85EDDC7413D0}" presName="LevelTwoTextNode" presStyleLbl="node3" presStyleIdx="0" presStyleCnt="3">
        <dgm:presLayoutVars>
          <dgm:chPref val="3"/>
        </dgm:presLayoutVars>
      </dgm:prSet>
      <dgm:spPr/>
      <dgm:t>
        <a:bodyPr/>
        <a:lstStyle/>
        <a:p>
          <a:endParaRPr lang="zh-CN" altLang="en-US"/>
        </a:p>
      </dgm:t>
    </dgm:pt>
    <dgm:pt modelId="{E9EAD8CB-D9C5-4621-B7A6-36923786D1BE}" type="pres">
      <dgm:prSet presAssocID="{B626B65C-3BA1-47B6-AD68-85EDDC7413D0}" presName="level3hierChild" presStyleCnt="0"/>
      <dgm:spPr/>
      <dgm:t>
        <a:bodyPr/>
        <a:lstStyle/>
        <a:p>
          <a:endParaRPr lang="zh-CN" altLang="en-US"/>
        </a:p>
      </dgm:t>
    </dgm:pt>
    <dgm:pt modelId="{DEE08D80-2F4A-4483-B561-F4267E8D2740}" type="pres">
      <dgm:prSet presAssocID="{51642E51-F20A-47E8-8524-F5AA8E8DC668}" presName="conn2-1" presStyleLbl="parChTrans1D3" presStyleIdx="1" presStyleCnt="3"/>
      <dgm:spPr/>
      <dgm:t>
        <a:bodyPr/>
        <a:lstStyle/>
        <a:p>
          <a:endParaRPr lang="zh-CN" altLang="en-US"/>
        </a:p>
      </dgm:t>
    </dgm:pt>
    <dgm:pt modelId="{31B444EA-CD2A-4917-9706-61C5E9445DF3}" type="pres">
      <dgm:prSet presAssocID="{51642E51-F20A-47E8-8524-F5AA8E8DC668}" presName="connTx" presStyleLbl="parChTrans1D3" presStyleIdx="1" presStyleCnt="3"/>
      <dgm:spPr/>
      <dgm:t>
        <a:bodyPr/>
        <a:lstStyle/>
        <a:p>
          <a:endParaRPr lang="zh-CN" altLang="en-US"/>
        </a:p>
      </dgm:t>
    </dgm:pt>
    <dgm:pt modelId="{DCB71367-8327-438B-BCBE-E25CE19497E5}" type="pres">
      <dgm:prSet presAssocID="{30D99E2F-4367-45D1-8846-B707BFE684A9}" presName="root2" presStyleCnt="0"/>
      <dgm:spPr/>
      <dgm:t>
        <a:bodyPr/>
        <a:lstStyle/>
        <a:p>
          <a:endParaRPr lang="zh-CN" altLang="en-US"/>
        </a:p>
      </dgm:t>
    </dgm:pt>
    <dgm:pt modelId="{321FFD22-D2CB-44B8-B667-CA801AD39995}" type="pres">
      <dgm:prSet presAssocID="{30D99E2F-4367-45D1-8846-B707BFE684A9}" presName="LevelTwoTextNode" presStyleLbl="node3" presStyleIdx="1" presStyleCnt="3">
        <dgm:presLayoutVars>
          <dgm:chPref val="3"/>
        </dgm:presLayoutVars>
      </dgm:prSet>
      <dgm:spPr/>
      <dgm:t>
        <a:bodyPr/>
        <a:lstStyle/>
        <a:p>
          <a:endParaRPr lang="zh-CN" altLang="en-US"/>
        </a:p>
      </dgm:t>
    </dgm:pt>
    <dgm:pt modelId="{FF3DFA6D-A148-4610-AB0A-C5D9F33A45E9}" type="pres">
      <dgm:prSet presAssocID="{30D99E2F-4367-45D1-8846-B707BFE684A9}" presName="level3hierChild" presStyleCnt="0"/>
      <dgm:spPr/>
      <dgm:t>
        <a:bodyPr/>
        <a:lstStyle/>
        <a:p>
          <a:endParaRPr lang="zh-CN" altLang="en-US"/>
        </a:p>
      </dgm:t>
    </dgm:pt>
    <dgm:pt modelId="{51AC6363-10A0-4EF8-B4D0-25F9AE00AE4B}" type="pres">
      <dgm:prSet presAssocID="{CF9C4627-ADF6-4721-AAE9-9EFF5B3A10F5}" presName="conn2-1" presStyleLbl="parChTrans1D2" presStyleIdx="1" presStyleCnt="2"/>
      <dgm:spPr/>
      <dgm:t>
        <a:bodyPr/>
        <a:lstStyle/>
        <a:p>
          <a:endParaRPr lang="zh-CN" altLang="en-US"/>
        </a:p>
      </dgm:t>
    </dgm:pt>
    <dgm:pt modelId="{7A59AEE0-C396-4191-9417-B3C5CC11F4B3}" type="pres">
      <dgm:prSet presAssocID="{CF9C4627-ADF6-4721-AAE9-9EFF5B3A10F5}" presName="connTx" presStyleLbl="parChTrans1D2" presStyleIdx="1" presStyleCnt="2"/>
      <dgm:spPr/>
      <dgm:t>
        <a:bodyPr/>
        <a:lstStyle/>
        <a:p>
          <a:endParaRPr lang="zh-CN" altLang="en-US"/>
        </a:p>
      </dgm:t>
    </dgm:pt>
    <dgm:pt modelId="{ED2633BC-7962-4298-A5D0-E01348BB0DBF}" type="pres">
      <dgm:prSet presAssocID="{6EAD0572-C085-4FFD-B99C-9975B9108106}" presName="root2" presStyleCnt="0"/>
      <dgm:spPr/>
      <dgm:t>
        <a:bodyPr/>
        <a:lstStyle/>
        <a:p>
          <a:endParaRPr lang="zh-CN" altLang="en-US"/>
        </a:p>
      </dgm:t>
    </dgm:pt>
    <dgm:pt modelId="{9A7478FB-DB62-4AF6-AAA6-290E65590444}" type="pres">
      <dgm:prSet presAssocID="{6EAD0572-C085-4FFD-B99C-9975B9108106}" presName="LevelTwoTextNode" presStyleLbl="node2" presStyleIdx="1" presStyleCnt="2">
        <dgm:presLayoutVars>
          <dgm:chPref val="3"/>
        </dgm:presLayoutVars>
      </dgm:prSet>
      <dgm:spPr/>
      <dgm:t>
        <a:bodyPr/>
        <a:lstStyle/>
        <a:p>
          <a:endParaRPr lang="zh-CN" altLang="en-US"/>
        </a:p>
      </dgm:t>
    </dgm:pt>
    <dgm:pt modelId="{1C3EB271-A99C-47B5-BFA8-7B3E62460FAE}" type="pres">
      <dgm:prSet presAssocID="{6EAD0572-C085-4FFD-B99C-9975B9108106}" presName="level3hierChild" presStyleCnt="0"/>
      <dgm:spPr/>
      <dgm:t>
        <a:bodyPr/>
        <a:lstStyle/>
        <a:p>
          <a:endParaRPr lang="zh-CN" altLang="en-US"/>
        </a:p>
      </dgm:t>
    </dgm:pt>
    <dgm:pt modelId="{9D507A21-FF6D-4134-A34A-3858C8889D6E}" type="pres">
      <dgm:prSet presAssocID="{333C7F62-206B-4129-B5D8-F13FED93E746}" presName="conn2-1" presStyleLbl="parChTrans1D3" presStyleIdx="2" presStyleCnt="3"/>
      <dgm:spPr/>
      <dgm:t>
        <a:bodyPr/>
        <a:lstStyle/>
        <a:p>
          <a:endParaRPr lang="zh-CN" altLang="en-US"/>
        </a:p>
      </dgm:t>
    </dgm:pt>
    <dgm:pt modelId="{1E5517CA-812A-48C6-80AB-FD378DF12774}" type="pres">
      <dgm:prSet presAssocID="{333C7F62-206B-4129-B5D8-F13FED93E746}" presName="connTx" presStyleLbl="parChTrans1D3" presStyleIdx="2" presStyleCnt="3"/>
      <dgm:spPr/>
      <dgm:t>
        <a:bodyPr/>
        <a:lstStyle/>
        <a:p>
          <a:endParaRPr lang="zh-CN" altLang="en-US"/>
        </a:p>
      </dgm:t>
    </dgm:pt>
    <dgm:pt modelId="{D164AC15-ABAF-405D-A27A-99856CC8FE8F}" type="pres">
      <dgm:prSet presAssocID="{D8FC9E45-3A28-4617-BEDB-A5C99AA0F6C9}" presName="root2" presStyleCnt="0"/>
      <dgm:spPr/>
      <dgm:t>
        <a:bodyPr/>
        <a:lstStyle/>
        <a:p>
          <a:endParaRPr lang="zh-CN" altLang="en-US"/>
        </a:p>
      </dgm:t>
    </dgm:pt>
    <dgm:pt modelId="{94F419BA-3948-4FB6-B31E-AC230733B012}" type="pres">
      <dgm:prSet presAssocID="{D8FC9E45-3A28-4617-BEDB-A5C99AA0F6C9}" presName="LevelTwoTextNode" presStyleLbl="node3" presStyleIdx="2" presStyleCnt="3">
        <dgm:presLayoutVars>
          <dgm:chPref val="3"/>
        </dgm:presLayoutVars>
      </dgm:prSet>
      <dgm:spPr/>
      <dgm:t>
        <a:bodyPr/>
        <a:lstStyle/>
        <a:p>
          <a:endParaRPr lang="zh-CN" altLang="en-US"/>
        </a:p>
      </dgm:t>
    </dgm:pt>
    <dgm:pt modelId="{1DC3599D-DA0A-4D54-9718-F35DFCA95202}" type="pres">
      <dgm:prSet presAssocID="{D8FC9E45-3A28-4617-BEDB-A5C99AA0F6C9}" presName="level3hierChild" presStyleCnt="0"/>
      <dgm:spPr/>
      <dgm:t>
        <a:bodyPr/>
        <a:lstStyle/>
        <a:p>
          <a:endParaRPr lang="zh-CN" altLang="en-US"/>
        </a:p>
      </dgm:t>
    </dgm:pt>
  </dgm:ptLst>
  <dgm:cxnLst>
    <dgm:cxn modelId="{9A764A21-48DB-4C0C-80CD-DE52BD93F6E8}" type="presOf" srcId="{B15DBE98-77F2-4FBD-95C8-4EBF7C666390}" destId="{3588F65D-B185-4BCE-AA8F-2C295A4168A2}" srcOrd="0" destOrd="0" presId="urn:microsoft.com/office/officeart/2005/8/layout/hierarchy2"/>
    <dgm:cxn modelId="{4E7301A6-C745-40A6-ADF7-5A0E3337E942}" srcId="{B15DBE98-77F2-4FBD-95C8-4EBF7C666390}" destId="{5B7FD1A1-6BFE-4A72-951A-DE6697B46AAE}" srcOrd="0" destOrd="0" parTransId="{54EF98EB-BFC9-4013-8C4E-D05BE5FA90E6}" sibTransId="{AD3204AA-06CD-47CD-8DCE-D992F15E3DE9}"/>
    <dgm:cxn modelId="{4283A10E-2646-40FD-BD8A-B59AE5EC997D}" type="presOf" srcId="{CBD958CE-89CE-484E-ADF0-7AACBA98D9FA}" destId="{B9576C6A-7A5C-44D8-B504-6E896D7B39F1}" srcOrd="0" destOrd="0" presId="urn:microsoft.com/office/officeart/2005/8/layout/hierarchy2"/>
    <dgm:cxn modelId="{D705E153-8C58-4D3B-9616-512DA233E6E0}" type="presOf" srcId="{B6D060FC-16B4-4041-835E-C5EB3F6C92A1}" destId="{DAC17955-D2FF-493B-B7A6-DF043A3F9797}" srcOrd="1" destOrd="0" presId="urn:microsoft.com/office/officeart/2005/8/layout/hierarchy2"/>
    <dgm:cxn modelId="{ABCC927E-1D4C-4B72-BA66-DF9EEC646648}" type="presOf" srcId="{B6D060FC-16B4-4041-835E-C5EB3F6C92A1}" destId="{E08CED96-6FFC-42B2-8620-30C04F447214}" srcOrd="0" destOrd="0" presId="urn:microsoft.com/office/officeart/2005/8/layout/hierarchy2"/>
    <dgm:cxn modelId="{5F89C3AE-6ABA-4A0A-BE59-76C2FA0034E5}" type="presOf" srcId="{6EAD0572-C085-4FFD-B99C-9975B9108106}" destId="{9A7478FB-DB62-4AF6-AAA6-290E65590444}" srcOrd="0" destOrd="0" presId="urn:microsoft.com/office/officeart/2005/8/layout/hierarchy2"/>
    <dgm:cxn modelId="{D2E8305A-40FD-4D00-9383-05CA9157E8BB}" type="presOf" srcId="{333C7F62-206B-4129-B5D8-F13FED93E746}" destId="{9D507A21-FF6D-4134-A34A-3858C8889D6E}" srcOrd="0" destOrd="0" presId="urn:microsoft.com/office/officeart/2005/8/layout/hierarchy2"/>
    <dgm:cxn modelId="{A1BAAB68-0682-4BA8-B342-EAD75EBE2274}" type="presOf" srcId="{30D99E2F-4367-45D1-8846-B707BFE684A9}" destId="{321FFD22-D2CB-44B8-B667-CA801AD39995}" srcOrd="0" destOrd="0" presId="urn:microsoft.com/office/officeart/2005/8/layout/hierarchy2"/>
    <dgm:cxn modelId="{1CABC947-27FF-467B-8AB1-E25296EA0C27}" type="presOf" srcId="{333C7F62-206B-4129-B5D8-F13FED93E746}" destId="{1E5517CA-812A-48C6-80AB-FD378DF12774}" srcOrd="1" destOrd="0" presId="urn:microsoft.com/office/officeart/2005/8/layout/hierarchy2"/>
    <dgm:cxn modelId="{913ACCAC-4CBE-474F-A0CB-9BF32BE58EE8}" srcId="{6EAD0572-C085-4FFD-B99C-9975B9108106}" destId="{D8FC9E45-3A28-4617-BEDB-A5C99AA0F6C9}" srcOrd="0" destOrd="0" parTransId="{333C7F62-206B-4129-B5D8-F13FED93E746}" sibTransId="{C9D244E0-8C1D-4873-BA5F-63D4BC37FB93}"/>
    <dgm:cxn modelId="{F4E31EC9-5536-463B-9150-D1408D41B5BF}" type="presOf" srcId="{CF9C4627-ADF6-4721-AAE9-9EFF5B3A10F5}" destId="{7A59AEE0-C396-4191-9417-B3C5CC11F4B3}" srcOrd="1" destOrd="0" presId="urn:microsoft.com/office/officeart/2005/8/layout/hierarchy2"/>
    <dgm:cxn modelId="{DFAA33FB-8D4C-4D58-BD3C-946181279927}" type="presOf" srcId="{B626B65C-3BA1-47B6-AD68-85EDDC7413D0}" destId="{90EE6C93-3F52-4143-B444-4F05F1294F0E}" srcOrd="0" destOrd="0" presId="urn:microsoft.com/office/officeart/2005/8/layout/hierarchy2"/>
    <dgm:cxn modelId="{6ED658CC-D14F-415D-A606-BFF5FCD09267}" srcId="{5B7FD1A1-6BFE-4A72-951A-DE6697B46AAE}" destId="{6EAD0572-C085-4FFD-B99C-9975B9108106}" srcOrd="1" destOrd="0" parTransId="{CF9C4627-ADF6-4721-AAE9-9EFF5B3A10F5}" sibTransId="{4DBEB747-A76C-4F65-84C2-89415605DE1A}"/>
    <dgm:cxn modelId="{1BD2F6C2-9AE1-43DE-A17D-4401B1AEEA4F}" type="presOf" srcId="{D8FC9E45-3A28-4617-BEDB-A5C99AA0F6C9}" destId="{94F419BA-3948-4FB6-B31E-AC230733B012}" srcOrd="0" destOrd="0" presId="urn:microsoft.com/office/officeart/2005/8/layout/hierarchy2"/>
    <dgm:cxn modelId="{EAA96B99-96A0-4C60-91FC-70A821FEF1D7}" type="presOf" srcId="{51642E51-F20A-47E8-8524-F5AA8E8DC668}" destId="{DEE08D80-2F4A-4483-B561-F4267E8D2740}" srcOrd="0" destOrd="0" presId="urn:microsoft.com/office/officeart/2005/8/layout/hierarchy2"/>
    <dgm:cxn modelId="{A98C66DA-C606-45A8-B4BC-E09AEBDFD2D0}" srcId="{CBD958CE-89CE-484E-ADF0-7AACBA98D9FA}" destId="{30D99E2F-4367-45D1-8846-B707BFE684A9}" srcOrd="1" destOrd="0" parTransId="{51642E51-F20A-47E8-8524-F5AA8E8DC668}" sibTransId="{53C33C85-0F0F-4413-B49D-A2B799EB6456}"/>
    <dgm:cxn modelId="{560F8F59-B011-430D-8439-CF162122983B}" type="presOf" srcId="{CF9C4627-ADF6-4721-AAE9-9EFF5B3A10F5}" destId="{51AC6363-10A0-4EF8-B4D0-25F9AE00AE4B}" srcOrd="0" destOrd="0" presId="urn:microsoft.com/office/officeart/2005/8/layout/hierarchy2"/>
    <dgm:cxn modelId="{2AEA3218-E6D9-45E9-891F-A4C46E948BA7}" type="presOf" srcId="{F3C641A6-61AC-403F-A673-89843C2A83A3}" destId="{4B3070C1-E3BC-4400-A13C-F9AB098179F1}" srcOrd="1" destOrd="0" presId="urn:microsoft.com/office/officeart/2005/8/layout/hierarchy2"/>
    <dgm:cxn modelId="{47E2FF3F-0CC4-4684-BCF7-25EB76E447A2}" srcId="{5B7FD1A1-6BFE-4A72-951A-DE6697B46AAE}" destId="{CBD958CE-89CE-484E-ADF0-7AACBA98D9FA}" srcOrd="0" destOrd="0" parTransId="{F3C641A6-61AC-403F-A673-89843C2A83A3}" sibTransId="{ED945077-87DF-486F-AF79-5E2F1A4423E3}"/>
    <dgm:cxn modelId="{5F0D56F8-BB1D-4375-ADB9-C531A9EE0523}" type="presOf" srcId="{F3C641A6-61AC-403F-A673-89843C2A83A3}" destId="{8CF13261-A0C0-407B-AE57-4CC98E239F4E}" srcOrd="0" destOrd="0" presId="urn:microsoft.com/office/officeart/2005/8/layout/hierarchy2"/>
    <dgm:cxn modelId="{AFF98FCB-2907-47CA-A67C-C278DF35CAA3}" type="presOf" srcId="{51642E51-F20A-47E8-8524-F5AA8E8DC668}" destId="{31B444EA-CD2A-4917-9706-61C5E9445DF3}" srcOrd="1" destOrd="0" presId="urn:microsoft.com/office/officeart/2005/8/layout/hierarchy2"/>
    <dgm:cxn modelId="{5E91A632-D79B-4AAE-A2FA-17D469BC6B75}" srcId="{CBD958CE-89CE-484E-ADF0-7AACBA98D9FA}" destId="{B626B65C-3BA1-47B6-AD68-85EDDC7413D0}" srcOrd="0" destOrd="0" parTransId="{B6D060FC-16B4-4041-835E-C5EB3F6C92A1}" sibTransId="{EE2C863B-8C73-4205-ABBA-6818D498BD94}"/>
    <dgm:cxn modelId="{92D66374-39A8-406E-A66C-B3E80BD9FA5B}" type="presOf" srcId="{5B7FD1A1-6BFE-4A72-951A-DE6697B46AAE}" destId="{61043155-060C-49FD-8E24-EBEE3581819B}" srcOrd="0" destOrd="0" presId="urn:microsoft.com/office/officeart/2005/8/layout/hierarchy2"/>
    <dgm:cxn modelId="{D9F3D873-BE9A-4B84-9FDD-0905A6B7FFB1}" type="presParOf" srcId="{3588F65D-B185-4BCE-AA8F-2C295A4168A2}" destId="{7562D861-4BD6-44C3-B506-504C161BC005}" srcOrd="0" destOrd="0" presId="urn:microsoft.com/office/officeart/2005/8/layout/hierarchy2"/>
    <dgm:cxn modelId="{4B7277D2-7325-4DC2-8798-9D8159887BD2}" type="presParOf" srcId="{7562D861-4BD6-44C3-B506-504C161BC005}" destId="{61043155-060C-49FD-8E24-EBEE3581819B}" srcOrd="0" destOrd="0" presId="urn:microsoft.com/office/officeart/2005/8/layout/hierarchy2"/>
    <dgm:cxn modelId="{B6EF7526-4FF5-4B6B-81D7-062CF426A9F0}" type="presParOf" srcId="{7562D861-4BD6-44C3-B506-504C161BC005}" destId="{027A9072-1C35-4E48-85C0-899278523DD7}" srcOrd="1" destOrd="0" presId="urn:microsoft.com/office/officeart/2005/8/layout/hierarchy2"/>
    <dgm:cxn modelId="{141C4B98-37E8-4681-836A-CC2CA5B749A4}" type="presParOf" srcId="{027A9072-1C35-4E48-85C0-899278523DD7}" destId="{8CF13261-A0C0-407B-AE57-4CC98E239F4E}" srcOrd="0" destOrd="0" presId="urn:microsoft.com/office/officeart/2005/8/layout/hierarchy2"/>
    <dgm:cxn modelId="{5416D797-98F0-4FEB-B749-1B7515A7231A}" type="presParOf" srcId="{8CF13261-A0C0-407B-AE57-4CC98E239F4E}" destId="{4B3070C1-E3BC-4400-A13C-F9AB098179F1}" srcOrd="0" destOrd="0" presId="urn:microsoft.com/office/officeart/2005/8/layout/hierarchy2"/>
    <dgm:cxn modelId="{DF96C233-1DA8-4F01-BF79-718047986C85}" type="presParOf" srcId="{027A9072-1C35-4E48-85C0-899278523DD7}" destId="{C253E30B-FCA3-478B-8A28-BCE7B59B14D5}" srcOrd="1" destOrd="0" presId="urn:microsoft.com/office/officeart/2005/8/layout/hierarchy2"/>
    <dgm:cxn modelId="{E26FA185-0D7C-4FDB-B15F-7A5EC65BB644}" type="presParOf" srcId="{C253E30B-FCA3-478B-8A28-BCE7B59B14D5}" destId="{B9576C6A-7A5C-44D8-B504-6E896D7B39F1}" srcOrd="0" destOrd="0" presId="urn:microsoft.com/office/officeart/2005/8/layout/hierarchy2"/>
    <dgm:cxn modelId="{2CA6AFAB-4289-4104-B021-ED354B76AB55}" type="presParOf" srcId="{C253E30B-FCA3-478B-8A28-BCE7B59B14D5}" destId="{0EEFAE16-C9CA-454E-A92E-1B4EBCFB666C}" srcOrd="1" destOrd="0" presId="urn:microsoft.com/office/officeart/2005/8/layout/hierarchy2"/>
    <dgm:cxn modelId="{F68E2FE6-EF7A-4BF1-B630-F6DB1D8CC9EF}" type="presParOf" srcId="{0EEFAE16-C9CA-454E-A92E-1B4EBCFB666C}" destId="{E08CED96-6FFC-42B2-8620-30C04F447214}" srcOrd="0" destOrd="0" presId="urn:microsoft.com/office/officeart/2005/8/layout/hierarchy2"/>
    <dgm:cxn modelId="{32226DE0-4A35-4FED-BC1D-B1154F9A40A7}" type="presParOf" srcId="{E08CED96-6FFC-42B2-8620-30C04F447214}" destId="{DAC17955-D2FF-493B-B7A6-DF043A3F9797}" srcOrd="0" destOrd="0" presId="urn:microsoft.com/office/officeart/2005/8/layout/hierarchy2"/>
    <dgm:cxn modelId="{6DA534D9-C58D-4FE4-A2EE-E52E5C65DF2C}" type="presParOf" srcId="{0EEFAE16-C9CA-454E-A92E-1B4EBCFB666C}" destId="{5897093B-11CF-4E2F-93AB-C78173C789BE}" srcOrd="1" destOrd="0" presId="urn:microsoft.com/office/officeart/2005/8/layout/hierarchy2"/>
    <dgm:cxn modelId="{438A7750-8BBF-40D9-BEC2-41C363F959B4}" type="presParOf" srcId="{5897093B-11CF-4E2F-93AB-C78173C789BE}" destId="{90EE6C93-3F52-4143-B444-4F05F1294F0E}" srcOrd="0" destOrd="0" presId="urn:microsoft.com/office/officeart/2005/8/layout/hierarchy2"/>
    <dgm:cxn modelId="{DF77CD45-B6C7-415A-B333-3874BDD8A7B0}" type="presParOf" srcId="{5897093B-11CF-4E2F-93AB-C78173C789BE}" destId="{E9EAD8CB-D9C5-4621-B7A6-36923786D1BE}" srcOrd="1" destOrd="0" presId="urn:microsoft.com/office/officeart/2005/8/layout/hierarchy2"/>
    <dgm:cxn modelId="{7FFC0375-3C08-4BD6-8D20-8660D6BC5A3F}" type="presParOf" srcId="{0EEFAE16-C9CA-454E-A92E-1B4EBCFB666C}" destId="{DEE08D80-2F4A-4483-B561-F4267E8D2740}" srcOrd="2" destOrd="0" presId="urn:microsoft.com/office/officeart/2005/8/layout/hierarchy2"/>
    <dgm:cxn modelId="{C186EB36-0F9C-44BA-958C-24CD72E6CB55}" type="presParOf" srcId="{DEE08D80-2F4A-4483-B561-F4267E8D2740}" destId="{31B444EA-CD2A-4917-9706-61C5E9445DF3}" srcOrd="0" destOrd="0" presId="urn:microsoft.com/office/officeart/2005/8/layout/hierarchy2"/>
    <dgm:cxn modelId="{4EDA62AA-538A-48D3-9FFF-5E0B07B2D8BD}" type="presParOf" srcId="{0EEFAE16-C9CA-454E-A92E-1B4EBCFB666C}" destId="{DCB71367-8327-438B-BCBE-E25CE19497E5}" srcOrd="3" destOrd="0" presId="urn:microsoft.com/office/officeart/2005/8/layout/hierarchy2"/>
    <dgm:cxn modelId="{906E4B46-A228-4F80-B5BA-16AB0145A86F}" type="presParOf" srcId="{DCB71367-8327-438B-BCBE-E25CE19497E5}" destId="{321FFD22-D2CB-44B8-B667-CA801AD39995}" srcOrd="0" destOrd="0" presId="urn:microsoft.com/office/officeart/2005/8/layout/hierarchy2"/>
    <dgm:cxn modelId="{FD70B95C-DF0C-4623-8A86-612708A4AD8D}" type="presParOf" srcId="{DCB71367-8327-438B-BCBE-E25CE19497E5}" destId="{FF3DFA6D-A148-4610-AB0A-C5D9F33A45E9}" srcOrd="1" destOrd="0" presId="urn:microsoft.com/office/officeart/2005/8/layout/hierarchy2"/>
    <dgm:cxn modelId="{39A91082-384B-49DC-B6A6-96346E18E319}" type="presParOf" srcId="{027A9072-1C35-4E48-85C0-899278523DD7}" destId="{51AC6363-10A0-4EF8-B4D0-25F9AE00AE4B}" srcOrd="2" destOrd="0" presId="urn:microsoft.com/office/officeart/2005/8/layout/hierarchy2"/>
    <dgm:cxn modelId="{354CDCE0-7F8A-4852-99B7-2CCE72CF4EF0}" type="presParOf" srcId="{51AC6363-10A0-4EF8-B4D0-25F9AE00AE4B}" destId="{7A59AEE0-C396-4191-9417-B3C5CC11F4B3}" srcOrd="0" destOrd="0" presId="urn:microsoft.com/office/officeart/2005/8/layout/hierarchy2"/>
    <dgm:cxn modelId="{C392FB5D-C75C-4F99-B7A9-3C1BEA611A8C}" type="presParOf" srcId="{027A9072-1C35-4E48-85C0-899278523DD7}" destId="{ED2633BC-7962-4298-A5D0-E01348BB0DBF}" srcOrd="3" destOrd="0" presId="urn:microsoft.com/office/officeart/2005/8/layout/hierarchy2"/>
    <dgm:cxn modelId="{F3FEF225-D5C6-42DF-9C50-2D8A73289299}" type="presParOf" srcId="{ED2633BC-7962-4298-A5D0-E01348BB0DBF}" destId="{9A7478FB-DB62-4AF6-AAA6-290E65590444}" srcOrd="0" destOrd="0" presId="urn:microsoft.com/office/officeart/2005/8/layout/hierarchy2"/>
    <dgm:cxn modelId="{8BBA2BB3-C177-4AA4-949B-E6B7F3B57C09}" type="presParOf" srcId="{ED2633BC-7962-4298-A5D0-E01348BB0DBF}" destId="{1C3EB271-A99C-47B5-BFA8-7B3E62460FAE}" srcOrd="1" destOrd="0" presId="urn:microsoft.com/office/officeart/2005/8/layout/hierarchy2"/>
    <dgm:cxn modelId="{0C106643-EF21-482C-AF7D-05F3388C5313}" type="presParOf" srcId="{1C3EB271-A99C-47B5-BFA8-7B3E62460FAE}" destId="{9D507A21-FF6D-4134-A34A-3858C8889D6E}" srcOrd="0" destOrd="0" presId="urn:microsoft.com/office/officeart/2005/8/layout/hierarchy2"/>
    <dgm:cxn modelId="{031A78AC-7F04-4E00-BB25-ABE967D3D7BB}" type="presParOf" srcId="{9D507A21-FF6D-4134-A34A-3858C8889D6E}" destId="{1E5517CA-812A-48C6-80AB-FD378DF12774}" srcOrd="0" destOrd="0" presId="urn:microsoft.com/office/officeart/2005/8/layout/hierarchy2"/>
    <dgm:cxn modelId="{FC56844E-E229-4B5A-A2A6-83E421E7EEA2}" type="presParOf" srcId="{1C3EB271-A99C-47B5-BFA8-7B3E62460FAE}" destId="{D164AC15-ABAF-405D-A27A-99856CC8FE8F}" srcOrd="1" destOrd="0" presId="urn:microsoft.com/office/officeart/2005/8/layout/hierarchy2"/>
    <dgm:cxn modelId="{449A096C-90DE-4335-AD5E-227F8BB3652E}" type="presParOf" srcId="{D164AC15-ABAF-405D-A27A-99856CC8FE8F}" destId="{94F419BA-3948-4FB6-B31E-AC230733B012}" srcOrd="0" destOrd="0" presId="urn:microsoft.com/office/officeart/2005/8/layout/hierarchy2"/>
    <dgm:cxn modelId="{3116C229-83F8-4638-86FB-A287C9CF2355}" type="presParOf" srcId="{D164AC15-ABAF-405D-A27A-99856CC8FE8F}" destId="{1DC3599D-DA0A-4D54-9718-F35DFCA95202}"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43155-060C-49FD-8E24-EBEE3581819B}">
      <dsp:nvSpPr>
        <dsp:cNvPr id="0" name=""/>
        <dsp:cNvSpPr/>
      </dsp:nvSpPr>
      <dsp:spPr>
        <a:xfrm>
          <a:off x="668075" y="1277092"/>
          <a:ext cx="1938922" cy="739877"/>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b="1" kern="1200" smtClean="0">
              <a:solidFill>
                <a:srgbClr val="FF0066"/>
              </a:solidFill>
            </a:rPr>
            <a:t>语法分析方法</a:t>
          </a:r>
          <a:endParaRPr lang="zh-CN" altLang="en-US" sz="2200" b="1" kern="1200" dirty="0">
            <a:solidFill>
              <a:srgbClr val="FF0066"/>
            </a:solidFill>
          </a:endParaRPr>
        </a:p>
      </dsp:txBody>
      <dsp:txXfrm>
        <a:off x="689745" y="1298762"/>
        <a:ext cx="1895582" cy="696537"/>
      </dsp:txXfrm>
    </dsp:sp>
    <dsp:sp modelId="{8CF13261-A0C0-407B-AE57-4CC98E239F4E}">
      <dsp:nvSpPr>
        <dsp:cNvPr id="0" name=""/>
        <dsp:cNvSpPr/>
      </dsp:nvSpPr>
      <dsp:spPr>
        <a:xfrm rot="18289469">
          <a:off x="2384705" y="1201387"/>
          <a:ext cx="1036488" cy="40429"/>
        </a:xfrm>
        <a:custGeom>
          <a:avLst/>
          <a:gdLst/>
          <a:ahLst/>
          <a:cxnLst/>
          <a:rect l="0" t="0" r="0" b="0"/>
          <a:pathLst>
            <a:path>
              <a:moveTo>
                <a:pt x="0" y="20214"/>
              </a:moveTo>
              <a:lnTo>
                <a:pt x="1036488" y="20214"/>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77037" y="1195689"/>
        <a:ext cx="51824" cy="51824"/>
      </dsp:txXfrm>
    </dsp:sp>
    <dsp:sp modelId="{B9576C6A-7A5C-44D8-B504-6E896D7B39F1}">
      <dsp:nvSpPr>
        <dsp:cNvPr id="0" name=""/>
        <dsp:cNvSpPr/>
      </dsp:nvSpPr>
      <dsp:spPr>
        <a:xfrm>
          <a:off x="3198900" y="426233"/>
          <a:ext cx="1479754" cy="739877"/>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b="1" kern="1200" dirty="0" smtClean="0">
              <a:solidFill>
                <a:srgbClr val="FF0066"/>
              </a:solidFill>
            </a:rPr>
            <a:t>自顶向下</a:t>
          </a:r>
          <a:endParaRPr lang="zh-CN" altLang="en-US" sz="2200" b="1" kern="1200" dirty="0">
            <a:solidFill>
              <a:srgbClr val="FF0066"/>
            </a:solidFill>
          </a:endParaRPr>
        </a:p>
      </dsp:txBody>
      <dsp:txXfrm>
        <a:off x="3220570" y="447903"/>
        <a:ext cx="1436414" cy="696537"/>
      </dsp:txXfrm>
    </dsp:sp>
    <dsp:sp modelId="{E08CED96-6FFC-42B2-8620-30C04F447214}">
      <dsp:nvSpPr>
        <dsp:cNvPr id="0" name=""/>
        <dsp:cNvSpPr/>
      </dsp:nvSpPr>
      <dsp:spPr>
        <a:xfrm rot="19457599">
          <a:off x="4610141" y="563242"/>
          <a:ext cx="728929" cy="40429"/>
        </a:xfrm>
        <a:custGeom>
          <a:avLst/>
          <a:gdLst/>
          <a:ahLst/>
          <a:cxnLst/>
          <a:rect l="0" t="0" r="0" b="0"/>
          <a:pathLst>
            <a:path>
              <a:moveTo>
                <a:pt x="0" y="20214"/>
              </a:moveTo>
              <a:lnTo>
                <a:pt x="728929" y="20214"/>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956383" y="565234"/>
        <a:ext cx="36446" cy="36446"/>
      </dsp:txXfrm>
    </dsp:sp>
    <dsp:sp modelId="{90EE6C93-3F52-4143-B444-4F05F1294F0E}">
      <dsp:nvSpPr>
        <dsp:cNvPr id="0" name=""/>
        <dsp:cNvSpPr/>
      </dsp:nvSpPr>
      <dsp:spPr>
        <a:xfrm>
          <a:off x="5270557" y="804"/>
          <a:ext cx="1479754" cy="739877"/>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b="1" kern="1200" dirty="0" smtClean="0">
              <a:solidFill>
                <a:srgbClr val="FF0066"/>
              </a:solidFill>
            </a:rPr>
            <a:t>确定的</a:t>
          </a:r>
          <a:r>
            <a:rPr lang="en-US" altLang="zh-CN" sz="2200" b="1" kern="1200" dirty="0" smtClean="0">
              <a:solidFill>
                <a:srgbClr val="FF0066"/>
              </a:solidFill>
            </a:rPr>
            <a:t>---</a:t>
          </a:r>
          <a:endParaRPr lang="zh-CN" altLang="en-US" sz="2200" b="1" kern="1200" dirty="0">
            <a:solidFill>
              <a:srgbClr val="FF0066"/>
            </a:solidFill>
          </a:endParaRPr>
        </a:p>
      </dsp:txBody>
      <dsp:txXfrm>
        <a:off x="5292227" y="22474"/>
        <a:ext cx="1436414" cy="696537"/>
      </dsp:txXfrm>
    </dsp:sp>
    <dsp:sp modelId="{DEE08D80-2F4A-4483-B561-F4267E8D2740}">
      <dsp:nvSpPr>
        <dsp:cNvPr id="0" name=""/>
        <dsp:cNvSpPr/>
      </dsp:nvSpPr>
      <dsp:spPr>
        <a:xfrm rot="2142401">
          <a:off x="4610141" y="988672"/>
          <a:ext cx="728929" cy="40429"/>
        </a:xfrm>
        <a:custGeom>
          <a:avLst/>
          <a:gdLst/>
          <a:ahLst/>
          <a:cxnLst/>
          <a:rect l="0" t="0" r="0" b="0"/>
          <a:pathLst>
            <a:path>
              <a:moveTo>
                <a:pt x="0" y="20214"/>
              </a:moveTo>
              <a:lnTo>
                <a:pt x="728929" y="20214"/>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956383" y="990663"/>
        <a:ext cx="36446" cy="36446"/>
      </dsp:txXfrm>
    </dsp:sp>
    <dsp:sp modelId="{321FFD22-D2CB-44B8-B667-CA801AD39995}">
      <dsp:nvSpPr>
        <dsp:cNvPr id="0" name=""/>
        <dsp:cNvSpPr/>
      </dsp:nvSpPr>
      <dsp:spPr>
        <a:xfrm>
          <a:off x="5270557" y="851663"/>
          <a:ext cx="1479754" cy="739877"/>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b="1" kern="1200" dirty="0" smtClean="0">
              <a:solidFill>
                <a:srgbClr val="FF0066"/>
              </a:solidFill>
            </a:rPr>
            <a:t>不确定的</a:t>
          </a:r>
          <a:r>
            <a:rPr lang="en-US" altLang="zh-CN" sz="2200" b="1" kern="1200" dirty="0" smtClean="0">
              <a:solidFill>
                <a:srgbClr val="FF0066"/>
              </a:solidFill>
            </a:rPr>
            <a:t>---</a:t>
          </a:r>
          <a:endParaRPr lang="zh-CN" altLang="en-US" sz="2200" b="1" kern="1200" dirty="0">
            <a:solidFill>
              <a:srgbClr val="FF0066"/>
            </a:solidFill>
          </a:endParaRPr>
        </a:p>
      </dsp:txBody>
      <dsp:txXfrm>
        <a:off x="5292227" y="873333"/>
        <a:ext cx="1436414" cy="696537"/>
      </dsp:txXfrm>
    </dsp:sp>
    <dsp:sp modelId="{51AC6363-10A0-4EF8-B4D0-25F9AE00AE4B}">
      <dsp:nvSpPr>
        <dsp:cNvPr id="0" name=""/>
        <dsp:cNvSpPr/>
      </dsp:nvSpPr>
      <dsp:spPr>
        <a:xfrm rot="3310531">
          <a:off x="2384705" y="2052246"/>
          <a:ext cx="1036488" cy="40429"/>
        </a:xfrm>
        <a:custGeom>
          <a:avLst/>
          <a:gdLst/>
          <a:ahLst/>
          <a:cxnLst/>
          <a:rect l="0" t="0" r="0" b="0"/>
          <a:pathLst>
            <a:path>
              <a:moveTo>
                <a:pt x="0" y="20214"/>
              </a:moveTo>
              <a:lnTo>
                <a:pt x="1036488" y="20214"/>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77037" y="2046548"/>
        <a:ext cx="51824" cy="51824"/>
      </dsp:txXfrm>
    </dsp:sp>
    <dsp:sp modelId="{9A7478FB-DB62-4AF6-AAA6-290E65590444}">
      <dsp:nvSpPr>
        <dsp:cNvPr id="0" name=""/>
        <dsp:cNvSpPr/>
      </dsp:nvSpPr>
      <dsp:spPr>
        <a:xfrm>
          <a:off x="3198900" y="2127951"/>
          <a:ext cx="1479754" cy="739877"/>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b="1" kern="1200" dirty="0" smtClean="0">
              <a:solidFill>
                <a:srgbClr val="0000FF"/>
              </a:solidFill>
            </a:rPr>
            <a:t>自底向上</a:t>
          </a:r>
          <a:endParaRPr lang="zh-CN" altLang="en-US" sz="2200" b="1" kern="1200" dirty="0">
            <a:solidFill>
              <a:srgbClr val="0000FF"/>
            </a:solidFill>
          </a:endParaRPr>
        </a:p>
      </dsp:txBody>
      <dsp:txXfrm>
        <a:off x="3220570" y="2149621"/>
        <a:ext cx="1436414" cy="696537"/>
      </dsp:txXfrm>
    </dsp:sp>
    <dsp:sp modelId="{9D507A21-FF6D-4134-A34A-3858C8889D6E}">
      <dsp:nvSpPr>
        <dsp:cNvPr id="0" name=""/>
        <dsp:cNvSpPr/>
      </dsp:nvSpPr>
      <dsp:spPr>
        <a:xfrm rot="19457599">
          <a:off x="4610141" y="2264960"/>
          <a:ext cx="728929" cy="40429"/>
        </a:xfrm>
        <a:custGeom>
          <a:avLst/>
          <a:gdLst/>
          <a:ahLst/>
          <a:cxnLst/>
          <a:rect l="0" t="0" r="0" b="0"/>
          <a:pathLst>
            <a:path>
              <a:moveTo>
                <a:pt x="0" y="20214"/>
              </a:moveTo>
              <a:lnTo>
                <a:pt x="728929" y="20214"/>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956383" y="2266952"/>
        <a:ext cx="36446" cy="36446"/>
      </dsp:txXfrm>
    </dsp:sp>
    <dsp:sp modelId="{94F419BA-3948-4FB6-B31E-AC230733B012}">
      <dsp:nvSpPr>
        <dsp:cNvPr id="0" name=""/>
        <dsp:cNvSpPr/>
      </dsp:nvSpPr>
      <dsp:spPr>
        <a:xfrm>
          <a:off x="5270557" y="1702522"/>
          <a:ext cx="1479754" cy="739877"/>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zh-CN" altLang="en-US" sz="2200" b="1" kern="1200" dirty="0" smtClean="0">
              <a:solidFill>
                <a:srgbClr val="0000FF"/>
              </a:solidFill>
            </a:rPr>
            <a:t>算符优先</a:t>
          </a:r>
          <a:r>
            <a:rPr lang="en-US" altLang="zh-CN" sz="2200" b="1" kern="1200" dirty="0" smtClean="0">
              <a:solidFill>
                <a:srgbClr val="0000FF"/>
              </a:solidFill>
            </a:rPr>
            <a:t>--</a:t>
          </a:r>
          <a:endParaRPr lang="zh-CN" altLang="en-US" sz="2200" b="1" kern="1200" dirty="0">
            <a:solidFill>
              <a:srgbClr val="0000FF"/>
            </a:solidFill>
          </a:endParaRPr>
        </a:p>
      </dsp:txBody>
      <dsp:txXfrm>
        <a:off x="5292227" y="1724192"/>
        <a:ext cx="1436414" cy="696537"/>
      </dsp:txXfrm>
    </dsp:sp>
    <dsp:sp modelId="{472780B4-6655-4546-A6DD-01F96B70F918}">
      <dsp:nvSpPr>
        <dsp:cNvPr id="0" name=""/>
        <dsp:cNvSpPr/>
      </dsp:nvSpPr>
      <dsp:spPr>
        <a:xfrm rot="2142401">
          <a:off x="4610141" y="2690390"/>
          <a:ext cx="728929" cy="40429"/>
        </a:xfrm>
        <a:custGeom>
          <a:avLst/>
          <a:gdLst/>
          <a:ahLst/>
          <a:cxnLst/>
          <a:rect l="0" t="0" r="0" b="0"/>
          <a:pathLst>
            <a:path>
              <a:moveTo>
                <a:pt x="0" y="20214"/>
              </a:moveTo>
              <a:lnTo>
                <a:pt x="728929" y="20214"/>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956383" y="2692382"/>
        <a:ext cx="36446" cy="36446"/>
      </dsp:txXfrm>
    </dsp:sp>
    <dsp:sp modelId="{E5151907-D078-44D9-95BB-D6CB97DCC97F}">
      <dsp:nvSpPr>
        <dsp:cNvPr id="0" name=""/>
        <dsp:cNvSpPr/>
      </dsp:nvSpPr>
      <dsp:spPr>
        <a:xfrm>
          <a:off x="5270557" y="2553381"/>
          <a:ext cx="1479754" cy="739877"/>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5000" dist="25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zh-CN" sz="2200" b="1" kern="1200" dirty="0" smtClean="0">
              <a:solidFill>
                <a:srgbClr val="A50021"/>
              </a:solidFill>
            </a:rPr>
            <a:t>LR</a:t>
          </a:r>
          <a:r>
            <a:rPr lang="zh-CN" altLang="en-US" sz="2200" b="1" kern="1200" dirty="0" smtClean="0">
              <a:solidFill>
                <a:srgbClr val="A50021"/>
              </a:solidFill>
            </a:rPr>
            <a:t>分析</a:t>
          </a:r>
          <a:r>
            <a:rPr lang="en-US" altLang="zh-CN" sz="2200" b="1" kern="1200" dirty="0" smtClean="0">
              <a:solidFill>
                <a:srgbClr val="A50021"/>
              </a:solidFill>
            </a:rPr>
            <a:t>---</a:t>
          </a:r>
          <a:endParaRPr lang="zh-CN" altLang="en-US" sz="2200" b="1" kern="1200" dirty="0">
            <a:solidFill>
              <a:srgbClr val="A50021"/>
            </a:solidFill>
          </a:endParaRPr>
        </a:p>
      </dsp:txBody>
      <dsp:txXfrm>
        <a:off x="5292227" y="2575051"/>
        <a:ext cx="1436414" cy="696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43155-060C-49FD-8E24-EBEE3581819B}">
      <dsp:nvSpPr>
        <dsp:cNvPr id="0" name=""/>
        <dsp:cNvSpPr/>
      </dsp:nvSpPr>
      <dsp:spPr>
        <a:xfrm>
          <a:off x="7389" y="2083296"/>
          <a:ext cx="2161795" cy="1080897"/>
        </a:xfrm>
        <a:prstGeom prst="roundRect">
          <a:avLst>
            <a:gd name="adj" fmla="val 10000"/>
          </a:avLst>
        </a:prstGeom>
        <a:solidFill>
          <a:schemeClr val="lt1">
            <a:hueOff val="0"/>
            <a:satOff val="0"/>
            <a:lumOff val="0"/>
            <a:alphaOff val="0"/>
          </a:schemeClr>
        </a:solidFill>
        <a:ln w="48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自顶向下语法分析</a:t>
          </a:r>
          <a:endParaRPr lang="zh-CN" altLang="en-US" sz="2000" b="1" kern="1200" dirty="0"/>
        </a:p>
      </dsp:txBody>
      <dsp:txXfrm>
        <a:off x="39047" y="2114954"/>
        <a:ext cx="2098479" cy="1017581"/>
      </dsp:txXfrm>
    </dsp:sp>
    <dsp:sp modelId="{8CF13261-A0C0-407B-AE57-4CC98E239F4E}">
      <dsp:nvSpPr>
        <dsp:cNvPr id="0" name=""/>
        <dsp:cNvSpPr/>
      </dsp:nvSpPr>
      <dsp:spPr>
        <a:xfrm rot="18770822">
          <a:off x="1965762" y="2136579"/>
          <a:ext cx="1271562" cy="42058"/>
        </a:xfrm>
        <a:custGeom>
          <a:avLst/>
          <a:gdLst/>
          <a:ahLst/>
          <a:cxnLst/>
          <a:rect l="0" t="0" r="0" b="0"/>
          <a:pathLst>
            <a:path>
              <a:moveTo>
                <a:pt x="0" y="21029"/>
              </a:moveTo>
              <a:lnTo>
                <a:pt x="1271562" y="21029"/>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2569754" y="2125819"/>
        <a:ext cx="63578" cy="63578"/>
      </dsp:txXfrm>
    </dsp:sp>
    <dsp:sp modelId="{B9576C6A-7A5C-44D8-B504-6E896D7B39F1}">
      <dsp:nvSpPr>
        <dsp:cNvPr id="0" name=""/>
        <dsp:cNvSpPr/>
      </dsp:nvSpPr>
      <dsp:spPr>
        <a:xfrm>
          <a:off x="3033902" y="1151022"/>
          <a:ext cx="2161795" cy="1080897"/>
        </a:xfrm>
        <a:prstGeom prst="roundRect">
          <a:avLst>
            <a:gd name="adj" fmla="val 10000"/>
          </a:avLst>
        </a:prstGeom>
        <a:solidFill>
          <a:schemeClr val="lt1">
            <a:hueOff val="0"/>
            <a:satOff val="0"/>
            <a:lumOff val="0"/>
            <a:alphaOff val="0"/>
          </a:schemeClr>
        </a:solidFill>
        <a:ln w="48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确定的</a:t>
          </a:r>
          <a:r>
            <a:rPr lang="en-US" altLang="zh-CN" sz="2000" b="1" kern="1200" dirty="0" smtClean="0"/>
            <a:t>…</a:t>
          </a:r>
          <a:endParaRPr lang="zh-CN" altLang="en-US" sz="2000" b="1" kern="1200" dirty="0"/>
        </a:p>
      </dsp:txBody>
      <dsp:txXfrm>
        <a:off x="3065560" y="1182680"/>
        <a:ext cx="2098479" cy="1017581"/>
      </dsp:txXfrm>
    </dsp:sp>
    <dsp:sp modelId="{E08CED96-6FFC-42B2-8620-30C04F447214}">
      <dsp:nvSpPr>
        <dsp:cNvPr id="0" name=""/>
        <dsp:cNvSpPr/>
      </dsp:nvSpPr>
      <dsp:spPr>
        <a:xfrm rot="19457599">
          <a:off x="5095604" y="1359684"/>
          <a:ext cx="1064903" cy="42058"/>
        </a:xfrm>
        <a:custGeom>
          <a:avLst/>
          <a:gdLst/>
          <a:ahLst/>
          <a:cxnLst/>
          <a:rect l="0" t="0" r="0" b="0"/>
          <a:pathLst>
            <a:path>
              <a:moveTo>
                <a:pt x="0" y="21029"/>
              </a:moveTo>
              <a:lnTo>
                <a:pt x="1064903" y="21029"/>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601433" y="1354090"/>
        <a:ext cx="53245" cy="53245"/>
      </dsp:txXfrm>
    </dsp:sp>
    <dsp:sp modelId="{90EE6C93-3F52-4143-B444-4F05F1294F0E}">
      <dsp:nvSpPr>
        <dsp:cNvPr id="0" name=""/>
        <dsp:cNvSpPr/>
      </dsp:nvSpPr>
      <dsp:spPr>
        <a:xfrm>
          <a:off x="6060415" y="529506"/>
          <a:ext cx="2161795" cy="1080897"/>
        </a:xfrm>
        <a:prstGeom prst="roundRect">
          <a:avLst>
            <a:gd name="adj" fmla="val 10000"/>
          </a:avLst>
        </a:prstGeom>
        <a:solidFill>
          <a:schemeClr val="lt1">
            <a:hueOff val="0"/>
            <a:satOff val="0"/>
            <a:lumOff val="0"/>
            <a:alphaOff val="0"/>
          </a:schemeClr>
        </a:solidFill>
        <a:ln w="48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适用于何种文法</a:t>
          </a:r>
          <a:endParaRPr lang="en-US" altLang="zh-CN" sz="2000" b="1" kern="1200" dirty="0" smtClean="0"/>
        </a:p>
        <a:p>
          <a:pPr lvl="0" algn="ctr" defTabSz="889000">
            <a:lnSpc>
              <a:spcPct val="90000"/>
            </a:lnSpc>
            <a:spcBef>
              <a:spcPct val="0"/>
            </a:spcBef>
            <a:spcAft>
              <a:spcPct val="35000"/>
            </a:spcAft>
          </a:pPr>
          <a:r>
            <a:rPr lang="zh-CN" altLang="en-US" sz="2000" b="1" kern="1200" dirty="0" smtClean="0"/>
            <a:t>（</a:t>
          </a:r>
          <a:r>
            <a:rPr lang="en-US" altLang="zh-CN" sz="2000" b="1" kern="1200" dirty="0" smtClean="0"/>
            <a:t>LL(1)</a:t>
          </a:r>
          <a:r>
            <a:rPr lang="zh-CN" altLang="en-US" sz="2000" b="1" kern="1200" dirty="0" smtClean="0"/>
            <a:t>文法）</a:t>
          </a:r>
          <a:endParaRPr lang="zh-CN" altLang="en-US" sz="2000" b="1" kern="1200" dirty="0"/>
        </a:p>
      </dsp:txBody>
      <dsp:txXfrm>
        <a:off x="6092073" y="561164"/>
        <a:ext cx="2098479" cy="1017581"/>
      </dsp:txXfrm>
    </dsp:sp>
    <dsp:sp modelId="{DEE08D80-2F4A-4483-B561-F4267E8D2740}">
      <dsp:nvSpPr>
        <dsp:cNvPr id="0" name=""/>
        <dsp:cNvSpPr/>
      </dsp:nvSpPr>
      <dsp:spPr>
        <a:xfrm rot="2142401">
          <a:off x="5095604" y="1981200"/>
          <a:ext cx="1064903" cy="42058"/>
        </a:xfrm>
        <a:custGeom>
          <a:avLst/>
          <a:gdLst/>
          <a:ahLst/>
          <a:cxnLst/>
          <a:rect l="0" t="0" r="0" b="0"/>
          <a:pathLst>
            <a:path>
              <a:moveTo>
                <a:pt x="0" y="21029"/>
              </a:moveTo>
              <a:lnTo>
                <a:pt x="1064903" y="21029"/>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601433" y="1975606"/>
        <a:ext cx="53245" cy="53245"/>
      </dsp:txXfrm>
    </dsp:sp>
    <dsp:sp modelId="{321FFD22-D2CB-44B8-B667-CA801AD39995}">
      <dsp:nvSpPr>
        <dsp:cNvPr id="0" name=""/>
        <dsp:cNvSpPr/>
      </dsp:nvSpPr>
      <dsp:spPr>
        <a:xfrm>
          <a:off x="6060415" y="1772538"/>
          <a:ext cx="2161795" cy="1080897"/>
        </a:xfrm>
        <a:prstGeom prst="roundRect">
          <a:avLst>
            <a:gd name="adj" fmla="val 10000"/>
          </a:avLst>
        </a:prstGeom>
        <a:solidFill>
          <a:schemeClr val="lt1">
            <a:hueOff val="0"/>
            <a:satOff val="0"/>
            <a:lumOff val="0"/>
            <a:alphaOff val="0"/>
          </a:schemeClr>
        </a:solidFill>
        <a:ln w="48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smtClean="0"/>
            <a:t>不适用的文法怎么办？</a:t>
          </a:r>
          <a:endParaRPr lang="en-US" altLang="zh-CN" sz="2000" b="1" kern="1200" smtClean="0"/>
        </a:p>
        <a:p>
          <a:pPr lvl="0" algn="ctr" defTabSz="889000">
            <a:lnSpc>
              <a:spcPct val="90000"/>
            </a:lnSpc>
            <a:spcBef>
              <a:spcPct val="0"/>
            </a:spcBef>
            <a:spcAft>
              <a:spcPct val="35000"/>
            </a:spcAft>
          </a:pPr>
          <a:r>
            <a:rPr lang="zh-CN" altLang="en-US" sz="2000" b="1" kern="1200" smtClean="0"/>
            <a:t>（等价变换）</a:t>
          </a:r>
          <a:endParaRPr lang="zh-CN" altLang="en-US" sz="2000" b="1" kern="1200" dirty="0"/>
        </a:p>
      </dsp:txBody>
      <dsp:txXfrm>
        <a:off x="6092073" y="1804196"/>
        <a:ext cx="2098479" cy="1017581"/>
      </dsp:txXfrm>
    </dsp:sp>
    <dsp:sp modelId="{51AC6363-10A0-4EF8-B4D0-25F9AE00AE4B}">
      <dsp:nvSpPr>
        <dsp:cNvPr id="0" name=""/>
        <dsp:cNvSpPr/>
      </dsp:nvSpPr>
      <dsp:spPr>
        <a:xfrm rot="2829178">
          <a:off x="1965762" y="3068853"/>
          <a:ext cx="1271562" cy="42058"/>
        </a:xfrm>
        <a:custGeom>
          <a:avLst/>
          <a:gdLst/>
          <a:ahLst/>
          <a:cxnLst/>
          <a:rect l="0" t="0" r="0" b="0"/>
          <a:pathLst>
            <a:path>
              <a:moveTo>
                <a:pt x="0" y="21029"/>
              </a:moveTo>
              <a:lnTo>
                <a:pt x="1271562" y="21029"/>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2569754" y="3058093"/>
        <a:ext cx="63578" cy="63578"/>
      </dsp:txXfrm>
    </dsp:sp>
    <dsp:sp modelId="{9A7478FB-DB62-4AF6-AAA6-290E65590444}">
      <dsp:nvSpPr>
        <dsp:cNvPr id="0" name=""/>
        <dsp:cNvSpPr/>
      </dsp:nvSpPr>
      <dsp:spPr>
        <a:xfrm>
          <a:off x="3033902" y="3015570"/>
          <a:ext cx="2161795" cy="1080897"/>
        </a:xfrm>
        <a:prstGeom prst="roundRect">
          <a:avLst>
            <a:gd name="adj" fmla="val 10000"/>
          </a:avLst>
        </a:prstGeom>
        <a:solidFill>
          <a:schemeClr val="lt1">
            <a:hueOff val="0"/>
            <a:satOff val="0"/>
            <a:lumOff val="0"/>
            <a:alphaOff val="0"/>
          </a:schemeClr>
        </a:solidFill>
        <a:ln w="48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不确定的</a:t>
          </a:r>
          <a:r>
            <a:rPr lang="en-US" altLang="zh-CN" sz="2000" b="1" kern="1200" dirty="0" smtClean="0"/>
            <a:t>…</a:t>
          </a:r>
          <a:endParaRPr lang="zh-CN" altLang="en-US" sz="2000" b="1" kern="1200" dirty="0"/>
        </a:p>
      </dsp:txBody>
      <dsp:txXfrm>
        <a:off x="3065560" y="3047228"/>
        <a:ext cx="2098479" cy="1017581"/>
      </dsp:txXfrm>
    </dsp:sp>
    <dsp:sp modelId="{9D507A21-FF6D-4134-A34A-3858C8889D6E}">
      <dsp:nvSpPr>
        <dsp:cNvPr id="0" name=""/>
        <dsp:cNvSpPr/>
      </dsp:nvSpPr>
      <dsp:spPr>
        <a:xfrm>
          <a:off x="5195697" y="3534990"/>
          <a:ext cx="864718" cy="42058"/>
        </a:xfrm>
        <a:custGeom>
          <a:avLst/>
          <a:gdLst/>
          <a:ahLst/>
          <a:cxnLst/>
          <a:rect l="0" t="0" r="0" b="0"/>
          <a:pathLst>
            <a:path>
              <a:moveTo>
                <a:pt x="0" y="21029"/>
              </a:moveTo>
              <a:lnTo>
                <a:pt x="864718" y="21029"/>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606438" y="3534401"/>
        <a:ext cx="43235" cy="43235"/>
      </dsp:txXfrm>
    </dsp:sp>
    <dsp:sp modelId="{94F419BA-3948-4FB6-B31E-AC230733B012}">
      <dsp:nvSpPr>
        <dsp:cNvPr id="0" name=""/>
        <dsp:cNvSpPr/>
      </dsp:nvSpPr>
      <dsp:spPr>
        <a:xfrm>
          <a:off x="6060415" y="3015570"/>
          <a:ext cx="2161795" cy="1080897"/>
        </a:xfrm>
        <a:prstGeom prst="roundRect">
          <a:avLst>
            <a:gd name="adj" fmla="val 10000"/>
          </a:avLst>
        </a:prstGeom>
        <a:solidFill>
          <a:schemeClr val="lt1">
            <a:hueOff val="0"/>
            <a:satOff val="0"/>
            <a:lumOff val="0"/>
            <a:alphaOff val="0"/>
          </a:schemeClr>
        </a:solidFill>
        <a:ln w="480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t>略讲 思想</a:t>
          </a:r>
          <a:endParaRPr lang="zh-CN" altLang="en-US" sz="2000" b="1" kern="1200" dirty="0"/>
        </a:p>
      </dsp:txBody>
      <dsp:txXfrm>
        <a:off x="6092073" y="3047228"/>
        <a:ext cx="2098479" cy="101758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2233D26B-DFC2-4248-8ED0-AD3E108CBDD7}" type="datetime1">
              <a:rPr lang="en-US" smtClean="0">
                <a:solidFill>
                  <a:prstClr val="white">
                    <a:tint val="95000"/>
                  </a:prstClr>
                </a:solidFill>
              </a:rPr>
              <a:pPr/>
              <a:t>5/16/2018</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a:solidFill>
                <a:prstClr val="white">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white">
                    <a:tint val="95000"/>
                  </a:prstClr>
                </a:solidFill>
              </a:rPr>
              <a:pPr/>
              <a:t>‹#›</a:t>
            </a:fld>
            <a:endParaRPr lang="en-US">
              <a:solidFill>
                <a:prstClr val="white">
                  <a:tint val="95000"/>
                </a:prstClr>
              </a:solidFill>
            </a:endParaRPr>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xmlns="" val="542071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94C003-38E8-486A-9BFD-47E55D87241C}" type="datetime1">
              <a:rPr lang="en-US" smtClean="0">
                <a:solidFill>
                  <a:prstClr val="black">
                    <a:tint val="95000"/>
                  </a:prstClr>
                </a:solidFill>
              </a:rPr>
              <a:pPr/>
              <a:t>5/16/2018</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18171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059EAA3-934B-41DB-B3B1-806F4BE5CC37}" type="datetime1">
              <a:rPr lang="en-US" smtClean="0">
                <a:solidFill>
                  <a:prstClr val="black">
                    <a:tint val="95000"/>
                  </a:prstClr>
                </a:solidFill>
              </a:rPr>
              <a:pPr/>
              <a:t>5/16/2018</a:t>
            </a:fld>
            <a:endParaRPr lang="en-US">
              <a:solidFill>
                <a:prstClr val="black">
                  <a:tint val="95000"/>
                </a:prstClr>
              </a:solidFill>
            </a:endParaRPr>
          </a:p>
        </p:txBody>
      </p:sp>
      <p:sp>
        <p:nvSpPr>
          <p:cNvPr id="5" name="页脚占位符 4"/>
          <p:cNvSpPr>
            <a:spLocks noGrp="1"/>
          </p:cNvSpPr>
          <p:nvPr>
            <p:ph type="ftr" sz="quarter" idx="11"/>
          </p:nvPr>
        </p:nvSpPr>
        <p:spPr>
          <a:xfrm>
            <a:off x="2640597" y="6377459"/>
            <a:ext cx="3836404" cy="365125"/>
          </a:xfrm>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3715765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557338"/>
            <a:ext cx="4029075"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882160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9477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39750" y="1557338"/>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39750" y="3973513"/>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038745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190760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F64F114B-349B-441F-B61D-A079DFBD670E}" type="datetime1">
              <a:rPr lang="en-US" altLang="zh-CN" smtClean="0">
                <a:solidFill>
                  <a:srgbClr val="FFFFFF"/>
                </a:solidFill>
              </a:rPr>
              <a:pPr/>
              <a:t>5/16/2018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2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44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xmlns="" val="1566672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7924800" cy="1143000"/>
          </a:xfrm>
        </p:spPr>
        <p:txBody>
          <a:bodyPr/>
          <a:lstStyle>
            <a:lvl1pPr>
              <a:defRPr sz="32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r>
              <a:rPr lang="en-US" altLang="zh-CN" dirty="0" smtClean="0"/>
              <a:t/>
            </a:r>
            <a:br>
              <a:rPr lang="en-US" altLang="zh-CN" dirty="0" smtClean="0"/>
            </a:br>
            <a:endParaRPr lang="en-US" dirty="0"/>
          </a:p>
        </p:txBody>
      </p:sp>
      <p:sp>
        <p:nvSpPr>
          <p:cNvPr id="4" name="Date Placeholder 3"/>
          <p:cNvSpPr>
            <a:spLocks noGrp="1"/>
          </p:cNvSpPr>
          <p:nvPr>
            <p:ph type="dt" sz="half" idx="10"/>
          </p:nvPr>
        </p:nvSpPr>
        <p:spPr/>
        <p:txBody>
          <a:bodyPr/>
          <a:lstStyle/>
          <a:p>
            <a:fld id="{8CB1AE03-E10B-4A64-9A25-498899DE9DD9}" type="datetime1">
              <a:rPr lang="en-US" altLang="zh-CN" smtClean="0">
                <a:solidFill>
                  <a:srgbClr val="FFFFFF"/>
                </a:solidFill>
              </a:rPr>
              <a:pPr/>
              <a:t>5/16/2018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
        <p:nvSpPr>
          <p:cNvPr id="8" name="Content Placeholder 7"/>
          <p:cNvSpPr>
            <a:spLocks noGrp="1"/>
          </p:cNvSpPr>
          <p:nvPr>
            <p:ph sz="quarter" idx="13"/>
          </p:nvPr>
        </p:nvSpPr>
        <p:spPr>
          <a:xfrm>
            <a:off x="609600" y="1600200"/>
            <a:ext cx="7924800" cy="4114800"/>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xmlns="" val="313421548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6DBDAE1-181D-49D7-B4CC-8379DCAEEADD}" type="datetime1">
              <a:rPr lang="en-US" altLang="zh-CN" smtClean="0">
                <a:solidFill>
                  <a:srgbClr val="FFFFFF"/>
                </a:solidFill>
              </a:rPr>
              <a:pPr/>
              <a:t>5/16/2018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dirty="0">
              <a:solidFill>
                <a:srgbClr val="FFFFFF"/>
              </a:solidFill>
            </a:endParaRPr>
          </a:p>
        </p:txBody>
      </p:sp>
      <p:sp>
        <p:nvSpPr>
          <p:cNvPr id="6" name="Slide Number Placeholder 5"/>
          <p:cNvSpPr>
            <a:spLocks noGrp="1"/>
          </p:cNvSpPr>
          <p:nvPr>
            <p:ph type="sldNum" sz="quarter" idx="12"/>
          </p:nvPr>
        </p:nvSpPr>
        <p:spPr/>
        <p:txBody>
          <a:bodyPr/>
          <a:lstStyle/>
          <a:p>
            <a:fld id="{B1523C92-45F4-4C30-810D-4886C1BA6969}"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26484179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hasCustomPrompt="1"/>
          </p:nvPr>
        </p:nvSpPr>
        <p:spPr>
          <a:xfrm>
            <a:off x="609600" y="274638"/>
            <a:ext cx="7924800" cy="1143000"/>
          </a:xfrm>
        </p:spPr>
        <p:txBody>
          <a:bodyPr/>
          <a:lstStyle>
            <a:lvl1pPr>
              <a:defRPr sz="32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r>
              <a:rPr lang="en-US" altLang="zh-CN" dirty="0" smtClean="0"/>
              <a:t/>
            </a:r>
            <a:br>
              <a:rPr lang="en-US" altLang="zh-CN" dirty="0" smtClean="0"/>
            </a:br>
            <a:endParaRPr lang="en-US" dirty="0"/>
          </a:p>
        </p:txBody>
      </p:sp>
      <p:sp>
        <p:nvSpPr>
          <p:cNvPr id="5" name="Date Placeholder 4"/>
          <p:cNvSpPr>
            <a:spLocks noGrp="1"/>
          </p:cNvSpPr>
          <p:nvPr>
            <p:ph type="dt" sz="half" idx="10"/>
          </p:nvPr>
        </p:nvSpPr>
        <p:spPr/>
        <p:txBody>
          <a:bodyPr/>
          <a:lstStyle/>
          <a:p>
            <a:fld id="{F55AD15C-CAB8-4C5B-9C6C-60712E0585BC}" type="datetime1">
              <a:rPr lang="en-US" altLang="zh-CN" smtClean="0">
                <a:solidFill>
                  <a:srgbClr val="FFFFFF"/>
                </a:solidFill>
              </a:rPr>
              <a:pPr/>
              <a:t>5/16/2018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27777412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34EF6531-AD78-4ACE-96D3-97782E7EB19A}" type="datetime1">
              <a:rPr lang="en-US" altLang="zh-CN" smtClean="0">
                <a:solidFill>
                  <a:srgbClr val="FFFFFF"/>
                </a:solidFill>
              </a:rPr>
              <a:pPr/>
              <a:t>5/16/2018</a:t>
            </a:fld>
            <a:endParaRPr lang="en-US">
              <a:solidFill>
                <a:srgbClr val="FFFFFF"/>
              </a:solidFill>
            </a:endParaRPr>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318462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185320"/>
          </a:xfrm>
        </p:spPr>
        <p:txBody>
          <a:bodyPr>
            <a:normAutofit/>
          </a:bodyPr>
          <a:lstStyle>
            <a:lvl1pPr>
              <a:defRPr sz="360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7544" y="1628800"/>
            <a:ext cx="8229600" cy="4625609"/>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8F97F932-D99A-4087-BFB1-EA42FAFC8D2C}" type="datetime1">
              <a:rPr lang="en-US" smtClean="0">
                <a:solidFill>
                  <a:prstClr val="black">
                    <a:tint val="95000"/>
                  </a:prstClr>
                </a:solidFill>
              </a:rPr>
              <a:pPr/>
              <a:t>5/16/2018</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315432193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4496BCA-CAC4-4011-A9D7-9E9446B2D514}" type="datetime1">
              <a:rPr lang="en-US" altLang="zh-CN" smtClean="0">
                <a:solidFill>
                  <a:srgbClr val="FFFFFF"/>
                </a:solidFill>
              </a:rPr>
              <a:pPr/>
              <a:t>5/16/2018</a:t>
            </a:fld>
            <a:endParaRPr lang="en-US">
              <a:solidFill>
                <a:srgbClr val="FFFFFF"/>
              </a:solidFill>
            </a:endParaRPr>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1531417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B43EF-56F7-4FC8-BFB2-67DC669D7018}" type="datetime1">
              <a:rPr lang="en-US" altLang="zh-CN" smtClean="0">
                <a:solidFill>
                  <a:srgbClr val="FFFFFF"/>
                </a:solidFill>
              </a:rPr>
              <a:pPr/>
              <a:t>5/16/2018</a:t>
            </a:fld>
            <a:endParaRPr lang="en-US">
              <a:solidFill>
                <a:srgbClr val="FFFFFF"/>
              </a:solidFill>
            </a:endParaRPr>
          </a:p>
        </p:txBody>
      </p:sp>
      <p:sp>
        <p:nvSpPr>
          <p:cNvPr id="3" name="Footer Placeholder 2"/>
          <p:cNvSpPr>
            <a:spLocks noGrp="1"/>
          </p:cNvSpPr>
          <p:nvPr>
            <p:ph type="ftr" sz="quarter" idx="11"/>
          </p:nvPr>
        </p:nvSpPr>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3091978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CCAAE79-6E58-4266-A56C-A93036D7A6B4}" type="datetime1">
              <a:rPr lang="en-US" altLang="zh-CN" smtClean="0">
                <a:solidFill>
                  <a:srgbClr val="FFFFFF"/>
                </a:solidFill>
              </a:rPr>
              <a:pPr/>
              <a:t>5/16/2018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dirty="0">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1864833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0093DD1-0525-4681-B3D4-9C0CA99F47F5}" type="datetime1">
              <a:rPr lang="en-US" altLang="zh-CN" smtClean="0">
                <a:solidFill>
                  <a:srgbClr val="FFFFFF"/>
                </a:solidFill>
              </a:rPr>
              <a:pPr/>
              <a:t>5/16/2018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37004018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D5B98E0-0834-48C4-9E16-9DD2DED14350}" type="datetime1">
              <a:rPr lang="en-US" altLang="zh-CN" smtClean="0">
                <a:solidFill>
                  <a:srgbClr val="FFFFFF"/>
                </a:solidFill>
              </a:rPr>
              <a:pPr/>
              <a:t>5/16/2018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5507764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8DC61E76-D184-45B1-BCDA-93165E05EEC5}" type="datetime1">
              <a:rPr lang="en-US" altLang="zh-CN" smtClean="0">
                <a:solidFill>
                  <a:srgbClr val="FFFFFF"/>
                </a:solidFill>
              </a:rPr>
              <a:pPr/>
              <a:t>5/16/2018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23814645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557338"/>
            <a:ext cx="4029075"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2244146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9477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39750" y="1557338"/>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39750" y="3973513"/>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216440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7180858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39750" y="1557338"/>
            <a:ext cx="8208963" cy="4679950"/>
          </a:xfrm>
        </p:spPr>
        <p:txBody>
          <a:bodyPr/>
          <a:lstStyle>
            <a:lvl1pPr>
              <a:defRPr baseline="0">
                <a:latin typeface="Times New Roman" panose="02020603050405020304" pitchFamily="18" charset="0"/>
              </a:defRPr>
            </a:lvl1pPr>
          </a:lstStyle>
          <a:p>
            <a:pPr lvl="0"/>
            <a:endParaRPr lang="zh-CN" altLang="en-US" noProof="0" dirty="0" smtClean="0"/>
          </a:p>
        </p:txBody>
      </p:sp>
    </p:spTree>
    <p:extLst>
      <p:ext uri="{BB962C8B-B14F-4D97-AF65-F5344CB8AC3E}">
        <p14:creationId xmlns:p14="http://schemas.microsoft.com/office/powerpoint/2010/main" xmlns="" val="335977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9C96367-2F2B-4F6E-ACF4-15FA13738E10}" type="datetime1">
              <a:rPr lang="en-US" smtClean="0">
                <a:solidFill>
                  <a:prstClr val="white">
                    <a:tint val="95000"/>
                  </a:prstClr>
                </a:solidFill>
              </a:rPr>
              <a:pPr/>
              <a:t>5/16/2018</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dirty="0">
              <a:solidFill>
                <a:prstClr val="white">
                  <a:tint val="95000"/>
                </a:prstClr>
              </a:solidFill>
            </a:endParaRPr>
          </a:p>
        </p:txBody>
      </p:sp>
      <p:sp>
        <p:nvSpPr>
          <p:cNvPr id="6" name="灯片编号占位符 5"/>
          <p:cNvSpPr>
            <a:spLocks noGrp="1"/>
          </p:cNvSpPr>
          <p:nvPr>
            <p:ph type="sldNum" sz="quarter" idx="12"/>
          </p:nvPr>
        </p:nvSpPr>
        <p:spPr/>
        <p:txBody>
          <a:bodyPr/>
          <a:lstStyle/>
          <a:p>
            <a:fld id="{B1523C92-45F4-4C30-810D-4886C1BA6969}"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xmlns="" val="40738377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FB3498D-21C7-408B-8EF5-5B55DEF0BFD5}" type="datetime1">
              <a:rPr lang="en-US" smtClean="0">
                <a:solidFill>
                  <a:prstClr val="black">
                    <a:tint val="95000"/>
                  </a:prstClr>
                </a:solidFill>
              </a:rPr>
              <a:pPr/>
              <a:t>5/16/2018</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1306021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4DB246E-8FD1-42FF-94A4-E4133095C37A}" type="datetime1">
              <a:rPr lang="en-US" smtClean="0">
                <a:solidFill>
                  <a:prstClr val="black">
                    <a:tint val="95000"/>
                  </a:prstClr>
                </a:solidFill>
              </a:rPr>
              <a:pPr/>
              <a:t>5/16/2018</a:t>
            </a:fld>
            <a:endParaRPr lang="en-US">
              <a:solidFill>
                <a:prstClr val="black">
                  <a:tint val="95000"/>
                </a:prstClr>
              </a:solidFill>
            </a:endParaRPr>
          </a:p>
        </p:txBody>
      </p:sp>
      <p:sp>
        <p:nvSpPr>
          <p:cNvPr id="8" name="页脚占位符 7"/>
          <p:cNvSpPr>
            <a:spLocks noGrp="1"/>
          </p:cNvSpPr>
          <p:nvPr>
            <p:ph type="ftr" sz="quarter" idx="11"/>
          </p:nvPr>
        </p:nvSpPr>
        <p:spPr/>
        <p:txBody>
          <a:bodyPr/>
          <a:lstStyle/>
          <a:p>
            <a:endParaRPr lang="en-US">
              <a:solidFill>
                <a:prstClr val="black">
                  <a:tint val="95000"/>
                </a:prstClr>
              </a:solidFill>
            </a:endParaRPr>
          </a:p>
        </p:txBody>
      </p:sp>
      <p:sp>
        <p:nvSpPr>
          <p:cNvPr id="9" name="灯片编号占位符 8"/>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7892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1636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93939D4-B818-4372-B1EE-7CB6D5BBC74A}" type="datetime1">
              <a:rPr lang="en-US" smtClean="0">
                <a:solidFill>
                  <a:prstClr val="black">
                    <a:tint val="95000"/>
                  </a:prstClr>
                </a:solidFill>
              </a:rPr>
              <a:pPr/>
              <a:t>5/16/2018</a:t>
            </a:fld>
            <a:endParaRPr lang="en-US">
              <a:solidFill>
                <a:prstClr val="black">
                  <a:tint val="95000"/>
                </a:prstClr>
              </a:solidFill>
            </a:endParaRPr>
          </a:p>
        </p:txBody>
      </p:sp>
      <p:sp>
        <p:nvSpPr>
          <p:cNvPr id="4" name="页脚占位符 3"/>
          <p:cNvSpPr>
            <a:spLocks noGrp="1"/>
          </p:cNvSpPr>
          <p:nvPr>
            <p:ph type="ftr" sz="quarter" idx="11"/>
          </p:nvPr>
        </p:nvSpPr>
        <p:spPr/>
        <p:txBody>
          <a:bodyPr/>
          <a:lstStyle/>
          <a:p>
            <a:endParaRPr lang="en-US">
              <a:solidFill>
                <a:prstClr val="black">
                  <a:tint val="95000"/>
                </a:prstClr>
              </a:solidFill>
            </a:endParaRPr>
          </a:p>
        </p:txBody>
      </p:sp>
      <p:sp>
        <p:nvSpPr>
          <p:cNvPr id="5" name="灯片编号占位符 4"/>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32509022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35E438-4D0D-4834-B658-A90420491D98}" type="datetime1">
              <a:rPr lang="en-US" smtClean="0">
                <a:solidFill>
                  <a:prstClr val="black">
                    <a:tint val="95000"/>
                  </a:prstClr>
                </a:solidFill>
              </a:rPr>
              <a:pPr/>
              <a:t>5/16/2018</a:t>
            </a:fld>
            <a:endParaRPr lang="en-US">
              <a:solidFill>
                <a:prstClr val="black">
                  <a:tint val="95000"/>
                </a:prstClr>
              </a:solidFill>
            </a:endParaRPr>
          </a:p>
        </p:txBody>
      </p:sp>
      <p:sp>
        <p:nvSpPr>
          <p:cNvPr id="3" name="页脚占位符 2"/>
          <p:cNvSpPr>
            <a:spLocks noGrp="1"/>
          </p:cNvSpPr>
          <p:nvPr>
            <p:ph type="ftr" sz="quarter" idx="11"/>
          </p:nvPr>
        </p:nvSpPr>
        <p:spPr/>
        <p:txBody>
          <a:bodyPr/>
          <a:lstStyle/>
          <a:p>
            <a:endParaRPr lang="en-US">
              <a:solidFill>
                <a:prstClr val="black">
                  <a:tint val="95000"/>
                </a:prstClr>
              </a:solidFill>
            </a:endParaRP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29164110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6F8ADFA-7142-4015-85E6-1712F15FA709}" type="datetime1">
              <a:rPr lang="en-US" smtClean="0">
                <a:solidFill>
                  <a:prstClr val="black">
                    <a:tint val="95000"/>
                  </a:prstClr>
                </a:solidFill>
              </a:rPr>
              <a:pPr/>
              <a:t>5/16/2018</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xmlns="" val="11983515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34A581E0-D653-4D78-A48F-41D80498BC7E}" type="datetime1">
              <a:rPr lang="en-US" smtClean="0">
                <a:solidFill>
                  <a:prstClr val="black">
                    <a:tint val="95000"/>
                  </a:prstClr>
                </a:solidFill>
              </a:rPr>
              <a:pPr/>
              <a:t>5/16/2018</a:t>
            </a:fld>
            <a:endParaRPr lang="en-US">
              <a:solidFill>
                <a:prstClr val="black">
                  <a:tint val="95000"/>
                </a:prstClr>
              </a:solidFill>
            </a:endParaRPr>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solidFill>
                <a:prstClr val="white">
                  <a:shade val="50000"/>
                </a:prstClr>
              </a:solidFill>
            </a:endParaRPr>
          </a:p>
        </p:txBody>
      </p:sp>
      <p:sp>
        <p:nvSpPr>
          <p:cNvPr id="7" name="灯片编号占位符 6"/>
          <p:cNvSpPr>
            <a:spLocks noGrp="1"/>
          </p:cNvSpPr>
          <p:nvPr>
            <p:ph type="sldNum" sz="quarter" idx="12"/>
          </p:nvPr>
        </p:nvSpPr>
        <p:spPr>
          <a:xfrm>
            <a:off x="8339328" y="1170432"/>
            <a:ext cx="733864" cy="201168"/>
          </a:xfrm>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334667131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fld id="{8B3AFFF1-9C47-49F0-AE12-AF188F3F4E82}" type="datetime1">
              <a:rPr lang="en-US" b="1" smtClean="0">
                <a:solidFill>
                  <a:prstClr val="black">
                    <a:tint val="95000"/>
                  </a:prstClr>
                </a:solidFill>
                <a:latin typeface="Arial Narrow" pitchFamily="34" charset="0"/>
                <a:ea typeface="宋体" pitchFamily="2" charset="-122"/>
              </a:rPr>
              <a:pPr fontAlgn="base">
                <a:spcBef>
                  <a:spcPct val="0"/>
                </a:spcBef>
                <a:spcAft>
                  <a:spcPct val="0"/>
                </a:spcAft>
              </a:pPr>
              <a:t>5/16/2018</a:t>
            </a:fld>
            <a:endParaRPr lang="en-US" b="1" dirty="0">
              <a:solidFill>
                <a:prstClr val="black">
                  <a:tint val="95000"/>
                </a:prstClr>
              </a:solidFill>
              <a:latin typeface="Arial Narrow" pitchFamily="34" charset="0"/>
              <a:ea typeface="宋体" pitchFamily="2" charset="-122"/>
            </a:endParaRPr>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endParaRPr lang="en-US" b="1" dirty="0">
              <a:solidFill>
                <a:prstClr val="black">
                  <a:tint val="95000"/>
                </a:prstClr>
              </a:solidFill>
              <a:latin typeface="Arial Narrow" pitchFamily="34" charset="0"/>
              <a:ea typeface="宋体" pitchFamily="2" charset="-122"/>
            </a:endParaRPr>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fontAlgn="base">
              <a:spcBef>
                <a:spcPct val="0"/>
              </a:spcBef>
              <a:spcAft>
                <a:spcPct val="0"/>
              </a:spcAft>
            </a:pPr>
            <a:fld id="{38237106-F2ED-405E-BC33-CC3CF426205F}" type="slidenum">
              <a:rPr lang="en-US" b="1" smtClean="0">
                <a:solidFill>
                  <a:prstClr val="black">
                    <a:tint val="95000"/>
                  </a:prstClr>
                </a:solidFill>
                <a:latin typeface="Arial Narrow" pitchFamily="34" charset="0"/>
                <a:ea typeface="宋体" pitchFamily="2" charset="-122"/>
              </a:rPr>
              <a:pPr fontAlgn="base">
                <a:spcBef>
                  <a:spcPct val="0"/>
                </a:spcBef>
                <a:spcAft>
                  <a:spcPct val="0"/>
                </a:spcAft>
              </a:pPr>
              <a:t>‹#›</a:t>
            </a:fld>
            <a:endParaRPr lang="en-US" b="1" dirty="0">
              <a:solidFill>
                <a:prstClr val="black">
                  <a:tint val="95000"/>
                </a:prstClr>
              </a:solidFill>
              <a:latin typeface="Arial Narrow" pitchFamily="34" charset="0"/>
              <a:ea typeface="宋体" pitchFamily="2" charset="-122"/>
            </a:endParaRPr>
          </a:p>
        </p:txBody>
      </p:sp>
    </p:spTree>
    <p:extLst>
      <p:ext uri="{BB962C8B-B14F-4D97-AF65-F5344CB8AC3E}">
        <p14:creationId xmlns:p14="http://schemas.microsoft.com/office/powerpoint/2010/main" xmlns="" val="743605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7"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pPr eaLnBrk="0" fontAlgn="base" hangingPunct="0">
              <a:spcBef>
                <a:spcPct val="0"/>
              </a:spcBef>
              <a:spcAft>
                <a:spcPct val="0"/>
              </a:spcAft>
            </a:pPr>
            <a:fld id="{6A7F4940-1C00-4FD0-B5F3-76470E232CA0}" type="datetime1">
              <a:rPr lang="en-US" altLang="zh-CN" b="1" smtClean="0">
                <a:solidFill>
                  <a:srgbClr val="FFFFFF"/>
                </a:solidFill>
                <a:ea typeface="宋体" pitchFamily="2" charset="-122"/>
              </a:rPr>
              <a:pPr eaLnBrk="0" fontAlgn="base" hangingPunct="0">
                <a:spcBef>
                  <a:spcPct val="0"/>
                </a:spcBef>
                <a:spcAft>
                  <a:spcPct val="0"/>
                </a:spcAft>
              </a:pPr>
              <a:t>5/16/2018</a:t>
            </a:fld>
            <a:endParaRPr lang="en-US" b="1" dirty="0">
              <a:solidFill>
                <a:srgbClr val="FFFFFF"/>
              </a:solidFill>
              <a:ea typeface="宋体" pitchFamily="2" charset="-122"/>
            </a:endParaRP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pPr eaLnBrk="0" fontAlgn="base" hangingPunct="0">
              <a:spcBef>
                <a:spcPct val="0"/>
              </a:spcBef>
              <a:spcAft>
                <a:spcPct val="0"/>
              </a:spcAft>
            </a:pPr>
            <a:endParaRPr lang="en-US" b="1" dirty="0">
              <a:solidFill>
                <a:srgbClr val="FFFFFF"/>
              </a:solidFill>
              <a:ea typeface="宋体" pitchFamily="2" charset="-122"/>
            </a:endParaRP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pPr eaLnBrk="0" fontAlgn="base" hangingPunct="0">
              <a:spcBef>
                <a:spcPct val="0"/>
              </a:spcBef>
              <a:spcAft>
                <a:spcPct val="0"/>
              </a:spcAft>
            </a:pPr>
            <a:fld id="{38237106-F2ED-405E-BC33-CC3CF426205F}" type="slidenum">
              <a:rPr lang="en-US" b="1" smtClean="0">
                <a:solidFill>
                  <a:srgbClr val="FFFFFF"/>
                </a:solidFill>
                <a:ea typeface="宋体" pitchFamily="2" charset="-122"/>
              </a:rPr>
              <a:pPr eaLnBrk="0" fontAlgn="base" hangingPunct="0">
                <a:spcBef>
                  <a:spcPct val="0"/>
                </a:spcBef>
                <a:spcAft>
                  <a:spcPct val="0"/>
                </a:spcAft>
              </a:pPr>
              <a:t>‹#›</a:t>
            </a:fld>
            <a:endParaRPr lang="en-US" b="1" dirty="0">
              <a:solidFill>
                <a:srgbClr val="FFFFFF"/>
              </a:solidFill>
              <a:ea typeface="宋体" pitchFamily="2" charset="-122"/>
            </a:endParaRPr>
          </a:p>
        </p:txBody>
      </p:sp>
    </p:spTree>
    <p:extLst>
      <p:ext uri="{BB962C8B-B14F-4D97-AF65-F5344CB8AC3E}">
        <p14:creationId xmlns:p14="http://schemas.microsoft.com/office/powerpoint/2010/main" xmlns="" val="337086156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timing>
    <p:tnLst>
      <p:par>
        <p:cTn id="1" dur="indefinite" restart="never" nodeType="tmRoot"/>
      </p:par>
    </p:tnLst>
  </p:timing>
  <p:hf hdr="0" ftr="0" dt="0"/>
  <p:txStyles>
    <p:titleStyle>
      <a:lvl1pPr algn="l" defTabSz="914400" rtl="0" eaLnBrk="1" latinLnBrk="0" hangingPunct="1">
        <a:spcBef>
          <a:spcPct val="0"/>
        </a:spcBef>
        <a:buNone/>
        <a:defRPr sz="36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9808" y="118872"/>
            <a:ext cx="8013192" cy="861856"/>
          </a:xfrm>
        </p:spPr>
        <p:txBody>
          <a:bodyPr>
            <a:normAutofit/>
          </a:bodyPr>
          <a:lstStyle/>
          <a:p>
            <a:r>
              <a:rPr lang="zh-CN" altLang="en-US" sz="4400" dirty="0" smtClean="0">
                <a:latin typeface="+mj-ea"/>
              </a:rPr>
              <a:t>语法分析</a:t>
            </a:r>
            <a:r>
              <a:rPr lang="en-US" altLang="zh-CN" sz="4400" dirty="0" smtClean="0">
                <a:latin typeface="+mj-ea"/>
              </a:rPr>
              <a:t>—</a:t>
            </a:r>
            <a:r>
              <a:rPr lang="zh-CN" altLang="en-US" sz="4400" dirty="0" smtClean="0">
                <a:latin typeface="+mj-ea"/>
              </a:rPr>
              <a:t>编译的核心部分</a:t>
            </a:r>
            <a:endParaRPr lang="zh-CN" altLang="en-US" sz="4400" dirty="0">
              <a:latin typeface="+mj-ea"/>
            </a:endParaRPr>
          </a:p>
        </p:txBody>
      </p:sp>
      <p:sp>
        <p:nvSpPr>
          <p:cNvPr id="3" name="灯片编号占位符 2"/>
          <p:cNvSpPr>
            <a:spLocks noGrp="1"/>
          </p:cNvSpPr>
          <p:nvPr>
            <p:ph type="sldNum" sz="quarter" idx="12"/>
          </p:nvPr>
        </p:nvSpPr>
        <p:spPr/>
        <p:txBody>
          <a:bodyPr/>
          <a:lstStyle/>
          <a:p>
            <a:fld id="{38237106-F2ED-405E-BC33-CC3CF426205F}" type="slidenum">
              <a:rPr lang="en-US" smtClean="0">
                <a:solidFill>
                  <a:srgbClr val="FFFFFF"/>
                </a:solidFill>
              </a:rPr>
              <a:pPr/>
              <a:t>1</a:t>
            </a:fld>
            <a:endParaRPr lang="en-US" dirty="0">
              <a:solidFill>
                <a:srgbClr val="FFFFFF"/>
              </a:solidFill>
            </a:endParaRPr>
          </a:p>
        </p:txBody>
      </p:sp>
      <p:graphicFrame>
        <p:nvGraphicFramePr>
          <p:cNvPr id="5" name="内容占位符 4"/>
          <p:cNvGraphicFramePr>
            <a:graphicFrameLocks noGrp="1"/>
          </p:cNvGraphicFramePr>
          <p:nvPr>
            <p:ph sz="quarter" idx="4294967295"/>
            <p:extLst>
              <p:ext uri="{D42A27DB-BD31-4B8C-83A1-F6EECF244321}">
                <p14:modId xmlns:p14="http://schemas.microsoft.com/office/powerpoint/2010/main" xmlns="" val="1013555492"/>
              </p:ext>
            </p:extLst>
          </p:nvPr>
        </p:nvGraphicFramePr>
        <p:xfrm>
          <a:off x="0" y="2781300"/>
          <a:ext cx="7418388" cy="3294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395536" y="1164779"/>
            <a:ext cx="8280920" cy="1200329"/>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prstClr val="white"/>
                </a:solidFill>
                <a:latin typeface="Arial Narrow" pitchFamily="34" charset="0"/>
              </a:rPr>
              <a:t>语法分析的任务是按照语法规则（文法），从源程序记号序列中识别出各种语法成分，同时进行语法检查，为语义分析和代码生成做准备。</a:t>
            </a:r>
          </a:p>
        </p:txBody>
      </p:sp>
    </p:spTree>
    <p:extLst>
      <p:ext uri="{BB962C8B-B14F-4D97-AF65-F5344CB8AC3E}">
        <p14:creationId xmlns:p14="http://schemas.microsoft.com/office/powerpoint/2010/main" xmlns="" val="233249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srgbClr val="FFFFFF"/>
                </a:solidFill>
              </a:rPr>
              <a:pPr/>
              <a:t>10</a:t>
            </a:fld>
            <a:endParaRPr lang="en-US" dirty="0">
              <a:solidFill>
                <a:srgbClr val="FFFFFF"/>
              </a:solidFill>
            </a:endParaRPr>
          </a:p>
        </p:txBody>
      </p:sp>
      <p:sp>
        <p:nvSpPr>
          <p:cNvPr id="5" name="TextBox 4"/>
          <p:cNvSpPr txBox="1"/>
          <p:nvPr/>
        </p:nvSpPr>
        <p:spPr>
          <a:xfrm>
            <a:off x="611560" y="404664"/>
            <a:ext cx="7416824" cy="1569660"/>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prstClr val="black"/>
                </a:solidFill>
                <a:ea typeface="宋体" pitchFamily="2" charset="-122"/>
              </a:rPr>
              <a:t>补充例：已知文法</a:t>
            </a:r>
            <a:r>
              <a:rPr lang="en-US" altLang="zh-CN" sz="2400" b="1" dirty="0">
                <a:solidFill>
                  <a:prstClr val="black"/>
                </a:solidFill>
                <a:ea typeface="宋体" pitchFamily="2" charset="-122"/>
              </a:rPr>
              <a:t>G[S]</a:t>
            </a:r>
            <a:r>
              <a:rPr lang="zh-CN" altLang="en-US" sz="2400" b="1" dirty="0">
                <a:solidFill>
                  <a:prstClr val="black"/>
                </a:solidFill>
                <a:ea typeface="宋体" pitchFamily="2" charset="-122"/>
              </a:rPr>
              <a:t>：</a:t>
            </a:r>
            <a:endParaRPr lang="en-US" altLang="zh-CN" sz="2400" b="1" dirty="0">
              <a:solidFill>
                <a:prstClr val="black"/>
              </a:solidFill>
              <a:ea typeface="宋体" pitchFamily="2" charset="-122"/>
            </a:endParaRPr>
          </a:p>
          <a:p>
            <a:pPr eaLnBrk="0" fontAlgn="base" hangingPunct="0">
              <a:spcBef>
                <a:spcPct val="0"/>
              </a:spcBef>
              <a:spcAft>
                <a:spcPct val="0"/>
              </a:spcAft>
            </a:pPr>
            <a:r>
              <a:rPr lang="en-US" altLang="zh-CN" sz="2400" b="1" dirty="0">
                <a:solidFill>
                  <a:prstClr val="black"/>
                </a:solidFill>
                <a:latin typeface="Times New Roman" panose="02020603050405020304" pitchFamily="18" charset="0"/>
                <a:ea typeface="宋体" pitchFamily="2" charset="-122"/>
                <a:cs typeface="Times New Roman" panose="02020603050405020304" pitchFamily="18" charset="0"/>
              </a:rPr>
              <a:t>         </a:t>
            </a:r>
            <a:r>
              <a:rPr lang="en-US" altLang="zh-CN" sz="2400" b="1" dirty="0" err="1">
                <a:solidFill>
                  <a:prstClr val="black"/>
                </a:solidFill>
                <a:latin typeface="Times New Roman" panose="02020603050405020304" pitchFamily="18" charset="0"/>
                <a:ea typeface="宋体" pitchFamily="2" charset="-122"/>
                <a:cs typeface="Times New Roman" panose="02020603050405020304" pitchFamily="18" charset="0"/>
              </a:rPr>
              <a:t>S</a:t>
            </a:r>
            <a:r>
              <a:rPr lang="en-US" altLang="zh-CN" sz="2400" b="1" dirty="0" err="1">
                <a:solidFill>
                  <a:prstClr val="black"/>
                </a:solidFill>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cAd</a:t>
            </a:r>
            <a:endParaRPr lang="en-US" altLang="zh-CN" sz="2400" b="1" dirty="0">
              <a:solidFill>
                <a:prstClr val="black"/>
              </a:solidFill>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p>
            <a:pPr eaLnBrk="0" fontAlgn="base" hangingPunct="0">
              <a:spcBef>
                <a:spcPct val="0"/>
              </a:spcBef>
              <a:spcAft>
                <a:spcPct val="0"/>
              </a:spcAft>
            </a:pPr>
            <a:r>
              <a:rPr lang="en-US" altLang="zh-CN" sz="2400" b="1" dirty="0">
                <a:solidFill>
                  <a:prstClr val="black"/>
                </a:solidFill>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         </a:t>
            </a:r>
            <a:r>
              <a:rPr lang="en-US" altLang="zh-CN" sz="2400" b="1" dirty="0" err="1">
                <a:solidFill>
                  <a:prstClr val="black"/>
                </a:solidFill>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Aab|a</a:t>
            </a:r>
            <a:endParaRPr lang="en-US" altLang="zh-CN" sz="2400" b="1" dirty="0">
              <a:solidFill>
                <a:prstClr val="black"/>
              </a:solidFill>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a:p>
            <a:pPr eaLnBrk="0" fontAlgn="base" hangingPunct="0">
              <a:spcBef>
                <a:spcPct val="0"/>
              </a:spcBef>
              <a:spcAft>
                <a:spcPct val="0"/>
              </a:spcAft>
            </a:pPr>
            <a:r>
              <a:rPr lang="zh-CN" altLang="en-US" sz="2400" b="1" dirty="0">
                <a:solidFill>
                  <a:prstClr val="black"/>
                </a:solidFill>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试判断：</a:t>
            </a:r>
            <a:r>
              <a:rPr lang="en-US" altLang="zh-CN" sz="2400" b="1" dirty="0">
                <a:solidFill>
                  <a:prstClr val="black"/>
                </a:solidFill>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cad</a:t>
            </a:r>
            <a:r>
              <a:rPr lang="zh-CN" altLang="en-US" sz="2400" b="1" dirty="0">
                <a:solidFill>
                  <a:prstClr val="black"/>
                </a:solidFill>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是否是符合该文法的句子。</a:t>
            </a:r>
            <a:endParaRPr lang="zh-CN" altLang="en-US" sz="2400" b="1" dirty="0">
              <a:solidFill>
                <a:prstClr val="black"/>
              </a:solidFill>
              <a:latin typeface="Times New Roman" panose="02020603050405020304" pitchFamily="18" charset="0"/>
              <a:ea typeface="宋体" pitchFamily="2" charset="-122"/>
              <a:cs typeface="Times New Roman" panose="02020603050405020304" pitchFamily="18" charset="0"/>
            </a:endParaRPr>
          </a:p>
        </p:txBody>
      </p:sp>
      <p:sp>
        <p:nvSpPr>
          <p:cNvPr id="6" name="TextBox 5"/>
          <p:cNvSpPr txBox="1"/>
          <p:nvPr/>
        </p:nvSpPr>
        <p:spPr>
          <a:xfrm>
            <a:off x="2267744" y="2348880"/>
            <a:ext cx="720080"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ea typeface="宋体" pitchFamily="2" charset="-122"/>
              </a:rPr>
              <a:t>S</a:t>
            </a:r>
            <a:endParaRPr lang="zh-CN" altLang="en-US" sz="2400" b="1" dirty="0">
              <a:solidFill>
                <a:prstClr val="black"/>
              </a:solidFill>
              <a:ea typeface="宋体" pitchFamily="2" charset="-122"/>
            </a:endParaRPr>
          </a:p>
        </p:txBody>
      </p:sp>
      <p:cxnSp>
        <p:nvCxnSpPr>
          <p:cNvPr id="8" name="直接连接符 7"/>
          <p:cNvCxnSpPr/>
          <p:nvPr/>
        </p:nvCxnSpPr>
        <p:spPr>
          <a:xfrm flipH="1">
            <a:off x="1979712" y="2810545"/>
            <a:ext cx="432048" cy="330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83768" y="2975756"/>
            <a:ext cx="0" cy="381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2"/>
          </p:cNvCxnSpPr>
          <p:nvPr/>
        </p:nvCxnSpPr>
        <p:spPr>
          <a:xfrm>
            <a:off x="2627784" y="2810545"/>
            <a:ext cx="288032" cy="35582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19672" y="3166374"/>
            <a:ext cx="576064"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ea typeface="宋体" pitchFamily="2" charset="-122"/>
              </a:rPr>
              <a:t>c</a:t>
            </a:r>
            <a:endParaRPr lang="zh-CN" altLang="en-US" sz="2400" b="1" dirty="0">
              <a:solidFill>
                <a:prstClr val="black"/>
              </a:solidFill>
              <a:ea typeface="宋体" pitchFamily="2" charset="-122"/>
            </a:endParaRPr>
          </a:p>
        </p:txBody>
      </p:sp>
      <p:sp>
        <p:nvSpPr>
          <p:cNvPr id="14" name="TextBox 13"/>
          <p:cNvSpPr txBox="1"/>
          <p:nvPr/>
        </p:nvSpPr>
        <p:spPr>
          <a:xfrm>
            <a:off x="2267744" y="3356992"/>
            <a:ext cx="360040"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ea typeface="宋体" pitchFamily="2" charset="-122"/>
              </a:rPr>
              <a:t>A</a:t>
            </a:r>
            <a:endParaRPr lang="zh-CN" altLang="en-US" sz="2400" b="1" dirty="0">
              <a:solidFill>
                <a:prstClr val="black"/>
              </a:solidFill>
              <a:ea typeface="宋体" pitchFamily="2" charset="-122"/>
            </a:endParaRPr>
          </a:p>
        </p:txBody>
      </p:sp>
      <p:sp>
        <p:nvSpPr>
          <p:cNvPr id="15" name="TextBox 14"/>
          <p:cNvSpPr txBox="1"/>
          <p:nvPr/>
        </p:nvSpPr>
        <p:spPr>
          <a:xfrm>
            <a:off x="2771800" y="3166374"/>
            <a:ext cx="360040"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ea typeface="宋体" pitchFamily="2" charset="-122"/>
              </a:rPr>
              <a:t>d</a:t>
            </a:r>
            <a:endParaRPr lang="zh-CN" altLang="en-US" sz="2400" b="1" dirty="0">
              <a:solidFill>
                <a:prstClr val="black"/>
              </a:solidFill>
              <a:ea typeface="宋体" pitchFamily="2" charset="-122"/>
            </a:endParaRPr>
          </a:p>
        </p:txBody>
      </p:sp>
      <p:cxnSp>
        <p:nvCxnSpPr>
          <p:cNvPr id="17" name="直接连接符 16"/>
          <p:cNvCxnSpPr>
            <a:stCxn id="14" idx="2"/>
          </p:cNvCxnSpPr>
          <p:nvPr/>
        </p:nvCxnSpPr>
        <p:spPr>
          <a:xfrm flipH="1">
            <a:off x="2123728" y="3818657"/>
            <a:ext cx="324036" cy="4024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627784" y="3818657"/>
            <a:ext cx="288032" cy="402431"/>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835696" y="4221088"/>
            <a:ext cx="432048"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ea typeface="宋体" pitchFamily="2" charset="-122"/>
              </a:rPr>
              <a:t>a</a:t>
            </a:r>
            <a:endParaRPr lang="zh-CN" altLang="en-US" sz="2400" b="1" dirty="0">
              <a:solidFill>
                <a:prstClr val="black"/>
              </a:solidFill>
              <a:ea typeface="宋体" pitchFamily="2" charset="-122"/>
            </a:endParaRPr>
          </a:p>
        </p:txBody>
      </p:sp>
      <p:sp>
        <p:nvSpPr>
          <p:cNvPr id="21" name="TextBox 20"/>
          <p:cNvSpPr txBox="1"/>
          <p:nvPr/>
        </p:nvSpPr>
        <p:spPr>
          <a:xfrm>
            <a:off x="2771800" y="4221088"/>
            <a:ext cx="360040"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ea typeface="宋体" pitchFamily="2" charset="-122"/>
              </a:rPr>
              <a:t>b</a:t>
            </a:r>
            <a:endParaRPr lang="zh-CN" altLang="en-US" sz="2400" b="1" dirty="0">
              <a:solidFill>
                <a:prstClr val="black"/>
              </a:solidFill>
              <a:ea typeface="宋体" pitchFamily="2" charset="-122"/>
            </a:endParaRPr>
          </a:p>
        </p:txBody>
      </p:sp>
      <p:sp>
        <p:nvSpPr>
          <p:cNvPr id="22" name="TextBox 21"/>
          <p:cNvSpPr txBox="1"/>
          <p:nvPr/>
        </p:nvSpPr>
        <p:spPr>
          <a:xfrm>
            <a:off x="755576" y="4019872"/>
            <a:ext cx="576064"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srgbClr val="C00000"/>
                </a:solidFill>
                <a:ea typeface="宋体" pitchFamily="2" charset="-122"/>
              </a:rPr>
              <a:t>错</a:t>
            </a:r>
          </a:p>
        </p:txBody>
      </p:sp>
      <p:sp>
        <p:nvSpPr>
          <p:cNvPr id="23" name="TextBox 22"/>
          <p:cNvSpPr txBox="1"/>
          <p:nvPr/>
        </p:nvSpPr>
        <p:spPr>
          <a:xfrm>
            <a:off x="6084168" y="2301020"/>
            <a:ext cx="720080"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ea typeface="宋体" pitchFamily="2" charset="-122"/>
              </a:rPr>
              <a:t>S</a:t>
            </a:r>
            <a:endParaRPr lang="zh-CN" altLang="en-US" sz="2400" b="1" dirty="0">
              <a:solidFill>
                <a:prstClr val="black"/>
              </a:solidFill>
              <a:ea typeface="宋体" pitchFamily="2" charset="-122"/>
            </a:endParaRPr>
          </a:p>
        </p:txBody>
      </p:sp>
      <p:cxnSp>
        <p:nvCxnSpPr>
          <p:cNvPr id="24" name="直接连接符 23"/>
          <p:cNvCxnSpPr/>
          <p:nvPr/>
        </p:nvCxnSpPr>
        <p:spPr>
          <a:xfrm flipH="1">
            <a:off x="5796136" y="2762685"/>
            <a:ext cx="432048" cy="330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300192" y="2927896"/>
            <a:ext cx="0" cy="3812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3" idx="2"/>
          </p:cNvCxnSpPr>
          <p:nvPr/>
        </p:nvCxnSpPr>
        <p:spPr>
          <a:xfrm>
            <a:off x="6444208" y="2762685"/>
            <a:ext cx="288032" cy="355829"/>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436096" y="3118514"/>
            <a:ext cx="576064"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ea typeface="宋体" pitchFamily="2" charset="-122"/>
              </a:rPr>
              <a:t>c</a:t>
            </a:r>
            <a:endParaRPr lang="zh-CN" altLang="en-US" sz="2400" b="1" dirty="0">
              <a:solidFill>
                <a:prstClr val="black"/>
              </a:solidFill>
              <a:ea typeface="宋体" pitchFamily="2" charset="-122"/>
            </a:endParaRPr>
          </a:p>
        </p:txBody>
      </p:sp>
      <p:sp>
        <p:nvSpPr>
          <p:cNvPr id="28" name="TextBox 27"/>
          <p:cNvSpPr txBox="1"/>
          <p:nvPr/>
        </p:nvSpPr>
        <p:spPr>
          <a:xfrm>
            <a:off x="6084168" y="3309132"/>
            <a:ext cx="360040"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ea typeface="宋体" pitchFamily="2" charset="-122"/>
              </a:rPr>
              <a:t>A</a:t>
            </a:r>
            <a:endParaRPr lang="zh-CN" altLang="en-US" sz="2400" b="1" dirty="0">
              <a:solidFill>
                <a:prstClr val="black"/>
              </a:solidFill>
              <a:ea typeface="宋体" pitchFamily="2" charset="-122"/>
            </a:endParaRPr>
          </a:p>
        </p:txBody>
      </p:sp>
      <p:sp>
        <p:nvSpPr>
          <p:cNvPr id="29" name="TextBox 28"/>
          <p:cNvSpPr txBox="1"/>
          <p:nvPr/>
        </p:nvSpPr>
        <p:spPr>
          <a:xfrm>
            <a:off x="6588224" y="3118514"/>
            <a:ext cx="360040"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ea typeface="宋体" pitchFamily="2" charset="-122"/>
              </a:rPr>
              <a:t>d</a:t>
            </a:r>
            <a:endParaRPr lang="zh-CN" altLang="en-US" sz="2400" b="1" dirty="0">
              <a:solidFill>
                <a:prstClr val="black"/>
              </a:solidFill>
              <a:ea typeface="宋体" pitchFamily="2" charset="-122"/>
            </a:endParaRPr>
          </a:p>
        </p:txBody>
      </p:sp>
      <p:cxnSp>
        <p:nvCxnSpPr>
          <p:cNvPr id="30" name="直接连接符 29"/>
          <p:cNvCxnSpPr>
            <a:stCxn id="28" idx="2"/>
          </p:cNvCxnSpPr>
          <p:nvPr/>
        </p:nvCxnSpPr>
        <p:spPr>
          <a:xfrm>
            <a:off x="6264188" y="3770797"/>
            <a:ext cx="0" cy="432047"/>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12160" y="4130610"/>
            <a:ext cx="432048"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ea typeface="宋体" pitchFamily="2" charset="-122"/>
              </a:rPr>
              <a:t>a</a:t>
            </a:r>
            <a:endParaRPr lang="zh-CN" altLang="en-US" sz="2400" b="1" dirty="0">
              <a:solidFill>
                <a:prstClr val="black"/>
              </a:solidFill>
              <a:ea typeface="宋体" pitchFamily="2" charset="-122"/>
            </a:endParaRPr>
          </a:p>
        </p:txBody>
      </p:sp>
      <p:sp>
        <p:nvSpPr>
          <p:cNvPr id="34" name="TextBox 33"/>
          <p:cNvSpPr txBox="1"/>
          <p:nvPr/>
        </p:nvSpPr>
        <p:spPr>
          <a:xfrm>
            <a:off x="6804248" y="3972012"/>
            <a:ext cx="576064"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srgbClr val="C00000"/>
                </a:solidFill>
                <a:ea typeface="宋体" pitchFamily="2" charset="-122"/>
              </a:rPr>
              <a:t>对</a:t>
            </a:r>
          </a:p>
        </p:txBody>
      </p:sp>
      <p:sp>
        <p:nvSpPr>
          <p:cNvPr id="36" name="TextBox 35"/>
          <p:cNvSpPr txBox="1"/>
          <p:nvPr/>
        </p:nvSpPr>
        <p:spPr>
          <a:xfrm>
            <a:off x="3402161" y="4250704"/>
            <a:ext cx="2088232"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srgbClr val="C00000"/>
                </a:solidFill>
                <a:ea typeface="宋体" pitchFamily="2" charset="-122"/>
              </a:rPr>
              <a:t>回溯问题！！</a:t>
            </a:r>
          </a:p>
        </p:txBody>
      </p:sp>
      <p:sp>
        <p:nvSpPr>
          <p:cNvPr id="37" name="TextBox 36"/>
          <p:cNvSpPr txBox="1"/>
          <p:nvPr/>
        </p:nvSpPr>
        <p:spPr>
          <a:xfrm>
            <a:off x="899592" y="5090368"/>
            <a:ext cx="6624736" cy="830997"/>
          </a:xfrm>
          <a:prstGeom prst="rect">
            <a:avLst/>
          </a:prstGeom>
          <a:noFill/>
          <a:ln>
            <a:solidFill>
              <a:srgbClr val="FF3300"/>
            </a:solidFill>
          </a:ln>
        </p:spPr>
        <p:txBody>
          <a:bodyPr wrap="square" rtlCol="0">
            <a:spAutoFit/>
          </a:bodyPr>
          <a:lstStyle/>
          <a:p>
            <a:pPr eaLnBrk="0" fontAlgn="base" hangingPunct="0">
              <a:spcBef>
                <a:spcPct val="0"/>
              </a:spcBef>
              <a:spcAft>
                <a:spcPct val="0"/>
              </a:spcAft>
            </a:pPr>
            <a:r>
              <a:rPr lang="zh-CN" altLang="en-US" sz="2400" b="1" dirty="0">
                <a:solidFill>
                  <a:srgbClr val="C00000"/>
                </a:solidFill>
                <a:ea typeface="宋体" pitchFamily="2" charset="-122"/>
              </a:rPr>
              <a:t>？</a:t>
            </a:r>
            <a:r>
              <a:rPr lang="zh-CN" altLang="en-US" sz="2400" b="1" dirty="0">
                <a:solidFill>
                  <a:prstClr val="black"/>
                </a:solidFill>
                <a:ea typeface="宋体" pitchFamily="2" charset="-122"/>
              </a:rPr>
              <a:t>什么样的上下文无关文法选择自顶向下分析时，</a:t>
            </a:r>
            <a:r>
              <a:rPr lang="zh-CN" altLang="en-US" sz="2400" b="1" dirty="0">
                <a:solidFill>
                  <a:srgbClr val="C00000"/>
                </a:solidFill>
                <a:ea typeface="宋体" pitchFamily="2" charset="-122"/>
              </a:rPr>
              <a:t>不存在回溯问题</a:t>
            </a:r>
          </a:p>
        </p:txBody>
      </p:sp>
      <p:sp>
        <p:nvSpPr>
          <p:cNvPr id="2" name="圆角矩形 1"/>
          <p:cNvSpPr/>
          <p:nvPr/>
        </p:nvSpPr>
        <p:spPr>
          <a:xfrm>
            <a:off x="2051720" y="3539964"/>
            <a:ext cx="936104" cy="1142789"/>
          </a:xfrm>
          <a:prstGeom prst="roundRect">
            <a:avLst/>
          </a:prstGeom>
          <a:solidFill>
            <a:srgbClr val="FF66FF">
              <a:alpha val="4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4" name="波形 3"/>
          <p:cNvSpPr/>
          <p:nvPr/>
        </p:nvSpPr>
        <p:spPr>
          <a:xfrm>
            <a:off x="4644008" y="404664"/>
            <a:ext cx="3744416" cy="1080120"/>
          </a:xfrm>
          <a:prstGeom prst="wave">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zh-CN" altLang="en-US" sz="2400" b="1" dirty="0">
                <a:solidFill>
                  <a:srgbClr val="FEA022">
                    <a:lumMod val="50000"/>
                  </a:srgbClr>
                </a:solidFill>
              </a:rPr>
              <a:t>产生式左部的首个终结符号很重要</a:t>
            </a:r>
          </a:p>
        </p:txBody>
      </p:sp>
    </p:spTree>
    <p:extLst>
      <p:ext uri="{BB962C8B-B14F-4D97-AF65-F5344CB8AC3E}">
        <p14:creationId xmlns:p14="http://schemas.microsoft.com/office/powerpoint/2010/main" xmlns="" val="298364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500" fill="hold"/>
                                        <p:tgtEl>
                                          <p:spTgt spid="2"/>
                                        </p:tgtEl>
                                        <p:attrNameLst>
                                          <p:attrName>ppt_x</p:attrName>
                                        </p:attrNameLst>
                                      </p:cBhvr>
                                      <p:tavLst>
                                        <p:tav tm="0">
                                          <p:val>
                                            <p:strVal val="#ppt_x"/>
                                          </p:val>
                                        </p:tav>
                                        <p:tav tm="100000">
                                          <p:val>
                                            <p:strVal val="#ppt_x"/>
                                          </p:val>
                                        </p:tav>
                                      </p:tavLst>
                                    </p:anim>
                                    <p:anim calcmode="lin" valueType="num">
                                      <p:cBhvr additive="base">
                                        <p:cTn id="6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anim calcmode="lin" valueType="num">
                                      <p:cBhvr additive="base">
                                        <p:cTn id="75" dur="500" fill="hold"/>
                                        <p:tgtEl>
                                          <p:spTgt spid="25"/>
                                        </p:tgtEl>
                                        <p:attrNameLst>
                                          <p:attrName>ppt_x</p:attrName>
                                        </p:attrNameLst>
                                      </p:cBhvr>
                                      <p:tavLst>
                                        <p:tav tm="0">
                                          <p:val>
                                            <p:strVal val="#ppt_x"/>
                                          </p:val>
                                        </p:tav>
                                        <p:tav tm="100000">
                                          <p:val>
                                            <p:strVal val="#ppt_x"/>
                                          </p:val>
                                        </p:tav>
                                      </p:tavLst>
                                    </p:anim>
                                    <p:anim calcmode="lin" valueType="num">
                                      <p:cBhvr additive="base">
                                        <p:cTn id="76" dur="500" fill="hold"/>
                                        <p:tgtEl>
                                          <p:spTgt spid="2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additive="base">
                                        <p:cTn id="83" dur="500" fill="hold"/>
                                        <p:tgtEl>
                                          <p:spTgt spid="27"/>
                                        </p:tgtEl>
                                        <p:attrNameLst>
                                          <p:attrName>ppt_x</p:attrName>
                                        </p:attrNameLst>
                                      </p:cBhvr>
                                      <p:tavLst>
                                        <p:tav tm="0">
                                          <p:val>
                                            <p:strVal val="#ppt_x"/>
                                          </p:val>
                                        </p:tav>
                                        <p:tav tm="100000">
                                          <p:val>
                                            <p:strVal val="#ppt_x"/>
                                          </p:val>
                                        </p:tav>
                                      </p:tavLst>
                                    </p:anim>
                                    <p:anim calcmode="lin" valueType="num">
                                      <p:cBhvr additive="base">
                                        <p:cTn id="84" dur="500" fill="hold"/>
                                        <p:tgtEl>
                                          <p:spTgt spid="2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0"/>
                                        </p:tgtEl>
                                        <p:attrNameLst>
                                          <p:attrName>style.visibility</p:attrName>
                                        </p:attrNameLst>
                                      </p:cBhvr>
                                      <p:to>
                                        <p:strVal val="visible"/>
                                      </p:to>
                                    </p:set>
                                    <p:anim calcmode="lin" valueType="num">
                                      <p:cBhvr additive="base">
                                        <p:cTn id="97" dur="500" fill="hold"/>
                                        <p:tgtEl>
                                          <p:spTgt spid="30"/>
                                        </p:tgtEl>
                                        <p:attrNameLst>
                                          <p:attrName>ppt_x</p:attrName>
                                        </p:attrNameLst>
                                      </p:cBhvr>
                                      <p:tavLst>
                                        <p:tav tm="0">
                                          <p:val>
                                            <p:strVal val="#ppt_x"/>
                                          </p:val>
                                        </p:tav>
                                        <p:tav tm="100000">
                                          <p:val>
                                            <p:strVal val="#ppt_x"/>
                                          </p:val>
                                        </p:tav>
                                      </p:tavLst>
                                    </p:anim>
                                    <p:anim calcmode="lin" valueType="num">
                                      <p:cBhvr additive="base">
                                        <p:cTn id="98" dur="500" fill="hold"/>
                                        <p:tgtEl>
                                          <p:spTgt spid="3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 calcmode="lin" valueType="num">
                                      <p:cBhvr additive="base">
                                        <p:cTn id="101" dur="500" fill="hold"/>
                                        <p:tgtEl>
                                          <p:spTgt spid="32"/>
                                        </p:tgtEl>
                                        <p:attrNameLst>
                                          <p:attrName>ppt_x</p:attrName>
                                        </p:attrNameLst>
                                      </p:cBhvr>
                                      <p:tavLst>
                                        <p:tav tm="0">
                                          <p:val>
                                            <p:strVal val="#ppt_x"/>
                                          </p:val>
                                        </p:tav>
                                        <p:tav tm="100000">
                                          <p:val>
                                            <p:strVal val="#ppt_x"/>
                                          </p:val>
                                        </p:tav>
                                      </p:tavLst>
                                    </p:anim>
                                    <p:anim calcmode="lin" valueType="num">
                                      <p:cBhvr additive="base">
                                        <p:cTn id="10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anim calcmode="lin" valueType="num">
                                      <p:cBhvr additive="base">
                                        <p:cTn id="107" dur="500" fill="hold"/>
                                        <p:tgtEl>
                                          <p:spTgt spid="34"/>
                                        </p:tgtEl>
                                        <p:attrNameLst>
                                          <p:attrName>ppt_x</p:attrName>
                                        </p:attrNameLst>
                                      </p:cBhvr>
                                      <p:tavLst>
                                        <p:tav tm="0">
                                          <p:val>
                                            <p:strVal val="#ppt_x"/>
                                          </p:val>
                                        </p:tav>
                                        <p:tav tm="100000">
                                          <p:val>
                                            <p:strVal val="#ppt_x"/>
                                          </p:val>
                                        </p:tav>
                                      </p:tavLst>
                                    </p:anim>
                                    <p:anim calcmode="lin" valueType="num">
                                      <p:cBhvr additive="base">
                                        <p:cTn id="10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36"/>
                                        </p:tgtEl>
                                        <p:attrNameLst>
                                          <p:attrName>style.visibility</p:attrName>
                                        </p:attrNameLst>
                                      </p:cBhvr>
                                      <p:to>
                                        <p:strVal val="visible"/>
                                      </p:to>
                                    </p:set>
                                    <p:anim calcmode="lin" valueType="num">
                                      <p:cBhvr additive="base">
                                        <p:cTn id="113" dur="500" fill="hold"/>
                                        <p:tgtEl>
                                          <p:spTgt spid="36"/>
                                        </p:tgtEl>
                                        <p:attrNameLst>
                                          <p:attrName>ppt_x</p:attrName>
                                        </p:attrNameLst>
                                      </p:cBhvr>
                                      <p:tavLst>
                                        <p:tav tm="0">
                                          <p:val>
                                            <p:strVal val="#ppt_x"/>
                                          </p:val>
                                        </p:tav>
                                        <p:tav tm="100000">
                                          <p:val>
                                            <p:strVal val="#ppt_x"/>
                                          </p:val>
                                        </p:tav>
                                      </p:tavLst>
                                    </p:anim>
                                    <p:anim calcmode="lin" valueType="num">
                                      <p:cBhvr additive="base">
                                        <p:cTn id="11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37"/>
                                        </p:tgtEl>
                                        <p:attrNameLst>
                                          <p:attrName>style.visibility</p:attrName>
                                        </p:attrNameLst>
                                      </p:cBhvr>
                                      <p:to>
                                        <p:strVal val="visible"/>
                                      </p:to>
                                    </p:set>
                                    <p:anim calcmode="lin" valueType="num">
                                      <p:cBhvr additive="base">
                                        <p:cTn id="119" dur="500" fill="hold"/>
                                        <p:tgtEl>
                                          <p:spTgt spid="37"/>
                                        </p:tgtEl>
                                        <p:attrNameLst>
                                          <p:attrName>ppt_x</p:attrName>
                                        </p:attrNameLst>
                                      </p:cBhvr>
                                      <p:tavLst>
                                        <p:tav tm="0">
                                          <p:val>
                                            <p:strVal val="#ppt_x"/>
                                          </p:val>
                                        </p:tav>
                                        <p:tav tm="100000">
                                          <p:val>
                                            <p:strVal val="#ppt_x"/>
                                          </p:val>
                                        </p:tav>
                                      </p:tavLst>
                                    </p:anim>
                                    <p:anim calcmode="lin" valueType="num">
                                      <p:cBhvr additive="base">
                                        <p:cTn id="1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4"/>
                                        </p:tgtEl>
                                        <p:attrNameLst>
                                          <p:attrName>style.visibility</p:attrName>
                                        </p:attrNameLst>
                                      </p:cBhvr>
                                      <p:to>
                                        <p:strVal val="visible"/>
                                      </p:to>
                                    </p:set>
                                    <p:animEffect transition="in" filter="fade">
                                      <p:cBhvr>
                                        <p:cTn id="125" dur="1000"/>
                                        <p:tgtEl>
                                          <p:spTgt spid="4"/>
                                        </p:tgtEl>
                                      </p:cBhvr>
                                    </p:animEffect>
                                    <p:anim calcmode="lin" valueType="num">
                                      <p:cBhvr>
                                        <p:cTn id="126" dur="1000" fill="hold"/>
                                        <p:tgtEl>
                                          <p:spTgt spid="4"/>
                                        </p:tgtEl>
                                        <p:attrNameLst>
                                          <p:attrName>ppt_x</p:attrName>
                                        </p:attrNameLst>
                                      </p:cBhvr>
                                      <p:tavLst>
                                        <p:tav tm="0">
                                          <p:val>
                                            <p:strVal val="#ppt_x"/>
                                          </p:val>
                                        </p:tav>
                                        <p:tav tm="100000">
                                          <p:val>
                                            <p:strVal val="#ppt_x"/>
                                          </p:val>
                                        </p:tav>
                                      </p:tavLst>
                                    </p:anim>
                                    <p:anim calcmode="lin" valueType="num">
                                      <p:cBhvr>
                                        <p:cTn id="1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p:bldP spid="15" grpId="0"/>
      <p:bldP spid="20" grpId="0"/>
      <p:bldP spid="21" grpId="0"/>
      <p:bldP spid="22" grpId="0"/>
      <p:bldP spid="23" grpId="0"/>
      <p:bldP spid="27" grpId="0"/>
      <p:bldP spid="28" grpId="0"/>
      <p:bldP spid="29" grpId="0"/>
      <p:bldP spid="32" grpId="0"/>
      <p:bldP spid="34" grpId="0"/>
      <p:bldP spid="36" grpId="0"/>
      <p:bldP spid="37" grpId="0" animBg="1"/>
      <p:bldP spid="2"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idx="4294967295"/>
          </p:nvPr>
        </p:nvSpPr>
        <p:spPr>
          <a:xfrm>
            <a:off x="755576" y="188640"/>
            <a:ext cx="7924800" cy="1143000"/>
          </a:xfrm>
        </p:spPr>
        <p:txBody>
          <a:bodyPr>
            <a:normAutofit/>
          </a:bodyPr>
          <a:lstStyle/>
          <a:p>
            <a:r>
              <a:rPr lang="zh-CN" altLang="en-US" sz="3200" dirty="0" smtClean="0">
                <a:solidFill>
                  <a:srgbClr val="FFC000"/>
                </a:solidFill>
                <a:latin typeface="+mj-ea"/>
              </a:rPr>
              <a:t>确定的自顶向下的语法分析方法</a:t>
            </a:r>
            <a:r>
              <a:rPr lang="en-US" altLang="zh-CN" sz="3200" dirty="0" smtClean="0">
                <a:solidFill>
                  <a:srgbClr val="FFC000"/>
                </a:solidFill>
                <a:latin typeface="+mj-ea"/>
              </a:rPr>
              <a:t/>
            </a:r>
            <a:br>
              <a:rPr lang="en-US" altLang="zh-CN" sz="3200" dirty="0" smtClean="0">
                <a:solidFill>
                  <a:srgbClr val="FFC000"/>
                </a:solidFill>
                <a:latin typeface="+mj-ea"/>
              </a:rPr>
            </a:br>
            <a:r>
              <a:rPr lang="en-US" altLang="zh-CN" sz="3200" dirty="0">
                <a:solidFill>
                  <a:srgbClr val="FFC000"/>
                </a:solidFill>
                <a:latin typeface="+mj-ea"/>
              </a:rPr>
              <a:t> </a:t>
            </a:r>
            <a:r>
              <a:rPr lang="en-US" altLang="zh-CN" sz="3200" dirty="0" smtClean="0">
                <a:solidFill>
                  <a:srgbClr val="FFC000"/>
                </a:solidFill>
                <a:latin typeface="+mj-ea"/>
              </a:rPr>
              <a:t>       </a:t>
            </a:r>
            <a:r>
              <a:rPr lang="zh-CN" altLang="en-US" sz="3200" dirty="0" smtClean="0">
                <a:solidFill>
                  <a:srgbClr val="FFC000"/>
                </a:solidFill>
                <a:latin typeface="+mj-ea"/>
              </a:rPr>
              <a:t>关键</a:t>
            </a:r>
            <a:r>
              <a:rPr lang="en-US" altLang="zh-CN" sz="3200" dirty="0" smtClean="0">
                <a:solidFill>
                  <a:srgbClr val="FFC000"/>
                </a:solidFill>
                <a:latin typeface="+mj-ea"/>
              </a:rPr>
              <a:t>——</a:t>
            </a:r>
            <a:r>
              <a:rPr lang="zh-CN" altLang="en-US" sz="3200" dirty="0" smtClean="0">
                <a:solidFill>
                  <a:srgbClr val="FFC000"/>
                </a:solidFill>
                <a:latin typeface="+mj-ea"/>
              </a:rPr>
              <a:t>首符号集</a:t>
            </a:r>
            <a:r>
              <a:rPr lang="en-US" altLang="zh-CN" sz="3200" dirty="0" smtClean="0">
                <a:solidFill>
                  <a:srgbClr val="FFC000"/>
                </a:solidFill>
                <a:latin typeface="+mj-ea"/>
              </a:rPr>
              <a:t>FIRST()</a:t>
            </a:r>
            <a:endParaRPr lang="zh-CN" altLang="en-US" sz="3200" dirty="0" smtClean="0">
              <a:solidFill>
                <a:srgbClr val="FFC000"/>
              </a:solidFill>
              <a:latin typeface="+mj-ea"/>
            </a:endParaRPr>
          </a:p>
        </p:txBody>
      </p:sp>
      <p:sp>
        <p:nvSpPr>
          <p:cNvPr id="226306" name="Rectangle 2"/>
          <p:cNvSpPr>
            <a:spLocks noGrp="1" noChangeArrowheads="1"/>
          </p:cNvSpPr>
          <p:nvPr>
            <p:ph sz="quarter" idx="4294967295"/>
          </p:nvPr>
        </p:nvSpPr>
        <p:spPr>
          <a:xfrm>
            <a:off x="251520" y="1484784"/>
            <a:ext cx="7704138" cy="4608512"/>
          </a:xfrm>
        </p:spPr>
        <p:txBody>
          <a:bodyPr>
            <a:normAutofit/>
          </a:bodyPr>
          <a:lstStyle/>
          <a:p>
            <a:pPr>
              <a:lnSpc>
                <a:spcPct val="120000"/>
              </a:lnSpc>
            </a:pPr>
            <a:r>
              <a:rPr lang="zh-CN" altLang="en-US" sz="2400" b="1" dirty="0" smtClean="0">
                <a:solidFill>
                  <a:schemeClr val="tx1"/>
                </a:solidFill>
                <a:latin typeface="+mn-ea"/>
              </a:rPr>
              <a:t>例</a:t>
            </a:r>
            <a:r>
              <a:rPr lang="en-US" altLang="zh-CN" sz="2400" b="1" dirty="0" smtClean="0">
                <a:solidFill>
                  <a:schemeClr val="tx1"/>
                </a:solidFill>
                <a:latin typeface="+mn-ea"/>
              </a:rPr>
              <a:t>4.1</a:t>
            </a:r>
            <a:r>
              <a:rPr lang="zh-CN" altLang="en-US" sz="2400" b="1" dirty="0" smtClean="0">
                <a:solidFill>
                  <a:schemeClr val="tx1"/>
                </a:solidFill>
                <a:latin typeface="+mn-ea"/>
              </a:rPr>
              <a:t>和</a:t>
            </a:r>
            <a:r>
              <a:rPr lang="en-US" altLang="zh-CN" sz="2400" b="1" dirty="0" smtClean="0">
                <a:solidFill>
                  <a:schemeClr val="tx1"/>
                </a:solidFill>
                <a:latin typeface="+mn-ea"/>
              </a:rPr>
              <a:t>4.2</a:t>
            </a:r>
            <a:r>
              <a:rPr lang="zh-CN" altLang="en-US" sz="2400" b="1" dirty="0" smtClean="0">
                <a:solidFill>
                  <a:schemeClr val="tx1"/>
                </a:solidFill>
                <a:latin typeface="+mn-ea"/>
              </a:rPr>
              <a:t>说明：在语法推导过程中，</a:t>
            </a:r>
            <a:r>
              <a:rPr lang="zh-CN" altLang="en-US" sz="2400" b="1" dirty="0" smtClean="0">
                <a:solidFill>
                  <a:srgbClr val="C00000"/>
                </a:solidFill>
                <a:latin typeface="+mn-ea"/>
              </a:rPr>
              <a:t>文法中产生式右部的首符号（开始符号）</a:t>
            </a:r>
            <a:r>
              <a:rPr lang="zh-CN" altLang="en-US" sz="2400" b="1" dirty="0" smtClean="0">
                <a:latin typeface="+mn-ea"/>
              </a:rPr>
              <a:t>很</a:t>
            </a:r>
            <a:r>
              <a:rPr lang="zh-CN" altLang="en-US" sz="2400" b="1" dirty="0">
                <a:latin typeface="+mn-ea"/>
              </a:rPr>
              <a:t>重要</a:t>
            </a:r>
            <a:r>
              <a:rPr lang="zh-CN" altLang="en-US" sz="2400" b="1" dirty="0" smtClean="0">
                <a:solidFill>
                  <a:schemeClr val="hlink"/>
                </a:solidFill>
                <a:latin typeface="+mn-ea"/>
              </a:rPr>
              <a:t>。</a:t>
            </a:r>
          </a:p>
          <a:p>
            <a:pPr>
              <a:lnSpc>
                <a:spcPct val="120000"/>
              </a:lnSpc>
            </a:pPr>
            <a:endParaRPr lang="zh-CN" altLang="en-US" sz="2400" b="1" dirty="0" smtClean="0">
              <a:latin typeface="+mn-ea"/>
            </a:endParaRPr>
          </a:p>
          <a:p>
            <a:pPr>
              <a:lnSpc>
                <a:spcPct val="120000"/>
              </a:lnSpc>
            </a:pPr>
            <a:r>
              <a:rPr lang="zh-CN" altLang="en-US" sz="2400" b="1" dirty="0" smtClean="0">
                <a:solidFill>
                  <a:srgbClr val="C00000"/>
                </a:solidFill>
                <a:latin typeface="+mn-ea"/>
              </a:rPr>
              <a:t>！！！定义</a:t>
            </a:r>
            <a:r>
              <a:rPr lang="en-US" altLang="zh-CN" sz="2400" b="1" dirty="0" smtClean="0">
                <a:solidFill>
                  <a:srgbClr val="C00000"/>
                </a:solidFill>
                <a:latin typeface="+mn-ea"/>
              </a:rPr>
              <a:t>4.1</a:t>
            </a:r>
            <a:r>
              <a:rPr lang="zh-CN" altLang="en-US" sz="2400" b="1" dirty="0" smtClean="0">
                <a:solidFill>
                  <a:srgbClr val="C00000"/>
                </a:solidFill>
                <a:latin typeface="+mn-ea"/>
              </a:rPr>
              <a:t>：</a:t>
            </a:r>
            <a:r>
              <a:rPr lang="zh-CN" altLang="en-US" sz="2400" b="1" dirty="0" smtClean="0">
                <a:solidFill>
                  <a:schemeClr val="tx1"/>
                </a:solidFill>
                <a:latin typeface="+mn-ea"/>
              </a:rPr>
              <a:t>设</a:t>
            </a:r>
            <a:r>
              <a:rPr lang="en-US" altLang="zh-CN" sz="2400" b="1" dirty="0" smtClean="0">
                <a:solidFill>
                  <a:schemeClr val="tx1"/>
                </a:solidFill>
                <a:latin typeface="+mn-ea"/>
              </a:rPr>
              <a:t>G=(V</a:t>
            </a:r>
            <a:r>
              <a:rPr lang="en-US" altLang="zh-CN" sz="2400" b="1" baseline="-25000" dirty="0" smtClean="0">
                <a:solidFill>
                  <a:schemeClr val="tx1"/>
                </a:solidFill>
                <a:latin typeface="+mn-ea"/>
              </a:rPr>
              <a:t>N</a:t>
            </a:r>
            <a:r>
              <a:rPr lang="en-US" altLang="zh-CN" sz="2400" b="1" dirty="0" smtClean="0">
                <a:solidFill>
                  <a:schemeClr val="tx1"/>
                </a:solidFill>
                <a:latin typeface="+mn-ea"/>
              </a:rPr>
              <a:t>, V</a:t>
            </a:r>
            <a:r>
              <a:rPr lang="en-US" altLang="zh-CN" sz="2400" b="1" baseline="-25000" dirty="0" smtClean="0">
                <a:solidFill>
                  <a:schemeClr val="tx1"/>
                </a:solidFill>
                <a:latin typeface="+mn-ea"/>
              </a:rPr>
              <a:t>T</a:t>
            </a:r>
            <a:r>
              <a:rPr lang="en-US" altLang="zh-CN" sz="2400" b="1" dirty="0" smtClean="0">
                <a:solidFill>
                  <a:schemeClr val="tx1"/>
                </a:solidFill>
                <a:latin typeface="+mn-ea"/>
              </a:rPr>
              <a:t>,S,P)</a:t>
            </a:r>
            <a:r>
              <a:rPr lang="zh-CN" altLang="en-US" sz="2400" b="1" dirty="0" smtClean="0">
                <a:solidFill>
                  <a:schemeClr val="tx1"/>
                </a:solidFill>
                <a:latin typeface="+mn-ea"/>
              </a:rPr>
              <a:t>是上下文无关文法，</a:t>
            </a:r>
            <a:r>
              <a:rPr lang="en-US" altLang="zh-CN" sz="2400" b="1" dirty="0">
                <a:latin typeface="+mn-ea"/>
                <a:sym typeface="Symbol" pitchFamily="18" charset="2"/>
              </a:rPr>
              <a:t> </a:t>
            </a:r>
            <a:r>
              <a:rPr lang="en-US" altLang="zh-CN" sz="2400" b="1" dirty="0" smtClean="0">
                <a:latin typeface="+mn-ea"/>
                <a:sym typeface="Symbol" pitchFamily="18" charset="2"/>
              </a:rPr>
              <a:t></a:t>
            </a:r>
            <a:r>
              <a:rPr lang="zh-CN" altLang="en-US" sz="2400" b="1" dirty="0">
                <a:latin typeface="+mn-ea"/>
                <a:sym typeface="Symbol" pitchFamily="18" charset="2"/>
              </a:rPr>
              <a:t>是</a:t>
            </a:r>
            <a:r>
              <a:rPr lang="zh-CN" altLang="en-US" sz="2400" b="1" dirty="0" smtClean="0">
                <a:latin typeface="+mn-ea"/>
                <a:sym typeface="Symbol" pitchFamily="18" charset="2"/>
              </a:rPr>
              <a:t>包含终结符号或非终结符号的符号串，</a:t>
            </a:r>
            <a:endParaRPr lang="zh-CN" altLang="en-US" sz="2400" b="1" dirty="0" smtClean="0">
              <a:solidFill>
                <a:schemeClr val="tx1"/>
              </a:solidFill>
              <a:latin typeface="+mn-ea"/>
            </a:endParaRPr>
          </a:p>
          <a:p>
            <a:pPr>
              <a:lnSpc>
                <a:spcPct val="120000"/>
              </a:lnSpc>
              <a:buFont typeface="Wingdings" pitchFamily="2" charset="2"/>
              <a:buNone/>
            </a:pPr>
            <a:r>
              <a:rPr lang="zh-CN" altLang="en-US" sz="2400" b="1" dirty="0" smtClean="0">
                <a:solidFill>
                  <a:schemeClr val="tx1"/>
                </a:solidFill>
                <a:latin typeface="+mn-ea"/>
              </a:rPr>
              <a:t>	</a:t>
            </a:r>
            <a:r>
              <a:rPr lang="en-US" altLang="zh-CN" sz="2400" b="1" dirty="0" smtClean="0">
                <a:solidFill>
                  <a:schemeClr val="tx1"/>
                </a:solidFill>
                <a:latin typeface="+mn-ea"/>
              </a:rPr>
              <a:t>FIRST( </a:t>
            </a:r>
            <a:r>
              <a:rPr lang="en-US" altLang="zh-CN" sz="2400" b="1" dirty="0" smtClean="0">
                <a:solidFill>
                  <a:schemeClr val="tx1"/>
                </a:solidFill>
                <a:latin typeface="+mn-ea"/>
                <a:sym typeface="Symbol" pitchFamily="18" charset="2"/>
              </a:rPr>
              <a:t></a:t>
            </a:r>
            <a:r>
              <a:rPr lang="en-US" altLang="zh-CN" sz="2400" b="1" dirty="0" smtClean="0">
                <a:solidFill>
                  <a:schemeClr val="tx1"/>
                </a:solidFill>
                <a:latin typeface="+mn-ea"/>
              </a:rPr>
              <a:t> )={a|</a:t>
            </a:r>
            <a:r>
              <a:rPr lang="en-US" altLang="zh-CN" sz="2400" b="1" dirty="0" smtClean="0">
                <a:solidFill>
                  <a:schemeClr val="tx1"/>
                </a:solidFill>
                <a:latin typeface="+mn-ea"/>
                <a:sym typeface="Symbol" pitchFamily="18" charset="2"/>
              </a:rPr>
              <a:t> </a:t>
            </a:r>
            <a:r>
              <a:rPr lang="en-US" altLang="zh-CN" sz="2400" b="1" dirty="0" smtClean="0">
                <a:solidFill>
                  <a:schemeClr val="tx1"/>
                </a:solidFill>
                <a:latin typeface="+mn-ea"/>
              </a:rPr>
              <a:t>=&gt;</a:t>
            </a:r>
            <a:r>
              <a:rPr lang="en-US" altLang="zh-CN" sz="2400" b="1" baseline="30000" dirty="0" smtClean="0">
                <a:solidFill>
                  <a:schemeClr val="tx1"/>
                </a:solidFill>
                <a:latin typeface="+mn-ea"/>
              </a:rPr>
              <a:t>* </a:t>
            </a:r>
            <a:r>
              <a:rPr lang="en-US" altLang="zh-CN" sz="2400" b="1" dirty="0" err="1" smtClean="0">
                <a:solidFill>
                  <a:schemeClr val="tx1"/>
                </a:solidFill>
                <a:latin typeface="+mn-ea"/>
              </a:rPr>
              <a:t>a</a:t>
            </a:r>
            <a:r>
              <a:rPr lang="en-US" altLang="zh-CN" sz="2400" b="1" dirty="0" err="1" smtClean="0">
                <a:solidFill>
                  <a:schemeClr val="tx1"/>
                </a:solidFill>
                <a:latin typeface="+mn-ea"/>
                <a:sym typeface="Symbol" pitchFamily="18" charset="2"/>
              </a:rPr>
              <a:t></a:t>
            </a:r>
            <a:r>
              <a:rPr lang="en-US" altLang="zh-CN" sz="2400" b="1" dirty="0" err="1" smtClean="0">
                <a:solidFill>
                  <a:schemeClr val="tx1"/>
                </a:solidFill>
                <a:latin typeface="+mn-ea"/>
              </a:rPr>
              <a:t>,a</a:t>
            </a:r>
            <a:r>
              <a:rPr lang="en-US" altLang="zh-CN" sz="2400" b="1" dirty="0" smtClean="0">
                <a:solidFill>
                  <a:schemeClr val="tx1"/>
                </a:solidFill>
                <a:latin typeface="+mn-ea"/>
                <a:sym typeface="Symbol" pitchFamily="18" charset="2"/>
              </a:rPr>
              <a:t></a:t>
            </a:r>
            <a:r>
              <a:rPr lang="en-US" altLang="zh-CN" sz="2400" b="1" dirty="0" smtClean="0">
                <a:solidFill>
                  <a:schemeClr val="tx1"/>
                </a:solidFill>
                <a:latin typeface="+mn-ea"/>
              </a:rPr>
              <a:t> V</a:t>
            </a:r>
            <a:r>
              <a:rPr lang="en-US" altLang="zh-CN" sz="2400" b="1" baseline="-25000" dirty="0" smtClean="0">
                <a:solidFill>
                  <a:schemeClr val="tx1"/>
                </a:solidFill>
                <a:latin typeface="+mn-ea"/>
              </a:rPr>
              <a:t>T </a:t>
            </a:r>
            <a:r>
              <a:rPr lang="en-US" altLang="zh-CN" sz="2400" b="1" dirty="0" smtClean="0">
                <a:solidFill>
                  <a:schemeClr val="tx1"/>
                </a:solidFill>
                <a:latin typeface="+mn-ea"/>
              </a:rPr>
              <a:t> , </a:t>
            </a:r>
            <a:r>
              <a:rPr lang="en-US" altLang="zh-CN" sz="2400" b="1" dirty="0" smtClean="0">
                <a:solidFill>
                  <a:schemeClr val="tx1"/>
                </a:solidFill>
                <a:latin typeface="+mn-ea"/>
                <a:sym typeface="Symbol" pitchFamily="18" charset="2"/>
              </a:rPr>
              <a:t></a:t>
            </a:r>
            <a:r>
              <a:rPr lang="en-US" altLang="zh-CN" sz="2400" b="1" dirty="0" smtClean="0">
                <a:solidFill>
                  <a:schemeClr val="tx1"/>
                </a:solidFill>
                <a:latin typeface="+mn-ea"/>
              </a:rPr>
              <a:t>,</a:t>
            </a:r>
            <a:r>
              <a:rPr lang="en-US" altLang="zh-CN" sz="2400" b="1" dirty="0" smtClean="0">
                <a:solidFill>
                  <a:schemeClr val="tx1"/>
                </a:solidFill>
                <a:latin typeface="+mn-ea"/>
                <a:sym typeface="Symbol" pitchFamily="18" charset="2"/>
              </a:rPr>
              <a:t></a:t>
            </a:r>
            <a:r>
              <a:rPr lang="en-US" altLang="zh-CN" sz="2400" b="1" dirty="0" smtClean="0">
                <a:solidFill>
                  <a:schemeClr val="tx1"/>
                </a:solidFill>
                <a:latin typeface="+mn-ea"/>
              </a:rPr>
              <a:t> </a:t>
            </a:r>
            <a:r>
              <a:rPr lang="en-US" altLang="zh-CN" sz="2400" b="1" dirty="0" smtClean="0">
                <a:solidFill>
                  <a:schemeClr val="tx1"/>
                </a:solidFill>
                <a:latin typeface="+mn-ea"/>
                <a:sym typeface="Symbol" pitchFamily="18" charset="2"/>
              </a:rPr>
              <a:t></a:t>
            </a:r>
            <a:r>
              <a:rPr lang="en-US" altLang="zh-CN" sz="2400" b="1" dirty="0" smtClean="0">
                <a:solidFill>
                  <a:schemeClr val="tx1"/>
                </a:solidFill>
                <a:latin typeface="+mn-ea"/>
              </a:rPr>
              <a:t> V</a:t>
            </a:r>
            <a:r>
              <a:rPr lang="en-US" altLang="zh-CN" sz="2400" b="1" baseline="30000" dirty="0" smtClean="0">
                <a:solidFill>
                  <a:schemeClr val="tx1"/>
                </a:solidFill>
                <a:latin typeface="+mn-ea"/>
              </a:rPr>
              <a:t>*</a:t>
            </a:r>
            <a:r>
              <a:rPr lang="en-US" altLang="zh-CN" sz="2400" b="1" dirty="0" smtClean="0">
                <a:solidFill>
                  <a:schemeClr val="tx1"/>
                </a:solidFill>
                <a:latin typeface="+mn-ea"/>
              </a:rPr>
              <a:t> }</a:t>
            </a:r>
          </a:p>
          <a:p>
            <a:pPr>
              <a:lnSpc>
                <a:spcPct val="120000"/>
              </a:lnSpc>
              <a:buFont typeface="Wingdings" pitchFamily="2" charset="2"/>
              <a:buNone/>
            </a:pPr>
            <a:endParaRPr lang="en-US" altLang="zh-CN" sz="2400" b="1" dirty="0" smtClean="0">
              <a:solidFill>
                <a:schemeClr val="tx1"/>
              </a:solidFill>
              <a:latin typeface="+mn-ea"/>
            </a:endParaRPr>
          </a:p>
          <a:p>
            <a:pPr>
              <a:lnSpc>
                <a:spcPct val="120000"/>
              </a:lnSpc>
              <a:buFont typeface="Wingdings" pitchFamily="2" charset="2"/>
              <a:buNone/>
            </a:pPr>
            <a:r>
              <a:rPr lang="en-US" altLang="zh-CN" sz="2400" b="1" dirty="0" smtClean="0">
                <a:solidFill>
                  <a:schemeClr val="tx1"/>
                </a:solidFill>
                <a:latin typeface="+mn-ea"/>
              </a:rPr>
              <a:t>	</a:t>
            </a:r>
            <a:r>
              <a:rPr lang="zh-CN" altLang="en-US" sz="2400" b="1" dirty="0" smtClean="0">
                <a:solidFill>
                  <a:schemeClr val="tx1"/>
                </a:solidFill>
                <a:latin typeface="+mn-ea"/>
              </a:rPr>
              <a:t>如果</a:t>
            </a:r>
            <a:r>
              <a:rPr lang="zh-CN" altLang="en-US" sz="2400" b="1" dirty="0" smtClean="0">
                <a:solidFill>
                  <a:schemeClr val="tx1"/>
                </a:solidFill>
                <a:latin typeface="+mn-ea"/>
                <a:sym typeface="Symbol" pitchFamily="18" charset="2"/>
              </a:rPr>
              <a:t></a:t>
            </a:r>
            <a:r>
              <a:rPr lang="en-US" altLang="zh-CN" sz="2400" b="1" dirty="0" smtClean="0">
                <a:solidFill>
                  <a:schemeClr val="tx1"/>
                </a:solidFill>
                <a:latin typeface="+mn-ea"/>
                <a:sym typeface="Symbol" pitchFamily="18" charset="2"/>
              </a:rPr>
              <a:t>=&gt;</a:t>
            </a:r>
            <a:r>
              <a:rPr lang="en-US" altLang="zh-CN" sz="2400" b="1" baseline="30000" dirty="0">
                <a:latin typeface="+mn-ea"/>
              </a:rPr>
              <a:t>* </a:t>
            </a:r>
            <a:r>
              <a:rPr lang="en-US" altLang="zh-CN" sz="2400" b="1" dirty="0" smtClean="0">
                <a:solidFill>
                  <a:schemeClr val="tx1"/>
                </a:solidFill>
                <a:latin typeface="+mn-ea"/>
                <a:sym typeface="Symbol" pitchFamily="18" charset="2"/>
              </a:rPr>
              <a:t></a:t>
            </a:r>
            <a:r>
              <a:rPr lang="zh-CN" altLang="en-US" sz="2400" b="1" dirty="0" smtClean="0">
                <a:solidFill>
                  <a:schemeClr val="tx1"/>
                </a:solidFill>
                <a:latin typeface="+mn-ea"/>
              </a:rPr>
              <a:t>，则规定</a:t>
            </a:r>
            <a:r>
              <a:rPr lang="zh-CN" altLang="en-US" sz="2400" b="1" dirty="0" smtClean="0">
                <a:solidFill>
                  <a:schemeClr val="tx1"/>
                </a:solidFill>
                <a:latin typeface="+mn-ea"/>
                <a:sym typeface="Symbol" pitchFamily="18" charset="2"/>
              </a:rPr>
              <a:t></a:t>
            </a:r>
            <a:r>
              <a:rPr lang="zh-CN" altLang="en-US" sz="2400" b="1" dirty="0" smtClean="0">
                <a:solidFill>
                  <a:schemeClr val="tx1"/>
                </a:solidFill>
                <a:latin typeface="+mn-ea"/>
              </a:rPr>
              <a:t> </a:t>
            </a:r>
            <a:r>
              <a:rPr lang="en-US" altLang="zh-CN" sz="2400" b="1" dirty="0" smtClean="0">
                <a:solidFill>
                  <a:schemeClr val="tx1"/>
                </a:solidFill>
                <a:latin typeface="+mn-ea"/>
              </a:rPr>
              <a:t>FIRST( </a:t>
            </a:r>
            <a:r>
              <a:rPr lang="en-US" altLang="zh-CN" sz="2400" b="1" dirty="0" smtClean="0">
                <a:solidFill>
                  <a:schemeClr val="tx1"/>
                </a:solidFill>
                <a:latin typeface="+mn-ea"/>
                <a:sym typeface="Symbol" pitchFamily="18" charset="2"/>
              </a:rPr>
              <a:t></a:t>
            </a:r>
            <a:r>
              <a:rPr lang="en-US" altLang="zh-CN" sz="2400" b="1" dirty="0" smtClean="0">
                <a:solidFill>
                  <a:schemeClr val="tx1"/>
                </a:solidFill>
                <a:latin typeface="+mn-ea"/>
              </a:rPr>
              <a:t> ),</a:t>
            </a:r>
          </a:p>
          <a:p>
            <a:pPr>
              <a:lnSpc>
                <a:spcPct val="120000"/>
              </a:lnSpc>
              <a:buFont typeface="Wingdings" pitchFamily="2" charset="2"/>
              <a:buNone/>
            </a:pPr>
            <a:r>
              <a:rPr lang="en-US" altLang="zh-CN" sz="2400" b="1" dirty="0" smtClean="0">
                <a:solidFill>
                  <a:schemeClr val="tx1"/>
                </a:solidFill>
                <a:latin typeface="+mn-ea"/>
              </a:rPr>
              <a:t>    FIRST( </a:t>
            </a:r>
            <a:r>
              <a:rPr lang="en-US" altLang="zh-CN" sz="2400" b="1" dirty="0" smtClean="0">
                <a:solidFill>
                  <a:schemeClr val="tx1"/>
                </a:solidFill>
                <a:latin typeface="+mn-ea"/>
                <a:sym typeface="Symbol" pitchFamily="18" charset="2"/>
              </a:rPr>
              <a:t></a:t>
            </a:r>
            <a:r>
              <a:rPr lang="en-US" altLang="zh-CN" sz="2400" b="1" dirty="0" smtClean="0">
                <a:solidFill>
                  <a:schemeClr val="tx1"/>
                </a:solidFill>
                <a:latin typeface="+mn-ea"/>
              </a:rPr>
              <a:t> )</a:t>
            </a:r>
            <a:r>
              <a:rPr lang="zh-CN" altLang="en-US" sz="2400" b="1" dirty="0" smtClean="0">
                <a:solidFill>
                  <a:schemeClr val="tx1"/>
                </a:solidFill>
                <a:latin typeface="+mn-ea"/>
              </a:rPr>
              <a:t>为</a:t>
            </a:r>
            <a:r>
              <a:rPr lang="zh-CN" altLang="en-US" sz="2400" b="1" dirty="0" smtClean="0">
                <a:solidFill>
                  <a:schemeClr val="tx1"/>
                </a:solidFill>
                <a:latin typeface="+mn-ea"/>
                <a:sym typeface="Symbol" pitchFamily="18" charset="2"/>
              </a:rPr>
              <a:t></a:t>
            </a:r>
            <a:r>
              <a:rPr lang="zh-CN" altLang="en-US" sz="2400" b="1" dirty="0" smtClean="0">
                <a:solidFill>
                  <a:schemeClr val="tx1"/>
                </a:solidFill>
                <a:latin typeface="+mn-ea"/>
              </a:rPr>
              <a:t>的</a:t>
            </a:r>
            <a:r>
              <a:rPr lang="zh-CN" altLang="en-US" sz="2400" b="1" dirty="0" smtClean="0">
                <a:solidFill>
                  <a:srgbClr val="C00000"/>
                </a:solidFill>
                <a:latin typeface="+mn-ea"/>
              </a:rPr>
              <a:t>开始符号集</a:t>
            </a:r>
            <a:r>
              <a:rPr lang="zh-CN" altLang="en-US" sz="2400" b="1" dirty="0" smtClean="0">
                <a:solidFill>
                  <a:schemeClr val="tx1"/>
                </a:solidFill>
                <a:latin typeface="+mn-ea"/>
              </a:rPr>
              <a:t>或</a:t>
            </a:r>
            <a:r>
              <a:rPr lang="zh-CN" altLang="en-US" sz="2400" b="1" dirty="0" smtClean="0">
                <a:solidFill>
                  <a:srgbClr val="C00000"/>
                </a:solidFill>
                <a:latin typeface="+mn-ea"/>
              </a:rPr>
              <a:t>首符号集</a:t>
            </a:r>
            <a:r>
              <a:rPr lang="zh-CN" altLang="en-US" sz="2400" b="1" dirty="0" smtClean="0">
                <a:latin typeface="+mn-ea"/>
              </a:rPr>
              <a:t>。</a:t>
            </a:r>
          </a:p>
          <a:p>
            <a:pPr>
              <a:lnSpc>
                <a:spcPct val="120000"/>
              </a:lnSpc>
            </a:pPr>
            <a:endParaRPr lang="zh-CN" altLang="en-US" sz="2400" b="1" dirty="0" smtClean="0">
              <a:latin typeface="+mn-ea"/>
            </a:endParaRPr>
          </a:p>
          <a:p>
            <a:pPr>
              <a:lnSpc>
                <a:spcPct val="120000"/>
              </a:lnSpc>
            </a:pPr>
            <a:endParaRPr lang="en-US" altLang="zh-CN" sz="2400" b="1" dirty="0" smtClean="0">
              <a:latin typeface="+mn-ea"/>
            </a:endParaRPr>
          </a:p>
        </p:txBody>
      </p:sp>
    </p:spTree>
    <p:extLst>
      <p:ext uri="{BB962C8B-B14F-4D97-AF65-F5344CB8AC3E}">
        <p14:creationId xmlns:p14="http://schemas.microsoft.com/office/powerpoint/2010/main" xmlns="" val="2526159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6306">
                                            <p:txEl>
                                              <p:pRg st="2" end="2"/>
                                            </p:txEl>
                                          </p:spTgt>
                                        </p:tgtEl>
                                        <p:attrNameLst>
                                          <p:attrName>style.visibility</p:attrName>
                                        </p:attrNameLst>
                                      </p:cBhvr>
                                      <p:to>
                                        <p:strVal val="visible"/>
                                      </p:to>
                                    </p:set>
                                    <p:animEffect transition="in" filter="blinds(horizontal)">
                                      <p:cBhvr>
                                        <p:cTn id="7" dur="500"/>
                                        <p:tgtEl>
                                          <p:spTgt spid="22630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6306">
                                            <p:txEl>
                                              <p:pRg st="3" end="3"/>
                                            </p:txEl>
                                          </p:spTgt>
                                        </p:tgtEl>
                                        <p:attrNameLst>
                                          <p:attrName>style.visibility</p:attrName>
                                        </p:attrNameLst>
                                      </p:cBhvr>
                                      <p:to>
                                        <p:strVal val="visible"/>
                                      </p:to>
                                    </p:set>
                                    <p:animEffect transition="in" filter="blinds(horizontal)">
                                      <p:cBhvr>
                                        <p:cTn id="10" dur="500"/>
                                        <p:tgtEl>
                                          <p:spTgt spid="226306">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26306">
                                            <p:txEl>
                                              <p:pRg st="5" end="5"/>
                                            </p:txEl>
                                          </p:spTgt>
                                        </p:tgtEl>
                                        <p:attrNameLst>
                                          <p:attrName>style.visibility</p:attrName>
                                        </p:attrNameLst>
                                      </p:cBhvr>
                                      <p:to>
                                        <p:strVal val="visible"/>
                                      </p:to>
                                    </p:set>
                                    <p:animEffect transition="in" filter="blinds(horizontal)">
                                      <p:cBhvr>
                                        <p:cTn id="15" dur="500"/>
                                        <p:tgtEl>
                                          <p:spTgt spid="226306">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26306">
                                            <p:txEl>
                                              <p:pRg st="6" end="6"/>
                                            </p:txEl>
                                          </p:spTgt>
                                        </p:tgtEl>
                                        <p:attrNameLst>
                                          <p:attrName>style.visibility</p:attrName>
                                        </p:attrNameLst>
                                      </p:cBhvr>
                                      <p:to>
                                        <p:strVal val="visible"/>
                                      </p:to>
                                    </p:set>
                                    <p:animEffect transition="in" filter="blinds(horizontal)">
                                      <p:cBhvr>
                                        <p:cTn id="20" dur="500"/>
                                        <p:tgtEl>
                                          <p:spTgt spid="2263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404663"/>
            <a:ext cx="7632848" cy="1200329"/>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prstClr val="black"/>
                </a:solidFill>
                <a:ea typeface="宋体" pitchFamily="2" charset="-122"/>
              </a:rPr>
              <a:t>归纳</a:t>
            </a:r>
            <a:r>
              <a:rPr lang="el-GR" altLang="zh-CN" sz="2400" b="1" dirty="0">
                <a:solidFill>
                  <a:prstClr val="black"/>
                </a:solidFill>
                <a:ea typeface="宋体" pitchFamily="2" charset="-122"/>
              </a:rPr>
              <a:t>α</a:t>
            </a:r>
            <a:r>
              <a:rPr lang="zh-CN" altLang="en-US" sz="2400" b="1" dirty="0">
                <a:solidFill>
                  <a:prstClr val="black"/>
                </a:solidFill>
                <a:ea typeface="宋体" pitchFamily="2" charset="-122"/>
              </a:rPr>
              <a:t> 及</a:t>
            </a:r>
            <a:r>
              <a:rPr lang="en-US" altLang="zh-CN" sz="2400" b="1" dirty="0">
                <a:solidFill>
                  <a:prstClr val="black"/>
                </a:solidFill>
                <a:ea typeface="宋体" pitchFamily="2" charset="-122"/>
              </a:rPr>
              <a:t>FIRST(</a:t>
            </a:r>
            <a:r>
              <a:rPr lang="el-GR" altLang="zh-CN" sz="2400" b="1" dirty="0">
                <a:solidFill>
                  <a:prstClr val="black"/>
                </a:solidFill>
                <a:ea typeface="宋体" pitchFamily="2" charset="-122"/>
              </a:rPr>
              <a:t>α</a:t>
            </a:r>
            <a:r>
              <a:rPr lang="en-US" altLang="zh-CN" sz="2400" b="1" dirty="0">
                <a:solidFill>
                  <a:prstClr val="black"/>
                </a:solidFill>
                <a:ea typeface="宋体" pitchFamily="2" charset="-122"/>
              </a:rPr>
              <a:t>)D</a:t>
            </a:r>
            <a:r>
              <a:rPr lang="zh-CN" altLang="en-US" sz="2400" b="1" dirty="0">
                <a:solidFill>
                  <a:prstClr val="black"/>
                </a:solidFill>
                <a:ea typeface="宋体" pitchFamily="2" charset="-122"/>
              </a:rPr>
              <a:t>的情况：</a:t>
            </a:r>
            <a:endParaRPr lang="en-US" altLang="zh-CN" sz="2400" b="1" dirty="0">
              <a:solidFill>
                <a:prstClr val="black"/>
              </a:solidFill>
              <a:ea typeface="宋体" pitchFamily="2" charset="-122"/>
            </a:endParaRPr>
          </a:p>
          <a:p>
            <a:pPr eaLnBrk="0" fontAlgn="base" hangingPunct="0">
              <a:spcBef>
                <a:spcPct val="0"/>
              </a:spcBef>
              <a:spcAft>
                <a:spcPct val="0"/>
              </a:spcAft>
            </a:pPr>
            <a:r>
              <a:rPr lang="en-US" altLang="zh-CN" sz="2400" b="1" dirty="0">
                <a:solidFill>
                  <a:prstClr val="black"/>
                </a:solidFill>
                <a:ea typeface="宋体" pitchFamily="2" charset="-122"/>
              </a:rPr>
              <a:t>(</a:t>
            </a:r>
            <a:r>
              <a:rPr lang="el-GR" altLang="zh-CN" sz="2400" b="1" dirty="0">
                <a:solidFill>
                  <a:prstClr val="black"/>
                </a:solidFill>
                <a:ea typeface="宋体" pitchFamily="2" charset="-122"/>
              </a:rPr>
              <a:t>α</a:t>
            </a:r>
            <a:r>
              <a:rPr lang="en-US" altLang="zh-CN" sz="2400" b="1" dirty="0">
                <a:solidFill>
                  <a:prstClr val="black"/>
                </a:solidFill>
                <a:ea typeface="宋体" pitchFamily="2" charset="-122"/>
              </a:rPr>
              <a:t> </a:t>
            </a:r>
            <a:r>
              <a:rPr lang="zh-CN" altLang="en-US" sz="2400" b="1" dirty="0">
                <a:solidFill>
                  <a:prstClr val="black"/>
                </a:solidFill>
                <a:ea typeface="宋体" pitchFamily="2" charset="-122"/>
              </a:rPr>
              <a:t>是小写希腊字母，代表由终结符号和非终结符号组成的字符串。）</a:t>
            </a:r>
          </a:p>
        </p:txBody>
      </p:sp>
      <p:sp>
        <p:nvSpPr>
          <p:cNvPr id="3" name="TextBox 2"/>
          <p:cNvSpPr txBox="1"/>
          <p:nvPr/>
        </p:nvSpPr>
        <p:spPr>
          <a:xfrm>
            <a:off x="1058491" y="1788269"/>
            <a:ext cx="5832648"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ea typeface="宋体" pitchFamily="2" charset="-122"/>
              </a:rPr>
              <a:t>1</a:t>
            </a:r>
            <a:r>
              <a:rPr lang="zh-CN" altLang="en-US" sz="2400" b="1" dirty="0">
                <a:solidFill>
                  <a:prstClr val="black"/>
                </a:solidFill>
                <a:ea typeface="宋体" pitchFamily="2" charset="-122"/>
              </a:rPr>
              <a:t>、</a:t>
            </a:r>
            <a:r>
              <a:rPr lang="el-GR" altLang="zh-CN" sz="2400" b="1" dirty="0">
                <a:solidFill>
                  <a:prstClr val="black"/>
                </a:solidFill>
                <a:ea typeface="宋体" pitchFamily="2" charset="-122"/>
              </a:rPr>
              <a:t>α</a:t>
            </a:r>
            <a:r>
              <a:rPr lang="en-US" altLang="zh-CN" sz="2400" b="1" dirty="0">
                <a:solidFill>
                  <a:prstClr val="black"/>
                </a:solidFill>
                <a:ea typeface="宋体" pitchFamily="2" charset="-122"/>
              </a:rPr>
              <a:t>=b</a:t>
            </a:r>
            <a:r>
              <a:rPr lang="zh-CN" altLang="en-US" sz="2400" b="1" dirty="0">
                <a:solidFill>
                  <a:prstClr val="black"/>
                </a:solidFill>
                <a:ea typeface="宋体" pitchFamily="2" charset="-122"/>
              </a:rPr>
              <a:t>     </a:t>
            </a:r>
            <a:r>
              <a:rPr lang="en-US" altLang="zh-CN" sz="2400" b="1" dirty="0">
                <a:solidFill>
                  <a:prstClr val="black"/>
                </a:solidFill>
                <a:ea typeface="宋体" pitchFamily="2" charset="-122"/>
              </a:rPr>
              <a:t>FIRST(</a:t>
            </a:r>
            <a:r>
              <a:rPr lang="el-GR" altLang="zh-CN" sz="2400" b="1" dirty="0">
                <a:solidFill>
                  <a:prstClr val="black"/>
                </a:solidFill>
                <a:ea typeface="宋体" pitchFamily="2" charset="-122"/>
              </a:rPr>
              <a:t>α</a:t>
            </a:r>
            <a:r>
              <a:rPr lang="en-US" altLang="zh-CN" sz="2400" b="1" dirty="0">
                <a:solidFill>
                  <a:prstClr val="black"/>
                </a:solidFill>
                <a:ea typeface="宋体" pitchFamily="2" charset="-122"/>
              </a:rPr>
              <a:t>) ={b}</a:t>
            </a:r>
            <a:endParaRPr lang="zh-CN" altLang="en-US" sz="2400" b="1" dirty="0">
              <a:solidFill>
                <a:prstClr val="black"/>
              </a:solidFill>
              <a:ea typeface="宋体" pitchFamily="2" charset="-122"/>
            </a:endParaRPr>
          </a:p>
        </p:txBody>
      </p:sp>
      <p:sp>
        <p:nvSpPr>
          <p:cNvPr id="4" name="TextBox 3"/>
          <p:cNvSpPr txBox="1"/>
          <p:nvPr/>
        </p:nvSpPr>
        <p:spPr>
          <a:xfrm>
            <a:off x="1051645" y="2420888"/>
            <a:ext cx="5832648"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ea typeface="宋体" pitchFamily="2" charset="-122"/>
              </a:rPr>
              <a:t>2</a:t>
            </a:r>
            <a:r>
              <a:rPr lang="zh-CN" altLang="en-US" sz="2400" b="1" dirty="0">
                <a:solidFill>
                  <a:prstClr val="black"/>
                </a:solidFill>
                <a:ea typeface="宋体" pitchFamily="2" charset="-122"/>
              </a:rPr>
              <a:t>、</a:t>
            </a:r>
            <a:r>
              <a:rPr lang="el-GR" altLang="zh-CN" sz="2400" b="1" dirty="0">
                <a:solidFill>
                  <a:prstClr val="black"/>
                </a:solidFill>
                <a:ea typeface="宋体" pitchFamily="2" charset="-122"/>
              </a:rPr>
              <a:t>α</a:t>
            </a:r>
            <a:r>
              <a:rPr lang="en-US" altLang="zh-CN" sz="2400" b="1" dirty="0">
                <a:solidFill>
                  <a:prstClr val="black"/>
                </a:solidFill>
                <a:ea typeface="宋体" pitchFamily="2" charset="-122"/>
              </a:rPr>
              <a:t>=b</a:t>
            </a:r>
            <a:r>
              <a:rPr lang="zh-CN" altLang="en-US" sz="2400" b="1" dirty="0">
                <a:solidFill>
                  <a:prstClr val="black"/>
                </a:solidFill>
                <a:ea typeface="宋体" pitchFamily="2" charset="-122"/>
              </a:rPr>
              <a:t> </a:t>
            </a:r>
            <a:r>
              <a:rPr lang="en-US" altLang="zh-CN" sz="2400" b="1" dirty="0" err="1">
                <a:solidFill>
                  <a:prstClr val="black"/>
                </a:solidFill>
                <a:ea typeface="宋体" pitchFamily="2" charset="-122"/>
              </a:rPr>
              <a:t>ACd</a:t>
            </a:r>
            <a:r>
              <a:rPr lang="zh-CN" altLang="en-US" sz="2400" b="1" dirty="0">
                <a:solidFill>
                  <a:prstClr val="black"/>
                </a:solidFill>
                <a:ea typeface="宋体" pitchFamily="2" charset="-122"/>
              </a:rPr>
              <a:t>    </a:t>
            </a:r>
            <a:r>
              <a:rPr lang="en-US" altLang="zh-CN" sz="2400" b="1" dirty="0">
                <a:solidFill>
                  <a:prstClr val="black"/>
                </a:solidFill>
                <a:ea typeface="宋体" pitchFamily="2" charset="-122"/>
              </a:rPr>
              <a:t>FIRST(</a:t>
            </a:r>
            <a:r>
              <a:rPr lang="el-GR" altLang="zh-CN" sz="2400" b="1" dirty="0">
                <a:solidFill>
                  <a:prstClr val="black"/>
                </a:solidFill>
                <a:ea typeface="宋体" pitchFamily="2" charset="-122"/>
              </a:rPr>
              <a:t>α</a:t>
            </a:r>
            <a:r>
              <a:rPr lang="en-US" altLang="zh-CN" sz="2400" b="1" dirty="0">
                <a:solidFill>
                  <a:prstClr val="black"/>
                </a:solidFill>
                <a:ea typeface="宋体" pitchFamily="2" charset="-122"/>
              </a:rPr>
              <a:t>) ={b}</a:t>
            </a:r>
            <a:endParaRPr lang="zh-CN" altLang="en-US" sz="2400" b="1" dirty="0">
              <a:solidFill>
                <a:prstClr val="black"/>
              </a:solidFill>
              <a:ea typeface="宋体" pitchFamily="2" charset="-122"/>
            </a:endParaRPr>
          </a:p>
        </p:txBody>
      </p:sp>
      <p:sp>
        <p:nvSpPr>
          <p:cNvPr id="5" name="TextBox 4"/>
          <p:cNvSpPr txBox="1"/>
          <p:nvPr/>
        </p:nvSpPr>
        <p:spPr>
          <a:xfrm>
            <a:off x="1051645" y="2996952"/>
            <a:ext cx="5832648" cy="830997"/>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ea typeface="宋体" pitchFamily="2" charset="-122"/>
              </a:rPr>
              <a:t>3</a:t>
            </a:r>
            <a:r>
              <a:rPr lang="zh-CN" altLang="en-US" sz="2400" b="1" dirty="0">
                <a:solidFill>
                  <a:prstClr val="black"/>
                </a:solidFill>
                <a:ea typeface="宋体" pitchFamily="2" charset="-122"/>
              </a:rPr>
              <a:t>、</a:t>
            </a:r>
            <a:r>
              <a:rPr lang="el-GR" altLang="zh-CN" sz="2400" b="1" dirty="0">
                <a:solidFill>
                  <a:prstClr val="black"/>
                </a:solidFill>
                <a:ea typeface="宋体" pitchFamily="2" charset="-122"/>
              </a:rPr>
              <a:t>α</a:t>
            </a:r>
            <a:r>
              <a:rPr lang="en-US" altLang="zh-CN" sz="2400" b="1" dirty="0">
                <a:solidFill>
                  <a:prstClr val="black"/>
                </a:solidFill>
                <a:ea typeface="宋体" pitchFamily="2" charset="-122"/>
              </a:rPr>
              <a:t>=</a:t>
            </a:r>
            <a:r>
              <a:rPr lang="zh-CN" altLang="en-US" sz="2400" b="1" dirty="0">
                <a:solidFill>
                  <a:prstClr val="black"/>
                </a:solidFill>
                <a:ea typeface="宋体" pitchFamily="2" charset="-122"/>
              </a:rPr>
              <a:t> </a:t>
            </a:r>
            <a:r>
              <a:rPr lang="en-US" altLang="zh-CN" sz="2400" b="1" dirty="0" err="1">
                <a:solidFill>
                  <a:prstClr val="black"/>
                </a:solidFill>
                <a:ea typeface="宋体" pitchFamily="2" charset="-122"/>
              </a:rPr>
              <a:t>ACd</a:t>
            </a:r>
            <a:r>
              <a:rPr lang="zh-CN" altLang="en-US" sz="2400" b="1" dirty="0">
                <a:solidFill>
                  <a:prstClr val="black"/>
                </a:solidFill>
                <a:ea typeface="宋体" pitchFamily="2" charset="-122"/>
              </a:rPr>
              <a:t>    </a:t>
            </a:r>
            <a:r>
              <a:rPr lang="en-US" altLang="zh-CN" sz="2400" b="1" dirty="0">
                <a:solidFill>
                  <a:prstClr val="black"/>
                </a:solidFill>
                <a:ea typeface="宋体" pitchFamily="2" charset="-122"/>
              </a:rPr>
              <a:t>A -&gt; </a:t>
            </a:r>
            <a:r>
              <a:rPr lang="en-US" altLang="zh-CN" sz="2400" b="1" dirty="0" err="1">
                <a:solidFill>
                  <a:prstClr val="black"/>
                </a:solidFill>
                <a:ea typeface="宋体" pitchFamily="2" charset="-122"/>
              </a:rPr>
              <a:t>aC</a:t>
            </a:r>
            <a:r>
              <a:rPr lang="en-US" altLang="zh-CN" sz="2400" b="1" dirty="0">
                <a:solidFill>
                  <a:prstClr val="black"/>
                </a:solidFill>
                <a:ea typeface="宋体" pitchFamily="2" charset="-122"/>
              </a:rPr>
              <a:t> |</a:t>
            </a:r>
            <a:r>
              <a:rPr lang="en-US" altLang="zh-CN" sz="2400" b="1" dirty="0" err="1">
                <a:solidFill>
                  <a:prstClr val="black"/>
                </a:solidFill>
                <a:ea typeface="宋体" pitchFamily="2" charset="-122"/>
              </a:rPr>
              <a:t>bD</a:t>
            </a:r>
            <a:r>
              <a:rPr lang="en-US" altLang="zh-CN" sz="2400" b="1" dirty="0">
                <a:solidFill>
                  <a:prstClr val="black"/>
                </a:solidFill>
                <a:ea typeface="宋体" pitchFamily="2" charset="-122"/>
              </a:rPr>
              <a:t>   </a:t>
            </a:r>
          </a:p>
          <a:p>
            <a:pPr eaLnBrk="0" fontAlgn="base" hangingPunct="0">
              <a:spcBef>
                <a:spcPct val="0"/>
              </a:spcBef>
              <a:spcAft>
                <a:spcPct val="0"/>
              </a:spcAft>
            </a:pPr>
            <a:r>
              <a:rPr lang="en-US" altLang="zh-CN" sz="2400" b="1" dirty="0">
                <a:solidFill>
                  <a:prstClr val="black"/>
                </a:solidFill>
                <a:ea typeface="宋体" pitchFamily="2" charset="-122"/>
              </a:rPr>
              <a:t>FIRST(</a:t>
            </a:r>
            <a:r>
              <a:rPr lang="el-GR" altLang="zh-CN" sz="2400" b="1" dirty="0">
                <a:solidFill>
                  <a:prstClr val="black"/>
                </a:solidFill>
                <a:ea typeface="宋体" pitchFamily="2" charset="-122"/>
              </a:rPr>
              <a:t>α</a:t>
            </a:r>
            <a:r>
              <a:rPr lang="en-US" altLang="zh-CN" sz="2400" b="1" dirty="0">
                <a:solidFill>
                  <a:prstClr val="black"/>
                </a:solidFill>
                <a:ea typeface="宋体" pitchFamily="2" charset="-122"/>
              </a:rPr>
              <a:t>) = FIRST(A)={a, b}</a:t>
            </a:r>
            <a:endParaRPr lang="zh-CN" altLang="en-US" sz="2400" b="1" dirty="0">
              <a:solidFill>
                <a:prstClr val="black"/>
              </a:solidFill>
              <a:ea typeface="宋体" pitchFamily="2" charset="-122"/>
            </a:endParaRPr>
          </a:p>
        </p:txBody>
      </p:sp>
      <p:sp>
        <p:nvSpPr>
          <p:cNvPr id="6" name="TextBox 5"/>
          <p:cNvSpPr txBox="1"/>
          <p:nvPr/>
        </p:nvSpPr>
        <p:spPr>
          <a:xfrm>
            <a:off x="1063700" y="4005064"/>
            <a:ext cx="5832648" cy="830997"/>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ea typeface="宋体" pitchFamily="2" charset="-122"/>
              </a:rPr>
              <a:t>4</a:t>
            </a:r>
            <a:r>
              <a:rPr lang="zh-CN" altLang="en-US" sz="2400" b="1" dirty="0">
                <a:solidFill>
                  <a:prstClr val="black"/>
                </a:solidFill>
                <a:ea typeface="宋体" pitchFamily="2" charset="-122"/>
              </a:rPr>
              <a:t>、</a:t>
            </a:r>
            <a:r>
              <a:rPr lang="en-US" altLang="zh-CN" sz="2400" b="1" dirty="0">
                <a:solidFill>
                  <a:prstClr val="black"/>
                </a:solidFill>
                <a:ea typeface="宋体" pitchFamily="2" charset="-122"/>
              </a:rPr>
              <a:t>S -&gt; </a:t>
            </a:r>
            <a:r>
              <a:rPr lang="en-US" altLang="zh-CN" sz="2400" b="1" dirty="0" err="1">
                <a:solidFill>
                  <a:prstClr val="black"/>
                </a:solidFill>
                <a:ea typeface="宋体" pitchFamily="2" charset="-122"/>
              </a:rPr>
              <a:t>Acd</a:t>
            </a:r>
            <a:r>
              <a:rPr lang="en-US" altLang="zh-CN" sz="2400" b="1" dirty="0">
                <a:solidFill>
                  <a:prstClr val="black"/>
                </a:solidFill>
                <a:ea typeface="宋体" pitchFamily="2" charset="-122"/>
              </a:rPr>
              <a:t> |b|</a:t>
            </a:r>
            <a:r>
              <a:rPr lang="el-GR" altLang="zh-CN" sz="2400" b="1" dirty="0">
                <a:solidFill>
                  <a:prstClr val="black"/>
                </a:solidFill>
                <a:ea typeface="宋体" pitchFamily="2" charset="-122"/>
              </a:rPr>
              <a:t>ε</a:t>
            </a:r>
            <a:r>
              <a:rPr lang="zh-CN" altLang="en-US" sz="2400" b="1" dirty="0">
                <a:solidFill>
                  <a:prstClr val="black"/>
                </a:solidFill>
                <a:ea typeface="宋体" pitchFamily="2" charset="-122"/>
              </a:rPr>
              <a:t>    </a:t>
            </a:r>
            <a:r>
              <a:rPr lang="en-US" altLang="zh-CN" sz="2400" b="1" dirty="0">
                <a:solidFill>
                  <a:prstClr val="black"/>
                </a:solidFill>
                <a:ea typeface="宋体" pitchFamily="2" charset="-122"/>
              </a:rPr>
              <a:t>A -&gt; </a:t>
            </a:r>
            <a:r>
              <a:rPr lang="en-US" altLang="zh-CN" sz="2400" b="1" dirty="0" err="1">
                <a:solidFill>
                  <a:prstClr val="black"/>
                </a:solidFill>
                <a:ea typeface="宋体" pitchFamily="2" charset="-122"/>
              </a:rPr>
              <a:t>aC</a:t>
            </a:r>
            <a:r>
              <a:rPr lang="en-US" altLang="zh-CN" sz="2400" b="1" dirty="0">
                <a:solidFill>
                  <a:prstClr val="black"/>
                </a:solidFill>
                <a:ea typeface="宋体" pitchFamily="2" charset="-122"/>
              </a:rPr>
              <a:t> |</a:t>
            </a:r>
            <a:r>
              <a:rPr lang="en-US" altLang="zh-CN" sz="2400" b="1" dirty="0" err="1">
                <a:solidFill>
                  <a:prstClr val="black"/>
                </a:solidFill>
                <a:ea typeface="宋体" pitchFamily="2" charset="-122"/>
              </a:rPr>
              <a:t>bD</a:t>
            </a:r>
            <a:r>
              <a:rPr lang="en-US" altLang="zh-CN" sz="2400" b="1" dirty="0">
                <a:solidFill>
                  <a:prstClr val="black"/>
                </a:solidFill>
                <a:ea typeface="宋体" pitchFamily="2" charset="-122"/>
              </a:rPr>
              <a:t>   </a:t>
            </a:r>
          </a:p>
          <a:p>
            <a:pPr eaLnBrk="0" fontAlgn="base" hangingPunct="0">
              <a:spcBef>
                <a:spcPct val="0"/>
              </a:spcBef>
              <a:spcAft>
                <a:spcPct val="0"/>
              </a:spcAft>
            </a:pPr>
            <a:r>
              <a:rPr lang="en-US" altLang="zh-CN" sz="2400" b="1" dirty="0">
                <a:solidFill>
                  <a:prstClr val="black"/>
                </a:solidFill>
                <a:ea typeface="宋体" pitchFamily="2" charset="-122"/>
              </a:rPr>
              <a:t>FIRST(S) = FIRST(A) </a:t>
            </a:r>
            <a:r>
              <a:rPr lang="zh-CN" altLang="en-US" sz="2400" b="1" dirty="0">
                <a:solidFill>
                  <a:prstClr val="black"/>
                </a:solidFill>
                <a:ea typeface="宋体" pitchFamily="2" charset="-122"/>
              </a:rPr>
              <a:t>∪｛</a:t>
            </a:r>
            <a:r>
              <a:rPr lang="en-US" altLang="zh-CN" sz="2400" b="1" dirty="0">
                <a:solidFill>
                  <a:prstClr val="black"/>
                </a:solidFill>
                <a:ea typeface="宋体" pitchFamily="2" charset="-122"/>
              </a:rPr>
              <a:t>b, </a:t>
            </a:r>
            <a:r>
              <a:rPr lang="el-GR" altLang="zh-CN" sz="2400" b="1" dirty="0">
                <a:solidFill>
                  <a:prstClr val="black"/>
                </a:solidFill>
                <a:ea typeface="宋体" pitchFamily="2" charset="-122"/>
              </a:rPr>
              <a:t>ε</a:t>
            </a:r>
            <a:r>
              <a:rPr lang="zh-CN" altLang="en-US" sz="2400" b="1" dirty="0">
                <a:solidFill>
                  <a:prstClr val="black"/>
                </a:solidFill>
                <a:ea typeface="宋体" pitchFamily="2" charset="-122"/>
              </a:rPr>
              <a:t>｝</a:t>
            </a:r>
            <a:r>
              <a:rPr lang="en-US" altLang="zh-CN" sz="2400" b="1" dirty="0">
                <a:solidFill>
                  <a:prstClr val="black"/>
                </a:solidFill>
                <a:ea typeface="宋体" pitchFamily="2" charset="-122"/>
              </a:rPr>
              <a:t>={a, b,</a:t>
            </a:r>
            <a:r>
              <a:rPr lang="el-GR" altLang="zh-CN" sz="2400" b="1" dirty="0">
                <a:solidFill>
                  <a:prstClr val="black"/>
                </a:solidFill>
                <a:ea typeface="宋体" pitchFamily="2" charset="-122"/>
              </a:rPr>
              <a:t> ε</a:t>
            </a:r>
            <a:r>
              <a:rPr lang="en-US" altLang="zh-CN" sz="2400" b="1" dirty="0">
                <a:solidFill>
                  <a:prstClr val="black"/>
                </a:solidFill>
                <a:ea typeface="宋体" pitchFamily="2" charset="-122"/>
              </a:rPr>
              <a:t>}</a:t>
            </a:r>
            <a:endParaRPr lang="zh-CN" altLang="en-US" sz="2400" b="1" dirty="0">
              <a:solidFill>
                <a:prstClr val="black"/>
              </a:solidFill>
              <a:ea typeface="宋体" pitchFamily="2" charset="-122"/>
            </a:endParaRPr>
          </a:p>
        </p:txBody>
      </p:sp>
    </p:spTree>
    <p:extLst>
      <p:ext uri="{BB962C8B-B14F-4D97-AF65-F5344CB8AC3E}">
        <p14:creationId xmlns:p14="http://schemas.microsoft.com/office/powerpoint/2010/main" xmlns="" val="9265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sz="quarter" idx="13"/>
          </p:nvPr>
        </p:nvSpPr>
        <p:spPr>
          <a:xfrm>
            <a:off x="460027" y="2936196"/>
            <a:ext cx="8229600" cy="936104"/>
          </a:xfrm>
        </p:spPr>
        <p:txBody>
          <a:bodyPr>
            <a:noAutofit/>
          </a:bodyPr>
          <a:lstStyle/>
          <a:p>
            <a:pPr marL="457200" lvl="1" indent="0">
              <a:lnSpc>
                <a:spcPct val="120000"/>
              </a:lnSpc>
              <a:buNone/>
            </a:pPr>
            <a:r>
              <a:rPr lang="en-US" altLang="zh-CN" sz="2400" dirty="0" smtClean="0">
                <a:solidFill>
                  <a:srgbClr val="C00000"/>
                </a:solidFill>
                <a:latin typeface="+mn-lt"/>
              </a:rPr>
              <a:t>FIRST(</a:t>
            </a:r>
            <a:r>
              <a:rPr lang="en-US" altLang="zh-CN" sz="2400" dirty="0" err="1" smtClean="0">
                <a:solidFill>
                  <a:srgbClr val="C00000"/>
                </a:solidFill>
                <a:latin typeface="+mn-lt"/>
              </a:rPr>
              <a:t>Ap</a:t>
            </a:r>
            <a:r>
              <a:rPr lang="en-US" altLang="zh-CN" sz="2400" dirty="0" smtClean="0">
                <a:solidFill>
                  <a:srgbClr val="C00000"/>
                </a:solidFill>
                <a:latin typeface="+mn-lt"/>
              </a:rPr>
              <a:t>)={</a:t>
            </a:r>
            <a:r>
              <a:rPr lang="en-US" altLang="zh-CN" sz="2400" dirty="0" err="1" smtClean="0">
                <a:solidFill>
                  <a:srgbClr val="C00000"/>
                </a:solidFill>
                <a:latin typeface="+mn-lt"/>
              </a:rPr>
              <a:t>a,c</a:t>
            </a:r>
            <a:r>
              <a:rPr lang="en-US" altLang="zh-CN" sz="2400" dirty="0" smtClean="0">
                <a:solidFill>
                  <a:srgbClr val="C00000"/>
                </a:solidFill>
                <a:latin typeface="+mn-lt"/>
              </a:rPr>
              <a:t>}   FIRST(</a:t>
            </a:r>
            <a:r>
              <a:rPr lang="en-US" altLang="zh-CN" sz="2400" dirty="0" err="1" smtClean="0">
                <a:solidFill>
                  <a:srgbClr val="C00000"/>
                </a:solidFill>
                <a:latin typeface="+mn-lt"/>
              </a:rPr>
              <a:t>Bq</a:t>
            </a:r>
            <a:r>
              <a:rPr lang="en-US" altLang="zh-CN" sz="2400" dirty="0" smtClean="0">
                <a:solidFill>
                  <a:srgbClr val="C00000"/>
                </a:solidFill>
                <a:latin typeface="+mn-lt"/>
              </a:rPr>
              <a:t>)={</a:t>
            </a:r>
            <a:r>
              <a:rPr lang="en-US" altLang="zh-CN" sz="2400" dirty="0" err="1" smtClean="0">
                <a:solidFill>
                  <a:srgbClr val="C00000"/>
                </a:solidFill>
                <a:latin typeface="+mn-lt"/>
              </a:rPr>
              <a:t>b,d</a:t>
            </a:r>
            <a:r>
              <a:rPr lang="en-US" altLang="zh-CN" sz="2400" dirty="0" smtClean="0">
                <a:solidFill>
                  <a:srgbClr val="C00000"/>
                </a:solidFill>
                <a:latin typeface="+mn-lt"/>
              </a:rPr>
              <a:t>}	</a:t>
            </a:r>
            <a:endParaRPr lang="zh-CN" altLang="en-US" sz="2400" dirty="0" smtClean="0">
              <a:solidFill>
                <a:srgbClr val="C00000"/>
              </a:solidFill>
              <a:latin typeface="+mn-lt"/>
            </a:endParaRPr>
          </a:p>
        </p:txBody>
      </p:sp>
      <p:sp>
        <p:nvSpPr>
          <p:cNvPr id="3" name="矩形 2"/>
          <p:cNvSpPr/>
          <p:nvPr/>
        </p:nvSpPr>
        <p:spPr>
          <a:xfrm>
            <a:off x="182536" y="116632"/>
            <a:ext cx="8395897" cy="1791260"/>
          </a:xfrm>
          <a:prstGeom prst="rect">
            <a:avLst/>
          </a:prstGeom>
        </p:spPr>
        <p:txBody>
          <a:bodyPr wrap="square">
            <a:spAutoFit/>
          </a:bodyPr>
          <a:lstStyle/>
          <a:p>
            <a:pPr marL="378900" indent="-342900" eaLnBrk="0" fontAlgn="base" hangingPunct="0">
              <a:lnSpc>
                <a:spcPct val="120000"/>
              </a:lnSpc>
              <a:spcBef>
                <a:spcPct val="0"/>
              </a:spcBef>
              <a:spcAft>
                <a:spcPct val="0"/>
              </a:spcAft>
              <a:buFont typeface="Wingdings" panose="05000000000000000000" pitchFamily="2" charset="2"/>
              <a:buChar char="ü"/>
            </a:pPr>
            <a:r>
              <a:rPr lang="zh-CN" altLang="en-US" sz="2400" b="1" dirty="0">
                <a:solidFill>
                  <a:prstClr val="black"/>
                </a:solidFill>
                <a:ea typeface="宋体" pitchFamily="2" charset="-122"/>
              </a:rPr>
              <a:t>	例</a:t>
            </a:r>
            <a:r>
              <a:rPr lang="en-US" altLang="zh-CN" sz="2400" b="1" dirty="0">
                <a:solidFill>
                  <a:prstClr val="black"/>
                </a:solidFill>
                <a:ea typeface="宋体" pitchFamily="2" charset="-122"/>
              </a:rPr>
              <a:t>4.1:</a:t>
            </a:r>
            <a:r>
              <a:rPr lang="zh-CN" altLang="en-US" sz="2400" b="1" dirty="0">
                <a:solidFill>
                  <a:prstClr val="black"/>
                </a:solidFill>
                <a:ea typeface="宋体" pitchFamily="2" charset="-122"/>
              </a:rPr>
              <a:t>设有文法</a:t>
            </a:r>
            <a:r>
              <a:rPr lang="en-US" altLang="zh-CN" sz="2400" b="1" dirty="0">
                <a:solidFill>
                  <a:prstClr val="black"/>
                </a:solidFill>
                <a:ea typeface="宋体" pitchFamily="2" charset="-122"/>
              </a:rPr>
              <a:t>G[S] </a:t>
            </a:r>
          </a:p>
          <a:p>
            <a:pPr marL="36000" eaLnBrk="0" fontAlgn="base" hangingPunct="0">
              <a:lnSpc>
                <a:spcPct val="120000"/>
              </a:lnSpc>
              <a:spcBef>
                <a:spcPct val="0"/>
              </a:spcBef>
              <a:spcAft>
                <a:spcPct val="0"/>
              </a:spcAft>
              <a:buFont typeface="Wingdings" pitchFamily="2" charset="2"/>
              <a:buNone/>
            </a:pPr>
            <a:r>
              <a:rPr lang="en-US" altLang="zh-CN" sz="2400" b="1" dirty="0">
                <a:solidFill>
                  <a:prstClr val="black"/>
                </a:solidFill>
                <a:ea typeface="宋体" pitchFamily="2" charset="-122"/>
              </a:rPr>
              <a:t>	</a:t>
            </a:r>
            <a:r>
              <a:rPr lang="en-US" altLang="zh-CN" sz="2400" b="1" dirty="0" err="1">
                <a:solidFill>
                  <a:prstClr val="black"/>
                </a:solidFill>
                <a:ea typeface="宋体" pitchFamily="2" charset="-122"/>
              </a:rPr>
              <a:t>S</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pA</a:t>
            </a:r>
            <a:r>
              <a:rPr lang="en-US" altLang="zh-CN" sz="2400" b="1" dirty="0">
                <a:solidFill>
                  <a:prstClr val="black"/>
                </a:solidFill>
                <a:ea typeface="宋体" pitchFamily="2" charset="-122"/>
              </a:rPr>
              <a:t> | </a:t>
            </a:r>
            <a:r>
              <a:rPr lang="en-US" altLang="zh-CN" sz="2400" b="1" dirty="0" err="1">
                <a:solidFill>
                  <a:prstClr val="black"/>
                </a:solidFill>
                <a:ea typeface="宋体" pitchFamily="2" charset="-122"/>
              </a:rPr>
              <a:t>qB</a:t>
            </a:r>
            <a:r>
              <a:rPr lang="en-US" altLang="zh-CN" sz="2400" b="1" dirty="0">
                <a:solidFill>
                  <a:prstClr val="black"/>
                </a:solidFill>
                <a:ea typeface="宋体" pitchFamily="2" charset="-122"/>
              </a:rPr>
              <a:t>    	</a:t>
            </a:r>
            <a:r>
              <a:rPr lang="en-US" altLang="zh-CN" sz="2400" b="1" dirty="0" err="1">
                <a:solidFill>
                  <a:prstClr val="black"/>
                </a:solidFill>
                <a:ea typeface="宋体" pitchFamily="2" charset="-122"/>
              </a:rPr>
              <a:t>A</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cAd</a:t>
            </a:r>
            <a:r>
              <a:rPr lang="en-US" altLang="zh-CN" sz="2400" b="1" dirty="0">
                <a:solidFill>
                  <a:prstClr val="black"/>
                </a:solidFill>
                <a:ea typeface="宋体" pitchFamily="2" charset="-122"/>
              </a:rPr>
              <a:t> |a   	</a:t>
            </a:r>
            <a:r>
              <a:rPr lang="en-US" altLang="zh-CN" sz="2400" b="1" dirty="0" err="1">
                <a:solidFill>
                  <a:prstClr val="black"/>
                </a:solidFill>
                <a:ea typeface="宋体" pitchFamily="2" charset="-122"/>
              </a:rPr>
              <a:t>B</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dB</a:t>
            </a:r>
            <a:r>
              <a:rPr lang="en-US" altLang="zh-CN" sz="2400" b="1" dirty="0">
                <a:solidFill>
                  <a:prstClr val="black"/>
                </a:solidFill>
                <a:ea typeface="宋体" pitchFamily="2" charset="-122"/>
              </a:rPr>
              <a:t> |b</a:t>
            </a:r>
          </a:p>
          <a:p>
            <a:pPr marL="36000" lvl="1" eaLnBrk="0" fontAlgn="base" hangingPunct="0">
              <a:lnSpc>
                <a:spcPct val="120000"/>
              </a:lnSpc>
              <a:spcBef>
                <a:spcPct val="0"/>
              </a:spcBef>
              <a:spcAft>
                <a:spcPct val="0"/>
              </a:spcAft>
            </a:pPr>
            <a:r>
              <a:rPr lang="en-US" altLang="zh-CN" sz="2000" b="1" dirty="0">
                <a:solidFill>
                  <a:prstClr val="black"/>
                </a:solidFill>
                <a:ea typeface="宋体" pitchFamily="2" charset="-122"/>
              </a:rPr>
              <a:t>                </a:t>
            </a:r>
            <a:r>
              <a:rPr lang="en-US" altLang="zh-CN" sz="2200" b="1" dirty="0">
                <a:solidFill>
                  <a:srgbClr val="C00000"/>
                </a:solidFill>
                <a:ea typeface="宋体" pitchFamily="2" charset="-122"/>
              </a:rPr>
              <a:t>FIRST(S)={</a:t>
            </a:r>
            <a:r>
              <a:rPr lang="en-US" altLang="zh-CN" sz="2200" b="1" dirty="0">
                <a:solidFill>
                  <a:srgbClr val="C00000"/>
                </a:solidFill>
                <a:latin typeface="Times New Roman" panose="02020603050405020304" pitchFamily="18" charset="0"/>
                <a:ea typeface="宋体" pitchFamily="2" charset="-122"/>
                <a:cs typeface="Times New Roman" panose="02020603050405020304" pitchFamily="18" charset="0"/>
              </a:rPr>
              <a:t>p, q}    </a:t>
            </a:r>
            <a:r>
              <a:rPr lang="en-US" altLang="zh-CN" sz="2200" b="1" dirty="0">
                <a:solidFill>
                  <a:srgbClr val="C00000"/>
                </a:solidFill>
                <a:ea typeface="宋体" pitchFamily="2" charset="-122"/>
              </a:rPr>
              <a:t>FIRST(A)={</a:t>
            </a:r>
            <a:r>
              <a:rPr lang="en-US" altLang="zh-CN" sz="2200" b="1" dirty="0">
                <a:solidFill>
                  <a:srgbClr val="C00000"/>
                </a:solidFill>
                <a:latin typeface="Times New Roman" panose="02020603050405020304" pitchFamily="18" charset="0"/>
                <a:ea typeface="宋体" pitchFamily="2" charset="-122"/>
                <a:cs typeface="Times New Roman" panose="02020603050405020304" pitchFamily="18" charset="0"/>
              </a:rPr>
              <a:t>c, a}     </a:t>
            </a:r>
            <a:r>
              <a:rPr lang="en-US" altLang="zh-CN" sz="2200" b="1" dirty="0">
                <a:solidFill>
                  <a:srgbClr val="C00000"/>
                </a:solidFill>
                <a:ea typeface="宋体" pitchFamily="2" charset="-122"/>
              </a:rPr>
              <a:t>FIRST(B)={</a:t>
            </a:r>
            <a:r>
              <a:rPr lang="en-US" altLang="zh-CN" sz="2200" b="1" dirty="0">
                <a:solidFill>
                  <a:srgbClr val="C00000"/>
                </a:solidFill>
                <a:latin typeface="Times New Roman" panose="02020603050405020304" pitchFamily="18" charset="0"/>
                <a:ea typeface="宋体" pitchFamily="2" charset="-122"/>
                <a:cs typeface="Times New Roman" panose="02020603050405020304" pitchFamily="18" charset="0"/>
              </a:rPr>
              <a:t>d, b}</a:t>
            </a:r>
          </a:p>
          <a:p>
            <a:pPr marL="36000" lvl="1" eaLnBrk="0" fontAlgn="base" hangingPunct="0">
              <a:lnSpc>
                <a:spcPct val="120000"/>
              </a:lnSpc>
              <a:spcBef>
                <a:spcPct val="0"/>
              </a:spcBef>
              <a:spcAft>
                <a:spcPct val="0"/>
              </a:spcAft>
            </a:pPr>
            <a:r>
              <a:rPr lang="en-US" altLang="zh-CN" sz="2200" b="1" dirty="0">
                <a:solidFill>
                  <a:srgbClr val="C00000"/>
                </a:solidFill>
                <a:ea typeface="宋体" pitchFamily="2" charset="-122"/>
              </a:rPr>
              <a:t>              FIRST(</a:t>
            </a:r>
            <a:r>
              <a:rPr lang="en-US" altLang="zh-CN" sz="2200" b="1" dirty="0" err="1">
                <a:solidFill>
                  <a:srgbClr val="C00000"/>
                </a:solidFill>
                <a:ea typeface="宋体" pitchFamily="2" charset="-122"/>
              </a:rPr>
              <a:t>pA</a:t>
            </a:r>
            <a:r>
              <a:rPr lang="en-US" altLang="zh-CN" sz="2200" b="1" dirty="0">
                <a:solidFill>
                  <a:srgbClr val="C00000"/>
                </a:solidFill>
                <a:ea typeface="宋体" pitchFamily="2" charset="-122"/>
              </a:rPr>
              <a:t>)={</a:t>
            </a:r>
            <a:r>
              <a:rPr lang="en-US" altLang="zh-CN" sz="2200" b="1" dirty="0">
                <a:solidFill>
                  <a:srgbClr val="C00000"/>
                </a:solidFill>
                <a:latin typeface="Times New Roman" panose="02020603050405020304" pitchFamily="18" charset="0"/>
                <a:ea typeface="宋体" pitchFamily="2" charset="-122"/>
                <a:cs typeface="Times New Roman" panose="02020603050405020304" pitchFamily="18" charset="0"/>
              </a:rPr>
              <a:t>p}    </a:t>
            </a:r>
            <a:r>
              <a:rPr lang="en-US" altLang="zh-CN" sz="2200" b="1" dirty="0">
                <a:solidFill>
                  <a:srgbClr val="C00000"/>
                </a:solidFill>
                <a:ea typeface="宋体" pitchFamily="2" charset="-122"/>
              </a:rPr>
              <a:t>FIRST(</a:t>
            </a:r>
            <a:r>
              <a:rPr lang="en-US" altLang="zh-CN" sz="2200" b="1" dirty="0" err="1">
                <a:solidFill>
                  <a:srgbClr val="C00000"/>
                </a:solidFill>
                <a:ea typeface="宋体" pitchFamily="2" charset="-122"/>
              </a:rPr>
              <a:t>cAd</a:t>
            </a:r>
            <a:r>
              <a:rPr lang="en-US" altLang="zh-CN" sz="2200" b="1" dirty="0">
                <a:solidFill>
                  <a:srgbClr val="C00000"/>
                </a:solidFill>
                <a:ea typeface="宋体" pitchFamily="2" charset="-122"/>
              </a:rPr>
              <a:t>)={</a:t>
            </a:r>
            <a:r>
              <a:rPr lang="en-US" altLang="zh-CN" sz="2200" b="1" dirty="0">
                <a:solidFill>
                  <a:srgbClr val="C00000"/>
                </a:solidFill>
                <a:latin typeface="Times New Roman" panose="02020603050405020304" pitchFamily="18" charset="0"/>
                <a:ea typeface="宋体" pitchFamily="2" charset="-122"/>
                <a:cs typeface="Times New Roman" panose="02020603050405020304" pitchFamily="18" charset="0"/>
              </a:rPr>
              <a:t>c} …</a:t>
            </a:r>
            <a:endParaRPr lang="en-US" altLang="zh-CN" sz="2400" b="1" dirty="0">
              <a:solidFill>
                <a:srgbClr val="C00000"/>
              </a:solidFill>
              <a:ea typeface="宋体" pitchFamily="2" charset="-122"/>
            </a:endParaRPr>
          </a:p>
        </p:txBody>
      </p:sp>
      <p:sp>
        <p:nvSpPr>
          <p:cNvPr id="2" name="矩形 1"/>
          <p:cNvSpPr/>
          <p:nvPr/>
        </p:nvSpPr>
        <p:spPr>
          <a:xfrm>
            <a:off x="297513" y="1957467"/>
            <a:ext cx="8280920" cy="978729"/>
          </a:xfrm>
          <a:prstGeom prst="rect">
            <a:avLst/>
          </a:prstGeom>
        </p:spPr>
        <p:txBody>
          <a:bodyPr wrap="square">
            <a:spAutoFit/>
          </a:bodyPr>
          <a:lstStyle/>
          <a:p>
            <a:pPr marL="378900" indent="-342900" eaLnBrk="0" fontAlgn="base" hangingPunct="0">
              <a:lnSpc>
                <a:spcPct val="120000"/>
              </a:lnSpc>
              <a:spcBef>
                <a:spcPct val="0"/>
              </a:spcBef>
              <a:spcAft>
                <a:spcPct val="0"/>
              </a:spcAft>
              <a:buFont typeface="Wingdings" panose="05000000000000000000" pitchFamily="2" charset="2"/>
              <a:buChar char="ü"/>
            </a:pPr>
            <a:r>
              <a:rPr lang="zh-CN" altLang="en-US" sz="2400" b="1" dirty="0">
                <a:solidFill>
                  <a:prstClr val="black"/>
                </a:solidFill>
                <a:ea typeface="宋体" pitchFamily="2" charset="-122"/>
              </a:rPr>
              <a:t>    例</a:t>
            </a:r>
            <a:r>
              <a:rPr lang="en-US" altLang="zh-CN" sz="2400" b="1" dirty="0">
                <a:solidFill>
                  <a:prstClr val="black"/>
                </a:solidFill>
                <a:ea typeface="宋体" pitchFamily="2" charset="-122"/>
              </a:rPr>
              <a:t>4.2:</a:t>
            </a:r>
            <a:r>
              <a:rPr lang="zh-CN" altLang="en-US" sz="2400" b="1" dirty="0">
                <a:solidFill>
                  <a:prstClr val="black"/>
                </a:solidFill>
                <a:ea typeface="宋体" pitchFamily="2" charset="-122"/>
              </a:rPr>
              <a:t>设有文法</a:t>
            </a:r>
            <a:r>
              <a:rPr lang="en-US" altLang="zh-CN" sz="2400" b="1" dirty="0">
                <a:solidFill>
                  <a:prstClr val="black"/>
                </a:solidFill>
                <a:ea typeface="宋体" pitchFamily="2" charset="-122"/>
              </a:rPr>
              <a:t>G[S] </a:t>
            </a:r>
            <a:r>
              <a:rPr lang="zh-CN" altLang="en-US" sz="2400" b="1" dirty="0">
                <a:solidFill>
                  <a:prstClr val="black"/>
                </a:solidFill>
                <a:ea typeface="宋体" pitchFamily="2" charset="-122"/>
              </a:rPr>
              <a:t>为：</a:t>
            </a:r>
          </a:p>
          <a:p>
            <a:pPr marL="36000" eaLnBrk="0" fontAlgn="base" hangingPunct="0">
              <a:lnSpc>
                <a:spcPct val="120000"/>
              </a:lnSpc>
              <a:spcBef>
                <a:spcPct val="0"/>
              </a:spcBef>
              <a:spcAft>
                <a:spcPct val="0"/>
              </a:spcAft>
              <a:buFont typeface="Wingdings" pitchFamily="2" charset="2"/>
              <a:buNone/>
            </a:pPr>
            <a:r>
              <a:rPr lang="zh-CN" altLang="en-US" sz="2400" b="1" dirty="0">
                <a:solidFill>
                  <a:prstClr val="black"/>
                </a:solidFill>
                <a:ea typeface="宋体" pitchFamily="2" charset="-122"/>
              </a:rPr>
              <a:t>	</a:t>
            </a:r>
            <a:r>
              <a:rPr lang="en-US" altLang="zh-CN" sz="2400" b="1" dirty="0" err="1">
                <a:solidFill>
                  <a:prstClr val="black"/>
                </a:solidFill>
                <a:ea typeface="宋体" pitchFamily="2" charset="-122"/>
              </a:rPr>
              <a:t>S</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Ap</a:t>
            </a:r>
            <a:r>
              <a:rPr lang="en-US" altLang="zh-CN" sz="2400" b="1" dirty="0">
                <a:solidFill>
                  <a:prstClr val="black"/>
                </a:solidFill>
                <a:ea typeface="宋体" pitchFamily="2" charset="-122"/>
              </a:rPr>
              <a:t> | </a:t>
            </a:r>
            <a:r>
              <a:rPr lang="en-US" altLang="zh-CN" sz="2400" b="1" dirty="0" err="1">
                <a:solidFill>
                  <a:prstClr val="black"/>
                </a:solidFill>
                <a:ea typeface="宋体" pitchFamily="2" charset="-122"/>
              </a:rPr>
              <a:t>Bq</a:t>
            </a:r>
            <a:r>
              <a:rPr lang="en-US" altLang="zh-CN" sz="2400" b="1" dirty="0">
                <a:solidFill>
                  <a:prstClr val="black"/>
                </a:solidFill>
                <a:ea typeface="宋体" pitchFamily="2" charset="-122"/>
              </a:rPr>
              <a:t>   	</a:t>
            </a:r>
            <a:r>
              <a:rPr lang="en-US" altLang="zh-CN" sz="2400" b="1" dirty="0" err="1">
                <a:solidFill>
                  <a:prstClr val="black"/>
                </a:solidFill>
                <a:ea typeface="宋体" pitchFamily="2" charset="-122"/>
              </a:rPr>
              <a:t>A</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a</a:t>
            </a:r>
            <a:r>
              <a:rPr lang="en-US" altLang="zh-CN" sz="2400" b="1" dirty="0">
                <a:solidFill>
                  <a:prstClr val="black"/>
                </a:solidFill>
                <a:ea typeface="宋体" pitchFamily="2" charset="-122"/>
              </a:rPr>
              <a:t> |</a:t>
            </a:r>
            <a:r>
              <a:rPr lang="en-US" altLang="zh-CN" sz="2400" b="1" dirty="0" err="1">
                <a:solidFill>
                  <a:prstClr val="black"/>
                </a:solidFill>
                <a:ea typeface="宋体" pitchFamily="2" charset="-122"/>
              </a:rPr>
              <a:t>cA</a:t>
            </a:r>
            <a:r>
              <a:rPr lang="en-US" altLang="zh-CN" sz="2400" b="1" dirty="0">
                <a:solidFill>
                  <a:prstClr val="black"/>
                </a:solidFill>
                <a:ea typeface="宋体" pitchFamily="2" charset="-122"/>
              </a:rPr>
              <a:t>  	</a:t>
            </a:r>
            <a:r>
              <a:rPr lang="en-US" altLang="zh-CN" sz="2400" b="1" dirty="0" err="1">
                <a:solidFill>
                  <a:prstClr val="black"/>
                </a:solidFill>
                <a:ea typeface="宋体" pitchFamily="2" charset="-122"/>
              </a:rPr>
              <a:t>B</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b</a:t>
            </a:r>
            <a:r>
              <a:rPr lang="en-US" altLang="zh-CN" sz="2400" b="1" dirty="0">
                <a:solidFill>
                  <a:prstClr val="black"/>
                </a:solidFill>
                <a:ea typeface="宋体" pitchFamily="2" charset="-122"/>
              </a:rPr>
              <a:t> |dB</a:t>
            </a:r>
          </a:p>
        </p:txBody>
      </p:sp>
      <p:sp>
        <p:nvSpPr>
          <p:cNvPr id="4" name="矩形 3"/>
          <p:cNvSpPr/>
          <p:nvPr/>
        </p:nvSpPr>
        <p:spPr>
          <a:xfrm>
            <a:off x="408707" y="3573016"/>
            <a:ext cx="8280920" cy="933076"/>
          </a:xfrm>
          <a:prstGeom prst="rect">
            <a:avLst/>
          </a:prstGeom>
        </p:spPr>
        <p:txBody>
          <a:bodyPr wrap="square">
            <a:spAutoFit/>
          </a:bodyPr>
          <a:lstStyle/>
          <a:p>
            <a:pPr eaLnBrk="0" fontAlgn="base" hangingPunct="0">
              <a:lnSpc>
                <a:spcPct val="120000"/>
              </a:lnSpc>
              <a:spcBef>
                <a:spcPct val="0"/>
              </a:spcBef>
              <a:spcAft>
                <a:spcPct val="0"/>
              </a:spcAft>
              <a:buFont typeface="Wingdings" pitchFamily="2" charset="2"/>
              <a:buNone/>
            </a:pPr>
            <a:r>
              <a:rPr lang="zh-CN" altLang="en-US" sz="2400" b="1" dirty="0">
                <a:solidFill>
                  <a:prstClr val="black"/>
                </a:solidFill>
                <a:ea typeface="宋体" pitchFamily="2" charset="-122"/>
              </a:rPr>
              <a:t>上述例子，推导时，只要</a:t>
            </a:r>
            <a:r>
              <a:rPr lang="zh-CN" altLang="en-US" sz="2400" b="1" dirty="0">
                <a:solidFill>
                  <a:srgbClr val="C00000"/>
                </a:solidFill>
                <a:ea typeface="宋体" pitchFamily="2" charset="-122"/>
              </a:rPr>
              <a:t>任意一个非终结符号</a:t>
            </a:r>
            <a:r>
              <a:rPr lang="zh-CN" altLang="en-US" sz="2400" b="1" dirty="0">
                <a:solidFill>
                  <a:prstClr val="black"/>
                </a:solidFill>
                <a:ea typeface="宋体" pitchFamily="2" charset="-122"/>
              </a:rPr>
              <a:t>两个产生式右部的</a:t>
            </a:r>
            <a:r>
              <a:rPr lang="zh-CN" altLang="en-US" sz="2400" b="1" dirty="0">
                <a:solidFill>
                  <a:srgbClr val="C00000"/>
                </a:solidFill>
                <a:ea typeface="宋体" pitchFamily="2" charset="-122"/>
              </a:rPr>
              <a:t>首符号集没有交集，就可以惟一的选择产生式的规则。</a:t>
            </a:r>
          </a:p>
        </p:txBody>
      </p:sp>
      <p:sp>
        <p:nvSpPr>
          <p:cNvPr id="6" name="矩形 5"/>
          <p:cNvSpPr/>
          <p:nvPr/>
        </p:nvSpPr>
        <p:spPr>
          <a:xfrm>
            <a:off x="312421" y="4515123"/>
            <a:ext cx="8280920" cy="904863"/>
          </a:xfrm>
          <a:prstGeom prst="rect">
            <a:avLst/>
          </a:prstGeom>
        </p:spPr>
        <p:txBody>
          <a:bodyPr wrap="square">
            <a:spAutoFit/>
          </a:bodyPr>
          <a:lstStyle/>
          <a:p>
            <a:pPr marL="36000" eaLnBrk="0" fontAlgn="base" hangingPunct="0">
              <a:lnSpc>
                <a:spcPct val="120000"/>
              </a:lnSpc>
              <a:spcBef>
                <a:spcPct val="0"/>
              </a:spcBef>
              <a:spcAft>
                <a:spcPct val="0"/>
              </a:spcAft>
            </a:pPr>
            <a:r>
              <a:rPr lang="zh-CN" altLang="en-US" sz="2400" b="1" dirty="0">
                <a:solidFill>
                  <a:prstClr val="black"/>
                </a:solidFill>
                <a:ea typeface="宋体" pitchFamily="2" charset="-122"/>
              </a:rPr>
              <a:t>Х     补充 例</a:t>
            </a:r>
            <a:r>
              <a:rPr lang="en-US" altLang="zh-CN" sz="2400" b="1" dirty="0">
                <a:solidFill>
                  <a:prstClr val="black"/>
                </a:solidFill>
                <a:ea typeface="宋体" pitchFamily="2" charset="-122"/>
              </a:rPr>
              <a:t>:</a:t>
            </a:r>
            <a:r>
              <a:rPr lang="zh-CN" altLang="en-US" sz="2400" b="1" dirty="0">
                <a:solidFill>
                  <a:prstClr val="black"/>
                </a:solidFill>
                <a:ea typeface="宋体" pitchFamily="2" charset="-122"/>
              </a:rPr>
              <a:t>设有文法</a:t>
            </a:r>
            <a:r>
              <a:rPr lang="en-US" altLang="zh-CN" sz="2400" b="1" dirty="0">
                <a:solidFill>
                  <a:prstClr val="black"/>
                </a:solidFill>
                <a:ea typeface="宋体" pitchFamily="2" charset="-122"/>
              </a:rPr>
              <a:t>G[S] </a:t>
            </a:r>
            <a:r>
              <a:rPr lang="zh-CN" altLang="en-US" sz="2400" b="1" dirty="0">
                <a:solidFill>
                  <a:prstClr val="black"/>
                </a:solidFill>
                <a:ea typeface="宋体" pitchFamily="2" charset="-122"/>
              </a:rPr>
              <a:t>为：</a:t>
            </a:r>
          </a:p>
          <a:p>
            <a:pPr eaLnBrk="0" fontAlgn="base" hangingPunct="0">
              <a:spcBef>
                <a:spcPct val="0"/>
              </a:spcBef>
              <a:spcAft>
                <a:spcPct val="0"/>
              </a:spcAft>
            </a:pPr>
            <a:r>
              <a:rPr lang="zh-CN" altLang="en-US" sz="2400" b="1" dirty="0">
                <a:solidFill>
                  <a:prstClr val="black"/>
                </a:solidFill>
                <a:ea typeface="宋体" pitchFamily="2" charset="-122"/>
              </a:rPr>
              <a:t>	</a:t>
            </a:r>
            <a:r>
              <a:rPr lang="en-US" altLang="zh-CN" sz="2400" b="1" dirty="0" err="1">
                <a:solidFill>
                  <a:prstClr val="black"/>
                </a:solidFill>
                <a:latin typeface="Times New Roman" panose="02020603050405020304" pitchFamily="18" charset="0"/>
                <a:ea typeface="宋体" pitchFamily="2" charset="-122"/>
                <a:cs typeface="Times New Roman" panose="02020603050405020304" pitchFamily="18" charset="0"/>
              </a:rPr>
              <a:t>S</a:t>
            </a:r>
            <a:r>
              <a:rPr lang="en-US" altLang="zh-CN" sz="2400" b="1" dirty="0" err="1">
                <a:solidFill>
                  <a:prstClr val="black"/>
                </a:solidFill>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cAd</a:t>
            </a:r>
            <a:r>
              <a:rPr lang="en-US" altLang="zh-CN" sz="2400" b="1" dirty="0">
                <a:solidFill>
                  <a:prstClr val="black"/>
                </a:solidFill>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            </a:t>
            </a:r>
            <a:r>
              <a:rPr lang="en-US" altLang="zh-CN" sz="2400" b="1" dirty="0" err="1">
                <a:solidFill>
                  <a:prstClr val="black"/>
                </a:solidFill>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Aab|a</a:t>
            </a:r>
            <a:endParaRPr lang="en-US" altLang="zh-CN" sz="2400" b="1" dirty="0">
              <a:solidFill>
                <a:prstClr val="black"/>
              </a:solidFill>
              <a:latin typeface="Times New Roman" panose="02020603050405020304" pitchFamily="18" charset="0"/>
              <a:ea typeface="宋体" pitchFamily="2" charset="-122"/>
              <a:cs typeface="Times New Roman" panose="02020603050405020304" pitchFamily="18" charset="0"/>
              <a:sym typeface="Wingdings" panose="05000000000000000000" pitchFamily="2" charset="2"/>
            </a:endParaRPr>
          </a:p>
        </p:txBody>
      </p:sp>
      <p:sp>
        <p:nvSpPr>
          <p:cNvPr id="7" name="Rectangle 2"/>
          <p:cNvSpPr txBox="1">
            <a:spLocks noChangeArrowheads="1"/>
          </p:cNvSpPr>
          <p:nvPr/>
        </p:nvSpPr>
        <p:spPr>
          <a:xfrm>
            <a:off x="611560" y="5427025"/>
            <a:ext cx="8229600" cy="93610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457200" lvl="1" indent="0">
              <a:lnSpc>
                <a:spcPct val="120000"/>
              </a:lnSpc>
              <a:buClr>
                <a:srgbClr val="3E3D2D"/>
              </a:buClr>
              <a:buFont typeface="Arial" pitchFamily="34" charset="0"/>
              <a:buNone/>
            </a:pPr>
            <a:r>
              <a:rPr lang="en-US" altLang="zh-CN" sz="2400" dirty="0" smtClean="0">
                <a:solidFill>
                  <a:srgbClr val="C00000"/>
                </a:solidFill>
                <a:latin typeface="Arial Narrow"/>
              </a:rPr>
              <a:t>A</a:t>
            </a:r>
            <a:r>
              <a:rPr lang="zh-CN" altLang="en-US" sz="2400" dirty="0" smtClean="0">
                <a:solidFill>
                  <a:srgbClr val="C00000"/>
                </a:solidFill>
                <a:latin typeface="Arial Narrow"/>
              </a:rPr>
              <a:t>的两个产生式：</a:t>
            </a:r>
            <a:r>
              <a:rPr lang="en-US" altLang="zh-CN" sz="2400" dirty="0" smtClean="0">
                <a:solidFill>
                  <a:srgbClr val="C00000"/>
                </a:solidFill>
                <a:latin typeface="Arial Narrow"/>
              </a:rPr>
              <a:t>FIRST(ab)={a}   FIRST(a)={a}  </a:t>
            </a:r>
          </a:p>
          <a:p>
            <a:pPr marL="457200" lvl="1" indent="0">
              <a:lnSpc>
                <a:spcPct val="120000"/>
              </a:lnSpc>
              <a:buClr>
                <a:srgbClr val="3E3D2D"/>
              </a:buClr>
              <a:buFont typeface="Arial" pitchFamily="34" charset="0"/>
              <a:buNone/>
            </a:pPr>
            <a:r>
              <a:rPr lang="zh-CN" altLang="en-US" sz="2400" dirty="0" smtClean="0">
                <a:solidFill>
                  <a:prstClr val="black"/>
                </a:solidFill>
                <a:latin typeface="Arial Narrow"/>
              </a:rPr>
              <a:t>所以出现回溯问题。</a:t>
            </a:r>
            <a:endParaRPr lang="en-US" altLang="zh-CN" sz="2400" dirty="0" smtClean="0">
              <a:solidFill>
                <a:prstClr val="black"/>
              </a:solidFill>
              <a:latin typeface="Arial Narrow"/>
            </a:endParaRPr>
          </a:p>
          <a:p>
            <a:pPr>
              <a:lnSpc>
                <a:spcPct val="120000"/>
              </a:lnSpc>
              <a:buClr>
                <a:srgbClr val="3E3D2D"/>
              </a:buClr>
              <a:buFont typeface="Wingdings" pitchFamily="2" charset="2"/>
              <a:buNone/>
            </a:pPr>
            <a:r>
              <a:rPr lang="en-US" altLang="zh-CN" sz="2400" dirty="0" smtClean="0">
                <a:solidFill>
                  <a:srgbClr val="C00000"/>
                </a:solidFill>
                <a:latin typeface="Arial Narrow"/>
              </a:rPr>
              <a:t>	</a:t>
            </a:r>
            <a:endParaRPr lang="zh-CN" altLang="en-US" sz="2400" dirty="0" smtClean="0">
              <a:solidFill>
                <a:srgbClr val="C00000"/>
              </a:solidFill>
              <a:latin typeface="Arial Narrow"/>
            </a:endParaRPr>
          </a:p>
        </p:txBody>
      </p:sp>
    </p:spTree>
    <p:extLst>
      <p:ext uri="{BB962C8B-B14F-4D97-AF65-F5344CB8AC3E}">
        <p14:creationId xmlns:p14="http://schemas.microsoft.com/office/powerpoint/2010/main" xmlns="" val="3416622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27330">
                                            <p:txEl>
                                              <p:pRg st="0" end="0"/>
                                            </p:txEl>
                                          </p:spTgt>
                                        </p:tgtEl>
                                        <p:attrNameLst>
                                          <p:attrName>style.visibility</p:attrName>
                                        </p:attrNameLst>
                                      </p:cBhvr>
                                      <p:to>
                                        <p:strVal val="visible"/>
                                      </p:to>
                                    </p:set>
                                    <p:animEffect transition="in" filter="blinds(horizontal)">
                                      <p:cBhvr>
                                        <p:cTn id="20" dur="500"/>
                                        <p:tgtEl>
                                          <p:spTgt spid="22733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animEffect transition="in" filter="blinds(horizontal)">
                                      <p:cBhvr>
                                        <p:cTn id="38" dur="500"/>
                                        <p:tgtEl>
                                          <p:spTgt spid="7">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animEffect transition="in" filter="blinds(horizontal)">
                                      <p:cBhvr>
                                        <p:cTn id="43" dur="500"/>
                                        <p:tgtEl>
                                          <p:spTgt spid="7">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
                                            <p:txEl>
                                              <p:pRg st="2" end="2"/>
                                            </p:txEl>
                                          </p:spTgt>
                                        </p:tgtEl>
                                        <p:attrNameLst>
                                          <p:attrName>style.visibility</p:attrName>
                                        </p:attrNameLst>
                                      </p:cBhvr>
                                      <p:to>
                                        <p:strVal val="visible"/>
                                      </p:to>
                                    </p:set>
                                    <p:animEffect transition="in" filter="blinds(horizontal)">
                                      <p:cBhvr>
                                        <p:cTn id="4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23528" y="260648"/>
            <a:ext cx="7924800" cy="1143000"/>
          </a:xfrm>
        </p:spPr>
        <p:txBody>
          <a:bodyPr>
            <a:normAutofit/>
          </a:bodyPr>
          <a:lstStyle/>
          <a:p>
            <a:r>
              <a:rPr lang="zh-CN" altLang="en-US" sz="3200" dirty="0" smtClean="0"/>
              <a:t>考虑包含</a:t>
            </a:r>
            <a:r>
              <a:rPr lang="zh-CN" altLang="en-US" sz="3200" dirty="0">
                <a:solidFill>
                  <a:srgbClr val="FFC000"/>
                </a:solidFill>
                <a:latin typeface="Times New Roman" panose="02020603050405020304" pitchFamily="18" charset="0"/>
                <a:cs typeface="Times New Roman" panose="02020603050405020304" pitchFamily="18" charset="0"/>
              </a:rPr>
              <a:t>空串</a:t>
            </a:r>
            <a:r>
              <a:rPr lang="zh-CN" altLang="en-US" sz="3200" dirty="0" smtClean="0"/>
              <a:t>产生式的文法</a:t>
            </a:r>
            <a:r>
              <a:rPr lang="en-US" altLang="zh-CN" sz="3200" dirty="0" smtClean="0"/>
              <a:t/>
            </a:r>
            <a:br>
              <a:rPr lang="en-US" altLang="zh-CN" sz="3200" dirty="0" smtClean="0"/>
            </a:br>
            <a:endParaRPr lang="zh-CN" altLang="en-US" sz="3200" dirty="0" smtClean="0"/>
          </a:p>
        </p:txBody>
      </p:sp>
      <p:sp>
        <p:nvSpPr>
          <p:cNvPr id="305155" name="Rectangle 3"/>
          <p:cNvSpPr>
            <a:spLocks noGrp="1" noChangeArrowheads="1"/>
          </p:cNvSpPr>
          <p:nvPr>
            <p:ph sz="quarter" idx="4294967295"/>
          </p:nvPr>
        </p:nvSpPr>
        <p:spPr>
          <a:xfrm>
            <a:off x="467544" y="1484784"/>
            <a:ext cx="7924800" cy="1944216"/>
          </a:xfrm>
        </p:spPr>
        <p:txBody>
          <a:bodyPr>
            <a:normAutofit/>
          </a:bodyPr>
          <a:lstStyle/>
          <a:p>
            <a:pPr>
              <a:lnSpc>
                <a:spcPct val="120000"/>
              </a:lnSpc>
            </a:pPr>
            <a:r>
              <a:rPr lang="zh-CN" altLang="en-US" sz="2400" b="1" dirty="0" smtClean="0">
                <a:solidFill>
                  <a:schemeClr val="tx1"/>
                </a:solidFill>
              </a:rPr>
              <a:t>例</a:t>
            </a:r>
            <a:r>
              <a:rPr lang="en-US" altLang="zh-CN" sz="2400" b="1" dirty="0" smtClean="0">
                <a:solidFill>
                  <a:schemeClr val="tx1"/>
                </a:solidFill>
              </a:rPr>
              <a:t>4.3: </a:t>
            </a:r>
            <a:r>
              <a:rPr lang="zh-CN" altLang="en-US" sz="2400" b="1" dirty="0" smtClean="0">
                <a:solidFill>
                  <a:schemeClr val="tx1"/>
                </a:solidFill>
              </a:rPr>
              <a:t>若有文法</a:t>
            </a:r>
            <a:r>
              <a:rPr lang="en-US" altLang="zh-CN" sz="2400" b="1" dirty="0" smtClean="0">
                <a:solidFill>
                  <a:schemeClr val="tx1"/>
                </a:solidFill>
              </a:rPr>
              <a:t>G[S]</a:t>
            </a:r>
            <a:r>
              <a:rPr lang="zh-CN" altLang="en-US" sz="2400" b="1" dirty="0" smtClean="0">
                <a:solidFill>
                  <a:schemeClr val="tx1"/>
                </a:solidFill>
              </a:rPr>
              <a:t>：</a:t>
            </a:r>
          </a:p>
          <a:p>
            <a:pPr>
              <a:lnSpc>
                <a:spcPct val="120000"/>
              </a:lnSpc>
              <a:buFont typeface="Wingdings" pitchFamily="2" charset="2"/>
              <a:buNone/>
            </a:pPr>
            <a:r>
              <a:rPr lang="zh-CN" altLang="en-US" sz="2400" b="1" dirty="0" smtClean="0">
                <a:solidFill>
                  <a:schemeClr val="tx1"/>
                </a:solidFill>
              </a:rPr>
              <a:t>	</a:t>
            </a:r>
            <a:r>
              <a:rPr lang="en-US" altLang="zh-CN" sz="2400" b="1" dirty="0" err="1" smtClean="0">
                <a:solidFill>
                  <a:schemeClr val="tx1"/>
                </a:solidFill>
              </a:rPr>
              <a:t>S</a:t>
            </a:r>
            <a:r>
              <a:rPr lang="en-US" altLang="zh-CN" sz="2400" b="1" dirty="0" err="1" smtClean="0">
                <a:solidFill>
                  <a:schemeClr val="tx1"/>
                </a:solidFill>
                <a:sym typeface="Symbol" pitchFamily="18" charset="2"/>
              </a:rPr>
              <a:t></a:t>
            </a:r>
            <a:r>
              <a:rPr lang="en-US" altLang="zh-CN" sz="2400" b="1" dirty="0" err="1" smtClean="0">
                <a:solidFill>
                  <a:schemeClr val="tx1"/>
                </a:solidFill>
              </a:rPr>
              <a:t>aA</a:t>
            </a:r>
            <a:r>
              <a:rPr lang="en-US" altLang="zh-CN" sz="2400" b="1" dirty="0" smtClean="0">
                <a:solidFill>
                  <a:schemeClr val="tx1"/>
                </a:solidFill>
              </a:rPr>
              <a:t> | d</a:t>
            </a:r>
          </a:p>
          <a:p>
            <a:pPr>
              <a:lnSpc>
                <a:spcPct val="120000"/>
              </a:lnSpc>
              <a:buFont typeface="Wingdings" pitchFamily="2" charset="2"/>
              <a:buNone/>
            </a:pPr>
            <a:r>
              <a:rPr lang="en-US" altLang="zh-CN" sz="2400" b="1" dirty="0" smtClean="0">
                <a:solidFill>
                  <a:schemeClr val="tx1"/>
                </a:solidFill>
              </a:rPr>
              <a:t>	</a:t>
            </a:r>
            <a:r>
              <a:rPr lang="en-US" altLang="zh-CN" sz="2400" b="1" dirty="0" err="1" smtClean="0">
                <a:solidFill>
                  <a:schemeClr val="tx1"/>
                </a:solidFill>
              </a:rPr>
              <a:t>A</a:t>
            </a:r>
            <a:r>
              <a:rPr lang="en-US" altLang="zh-CN" sz="2400" b="1" dirty="0" err="1" smtClean="0">
                <a:solidFill>
                  <a:schemeClr val="tx1"/>
                </a:solidFill>
                <a:sym typeface="Symbol" pitchFamily="18" charset="2"/>
              </a:rPr>
              <a:t></a:t>
            </a:r>
            <a:r>
              <a:rPr lang="en-US" altLang="zh-CN" sz="2400" b="1" dirty="0" err="1" smtClean="0">
                <a:solidFill>
                  <a:schemeClr val="tx1"/>
                </a:solidFill>
              </a:rPr>
              <a:t>bAS</a:t>
            </a:r>
            <a:r>
              <a:rPr lang="en-US" altLang="zh-CN" sz="2400" b="1" dirty="0" smtClean="0">
                <a:solidFill>
                  <a:schemeClr val="tx1"/>
                </a:solidFill>
              </a:rPr>
              <a:t> | </a:t>
            </a:r>
            <a:r>
              <a:rPr lang="en-US" altLang="zh-CN" sz="2400" b="1" dirty="0" smtClean="0">
                <a:solidFill>
                  <a:schemeClr val="tx1"/>
                </a:solidFill>
                <a:sym typeface="Symbol" pitchFamily="18" charset="2"/>
              </a:rPr>
              <a:t></a:t>
            </a:r>
          </a:p>
          <a:p>
            <a:r>
              <a:rPr lang="zh-CN" altLang="en-US" sz="2400" b="1" dirty="0" smtClean="0">
                <a:solidFill>
                  <a:schemeClr val="tx1"/>
                </a:solidFill>
              </a:rPr>
              <a:t>若输入串</a:t>
            </a:r>
            <a:r>
              <a:rPr lang="en-US" altLang="zh-CN" sz="2400" b="1" dirty="0" smtClean="0">
                <a:solidFill>
                  <a:schemeClr val="tx1"/>
                </a:solidFill>
              </a:rPr>
              <a:t>W=</a:t>
            </a:r>
            <a:r>
              <a:rPr lang="en-US" altLang="zh-CN" sz="2400" b="1" dirty="0" err="1" smtClean="0">
                <a:solidFill>
                  <a:schemeClr val="tx1"/>
                </a:solidFill>
              </a:rPr>
              <a:t>abd</a:t>
            </a:r>
            <a:r>
              <a:rPr lang="zh-CN" altLang="en-US" sz="2400" b="1" dirty="0" smtClean="0">
                <a:solidFill>
                  <a:schemeClr val="tx1"/>
                </a:solidFill>
              </a:rPr>
              <a:t>，判断</a:t>
            </a:r>
            <a:r>
              <a:rPr lang="en-US" altLang="zh-CN" sz="2400" b="1" dirty="0" smtClean="0">
                <a:solidFill>
                  <a:schemeClr val="tx1"/>
                </a:solidFill>
              </a:rPr>
              <a:t>W</a:t>
            </a:r>
            <a:r>
              <a:rPr lang="zh-CN" altLang="en-US" sz="2400" b="1" dirty="0" smtClean="0">
                <a:solidFill>
                  <a:schemeClr val="tx1"/>
                </a:solidFill>
              </a:rPr>
              <a:t>是否符合文法。</a:t>
            </a:r>
            <a:endParaRPr lang="en-US" altLang="zh-CN" sz="2400" b="1" dirty="0" smtClean="0">
              <a:solidFill>
                <a:schemeClr val="tx1"/>
              </a:solidFill>
            </a:endParaRPr>
          </a:p>
          <a:p>
            <a:endParaRPr lang="en-US" altLang="zh-CN" sz="2400" b="1" dirty="0" smtClean="0"/>
          </a:p>
        </p:txBody>
      </p:sp>
      <p:grpSp>
        <p:nvGrpSpPr>
          <p:cNvPr id="39" name="Group 37"/>
          <p:cNvGrpSpPr>
            <a:grpSpLocks/>
          </p:cNvGrpSpPr>
          <p:nvPr/>
        </p:nvGrpSpPr>
        <p:grpSpPr bwMode="auto">
          <a:xfrm>
            <a:off x="918312" y="3596886"/>
            <a:ext cx="677862" cy="1304925"/>
            <a:chOff x="2657" y="2405"/>
            <a:chExt cx="679" cy="785"/>
          </a:xfrm>
        </p:grpSpPr>
        <p:sp>
          <p:nvSpPr>
            <p:cNvPr id="40" name="Text Box 38"/>
            <p:cNvSpPr txBox="1">
              <a:spLocks noChangeArrowheads="1"/>
            </p:cNvSpPr>
            <p:nvPr/>
          </p:nvSpPr>
          <p:spPr bwMode="auto">
            <a:xfrm>
              <a:off x="2918" y="2405"/>
              <a:ext cx="136"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dirty="0">
                  <a:solidFill>
                    <a:prstClr val="black"/>
                  </a:solidFill>
                  <a:latin typeface="Times New Roman" pitchFamily="18" charset="0"/>
                </a:rPr>
                <a:t>S</a:t>
              </a:r>
              <a:endParaRPr lang="en-US" altLang="zh-CN" sz="2000" dirty="0">
                <a:solidFill>
                  <a:prstClr val="black"/>
                </a:solidFill>
                <a:latin typeface="Arial" charset="0"/>
              </a:endParaRPr>
            </a:p>
          </p:txBody>
        </p:sp>
        <p:sp>
          <p:nvSpPr>
            <p:cNvPr id="41" name="Line 39"/>
            <p:cNvSpPr>
              <a:spLocks noChangeShapeType="1"/>
            </p:cNvSpPr>
            <p:nvPr/>
          </p:nvSpPr>
          <p:spPr bwMode="auto">
            <a:xfrm flipH="1">
              <a:off x="2760" y="2639"/>
              <a:ext cx="188" cy="3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42" name="Line 40"/>
            <p:cNvSpPr>
              <a:spLocks noChangeShapeType="1"/>
            </p:cNvSpPr>
            <p:nvPr/>
          </p:nvSpPr>
          <p:spPr bwMode="auto">
            <a:xfrm>
              <a:off x="2979" y="2618"/>
              <a:ext cx="240" cy="3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43" name="Text Box 41"/>
            <p:cNvSpPr txBox="1">
              <a:spLocks noChangeArrowheads="1"/>
            </p:cNvSpPr>
            <p:nvPr/>
          </p:nvSpPr>
          <p:spPr bwMode="auto">
            <a:xfrm>
              <a:off x="2657" y="2896"/>
              <a:ext cx="136"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prstClr val="black"/>
                  </a:solidFill>
                  <a:latin typeface="Times New Roman" pitchFamily="18" charset="0"/>
                </a:rPr>
                <a:t>a</a:t>
              </a:r>
              <a:endParaRPr lang="en-US" altLang="zh-CN" sz="2000">
                <a:solidFill>
                  <a:prstClr val="black"/>
                </a:solidFill>
                <a:latin typeface="Arial" charset="0"/>
              </a:endParaRPr>
            </a:p>
          </p:txBody>
        </p:sp>
        <p:sp>
          <p:nvSpPr>
            <p:cNvPr id="44" name="Text Box 42"/>
            <p:cNvSpPr txBox="1">
              <a:spLocks noChangeArrowheads="1"/>
            </p:cNvSpPr>
            <p:nvPr/>
          </p:nvSpPr>
          <p:spPr bwMode="auto">
            <a:xfrm>
              <a:off x="3200" y="2907"/>
              <a:ext cx="136"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prstClr val="black"/>
                  </a:solidFill>
                  <a:latin typeface="Times New Roman" pitchFamily="18" charset="0"/>
                </a:rPr>
                <a:t>A</a:t>
              </a:r>
              <a:endParaRPr lang="en-US" altLang="zh-CN" sz="2000">
                <a:solidFill>
                  <a:prstClr val="black"/>
                </a:solidFill>
                <a:latin typeface="Arial" charset="0"/>
              </a:endParaRPr>
            </a:p>
          </p:txBody>
        </p:sp>
      </p:grpSp>
      <p:sp>
        <p:nvSpPr>
          <p:cNvPr id="45" name="AutoShape 43"/>
          <p:cNvSpPr>
            <a:spLocks noChangeArrowheads="1"/>
          </p:cNvSpPr>
          <p:nvPr/>
        </p:nvSpPr>
        <p:spPr bwMode="auto">
          <a:xfrm>
            <a:off x="1835696" y="4481942"/>
            <a:ext cx="728663" cy="169862"/>
          </a:xfrm>
          <a:prstGeom prst="rightArrow">
            <a:avLst>
              <a:gd name="adj1" fmla="val 50000"/>
              <a:gd name="adj2" fmla="val 107243"/>
            </a:avLst>
          </a:prstGeom>
          <a:solidFill>
            <a:srgbClr val="FFFFFF"/>
          </a:solidFill>
          <a:ln w="9525">
            <a:solidFill>
              <a:srgbClr val="000000"/>
            </a:solidFill>
            <a:miter lim="800000"/>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sz="2000">
              <a:solidFill>
                <a:prstClr val="black"/>
              </a:solidFill>
            </a:endParaRPr>
          </a:p>
        </p:txBody>
      </p:sp>
      <p:grpSp>
        <p:nvGrpSpPr>
          <p:cNvPr id="46" name="Group 44"/>
          <p:cNvGrpSpPr>
            <a:grpSpLocks/>
          </p:cNvGrpSpPr>
          <p:nvPr/>
        </p:nvGrpSpPr>
        <p:grpSpPr bwMode="auto">
          <a:xfrm>
            <a:off x="2571255" y="3561397"/>
            <a:ext cx="879475" cy="2141537"/>
            <a:chOff x="3870" y="7307"/>
            <a:chExt cx="828" cy="1536"/>
          </a:xfrm>
        </p:grpSpPr>
        <p:sp>
          <p:nvSpPr>
            <p:cNvPr id="47" name="Text Box 45"/>
            <p:cNvSpPr txBox="1">
              <a:spLocks noChangeArrowheads="1"/>
            </p:cNvSpPr>
            <p:nvPr/>
          </p:nvSpPr>
          <p:spPr bwMode="auto">
            <a:xfrm>
              <a:off x="4119" y="7307"/>
              <a:ext cx="128" cy="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dirty="0">
                  <a:solidFill>
                    <a:prstClr val="black"/>
                  </a:solidFill>
                  <a:latin typeface="Times New Roman" pitchFamily="18" charset="0"/>
                </a:rPr>
                <a:t>S</a:t>
              </a:r>
              <a:endParaRPr lang="en-US" altLang="zh-CN" sz="2000" dirty="0">
                <a:solidFill>
                  <a:prstClr val="black"/>
                </a:solidFill>
                <a:latin typeface="Arial" charset="0"/>
              </a:endParaRPr>
            </a:p>
          </p:txBody>
        </p:sp>
        <p:sp>
          <p:nvSpPr>
            <p:cNvPr id="48" name="Line 46"/>
            <p:cNvSpPr>
              <a:spLocks noChangeShapeType="1"/>
            </p:cNvSpPr>
            <p:nvPr/>
          </p:nvSpPr>
          <p:spPr bwMode="auto">
            <a:xfrm flipH="1">
              <a:off x="3957" y="7576"/>
              <a:ext cx="176" cy="39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49" name="Line 47"/>
            <p:cNvSpPr>
              <a:spLocks noChangeShapeType="1"/>
            </p:cNvSpPr>
            <p:nvPr/>
          </p:nvSpPr>
          <p:spPr bwMode="auto">
            <a:xfrm>
              <a:off x="4163" y="7551"/>
              <a:ext cx="206" cy="39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50" name="Text Box 48"/>
            <p:cNvSpPr txBox="1">
              <a:spLocks noChangeArrowheads="1"/>
            </p:cNvSpPr>
            <p:nvPr/>
          </p:nvSpPr>
          <p:spPr bwMode="auto">
            <a:xfrm>
              <a:off x="3870" y="7846"/>
              <a:ext cx="128" cy="3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prstClr val="black"/>
                  </a:solidFill>
                  <a:latin typeface="Times New Roman" pitchFamily="18" charset="0"/>
                </a:rPr>
                <a:t>a</a:t>
              </a:r>
              <a:endParaRPr lang="en-US" altLang="zh-CN" sz="2000">
                <a:solidFill>
                  <a:prstClr val="black"/>
                </a:solidFill>
                <a:latin typeface="Arial" charset="0"/>
              </a:endParaRPr>
            </a:p>
          </p:txBody>
        </p:sp>
        <p:sp>
          <p:nvSpPr>
            <p:cNvPr id="51" name="Text Box 49"/>
            <p:cNvSpPr txBox="1">
              <a:spLocks noChangeArrowheads="1"/>
            </p:cNvSpPr>
            <p:nvPr/>
          </p:nvSpPr>
          <p:spPr bwMode="auto">
            <a:xfrm>
              <a:off x="4323" y="7859"/>
              <a:ext cx="126"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dirty="0">
                  <a:solidFill>
                    <a:prstClr val="black"/>
                  </a:solidFill>
                  <a:latin typeface="Times New Roman" pitchFamily="18" charset="0"/>
                </a:rPr>
                <a:t>A</a:t>
              </a:r>
              <a:endParaRPr lang="en-US" altLang="zh-CN" sz="2000" dirty="0">
                <a:solidFill>
                  <a:prstClr val="black"/>
                </a:solidFill>
                <a:latin typeface="Arial" charset="0"/>
              </a:endParaRPr>
            </a:p>
          </p:txBody>
        </p:sp>
        <p:sp>
          <p:nvSpPr>
            <p:cNvPr id="52" name="Line 50"/>
            <p:cNvSpPr>
              <a:spLocks noChangeShapeType="1"/>
            </p:cNvSpPr>
            <p:nvPr/>
          </p:nvSpPr>
          <p:spPr bwMode="auto">
            <a:xfrm flipH="1">
              <a:off x="4188" y="8159"/>
              <a:ext cx="128" cy="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53" name="Line 51"/>
            <p:cNvSpPr>
              <a:spLocks noChangeShapeType="1"/>
            </p:cNvSpPr>
            <p:nvPr/>
          </p:nvSpPr>
          <p:spPr bwMode="auto">
            <a:xfrm>
              <a:off x="4400" y="8135"/>
              <a:ext cx="10" cy="41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54" name="Text Box 52"/>
            <p:cNvSpPr txBox="1">
              <a:spLocks noChangeArrowheads="1"/>
            </p:cNvSpPr>
            <p:nvPr/>
          </p:nvSpPr>
          <p:spPr bwMode="auto">
            <a:xfrm>
              <a:off x="4116" y="8505"/>
              <a:ext cx="129" cy="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prstClr val="black"/>
                  </a:solidFill>
                  <a:latin typeface="Times New Roman" pitchFamily="18" charset="0"/>
                </a:rPr>
                <a:t>b</a:t>
              </a:r>
              <a:endParaRPr lang="en-US" altLang="zh-CN" sz="2000">
                <a:solidFill>
                  <a:prstClr val="black"/>
                </a:solidFill>
                <a:latin typeface="Arial" charset="0"/>
              </a:endParaRPr>
            </a:p>
          </p:txBody>
        </p:sp>
        <p:sp>
          <p:nvSpPr>
            <p:cNvPr id="55" name="Text Box 53"/>
            <p:cNvSpPr txBox="1">
              <a:spLocks noChangeArrowheads="1"/>
            </p:cNvSpPr>
            <p:nvPr/>
          </p:nvSpPr>
          <p:spPr bwMode="auto">
            <a:xfrm>
              <a:off x="4330" y="8493"/>
              <a:ext cx="140"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dirty="0">
                  <a:solidFill>
                    <a:srgbClr val="C00000"/>
                  </a:solidFill>
                  <a:latin typeface="Times New Roman" pitchFamily="18" charset="0"/>
                </a:rPr>
                <a:t>A</a:t>
              </a:r>
              <a:endParaRPr lang="en-US" altLang="zh-CN" sz="2000" dirty="0">
                <a:solidFill>
                  <a:srgbClr val="C00000"/>
                </a:solidFill>
                <a:latin typeface="Arial" charset="0"/>
              </a:endParaRPr>
            </a:p>
          </p:txBody>
        </p:sp>
        <p:sp>
          <p:nvSpPr>
            <p:cNvPr id="56" name="Line 54"/>
            <p:cNvSpPr>
              <a:spLocks noChangeShapeType="1"/>
            </p:cNvSpPr>
            <p:nvPr/>
          </p:nvSpPr>
          <p:spPr bwMode="auto">
            <a:xfrm>
              <a:off x="4464" y="8135"/>
              <a:ext cx="120" cy="40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57" name="Text Box 55"/>
            <p:cNvSpPr txBox="1">
              <a:spLocks noChangeArrowheads="1"/>
            </p:cNvSpPr>
            <p:nvPr/>
          </p:nvSpPr>
          <p:spPr bwMode="auto">
            <a:xfrm>
              <a:off x="4558" y="8481"/>
              <a:ext cx="140"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prstClr val="black"/>
                  </a:solidFill>
                  <a:latin typeface="Times New Roman" pitchFamily="18" charset="0"/>
                </a:rPr>
                <a:t>S</a:t>
              </a:r>
              <a:endParaRPr lang="en-US" altLang="zh-CN" sz="2000">
                <a:solidFill>
                  <a:prstClr val="black"/>
                </a:solidFill>
                <a:latin typeface="Arial" charset="0"/>
              </a:endParaRPr>
            </a:p>
          </p:txBody>
        </p:sp>
      </p:grpSp>
      <p:grpSp>
        <p:nvGrpSpPr>
          <p:cNvPr id="58" name="Group 56"/>
          <p:cNvGrpSpPr>
            <a:grpSpLocks/>
          </p:cNvGrpSpPr>
          <p:nvPr/>
        </p:nvGrpSpPr>
        <p:grpSpPr bwMode="auto">
          <a:xfrm>
            <a:off x="3469332" y="3716641"/>
            <a:ext cx="1630362" cy="2779713"/>
            <a:chOff x="4495" y="7319"/>
            <a:chExt cx="1535" cy="1994"/>
          </a:xfrm>
        </p:grpSpPr>
        <p:sp>
          <p:nvSpPr>
            <p:cNvPr id="59" name="AutoShape 57"/>
            <p:cNvSpPr>
              <a:spLocks noChangeArrowheads="1"/>
            </p:cNvSpPr>
            <p:nvPr/>
          </p:nvSpPr>
          <p:spPr bwMode="auto">
            <a:xfrm>
              <a:off x="4495" y="7887"/>
              <a:ext cx="687" cy="124"/>
            </a:xfrm>
            <a:prstGeom prst="rightArrow">
              <a:avLst>
                <a:gd name="adj1" fmla="val 50000"/>
                <a:gd name="adj2" fmla="val 138508"/>
              </a:avLst>
            </a:prstGeom>
            <a:solidFill>
              <a:srgbClr val="FFFFFF"/>
            </a:solidFill>
            <a:ln w="9525">
              <a:solidFill>
                <a:srgbClr val="000000"/>
              </a:solidFill>
              <a:miter lim="800000"/>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sz="2000">
                <a:solidFill>
                  <a:srgbClr val="C00000"/>
                </a:solidFill>
              </a:endParaRPr>
            </a:p>
          </p:txBody>
        </p:sp>
        <p:grpSp>
          <p:nvGrpSpPr>
            <p:cNvPr id="60" name="Group 58"/>
            <p:cNvGrpSpPr>
              <a:grpSpLocks/>
            </p:cNvGrpSpPr>
            <p:nvPr/>
          </p:nvGrpSpPr>
          <p:grpSpPr bwMode="auto">
            <a:xfrm>
              <a:off x="5202" y="7319"/>
              <a:ext cx="828" cy="1994"/>
              <a:chOff x="5202" y="7319"/>
              <a:chExt cx="828" cy="1994"/>
            </a:xfrm>
          </p:grpSpPr>
          <p:sp>
            <p:nvSpPr>
              <p:cNvPr id="61" name="Text Box 59"/>
              <p:cNvSpPr txBox="1">
                <a:spLocks noChangeArrowheads="1"/>
              </p:cNvSpPr>
              <p:nvPr/>
            </p:nvSpPr>
            <p:spPr bwMode="auto">
              <a:xfrm>
                <a:off x="5451" y="7319"/>
                <a:ext cx="128" cy="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srgbClr val="C00000"/>
                    </a:solidFill>
                    <a:latin typeface="Times New Roman" pitchFamily="18" charset="0"/>
                  </a:rPr>
                  <a:t>S</a:t>
                </a:r>
                <a:endParaRPr lang="en-US" altLang="zh-CN" sz="2000">
                  <a:solidFill>
                    <a:srgbClr val="C00000"/>
                  </a:solidFill>
                  <a:latin typeface="Arial" charset="0"/>
                </a:endParaRPr>
              </a:p>
            </p:txBody>
          </p:sp>
          <p:sp>
            <p:nvSpPr>
              <p:cNvPr id="62" name="Line 60"/>
              <p:cNvSpPr>
                <a:spLocks noChangeShapeType="1"/>
              </p:cNvSpPr>
              <p:nvPr/>
            </p:nvSpPr>
            <p:spPr bwMode="auto">
              <a:xfrm flipH="1">
                <a:off x="5289" y="7588"/>
                <a:ext cx="176" cy="39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srgbClr val="C00000"/>
                  </a:solidFill>
                  <a:latin typeface="Arial Narrow" pitchFamily="34" charset="0"/>
                </a:endParaRPr>
              </a:p>
            </p:txBody>
          </p:sp>
          <p:sp>
            <p:nvSpPr>
              <p:cNvPr id="63" name="Line 61"/>
              <p:cNvSpPr>
                <a:spLocks noChangeShapeType="1"/>
              </p:cNvSpPr>
              <p:nvPr/>
            </p:nvSpPr>
            <p:spPr bwMode="auto">
              <a:xfrm>
                <a:off x="5495" y="7563"/>
                <a:ext cx="206" cy="39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srgbClr val="C00000"/>
                  </a:solidFill>
                  <a:latin typeface="Arial Narrow" pitchFamily="34" charset="0"/>
                </a:endParaRPr>
              </a:p>
            </p:txBody>
          </p:sp>
          <p:sp>
            <p:nvSpPr>
              <p:cNvPr id="64" name="Text Box 62"/>
              <p:cNvSpPr txBox="1">
                <a:spLocks noChangeArrowheads="1"/>
              </p:cNvSpPr>
              <p:nvPr/>
            </p:nvSpPr>
            <p:spPr bwMode="auto">
              <a:xfrm>
                <a:off x="5202" y="7858"/>
                <a:ext cx="128" cy="3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srgbClr val="C00000"/>
                    </a:solidFill>
                    <a:latin typeface="Times New Roman" pitchFamily="18" charset="0"/>
                  </a:rPr>
                  <a:t>a</a:t>
                </a:r>
                <a:endParaRPr lang="en-US" altLang="zh-CN" sz="2000">
                  <a:solidFill>
                    <a:srgbClr val="C00000"/>
                  </a:solidFill>
                  <a:latin typeface="Arial" charset="0"/>
                </a:endParaRPr>
              </a:p>
            </p:txBody>
          </p:sp>
          <p:sp>
            <p:nvSpPr>
              <p:cNvPr id="65" name="Text Box 63"/>
              <p:cNvSpPr txBox="1">
                <a:spLocks noChangeArrowheads="1"/>
              </p:cNvSpPr>
              <p:nvPr/>
            </p:nvSpPr>
            <p:spPr bwMode="auto">
              <a:xfrm>
                <a:off x="5655" y="7871"/>
                <a:ext cx="126"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dirty="0">
                    <a:solidFill>
                      <a:srgbClr val="C00000"/>
                    </a:solidFill>
                    <a:latin typeface="Times New Roman" pitchFamily="18" charset="0"/>
                  </a:rPr>
                  <a:t>A</a:t>
                </a:r>
                <a:endParaRPr lang="en-US" altLang="zh-CN" sz="2000" dirty="0">
                  <a:solidFill>
                    <a:srgbClr val="C00000"/>
                  </a:solidFill>
                  <a:latin typeface="Arial" charset="0"/>
                </a:endParaRPr>
              </a:p>
            </p:txBody>
          </p:sp>
          <p:sp>
            <p:nvSpPr>
              <p:cNvPr id="66" name="Line 64"/>
              <p:cNvSpPr>
                <a:spLocks noChangeShapeType="1"/>
              </p:cNvSpPr>
              <p:nvPr/>
            </p:nvSpPr>
            <p:spPr bwMode="auto">
              <a:xfrm flipH="1">
                <a:off x="5520" y="8171"/>
                <a:ext cx="128" cy="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srgbClr val="C00000"/>
                  </a:solidFill>
                  <a:latin typeface="Arial Narrow" pitchFamily="34" charset="0"/>
                </a:endParaRPr>
              </a:p>
            </p:txBody>
          </p:sp>
          <p:sp>
            <p:nvSpPr>
              <p:cNvPr id="67" name="Line 65"/>
              <p:cNvSpPr>
                <a:spLocks noChangeShapeType="1"/>
              </p:cNvSpPr>
              <p:nvPr/>
            </p:nvSpPr>
            <p:spPr bwMode="auto">
              <a:xfrm>
                <a:off x="5732" y="8147"/>
                <a:ext cx="10" cy="41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srgbClr val="C00000"/>
                  </a:solidFill>
                  <a:latin typeface="Arial Narrow" pitchFamily="34" charset="0"/>
                </a:endParaRPr>
              </a:p>
            </p:txBody>
          </p:sp>
          <p:sp>
            <p:nvSpPr>
              <p:cNvPr id="68" name="Text Box 66"/>
              <p:cNvSpPr txBox="1">
                <a:spLocks noChangeArrowheads="1"/>
              </p:cNvSpPr>
              <p:nvPr/>
            </p:nvSpPr>
            <p:spPr bwMode="auto">
              <a:xfrm>
                <a:off x="5448" y="8517"/>
                <a:ext cx="129" cy="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srgbClr val="C00000"/>
                    </a:solidFill>
                    <a:latin typeface="Times New Roman" pitchFamily="18" charset="0"/>
                  </a:rPr>
                  <a:t>b</a:t>
                </a:r>
                <a:endParaRPr lang="en-US" altLang="zh-CN" sz="2000">
                  <a:solidFill>
                    <a:srgbClr val="C00000"/>
                  </a:solidFill>
                  <a:latin typeface="Arial" charset="0"/>
                </a:endParaRPr>
              </a:p>
            </p:txBody>
          </p:sp>
          <p:sp>
            <p:nvSpPr>
              <p:cNvPr id="69" name="Text Box 67"/>
              <p:cNvSpPr txBox="1">
                <a:spLocks noChangeArrowheads="1"/>
              </p:cNvSpPr>
              <p:nvPr/>
            </p:nvSpPr>
            <p:spPr bwMode="auto">
              <a:xfrm>
                <a:off x="5662" y="8505"/>
                <a:ext cx="140"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srgbClr val="C00000"/>
                    </a:solidFill>
                    <a:latin typeface="Times New Roman" pitchFamily="18" charset="0"/>
                  </a:rPr>
                  <a:t>A</a:t>
                </a:r>
                <a:endParaRPr lang="en-US" altLang="zh-CN" sz="2000">
                  <a:solidFill>
                    <a:srgbClr val="C00000"/>
                  </a:solidFill>
                  <a:latin typeface="Arial" charset="0"/>
                </a:endParaRPr>
              </a:p>
            </p:txBody>
          </p:sp>
          <p:sp>
            <p:nvSpPr>
              <p:cNvPr id="70" name="Line 68"/>
              <p:cNvSpPr>
                <a:spLocks noChangeShapeType="1"/>
              </p:cNvSpPr>
              <p:nvPr/>
            </p:nvSpPr>
            <p:spPr bwMode="auto">
              <a:xfrm>
                <a:off x="5796" y="8147"/>
                <a:ext cx="120" cy="40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srgbClr val="C00000"/>
                  </a:solidFill>
                  <a:latin typeface="Arial Narrow" pitchFamily="34" charset="0"/>
                </a:endParaRPr>
              </a:p>
            </p:txBody>
          </p:sp>
          <p:sp>
            <p:nvSpPr>
              <p:cNvPr id="71" name="Text Box 69"/>
              <p:cNvSpPr txBox="1">
                <a:spLocks noChangeArrowheads="1"/>
              </p:cNvSpPr>
              <p:nvPr/>
            </p:nvSpPr>
            <p:spPr bwMode="auto">
              <a:xfrm>
                <a:off x="5890" y="8493"/>
                <a:ext cx="140"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srgbClr val="C00000"/>
                    </a:solidFill>
                    <a:latin typeface="Times New Roman" pitchFamily="18" charset="0"/>
                  </a:rPr>
                  <a:t>S</a:t>
                </a:r>
                <a:endParaRPr lang="en-US" altLang="zh-CN" sz="2000">
                  <a:solidFill>
                    <a:srgbClr val="C00000"/>
                  </a:solidFill>
                  <a:latin typeface="Arial" charset="0"/>
                </a:endParaRPr>
              </a:p>
            </p:txBody>
          </p:sp>
          <p:sp>
            <p:nvSpPr>
              <p:cNvPr id="72" name="Line 70"/>
              <p:cNvSpPr>
                <a:spLocks noChangeShapeType="1"/>
              </p:cNvSpPr>
              <p:nvPr/>
            </p:nvSpPr>
            <p:spPr bwMode="auto">
              <a:xfrm>
                <a:off x="5724" y="8807"/>
                <a:ext cx="0" cy="33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srgbClr val="C00000"/>
                  </a:solidFill>
                  <a:latin typeface="Arial Narrow" pitchFamily="34" charset="0"/>
                </a:endParaRPr>
              </a:p>
            </p:txBody>
          </p:sp>
          <p:sp>
            <p:nvSpPr>
              <p:cNvPr id="73" name="Text Box 71"/>
              <p:cNvSpPr txBox="1">
                <a:spLocks noChangeArrowheads="1"/>
              </p:cNvSpPr>
              <p:nvPr/>
            </p:nvSpPr>
            <p:spPr bwMode="auto">
              <a:xfrm>
                <a:off x="5674" y="9021"/>
                <a:ext cx="140"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srgbClr val="C00000"/>
                    </a:solidFill>
                    <a:latin typeface="Times New Roman" pitchFamily="18" charset="0"/>
                    <a:sym typeface="Symbol" pitchFamily="18" charset="2"/>
                  </a:rPr>
                  <a:t></a:t>
                </a:r>
                <a:endParaRPr lang="en-US" altLang="zh-CN" sz="2000">
                  <a:solidFill>
                    <a:srgbClr val="C00000"/>
                  </a:solidFill>
                  <a:latin typeface="Arial" charset="0"/>
                </a:endParaRPr>
              </a:p>
            </p:txBody>
          </p:sp>
        </p:grpSp>
      </p:grpSp>
      <p:grpSp>
        <p:nvGrpSpPr>
          <p:cNvPr id="74" name="Group 72"/>
          <p:cNvGrpSpPr>
            <a:grpSpLocks/>
          </p:cNvGrpSpPr>
          <p:nvPr/>
        </p:nvGrpSpPr>
        <p:grpSpPr bwMode="auto">
          <a:xfrm>
            <a:off x="5099694" y="3573133"/>
            <a:ext cx="1630362" cy="2779712"/>
            <a:chOff x="4495" y="7319"/>
            <a:chExt cx="1535" cy="1994"/>
          </a:xfrm>
        </p:grpSpPr>
        <p:sp>
          <p:nvSpPr>
            <p:cNvPr id="75" name="AutoShape 73"/>
            <p:cNvSpPr>
              <a:spLocks noChangeArrowheads="1"/>
            </p:cNvSpPr>
            <p:nvPr/>
          </p:nvSpPr>
          <p:spPr bwMode="auto">
            <a:xfrm>
              <a:off x="4495" y="7887"/>
              <a:ext cx="687" cy="124"/>
            </a:xfrm>
            <a:prstGeom prst="rightArrow">
              <a:avLst>
                <a:gd name="adj1" fmla="val 50000"/>
                <a:gd name="adj2" fmla="val 138508"/>
              </a:avLst>
            </a:prstGeom>
            <a:solidFill>
              <a:srgbClr val="FFFFFF"/>
            </a:solidFill>
            <a:ln w="9525">
              <a:solidFill>
                <a:srgbClr val="000000"/>
              </a:solidFill>
              <a:miter lim="800000"/>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sz="2000">
                <a:solidFill>
                  <a:prstClr val="black"/>
                </a:solidFill>
              </a:endParaRPr>
            </a:p>
          </p:txBody>
        </p:sp>
        <p:grpSp>
          <p:nvGrpSpPr>
            <p:cNvPr id="76" name="Group 74"/>
            <p:cNvGrpSpPr>
              <a:grpSpLocks/>
            </p:cNvGrpSpPr>
            <p:nvPr/>
          </p:nvGrpSpPr>
          <p:grpSpPr bwMode="auto">
            <a:xfrm>
              <a:off x="5202" y="7319"/>
              <a:ext cx="828" cy="1994"/>
              <a:chOff x="5202" y="7319"/>
              <a:chExt cx="828" cy="1994"/>
            </a:xfrm>
          </p:grpSpPr>
          <p:sp>
            <p:nvSpPr>
              <p:cNvPr id="77" name="Text Box 75"/>
              <p:cNvSpPr txBox="1">
                <a:spLocks noChangeArrowheads="1"/>
              </p:cNvSpPr>
              <p:nvPr/>
            </p:nvSpPr>
            <p:spPr bwMode="auto">
              <a:xfrm>
                <a:off x="5451" y="7319"/>
                <a:ext cx="128" cy="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prstClr val="black"/>
                    </a:solidFill>
                    <a:latin typeface="Times New Roman" pitchFamily="18" charset="0"/>
                  </a:rPr>
                  <a:t>S</a:t>
                </a:r>
                <a:endParaRPr lang="en-US" altLang="zh-CN" sz="2000">
                  <a:solidFill>
                    <a:prstClr val="black"/>
                  </a:solidFill>
                  <a:latin typeface="Arial" charset="0"/>
                </a:endParaRPr>
              </a:p>
            </p:txBody>
          </p:sp>
          <p:sp>
            <p:nvSpPr>
              <p:cNvPr id="78" name="Line 76"/>
              <p:cNvSpPr>
                <a:spLocks noChangeShapeType="1"/>
              </p:cNvSpPr>
              <p:nvPr/>
            </p:nvSpPr>
            <p:spPr bwMode="auto">
              <a:xfrm flipH="1">
                <a:off x="5289" y="7588"/>
                <a:ext cx="176" cy="39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79" name="Line 77"/>
              <p:cNvSpPr>
                <a:spLocks noChangeShapeType="1"/>
              </p:cNvSpPr>
              <p:nvPr/>
            </p:nvSpPr>
            <p:spPr bwMode="auto">
              <a:xfrm>
                <a:off x="5495" y="7563"/>
                <a:ext cx="206" cy="39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80" name="Text Box 78"/>
              <p:cNvSpPr txBox="1">
                <a:spLocks noChangeArrowheads="1"/>
              </p:cNvSpPr>
              <p:nvPr/>
            </p:nvSpPr>
            <p:spPr bwMode="auto">
              <a:xfrm>
                <a:off x="5202" y="7858"/>
                <a:ext cx="128" cy="3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prstClr val="black"/>
                    </a:solidFill>
                    <a:latin typeface="Times New Roman" pitchFamily="18" charset="0"/>
                  </a:rPr>
                  <a:t>a</a:t>
                </a:r>
                <a:endParaRPr lang="en-US" altLang="zh-CN" sz="2000">
                  <a:solidFill>
                    <a:prstClr val="black"/>
                  </a:solidFill>
                  <a:latin typeface="Arial" charset="0"/>
                </a:endParaRPr>
              </a:p>
            </p:txBody>
          </p:sp>
          <p:sp>
            <p:nvSpPr>
              <p:cNvPr id="81" name="Text Box 79"/>
              <p:cNvSpPr txBox="1">
                <a:spLocks noChangeArrowheads="1"/>
              </p:cNvSpPr>
              <p:nvPr/>
            </p:nvSpPr>
            <p:spPr bwMode="auto">
              <a:xfrm>
                <a:off x="5655" y="7871"/>
                <a:ext cx="126"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prstClr val="black"/>
                    </a:solidFill>
                    <a:latin typeface="Times New Roman" pitchFamily="18" charset="0"/>
                  </a:rPr>
                  <a:t>A</a:t>
                </a:r>
                <a:endParaRPr lang="en-US" altLang="zh-CN" sz="2000">
                  <a:solidFill>
                    <a:prstClr val="black"/>
                  </a:solidFill>
                  <a:latin typeface="Arial" charset="0"/>
                </a:endParaRPr>
              </a:p>
            </p:txBody>
          </p:sp>
          <p:sp>
            <p:nvSpPr>
              <p:cNvPr id="82" name="Line 80"/>
              <p:cNvSpPr>
                <a:spLocks noChangeShapeType="1"/>
              </p:cNvSpPr>
              <p:nvPr/>
            </p:nvSpPr>
            <p:spPr bwMode="auto">
              <a:xfrm flipH="1">
                <a:off x="5520" y="8171"/>
                <a:ext cx="128" cy="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83" name="Line 81"/>
              <p:cNvSpPr>
                <a:spLocks noChangeShapeType="1"/>
              </p:cNvSpPr>
              <p:nvPr/>
            </p:nvSpPr>
            <p:spPr bwMode="auto">
              <a:xfrm>
                <a:off x="5732" y="8147"/>
                <a:ext cx="10" cy="41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84" name="Text Box 82"/>
              <p:cNvSpPr txBox="1">
                <a:spLocks noChangeArrowheads="1"/>
              </p:cNvSpPr>
              <p:nvPr/>
            </p:nvSpPr>
            <p:spPr bwMode="auto">
              <a:xfrm>
                <a:off x="5448" y="8517"/>
                <a:ext cx="129" cy="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prstClr val="black"/>
                    </a:solidFill>
                    <a:latin typeface="Times New Roman" pitchFamily="18" charset="0"/>
                  </a:rPr>
                  <a:t>b</a:t>
                </a:r>
                <a:endParaRPr lang="en-US" altLang="zh-CN" sz="2000">
                  <a:solidFill>
                    <a:prstClr val="black"/>
                  </a:solidFill>
                  <a:latin typeface="Arial" charset="0"/>
                </a:endParaRPr>
              </a:p>
            </p:txBody>
          </p:sp>
          <p:sp>
            <p:nvSpPr>
              <p:cNvPr id="85" name="Text Box 83"/>
              <p:cNvSpPr txBox="1">
                <a:spLocks noChangeArrowheads="1"/>
              </p:cNvSpPr>
              <p:nvPr/>
            </p:nvSpPr>
            <p:spPr bwMode="auto">
              <a:xfrm>
                <a:off x="5662" y="8505"/>
                <a:ext cx="140"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prstClr val="black"/>
                    </a:solidFill>
                    <a:latin typeface="Times New Roman" pitchFamily="18" charset="0"/>
                  </a:rPr>
                  <a:t>A</a:t>
                </a:r>
                <a:endParaRPr lang="en-US" altLang="zh-CN" sz="2000">
                  <a:solidFill>
                    <a:prstClr val="black"/>
                  </a:solidFill>
                  <a:latin typeface="Arial" charset="0"/>
                </a:endParaRPr>
              </a:p>
            </p:txBody>
          </p:sp>
          <p:sp>
            <p:nvSpPr>
              <p:cNvPr id="86" name="Line 84"/>
              <p:cNvSpPr>
                <a:spLocks noChangeShapeType="1"/>
              </p:cNvSpPr>
              <p:nvPr/>
            </p:nvSpPr>
            <p:spPr bwMode="auto">
              <a:xfrm>
                <a:off x="5796" y="8147"/>
                <a:ext cx="120" cy="40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87" name="Text Box 85"/>
              <p:cNvSpPr txBox="1">
                <a:spLocks noChangeArrowheads="1"/>
              </p:cNvSpPr>
              <p:nvPr/>
            </p:nvSpPr>
            <p:spPr bwMode="auto">
              <a:xfrm>
                <a:off x="5890" y="8493"/>
                <a:ext cx="140"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prstClr val="black"/>
                    </a:solidFill>
                    <a:latin typeface="Times New Roman" pitchFamily="18" charset="0"/>
                  </a:rPr>
                  <a:t>S</a:t>
                </a:r>
                <a:endParaRPr lang="en-US" altLang="zh-CN" sz="2000">
                  <a:solidFill>
                    <a:prstClr val="black"/>
                  </a:solidFill>
                  <a:latin typeface="Arial" charset="0"/>
                </a:endParaRPr>
              </a:p>
            </p:txBody>
          </p:sp>
          <p:sp>
            <p:nvSpPr>
              <p:cNvPr id="88" name="Line 86"/>
              <p:cNvSpPr>
                <a:spLocks noChangeShapeType="1"/>
              </p:cNvSpPr>
              <p:nvPr/>
            </p:nvSpPr>
            <p:spPr bwMode="auto">
              <a:xfrm>
                <a:off x="5724" y="8807"/>
                <a:ext cx="0" cy="33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89" name="Text Box 87"/>
              <p:cNvSpPr txBox="1">
                <a:spLocks noChangeArrowheads="1"/>
              </p:cNvSpPr>
              <p:nvPr/>
            </p:nvSpPr>
            <p:spPr bwMode="auto">
              <a:xfrm>
                <a:off x="5674" y="9021"/>
                <a:ext cx="140"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a:solidFill>
                      <a:prstClr val="black"/>
                    </a:solidFill>
                    <a:latin typeface="Times New Roman" pitchFamily="18" charset="0"/>
                    <a:sym typeface="Symbol" pitchFamily="18" charset="2"/>
                  </a:rPr>
                  <a:t></a:t>
                </a:r>
                <a:endParaRPr lang="en-US" altLang="zh-CN" sz="2000">
                  <a:solidFill>
                    <a:prstClr val="black"/>
                  </a:solidFill>
                  <a:latin typeface="Arial" charset="0"/>
                </a:endParaRPr>
              </a:p>
            </p:txBody>
          </p:sp>
        </p:grpSp>
      </p:grpSp>
      <p:sp>
        <p:nvSpPr>
          <p:cNvPr id="90" name="Line 88"/>
          <p:cNvSpPr>
            <a:spLocks noChangeShapeType="1"/>
          </p:cNvSpPr>
          <p:nvPr/>
        </p:nvSpPr>
        <p:spPr bwMode="auto">
          <a:xfrm>
            <a:off x="6684019" y="5589258"/>
            <a:ext cx="0" cy="5048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91" name="Text Box 89"/>
          <p:cNvSpPr txBox="1">
            <a:spLocks noChangeArrowheads="1"/>
          </p:cNvSpPr>
          <p:nvPr/>
        </p:nvSpPr>
        <p:spPr bwMode="auto">
          <a:xfrm>
            <a:off x="6539556" y="6086145"/>
            <a:ext cx="36036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50000"/>
              </a:spcBef>
              <a:spcAft>
                <a:spcPct val="0"/>
              </a:spcAft>
            </a:pPr>
            <a:r>
              <a:rPr lang="en-US" altLang="zh-CN" sz="2000">
                <a:solidFill>
                  <a:srgbClr val="C00000"/>
                </a:solidFill>
                <a:latin typeface="Garamond" pitchFamily="18" charset="0"/>
              </a:rPr>
              <a:t>d</a:t>
            </a:r>
          </a:p>
        </p:txBody>
      </p:sp>
      <p:sp>
        <p:nvSpPr>
          <p:cNvPr id="92" name="矩形 91"/>
          <p:cNvSpPr/>
          <p:nvPr/>
        </p:nvSpPr>
        <p:spPr>
          <a:xfrm>
            <a:off x="4531457" y="1628800"/>
            <a:ext cx="4572000" cy="830997"/>
          </a:xfrm>
          <a:prstGeom prst="rect">
            <a:avLst/>
          </a:prstGeom>
        </p:spPr>
        <p:txBody>
          <a:bodyPr>
            <a:spAutoFit/>
          </a:bodyPr>
          <a:lstStyle/>
          <a:p>
            <a:pPr eaLnBrk="0" fontAlgn="base" hangingPunct="0">
              <a:spcBef>
                <a:spcPct val="0"/>
              </a:spcBef>
              <a:spcAft>
                <a:spcPct val="0"/>
              </a:spcAft>
            </a:pPr>
            <a:r>
              <a:rPr lang="zh-CN" altLang="en-US" sz="2400" b="1" dirty="0">
                <a:solidFill>
                  <a:prstClr val="black"/>
                </a:solidFill>
                <a:latin typeface="Arial Narrow" pitchFamily="34" charset="0"/>
              </a:rPr>
              <a:t>推导出</a:t>
            </a:r>
            <a:r>
              <a:rPr lang="en-US" altLang="zh-CN" sz="2400" b="1" dirty="0" err="1">
                <a:solidFill>
                  <a:prstClr val="black"/>
                </a:solidFill>
                <a:latin typeface="Arial Narrow" pitchFamily="34" charset="0"/>
              </a:rPr>
              <a:t>abd</a:t>
            </a:r>
            <a:r>
              <a:rPr lang="en-US" altLang="zh-CN" sz="2400" b="1" dirty="0">
                <a:solidFill>
                  <a:prstClr val="black"/>
                </a:solidFill>
                <a:latin typeface="Arial Narrow" pitchFamily="34" charset="0"/>
              </a:rPr>
              <a:t> </a:t>
            </a:r>
            <a:r>
              <a:rPr lang="zh-CN" altLang="en-US" sz="2400" b="1" dirty="0">
                <a:solidFill>
                  <a:prstClr val="black"/>
                </a:solidFill>
                <a:latin typeface="Arial Narrow" pitchFamily="34" charset="0"/>
              </a:rPr>
              <a:t>串的过程为：</a:t>
            </a:r>
            <a:endParaRPr lang="en-US" altLang="zh-CN" sz="2400" b="1" dirty="0">
              <a:solidFill>
                <a:prstClr val="black"/>
              </a:solidFill>
              <a:latin typeface="Arial Narrow" pitchFamily="34" charset="0"/>
            </a:endParaRPr>
          </a:p>
          <a:p>
            <a:pPr eaLnBrk="0" fontAlgn="base" hangingPunct="0">
              <a:spcBef>
                <a:spcPct val="0"/>
              </a:spcBef>
              <a:spcAft>
                <a:spcPct val="0"/>
              </a:spcAft>
            </a:pPr>
            <a:r>
              <a:rPr lang="en-US" altLang="zh-CN" sz="2400" b="1" dirty="0">
                <a:solidFill>
                  <a:prstClr val="black"/>
                </a:solidFill>
                <a:latin typeface="Arial Narrow" pitchFamily="34" charset="0"/>
              </a:rPr>
              <a:t>S</a:t>
            </a:r>
            <a:r>
              <a:rPr lang="en-US" altLang="zh-CN" sz="2400" b="1" dirty="0">
                <a:solidFill>
                  <a:prstClr val="black"/>
                </a:solidFill>
                <a:latin typeface="Arial Narrow" pitchFamily="34" charset="0"/>
                <a:sym typeface="Symbol" pitchFamily="18" charset="2"/>
              </a:rPr>
              <a:t></a:t>
            </a:r>
            <a:r>
              <a:rPr lang="en-US" altLang="zh-CN" sz="2400" b="1" dirty="0">
                <a:solidFill>
                  <a:prstClr val="black"/>
                </a:solidFill>
                <a:latin typeface="Arial Narrow" pitchFamily="34" charset="0"/>
              </a:rPr>
              <a:t> </a:t>
            </a:r>
            <a:r>
              <a:rPr lang="en-US" altLang="zh-CN" sz="2400" b="1" dirty="0" err="1">
                <a:solidFill>
                  <a:prstClr val="black"/>
                </a:solidFill>
                <a:latin typeface="Arial Narrow" pitchFamily="34" charset="0"/>
              </a:rPr>
              <a:t>aA</a:t>
            </a:r>
            <a:r>
              <a:rPr lang="en-US" altLang="zh-CN" sz="2400" b="1" dirty="0">
                <a:solidFill>
                  <a:prstClr val="black"/>
                </a:solidFill>
                <a:latin typeface="Arial Narrow" pitchFamily="34" charset="0"/>
              </a:rPr>
              <a:t> </a:t>
            </a:r>
            <a:r>
              <a:rPr lang="en-US" altLang="zh-CN" sz="2400" b="1" dirty="0">
                <a:solidFill>
                  <a:prstClr val="black"/>
                </a:solidFill>
                <a:latin typeface="Arial Narrow" pitchFamily="34" charset="0"/>
                <a:sym typeface="Symbol" pitchFamily="18" charset="2"/>
              </a:rPr>
              <a:t></a:t>
            </a:r>
            <a:r>
              <a:rPr lang="en-US" altLang="zh-CN" sz="2400" b="1" dirty="0">
                <a:solidFill>
                  <a:prstClr val="black"/>
                </a:solidFill>
                <a:latin typeface="Arial Narrow" pitchFamily="34" charset="0"/>
              </a:rPr>
              <a:t> </a:t>
            </a:r>
            <a:r>
              <a:rPr lang="en-US" altLang="zh-CN" sz="2400" b="1" dirty="0" err="1">
                <a:solidFill>
                  <a:srgbClr val="C00000"/>
                </a:solidFill>
                <a:latin typeface="Arial Narrow" pitchFamily="34" charset="0"/>
              </a:rPr>
              <a:t>abAS</a:t>
            </a:r>
            <a:r>
              <a:rPr lang="en-US" altLang="zh-CN" sz="2400" b="1" dirty="0">
                <a:solidFill>
                  <a:srgbClr val="C00000"/>
                </a:solidFill>
                <a:latin typeface="Arial Narrow" pitchFamily="34" charset="0"/>
              </a:rPr>
              <a:t> </a:t>
            </a:r>
            <a:r>
              <a:rPr lang="en-US" altLang="zh-CN" sz="2400" b="1" dirty="0">
                <a:solidFill>
                  <a:srgbClr val="C00000"/>
                </a:solidFill>
                <a:latin typeface="Arial Narrow" pitchFamily="34" charset="0"/>
                <a:sym typeface="Symbol" pitchFamily="18" charset="2"/>
              </a:rPr>
              <a:t></a:t>
            </a:r>
            <a:r>
              <a:rPr lang="en-US" altLang="zh-CN" sz="2400" b="1" dirty="0">
                <a:solidFill>
                  <a:srgbClr val="C00000"/>
                </a:solidFill>
                <a:latin typeface="Arial Narrow" pitchFamily="34" charset="0"/>
              </a:rPr>
              <a:t> </a:t>
            </a:r>
            <a:r>
              <a:rPr lang="en-US" altLang="zh-CN" sz="2400" b="1" dirty="0" err="1">
                <a:solidFill>
                  <a:srgbClr val="C00000"/>
                </a:solidFill>
                <a:latin typeface="Arial Narrow" pitchFamily="34" charset="0"/>
              </a:rPr>
              <a:t>abS</a:t>
            </a:r>
            <a:r>
              <a:rPr lang="en-US" altLang="zh-CN" sz="2400" b="1" dirty="0">
                <a:solidFill>
                  <a:prstClr val="black"/>
                </a:solidFill>
                <a:latin typeface="Arial Narrow" pitchFamily="34" charset="0"/>
                <a:sym typeface="Symbol" pitchFamily="18" charset="2"/>
              </a:rPr>
              <a:t></a:t>
            </a:r>
            <a:r>
              <a:rPr lang="en-US" altLang="zh-CN" sz="2400" b="1" dirty="0">
                <a:solidFill>
                  <a:prstClr val="black"/>
                </a:solidFill>
                <a:latin typeface="Arial Narrow" pitchFamily="34" charset="0"/>
              </a:rPr>
              <a:t> </a:t>
            </a:r>
            <a:r>
              <a:rPr lang="en-US" altLang="zh-CN" sz="2400" b="1" dirty="0" err="1">
                <a:solidFill>
                  <a:prstClr val="black"/>
                </a:solidFill>
                <a:latin typeface="Arial Narrow" pitchFamily="34" charset="0"/>
              </a:rPr>
              <a:t>abd</a:t>
            </a:r>
            <a:endParaRPr lang="en-US" altLang="zh-CN" sz="2400" b="1" dirty="0">
              <a:solidFill>
                <a:prstClr val="black"/>
              </a:solidFill>
              <a:latin typeface="Arial Narrow" pitchFamily="34" charset="0"/>
            </a:endParaRPr>
          </a:p>
        </p:txBody>
      </p:sp>
    </p:spTree>
    <p:extLst>
      <p:ext uri="{BB962C8B-B14F-4D97-AF65-F5344CB8AC3E}">
        <p14:creationId xmlns:p14="http://schemas.microsoft.com/office/powerpoint/2010/main" xmlns="" val="3302288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05155">
                                            <p:txEl>
                                              <p:pRg st="3" end="3"/>
                                            </p:txEl>
                                          </p:spTgt>
                                        </p:tgtEl>
                                      </p:cBhvr>
                                    </p:animEffect>
                                    <p:animScale>
                                      <p:cBhvr>
                                        <p:cTn id="7" dur="250" autoRev="1" fill="hold"/>
                                        <p:tgtEl>
                                          <p:spTgt spid="305155">
                                            <p:txEl>
                                              <p:pRg st="3" end="3"/>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500" fill="hold"/>
                                        <p:tgtEl>
                                          <p:spTgt spid="39"/>
                                        </p:tgtEl>
                                        <p:attrNameLst>
                                          <p:attrName>ppt_x</p:attrName>
                                        </p:attrNameLst>
                                      </p:cBhvr>
                                      <p:tavLst>
                                        <p:tav tm="0">
                                          <p:val>
                                            <p:strVal val="#ppt_x"/>
                                          </p:val>
                                        </p:tav>
                                        <p:tav tm="100000">
                                          <p:val>
                                            <p:strVal val="#ppt_x"/>
                                          </p:val>
                                        </p:tav>
                                      </p:tavLst>
                                    </p:anim>
                                    <p:anim calcmode="lin" valueType="num">
                                      <p:cBhvr additive="base">
                                        <p:cTn id="13"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ppt_x"/>
                                          </p:val>
                                        </p:tav>
                                        <p:tav tm="100000">
                                          <p:val>
                                            <p:strVal val="#ppt_x"/>
                                          </p:val>
                                        </p:tav>
                                      </p:tavLst>
                                    </p:anim>
                                    <p:anim calcmode="lin" valueType="num">
                                      <p:cBhvr additive="base">
                                        <p:cTn id="19"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additive="base">
                                        <p:cTn id="24" dur="500" fill="hold"/>
                                        <p:tgtEl>
                                          <p:spTgt spid="46"/>
                                        </p:tgtEl>
                                        <p:attrNameLst>
                                          <p:attrName>ppt_x</p:attrName>
                                        </p:attrNameLst>
                                      </p:cBhvr>
                                      <p:tavLst>
                                        <p:tav tm="0">
                                          <p:val>
                                            <p:strVal val="#ppt_x"/>
                                          </p:val>
                                        </p:tav>
                                        <p:tav tm="100000">
                                          <p:val>
                                            <p:strVal val="#ppt_x"/>
                                          </p:val>
                                        </p:tav>
                                      </p:tavLst>
                                    </p:anim>
                                    <p:anim calcmode="lin" valueType="num">
                                      <p:cBhvr additive="base">
                                        <p:cTn id="25"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fade">
                                      <p:cBhvr>
                                        <p:cTn id="30" dur="1000"/>
                                        <p:tgtEl>
                                          <p:spTgt spid="58"/>
                                        </p:tgtEl>
                                      </p:cBhvr>
                                    </p:animEffect>
                                    <p:anim calcmode="lin" valueType="num">
                                      <p:cBhvr>
                                        <p:cTn id="31" dur="1000" fill="hold"/>
                                        <p:tgtEl>
                                          <p:spTgt spid="58"/>
                                        </p:tgtEl>
                                        <p:attrNameLst>
                                          <p:attrName>ppt_x</p:attrName>
                                        </p:attrNameLst>
                                      </p:cBhvr>
                                      <p:tavLst>
                                        <p:tav tm="0">
                                          <p:val>
                                            <p:strVal val="#ppt_x"/>
                                          </p:val>
                                        </p:tav>
                                        <p:tav tm="100000">
                                          <p:val>
                                            <p:strVal val="#ppt_x"/>
                                          </p:val>
                                        </p:tav>
                                      </p:tavLst>
                                    </p:anim>
                                    <p:anim calcmode="lin" valueType="num">
                                      <p:cBhvr>
                                        <p:cTn id="32"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4"/>
                                        </p:tgtEl>
                                        <p:attrNameLst>
                                          <p:attrName>style.visibility</p:attrName>
                                        </p:attrNameLst>
                                      </p:cBhvr>
                                      <p:to>
                                        <p:strVal val="visible"/>
                                      </p:to>
                                    </p:set>
                                    <p:anim calcmode="lin" valueType="num">
                                      <p:cBhvr additive="base">
                                        <p:cTn id="37" dur="500" fill="hold"/>
                                        <p:tgtEl>
                                          <p:spTgt spid="74"/>
                                        </p:tgtEl>
                                        <p:attrNameLst>
                                          <p:attrName>ppt_x</p:attrName>
                                        </p:attrNameLst>
                                      </p:cBhvr>
                                      <p:tavLst>
                                        <p:tav tm="0">
                                          <p:val>
                                            <p:strVal val="#ppt_x"/>
                                          </p:val>
                                        </p:tav>
                                        <p:tav tm="100000">
                                          <p:val>
                                            <p:strVal val="#ppt_x"/>
                                          </p:val>
                                        </p:tav>
                                      </p:tavLst>
                                    </p:anim>
                                    <p:anim calcmode="lin" valueType="num">
                                      <p:cBhvr additive="base">
                                        <p:cTn id="3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fade">
                                      <p:cBhvr>
                                        <p:cTn id="43" dur="1000"/>
                                        <p:tgtEl>
                                          <p:spTgt spid="90"/>
                                        </p:tgtEl>
                                      </p:cBhvr>
                                    </p:animEffect>
                                    <p:anim calcmode="lin" valueType="num">
                                      <p:cBhvr>
                                        <p:cTn id="44" dur="1000" fill="hold"/>
                                        <p:tgtEl>
                                          <p:spTgt spid="90"/>
                                        </p:tgtEl>
                                        <p:attrNameLst>
                                          <p:attrName>ppt_x</p:attrName>
                                        </p:attrNameLst>
                                      </p:cBhvr>
                                      <p:tavLst>
                                        <p:tav tm="0">
                                          <p:val>
                                            <p:strVal val="#ppt_x"/>
                                          </p:val>
                                        </p:tav>
                                        <p:tav tm="100000">
                                          <p:val>
                                            <p:strVal val="#ppt_x"/>
                                          </p:val>
                                        </p:tav>
                                      </p:tavLst>
                                    </p:anim>
                                    <p:anim calcmode="lin" valueType="num">
                                      <p:cBhvr>
                                        <p:cTn id="45" dur="1000" fill="hold"/>
                                        <p:tgtEl>
                                          <p:spTgt spid="9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fade">
                                      <p:cBhvr>
                                        <p:cTn id="48" dur="1000"/>
                                        <p:tgtEl>
                                          <p:spTgt spid="91"/>
                                        </p:tgtEl>
                                      </p:cBhvr>
                                    </p:animEffect>
                                    <p:anim calcmode="lin" valueType="num">
                                      <p:cBhvr>
                                        <p:cTn id="49" dur="1000" fill="hold"/>
                                        <p:tgtEl>
                                          <p:spTgt spid="91"/>
                                        </p:tgtEl>
                                        <p:attrNameLst>
                                          <p:attrName>ppt_x</p:attrName>
                                        </p:attrNameLst>
                                      </p:cBhvr>
                                      <p:tavLst>
                                        <p:tav tm="0">
                                          <p:val>
                                            <p:strVal val="#ppt_x"/>
                                          </p:val>
                                        </p:tav>
                                        <p:tav tm="100000">
                                          <p:val>
                                            <p:strVal val="#ppt_x"/>
                                          </p:val>
                                        </p:tav>
                                      </p:tavLst>
                                    </p:anim>
                                    <p:anim calcmode="lin" valueType="num">
                                      <p:cBhvr>
                                        <p:cTn id="50"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2"/>
                                        </p:tgtEl>
                                        <p:attrNameLst>
                                          <p:attrName>style.visibility</p:attrName>
                                        </p:attrNameLst>
                                      </p:cBhvr>
                                      <p:to>
                                        <p:strVal val="visible"/>
                                      </p:to>
                                    </p:set>
                                    <p:anim calcmode="lin" valueType="num">
                                      <p:cBhvr additive="base">
                                        <p:cTn id="55" dur="500" fill="hold"/>
                                        <p:tgtEl>
                                          <p:spTgt spid="92"/>
                                        </p:tgtEl>
                                        <p:attrNameLst>
                                          <p:attrName>ppt_x</p:attrName>
                                        </p:attrNameLst>
                                      </p:cBhvr>
                                      <p:tavLst>
                                        <p:tav tm="0">
                                          <p:val>
                                            <p:strVal val="#ppt_x"/>
                                          </p:val>
                                        </p:tav>
                                        <p:tav tm="100000">
                                          <p:val>
                                            <p:strVal val="#ppt_x"/>
                                          </p:val>
                                        </p:tav>
                                      </p:tavLst>
                                    </p:anim>
                                    <p:anim calcmode="lin" valueType="num">
                                      <p:cBhvr additive="base">
                                        <p:cTn id="56"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90" grpId="0" animBg="1"/>
      <p:bldP spid="91" grpId="0"/>
      <p:bldP spid="9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251520" y="265212"/>
            <a:ext cx="7924800" cy="1143000"/>
          </a:xfrm>
        </p:spPr>
        <p:txBody>
          <a:bodyPr>
            <a:normAutofit/>
          </a:bodyPr>
          <a:lstStyle/>
          <a:p>
            <a:r>
              <a:rPr lang="zh-CN" altLang="en-US" sz="3200" dirty="0" smtClean="0">
                <a:solidFill>
                  <a:srgbClr val="FFC000"/>
                </a:solidFill>
                <a:latin typeface="+mj-ea"/>
              </a:rPr>
              <a:t>包含空串的产生式如何自顶向下分析</a:t>
            </a:r>
            <a:r>
              <a:rPr lang="en-US" altLang="zh-CN" sz="3200" dirty="0" smtClean="0">
                <a:solidFill>
                  <a:srgbClr val="FFC000"/>
                </a:solidFill>
                <a:latin typeface="+mj-ea"/>
              </a:rPr>
              <a:t/>
            </a:r>
            <a:br>
              <a:rPr lang="en-US" altLang="zh-CN" sz="3200" dirty="0" smtClean="0">
                <a:solidFill>
                  <a:srgbClr val="FFC000"/>
                </a:solidFill>
                <a:latin typeface="+mj-ea"/>
              </a:rPr>
            </a:br>
            <a:endParaRPr lang="zh-CN" altLang="zh-CN" sz="3200" dirty="0" smtClean="0">
              <a:solidFill>
                <a:srgbClr val="FFC000"/>
              </a:solidFill>
              <a:latin typeface="+mj-ea"/>
            </a:endParaRPr>
          </a:p>
        </p:txBody>
      </p:sp>
      <p:sp>
        <p:nvSpPr>
          <p:cNvPr id="14339" name="Rectangle 3"/>
          <p:cNvSpPr>
            <a:spLocks noGrp="1" noChangeArrowheads="1"/>
          </p:cNvSpPr>
          <p:nvPr>
            <p:ph sz="quarter" idx="4294967295"/>
          </p:nvPr>
        </p:nvSpPr>
        <p:spPr>
          <a:xfrm>
            <a:off x="395536" y="3068960"/>
            <a:ext cx="7924800" cy="3168650"/>
          </a:xfrm>
        </p:spPr>
        <p:txBody>
          <a:bodyPr>
            <a:normAutofit lnSpcReduction="10000"/>
          </a:bodyPr>
          <a:lstStyle/>
          <a:p>
            <a:r>
              <a:rPr lang="zh-CN" altLang="en-US" sz="2400" b="1" dirty="0" smtClean="0">
                <a:solidFill>
                  <a:schemeClr val="tx1"/>
                </a:solidFill>
              </a:rPr>
              <a:t>得出，当某个非终结符的产生式中</a:t>
            </a:r>
            <a:r>
              <a:rPr lang="zh-CN" altLang="en-US" sz="2400" b="1" dirty="0" smtClean="0">
                <a:solidFill>
                  <a:srgbClr val="C00000"/>
                </a:solidFill>
              </a:rPr>
              <a:t>含有（空串）空产生式</a:t>
            </a:r>
            <a:r>
              <a:rPr lang="zh-CN" altLang="en-US" sz="2400" b="1" dirty="0" smtClean="0">
                <a:solidFill>
                  <a:schemeClr val="tx1"/>
                </a:solidFill>
              </a:rPr>
              <a:t>时，要观察其后跟的非终结符的匹配。</a:t>
            </a:r>
            <a:endParaRPr lang="en-US" altLang="zh-CN" sz="2400" b="1" dirty="0" smtClean="0">
              <a:solidFill>
                <a:schemeClr val="tx1"/>
              </a:solidFill>
            </a:endParaRPr>
          </a:p>
          <a:p>
            <a:r>
              <a:rPr lang="zh-CN" altLang="en-US" sz="2400" b="1" dirty="0" smtClean="0"/>
              <a:t>该文法特点：</a:t>
            </a:r>
            <a:endParaRPr lang="zh-CN" altLang="en-US" sz="2400" b="1" dirty="0" smtClean="0">
              <a:solidFill>
                <a:schemeClr val="tx1"/>
              </a:solidFill>
            </a:endParaRPr>
          </a:p>
          <a:p>
            <a:pPr lvl="1"/>
            <a:r>
              <a:rPr lang="en-US" altLang="zh-CN" sz="2400" b="1" dirty="0" smtClean="0">
                <a:solidFill>
                  <a:srgbClr val="C00000"/>
                </a:solidFill>
              </a:rPr>
              <a:t>1</a:t>
            </a:r>
            <a:r>
              <a:rPr lang="zh-CN" altLang="en-US" sz="2400" b="1" dirty="0" smtClean="0">
                <a:solidFill>
                  <a:srgbClr val="C00000"/>
                </a:solidFill>
              </a:rPr>
              <a:t>）产生式右部的首符号集两两不相交，</a:t>
            </a:r>
          </a:p>
          <a:p>
            <a:pPr lvl="1"/>
            <a:r>
              <a:rPr lang="en-US" altLang="zh-CN" sz="2400" b="1" dirty="0" smtClean="0"/>
              <a:t>2</a:t>
            </a:r>
            <a:r>
              <a:rPr lang="zh-CN" altLang="en-US" sz="2400" b="1" dirty="0" smtClean="0"/>
              <a:t>）出现了</a:t>
            </a:r>
            <a:r>
              <a:rPr lang="el-GR" altLang="zh-CN" sz="2400" b="1" dirty="0" smtClean="0"/>
              <a:t>ε</a:t>
            </a:r>
            <a:r>
              <a:rPr lang="zh-CN" altLang="en-US" sz="2400" b="1" dirty="0" smtClean="0"/>
              <a:t>产生式，</a:t>
            </a:r>
            <a:endParaRPr lang="en-US" altLang="zh-CN" sz="2400" b="1" dirty="0" smtClean="0"/>
          </a:p>
          <a:p>
            <a:pPr lvl="1"/>
            <a:r>
              <a:rPr lang="en-US" altLang="zh-CN" sz="2400" b="1" dirty="0" smtClean="0"/>
              <a:t>3</a:t>
            </a:r>
            <a:r>
              <a:rPr lang="zh-CN" altLang="en-US" sz="2400" b="1" dirty="0" smtClean="0"/>
              <a:t>）在推导过程中</a:t>
            </a:r>
            <a:r>
              <a:rPr lang="zh-CN" altLang="en-US" sz="2400" b="1" dirty="0" smtClean="0">
                <a:solidFill>
                  <a:srgbClr val="C00000"/>
                </a:solidFill>
              </a:rPr>
              <a:t>紧跟该非终结符右边可能出现的符号的首字符集也不相交，</a:t>
            </a:r>
            <a:r>
              <a:rPr lang="zh-CN" altLang="en-US" sz="2400" b="1" dirty="0" smtClean="0"/>
              <a:t>可以构造确定的自顶向下的分析。</a:t>
            </a:r>
            <a:endParaRPr lang="en-US" altLang="zh-CN" sz="2400" b="1" dirty="0" smtClean="0"/>
          </a:p>
        </p:txBody>
      </p:sp>
      <p:sp>
        <p:nvSpPr>
          <p:cNvPr id="2" name="矩形 1"/>
          <p:cNvSpPr/>
          <p:nvPr/>
        </p:nvSpPr>
        <p:spPr>
          <a:xfrm>
            <a:off x="899592" y="1484784"/>
            <a:ext cx="4572000" cy="1421928"/>
          </a:xfrm>
          <a:prstGeom prst="rect">
            <a:avLst/>
          </a:prstGeom>
        </p:spPr>
        <p:txBody>
          <a:bodyPr>
            <a:spAutoFit/>
          </a:bodyPr>
          <a:lstStyle/>
          <a:p>
            <a:pPr eaLnBrk="0" fontAlgn="base" hangingPunct="0">
              <a:lnSpc>
                <a:spcPct val="120000"/>
              </a:lnSpc>
              <a:spcBef>
                <a:spcPct val="0"/>
              </a:spcBef>
              <a:spcAft>
                <a:spcPct val="0"/>
              </a:spcAft>
            </a:pPr>
            <a:r>
              <a:rPr lang="zh-CN" altLang="en-US" sz="2400" b="1" dirty="0">
                <a:solidFill>
                  <a:prstClr val="black"/>
                </a:solidFill>
                <a:latin typeface="Arial Narrow" pitchFamily="34" charset="0"/>
              </a:rPr>
              <a:t>分析例</a:t>
            </a:r>
            <a:r>
              <a:rPr lang="en-US" altLang="zh-CN" sz="2400" b="1" dirty="0">
                <a:solidFill>
                  <a:prstClr val="black"/>
                </a:solidFill>
                <a:latin typeface="Arial Narrow" pitchFamily="34" charset="0"/>
              </a:rPr>
              <a:t>4.3: </a:t>
            </a:r>
            <a:r>
              <a:rPr lang="zh-CN" altLang="en-US" sz="2400" b="1" dirty="0">
                <a:solidFill>
                  <a:prstClr val="black"/>
                </a:solidFill>
                <a:latin typeface="Arial Narrow" pitchFamily="34" charset="0"/>
              </a:rPr>
              <a:t>若有文法</a:t>
            </a:r>
            <a:r>
              <a:rPr lang="en-US" altLang="zh-CN" sz="2400" b="1" dirty="0">
                <a:solidFill>
                  <a:prstClr val="black"/>
                </a:solidFill>
                <a:latin typeface="Arial Narrow" pitchFamily="34" charset="0"/>
              </a:rPr>
              <a:t>G[S]</a:t>
            </a:r>
            <a:r>
              <a:rPr lang="zh-CN" altLang="en-US" sz="2400" b="1" dirty="0">
                <a:solidFill>
                  <a:prstClr val="black"/>
                </a:solidFill>
                <a:latin typeface="Arial Narrow" pitchFamily="34" charset="0"/>
              </a:rPr>
              <a:t>：</a:t>
            </a:r>
          </a:p>
          <a:p>
            <a:pPr eaLnBrk="0" fontAlgn="base" hangingPunct="0">
              <a:lnSpc>
                <a:spcPct val="120000"/>
              </a:lnSpc>
              <a:spcBef>
                <a:spcPct val="0"/>
              </a:spcBef>
              <a:spcAft>
                <a:spcPct val="0"/>
              </a:spcAft>
              <a:buFont typeface="Wingdings" pitchFamily="2" charset="2"/>
              <a:buNone/>
            </a:pPr>
            <a:r>
              <a:rPr lang="zh-CN" altLang="en-US" sz="2400" b="1" dirty="0">
                <a:solidFill>
                  <a:prstClr val="black"/>
                </a:solidFill>
                <a:latin typeface="Arial Narrow" pitchFamily="34" charset="0"/>
              </a:rPr>
              <a:t>	</a:t>
            </a:r>
            <a:r>
              <a:rPr lang="en-US" altLang="zh-CN" sz="2400" b="1" dirty="0" err="1">
                <a:solidFill>
                  <a:prstClr val="black"/>
                </a:solidFill>
                <a:latin typeface="Arial Narrow" pitchFamily="34" charset="0"/>
              </a:rPr>
              <a:t>S</a:t>
            </a:r>
            <a:r>
              <a:rPr lang="en-US" altLang="zh-CN" sz="2400" b="1" dirty="0" err="1">
                <a:solidFill>
                  <a:prstClr val="black"/>
                </a:solidFill>
                <a:latin typeface="Arial Narrow" pitchFamily="34" charset="0"/>
                <a:sym typeface="Symbol" pitchFamily="18" charset="2"/>
              </a:rPr>
              <a:t></a:t>
            </a:r>
            <a:r>
              <a:rPr lang="en-US" altLang="zh-CN" sz="2400" b="1" dirty="0" err="1">
                <a:solidFill>
                  <a:prstClr val="black"/>
                </a:solidFill>
                <a:latin typeface="Arial Narrow" pitchFamily="34" charset="0"/>
              </a:rPr>
              <a:t>aA|d</a:t>
            </a:r>
            <a:r>
              <a:rPr lang="en-US" altLang="zh-CN" sz="2400" b="1" dirty="0">
                <a:solidFill>
                  <a:prstClr val="black"/>
                </a:solidFill>
                <a:latin typeface="Arial Narrow" pitchFamily="34" charset="0"/>
              </a:rPr>
              <a:t>   	</a:t>
            </a:r>
            <a:r>
              <a:rPr lang="en-US" altLang="zh-CN" sz="2400" b="1" dirty="0" err="1">
                <a:solidFill>
                  <a:prstClr val="black"/>
                </a:solidFill>
                <a:latin typeface="Arial Narrow" pitchFamily="34" charset="0"/>
              </a:rPr>
              <a:t>A</a:t>
            </a:r>
            <a:r>
              <a:rPr lang="en-US" altLang="zh-CN" sz="2400" b="1" dirty="0" err="1">
                <a:solidFill>
                  <a:prstClr val="black"/>
                </a:solidFill>
                <a:latin typeface="Arial Narrow" pitchFamily="34" charset="0"/>
                <a:sym typeface="Symbol" pitchFamily="18" charset="2"/>
              </a:rPr>
              <a:t></a:t>
            </a:r>
            <a:r>
              <a:rPr lang="en-US" altLang="zh-CN" sz="2400" b="1" dirty="0" err="1">
                <a:solidFill>
                  <a:prstClr val="black"/>
                </a:solidFill>
                <a:latin typeface="Arial Narrow" pitchFamily="34" charset="0"/>
              </a:rPr>
              <a:t>bAS</a:t>
            </a:r>
            <a:r>
              <a:rPr lang="en-US" altLang="zh-CN" sz="2400" b="1" dirty="0">
                <a:solidFill>
                  <a:prstClr val="black"/>
                </a:solidFill>
                <a:latin typeface="Arial Narrow" pitchFamily="34" charset="0"/>
              </a:rPr>
              <a:t> | </a:t>
            </a:r>
            <a:r>
              <a:rPr lang="en-US" altLang="zh-CN" sz="2400" b="1" dirty="0">
                <a:solidFill>
                  <a:prstClr val="black"/>
                </a:solidFill>
                <a:latin typeface="Arial Narrow" pitchFamily="34" charset="0"/>
                <a:sym typeface="Symbol" pitchFamily="18" charset="2"/>
              </a:rPr>
              <a:t></a:t>
            </a:r>
          </a:p>
          <a:p>
            <a:pPr eaLnBrk="0" fontAlgn="base" hangingPunct="0">
              <a:lnSpc>
                <a:spcPct val="120000"/>
              </a:lnSpc>
              <a:spcBef>
                <a:spcPct val="0"/>
              </a:spcBef>
              <a:spcAft>
                <a:spcPct val="0"/>
              </a:spcAft>
              <a:buFont typeface="Wingdings" pitchFamily="2" charset="2"/>
              <a:buNone/>
            </a:pPr>
            <a:r>
              <a:rPr lang="zh-CN" altLang="en-US" sz="2400" b="1" dirty="0">
                <a:solidFill>
                  <a:prstClr val="black"/>
                </a:solidFill>
                <a:latin typeface="Arial Narrow" pitchFamily="34" charset="0"/>
              </a:rPr>
              <a:t>输入串</a:t>
            </a:r>
            <a:r>
              <a:rPr lang="en-US" altLang="zh-CN" sz="2400" b="1" dirty="0">
                <a:solidFill>
                  <a:prstClr val="black"/>
                </a:solidFill>
                <a:latin typeface="Arial Narrow" pitchFamily="34" charset="0"/>
              </a:rPr>
              <a:t>W=</a:t>
            </a:r>
            <a:r>
              <a:rPr lang="en-US" altLang="zh-CN" sz="2400" b="1" dirty="0" err="1">
                <a:solidFill>
                  <a:prstClr val="black"/>
                </a:solidFill>
                <a:latin typeface="Arial Narrow" pitchFamily="34" charset="0"/>
              </a:rPr>
              <a:t>abd</a:t>
            </a:r>
            <a:r>
              <a:rPr lang="zh-CN" altLang="en-US" sz="2400" b="1" dirty="0">
                <a:solidFill>
                  <a:prstClr val="black"/>
                </a:solidFill>
                <a:latin typeface="Arial Narrow" pitchFamily="34" charset="0"/>
              </a:rPr>
              <a:t>的推导过程：</a:t>
            </a:r>
            <a:endParaRPr lang="en-US" altLang="zh-CN" sz="2400" b="1" dirty="0">
              <a:solidFill>
                <a:prstClr val="black"/>
              </a:solidFill>
              <a:latin typeface="Arial Narrow" pitchFamily="34" charset="0"/>
              <a:sym typeface="Symbol" pitchFamily="18" charset="2"/>
            </a:endParaRPr>
          </a:p>
        </p:txBody>
      </p:sp>
    </p:spTree>
    <p:extLst>
      <p:ext uri="{BB962C8B-B14F-4D97-AF65-F5344CB8AC3E}">
        <p14:creationId xmlns:p14="http://schemas.microsoft.com/office/powerpoint/2010/main" xmlns="" val="421087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13" dur="500"/>
                                        <p:tgtEl>
                                          <p:spTgt spid="1433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8" dur="500"/>
                                        <p:tgtEl>
                                          <p:spTgt spid="14339">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21" dur="500"/>
                                        <p:tgtEl>
                                          <p:spTgt spid="14339">
                                            <p:txEl>
                                              <p:pRg st="2" end="2"/>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4" dur="500"/>
                                        <p:tgtEl>
                                          <p:spTgt spid="14339">
                                            <p:txEl>
                                              <p:pRg st="3" end="3"/>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27" dur="500"/>
                                        <p:tgtEl>
                                          <p:spTgt spid="1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idx="4294967295"/>
          </p:nvPr>
        </p:nvSpPr>
        <p:spPr>
          <a:xfrm>
            <a:off x="0" y="274638"/>
            <a:ext cx="7924800" cy="1143000"/>
          </a:xfrm>
        </p:spPr>
        <p:txBody>
          <a:bodyPr>
            <a:normAutofit/>
          </a:bodyPr>
          <a:lstStyle/>
          <a:p>
            <a:r>
              <a:rPr lang="zh-CN" altLang="en-US" sz="3200" dirty="0">
                <a:solidFill>
                  <a:srgbClr val="FFC000"/>
                </a:solidFill>
              </a:rPr>
              <a:t>确定的</a:t>
            </a:r>
            <a:r>
              <a:rPr lang="zh-CN" altLang="en-US" sz="3200" dirty="0" smtClean="0">
                <a:solidFill>
                  <a:srgbClr val="FFC000"/>
                </a:solidFill>
              </a:rPr>
              <a:t>自顶向下</a:t>
            </a:r>
            <a:r>
              <a:rPr lang="zh-CN" altLang="en-US" sz="3200" dirty="0">
                <a:solidFill>
                  <a:srgbClr val="FFC000"/>
                </a:solidFill>
              </a:rPr>
              <a:t>的语法分析方法</a:t>
            </a:r>
            <a:r>
              <a:rPr lang="en-US" altLang="zh-CN" sz="3200" dirty="0">
                <a:solidFill>
                  <a:srgbClr val="FFC000"/>
                </a:solidFill>
              </a:rPr>
              <a:t/>
            </a:r>
            <a:br>
              <a:rPr lang="en-US" altLang="zh-CN" sz="3200" dirty="0">
                <a:solidFill>
                  <a:srgbClr val="FFC000"/>
                </a:solidFill>
              </a:rPr>
            </a:br>
            <a:r>
              <a:rPr lang="en-US" altLang="zh-CN" sz="3200" dirty="0">
                <a:solidFill>
                  <a:srgbClr val="FFC000"/>
                </a:solidFill>
              </a:rPr>
              <a:t>        </a:t>
            </a:r>
            <a:r>
              <a:rPr lang="zh-CN" altLang="en-US" sz="3200" dirty="0" smtClean="0">
                <a:solidFill>
                  <a:srgbClr val="FFC000"/>
                </a:solidFill>
              </a:rPr>
              <a:t>另一关键</a:t>
            </a:r>
            <a:r>
              <a:rPr lang="en-US" altLang="zh-CN" sz="3200" dirty="0" smtClean="0">
                <a:solidFill>
                  <a:srgbClr val="FFC000"/>
                </a:solidFill>
              </a:rPr>
              <a:t>——</a:t>
            </a:r>
            <a:r>
              <a:rPr lang="zh-CN" altLang="en-US" sz="3200" dirty="0"/>
              <a:t>后跟</a:t>
            </a:r>
            <a:r>
              <a:rPr lang="zh-CN" altLang="en-US" sz="3200" dirty="0" smtClean="0"/>
              <a:t>符号集</a:t>
            </a:r>
            <a:r>
              <a:rPr lang="en-US" altLang="zh-CN" sz="3200" dirty="0" err="1" smtClean="0">
                <a:solidFill>
                  <a:srgbClr val="FFC000"/>
                </a:solidFill>
              </a:rPr>
              <a:t>fOLLOW</a:t>
            </a:r>
            <a:r>
              <a:rPr lang="en-US" altLang="zh-CN" sz="3200" dirty="0" smtClean="0">
                <a:solidFill>
                  <a:srgbClr val="FFC000"/>
                </a:solidFill>
              </a:rPr>
              <a:t>()</a:t>
            </a:r>
            <a:endParaRPr lang="zh-CN" altLang="en-US" sz="3200" dirty="0" smtClean="0"/>
          </a:p>
        </p:txBody>
      </p:sp>
      <p:sp>
        <p:nvSpPr>
          <p:cNvPr id="230402" name="Rectangle 2"/>
          <p:cNvSpPr>
            <a:spLocks noGrp="1" noChangeArrowheads="1"/>
          </p:cNvSpPr>
          <p:nvPr>
            <p:ph sz="quarter" idx="4294967295"/>
          </p:nvPr>
        </p:nvSpPr>
        <p:spPr>
          <a:xfrm>
            <a:off x="349188" y="1476838"/>
            <a:ext cx="8229600" cy="2808287"/>
          </a:xfrm>
        </p:spPr>
        <p:txBody>
          <a:bodyPr>
            <a:normAutofit/>
          </a:bodyPr>
          <a:lstStyle/>
          <a:p>
            <a:pPr marL="0" indent="360000">
              <a:lnSpc>
                <a:spcPct val="120000"/>
              </a:lnSpc>
            </a:pPr>
            <a:r>
              <a:rPr lang="zh-CN" altLang="en-US" sz="2400" b="1" dirty="0" smtClean="0">
                <a:solidFill>
                  <a:srgbClr val="C00000"/>
                </a:solidFill>
                <a:latin typeface="+mn-ea"/>
              </a:rPr>
              <a:t>！！定义</a:t>
            </a:r>
            <a:r>
              <a:rPr lang="en-US" altLang="zh-CN" sz="2400" b="1" dirty="0" smtClean="0">
                <a:solidFill>
                  <a:srgbClr val="C00000"/>
                </a:solidFill>
                <a:latin typeface="+mn-ea"/>
              </a:rPr>
              <a:t>4.2</a:t>
            </a:r>
            <a:r>
              <a:rPr lang="zh-CN" altLang="en-US" sz="2400" b="1" dirty="0" smtClean="0">
                <a:solidFill>
                  <a:schemeClr val="tx1"/>
                </a:solidFill>
                <a:latin typeface="+mn-ea"/>
              </a:rPr>
              <a:t>： 设</a:t>
            </a:r>
            <a:r>
              <a:rPr lang="en-US" altLang="zh-CN" sz="2400" b="1" dirty="0" smtClean="0">
                <a:solidFill>
                  <a:schemeClr val="tx1"/>
                </a:solidFill>
                <a:latin typeface="+mn-ea"/>
              </a:rPr>
              <a:t>G=</a:t>
            </a:r>
            <a:r>
              <a:rPr lang="zh-CN" altLang="en-US" sz="2400" b="1" dirty="0" smtClean="0">
                <a:solidFill>
                  <a:schemeClr val="tx1"/>
                </a:solidFill>
                <a:latin typeface="+mn-ea"/>
              </a:rPr>
              <a:t>（</a:t>
            </a:r>
            <a:r>
              <a:rPr lang="en-US" altLang="zh-CN" sz="2400" b="1" dirty="0" smtClean="0">
                <a:solidFill>
                  <a:schemeClr val="tx1"/>
                </a:solidFill>
                <a:latin typeface="+mn-ea"/>
              </a:rPr>
              <a:t>V</a:t>
            </a:r>
            <a:r>
              <a:rPr lang="en-US" altLang="zh-CN" sz="2400" b="1" baseline="-25000" dirty="0" smtClean="0">
                <a:solidFill>
                  <a:schemeClr val="tx1"/>
                </a:solidFill>
                <a:latin typeface="+mn-ea"/>
              </a:rPr>
              <a:t>T</a:t>
            </a:r>
            <a:r>
              <a:rPr lang="en-US" altLang="zh-CN" sz="2400" b="1" dirty="0" smtClean="0">
                <a:solidFill>
                  <a:schemeClr val="tx1"/>
                </a:solidFill>
                <a:latin typeface="+mn-ea"/>
              </a:rPr>
              <a:t>,V</a:t>
            </a:r>
            <a:r>
              <a:rPr lang="en-US" altLang="zh-CN" sz="2400" b="1" baseline="-25000" dirty="0" smtClean="0">
                <a:solidFill>
                  <a:schemeClr val="tx1"/>
                </a:solidFill>
                <a:latin typeface="+mn-ea"/>
              </a:rPr>
              <a:t>N</a:t>
            </a:r>
            <a:r>
              <a:rPr lang="en-US" altLang="zh-CN" sz="2400" b="1" dirty="0" smtClean="0">
                <a:solidFill>
                  <a:schemeClr val="tx1"/>
                </a:solidFill>
                <a:latin typeface="+mn-ea"/>
              </a:rPr>
              <a:t>,S,P</a:t>
            </a:r>
            <a:r>
              <a:rPr lang="zh-CN" altLang="en-US" sz="2400" b="1" dirty="0" smtClean="0">
                <a:solidFill>
                  <a:schemeClr val="tx1"/>
                </a:solidFill>
                <a:latin typeface="+mn-ea"/>
              </a:rPr>
              <a:t>）是上下文无关文法，</a:t>
            </a:r>
            <a:r>
              <a:rPr lang="en-US" altLang="zh-CN" sz="2400" b="1" dirty="0" smtClean="0">
                <a:solidFill>
                  <a:schemeClr val="tx1"/>
                </a:solidFill>
                <a:latin typeface="+mn-ea"/>
              </a:rPr>
              <a:t>A</a:t>
            </a:r>
            <a:r>
              <a:rPr lang="en-US" altLang="zh-CN" sz="2400" b="1" dirty="0" smtClean="0">
                <a:solidFill>
                  <a:schemeClr val="tx1"/>
                </a:solidFill>
                <a:latin typeface="+mn-ea"/>
                <a:sym typeface="Symbol" pitchFamily="18" charset="2"/>
              </a:rPr>
              <a:t></a:t>
            </a:r>
            <a:r>
              <a:rPr lang="en-US" altLang="zh-CN" sz="2400" b="1" dirty="0" smtClean="0">
                <a:solidFill>
                  <a:schemeClr val="tx1"/>
                </a:solidFill>
                <a:latin typeface="+mn-ea"/>
              </a:rPr>
              <a:t> V</a:t>
            </a:r>
            <a:r>
              <a:rPr lang="en-US" altLang="zh-CN" sz="2400" b="1" baseline="-25000" dirty="0" smtClean="0">
                <a:solidFill>
                  <a:schemeClr val="tx1"/>
                </a:solidFill>
                <a:latin typeface="+mn-ea"/>
              </a:rPr>
              <a:t>N </a:t>
            </a:r>
            <a:r>
              <a:rPr lang="zh-CN" altLang="en-US" sz="2400" b="1" dirty="0" smtClean="0">
                <a:solidFill>
                  <a:schemeClr val="tx1"/>
                </a:solidFill>
                <a:latin typeface="+mn-ea"/>
              </a:rPr>
              <a:t>，</a:t>
            </a:r>
            <a:r>
              <a:rPr lang="en-US" altLang="zh-CN" sz="2400" b="1" dirty="0" smtClean="0">
                <a:solidFill>
                  <a:schemeClr val="tx1"/>
                </a:solidFill>
                <a:latin typeface="+mn-ea"/>
              </a:rPr>
              <a:t>S</a:t>
            </a:r>
            <a:r>
              <a:rPr lang="zh-CN" altLang="en-US" sz="2400" b="1" dirty="0" smtClean="0">
                <a:solidFill>
                  <a:schemeClr val="tx1"/>
                </a:solidFill>
                <a:latin typeface="+mn-ea"/>
              </a:rPr>
              <a:t>是开始符号</a:t>
            </a:r>
          </a:p>
          <a:p>
            <a:pPr marL="0" indent="360000">
              <a:lnSpc>
                <a:spcPct val="120000"/>
              </a:lnSpc>
              <a:buFont typeface="Wingdings" pitchFamily="2" charset="2"/>
              <a:buNone/>
            </a:pPr>
            <a:r>
              <a:rPr lang="zh-CN" altLang="en-US" sz="2400" b="1" dirty="0" smtClean="0">
                <a:latin typeface="+mn-ea"/>
              </a:rPr>
              <a:t>	</a:t>
            </a:r>
            <a:r>
              <a:rPr lang="en-US" altLang="zh-CN" sz="2400" b="1" dirty="0" smtClean="0">
                <a:solidFill>
                  <a:schemeClr val="tx1"/>
                </a:solidFill>
                <a:latin typeface="+mn-ea"/>
              </a:rPr>
              <a:t>FOLLOW(A)={a| S=&gt;</a:t>
            </a:r>
            <a:r>
              <a:rPr lang="en-US" altLang="zh-CN" sz="2400" b="1" baseline="30000" dirty="0" smtClean="0">
                <a:solidFill>
                  <a:schemeClr val="tx1"/>
                </a:solidFill>
                <a:latin typeface="+mn-ea"/>
              </a:rPr>
              <a:t>*</a:t>
            </a:r>
            <a:r>
              <a:rPr lang="en-US" altLang="zh-CN" sz="2400" b="1" dirty="0" smtClean="0">
                <a:solidFill>
                  <a:schemeClr val="tx1"/>
                </a:solidFill>
                <a:latin typeface="+mn-ea"/>
                <a:sym typeface="Symbol" pitchFamily="18" charset="2"/>
              </a:rPr>
              <a:t></a:t>
            </a:r>
            <a:r>
              <a:rPr lang="en-US" altLang="zh-CN" sz="2400" b="1" dirty="0" smtClean="0">
                <a:solidFill>
                  <a:schemeClr val="tx1"/>
                </a:solidFill>
                <a:latin typeface="+mn-ea"/>
              </a:rPr>
              <a:t>A</a:t>
            </a:r>
            <a:r>
              <a:rPr lang="en-US" altLang="zh-CN" sz="2400" b="1" dirty="0" smtClean="0">
                <a:solidFill>
                  <a:schemeClr val="tx1"/>
                </a:solidFill>
                <a:latin typeface="+mn-ea"/>
                <a:sym typeface="Symbol" pitchFamily="18" charset="2"/>
              </a:rPr>
              <a:t></a:t>
            </a:r>
            <a:r>
              <a:rPr lang="zh-CN" altLang="en-US" sz="2400" b="1" dirty="0" smtClean="0">
                <a:solidFill>
                  <a:schemeClr val="tx1"/>
                </a:solidFill>
                <a:latin typeface="+mn-ea"/>
              </a:rPr>
              <a:t>，且</a:t>
            </a:r>
            <a:r>
              <a:rPr lang="en-US" altLang="zh-CN" sz="2400" b="1" dirty="0" err="1" smtClean="0">
                <a:solidFill>
                  <a:schemeClr val="tx1"/>
                </a:solidFill>
                <a:latin typeface="+mn-ea"/>
              </a:rPr>
              <a:t>a</a:t>
            </a:r>
            <a:r>
              <a:rPr lang="en-US" altLang="zh-CN" sz="2400" b="1" dirty="0" err="1" smtClean="0">
                <a:solidFill>
                  <a:schemeClr val="tx1"/>
                </a:solidFill>
                <a:latin typeface="+mn-ea"/>
                <a:sym typeface="Symbol" pitchFamily="18" charset="2"/>
              </a:rPr>
              <a:t></a:t>
            </a:r>
            <a:r>
              <a:rPr lang="en-US" altLang="zh-CN" sz="2400" b="1" dirty="0" err="1" smtClean="0">
                <a:solidFill>
                  <a:schemeClr val="tx1"/>
                </a:solidFill>
                <a:latin typeface="+mn-ea"/>
              </a:rPr>
              <a:t>FIRST</a:t>
            </a:r>
            <a:r>
              <a:rPr lang="en-US" altLang="zh-CN" sz="2400" b="1" dirty="0" smtClean="0">
                <a:solidFill>
                  <a:schemeClr val="tx1"/>
                </a:solidFill>
                <a:latin typeface="+mn-ea"/>
              </a:rPr>
              <a:t>(</a:t>
            </a:r>
            <a:r>
              <a:rPr lang="en-US" altLang="zh-CN" sz="2400" b="1" dirty="0" smtClean="0">
                <a:solidFill>
                  <a:schemeClr val="tx1"/>
                </a:solidFill>
                <a:latin typeface="+mn-ea"/>
                <a:sym typeface="Symbol" pitchFamily="18" charset="2"/>
              </a:rPr>
              <a:t></a:t>
            </a:r>
            <a:r>
              <a:rPr lang="en-US" altLang="zh-CN" sz="2400" b="1" dirty="0" smtClean="0">
                <a:solidFill>
                  <a:schemeClr val="tx1"/>
                </a:solidFill>
                <a:latin typeface="+mn-ea"/>
              </a:rPr>
              <a:t>)</a:t>
            </a:r>
            <a:r>
              <a:rPr lang="zh-CN" altLang="en-US" sz="2400" b="1" dirty="0" smtClean="0">
                <a:solidFill>
                  <a:schemeClr val="tx1"/>
                </a:solidFill>
                <a:latin typeface="+mn-ea"/>
              </a:rPr>
              <a:t>，</a:t>
            </a:r>
            <a:r>
              <a:rPr lang="en-US" altLang="zh-CN" sz="2400" b="1" dirty="0">
                <a:latin typeface="+mn-ea"/>
              </a:rPr>
              <a:t>a</a:t>
            </a:r>
            <a:r>
              <a:rPr lang="en-US" altLang="zh-CN" sz="2400" b="1" dirty="0">
                <a:latin typeface="+mn-ea"/>
                <a:sym typeface="Symbol" pitchFamily="18" charset="2"/>
              </a:rPr>
              <a:t></a:t>
            </a:r>
            <a:r>
              <a:rPr lang="en-US" altLang="zh-CN" sz="2400" b="1" dirty="0">
                <a:latin typeface="+mn-ea"/>
              </a:rPr>
              <a:t> V</a:t>
            </a:r>
            <a:r>
              <a:rPr lang="en-US" altLang="zh-CN" sz="2400" b="1" baseline="-25000" dirty="0">
                <a:latin typeface="+mn-ea"/>
              </a:rPr>
              <a:t>T</a:t>
            </a:r>
            <a:r>
              <a:rPr lang="zh-CN" altLang="en-US" sz="2400" b="1" dirty="0">
                <a:latin typeface="+mn-ea"/>
              </a:rPr>
              <a:t>，</a:t>
            </a:r>
            <a:r>
              <a:rPr lang="zh-CN" altLang="en-US" sz="2400" b="1" dirty="0" smtClean="0">
                <a:solidFill>
                  <a:schemeClr val="tx1"/>
                </a:solidFill>
                <a:latin typeface="+mn-ea"/>
                <a:sym typeface="Symbol" pitchFamily="18" charset="2"/>
              </a:rPr>
              <a:t></a:t>
            </a:r>
            <a:r>
              <a:rPr lang="zh-CN" altLang="en-US" sz="2400" b="1" dirty="0" smtClean="0">
                <a:solidFill>
                  <a:schemeClr val="tx1"/>
                </a:solidFill>
                <a:latin typeface="+mn-ea"/>
              </a:rPr>
              <a:t> </a:t>
            </a:r>
            <a:r>
              <a:rPr lang="en-US" altLang="zh-CN" sz="2400" b="1" dirty="0" smtClean="0">
                <a:solidFill>
                  <a:schemeClr val="tx1"/>
                </a:solidFill>
                <a:latin typeface="+mn-ea"/>
              </a:rPr>
              <a:t>V</a:t>
            </a:r>
            <a:r>
              <a:rPr lang="en-US" altLang="zh-CN" sz="2400" b="1" baseline="-25000" dirty="0" smtClean="0">
                <a:solidFill>
                  <a:schemeClr val="tx1"/>
                </a:solidFill>
                <a:latin typeface="+mn-ea"/>
              </a:rPr>
              <a:t>T</a:t>
            </a:r>
            <a:r>
              <a:rPr lang="en-US" altLang="zh-CN" sz="2400" b="1" baseline="30000" dirty="0" smtClean="0">
                <a:solidFill>
                  <a:schemeClr val="tx1"/>
                </a:solidFill>
                <a:latin typeface="+mn-ea"/>
              </a:rPr>
              <a:t>*</a:t>
            </a:r>
            <a:r>
              <a:rPr lang="zh-CN" altLang="en-US" sz="2400" b="1" dirty="0" smtClean="0">
                <a:solidFill>
                  <a:schemeClr val="tx1"/>
                </a:solidFill>
                <a:latin typeface="+mn-ea"/>
              </a:rPr>
              <a:t>，</a:t>
            </a:r>
            <a:r>
              <a:rPr lang="zh-CN" altLang="en-US" sz="2400" b="1" dirty="0" smtClean="0">
                <a:solidFill>
                  <a:schemeClr val="tx1"/>
                </a:solidFill>
                <a:latin typeface="+mn-ea"/>
                <a:sym typeface="Symbol" pitchFamily="18" charset="2"/>
              </a:rPr>
              <a:t></a:t>
            </a:r>
            <a:r>
              <a:rPr lang="en-US" altLang="zh-CN" sz="2400" b="1" dirty="0" smtClean="0">
                <a:solidFill>
                  <a:schemeClr val="tx1"/>
                </a:solidFill>
                <a:latin typeface="+mn-ea"/>
              </a:rPr>
              <a:t>V+}</a:t>
            </a:r>
          </a:p>
          <a:p>
            <a:pPr marL="0" indent="360000">
              <a:lnSpc>
                <a:spcPct val="120000"/>
              </a:lnSpc>
              <a:buFont typeface="Wingdings" pitchFamily="2" charset="2"/>
              <a:buNone/>
            </a:pPr>
            <a:r>
              <a:rPr lang="en-US" altLang="zh-CN" sz="2400" b="1" dirty="0" smtClean="0">
                <a:latin typeface="+mn-ea"/>
              </a:rPr>
              <a:t>	</a:t>
            </a:r>
            <a:r>
              <a:rPr lang="zh-CN" altLang="en-US" sz="2400" b="1" dirty="0" smtClean="0">
                <a:latin typeface="+mn-ea"/>
              </a:rPr>
              <a:t>特别的：若</a:t>
            </a:r>
            <a:r>
              <a:rPr lang="en-US" altLang="zh-CN" sz="2400" b="1" dirty="0" smtClean="0">
                <a:latin typeface="+mn-ea"/>
              </a:rPr>
              <a:t>S=&gt;</a:t>
            </a:r>
            <a:r>
              <a:rPr lang="en-US" altLang="zh-CN" sz="2400" b="1" baseline="30000" dirty="0" smtClean="0">
                <a:latin typeface="+mn-ea"/>
              </a:rPr>
              <a:t>*</a:t>
            </a:r>
            <a:r>
              <a:rPr lang="en-US" altLang="zh-CN" sz="2400" b="1" dirty="0" smtClean="0">
                <a:latin typeface="+mn-ea"/>
                <a:sym typeface="Symbol" pitchFamily="18" charset="2"/>
              </a:rPr>
              <a:t></a:t>
            </a:r>
            <a:r>
              <a:rPr lang="en-US" altLang="zh-CN" sz="2400" b="1" dirty="0" smtClean="0">
                <a:latin typeface="+mn-ea"/>
              </a:rPr>
              <a:t>A</a:t>
            </a:r>
            <a:r>
              <a:rPr lang="en-US" altLang="zh-CN" sz="2400" b="1" dirty="0" smtClean="0">
                <a:latin typeface="+mn-ea"/>
                <a:sym typeface="Symbol" pitchFamily="18" charset="2"/>
              </a:rPr>
              <a:t></a:t>
            </a:r>
            <a:r>
              <a:rPr lang="zh-CN" altLang="en-US" sz="2400" b="1" dirty="0" smtClean="0">
                <a:latin typeface="+mn-ea"/>
              </a:rPr>
              <a:t>，且 </a:t>
            </a:r>
            <a:r>
              <a:rPr lang="zh-CN" altLang="en-US" sz="2400" b="1" dirty="0" smtClean="0">
                <a:latin typeface="+mn-ea"/>
                <a:sym typeface="Symbol" pitchFamily="18" charset="2"/>
              </a:rPr>
              <a:t></a:t>
            </a:r>
            <a:r>
              <a:rPr lang="en-US" altLang="zh-CN" sz="2400" b="1" dirty="0" smtClean="0">
                <a:latin typeface="+mn-ea"/>
                <a:sym typeface="Symbol" pitchFamily="18" charset="2"/>
              </a:rPr>
              <a:t>=&gt;</a:t>
            </a:r>
            <a:r>
              <a:rPr lang="en-US" altLang="zh-CN" sz="2400" b="1" baseline="30000" dirty="0" smtClean="0">
                <a:latin typeface="+mn-ea"/>
                <a:sym typeface="Symbol" pitchFamily="18" charset="2"/>
              </a:rPr>
              <a:t>*</a:t>
            </a:r>
            <a:r>
              <a:rPr lang="en-US" altLang="zh-CN" sz="2400" b="1" dirty="0" smtClean="0">
                <a:latin typeface="+mn-ea"/>
                <a:sym typeface="Symbol" pitchFamily="18" charset="2"/>
              </a:rPr>
              <a:t></a:t>
            </a:r>
            <a:r>
              <a:rPr lang="zh-CN" altLang="en-US" sz="2400" b="1" dirty="0" smtClean="0">
                <a:latin typeface="+mn-ea"/>
              </a:rPr>
              <a:t>，且</a:t>
            </a:r>
            <a:r>
              <a:rPr lang="en-US" altLang="zh-CN" sz="2400" b="1" dirty="0" smtClean="0">
                <a:latin typeface="+mn-ea"/>
              </a:rPr>
              <a:t>#</a:t>
            </a:r>
            <a:r>
              <a:rPr lang="en-US" altLang="zh-CN" sz="2400" b="1" dirty="0" smtClean="0">
                <a:latin typeface="+mn-ea"/>
                <a:sym typeface="Symbol" pitchFamily="18" charset="2"/>
              </a:rPr>
              <a:t></a:t>
            </a:r>
            <a:r>
              <a:rPr lang="en-US" altLang="zh-CN" sz="2400" b="1" dirty="0" smtClean="0">
                <a:latin typeface="+mn-ea"/>
              </a:rPr>
              <a:t> FOLLOW(A)</a:t>
            </a:r>
            <a:r>
              <a:rPr lang="zh-CN" altLang="en-US" sz="2400" b="1" dirty="0" smtClean="0">
                <a:latin typeface="+mn-ea"/>
              </a:rPr>
              <a:t>。</a:t>
            </a:r>
          </a:p>
          <a:p>
            <a:pPr marL="0" indent="360000">
              <a:lnSpc>
                <a:spcPct val="120000"/>
              </a:lnSpc>
              <a:buFont typeface="Wingdings" pitchFamily="2" charset="2"/>
              <a:buNone/>
            </a:pPr>
            <a:endParaRPr lang="en-US" altLang="zh-CN" sz="2400" b="1" dirty="0" smtClean="0">
              <a:latin typeface="+mn-ea"/>
            </a:endParaRPr>
          </a:p>
        </p:txBody>
      </p:sp>
      <p:sp>
        <p:nvSpPr>
          <p:cNvPr id="2" name="矩形 1"/>
          <p:cNvSpPr/>
          <p:nvPr/>
        </p:nvSpPr>
        <p:spPr>
          <a:xfrm>
            <a:off x="364108" y="4149080"/>
            <a:ext cx="8136904" cy="1865126"/>
          </a:xfrm>
          <a:prstGeom prst="rect">
            <a:avLst/>
          </a:prstGeom>
        </p:spPr>
        <p:txBody>
          <a:bodyPr wrap="square">
            <a:spAutoFit/>
          </a:bodyPr>
          <a:lstStyle/>
          <a:p>
            <a:pPr indent="360000" eaLnBrk="0" fontAlgn="base" hangingPunct="0">
              <a:lnSpc>
                <a:spcPct val="120000"/>
              </a:lnSpc>
              <a:spcBef>
                <a:spcPct val="0"/>
              </a:spcBef>
              <a:spcAft>
                <a:spcPct val="0"/>
              </a:spcAft>
              <a:buFont typeface="Wingdings" pitchFamily="2" charset="2"/>
              <a:buNone/>
            </a:pPr>
            <a:r>
              <a:rPr lang="zh-CN" altLang="en-US" sz="2400" b="1" dirty="0">
                <a:solidFill>
                  <a:prstClr val="black"/>
                </a:solidFill>
                <a:latin typeface="Arial Narrow" pitchFamily="34" charset="0"/>
              </a:rPr>
              <a:t>换种说法：推导过程出现了</a:t>
            </a:r>
            <a:r>
              <a:rPr lang="en-US" altLang="zh-CN" sz="2400" b="1" dirty="0">
                <a:solidFill>
                  <a:prstClr val="black"/>
                </a:solidFill>
                <a:latin typeface="宋体"/>
                <a:sym typeface="Symbol" pitchFamily="18" charset="2"/>
              </a:rPr>
              <a:t></a:t>
            </a:r>
            <a:r>
              <a:rPr lang="en-US" altLang="zh-CN" sz="2400" b="1" dirty="0">
                <a:solidFill>
                  <a:prstClr val="black"/>
                </a:solidFill>
                <a:latin typeface="宋体"/>
              </a:rPr>
              <a:t>A</a:t>
            </a:r>
            <a:r>
              <a:rPr lang="en-US" altLang="zh-CN" sz="2400" b="1" dirty="0">
                <a:solidFill>
                  <a:prstClr val="black"/>
                </a:solidFill>
                <a:latin typeface="宋体"/>
                <a:sym typeface="Symbol" pitchFamily="18" charset="2"/>
              </a:rPr>
              <a:t> </a:t>
            </a:r>
            <a:r>
              <a:rPr lang="zh-CN" altLang="en-US" sz="2400" b="1" dirty="0">
                <a:solidFill>
                  <a:prstClr val="black"/>
                </a:solidFill>
                <a:latin typeface="宋体"/>
                <a:sym typeface="Symbol" pitchFamily="18" charset="2"/>
              </a:rPr>
              <a:t>，相应的</a:t>
            </a:r>
            <a:r>
              <a:rPr lang="en-US" altLang="zh-CN" sz="2400" b="1" dirty="0">
                <a:solidFill>
                  <a:prstClr val="black"/>
                </a:solidFill>
                <a:latin typeface="Arial Narrow" pitchFamily="34" charset="0"/>
              </a:rPr>
              <a:t>FOLLOW</a:t>
            </a:r>
            <a:r>
              <a:rPr lang="zh-CN" altLang="en-US" sz="2400" b="1" dirty="0">
                <a:solidFill>
                  <a:prstClr val="black"/>
                </a:solidFill>
                <a:latin typeface="Arial Narrow" pitchFamily="34" charset="0"/>
              </a:rPr>
              <a:t>（</a:t>
            </a:r>
            <a:r>
              <a:rPr lang="en-US" altLang="zh-CN" sz="2400" b="1" dirty="0">
                <a:solidFill>
                  <a:prstClr val="black"/>
                </a:solidFill>
                <a:latin typeface="Arial Narrow" pitchFamily="34" charset="0"/>
              </a:rPr>
              <a:t>A</a:t>
            </a:r>
            <a:r>
              <a:rPr lang="zh-CN" altLang="en-US" sz="2400" b="1" dirty="0">
                <a:solidFill>
                  <a:prstClr val="black"/>
                </a:solidFill>
                <a:latin typeface="Arial Narrow" pitchFamily="34" charset="0"/>
              </a:rPr>
              <a:t>）</a:t>
            </a:r>
            <a:r>
              <a:rPr lang="en-US" altLang="zh-CN" sz="2400" b="1" dirty="0">
                <a:solidFill>
                  <a:prstClr val="black"/>
                </a:solidFill>
                <a:latin typeface="Arial Narrow" pitchFamily="34" charset="0"/>
              </a:rPr>
              <a:t>=FIRST(</a:t>
            </a:r>
            <a:r>
              <a:rPr lang="en-US" altLang="zh-CN" sz="2400" b="1" dirty="0">
                <a:solidFill>
                  <a:prstClr val="black"/>
                </a:solidFill>
                <a:latin typeface="宋体"/>
                <a:sym typeface="Symbol" pitchFamily="18" charset="2"/>
              </a:rPr>
              <a:t></a:t>
            </a:r>
            <a:r>
              <a:rPr lang="en-US" altLang="zh-CN" sz="2400" b="1" dirty="0">
                <a:solidFill>
                  <a:prstClr val="black"/>
                </a:solidFill>
                <a:latin typeface="Arial Narrow" pitchFamily="34" charset="0"/>
              </a:rPr>
              <a:t>);   </a:t>
            </a:r>
            <a:r>
              <a:rPr lang="zh-CN" altLang="en-US" sz="2400" b="1" dirty="0">
                <a:solidFill>
                  <a:prstClr val="black"/>
                </a:solidFill>
                <a:latin typeface="Arial Narrow" pitchFamily="34" charset="0"/>
              </a:rPr>
              <a:t>若有</a:t>
            </a:r>
            <a:r>
              <a:rPr lang="en-US" altLang="zh-CN" sz="2400" b="1" dirty="0">
                <a:solidFill>
                  <a:prstClr val="black"/>
                </a:solidFill>
                <a:latin typeface="宋体"/>
                <a:sym typeface="Symbol" pitchFamily="18" charset="2"/>
              </a:rPr>
              <a:t></a:t>
            </a:r>
            <a:r>
              <a:rPr lang="zh-CN" altLang="en-US" sz="2400" b="1" dirty="0">
                <a:solidFill>
                  <a:prstClr val="black"/>
                </a:solidFill>
                <a:latin typeface="宋体"/>
                <a:sym typeface="Symbol" pitchFamily="18" charset="2"/>
              </a:rPr>
              <a:t>的</a:t>
            </a:r>
            <a:r>
              <a:rPr lang="en-US" altLang="zh-CN" sz="2400" b="1" dirty="0">
                <a:solidFill>
                  <a:prstClr val="black"/>
                </a:solidFill>
                <a:latin typeface="宋体"/>
                <a:sym typeface="Symbol" pitchFamily="18" charset="2"/>
              </a:rPr>
              <a:t>FIRST()</a:t>
            </a:r>
            <a:r>
              <a:rPr lang="zh-CN" altLang="en-US" sz="2400" b="1" dirty="0">
                <a:solidFill>
                  <a:prstClr val="black"/>
                </a:solidFill>
                <a:latin typeface="宋体"/>
                <a:sym typeface="Symbol" pitchFamily="18" charset="2"/>
              </a:rPr>
              <a:t>中包含</a:t>
            </a:r>
            <a:r>
              <a:rPr lang="en-US" altLang="zh-CN" sz="2400" b="1" dirty="0">
                <a:solidFill>
                  <a:prstClr val="black"/>
                </a:solidFill>
                <a:latin typeface="宋体"/>
                <a:sym typeface="Symbol" pitchFamily="18" charset="2"/>
              </a:rPr>
              <a:t> </a:t>
            </a:r>
            <a:r>
              <a:rPr lang="zh-CN" altLang="en-US" sz="2400" b="1" dirty="0">
                <a:solidFill>
                  <a:prstClr val="black"/>
                </a:solidFill>
                <a:latin typeface="Arial Narrow" pitchFamily="34" charset="0"/>
              </a:rPr>
              <a:t>，则将其换成</a:t>
            </a:r>
            <a:r>
              <a:rPr lang="en-US" altLang="zh-CN" sz="2400" b="1" dirty="0">
                <a:solidFill>
                  <a:prstClr val="black"/>
                </a:solidFill>
                <a:latin typeface="Arial Narrow" pitchFamily="34" charset="0"/>
              </a:rPr>
              <a:t>#</a:t>
            </a:r>
            <a:r>
              <a:rPr lang="zh-CN" altLang="en-US" sz="2400" b="1" dirty="0">
                <a:solidFill>
                  <a:prstClr val="black"/>
                </a:solidFill>
                <a:latin typeface="Arial Narrow" pitchFamily="34" charset="0"/>
              </a:rPr>
              <a:t>即可。一般来讲，我们用“</a:t>
            </a:r>
            <a:r>
              <a:rPr lang="en-US" altLang="zh-CN" sz="2400" b="1" dirty="0">
                <a:solidFill>
                  <a:prstClr val="black"/>
                </a:solidFill>
                <a:latin typeface="Arial Narrow" pitchFamily="34" charset="0"/>
              </a:rPr>
              <a:t>#”</a:t>
            </a:r>
            <a:r>
              <a:rPr lang="zh-CN" altLang="en-US" sz="2400" b="1" dirty="0">
                <a:solidFill>
                  <a:prstClr val="black"/>
                </a:solidFill>
                <a:latin typeface="Arial Narrow" pitchFamily="34" charset="0"/>
              </a:rPr>
              <a:t>作为输入串的</a:t>
            </a:r>
            <a:r>
              <a:rPr lang="zh-CN" altLang="en-US" sz="2400" b="1" dirty="0">
                <a:solidFill>
                  <a:srgbClr val="C00000"/>
                </a:solidFill>
                <a:latin typeface="Arial Narrow" pitchFamily="34" charset="0"/>
              </a:rPr>
              <a:t>结束符</a:t>
            </a:r>
            <a:r>
              <a:rPr lang="zh-CN" altLang="en-US" sz="2400" b="1" dirty="0">
                <a:solidFill>
                  <a:prstClr val="black"/>
                </a:solidFill>
                <a:latin typeface="Arial Narrow" pitchFamily="34" charset="0"/>
              </a:rPr>
              <a:t>，或称为输入串的括号。</a:t>
            </a:r>
          </a:p>
        </p:txBody>
      </p:sp>
    </p:spTree>
    <p:extLst>
      <p:ext uri="{BB962C8B-B14F-4D97-AF65-F5344CB8AC3E}">
        <p14:creationId xmlns:p14="http://schemas.microsoft.com/office/powerpoint/2010/main" xmlns="" val="79483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0402">
                                            <p:txEl>
                                              <p:pRg st="1" end="1"/>
                                            </p:txEl>
                                          </p:spTgt>
                                        </p:tgtEl>
                                        <p:attrNameLst>
                                          <p:attrName>style.visibility</p:attrName>
                                        </p:attrNameLst>
                                      </p:cBhvr>
                                      <p:to>
                                        <p:strVal val="visible"/>
                                      </p:to>
                                    </p:set>
                                    <p:animEffect transition="in" filter="blinds(horizontal)">
                                      <p:cBhvr>
                                        <p:cTn id="7" dur="500"/>
                                        <p:tgtEl>
                                          <p:spTgt spid="23040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0402">
                                            <p:txEl>
                                              <p:pRg st="2" end="2"/>
                                            </p:txEl>
                                          </p:spTgt>
                                        </p:tgtEl>
                                        <p:attrNameLst>
                                          <p:attrName>style.visibility</p:attrName>
                                        </p:attrNameLst>
                                      </p:cBhvr>
                                      <p:to>
                                        <p:strVal val="visible"/>
                                      </p:to>
                                    </p:set>
                                    <p:animEffect transition="in" filter="blinds(horizontal)">
                                      <p:cBhvr>
                                        <p:cTn id="12" dur="500"/>
                                        <p:tgtEl>
                                          <p:spTgt spid="2304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sz="quarter" idx="13"/>
          </p:nvPr>
        </p:nvSpPr>
        <p:spPr>
          <a:xfrm>
            <a:off x="179512" y="489618"/>
            <a:ext cx="8794812" cy="5963718"/>
          </a:xfrm>
        </p:spPr>
        <p:txBody>
          <a:bodyPr>
            <a:noAutofit/>
          </a:bodyPr>
          <a:lstStyle/>
          <a:p>
            <a:pPr>
              <a:lnSpc>
                <a:spcPct val="120000"/>
              </a:lnSpc>
            </a:pPr>
            <a:r>
              <a:rPr lang="zh-CN" altLang="en-US" sz="2400" dirty="0" smtClean="0">
                <a:solidFill>
                  <a:schemeClr val="tx1"/>
                </a:solidFill>
              </a:rPr>
              <a:t>定义</a:t>
            </a:r>
            <a:r>
              <a:rPr lang="en-US" altLang="zh-CN" sz="2400" dirty="0" smtClean="0">
                <a:solidFill>
                  <a:schemeClr val="tx1"/>
                </a:solidFill>
              </a:rPr>
              <a:t>4.2</a:t>
            </a:r>
            <a:r>
              <a:rPr lang="zh-CN" altLang="en-US" sz="2400" dirty="0" smtClean="0">
                <a:solidFill>
                  <a:schemeClr val="tx1"/>
                </a:solidFill>
              </a:rPr>
              <a:t>的另一种表达： 设</a:t>
            </a:r>
            <a:r>
              <a:rPr lang="en-US" altLang="zh-CN" sz="2400" dirty="0" smtClean="0">
                <a:solidFill>
                  <a:schemeClr val="tx1"/>
                </a:solidFill>
              </a:rPr>
              <a:t>G=</a:t>
            </a:r>
            <a:r>
              <a:rPr lang="zh-CN" altLang="en-US" sz="2400" dirty="0" smtClean="0">
                <a:solidFill>
                  <a:schemeClr val="tx1"/>
                </a:solidFill>
              </a:rPr>
              <a:t>（</a:t>
            </a:r>
            <a:r>
              <a:rPr lang="en-US" altLang="zh-CN" sz="2400" dirty="0" smtClean="0">
                <a:solidFill>
                  <a:schemeClr val="tx1"/>
                </a:solidFill>
              </a:rPr>
              <a:t>V</a:t>
            </a:r>
            <a:r>
              <a:rPr lang="en-US" altLang="zh-CN" sz="2400" baseline="-25000" dirty="0" smtClean="0">
                <a:solidFill>
                  <a:schemeClr val="tx1"/>
                </a:solidFill>
              </a:rPr>
              <a:t>T</a:t>
            </a:r>
            <a:r>
              <a:rPr lang="en-US" altLang="zh-CN" sz="2400" dirty="0" smtClean="0">
                <a:solidFill>
                  <a:schemeClr val="tx1"/>
                </a:solidFill>
              </a:rPr>
              <a:t>,V</a:t>
            </a:r>
            <a:r>
              <a:rPr lang="en-US" altLang="zh-CN" sz="2400" baseline="-25000" dirty="0" smtClean="0">
                <a:solidFill>
                  <a:schemeClr val="tx1"/>
                </a:solidFill>
              </a:rPr>
              <a:t>N</a:t>
            </a:r>
            <a:r>
              <a:rPr lang="en-US" altLang="zh-CN" sz="2400" dirty="0" smtClean="0">
                <a:solidFill>
                  <a:schemeClr val="tx1"/>
                </a:solidFill>
              </a:rPr>
              <a:t>,S,P</a:t>
            </a:r>
            <a:r>
              <a:rPr lang="zh-CN" altLang="en-US" sz="2400" dirty="0" smtClean="0">
                <a:solidFill>
                  <a:schemeClr val="tx1"/>
                </a:solidFill>
              </a:rPr>
              <a:t>）是上下文无关文法，</a:t>
            </a:r>
            <a:r>
              <a:rPr lang="en-US" altLang="zh-CN" sz="2400" dirty="0" smtClean="0">
                <a:solidFill>
                  <a:schemeClr val="tx1"/>
                </a:solidFill>
              </a:rPr>
              <a:t>A</a:t>
            </a:r>
            <a:r>
              <a:rPr lang="en-US" altLang="zh-CN" sz="2400" dirty="0" smtClean="0">
                <a:solidFill>
                  <a:schemeClr val="tx1"/>
                </a:solidFill>
                <a:sym typeface="Symbol" pitchFamily="18" charset="2"/>
              </a:rPr>
              <a:t></a:t>
            </a:r>
            <a:r>
              <a:rPr lang="en-US" altLang="zh-CN" sz="2400" dirty="0" smtClean="0">
                <a:solidFill>
                  <a:schemeClr val="tx1"/>
                </a:solidFill>
              </a:rPr>
              <a:t> V</a:t>
            </a:r>
            <a:r>
              <a:rPr lang="en-US" altLang="zh-CN" sz="2400" baseline="-25000" dirty="0" smtClean="0">
                <a:solidFill>
                  <a:schemeClr val="tx1"/>
                </a:solidFill>
              </a:rPr>
              <a:t>N </a:t>
            </a:r>
            <a:r>
              <a:rPr lang="zh-CN" altLang="en-US" sz="2400" dirty="0" smtClean="0">
                <a:solidFill>
                  <a:schemeClr val="tx1"/>
                </a:solidFill>
              </a:rPr>
              <a:t>，</a:t>
            </a:r>
            <a:r>
              <a:rPr lang="en-US" altLang="zh-CN" sz="2400" dirty="0" smtClean="0">
                <a:solidFill>
                  <a:schemeClr val="tx1"/>
                </a:solidFill>
              </a:rPr>
              <a:t>S</a:t>
            </a:r>
            <a:r>
              <a:rPr lang="zh-CN" altLang="en-US" sz="2400" dirty="0" smtClean="0">
                <a:solidFill>
                  <a:schemeClr val="tx1"/>
                </a:solidFill>
              </a:rPr>
              <a:t>是开始符号，</a:t>
            </a:r>
            <a:r>
              <a:rPr lang="en-US" altLang="zh-CN" sz="2400" dirty="0" smtClean="0">
                <a:solidFill>
                  <a:schemeClr val="tx1"/>
                </a:solidFill>
              </a:rPr>
              <a:t>D</a:t>
            </a:r>
            <a:r>
              <a:rPr lang="en-US" altLang="zh-CN" sz="2400" dirty="0">
                <a:sym typeface="Symbol" pitchFamily="18" charset="2"/>
              </a:rPr>
              <a:t> </a:t>
            </a:r>
            <a:r>
              <a:rPr lang="en-US" altLang="zh-CN" sz="2400" dirty="0"/>
              <a:t> V</a:t>
            </a:r>
            <a:r>
              <a:rPr lang="en-US" altLang="zh-CN" sz="2400" baseline="-25000" dirty="0"/>
              <a:t>N </a:t>
            </a:r>
            <a:endParaRPr lang="zh-CN" altLang="en-US" sz="2400" dirty="0" smtClean="0">
              <a:solidFill>
                <a:schemeClr val="tx1"/>
              </a:solidFill>
            </a:endParaRPr>
          </a:p>
          <a:p>
            <a:pPr>
              <a:lnSpc>
                <a:spcPct val="120000"/>
              </a:lnSpc>
              <a:buFont typeface="Wingdings" pitchFamily="2" charset="2"/>
              <a:buNone/>
            </a:pPr>
            <a:r>
              <a:rPr lang="zh-CN" altLang="en-US" sz="2400" dirty="0" smtClean="0"/>
              <a:t>	</a:t>
            </a:r>
            <a:r>
              <a:rPr lang="zh-CN" altLang="en-US" sz="2400" dirty="0">
                <a:solidFill>
                  <a:srgbClr val="C00000"/>
                </a:solidFill>
              </a:rPr>
              <a:t>若</a:t>
            </a:r>
            <a:r>
              <a:rPr lang="en-US" altLang="zh-CN" sz="2400" dirty="0">
                <a:solidFill>
                  <a:srgbClr val="C00000"/>
                </a:solidFill>
              </a:rPr>
              <a:t>S=&gt;</a:t>
            </a:r>
            <a:r>
              <a:rPr lang="en-US" altLang="zh-CN" sz="2400" baseline="30000" dirty="0">
                <a:solidFill>
                  <a:srgbClr val="C00000"/>
                </a:solidFill>
              </a:rPr>
              <a:t>*</a:t>
            </a:r>
            <a:r>
              <a:rPr lang="en-US" altLang="zh-CN" sz="2400" dirty="0">
                <a:solidFill>
                  <a:srgbClr val="C00000"/>
                </a:solidFill>
                <a:sym typeface="Symbol" pitchFamily="18" charset="2"/>
              </a:rPr>
              <a:t></a:t>
            </a:r>
            <a:r>
              <a:rPr lang="en-US" altLang="zh-CN" sz="2400" dirty="0">
                <a:solidFill>
                  <a:srgbClr val="C00000"/>
                </a:solidFill>
              </a:rPr>
              <a:t>A</a:t>
            </a:r>
            <a:r>
              <a:rPr lang="en-US" altLang="zh-CN" sz="2400" dirty="0">
                <a:solidFill>
                  <a:srgbClr val="C00000"/>
                </a:solidFill>
                <a:sym typeface="Symbol" pitchFamily="18" charset="2"/>
              </a:rPr>
              <a:t></a:t>
            </a:r>
            <a:r>
              <a:rPr lang="zh-CN" altLang="en-US" sz="2400" dirty="0" smtClean="0">
                <a:solidFill>
                  <a:srgbClr val="C00000"/>
                </a:solidFill>
              </a:rPr>
              <a:t>，</a:t>
            </a:r>
            <a:endParaRPr lang="en-US" altLang="zh-CN" sz="2400" dirty="0" smtClean="0">
              <a:solidFill>
                <a:srgbClr val="C00000"/>
              </a:solidFill>
            </a:endParaRPr>
          </a:p>
          <a:p>
            <a:pPr>
              <a:lnSpc>
                <a:spcPct val="120000"/>
              </a:lnSpc>
              <a:buFont typeface="Wingdings" pitchFamily="2" charset="2"/>
              <a:buNone/>
            </a:pPr>
            <a:r>
              <a:rPr lang="en-US" altLang="zh-CN" sz="2400" dirty="0" smtClean="0">
                <a:solidFill>
                  <a:schemeClr val="tx1"/>
                </a:solidFill>
              </a:rPr>
              <a:t>  </a:t>
            </a:r>
            <a:r>
              <a:rPr lang="en-US" altLang="zh-CN" sz="2400" dirty="0"/>
              <a:t> </a:t>
            </a:r>
            <a:r>
              <a:rPr lang="zh-CN" altLang="en-US" sz="2400" dirty="0">
                <a:sym typeface="Symbol" pitchFamily="18" charset="2"/>
              </a:rPr>
              <a:t></a:t>
            </a:r>
            <a:r>
              <a:rPr lang="en-US" altLang="zh-CN" sz="2400" dirty="0">
                <a:sym typeface="Symbol" pitchFamily="18" charset="2"/>
              </a:rPr>
              <a:t>!=&gt;</a:t>
            </a:r>
            <a:r>
              <a:rPr lang="en-US" altLang="zh-CN" sz="2400" baseline="30000" dirty="0">
                <a:sym typeface="Symbol" pitchFamily="18" charset="2"/>
              </a:rPr>
              <a:t>*</a:t>
            </a:r>
            <a:r>
              <a:rPr lang="en-US" altLang="zh-CN" sz="2400" dirty="0">
                <a:sym typeface="Symbol" pitchFamily="18" charset="2"/>
              </a:rPr>
              <a:t></a:t>
            </a:r>
            <a:r>
              <a:rPr lang="zh-CN" altLang="en-US" sz="2400" dirty="0"/>
              <a:t>，</a:t>
            </a:r>
            <a:r>
              <a:rPr lang="en-US" altLang="zh-CN" sz="2400" dirty="0"/>
              <a:t>FOLLOW(A)=FIRST(</a:t>
            </a:r>
            <a:r>
              <a:rPr lang="en-US" altLang="zh-CN" sz="2400" dirty="0">
                <a:sym typeface="Symbol" pitchFamily="18" charset="2"/>
              </a:rPr>
              <a:t></a:t>
            </a:r>
            <a:r>
              <a:rPr lang="en-US" altLang="zh-CN" sz="2400" dirty="0" smtClean="0"/>
              <a:t>)</a:t>
            </a:r>
          </a:p>
          <a:p>
            <a:pPr>
              <a:lnSpc>
                <a:spcPct val="120000"/>
              </a:lnSpc>
              <a:buFont typeface="Wingdings" pitchFamily="2" charset="2"/>
              <a:buNone/>
            </a:pPr>
            <a:r>
              <a:rPr lang="en-US" altLang="zh-CN" sz="2400" dirty="0">
                <a:sym typeface="Symbol" pitchFamily="18" charset="2"/>
              </a:rPr>
              <a:t> </a:t>
            </a:r>
            <a:r>
              <a:rPr lang="en-US" altLang="zh-CN" sz="2400" dirty="0" smtClean="0">
                <a:sym typeface="Symbol" pitchFamily="18" charset="2"/>
              </a:rPr>
              <a:t>  </a:t>
            </a:r>
            <a:r>
              <a:rPr lang="zh-CN" altLang="en-US" sz="2400" dirty="0" smtClean="0">
                <a:sym typeface="Symbol" pitchFamily="18" charset="2"/>
              </a:rPr>
              <a:t></a:t>
            </a:r>
            <a:r>
              <a:rPr lang="en-US" altLang="zh-CN" sz="2400" dirty="0">
                <a:sym typeface="Symbol" pitchFamily="18" charset="2"/>
              </a:rPr>
              <a:t>=&gt;</a:t>
            </a:r>
            <a:r>
              <a:rPr lang="en-US" altLang="zh-CN" sz="2400" baseline="30000" dirty="0">
                <a:sym typeface="Symbol" pitchFamily="18" charset="2"/>
              </a:rPr>
              <a:t>*</a:t>
            </a:r>
            <a:r>
              <a:rPr lang="en-US" altLang="zh-CN" sz="2400" dirty="0">
                <a:sym typeface="Symbol" pitchFamily="18" charset="2"/>
              </a:rPr>
              <a:t></a:t>
            </a:r>
            <a:r>
              <a:rPr lang="zh-CN" altLang="en-US" sz="2400" dirty="0"/>
              <a:t>，</a:t>
            </a:r>
            <a:r>
              <a:rPr lang="en-US" altLang="zh-CN" sz="2400" dirty="0" smtClean="0">
                <a:solidFill>
                  <a:schemeClr val="tx1"/>
                </a:solidFill>
              </a:rPr>
              <a:t>FOLLOW(A)={FIRST(</a:t>
            </a:r>
            <a:r>
              <a:rPr lang="en-US" altLang="zh-CN" sz="2400" dirty="0" smtClean="0">
                <a:solidFill>
                  <a:schemeClr val="tx1"/>
                </a:solidFill>
                <a:sym typeface="Symbol" pitchFamily="18" charset="2"/>
              </a:rPr>
              <a:t></a:t>
            </a:r>
            <a:r>
              <a:rPr lang="en-US" altLang="zh-CN" sz="2400" dirty="0" smtClean="0">
                <a:solidFill>
                  <a:schemeClr val="tx1"/>
                </a:solidFill>
              </a:rPr>
              <a:t>)-{</a:t>
            </a:r>
            <a:r>
              <a:rPr lang="el-GR" altLang="zh-CN" sz="2400" dirty="0" smtClean="0">
                <a:solidFill>
                  <a:schemeClr val="tx1"/>
                </a:solidFill>
              </a:rPr>
              <a:t>ε</a:t>
            </a:r>
            <a:r>
              <a:rPr lang="en-US" altLang="zh-CN" sz="2400" dirty="0" smtClean="0">
                <a:solidFill>
                  <a:schemeClr val="tx1"/>
                </a:solidFill>
              </a:rPr>
              <a:t>}}U {#};</a:t>
            </a:r>
          </a:p>
          <a:p>
            <a:pPr>
              <a:lnSpc>
                <a:spcPct val="120000"/>
              </a:lnSpc>
              <a:buNone/>
            </a:pPr>
            <a:r>
              <a:rPr lang="zh-CN" altLang="en-US" sz="2400" dirty="0" smtClean="0">
                <a:solidFill>
                  <a:srgbClr val="C00000"/>
                </a:solidFill>
              </a:rPr>
              <a:t>  若</a:t>
            </a:r>
            <a:r>
              <a:rPr lang="en-US" altLang="zh-CN" sz="2400" dirty="0">
                <a:solidFill>
                  <a:srgbClr val="C00000"/>
                </a:solidFill>
              </a:rPr>
              <a:t>S=&gt;</a:t>
            </a:r>
            <a:r>
              <a:rPr lang="en-US" altLang="zh-CN" sz="2400" baseline="30000" dirty="0">
                <a:solidFill>
                  <a:srgbClr val="C00000"/>
                </a:solidFill>
              </a:rPr>
              <a:t>*</a:t>
            </a:r>
            <a:r>
              <a:rPr lang="en-US" altLang="zh-CN" sz="2400" dirty="0">
                <a:solidFill>
                  <a:srgbClr val="C00000"/>
                </a:solidFill>
                <a:sym typeface="Symbol" pitchFamily="18" charset="2"/>
              </a:rPr>
              <a:t></a:t>
            </a:r>
            <a:r>
              <a:rPr lang="en-US" altLang="zh-CN" sz="2400" dirty="0">
                <a:solidFill>
                  <a:srgbClr val="C00000"/>
                </a:solidFill>
              </a:rPr>
              <a:t>A</a:t>
            </a:r>
            <a:r>
              <a:rPr lang="zh-CN" altLang="en-US" sz="2400" dirty="0">
                <a:solidFill>
                  <a:srgbClr val="C00000"/>
                </a:solidFill>
              </a:rPr>
              <a:t>，</a:t>
            </a:r>
            <a:endParaRPr lang="en-US" altLang="zh-CN" sz="2400" dirty="0">
              <a:solidFill>
                <a:srgbClr val="C00000"/>
              </a:solidFill>
            </a:endParaRPr>
          </a:p>
          <a:p>
            <a:pPr>
              <a:lnSpc>
                <a:spcPct val="120000"/>
              </a:lnSpc>
              <a:buFont typeface="Wingdings" pitchFamily="2" charset="2"/>
              <a:buNone/>
            </a:pPr>
            <a:r>
              <a:rPr lang="en-US" altLang="zh-CN" sz="2400" dirty="0"/>
              <a:t>  </a:t>
            </a:r>
            <a:r>
              <a:rPr lang="en-US" altLang="zh-CN" sz="2400" dirty="0" smtClean="0"/>
              <a:t>FOLLOW(A)={#}</a:t>
            </a:r>
            <a:endParaRPr lang="en-US" altLang="zh-CN" sz="2400" dirty="0"/>
          </a:p>
          <a:p>
            <a:pPr>
              <a:lnSpc>
                <a:spcPct val="120000"/>
              </a:lnSpc>
              <a:buFont typeface="Wingdings" pitchFamily="2" charset="2"/>
              <a:buNone/>
            </a:pPr>
            <a:r>
              <a:rPr lang="zh-CN" altLang="en-US" sz="2400" dirty="0"/>
              <a:t>	</a:t>
            </a:r>
            <a:r>
              <a:rPr lang="zh-CN" altLang="en-US" sz="2400" dirty="0" smtClean="0">
                <a:solidFill>
                  <a:srgbClr val="C00000"/>
                </a:solidFill>
              </a:rPr>
              <a:t>若</a:t>
            </a:r>
            <a:r>
              <a:rPr lang="en-US" altLang="zh-CN" sz="2400" dirty="0" smtClean="0">
                <a:solidFill>
                  <a:srgbClr val="C00000"/>
                </a:solidFill>
              </a:rPr>
              <a:t>D=&gt;</a:t>
            </a:r>
            <a:r>
              <a:rPr lang="en-US" altLang="zh-CN" sz="2400" baseline="30000" dirty="0" smtClean="0">
                <a:solidFill>
                  <a:srgbClr val="C00000"/>
                </a:solidFill>
              </a:rPr>
              <a:t>*</a:t>
            </a:r>
            <a:r>
              <a:rPr lang="en-US" altLang="zh-CN" sz="2400" dirty="0">
                <a:solidFill>
                  <a:srgbClr val="C00000"/>
                </a:solidFill>
                <a:sym typeface="Symbol" pitchFamily="18" charset="2"/>
              </a:rPr>
              <a:t></a:t>
            </a:r>
            <a:r>
              <a:rPr lang="en-US" altLang="zh-CN" sz="2400" dirty="0">
                <a:solidFill>
                  <a:srgbClr val="C00000"/>
                </a:solidFill>
              </a:rPr>
              <a:t>A</a:t>
            </a:r>
            <a:r>
              <a:rPr lang="en-US" altLang="zh-CN" sz="2400" dirty="0">
                <a:solidFill>
                  <a:srgbClr val="C00000"/>
                </a:solidFill>
                <a:sym typeface="Symbol" pitchFamily="18" charset="2"/>
              </a:rPr>
              <a:t></a:t>
            </a:r>
            <a:r>
              <a:rPr lang="zh-CN" altLang="en-US" sz="2400" dirty="0">
                <a:solidFill>
                  <a:srgbClr val="C00000"/>
                </a:solidFill>
              </a:rPr>
              <a:t>，</a:t>
            </a:r>
            <a:endParaRPr lang="en-US" altLang="zh-CN" sz="2400" dirty="0">
              <a:solidFill>
                <a:srgbClr val="C00000"/>
              </a:solidFill>
            </a:endParaRPr>
          </a:p>
          <a:p>
            <a:pPr>
              <a:lnSpc>
                <a:spcPct val="120000"/>
              </a:lnSpc>
              <a:buFont typeface="Wingdings" pitchFamily="2" charset="2"/>
              <a:buNone/>
            </a:pPr>
            <a:r>
              <a:rPr lang="en-US" altLang="zh-CN" sz="2400" dirty="0">
                <a:solidFill>
                  <a:srgbClr val="C00000"/>
                </a:solidFill>
              </a:rPr>
              <a:t>  </a:t>
            </a:r>
            <a:r>
              <a:rPr lang="zh-CN" altLang="en-US" sz="2400" dirty="0">
                <a:sym typeface="Symbol" pitchFamily="18" charset="2"/>
              </a:rPr>
              <a:t></a:t>
            </a:r>
            <a:r>
              <a:rPr lang="en-US" altLang="zh-CN" sz="2400" dirty="0">
                <a:sym typeface="Symbol" pitchFamily="18" charset="2"/>
              </a:rPr>
              <a:t>!=&gt;</a:t>
            </a:r>
            <a:r>
              <a:rPr lang="en-US" altLang="zh-CN" sz="2400" baseline="30000" dirty="0">
                <a:sym typeface="Symbol" pitchFamily="18" charset="2"/>
              </a:rPr>
              <a:t>*</a:t>
            </a:r>
            <a:r>
              <a:rPr lang="en-US" altLang="zh-CN" sz="2400" dirty="0">
                <a:sym typeface="Symbol" pitchFamily="18" charset="2"/>
              </a:rPr>
              <a:t></a:t>
            </a:r>
            <a:r>
              <a:rPr lang="zh-CN" altLang="en-US" sz="2400" dirty="0"/>
              <a:t>，</a:t>
            </a:r>
            <a:r>
              <a:rPr lang="en-US" altLang="zh-CN" sz="2400" dirty="0"/>
              <a:t>FOLLOW(A)=FIRST(</a:t>
            </a:r>
            <a:r>
              <a:rPr lang="en-US" altLang="zh-CN" sz="2400" dirty="0">
                <a:sym typeface="Symbol" pitchFamily="18" charset="2"/>
              </a:rPr>
              <a:t></a:t>
            </a:r>
            <a:r>
              <a:rPr lang="en-US" altLang="zh-CN" sz="2400" dirty="0" smtClean="0"/>
              <a:t>)</a:t>
            </a:r>
          </a:p>
          <a:p>
            <a:pPr>
              <a:lnSpc>
                <a:spcPct val="120000"/>
              </a:lnSpc>
              <a:buFont typeface="Wingdings" pitchFamily="2" charset="2"/>
              <a:buNone/>
            </a:pPr>
            <a:r>
              <a:rPr lang="en-US" altLang="zh-CN" sz="2400" dirty="0">
                <a:solidFill>
                  <a:srgbClr val="C00000"/>
                </a:solidFill>
                <a:sym typeface="Symbol" pitchFamily="18" charset="2"/>
              </a:rPr>
              <a:t> </a:t>
            </a:r>
            <a:r>
              <a:rPr lang="en-US" altLang="zh-CN" sz="2400" dirty="0" smtClean="0">
                <a:solidFill>
                  <a:srgbClr val="C00000"/>
                </a:solidFill>
                <a:sym typeface="Symbol" pitchFamily="18" charset="2"/>
              </a:rPr>
              <a:t> </a:t>
            </a:r>
            <a:r>
              <a:rPr lang="zh-CN" altLang="en-US" sz="2400" dirty="0" smtClean="0">
                <a:solidFill>
                  <a:srgbClr val="C00000"/>
                </a:solidFill>
                <a:sym typeface="Symbol" pitchFamily="18" charset="2"/>
              </a:rPr>
              <a:t></a:t>
            </a:r>
            <a:r>
              <a:rPr lang="en-US" altLang="zh-CN" sz="2400" dirty="0">
                <a:solidFill>
                  <a:srgbClr val="C00000"/>
                </a:solidFill>
                <a:sym typeface="Symbol" pitchFamily="18" charset="2"/>
              </a:rPr>
              <a:t>=&gt;</a:t>
            </a:r>
            <a:r>
              <a:rPr lang="en-US" altLang="zh-CN" sz="2400" baseline="30000" dirty="0">
                <a:solidFill>
                  <a:srgbClr val="C00000"/>
                </a:solidFill>
                <a:sym typeface="Symbol" pitchFamily="18" charset="2"/>
              </a:rPr>
              <a:t>*</a:t>
            </a:r>
            <a:r>
              <a:rPr lang="en-US" altLang="zh-CN" sz="2400" dirty="0">
                <a:solidFill>
                  <a:srgbClr val="C00000"/>
                </a:solidFill>
                <a:sym typeface="Symbol" pitchFamily="18" charset="2"/>
              </a:rPr>
              <a:t></a:t>
            </a:r>
            <a:r>
              <a:rPr lang="zh-CN" altLang="en-US" sz="2400" dirty="0">
                <a:solidFill>
                  <a:srgbClr val="C00000"/>
                </a:solidFill>
              </a:rPr>
              <a:t>，</a:t>
            </a:r>
            <a:r>
              <a:rPr lang="en-US" altLang="zh-CN" sz="2400" dirty="0">
                <a:solidFill>
                  <a:srgbClr val="C00000"/>
                </a:solidFill>
              </a:rPr>
              <a:t>FOLLOW(A</a:t>
            </a:r>
            <a:r>
              <a:rPr lang="en-US" altLang="zh-CN" sz="2400" dirty="0" smtClean="0">
                <a:solidFill>
                  <a:srgbClr val="C00000"/>
                </a:solidFill>
              </a:rPr>
              <a:t>)={FIRST</a:t>
            </a:r>
            <a:r>
              <a:rPr lang="en-US" altLang="zh-CN" sz="2400" dirty="0">
                <a:solidFill>
                  <a:srgbClr val="C00000"/>
                </a:solidFill>
              </a:rPr>
              <a:t>(</a:t>
            </a:r>
            <a:r>
              <a:rPr lang="en-US" altLang="zh-CN" sz="2400" dirty="0">
                <a:solidFill>
                  <a:srgbClr val="C00000"/>
                </a:solidFill>
                <a:sym typeface="Symbol" pitchFamily="18" charset="2"/>
              </a:rPr>
              <a:t></a:t>
            </a:r>
            <a:r>
              <a:rPr lang="en-US" altLang="zh-CN" sz="2400" dirty="0" smtClean="0">
                <a:solidFill>
                  <a:srgbClr val="C00000"/>
                </a:solidFill>
              </a:rPr>
              <a:t>)-{</a:t>
            </a:r>
            <a:r>
              <a:rPr lang="en-US" altLang="zh-CN" sz="2400" dirty="0">
                <a:solidFill>
                  <a:srgbClr val="C00000"/>
                </a:solidFill>
                <a:sym typeface="Symbol" pitchFamily="18" charset="2"/>
              </a:rPr>
              <a:t></a:t>
            </a:r>
            <a:r>
              <a:rPr lang="en-US" altLang="zh-CN" sz="2400" dirty="0" smtClean="0">
                <a:solidFill>
                  <a:srgbClr val="C00000"/>
                </a:solidFill>
              </a:rPr>
              <a:t>}}U FOLLOW(D)</a:t>
            </a:r>
            <a:endParaRPr lang="en-US" altLang="zh-CN" sz="2400" dirty="0" smtClean="0"/>
          </a:p>
        </p:txBody>
      </p:sp>
      <p:sp>
        <p:nvSpPr>
          <p:cNvPr id="2" name="TextBox 1"/>
          <p:cNvSpPr txBox="1"/>
          <p:nvPr/>
        </p:nvSpPr>
        <p:spPr>
          <a:xfrm>
            <a:off x="5759624" y="2231"/>
            <a:ext cx="3384376" cy="461665"/>
          </a:xfrm>
          <a:prstGeom prst="rect">
            <a:avLst/>
          </a:prstGeom>
          <a:solidFill>
            <a:srgbClr val="66CCFF"/>
          </a:solidFill>
        </p:spPr>
        <p:txBody>
          <a:bodyPr wrap="square" rtlCol="0">
            <a:spAutoFit/>
          </a:bodyPr>
          <a:lstStyle/>
          <a:p>
            <a:pPr eaLnBrk="0" fontAlgn="base" hangingPunct="0">
              <a:spcBef>
                <a:spcPct val="0"/>
              </a:spcBef>
              <a:spcAft>
                <a:spcPct val="0"/>
              </a:spcAft>
            </a:pPr>
            <a:r>
              <a:rPr lang="zh-CN" altLang="en-US" sz="2400" b="1" dirty="0">
                <a:solidFill>
                  <a:srgbClr val="C00000"/>
                </a:solidFill>
                <a:ea typeface="宋体" pitchFamily="2" charset="-122"/>
              </a:rPr>
              <a:t>后跟符号</a:t>
            </a:r>
            <a:r>
              <a:rPr lang="en-US" altLang="zh-CN" sz="2400" b="1" dirty="0">
                <a:solidFill>
                  <a:srgbClr val="C00000"/>
                </a:solidFill>
                <a:ea typeface="宋体" pitchFamily="2" charset="-122"/>
              </a:rPr>
              <a:t>FOLLOW()</a:t>
            </a:r>
            <a:r>
              <a:rPr lang="zh-CN" altLang="en-US" sz="2400" b="1" dirty="0">
                <a:solidFill>
                  <a:srgbClr val="C00000"/>
                </a:solidFill>
                <a:ea typeface="宋体" pitchFamily="2" charset="-122"/>
              </a:rPr>
              <a:t>集</a:t>
            </a:r>
          </a:p>
        </p:txBody>
      </p:sp>
    </p:spTree>
    <p:extLst>
      <p:ext uri="{BB962C8B-B14F-4D97-AF65-F5344CB8AC3E}">
        <p14:creationId xmlns:p14="http://schemas.microsoft.com/office/powerpoint/2010/main" xmlns="" val="2025007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0402">
                                            <p:txEl>
                                              <p:pRg st="1" end="1"/>
                                            </p:txEl>
                                          </p:spTgt>
                                        </p:tgtEl>
                                        <p:attrNameLst>
                                          <p:attrName>style.visibility</p:attrName>
                                        </p:attrNameLst>
                                      </p:cBhvr>
                                      <p:to>
                                        <p:strVal val="visible"/>
                                      </p:to>
                                    </p:set>
                                    <p:animEffect transition="in" filter="blinds(horizontal)">
                                      <p:cBhvr>
                                        <p:cTn id="7" dur="500"/>
                                        <p:tgtEl>
                                          <p:spTgt spid="2304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0402">
                                            <p:txEl>
                                              <p:pRg st="2" end="2"/>
                                            </p:txEl>
                                          </p:spTgt>
                                        </p:tgtEl>
                                        <p:attrNameLst>
                                          <p:attrName>style.visibility</p:attrName>
                                        </p:attrNameLst>
                                      </p:cBhvr>
                                      <p:to>
                                        <p:strVal val="visible"/>
                                      </p:to>
                                    </p:set>
                                    <p:animEffect transition="in" filter="blinds(horizontal)">
                                      <p:cBhvr>
                                        <p:cTn id="12" dur="500"/>
                                        <p:tgtEl>
                                          <p:spTgt spid="2304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0402">
                                            <p:txEl>
                                              <p:pRg st="3" end="3"/>
                                            </p:txEl>
                                          </p:spTgt>
                                        </p:tgtEl>
                                        <p:attrNameLst>
                                          <p:attrName>style.visibility</p:attrName>
                                        </p:attrNameLst>
                                      </p:cBhvr>
                                      <p:to>
                                        <p:strVal val="visible"/>
                                      </p:to>
                                    </p:set>
                                    <p:animEffect transition="in" filter="blinds(horizontal)">
                                      <p:cBhvr>
                                        <p:cTn id="17" dur="500"/>
                                        <p:tgtEl>
                                          <p:spTgt spid="23040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0402">
                                            <p:txEl>
                                              <p:pRg st="4" end="4"/>
                                            </p:txEl>
                                          </p:spTgt>
                                        </p:tgtEl>
                                        <p:attrNameLst>
                                          <p:attrName>style.visibility</p:attrName>
                                        </p:attrNameLst>
                                      </p:cBhvr>
                                      <p:to>
                                        <p:strVal val="visible"/>
                                      </p:to>
                                    </p:set>
                                    <p:animEffect transition="in" filter="blinds(horizontal)">
                                      <p:cBhvr>
                                        <p:cTn id="22" dur="500"/>
                                        <p:tgtEl>
                                          <p:spTgt spid="23040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0402">
                                            <p:txEl>
                                              <p:pRg st="5" end="5"/>
                                            </p:txEl>
                                          </p:spTgt>
                                        </p:tgtEl>
                                        <p:attrNameLst>
                                          <p:attrName>style.visibility</p:attrName>
                                        </p:attrNameLst>
                                      </p:cBhvr>
                                      <p:to>
                                        <p:strVal val="visible"/>
                                      </p:to>
                                    </p:set>
                                    <p:animEffect transition="in" filter="blinds(horizontal)">
                                      <p:cBhvr>
                                        <p:cTn id="27" dur="500"/>
                                        <p:tgtEl>
                                          <p:spTgt spid="23040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0402">
                                            <p:txEl>
                                              <p:pRg st="6" end="6"/>
                                            </p:txEl>
                                          </p:spTgt>
                                        </p:tgtEl>
                                        <p:attrNameLst>
                                          <p:attrName>style.visibility</p:attrName>
                                        </p:attrNameLst>
                                      </p:cBhvr>
                                      <p:to>
                                        <p:strVal val="visible"/>
                                      </p:to>
                                    </p:set>
                                    <p:animEffect transition="in" filter="blinds(horizontal)">
                                      <p:cBhvr>
                                        <p:cTn id="32" dur="500"/>
                                        <p:tgtEl>
                                          <p:spTgt spid="23040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0402">
                                            <p:txEl>
                                              <p:pRg st="7" end="7"/>
                                            </p:txEl>
                                          </p:spTgt>
                                        </p:tgtEl>
                                        <p:attrNameLst>
                                          <p:attrName>style.visibility</p:attrName>
                                        </p:attrNameLst>
                                      </p:cBhvr>
                                      <p:to>
                                        <p:strVal val="visible"/>
                                      </p:to>
                                    </p:set>
                                    <p:animEffect transition="in" filter="blinds(horizontal)">
                                      <p:cBhvr>
                                        <p:cTn id="37" dur="500"/>
                                        <p:tgtEl>
                                          <p:spTgt spid="23040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30402">
                                            <p:txEl>
                                              <p:pRg st="8" end="8"/>
                                            </p:txEl>
                                          </p:spTgt>
                                        </p:tgtEl>
                                        <p:attrNameLst>
                                          <p:attrName>style.visibility</p:attrName>
                                        </p:attrNameLst>
                                      </p:cBhvr>
                                      <p:to>
                                        <p:strVal val="visible"/>
                                      </p:to>
                                    </p:set>
                                    <p:animEffect transition="in" filter="blinds(horizontal)">
                                      <p:cBhvr>
                                        <p:cTn id="42" dur="500"/>
                                        <p:tgtEl>
                                          <p:spTgt spid="2304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0" y="274638"/>
            <a:ext cx="8283575" cy="1143000"/>
          </a:xfrm>
        </p:spPr>
        <p:txBody>
          <a:bodyPr>
            <a:normAutofit/>
          </a:bodyPr>
          <a:lstStyle/>
          <a:p>
            <a:r>
              <a:rPr lang="zh-CN" altLang="en-US" sz="3200" dirty="0" smtClean="0">
                <a:solidFill>
                  <a:srgbClr val="FFC000"/>
                </a:solidFill>
              </a:rPr>
              <a:t>适用确定的自顶而下的语法分析</a:t>
            </a:r>
            <a:r>
              <a:rPr lang="en-US" altLang="zh-CN" sz="3200" dirty="0" smtClean="0">
                <a:solidFill>
                  <a:srgbClr val="FFC000"/>
                </a:solidFill>
              </a:rPr>
              <a:t>——LL(1)</a:t>
            </a:r>
            <a:r>
              <a:rPr lang="zh-CN" altLang="en-US" sz="3200" dirty="0" smtClean="0">
                <a:solidFill>
                  <a:srgbClr val="FFC000"/>
                </a:solidFill>
              </a:rPr>
              <a:t>文法</a:t>
            </a:r>
            <a:r>
              <a:rPr lang="en-US" altLang="zh-CN" sz="3200" dirty="0" smtClean="0">
                <a:solidFill>
                  <a:srgbClr val="FFC000"/>
                </a:solidFill>
              </a:rPr>
              <a:t/>
            </a:r>
            <a:br>
              <a:rPr lang="en-US" altLang="zh-CN" sz="3200" dirty="0" smtClean="0">
                <a:solidFill>
                  <a:srgbClr val="FFC000"/>
                </a:solidFill>
              </a:rPr>
            </a:br>
            <a:endParaRPr lang="zh-CN" altLang="en-US" sz="3200" dirty="0" smtClean="0">
              <a:solidFill>
                <a:srgbClr val="FFC000"/>
              </a:solidFill>
            </a:endParaRPr>
          </a:p>
        </p:txBody>
      </p:sp>
      <p:sp>
        <p:nvSpPr>
          <p:cNvPr id="306179" name="Rectangle 3"/>
          <p:cNvSpPr>
            <a:spLocks noGrp="1" noChangeArrowheads="1"/>
          </p:cNvSpPr>
          <p:nvPr>
            <p:ph sz="quarter" idx="4294967295"/>
          </p:nvPr>
        </p:nvSpPr>
        <p:spPr>
          <a:xfrm>
            <a:off x="251520" y="1556792"/>
            <a:ext cx="7924800" cy="2664296"/>
          </a:xfrm>
        </p:spPr>
        <p:txBody>
          <a:bodyPr>
            <a:normAutofit/>
          </a:bodyPr>
          <a:lstStyle/>
          <a:p>
            <a:r>
              <a:rPr lang="zh-CN" altLang="en-US" sz="2400" b="1" dirty="0" smtClean="0"/>
              <a:t>定义一个产生式被选择的集合</a:t>
            </a:r>
            <a:r>
              <a:rPr lang="en-US" altLang="zh-CN" sz="2400" b="1" dirty="0" smtClean="0">
                <a:solidFill>
                  <a:srgbClr val="C00000"/>
                </a:solidFill>
              </a:rPr>
              <a:t>SELECT()</a:t>
            </a:r>
          </a:p>
          <a:p>
            <a:r>
              <a:rPr lang="zh-CN" altLang="en-US" sz="2400" b="1" dirty="0" smtClean="0"/>
              <a:t>定义</a:t>
            </a:r>
            <a:r>
              <a:rPr lang="en-US" altLang="zh-CN" sz="2400" b="1" dirty="0" smtClean="0"/>
              <a:t>4.3: </a:t>
            </a:r>
            <a:r>
              <a:rPr lang="zh-CN" altLang="en-US" sz="2400" b="1" dirty="0" smtClean="0"/>
              <a:t>给定上下文无关文法的产生式</a:t>
            </a:r>
            <a:r>
              <a:rPr lang="en-US" altLang="zh-CN" sz="2400" b="1" dirty="0" smtClean="0"/>
              <a:t>A</a:t>
            </a:r>
            <a:r>
              <a:rPr lang="en-US" altLang="zh-CN" sz="2400" b="1" dirty="0" smtClean="0">
                <a:sym typeface="Symbol" pitchFamily="18" charset="2"/>
              </a:rPr>
              <a:t></a:t>
            </a:r>
            <a:r>
              <a:rPr lang="zh-CN" altLang="en-US" sz="2400" b="1" dirty="0" smtClean="0"/>
              <a:t>，</a:t>
            </a:r>
            <a:r>
              <a:rPr lang="en-US" altLang="zh-CN" sz="2400" b="1" dirty="0" smtClean="0"/>
              <a:t>A</a:t>
            </a:r>
            <a:r>
              <a:rPr lang="en-US" altLang="zh-CN" sz="2400" b="1" dirty="0" smtClean="0">
                <a:sym typeface="Symbol" pitchFamily="18" charset="2"/>
              </a:rPr>
              <a:t></a:t>
            </a:r>
            <a:r>
              <a:rPr lang="en-US" altLang="zh-CN" sz="2400" b="1" dirty="0" smtClean="0"/>
              <a:t>V</a:t>
            </a:r>
            <a:r>
              <a:rPr lang="en-US" altLang="zh-CN" sz="2400" b="1" baseline="-25000" dirty="0" smtClean="0"/>
              <a:t>N</a:t>
            </a:r>
            <a:r>
              <a:rPr lang="zh-CN" altLang="en-US" sz="2400" b="1" dirty="0" smtClean="0"/>
              <a:t>，</a:t>
            </a:r>
            <a:r>
              <a:rPr lang="zh-CN" altLang="en-US" sz="2400" b="1" dirty="0" smtClean="0">
                <a:sym typeface="Symbol" pitchFamily="18" charset="2"/>
              </a:rPr>
              <a:t></a:t>
            </a:r>
            <a:r>
              <a:rPr lang="en-US" altLang="zh-CN" sz="2400" b="1" dirty="0" smtClean="0"/>
              <a:t>V*</a:t>
            </a:r>
            <a:r>
              <a:rPr lang="zh-CN" altLang="en-US" sz="2400" b="1" dirty="0" smtClean="0"/>
              <a:t>，</a:t>
            </a:r>
            <a:endParaRPr lang="en-US" altLang="zh-CN" sz="2400" b="1" dirty="0" smtClean="0"/>
          </a:p>
          <a:p>
            <a:r>
              <a:rPr lang="zh-CN" altLang="en-US" sz="2400" b="1" dirty="0" smtClean="0">
                <a:solidFill>
                  <a:srgbClr val="C00000"/>
                </a:solidFill>
              </a:rPr>
              <a:t>若</a:t>
            </a:r>
            <a:r>
              <a:rPr lang="zh-CN" altLang="en-US" sz="2400" b="1" dirty="0" smtClean="0">
                <a:solidFill>
                  <a:srgbClr val="C00000"/>
                </a:solidFill>
                <a:sym typeface="Symbol" pitchFamily="18" charset="2"/>
              </a:rPr>
              <a:t></a:t>
            </a:r>
            <a:r>
              <a:rPr lang="zh-CN" altLang="en-US" sz="2400" b="1" dirty="0" smtClean="0">
                <a:solidFill>
                  <a:srgbClr val="C00000"/>
                </a:solidFill>
              </a:rPr>
              <a:t>不能推出</a:t>
            </a:r>
            <a:r>
              <a:rPr lang="zh-CN" altLang="en-US" sz="2400" b="1" dirty="0" smtClean="0">
                <a:solidFill>
                  <a:srgbClr val="C00000"/>
                </a:solidFill>
                <a:sym typeface="Symbol" pitchFamily="18" charset="2"/>
              </a:rPr>
              <a:t></a:t>
            </a:r>
            <a:r>
              <a:rPr lang="zh-CN" altLang="en-US" sz="2400" b="1" dirty="0" smtClean="0"/>
              <a:t>，则</a:t>
            </a:r>
            <a:r>
              <a:rPr lang="en-US" altLang="zh-CN" sz="2400" b="1" dirty="0" smtClean="0"/>
              <a:t>SELECT(A</a:t>
            </a:r>
            <a:r>
              <a:rPr lang="en-US" altLang="zh-CN" sz="2400" b="1" dirty="0" smtClean="0">
                <a:sym typeface="Symbol" pitchFamily="18" charset="2"/>
              </a:rPr>
              <a:t></a:t>
            </a:r>
            <a:r>
              <a:rPr lang="en-US" altLang="zh-CN" sz="2400" b="1" dirty="0" smtClean="0"/>
              <a:t>)=FIRST(</a:t>
            </a:r>
            <a:r>
              <a:rPr lang="en-US" altLang="zh-CN" sz="2400" b="1" dirty="0" smtClean="0">
                <a:sym typeface="Symbol" pitchFamily="18" charset="2"/>
              </a:rPr>
              <a:t>)</a:t>
            </a:r>
          </a:p>
          <a:p>
            <a:pPr marL="342900" lvl="1" indent="-342900"/>
            <a:r>
              <a:rPr lang="zh-CN" altLang="en-US" sz="2400" b="1" dirty="0"/>
              <a:t>如果</a:t>
            </a:r>
            <a:r>
              <a:rPr lang="zh-CN" altLang="en-US" sz="2400" b="1" dirty="0">
                <a:solidFill>
                  <a:srgbClr val="C00000"/>
                </a:solidFill>
                <a:sym typeface="Symbol" pitchFamily="18" charset="2"/>
              </a:rPr>
              <a:t></a:t>
            </a:r>
            <a:r>
              <a:rPr lang="zh-CN" altLang="en-US" sz="2400" b="1" dirty="0">
                <a:solidFill>
                  <a:srgbClr val="C00000"/>
                </a:solidFill>
              </a:rPr>
              <a:t>能够推导出</a:t>
            </a:r>
            <a:r>
              <a:rPr lang="zh-CN" altLang="en-US" sz="2400" b="1" dirty="0">
                <a:solidFill>
                  <a:srgbClr val="C00000"/>
                </a:solidFill>
                <a:sym typeface="Symbol" pitchFamily="18" charset="2"/>
              </a:rPr>
              <a:t></a:t>
            </a:r>
            <a:r>
              <a:rPr lang="zh-CN" altLang="en-US" sz="2400" b="1" dirty="0"/>
              <a:t>，则</a:t>
            </a:r>
            <a:r>
              <a:rPr lang="en-US" altLang="zh-CN" sz="2400" b="1" dirty="0"/>
              <a:t>SELECT(A</a:t>
            </a:r>
            <a:r>
              <a:rPr lang="en-US" altLang="zh-CN" sz="2400" b="1" dirty="0">
                <a:sym typeface="Symbol" pitchFamily="18" charset="2"/>
              </a:rPr>
              <a:t></a:t>
            </a:r>
            <a:r>
              <a:rPr lang="en-US" altLang="zh-CN" sz="2400" b="1" dirty="0"/>
              <a:t>)=(FIRST(</a:t>
            </a:r>
            <a:r>
              <a:rPr lang="en-US" altLang="zh-CN" sz="2400" b="1" dirty="0">
                <a:sym typeface="Symbol" pitchFamily="18" charset="2"/>
              </a:rPr>
              <a:t></a:t>
            </a:r>
            <a:r>
              <a:rPr lang="en-US" altLang="zh-CN" sz="2400" b="1" dirty="0"/>
              <a:t>)﹣{</a:t>
            </a:r>
            <a:r>
              <a:rPr lang="en-US" altLang="zh-CN" sz="2400" b="1" dirty="0">
                <a:sym typeface="Symbol" pitchFamily="18" charset="2"/>
              </a:rPr>
              <a:t></a:t>
            </a:r>
            <a:r>
              <a:rPr lang="en-US" altLang="zh-CN" sz="2400" b="1" dirty="0"/>
              <a:t>})∪FOLLOW(A)</a:t>
            </a:r>
            <a:r>
              <a:rPr lang="zh-CN" altLang="en-US" sz="2400" b="1" dirty="0"/>
              <a:t>。</a:t>
            </a:r>
          </a:p>
          <a:p>
            <a:endParaRPr lang="en-US" altLang="zh-CN" sz="2400" b="1" dirty="0" smtClean="0"/>
          </a:p>
          <a:p>
            <a:pPr marL="0" indent="0">
              <a:buNone/>
            </a:pPr>
            <a:endParaRPr lang="en-US" altLang="zh-CN" sz="2400" b="1" dirty="0" smtClean="0"/>
          </a:p>
        </p:txBody>
      </p:sp>
      <p:sp>
        <p:nvSpPr>
          <p:cNvPr id="4" name="矩形 3"/>
          <p:cNvSpPr/>
          <p:nvPr/>
        </p:nvSpPr>
        <p:spPr>
          <a:xfrm>
            <a:off x="364108" y="4365104"/>
            <a:ext cx="8136904" cy="1421928"/>
          </a:xfrm>
          <a:prstGeom prst="rect">
            <a:avLst/>
          </a:prstGeom>
        </p:spPr>
        <p:txBody>
          <a:bodyPr wrap="square">
            <a:spAutoFit/>
          </a:bodyPr>
          <a:lstStyle/>
          <a:p>
            <a:pPr indent="360000" eaLnBrk="0" fontAlgn="base" hangingPunct="0">
              <a:lnSpc>
                <a:spcPct val="120000"/>
              </a:lnSpc>
              <a:spcBef>
                <a:spcPct val="0"/>
              </a:spcBef>
              <a:spcAft>
                <a:spcPct val="0"/>
              </a:spcAft>
              <a:buFont typeface="Wingdings" pitchFamily="2" charset="2"/>
              <a:buNone/>
            </a:pPr>
            <a:r>
              <a:rPr lang="zh-CN" altLang="en-US" sz="2400" b="1" dirty="0">
                <a:solidFill>
                  <a:prstClr val="black"/>
                </a:solidFill>
                <a:latin typeface="Arial Narrow" pitchFamily="34" charset="0"/>
              </a:rPr>
              <a:t>定义</a:t>
            </a:r>
            <a:r>
              <a:rPr lang="en-US" altLang="zh-CN" sz="2400" b="1" dirty="0">
                <a:solidFill>
                  <a:prstClr val="black"/>
                </a:solidFill>
                <a:latin typeface="Arial Narrow" pitchFamily="34" charset="0"/>
              </a:rPr>
              <a:t>4.3</a:t>
            </a:r>
            <a:r>
              <a:rPr lang="zh-CN" altLang="en-US" sz="2400" b="1" dirty="0">
                <a:solidFill>
                  <a:prstClr val="black"/>
                </a:solidFill>
                <a:latin typeface="Arial Narrow" pitchFamily="34" charset="0"/>
              </a:rPr>
              <a:t>说明：推导过程中，一个产生式被选择，主要是因为它的首个终结符号；其次是，当首个终结符号是</a:t>
            </a:r>
            <a:r>
              <a:rPr lang="el-GR" altLang="zh-CN" sz="2400" b="1" dirty="0">
                <a:solidFill>
                  <a:prstClr val="black"/>
                </a:solidFill>
                <a:latin typeface="Arial Narrow" pitchFamily="34" charset="0"/>
              </a:rPr>
              <a:t>ε</a:t>
            </a:r>
            <a:r>
              <a:rPr lang="zh-CN" altLang="en-US" sz="2400" b="1" dirty="0">
                <a:solidFill>
                  <a:prstClr val="black"/>
                </a:solidFill>
                <a:latin typeface="Arial Narrow" pitchFamily="34" charset="0"/>
              </a:rPr>
              <a:t>时，还要看它的后跟的终结符号。</a:t>
            </a:r>
          </a:p>
        </p:txBody>
      </p:sp>
    </p:spTree>
    <p:extLst>
      <p:ext uri="{BB962C8B-B14F-4D97-AF65-F5344CB8AC3E}">
        <p14:creationId xmlns:p14="http://schemas.microsoft.com/office/powerpoint/2010/main" xmlns="" val="91451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251520" y="332656"/>
            <a:ext cx="7924800" cy="778098"/>
          </a:xfrm>
        </p:spPr>
        <p:txBody>
          <a:bodyPr>
            <a:noAutofit/>
          </a:bodyPr>
          <a:lstStyle/>
          <a:p>
            <a:r>
              <a:rPr lang="en-US" altLang="zh-CN" sz="3200" dirty="0" smtClean="0">
                <a:solidFill>
                  <a:srgbClr val="FFC000"/>
                </a:solidFill>
              </a:rPr>
              <a:t>LL(1)</a:t>
            </a:r>
            <a:r>
              <a:rPr lang="zh-CN" altLang="en-US" sz="3200" dirty="0" smtClean="0">
                <a:solidFill>
                  <a:srgbClr val="FFC000"/>
                </a:solidFill>
              </a:rPr>
              <a:t>文法定义</a:t>
            </a:r>
            <a:r>
              <a:rPr lang="en-US" altLang="zh-CN" sz="3200" dirty="0" smtClean="0"/>
              <a:t/>
            </a:r>
            <a:br>
              <a:rPr lang="en-US" altLang="zh-CN" sz="3200" dirty="0" smtClean="0"/>
            </a:br>
            <a:endParaRPr lang="zh-CN" altLang="en-US" sz="3200" dirty="0" smtClean="0"/>
          </a:p>
        </p:txBody>
      </p:sp>
      <p:sp>
        <p:nvSpPr>
          <p:cNvPr id="307203" name="Rectangle 3"/>
          <p:cNvSpPr>
            <a:spLocks noGrp="1" noChangeArrowheads="1"/>
          </p:cNvSpPr>
          <p:nvPr>
            <p:ph sz="quarter" idx="4294967295"/>
          </p:nvPr>
        </p:nvSpPr>
        <p:spPr>
          <a:xfrm>
            <a:off x="179512" y="1484784"/>
            <a:ext cx="7924800" cy="3240360"/>
          </a:xfrm>
        </p:spPr>
        <p:txBody>
          <a:bodyPr>
            <a:normAutofit lnSpcReduction="10000"/>
          </a:bodyPr>
          <a:lstStyle/>
          <a:p>
            <a:pPr>
              <a:lnSpc>
                <a:spcPct val="120000"/>
              </a:lnSpc>
            </a:pPr>
            <a:r>
              <a:rPr lang="zh-CN" altLang="en-US" sz="2400" b="1" dirty="0" smtClean="0">
                <a:solidFill>
                  <a:schemeClr val="tx1"/>
                </a:solidFill>
              </a:rPr>
              <a:t>定义</a:t>
            </a:r>
            <a:r>
              <a:rPr lang="en-US" altLang="zh-CN" sz="2400" b="1" dirty="0" smtClean="0">
                <a:solidFill>
                  <a:schemeClr val="tx1"/>
                </a:solidFill>
              </a:rPr>
              <a:t>4.4: </a:t>
            </a:r>
            <a:r>
              <a:rPr lang="zh-CN" altLang="en-US" sz="2400" b="1" dirty="0" smtClean="0">
                <a:solidFill>
                  <a:schemeClr val="tx1"/>
                </a:solidFill>
              </a:rPr>
              <a:t>一个上下文无关文法是</a:t>
            </a:r>
            <a:r>
              <a:rPr lang="en-US" altLang="zh-CN" sz="2400" b="1" dirty="0" smtClean="0">
                <a:solidFill>
                  <a:schemeClr val="tx1"/>
                </a:solidFill>
              </a:rPr>
              <a:t>LL(1)</a:t>
            </a:r>
            <a:r>
              <a:rPr lang="zh-CN" altLang="en-US" sz="2400" b="1" dirty="0" smtClean="0">
                <a:solidFill>
                  <a:schemeClr val="tx1"/>
                </a:solidFill>
              </a:rPr>
              <a:t>文法的</a:t>
            </a:r>
            <a:r>
              <a:rPr lang="zh-CN" altLang="en-US" sz="2400" b="1" dirty="0" smtClean="0">
                <a:solidFill>
                  <a:srgbClr val="C00000"/>
                </a:solidFill>
              </a:rPr>
              <a:t>充分必要条件</a:t>
            </a:r>
            <a:r>
              <a:rPr lang="zh-CN" altLang="en-US" sz="2400" b="1" dirty="0" smtClean="0">
                <a:solidFill>
                  <a:schemeClr val="tx1"/>
                </a:solidFill>
              </a:rPr>
              <a:t>是，对每个非终结符</a:t>
            </a:r>
            <a:r>
              <a:rPr lang="en-US" altLang="zh-CN" sz="2400" b="1" dirty="0" smtClean="0">
                <a:solidFill>
                  <a:schemeClr val="tx1"/>
                </a:solidFill>
              </a:rPr>
              <a:t>A</a:t>
            </a:r>
            <a:r>
              <a:rPr lang="zh-CN" altLang="en-US" sz="2400" b="1" dirty="0" smtClean="0">
                <a:solidFill>
                  <a:schemeClr val="tx1"/>
                </a:solidFill>
              </a:rPr>
              <a:t>的两个不同的产生式，</a:t>
            </a:r>
            <a:r>
              <a:rPr lang="en-US" altLang="zh-CN" sz="2400" b="1" dirty="0" smtClean="0">
                <a:solidFill>
                  <a:schemeClr val="tx1"/>
                </a:solidFill>
              </a:rPr>
              <a:t>A</a:t>
            </a:r>
            <a:r>
              <a:rPr lang="en-US" altLang="zh-CN" sz="2400" b="1" dirty="0" smtClean="0">
                <a:solidFill>
                  <a:schemeClr val="tx1"/>
                </a:solidFill>
                <a:sym typeface="Symbol" pitchFamily="18" charset="2"/>
              </a:rPr>
              <a:t></a:t>
            </a:r>
            <a:r>
              <a:rPr lang="zh-CN" altLang="en-US" sz="2400" b="1" dirty="0" smtClean="0">
                <a:solidFill>
                  <a:schemeClr val="tx1"/>
                </a:solidFill>
              </a:rPr>
              <a:t>，</a:t>
            </a:r>
            <a:r>
              <a:rPr lang="en-US" altLang="zh-CN" sz="2400" b="1" dirty="0" smtClean="0">
                <a:solidFill>
                  <a:schemeClr val="tx1"/>
                </a:solidFill>
              </a:rPr>
              <a:t>A</a:t>
            </a:r>
            <a:r>
              <a:rPr lang="en-US" altLang="zh-CN" sz="2400" b="1" dirty="0" smtClean="0">
                <a:solidFill>
                  <a:schemeClr val="tx1"/>
                </a:solidFill>
                <a:sym typeface="Symbol" pitchFamily="18" charset="2"/>
              </a:rPr>
              <a:t></a:t>
            </a:r>
            <a:r>
              <a:rPr lang="en-US" altLang="zh-CN" sz="2400" b="1" dirty="0" smtClean="0">
                <a:solidFill>
                  <a:schemeClr val="tx1"/>
                </a:solidFill>
              </a:rPr>
              <a:t> </a:t>
            </a:r>
            <a:r>
              <a:rPr lang="zh-CN" altLang="en-US" sz="2400" b="1" dirty="0" smtClean="0">
                <a:solidFill>
                  <a:schemeClr val="tx1"/>
                </a:solidFill>
              </a:rPr>
              <a:t>满足   </a:t>
            </a:r>
            <a:r>
              <a:rPr lang="en-US" altLang="zh-CN" sz="2400" b="1" dirty="0" smtClean="0">
                <a:solidFill>
                  <a:srgbClr val="C00000"/>
                </a:solidFill>
              </a:rPr>
              <a:t>SELECT</a:t>
            </a:r>
            <a:r>
              <a:rPr lang="zh-CN" altLang="en-US" sz="2400" b="1" dirty="0" smtClean="0">
                <a:solidFill>
                  <a:srgbClr val="C00000"/>
                </a:solidFill>
              </a:rPr>
              <a:t>（</a:t>
            </a:r>
            <a:r>
              <a:rPr lang="en-US" altLang="zh-CN" sz="2400" b="1" dirty="0" smtClean="0">
                <a:solidFill>
                  <a:srgbClr val="C00000"/>
                </a:solidFill>
              </a:rPr>
              <a:t>A</a:t>
            </a:r>
            <a:r>
              <a:rPr lang="en-US" altLang="zh-CN" sz="2400" b="1" dirty="0" smtClean="0">
                <a:solidFill>
                  <a:srgbClr val="C00000"/>
                </a:solidFill>
                <a:sym typeface="Symbol" pitchFamily="18" charset="2"/>
              </a:rPr>
              <a:t></a:t>
            </a:r>
            <a:r>
              <a:rPr lang="zh-CN" altLang="en-US" sz="2400" b="1" dirty="0" smtClean="0">
                <a:solidFill>
                  <a:srgbClr val="C00000"/>
                </a:solidFill>
              </a:rPr>
              <a:t>）∩</a:t>
            </a:r>
            <a:r>
              <a:rPr lang="en-US" altLang="zh-CN" sz="2400" b="1" dirty="0" smtClean="0">
                <a:solidFill>
                  <a:srgbClr val="C00000"/>
                </a:solidFill>
              </a:rPr>
              <a:t>SELECT</a:t>
            </a:r>
            <a:r>
              <a:rPr lang="zh-CN" altLang="en-US" sz="2400" b="1" dirty="0" smtClean="0">
                <a:solidFill>
                  <a:srgbClr val="C00000"/>
                </a:solidFill>
              </a:rPr>
              <a:t>（</a:t>
            </a:r>
            <a:r>
              <a:rPr lang="en-US" altLang="zh-CN" sz="2400" b="1" dirty="0" smtClean="0">
                <a:solidFill>
                  <a:srgbClr val="C00000"/>
                </a:solidFill>
              </a:rPr>
              <a:t>A</a:t>
            </a:r>
            <a:r>
              <a:rPr lang="en-US" altLang="zh-CN" sz="2400" b="1" dirty="0" smtClean="0">
                <a:solidFill>
                  <a:srgbClr val="C00000"/>
                </a:solidFill>
                <a:sym typeface="Symbol" pitchFamily="18" charset="2"/>
              </a:rPr>
              <a:t></a:t>
            </a:r>
            <a:r>
              <a:rPr lang="zh-CN" altLang="en-US" sz="2400" b="1" dirty="0" smtClean="0">
                <a:solidFill>
                  <a:srgbClr val="C00000"/>
                </a:solidFill>
              </a:rPr>
              <a:t>）</a:t>
            </a:r>
            <a:r>
              <a:rPr lang="en-US" altLang="zh-CN" sz="2400" b="1" dirty="0" smtClean="0">
                <a:solidFill>
                  <a:srgbClr val="C00000"/>
                </a:solidFill>
              </a:rPr>
              <a:t>=</a:t>
            </a:r>
            <a:r>
              <a:rPr lang="en-US" altLang="zh-CN" sz="2400" b="1" dirty="0" smtClean="0">
                <a:solidFill>
                  <a:srgbClr val="C00000"/>
                </a:solidFill>
                <a:sym typeface="Symbol" pitchFamily="18" charset="2"/>
              </a:rPr>
              <a:t></a:t>
            </a:r>
            <a:endParaRPr lang="en-US" altLang="zh-CN" sz="2400" b="1" dirty="0" smtClean="0">
              <a:solidFill>
                <a:srgbClr val="C00000"/>
              </a:solidFill>
            </a:endParaRPr>
          </a:p>
          <a:p>
            <a:pPr lvl="1">
              <a:lnSpc>
                <a:spcPct val="120000"/>
              </a:lnSpc>
              <a:buFont typeface="Wingdings" pitchFamily="2" charset="2"/>
              <a:buNone/>
            </a:pPr>
            <a:r>
              <a:rPr lang="zh-CN" altLang="en-US" sz="2400" b="1" dirty="0" smtClean="0"/>
              <a:t>其中，</a:t>
            </a:r>
            <a:r>
              <a:rPr lang="zh-CN" altLang="en-US" sz="2400" b="1" dirty="0" smtClean="0">
                <a:sym typeface="Symbol" pitchFamily="18" charset="2"/>
              </a:rPr>
              <a:t></a:t>
            </a:r>
            <a:r>
              <a:rPr lang="zh-CN" altLang="en-US" sz="2400" b="1" dirty="0" smtClean="0"/>
              <a:t>和</a:t>
            </a:r>
            <a:r>
              <a:rPr lang="zh-CN" altLang="en-US" sz="2400" b="1" dirty="0" smtClean="0">
                <a:sym typeface="Symbol" pitchFamily="18" charset="2"/>
              </a:rPr>
              <a:t></a:t>
            </a:r>
            <a:r>
              <a:rPr lang="zh-CN" altLang="en-US" sz="2400" b="1" dirty="0" smtClean="0"/>
              <a:t>不同时推出</a:t>
            </a:r>
            <a:r>
              <a:rPr lang="zh-CN" altLang="en-US" sz="2400" b="1" dirty="0" smtClean="0">
                <a:sym typeface="Symbol" pitchFamily="18" charset="2"/>
              </a:rPr>
              <a:t></a:t>
            </a:r>
            <a:r>
              <a:rPr lang="zh-CN" altLang="en-US" sz="2400" b="1" dirty="0" smtClean="0"/>
              <a:t>。</a:t>
            </a:r>
          </a:p>
          <a:p>
            <a:pPr>
              <a:lnSpc>
                <a:spcPct val="120000"/>
              </a:lnSpc>
            </a:pPr>
            <a:r>
              <a:rPr lang="zh-CN" altLang="en-US" sz="2400" b="1" dirty="0" smtClean="0"/>
              <a:t>如果某个文法满足上述条件，称该文法为</a:t>
            </a:r>
            <a:r>
              <a:rPr lang="en-US" altLang="zh-CN" sz="2400" b="1" dirty="0" smtClean="0"/>
              <a:t>LL(1)</a:t>
            </a:r>
            <a:r>
              <a:rPr lang="zh-CN" altLang="en-US" sz="2400" b="1" dirty="0" smtClean="0"/>
              <a:t>文法。</a:t>
            </a:r>
          </a:p>
          <a:p>
            <a:pPr>
              <a:lnSpc>
                <a:spcPct val="120000"/>
              </a:lnSpc>
            </a:pPr>
            <a:r>
              <a:rPr lang="zh-CN" altLang="en-US" sz="2400" b="1" dirty="0" smtClean="0"/>
              <a:t>如果一个文法是</a:t>
            </a:r>
            <a:r>
              <a:rPr lang="en-US" altLang="zh-CN" sz="2400" b="1" dirty="0" smtClean="0"/>
              <a:t>LL(1)</a:t>
            </a:r>
            <a:r>
              <a:rPr lang="zh-CN" altLang="en-US" sz="2400" b="1" dirty="0" smtClean="0"/>
              <a:t>文法，就可以采用</a:t>
            </a:r>
            <a:r>
              <a:rPr lang="zh-CN" altLang="en-US" sz="2400" b="1" dirty="0" smtClean="0">
                <a:solidFill>
                  <a:srgbClr val="C00000"/>
                </a:solidFill>
              </a:rPr>
              <a:t>确定的自顶向下分析技术</a:t>
            </a:r>
            <a:r>
              <a:rPr lang="zh-CN" altLang="en-US" sz="2400" b="1" dirty="0" smtClean="0"/>
              <a:t>进行语法分析。</a:t>
            </a:r>
          </a:p>
          <a:p>
            <a:pPr>
              <a:lnSpc>
                <a:spcPct val="120000"/>
              </a:lnSpc>
              <a:buFont typeface="Wingdings" pitchFamily="2" charset="2"/>
              <a:buNone/>
            </a:pPr>
            <a:endParaRPr lang="en-US" altLang="zh-CN" sz="2400" b="1" dirty="0" smtClean="0"/>
          </a:p>
        </p:txBody>
      </p:sp>
      <p:sp>
        <p:nvSpPr>
          <p:cNvPr id="4" name="Rectangle 2"/>
          <p:cNvSpPr txBox="1">
            <a:spLocks noChangeArrowheads="1"/>
          </p:cNvSpPr>
          <p:nvPr/>
        </p:nvSpPr>
        <p:spPr>
          <a:xfrm>
            <a:off x="380674" y="4561681"/>
            <a:ext cx="8229600" cy="2088232"/>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nSpc>
                <a:spcPct val="120000"/>
              </a:lnSpc>
              <a:spcBef>
                <a:spcPts val="0"/>
              </a:spcBef>
              <a:buClr>
                <a:srgbClr val="5A6378"/>
              </a:buClr>
            </a:pPr>
            <a:r>
              <a:rPr lang="en-US" altLang="zh-CN" sz="2400" dirty="0" smtClean="0">
                <a:solidFill>
                  <a:prstClr val="black"/>
                </a:solidFill>
              </a:rPr>
              <a:t>LL(1)</a:t>
            </a:r>
            <a:r>
              <a:rPr lang="zh-CN" altLang="en-US" sz="2400" dirty="0" smtClean="0">
                <a:solidFill>
                  <a:prstClr val="black"/>
                </a:solidFill>
              </a:rPr>
              <a:t>文法的含义是：</a:t>
            </a:r>
          </a:p>
          <a:p>
            <a:pPr lvl="1">
              <a:lnSpc>
                <a:spcPct val="120000"/>
              </a:lnSpc>
              <a:spcBef>
                <a:spcPts val="0"/>
              </a:spcBef>
              <a:buClr>
                <a:srgbClr val="5A6378"/>
              </a:buClr>
            </a:pPr>
            <a:r>
              <a:rPr lang="zh-CN" altLang="en-US" sz="2200" dirty="0" smtClean="0">
                <a:solidFill>
                  <a:prstClr val="black"/>
                </a:solidFill>
              </a:rPr>
              <a:t>第一个</a:t>
            </a:r>
            <a:r>
              <a:rPr lang="en-US" altLang="zh-CN" sz="2200" dirty="0" smtClean="0">
                <a:solidFill>
                  <a:prstClr val="black"/>
                </a:solidFill>
              </a:rPr>
              <a:t>L</a:t>
            </a:r>
            <a:r>
              <a:rPr lang="zh-CN" altLang="en-US" sz="2200" dirty="0" smtClean="0">
                <a:solidFill>
                  <a:prstClr val="black"/>
                </a:solidFill>
              </a:rPr>
              <a:t>表明自顶向下分析是</a:t>
            </a:r>
            <a:r>
              <a:rPr lang="zh-CN" altLang="en-US" sz="2200" dirty="0" smtClean="0">
                <a:solidFill>
                  <a:srgbClr val="C00000"/>
                </a:solidFill>
              </a:rPr>
              <a:t>从左向右扫描输入串</a:t>
            </a:r>
            <a:r>
              <a:rPr lang="zh-CN" altLang="en-US" sz="2200" dirty="0" smtClean="0">
                <a:solidFill>
                  <a:prstClr val="black"/>
                </a:solidFill>
              </a:rPr>
              <a:t>，</a:t>
            </a:r>
          </a:p>
          <a:p>
            <a:pPr lvl="1">
              <a:lnSpc>
                <a:spcPct val="120000"/>
              </a:lnSpc>
              <a:spcBef>
                <a:spcPts val="0"/>
              </a:spcBef>
              <a:buClr>
                <a:srgbClr val="5A6378"/>
              </a:buClr>
            </a:pPr>
            <a:r>
              <a:rPr lang="zh-CN" altLang="en-US" sz="2200" dirty="0" smtClean="0">
                <a:solidFill>
                  <a:prstClr val="black"/>
                </a:solidFill>
              </a:rPr>
              <a:t>第二个</a:t>
            </a:r>
            <a:r>
              <a:rPr lang="en-US" altLang="zh-CN" sz="2200" dirty="0" smtClean="0">
                <a:solidFill>
                  <a:prstClr val="black"/>
                </a:solidFill>
              </a:rPr>
              <a:t>L</a:t>
            </a:r>
            <a:r>
              <a:rPr lang="zh-CN" altLang="en-US" sz="2200" dirty="0" smtClean="0">
                <a:solidFill>
                  <a:prstClr val="black"/>
                </a:solidFill>
              </a:rPr>
              <a:t>表明分析过程中将用</a:t>
            </a:r>
            <a:r>
              <a:rPr lang="zh-CN" altLang="en-US" sz="2200" dirty="0" smtClean="0">
                <a:solidFill>
                  <a:srgbClr val="C00000"/>
                </a:solidFill>
              </a:rPr>
              <a:t>最左推导</a:t>
            </a:r>
            <a:r>
              <a:rPr lang="zh-CN" altLang="en-US" sz="2200" dirty="0" smtClean="0">
                <a:solidFill>
                  <a:prstClr val="black"/>
                </a:solidFill>
              </a:rPr>
              <a:t>，</a:t>
            </a:r>
          </a:p>
          <a:p>
            <a:pPr lvl="1">
              <a:lnSpc>
                <a:spcPct val="120000"/>
              </a:lnSpc>
              <a:spcBef>
                <a:spcPts val="0"/>
              </a:spcBef>
              <a:buClr>
                <a:srgbClr val="5A6378"/>
              </a:buClr>
            </a:pPr>
            <a:r>
              <a:rPr lang="en-US" altLang="zh-CN" sz="2200" dirty="0" smtClean="0">
                <a:solidFill>
                  <a:prstClr val="black"/>
                </a:solidFill>
              </a:rPr>
              <a:t>1</a:t>
            </a:r>
            <a:r>
              <a:rPr lang="zh-CN" altLang="en-US" sz="2200" dirty="0" smtClean="0">
                <a:solidFill>
                  <a:prstClr val="black"/>
                </a:solidFill>
              </a:rPr>
              <a:t>表明只需向右看一个符号便可决定选择哪个产生式推导</a:t>
            </a:r>
          </a:p>
          <a:p>
            <a:pPr>
              <a:spcBef>
                <a:spcPts val="0"/>
              </a:spcBef>
              <a:buClr>
                <a:srgbClr val="5A6378"/>
              </a:buClr>
            </a:pPr>
            <a:endParaRPr lang="en-US" altLang="zh-CN" sz="2400" dirty="0" smtClean="0">
              <a:solidFill>
                <a:prstClr val="black"/>
              </a:solidFill>
            </a:endParaRPr>
          </a:p>
        </p:txBody>
      </p:sp>
    </p:spTree>
    <p:extLst>
      <p:ext uri="{BB962C8B-B14F-4D97-AF65-F5344CB8AC3E}">
        <p14:creationId xmlns:p14="http://schemas.microsoft.com/office/powerpoint/2010/main" xmlns="" val="4262013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03">
                                            <p:txEl>
                                              <p:pRg st="2" end="2"/>
                                            </p:txEl>
                                          </p:spTgt>
                                        </p:tgtEl>
                                        <p:attrNameLst>
                                          <p:attrName>style.visibility</p:attrName>
                                        </p:attrNameLst>
                                      </p:cBhvr>
                                      <p:to>
                                        <p:strVal val="visible"/>
                                      </p:to>
                                    </p:set>
                                    <p:animEffect transition="in" filter="blinds(horizontal)">
                                      <p:cBhvr>
                                        <p:cTn id="7" dur="500"/>
                                        <p:tgtEl>
                                          <p:spTgt spid="3072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03">
                                            <p:txEl>
                                              <p:pRg st="3" end="3"/>
                                            </p:txEl>
                                          </p:spTgt>
                                        </p:tgtEl>
                                        <p:attrNameLst>
                                          <p:attrName>style.visibility</p:attrName>
                                        </p:attrNameLst>
                                      </p:cBhvr>
                                      <p:to>
                                        <p:strVal val="visible"/>
                                      </p:to>
                                    </p:set>
                                    <p:animEffect transition="in" filter="blinds(horizontal)">
                                      <p:cBhvr>
                                        <p:cTn id="12" dur="500"/>
                                        <p:tgtEl>
                                          <p:spTgt spid="30720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blinds(horizontal)">
                                      <p:cBhvr>
                                        <p:cTn id="24" dur="5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blinds(horizontal)">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blinds(horizontal)">
                                      <p:cBhvr>
                                        <p:cTn id="3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755576" y="2060848"/>
            <a:ext cx="8077200" cy="1673352"/>
          </a:xfrm>
        </p:spPr>
        <p:txBody>
          <a:bodyPr/>
          <a:lstStyle/>
          <a:p>
            <a:pPr algn="ctr"/>
            <a:r>
              <a:rPr lang="zh-CN" altLang="en-US" sz="4400" dirty="0" smtClean="0"/>
              <a:t>第</a:t>
            </a:r>
            <a:r>
              <a:rPr lang="en-US" altLang="zh-CN" sz="4400" dirty="0" smtClean="0"/>
              <a:t>4</a:t>
            </a:r>
            <a:r>
              <a:rPr lang="zh-CN" altLang="en-US" sz="4400" dirty="0"/>
              <a:t>章自顶向下语法分析方法</a:t>
            </a:r>
            <a:r>
              <a:rPr lang="zh-CN" altLang="en-US" sz="4400" dirty="0" smtClean="0"/>
              <a:t/>
            </a:r>
            <a:br>
              <a:rPr lang="zh-CN" altLang="en-US" sz="4400" dirty="0" smtClean="0"/>
            </a:br>
            <a:endParaRPr lang="zh-CN" altLang="en-US" sz="4400" dirty="0" smtClean="0"/>
          </a:p>
        </p:txBody>
      </p:sp>
    </p:spTree>
    <p:extLst>
      <p:ext uri="{BB962C8B-B14F-4D97-AF65-F5344CB8AC3E}">
        <p14:creationId xmlns:p14="http://schemas.microsoft.com/office/powerpoint/2010/main" xmlns="" val="3722832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sz="quarter" idx="13"/>
          </p:nvPr>
        </p:nvSpPr>
        <p:spPr>
          <a:xfrm>
            <a:off x="467544" y="476672"/>
            <a:ext cx="8229600" cy="5360988"/>
          </a:xfrm>
        </p:spPr>
        <p:txBody>
          <a:bodyPr>
            <a:normAutofit/>
          </a:bodyPr>
          <a:lstStyle/>
          <a:p>
            <a:r>
              <a:rPr lang="zh-CN" altLang="en-US" sz="2400" dirty="0" smtClean="0">
                <a:solidFill>
                  <a:schemeClr val="tx1"/>
                </a:solidFill>
              </a:rPr>
              <a:t>例</a:t>
            </a:r>
            <a:r>
              <a:rPr lang="en-US" altLang="zh-CN" sz="2400" dirty="0" smtClean="0">
                <a:solidFill>
                  <a:schemeClr val="tx1"/>
                </a:solidFill>
              </a:rPr>
              <a:t>4.1: </a:t>
            </a:r>
            <a:r>
              <a:rPr lang="zh-CN" altLang="en-US" sz="2400" dirty="0" smtClean="0">
                <a:solidFill>
                  <a:schemeClr val="tx1"/>
                </a:solidFill>
              </a:rPr>
              <a:t>有一文法，判断该文法是否是</a:t>
            </a:r>
            <a:r>
              <a:rPr lang="en-US" altLang="zh-CN" sz="2400" dirty="0" smtClean="0">
                <a:solidFill>
                  <a:schemeClr val="tx1"/>
                </a:solidFill>
              </a:rPr>
              <a:t>LL(1)</a:t>
            </a:r>
            <a:r>
              <a:rPr lang="zh-CN" altLang="en-US" sz="2400" dirty="0" smtClean="0">
                <a:solidFill>
                  <a:schemeClr val="tx1"/>
                </a:solidFill>
              </a:rPr>
              <a:t>文法，写出判断过程。 </a:t>
            </a:r>
          </a:p>
          <a:p>
            <a:pPr lvl="1">
              <a:buFont typeface="Wingdings" pitchFamily="2" charset="2"/>
              <a:buNone/>
            </a:pPr>
            <a:r>
              <a:rPr lang="zh-CN" altLang="en-US" sz="2400" dirty="0" smtClean="0"/>
              <a:t>	</a:t>
            </a:r>
            <a:r>
              <a:rPr lang="en-US" altLang="zh-CN" sz="2400" dirty="0" err="1" smtClean="0"/>
              <a:t>S</a:t>
            </a:r>
            <a:r>
              <a:rPr lang="en-US" altLang="zh-CN" sz="2400" dirty="0" err="1" smtClean="0">
                <a:sym typeface="Symbol" pitchFamily="18" charset="2"/>
              </a:rPr>
              <a:t></a:t>
            </a:r>
            <a:r>
              <a:rPr lang="en-US" altLang="zh-CN" sz="2400" dirty="0" err="1" smtClean="0"/>
              <a:t>pA</a:t>
            </a:r>
            <a:r>
              <a:rPr lang="en-US" altLang="zh-CN" sz="2400" dirty="0" smtClean="0"/>
              <a:t> | </a:t>
            </a:r>
            <a:r>
              <a:rPr lang="en-US" altLang="zh-CN" sz="2400" dirty="0" err="1" smtClean="0"/>
              <a:t>qB</a:t>
            </a:r>
            <a:endParaRPr lang="en-US" altLang="zh-CN" sz="2400" dirty="0" smtClean="0"/>
          </a:p>
          <a:p>
            <a:pPr lvl="1">
              <a:buFont typeface="Wingdings" pitchFamily="2" charset="2"/>
              <a:buNone/>
            </a:pPr>
            <a:r>
              <a:rPr lang="en-US" altLang="zh-CN" sz="2400" dirty="0" smtClean="0"/>
              <a:t>	</a:t>
            </a:r>
            <a:r>
              <a:rPr lang="en-US" altLang="zh-CN" sz="2400" dirty="0" err="1" smtClean="0"/>
              <a:t>A</a:t>
            </a:r>
            <a:r>
              <a:rPr lang="en-US" altLang="zh-CN" sz="2400" dirty="0" err="1" smtClean="0">
                <a:sym typeface="Symbol" pitchFamily="18" charset="2"/>
              </a:rPr>
              <a:t></a:t>
            </a:r>
            <a:r>
              <a:rPr lang="en-US" altLang="zh-CN" sz="2400" dirty="0" err="1" smtClean="0"/>
              <a:t>cAd</a:t>
            </a:r>
            <a:r>
              <a:rPr lang="en-US" altLang="zh-CN" sz="2400" dirty="0" smtClean="0"/>
              <a:t> |a </a:t>
            </a:r>
          </a:p>
          <a:p>
            <a:pPr lvl="1">
              <a:buFont typeface="Wingdings" pitchFamily="2" charset="2"/>
              <a:buNone/>
            </a:pPr>
            <a:r>
              <a:rPr lang="en-US" altLang="zh-CN" sz="2400" dirty="0" smtClean="0"/>
              <a:t>	</a:t>
            </a:r>
            <a:r>
              <a:rPr lang="en-US" altLang="zh-CN" sz="2400" dirty="0" err="1" smtClean="0"/>
              <a:t>B</a:t>
            </a:r>
            <a:r>
              <a:rPr lang="en-US" altLang="zh-CN" sz="2400" dirty="0" err="1" smtClean="0">
                <a:sym typeface="Symbol" pitchFamily="18" charset="2"/>
              </a:rPr>
              <a:t></a:t>
            </a:r>
            <a:r>
              <a:rPr lang="en-US" altLang="zh-CN" sz="2400" dirty="0" err="1" smtClean="0"/>
              <a:t>dB</a:t>
            </a:r>
            <a:r>
              <a:rPr lang="en-US" altLang="zh-CN" sz="2400" dirty="0" smtClean="0"/>
              <a:t> |b</a:t>
            </a:r>
          </a:p>
          <a:p>
            <a:pPr lvl="1"/>
            <a:endParaRPr lang="en-US" altLang="zh-CN" sz="2400" dirty="0" smtClean="0"/>
          </a:p>
          <a:p>
            <a:pPr lvl="1">
              <a:buFont typeface="Wingdings" pitchFamily="2" charset="2"/>
              <a:buNone/>
            </a:pPr>
            <a:r>
              <a:rPr lang="en-US" altLang="zh-CN" sz="2400" dirty="0" smtClean="0"/>
              <a:t>	SELECT(</a:t>
            </a:r>
            <a:r>
              <a:rPr lang="en-US" altLang="zh-CN" sz="2400" dirty="0" err="1" smtClean="0"/>
              <a:t>S</a:t>
            </a:r>
            <a:r>
              <a:rPr lang="en-US" altLang="zh-CN" sz="2400" dirty="0" err="1" smtClean="0">
                <a:sym typeface="Symbol" pitchFamily="18" charset="2"/>
              </a:rPr>
              <a:t></a:t>
            </a:r>
            <a:r>
              <a:rPr lang="en-US" altLang="zh-CN" sz="2400" dirty="0" err="1" smtClean="0"/>
              <a:t>pA</a:t>
            </a:r>
            <a:r>
              <a:rPr lang="en-US" altLang="zh-CN" sz="2400" dirty="0" smtClean="0"/>
              <a:t>)∩SELECT(</a:t>
            </a:r>
            <a:r>
              <a:rPr lang="en-US" altLang="zh-CN" sz="2400" dirty="0" err="1" smtClean="0"/>
              <a:t>S</a:t>
            </a:r>
            <a:r>
              <a:rPr lang="en-US" altLang="zh-CN" sz="2400" dirty="0" err="1" smtClean="0">
                <a:sym typeface="Symbol" pitchFamily="18" charset="2"/>
              </a:rPr>
              <a:t></a:t>
            </a:r>
            <a:r>
              <a:rPr lang="en-US" altLang="zh-CN" sz="2400" dirty="0" err="1" smtClean="0"/>
              <a:t>qB</a:t>
            </a:r>
            <a:r>
              <a:rPr lang="en-US" altLang="zh-CN" sz="2400" dirty="0" smtClean="0"/>
              <a:t>)={p}∩{q}=</a:t>
            </a:r>
            <a:r>
              <a:rPr lang="en-US" altLang="zh-CN" sz="2400" dirty="0" smtClean="0">
                <a:sym typeface="Symbol" pitchFamily="18" charset="2"/>
              </a:rPr>
              <a:t></a:t>
            </a:r>
            <a:endParaRPr lang="en-US" altLang="zh-CN" sz="2400" dirty="0" smtClean="0"/>
          </a:p>
          <a:p>
            <a:pPr lvl="1">
              <a:buFont typeface="Wingdings" pitchFamily="2" charset="2"/>
              <a:buNone/>
            </a:pPr>
            <a:r>
              <a:rPr lang="en-US" altLang="zh-CN" sz="2400" dirty="0" smtClean="0"/>
              <a:t>	SELECT(</a:t>
            </a:r>
            <a:r>
              <a:rPr lang="en-US" altLang="zh-CN" sz="2400" dirty="0" err="1" smtClean="0"/>
              <a:t>A</a:t>
            </a:r>
            <a:r>
              <a:rPr lang="en-US" altLang="zh-CN" sz="2400" dirty="0" err="1" smtClean="0">
                <a:sym typeface="Symbol" pitchFamily="18" charset="2"/>
              </a:rPr>
              <a:t></a:t>
            </a:r>
            <a:r>
              <a:rPr lang="en-US" altLang="zh-CN" sz="2400" dirty="0" err="1" smtClean="0"/>
              <a:t>cAS</a:t>
            </a:r>
            <a:r>
              <a:rPr lang="en-US" altLang="zh-CN" sz="2400" dirty="0" smtClean="0"/>
              <a:t>)∩SELECT(</a:t>
            </a:r>
            <a:r>
              <a:rPr lang="en-US" altLang="zh-CN" sz="2400" dirty="0" err="1" smtClean="0"/>
              <a:t>A</a:t>
            </a:r>
            <a:r>
              <a:rPr lang="en-US" altLang="zh-CN" sz="2400" dirty="0" err="1" smtClean="0">
                <a:sym typeface="Symbol" pitchFamily="18" charset="2"/>
              </a:rPr>
              <a:t></a:t>
            </a:r>
            <a:r>
              <a:rPr lang="en-US" altLang="zh-CN" sz="2400" dirty="0" err="1" smtClean="0"/>
              <a:t>a</a:t>
            </a:r>
            <a:r>
              <a:rPr lang="en-US" altLang="zh-CN" sz="2400" dirty="0" smtClean="0"/>
              <a:t>)={c}∩{a}=</a:t>
            </a:r>
            <a:r>
              <a:rPr lang="en-US" altLang="zh-CN" sz="2400" dirty="0" smtClean="0">
                <a:sym typeface="Symbol" pitchFamily="18" charset="2"/>
              </a:rPr>
              <a:t></a:t>
            </a:r>
            <a:endParaRPr lang="en-US" altLang="zh-CN" sz="2400" dirty="0" smtClean="0"/>
          </a:p>
          <a:p>
            <a:pPr lvl="1">
              <a:buFont typeface="Wingdings" pitchFamily="2" charset="2"/>
              <a:buNone/>
            </a:pPr>
            <a:r>
              <a:rPr lang="en-US" altLang="zh-CN" sz="2400" dirty="0" smtClean="0"/>
              <a:t>	SELECT(</a:t>
            </a:r>
            <a:r>
              <a:rPr lang="en-US" altLang="zh-CN" sz="2400" dirty="0" err="1" smtClean="0"/>
              <a:t>B</a:t>
            </a:r>
            <a:r>
              <a:rPr lang="en-US" altLang="zh-CN" sz="2400" dirty="0" err="1" smtClean="0">
                <a:sym typeface="Symbol" pitchFamily="18" charset="2"/>
              </a:rPr>
              <a:t></a:t>
            </a:r>
            <a:r>
              <a:rPr lang="en-US" altLang="zh-CN" sz="2400" dirty="0" err="1" smtClean="0"/>
              <a:t>dB</a:t>
            </a:r>
            <a:r>
              <a:rPr lang="en-US" altLang="zh-CN" sz="2400" dirty="0" smtClean="0"/>
              <a:t>)∩SELECT(</a:t>
            </a:r>
            <a:r>
              <a:rPr lang="en-US" altLang="zh-CN" sz="2400" dirty="0" err="1" smtClean="0"/>
              <a:t>B</a:t>
            </a:r>
            <a:r>
              <a:rPr lang="en-US" altLang="zh-CN" sz="2400" dirty="0" err="1" smtClean="0">
                <a:sym typeface="Symbol" pitchFamily="18" charset="2"/>
              </a:rPr>
              <a:t></a:t>
            </a:r>
            <a:r>
              <a:rPr lang="en-US" altLang="zh-CN" sz="2400" dirty="0" err="1" smtClean="0"/>
              <a:t>b</a:t>
            </a:r>
            <a:r>
              <a:rPr lang="en-US" altLang="zh-CN" sz="2400" dirty="0" smtClean="0"/>
              <a:t>)={d}∩{b}=</a:t>
            </a:r>
            <a:r>
              <a:rPr lang="en-US" altLang="zh-CN" sz="2400" dirty="0" smtClean="0">
                <a:sym typeface="Symbol" pitchFamily="18" charset="2"/>
              </a:rPr>
              <a:t></a:t>
            </a:r>
            <a:endParaRPr lang="en-US" altLang="zh-CN" sz="2400" dirty="0" smtClean="0"/>
          </a:p>
          <a:p>
            <a:pPr lvl="1">
              <a:buFont typeface="Wingdings" pitchFamily="2" charset="2"/>
              <a:buNone/>
            </a:pPr>
            <a:r>
              <a:rPr lang="en-US" altLang="zh-CN" sz="2400" dirty="0" smtClean="0"/>
              <a:t>	</a:t>
            </a:r>
            <a:r>
              <a:rPr lang="zh-CN" altLang="en-US" sz="2400" dirty="0" smtClean="0"/>
              <a:t>所以是</a:t>
            </a:r>
            <a:r>
              <a:rPr lang="en-US" altLang="zh-CN" sz="2400" dirty="0" smtClean="0"/>
              <a:t>LL(1)</a:t>
            </a:r>
            <a:r>
              <a:rPr lang="zh-CN" altLang="en-US" sz="2400" dirty="0" smtClean="0"/>
              <a:t>文法，即可以采用确定的自顶向下的分析方法。</a:t>
            </a:r>
          </a:p>
        </p:txBody>
      </p:sp>
    </p:spTree>
    <p:extLst>
      <p:ext uri="{BB962C8B-B14F-4D97-AF65-F5344CB8AC3E}">
        <p14:creationId xmlns:p14="http://schemas.microsoft.com/office/powerpoint/2010/main" xmlns="" val="3963356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4498">
                                            <p:txEl>
                                              <p:pRg st="5" end="5"/>
                                            </p:txEl>
                                          </p:spTgt>
                                        </p:tgtEl>
                                        <p:attrNameLst>
                                          <p:attrName>style.visibility</p:attrName>
                                        </p:attrNameLst>
                                      </p:cBhvr>
                                      <p:to>
                                        <p:strVal val="visible"/>
                                      </p:to>
                                    </p:set>
                                    <p:animEffect transition="in" filter="blinds(horizontal)">
                                      <p:cBhvr>
                                        <p:cTn id="7" dur="500"/>
                                        <p:tgtEl>
                                          <p:spTgt spid="234498">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4498">
                                            <p:txEl>
                                              <p:pRg st="6" end="6"/>
                                            </p:txEl>
                                          </p:spTgt>
                                        </p:tgtEl>
                                        <p:attrNameLst>
                                          <p:attrName>style.visibility</p:attrName>
                                        </p:attrNameLst>
                                      </p:cBhvr>
                                      <p:to>
                                        <p:strVal val="visible"/>
                                      </p:to>
                                    </p:set>
                                    <p:animEffect transition="in" filter="blinds(horizontal)">
                                      <p:cBhvr>
                                        <p:cTn id="12" dur="500"/>
                                        <p:tgtEl>
                                          <p:spTgt spid="234498">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4498">
                                            <p:txEl>
                                              <p:pRg st="7" end="7"/>
                                            </p:txEl>
                                          </p:spTgt>
                                        </p:tgtEl>
                                        <p:attrNameLst>
                                          <p:attrName>style.visibility</p:attrName>
                                        </p:attrNameLst>
                                      </p:cBhvr>
                                      <p:to>
                                        <p:strVal val="visible"/>
                                      </p:to>
                                    </p:set>
                                    <p:animEffect transition="in" filter="blinds(horizontal)">
                                      <p:cBhvr>
                                        <p:cTn id="17" dur="500"/>
                                        <p:tgtEl>
                                          <p:spTgt spid="234498">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4498">
                                            <p:txEl>
                                              <p:pRg st="8" end="8"/>
                                            </p:txEl>
                                          </p:spTgt>
                                        </p:tgtEl>
                                        <p:attrNameLst>
                                          <p:attrName>style.visibility</p:attrName>
                                        </p:attrNameLst>
                                      </p:cBhvr>
                                      <p:to>
                                        <p:strVal val="visible"/>
                                      </p:to>
                                    </p:set>
                                    <p:animEffect transition="in" filter="blinds(horizontal)">
                                      <p:cBhvr>
                                        <p:cTn id="22" dur="500"/>
                                        <p:tgtEl>
                                          <p:spTgt spid="2344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sz="quarter" idx="13"/>
          </p:nvPr>
        </p:nvSpPr>
        <p:spPr>
          <a:xfrm>
            <a:off x="467544" y="188640"/>
            <a:ext cx="8136904" cy="6408712"/>
          </a:xfrm>
        </p:spPr>
        <p:txBody>
          <a:bodyPr>
            <a:noAutofit/>
          </a:bodyPr>
          <a:lstStyle/>
          <a:p>
            <a:pPr>
              <a:lnSpc>
                <a:spcPct val="120000"/>
              </a:lnSpc>
            </a:pPr>
            <a:r>
              <a:rPr lang="zh-CN" altLang="en-US" sz="2400" dirty="0" smtClean="0"/>
              <a:t>例</a:t>
            </a:r>
            <a:r>
              <a:rPr lang="en-US" altLang="zh-CN" sz="2400" dirty="0" smtClean="0"/>
              <a:t>4.3:  </a:t>
            </a:r>
            <a:r>
              <a:rPr lang="zh-CN" altLang="en-US" sz="2400" dirty="0" smtClean="0"/>
              <a:t>若有文法</a:t>
            </a:r>
            <a:r>
              <a:rPr lang="en-US" altLang="zh-CN" sz="2400" dirty="0" smtClean="0"/>
              <a:t>G4[S]</a:t>
            </a:r>
            <a:r>
              <a:rPr lang="zh-CN" altLang="en-US" sz="2400" dirty="0" smtClean="0"/>
              <a:t>：</a:t>
            </a:r>
          </a:p>
          <a:p>
            <a:pPr lvl="1">
              <a:lnSpc>
                <a:spcPct val="120000"/>
              </a:lnSpc>
              <a:buFont typeface="Wingdings" pitchFamily="2" charset="2"/>
              <a:buNone/>
            </a:pPr>
            <a:r>
              <a:rPr lang="zh-CN" altLang="en-US" sz="2400" dirty="0" smtClean="0"/>
              <a:t>	</a:t>
            </a:r>
            <a:r>
              <a:rPr lang="en-US" altLang="zh-CN" sz="2400" dirty="0" err="1" smtClean="0"/>
              <a:t>S</a:t>
            </a:r>
            <a:r>
              <a:rPr lang="en-US" altLang="zh-CN" sz="2400" dirty="0" err="1" smtClean="0">
                <a:sym typeface="Symbol" pitchFamily="18" charset="2"/>
              </a:rPr>
              <a:t></a:t>
            </a:r>
            <a:r>
              <a:rPr lang="en-US" altLang="zh-CN" sz="2400" dirty="0" err="1" smtClean="0"/>
              <a:t>aA</a:t>
            </a:r>
            <a:r>
              <a:rPr lang="en-US" altLang="zh-CN" sz="2400" dirty="0" smtClean="0"/>
              <a:t> | d     	</a:t>
            </a:r>
            <a:r>
              <a:rPr lang="en-US" altLang="zh-CN" sz="2400" dirty="0" err="1" smtClean="0"/>
              <a:t>A</a:t>
            </a:r>
            <a:r>
              <a:rPr lang="en-US" altLang="zh-CN" sz="2400" dirty="0" err="1" smtClean="0">
                <a:sym typeface="Symbol" pitchFamily="18" charset="2"/>
              </a:rPr>
              <a:t></a:t>
            </a:r>
            <a:r>
              <a:rPr lang="en-US" altLang="zh-CN" sz="2400" dirty="0" err="1" smtClean="0"/>
              <a:t>bAS</a:t>
            </a:r>
            <a:r>
              <a:rPr lang="en-US" altLang="zh-CN" sz="2400" dirty="0" smtClean="0"/>
              <a:t>| </a:t>
            </a:r>
            <a:r>
              <a:rPr lang="en-US" altLang="zh-CN" sz="2400" dirty="0" smtClean="0">
                <a:sym typeface="Symbol" pitchFamily="18" charset="2"/>
              </a:rPr>
              <a:t></a:t>
            </a:r>
          </a:p>
          <a:p>
            <a:pPr lvl="1">
              <a:lnSpc>
                <a:spcPct val="120000"/>
              </a:lnSpc>
            </a:pPr>
            <a:r>
              <a:rPr lang="en-US" altLang="zh-CN" sz="2400" dirty="0" smtClean="0">
                <a:solidFill>
                  <a:srgbClr val="C00000"/>
                </a:solidFill>
                <a:sym typeface="Symbol" pitchFamily="18" charset="2"/>
              </a:rPr>
              <a:t>【</a:t>
            </a:r>
            <a:r>
              <a:rPr lang="zh-CN" altLang="en-US" sz="2400" dirty="0" smtClean="0">
                <a:solidFill>
                  <a:srgbClr val="C00000"/>
                </a:solidFill>
                <a:sym typeface="Symbol" pitchFamily="18" charset="2"/>
              </a:rPr>
              <a:t>分析：</a:t>
            </a:r>
            <a:r>
              <a:rPr lang="en-US" altLang="zh-CN" sz="2400" dirty="0">
                <a:solidFill>
                  <a:srgbClr val="C00000"/>
                </a:solidFill>
              </a:rPr>
              <a:t> </a:t>
            </a:r>
            <a:r>
              <a:rPr lang="en-US" altLang="zh-CN" sz="2400" dirty="0" smtClean="0"/>
              <a:t>A</a:t>
            </a:r>
            <a:r>
              <a:rPr lang="zh-CN" altLang="en-US" sz="2400" dirty="0" smtClean="0"/>
              <a:t>的产生式出现</a:t>
            </a:r>
            <a:r>
              <a:rPr lang="el-GR" altLang="zh-CN" sz="2400" dirty="0" smtClean="0"/>
              <a:t>ε</a:t>
            </a:r>
            <a:r>
              <a:rPr lang="zh-CN" altLang="en-US" sz="2400" dirty="0" smtClean="0"/>
              <a:t>，所以要考虑</a:t>
            </a:r>
            <a:r>
              <a:rPr lang="en-US" altLang="zh-CN" sz="2400" dirty="0" smtClean="0"/>
              <a:t>FOLLOW(A)</a:t>
            </a:r>
          </a:p>
          <a:p>
            <a:pPr lvl="1">
              <a:lnSpc>
                <a:spcPct val="120000"/>
              </a:lnSpc>
            </a:pPr>
            <a:r>
              <a:rPr lang="en-US" altLang="zh-CN" sz="2400" dirty="0" err="1" smtClean="0"/>
              <a:t>S</a:t>
            </a:r>
            <a:r>
              <a:rPr lang="en-US" altLang="zh-CN" sz="2400" dirty="0" err="1">
                <a:sym typeface="Symbol" pitchFamily="18" charset="2"/>
              </a:rPr>
              <a:t></a:t>
            </a:r>
            <a:r>
              <a:rPr lang="en-US" altLang="zh-CN" sz="2400" dirty="0" err="1" smtClean="0"/>
              <a:t>aA</a:t>
            </a:r>
            <a:r>
              <a:rPr lang="en-US" altLang="zh-CN" sz="2400" dirty="0" smtClean="0"/>
              <a:t>  </a:t>
            </a:r>
            <a:r>
              <a:rPr lang="en-US" altLang="zh-CN" sz="2400" dirty="0" smtClean="0">
                <a:sym typeface="Symbol" pitchFamily="18" charset="2"/>
              </a:rPr>
              <a:t>FOLLOW(A)={#}</a:t>
            </a:r>
          </a:p>
          <a:p>
            <a:pPr lvl="1">
              <a:lnSpc>
                <a:spcPct val="120000"/>
              </a:lnSpc>
            </a:pPr>
            <a:r>
              <a:rPr lang="en-US" altLang="zh-CN" sz="2400" dirty="0" smtClean="0"/>
              <a:t>A-&gt;</a:t>
            </a:r>
            <a:r>
              <a:rPr lang="en-US" altLang="zh-CN" sz="2400" dirty="0" err="1" smtClean="0"/>
              <a:t>bAS</a:t>
            </a:r>
            <a:r>
              <a:rPr lang="en-US" altLang="zh-CN" sz="2400" dirty="0" smtClean="0"/>
              <a:t>  </a:t>
            </a:r>
            <a:r>
              <a:rPr lang="en-US" altLang="zh-CN" sz="2400" dirty="0" smtClean="0">
                <a:sym typeface="Symbol" pitchFamily="18" charset="2"/>
              </a:rPr>
              <a:t>FOLLOW(A)=FIRST(S)={</a:t>
            </a:r>
            <a:r>
              <a:rPr lang="en-US" altLang="zh-CN" sz="2400" dirty="0" err="1" smtClean="0">
                <a:sym typeface="Symbol" pitchFamily="18" charset="2"/>
              </a:rPr>
              <a:t>a,d</a:t>
            </a:r>
            <a:r>
              <a:rPr lang="en-US" altLang="zh-CN" sz="2400" dirty="0" smtClean="0">
                <a:sym typeface="Symbol" pitchFamily="18" charset="2"/>
              </a:rPr>
              <a:t>}</a:t>
            </a:r>
          </a:p>
          <a:p>
            <a:pPr lvl="1">
              <a:lnSpc>
                <a:spcPct val="120000"/>
              </a:lnSpc>
            </a:pPr>
            <a:r>
              <a:rPr lang="zh-CN" altLang="en-US" sz="2400" dirty="0" smtClean="0"/>
              <a:t>所以：</a:t>
            </a:r>
            <a:r>
              <a:rPr lang="en-US" altLang="zh-CN" sz="2400" dirty="0">
                <a:sym typeface="Symbol" pitchFamily="18" charset="2"/>
              </a:rPr>
              <a:t> FOLLOW(A</a:t>
            </a:r>
            <a:r>
              <a:rPr lang="en-US" altLang="zh-CN" sz="2400" dirty="0" smtClean="0">
                <a:sym typeface="Symbol" pitchFamily="18" charset="2"/>
              </a:rPr>
              <a:t>)={#,</a:t>
            </a:r>
            <a:r>
              <a:rPr lang="en-US" altLang="zh-CN" sz="2400" dirty="0" err="1" smtClean="0">
                <a:sym typeface="Symbol" pitchFamily="18" charset="2"/>
              </a:rPr>
              <a:t>a,d</a:t>
            </a:r>
            <a:r>
              <a:rPr lang="en-US" altLang="zh-CN" sz="2400" dirty="0" smtClean="0">
                <a:sym typeface="Symbol" pitchFamily="18" charset="2"/>
              </a:rPr>
              <a:t>} </a:t>
            </a:r>
            <a:r>
              <a:rPr lang="en-US" altLang="zh-CN" sz="2400" dirty="0" smtClean="0">
                <a:solidFill>
                  <a:srgbClr val="C00000"/>
                </a:solidFill>
                <a:sym typeface="Symbol" pitchFamily="18" charset="2"/>
              </a:rPr>
              <a:t>】</a:t>
            </a:r>
          </a:p>
          <a:p>
            <a:pPr lvl="1">
              <a:lnSpc>
                <a:spcPct val="120000"/>
              </a:lnSpc>
            </a:pPr>
            <a:r>
              <a:rPr lang="en-US" altLang="zh-CN" sz="2400" dirty="0" smtClean="0"/>
              <a:t>SELECT(</a:t>
            </a:r>
            <a:r>
              <a:rPr lang="en-US" altLang="zh-CN" sz="2400" dirty="0" err="1" smtClean="0"/>
              <a:t>S</a:t>
            </a:r>
            <a:r>
              <a:rPr lang="en-US" altLang="zh-CN" sz="2400" dirty="0" err="1">
                <a:sym typeface="Symbol" pitchFamily="18" charset="2"/>
              </a:rPr>
              <a:t></a:t>
            </a:r>
            <a:r>
              <a:rPr lang="en-US" altLang="zh-CN" sz="2400" dirty="0" err="1"/>
              <a:t>aA</a:t>
            </a:r>
            <a:r>
              <a:rPr lang="en-US" altLang="zh-CN" sz="2400" dirty="0"/>
              <a:t>)∩SELECT(</a:t>
            </a:r>
            <a:r>
              <a:rPr lang="en-US" altLang="zh-CN" sz="2400" dirty="0" err="1"/>
              <a:t>S</a:t>
            </a:r>
            <a:r>
              <a:rPr lang="en-US" altLang="zh-CN" sz="2400" dirty="0" err="1">
                <a:sym typeface="Symbol" pitchFamily="18" charset="2"/>
              </a:rPr>
              <a:t></a:t>
            </a:r>
            <a:r>
              <a:rPr lang="en-US" altLang="zh-CN" sz="2400" dirty="0" err="1"/>
              <a:t>d</a:t>
            </a:r>
            <a:r>
              <a:rPr lang="en-US" altLang="zh-CN" sz="2400" dirty="0"/>
              <a:t>)={a}∩{d}=</a:t>
            </a:r>
            <a:r>
              <a:rPr lang="en-US" altLang="zh-CN" sz="2400" dirty="0">
                <a:sym typeface="Symbol" pitchFamily="18" charset="2"/>
              </a:rPr>
              <a:t></a:t>
            </a:r>
            <a:endParaRPr lang="en-US" altLang="zh-CN" sz="2400" dirty="0"/>
          </a:p>
          <a:p>
            <a:pPr lvl="1">
              <a:lnSpc>
                <a:spcPct val="120000"/>
              </a:lnSpc>
              <a:buFont typeface="Wingdings" pitchFamily="2" charset="2"/>
              <a:buNone/>
            </a:pPr>
            <a:r>
              <a:rPr lang="en-US" altLang="zh-CN" sz="2400" dirty="0" smtClean="0"/>
              <a:t>SELECT(</a:t>
            </a:r>
            <a:r>
              <a:rPr lang="en-US" altLang="zh-CN" sz="2400" dirty="0" err="1" smtClean="0"/>
              <a:t>A</a:t>
            </a:r>
            <a:r>
              <a:rPr lang="en-US" altLang="zh-CN" sz="2400" dirty="0" err="1" smtClean="0">
                <a:sym typeface="Symbol" pitchFamily="18" charset="2"/>
              </a:rPr>
              <a:t></a:t>
            </a:r>
            <a:r>
              <a:rPr lang="en-US" altLang="zh-CN" sz="2400" dirty="0" err="1" smtClean="0"/>
              <a:t>bAS</a:t>
            </a:r>
            <a:r>
              <a:rPr lang="en-US" altLang="zh-CN" sz="2400" dirty="0" smtClean="0"/>
              <a:t>)∩SELECT(A</a:t>
            </a:r>
            <a:r>
              <a:rPr lang="en-US" altLang="zh-CN" sz="2400" dirty="0" smtClean="0">
                <a:sym typeface="Symbol" pitchFamily="18" charset="2"/>
              </a:rPr>
              <a:t></a:t>
            </a:r>
            <a:r>
              <a:rPr lang="en-US" altLang="zh-CN" sz="2400" dirty="0" smtClean="0"/>
              <a:t>)={b}∩</a:t>
            </a:r>
            <a:r>
              <a:rPr lang="en-US" altLang="zh-CN" sz="2400" dirty="0" smtClean="0">
                <a:solidFill>
                  <a:srgbClr val="C00000"/>
                </a:solidFill>
              </a:rPr>
              <a:t>{FIRST(</a:t>
            </a:r>
            <a:r>
              <a:rPr lang="en-US" altLang="zh-CN" sz="2400" dirty="0" smtClean="0">
                <a:solidFill>
                  <a:srgbClr val="C00000"/>
                </a:solidFill>
                <a:sym typeface="Symbol" pitchFamily="18" charset="2"/>
              </a:rPr>
              <a:t></a:t>
            </a:r>
            <a:r>
              <a:rPr lang="en-US" altLang="zh-CN" sz="2400" dirty="0" smtClean="0">
                <a:solidFill>
                  <a:srgbClr val="C00000"/>
                </a:solidFill>
              </a:rPr>
              <a:t>)﹣{</a:t>
            </a:r>
            <a:r>
              <a:rPr lang="en-US" altLang="zh-CN" sz="2400" dirty="0" smtClean="0">
                <a:solidFill>
                  <a:srgbClr val="C00000"/>
                </a:solidFill>
                <a:sym typeface="Symbol" pitchFamily="18" charset="2"/>
              </a:rPr>
              <a:t></a:t>
            </a:r>
            <a:r>
              <a:rPr lang="en-US" altLang="zh-CN" sz="2400" dirty="0" smtClean="0">
                <a:solidFill>
                  <a:srgbClr val="C00000"/>
                </a:solidFill>
              </a:rPr>
              <a:t>}}∪FOLLOW(A)</a:t>
            </a:r>
            <a:r>
              <a:rPr lang="en-US" altLang="zh-CN" sz="2400" dirty="0" smtClean="0"/>
              <a:t> ={b}∩</a:t>
            </a:r>
            <a:r>
              <a:rPr lang="en-US" altLang="zh-CN" sz="2400" dirty="0" smtClean="0">
                <a:solidFill>
                  <a:srgbClr val="C00000"/>
                </a:solidFill>
              </a:rPr>
              <a:t>{#,</a:t>
            </a:r>
            <a:r>
              <a:rPr lang="en-US" altLang="zh-CN" sz="2400" dirty="0" err="1" smtClean="0">
                <a:solidFill>
                  <a:srgbClr val="C00000"/>
                </a:solidFill>
              </a:rPr>
              <a:t>a,d</a:t>
            </a:r>
            <a:r>
              <a:rPr lang="en-US" altLang="zh-CN" sz="2400" dirty="0" smtClean="0">
                <a:solidFill>
                  <a:srgbClr val="C00000"/>
                </a:solidFill>
              </a:rPr>
              <a:t>}=</a:t>
            </a:r>
            <a:r>
              <a:rPr lang="en-US" altLang="zh-CN" sz="2400" dirty="0" smtClean="0">
                <a:sym typeface="Symbol" pitchFamily="18" charset="2"/>
              </a:rPr>
              <a:t></a:t>
            </a:r>
            <a:endParaRPr lang="en-US" altLang="zh-CN" sz="2400" dirty="0" smtClean="0"/>
          </a:p>
          <a:p>
            <a:pPr lvl="1">
              <a:lnSpc>
                <a:spcPct val="120000"/>
              </a:lnSpc>
              <a:buFont typeface="Wingdings" pitchFamily="2" charset="2"/>
              <a:buNone/>
            </a:pPr>
            <a:r>
              <a:rPr lang="zh-CN" altLang="en-US" sz="2400" dirty="0" smtClean="0"/>
              <a:t>所以该文法也是一个</a:t>
            </a:r>
            <a:r>
              <a:rPr lang="en-US" altLang="zh-CN" sz="2400" dirty="0" smtClean="0"/>
              <a:t>LL(1)</a:t>
            </a:r>
            <a:r>
              <a:rPr lang="zh-CN" altLang="en-US" sz="2400" dirty="0" smtClean="0"/>
              <a:t>文法。</a:t>
            </a:r>
          </a:p>
        </p:txBody>
      </p:sp>
    </p:spTree>
    <p:extLst>
      <p:ext uri="{BB962C8B-B14F-4D97-AF65-F5344CB8AC3E}">
        <p14:creationId xmlns:p14="http://schemas.microsoft.com/office/powerpoint/2010/main" xmlns="" val="26887939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22">
                                            <p:txEl>
                                              <p:pRg st="2" end="2"/>
                                            </p:txEl>
                                          </p:spTgt>
                                        </p:tgtEl>
                                        <p:attrNameLst>
                                          <p:attrName>style.visibility</p:attrName>
                                        </p:attrNameLst>
                                      </p:cBhvr>
                                      <p:to>
                                        <p:strVal val="visible"/>
                                      </p:to>
                                    </p:set>
                                    <p:anim calcmode="lin" valueType="num">
                                      <p:cBhvr additive="base">
                                        <p:cTn id="7" dur="500" fill="hold"/>
                                        <p:tgtEl>
                                          <p:spTgt spid="23552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2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522">
                                            <p:txEl>
                                              <p:pRg st="3" end="3"/>
                                            </p:txEl>
                                          </p:spTgt>
                                        </p:tgtEl>
                                        <p:attrNameLst>
                                          <p:attrName>style.visibility</p:attrName>
                                        </p:attrNameLst>
                                      </p:cBhvr>
                                      <p:to>
                                        <p:strVal val="visible"/>
                                      </p:to>
                                    </p:set>
                                    <p:anim calcmode="lin" valueType="num">
                                      <p:cBhvr additive="base">
                                        <p:cTn id="11" dur="500" fill="hold"/>
                                        <p:tgtEl>
                                          <p:spTgt spid="23552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2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5522">
                                            <p:txEl>
                                              <p:pRg st="4" end="4"/>
                                            </p:txEl>
                                          </p:spTgt>
                                        </p:tgtEl>
                                        <p:attrNameLst>
                                          <p:attrName>style.visibility</p:attrName>
                                        </p:attrNameLst>
                                      </p:cBhvr>
                                      <p:to>
                                        <p:strVal val="visible"/>
                                      </p:to>
                                    </p:set>
                                    <p:anim calcmode="lin" valueType="num">
                                      <p:cBhvr additive="base">
                                        <p:cTn id="15" dur="500" fill="hold"/>
                                        <p:tgtEl>
                                          <p:spTgt spid="23552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52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5522">
                                            <p:txEl>
                                              <p:pRg st="5" end="5"/>
                                            </p:txEl>
                                          </p:spTgt>
                                        </p:tgtEl>
                                        <p:attrNameLst>
                                          <p:attrName>style.visibility</p:attrName>
                                        </p:attrNameLst>
                                      </p:cBhvr>
                                      <p:to>
                                        <p:strVal val="visible"/>
                                      </p:to>
                                    </p:set>
                                    <p:anim calcmode="lin" valueType="num">
                                      <p:cBhvr additive="base">
                                        <p:cTn id="19" dur="500" fill="hold"/>
                                        <p:tgtEl>
                                          <p:spTgt spid="23552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2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22">
                                            <p:txEl>
                                              <p:pRg st="6" end="6"/>
                                            </p:txEl>
                                          </p:spTgt>
                                        </p:tgtEl>
                                        <p:attrNameLst>
                                          <p:attrName>style.visibility</p:attrName>
                                        </p:attrNameLst>
                                      </p:cBhvr>
                                      <p:to>
                                        <p:strVal val="visible"/>
                                      </p:to>
                                    </p:set>
                                    <p:anim calcmode="lin" valueType="num">
                                      <p:cBhvr additive="base">
                                        <p:cTn id="25" dur="500" fill="hold"/>
                                        <p:tgtEl>
                                          <p:spTgt spid="23552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2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35522">
                                            <p:txEl>
                                              <p:pRg st="7" end="7"/>
                                            </p:txEl>
                                          </p:spTgt>
                                        </p:tgtEl>
                                        <p:attrNameLst>
                                          <p:attrName>style.visibility</p:attrName>
                                        </p:attrNameLst>
                                      </p:cBhvr>
                                      <p:to>
                                        <p:strVal val="visible"/>
                                      </p:to>
                                    </p:set>
                                    <p:animEffect transition="in" filter="blinds(horizontal)">
                                      <p:cBhvr>
                                        <p:cTn id="31" dur="500"/>
                                        <p:tgtEl>
                                          <p:spTgt spid="23552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35522">
                                            <p:txEl>
                                              <p:pRg st="8" end="8"/>
                                            </p:txEl>
                                          </p:spTgt>
                                        </p:tgtEl>
                                        <p:attrNameLst>
                                          <p:attrName>style.visibility</p:attrName>
                                        </p:attrNameLst>
                                      </p:cBhvr>
                                      <p:to>
                                        <p:strVal val="visible"/>
                                      </p:to>
                                    </p:set>
                                    <p:animEffect transition="in" filter="blinds(horizontal)">
                                      <p:cBhvr>
                                        <p:cTn id="36" dur="500"/>
                                        <p:tgtEl>
                                          <p:spTgt spid="2355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sz="quarter" idx="13"/>
          </p:nvPr>
        </p:nvSpPr>
        <p:spPr>
          <a:xfrm>
            <a:off x="467544" y="116632"/>
            <a:ext cx="8229600" cy="5434013"/>
          </a:xfrm>
        </p:spPr>
        <p:txBody>
          <a:bodyPr>
            <a:noAutofit/>
          </a:bodyPr>
          <a:lstStyle/>
          <a:p>
            <a:pPr>
              <a:lnSpc>
                <a:spcPct val="90000"/>
              </a:lnSpc>
            </a:pPr>
            <a:r>
              <a:rPr lang="zh-CN" altLang="en-US" sz="2400" b="0" dirty="0" smtClean="0"/>
              <a:t>例</a:t>
            </a:r>
            <a:r>
              <a:rPr lang="en-US" altLang="zh-CN" sz="2400" b="0" dirty="0" smtClean="0"/>
              <a:t>4.4</a:t>
            </a:r>
            <a:r>
              <a:rPr lang="zh-CN" altLang="en-US" sz="2400" dirty="0" smtClean="0"/>
              <a:t> 设文法</a:t>
            </a:r>
          </a:p>
          <a:p>
            <a:pPr lvl="1">
              <a:lnSpc>
                <a:spcPct val="90000"/>
              </a:lnSpc>
              <a:buFont typeface="Wingdings" pitchFamily="2" charset="2"/>
              <a:buNone/>
            </a:pPr>
            <a:r>
              <a:rPr lang="zh-CN" altLang="en-US" sz="2400" dirty="0" smtClean="0"/>
              <a:t>	</a:t>
            </a:r>
            <a:r>
              <a:rPr lang="en-US" altLang="zh-CN" sz="2400" dirty="0" err="1" smtClean="0"/>
              <a:t>S</a:t>
            </a:r>
            <a:r>
              <a:rPr lang="en-US" altLang="zh-CN" sz="2400" dirty="0" err="1" smtClean="0">
                <a:sym typeface="Symbol" pitchFamily="18" charset="2"/>
              </a:rPr>
              <a:t></a:t>
            </a:r>
            <a:r>
              <a:rPr lang="en-US" altLang="zh-CN" sz="2400" dirty="0" err="1" smtClean="0"/>
              <a:t>aAS</a:t>
            </a:r>
            <a:r>
              <a:rPr lang="en-US" altLang="zh-CN" sz="2400" dirty="0" smtClean="0"/>
              <a:t> | b</a:t>
            </a:r>
          </a:p>
          <a:p>
            <a:pPr lvl="1">
              <a:lnSpc>
                <a:spcPct val="90000"/>
              </a:lnSpc>
              <a:buFont typeface="Wingdings" pitchFamily="2" charset="2"/>
              <a:buNone/>
            </a:pPr>
            <a:r>
              <a:rPr lang="en-US" altLang="zh-CN" sz="2400" dirty="0" smtClean="0"/>
              <a:t>	</a:t>
            </a:r>
            <a:r>
              <a:rPr lang="en-US" altLang="zh-CN" sz="2400" dirty="0" err="1" smtClean="0"/>
              <a:t>A</a:t>
            </a:r>
            <a:r>
              <a:rPr lang="en-US" altLang="zh-CN" sz="2400" dirty="0" err="1" smtClean="0">
                <a:sym typeface="Symbol" pitchFamily="18" charset="2"/>
              </a:rPr>
              <a:t></a:t>
            </a:r>
            <a:r>
              <a:rPr lang="en-US" altLang="zh-CN" sz="2400" dirty="0" err="1" smtClean="0"/>
              <a:t>bA</a:t>
            </a:r>
            <a:r>
              <a:rPr lang="en-US" altLang="zh-CN" sz="2400" dirty="0" smtClean="0"/>
              <a:t>| </a:t>
            </a:r>
            <a:r>
              <a:rPr lang="en-US" altLang="zh-CN" sz="2400" dirty="0" smtClean="0">
                <a:sym typeface="Symbol" pitchFamily="18" charset="2"/>
              </a:rPr>
              <a:t></a:t>
            </a:r>
            <a:endParaRPr lang="en-US" altLang="zh-CN" sz="2400" dirty="0" smtClean="0"/>
          </a:p>
          <a:p>
            <a:pPr lvl="1">
              <a:lnSpc>
                <a:spcPct val="90000"/>
              </a:lnSpc>
              <a:buFont typeface="Wingdings" pitchFamily="2" charset="2"/>
              <a:buNone/>
            </a:pPr>
            <a:r>
              <a:rPr lang="en-US" altLang="zh-CN" sz="2400" dirty="0" smtClean="0"/>
              <a:t>	</a:t>
            </a:r>
            <a:r>
              <a:rPr lang="zh-CN" altLang="en-US" sz="2400" dirty="0" smtClean="0"/>
              <a:t>则</a:t>
            </a:r>
            <a:r>
              <a:rPr lang="en-US" altLang="zh-CN" sz="2400" dirty="0" smtClean="0"/>
              <a:t>:</a:t>
            </a:r>
          </a:p>
          <a:p>
            <a:pPr lvl="1">
              <a:lnSpc>
                <a:spcPct val="90000"/>
              </a:lnSpc>
            </a:pPr>
            <a:r>
              <a:rPr lang="en-US" altLang="zh-CN" sz="2400" dirty="0" smtClean="0"/>
              <a:t>SELECT(</a:t>
            </a:r>
            <a:r>
              <a:rPr lang="en-US" altLang="zh-CN" sz="2400" dirty="0" err="1" smtClean="0"/>
              <a:t>S</a:t>
            </a:r>
            <a:r>
              <a:rPr lang="en-US" altLang="zh-CN" sz="2400" dirty="0" err="1" smtClean="0">
                <a:sym typeface="Symbol" pitchFamily="18" charset="2"/>
              </a:rPr>
              <a:t></a:t>
            </a:r>
            <a:r>
              <a:rPr lang="en-US" altLang="zh-CN" sz="2400" dirty="0" err="1" smtClean="0"/>
              <a:t>aAS</a:t>
            </a:r>
            <a:r>
              <a:rPr lang="en-US" altLang="zh-CN" sz="2400" dirty="0" smtClean="0"/>
              <a:t>)={a}</a:t>
            </a:r>
          </a:p>
          <a:p>
            <a:pPr lvl="1">
              <a:lnSpc>
                <a:spcPct val="90000"/>
              </a:lnSpc>
            </a:pPr>
            <a:r>
              <a:rPr lang="en-US" altLang="zh-CN" sz="2400" dirty="0" smtClean="0"/>
              <a:t>SELECT(</a:t>
            </a:r>
            <a:r>
              <a:rPr lang="en-US" altLang="zh-CN" sz="2400" dirty="0" err="1" smtClean="0"/>
              <a:t>S</a:t>
            </a:r>
            <a:r>
              <a:rPr lang="en-US" altLang="zh-CN" sz="2400" dirty="0" err="1" smtClean="0">
                <a:sym typeface="Symbol" pitchFamily="18" charset="2"/>
              </a:rPr>
              <a:t></a:t>
            </a:r>
            <a:r>
              <a:rPr lang="en-US" altLang="zh-CN" sz="2400" dirty="0" err="1" smtClean="0"/>
              <a:t>b</a:t>
            </a:r>
            <a:r>
              <a:rPr lang="en-US" altLang="zh-CN" sz="2400" dirty="0" smtClean="0"/>
              <a:t>)={b}</a:t>
            </a:r>
          </a:p>
          <a:p>
            <a:pPr lvl="1">
              <a:lnSpc>
                <a:spcPct val="90000"/>
              </a:lnSpc>
            </a:pPr>
            <a:r>
              <a:rPr lang="en-US" altLang="zh-CN" sz="2400" dirty="0" smtClean="0"/>
              <a:t>SELECT(</a:t>
            </a:r>
            <a:r>
              <a:rPr lang="en-US" altLang="zh-CN" sz="2400" dirty="0" err="1" smtClean="0"/>
              <a:t>A</a:t>
            </a:r>
            <a:r>
              <a:rPr lang="en-US" altLang="zh-CN" sz="2400" dirty="0" err="1" smtClean="0">
                <a:sym typeface="Symbol" pitchFamily="18" charset="2"/>
              </a:rPr>
              <a:t></a:t>
            </a:r>
            <a:r>
              <a:rPr lang="en-US" altLang="zh-CN" sz="2400" dirty="0" err="1" smtClean="0"/>
              <a:t>bA</a:t>
            </a:r>
            <a:r>
              <a:rPr lang="en-US" altLang="zh-CN" sz="2400" dirty="0" smtClean="0"/>
              <a:t>)={b}</a:t>
            </a:r>
          </a:p>
          <a:p>
            <a:pPr lvl="1">
              <a:lnSpc>
                <a:spcPct val="90000"/>
              </a:lnSpc>
            </a:pPr>
            <a:r>
              <a:rPr lang="en-US" altLang="zh-CN" sz="2400" dirty="0" smtClean="0"/>
              <a:t>SELECT(A</a:t>
            </a:r>
            <a:r>
              <a:rPr lang="en-US" altLang="zh-CN" sz="2400" dirty="0" smtClean="0">
                <a:sym typeface="Symbol" pitchFamily="18" charset="2"/>
              </a:rPr>
              <a:t></a:t>
            </a:r>
            <a:r>
              <a:rPr lang="en-US" altLang="zh-CN" sz="2400" dirty="0" smtClean="0"/>
              <a:t>)=Follow(A)={</a:t>
            </a:r>
            <a:r>
              <a:rPr lang="en-US" altLang="zh-CN" sz="2400" dirty="0" err="1" smtClean="0"/>
              <a:t>a,b</a:t>
            </a:r>
            <a:r>
              <a:rPr lang="zh-CN" altLang="en-US" sz="2400" dirty="0" smtClean="0"/>
              <a:t>，</a:t>
            </a:r>
            <a:r>
              <a:rPr lang="en-US" altLang="zh-CN" sz="2400" dirty="0" smtClean="0"/>
              <a:t>#}</a:t>
            </a:r>
          </a:p>
          <a:p>
            <a:pPr lvl="1">
              <a:lnSpc>
                <a:spcPct val="90000"/>
              </a:lnSpc>
            </a:pPr>
            <a:r>
              <a:rPr lang="zh-CN" altLang="en-US" sz="2400" dirty="0" smtClean="0"/>
              <a:t>根据</a:t>
            </a:r>
            <a:r>
              <a:rPr lang="en-US" altLang="zh-CN" sz="2400" dirty="0" smtClean="0"/>
              <a:t>LL(1)</a:t>
            </a:r>
            <a:r>
              <a:rPr lang="zh-CN" altLang="en-US" sz="2400" dirty="0" smtClean="0"/>
              <a:t>的定义</a:t>
            </a:r>
            <a:r>
              <a:rPr lang="en-US" altLang="zh-CN" sz="2400" dirty="0" smtClean="0"/>
              <a:t>:</a:t>
            </a:r>
          </a:p>
          <a:p>
            <a:pPr lvl="2">
              <a:lnSpc>
                <a:spcPct val="90000"/>
              </a:lnSpc>
            </a:pPr>
            <a:r>
              <a:rPr lang="en-US" altLang="zh-CN" sz="2400" dirty="0" smtClean="0"/>
              <a:t>SELECT(</a:t>
            </a:r>
            <a:r>
              <a:rPr lang="en-US" altLang="zh-CN" sz="2400" dirty="0" err="1" smtClean="0"/>
              <a:t>S</a:t>
            </a:r>
            <a:r>
              <a:rPr lang="en-US" altLang="zh-CN" sz="2400" dirty="0" err="1" smtClean="0">
                <a:sym typeface="Symbol" pitchFamily="18" charset="2"/>
              </a:rPr>
              <a:t></a:t>
            </a:r>
            <a:r>
              <a:rPr lang="en-US" altLang="zh-CN" sz="2400" dirty="0" err="1" smtClean="0"/>
              <a:t>aAS</a:t>
            </a:r>
            <a:r>
              <a:rPr lang="en-US" altLang="zh-CN" sz="2400" dirty="0" smtClean="0"/>
              <a:t>)∩SELECT(</a:t>
            </a:r>
            <a:r>
              <a:rPr lang="en-US" altLang="zh-CN" sz="2400" dirty="0" err="1" smtClean="0"/>
              <a:t>S</a:t>
            </a:r>
            <a:r>
              <a:rPr lang="en-US" altLang="zh-CN" sz="2400" dirty="0" err="1" smtClean="0">
                <a:sym typeface="Symbol" pitchFamily="18" charset="2"/>
              </a:rPr>
              <a:t></a:t>
            </a:r>
            <a:r>
              <a:rPr lang="en-US" altLang="zh-CN" sz="2400" dirty="0" err="1" smtClean="0"/>
              <a:t>b</a:t>
            </a:r>
            <a:r>
              <a:rPr lang="en-US" altLang="zh-CN" sz="2400" dirty="0" smtClean="0"/>
              <a:t>)={a}∩{b}=</a:t>
            </a:r>
            <a:r>
              <a:rPr lang="en-US" altLang="zh-CN" sz="2400" dirty="0" smtClean="0">
                <a:sym typeface="Symbol" pitchFamily="18" charset="2"/>
              </a:rPr>
              <a:t></a:t>
            </a:r>
            <a:endParaRPr lang="en-US" altLang="zh-CN" sz="2400" dirty="0" smtClean="0"/>
          </a:p>
          <a:p>
            <a:pPr lvl="2">
              <a:lnSpc>
                <a:spcPct val="90000"/>
              </a:lnSpc>
            </a:pPr>
            <a:r>
              <a:rPr lang="en-US" altLang="zh-CN" sz="2400" dirty="0" smtClean="0"/>
              <a:t>SELECT(</a:t>
            </a:r>
            <a:r>
              <a:rPr lang="en-US" altLang="zh-CN" sz="2400" dirty="0" err="1" smtClean="0"/>
              <a:t>A</a:t>
            </a:r>
            <a:r>
              <a:rPr lang="en-US" altLang="zh-CN" sz="2400" dirty="0" err="1" smtClean="0">
                <a:sym typeface="Symbol" pitchFamily="18" charset="2"/>
              </a:rPr>
              <a:t></a:t>
            </a:r>
            <a:r>
              <a:rPr lang="en-US" altLang="zh-CN" sz="2400" dirty="0" err="1" smtClean="0"/>
              <a:t>bA</a:t>
            </a:r>
            <a:r>
              <a:rPr lang="en-US" altLang="zh-CN" sz="2400" dirty="0" smtClean="0"/>
              <a:t>)∩SELECT(S</a:t>
            </a:r>
            <a:r>
              <a:rPr lang="en-US" altLang="zh-CN" sz="2400" dirty="0" smtClean="0">
                <a:sym typeface="Symbol" pitchFamily="18" charset="2"/>
              </a:rPr>
              <a:t></a:t>
            </a:r>
            <a:r>
              <a:rPr lang="en-US" altLang="zh-CN" sz="2400" dirty="0" smtClean="0"/>
              <a:t>)={b}∩{</a:t>
            </a:r>
            <a:r>
              <a:rPr lang="en-US" altLang="zh-CN" sz="2400" dirty="0" err="1" smtClean="0"/>
              <a:t>a,b</a:t>
            </a:r>
            <a:r>
              <a:rPr lang="zh-CN" altLang="en-US" sz="2400" dirty="0" smtClean="0"/>
              <a:t>，</a:t>
            </a:r>
            <a:r>
              <a:rPr lang="en-US" altLang="zh-CN" sz="2400" dirty="0" smtClean="0"/>
              <a:t>#}≠</a:t>
            </a:r>
            <a:r>
              <a:rPr lang="en-US" altLang="zh-CN" sz="2400" dirty="0" smtClean="0">
                <a:sym typeface="Symbol" pitchFamily="18" charset="2"/>
              </a:rPr>
              <a:t></a:t>
            </a:r>
          </a:p>
          <a:p>
            <a:pPr lvl="1">
              <a:lnSpc>
                <a:spcPct val="90000"/>
              </a:lnSpc>
            </a:pPr>
            <a:r>
              <a:rPr lang="zh-CN" altLang="en-US" sz="2400" dirty="0" smtClean="0"/>
              <a:t>因此该文法不是</a:t>
            </a:r>
            <a:r>
              <a:rPr lang="en-US" altLang="zh-CN" sz="2400" dirty="0" smtClean="0"/>
              <a:t>LL(1)</a:t>
            </a:r>
            <a:r>
              <a:rPr lang="zh-CN" altLang="en-US" sz="2400" dirty="0" smtClean="0"/>
              <a:t>文法，即该文法不能采用自顶向下分析法进行分析。</a:t>
            </a:r>
          </a:p>
        </p:txBody>
      </p:sp>
    </p:spTree>
    <p:extLst>
      <p:ext uri="{BB962C8B-B14F-4D97-AF65-F5344CB8AC3E}">
        <p14:creationId xmlns:p14="http://schemas.microsoft.com/office/powerpoint/2010/main" xmlns="" val="648126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6546">
                                            <p:txEl>
                                              <p:pRg st="4" end="4"/>
                                            </p:txEl>
                                          </p:spTgt>
                                        </p:tgtEl>
                                        <p:attrNameLst>
                                          <p:attrName>style.visibility</p:attrName>
                                        </p:attrNameLst>
                                      </p:cBhvr>
                                      <p:to>
                                        <p:strVal val="visible"/>
                                      </p:to>
                                    </p:set>
                                    <p:animEffect transition="in" filter="blinds(horizontal)">
                                      <p:cBhvr>
                                        <p:cTn id="7" dur="500"/>
                                        <p:tgtEl>
                                          <p:spTgt spid="236546">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6546">
                                            <p:txEl>
                                              <p:pRg st="5" end="5"/>
                                            </p:txEl>
                                          </p:spTgt>
                                        </p:tgtEl>
                                        <p:attrNameLst>
                                          <p:attrName>style.visibility</p:attrName>
                                        </p:attrNameLst>
                                      </p:cBhvr>
                                      <p:to>
                                        <p:strVal val="visible"/>
                                      </p:to>
                                    </p:set>
                                    <p:animEffect transition="in" filter="blinds(horizontal)">
                                      <p:cBhvr>
                                        <p:cTn id="10" dur="500"/>
                                        <p:tgtEl>
                                          <p:spTgt spid="236546">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6546">
                                            <p:txEl>
                                              <p:pRg st="6" end="6"/>
                                            </p:txEl>
                                          </p:spTgt>
                                        </p:tgtEl>
                                        <p:attrNameLst>
                                          <p:attrName>style.visibility</p:attrName>
                                        </p:attrNameLst>
                                      </p:cBhvr>
                                      <p:to>
                                        <p:strVal val="visible"/>
                                      </p:to>
                                    </p:set>
                                    <p:animEffect transition="in" filter="blinds(horizontal)">
                                      <p:cBhvr>
                                        <p:cTn id="13" dur="500"/>
                                        <p:tgtEl>
                                          <p:spTgt spid="236546">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6546">
                                            <p:txEl>
                                              <p:pRg st="7" end="7"/>
                                            </p:txEl>
                                          </p:spTgt>
                                        </p:tgtEl>
                                        <p:attrNameLst>
                                          <p:attrName>style.visibility</p:attrName>
                                        </p:attrNameLst>
                                      </p:cBhvr>
                                      <p:to>
                                        <p:strVal val="visible"/>
                                      </p:to>
                                    </p:set>
                                    <p:animEffect transition="in" filter="blinds(horizontal)">
                                      <p:cBhvr>
                                        <p:cTn id="16" dur="500"/>
                                        <p:tgtEl>
                                          <p:spTgt spid="236546">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36546">
                                            <p:txEl>
                                              <p:pRg st="8" end="8"/>
                                            </p:txEl>
                                          </p:spTgt>
                                        </p:tgtEl>
                                        <p:attrNameLst>
                                          <p:attrName>style.visibility</p:attrName>
                                        </p:attrNameLst>
                                      </p:cBhvr>
                                      <p:to>
                                        <p:strVal val="visible"/>
                                      </p:to>
                                    </p:set>
                                    <p:animEffect transition="in" filter="blinds(horizontal)">
                                      <p:cBhvr>
                                        <p:cTn id="21" dur="500"/>
                                        <p:tgtEl>
                                          <p:spTgt spid="236546">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36546">
                                            <p:txEl>
                                              <p:pRg st="9" end="9"/>
                                            </p:txEl>
                                          </p:spTgt>
                                        </p:tgtEl>
                                        <p:attrNameLst>
                                          <p:attrName>style.visibility</p:attrName>
                                        </p:attrNameLst>
                                      </p:cBhvr>
                                      <p:to>
                                        <p:strVal val="visible"/>
                                      </p:to>
                                    </p:set>
                                    <p:animEffect transition="in" filter="blinds(horizontal)">
                                      <p:cBhvr>
                                        <p:cTn id="24" dur="500"/>
                                        <p:tgtEl>
                                          <p:spTgt spid="236546">
                                            <p:txEl>
                                              <p:pRg st="9" end="9"/>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36546">
                                            <p:txEl>
                                              <p:pRg st="10" end="10"/>
                                            </p:txEl>
                                          </p:spTgt>
                                        </p:tgtEl>
                                        <p:attrNameLst>
                                          <p:attrName>style.visibility</p:attrName>
                                        </p:attrNameLst>
                                      </p:cBhvr>
                                      <p:to>
                                        <p:strVal val="visible"/>
                                      </p:to>
                                    </p:set>
                                    <p:animEffect transition="in" filter="blinds(horizontal)">
                                      <p:cBhvr>
                                        <p:cTn id="27" dur="500"/>
                                        <p:tgtEl>
                                          <p:spTgt spid="236546">
                                            <p:txEl>
                                              <p:pRg st="10" end="1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36546">
                                            <p:txEl>
                                              <p:pRg st="11" end="11"/>
                                            </p:txEl>
                                          </p:spTgt>
                                        </p:tgtEl>
                                        <p:attrNameLst>
                                          <p:attrName>style.visibility</p:attrName>
                                        </p:attrNameLst>
                                      </p:cBhvr>
                                      <p:to>
                                        <p:strVal val="visible"/>
                                      </p:to>
                                    </p:set>
                                    <p:animEffect transition="in" filter="blinds(horizontal)">
                                      <p:cBhvr>
                                        <p:cTn id="30" dur="500"/>
                                        <p:tgtEl>
                                          <p:spTgt spid="23654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altLang="zh-CN" dirty="0" smtClean="0">
                <a:solidFill>
                  <a:srgbClr val="FFC000"/>
                </a:solidFill>
              </a:rPr>
              <a:t>4.2 LL(1)</a:t>
            </a:r>
            <a:r>
              <a:rPr lang="zh-CN" altLang="en-US" dirty="0" smtClean="0">
                <a:solidFill>
                  <a:srgbClr val="FFC000"/>
                </a:solidFill>
              </a:rPr>
              <a:t>文法的判定算法</a:t>
            </a:r>
            <a:r>
              <a:rPr lang="en-US" altLang="zh-CN" dirty="0" smtClean="0">
                <a:solidFill>
                  <a:srgbClr val="FFC000"/>
                </a:solidFill>
              </a:rPr>
              <a:t/>
            </a:r>
            <a:br>
              <a:rPr lang="en-US" altLang="zh-CN" dirty="0" smtClean="0">
                <a:solidFill>
                  <a:srgbClr val="FFC000"/>
                </a:solidFill>
              </a:rPr>
            </a:br>
            <a:endParaRPr lang="zh-CN" altLang="en-US" dirty="0" smtClean="0">
              <a:solidFill>
                <a:srgbClr val="FFC000"/>
              </a:solidFill>
            </a:endParaRPr>
          </a:p>
        </p:txBody>
      </p:sp>
      <p:sp>
        <p:nvSpPr>
          <p:cNvPr id="239619" name="Rectangle 3"/>
          <p:cNvSpPr>
            <a:spLocks noGrp="1" noChangeArrowheads="1"/>
          </p:cNvSpPr>
          <p:nvPr>
            <p:ph sz="quarter" idx="4294967295"/>
          </p:nvPr>
        </p:nvSpPr>
        <p:spPr>
          <a:xfrm>
            <a:off x="827584" y="1628800"/>
            <a:ext cx="7924800" cy="4114800"/>
          </a:xfrm>
        </p:spPr>
        <p:txBody>
          <a:bodyPr>
            <a:noAutofit/>
          </a:bodyPr>
          <a:lstStyle/>
          <a:p>
            <a:r>
              <a:rPr lang="zh-CN" altLang="en-US" sz="2400" b="1" dirty="0" smtClean="0"/>
              <a:t>判定文法是否是一个</a:t>
            </a:r>
            <a:r>
              <a:rPr lang="en-US" altLang="zh-CN" sz="2400" b="1" dirty="0" smtClean="0"/>
              <a:t>LL(1)</a:t>
            </a:r>
            <a:r>
              <a:rPr lang="zh-CN" altLang="en-US" sz="2400" b="1" dirty="0"/>
              <a:t>的</a:t>
            </a:r>
            <a:r>
              <a:rPr lang="zh-CN" altLang="en-US" sz="2400" b="1" dirty="0" smtClean="0">
                <a:solidFill>
                  <a:schemeClr val="tx1"/>
                </a:solidFill>
              </a:rPr>
              <a:t>算法思路：</a:t>
            </a:r>
          </a:p>
          <a:p>
            <a:pPr lvl="1"/>
            <a:r>
              <a:rPr lang="zh-CN" altLang="en-US" sz="2400" b="1" dirty="0" smtClean="0"/>
              <a:t>首先要计算</a:t>
            </a:r>
            <a:r>
              <a:rPr lang="en-US" altLang="zh-CN" sz="2400" b="1" dirty="0" smtClean="0">
                <a:solidFill>
                  <a:srgbClr val="C00000"/>
                </a:solidFill>
              </a:rPr>
              <a:t>FIRST</a:t>
            </a:r>
            <a:r>
              <a:rPr lang="zh-CN" altLang="en-US" sz="2400" b="1" dirty="0" smtClean="0">
                <a:solidFill>
                  <a:srgbClr val="C00000"/>
                </a:solidFill>
              </a:rPr>
              <a:t>，</a:t>
            </a:r>
            <a:r>
              <a:rPr lang="en-US" altLang="zh-CN" sz="2400" b="1" dirty="0" smtClean="0">
                <a:solidFill>
                  <a:srgbClr val="C00000"/>
                </a:solidFill>
              </a:rPr>
              <a:t>FOLLOW</a:t>
            </a:r>
            <a:r>
              <a:rPr lang="zh-CN" altLang="en-US" sz="2400" b="1" dirty="0" smtClean="0">
                <a:solidFill>
                  <a:srgbClr val="C00000"/>
                </a:solidFill>
              </a:rPr>
              <a:t>，</a:t>
            </a:r>
            <a:r>
              <a:rPr lang="en-US" altLang="zh-CN" sz="2400" b="1" dirty="0" smtClean="0">
                <a:solidFill>
                  <a:srgbClr val="C00000"/>
                </a:solidFill>
              </a:rPr>
              <a:t>SELECT</a:t>
            </a:r>
            <a:r>
              <a:rPr lang="zh-CN" altLang="en-US" sz="2400" b="1" dirty="0" smtClean="0"/>
              <a:t>集合，进而判别文法是否为</a:t>
            </a:r>
            <a:r>
              <a:rPr lang="en-US" altLang="zh-CN" sz="2400" b="1" dirty="0" smtClean="0"/>
              <a:t>LL(1)</a:t>
            </a:r>
            <a:r>
              <a:rPr lang="zh-CN" altLang="en-US" sz="2400" b="1" dirty="0" smtClean="0"/>
              <a:t>文法。如果给定一个文法，它不是</a:t>
            </a:r>
            <a:r>
              <a:rPr lang="en-US" altLang="zh-CN" sz="2400" b="1" dirty="0" smtClean="0"/>
              <a:t>LL(1)</a:t>
            </a:r>
            <a:r>
              <a:rPr lang="zh-CN" altLang="en-US" sz="2400" b="1" dirty="0" smtClean="0"/>
              <a:t>文法，则需要将其转换为</a:t>
            </a:r>
            <a:r>
              <a:rPr lang="en-US" altLang="zh-CN" sz="2400" b="1" dirty="0" smtClean="0"/>
              <a:t>LL(1)</a:t>
            </a:r>
            <a:r>
              <a:rPr lang="zh-CN" altLang="en-US" sz="2400" b="1" dirty="0" smtClean="0"/>
              <a:t>文法。</a:t>
            </a:r>
          </a:p>
          <a:p>
            <a:r>
              <a:rPr lang="zh-CN" altLang="en-US" sz="2400" b="1" dirty="0" smtClean="0">
                <a:solidFill>
                  <a:schemeClr val="tx1"/>
                </a:solidFill>
              </a:rPr>
              <a:t>判定算法关键步骤：</a:t>
            </a:r>
          </a:p>
          <a:p>
            <a:pPr lvl="1"/>
            <a:r>
              <a:rPr lang="en-US" altLang="zh-CN" sz="2400" b="1" dirty="0" smtClean="0">
                <a:solidFill>
                  <a:srgbClr val="C00000"/>
                </a:solidFill>
              </a:rPr>
              <a:t>(1)</a:t>
            </a:r>
            <a:r>
              <a:rPr lang="zh-CN" altLang="en-US" sz="2400" b="1" dirty="0" smtClean="0">
                <a:solidFill>
                  <a:srgbClr val="C00000"/>
                </a:solidFill>
              </a:rPr>
              <a:t>求每个非终结符能否推出</a:t>
            </a:r>
            <a:r>
              <a:rPr lang="zh-CN" altLang="en-US" sz="2400" b="1" dirty="0" smtClean="0">
                <a:solidFill>
                  <a:srgbClr val="C00000"/>
                </a:solidFill>
                <a:sym typeface="Symbol" pitchFamily="18" charset="2"/>
              </a:rPr>
              <a:t></a:t>
            </a:r>
          </a:p>
          <a:p>
            <a:pPr lvl="1"/>
            <a:r>
              <a:rPr lang="en-US" altLang="zh-CN" sz="2400" b="1" dirty="0" smtClean="0"/>
              <a:t>(2)</a:t>
            </a:r>
            <a:r>
              <a:rPr lang="zh-CN" altLang="en-US" sz="2400" b="1" dirty="0" smtClean="0"/>
              <a:t>求每个产生式的</a:t>
            </a:r>
            <a:r>
              <a:rPr lang="en-US" altLang="zh-CN" sz="2400" b="1" dirty="0" smtClean="0"/>
              <a:t>First</a:t>
            </a:r>
            <a:r>
              <a:rPr lang="zh-CN" altLang="en-US" sz="2400" b="1" dirty="0" smtClean="0"/>
              <a:t>集</a:t>
            </a:r>
          </a:p>
          <a:p>
            <a:pPr lvl="1"/>
            <a:r>
              <a:rPr lang="en-US" altLang="zh-CN" sz="2400" b="1" strike="sngStrike" dirty="0" smtClean="0"/>
              <a:t>(3)</a:t>
            </a:r>
            <a:r>
              <a:rPr lang="zh-CN" altLang="en-US" sz="2400" b="1" strike="sngStrike" dirty="0" smtClean="0"/>
              <a:t>求每个非终结符的</a:t>
            </a:r>
            <a:r>
              <a:rPr lang="en-US" altLang="zh-CN" sz="2400" b="1" strike="sngStrike" dirty="0" smtClean="0"/>
              <a:t>Follow</a:t>
            </a:r>
            <a:r>
              <a:rPr lang="zh-CN" altLang="en-US" sz="2400" b="1" strike="sngStrike" dirty="0" smtClean="0"/>
              <a:t>集</a:t>
            </a:r>
            <a:r>
              <a:rPr lang="en-US" altLang="zh-CN" sz="2400" b="1" strike="sngStrike" dirty="0" smtClean="0"/>
              <a:t>【</a:t>
            </a:r>
            <a:r>
              <a:rPr lang="zh-CN" altLang="en-US" sz="2400" b="1" strike="sngStrike" dirty="0" smtClean="0"/>
              <a:t>可以</a:t>
            </a:r>
            <a:r>
              <a:rPr lang="zh-CN" altLang="en-US" sz="2400" b="1" dirty="0" smtClean="0"/>
              <a:t>只求空产生式对应的</a:t>
            </a:r>
            <a:r>
              <a:rPr lang="en-US" altLang="zh-CN" sz="2400" b="1" dirty="0" smtClean="0"/>
              <a:t>Follow</a:t>
            </a:r>
            <a:r>
              <a:rPr lang="zh-CN" altLang="en-US" sz="2400" b="1" dirty="0" smtClean="0"/>
              <a:t>集</a:t>
            </a:r>
            <a:r>
              <a:rPr lang="en-US" altLang="zh-CN" sz="2400" b="1" dirty="0" smtClean="0"/>
              <a:t>】</a:t>
            </a:r>
            <a:endParaRPr lang="zh-CN" altLang="en-US" sz="2400" b="1" dirty="0" smtClean="0"/>
          </a:p>
          <a:p>
            <a:pPr lvl="1"/>
            <a:r>
              <a:rPr lang="en-US" altLang="zh-CN" sz="2400" b="1" dirty="0" smtClean="0">
                <a:solidFill>
                  <a:srgbClr val="C00000"/>
                </a:solidFill>
              </a:rPr>
              <a:t>(4)</a:t>
            </a:r>
            <a:r>
              <a:rPr lang="zh-CN" altLang="en-US" sz="2400" b="1" dirty="0" smtClean="0">
                <a:solidFill>
                  <a:srgbClr val="C00000"/>
                </a:solidFill>
              </a:rPr>
              <a:t>求每个产生式的</a:t>
            </a:r>
            <a:r>
              <a:rPr lang="en-US" altLang="zh-CN" sz="2400" b="1" dirty="0" smtClean="0">
                <a:solidFill>
                  <a:srgbClr val="C00000"/>
                </a:solidFill>
              </a:rPr>
              <a:t>Select</a:t>
            </a:r>
            <a:r>
              <a:rPr lang="zh-CN" altLang="en-US" sz="2400" b="1" dirty="0" smtClean="0">
                <a:solidFill>
                  <a:srgbClr val="C00000"/>
                </a:solidFill>
              </a:rPr>
              <a:t>集</a:t>
            </a:r>
          </a:p>
          <a:p>
            <a:pPr lvl="1"/>
            <a:r>
              <a:rPr lang="zh-CN" altLang="en-US" sz="2400" b="1" dirty="0" smtClean="0"/>
              <a:t>判定文法是否是</a:t>
            </a:r>
            <a:r>
              <a:rPr lang="en-US" altLang="zh-CN" sz="2400" b="1" dirty="0" smtClean="0"/>
              <a:t>LL(1)</a:t>
            </a:r>
            <a:r>
              <a:rPr lang="zh-CN" altLang="en-US" sz="2400" b="1" dirty="0" smtClean="0"/>
              <a:t>文法</a:t>
            </a:r>
          </a:p>
        </p:txBody>
      </p:sp>
    </p:spTree>
    <p:extLst>
      <p:ext uri="{BB962C8B-B14F-4D97-AF65-F5344CB8AC3E}">
        <p14:creationId xmlns:p14="http://schemas.microsoft.com/office/powerpoint/2010/main" xmlns="" val="2092272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39619">
                                            <p:txEl>
                                              <p:pRg st="1" end="1"/>
                                            </p:txEl>
                                          </p:spTgt>
                                        </p:tgtEl>
                                        <p:attrNameLst>
                                          <p:attrName>style.visibility</p:attrName>
                                        </p:attrNameLst>
                                      </p:cBhvr>
                                      <p:to>
                                        <p:strVal val="visible"/>
                                      </p:to>
                                    </p:set>
                                    <p:animEffect transition="in" filter="blinds(horizontal)">
                                      <p:cBhvr>
                                        <p:cTn id="7" dur="500"/>
                                        <p:tgtEl>
                                          <p:spTgt spid="239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9619">
                                            <p:txEl>
                                              <p:pRg st="2" end="2"/>
                                            </p:txEl>
                                          </p:spTgt>
                                        </p:tgtEl>
                                        <p:attrNameLst>
                                          <p:attrName>style.visibility</p:attrName>
                                        </p:attrNameLst>
                                      </p:cBhvr>
                                      <p:to>
                                        <p:strVal val="visible"/>
                                      </p:to>
                                    </p:set>
                                    <p:animEffect transition="in" filter="blinds(horizontal)">
                                      <p:cBhvr>
                                        <p:cTn id="12" dur="500"/>
                                        <p:tgtEl>
                                          <p:spTgt spid="23961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39619">
                                            <p:txEl>
                                              <p:pRg st="3" end="3"/>
                                            </p:txEl>
                                          </p:spTgt>
                                        </p:tgtEl>
                                        <p:attrNameLst>
                                          <p:attrName>style.visibility</p:attrName>
                                        </p:attrNameLst>
                                      </p:cBhvr>
                                      <p:to>
                                        <p:strVal val="visible"/>
                                      </p:to>
                                    </p:set>
                                    <p:animEffect transition="in" filter="blinds(horizontal)">
                                      <p:cBhvr>
                                        <p:cTn id="15" dur="500"/>
                                        <p:tgtEl>
                                          <p:spTgt spid="23961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39619">
                                            <p:txEl>
                                              <p:pRg st="4" end="4"/>
                                            </p:txEl>
                                          </p:spTgt>
                                        </p:tgtEl>
                                        <p:attrNameLst>
                                          <p:attrName>style.visibility</p:attrName>
                                        </p:attrNameLst>
                                      </p:cBhvr>
                                      <p:to>
                                        <p:strVal val="visible"/>
                                      </p:to>
                                    </p:set>
                                    <p:animEffect transition="in" filter="blinds(horizontal)">
                                      <p:cBhvr>
                                        <p:cTn id="18" dur="500"/>
                                        <p:tgtEl>
                                          <p:spTgt spid="23961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39619">
                                            <p:txEl>
                                              <p:pRg st="5" end="5"/>
                                            </p:txEl>
                                          </p:spTgt>
                                        </p:tgtEl>
                                        <p:attrNameLst>
                                          <p:attrName>style.visibility</p:attrName>
                                        </p:attrNameLst>
                                      </p:cBhvr>
                                      <p:to>
                                        <p:strVal val="visible"/>
                                      </p:to>
                                    </p:set>
                                    <p:animEffect transition="in" filter="blinds(horizontal)">
                                      <p:cBhvr>
                                        <p:cTn id="21" dur="500"/>
                                        <p:tgtEl>
                                          <p:spTgt spid="23961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39619">
                                            <p:txEl>
                                              <p:pRg st="6" end="6"/>
                                            </p:txEl>
                                          </p:spTgt>
                                        </p:tgtEl>
                                        <p:attrNameLst>
                                          <p:attrName>style.visibility</p:attrName>
                                        </p:attrNameLst>
                                      </p:cBhvr>
                                      <p:to>
                                        <p:strVal val="visible"/>
                                      </p:to>
                                    </p:set>
                                    <p:animEffect transition="in" filter="blinds(horizontal)">
                                      <p:cBhvr>
                                        <p:cTn id="24" dur="500"/>
                                        <p:tgtEl>
                                          <p:spTgt spid="23961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39619">
                                            <p:txEl>
                                              <p:pRg st="7" end="7"/>
                                            </p:txEl>
                                          </p:spTgt>
                                        </p:tgtEl>
                                        <p:attrNameLst>
                                          <p:attrName>style.visibility</p:attrName>
                                        </p:attrNameLst>
                                      </p:cBhvr>
                                      <p:to>
                                        <p:strVal val="visible"/>
                                      </p:to>
                                    </p:set>
                                    <p:animEffect transition="in" filter="blinds(horizontal)">
                                      <p:cBhvr>
                                        <p:cTn id="27" dur="500"/>
                                        <p:tgtEl>
                                          <p:spTgt spid="2396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sz="quarter" idx="13"/>
          </p:nvPr>
        </p:nvSpPr>
        <p:spPr>
          <a:xfrm>
            <a:off x="323528" y="116632"/>
            <a:ext cx="8229600" cy="3024336"/>
          </a:xfrm>
        </p:spPr>
        <p:txBody>
          <a:bodyPr>
            <a:normAutofit lnSpcReduction="10000"/>
          </a:bodyPr>
          <a:lstStyle/>
          <a:p>
            <a:r>
              <a:rPr lang="zh-CN" altLang="en-US" sz="2400" b="0" dirty="0" smtClean="0"/>
              <a:t>例</a:t>
            </a:r>
            <a:r>
              <a:rPr lang="en-US" altLang="zh-CN" sz="2400" b="0" dirty="0" smtClean="0"/>
              <a:t>4.5 </a:t>
            </a:r>
            <a:r>
              <a:rPr lang="zh-CN" altLang="en-US" sz="2400" dirty="0" smtClean="0"/>
              <a:t>若文法</a:t>
            </a:r>
            <a:r>
              <a:rPr lang="en-US" altLang="zh-CN" sz="2400" dirty="0" smtClean="0"/>
              <a:t>G[S]</a:t>
            </a:r>
            <a:r>
              <a:rPr lang="zh-CN" altLang="en-US" sz="2400" dirty="0" smtClean="0"/>
              <a:t>为</a:t>
            </a:r>
          </a:p>
          <a:p>
            <a:pPr>
              <a:buFont typeface="Wingdings" pitchFamily="2" charset="2"/>
              <a:buNone/>
            </a:pPr>
            <a:r>
              <a:rPr lang="zh-CN" altLang="en-US" sz="2400" dirty="0" smtClean="0"/>
              <a:t> 		</a:t>
            </a:r>
            <a:r>
              <a:rPr lang="en-US" altLang="zh-CN" sz="2400" dirty="0" smtClean="0"/>
              <a:t>S</a:t>
            </a:r>
            <a:r>
              <a:rPr lang="en-US" altLang="zh-CN" sz="2400" dirty="0" smtClean="0">
                <a:sym typeface="Symbol" pitchFamily="18" charset="2"/>
              </a:rPr>
              <a:t></a:t>
            </a:r>
            <a:r>
              <a:rPr lang="en-US" altLang="zh-CN" sz="2400" dirty="0" smtClean="0"/>
              <a:t>AB |</a:t>
            </a:r>
            <a:r>
              <a:rPr lang="en-US" altLang="zh-CN" sz="2400" dirty="0" err="1" smtClean="0"/>
              <a:t>bC</a:t>
            </a:r>
            <a:endParaRPr lang="en-US" altLang="zh-CN" sz="2400" dirty="0" smtClean="0"/>
          </a:p>
          <a:p>
            <a:pPr>
              <a:buFont typeface="Wingdings" pitchFamily="2" charset="2"/>
              <a:buNone/>
            </a:pPr>
            <a:r>
              <a:rPr lang="en-US" altLang="zh-CN" sz="2400" dirty="0" smtClean="0"/>
              <a:t>		A</a:t>
            </a:r>
            <a:r>
              <a:rPr lang="en-US" altLang="zh-CN" sz="2400" dirty="0" smtClean="0">
                <a:sym typeface="Symbol" pitchFamily="18" charset="2"/>
              </a:rPr>
              <a:t> |</a:t>
            </a:r>
            <a:r>
              <a:rPr lang="en-US" altLang="zh-CN" sz="2400" dirty="0" smtClean="0"/>
              <a:t>b</a:t>
            </a:r>
          </a:p>
          <a:p>
            <a:pPr>
              <a:buFont typeface="Wingdings" pitchFamily="2" charset="2"/>
              <a:buNone/>
            </a:pPr>
            <a:r>
              <a:rPr lang="en-US" altLang="zh-CN" sz="2400" dirty="0" smtClean="0"/>
              <a:t>		B</a:t>
            </a:r>
            <a:r>
              <a:rPr lang="en-US" altLang="zh-CN" sz="2400" dirty="0" smtClean="0">
                <a:sym typeface="Symbol" pitchFamily="18" charset="2"/>
              </a:rPr>
              <a:t>|</a:t>
            </a:r>
            <a:r>
              <a:rPr lang="en-US" altLang="zh-CN" sz="2400" dirty="0" err="1" smtClean="0"/>
              <a:t>aD</a:t>
            </a:r>
            <a:endParaRPr lang="en-US" altLang="zh-CN" sz="2400" dirty="0" smtClean="0"/>
          </a:p>
          <a:p>
            <a:pPr>
              <a:buFont typeface="Wingdings" pitchFamily="2" charset="2"/>
              <a:buNone/>
            </a:pPr>
            <a:r>
              <a:rPr lang="en-US" altLang="zh-CN" sz="2400" dirty="0" smtClean="0"/>
              <a:t>		C</a:t>
            </a:r>
            <a:r>
              <a:rPr lang="en-US" altLang="zh-CN" sz="2400" dirty="0" smtClean="0">
                <a:sym typeface="Symbol" pitchFamily="18" charset="2"/>
              </a:rPr>
              <a:t></a:t>
            </a:r>
            <a:r>
              <a:rPr lang="en-US" altLang="zh-CN" sz="2400" dirty="0" smtClean="0"/>
              <a:t>AD |b</a:t>
            </a:r>
          </a:p>
          <a:p>
            <a:pPr>
              <a:buFont typeface="Wingdings" pitchFamily="2" charset="2"/>
              <a:buNone/>
            </a:pPr>
            <a:r>
              <a:rPr lang="en-US" altLang="zh-CN" sz="2400" dirty="0" smtClean="0"/>
              <a:t>		</a:t>
            </a:r>
            <a:r>
              <a:rPr lang="en-US" altLang="zh-CN" sz="2400" dirty="0" err="1" smtClean="0"/>
              <a:t>D</a:t>
            </a:r>
            <a:r>
              <a:rPr lang="en-US" altLang="zh-CN" sz="2400" dirty="0" err="1" smtClean="0">
                <a:sym typeface="Symbol" pitchFamily="18" charset="2"/>
              </a:rPr>
              <a:t></a:t>
            </a:r>
            <a:r>
              <a:rPr lang="en-US" altLang="zh-CN" sz="2400" dirty="0" err="1" smtClean="0"/>
              <a:t>aS</a:t>
            </a:r>
            <a:r>
              <a:rPr lang="en-US" altLang="zh-CN" sz="2400" dirty="0" smtClean="0"/>
              <a:t> |c</a:t>
            </a:r>
          </a:p>
        </p:txBody>
      </p:sp>
      <p:sp>
        <p:nvSpPr>
          <p:cNvPr id="2" name="矩形 1"/>
          <p:cNvSpPr/>
          <p:nvPr/>
        </p:nvSpPr>
        <p:spPr>
          <a:xfrm>
            <a:off x="755576" y="3004612"/>
            <a:ext cx="4382931" cy="461665"/>
          </a:xfrm>
          <a:prstGeom prst="rect">
            <a:avLst/>
          </a:prstGeom>
        </p:spPr>
        <p:txBody>
          <a:bodyPr wrap="none">
            <a:spAutoFit/>
          </a:bodyPr>
          <a:lstStyle/>
          <a:p>
            <a:pPr eaLnBrk="0" fontAlgn="base" hangingPunct="0">
              <a:spcBef>
                <a:spcPct val="0"/>
              </a:spcBef>
              <a:spcAft>
                <a:spcPct val="0"/>
              </a:spcAft>
            </a:pPr>
            <a:r>
              <a:rPr lang="en-US" altLang="zh-CN" sz="2400" b="1" dirty="0">
                <a:solidFill>
                  <a:srgbClr val="C00000"/>
                </a:solidFill>
                <a:ea typeface="宋体" pitchFamily="2" charset="-122"/>
              </a:rPr>
              <a:t>step1</a:t>
            </a:r>
            <a:r>
              <a:rPr lang="zh-CN" altLang="en-US" sz="2400" b="1" dirty="0">
                <a:solidFill>
                  <a:srgbClr val="C00000"/>
                </a:solidFill>
                <a:ea typeface="宋体" pitchFamily="2" charset="-122"/>
              </a:rPr>
              <a:t>．</a:t>
            </a:r>
            <a:r>
              <a:rPr lang="zh-CN" altLang="en-US" sz="2400" b="1" dirty="0">
                <a:solidFill>
                  <a:prstClr val="black"/>
                </a:solidFill>
                <a:ea typeface="宋体" pitchFamily="2" charset="-122"/>
              </a:rPr>
              <a:t>求出能推出</a:t>
            </a:r>
            <a:r>
              <a:rPr lang="zh-CN" altLang="en-US" sz="2400" b="1" dirty="0">
                <a:solidFill>
                  <a:prstClr val="black"/>
                </a:solidFill>
                <a:ea typeface="宋体" pitchFamily="2" charset="-122"/>
                <a:sym typeface="Symbol" pitchFamily="18" charset="2"/>
              </a:rPr>
              <a:t></a:t>
            </a:r>
            <a:r>
              <a:rPr lang="zh-CN" altLang="en-US" sz="2400" b="1" dirty="0">
                <a:solidFill>
                  <a:prstClr val="black"/>
                </a:solidFill>
                <a:ea typeface="宋体" pitchFamily="2" charset="-122"/>
              </a:rPr>
              <a:t>的非终结符</a:t>
            </a:r>
          </a:p>
        </p:txBody>
      </p:sp>
      <p:sp>
        <p:nvSpPr>
          <p:cNvPr id="3" name="矩形 2"/>
          <p:cNvSpPr/>
          <p:nvPr/>
        </p:nvSpPr>
        <p:spPr>
          <a:xfrm>
            <a:off x="1331640" y="3466277"/>
            <a:ext cx="7056784" cy="2936188"/>
          </a:xfrm>
          <a:prstGeom prst="rect">
            <a:avLst/>
          </a:prstGeom>
        </p:spPr>
        <p:txBody>
          <a:bodyPr wrap="square">
            <a:spAutoFit/>
          </a:bodyPr>
          <a:lstStyle/>
          <a:p>
            <a:pPr lvl="1" eaLnBrk="0" fontAlgn="base" hangingPunct="0">
              <a:lnSpc>
                <a:spcPct val="120000"/>
              </a:lnSpc>
              <a:spcBef>
                <a:spcPct val="0"/>
              </a:spcBef>
              <a:spcAft>
                <a:spcPct val="0"/>
              </a:spcAft>
            </a:pPr>
            <a:r>
              <a:rPr lang="zh-CN" altLang="en-US" sz="2200" b="1" dirty="0">
                <a:solidFill>
                  <a:srgbClr val="C00000"/>
                </a:solidFill>
                <a:ea typeface="宋体" pitchFamily="2" charset="-122"/>
              </a:rPr>
              <a:t>先扫描产生式右部首字符为终结符的产生式</a:t>
            </a:r>
            <a:r>
              <a:rPr lang="en-US" altLang="zh-CN" sz="2200" b="1" dirty="0">
                <a:solidFill>
                  <a:srgbClr val="C00000"/>
                </a:solidFill>
                <a:ea typeface="宋体" pitchFamily="2" charset="-122"/>
              </a:rPr>
              <a:t>:</a:t>
            </a:r>
          </a:p>
          <a:p>
            <a:pPr lvl="2" eaLnBrk="0" fontAlgn="base" hangingPunct="0">
              <a:lnSpc>
                <a:spcPct val="120000"/>
              </a:lnSpc>
              <a:spcBef>
                <a:spcPct val="0"/>
              </a:spcBef>
              <a:spcAft>
                <a:spcPct val="0"/>
              </a:spcAft>
            </a:pPr>
            <a:r>
              <a:rPr lang="en-US" altLang="zh-CN" sz="2200" b="1" dirty="0">
                <a:solidFill>
                  <a:prstClr val="black"/>
                </a:solidFill>
                <a:ea typeface="宋体" pitchFamily="2" charset="-122"/>
              </a:rPr>
              <a:t>a) </a:t>
            </a:r>
            <a:r>
              <a:rPr lang="zh-CN" altLang="en-US" sz="2200" b="1" dirty="0">
                <a:solidFill>
                  <a:prstClr val="black"/>
                </a:solidFill>
                <a:ea typeface="宋体" pitchFamily="2" charset="-122"/>
              </a:rPr>
              <a:t>没有任一终结符是</a:t>
            </a:r>
            <a:r>
              <a:rPr lang="zh-CN" altLang="en-US" sz="2200" b="1" dirty="0">
                <a:solidFill>
                  <a:prstClr val="black"/>
                </a:solidFill>
                <a:ea typeface="宋体" pitchFamily="2" charset="-122"/>
                <a:sym typeface="Symbol" pitchFamily="18" charset="2"/>
              </a:rPr>
              <a:t></a:t>
            </a:r>
            <a:r>
              <a:rPr lang="en-US" altLang="zh-CN" sz="2200" b="1" dirty="0">
                <a:solidFill>
                  <a:prstClr val="black"/>
                </a:solidFill>
                <a:ea typeface="宋体" pitchFamily="2" charset="-122"/>
              </a:rPr>
              <a:t> </a:t>
            </a:r>
            <a:r>
              <a:rPr lang="zh-CN" altLang="en-US" sz="2200" b="1" dirty="0">
                <a:solidFill>
                  <a:prstClr val="black"/>
                </a:solidFill>
                <a:ea typeface="宋体" pitchFamily="2" charset="-122"/>
              </a:rPr>
              <a:t>，说明该非终结符不能推出</a:t>
            </a:r>
            <a:r>
              <a:rPr lang="zh-CN" altLang="en-US" sz="2200" b="1" dirty="0">
                <a:solidFill>
                  <a:prstClr val="black"/>
                </a:solidFill>
                <a:ea typeface="宋体" pitchFamily="2" charset="-122"/>
                <a:sym typeface="Symbol" pitchFamily="18" charset="2"/>
              </a:rPr>
              <a:t></a:t>
            </a:r>
            <a:r>
              <a:rPr lang="zh-CN" altLang="en-US" sz="2200" b="1" dirty="0">
                <a:solidFill>
                  <a:prstClr val="black"/>
                </a:solidFill>
                <a:ea typeface="宋体" pitchFamily="2" charset="-122"/>
              </a:rPr>
              <a:t>。 将表格中对应的非终结符的标记值改为“否”，</a:t>
            </a:r>
          </a:p>
          <a:p>
            <a:pPr lvl="2" eaLnBrk="0" fontAlgn="base" hangingPunct="0">
              <a:lnSpc>
                <a:spcPct val="120000"/>
              </a:lnSpc>
              <a:spcBef>
                <a:spcPct val="0"/>
              </a:spcBef>
              <a:spcAft>
                <a:spcPct val="0"/>
              </a:spcAft>
            </a:pPr>
            <a:r>
              <a:rPr lang="en-US" altLang="zh-CN" sz="2200" b="1" dirty="0">
                <a:solidFill>
                  <a:prstClr val="black"/>
                </a:solidFill>
                <a:ea typeface="宋体" pitchFamily="2" charset="-122"/>
              </a:rPr>
              <a:t>b)</a:t>
            </a:r>
            <a:r>
              <a:rPr lang="zh-CN" altLang="en-US" sz="2200" b="1" dirty="0">
                <a:solidFill>
                  <a:prstClr val="black"/>
                </a:solidFill>
                <a:ea typeface="宋体" pitchFamily="2" charset="-122"/>
              </a:rPr>
              <a:t>若某一个产生式右部为</a:t>
            </a:r>
            <a:r>
              <a:rPr lang="zh-CN" altLang="en-US" sz="2200" b="1" dirty="0">
                <a:solidFill>
                  <a:prstClr val="black"/>
                </a:solidFill>
                <a:ea typeface="宋体" pitchFamily="2" charset="-122"/>
                <a:sym typeface="Symbol" pitchFamily="18" charset="2"/>
              </a:rPr>
              <a:t></a:t>
            </a:r>
            <a:r>
              <a:rPr lang="zh-CN" altLang="en-US" sz="2200" b="1" dirty="0">
                <a:solidFill>
                  <a:prstClr val="black"/>
                </a:solidFill>
                <a:ea typeface="宋体" pitchFamily="2" charset="-122"/>
              </a:rPr>
              <a:t>，说明该非终结符能推出</a:t>
            </a:r>
            <a:r>
              <a:rPr lang="zh-CN" altLang="en-US" sz="2200" b="1" dirty="0">
                <a:solidFill>
                  <a:prstClr val="black"/>
                </a:solidFill>
                <a:ea typeface="宋体" pitchFamily="2" charset="-122"/>
                <a:sym typeface="Symbol" pitchFamily="18" charset="2"/>
              </a:rPr>
              <a:t></a:t>
            </a:r>
            <a:r>
              <a:rPr lang="zh-CN" altLang="en-US" sz="2200" b="1" dirty="0">
                <a:solidFill>
                  <a:prstClr val="black"/>
                </a:solidFill>
                <a:ea typeface="宋体" pitchFamily="2" charset="-122"/>
              </a:rPr>
              <a:t>。将表格中对应该非终结符的标志置为“是”。例中对应非终结符</a:t>
            </a:r>
            <a:r>
              <a:rPr lang="en-US" altLang="zh-CN" sz="2200" b="1" dirty="0">
                <a:solidFill>
                  <a:prstClr val="black"/>
                </a:solidFill>
                <a:ea typeface="宋体" pitchFamily="2" charset="-122"/>
              </a:rPr>
              <a:t>A</a:t>
            </a:r>
            <a:r>
              <a:rPr lang="zh-CN" altLang="en-US" sz="2200" b="1" dirty="0">
                <a:solidFill>
                  <a:prstClr val="black"/>
                </a:solidFill>
                <a:ea typeface="宋体" pitchFamily="2" charset="-122"/>
              </a:rPr>
              <a:t>，</a:t>
            </a:r>
            <a:r>
              <a:rPr lang="en-US" altLang="zh-CN" sz="2200" b="1" dirty="0">
                <a:solidFill>
                  <a:prstClr val="black"/>
                </a:solidFill>
                <a:ea typeface="宋体" pitchFamily="2" charset="-122"/>
              </a:rPr>
              <a:t>B</a:t>
            </a:r>
            <a:r>
              <a:rPr lang="zh-CN" altLang="en-US" sz="2200" b="1" dirty="0">
                <a:solidFill>
                  <a:prstClr val="black"/>
                </a:solidFill>
                <a:ea typeface="宋体" pitchFamily="2" charset="-122"/>
              </a:rPr>
              <a:t>的标志改为“是”。</a:t>
            </a:r>
          </a:p>
        </p:txBody>
      </p:sp>
      <p:sp>
        <p:nvSpPr>
          <p:cNvPr id="4" name="波形 3"/>
          <p:cNvSpPr/>
          <p:nvPr/>
        </p:nvSpPr>
        <p:spPr>
          <a:xfrm>
            <a:off x="4860032" y="260648"/>
            <a:ext cx="3528392" cy="936104"/>
          </a:xfrm>
          <a:prstGeom prst="wave">
            <a:avLst/>
          </a:prstGeom>
          <a:solidFill>
            <a:srgbClr val="66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zh-CN" sz="2400" b="1" dirty="0">
                <a:solidFill>
                  <a:srgbClr val="CC0000"/>
                </a:solidFill>
              </a:rPr>
              <a:t>S,A,B</a:t>
            </a:r>
            <a:r>
              <a:rPr lang="zh-CN" altLang="en-US" sz="2400" b="1" dirty="0">
                <a:solidFill>
                  <a:srgbClr val="CC0000"/>
                </a:solidFill>
              </a:rPr>
              <a:t>可以推出</a:t>
            </a:r>
            <a:r>
              <a:rPr lang="el-GR" altLang="zh-CN" sz="2400" b="1" dirty="0">
                <a:solidFill>
                  <a:srgbClr val="CC0000"/>
                </a:solidFill>
              </a:rPr>
              <a:t>ε</a:t>
            </a:r>
            <a:endParaRPr lang="zh-CN" altLang="en-US" sz="2400" b="1" dirty="0">
              <a:solidFill>
                <a:srgbClr val="CC0000"/>
              </a:solidFill>
            </a:endParaRPr>
          </a:p>
        </p:txBody>
      </p:sp>
    </p:spTree>
    <p:extLst>
      <p:ext uri="{BB962C8B-B14F-4D97-AF65-F5344CB8AC3E}">
        <p14:creationId xmlns:p14="http://schemas.microsoft.com/office/powerpoint/2010/main" xmlns="" val="201966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sz="quarter" idx="13"/>
          </p:nvPr>
        </p:nvSpPr>
        <p:spPr>
          <a:xfrm>
            <a:off x="611560" y="188640"/>
            <a:ext cx="7704137" cy="5329238"/>
          </a:xfrm>
        </p:spPr>
        <p:txBody>
          <a:bodyPr>
            <a:normAutofit/>
          </a:bodyPr>
          <a:lstStyle/>
          <a:p>
            <a:pPr>
              <a:lnSpc>
                <a:spcPct val="120000"/>
              </a:lnSpc>
            </a:pPr>
            <a:r>
              <a:rPr lang="zh-CN" altLang="en-US" sz="2200" dirty="0" smtClean="0">
                <a:solidFill>
                  <a:srgbClr val="C00000"/>
                </a:solidFill>
              </a:rPr>
              <a:t>扫描产生式右部由非终结符开始的产生式</a:t>
            </a:r>
          </a:p>
          <a:p>
            <a:pPr lvl="1">
              <a:lnSpc>
                <a:spcPct val="120000"/>
              </a:lnSpc>
            </a:pPr>
            <a:r>
              <a:rPr lang="en-US" altLang="zh-CN" sz="2200" dirty="0" smtClean="0"/>
              <a:t>a)</a:t>
            </a:r>
            <a:r>
              <a:rPr lang="zh-CN" altLang="en-US" sz="2200" dirty="0" smtClean="0"/>
              <a:t>若所扫描到的非终结符号的标志是“是”，标志由其右侧紧跟的符号决定。若右侧紧跟符号为空串，则</a:t>
            </a:r>
            <a:r>
              <a:rPr lang="zh-CN" altLang="en-US" sz="2200" dirty="0"/>
              <a:t>该</a:t>
            </a:r>
            <a:r>
              <a:rPr lang="zh-CN" altLang="en-US" sz="2200" dirty="0" smtClean="0"/>
              <a:t>非终结符的标志改为“是”。</a:t>
            </a:r>
          </a:p>
          <a:p>
            <a:pPr lvl="1">
              <a:lnSpc>
                <a:spcPct val="120000"/>
              </a:lnSpc>
            </a:pPr>
            <a:r>
              <a:rPr lang="en-US" altLang="zh-CN" sz="2200" dirty="0" smtClean="0"/>
              <a:t>b)</a:t>
            </a:r>
            <a:r>
              <a:rPr lang="zh-CN" altLang="en-US" sz="2200" dirty="0" smtClean="0"/>
              <a:t>若所扫描到的非终结符号的标志是“否”，则表格中该非终结符对应的标志也改成“否”。</a:t>
            </a:r>
          </a:p>
          <a:p>
            <a:pPr marL="457200" lvl="1" indent="0">
              <a:buNone/>
            </a:pPr>
            <a:r>
              <a:rPr lang="zh-CN" altLang="en-US" sz="2200" dirty="0" smtClean="0">
                <a:solidFill>
                  <a:srgbClr val="C00000"/>
                </a:solidFill>
              </a:rPr>
              <a:t>重复上述步骤，直到确定每一个非终结符的特征。</a:t>
            </a:r>
          </a:p>
          <a:p>
            <a:pPr>
              <a:buFont typeface="Wingdings" pitchFamily="2" charset="2"/>
              <a:buNone/>
            </a:pPr>
            <a:endParaRPr lang="en-US" altLang="zh-CN" sz="2200" dirty="0" smtClean="0"/>
          </a:p>
        </p:txBody>
      </p:sp>
      <p:graphicFrame>
        <p:nvGraphicFramePr>
          <p:cNvPr id="3" name="Group 2"/>
          <p:cNvGraphicFramePr>
            <a:graphicFrameLocks noGrp="1"/>
          </p:cNvGraphicFramePr>
          <p:nvPr>
            <p:extLst>
              <p:ext uri="{D42A27DB-BD31-4B8C-83A1-F6EECF244321}">
                <p14:modId xmlns:p14="http://schemas.microsoft.com/office/powerpoint/2010/main" xmlns="" val="3716454028"/>
              </p:ext>
            </p:extLst>
          </p:nvPr>
        </p:nvGraphicFramePr>
        <p:xfrm>
          <a:off x="899592" y="3789040"/>
          <a:ext cx="6984776" cy="2648586"/>
        </p:xfrm>
        <a:graphic>
          <a:graphicData uri="http://schemas.openxmlformats.org/drawingml/2006/table">
            <a:tbl>
              <a:tblPr>
                <a:tableStyleId>{35758FB7-9AC5-4552-8A53-C91805E547FA}</a:tableStyleId>
              </a:tblPr>
              <a:tblGrid>
                <a:gridCol w="1485698"/>
                <a:gridCol w="1099316"/>
                <a:gridCol w="1099318"/>
                <a:gridCol w="1094331"/>
                <a:gridCol w="1106795"/>
                <a:gridCol w="1099318"/>
              </a:tblGrid>
              <a:tr h="503238">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400" u="none" strike="noStrike" cap="none" normalizeH="0" baseline="0" dirty="0" smtClean="0">
                          <a:ln>
                            <a:noFill/>
                          </a:ln>
                          <a:effectLst/>
                        </a:rPr>
                        <a:t>非终结符</a:t>
                      </a:r>
                      <a:endParaRPr kumimoji="0" lang="zh-CN" altLang="en-US" sz="2400" b="1" i="0" u="none" strike="noStrike" cap="none" normalizeH="0" baseline="0" dirty="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400" u="none" strike="noStrike" cap="none" normalizeH="0" baseline="0" smtClean="0">
                          <a:ln>
                            <a:noFill/>
                          </a:ln>
                          <a:effectLst/>
                        </a:rPr>
                        <a:t>S</a:t>
                      </a:r>
                      <a:endParaRPr kumimoji="0" lang="en-US" altLang="zh-CN"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400" u="none" strike="noStrike" cap="none" normalizeH="0" baseline="0" smtClean="0">
                          <a:ln>
                            <a:noFill/>
                          </a:ln>
                          <a:effectLst/>
                        </a:rPr>
                        <a:t>A</a:t>
                      </a:r>
                      <a:endParaRPr kumimoji="0" lang="en-US" altLang="zh-CN"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400" u="none" strike="noStrike" cap="none" normalizeH="0" baseline="0" smtClean="0">
                          <a:ln>
                            <a:noFill/>
                          </a:ln>
                          <a:effectLst/>
                        </a:rPr>
                        <a:t>B</a:t>
                      </a:r>
                      <a:endParaRPr kumimoji="0" lang="en-US" altLang="zh-CN"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400" u="none" strike="noStrike" cap="none" normalizeH="0" baseline="0" smtClean="0">
                          <a:ln>
                            <a:noFill/>
                          </a:ln>
                          <a:effectLst/>
                        </a:rPr>
                        <a:t>C</a:t>
                      </a:r>
                      <a:endParaRPr kumimoji="0" lang="en-US" altLang="zh-CN"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400" u="none" strike="noStrike" cap="none" normalizeH="0" baseline="0" smtClean="0">
                          <a:ln>
                            <a:noFill/>
                          </a:ln>
                          <a:effectLst/>
                        </a:rPr>
                        <a:t>D</a:t>
                      </a:r>
                      <a:endParaRPr kumimoji="0" lang="en-US" altLang="zh-CN"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r>
              <a:tr h="488950">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400" u="none" strike="noStrike" cap="none" normalizeH="0" baseline="0" smtClean="0">
                          <a:ln>
                            <a:noFill/>
                          </a:ln>
                          <a:effectLst/>
                        </a:rPr>
                        <a:t>初值</a:t>
                      </a:r>
                      <a:endParaRPr kumimoji="0" lang="zh-CN" altLang="en-US"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400" u="none" strike="noStrike" cap="none" normalizeH="0" baseline="0" smtClean="0">
                          <a:ln>
                            <a:noFill/>
                          </a:ln>
                          <a:effectLst/>
                        </a:rPr>
                        <a:t>未定</a:t>
                      </a:r>
                      <a:endParaRPr kumimoji="0" lang="zh-CN" altLang="en-US"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400" u="none" strike="noStrike" cap="none" normalizeH="0" baseline="0" smtClean="0">
                          <a:ln>
                            <a:noFill/>
                          </a:ln>
                          <a:effectLst/>
                        </a:rPr>
                        <a:t>未定</a:t>
                      </a:r>
                      <a:endParaRPr kumimoji="0" lang="zh-CN" altLang="en-US"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400" u="none" strike="noStrike" cap="none" normalizeH="0" baseline="0" smtClean="0">
                          <a:ln>
                            <a:noFill/>
                          </a:ln>
                          <a:effectLst/>
                        </a:rPr>
                        <a:t>未定</a:t>
                      </a:r>
                      <a:endParaRPr kumimoji="0" lang="zh-CN" altLang="en-US"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400" u="none" strike="noStrike" cap="none" normalizeH="0" baseline="0" smtClean="0">
                          <a:ln>
                            <a:noFill/>
                          </a:ln>
                          <a:effectLst/>
                        </a:rPr>
                        <a:t>未定</a:t>
                      </a:r>
                      <a:endParaRPr kumimoji="0" lang="zh-CN" altLang="en-US"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400" u="none" strike="noStrike" cap="none" normalizeH="0" baseline="0" smtClean="0">
                          <a:ln>
                            <a:noFill/>
                          </a:ln>
                          <a:effectLst/>
                        </a:rPr>
                        <a:t>未定</a:t>
                      </a:r>
                      <a:endParaRPr kumimoji="0" lang="zh-CN" altLang="en-US"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r>
              <a:tr h="820738">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400" u="none" strike="noStrike" cap="none" normalizeH="0" baseline="0" smtClean="0">
                          <a:ln>
                            <a:noFill/>
                          </a:ln>
                          <a:effectLst/>
                        </a:rPr>
                        <a:t>第一次扫描</a:t>
                      </a:r>
                      <a:endParaRPr kumimoji="0" lang="zh-CN" altLang="en-US"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400" u="none" strike="noStrike" cap="none" normalizeH="0" baseline="0" dirty="0" smtClean="0">
                          <a:ln>
                            <a:noFill/>
                          </a:ln>
                          <a:effectLst/>
                        </a:rPr>
                        <a:t>是</a:t>
                      </a:r>
                      <a:endParaRPr kumimoji="0" lang="zh-CN" altLang="en-US" sz="2400" b="1" i="0" u="none" strike="noStrike" cap="none" normalizeH="0" baseline="0" dirty="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400" u="none" strike="noStrike" cap="none" normalizeH="0" baseline="0" smtClean="0">
                          <a:ln>
                            <a:noFill/>
                          </a:ln>
                          <a:effectLst/>
                        </a:rPr>
                        <a:t>是</a:t>
                      </a:r>
                      <a:endParaRPr kumimoji="0" lang="zh-CN" altLang="en-US"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400" u="none" strike="noStrike" cap="none" normalizeH="0" baseline="0" smtClean="0">
                          <a:ln>
                            <a:noFill/>
                          </a:ln>
                          <a:effectLst/>
                        </a:rPr>
                        <a:t>否</a:t>
                      </a:r>
                      <a:endParaRPr kumimoji="0" lang="zh-CN" altLang="en-US"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r>
              <a:tr h="833438">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400" u="none" strike="noStrike" cap="none" normalizeH="0" baseline="0" smtClean="0">
                          <a:ln>
                            <a:noFill/>
                          </a:ln>
                          <a:effectLst/>
                        </a:rPr>
                        <a:t>第二次扫描</a:t>
                      </a:r>
                      <a:endParaRPr kumimoji="0" lang="zh-CN" altLang="en-US"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400" u="none" strike="noStrike" cap="none" normalizeH="0" baseline="0" smtClean="0">
                          <a:ln>
                            <a:noFill/>
                          </a:ln>
                          <a:effectLst/>
                        </a:rPr>
                        <a:t>是</a:t>
                      </a:r>
                      <a:endParaRPr kumimoji="0" lang="zh-CN" altLang="en-US"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400" u="none" strike="noStrike" cap="none" normalizeH="0" baseline="0" smtClean="0">
                          <a:ln>
                            <a:noFill/>
                          </a:ln>
                          <a:effectLst/>
                        </a:rPr>
                        <a:t>否</a:t>
                      </a:r>
                      <a:endParaRPr kumimoji="0" lang="zh-CN" altLang="en-US" sz="2400" b="1" i="0" u="none" strike="noStrike" cap="none" normalizeH="0" baseline="0" smtClean="0">
                        <a:ln>
                          <a:noFill/>
                        </a:ln>
                        <a:solidFill>
                          <a:schemeClr val="hlink"/>
                        </a:solidFill>
                        <a:effectLst/>
                        <a:latin typeface="Arial" charset="0"/>
                        <a:ea typeface="幼圆" pitchFamily="49" charset="-122"/>
                      </a:endParaRPr>
                    </a:p>
                  </a:txBody>
                  <a:tcPr horzOverflow="overflow">
                    <a:solidFill>
                      <a:srgbClr val="66CCFF"/>
                    </a:solidFill>
                  </a:tcPr>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400" b="1" i="0" u="none" strike="noStrike" cap="none" normalizeH="0" baseline="0" dirty="0" smtClean="0">
                        <a:ln>
                          <a:noFill/>
                        </a:ln>
                        <a:solidFill>
                          <a:schemeClr val="hlink"/>
                        </a:solidFill>
                        <a:effectLst/>
                        <a:latin typeface="Arial" charset="0"/>
                        <a:ea typeface="幼圆" pitchFamily="49" charset="-122"/>
                      </a:endParaRPr>
                    </a:p>
                  </a:txBody>
                  <a:tcPr horzOverflow="overflow">
                    <a:solidFill>
                      <a:srgbClr val="66CCFF"/>
                    </a:solidFill>
                  </a:tcPr>
                </a:tc>
              </a:tr>
            </a:tbl>
          </a:graphicData>
        </a:graphic>
      </p:graphicFrame>
      <p:sp>
        <p:nvSpPr>
          <p:cNvPr id="4" name="矩形 3"/>
          <p:cNvSpPr/>
          <p:nvPr/>
        </p:nvSpPr>
        <p:spPr>
          <a:xfrm>
            <a:off x="8000992" y="2571744"/>
            <a:ext cx="1143008" cy="1477328"/>
          </a:xfrm>
          <a:prstGeom prst="rect">
            <a:avLst/>
          </a:prstGeom>
          <a:ln w="28575">
            <a:solidFill>
              <a:srgbClr val="C00000"/>
            </a:solidFill>
          </a:ln>
        </p:spPr>
        <p:txBody>
          <a:bodyPr wrap="square">
            <a:spAutoFit/>
          </a:bodyPr>
          <a:lstStyle/>
          <a:p>
            <a:pPr>
              <a:buFont typeface="Wingdings" pitchFamily="2" charset="2"/>
              <a:buNone/>
            </a:pPr>
            <a:r>
              <a:rPr lang="en-US" altLang="zh-CN" smtClean="0"/>
              <a:t>S</a:t>
            </a:r>
            <a:r>
              <a:rPr lang="en-US" altLang="zh-CN" smtClean="0">
                <a:sym typeface="Symbol" pitchFamily="18" charset="2"/>
              </a:rPr>
              <a:t></a:t>
            </a:r>
            <a:r>
              <a:rPr lang="en-US" altLang="zh-CN" smtClean="0"/>
              <a:t>AB |bC</a:t>
            </a:r>
          </a:p>
          <a:p>
            <a:pPr>
              <a:buFont typeface="Wingdings" pitchFamily="2" charset="2"/>
              <a:buNone/>
            </a:pPr>
            <a:r>
              <a:rPr lang="en-US" altLang="zh-CN" smtClean="0"/>
              <a:t>A</a:t>
            </a:r>
            <a:r>
              <a:rPr lang="en-US" altLang="zh-CN" smtClean="0">
                <a:sym typeface="Symbol" pitchFamily="18" charset="2"/>
              </a:rPr>
              <a:t> |</a:t>
            </a:r>
            <a:r>
              <a:rPr lang="en-US" altLang="zh-CN" smtClean="0"/>
              <a:t>b</a:t>
            </a:r>
          </a:p>
          <a:p>
            <a:pPr>
              <a:buFont typeface="Wingdings" pitchFamily="2" charset="2"/>
              <a:buNone/>
            </a:pPr>
            <a:r>
              <a:rPr lang="en-US" altLang="zh-CN" smtClean="0"/>
              <a:t>B</a:t>
            </a:r>
            <a:r>
              <a:rPr lang="en-US" altLang="zh-CN" smtClean="0">
                <a:sym typeface="Symbol" pitchFamily="18" charset="2"/>
              </a:rPr>
              <a:t>|</a:t>
            </a:r>
            <a:r>
              <a:rPr lang="en-US" altLang="zh-CN" smtClean="0"/>
              <a:t>aD</a:t>
            </a:r>
          </a:p>
          <a:p>
            <a:pPr>
              <a:buFont typeface="Wingdings" pitchFamily="2" charset="2"/>
              <a:buNone/>
            </a:pPr>
            <a:r>
              <a:rPr lang="en-US" altLang="zh-CN" smtClean="0"/>
              <a:t>C</a:t>
            </a:r>
            <a:r>
              <a:rPr lang="en-US" altLang="zh-CN" smtClean="0">
                <a:sym typeface="Symbol" pitchFamily="18" charset="2"/>
              </a:rPr>
              <a:t></a:t>
            </a:r>
            <a:r>
              <a:rPr lang="en-US" altLang="zh-CN" smtClean="0"/>
              <a:t>AD |b</a:t>
            </a:r>
          </a:p>
          <a:p>
            <a:pPr>
              <a:buFont typeface="Wingdings" pitchFamily="2" charset="2"/>
              <a:buNone/>
            </a:pPr>
            <a:r>
              <a:rPr lang="en-US" altLang="zh-CN" smtClean="0"/>
              <a:t>D</a:t>
            </a:r>
            <a:r>
              <a:rPr lang="en-US" altLang="zh-CN" smtClean="0">
                <a:sym typeface="Symbol" pitchFamily="18" charset="2"/>
              </a:rPr>
              <a:t></a:t>
            </a:r>
            <a:r>
              <a:rPr lang="en-US" altLang="zh-CN" smtClean="0"/>
              <a:t>aS |c</a:t>
            </a:r>
            <a:endParaRPr lang="en-US" altLang="zh-CN" dirty="0" smtClean="0"/>
          </a:p>
        </p:txBody>
      </p:sp>
    </p:spTree>
    <p:extLst>
      <p:ext uri="{BB962C8B-B14F-4D97-AF65-F5344CB8AC3E}">
        <p14:creationId xmlns:p14="http://schemas.microsoft.com/office/powerpoint/2010/main" xmlns="" val="23214598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a:xfrm>
            <a:off x="611560" y="188640"/>
            <a:ext cx="7924800" cy="1143000"/>
          </a:xfrm>
          <a:noFill/>
        </p:spPr>
        <p:txBody>
          <a:bodyPr/>
          <a:lstStyle/>
          <a:p>
            <a:r>
              <a:rPr lang="en-US" altLang="zh-CN" dirty="0" smtClean="0">
                <a:solidFill>
                  <a:srgbClr val="C00000"/>
                </a:solidFill>
              </a:rPr>
              <a:t>step2</a:t>
            </a:r>
            <a:r>
              <a:rPr lang="zh-CN" altLang="en-US" dirty="0" smtClean="0">
                <a:solidFill>
                  <a:srgbClr val="C00000"/>
                </a:solidFill>
              </a:rPr>
              <a:t>． 产生式</a:t>
            </a:r>
            <a:r>
              <a:rPr lang="en-US" altLang="zh-CN" dirty="0" smtClean="0">
                <a:solidFill>
                  <a:srgbClr val="C00000"/>
                </a:solidFill>
              </a:rPr>
              <a:t>FIRST</a:t>
            </a:r>
            <a:r>
              <a:rPr lang="zh-CN" altLang="en-US" dirty="0" smtClean="0">
                <a:solidFill>
                  <a:srgbClr val="C00000"/>
                </a:solidFill>
              </a:rPr>
              <a:t>集合的求法</a:t>
            </a:r>
            <a:r>
              <a:rPr lang="en-US" altLang="zh-CN" dirty="0" smtClean="0">
                <a:solidFill>
                  <a:srgbClr val="FFC000"/>
                </a:solidFill>
              </a:rPr>
              <a:t/>
            </a:r>
            <a:br>
              <a:rPr lang="en-US" altLang="zh-CN" dirty="0" smtClean="0">
                <a:solidFill>
                  <a:srgbClr val="FFC000"/>
                </a:solidFill>
              </a:rPr>
            </a:br>
            <a:endParaRPr lang="zh-CN" altLang="en-US" dirty="0" smtClean="0">
              <a:solidFill>
                <a:srgbClr val="FFC000"/>
              </a:solidFill>
            </a:endParaRPr>
          </a:p>
        </p:txBody>
      </p:sp>
      <p:sp>
        <p:nvSpPr>
          <p:cNvPr id="245762" name="Rectangle 2"/>
          <p:cNvSpPr>
            <a:spLocks noGrp="1" noChangeArrowheads="1"/>
          </p:cNvSpPr>
          <p:nvPr>
            <p:ph sz="quarter" idx="13"/>
          </p:nvPr>
        </p:nvSpPr>
        <p:spPr>
          <a:xfrm>
            <a:off x="323528" y="908720"/>
            <a:ext cx="8640763" cy="5040312"/>
          </a:xfrm>
        </p:spPr>
        <p:txBody>
          <a:bodyPr>
            <a:noAutofit/>
          </a:bodyPr>
          <a:lstStyle/>
          <a:p>
            <a:pPr>
              <a:lnSpc>
                <a:spcPct val="120000"/>
              </a:lnSpc>
            </a:pPr>
            <a:r>
              <a:rPr lang="zh-CN" altLang="en-US" sz="2400" dirty="0" smtClean="0"/>
              <a:t>规则： </a:t>
            </a:r>
            <a:r>
              <a:rPr lang="en-US" altLang="zh-CN" sz="2400" dirty="0" smtClean="0"/>
              <a:t>(a) </a:t>
            </a:r>
            <a:r>
              <a:rPr lang="zh-CN" altLang="en-US" sz="2400" dirty="0" smtClean="0"/>
              <a:t>若</a:t>
            </a:r>
            <a:r>
              <a:rPr lang="en-US" altLang="zh-CN" sz="2400" dirty="0" smtClean="0"/>
              <a:t>X∈V</a:t>
            </a:r>
            <a:r>
              <a:rPr lang="en-US" altLang="zh-CN" sz="2400" baseline="-25000" dirty="0" smtClean="0"/>
              <a:t>T</a:t>
            </a:r>
            <a:r>
              <a:rPr lang="en-US" altLang="zh-CN" sz="2400" dirty="0" smtClean="0"/>
              <a:t> </a:t>
            </a:r>
            <a:r>
              <a:rPr lang="zh-CN" altLang="en-US" sz="2400" dirty="0" smtClean="0"/>
              <a:t>，则</a:t>
            </a:r>
            <a:r>
              <a:rPr lang="en-US" altLang="zh-CN" sz="2400" dirty="0" smtClean="0"/>
              <a:t>FIRST(X)={X} </a:t>
            </a:r>
            <a:r>
              <a:rPr lang="en-US" altLang="zh-CN" sz="2400" dirty="0" smtClean="0">
                <a:solidFill>
                  <a:srgbClr val="C00000"/>
                </a:solidFill>
              </a:rPr>
              <a:t>[X</a:t>
            </a:r>
            <a:r>
              <a:rPr lang="zh-CN" altLang="en-US" sz="2400" dirty="0" smtClean="0">
                <a:solidFill>
                  <a:srgbClr val="C00000"/>
                </a:solidFill>
              </a:rPr>
              <a:t>是一个终结符号</a:t>
            </a:r>
            <a:r>
              <a:rPr lang="en-US" altLang="zh-CN" sz="2400" dirty="0" smtClean="0">
                <a:solidFill>
                  <a:srgbClr val="C00000"/>
                </a:solidFill>
              </a:rPr>
              <a:t>]</a:t>
            </a:r>
          </a:p>
          <a:p>
            <a:pPr lvl="1">
              <a:lnSpc>
                <a:spcPct val="120000"/>
              </a:lnSpc>
            </a:pPr>
            <a:r>
              <a:rPr lang="en-US" altLang="zh-CN" sz="2400" dirty="0" smtClean="0"/>
              <a:t>(b) </a:t>
            </a:r>
            <a:r>
              <a:rPr lang="zh-CN" altLang="en-US" sz="2400" dirty="0" smtClean="0"/>
              <a:t>若</a:t>
            </a:r>
            <a:r>
              <a:rPr lang="en-US" altLang="zh-CN" sz="2400" dirty="0" smtClean="0"/>
              <a:t>X∈V</a:t>
            </a:r>
            <a:r>
              <a:rPr lang="en-US" altLang="zh-CN" sz="2400" baseline="-25000" dirty="0" smtClean="0"/>
              <a:t>N</a:t>
            </a:r>
            <a:r>
              <a:rPr lang="zh-CN" altLang="en-US" sz="2400" dirty="0" smtClean="0"/>
              <a:t>，并且有产生式</a:t>
            </a:r>
            <a:r>
              <a:rPr lang="en-US" altLang="zh-CN" sz="2400" dirty="0" err="1" smtClean="0"/>
              <a:t>X</a:t>
            </a:r>
            <a:r>
              <a:rPr lang="en-US" altLang="zh-CN" sz="2400" dirty="0" err="1" smtClean="0">
                <a:sym typeface="Symbol" pitchFamily="18" charset="2"/>
              </a:rPr>
              <a:t></a:t>
            </a:r>
            <a:r>
              <a:rPr lang="en-US" altLang="zh-CN" sz="2400" dirty="0" err="1" smtClean="0"/>
              <a:t>a</a:t>
            </a:r>
            <a:r>
              <a:rPr lang="en-US" altLang="zh-CN" sz="2400" dirty="0" smtClean="0"/>
              <a:t>…</a:t>
            </a:r>
            <a:r>
              <a:rPr lang="zh-CN" altLang="en-US" sz="2400" dirty="0" smtClean="0"/>
              <a:t>，</a:t>
            </a:r>
            <a:r>
              <a:rPr lang="en-US" altLang="zh-CN" sz="2400" dirty="0" err="1" smtClean="0"/>
              <a:t>a∈V</a:t>
            </a:r>
            <a:r>
              <a:rPr lang="en-US" altLang="zh-CN" sz="2400" baseline="-25000" dirty="0" err="1" smtClean="0"/>
              <a:t>T</a:t>
            </a:r>
            <a:r>
              <a:rPr lang="zh-CN" altLang="en-US" sz="2400" dirty="0" smtClean="0"/>
              <a:t>，则</a:t>
            </a:r>
            <a:r>
              <a:rPr lang="en-US" altLang="zh-CN" sz="2400" dirty="0" err="1" smtClean="0"/>
              <a:t>a∈FIRST</a:t>
            </a:r>
            <a:r>
              <a:rPr lang="en-US" altLang="zh-CN" sz="2400" dirty="0" smtClean="0"/>
              <a:t>	(X)</a:t>
            </a:r>
            <a:r>
              <a:rPr lang="zh-CN" altLang="en-US" sz="2400" dirty="0" smtClean="0"/>
              <a:t>。</a:t>
            </a:r>
          </a:p>
          <a:p>
            <a:pPr lvl="1">
              <a:lnSpc>
                <a:spcPct val="120000"/>
              </a:lnSpc>
            </a:pPr>
            <a:r>
              <a:rPr lang="en-US" altLang="zh-CN" sz="2400" dirty="0" smtClean="0"/>
              <a:t>(c) </a:t>
            </a:r>
            <a:r>
              <a:rPr lang="zh-CN" altLang="en-US" sz="2400" dirty="0" smtClean="0"/>
              <a:t>若</a:t>
            </a:r>
            <a:r>
              <a:rPr lang="en-US" altLang="zh-CN" sz="2400" dirty="0" smtClean="0"/>
              <a:t>X∈V</a:t>
            </a:r>
            <a:r>
              <a:rPr lang="en-US" altLang="zh-CN" sz="2400" baseline="-25000" dirty="0" smtClean="0"/>
              <a:t>N</a:t>
            </a:r>
            <a:r>
              <a:rPr lang="zh-CN" altLang="en-US" sz="2400" dirty="0" smtClean="0"/>
              <a:t>，</a:t>
            </a:r>
            <a:r>
              <a:rPr lang="en-US" altLang="zh-CN" sz="2400" dirty="0">
                <a:solidFill>
                  <a:srgbClr val="C00000"/>
                </a:solidFill>
              </a:rPr>
              <a:t>[</a:t>
            </a:r>
            <a:r>
              <a:rPr lang="zh-CN" altLang="en-US" sz="2400" dirty="0" smtClean="0">
                <a:solidFill>
                  <a:srgbClr val="C00000"/>
                </a:solidFill>
              </a:rPr>
              <a:t>且</a:t>
            </a:r>
            <a:r>
              <a:rPr lang="en-US" altLang="zh-CN" sz="2400" dirty="0" smtClean="0">
                <a:solidFill>
                  <a:srgbClr val="C00000"/>
                </a:solidFill>
              </a:rPr>
              <a:t>] </a:t>
            </a:r>
            <a:r>
              <a:rPr lang="en-US" altLang="zh-CN" sz="2400" dirty="0" smtClean="0"/>
              <a:t>X</a:t>
            </a:r>
            <a:r>
              <a:rPr lang="en-US" altLang="zh-CN" sz="2400" dirty="0" smtClean="0">
                <a:sym typeface="Symbol" pitchFamily="18" charset="2"/>
              </a:rPr>
              <a:t></a:t>
            </a:r>
            <a:r>
              <a:rPr lang="zh-CN" altLang="en-US" sz="2400" dirty="0" smtClean="0"/>
              <a:t>，则</a:t>
            </a:r>
            <a:r>
              <a:rPr lang="zh-CN" altLang="en-US" sz="2400" dirty="0" smtClean="0">
                <a:sym typeface="Symbol" pitchFamily="18" charset="2"/>
              </a:rPr>
              <a:t></a:t>
            </a:r>
            <a:r>
              <a:rPr lang="zh-CN" altLang="en-US" sz="2400" dirty="0" smtClean="0"/>
              <a:t>∈</a:t>
            </a:r>
            <a:r>
              <a:rPr lang="en-US" altLang="zh-CN" sz="2400" dirty="0" smtClean="0"/>
              <a:t>FIRST(X)</a:t>
            </a:r>
            <a:r>
              <a:rPr lang="zh-CN" altLang="en-US" sz="2400" dirty="0" smtClean="0"/>
              <a:t>。</a:t>
            </a:r>
          </a:p>
          <a:p>
            <a:pPr lvl="1">
              <a:lnSpc>
                <a:spcPct val="120000"/>
              </a:lnSpc>
            </a:pPr>
            <a:r>
              <a:rPr lang="en-US" altLang="zh-CN" sz="2400" dirty="0" smtClean="0"/>
              <a:t>(d) </a:t>
            </a:r>
            <a:r>
              <a:rPr lang="zh-CN" altLang="en-US" sz="2400" dirty="0" smtClean="0"/>
              <a:t>若</a:t>
            </a:r>
            <a:r>
              <a:rPr lang="en-US" altLang="zh-CN" sz="2400" dirty="0" smtClean="0"/>
              <a:t>X∈V</a:t>
            </a:r>
            <a:r>
              <a:rPr lang="en-US" altLang="zh-CN" sz="2400" baseline="-25000" dirty="0" smtClean="0"/>
              <a:t>N</a:t>
            </a:r>
            <a:r>
              <a:rPr lang="zh-CN" altLang="en-US" sz="2400" dirty="0" smtClean="0"/>
              <a:t>，产生式</a:t>
            </a:r>
            <a:r>
              <a:rPr lang="en-US" altLang="zh-CN" sz="2400" dirty="0"/>
              <a:t>X</a:t>
            </a:r>
            <a:r>
              <a:rPr lang="en-US" altLang="zh-CN" sz="2400" dirty="0">
                <a:sym typeface="Symbol" pitchFamily="18" charset="2"/>
              </a:rPr>
              <a:t></a:t>
            </a:r>
            <a:r>
              <a:rPr lang="en-US" altLang="zh-CN" sz="2400" dirty="0" smtClean="0"/>
              <a:t>Y</a:t>
            </a:r>
            <a:r>
              <a:rPr lang="en-US" altLang="zh-CN" sz="2400" baseline="-25000" dirty="0" smtClean="0"/>
              <a:t>1</a:t>
            </a:r>
            <a:r>
              <a:rPr lang="en-US" altLang="zh-CN" sz="2400" dirty="0" smtClean="0"/>
              <a:t>Y</a:t>
            </a:r>
            <a:r>
              <a:rPr lang="en-US" altLang="zh-CN" sz="2400" baseline="-25000" dirty="0" smtClean="0"/>
              <a:t>2</a:t>
            </a:r>
            <a:r>
              <a:rPr lang="en-US" altLang="zh-CN" sz="2400" dirty="0" smtClean="0"/>
              <a:t>…</a:t>
            </a:r>
            <a:r>
              <a:rPr lang="en-US" altLang="zh-CN" sz="2400" dirty="0" err="1" smtClean="0"/>
              <a:t>Y</a:t>
            </a:r>
            <a:r>
              <a:rPr lang="en-US" altLang="zh-CN" sz="2400" baseline="-25000" dirty="0" err="1" smtClean="0"/>
              <a:t>n</a:t>
            </a:r>
            <a:r>
              <a:rPr lang="zh-CN" altLang="en-US" sz="2400" baseline="-25000" dirty="0" smtClean="0"/>
              <a:t>，</a:t>
            </a:r>
            <a:r>
              <a:rPr lang="zh-CN" altLang="en-US" sz="2400" dirty="0" smtClean="0"/>
              <a:t>右侧</a:t>
            </a:r>
            <a:r>
              <a:rPr lang="en-US" altLang="zh-CN" sz="2400" dirty="0" smtClean="0"/>
              <a:t>Y</a:t>
            </a:r>
            <a:r>
              <a:rPr lang="en-US" altLang="zh-CN" sz="2400" baseline="-25000" dirty="0" smtClean="0"/>
              <a:t>1</a:t>
            </a:r>
            <a:r>
              <a:rPr lang="zh-CN" altLang="en-US" sz="2400" dirty="0" smtClean="0"/>
              <a:t>，</a:t>
            </a:r>
            <a:r>
              <a:rPr lang="en-US" altLang="zh-CN" sz="2400" dirty="0" smtClean="0"/>
              <a:t>Y</a:t>
            </a:r>
            <a:r>
              <a:rPr lang="en-US" altLang="zh-CN" sz="2400" baseline="-25000" dirty="0" smtClean="0"/>
              <a:t>2</a:t>
            </a:r>
            <a:r>
              <a:rPr lang="zh-CN" altLang="en-US" sz="2400" dirty="0" smtClean="0"/>
              <a:t>，</a:t>
            </a:r>
            <a:r>
              <a:rPr lang="en-US" altLang="zh-CN" sz="2400" dirty="0" smtClean="0"/>
              <a:t>…Y</a:t>
            </a:r>
            <a:r>
              <a:rPr lang="en-US" altLang="zh-CN" sz="2400" baseline="-25000" dirty="0" smtClean="0"/>
              <a:t>i</a:t>
            </a:r>
            <a:r>
              <a:rPr lang="zh-CN" altLang="en-US" sz="2400" dirty="0" smtClean="0"/>
              <a:t>都属于</a:t>
            </a:r>
            <a:r>
              <a:rPr lang="en-US" altLang="zh-CN" sz="2400" dirty="0" smtClean="0"/>
              <a:t>V</a:t>
            </a:r>
            <a:r>
              <a:rPr lang="en-US" altLang="zh-CN" sz="2400" baseline="-25000" dirty="0" smtClean="0"/>
              <a:t>N</a:t>
            </a:r>
            <a:r>
              <a:rPr lang="zh-CN" altLang="en-US" sz="2400" dirty="0" smtClean="0"/>
              <a:t>。当</a:t>
            </a:r>
            <a:r>
              <a:rPr lang="en-US" altLang="zh-CN" sz="2400" dirty="0" smtClean="0"/>
              <a:t>Y</a:t>
            </a:r>
            <a:r>
              <a:rPr lang="en-US" altLang="zh-CN" sz="2400" baseline="-25000" dirty="0" smtClean="0"/>
              <a:t>1</a:t>
            </a:r>
            <a:r>
              <a:rPr lang="zh-CN" altLang="en-US" sz="2400" dirty="0" smtClean="0"/>
              <a:t>，</a:t>
            </a:r>
            <a:r>
              <a:rPr lang="en-US" altLang="zh-CN" sz="2400" dirty="0" smtClean="0"/>
              <a:t>Y</a:t>
            </a:r>
            <a:r>
              <a:rPr lang="en-US" altLang="zh-CN" sz="2400" baseline="-25000" dirty="0" smtClean="0"/>
              <a:t>2</a:t>
            </a:r>
            <a:r>
              <a:rPr lang="zh-CN" altLang="en-US" sz="2400" dirty="0" smtClean="0"/>
              <a:t>，</a:t>
            </a:r>
            <a:r>
              <a:rPr lang="en-US" altLang="zh-CN" sz="2400" dirty="0" smtClean="0"/>
              <a:t>…Y</a:t>
            </a:r>
            <a:r>
              <a:rPr lang="en-US" altLang="zh-CN" sz="2400" baseline="-25000" dirty="0" smtClean="0"/>
              <a:t>i-1</a:t>
            </a:r>
            <a:r>
              <a:rPr lang="zh-CN" altLang="en-US" sz="2400" dirty="0" smtClean="0"/>
              <a:t>都能够推出</a:t>
            </a:r>
            <a:r>
              <a:rPr lang="zh-CN" altLang="en-US" sz="2400" dirty="0" smtClean="0">
                <a:sym typeface="Symbol" pitchFamily="18" charset="2"/>
              </a:rPr>
              <a:t></a:t>
            </a:r>
            <a:r>
              <a:rPr lang="en-US" altLang="zh-CN" sz="2400" dirty="0" smtClean="0">
                <a:sym typeface="Symbol" pitchFamily="18" charset="2"/>
              </a:rPr>
              <a:t>(</a:t>
            </a:r>
            <a:r>
              <a:rPr lang="en-US" altLang="zh-CN" sz="2400" dirty="0" smtClean="0"/>
              <a:t>1≤i≤n</a:t>
            </a:r>
            <a:r>
              <a:rPr lang="en-US" altLang="zh-CN" sz="2400" dirty="0" smtClean="0">
                <a:solidFill>
                  <a:srgbClr val="C00000"/>
                </a:solidFill>
              </a:rPr>
              <a:t>)[</a:t>
            </a:r>
            <a:r>
              <a:rPr lang="zh-CN" altLang="en-US" sz="2400" dirty="0" smtClean="0">
                <a:solidFill>
                  <a:srgbClr val="C00000"/>
                </a:solidFill>
              </a:rPr>
              <a:t>不是所有</a:t>
            </a:r>
            <a:r>
              <a:rPr lang="en-US" altLang="zh-CN" sz="2400" dirty="0" smtClean="0">
                <a:solidFill>
                  <a:srgbClr val="C00000"/>
                </a:solidFill>
              </a:rPr>
              <a:t>Y</a:t>
            </a:r>
            <a:r>
              <a:rPr lang="zh-CN" altLang="en-US" sz="2400" dirty="0" smtClean="0">
                <a:solidFill>
                  <a:srgbClr val="C00000"/>
                </a:solidFill>
              </a:rPr>
              <a:t>都能推出</a:t>
            </a:r>
            <a:r>
              <a:rPr lang="el-GR" altLang="zh-CN" sz="2400" dirty="0" smtClean="0">
                <a:solidFill>
                  <a:srgbClr val="C00000"/>
                </a:solidFill>
              </a:rPr>
              <a:t>ε</a:t>
            </a:r>
            <a:r>
              <a:rPr lang="en-US" altLang="zh-CN" sz="2400" dirty="0" smtClean="0">
                <a:solidFill>
                  <a:srgbClr val="C00000"/>
                </a:solidFill>
              </a:rPr>
              <a:t>]</a:t>
            </a:r>
            <a:r>
              <a:rPr lang="zh-CN" altLang="en-US" sz="2400" dirty="0" smtClean="0"/>
              <a:t>，则</a:t>
            </a:r>
            <a:r>
              <a:rPr lang="en-US" altLang="zh-CN" sz="2400" dirty="0" smtClean="0"/>
              <a:t>{FIRST(Y</a:t>
            </a:r>
            <a:r>
              <a:rPr lang="en-US" altLang="zh-CN" sz="2400" baseline="-25000" dirty="0" smtClean="0"/>
              <a:t>1</a:t>
            </a:r>
            <a:r>
              <a:rPr lang="en-US" altLang="zh-CN" sz="2400" dirty="0" smtClean="0"/>
              <a:t> )</a:t>
            </a:r>
            <a:r>
              <a:rPr lang="zh-CN" altLang="en-US" sz="2400" dirty="0" smtClean="0"/>
              <a:t>－</a:t>
            </a:r>
            <a:r>
              <a:rPr lang="en-US" altLang="zh-CN" sz="2400" dirty="0" smtClean="0"/>
              <a:t>{</a:t>
            </a:r>
            <a:r>
              <a:rPr lang="en-US" altLang="zh-CN" sz="2400" dirty="0" smtClean="0">
                <a:sym typeface="Symbol" pitchFamily="18" charset="2"/>
              </a:rPr>
              <a:t></a:t>
            </a:r>
            <a:r>
              <a:rPr lang="en-US" altLang="zh-CN" sz="2400" dirty="0" smtClean="0"/>
              <a:t>}}U {</a:t>
            </a:r>
            <a:r>
              <a:rPr lang="zh-CN" altLang="en-US" sz="2400" dirty="0" smtClean="0"/>
              <a:t> </a:t>
            </a:r>
            <a:r>
              <a:rPr lang="en-US" altLang="zh-CN" sz="2400" dirty="0" smtClean="0"/>
              <a:t>FIRST(Y</a:t>
            </a:r>
            <a:r>
              <a:rPr lang="en-US" altLang="zh-CN" sz="2400" baseline="-25000" dirty="0" smtClean="0"/>
              <a:t>2</a:t>
            </a:r>
            <a:r>
              <a:rPr lang="en-US" altLang="zh-CN" sz="2400" dirty="0" smtClean="0"/>
              <a:t> )-{</a:t>
            </a:r>
            <a:r>
              <a:rPr lang="en-US" altLang="zh-CN" sz="2400" dirty="0" smtClean="0">
                <a:sym typeface="Symbol" pitchFamily="18" charset="2"/>
              </a:rPr>
              <a:t></a:t>
            </a:r>
            <a:r>
              <a:rPr lang="en-US" altLang="zh-CN" sz="2400" dirty="0" smtClean="0"/>
              <a:t>}} U …U{FIRST(Y</a:t>
            </a:r>
            <a:r>
              <a:rPr lang="en-US" altLang="zh-CN" sz="2400" baseline="-25000" dirty="0" smtClean="0"/>
              <a:t>i</a:t>
            </a:r>
            <a:r>
              <a:rPr lang="en-US" altLang="zh-CN" sz="2400" dirty="0" smtClean="0"/>
              <a:t>)}</a:t>
            </a:r>
            <a:r>
              <a:rPr lang="zh-CN" altLang="en-US" sz="2400" dirty="0" smtClean="0"/>
              <a:t>。</a:t>
            </a:r>
          </a:p>
          <a:p>
            <a:pPr lvl="1">
              <a:lnSpc>
                <a:spcPct val="120000"/>
              </a:lnSpc>
            </a:pPr>
            <a:r>
              <a:rPr lang="en-US" altLang="zh-CN" sz="2400" dirty="0" smtClean="0"/>
              <a:t>(e)  </a:t>
            </a:r>
            <a:r>
              <a:rPr lang="zh-CN" altLang="en-US" sz="2400" dirty="0" smtClean="0"/>
              <a:t>当</a:t>
            </a:r>
            <a:r>
              <a:rPr lang="en-US" altLang="zh-CN" sz="2400" dirty="0" smtClean="0"/>
              <a:t>(d)</a:t>
            </a:r>
            <a:r>
              <a:rPr lang="zh-CN" altLang="en-US" sz="2400" dirty="0" smtClean="0"/>
              <a:t>中所有的</a:t>
            </a:r>
            <a:r>
              <a:rPr lang="en-US" altLang="zh-CN" sz="2400" dirty="0" smtClean="0"/>
              <a:t>Y</a:t>
            </a:r>
            <a:r>
              <a:rPr lang="en-US" altLang="zh-CN" sz="2400" baseline="-25000" dirty="0" smtClean="0"/>
              <a:t>i</a:t>
            </a:r>
            <a:r>
              <a:rPr lang="zh-CN" altLang="en-US" sz="2400" dirty="0" smtClean="0"/>
              <a:t>（</a:t>
            </a:r>
            <a:r>
              <a:rPr lang="en-US" altLang="zh-CN" sz="2400" dirty="0" smtClean="0"/>
              <a:t>1≤i≤n</a:t>
            </a:r>
            <a:r>
              <a:rPr lang="zh-CN" altLang="en-US" sz="2400" dirty="0" smtClean="0"/>
              <a:t>）</a:t>
            </a:r>
            <a:r>
              <a:rPr lang="en-US" altLang="zh-CN" sz="2400" dirty="0" smtClean="0"/>
              <a:t>=&gt;</a:t>
            </a:r>
            <a:r>
              <a:rPr lang="en-US" altLang="zh-CN" sz="2400" baseline="30000" dirty="0" smtClean="0"/>
              <a:t>*</a:t>
            </a:r>
            <a:r>
              <a:rPr lang="en-US" altLang="zh-CN" sz="2400" dirty="0" smtClean="0">
                <a:sym typeface="Symbol" pitchFamily="18" charset="2"/>
              </a:rPr>
              <a:t></a:t>
            </a:r>
            <a:r>
              <a:rPr lang="zh-CN" altLang="en-US" sz="2400" dirty="0" smtClean="0"/>
              <a:t>，则</a:t>
            </a:r>
            <a:r>
              <a:rPr lang="en-US" altLang="zh-CN" sz="2400" dirty="0" smtClean="0"/>
              <a:t>FIRST(X)	=FIRST(Y</a:t>
            </a:r>
            <a:r>
              <a:rPr lang="en-US" altLang="zh-CN" sz="2400" baseline="-25000" dirty="0" smtClean="0"/>
              <a:t>1</a:t>
            </a:r>
            <a:r>
              <a:rPr lang="en-US" altLang="zh-CN" sz="2400" dirty="0" smtClean="0"/>
              <a:t> )∪FIRST(Y</a:t>
            </a:r>
            <a:r>
              <a:rPr lang="en-US" altLang="zh-CN" sz="2400" baseline="-25000" dirty="0" smtClean="0"/>
              <a:t>2</a:t>
            </a:r>
            <a:r>
              <a:rPr lang="en-US" altLang="zh-CN" sz="2400" dirty="0" smtClean="0"/>
              <a:t> )…∪FIRST(</a:t>
            </a:r>
            <a:r>
              <a:rPr lang="en-US" altLang="zh-CN" sz="2400" dirty="0" err="1" smtClean="0"/>
              <a:t>Y</a:t>
            </a:r>
            <a:r>
              <a:rPr lang="en-US" altLang="zh-CN" sz="2400" baseline="-25000" dirty="0" err="1" smtClean="0"/>
              <a:t>n</a:t>
            </a:r>
            <a:r>
              <a:rPr lang="en-US" altLang="zh-CN" sz="2400" dirty="0" smtClean="0"/>
              <a:t> )∪{</a:t>
            </a:r>
            <a:r>
              <a:rPr lang="en-US" altLang="zh-CN" sz="2400" dirty="0" smtClean="0">
                <a:sym typeface="Symbol" pitchFamily="18" charset="2"/>
              </a:rPr>
              <a:t></a:t>
            </a:r>
            <a:r>
              <a:rPr lang="en-US" altLang="zh-CN" sz="2400" dirty="0" smtClean="0"/>
              <a:t>}</a:t>
            </a:r>
            <a:r>
              <a:rPr lang="zh-CN" altLang="en-US" sz="2400" dirty="0" smtClean="0"/>
              <a:t>。</a:t>
            </a:r>
            <a:endParaRPr lang="en-US" altLang="zh-CN" sz="2400" dirty="0" smtClean="0"/>
          </a:p>
          <a:p>
            <a:pPr marL="457200" lvl="1" indent="0">
              <a:lnSpc>
                <a:spcPct val="120000"/>
              </a:lnSpc>
              <a:buNone/>
            </a:pPr>
            <a:r>
              <a:rPr lang="zh-CN" altLang="en-US" sz="2400" dirty="0" smtClean="0">
                <a:solidFill>
                  <a:srgbClr val="C00000"/>
                </a:solidFill>
              </a:rPr>
              <a:t>求符号串的</a:t>
            </a:r>
            <a:r>
              <a:rPr lang="en-US" altLang="zh-CN" sz="2400" dirty="0" smtClean="0">
                <a:solidFill>
                  <a:srgbClr val="C00000"/>
                </a:solidFill>
              </a:rPr>
              <a:t>FIRST</a:t>
            </a:r>
            <a:r>
              <a:rPr lang="zh-CN" altLang="en-US" sz="2400" dirty="0" smtClean="0">
                <a:solidFill>
                  <a:srgbClr val="C00000"/>
                </a:solidFill>
              </a:rPr>
              <a:t>集方法类似。</a:t>
            </a:r>
          </a:p>
        </p:txBody>
      </p:sp>
    </p:spTree>
    <p:extLst>
      <p:ext uri="{BB962C8B-B14F-4D97-AF65-F5344CB8AC3E}">
        <p14:creationId xmlns:p14="http://schemas.microsoft.com/office/powerpoint/2010/main" xmlns="" val="4200267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62">
                                            <p:txEl>
                                              <p:pRg st="1" end="1"/>
                                            </p:txEl>
                                          </p:spTgt>
                                        </p:tgtEl>
                                        <p:attrNameLst>
                                          <p:attrName>style.visibility</p:attrName>
                                        </p:attrNameLst>
                                      </p:cBhvr>
                                      <p:to>
                                        <p:strVal val="visible"/>
                                      </p:to>
                                    </p:set>
                                    <p:animEffect transition="in" filter="blinds(horizontal)">
                                      <p:cBhvr>
                                        <p:cTn id="7" dur="500"/>
                                        <p:tgtEl>
                                          <p:spTgt spid="24576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2">
                                            <p:txEl>
                                              <p:pRg st="2" end="2"/>
                                            </p:txEl>
                                          </p:spTgt>
                                        </p:tgtEl>
                                        <p:attrNameLst>
                                          <p:attrName>style.visibility</p:attrName>
                                        </p:attrNameLst>
                                      </p:cBhvr>
                                      <p:to>
                                        <p:strVal val="visible"/>
                                      </p:to>
                                    </p:set>
                                    <p:animEffect transition="in" filter="blinds(horizontal)">
                                      <p:cBhvr>
                                        <p:cTn id="12" dur="500"/>
                                        <p:tgtEl>
                                          <p:spTgt spid="24576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5762">
                                            <p:txEl>
                                              <p:pRg st="3" end="3"/>
                                            </p:txEl>
                                          </p:spTgt>
                                        </p:tgtEl>
                                        <p:attrNameLst>
                                          <p:attrName>style.visibility</p:attrName>
                                        </p:attrNameLst>
                                      </p:cBhvr>
                                      <p:to>
                                        <p:strVal val="visible"/>
                                      </p:to>
                                    </p:set>
                                    <p:animEffect transition="in" filter="blinds(horizontal)">
                                      <p:cBhvr>
                                        <p:cTn id="17" dur="500"/>
                                        <p:tgtEl>
                                          <p:spTgt spid="245762">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45762">
                                            <p:txEl>
                                              <p:pRg st="4" end="4"/>
                                            </p:txEl>
                                          </p:spTgt>
                                        </p:tgtEl>
                                        <p:attrNameLst>
                                          <p:attrName>style.visibility</p:attrName>
                                        </p:attrNameLst>
                                      </p:cBhvr>
                                      <p:to>
                                        <p:strVal val="visible"/>
                                      </p:to>
                                    </p:set>
                                    <p:animEffect transition="in" filter="blinds(horizontal)">
                                      <p:cBhvr>
                                        <p:cTn id="20" dur="500"/>
                                        <p:tgtEl>
                                          <p:spTgt spid="245762">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45762">
                                            <p:txEl>
                                              <p:pRg st="5" end="5"/>
                                            </p:txEl>
                                          </p:spTgt>
                                        </p:tgtEl>
                                        <p:attrNameLst>
                                          <p:attrName>style.visibility</p:attrName>
                                        </p:attrNameLst>
                                      </p:cBhvr>
                                      <p:to>
                                        <p:strVal val="visible"/>
                                      </p:to>
                                    </p:set>
                                    <p:animEffect transition="in" filter="blinds(horizontal)">
                                      <p:cBhvr>
                                        <p:cTn id="23" dur="500"/>
                                        <p:tgtEl>
                                          <p:spTgt spid="2457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sz="quarter" idx="13"/>
          </p:nvPr>
        </p:nvSpPr>
        <p:spPr>
          <a:xfrm>
            <a:off x="496888" y="815975"/>
            <a:ext cx="8229600" cy="4484688"/>
          </a:xfrm>
        </p:spPr>
        <p:txBody>
          <a:bodyPr/>
          <a:lstStyle/>
          <a:p>
            <a:pPr>
              <a:lnSpc>
                <a:spcPct val="120000"/>
              </a:lnSpc>
            </a:pPr>
            <a:r>
              <a:rPr lang="zh-CN" altLang="en-US" sz="2400" dirty="0" smtClean="0"/>
              <a:t>由此算法可以计算出例题文法各非终结符的</a:t>
            </a:r>
            <a:r>
              <a:rPr lang="en-US" altLang="zh-CN" sz="2400" dirty="0" smtClean="0"/>
              <a:t>FIRST</a:t>
            </a:r>
            <a:r>
              <a:rPr lang="zh-CN" altLang="en-US" sz="2400" dirty="0" smtClean="0"/>
              <a:t>集</a:t>
            </a:r>
          </a:p>
          <a:p>
            <a:pPr>
              <a:lnSpc>
                <a:spcPct val="120000"/>
              </a:lnSpc>
              <a:buFont typeface="Wingdings" pitchFamily="2" charset="2"/>
              <a:buNone/>
            </a:pPr>
            <a:r>
              <a:rPr lang="zh-CN" altLang="en-US" sz="2400" dirty="0" smtClean="0"/>
              <a:t>	</a:t>
            </a:r>
            <a:r>
              <a:rPr lang="en-US" altLang="zh-CN" sz="2400" dirty="0" smtClean="0">
                <a:solidFill>
                  <a:schemeClr val="tx1"/>
                </a:solidFill>
              </a:rPr>
              <a:t>FIRST(S)=FIRST(A)∪FIRST(B)∪{b}={</a:t>
            </a:r>
            <a:r>
              <a:rPr lang="en-US" altLang="zh-CN" sz="2400" dirty="0" err="1" smtClean="0">
                <a:solidFill>
                  <a:schemeClr val="tx1"/>
                </a:solidFill>
              </a:rPr>
              <a:t>b,a</a:t>
            </a:r>
            <a:r>
              <a:rPr lang="en-US" altLang="zh-CN" sz="2400" dirty="0" smtClean="0">
                <a:solidFill>
                  <a:schemeClr val="tx1"/>
                </a:solidFill>
              </a:rPr>
              <a:t>,</a:t>
            </a:r>
            <a:r>
              <a:rPr lang="en-US" altLang="zh-CN" sz="2400" dirty="0" smtClean="0">
                <a:solidFill>
                  <a:schemeClr val="tx1"/>
                </a:solidFill>
                <a:sym typeface="Symbol" pitchFamily="18" charset="2"/>
              </a:rPr>
              <a:t></a:t>
            </a:r>
            <a:r>
              <a:rPr lang="en-US" altLang="zh-CN" sz="2400" dirty="0" smtClean="0">
                <a:solidFill>
                  <a:schemeClr val="tx1"/>
                </a:solidFill>
              </a:rPr>
              <a:t>}</a:t>
            </a:r>
          </a:p>
          <a:p>
            <a:pPr>
              <a:lnSpc>
                <a:spcPct val="120000"/>
              </a:lnSpc>
              <a:buFont typeface="Wingdings" pitchFamily="2" charset="2"/>
              <a:buNone/>
            </a:pPr>
            <a:r>
              <a:rPr lang="en-US" altLang="zh-CN" sz="2400" dirty="0" smtClean="0">
                <a:solidFill>
                  <a:schemeClr val="tx1"/>
                </a:solidFill>
              </a:rPr>
              <a:t>	FIRST(A)={b}∪{</a:t>
            </a:r>
            <a:r>
              <a:rPr lang="en-US" altLang="zh-CN" sz="2400" dirty="0" smtClean="0">
                <a:solidFill>
                  <a:schemeClr val="tx1"/>
                </a:solidFill>
                <a:sym typeface="Symbol" pitchFamily="18" charset="2"/>
              </a:rPr>
              <a:t></a:t>
            </a:r>
            <a:r>
              <a:rPr lang="en-US" altLang="zh-CN" sz="2400" dirty="0" smtClean="0">
                <a:solidFill>
                  <a:schemeClr val="tx1"/>
                </a:solidFill>
              </a:rPr>
              <a:t>}={b,</a:t>
            </a:r>
            <a:r>
              <a:rPr lang="en-US" altLang="zh-CN" sz="2400" dirty="0" smtClean="0">
                <a:solidFill>
                  <a:schemeClr val="tx1"/>
                </a:solidFill>
                <a:sym typeface="Symbol" pitchFamily="18" charset="2"/>
              </a:rPr>
              <a:t></a:t>
            </a:r>
            <a:r>
              <a:rPr lang="en-US" altLang="zh-CN" sz="2400" dirty="0" smtClean="0">
                <a:solidFill>
                  <a:schemeClr val="tx1"/>
                </a:solidFill>
              </a:rPr>
              <a:t>}</a:t>
            </a:r>
          </a:p>
          <a:p>
            <a:pPr>
              <a:lnSpc>
                <a:spcPct val="120000"/>
              </a:lnSpc>
              <a:buFont typeface="Wingdings" pitchFamily="2" charset="2"/>
              <a:buNone/>
            </a:pPr>
            <a:r>
              <a:rPr lang="en-US" altLang="zh-CN" sz="2400" dirty="0" smtClean="0">
                <a:solidFill>
                  <a:schemeClr val="tx1"/>
                </a:solidFill>
              </a:rPr>
              <a:t>	FIRST(B)={</a:t>
            </a:r>
            <a:r>
              <a:rPr lang="en-US" altLang="zh-CN" sz="2400" dirty="0" smtClean="0">
                <a:solidFill>
                  <a:schemeClr val="tx1"/>
                </a:solidFill>
                <a:sym typeface="Symbol" pitchFamily="18" charset="2"/>
              </a:rPr>
              <a:t></a:t>
            </a:r>
            <a:r>
              <a:rPr lang="en-US" altLang="zh-CN" sz="2400" dirty="0" smtClean="0">
                <a:solidFill>
                  <a:schemeClr val="tx1"/>
                </a:solidFill>
              </a:rPr>
              <a:t>}∪{a}={ a, </a:t>
            </a:r>
            <a:r>
              <a:rPr lang="en-US" altLang="zh-CN" sz="2400" dirty="0" smtClean="0">
                <a:solidFill>
                  <a:schemeClr val="tx1"/>
                </a:solidFill>
                <a:sym typeface="Symbol" pitchFamily="18" charset="2"/>
              </a:rPr>
              <a:t></a:t>
            </a:r>
            <a:r>
              <a:rPr lang="en-US" altLang="zh-CN" sz="2400" dirty="0" smtClean="0">
                <a:solidFill>
                  <a:schemeClr val="tx1"/>
                </a:solidFill>
              </a:rPr>
              <a:t>}</a:t>
            </a:r>
          </a:p>
          <a:p>
            <a:pPr>
              <a:lnSpc>
                <a:spcPct val="120000"/>
              </a:lnSpc>
              <a:buFont typeface="Wingdings" pitchFamily="2" charset="2"/>
              <a:buNone/>
            </a:pPr>
            <a:r>
              <a:rPr lang="en-US" altLang="zh-CN" sz="2400" dirty="0" smtClean="0">
                <a:solidFill>
                  <a:schemeClr val="tx1"/>
                </a:solidFill>
              </a:rPr>
              <a:t>	FIRST(C</a:t>
            </a:r>
            <a:r>
              <a:rPr lang="en-US" altLang="zh-CN" sz="2400" dirty="0" smtClean="0">
                <a:solidFill>
                  <a:srgbClr val="CC0000"/>
                </a:solidFill>
              </a:rPr>
              <a:t>)={FIRST(A)</a:t>
            </a:r>
            <a:r>
              <a:rPr lang="zh-CN" altLang="en-US" sz="2400" dirty="0" smtClean="0">
                <a:solidFill>
                  <a:srgbClr val="CC0000"/>
                </a:solidFill>
              </a:rPr>
              <a:t>－</a:t>
            </a:r>
            <a:r>
              <a:rPr lang="en-US" altLang="zh-CN" sz="2400" dirty="0" smtClean="0">
                <a:solidFill>
                  <a:srgbClr val="CC0000"/>
                </a:solidFill>
              </a:rPr>
              <a:t>{</a:t>
            </a:r>
            <a:r>
              <a:rPr lang="en-US" altLang="zh-CN" sz="2400" dirty="0" smtClean="0">
                <a:solidFill>
                  <a:srgbClr val="CC0000"/>
                </a:solidFill>
                <a:sym typeface="Symbol" pitchFamily="18" charset="2"/>
              </a:rPr>
              <a:t></a:t>
            </a:r>
            <a:r>
              <a:rPr lang="en-US" altLang="zh-CN" sz="2400" dirty="0" smtClean="0">
                <a:solidFill>
                  <a:srgbClr val="CC0000"/>
                </a:solidFill>
              </a:rPr>
              <a:t>}}</a:t>
            </a:r>
            <a:r>
              <a:rPr lang="en-US" altLang="zh-CN" sz="2400" dirty="0" smtClean="0">
                <a:solidFill>
                  <a:srgbClr val="660033"/>
                </a:solidFill>
              </a:rPr>
              <a:t>∪FIRST(D)</a:t>
            </a:r>
            <a:r>
              <a:rPr lang="en-US" altLang="zh-CN" sz="2400" dirty="0" smtClean="0">
                <a:solidFill>
                  <a:schemeClr val="tx1"/>
                </a:solidFill>
              </a:rPr>
              <a:t>∪FIRST(b)={</a:t>
            </a:r>
            <a:r>
              <a:rPr lang="en-US" altLang="zh-CN" sz="2400" dirty="0" err="1" smtClean="0">
                <a:solidFill>
                  <a:schemeClr val="tx1"/>
                </a:solidFill>
              </a:rPr>
              <a:t>b,a,c</a:t>
            </a:r>
            <a:r>
              <a:rPr lang="en-US" altLang="zh-CN" sz="2400" dirty="0" smtClean="0">
                <a:solidFill>
                  <a:schemeClr val="tx1"/>
                </a:solidFill>
              </a:rPr>
              <a:t>}</a:t>
            </a:r>
          </a:p>
          <a:p>
            <a:pPr>
              <a:lnSpc>
                <a:spcPct val="120000"/>
              </a:lnSpc>
              <a:buFont typeface="Wingdings" pitchFamily="2" charset="2"/>
              <a:buNone/>
            </a:pPr>
            <a:r>
              <a:rPr lang="en-US" altLang="zh-CN" sz="2400" dirty="0" smtClean="0">
                <a:solidFill>
                  <a:schemeClr val="tx1"/>
                </a:solidFill>
              </a:rPr>
              <a:t>	FIRST(D)={a}∪{c}={</a:t>
            </a:r>
            <a:r>
              <a:rPr lang="en-US" altLang="zh-CN" sz="2400" dirty="0" err="1" smtClean="0">
                <a:solidFill>
                  <a:schemeClr val="tx1"/>
                </a:solidFill>
              </a:rPr>
              <a:t>a,c</a:t>
            </a:r>
            <a:r>
              <a:rPr lang="en-US" altLang="zh-CN" sz="2400" dirty="0" smtClean="0">
                <a:solidFill>
                  <a:schemeClr val="tx1"/>
                </a:solidFill>
              </a:rPr>
              <a:t>}</a:t>
            </a:r>
          </a:p>
          <a:p>
            <a:pPr>
              <a:lnSpc>
                <a:spcPct val="80000"/>
              </a:lnSpc>
            </a:pPr>
            <a:endParaRPr lang="en-US" altLang="zh-CN" sz="2400" dirty="0" smtClean="0">
              <a:solidFill>
                <a:schemeClr val="tx1"/>
              </a:solidFill>
            </a:endParaRPr>
          </a:p>
        </p:txBody>
      </p:sp>
      <p:sp>
        <p:nvSpPr>
          <p:cNvPr id="3" name="矩形 2"/>
          <p:cNvSpPr/>
          <p:nvPr/>
        </p:nvSpPr>
        <p:spPr>
          <a:xfrm>
            <a:off x="8000992" y="2571744"/>
            <a:ext cx="1143008" cy="1477328"/>
          </a:xfrm>
          <a:prstGeom prst="rect">
            <a:avLst/>
          </a:prstGeom>
          <a:ln w="28575">
            <a:solidFill>
              <a:srgbClr val="C00000"/>
            </a:solidFill>
          </a:ln>
        </p:spPr>
        <p:txBody>
          <a:bodyPr wrap="square">
            <a:spAutoFit/>
          </a:bodyPr>
          <a:lstStyle/>
          <a:p>
            <a:pPr>
              <a:buFont typeface="Wingdings" pitchFamily="2" charset="2"/>
              <a:buNone/>
            </a:pPr>
            <a:r>
              <a:rPr lang="en-US" altLang="zh-CN" smtClean="0"/>
              <a:t>S</a:t>
            </a:r>
            <a:r>
              <a:rPr lang="en-US" altLang="zh-CN" smtClean="0">
                <a:sym typeface="Symbol" pitchFamily="18" charset="2"/>
              </a:rPr>
              <a:t></a:t>
            </a:r>
            <a:r>
              <a:rPr lang="en-US" altLang="zh-CN" smtClean="0"/>
              <a:t>AB |bC</a:t>
            </a:r>
          </a:p>
          <a:p>
            <a:pPr>
              <a:buFont typeface="Wingdings" pitchFamily="2" charset="2"/>
              <a:buNone/>
            </a:pPr>
            <a:r>
              <a:rPr lang="en-US" altLang="zh-CN" smtClean="0"/>
              <a:t>A</a:t>
            </a:r>
            <a:r>
              <a:rPr lang="en-US" altLang="zh-CN" smtClean="0">
                <a:sym typeface="Symbol" pitchFamily="18" charset="2"/>
              </a:rPr>
              <a:t> |</a:t>
            </a:r>
            <a:r>
              <a:rPr lang="en-US" altLang="zh-CN" smtClean="0"/>
              <a:t>b</a:t>
            </a:r>
          </a:p>
          <a:p>
            <a:pPr>
              <a:buFont typeface="Wingdings" pitchFamily="2" charset="2"/>
              <a:buNone/>
            </a:pPr>
            <a:r>
              <a:rPr lang="en-US" altLang="zh-CN" smtClean="0"/>
              <a:t>B</a:t>
            </a:r>
            <a:r>
              <a:rPr lang="en-US" altLang="zh-CN" smtClean="0">
                <a:sym typeface="Symbol" pitchFamily="18" charset="2"/>
              </a:rPr>
              <a:t>|</a:t>
            </a:r>
            <a:r>
              <a:rPr lang="en-US" altLang="zh-CN" smtClean="0"/>
              <a:t>aD</a:t>
            </a:r>
          </a:p>
          <a:p>
            <a:pPr>
              <a:buFont typeface="Wingdings" pitchFamily="2" charset="2"/>
              <a:buNone/>
            </a:pPr>
            <a:r>
              <a:rPr lang="en-US" altLang="zh-CN" smtClean="0"/>
              <a:t>C</a:t>
            </a:r>
            <a:r>
              <a:rPr lang="en-US" altLang="zh-CN" smtClean="0">
                <a:sym typeface="Symbol" pitchFamily="18" charset="2"/>
              </a:rPr>
              <a:t></a:t>
            </a:r>
            <a:r>
              <a:rPr lang="en-US" altLang="zh-CN" smtClean="0"/>
              <a:t>AD |b</a:t>
            </a:r>
          </a:p>
          <a:p>
            <a:pPr>
              <a:buFont typeface="Wingdings" pitchFamily="2" charset="2"/>
              <a:buNone/>
            </a:pPr>
            <a:r>
              <a:rPr lang="en-US" altLang="zh-CN" smtClean="0"/>
              <a:t>D</a:t>
            </a:r>
            <a:r>
              <a:rPr lang="en-US" altLang="zh-CN" smtClean="0">
                <a:sym typeface="Symbol" pitchFamily="18" charset="2"/>
              </a:rPr>
              <a:t></a:t>
            </a:r>
            <a:r>
              <a:rPr lang="en-US" altLang="zh-CN" smtClean="0"/>
              <a:t>aS |c</a:t>
            </a:r>
            <a:endParaRPr lang="en-US" altLang="zh-CN" dirty="0" smtClean="0"/>
          </a:p>
        </p:txBody>
      </p:sp>
      <p:sp>
        <p:nvSpPr>
          <p:cNvPr id="4" name="矩形 3"/>
          <p:cNvSpPr/>
          <p:nvPr/>
        </p:nvSpPr>
        <p:spPr>
          <a:xfrm>
            <a:off x="8000992" y="4286256"/>
            <a:ext cx="1143008" cy="1477328"/>
          </a:xfrm>
          <a:prstGeom prst="rect">
            <a:avLst/>
          </a:prstGeom>
          <a:ln w="28575">
            <a:solidFill>
              <a:srgbClr val="C00000"/>
            </a:solidFill>
          </a:ln>
        </p:spPr>
        <p:txBody>
          <a:bodyPr wrap="square">
            <a:spAutoFit/>
          </a:bodyPr>
          <a:lstStyle/>
          <a:p>
            <a:pPr>
              <a:buFont typeface="Wingdings" pitchFamily="2" charset="2"/>
              <a:buNone/>
            </a:pPr>
            <a:r>
              <a:rPr lang="en-US" altLang="zh-CN" smtClean="0"/>
              <a:t>S</a:t>
            </a:r>
            <a:r>
              <a:rPr lang="zh-CN" altLang="en-US" smtClean="0"/>
              <a:t>：是</a:t>
            </a:r>
            <a:endParaRPr lang="en-US" altLang="zh-CN" smtClean="0"/>
          </a:p>
          <a:p>
            <a:pPr>
              <a:buFont typeface="Wingdings" pitchFamily="2" charset="2"/>
              <a:buNone/>
            </a:pPr>
            <a:r>
              <a:rPr lang="en-US" altLang="zh-CN" smtClean="0"/>
              <a:t>A</a:t>
            </a:r>
            <a:r>
              <a:rPr lang="zh-CN" altLang="en-US" smtClean="0"/>
              <a:t>：是</a:t>
            </a:r>
            <a:endParaRPr lang="en-US" altLang="zh-CN" smtClean="0"/>
          </a:p>
          <a:p>
            <a:pPr>
              <a:buFont typeface="Wingdings" pitchFamily="2" charset="2"/>
              <a:buNone/>
            </a:pPr>
            <a:r>
              <a:rPr lang="en-US" altLang="zh-CN" smtClean="0"/>
              <a:t>B</a:t>
            </a:r>
            <a:r>
              <a:rPr lang="zh-CN" altLang="en-US" smtClean="0"/>
              <a:t>：是</a:t>
            </a:r>
            <a:endParaRPr lang="en-US" altLang="zh-CN" smtClean="0"/>
          </a:p>
          <a:p>
            <a:pPr>
              <a:buFont typeface="Wingdings" pitchFamily="2" charset="2"/>
              <a:buNone/>
            </a:pPr>
            <a:r>
              <a:rPr lang="en-US" altLang="zh-CN" smtClean="0"/>
              <a:t>C</a:t>
            </a:r>
            <a:r>
              <a:rPr lang="zh-CN" altLang="en-US" smtClean="0"/>
              <a:t>：否</a:t>
            </a:r>
            <a:endParaRPr lang="en-US" altLang="zh-CN" smtClean="0"/>
          </a:p>
          <a:p>
            <a:pPr>
              <a:buFont typeface="Wingdings" pitchFamily="2" charset="2"/>
              <a:buNone/>
            </a:pPr>
            <a:r>
              <a:rPr lang="en-US" altLang="zh-CN" smtClean="0"/>
              <a:t>D</a:t>
            </a:r>
            <a:r>
              <a:rPr lang="zh-CN" altLang="en-US" smtClean="0"/>
              <a:t>：否</a:t>
            </a:r>
            <a:endParaRPr lang="en-US" altLang="zh-CN" dirty="0" smtClean="0"/>
          </a:p>
        </p:txBody>
      </p:sp>
    </p:spTree>
    <p:extLst>
      <p:ext uri="{BB962C8B-B14F-4D97-AF65-F5344CB8AC3E}">
        <p14:creationId xmlns:p14="http://schemas.microsoft.com/office/powerpoint/2010/main" xmlns="" val="276473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blinds(horizontal)">
                                      <p:cBhvr>
                                        <p:cTn id="7" dur="500"/>
                                        <p:tgtEl>
                                          <p:spTgt spid="30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Effect transition="in" filter="blinds(horizontal)">
                                      <p:cBhvr>
                                        <p:cTn id="12" dur="500"/>
                                        <p:tgtEl>
                                          <p:spTgt spid="307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2">
                                            <p:txEl>
                                              <p:pRg st="2" end="2"/>
                                            </p:txEl>
                                          </p:spTgt>
                                        </p:tgtEl>
                                        <p:attrNameLst>
                                          <p:attrName>style.visibility</p:attrName>
                                        </p:attrNameLst>
                                      </p:cBhvr>
                                      <p:to>
                                        <p:strVal val="visible"/>
                                      </p:to>
                                    </p:set>
                                    <p:animEffect transition="in" filter="blinds(horizontal)">
                                      <p:cBhvr>
                                        <p:cTn id="17" dur="500"/>
                                        <p:tgtEl>
                                          <p:spTgt spid="307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2">
                                            <p:txEl>
                                              <p:pRg st="3" end="3"/>
                                            </p:txEl>
                                          </p:spTgt>
                                        </p:tgtEl>
                                        <p:attrNameLst>
                                          <p:attrName>style.visibility</p:attrName>
                                        </p:attrNameLst>
                                      </p:cBhvr>
                                      <p:to>
                                        <p:strVal val="visible"/>
                                      </p:to>
                                    </p:set>
                                    <p:animEffect transition="in" filter="blinds(horizontal)">
                                      <p:cBhvr>
                                        <p:cTn id="22" dur="500"/>
                                        <p:tgtEl>
                                          <p:spTgt spid="307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22">
                                            <p:txEl>
                                              <p:pRg st="4" end="4"/>
                                            </p:txEl>
                                          </p:spTgt>
                                        </p:tgtEl>
                                        <p:attrNameLst>
                                          <p:attrName>style.visibility</p:attrName>
                                        </p:attrNameLst>
                                      </p:cBhvr>
                                      <p:to>
                                        <p:strVal val="visible"/>
                                      </p:to>
                                    </p:set>
                                    <p:animEffect transition="in" filter="blinds(horizontal)">
                                      <p:cBhvr>
                                        <p:cTn id="27" dur="500"/>
                                        <p:tgtEl>
                                          <p:spTgt spid="307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22">
                                            <p:txEl>
                                              <p:pRg st="5" end="5"/>
                                            </p:txEl>
                                          </p:spTgt>
                                        </p:tgtEl>
                                        <p:attrNameLst>
                                          <p:attrName>style.visibility</p:attrName>
                                        </p:attrNameLst>
                                      </p:cBhvr>
                                      <p:to>
                                        <p:strVal val="visible"/>
                                      </p:to>
                                    </p:set>
                                    <p:animEffect transition="in" filter="blinds(horizontal)">
                                      <p:cBhvr>
                                        <p:cTn id="32" dur="500"/>
                                        <p:tgtEl>
                                          <p:spTgt spid="307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sz="quarter" idx="13"/>
          </p:nvPr>
        </p:nvSpPr>
        <p:spPr>
          <a:xfrm>
            <a:off x="684213" y="765175"/>
            <a:ext cx="7704137" cy="5184775"/>
          </a:xfrm>
        </p:spPr>
        <p:txBody>
          <a:bodyPr>
            <a:normAutofit fontScale="92500" lnSpcReduction="10000"/>
          </a:bodyPr>
          <a:lstStyle/>
          <a:p>
            <a:pPr>
              <a:lnSpc>
                <a:spcPct val="120000"/>
              </a:lnSpc>
            </a:pPr>
            <a:r>
              <a:rPr lang="zh-CN" altLang="en-US" sz="2400" dirty="0" smtClean="0"/>
              <a:t>每个产生式右部符号串的开始符号集合为：</a:t>
            </a:r>
          </a:p>
          <a:p>
            <a:pPr>
              <a:lnSpc>
                <a:spcPct val="120000"/>
              </a:lnSpc>
              <a:buFont typeface="Wingdings" pitchFamily="2" charset="2"/>
              <a:buNone/>
            </a:pPr>
            <a:r>
              <a:rPr lang="zh-CN" altLang="en-US" sz="2400" dirty="0" smtClean="0"/>
              <a:t>	</a:t>
            </a:r>
            <a:r>
              <a:rPr lang="en-US" altLang="zh-CN" sz="2400" dirty="0" smtClean="0">
                <a:solidFill>
                  <a:schemeClr val="tx1"/>
                </a:solidFill>
              </a:rPr>
              <a:t>FIRST</a:t>
            </a:r>
            <a:r>
              <a:rPr lang="zh-CN" altLang="en-US" sz="2400" dirty="0" smtClean="0">
                <a:solidFill>
                  <a:schemeClr val="tx1"/>
                </a:solidFill>
              </a:rPr>
              <a:t>（</a:t>
            </a:r>
            <a:r>
              <a:rPr lang="en-US" altLang="zh-CN" sz="2400" dirty="0" smtClean="0">
                <a:solidFill>
                  <a:schemeClr val="tx1"/>
                </a:solidFill>
              </a:rPr>
              <a:t>AB</a:t>
            </a:r>
            <a:r>
              <a:rPr lang="zh-CN" altLang="en-US" sz="2400" dirty="0" smtClean="0">
                <a:solidFill>
                  <a:schemeClr val="tx1"/>
                </a:solidFill>
              </a:rPr>
              <a:t>）</a:t>
            </a:r>
            <a:r>
              <a:rPr lang="en-US" altLang="zh-CN" sz="2400" dirty="0" smtClean="0">
                <a:solidFill>
                  <a:schemeClr val="tx1"/>
                </a:solidFill>
              </a:rPr>
              <a:t>={</a:t>
            </a:r>
            <a:r>
              <a:rPr lang="en-US" altLang="zh-CN" sz="2400" dirty="0" err="1" smtClean="0">
                <a:solidFill>
                  <a:schemeClr val="tx1"/>
                </a:solidFill>
              </a:rPr>
              <a:t>b,a</a:t>
            </a:r>
            <a:r>
              <a:rPr lang="en-US" altLang="zh-CN" sz="2400" dirty="0" smtClean="0">
                <a:solidFill>
                  <a:schemeClr val="tx1"/>
                </a:solidFill>
              </a:rPr>
              <a:t>,</a:t>
            </a:r>
            <a:r>
              <a:rPr lang="en-US" altLang="zh-CN" sz="2400" dirty="0" smtClean="0">
                <a:solidFill>
                  <a:schemeClr val="tx1"/>
                </a:solidFill>
                <a:sym typeface="Symbol" pitchFamily="18" charset="2"/>
              </a:rPr>
              <a:t></a:t>
            </a:r>
            <a:r>
              <a:rPr lang="en-US" altLang="zh-CN" sz="2400" dirty="0" smtClean="0">
                <a:solidFill>
                  <a:schemeClr val="tx1"/>
                </a:solidFill>
              </a:rPr>
              <a:t>}</a:t>
            </a:r>
          </a:p>
          <a:p>
            <a:pPr>
              <a:lnSpc>
                <a:spcPct val="120000"/>
              </a:lnSpc>
              <a:buFont typeface="Wingdings" pitchFamily="2" charset="2"/>
              <a:buNone/>
            </a:pPr>
            <a:r>
              <a:rPr lang="en-US" altLang="zh-CN" sz="2400" dirty="0" smtClean="0">
                <a:solidFill>
                  <a:schemeClr val="tx1"/>
                </a:solidFill>
              </a:rPr>
              <a:t>	FIRST</a:t>
            </a:r>
            <a:r>
              <a:rPr lang="zh-CN" altLang="en-US" sz="2400" dirty="0" smtClean="0">
                <a:solidFill>
                  <a:schemeClr val="tx1"/>
                </a:solidFill>
              </a:rPr>
              <a:t>（</a:t>
            </a:r>
            <a:r>
              <a:rPr lang="en-US" altLang="zh-CN" sz="2400" dirty="0" err="1" smtClean="0">
                <a:solidFill>
                  <a:schemeClr val="tx1"/>
                </a:solidFill>
              </a:rPr>
              <a:t>bC</a:t>
            </a:r>
            <a:r>
              <a:rPr lang="zh-CN" altLang="en-US" sz="2400" dirty="0" smtClean="0">
                <a:solidFill>
                  <a:schemeClr val="tx1"/>
                </a:solidFill>
              </a:rPr>
              <a:t>）</a:t>
            </a:r>
            <a:r>
              <a:rPr lang="en-US" altLang="zh-CN" sz="2400" dirty="0" smtClean="0">
                <a:solidFill>
                  <a:schemeClr val="tx1"/>
                </a:solidFill>
              </a:rPr>
              <a:t>={b}</a:t>
            </a:r>
          </a:p>
          <a:p>
            <a:pPr>
              <a:lnSpc>
                <a:spcPct val="120000"/>
              </a:lnSpc>
              <a:buFont typeface="Wingdings" pitchFamily="2" charset="2"/>
              <a:buNone/>
            </a:pPr>
            <a:r>
              <a:rPr lang="en-US" altLang="zh-CN" sz="2400" dirty="0" smtClean="0">
                <a:solidFill>
                  <a:schemeClr val="tx1"/>
                </a:solidFill>
              </a:rPr>
              <a:t>	FIRST(</a:t>
            </a:r>
            <a:r>
              <a:rPr lang="en-US" altLang="zh-CN" sz="2400" dirty="0" smtClean="0">
                <a:solidFill>
                  <a:schemeClr val="tx1"/>
                </a:solidFill>
                <a:sym typeface="Symbol" pitchFamily="18" charset="2"/>
              </a:rPr>
              <a:t></a:t>
            </a:r>
            <a:r>
              <a:rPr lang="en-US" altLang="zh-CN" sz="2400" dirty="0" smtClean="0">
                <a:solidFill>
                  <a:schemeClr val="tx1"/>
                </a:solidFill>
              </a:rPr>
              <a:t>)={</a:t>
            </a:r>
            <a:r>
              <a:rPr lang="en-US" altLang="zh-CN" sz="2400" dirty="0" smtClean="0">
                <a:solidFill>
                  <a:schemeClr val="tx1"/>
                </a:solidFill>
                <a:sym typeface="Symbol" pitchFamily="18" charset="2"/>
              </a:rPr>
              <a:t></a:t>
            </a:r>
            <a:r>
              <a:rPr lang="en-US" altLang="zh-CN" sz="2400" dirty="0" smtClean="0">
                <a:solidFill>
                  <a:schemeClr val="tx1"/>
                </a:solidFill>
              </a:rPr>
              <a:t>} </a:t>
            </a:r>
          </a:p>
          <a:p>
            <a:pPr>
              <a:lnSpc>
                <a:spcPct val="120000"/>
              </a:lnSpc>
              <a:buFont typeface="Wingdings" pitchFamily="2" charset="2"/>
              <a:buNone/>
            </a:pPr>
            <a:r>
              <a:rPr lang="en-US" altLang="zh-CN" sz="2400" dirty="0" smtClean="0">
                <a:solidFill>
                  <a:schemeClr val="tx1"/>
                </a:solidFill>
              </a:rPr>
              <a:t>	FIRST(b)={b}</a:t>
            </a:r>
          </a:p>
          <a:p>
            <a:pPr>
              <a:lnSpc>
                <a:spcPct val="120000"/>
              </a:lnSpc>
              <a:buFont typeface="Wingdings" pitchFamily="2" charset="2"/>
              <a:buNone/>
            </a:pPr>
            <a:r>
              <a:rPr lang="en-US" altLang="zh-CN" sz="2400" dirty="0" smtClean="0">
                <a:solidFill>
                  <a:schemeClr val="tx1"/>
                </a:solidFill>
              </a:rPr>
              <a:t>	FIRST(</a:t>
            </a:r>
            <a:r>
              <a:rPr lang="en-US" altLang="zh-CN" sz="2400" dirty="0" err="1" smtClean="0">
                <a:solidFill>
                  <a:schemeClr val="tx1"/>
                </a:solidFill>
              </a:rPr>
              <a:t>aD</a:t>
            </a:r>
            <a:r>
              <a:rPr lang="en-US" altLang="zh-CN" sz="2400" dirty="0" smtClean="0">
                <a:solidFill>
                  <a:schemeClr val="tx1"/>
                </a:solidFill>
              </a:rPr>
              <a:t>)={a}</a:t>
            </a:r>
          </a:p>
          <a:p>
            <a:pPr>
              <a:lnSpc>
                <a:spcPct val="120000"/>
              </a:lnSpc>
              <a:buFont typeface="Wingdings" pitchFamily="2" charset="2"/>
              <a:buNone/>
            </a:pPr>
            <a:r>
              <a:rPr lang="en-US" altLang="zh-CN" sz="2400" dirty="0" smtClean="0">
                <a:solidFill>
                  <a:schemeClr val="tx1"/>
                </a:solidFill>
              </a:rPr>
              <a:t>	FIRST(AD)={</a:t>
            </a:r>
            <a:r>
              <a:rPr lang="en-US" altLang="zh-CN" sz="2400" dirty="0" err="1" smtClean="0">
                <a:solidFill>
                  <a:schemeClr val="tx1"/>
                </a:solidFill>
              </a:rPr>
              <a:t>a,b,c</a:t>
            </a:r>
            <a:r>
              <a:rPr lang="en-US" altLang="zh-CN" sz="2400" dirty="0" smtClean="0">
                <a:solidFill>
                  <a:schemeClr val="tx1"/>
                </a:solidFill>
              </a:rPr>
              <a:t>}</a:t>
            </a:r>
          </a:p>
          <a:p>
            <a:pPr>
              <a:lnSpc>
                <a:spcPct val="120000"/>
              </a:lnSpc>
              <a:buFont typeface="Wingdings" pitchFamily="2" charset="2"/>
              <a:buNone/>
            </a:pPr>
            <a:r>
              <a:rPr lang="en-US" altLang="zh-CN" sz="2400" dirty="0" smtClean="0">
                <a:solidFill>
                  <a:schemeClr val="tx1"/>
                </a:solidFill>
              </a:rPr>
              <a:t>	FIRST(b)= {b}</a:t>
            </a:r>
          </a:p>
          <a:p>
            <a:pPr>
              <a:lnSpc>
                <a:spcPct val="120000"/>
              </a:lnSpc>
              <a:buFont typeface="Wingdings" pitchFamily="2" charset="2"/>
              <a:buNone/>
            </a:pPr>
            <a:r>
              <a:rPr lang="en-US" altLang="zh-CN" sz="2400" dirty="0" smtClean="0">
                <a:solidFill>
                  <a:schemeClr val="tx1"/>
                </a:solidFill>
              </a:rPr>
              <a:t>	FIRST(</a:t>
            </a:r>
            <a:r>
              <a:rPr lang="en-US" altLang="zh-CN" sz="2400" dirty="0" err="1" smtClean="0">
                <a:solidFill>
                  <a:schemeClr val="tx1"/>
                </a:solidFill>
              </a:rPr>
              <a:t>aS</a:t>
            </a:r>
            <a:r>
              <a:rPr lang="en-US" altLang="zh-CN" sz="2400" dirty="0" smtClean="0">
                <a:solidFill>
                  <a:schemeClr val="tx1"/>
                </a:solidFill>
              </a:rPr>
              <a:t>)= {a}</a:t>
            </a:r>
          </a:p>
          <a:p>
            <a:pPr>
              <a:lnSpc>
                <a:spcPct val="120000"/>
              </a:lnSpc>
              <a:buFont typeface="Wingdings" pitchFamily="2" charset="2"/>
              <a:buNone/>
            </a:pPr>
            <a:r>
              <a:rPr lang="en-US" altLang="zh-CN" sz="2400" dirty="0" smtClean="0">
                <a:solidFill>
                  <a:schemeClr val="tx1"/>
                </a:solidFill>
              </a:rPr>
              <a:t>	FIRST(c)= {c}</a:t>
            </a:r>
          </a:p>
          <a:p>
            <a:endParaRPr lang="en-US" altLang="zh-CN" sz="2400" dirty="0" smtClean="0">
              <a:solidFill>
                <a:schemeClr val="tx1"/>
              </a:solidFill>
            </a:endParaRPr>
          </a:p>
        </p:txBody>
      </p:sp>
    </p:spTree>
    <p:extLst>
      <p:ext uri="{BB962C8B-B14F-4D97-AF65-F5344CB8AC3E}">
        <p14:creationId xmlns:p14="http://schemas.microsoft.com/office/powerpoint/2010/main" xmlns="" val="42072363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7544" y="116632"/>
            <a:ext cx="7924800" cy="1143000"/>
          </a:xfrm>
        </p:spPr>
        <p:txBody>
          <a:bodyPr/>
          <a:lstStyle/>
          <a:p>
            <a:r>
              <a:rPr lang="en-US" altLang="zh-CN" dirty="0" smtClean="0">
                <a:solidFill>
                  <a:srgbClr val="C00000"/>
                </a:solidFill>
              </a:rPr>
              <a:t>step3</a:t>
            </a:r>
            <a:r>
              <a:rPr lang="zh-CN" altLang="en-US" dirty="0" smtClean="0">
                <a:solidFill>
                  <a:srgbClr val="C00000"/>
                </a:solidFill>
              </a:rPr>
              <a:t>．计算</a:t>
            </a:r>
            <a:r>
              <a:rPr lang="en-US" altLang="zh-CN" dirty="0" smtClean="0">
                <a:solidFill>
                  <a:srgbClr val="C00000"/>
                </a:solidFill>
              </a:rPr>
              <a:t>FOLLOW</a:t>
            </a:r>
            <a:r>
              <a:rPr lang="zh-CN" altLang="en-US" dirty="0" smtClean="0">
                <a:solidFill>
                  <a:srgbClr val="C00000"/>
                </a:solidFill>
              </a:rPr>
              <a:t>集合</a:t>
            </a:r>
            <a:r>
              <a:rPr lang="en-US" altLang="zh-CN" dirty="0" smtClean="0">
                <a:solidFill>
                  <a:srgbClr val="C00000"/>
                </a:solidFill>
              </a:rPr>
              <a:t/>
            </a:r>
            <a:br>
              <a:rPr lang="en-US" altLang="zh-CN" dirty="0" smtClean="0">
                <a:solidFill>
                  <a:srgbClr val="C00000"/>
                </a:solidFill>
              </a:rPr>
            </a:br>
            <a:endParaRPr lang="zh-CN" altLang="en-US" dirty="0" smtClean="0">
              <a:solidFill>
                <a:srgbClr val="C00000"/>
              </a:solidFill>
            </a:endParaRPr>
          </a:p>
        </p:txBody>
      </p:sp>
      <p:sp>
        <p:nvSpPr>
          <p:cNvPr id="249859" name="Rectangle 3"/>
          <p:cNvSpPr>
            <a:spLocks noGrp="1" noChangeArrowheads="1"/>
          </p:cNvSpPr>
          <p:nvPr>
            <p:ph sz="quarter" idx="13"/>
          </p:nvPr>
        </p:nvSpPr>
        <p:spPr>
          <a:xfrm>
            <a:off x="395536" y="836712"/>
            <a:ext cx="7924800" cy="5616624"/>
          </a:xfrm>
        </p:spPr>
        <p:txBody>
          <a:bodyPr>
            <a:noAutofit/>
          </a:bodyPr>
          <a:lstStyle/>
          <a:p>
            <a:pPr>
              <a:lnSpc>
                <a:spcPct val="80000"/>
              </a:lnSpc>
            </a:pPr>
            <a:endParaRPr lang="en-US" altLang="zh-CN" sz="2200" dirty="0" smtClean="0"/>
          </a:p>
          <a:p>
            <a:pPr>
              <a:lnSpc>
                <a:spcPct val="120000"/>
              </a:lnSpc>
            </a:pPr>
            <a:r>
              <a:rPr lang="zh-CN" altLang="en-US" sz="2200" dirty="0" smtClean="0"/>
              <a:t>根据定义计算</a:t>
            </a:r>
            <a:r>
              <a:rPr lang="en-US" altLang="zh-CN" sz="2200" dirty="0" smtClean="0"/>
              <a:t>FOLLOW</a:t>
            </a:r>
            <a:r>
              <a:rPr lang="zh-CN" altLang="en-US" sz="2200" dirty="0" smtClean="0"/>
              <a:t>集合</a:t>
            </a:r>
          </a:p>
          <a:p>
            <a:pPr lvl="1">
              <a:lnSpc>
                <a:spcPct val="120000"/>
              </a:lnSpc>
            </a:pPr>
            <a:r>
              <a:rPr lang="zh-CN" altLang="en-US" sz="2200" dirty="0" smtClean="0"/>
              <a:t>对于文法中每一个非终结符</a:t>
            </a:r>
            <a:r>
              <a:rPr lang="en-US" altLang="zh-CN" sz="2200" dirty="0" smtClean="0"/>
              <a:t>A∈V</a:t>
            </a:r>
            <a:r>
              <a:rPr lang="en-US" altLang="zh-CN" sz="2200" baseline="-25000" dirty="0" smtClean="0"/>
              <a:t>N</a:t>
            </a:r>
            <a:r>
              <a:rPr lang="zh-CN" altLang="en-US" sz="2200" dirty="0" smtClean="0"/>
              <a:t>，计算</a:t>
            </a:r>
            <a:r>
              <a:rPr lang="en-US" altLang="zh-CN" sz="2200" dirty="0" smtClean="0"/>
              <a:t>FOLLOW</a:t>
            </a:r>
            <a:r>
              <a:rPr lang="zh-CN" altLang="en-US" sz="2200" dirty="0" smtClean="0"/>
              <a:t>（</a:t>
            </a:r>
            <a:r>
              <a:rPr lang="en-US" altLang="zh-CN" sz="2200" dirty="0" smtClean="0"/>
              <a:t>A</a:t>
            </a:r>
            <a:r>
              <a:rPr lang="zh-CN" altLang="en-US" sz="2200" dirty="0" smtClean="0"/>
              <a:t>）的步骤如下：</a:t>
            </a:r>
          </a:p>
          <a:p>
            <a:pPr lvl="2">
              <a:lnSpc>
                <a:spcPct val="120000"/>
              </a:lnSpc>
            </a:pPr>
            <a:r>
              <a:rPr lang="en-US" altLang="zh-CN" sz="2200" dirty="0" smtClean="0"/>
              <a:t>(a)</a:t>
            </a:r>
            <a:r>
              <a:rPr lang="zh-CN" altLang="en-US" sz="2200" dirty="0" smtClean="0"/>
              <a:t>设</a:t>
            </a:r>
            <a:r>
              <a:rPr lang="en-US" altLang="zh-CN" sz="2200" dirty="0" smtClean="0"/>
              <a:t>S</a:t>
            </a:r>
            <a:r>
              <a:rPr lang="zh-CN" altLang="en-US" sz="2200" dirty="0" smtClean="0"/>
              <a:t>为文法的开始符号，把</a:t>
            </a:r>
            <a:r>
              <a:rPr lang="en-US" altLang="zh-CN" sz="2200" dirty="0" smtClean="0"/>
              <a:t>{#}</a:t>
            </a:r>
            <a:r>
              <a:rPr lang="zh-CN" altLang="en-US" sz="2200" dirty="0" smtClean="0"/>
              <a:t>加入到</a:t>
            </a:r>
            <a:r>
              <a:rPr lang="en-US" altLang="zh-CN" sz="2200" dirty="0" smtClean="0"/>
              <a:t>FOLLOW(S)</a:t>
            </a:r>
            <a:r>
              <a:rPr lang="zh-CN" altLang="en-US" sz="2200" dirty="0" smtClean="0"/>
              <a:t>中</a:t>
            </a:r>
            <a:r>
              <a:rPr lang="en-US" altLang="zh-CN" sz="2200" dirty="0" smtClean="0"/>
              <a:t>(#</a:t>
            </a:r>
            <a:r>
              <a:rPr lang="zh-CN" altLang="en-US" sz="2200" dirty="0" smtClean="0"/>
              <a:t>为被检查的句子的括号</a:t>
            </a:r>
            <a:r>
              <a:rPr lang="en-US" altLang="zh-CN" sz="2200" dirty="0" smtClean="0"/>
              <a:t>)</a:t>
            </a:r>
            <a:r>
              <a:rPr lang="zh-CN" altLang="en-US" sz="2200" dirty="0" smtClean="0"/>
              <a:t>。</a:t>
            </a:r>
          </a:p>
          <a:p>
            <a:pPr lvl="2">
              <a:lnSpc>
                <a:spcPct val="120000"/>
              </a:lnSpc>
            </a:pPr>
            <a:r>
              <a:rPr lang="en-US" altLang="zh-CN" sz="2200" dirty="0" smtClean="0"/>
              <a:t>(b)</a:t>
            </a:r>
            <a:r>
              <a:rPr lang="zh-CN" altLang="en-US" sz="2200" dirty="0" smtClean="0"/>
              <a:t>若</a:t>
            </a:r>
            <a:r>
              <a:rPr lang="en-US" altLang="zh-CN" sz="2200" dirty="0" smtClean="0"/>
              <a:t>A→</a:t>
            </a:r>
            <a:r>
              <a:rPr lang="en-US" altLang="zh-CN" sz="2200" dirty="0" smtClean="0">
                <a:sym typeface="Symbol" pitchFamily="18" charset="2"/>
              </a:rPr>
              <a:t></a:t>
            </a:r>
            <a:r>
              <a:rPr lang="en-US" altLang="zh-CN" sz="2200" dirty="0" smtClean="0"/>
              <a:t>B</a:t>
            </a:r>
            <a:r>
              <a:rPr lang="en-US" altLang="zh-CN" sz="2200" dirty="0" smtClean="0">
                <a:sym typeface="Symbol" pitchFamily="18" charset="2"/>
              </a:rPr>
              <a:t></a:t>
            </a:r>
            <a:r>
              <a:rPr lang="zh-CN" altLang="en-US" sz="2200" dirty="0" smtClean="0"/>
              <a:t>是一个产生式，则把</a:t>
            </a:r>
            <a:r>
              <a:rPr lang="en-US" altLang="zh-CN" sz="2200" dirty="0" smtClean="0"/>
              <a:t>FIRST</a:t>
            </a:r>
            <a:r>
              <a:rPr lang="zh-CN" altLang="en-US" sz="2200" dirty="0" smtClean="0"/>
              <a:t>（</a:t>
            </a:r>
            <a:r>
              <a:rPr lang="zh-CN" altLang="en-US" sz="2200" dirty="0" smtClean="0">
                <a:sym typeface="Symbol" pitchFamily="18" charset="2"/>
              </a:rPr>
              <a:t></a:t>
            </a:r>
            <a:r>
              <a:rPr lang="zh-CN" altLang="en-US" sz="2200" dirty="0" smtClean="0"/>
              <a:t>）的非空元素加入到</a:t>
            </a:r>
            <a:r>
              <a:rPr lang="en-US" altLang="zh-CN" sz="2200" dirty="0" smtClean="0"/>
              <a:t>FOLLOW</a:t>
            </a:r>
            <a:r>
              <a:rPr lang="zh-CN" altLang="en-US" sz="2200" dirty="0" smtClean="0"/>
              <a:t>（</a:t>
            </a:r>
            <a:r>
              <a:rPr lang="en-US" altLang="zh-CN" sz="2200" dirty="0" smtClean="0"/>
              <a:t>B</a:t>
            </a:r>
            <a:r>
              <a:rPr lang="zh-CN" altLang="en-US" sz="2200" dirty="0" smtClean="0"/>
              <a:t>）中。</a:t>
            </a:r>
          </a:p>
          <a:p>
            <a:pPr lvl="2">
              <a:lnSpc>
                <a:spcPct val="120000"/>
              </a:lnSpc>
            </a:pPr>
            <a:r>
              <a:rPr lang="zh-CN" altLang="en-US" sz="2200" dirty="0" smtClean="0"/>
              <a:t> 如果</a:t>
            </a:r>
            <a:r>
              <a:rPr lang="zh-CN" altLang="en-US" sz="2200" dirty="0" smtClean="0">
                <a:sym typeface="Symbol" pitchFamily="18" charset="2"/>
              </a:rPr>
              <a:t></a:t>
            </a:r>
            <a:r>
              <a:rPr lang="en-US" altLang="zh-CN" sz="2200" dirty="0" smtClean="0">
                <a:sym typeface="Symbol" pitchFamily="18" charset="2"/>
              </a:rPr>
              <a:t>=&gt;</a:t>
            </a:r>
            <a:r>
              <a:rPr lang="en-US" altLang="zh-CN" sz="2200" baseline="30000" dirty="0" smtClean="0">
                <a:sym typeface="Symbol" pitchFamily="18" charset="2"/>
              </a:rPr>
              <a:t>*</a:t>
            </a:r>
            <a:r>
              <a:rPr lang="en-US" altLang="zh-CN" sz="2200" dirty="0" smtClean="0">
                <a:sym typeface="Symbol" pitchFamily="18" charset="2"/>
              </a:rPr>
              <a:t></a:t>
            </a:r>
            <a:r>
              <a:rPr lang="zh-CN" altLang="en-US" sz="2200" dirty="0" smtClean="0"/>
              <a:t>，则把</a:t>
            </a:r>
            <a:r>
              <a:rPr lang="en-US" altLang="zh-CN" sz="2200" dirty="0" smtClean="0"/>
              <a:t>FOLLOW(A)</a:t>
            </a:r>
            <a:r>
              <a:rPr lang="zh-CN" altLang="en-US" sz="2200" dirty="0" smtClean="0"/>
              <a:t>也加入到</a:t>
            </a:r>
            <a:r>
              <a:rPr lang="en-US" altLang="zh-CN" sz="2200" dirty="0" smtClean="0"/>
              <a:t>FOLLOW</a:t>
            </a:r>
            <a:r>
              <a:rPr lang="zh-CN" altLang="en-US" sz="2200" dirty="0" smtClean="0"/>
              <a:t>（</a:t>
            </a:r>
            <a:r>
              <a:rPr lang="en-US" altLang="zh-CN" sz="2200" dirty="0" smtClean="0"/>
              <a:t>B</a:t>
            </a:r>
            <a:r>
              <a:rPr lang="zh-CN" altLang="en-US" sz="2200" dirty="0" smtClean="0"/>
              <a:t>）中，</a:t>
            </a:r>
          </a:p>
          <a:p>
            <a:pPr lvl="2">
              <a:lnSpc>
                <a:spcPct val="120000"/>
              </a:lnSpc>
            </a:pPr>
            <a:r>
              <a:rPr lang="zh-CN" altLang="en-US" sz="2200" dirty="0" smtClean="0"/>
              <a:t>反复使用</a:t>
            </a:r>
            <a:r>
              <a:rPr lang="en-US" altLang="zh-CN" sz="2200" dirty="0" smtClean="0"/>
              <a:t>(b)</a:t>
            </a:r>
            <a:r>
              <a:rPr lang="zh-CN" altLang="en-US" sz="2200" dirty="0" smtClean="0"/>
              <a:t>直到每个非终结符的</a:t>
            </a:r>
            <a:r>
              <a:rPr lang="en-US" altLang="zh-CN" sz="2200" dirty="0" smtClean="0"/>
              <a:t>FOLLOW</a:t>
            </a:r>
            <a:r>
              <a:rPr lang="zh-CN" altLang="en-US" sz="2200" dirty="0" smtClean="0"/>
              <a:t>集合不再扩大为止。</a:t>
            </a:r>
          </a:p>
          <a:p>
            <a:pPr lvl="2">
              <a:lnSpc>
                <a:spcPct val="120000"/>
              </a:lnSpc>
            </a:pPr>
            <a:endParaRPr lang="zh-CN" altLang="en-US" sz="2200" dirty="0" smtClean="0"/>
          </a:p>
          <a:p>
            <a:pPr>
              <a:lnSpc>
                <a:spcPct val="120000"/>
              </a:lnSpc>
            </a:pPr>
            <a:endParaRPr lang="en-US" altLang="zh-CN" sz="2200" dirty="0" smtClean="0"/>
          </a:p>
        </p:txBody>
      </p:sp>
    </p:spTree>
    <p:extLst>
      <p:ext uri="{BB962C8B-B14F-4D97-AF65-F5344CB8AC3E}">
        <p14:creationId xmlns:p14="http://schemas.microsoft.com/office/powerpoint/2010/main" xmlns="" val="1117232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9859">
                                            <p:txEl>
                                              <p:pRg st="3" end="3"/>
                                            </p:txEl>
                                          </p:spTgt>
                                        </p:tgtEl>
                                        <p:attrNameLst>
                                          <p:attrName>style.visibility</p:attrName>
                                        </p:attrNameLst>
                                      </p:cBhvr>
                                      <p:to>
                                        <p:strVal val="visible"/>
                                      </p:to>
                                    </p:set>
                                    <p:animEffect transition="in" filter="blinds(horizontal)">
                                      <p:cBhvr>
                                        <p:cTn id="7" dur="500"/>
                                        <p:tgtEl>
                                          <p:spTgt spid="24985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9859">
                                            <p:txEl>
                                              <p:pRg st="4" end="4"/>
                                            </p:txEl>
                                          </p:spTgt>
                                        </p:tgtEl>
                                        <p:attrNameLst>
                                          <p:attrName>style.visibility</p:attrName>
                                        </p:attrNameLst>
                                      </p:cBhvr>
                                      <p:to>
                                        <p:strVal val="visible"/>
                                      </p:to>
                                    </p:set>
                                    <p:animEffect transition="in" filter="blinds(horizontal)">
                                      <p:cBhvr>
                                        <p:cTn id="12" dur="500"/>
                                        <p:tgtEl>
                                          <p:spTgt spid="24985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9859">
                                            <p:txEl>
                                              <p:pRg st="5" end="5"/>
                                            </p:txEl>
                                          </p:spTgt>
                                        </p:tgtEl>
                                        <p:attrNameLst>
                                          <p:attrName>style.visibility</p:attrName>
                                        </p:attrNameLst>
                                      </p:cBhvr>
                                      <p:to>
                                        <p:strVal val="visible"/>
                                      </p:to>
                                    </p:set>
                                    <p:animEffect transition="in" filter="blinds(horizontal)">
                                      <p:cBhvr>
                                        <p:cTn id="17" dur="500"/>
                                        <p:tgtEl>
                                          <p:spTgt spid="249859">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9859">
                                            <p:txEl>
                                              <p:pRg st="6" end="6"/>
                                            </p:txEl>
                                          </p:spTgt>
                                        </p:tgtEl>
                                        <p:attrNameLst>
                                          <p:attrName>style.visibility</p:attrName>
                                        </p:attrNameLst>
                                      </p:cBhvr>
                                      <p:to>
                                        <p:strVal val="visible"/>
                                      </p:to>
                                    </p:set>
                                    <p:animEffect transition="in" filter="blinds(horizontal)">
                                      <p:cBhvr>
                                        <p:cTn id="22" dur="500"/>
                                        <p:tgtEl>
                                          <p:spTgt spid="2498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341784"/>
            <a:ext cx="7924800" cy="1143000"/>
          </a:xfrm>
        </p:spPr>
        <p:txBody>
          <a:bodyPr/>
          <a:lstStyle/>
          <a:p>
            <a:pPr algn="ctr"/>
            <a:r>
              <a:rPr lang="zh-CN" altLang="en-US" sz="3200" b="1" dirty="0" smtClean="0"/>
              <a:t>本章提要</a:t>
            </a: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3</a:t>
            </a:fld>
            <a:endParaRPr lang="en-US">
              <a:solidFill>
                <a:prstClr val="black">
                  <a:tint val="95000"/>
                </a:prstClr>
              </a:solidFill>
            </a:endParaRPr>
          </a:p>
        </p:txBody>
      </p:sp>
      <p:sp>
        <p:nvSpPr>
          <p:cNvPr id="2" name="矩形 1"/>
          <p:cNvSpPr/>
          <p:nvPr/>
        </p:nvSpPr>
        <p:spPr>
          <a:xfrm>
            <a:off x="539552" y="1628800"/>
            <a:ext cx="7920880" cy="1574855"/>
          </a:xfrm>
          <a:prstGeom prst="rect">
            <a:avLst/>
          </a:prstGeom>
        </p:spPr>
        <p:txBody>
          <a:bodyPr wrap="square">
            <a:spAutoFit/>
          </a:bodyPr>
          <a:lstStyle/>
          <a:p>
            <a:pPr marL="342900" indent="-342900">
              <a:lnSpc>
                <a:spcPct val="120000"/>
              </a:lnSpc>
              <a:spcBef>
                <a:spcPct val="20000"/>
              </a:spcBef>
              <a:spcAft>
                <a:spcPts val="600"/>
              </a:spcAft>
              <a:buClr>
                <a:srgbClr val="DC9E1F"/>
              </a:buClr>
              <a:buFont typeface="Arial" pitchFamily="34" charset="0"/>
              <a:buChar char="•"/>
            </a:pPr>
            <a:r>
              <a:rPr lang="zh-CN" altLang="en-US" sz="2800" b="1" spc="30" dirty="0">
                <a:solidFill>
                  <a:prstClr val="black"/>
                </a:solidFill>
                <a:latin typeface="宋体" panose="02010600030101010101" pitchFamily="2" charset="-122"/>
              </a:rPr>
              <a:t>本章主要讲述自顶向下的语法分析方法。即：从顶部开始，试图为输入的记号序列构建一棵语法树。</a:t>
            </a:r>
          </a:p>
        </p:txBody>
      </p:sp>
      <p:sp>
        <p:nvSpPr>
          <p:cNvPr id="5" name="矩形 4"/>
          <p:cNvSpPr/>
          <p:nvPr/>
        </p:nvSpPr>
        <p:spPr>
          <a:xfrm>
            <a:off x="539552" y="3232255"/>
            <a:ext cx="7920880" cy="3295902"/>
          </a:xfrm>
          <a:prstGeom prst="rect">
            <a:avLst/>
          </a:prstGeom>
        </p:spPr>
        <p:txBody>
          <a:bodyPr wrap="square">
            <a:spAutoFit/>
          </a:bodyPr>
          <a:lstStyle/>
          <a:p>
            <a:pPr marL="342900" indent="-342900">
              <a:lnSpc>
                <a:spcPct val="120000"/>
              </a:lnSpc>
              <a:spcBef>
                <a:spcPct val="20000"/>
              </a:spcBef>
              <a:spcAft>
                <a:spcPts val="600"/>
              </a:spcAft>
              <a:buClr>
                <a:srgbClr val="DC9E1F"/>
              </a:buClr>
              <a:buFont typeface="Arial" pitchFamily="34" charset="0"/>
              <a:buChar char="•"/>
            </a:pPr>
            <a:r>
              <a:rPr lang="zh-CN" altLang="en-US" sz="2400" b="1" spc="30" dirty="0">
                <a:solidFill>
                  <a:prstClr val="black"/>
                </a:solidFill>
                <a:latin typeface="宋体" panose="02010600030101010101" pitchFamily="2" charset="-122"/>
              </a:rPr>
              <a:t>本章的内容安排如下：</a:t>
            </a:r>
            <a:endParaRPr lang="en-US" altLang="zh-CN" sz="2400" b="1" spc="30" dirty="0">
              <a:solidFill>
                <a:prstClr val="black"/>
              </a:solidFill>
              <a:latin typeface="宋体" panose="02010600030101010101" pitchFamily="2" charset="-122"/>
            </a:endParaRPr>
          </a:p>
          <a:p>
            <a:pPr marL="342900" indent="-342900">
              <a:lnSpc>
                <a:spcPct val="120000"/>
              </a:lnSpc>
              <a:spcBef>
                <a:spcPct val="20000"/>
              </a:spcBef>
              <a:spcAft>
                <a:spcPts val="600"/>
              </a:spcAft>
              <a:buClr>
                <a:srgbClr val="DC9E1F"/>
              </a:buClr>
              <a:buFont typeface="Arial" pitchFamily="34" charset="0"/>
              <a:buChar char="•"/>
            </a:pPr>
            <a:r>
              <a:rPr lang="zh-CN" altLang="en-US" sz="2400" b="1" spc="30" dirty="0">
                <a:solidFill>
                  <a:prstClr val="black"/>
                </a:solidFill>
                <a:latin typeface="宋体" panose="02010600030101010101" pitchFamily="2" charset="-122"/>
              </a:rPr>
              <a:t>（确定的）自顶向下语法分析的思想</a:t>
            </a:r>
            <a:endParaRPr lang="en-US" altLang="zh-CN" sz="2400" b="1" spc="30" dirty="0">
              <a:solidFill>
                <a:prstClr val="black"/>
              </a:solidFill>
              <a:latin typeface="宋体" panose="02010600030101010101" pitchFamily="2" charset="-122"/>
            </a:endParaRPr>
          </a:p>
          <a:p>
            <a:pPr marL="342900" indent="-342900">
              <a:lnSpc>
                <a:spcPct val="120000"/>
              </a:lnSpc>
              <a:spcBef>
                <a:spcPct val="20000"/>
              </a:spcBef>
              <a:spcAft>
                <a:spcPts val="600"/>
              </a:spcAft>
              <a:buClr>
                <a:srgbClr val="DC9E1F"/>
              </a:buClr>
              <a:buFont typeface="Arial" pitchFamily="34" charset="0"/>
              <a:buChar char="•"/>
            </a:pPr>
            <a:r>
              <a:rPr lang="zh-CN" altLang="en-US" sz="2400" b="1" spc="30" dirty="0">
                <a:solidFill>
                  <a:prstClr val="black"/>
                </a:solidFill>
                <a:latin typeface="宋体" panose="02010600030101010101" pitchFamily="2" charset="-122"/>
              </a:rPr>
              <a:t>什么样的文法可以用自顶向下？如何改写文法，使其满足自顶向下分析要求。</a:t>
            </a:r>
            <a:endParaRPr lang="en-US" altLang="zh-CN" sz="2400" b="1" spc="30" dirty="0">
              <a:solidFill>
                <a:prstClr val="black"/>
              </a:solidFill>
              <a:latin typeface="宋体" panose="02010600030101010101" pitchFamily="2" charset="-122"/>
            </a:endParaRPr>
          </a:p>
          <a:p>
            <a:pPr marL="342900" indent="-342900">
              <a:lnSpc>
                <a:spcPct val="120000"/>
              </a:lnSpc>
              <a:spcBef>
                <a:spcPct val="20000"/>
              </a:spcBef>
              <a:spcAft>
                <a:spcPts val="600"/>
              </a:spcAft>
              <a:buClr>
                <a:srgbClr val="DC9E1F"/>
              </a:buClr>
              <a:buFont typeface="Arial" pitchFamily="34" charset="0"/>
              <a:buChar char="•"/>
            </a:pPr>
            <a:r>
              <a:rPr lang="zh-CN" altLang="en-US" sz="2400" b="1" spc="30" dirty="0">
                <a:solidFill>
                  <a:prstClr val="black"/>
                </a:solidFill>
                <a:latin typeface="宋体" panose="02010600030101010101" pitchFamily="2" charset="-122"/>
              </a:rPr>
              <a:t>自顶向下文法如何实现？</a:t>
            </a:r>
            <a:endParaRPr lang="en-US" altLang="zh-CN" sz="2400" b="1" spc="30" dirty="0">
              <a:solidFill>
                <a:prstClr val="black"/>
              </a:solidFill>
              <a:latin typeface="宋体" panose="02010600030101010101" pitchFamily="2" charset="-122"/>
            </a:endParaRPr>
          </a:p>
          <a:p>
            <a:pPr marL="342900" indent="-342900">
              <a:lnSpc>
                <a:spcPct val="120000"/>
              </a:lnSpc>
              <a:spcBef>
                <a:spcPct val="20000"/>
              </a:spcBef>
              <a:spcAft>
                <a:spcPts val="600"/>
              </a:spcAft>
              <a:buClr>
                <a:srgbClr val="DC9E1F"/>
              </a:buClr>
              <a:buFont typeface="Arial" pitchFamily="34" charset="0"/>
              <a:buChar char="•"/>
            </a:pPr>
            <a:endParaRPr lang="zh-CN" altLang="en-US" sz="2400" b="1" spc="30" dirty="0">
              <a:solidFill>
                <a:prstClr val="black"/>
              </a:solidFill>
              <a:latin typeface="宋体" panose="02010600030101010101" pitchFamily="2" charset="-122"/>
            </a:endParaRPr>
          </a:p>
        </p:txBody>
      </p:sp>
    </p:spTree>
    <p:extLst>
      <p:ext uri="{BB962C8B-B14F-4D97-AF65-F5344CB8AC3E}">
        <p14:creationId xmlns:p14="http://schemas.microsoft.com/office/powerpoint/2010/main" xmlns="" val="83862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sz="quarter" idx="13"/>
          </p:nvPr>
        </p:nvSpPr>
        <p:spPr>
          <a:xfrm>
            <a:off x="684213" y="765175"/>
            <a:ext cx="7704137" cy="5256213"/>
          </a:xfrm>
        </p:spPr>
        <p:txBody>
          <a:bodyPr>
            <a:normAutofit/>
          </a:bodyPr>
          <a:lstStyle/>
          <a:p>
            <a:pPr>
              <a:lnSpc>
                <a:spcPct val="120000"/>
              </a:lnSpc>
            </a:pPr>
            <a:r>
              <a:rPr lang="zh-CN" altLang="en-US" sz="2400" dirty="0" smtClean="0"/>
              <a:t>现在计算文法各非终结符的</a:t>
            </a:r>
            <a:r>
              <a:rPr lang="en-US" altLang="zh-CN" sz="2400" dirty="0" smtClean="0"/>
              <a:t>FOLLOW</a:t>
            </a:r>
            <a:r>
              <a:rPr lang="zh-CN" altLang="en-US" sz="2400" dirty="0" smtClean="0"/>
              <a:t>集。</a:t>
            </a:r>
          </a:p>
          <a:p>
            <a:pPr>
              <a:lnSpc>
                <a:spcPct val="120000"/>
              </a:lnSpc>
              <a:buFont typeface="Wingdings" pitchFamily="2" charset="2"/>
              <a:buNone/>
            </a:pPr>
            <a:r>
              <a:rPr lang="zh-CN" altLang="en-US" sz="2400" dirty="0" smtClean="0"/>
              <a:t>	</a:t>
            </a:r>
            <a:r>
              <a:rPr lang="en-US" altLang="zh-CN" sz="2400" dirty="0" smtClean="0">
                <a:solidFill>
                  <a:schemeClr val="tx1"/>
                </a:solidFill>
              </a:rPr>
              <a:t>FOLLOW(S)={#}∪FOLLOW(D)</a:t>
            </a:r>
          </a:p>
          <a:p>
            <a:pPr>
              <a:lnSpc>
                <a:spcPct val="120000"/>
              </a:lnSpc>
              <a:buFont typeface="Wingdings" pitchFamily="2" charset="2"/>
              <a:buNone/>
            </a:pPr>
            <a:r>
              <a:rPr lang="en-US" altLang="zh-CN" sz="2400" dirty="0" smtClean="0">
                <a:solidFill>
                  <a:schemeClr val="tx1"/>
                </a:solidFill>
              </a:rPr>
              <a:t>	FOLLOW(A)=(FIRST(B)</a:t>
            </a:r>
            <a:r>
              <a:rPr lang="zh-CN" altLang="en-US" sz="2400" dirty="0" smtClean="0">
                <a:solidFill>
                  <a:schemeClr val="tx1"/>
                </a:solidFill>
              </a:rPr>
              <a:t>－</a:t>
            </a:r>
            <a:r>
              <a:rPr lang="en-US" altLang="zh-CN" sz="2400" dirty="0" smtClean="0">
                <a:solidFill>
                  <a:schemeClr val="tx1"/>
                </a:solidFill>
              </a:rPr>
              <a:t>{</a:t>
            </a:r>
            <a:r>
              <a:rPr lang="en-US" altLang="zh-CN" sz="2400" dirty="0" smtClean="0">
                <a:solidFill>
                  <a:schemeClr val="tx1"/>
                </a:solidFill>
                <a:sym typeface="Symbol" pitchFamily="18" charset="2"/>
              </a:rPr>
              <a:t></a:t>
            </a:r>
            <a:r>
              <a:rPr lang="en-US" altLang="zh-CN" sz="2400" dirty="0" smtClean="0">
                <a:solidFill>
                  <a:schemeClr val="tx1"/>
                </a:solidFill>
              </a:rPr>
              <a:t>})∪FOLLOW(S)∪FIRST(D)</a:t>
            </a:r>
          </a:p>
          <a:p>
            <a:pPr>
              <a:lnSpc>
                <a:spcPct val="120000"/>
              </a:lnSpc>
              <a:buFont typeface="Wingdings" pitchFamily="2" charset="2"/>
              <a:buNone/>
            </a:pPr>
            <a:r>
              <a:rPr lang="en-US" altLang="zh-CN" sz="2400" dirty="0" smtClean="0">
                <a:solidFill>
                  <a:schemeClr val="tx1"/>
                </a:solidFill>
              </a:rPr>
              <a:t>	FOLLOW(B)=FOLLOW(S)</a:t>
            </a:r>
          </a:p>
          <a:p>
            <a:pPr>
              <a:lnSpc>
                <a:spcPct val="120000"/>
              </a:lnSpc>
              <a:buFont typeface="Wingdings" pitchFamily="2" charset="2"/>
              <a:buNone/>
            </a:pPr>
            <a:r>
              <a:rPr lang="en-US" altLang="zh-CN" sz="2400" dirty="0" smtClean="0">
                <a:solidFill>
                  <a:schemeClr val="tx1"/>
                </a:solidFill>
              </a:rPr>
              <a:t>	FOLLOW(C)=FOLLOW(S)</a:t>
            </a:r>
          </a:p>
          <a:p>
            <a:pPr>
              <a:lnSpc>
                <a:spcPct val="120000"/>
              </a:lnSpc>
              <a:buFont typeface="Wingdings" pitchFamily="2" charset="2"/>
              <a:buNone/>
            </a:pPr>
            <a:r>
              <a:rPr lang="en-US" altLang="zh-CN" sz="2400" dirty="0" smtClean="0">
                <a:solidFill>
                  <a:schemeClr val="tx1"/>
                </a:solidFill>
              </a:rPr>
              <a:t>	FOLLOW(D)=FOLLOW(B)∪FOLLOW(C)</a:t>
            </a:r>
          </a:p>
          <a:p>
            <a:pPr>
              <a:lnSpc>
                <a:spcPct val="120000"/>
              </a:lnSpc>
            </a:pPr>
            <a:r>
              <a:rPr lang="zh-CN" altLang="en-US" sz="2400" dirty="0" smtClean="0"/>
              <a:t>详细计算过程是：</a:t>
            </a:r>
          </a:p>
        </p:txBody>
      </p:sp>
      <p:sp>
        <p:nvSpPr>
          <p:cNvPr id="3" name="矩形 2"/>
          <p:cNvSpPr/>
          <p:nvPr/>
        </p:nvSpPr>
        <p:spPr>
          <a:xfrm>
            <a:off x="8000992" y="2571744"/>
            <a:ext cx="1143008" cy="1477328"/>
          </a:xfrm>
          <a:prstGeom prst="rect">
            <a:avLst/>
          </a:prstGeom>
          <a:ln w="28575">
            <a:solidFill>
              <a:srgbClr val="C00000"/>
            </a:solidFill>
          </a:ln>
        </p:spPr>
        <p:txBody>
          <a:bodyPr wrap="square">
            <a:spAutoFit/>
          </a:bodyPr>
          <a:lstStyle/>
          <a:p>
            <a:pPr>
              <a:buFont typeface="Wingdings" pitchFamily="2" charset="2"/>
              <a:buNone/>
            </a:pPr>
            <a:r>
              <a:rPr lang="en-US" altLang="zh-CN" smtClean="0"/>
              <a:t>S</a:t>
            </a:r>
            <a:r>
              <a:rPr lang="en-US" altLang="zh-CN" smtClean="0">
                <a:sym typeface="Symbol" pitchFamily="18" charset="2"/>
              </a:rPr>
              <a:t></a:t>
            </a:r>
            <a:r>
              <a:rPr lang="en-US" altLang="zh-CN" smtClean="0"/>
              <a:t>AB |bC</a:t>
            </a:r>
          </a:p>
          <a:p>
            <a:pPr>
              <a:buFont typeface="Wingdings" pitchFamily="2" charset="2"/>
              <a:buNone/>
            </a:pPr>
            <a:r>
              <a:rPr lang="en-US" altLang="zh-CN" smtClean="0"/>
              <a:t>A</a:t>
            </a:r>
            <a:r>
              <a:rPr lang="en-US" altLang="zh-CN" smtClean="0">
                <a:sym typeface="Symbol" pitchFamily="18" charset="2"/>
              </a:rPr>
              <a:t> |</a:t>
            </a:r>
            <a:r>
              <a:rPr lang="en-US" altLang="zh-CN" smtClean="0"/>
              <a:t>b</a:t>
            </a:r>
          </a:p>
          <a:p>
            <a:pPr>
              <a:buFont typeface="Wingdings" pitchFamily="2" charset="2"/>
              <a:buNone/>
            </a:pPr>
            <a:r>
              <a:rPr lang="en-US" altLang="zh-CN" smtClean="0"/>
              <a:t>B</a:t>
            </a:r>
            <a:r>
              <a:rPr lang="en-US" altLang="zh-CN" smtClean="0">
                <a:sym typeface="Symbol" pitchFamily="18" charset="2"/>
              </a:rPr>
              <a:t>|</a:t>
            </a:r>
            <a:r>
              <a:rPr lang="en-US" altLang="zh-CN" smtClean="0"/>
              <a:t>aD</a:t>
            </a:r>
          </a:p>
          <a:p>
            <a:pPr>
              <a:buFont typeface="Wingdings" pitchFamily="2" charset="2"/>
              <a:buNone/>
            </a:pPr>
            <a:r>
              <a:rPr lang="en-US" altLang="zh-CN" smtClean="0"/>
              <a:t>C</a:t>
            </a:r>
            <a:r>
              <a:rPr lang="en-US" altLang="zh-CN" smtClean="0">
                <a:sym typeface="Symbol" pitchFamily="18" charset="2"/>
              </a:rPr>
              <a:t></a:t>
            </a:r>
            <a:r>
              <a:rPr lang="en-US" altLang="zh-CN" smtClean="0"/>
              <a:t>AD |b</a:t>
            </a:r>
          </a:p>
          <a:p>
            <a:pPr>
              <a:buFont typeface="Wingdings" pitchFamily="2" charset="2"/>
              <a:buNone/>
            </a:pPr>
            <a:r>
              <a:rPr lang="en-US" altLang="zh-CN" smtClean="0"/>
              <a:t>D</a:t>
            </a:r>
            <a:r>
              <a:rPr lang="en-US" altLang="zh-CN" smtClean="0">
                <a:sym typeface="Symbol" pitchFamily="18" charset="2"/>
              </a:rPr>
              <a:t></a:t>
            </a:r>
            <a:r>
              <a:rPr lang="en-US" altLang="zh-CN" smtClean="0"/>
              <a:t>aS |c</a:t>
            </a:r>
            <a:endParaRPr lang="en-US" altLang="zh-CN" dirty="0" smtClean="0"/>
          </a:p>
        </p:txBody>
      </p:sp>
      <p:sp>
        <p:nvSpPr>
          <p:cNvPr id="4" name="矩形 3"/>
          <p:cNvSpPr/>
          <p:nvPr/>
        </p:nvSpPr>
        <p:spPr>
          <a:xfrm>
            <a:off x="8000992" y="4286256"/>
            <a:ext cx="1143008" cy="1477328"/>
          </a:xfrm>
          <a:prstGeom prst="rect">
            <a:avLst/>
          </a:prstGeom>
          <a:ln w="28575">
            <a:solidFill>
              <a:srgbClr val="C00000"/>
            </a:solidFill>
          </a:ln>
        </p:spPr>
        <p:txBody>
          <a:bodyPr wrap="square">
            <a:spAutoFit/>
          </a:bodyPr>
          <a:lstStyle/>
          <a:p>
            <a:pPr>
              <a:buFont typeface="Wingdings" pitchFamily="2" charset="2"/>
              <a:buNone/>
            </a:pPr>
            <a:r>
              <a:rPr lang="en-US" altLang="zh-CN" smtClean="0"/>
              <a:t>S</a:t>
            </a:r>
            <a:r>
              <a:rPr lang="zh-CN" altLang="en-US" smtClean="0"/>
              <a:t>：是</a:t>
            </a:r>
            <a:endParaRPr lang="en-US" altLang="zh-CN" smtClean="0"/>
          </a:p>
          <a:p>
            <a:pPr>
              <a:buFont typeface="Wingdings" pitchFamily="2" charset="2"/>
              <a:buNone/>
            </a:pPr>
            <a:r>
              <a:rPr lang="en-US" altLang="zh-CN" smtClean="0"/>
              <a:t>A</a:t>
            </a:r>
            <a:r>
              <a:rPr lang="zh-CN" altLang="en-US" smtClean="0"/>
              <a:t>：是</a:t>
            </a:r>
            <a:endParaRPr lang="en-US" altLang="zh-CN" smtClean="0"/>
          </a:p>
          <a:p>
            <a:pPr>
              <a:buFont typeface="Wingdings" pitchFamily="2" charset="2"/>
              <a:buNone/>
            </a:pPr>
            <a:r>
              <a:rPr lang="en-US" altLang="zh-CN" smtClean="0"/>
              <a:t>B</a:t>
            </a:r>
            <a:r>
              <a:rPr lang="zh-CN" altLang="en-US" smtClean="0"/>
              <a:t>：是</a:t>
            </a:r>
            <a:endParaRPr lang="en-US" altLang="zh-CN" smtClean="0"/>
          </a:p>
          <a:p>
            <a:pPr>
              <a:buFont typeface="Wingdings" pitchFamily="2" charset="2"/>
              <a:buNone/>
            </a:pPr>
            <a:r>
              <a:rPr lang="en-US" altLang="zh-CN" smtClean="0"/>
              <a:t>C</a:t>
            </a:r>
            <a:r>
              <a:rPr lang="zh-CN" altLang="en-US" smtClean="0"/>
              <a:t>：否</a:t>
            </a:r>
            <a:endParaRPr lang="en-US" altLang="zh-CN" smtClean="0"/>
          </a:p>
          <a:p>
            <a:pPr>
              <a:buFont typeface="Wingdings" pitchFamily="2" charset="2"/>
              <a:buNone/>
            </a:pPr>
            <a:r>
              <a:rPr lang="en-US" altLang="zh-CN" smtClean="0"/>
              <a:t>D</a:t>
            </a:r>
            <a:r>
              <a:rPr lang="zh-CN" altLang="en-US" smtClean="0"/>
              <a:t>：否</a:t>
            </a:r>
            <a:endParaRPr lang="en-US" altLang="zh-CN" dirty="0" smtClean="0"/>
          </a:p>
        </p:txBody>
      </p:sp>
    </p:spTree>
    <p:extLst>
      <p:ext uri="{BB962C8B-B14F-4D97-AF65-F5344CB8AC3E}">
        <p14:creationId xmlns:p14="http://schemas.microsoft.com/office/powerpoint/2010/main" xmlns="" val="745965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sz="quarter" idx="13"/>
          </p:nvPr>
        </p:nvSpPr>
        <p:spPr>
          <a:xfrm>
            <a:off x="467544" y="260648"/>
            <a:ext cx="8136904" cy="5688632"/>
          </a:xfrm>
        </p:spPr>
        <p:txBody>
          <a:bodyPr>
            <a:noAutofit/>
          </a:bodyPr>
          <a:lstStyle/>
          <a:p>
            <a:pPr>
              <a:lnSpc>
                <a:spcPct val="120000"/>
              </a:lnSpc>
            </a:pPr>
            <a:r>
              <a:rPr lang="zh-CN" altLang="en-US" sz="2400" dirty="0" smtClean="0"/>
              <a:t>现在计算文法各非终结符的</a:t>
            </a:r>
            <a:r>
              <a:rPr lang="en-US" altLang="zh-CN" sz="2400" dirty="0" smtClean="0"/>
              <a:t>FOLLOW</a:t>
            </a:r>
            <a:r>
              <a:rPr lang="zh-CN" altLang="en-US" sz="2400" dirty="0" smtClean="0"/>
              <a:t>集</a:t>
            </a:r>
            <a:r>
              <a:rPr lang="en-US" altLang="zh-CN" sz="2400" dirty="0" smtClean="0"/>
              <a:t>:</a:t>
            </a:r>
          </a:p>
          <a:p>
            <a:pPr marL="0" indent="0">
              <a:lnSpc>
                <a:spcPct val="120000"/>
              </a:lnSpc>
              <a:buNone/>
            </a:pPr>
            <a:r>
              <a:rPr lang="en-US" altLang="zh-CN" sz="2400" dirty="0" smtClean="0"/>
              <a:t>(</a:t>
            </a:r>
            <a:r>
              <a:rPr lang="zh-CN" altLang="en-US" sz="2400" dirty="0" smtClean="0">
                <a:solidFill>
                  <a:srgbClr val="C00000"/>
                </a:solidFill>
              </a:rPr>
              <a:t>根据非终结符号在产生式右端出现的次数，决定计算的先后顺序较好</a:t>
            </a:r>
            <a:r>
              <a:rPr lang="en-US" altLang="zh-CN" sz="2400" dirty="0" smtClean="0"/>
              <a:t>)</a:t>
            </a:r>
            <a:endParaRPr lang="zh-CN" altLang="en-US" sz="2400" dirty="0" smtClean="0"/>
          </a:p>
          <a:p>
            <a:pPr>
              <a:lnSpc>
                <a:spcPct val="120000"/>
              </a:lnSpc>
              <a:buFont typeface="Wingdings" pitchFamily="2" charset="2"/>
              <a:buNone/>
            </a:pPr>
            <a:r>
              <a:rPr lang="zh-CN" altLang="en-US" sz="2400" dirty="0" smtClean="0"/>
              <a:t>	</a:t>
            </a:r>
            <a:r>
              <a:rPr lang="en-US" altLang="zh-CN" sz="2400" dirty="0" smtClean="0">
                <a:solidFill>
                  <a:schemeClr val="tx1"/>
                </a:solidFill>
              </a:rPr>
              <a:t>FOLLOW(S)={#}∪FOLLOW(D</a:t>
            </a:r>
            <a:r>
              <a:rPr lang="en-US" altLang="zh-CN" sz="2400" dirty="0" smtClean="0"/>
              <a:t>)=</a:t>
            </a:r>
            <a:r>
              <a:rPr lang="zh-CN" altLang="en-US" sz="2400" dirty="0" smtClean="0"/>
              <a:t>｛</a:t>
            </a:r>
            <a:r>
              <a:rPr lang="en-US" altLang="zh-CN" sz="2400" dirty="0" smtClean="0"/>
              <a:t>#</a:t>
            </a:r>
            <a:r>
              <a:rPr lang="zh-CN" altLang="en-US" sz="2400" dirty="0" smtClean="0"/>
              <a:t>｝</a:t>
            </a:r>
            <a:r>
              <a:rPr lang="en-US" altLang="zh-CN" sz="2400" dirty="0" smtClean="0"/>
              <a:t> </a:t>
            </a:r>
            <a:r>
              <a:rPr lang="en-US" altLang="zh-CN" sz="2400" dirty="0"/>
              <a:t>(</a:t>
            </a:r>
            <a:r>
              <a:rPr lang="en-US" altLang="zh-CN" sz="2400" dirty="0">
                <a:solidFill>
                  <a:srgbClr val="C00000"/>
                </a:solidFill>
              </a:rPr>
              <a:t>S-&gt;AB </a:t>
            </a:r>
            <a:r>
              <a:rPr lang="en-US" altLang="zh-CN" sz="2400" dirty="0" smtClean="0">
                <a:solidFill>
                  <a:srgbClr val="C00000"/>
                </a:solidFill>
              </a:rPr>
              <a:t>D-&gt;</a:t>
            </a:r>
            <a:r>
              <a:rPr lang="en-US" altLang="zh-CN" sz="2400" dirty="0" err="1" smtClean="0">
                <a:solidFill>
                  <a:srgbClr val="C00000"/>
                </a:solidFill>
              </a:rPr>
              <a:t>aS</a:t>
            </a:r>
            <a:r>
              <a:rPr lang="en-US" altLang="zh-CN" sz="2400" dirty="0" smtClean="0"/>
              <a:t>)</a:t>
            </a:r>
            <a:endParaRPr lang="en-US" altLang="zh-CN" sz="2400" dirty="0" smtClean="0">
              <a:solidFill>
                <a:schemeClr val="tx1"/>
              </a:solidFill>
            </a:endParaRPr>
          </a:p>
          <a:p>
            <a:pPr>
              <a:lnSpc>
                <a:spcPct val="120000"/>
              </a:lnSpc>
              <a:buFont typeface="Wingdings" pitchFamily="2" charset="2"/>
              <a:buNone/>
            </a:pPr>
            <a:r>
              <a:rPr lang="en-US" altLang="zh-CN" sz="2400" dirty="0" smtClean="0">
                <a:solidFill>
                  <a:schemeClr val="tx1"/>
                </a:solidFill>
              </a:rPr>
              <a:t>	FOLLOW(A)=(FIRST(B)</a:t>
            </a:r>
            <a:r>
              <a:rPr lang="zh-CN" altLang="en-US" sz="2400" dirty="0" smtClean="0">
                <a:solidFill>
                  <a:schemeClr val="tx1"/>
                </a:solidFill>
              </a:rPr>
              <a:t>－</a:t>
            </a:r>
            <a:r>
              <a:rPr lang="en-US" altLang="zh-CN" sz="2400" dirty="0" smtClean="0">
                <a:solidFill>
                  <a:schemeClr val="tx1"/>
                </a:solidFill>
              </a:rPr>
              <a:t>{</a:t>
            </a:r>
            <a:r>
              <a:rPr lang="en-US" altLang="zh-CN" sz="2400" dirty="0" smtClean="0">
                <a:solidFill>
                  <a:schemeClr val="tx1"/>
                </a:solidFill>
                <a:sym typeface="Symbol" pitchFamily="18" charset="2"/>
              </a:rPr>
              <a:t></a:t>
            </a:r>
            <a:r>
              <a:rPr lang="en-US" altLang="zh-CN" sz="2400" dirty="0" smtClean="0">
                <a:solidFill>
                  <a:schemeClr val="tx1"/>
                </a:solidFill>
              </a:rPr>
              <a:t>})∪FOLLOW(S)∪</a:t>
            </a:r>
            <a:r>
              <a:rPr lang="en-US" altLang="zh-CN" sz="2400" dirty="0" smtClean="0">
                <a:solidFill>
                  <a:srgbClr val="800000"/>
                </a:solidFill>
              </a:rPr>
              <a:t>FIRST(D)=</a:t>
            </a:r>
            <a:r>
              <a:rPr lang="zh-CN" altLang="en-US" sz="2400" dirty="0" smtClean="0">
                <a:solidFill>
                  <a:srgbClr val="800000"/>
                </a:solidFill>
              </a:rPr>
              <a:t>｛</a:t>
            </a:r>
            <a:r>
              <a:rPr lang="en-US" altLang="zh-CN" sz="2400" dirty="0" smtClean="0">
                <a:solidFill>
                  <a:srgbClr val="800000"/>
                </a:solidFill>
              </a:rPr>
              <a:t>a,</a:t>
            </a:r>
            <a:r>
              <a:rPr lang="en-US" altLang="zh-CN" sz="2400" dirty="0">
                <a:sym typeface="Symbol" pitchFamily="18" charset="2"/>
              </a:rPr>
              <a:t> </a:t>
            </a:r>
            <a:r>
              <a:rPr lang="en-US" altLang="zh-CN" sz="2400" dirty="0" smtClean="0">
                <a:solidFill>
                  <a:srgbClr val="800000"/>
                </a:solidFill>
                <a:sym typeface="Symbol" pitchFamily="18" charset="2"/>
              </a:rPr>
              <a:t># </a:t>
            </a:r>
            <a:r>
              <a:rPr lang="en-US" altLang="zh-CN" sz="2400" dirty="0" smtClean="0">
                <a:sym typeface="Symbol" pitchFamily="18" charset="2"/>
              </a:rPr>
              <a:t>,c</a:t>
            </a:r>
            <a:r>
              <a:rPr lang="zh-CN" altLang="en-US" sz="2400" dirty="0" smtClean="0">
                <a:solidFill>
                  <a:srgbClr val="800000"/>
                </a:solidFill>
              </a:rPr>
              <a:t>｝</a:t>
            </a:r>
            <a:r>
              <a:rPr lang="en-US" altLang="zh-CN" sz="2400" dirty="0" smtClean="0">
                <a:solidFill>
                  <a:schemeClr val="tx1"/>
                </a:solidFill>
              </a:rPr>
              <a:t> (</a:t>
            </a:r>
            <a:r>
              <a:rPr lang="en-US" altLang="zh-CN" sz="2400" dirty="0">
                <a:solidFill>
                  <a:srgbClr val="C00000"/>
                </a:solidFill>
              </a:rPr>
              <a:t>S-&gt;</a:t>
            </a:r>
            <a:r>
              <a:rPr lang="en-US" altLang="zh-CN" sz="2400" dirty="0" smtClean="0">
                <a:solidFill>
                  <a:srgbClr val="C00000"/>
                </a:solidFill>
              </a:rPr>
              <a:t>AB C-</a:t>
            </a:r>
            <a:r>
              <a:rPr lang="en-US" altLang="zh-CN" sz="2400" dirty="0">
                <a:solidFill>
                  <a:srgbClr val="C00000"/>
                </a:solidFill>
              </a:rPr>
              <a:t>&gt;</a:t>
            </a:r>
            <a:r>
              <a:rPr lang="en-US" altLang="zh-CN" sz="2400" dirty="0" smtClean="0">
                <a:solidFill>
                  <a:srgbClr val="C00000"/>
                </a:solidFill>
              </a:rPr>
              <a:t>AD</a:t>
            </a:r>
            <a:r>
              <a:rPr lang="en-US" altLang="zh-CN" sz="2400" dirty="0" smtClean="0">
                <a:solidFill>
                  <a:schemeClr val="tx1"/>
                </a:solidFill>
              </a:rPr>
              <a:t>)</a:t>
            </a:r>
          </a:p>
          <a:p>
            <a:pPr>
              <a:lnSpc>
                <a:spcPct val="120000"/>
              </a:lnSpc>
              <a:buFont typeface="Wingdings" pitchFamily="2" charset="2"/>
              <a:buNone/>
            </a:pPr>
            <a:r>
              <a:rPr lang="en-US" altLang="zh-CN" sz="2400" dirty="0" smtClean="0">
                <a:solidFill>
                  <a:schemeClr val="tx1"/>
                </a:solidFill>
              </a:rPr>
              <a:t>	FOLLOW(B)=FOLLOW(S)=</a:t>
            </a:r>
            <a:r>
              <a:rPr lang="zh-CN" altLang="en-US" sz="2400" dirty="0" smtClean="0">
                <a:solidFill>
                  <a:schemeClr val="tx1"/>
                </a:solidFill>
              </a:rPr>
              <a:t>｛</a:t>
            </a:r>
            <a:r>
              <a:rPr lang="en-US" altLang="zh-CN" sz="2400" dirty="0" smtClean="0">
                <a:solidFill>
                  <a:schemeClr val="tx1"/>
                </a:solidFill>
              </a:rPr>
              <a:t>#</a:t>
            </a:r>
            <a:r>
              <a:rPr lang="zh-CN" altLang="en-US" sz="2400" dirty="0" smtClean="0">
                <a:solidFill>
                  <a:schemeClr val="tx1"/>
                </a:solidFill>
              </a:rPr>
              <a:t>｝ </a:t>
            </a:r>
            <a:r>
              <a:rPr lang="zh-CN" altLang="en-US" sz="2400" dirty="0" smtClean="0">
                <a:solidFill>
                  <a:srgbClr val="C00000"/>
                </a:solidFill>
              </a:rPr>
              <a:t>（</a:t>
            </a:r>
            <a:r>
              <a:rPr lang="en-US" altLang="zh-CN" sz="2400" dirty="0" smtClean="0">
                <a:solidFill>
                  <a:srgbClr val="C00000"/>
                </a:solidFill>
              </a:rPr>
              <a:t>S-&gt;AB</a:t>
            </a:r>
            <a:r>
              <a:rPr lang="zh-CN" altLang="en-US" sz="2400" dirty="0" smtClean="0">
                <a:solidFill>
                  <a:srgbClr val="C00000"/>
                </a:solidFill>
              </a:rPr>
              <a:t>）</a:t>
            </a:r>
            <a:endParaRPr lang="en-US" altLang="zh-CN" sz="2400" dirty="0" smtClean="0">
              <a:solidFill>
                <a:srgbClr val="C00000"/>
              </a:solidFill>
            </a:endParaRPr>
          </a:p>
          <a:p>
            <a:pPr>
              <a:lnSpc>
                <a:spcPct val="120000"/>
              </a:lnSpc>
              <a:buNone/>
            </a:pPr>
            <a:r>
              <a:rPr lang="en-US" altLang="zh-CN" sz="2400" dirty="0" smtClean="0">
                <a:solidFill>
                  <a:schemeClr val="tx1"/>
                </a:solidFill>
              </a:rPr>
              <a:t>	FOLLOW(C)=FOLLOW(S</a:t>
            </a:r>
            <a:r>
              <a:rPr lang="en-US" altLang="zh-CN" sz="2400" dirty="0"/>
              <a:t>) </a:t>
            </a:r>
            <a:r>
              <a:rPr lang="en-US" altLang="zh-CN" sz="2400" dirty="0" smtClean="0"/>
              <a:t>=</a:t>
            </a:r>
            <a:r>
              <a:rPr lang="zh-CN" altLang="en-US" sz="2400" dirty="0"/>
              <a:t>｛</a:t>
            </a:r>
            <a:r>
              <a:rPr lang="en-US" altLang="zh-CN" sz="2400" dirty="0"/>
              <a:t>#</a:t>
            </a:r>
            <a:r>
              <a:rPr lang="zh-CN" altLang="en-US" sz="2400" dirty="0"/>
              <a:t>｝ </a:t>
            </a:r>
            <a:r>
              <a:rPr lang="zh-CN" altLang="en-US" sz="2400" dirty="0">
                <a:solidFill>
                  <a:srgbClr val="C00000"/>
                </a:solidFill>
              </a:rPr>
              <a:t>（</a:t>
            </a:r>
            <a:r>
              <a:rPr lang="en-US" altLang="zh-CN" sz="2400" dirty="0">
                <a:solidFill>
                  <a:srgbClr val="C00000"/>
                </a:solidFill>
              </a:rPr>
              <a:t>S-</a:t>
            </a:r>
            <a:r>
              <a:rPr lang="en-US" altLang="zh-CN" sz="2400" dirty="0" smtClean="0">
                <a:solidFill>
                  <a:srgbClr val="C00000"/>
                </a:solidFill>
              </a:rPr>
              <a:t>&gt;</a:t>
            </a:r>
            <a:r>
              <a:rPr lang="en-US" altLang="zh-CN" sz="2400" dirty="0" err="1" smtClean="0">
                <a:solidFill>
                  <a:srgbClr val="C00000"/>
                </a:solidFill>
              </a:rPr>
              <a:t>bC</a:t>
            </a:r>
            <a:r>
              <a:rPr lang="zh-CN" altLang="en-US" sz="2400" dirty="0" smtClean="0">
                <a:solidFill>
                  <a:srgbClr val="C00000"/>
                </a:solidFill>
              </a:rPr>
              <a:t>）</a:t>
            </a:r>
            <a:endParaRPr lang="en-US" altLang="zh-CN" sz="2400" dirty="0">
              <a:solidFill>
                <a:srgbClr val="C00000"/>
              </a:solidFill>
            </a:endParaRPr>
          </a:p>
          <a:p>
            <a:pPr>
              <a:lnSpc>
                <a:spcPct val="120000"/>
              </a:lnSpc>
              <a:buNone/>
            </a:pPr>
            <a:r>
              <a:rPr lang="en-US" altLang="zh-CN" sz="2400" dirty="0" smtClean="0">
                <a:solidFill>
                  <a:schemeClr val="tx1"/>
                </a:solidFill>
              </a:rPr>
              <a:t>	FOLLOW(D)=FOLLOW(B)∪FOLLOW(C</a:t>
            </a:r>
            <a:r>
              <a:rPr lang="en-US" altLang="zh-CN" sz="2400" dirty="0" smtClean="0"/>
              <a:t>)=</a:t>
            </a:r>
            <a:r>
              <a:rPr lang="zh-CN" altLang="en-US" sz="2400" dirty="0" smtClean="0"/>
              <a:t>｛</a:t>
            </a:r>
            <a:r>
              <a:rPr lang="en-US" altLang="zh-CN" sz="2400" dirty="0" smtClean="0"/>
              <a:t>#</a:t>
            </a:r>
            <a:r>
              <a:rPr lang="zh-CN" altLang="en-US" sz="2400" dirty="0" smtClean="0"/>
              <a:t>｝</a:t>
            </a:r>
            <a:r>
              <a:rPr lang="en-US" altLang="zh-CN" sz="2400" dirty="0" smtClean="0"/>
              <a:t> (</a:t>
            </a:r>
            <a:r>
              <a:rPr lang="en-US" altLang="zh-CN" sz="2400" dirty="0" smtClean="0">
                <a:solidFill>
                  <a:srgbClr val="C00000"/>
                </a:solidFill>
              </a:rPr>
              <a:t>b-&gt;</a:t>
            </a:r>
            <a:r>
              <a:rPr lang="en-US" altLang="zh-CN" sz="2400" dirty="0" err="1" smtClean="0">
                <a:solidFill>
                  <a:srgbClr val="C00000"/>
                </a:solidFill>
              </a:rPr>
              <a:t>aD</a:t>
            </a:r>
            <a:r>
              <a:rPr lang="en-US" altLang="zh-CN" sz="2400" dirty="0" smtClean="0">
                <a:solidFill>
                  <a:srgbClr val="C00000"/>
                </a:solidFill>
              </a:rPr>
              <a:t> </a:t>
            </a:r>
            <a:r>
              <a:rPr lang="en-US" altLang="zh-CN" sz="2400" dirty="0">
                <a:solidFill>
                  <a:srgbClr val="C00000"/>
                </a:solidFill>
              </a:rPr>
              <a:t>C-&gt;AD</a:t>
            </a:r>
            <a:r>
              <a:rPr lang="en-US" altLang="zh-CN" sz="2400" dirty="0"/>
              <a:t>)</a:t>
            </a:r>
          </a:p>
          <a:p>
            <a:pPr>
              <a:lnSpc>
                <a:spcPct val="120000"/>
              </a:lnSpc>
            </a:pPr>
            <a:r>
              <a:rPr lang="zh-CN" altLang="en-US" sz="2400" dirty="0" smtClean="0"/>
              <a:t>最终的计算结果整理后，是：</a:t>
            </a:r>
            <a:r>
              <a:rPr lang="en-US" altLang="zh-CN" sz="2400" dirty="0" smtClean="0"/>
              <a:t>…</a:t>
            </a:r>
            <a:endParaRPr lang="zh-CN" altLang="en-US" sz="2400" dirty="0" smtClean="0"/>
          </a:p>
        </p:txBody>
      </p:sp>
    </p:spTree>
    <p:extLst>
      <p:ext uri="{BB962C8B-B14F-4D97-AF65-F5344CB8AC3E}">
        <p14:creationId xmlns:p14="http://schemas.microsoft.com/office/powerpoint/2010/main" xmlns="" val="43353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animEffect transition="in" filter="fade">
                                      <p:cBhvr>
                                        <p:cTn id="7" dur="1000"/>
                                        <p:tgtEl>
                                          <p:spTgt spid="33794">
                                            <p:txEl>
                                              <p:pRg st="4" end="4"/>
                                            </p:txEl>
                                          </p:spTgt>
                                        </p:tgtEl>
                                      </p:cBhvr>
                                    </p:animEffect>
                                    <p:anim calcmode="lin" valueType="num">
                                      <p:cBhvr>
                                        <p:cTn id="8" dur="1000" fill="hold"/>
                                        <p:tgtEl>
                                          <p:spTgt spid="33794">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379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3794">
                                            <p:txEl>
                                              <p:pRg st="5" end="5"/>
                                            </p:txEl>
                                          </p:spTgt>
                                        </p:tgtEl>
                                        <p:attrNameLst>
                                          <p:attrName>style.visibility</p:attrName>
                                        </p:attrNameLst>
                                      </p:cBhvr>
                                      <p:to>
                                        <p:strVal val="visible"/>
                                      </p:to>
                                    </p:set>
                                    <p:animEffect transition="in" filter="fade">
                                      <p:cBhvr>
                                        <p:cTn id="14" dur="1000"/>
                                        <p:tgtEl>
                                          <p:spTgt spid="33794">
                                            <p:txEl>
                                              <p:pRg st="5" end="5"/>
                                            </p:txEl>
                                          </p:spTgt>
                                        </p:tgtEl>
                                      </p:cBhvr>
                                    </p:animEffect>
                                    <p:anim calcmode="lin" valueType="num">
                                      <p:cBhvr>
                                        <p:cTn id="15" dur="1000" fill="hold"/>
                                        <p:tgtEl>
                                          <p:spTgt spid="33794">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379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3794">
                                            <p:txEl>
                                              <p:pRg st="3" end="3"/>
                                            </p:txEl>
                                          </p:spTgt>
                                        </p:tgtEl>
                                        <p:attrNameLst>
                                          <p:attrName>style.visibility</p:attrName>
                                        </p:attrNameLst>
                                      </p:cBhvr>
                                      <p:to>
                                        <p:strVal val="visible"/>
                                      </p:to>
                                    </p:set>
                                    <p:animEffect transition="in" filter="fade">
                                      <p:cBhvr>
                                        <p:cTn id="21" dur="1000"/>
                                        <p:tgtEl>
                                          <p:spTgt spid="33794">
                                            <p:txEl>
                                              <p:pRg st="3" end="3"/>
                                            </p:txEl>
                                          </p:spTgt>
                                        </p:tgtEl>
                                      </p:cBhvr>
                                    </p:animEffect>
                                    <p:anim calcmode="lin" valueType="num">
                                      <p:cBhvr>
                                        <p:cTn id="22" dur="1000" fill="hold"/>
                                        <p:tgtEl>
                                          <p:spTgt spid="3379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379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3794">
                                            <p:txEl>
                                              <p:pRg st="6" end="6"/>
                                            </p:txEl>
                                          </p:spTgt>
                                        </p:tgtEl>
                                        <p:attrNameLst>
                                          <p:attrName>style.visibility</p:attrName>
                                        </p:attrNameLst>
                                      </p:cBhvr>
                                      <p:to>
                                        <p:strVal val="visible"/>
                                      </p:to>
                                    </p:set>
                                    <p:animEffect transition="in" filter="fade">
                                      <p:cBhvr>
                                        <p:cTn id="28" dur="1000"/>
                                        <p:tgtEl>
                                          <p:spTgt spid="33794">
                                            <p:txEl>
                                              <p:pRg st="6" end="6"/>
                                            </p:txEl>
                                          </p:spTgt>
                                        </p:tgtEl>
                                      </p:cBhvr>
                                    </p:animEffect>
                                    <p:anim calcmode="lin" valueType="num">
                                      <p:cBhvr>
                                        <p:cTn id="29" dur="1000" fill="hold"/>
                                        <p:tgtEl>
                                          <p:spTgt spid="3379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379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3794">
                                            <p:txEl>
                                              <p:pRg st="2" end="2"/>
                                            </p:txEl>
                                          </p:spTgt>
                                        </p:tgtEl>
                                        <p:attrNameLst>
                                          <p:attrName>style.visibility</p:attrName>
                                        </p:attrNameLst>
                                      </p:cBhvr>
                                      <p:to>
                                        <p:strVal val="visible"/>
                                      </p:to>
                                    </p:set>
                                    <p:animEffect transition="in" filter="fade">
                                      <p:cBhvr>
                                        <p:cTn id="35" dur="1000"/>
                                        <p:tgtEl>
                                          <p:spTgt spid="33794">
                                            <p:txEl>
                                              <p:pRg st="2" end="2"/>
                                            </p:txEl>
                                          </p:spTgt>
                                        </p:tgtEl>
                                      </p:cBhvr>
                                    </p:animEffect>
                                    <p:anim calcmode="lin" valueType="num">
                                      <p:cBhvr>
                                        <p:cTn id="36" dur="1000" fill="hold"/>
                                        <p:tgtEl>
                                          <p:spTgt spid="3379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379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sz="quarter" idx="13"/>
          </p:nvPr>
        </p:nvSpPr>
        <p:spPr>
          <a:xfrm>
            <a:off x="683568" y="4005064"/>
            <a:ext cx="7704138" cy="3024336"/>
          </a:xfrm>
        </p:spPr>
        <p:txBody>
          <a:bodyPr>
            <a:normAutofit/>
          </a:bodyPr>
          <a:lstStyle/>
          <a:p>
            <a:pPr>
              <a:lnSpc>
                <a:spcPct val="120000"/>
              </a:lnSpc>
            </a:pPr>
            <a:r>
              <a:rPr lang="en-US" altLang="zh-CN" sz="2200" dirty="0" smtClean="0">
                <a:solidFill>
                  <a:srgbClr val="C00000"/>
                </a:solidFill>
              </a:rPr>
              <a:t>FOLLOW(S)={#}</a:t>
            </a:r>
          </a:p>
          <a:p>
            <a:pPr>
              <a:lnSpc>
                <a:spcPct val="120000"/>
              </a:lnSpc>
            </a:pPr>
            <a:r>
              <a:rPr lang="en-US" altLang="zh-CN" sz="2200" dirty="0" smtClean="0">
                <a:solidFill>
                  <a:srgbClr val="C00000"/>
                </a:solidFill>
              </a:rPr>
              <a:t>FOLLOW(A)={</a:t>
            </a:r>
            <a:r>
              <a:rPr lang="en-US" altLang="zh-CN" sz="2200" dirty="0" err="1" smtClean="0">
                <a:solidFill>
                  <a:srgbClr val="C00000"/>
                </a:solidFill>
              </a:rPr>
              <a:t>a,#,c</a:t>
            </a:r>
            <a:r>
              <a:rPr lang="en-US" altLang="zh-CN" sz="2200" dirty="0" smtClean="0">
                <a:solidFill>
                  <a:srgbClr val="C00000"/>
                </a:solidFill>
              </a:rPr>
              <a:t>}</a:t>
            </a:r>
          </a:p>
          <a:p>
            <a:pPr>
              <a:lnSpc>
                <a:spcPct val="120000"/>
              </a:lnSpc>
            </a:pPr>
            <a:r>
              <a:rPr lang="en-US" altLang="zh-CN" sz="2200" dirty="0" smtClean="0">
                <a:solidFill>
                  <a:srgbClr val="C00000"/>
                </a:solidFill>
              </a:rPr>
              <a:t>FOLLOW(B)={#}</a:t>
            </a:r>
          </a:p>
          <a:p>
            <a:pPr>
              <a:lnSpc>
                <a:spcPct val="120000"/>
              </a:lnSpc>
            </a:pPr>
            <a:r>
              <a:rPr lang="en-US" altLang="zh-CN" sz="2200" dirty="0" smtClean="0">
                <a:solidFill>
                  <a:srgbClr val="C00000"/>
                </a:solidFill>
              </a:rPr>
              <a:t>FOLLOW(C)={#}</a:t>
            </a:r>
          </a:p>
          <a:p>
            <a:pPr>
              <a:lnSpc>
                <a:spcPct val="120000"/>
              </a:lnSpc>
            </a:pPr>
            <a:r>
              <a:rPr lang="en-US" altLang="zh-CN" sz="2200" dirty="0" smtClean="0">
                <a:solidFill>
                  <a:srgbClr val="C00000"/>
                </a:solidFill>
              </a:rPr>
              <a:t>FOLLOW(D)={#}</a:t>
            </a:r>
          </a:p>
          <a:p>
            <a:endParaRPr lang="en-US" altLang="zh-CN" sz="2200" b="0" dirty="0" smtClean="0">
              <a:solidFill>
                <a:srgbClr val="FFC000"/>
              </a:solidFill>
            </a:endParaRPr>
          </a:p>
        </p:txBody>
      </p:sp>
      <p:sp>
        <p:nvSpPr>
          <p:cNvPr id="3" name="Rectangle 2"/>
          <p:cNvSpPr txBox="1">
            <a:spLocks noChangeArrowheads="1"/>
          </p:cNvSpPr>
          <p:nvPr/>
        </p:nvSpPr>
        <p:spPr>
          <a:xfrm>
            <a:off x="683568" y="188640"/>
            <a:ext cx="7704138" cy="6669360"/>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a:lnSpc>
                <a:spcPct val="120000"/>
              </a:lnSpc>
              <a:buClr>
                <a:srgbClr val="3E3D2D"/>
              </a:buClr>
            </a:pPr>
            <a:r>
              <a:rPr lang="en-US" altLang="zh-CN" sz="2200" strike="sngStrike" dirty="0" smtClean="0">
                <a:solidFill>
                  <a:prstClr val="black"/>
                </a:solidFill>
              </a:rPr>
              <a:t>S=&gt;AB=&gt;</a:t>
            </a:r>
            <a:r>
              <a:rPr lang="en-US" altLang="zh-CN" sz="2200" strike="sngStrike" dirty="0" err="1" smtClean="0">
                <a:solidFill>
                  <a:prstClr val="black"/>
                </a:solidFill>
              </a:rPr>
              <a:t>AaD</a:t>
            </a:r>
            <a:r>
              <a:rPr lang="en-US" altLang="zh-CN" sz="2200" strike="sngStrike" dirty="0" smtClean="0">
                <a:solidFill>
                  <a:prstClr val="black"/>
                </a:solidFill>
              </a:rPr>
              <a:t>=&gt;</a:t>
            </a:r>
            <a:r>
              <a:rPr lang="en-US" altLang="zh-CN" sz="2200" strike="sngStrike" dirty="0" err="1" smtClean="0">
                <a:solidFill>
                  <a:prstClr val="black"/>
                </a:solidFill>
              </a:rPr>
              <a:t>AaaS</a:t>
            </a:r>
            <a:r>
              <a:rPr lang="en-US" altLang="zh-CN" sz="2200" strike="sngStrike" dirty="0" smtClean="0">
                <a:solidFill>
                  <a:prstClr val="black"/>
                </a:solidFill>
              </a:rPr>
              <a:t>  FOLLOW(S)={#}</a:t>
            </a:r>
          </a:p>
          <a:p>
            <a:pPr marL="0" indent="0">
              <a:lnSpc>
                <a:spcPct val="120000"/>
              </a:lnSpc>
              <a:buClr>
                <a:srgbClr val="3E3D2D"/>
              </a:buClr>
              <a:buFont typeface="Arial" pitchFamily="34" charset="0"/>
              <a:buNone/>
            </a:pPr>
            <a:r>
              <a:rPr lang="en-US" altLang="zh-CN" sz="2200" strike="sngStrike" dirty="0" smtClean="0">
                <a:solidFill>
                  <a:prstClr val="black"/>
                </a:solidFill>
              </a:rPr>
              <a:t>S=&gt;</a:t>
            </a:r>
            <a:r>
              <a:rPr lang="en-US" altLang="zh-CN" sz="2200" strike="sngStrike" dirty="0" err="1" smtClean="0">
                <a:solidFill>
                  <a:prstClr val="black"/>
                </a:solidFill>
              </a:rPr>
              <a:t>bC</a:t>
            </a:r>
            <a:r>
              <a:rPr lang="en-US" altLang="zh-CN" sz="2200" strike="sngStrike" dirty="0" smtClean="0">
                <a:solidFill>
                  <a:prstClr val="black"/>
                </a:solidFill>
              </a:rPr>
              <a:t>=&gt;</a:t>
            </a:r>
            <a:r>
              <a:rPr lang="en-US" altLang="zh-CN" sz="2200" strike="sngStrike" dirty="0" err="1" smtClean="0">
                <a:solidFill>
                  <a:prstClr val="black"/>
                </a:solidFill>
              </a:rPr>
              <a:t>bAD</a:t>
            </a:r>
            <a:r>
              <a:rPr lang="en-US" altLang="zh-CN" sz="2200" strike="sngStrike" dirty="0" smtClean="0">
                <a:solidFill>
                  <a:prstClr val="black"/>
                </a:solidFill>
              </a:rPr>
              <a:t>=&gt;</a:t>
            </a:r>
            <a:r>
              <a:rPr lang="en-US" altLang="zh-CN" sz="2200" strike="sngStrike" dirty="0" err="1" smtClean="0">
                <a:solidFill>
                  <a:prstClr val="black"/>
                </a:solidFill>
              </a:rPr>
              <a:t>bAaS</a:t>
            </a:r>
            <a:r>
              <a:rPr lang="en-US" altLang="zh-CN" sz="2200" strike="sngStrike" dirty="0" smtClean="0">
                <a:solidFill>
                  <a:prstClr val="black"/>
                </a:solidFill>
              </a:rPr>
              <a:t>   </a:t>
            </a:r>
            <a:r>
              <a:rPr lang="en-US" altLang="zh-CN" sz="2200" strike="sngStrike" dirty="0">
                <a:solidFill>
                  <a:prstClr val="black"/>
                </a:solidFill>
              </a:rPr>
              <a:t>FOLLOW(S)={#}</a:t>
            </a:r>
          </a:p>
          <a:p>
            <a:pPr>
              <a:lnSpc>
                <a:spcPct val="120000"/>
              </a:lnSpc>
              <a:buClr>
                <a:srgbClr val="3E3D2D"/>
              </a:buClr>
            </a:pPr>
            <a:r>
              <a:rPr lang="en-US" altLang="zh-CN" sz="2200" strike="sngStrike" dirty="0">
                <a:solidFill>
                  <a:prstClr val="black"/>
                </a:solidFill>
              </a:rPr>
              <a:t>S=&gt;</a:t>
            </a:r>
            <a:r>
              <a:rPr lang="en-US" altLang="zh-CN" sz="2200" strike="sngStrike" dirty="0" smtClean="0">
                <a:solidFill>
                  <a:prstClr val="black"/>
                </a:solidFill>
              </a:rPr>
              <a:t>AB  FOLLOW(A)={FIRST(B)-{</a:t>
            </a:r>
            <a:r>
              <a:rPr lang="el-GR" altLang="zh-CN" sz="2200" strike="sngStrike" dirty="0" smtClean="0">
                <a:solidFill>
                  <a:prstClr val="black"/>
                </a:solidFill>
              </a:rPr>
              <a:t>ε</a:t>
            </a:r>
            <a:r>
              <a:rPr lang="en-US" altLang="zh-CN" sz="2200" strike="sngStrike" dirty="0" smtClean="0">
                <a:solidFill>
                  <a:prstClr val="black"/>
                </a:solidFill>
              </a:rPr>
              <a:t>}}U{#}</a:t>
            </a:r>
          </a:p>
          <a:p>
            <a:pPr marL="0" indent="0">
              <a:lnSpc>
                <a:spcPct val="120000"/>
              </a:lnSpc>
              <a:buClr>
                <a:srgbClr val="3E3D2D"/>
              </a:buClr>
              <a:buFont typeface="Arial" pitchFamily="34" charset="0"/>
              <a:buNone/>
            </a:pPr>
            <a:r>
              <a:rPr lang="en-US" altLang="zh-CN" sz="2200" strike="sngStrike" dirty="0" smtClean="0">
                <a:solidFill>
                  <a:prstClr val="black"/>
                </a:solidFill>
              </a:rPr>
              <a:t>S=&gt;</a:t>
            </a:r>
            <a:r>
              <a:rPr lang="en-US" altLang="zh-CN" sz="2200" strike="sngStrike" dirty="0" err="1" smtClean="0">
                <a:solidFill>
                  <a:prstClr val="black"/>
                </a:solidFill>
              </a:rPr>
              <a:t>bC</a:t>
            </a:r>
            <a:r>
              <a:rPr lang="en-US" altLang="zh-CN" sz="2200" strike="sngStrike" dirty="0" smtClean="0">
                <a:solidFill>
                  <a:prstClr val="black"/>
                </a:solidFill>
              </a:rPr>
              <a:t>=&gt;</a:t>
            </a:r>
            <a:r>
              <a:rPr lang="en-US" altLang="zh-CN" sz="2200" strike="sngStrike" dirty="0" err="1" smtClean="0">
                <a:solidFill>
                  <a:prstClr val="black"/>
                </a:solidFill>
              </a:rPr>
              <a:t>bAD</a:t>
            </a:r>
            <a:r>
              <a:rPr lang="en-US" altLang="zh-CN" sz="2200" strike="sngStrike" dirty="0" smtClean="0">
                <a:solidFill>
                  <a:prstClr val="black"/>
                </a:solidFill>
              </a:rPr>
              <a:t>  </a:t>
            </a:r>
            <a:r>
              <a:rPr lang="en-US" altLang="zh-CN" sz="2200" strike="sngStrike" dirty="0">
                <a:solidFill>
                  <a:prstClr val="black"/>
                </a:solidFill>
              </a:rPr>
              <a:t>FOLLOW(A</a:t>
            </a:r>
            <a:r>
              <a:rPr lang="en-US" altLang="zh-CN" sz="2200" strike="sngStrike" dirty="0" smtClean="0">
                <a:solidFill>
                  <a:prstClr val="black"/>
                </a:solidFill>
              </a:rPr>
              <a:t>)=FIRST(D)</a:t>
            </a:r>
            <a:endParaRPr lang="en-US" altLang="zh-CN" sz="2200" strike="sngStrike" dirty="0">
              <a:solidFill>
                <a:prstClr val="black"/>
              </a:solidFill>
            </a:endParaRPr>
          </a:p>
          <a:p>
            <a:pPr>
              <a:lnSpc>
                <a:spcPct val="120000"/>
              </a:lnSpc>
              <a:buClr>
                <a:srgbClr val="3E3D2D"/>
              </a:buClr>
            </a:pPr>
            <a:r>
              <a:rPr lang="en-US" altLang="zh-CN" sz="2200" strike="sngStrike" dirty="0">
                <a:solidFill>
                  <a:prstClr val="black"/>
                </a:solidFill>
              </a:rPr>
              <a:t>S=&gt;AB </a:t>
            </a:r>
            <a:r>
              <a:rPr lang="en-US" altLang="zh-CN" sz="2200" strike="sngStrike" dirty="0" smtClean="0">
                <a:solidFill>
                  <a:prstClr val="black"/>
                </a:solidFill>
              </a:rPr>
              <a:t> FOLLOW(B)={#}</a:t>
            </a:r>
          </a:p>
          <a:p>
            <a:pPr>
              <a:lnSpc>
                <a:spcPct val="120000"/>
              </a:lnSpc>
              <a:buClr>
                <a:srgbClr val="3E3D2D"/>
              </a:buClr>
            </a:pPr>
            <a:r>
              <a:rPr lang="en-US" altLang="zh-CN" sz="2200" strike="sngStrike" dirty="0">
                <a:solidFill>
                  <a:prstClr val="black"/>
                </a:solidFill>
              </a:rPr>
              <a:t>S</a:t>
            </a:r>
            <a:r>
              <a:rPr lang="en-US" altLang="zh-CN" sz="2200" strike="sngStrike" dirty="0" smtClean="0">
                <a:solidFill>
                  <a:prstClr val="black"/>
                </a:solidFill>
              </a:rPr>
              <a:t>=&gt;</a:t>
            </a:r>
            <a:r>
              <a:rPr lang="en-US" altLang="zh-CN" sz="2200" strike="sngStrike" dirty="0" err="1" smtClean="0">
                <a:solidFill>
                  <a:prstClr val="black"/>
                </a:solidFill>
              </a:rPr>
              <a:t>bC</a:t>
            </a:r>
            <a:r>
              <a:rPr lang="en-US" altLang="zh-CN" sz="2200" strike="sngStrike" dirty="0" smtClean="0">
                <a:solidFill>
                  <a:prstClr val="black"/>
                </a:solidFill>
              </a:rPr>
              <a:t>=&gt;</a:t>
            </a:r>
            <a:r>
              <a:rPr lang="en-US" altLang="zh-CN" sz="2200" strike="sngStrike" dirty="0" err="1" smtClean="0">
                <a:solidFill>
                  <a:prstClr val="black"/>
                </a:solidFill>
              </a:rPr>
              <a:t>bAD</a:t>
            </a:r>
            <a:r>
              <a:rPr lang="en-US" altLang="zh-CN" sz="2200" strike="sngStrike" dirty="0" smtClean="0">
                <a:solidFill>
                  <a:prstClr val="black"/>
                </a:solidFill>
              </a:rPr>
              <a:t>  FOLLOW(D)={#}</a:t>
            </a:r>
            <a:endParaRPr lang="en-US" altLang="zh-CN" sz="2200" strike="sngStrike" dirty="0">
              <a:solidFill>
                <a:prstClr val="black"/>
              </a:solidFill>
            </a:endParaRPr>
          </a:p>
          <a:p>
            <a:pPr>
              <a:lnSpc>
                <a:spcPct val="120000"/>
              </a:lnSpc>
              <a:buClr>
                <a:srgbClr val="3E3D2D"/>
              </a:buClr>
            </a:pPr>
            <a:r>
              <a:rPr lang="en-US" altLang="zh-CN" sz="2200" strike="sngStrike" dirty="0">
                <a:solidFill>
                  <a:prstClr val="black"/>
                </a:solidFill>
              </a:rPr>
              <a:t>S=&gt;</a:t>
            </a:r>
            <a:r>
              <a:rPr lang="en-US" altLang="zh-CN" sz="2200" strike="sngStrike" dirty="0" smtClean="0">
                <a:solidFill>
                  <a:prstClr val="black"/>
                </a:solidFill>
              </a:rPr>
              <a:t>AB=&gt;</a:t>
            </a:r>
            <a:r>
              <a:rPr lang="en-US" altLang="zh-CN" sz="2200" strike="sngStrike" dirty="0" err="1" smtClean="0">
                <a:solidFill>
                  <a:prstClr val="black"/>
                </a:solidFill>
              </a:rPr>
              <a:t>AaD</a:t>
            </a:r>
            <a:r>
              <a:rPr lang="en-US" altLang="zh-CN" sz="2200" strike="sngStrike" dirty="0" smtClean="0">
                <a:solidFill>
                  <a:prstClr val="black"/>
                </a:solidFill>
              </a:rPr>
              <a:t> FOLLOW(D)={#}</a:t>
            </a:r>
          </a:p>
          <a:p>
            <a:pPr>
              <a:buClr>
                <a:srgbClr val="3E3D2D"/>
              </a:buClr>
            </a:pPr>
            <a:endParaRPr lang="en-US" altLang="zh-CN" sz="2200" dirty="0" smtClean="0">
              <a:solidFill>
                <a:prstClr val="black"/>
              </a:solidFill>
            </a:endParaRPr>
          </a:p>
        </p:txBody>
      </p:sp>
    </p:spTree>
    <p:extLst>
      <p:ext uri="{BB962C8B-B14F-4D97-AF65-F5344CB8AC3E}">
        <p14:creationId xmlns:p14="http://schemas.microsoft.com/office/powerpoint/2010/main" xmlns="" val="80869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4818">
                                            <p:txEl>
                                              <p:pRg st="0" end="0"/>
                                            </p:txEl>
                                          </p:spTgt>
                                        </p:tgtEl>
                                        <p:attrNameLst>
                                          <p:attrName>style.visibility</p:attrName>
                                        </p:attrNameLst>
                                      </p:cBhvr>
                                      <p:to>
                                        <p:strVal val="visible"/>
                                      </p:to>
                                    </p:set>
                                    <p:animEffect transition="in" filter="fade">
                                      <p:cBhvr>
                                        <p:cTn id="12" dur="1000"/>
                                        <p:tgtEl>
                                          <p:spTgt spid="34818">
                                            <p:txEl>
                                              <p:pRg st="0" end="0"/>
                                            </p:txEl>
                                          </p:spTgt>
                                        </p:tgtEl>
                                      </p:cBhvr>
                                    </p:animEffect>
                                    <p:anim calcmode="lin" valueType="num">
                                      <p:cBhvr>
                                        <p:cTn id="13" dur="1000" fill="hold"/>
                                        <p:tgtEl>
                                          <p:spTgt spid="3481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48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4818">
                                            <p:txEl>
                                              <p:pRg st="1" end="1"/>
                                            </p:txEl>
                                          </p:spTgt>
                                        </p:tgtEl>
                                        <p:attrNameLst>
                                          <p:attrName>style.visibility</p:attrName>
                                        </p:attrNameLst>
                                      </p:cBhvr>
                                      <p:to>
                                        <p:strVal val="visible"/>
                                      </p:to>
                                    </p:set>
                                    <p:animEffect transition="in" filter="fade">
                                      <p:cBhvr>
                                        <p:cTn id="19" dur="1000"/>
                                        <p:tgtEl>
                                          <p:spTgt spid="34818">
                                            <p:txEl>
                                              <p:pRg st="1" end="1"/>
                                            </p:txEl>
                                          </p:spTgt>
                                        </p:tgtEl>
                                      </p:cBhvr>
                                    </p:animEffect>
                                    <p:anim calcmode="lin" valueType="num">
                                      <p:cBhvr>
                                        <p:cTn id="20" dur="10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48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4818">
                                            <p:txEl>
                                              <p:pRg st="2" end="2"/>
                                            </p:txEl>
                                          </p:spTgt>
                                        </p:tgtEl>
                                        <p:attrNameLst>
                                          <p:attrName>style.visibility</p:attrName>
                                        </p:attrNameLst>
                                      </p:cBhvr>
                                      <p:to>
                                        <p:strVal val="visible"/>
                                      </p:to>
                                    </p:set>
                                    <p:animEffect transition="in" filter="fade">
                                      <p:cBhvr>
                                        <p:cTn id="26" dur="1000"/>
                                        <p:tgtEl>
                                          <p:spTgt spid="34818">
                                            <p:txEl>
                                              <p:pRg st="2" end="2"/>
                                            </p:txEl>
                                          </p:spTgt>
                                        </p:tgtEl>
                                      </p:cBhvr>
                                    </p:animEffect>
                                    <p:anim calcmode="lin" valueType="num">
                                      <p:cBhvr>
                                        <p:cTn id="27" dur="10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48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4818">
                                            <p:txEl>
                                              <p:pRg st="3" end="3"/>
                                            </p:txEl>
                                          </p:spTgt>
                                        </p:tgtEl>
                                        <p:attrNameLst>
                                          <p:attrName>style.visibility</p:attrName>
                                        </p:attrNameLst>
                                      </p:cBhvr>
                                      <p:to>
                                        <p:strVal val="visible"/>
                                      </p:to>
                                    </p:set>
                                    <p:animEffect transition="in" filter="fade">
                                      <p:cBhvr>
                                        <p:cTn id="33" dur="1000"/>
                                        <p:tgtEl>
                                          <p:spTgt spid="34818">
                                            <p:txEl>
                                              <p:pRg st="3" end="3"/>
                                            </p:txEl>
                                          </p:spTgt>
                                        </p:tgtEl>
                                      </p:cBhvr>
                                    </p:animEffect>
                                    <p:anim calcmode="lin" valueType="num">
                                      <p:cBhvr>
                                        <p:cTn id="34" dur="1000" fill="hold"/>
                                        <p:tgtEl>
                                          <p:spTgt spid="34818">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481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4818">
                                            <p:txEl>
                                              <p:pRg st="4" end="4"/>
                                            </p:txEl>
                                          </p:spTgt>
                                        </p:tgtEl>
                                        <p:attrNameLst>
                                          <p:attrName>style.visibility</p:attrName>
                                        </p:attrNameLst>
                                      </p:cBhvr>
                                      <p:to>
                                        <p:strVal val="visible"/>
                                      </p:to>
                                    </p:set>
                                    <p:animEffect transition="in" filter="fade">
                                      <p:cBhvr>
                                        <p:cTn id="40" dur="1000"/>
                                        <p:tgtEl>
                                          <p:spTgt spid="34818">
                                            <p:txEl>
                                              <p:pRg st="4" end="4"/>
                                            </p:txEl>
                                          </p:spTgt>
                                        </p:tgtEl>
                                      </p:cBhvr>
                                    </p:animEffect>
                                    <p:anim calcmode="lin" valueType="num">
                                      <p:cBhvr>
                                        <p:cTn id="41" dur="1000" fill="hold"/>
                                        <p:tgtEl>
                                          <p:spTgt spid="34818">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481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dirty="0" smtClean="0"/>
              <a:t>step4</a:t>
            </a:r>
            <a:r>
              <a:rPr lang="zh-CN" altLang="en-US" dirty="0" smtClean="0"/>
              <a:t>．计算产生式的</a:t>
            </a:r>
            <a:r>
              <a:rPr lang="en-US" altLang="zh-CN" dirty="0" smtClean="0"/>
              <a:t>SELECT</a:t>
            </a:r>
            <a:r>
              <a:rPr lang="zh-CN" altLang="en-US" dirty="0" smtClean="0"/>
              <a:t>集</a:t>
            </a:r>
          </a:p>
        </p:txBody>
      </p:sp>
      <p:sp>
        <p:nvSpPr>
          <p:cNvPr id="35843" name="Rectangle 3"/>
          <p:cNvSpPr>
            <a:spLocks noGrp="1" noChangeArrowheads="1"/>
          </p:cNvSpPr>
          <p:nvPr>
            <p:ph type="body" sz="half" idx="1"/>
          </p:nvPr>
        </p:nvSpPr>
        <p:spPr>
          <a:xfrm>
            <a:off x="611188" y="1125538"/>
            <a:ext cx="8135937" cy="1584325"/>
          </a:xfrm>
        </p:spPr>
        <p:txBody>
          <a:bodyPr/>
          <a:lstStyle/>
          <a:p>
            <a:pPr>
              <a:buFont typeface="Wingdings" pitchFamily="2" charset="2"/>
              <a:buNone/>
            </a:pPr>
            <a:endParaRPr lang="en-US" altLang="zh-CN" sz="2400" smtClean="0"/>
          </a:p>
          <a:p>
            <a:pPr>
              <a:lnSpc>
                <a:spcPct val="120000"/>
              </a:lnSpc>
            </a:pPr>
            <a:r>
              <a:rPr lang="zh-CN" altLang="en-US" sz="2000" smtClean="0"/>
              <a:t>根据上面文法的</a:t>
            </a:r>
            <a:r>
              <a:rPr lang="en-US" altLang="zh-CN" sz="2000" smtClean="0"/>
              <a:t>FIRST</a:t>
            </a:r>
            <a:r>
              <a:rPr lang="zh-CN" altLang="en-US" sz="2000" smtClean="0"/>
              <a:t>集和</a:t>
            </a:r>
            <a:r>
              <a:rPr lang="en-US" altLang="zh-CN" sz="2000" smtClean="0"/>
              <a:t>FOLLOW</a:t>
            </a:r>
            <a:r>
              <a:rPr lang="zh-CN" altLang="en-US" sz="2000" smtClean="0"/>
              <a:t>集计算得结果如下表所示</a:t>
            </a:r>
            <a:r>
              <a:rPr lang="en-US" altLang="zh-CN" sz="2000" smtClean="0"/>
              <a:t>,</a:t>
            </a:r>
            <a:r>
              <a:rPr lang="zh-CN" altLang="en-US" sz="2000" smtClean="0"/>
              <a:t>该表表示的是文法的</a:t>
            </a:r>
            <a:r>
              <a:rPr lang="en-US" altLang="zh-CN" sz="2000" smtClean="0"/>
              <a:t>FIRST</a:t>
            </a:r>
            <a:r>
              <a:rPr lang="zh-CN" altLang="en-US" sz="2000" smtClean="0"/>
              <a:t>集合和</a:t>
            </a:r>
            <a:r>
              <a:rPr lang="en-US" altLang="zh-CN" sz="2000" smtClean="0"/>
              <a:t>FOLLOW</a:t>
            </a:r>
            <a:r>
              <a:rPr lang="zh-CN" altLang="en-US" sz="2000" smtClean="0"/>
              <a:t>集合。</a:t>
            </a:r>
          </a:p>
        </p:txBody>
      </p:sp>
      <p:graphicFrame>
        <p:nvGraphicFramePr>
          <p:cNvPr id="253956" name="Group 4"/>
          <p:cNvGraphicFramePr>
            <a:graphicFrameLocks noGrp="1"/>
          </p:cNvGraphicFramePr>
          <p:nvPr>
            <p:ph sz="half" idx="2"/>
            <p:extLst>
              <p:ext uri="{D42A27DB-BD31-4B8C-83A1-F6EECF244321}">
                <p14:modId xmlns:p14="http://schemas.microsoft.com/office/powerpoint/2010/main" xmlns="" val="4156250251"/>
              </p:ext>
            </p:extLst>
          </p:nvPr>
        </p:nvGraphicFramePr>
        <p:xfrm>
          <a:off x="1042988" y="2708275"/>
          <a:ext cx="7705725" cy="3240089"/>
        </p:xfrm>
        <a:graphic>
          <a:graphicData uri="http://schemas.openxmlformats.org/drawingml/2006/table">
            <a:tbl>
              <a:tblPr>
                <a:tableStyleId>{35758FB7-9AC5-4552-8A53-C91805E547FA}</a:tableStyleId>
              </a:tblPr>
              <a:tblGrid>
                <a:gridCol w="1971675"/>
                <a:gridCol w="1882775"/>
                <a:gridCol w="1970087"/>
                <a:gridCol w="1881188"/>
              </a:tblGrid>
              <a:tr h="806450">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u="none" strike="noStrike" cap="none" normalizeH="0" baseline="0" dirty="0" smtClean="0">
                          <a:ln>
                            <a:noFill/>
                          </a:ln>
                          <a:effectLst/>
                        </a:rPr>
                        <a:t>非终结符名</a:t>
                      </a:r>
                      <a:endParaRPr kumimoji="0" lang="zh-CN" altLang="en-US" sz="2000" b="1" i="0" u="none" strike="noStrike" cap="none" normalizeH="0" baseline="0" dirty="0" smtClean="0">
                        <a:ln>
                          <a:noFill/>
                        </a:ln>
                        <a:solidFill>
                          <a:schemeClr val="hlink"/>
                        </a:solidFill>
                        <a:effectLst/>
                        <a:latin typeface="Arial" charset="0"/>
                        <a:ea typeface="幼圆" pitchFamily="49" charset="-12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u="none" strike="noStrike" cap="none" normalizeH="0" baseline="0" smtClean="0">
                          <a:ln>
                            <a:noFill/>
                          </a:ln>
                          <a:effectLst/>
                        </a:rPr>
                        <a:t>是否推出</a:t>
                      </a:r>
                      <a:r>
                        <a:rPr kumimoji="0" lang="zh-CN" altLang="en-US" sz="2000" u="none" strike="noStrike" cap="none" normalizeH="0" baseline="0" smtClean="0">
                          <a:ln>
                            <a:noFill/>
                          </a:ln>
                          <a:effectLst/>
                          <a:sym typeface="Symbol" pitchFamily="18" charset="2"/>
                        </a:rPr>
                        <a:t></a:t>
                      </a:r>
                      <a:endParaRPr kumimoji="0" lang="zh-CN" altLang="en-US" sz="2000" b="1" i="0" u="none" strike="noStrike" cap="none" normalizeH="0" baseline="0" smtClean="0">
                        <a:ln>
                          <a:noFill/>
                        </a:ln>
                        <a:solidFill>
                          <a:schemeClr val="hlink"/>
                        </a:solidFill>
                        <a:effectLst/>
                        <a:latin typeface="Times New Roman" pitchFamily="18" charset="0"/>
                        <a:ea typeface="幼圆" pitchFamily="49" charset="-122"/>
                        <a:sym typeface="Symbol" pitchFamily="18" charset="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noStrike" cap="none" normalizeH="0" baseline="0" smtClean="0">
                          <a:ln>
                            <a:noFill/>
                          </a:ln>
                          <a:effectLst/>
                        </a:rPr>
                        <a:t>FIRST</a:t>
                      </a:r>
                      <a:r>
                        <a:rPr kumimoji="0" lang="zh-CN" altLang="en-US" sz="2000" u="none" strike="noStrike" cap="none" normalizeH="0" baseline="0" smtClean="0">
                          <a:ln>
                            <a:noFill/>
                          </a:ln>
                          <a:effectLst/>
                        </a:rPr>
                        <a:t>集</a:t>
                      </a:r>
                      <a:endParaRPr kumimoji="0" lang="zh-CN" altLang="en-US" sz="2000" b="1" i="0" u="none" strike="noStrike" cap="none" normalizeH="0" baseline="0" smtClean="0">
                        <a:ln>
                          <a:noFill/>
                        </a:ln>
                        <a:solidFill>
                          <a:schemeClr val="hlink"/>
                        </a:solidFill>
                        <a:effectLst/>
                        <a:latin typeface="Arial" charset="0"/>
                        <a:ea typeface="幼圆" pitchFamily="49" charset="-12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noStrike" cap="none" normalizeH="0" baseline="0" smtClean="0">
                          <a:ln>
                            <a:noFill/>
                          </a:ln>
                          <a:effectLst/>
                        </a:rPr>
                        <a:t>FOLLOW</a:t>
                      </a:r>
                      <a:r>
                        <a:rPr kumimoji="0" lang="zh-CN" altLang="en-US" sz="2000" u="none" strike="noStrike" cap="none" normalizeH="0" baseline="0" smtClean="0">
                          <a:ln>
                            <a:noFill/>
                          </a:ln>
                          <a:effectLst/>
                        </a:rPr>
                        <a:t>集</a:t>
                      </a:r>
                      <a:endParaRPr kumimoji="0" lang="zh-CN" altLang="en-US" sz="2000" b="1" i="0" u="none" strike="noStrike" cap="none" normalizeH="0" baseline="0" smtClean="0">
                        <a:ln>
                          <a:noFill/>
                        </a:ln>
                        <a:solidFill>
                          <a:schemeClr val="hlink"/>
                        </a:solidFill>
                        <a:effectLst/>
                        <a:latin typeface="Arial" charset="0"/>
                        <a:ea typeface="幼圆" pitchFamily="49" charset="-122"/>
                      </a:endParaRPr>
                    </a:p>
                  </a:txBody>
                  <a:tcPr horzOverflow="overflow"/>
                </a:tc>
              </a:tr>
              <a:tr h="487363">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noStrike" cap="none" normalizeH="0" baseline="0" smtClean="0">
                          <a:ln>
                            <a:noFill/>
                          </a:ln>
                          <a:effectLst/>
                        </a:rPr>
                        <a:t>S</a:t>
                      </a:r>
                      <a:endParaRPr kumimoji="0" lang="en-US" altLang="zh-CN" sz="2000" b="1" i="0" u="none" strike="noStrike" cap="none" normalizeH="0" baseline="0" smtClean="0">
                        <a:ln>
                          <a:noFill/>
                        </a:ln>
                        <a:solidFill>
                          <a:schemeClr val="hlink"/>
                        </a:solidFill>
                        <a:effectLst/>
                        <a:latin typeface="Arial" charset="0"/>
                        <a:ea typeface="幼圆" pitchFamily="49" charset="-12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u="none" strike="noStrike" cap="none" normalizeH="0" baseline="0" smtClean="0">
                          <a:ln>
                            <a:noFill/>
                          </a:ln>
                          <a:effectLst/>
                        </a:rPr>
                        <a:t>是</a:t>
                      </a:r>
                      <a:endParaRPr kumimoji="0" lang="zh-CN" altLang="en-US" sz="2000" b="1" i="0" u="none" strike="noStrike" cap="none" normalizeH="0" baseline="0" smtClean="0">
                        <a:ln>
                          <a:noFill/>
                        </a:ln>
                        <a:solidFill>
                          <a:schemeClr val="hlink"/>
                        </a:solidFill>
                        <a:effectLst/>
                        <a:latin typeface="Arial" charset="0"/>
                        <a:ea typeface="幼圆" pitchFamily="49" charset="-12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noStrike" cap="none" normalizeH="0" baseline="0" smtClean="0">
                          <a:ln>
                            <a:noFill/>
                          </a:ln>
                          <a:effectLst/>
                        </a:rPr>
                        <a:t>{b,a }</a:t>
                      </a:r>
                      <a:endParaRPr kumimoji="0" lang="en-US" altLang="zh-CN" sz="2000" b="1" i="0" u="none" strike="noStrike" cap="none" normalizeH="0" baseline="0" smtClean="0">
                        <a:ln>
                          <a:noFill/>
                        </a:ln>
                        <a:solidFill>
                          <a:schemeClr val="hlink"/>
                        </a:solidFill>
                        <a:effectLst/>
                        <a:latin typeface="Arial" charset="0"/>
                        <a:ea typeface="幼圆" pitchFamily="49" charset="-12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noStrike" cap="none" normalizeH="0" baseline="0" smtClean="0">
                          <a:ln>
                            <a:noFill/>
                          </a:ln>
                          <a:effectLst/>
                        </a:rPr>
                        <a:t>{#}</a:t>
                      </a:r>
                      <a:endParaRPr kumimoji="0" lang="en-US" altLang="zh-CN" sz="2000" b="1" i="0" u="none" strike="noStrike" cap="none" normalizeH="0" baseline="0" smtClean="0">
                        <a:ln>
                          <a:noFill/>
                        </a:ln>
                        <a:solidFill>
                          <a:schemeClr val="hlink"/>
                        </a:solidFill>
                        <a:effectLst/>
                        <a:latin typeface="Arial" charset="0"/>
                        <a:ea typeface="幼圆" pitchFamily="49" charset="-122"/>
                      </a:endParaRPr>
                    </a:p>
                  </a:txBody>
                  <a:tcPr horzOverflow="overflow"/>
                </a:tc>
              </a:tr>
              <a:tr h="487363">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noStrike" cap="none" normalizeH="0" baseline="0" smtClean="0">
                          <a:ln>
                            <a:noFill/>
                          </a:ln>
                          <a:effectLst/>
                        </a:rPr>
                        <a:t>A</a:t>
                      </a:r>
                      <a:endParaRPr kumimoji="0" lang="en-US" altLang="zh-CN" sz="2000" b="1" i="0" u="none" strike="noStrike" cap="none" normalizeH="0" baseline="0" smtClean="0">
                        <a:ln>
                          <a:noFill/>
                        </a:ln>
                        <a:solidFill>
                          <a:schemeClr val="hlink"/>
                        </a:solidFill>
                        <a:effectLst/>
                        <a:latin typeface="Arial" charset="0"/>
                        <a:ea typeface="幼圆" pitchFamily="49" charset="-12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u="none" strike="noStrike" cap="none" normalizeH="0" baseline="0" smtClean="0">
                          <a:ln>
                            <a:noFill/>
                          </a:ln>
                          <a:effectLst/>
                        </a:rPr>
                        <a:t>是</a:t>
                      </a:r>
                      <a:endParaRPr kumimoji="0" lang="zh-CN" altLang="en-US" sz="2000" b="1" i="0" u="none" strike="noStrike" cap="none" normalizeH="0" baseline="0" smtClean="0">
                        <a:ln>
                          <a:noFill/>
                        </a:ln>
                        <a:solidFill>
                          <a:schemeClr val="hlink"/>
                        </a:solidFill>
                        <a:effectLst/>
                        <a:latin typeface="Arial" charset="0"/>
                        <a:ea typeface="幼圆" pitchFamily="49" charset="-12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noStrike" cap="none" normalizeH="0" baseline="0" smtClean="0">
                          <a:ln>
                            <a:noFill/>
                          </a:ln>
                          <a:effectLst/>
                        </a:rPr>
                        <a:t>{b, </a:t>
                      </a:r>
                      <a:r>
                        <a:rPr kumimoji="0" lang="en-US" altLang="zh-CN" sz="2000" u="none" strike="noStrike" cap="none" normalizeH="0" baseline="0" smtClean="0">
                          <a:ln>
                            <a:noFill/>
                          </a:ln>
                          <a:effectLst/>
                          <a:sym typeface="Symbol" pitchFamily="18" charset="2"/>
                        </a:rPr>
                        <a:t></a:t>
                      </a:r>
                      <a:r>
                        <a:rPr kumimoji="0" lang="en-US" altLang="zh-CN" sz="2000" u="none" strike="noStrike" cap="none" normalizeH="0" baseline="0" smtClean="0">
                          <a:ln>
                            <a:noFill/>
                          </a:ln>
                          <a:effectLst/>
                        </a:rPr>
                        <a:t>}</a:t>
                      </a:r>
                      <a:endParaRPr kumimoji="0" lang="en-US" altLang="zh-CN" sz="2000" b="1" i="0" u="none" strike="noStrike" cap="none" normalizeH="0" baseline="0" smtClean="0">
                        <a:ln>
                          <a:noFill/>
                        </a:ln>
                        <a:solidFill>
                          <a:schemeClr val="hlink"/>
                        </a:solidFill>
                        <a:effectLst/>
                        <a:latin typeface="Times New Roman" pitchFamily="18" charset="0"/>
                        <a:ea typeface="幼圆" pitchFamily="49" charset="-122"/>
                        <a:sym typeface="Symbol" pitchFamily="18" charset="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noStrike" cap="none" normalizeH="0" baseline="0" smtClean="0">
                          <a:ln>
                            <a:noFill/>
                          </a:ln>
                          <a:effectLst/>
                        </a:rPr>
                        <a:t>{a,c,#}</a:t>
                      </a:r>
                      <a:endParaRPr kumimoji="0" lang="en-US" altLang="zh-CN" sz="2000" b="1" i="0" u="none" strike="noStrike" cap="none" normalizeH="0" baseline="0" smtClean="0">
                        <a:ln>
                          <a:noFill/>
                        </a:ln>
                        <a:solidFill>
                          <a:schemeClr val="hlink"/>
                        </a:solidFill>
                        <a:effectLst/>
                        <a:latin typeface="Arial" charset="0"/>
                        <a:ea typeface="幼圆" pitchFamily="49" charset="-122"/>
                      </a:endParaRPr>
                    </a:p>
                  </a:txBody>
                  <a:tcPr horzOverflow="overflow"/>
                </a:tc>
              </a:tr>
              <a:tr h="485775">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noStrike" cap="none" normalizeH="0" baseline="0" smtClean="0">
                          <a:ln>
                            <a:noFill/>
                          </a:ln>
                          <a:effectLst/>
                        </a:rPr>
                        <a:t>B</a:t>
                      </a:r>
                      <a:endParaRPr kumimoji="0" lang="en-US" altLang="zh-CN" sz="2000" b="1" i="0" u="none" strike="noStrike" cap="none" normalizeH="0" baseline="0" smtClean="0">
                        <a:ln>
                          <a:noFill/>
                        </a:ln>
                        <a:solidFill>
                          <a:schemeClr val="hlink"/>
                        </a:solidFill>
                        <a:effectLst/>
                        <a:latin typeface="Arial" charset="0"/>
                        <a:ea typeface="幼圆" pitchFamily="49" charset="-12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u="none" strike="noStrike" cap="none" normalizeH="0" baseline="0" smtClean="0">
                          <a:ln>
                            <a:noFill/>
                          </a:ln>
                          <a:effectLst/>
                        </a:rPr>
                        <a:t>是</a:t>
                      </a:r>
                      <a:endParaRPr kumimoji="0" lang="zh-CN" altLang="en-US" sz="2000" b="1" i="0" u="none" strike="noStrike" cap="none" normalizeH="0" baseline="0" smtClean="0">
                        <a:ln>
                          <a:noFill/>
                        </a:ln>
                        <a:solidFill>
                          <a:schemeClr val="hlink"/>
                        </a:solidFill>
                        <a:effectLst/>
                        <a:latin typeface="Arial" charset="0"/>
                        <a:ea typeface="幼圆" pitchFamily="49" charset="-12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noStrike" cap="none" normalizeH="0" baseline="0" smtClean="0">
                          <a:ln>
                            <a:noFill/>
                          </a:ln>
                          <a:effectLst/>
                        </a:rPr>
                        <a:t>{a, </a:t>
                      </a:r>
                      <a:r>
                        <a:rPr kumimoji="0" lang="en-US" altLang="zh-CN" sz="2000" u="none" strike="noStrike" cap="none" normalizeH="0" baseline="0" smtClean="0">
                          <a:ln>
                            <a:noFill/>
                          </a:ln>
                          <a:effectLst/>
                          <a:sym typeface="Symbol" pitchFamily="18" charset="2"/>
                        </a:rPr>
                        <a:t></a:t>
                      </a:r>
                      <a:r>
                        <a:rPr kumimoji="0" lang="en-US" altLang="zh-CN" sz="2000" u="none" strike="noStrike" cap="none" normalizeH="0" baseline="0" smtClean="0">
                          <a:ln>
                            <a:noFill/>
                          </a:ln>
                          <a:effectLst/>
                        </a:rPr>
                        <a:t>}</a:t>
                      </a:r>
                      <a:endParaRPr kumimoji="0" lang="en-US" altLang="zh-CN" sz="2000" b="1" i="0" u="none" strike="noStrike" cap="none" normalizeH="0" baseline="0" smtClean="0">
                        <a:ln>
                          <a:noFill/>
                        </a:ln>
                        <a:solidFill>
                          <a:schemeClr val="hlink"/>
                        </a:solidFill>
                        <a:effectLst/>
                        <a:latin typeface="Times New Roman" pitchFamily="18" charset="0"/>
                        <a:ea typeface="幼圆" pitchFamily="49" charset="-122"/>
                        <a:sym typeface="Symbol" pitchFamily="18" charset="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noStrike" cap="none" normalizeH="0" baseline="0" smtClean="0">
                          <a:ln>
                            <a:noFill/>
                          </a:ln>
                          <a:effectLst/>
                        </a:rPr>
                        <a:t>{#}</a:t>
                      </a:r>
                      <a:endParaRPr kumimoji="0" lang="en-US" altLang="zh-CN" sz="2000" b="1" i="0" u="none" strike="noStrike" cap="none" normalizeH="0" baseline="0" smtClean="0">
                        <a:ln>
                          <a:noFill/>
                        </a:ln>
                        <a:solidFill>
                          <a:schemeClr val="hlink"/>
                        </a:solidFill>
                        <a:effectLst/>
                        <a:latin typeface="Arial" charset="0"/>
                        <a:ea typeface="幼圆" pitchFamily="49" charset="-122"/>
                      </a:endParaRPr>
                    </a:p>
                  </a:txBody>
                  <a:tcPr horzOverflow="overflow"/>
                </a:tc>
              </a:tr>
              <a:tr h="485775">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noStrike" cap="none" normalizeH="0" baseline="0" smtClean="0">
                          <a:ln>
                            <a:noFill/>
                          </a:ln>
                          <a:effectLst/>
                        </a:rPr>
                        <a:t>C</a:t>
                      </a:r>
                      <a:endParaRPr kumimoji="0" lang="en-US" altLang="zh-CN" sz="2000" b="1" i="0" u="none" strike="noStrike" cap="none" normalizeH="0" baseline="0" smtClean="0">
                        <a:ln>
                          <a:noFill/>
                        </a:ln>
                        <a:solidFill>
                          <a:schemeClr val="hlink"/>
                        </a:solidFill>
                        <a:effectLst/>
                        <a:latin typeface="Arial" charset="0"/>
                        <a:ea typeface="幼圆" pitchFamily="49" charset="-12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u="none" strike="noStrike" cap="none" normalizeH="0" baseline="0" smtClean="0">
                          <a:ln>
                            <a:noFill/>
                          </a:ln>
                          <a:effectLst/>
                        </a:rPr>
                        <a:t>否</a:t>
                      </a:r>
                      <a:endParaRPr kumimoji="0" lang="zh-CN" altLang="en-US" sz="2000" b="1" i="0" u="none" strike="noStrike" cap="none" normalizeH="0" baseline="0" smtClean="0">
                        <a:ln>
                          <a:noFill/>
                        </a:ln>
                        <a:solidFill>
                          <a:schemeClr val="hlink"/>
                        </a:solidFill>
                        <a:effectLst/>
                        <a:latin typeface="Arial" charset="0"/>
                        <a:ea typeface="幼圆" pitchFamily="49" charset="-12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noStrike" cap="none" normalizeH="0" baseline="0" smtClean="0">
                          <a:ln>
                            <a:noFill/>
                          </a:ln>
                          <a:effectLst/>
                        </a:rPr>
                        <a:t>{a,b,c}</a:t>
                      </a:r>
                      <a:endParaRPr kumimoji="0" lang="en-US" altLang="zh-CN" sz="2000" b="1" i="0" u="none" strike="noStrike" cap="none" normalizeH="0" baseline="0" smtClean="0">
                        <a:ln>
                          <a:noFill/>
                        </a:ln>
                        <a:solidFill>
                          <a:schemeClr val="hlink"/>
                        </a:solidFill>
                        <a:effectLst/>
                        <a:latin typeface="Arial" charset="0"/>
                        <a:ea typeface="幼圆" pitchFamily="49" charset="-12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sngStrike" cap="none" normalizeH="0" baseline="0" dirty="0" smtClean="0">
                          <a:ln>
                            <a:noFill/>
                          </a:ln>
                          <a:effectLst/>
                        </a:rPr>
                        <a:t>{#}</a:t>
                      </a:r>
                      <a:endParaRPr kumimoji="0" lang="en-US" altLang="zh-CN" sz="2000" b="1" i="0" u="none" strike="sngStrike" cap="none" normalizeH="0" baseline="0" dirty="0" smtClean="0">
                        <a:ln>
                          <a:noFill/>
                        </a:ln>
                        <a:solidFill>
                          <a:schemeClr val="hlink"/>
                        </a:solidFill>
                        <a:effectLst/>
                        <a:latin typeface="Arial" charset="0"/>
                        <a:ea typeface="幼圆" pitchFamily="49" charset="-122"/>
                      </a:endParaRPr>
                    </a:p>
                  </a:txBody>
                  <a:tcPr horzOverflow="overflow"/>
                </a:tc>
              </a:tr>
              <a:tr h="487363">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noStrike" cap="none" normalizeH="0" baseline="0" smtClean="0">
                          <a:ln>
                            <a:noFill/>
                          </a:ln>
                          <a:effectLst/>
                        </a:rPr>
                        <a:t>D</a:t>
                      </a:r>
                      <a:endParaRPr kumimoji="0" lang="en-US" altLang="zh-CN" sz="2000" b="1" i="0" u="none" strike="noStrike" cap="none" normalizeH="0" baseline="0" smtClean="0">
                        <a:ln>
                          <a:noFill/>
                        </a:ln>
                        <a:solidFill>
                          <a:schemeClr val="hlink"/>
                        </a:solidFill>
                        <a:effectLst/>
                        <a:latin typeface="Arial" charset="0"/>
                        <a:ea typeface="幼圆" pitchFamily="49" charset="-12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u="none" strike="noStrike" cap="none" normalizeH="0" baseline="0" smtClean="0">
                          <a:ln>
                            <a:noFill/>
                          </a:ln>
                          <a:effectLst/>
                        </a:rPr>
                        <a:t>否</a:t>
                      </a:r>
                      <a:endParaRPr kumimoji="0" lang="zh-CN" altLang="en-US" sz="2000" b="1" i="0" u="none" strike="noStrike" cap="none" normalizeH="0" baseline="0" smtClean="0">
                        <a:ln>
                          <a:noFill/>
                        </a:ln>
                        <a:solidFill>
                          <a:schemeClr val="hlink"/>
                        </a:solidFill>
                        <a:effectLst/>
                        <a:latin typeface="Arial" charset="0"/>
                        <a:ea typeface="幼圆" pitchFamily="49" charset="-12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noStrike" cap="none" normalizeH="0" baseline="0" smtClean="0">
                          <a:ln>
                            <a:noFill/>
                          </a:ln>
                          <a:effectLst/>
                        </a:rPr>
                        <a:t>{a,c}</a:t>
                      </a:r>
                      <a:endParaRPr kumimoji="0" lang="en-US" altLang="zh-CN" sz="2000" b="1" i="0" u="none" strike="noStrike" cap="none" normalizeH="0" baseline="0" smtClean="0">
                        <a:ln>
                          <a:noFill/>
                        </a:ln>
                        <a:solidFill>
                          <a:schemeClr val="hlink"/>
                        </a:solidFill>
                        <a:effectLst/>
                        <a:latin typeface="Arial" charset="0"/>
                        <a:ea typeface="幼圆" pitchFamily="49" charset="-122"/>
                      </a:endParaRPr>
                    </a:p>
                  </a:txBody>
                  <a:tcPr horzOverflow="overflow"/>
                </a:tc>
                <a:tc>
                  <a:txBody>
                    <a:bodyPr/>
                    <a:lstStyle>
                      <a:lvl1pPr>
                        <a:spcBef>
                          <a:spcPct val="20000"/>
                        </a:spcBef>
                        <a:buFont typeface="Wingdings" pitchFamily="2" charset="2"/>
                        <a:defRPr sz="2400" b="1">
                          <a:solidFill>
                            <a:srgbClr val="A50021"/>
                          </a:solidFill>
                          <a:latin typeface="Arial" charset="0"/>
                          <a:ea typeface="幼圆" pitchFamily="49" charset="-122"/>
                        </a:defRPr>
                      </a:lvl1pPr>
                      <a:lvl2pPr marL="742950" indent="-285750">
                        <a:spcBef>
                          <a:spcPct val="20000"/>
                        </a:spcBef>
                        <a:buFont typeface="Wingdings" pitchFamily="2" charset="2"/>
                        <a:defRPr sz="2000">
                          <a:solidFill>
                            <a:schemeClr val="tx1"/>
                          </a:solidFill>
                          <a:latin typeface="Arial" charset="0"/>
                          <a:ea typeface="宋体" pitchFamily="2" charset="-122"/>
                        </a:defRPr>
                      </a:lvl2pPr>
                      <a:lvl3pPr marL="1143000" indent="-228600">
                        <a:spcBef>
                          <a:spcPct val="20000"/>
                        </a:spcBef>
                        <a:defRPr i="1">
                          <a:solidFill>
                            <a:schemeClr val="tx1"/>
                          </a:solidFill>
                          <a:latin typeface="Arial" charset="0"/>
                          <a:ea typeface="宋体" pitchFamily="2" charset="-122"/>
                        </a:defRPr>
                      </a:lvl3pPr>
                      <a:lvl4pPr marL="1600200" indent="-228600">
                        <a:spcBef>
                          <a:spcPct val="20000"/>
                        </a:spcBef>
                        <a:defRPr>
                          <a:solidFill>
                            <a:schemeClr val="tx1"/>
                          </a:solidFill>
                          <a:latin typeface="Arial" charset="0"/>
                          <a:ea typeface="宋体" pitchFamily="2" charset="-122"/>
                        </a:defRPr>
                      </a:lvl4pPr>
                      <a:lvl5pPr marL="2057400" indent="-228600">
                        <a:spcBef>
                          <a:spcPct val="20000"/>
                        </a:spcBef>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u="none" strike="sngStrike" cap="none" normalizeH="0" baseline="0" dirty="0" smtClean="0">
                          <a:ln>
                            <a:noFill/>
                          </a:ln>
                          <a:effectLst/>
                        </a:rPr>
                        <a:t>{#}</a:t>
                      </a:r>
                      <a:endParaRPr kumimoji="0" lang="en-US" altLang="zh-CN" sz="2000" b="1" i="0" u="none" strike="sngStrike" cap="none" normalizeH="0" baseline="0" dirty="0" smtClean="0">
                        <a:ln>
                          <a:noFill/>
                        </a:ln>
                        <a:solidFill>
                          <a:schemeClr val="hlink"/>
                        </a:solidFill>
                        <a:effectLst/>
                        <a:latin typeface="Arial" charset="0"/>
                        <a:ea typeface="幼圆" pitchFamily="49" charset="-122"/>
                      </a:endParaRPr>
                    </a:p>
                  </a:txBody>
                  <a:tcPr horzOverflow="overflow"/>
                </a:tc>
              </a:tr>
            </a:tbl>
          </a:graphicData>
        </a:graphic>
      </p:graphicFrame>
    </p:spTree>
    <p:extLst>
      <p:ext uri="{BB962C8B-B14F-4D97-AF65-F5344CB8AC3E}">
        <p14:creationId xmlns:p14="http://schemas.microsoft.com/office/powerpoint/2010/main" xmlns="" val="14136856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sz="quarter" idx="13"/>
          </p:nvPr>
        </p:nvSpPr>
        <p:spPr>
          <a:xfrm>
            <a:off x="457200" y="1568474"/>
            <a:ext cx="8229600" cy="5289550"/>
          </a:xfrm>
        </p:spPr>
        <p:txBody>
          <a:bodyPr>
            <a:normAutofit fontScale="92500" lnSpcReduction="10000"/>
          </a:bodyPr>
          <a:lstStyle/>
          <a:p>
            <a:pPr>
              <a:lnSpc>
                <a:spcPct val="120000"/>
              </a:lnSpc>
            </a:pPr>
            <a:r>
              <a:rPr lang="en-US" altLang="zh-CN" sz="2400" dirty="0" smtClean="0">
                <a:solidFill>
                  <a:srgbClr val="800000"/>
                </a:solidFill>
              </a:rPr>
              <a:t>SELECT(S</a:t>
            </a:r>
            <a:r>
              <a:rPr lang="en-US" altLang="zh-CN" sz="2400" dirty="0" smtClean="0">
                <a:solidFill>
                  <a:srgbClr val="800000"/>
                </a:solidFill>
                <a:sym typeface="Symbol" pitchFamily="18" charset="2"/>
              </a:rPr>
              <a:t></a:t>
            </a:r>
            <a:r>
              <a:rPr lang="en-US" altLang="zh-CN" sz="2400" dirty="0" smtClean="0">
                <a:solidFill>
                  <a:srgbClr val="800000"/>
                </a:solidFill>
              </a:rPr>
              <a:t>AB)=(FIRST(AB)</a:t>
            </a:r>
            <a:r>
              <a:rPr lang="zh-CN" altLang="en-US" sz="2400" dirty="0" smtClean="0">
                <a:solidFill>
                  <a:srgbClr val="800000"/>
                </a:solidFill>
              </a:rPr>
              <a:t>－</a:t>
            </a:r>
            <a:r>
              <a:rPr lang="en-US" altLang="zh-CN" sz="2400" dirty="0" smtClean="0">
                <a:solidFill>
                  <a:srgbClr val="800000"/>
                </a:solidFill>
              </a:rPr>
              <a:t>{</a:t>
            </a:r>
            <a:r>
              <a:rPr lang="en-US" altLang="zh-CN" sz="2400" dirty="0" smtClean="0">
                <a:solidFill>
                  <a:srgbClr val="800000"/>
                </a:solidFill>
                <a:sym typeface="Symbol" pitchFamily="18" charset="2"/>
              </a:rPr>
              <a:t></a:t>
            </a:r>
            <a:r>
              <a:rPr lang="en-US" altLang="zh-CN" sz="2400" dirty="0" smtClean="0">
                <a:solidFill>
                  <a:srgbClr val="800000"/>
                </a:solidFill>
              </a:rPr>
              <a:t>})∪FOLLOW(S)={</a:t>
            </a:r>
            <a:r>
              <a:rPr lang="en-US" altLang="zh-CN" sz="2400" dirty="0" err="1" smtClean="0">
                <a:solidFill>
                  <a:srgbClr val="800000"/>
                </a:solidFill>
              </a:rPr>
              <a:t>b,a</a:t>
            </a:r>
            <a:r>
              <a:rPr lang="en-US" altLang="zh-CN" sz="2400" dirty="0" smtClean="0">
                <a:solidFill>
                  <a:srgbClr val="800000"/>
                </a:solidFill>
              </a:rPr>
              <a:t>,#}</a:t>
            </a:r>
          </a:p>
          <a:p>
            <a:pPr>
              <a:lnSpc>
                <a:spcPct val="120000"/>
              </a:lnSpc>
            </a:pPr>
            <a:r>
              <a:rPr lang="en-US" altLang="zh-CN" sz="2400" dirty="0" smtClean="0">
                <a:solidFill>
                  <a:srgbClr val="800000"/>
                </a:solidFill>
              </a:rPr>
              <a:t>SELECT(</a:t>
            </a:r>
            <a:r>
              <a:rPr lang="en-US" altLang="zh-CN" sz="2400" dirty="0" err="1" smtClean="0">
                <a:solidFill>
                  <a:srgbClr val="800000"/>
                </a:solidFill>
              </a:rPr>
              <a:t>S</a:t>
            </a:r>
            <a:r>
              <a:rPr lang="en-US" altLang="zh-CN" sz="2400" dirty="0" err="1" smtClean="0">
                <a:solidFill>
                  <a:srgbClr val="800000"/>
                </a:solidFill>
                <a:sym typeface="Symbol" pitchFamily="18" charset="2"/>
              </a:rPr>
              <a:t></a:t>
            </a:r>
            <a:r>
              <a:rPr lang="en-US" altLang="zh-CN" sz="2400" dirty="0" err="1" smtClean="0">
                <a:solidFill>
                  <a:srgbClr val="800000"/>
                </a:solidFill>
              </a:rPr>
              <a:t>bC</a:t>
            </a:r>
            <a:r>
              <a:rPr lang="en-US" altLang="zh-CN" sz="2400" dirty="0" smtClean="0">
                <a:solidFill>
                  <a:srgbClr val="800000"/>
                </a:solidFill>
              </a:rPr>
              <a:t>)=FIRST(</a:t>
            </a:r>
            <a:r>
              <a:rPr lang="en-US" altLang="zh-CN" sz="2400" dirty="0" err="1" smtClean="0">
                <a:solidFill>
                  <a:srgbClr val="800000"/>
                </a:solidFill>
              </a:rPr>
              <a:t>bC</a:t>
            </a:r>
            <a:r>
              <a:rPr lang="en-US" altLang="zh-CN" sz="2400" dirty="0" smtClean="0">
                <a:solidFill>
                  <a:srgbClr val="800000"/>
                </a:solidFill>
              </a:rPr>
              <a:t>)={b}</a:t>
            </a:r>
          </a:p>
          <a:p>
            <a:pPr>
              <a:lnSpc>
                <a:spcPct val="120000"/>
              </a:lnSpc>
            </a:pPr>
            <a:r>
              <a:rPr lang="en-US" altLang="zh-CN" sz="2400" dirty="0" smtClean="0">
                <a:solidFill>
                  <a:schemeClr val="tx1"/>
                </a:solidFill>
              </a:rPr>
              <a:t>SELECT(A</a:t>
            </a:r>
            <a:r>
              <a:rPr lang="en-US" altLang="zh-CN" sz="2400" dirty="0" smtClean="0">
                <a:solidFill>
                  <a:schemeClr val="tx1"/>
                </a:solidFill>
                <a:sym typeface="Symbol" pitchFamily="18" charset="2"/>
              </a:rPr>
              <a:t></a:t>
            </a:r>
            <a:r>
              <a:rPr lang="en-US" altLang="zh-CN" sz="2400" dirty="0" smtClean="0">
                <a:solidFill>
                  <a:schemeClr val="tx1"/>
                </a:solidFill>
              </a:rPr>
              <a:t>)={FIRST(</a:t>
            </a:r>
            <a:r>
              <a:rPr lang="en-US" altLang="zh-CN" sz="2400" dirty="0" smtClean="0">
                <a:solidFill>
                  <a:schemeClr val="tx1"/>
                </a:solidFill>
                <a:sym typeface="Symbol" pitchFamily="18" charset="2"/>
              </a:rPr>
              <a:t></a:t>
            </a:r>
            <a:r>
              <a:rPr lang="en-US" altLang="zh-CN" sz="2400" dirty="0" smtClean="0">
                <a:solidFill>
                  <a:schemeClr val="tx1"/>
                </a:solidFill>
              </a:rPr>
              <a:t>)</a:t>
            </a:r>
            <a:r>
              <a:rPr lang="zh-CN" altLang="en-US" sz="2400" dirty="0" smtClean="0">
                <a:solidFill>
                  <a:schemeClr val="tx1"/>
                </a:solidFill>
              </a:rPr>
              <a:t>－</a:t>
            </a:r>
            <a:r>
              <a:rPr lang="en-US" altLang="zh-CN" sz="2400" dirty="0" smtClean="0">
                <a:solidFill>
                  <a:schemeClr val="tx1"/>
                </a:solidFill>
              </a:rPr>
              <a:t>{</a:t>
            </a:r>
            <a:r>
              <a:rPr lang="en-US" altLang="zh-CN" sz="2400" dirty="0" smtClean="0">
                <a:solidFill>
                  <a:schemeClr val="tx1"/>
                </a:solidFill>
                <a:sym typeface="Symbol" pitchFamily="18" charset="2"/>
              </a:rPr>
              <a:t></a:t>
            </a:r>
            <a:r>
              <a:rPr lang="en-US" altLang="zh-CN" sz="2400" dirty="0" smtClean="0">
                <a:solidFill>
                  <a:schemeClr val="tx1"/>
                </a:solidFill>
              </a:rPr>
              <a:t>}}∪FOLLOW(A)={</a:t>
            </a:r>
            <a:r>
              <a:rPr lang="en-US" altLang="zh-CN" sz="2400" dirty="0" err="1" smtClean="0">
                <a:solidFill>
                  <a:schemeClr val="tx1"/>
                </a:solidFill>
              </a:rPr>
              <a:t>a,c</a:t>
            </a:r>
            <a:r>
              <a:rPr lang="en-US" altLang="zh-CN" sz="2400" dirty="0" smtClean="0">
                <a:solidFill>
                  <a:schemeClr val="tx1"/>
                </a:solidFill>
              </a:rPr>
              <a:t>,#}</a:t>
            </a:r>
          </a:p>
          <a:p>
            <a:pPr>
              <a:lnSpc>
                <a:spcPct val="120000"/>
              </a:lnSpc>
            </a:pPr>
            <a:r>
              <a:rPr lang="en-US" altLang="zh-CN" sz="2400" dirty="0" smtClean="0">
                <a:solidFill>
                  <a:schemeClr val="tx1"/>
                </a:solidFill>
              </a:rPr>
              <a:t>SELECT(</a:t>
            </a:r>
            <a:r>
              <a:rPr lang="en-US" altLang="zh-CN" sz="2400" dirty="0" err="1" smtClean="0">
                <a:solidFill>
                  <a:schemeClr val="tx1"/>
                </a:solidFill>
              </a:rPr>
              <a:t>A</a:t>
            </a:r>
            <a:r>
              <a:rPr lang="en-US" altLang="zh-CN" sz="2400" dirty="0" err="1" smtClean="0">
                <a:solidFill>
                  <a:schemeClr val="tx1"/>
                </a:solidFill>
                <a:sym typeface="Symbol" pitchFamily="18" charset="2"/>
              </a:rPr>
              <a:t></a:t>
            </a:r>
            <a:r>
              <a:rPr lang="en-US" altLang="zh-CN" sz="2400" dirty="0" err="1" smtClean="0">
                <a:solidFill>
                  <a:schemeClr val="tx1"/>
                </a:solidFill>
              </a:rPr>
              <a:t>b</a:t>
            </a:r>
            <a:r>
              <a:rPr lang="en-US" altLang="zh-CN" sz="2400" dirty="0" smtClean="0">
                <a:solidFill>
                  <a:schemeClr val="tx1"/>
                </a:solidFill>
              </a:rPr>
              <a:t>)=FIRST(b)={b}</a:t>
            </a:r>
          </a:p>
          <a:p>
            <a:pPr>
              <a:lnSpc>
                <a:spcPct val="120000"/>
              </a:lnSpc>
            </a:pPr>
            <a:r>
              <a:rPr lang="en-US" altLang="zh-CN" sz="2400" dirty="0" smtClean="0">
                <a:solidFill>
                  <a:srgbClr val="800000"/>
                </a:solidFill>
              </a:rPr>
              <a:t>SELECT(B</a:t>
            </a:r>
            <a:r>
              <a:rPr lang="en-US" altLang="zh-CN" sz="2400" dirty="0" smtClean="0">
                <a:solidFill>
                  <a:srgbClr val="800000"/>
                </a:solidFill>
                <a:sym typeface="Symbol" pitchFamily="18" charset="2"/>
              </a:rPr>
              <a:t></a:t>
            </a:r>
            <a:r>
              <a:rPr lang="en-US" altLang="zh-CN" sz="2400" dirty="0" smtClean="0">
                <a:solidFill>
                  <a:srgbClr val="800000"/>
                </a:solidFill>
              </a:rPr>
              <a:t>)={FIRST(</a:t>
            </a:r>
            <a:r>
              <a:rPr lang="en-US" altLang="zh-CN" sz="2400" dirty="0" smtClean="0">
                <a:solidFill>
                  <a:srgbClr val="800000"/>
                </a:solidFill>
                <a:sym typeface="Symbol" pitchFamily="18" charset="2"/>
              </a:rPr>
              <a:t></a:t>
            </a:r>
            <a:r>
              <a:rPr lang="en-US" altLang="zh-CN" sz="2400" dirty="0" smtClean="0">
                <a:solidFill>
                  <a:srgbClr val="800000"/>
                </a:solidFill>
              </a:rPr>
              <a:t>)</a:t>
            </a:r>
            <a:r>
              <a:rPr lang="zh-CN" altLang="en-US" sz="2400" dirty="0" smtClean="0">
                <a:solidFill>
                  <a:srgbClr val="800000"/>
                </a:solidFill>
              </a:rPr>
              <a:t>－</a:t>
            </a:r>
            <a:r>
              <a:rPr lang="en-US" altLang="zh-CN" sz="2400" dirty="0" smtClean="0">
                <a:solidFill>
                  <a:srgbClr val="800000"/>
                </a:solidFill>
              </a:rPr>
              <a:t>{</a:t>
            </a:r>
            <a:r>
              <a:rPr lang="en-US" altLang="zh-CN" sz="2400" dirty="0" smtClean="0">
                <a:solidFill>
                  <a:srgbClr val="800000"/>
                </a:solidFill>
                <a:sym typeface="Symbol" pitchFamily="18" charset="2"/>
              </a:rPr>
              <a:t></a:t>
            </a:r>
            <a:r>
              <a:rPr lang="en-US" altLang="zh-CN" sz="2400" dirty="0" smtClean="0">
                <a:solidFill>
                  <a:srgbClr val="800000"/>
                </a:solidFill>
              </a:rPr>
              <a:t>}}∪FOLLOW(B)={#}</a:t>
            </a:r>
          </a:p>
          <a:p>
            <a:pPr>
              <a:lnSpc>
                <a:spcPct val="120000"/>
              </a:lnSpc>
            </a:pPr>
            <a:r>
              <a:rPr lang="en-US" altLang="zh-CN" sz="2400" dirty="0" smtClean="0">
                <a:solidFill>
                  <a:srgbClr val="800000"/>
                </a:solidFill>
              </a:rPr>
              <a:t>SELECT(</a:t>
            </a:r>
            <a:r>
              <a:rPr lang="en-US" altLang="zh-CN" sz="2400" dirty="0" err="1" smtClean="0">
                <a:solidFill>
                  <a:srgbClr val="800000"/>
                </a:solidFill>
              </a:rPr>
              <a:t>B</a:t>
            </a:r>
            <a:r>
              <a:rPr lang="en-US" altLang="zh-CN" sz="2400" dirty="0" err="1" smtClean="0">
                <a:solidFill>
                  <a:srgbClr val="800000"/>
                </a:solidFill>
                <a:sym typeface="Symbol" pitchFamily="18" charset="2"/>
              </a:rPr>
              <a:t></a:t>
            </a:r>
            <a:r>
              <a:rPr lang="en-US" altLang="zh-CN" sz="2400" dirty="0" err="1" smtClean="0">
                <a:solidFill>
                  <a:srgbClr val="800000"/>
                </a:solidFill>
              </a:rPr>
              <a:t>aD</a:t>
            </a:r>
            <a:r>
              <a:rPr lang="en-US" altLang="zh-CN" sz="2400" dirty="0" smtClean="0">
                <a:solidFill>
                  <a:srgbClr val="800000"/>
                </a:solidFill>
              </a:rPr>
              <a:t>)= FIRST(</a:t>
            </a:r>
            <a:r>
              <a:rPr lang="en-US" altLang="zh-CN" sz="2400" dirty="0" err="1" smtClean="0">
                <a:solidFill>
                  <a:srgbClr val="800000"/>
                </a:solidFill>
              </a:rPr>
              <a:t>aD</a:t>
            </a:r>
            <a:r>
              <a:rPr lang="en-US" altLang="zh-CN" sz="2400" dirty="0" smtClean="0">
                <a:solidFill>
                  <a:srgbClr val="800000"/>
                </a:solidFill>
              </a:rPr>
              <a:t>)={a}</a:t>
            </a:r>
          </a:p>
          <a:p>
            <a:pPr>
              <a:lnSpc>
                <a:spcPct val="120000"/>
              </a:lnSpc>
            </a:pPr>
            <a:r>
              <a:rPr lang="en-US" altLang="zh-CN" sz="2400" dirty="0" smtClean="0">
                <a:solidFill>
                  <a:schemeClr val="tx1"/>
                </a:solidFill>
              </a:rPr>
              <a:t>SELECT(C</a:t>
            </a:r>
            <a:r>
              <a:rPr lang="en-US" altLang="zh-CN" sz="2400" dirty="0" smtClean="0">
                <a:solidFill>
                  <a:schemeClr val="tx1"/>
                </a:solidFill>
                <a:sym typeface="Symbol" pitchFamily="18" charset="2"/>
              </a:rPr>
              <a:t></a:t>
            </a:r>
            <a:r>
              <a:rPr lang="en-US" altLang="zh-CN" sz="2400" dirty="0" smtClean="0">
                <a:solidFill>
                  <a:schemeClr val="tx1"/>
                </a:solidFill>
              </a:rPr>
              <a:t>AD)= FIRST(AD</a:t>
            </a:r>
            <a:r>
              <a:rPr lang="en-US" altLang="zh-CN" sz="2400" smtClean="0">
                <a:solidFill>
                  <a:schemeClr val="tx1"/>
                </a:solidFill>
              </a:rPr>
              <a:t>)={</a:t>
            </a:r>
            <a:r>
              <a:rPr lang="en-US" altLang="zh-CN" sz="2400" smtClean="0">
                <a:solidFill>
                  <a:schemeClr val="tx1"/>
                </a:solidFill>
              </a:rPr>
              <a:t>a,b,c}</a:t>
            </a:r>
          </a:p>
          <a:p>
            <a:pPr>
              <a:lnSpc>
                <a:spcPct val="120000"/>
              </a:lnSpc>
            </a:pPr>
            <a:r>
              <a:rPr lang="en-US" altLang="zh-CN" sz="2400" smtClean="0">
                <a:solidFill>
                  <a:schemeClr val="tx1"/>
                </a:solidFill>
              </a:rPr>
              <a:t>SELECT(C</a:t>
            </a:r>
            <a:r>
              <a:rPr lang="en-US" altLang="zh-CN" sz="2400" smtClean="0">
                <a:solidFill>
                  <a:schemeClr val="tx1"/>
                </a:solidFill>
                <a:sym typeface="Symbol" pitchFamily="18" charset="2"/>
              </a:rPr>
              <a:t></a:t>
            </a:r>
            <a:r>
              <a:rPr lang="en-US" altLang="zh-CN" sz="2400" smtClean="0">
                <a:solidFill>
                  <a:schemeClr val="tx1"/>
                </a:solidFill>
              </a:rPr>
              <a:t>b)= FIRST(b)={b}</a:t>
            </a:r>
          </a:p>
          <a:p>
            <a:pPr>
              <a:lnSpc>
                <a:spcPct val="120000"/>
              </a:lnSpc>
            </a:pPr>
            <a:r>
              <a:rPr lang="en-US" altLang="zh-CN" sz="2400" smtClean="0">
                <a:solidFill>
                  <a:srgbClr val="800000"/>
                </a:solidFill>
              </a:rPr>
              <a:t>SELECT(D</a:t>
            </a:r>
            <a:r>
              <a:rPr lang="en-US" altLang="zh-CN" sz="2400" dirty="0" err="1" smtClean="0">
                <a:solidFill>
                  <a:srgbClr val="800000"/>
                </a:solidFill>
                <a:sym typeface="Symbol" pitchFamily="18" charset="2"/>
              </a:rPr>
              <a:t></a:t>
            </a:r>
            <a:r>
              <a:rPr lang="en-US" altLang="zh-CN" sz="2400" dirty="0" err="1" smtClean="0">
                <a:solidFill>
                  <a:srgbClr val="800000"/>
                </a:solidFill>
              </a:rPr>
              <a:t>aS</a:t>
            </a:r>
            <a:r>
              <a:rPr lang="en-US" altLang="zh-CN" sz="2400" dirty="0" smtClean="0">
                <a:solidFill>
                  <a:srgbClr val="800000"/>
                </a:solidFill>
              </a:rPr>
              <a:t>)= FIRST(</a:t>
            </a:r>
            <a:r>
              <a:rPr lang="en-US" altLang="zh-CN" sz="2400" dirty="0" err="1" smtClean="0">
                <a:solidFill>
                  <a:srgbClr val="800000"/>
                </a:solidFill>
              </a:rPr>
              <a:t>aS</a:t>
            </a:r>
            <a:r>
              <a:rPr lang="en-US" altLang="zh-CN" sz="2400" dirty="0" smtClean="0">
                <a:solidFill>
                  <a:srgbClr val="800000"/>
                </a:solidFill>
              </a:rPr>
              <a:t>)={a}</a:t>
            </a:r>
          </a:p>
          <a:p>
            <a:pPr>
              <a:lnSpc>
                <a:spcPct val="120000"/>
              </a:lnSpc>
            </a:pPr>
            <a:r>
              <a:rPr lang="en-US" altLang="zh-CN" sz="2400" dirty="0" smtClean="0">
                <a:solidFill>
                  <a:srgbClr val="800000"/>
                </a:solidFill>
              </a:rPr>
              <a:t>SELECT(</a:t>
            </a:r>
            <a:r>
              <a:rPr lang="en-US" altLang="zh-CN" sz="2400" dirty="0" err="1" smtClean="0">
                <a:solidFill>
                  <a:srgbClr val="800000"/>
                </a:solidFill>
              </a:rPr>
              <a:t>D</a:t>
            </a:r>
            <a:r>
              <a:rPr lang="en-US" altLang="zh-CN" sz="2400" dirty="0" err="1" smtClean="0">
                <a:solidFill>
                  <a:srgbClr val="800000"/>
                </a:solidFill>
                <a:sym typeface="Symbol" pitchFamily="18" charset="2"/>
              </a:rPr>
              <a:t></a:t>
            </a:r>
            <a:r>
              <a:rPr lang="en-US" altLang="zh-CN" sz="2400" dirty="0" err="1" smtClean="0">
                <a:solidFill>
                  <a:srgbClr val="800000"/>
                </a:solidFill>
              </a:rPr>
              <a:t>c</a:t>
            </a:r>
            <a:r>
              <a:rPr lang="en-US" altLang="zh-CN" sz="2400" dirty="0" smtClean="0">
                <a:solidFill>
                  <a:srgbClr val="800000"/>
                </a:solidFill>
              </a:rPr>
              <a:t>)= FIRST(c)={c}</a:t>
            </a:r>
          </a:p>
          <a:p>
            <a:pPr>
              <a:lnSpc>
                <a:spcPct val="120000"/>
              </a:lnSpc>
            </a:pPr>
            <a:endParaRPr lang="en-US" altLang="zh-CN" sz="2400" dirty="0" smtClean="0">
              <a:solidFill>
                <a:schemeClr val="tx1"/>
              </a:solidFill>
            </a:endParaRPr>
          </a:p>
        </p:txBody>
      </p:sp>
      <p:sp>
        <p:nvSpPr>
          <p:cNvPr id="3" name="矩形 2"/>
          <p:cNvSpPr/>
          <p:nvPr/>
        </p:nvSpPr>
        <p:spPr>
          <a:xfrm>
            <a:off x="71406" y="147087"/>
            <a:ext cx="8858280" cy="1138773"/>
          </a:xfrm>
          <a:prstGeom prst="rect">
            <a:avLst/>
          </a:prstGeom>
          <a:ln w="28575">
            <a:solidFill>
              <a:srgbClr val="C00000"/>
            </a:solidFill>
          </a:ln>
        </p:spPr>
        <p:txBody>
          <a:bodyPr wrap="square">
            <a:spAutoFit/>
          </a:bodyPr>
          <a:lstStyle/>
          <a:p>
            <a:r>
              <a:rPr lang="zh-CN" altLang="en-US" sz="2400" b="1" smtClean="0"/>
              <a:t>产生</a:t>
            </a:r>
            <a:r>
              <a:rPr lang="zh-CN" altLang="en-US" sz="2400" b="1" smtClean="0"/>
              <a:t>式</a:t>
            </a:r>
            <a:r>
              <a:rPr lang="en-US" altLang="zh-CN" sz="2400" b="1" smtClean="0"/>
              <a:t>A</a:t>
            </a:r>
            <a:r>
              <a:rPr lang="en-US" altLang="zh-CN" sz="2400" b="1" smtClean="0">
                <a:sym typeface="Symbol" pitchFamily="18" charset="2"/>
              </a:rPr>
              <a:t></a:t>
            </a:r>
            <a:r>
              <a:rPr lang="zh-CN" altLang="en-US" sz="2400" b="1" smtClean="0">
                <a:sym typeface="Symbol" pitchFamily="18" charset="2"/>
              </a:rPr>
              <a:t>的</a:t>
            </a:r>
            <a:r>
              <a:rPr lang="en-US" altLang="zh-CN" sz="2400" b="1" smtClean="0">
                <a:sym typeface="Symbol" pitchFamily="18" charset="2"/>
              </a:rPr>
              <a:t>SELECT</a:t>
            </a:r>
            <a:r>
              <a:rPr lang="zh-CN" altLang="en-US" sz="2400" b="1" smtClean="0">
                <a:sym typeface="Symbol" pitchFamily="18" charset="2"/>
              </a:rPr>
              <a:t>集计算规则：</a:t>
            </a:r>
            <a:endParaRPr lang="en-US" altLang="zh-CN" sz="2400" b="1" smtClean="0">
              <a:solidFill>
                <a:srgbClr val="C00000"/>
              </a:solidFill>
            </a:endParaRPr>
          </a:p>
          <a:p>
            <a:r>
              <a:rPr lang="en-US" altLang="zh-CN" sz="2200" b="1" smtClean="0">
                <a:solidFill>
                  <a:srgbClr val="C00000"/>
                </a:solidFill>
              </a:rPr>
              <a:t> </a:t>
            </a:r>
            <a:r>
              <a:rPr lang="en-US" altLang="zh-CN" sz="2200" b="1" smtClean="0">
                <a:solidFill>
                  <a:srgbClr val="C00000"/>
                </a:solidFill>
              </a:rPr>
              <a:t>    </a:t>
            </a:r>
            <a:r>
              <a:rPr lang="zh-CN" altLang="en-US" sz="2200" b="1" smtClean="0">
                <a:solidFill>
                  <a:srgbClr val="C00000"/>
                </a:solidFill>
              </a:rPr>
              <a:t>若</a:t>
            </a:r>
            <a:r>
              <a:rPr lang="zh-CN" altLang="en-US" sz="2200" b="1" smtClean="0">
                <a:solidFill>
                  <a:srgbClr val="C00000"/>
                </a:solidFill>
                <a:sym typeface="Symbol" pitchFamily="18" charset="2"/>
              </a:rPr>
              <a:t></a:t>
            </a:r>
            <a:r>
              <a:rPr lang="zh-CN" altLang="en-US" sz="2200" b="1" smtClean="0">
                <a:solidFill>
                  <a:srgbClr val="C00000"/>
                </a:solidFill>
              </a:rPr>
              <a:t>不能推出</a:t>
            </a:r>
            <a:r>
              <a:rPr lang="zh-CN" altLang="en-US" sz="2200" b="1" smtClean="0">
                <a:solidFill>
                  <a:srgbClr val="C00000"/>
                </a:solidFill>
                <a:sym typeface="Symbol" pitchFamily="18" charset="2"/>
              </a:rPr>
              <a:t></a:t>
            </a:r>
            <a:r>
              <a:rPr lang="zh-CN" altLang="en-US" sz="2200" b="1" smtClean="0"/>
              <a:t>，则</a:t>
            </a:r>
            <a:r>
              <a:rPr lang="en-US" altLang="zh-CN" sz="2200" b="1" smtClean="0"/>
              <a:t>SELECT(A</a:t>
            </a:r>
            <a:r>
              <a:rPr lang="en-US" altLang="zh-CN" sz="2200" b="1" smtClean="0">
                <a:sym typeface="Symbol" pitchFamily="18" charset="2"/>
              </a:rPr>
              <a:t></a:t>
            </a:r>
            <a:r>
              <a:rPr lang="en-US" altLang="zh-CN" sz="2200" b="1" smtClean="0"/>
              <a:t>)=FIRST(</a:t>
            </a:r>
            <a:r>
              <a:rPr lang="en-US" altLang="zh-CN" sz="2200" b="1" smtClean="0">
                <a:sym typeface="Symbol" pitchFamily="18" charset="2"/>
              </a:rPr>
              <a:t>)</a:t>
            </a:r>
          </a:p>
          <a:p>
            <a:pPr marL="342900" lvl="1" indent="-342900"/>
            <a:r>
              <a:rPr lang="zh-CN" altLang="en-US" sz="2200" b="1" smtClean="0"/>
              <a:t>     如果</a:t>
            </a:r>
            <a:r>
              <a:rPr lang="zh-CN" altLang="en-US" sz="2200" b="1" smtClean="0">
                <a:solidFill>
                  <a:srgbClr val="C00000"/>
                </a:solidFill>
                <a:sym typeface="Symbol" pitchFamily="18" charset="2"/>
              </a:rPr>
              <a:t></a:t>
            </a:r>
            <a:r>
              <a:rPr lang="zh-CN" altLang="en-US" sz="2200" b="1" smtClean="0">
                <a:solidFill>
                  <a:srgbClr val="C00000"/>
                </a:solidFill>
              </a:rPr>
              <a:t>能够推导出</a:t>
            </a:r>
            <a:r>
              <a:rPr lang="zh-CN" altLang="en-US" sz="2200" b="1" smtClean="0">
                <a:solidFill>
                  <a:srgbClr val="C00000"/>
                </a:solidFill>
                <a:sym typeface="Symbol" pitchFamily="18" charset="2"/>
              </a:rPr>
              <a:t></a:t>
            </a:r>
            <a:r>
              <a:rPr lang="zh-CN" altLang="en-US" sz="2200" b="1" smtClean="0"/>
              <a:t>，则</a:t>
            </a:r>
            <a:r>
              <a:rPr lang="en-US" altLang="zh-CN" sz="2200" b="1" smtClean="0"/>
              <a:t>SELECT(A</a:t>
            </a:r>
            <a:r>
              <a:rPr lang="en-US" altLang="zh-CN" sz="2200" b="1" smtClean="0">
                <a:sym typeface="Symbol" pitchFamily="18" charset="2"/>
              </a:rPr>
              <a:t></a:t>
            </a:r>
            <a:r>
              <a:rPr lang="en-US" altLang="zh-CN" sz="2200" b="1" smtClean="0"/>
              <a:t>)=(FIRST(</a:t>
            </a:r>
            <a:r>
              <a:rPr lang="en-US" altLang="zh-CN" sz="2200" b="1" smtClean="0">
                <a:sym typeface="Symbol" pitchFamily="18" charset="2"/>
              </a:rPr>
              <a:t></a:t>
            </a:r>
            <a:r>
              <a:rPr lang="en-US" altLang="zh-CN" sz="2200" b="1" smtClean="0"/>
              <a:t>)﹣{</a:t>
            </a:r>
            <a:r>
              <a:rPr lang="en-US" altLang="zh-CN" sz="2200" b="1" smtClean="0">
                <a:sym typeface="Symbol" pitchFamily="18" charset="2"/>
              </a:rPr>
              <a:t></a:t>
            </a:r>
            <a:r>
              <a:rPr lang="en-US" altLang="zh-CN" sz="2200" b="1" smtClean="0"/>
              <a:t>})∪</a:t>
            </a:r>
            <a:r>
              <a:rPr lang="en-US" altLang="zh-CN" sz="2200" b="1" smtClean="0"/>
              <a:t>FOLLOW(A</a:t>
            </a:r>
            <a:r>
              <a:rPr lang="en-US" altLang="zh-CN" sz="2200" b="1" smtClean="0"/>
              <a:t>)</a:t>
            </a:r>
            <a:endParaRPr lang="zh-CN" altLang="en-US" sz="2200" b="1" dirty="0"/>
          </a:p>
        </p:txBody>
      </p:sp>
      <p:sp>
        <p:nvSpPr>
          <p:cNvPr id="5" name="矩形 4"/>
          <p:cNvSpPr/>
          <p:nvPr/>
        </p:nvSpPr>
        <p:spPr>
          <a:xfrm>
            <a:off x="8000992" y="5380696"/>
            <a:ext cx="1143008" cy="1477328"/>
          </a:xfrm>
          <a:prstGeom prst="rect">
            <a:avLst/>
          </a:prstGeom>
          <a:ln w="28575">
            <a:solidFill>
              <a:srgbClr val="C00000"/>
            </a:solidFill>
          </a:ln>
        </p:spPr>
        <p:txBody>
          <a:bodyPr wrap="square">
            <a:spAutoFit/>
          </a:bodyPr>
          <a:lstStyle/>
          <a:p>
            <a:pPr>
              <a:buFont typeface="Wingdings" pitchFamily="2" charset="2"/>
              <a:buNone/>
            </a:pPr>
            <a:r>
              <a:rPr lang="en-US" altLang="zh-CN" smtClean="0"/>
              <a:t>S</a:t>
            </a:r>
            <a:r>
              <a:rPr lang="zh-CN" altLang="en-US" smtClean="0"/>
              <a:t>：是</a:t>
            </a:r>
            <a:endParaRPr lang="en-US" altLang="zh-CN" smtClean="0"/>
          </a:p>
          <a:p>
            <a:pPr>
              <a:buFont typeface="Wingdings" pitchFamily="2" charset="2"/>
              <a:buNone/>
            </a:pPr>
            <a:r>
              <a:rPr lang="en-US" altLang="zh-CN" smtClean="0"/>
              <a:t>A</a:t>
            </a:r>
            <a:r>
              <a:rPr lang="zh-CN" altLang="en-US" smtClean="0"/>
              <a:t>：是</a:t>
            </a:r>
            <a:endParaRPr lang="en-US" altLang="zh-CN" smtClean="0"/>
          </a:p>
          <a:p>
            <a:pPr>
              <a:buFont typeface="Wingdings" pitchFamily="2" charset="2"/>
              <a:buNone/>
            </a:pPr>
            <a:r>
              <a:rPr lang="en-US" altLang="zh-CN" smtClean="0"/>
              <a:t>B</a:t>
            </a:r>
            <a:r>
              <a:rPr lang="zh-CN" altLang="en-US" smtClean="0"/>
              <a:t>：是</a:t>
            </a:r>
            <a:endParaRPr lang="en-US" altLang="zh-CN" smtClean="0"/>
          </a:p>
          <a:p>
            <a:pPr>
              <a:buFont typeface="Wingdings" pitchFamily="2" charset="2"/>
              <a:buNone/>
            </a:pPr>
            <a:r>
              <a:rPr lang="en-US" altLang="zh-CN" smtClean="0"/>
              <a:t>C</a:t>
            </a:r>
            <a:r>
              <a:rPr lang="zh-CN" altLang="en-US" smtClean="0"/>
              <a:t>：否</a:t>
            </a:r>
            <a:endParaRPr lang="en-US" altLang="zh-CN" smtClean="0"/>
          </a:p>
          <a:p>
            <a:pPr>
              <a:buFont typeface="Wingdings" pitchFamily="2" charset="2"/>
              <a:buNone/>
            </a:pPr>
            <a:r>
              <a:rPr lang="en-US" altLang="zh-CN" smtClean="0"/>
              <a:t>D</a:t>
            </a:r>
            <a:r>
              <a:rPr lang="zh-CN" altLang="en-US" smtClean="0"/>
              <a:t>：否</a:t>
            </a:r>
            <a:endParaRPr lang="en-US" altLang="zh-CN" dirty="0" smtClean="0"/>
          </a:p>
        </p:txBody>
      </p:sp>
      <p:sp>
        <p:nvSpPr>
          <p:cNvPr id="6" name="矩形 5"/>
          <p:cNvSpPr/>
          <p:nvPr/>
        </p:nvSpPr>
        <p:spPr>
          <a:xfrm>
            <a:off x="7143768" y="4086059"/>
            <a:ext cx="2000232" cy="1200329"/>
          </a:xfrm>
          <a:prstGeom prst="rect">
            <a:avLst/>
          </a:prstGeom>
          <a:ln w="28575">
            <a:solidFill>
              <a:srgbClr val="C00000"/>
            </a:solidFill>
          </a:ln>
        </p:spPr>
        <p:txBody>
          <a:bodyPr wrap="square">
            <a:spAutoFit/>
          </a:bodyPr>
          <a:lstStyle/>
          <a:p>
            <a:pPr>
              <a:buFont typeface="Wingdings" pitchFamily="2" charset="2"/>
              <a:buNone/>
            </a:pPr>
            <a:r>
              <a:rPr lang="en-US" altLang="zh-CN" smtClean="0"/>
              <a:t>FIRST(AB)={</a:t>
            </a:r>
            <a:r>
              <a:rPr lang="en-US" altLang="zh-CN" smtClean="0"/>
              <a:t>b,a,</a:t>
            </a:r>
            <a:r>
              <a:rPr lang="en-US" altLang="zh-CN" smtClean="0">
                <a:sym typeface="Symbol" pitchFamily="18" charset="2"/>
              </a:rPr>
              <a:t></a:t>
            </a:r>
            <a:r>
              <a:rPr lang="en-US" altLang="zh-CN" smtClean="0"/>
              <a:t>}</a:t>
            </a:r>
          </a:p>
          <a:p>
            <a:pPr>
              <a:buFont typeface="Wingdings" pitchFamily="2" charset="2"/>
              <a:buNone/>
            </a:pPr>
            <a:r>
              <a:rPr lang="en-US" altLang="zh-CN" smtClean="0"/>
              <a:t>FIRST(AD</a:t>
            </a:r>
            <a:r>
              <a:rPr lang="en-US" altLang="zh-CN" smtClean="0"/>
              <a:t>)={</a:t>
            </a:r>
            <a:r>
              <a:rPr lang="en-US" altLang="zh-CN" smtClean="0"/>
              <a:t>a,b,c</a:t>
            </a:r>
            <a:r>
              <a:rPr lang="en-US" altLang="zh-CN" smtClean="0"/>
              <a:t>}</a:t>
            </a:r>
          </a:p>
          <a:p>
            <a:pPr>
              <a:buFont typeface="Wingdings" pitchFamily="2" charset="2"/>
              <a:buNone/>
            </a:pPr>
            <a:r>
              <a:rPr lang="en-US" altLang="zh-CN" smtClean="0"/>
              <a:t>FOLLOW(A)={a,c,#}</a:t>
            </a:r>
          </a:p>
          <a:p>
            <a:pPr>
              <a:buFont typeface="Wingdings" pitchFamily="2" charset="2"/>
              <a:buNone/>
            </a:pPr>
            <a:r>
              <a:rPr lang="en-US" altLang="zh-CN" smtClean="0"/>
              <a:t>FOLLOW(S)={#}</a:t>
            </a:r>
            <a:endParaRPr lang="en-US" altLang="zh-CN" dirty="0" smtClean="0"/>
          </a:p>
        </p:txBody>
      </p:sp>
    </p:spTree>
    <p:extLst>
      <p:ext uri="{BB962C8B-B14F-4D97-AF65-F5344CB8AC3E}">
        <p14:creationId xmlns:p14="http://schemas.microsoft.com/office/powerpoint/2010/main" xmlns="" val="303554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Effect transition="in" filter="blinds(horizontal)">
                                      <p:cBhvr>
                                        <p:cTn id="7" dur="500"/>
                                        <p:tgtEl>
                                          <p:spTgt spid="368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6">
                                            <p:txEl>
                                              <p:pRg st="1" end="1"/>
                                            </p:txEl>
                                          </p:spTgt>
                                        </p:tgtEl>
                                        <p:attrNameLst>
                                          <p:attrName>style.visibility</p:attrName>
                                        </p:attrNameLst>
                                      </p:cBhvr>
                                      <p:to>
                                        <p:strVal val="visible"/>
                                      </p:to>
                                    </p:set>
                                    <p:animEffect transition="in" filter="blinds(horizontal)">
                                      <p:cBhvr>
                                        <p:cTn id="12" dur="500"/>
                                        <p:tgtEl>
                                          <p:spTgt spid="368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66">
                                            <p:txEl>
                                              <p:pRg st="2" end="2"/>
                                            </p:txEl>
                                          </p:spTgt>
                                        </p:tgtEl>
                                        <p:attrNameLst>
                                          <p:attrName>style.visibility</p:attrName>
                                        </p:attrNameLst>
                                      </p:cBhvr>
                                      <p:to>
                                        <p:strVal val="visible"/>
                                      </p:to>
                                    </p:set>
                                    <p:animEffect transition="in" filter="blinds(horizontal)">
                                      <p:cBhvr>
                                        <p:cTn id="17" dur="500"/>
                                        <p:tgtEl>
                                          <p:spTgt spid="368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66">
                                            <p:txEl>
                                              <p:pRg st="3" end="3"/>
                                            </p:txEl>
                                          </p:spTgt>
                                        </p:tgtEl>
                                        <p:attrNameLst>
                                          <p:attrName>style.visibility</p:attrName>
                                        </p:attrNameLst>
                                      </p:cBhvr>
                                      <p:to>
                                        <p:strVal val="visible"/>
                                      </p:to>
                                    </p:set>
                                    <p:animEffect transition="in" filter="blinds(horizontal)">
                                      <p:cBhvr>
                                        <p:cTn id="22" dur="500"/>
                                        <p:tgtEl>
                                          <p:spTgt spid="368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866">
                                            <p:txEl>
                                              <p:pRg st="4" end="4"/>
                                            </p:txEl>
                                          </p:spTgt>
                                        </p:tgtEl>
                                        <p:attrNameLst>
                                          <p:attrName>style.visibility</p:attrName>
                                        </p:attrNameLst>
                                      </p:cBhvr>
                                      <p:to>
                                        <p:strVal val="visible"/>
                                      </p:to>
                                    </p:set>
                                    <p:animEffect transition="in" filter="blinds(horizontal)">
                                      <p:cBhvr>
                                        <p:cTn id="27" dur="500"/>
                                        <p:tgtEl>
                                          <p:spTgt spid="368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866">
                                            <p:txEl>
                                              <p:pRg st="5" end="5"/>
                                            </p:txEl>
                                          </p:spTgt>
                                        </p:tgtEl>
                                        <p:attrNameLst>
                                          <p:attrName>style.visibility</p:attrName>
                                        </p:attrNameLst>
                                      </p:cBhvr>
                                      <p:to>
                                        <p:strVal val="visible"/>
                                      </p:to>
                                    </p:set>
                                    <p:animEffect transition="in" filter="blinds(horizontal)">
                                      <p:cBhvr>
                                        <p:cTn id="32" dur="500"/>
                                        <p:tgtEl>
                                          <p:spTgt spid="368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866">
                                            <p:txEl>
                                              <p:pRg st="6" end="6"/>
                                            </p:txEl>
                                          </p:spTgt>
                                        </p:tgtEl>
                                        <p:attrNameLst>
                                          <p:attrName>style.visibility</p:attrName>
                                        </p:attrNameLst>
                                      </p:cBhvr>
                                      <p:to>
                                        <p:strVal val="visible"/>
                                      </p:to>
                                    </p:set>
                                    <p:animEffect transition="in" filter="blinds(horizontal)">
                                      <p:cBhvr>
                                        <p:cTn id="37" dur="500"/>
                                        <p:tgtEl>
                                          <p:spTgt spid="3686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6866">
                                            <p:txEl>
                                              <p:pRg st="7" end="7"/>
                                            </p:txEl>
                                          </p:spTgt>
                                        </p:tgtEl>
                                        <p:attrNameLst>
                                          <p:attrName>style.visibility</p:attrName>
                                        </p:attrNameLst>
                                      </p:cBhvr>
                                      <p:to>
                                        <p:strVal val="visible"/>
                                      </p:to>
                                    </p:set>
                                    <p:animEffect transition="in" filter="blinds(horizontal)">
                                      <p:cBhvr>
                                        <p:cTn id="42" dur="500"/>
                                        <p:tgtEl>
                                          <p:spTgt spid="3686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866">
                                            <p:txEl>
                                              <p:pRg st="8" end="8"/>
                                            </p:txEl>
                                          </p:spTgt>
                                        </p:tgtEl>
                                        <p:attrNameLst>
                                          <p:attrName>style.visibility</p:attrName>
                                        </p:attrNameLst>
                                      </p:cBhvr>
                                      <p:to>
                                        <p:strVal val="visible"/>
                                      </p:to>
                                    </p:set>
                                    <p:animEffect transition="in" filter="blinds(horizontal)">
                                      <p:cBhvr>
                                        <p:cTn id="47" dur="500"/>
                                        <p:tgtEl>
                                          <p:spTgt spid="3686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6866">
                                            <p:txEl>
                                              <p:pRg st="9" end="9"/>
                                            </p:txEl>
                                          </p:spTgt>
                                        </p:tgtEl>
                                        <p:attrNameLst>
                                          <p:attrName>style.visibility</p:attrName>
                                        </p:attrNameLst>
                                      </p:cBhvr>
                                      <p:to>
                                        <p:strVal val="visible"/>
                                      </p:to>
                                    </p:set>
                                    <p:animEffect transition="in" filter="blinds(horizontal)">
                                      <p:cBhvr>
                                        <p:cTn id="52" dur="500"/>
                                        <p:tgtEl>
                                          <p:spTgt spid="368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sz="quarter" idx="13"/>
          </p:nvPr>
        </p:nvSpPr>
        <p:spPr>
          <a:xfrm>
            <a:off x="683568" y="836712"/>
            <a:ext cx="7704138" cy="5040312"/>
          </a:xfrm>
        </p:spPr>
        <p:txBody>
          <a:bodyPr>
            <a:normAutofit/>
          </a:bodyPr>
          <a:lstStyle/>
          <a:p>
            <a:pPr>
              <a:lnSpc>
                <a:spcPct val="110000"/>
              </a:lnSpc>
            </a:pPr>
            <a:r>
              <a:rPr lang="zh-CN" altLang="en-US" sz="2400" dirty="0" smtClean="0"/>
              <a:t>由以上计算结果可得相同的左部产生式的</a:t>
            </a:r>
            <a:r>
              <a:rPr lang="en-US" altLang="zh-CN" sz="2400" dirty="0" smtClean="0"/>
              <a:t>SELECT</a:t>
            </a:r>
            <a:r>
              <a:rPr lang="zh-CN" altLang="en-US" sz="2400" dirty="0" smtClean="0"/>
              <a:t>交集为：</a:t>
            </a:r>
          </a:p>
          <a:p>
            <a:pPr lvl="1">
              <a:lnSpc>
                <a:spcPct val="110000"/>
              </a:lnSpc>
            </a:pPr>
            <a:r>
              <a:rPr lang="en-US" altLang="zh-CN" sz="2400" dirty="0" smtClean="0"/>
              <a:t>SELECT(S</a:t>
            </a:r>
            <a:r>
              <a:rPr lang="en-US" altLang="zh-CN" sz="2400" dirty="0" smtClean="0">
                <a:sym typeface="Symbol" pitchFamily="18" charset="2"/>
              </a:rPr>
              <a:t></a:t>
            </a:r>
            <a:r>
              <a:rPr lang="en-US" altLang="zh-CN" sz="2400" dirty="0" smtClean="0"/>
              <a:t>AB)∩SELECT(</a:t>
            </a:r>
            <a:r>
              <a:rPr lang="en-US" altLang="zh-CN" sz="2400" dirty="0" err="1" smtClean="0"/>
              <a:t>S</a:t>
            </a:r>
            <a:r>
              <a:rPr lang="en-US" altLang="zh-CN" sz="2400" dirty="0" err="1" smtClean="0">
                <a:sym typeface="Symbol" pitchFamily="18" charset="2"/>
              </a:rPr>
              <a:t></a:t>
            </a:r>
            <a:r>
              <a:rPr lang="en-US" altLang="zh-CN" sz="2400" dirty="0" err="1" smtClean="0"/>
              <a:t>bC</a:t>
            </a:r>
            <a:r>
              <a:rPr lang="en-US" altLang="zh-CN" sz="2400" dirty="0" smtClean="0"/>
              <a:t>)={</a:t>
            </a:r>
            <a:r>
              <a:rPr lang="en-US" altLang="zh-CN" sz="2400" dirty="0" err="1" smtClean="0"/>
              <a:t>b,a</a:t>
            </a:r>
            <a:r>
              <a:rPr lang="en-US" altLang="zh-CN" sz="2400" dirty="0" smtClean="0"/>
              <a:t>,#}∩{b}={b}</a:t>
            </a:r>
            <a:r>
              <a:rPr lang="en-US" altLang="zh-CN" sz="2400" dirty="0" smtClean="0">
                <a:solidFill>
                  <a:srgbClr val="C00000"/>
                </a:solidFill>
              </a:rPr>
              <a:t>≠</a:t>
            </a:r>
            <a:r>
              <a:rPr lang="en-US" altLang="zh-CN" sz="2400" dirty="0" smtClean="0">
                <a:solidFill>
                  <a:srgbClr val="C00000"/>
                </a:solidFill>
                <a:sym typeface="Symbol" pitchFamily="18" charset="2"/>
              </a:rPr>
              <a:t></a:t>
            </a:r>
            <a:endParaRPr lang="en-US" altLang="zh-CN" sz="2400" dirty="0" smtClean="0">
              <a:solidFill>
                <a:srgbClr val="C00000"/>
              </a:solidFill>
            </a:endParaRPr>
          </a:p>
          <a:p>
            <a:pPr lvl="1">
              <a:lnSpc>
                <a:spcPct val="110000"/>
              </a:lnSpc>
            </a:pPr>
            <a:r>
              <a:rPr lang="en-US" altLang="zh-CN" sz="2400" dirty="0" smtClean="0"/>
              <a:t>SELECT(A</a:t>
            </a:r>
            <a:r>
              <a:rPr lang="en-US" altLang="zh-CN" sz="2400" dirty="0" smtClean="0">
                <a:sym typeface="Symbol" pitchFamily="18" charset="2"/>
              </a:rPr>
              <a:t></a:t>
            </a:r>
            <a:r>
              <a:rPr lang="en-US" altLang="zh-CN" sz="2400" dirty="0" smtClean="0"/>
              <a:t>)∩SELECT(</a:t>
            </a:r>
            <a:r>
              <a:rPr lang="en-US" altLang="zh-CN" sz="2400" dirty="0" err="1" smtClean="0"/>
              <a:t>A</a:t>
            </a:r>
            <a:r>
              <a:rPr lang="en-US" altLang="zh-CN" sz="2400" dirty="0" err="1" smtClean="0">
                <a:sym typeface="Symbol" pitchFamily="18" charset="2"/>
              </a:rPr>
              <a:t></a:t>
            </a:r>
            <a:r>
              <a:rPr lang="en-US" altLang="zh-CN" sz="2400" dirty="0" err="1" smtClean="0"/>
              <a:t>b</a:t>
            </a:r>
            <a:r>
              <a:rPr lang="en-US" altLang="zh-CN" sz="2400" dirty="0" smtClean="0"/>
              <a:t>)={</a:t>
            </a:r>
            <a:r>
              <a:rPr lang="en-US" altLang="zh-CN" sz="2400" dirty="0" err="1" smtClean="0"/>
              <a:t>a,c</a:t>
            </a:r>
            <a:r>
              <a:rPr lang="en-US" altLang="zh-CN" sz="2400" dirty="0" smtClean="0"/>
              <a:t>,#}∩{b}=</a:t>
            </a:r>
            <a:r>
              <a:rPr lang="en-US" altLang="zh-CN" sz="2400" dirty="0" smtClean="0">
                <a:sym typeface="Symbol" pitchFamily="18" charset="2"/>
              </a:rPr>
              <a:t></a:t>
            </a:r>
            <a:endParaRPr lang="en-US" altLang="zh-CN" sz="2400" dirty="0" smtClean="0"/>
          </a:p>
          <a:p>
            <a:pPr lvl="1">
              <a:lnSpc>
                <a:spcPct val="110000"/>
              </a:lnSpc>
            </a:pPr>
            <a:r>
              <a:rPr lang="en-US" altLang="zh-CN" sz="2400" dirty="0" smtClean="0"/>
              <a:t>SELECT(B</a:t>
            </a:r>
            <a:r>
              <a:rPr lang="en-US" altLang="zh-CN" sz="2400" dirty="0" smtClean="0">
                <a:sym typeface="Symbol" pitchFamily="18" charset="2"/>
              </a:rPr>
              <a:t></a:t>
            </a:r>
            <a:r>
              <a:rPr lang="en-US" altLang="zh-CN" sz="2400" dirty="0" smtClean="0"/>
              <a:t>)∩SELECT(</a:t>
            </a:r>
            <a:r>
              <a:rPr lang="en-US" altLang="zh-CN" sz="2400" dirty="0" err="1" smtClean="0"/>
              <a:t>B</a:t>
            </a:r>
            <a:r>
              <a:rPr lang="en-US" altLang="zh-CN" sz="2400" dirty="0" err="1" smtClean="0">
                <a:sym typeface="Symbol" pitchFamily="18" charset="2"/>
              </a:rPr>
              <a:t></a:t>
            </a:r>
            <a:r>
              <a:rPr lang="en-US" altLang="zh-CN" sz="2400" dirty="0" err="1" smtClean="0"/>
              <a:t>aD</a:t>
            </a:r>
            <a:r>
              <a:rPr lang="en-US" altLang="zh-CN" sz="2400" dirty="0" smtClean="0"/>
              <a:t>)={#}∩{a}=</a:t>
            </a:r>
            <a:r>
              <a:rPr lang="en-US" altLang="zh-CN" sz="2400" dirty="0" smtClean="0">
                <a:sym typeface="Symbol" pitchFamily="18" charset="2"/>
              </a:rPr>
              <a:t></a:t>
            </a:r>
            <a:endParaRPr lang="en-US" altLang="zh-CN" sz="2400" dirty="0" smtClean="0"/>
          </a:p>
          <a:p>
            <a:pPr lvl="1">
              <a:lnSpc>
                <a:spcPct val="110000"/>
              </a:lnSpc>
            </a:pPr>
            <a:r>
              <a:rPr lang="en-US" altLang="zh-CN" sz="2400" dirty="0" smtClean="0"/>
              <a:t>SELECT(C</a:t>
            </a:r>
            <a:r>
              <a:rPr lang="en-US" altLang="zh-CN" sz="2400" dirty="0" smtClean="0">
                <a:sym typeface="Symbol" pitchFamily="18" charset="2"/>
              </a:rPr>
              <a:t></a:t>
            </a:r>
            <a:r>
              <a:rPr lang="en-US" altLang="zh-CN" sz="2400" dirty="0" smtClean="0"/>
              <a:t>AD)∩SELECT(</a:t>
            </a:r>
            <a:r>
              <a:rPr lang="en-US" altLang="zh-CN" sz="2400" dirty="0" err="1" smtClean="0"/>
              <a:t>C</a:t>
            </a:r>
            <a:r>
              <a:rPr lang="en-US" altLang="zh-CN" sz="2400" dirty="0" err="1" smtClean="0">
                <a:sym typeface="Symbol" pitchFamily="18" charset="2"/>
              </a:rPr>
              <a:t></a:t>
            </a:r>
            <a:r>
              <a:rPr lang="en-US" altLang="zh-CN" sz="2400" dirty="0" err="1" smtClean="0"/>
              <a:t>b</a:t>
            </a:r>
            <a:r>
              <a:rPr lang="en-US" altLang="zh-CN" sz="2400" dirty="0" smtClean="0"/>
              <a:t>)={</a:t>
            </a:r>
            <a:r>
              <a:rPr lang="en-US" altLang="zh-CN" sz="2400" dirty="0" err="1" smtClean="0"/>
              <a:t>b,a,c</a:t>
            </a:r>
            <a:r>
              <a:rPr lang="en-US" altLang="zh-CN" sz="2400" dirty="0" smtClean="0"/>
              <a:t>}∩{b}={b}</a:t>
            </a:r>
            <a:r>
              <a:rPr lang="en-US" altLang="zh-CN" sz="2400" dirty="0" smtClean="0">
                <a:solidFill>
                  <a:srgbClr val="C00000"/>
                </a:solidFill>
              </a:rPr>
              <a:t>≠</a:t>
            </a:r>
            <a:r>
              <a:rPr lang="en-US" altLang="zh-CN" sz="2400" dirty="0" smtClean="0">
                <a:solidFill>
                  <a:srgbClr val="C00000"/>
                </a:solidFill>
                <a:sym typeface="Symbol" pitchFamily="18" charset="2"/>
              </a:rPr>
              <a:t></a:t>
            </a:r>
            <a:endParaRPr lang="en-US" altLang="zh-CN" sz="2400" dirty="0" smtClean="0">
              <a:solidFill>
                <a:srgbClr val="C00000"/>
              </a:solidFill>
            </a:endParaRPr>
          </a:p>
          <a:p>
            <a:pPr lvl="1">
              <a:lnSpc>
                <a:spcPct val="110000"/>
              </a:lnSpc>
            </a:pPr>
            <a:r>
              <a:rPr lang="en-US" altLang="zh-CN" sz="2400" dirty="0" smtClean="0"/>
              <a:t>SELECT(</a:t>
            </a:r>
            <a:r>
              <a:rPr lang="en-US" altLang="zh-CN" sz="2400" dirty="0" err="1" smtClean="0"/>
              <a:t>D</a:t>
            </a:r>
            <a:r>
              <a:rPr lang="en-US" altLang="zh-CN" sz="2400" dirty="0" err="1" smtClean="0">
                <a:sym typeface="Symbol" pitchFamily="18" charset="2"/>
              </a:rPr>
              <a:t></a:t>
            </a:r>
            <a:r>
              <a:rPr lang="en-US" altLang="zh-CN" sz="2400" dirty="0" err="1" smtClean="0"/>
              <a:t>aS</a:t>
            </a:r>
            <a:r>
              <a:rPr lang="en-US" altLang="zh-CN" sz="2400" dirty="0" smtClean="0"/>
              <a:t>)∩SELECT(</a:t>
            </a:r>
            <a:r>
              <a:rPr lang="en-US" altLang="zh-CN" sz="2400" dirty="0" err="1" smtClean="0"/>
              <a:t>D</a:t>
            </a:r>
            <a:r>
              <a:rPr lang="en-US" altLang="zh-CN" sz="2400" dirty="0" err="1" smtClean="0">
                <a:sym typeface="Symbol" pitchFamily="18" charset="2"/>
              </a:rPr>
              <a:t></a:t>
            </a:r>
            <a:r>
              <a:rPr lang="en-US" altLang="zh-CN" sz="2400" dirty="0" err="1" smtClean="0"/>
              <a:t>c</a:t>
            </a:r>
            <a:r>
              <a:rPr lang="en-US" altLang="zh-CN" sz="2400" dirty="0" smtClean="0"/>
              <a:t>)={a}∩{c}=</a:t>
            </a:r>
            <a:r>
              <a:rPr lang="en-US" altLang="zh-CN" sz="2400" dirty="0" smtClean="0">
                <a:sym typeface="Symbol" pitchFamily="18" charset="2"/>
              </a:rPr>
              <a:t></a:t>
            </a:r>
            <a:endParaRPr lang="en-US" altLang="zh-CN" sz="2400" dirty="0" smtClean="0"/>
          </a:p>
          <a:p>
            <a:pPr>
              <a:lnSpc>
                <a:spcPct val="110000"/>
              </a:lnSpc>
            </a:pPr>
            <a:r>
              <a:rPr lang="zh-CN" altLang="en-US" sz="2400" dirty="0" smtClean="0"/>
              <a:t>由</a:t>
            </a:r>
            <a:r>
              <a:rPr lang="en-US" altLang="zh-CN" sz="2400" dirty="0" smtClean="0"/>
              <a:t>LL(1)</a:t>
            </a:r>
            <a:r>
              <a:rPr lang="zh-CN" altLang="en-US" sz="2400" dirty="0" smtClean="0"/>
              <a:t>文法定义知该文法不是</a:t>
            </a:r>
            <a:r>
              <a:rPr lang="en-US" altLang="zh-CN" sz="2400" dirty="0" smtClean="0"/>
              <a:t>LL(1)</a:t>
            </a:r>
            <a:r>
              <a:rPr lang="zh-CN" altLang="en-US" sz="2400" dirty="0" smtClean="0"/>
              <a:t>文法。</a:t>
            </a:r>
          </a:p>
        </p:txBody>
      </p:sp>
    </p:spTree>
    <p:extLst>
      <p:ext uri="{BB962C8B-B14F-4D97-AF65-F5344CB8AC3E}">
        <p14:creationId xmlns:p14="http://schemas.microsoft.com/office/powerpoint/2010/main" xmlns="" val="170287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Effect transition="in" filter="blinds(horizontal)">
                                      <p:cBhvr>
                                        <p:cTn id="7" dur="500"/>
                                        <p:tgtEl>
                                          <p:spTgt spid="3789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890">
                                            <p:txEl>
                                              <p:pRg st="1" end="1"/>
                                            </p:txEl>
                                          </p:spTgt>
                                        </p:tgtEl>
                                        <p:attrNameLst>
                                          <p:attrName>style.visibility</p:attrName>
                                        </p:attrNameLst>
                                      </p:cBhvr>
                                      <p:to>
                                        <p:strVal val="visible"/>
                                      </p:to>
                                    </p:set>
                                    <p:animEffect transition="in" filter="blinds(horizontal)">
                                      <p:cBhvr>
                                        <p:cTn id="10" dur="500"/>
                                        <p:tgtEl>
                                          <p:spTgt spid="37890">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890">
                                            <p:txEl>
                                              <p:pRg st="2" end="2"/>
                                            </p:txEl>
                                          </p:spTgt>
                                        </p:tgtEl>
                                        <p:attrNameLst>
                                          <p:attrName>style.visibility</p:attrName>
                                        </p:attrNameLst>
                                      </p:cBhvr>
                                      <p:to>
                                        <p:strVal val="visible"/>
                                      </p:to>
                                    </p:set>
                                    <p:animEffect transition="in" filter="blinds(horizontal)">
                                      <p:cBhvr>
                                        <p:cTn id="13" dur="500"/>
                                        <p:tgtEl>
                                          <p:spTgt spid="37890">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7890">
                                            <p:txEl>
                                              <p:pRg st="3" end="3"/>
                                            </p:txEl>
                                          </p:spTgt>
                                        </p:tgtEl>
                                        <p:attrNameLst>
                                          <p:attrName>style.visibility</p:attrName>
                                        </p:attrNameLst>
                                      </p:cBhvr>
                                      <p:to>
                                        <p:strVal val="visible"/>
                                      </p:to>
                                    </p:set>
                                    <p:animEffect transition="in" filter="blinds(horizontal)">
                                      <p:cBhvr>
                                        <p:cTn id="16" dur="500"/>
                                        <p:tgtEl>
                                          <p:spTgt spid="37890">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7890">
                                            <p:txEl>
                                              <p:pRg st="4" end="4"/>
                                            </p:txEl>
                                          </p:spTgt>
                                        </p:tgtEl>
                                        <p:attrNameLst>
                                          <p:attrName>style.visibility</p:attrName>
                                        </p:attrNameLst>
                                      </p:cBhvr>
                                      <p:to>
                                        <p:strVal val="visible"/>
                                      </p:to>
                                    </p:set>
                                    <p:animEffect transition="in" filter="blinds(horizontal)">
                                      <p:cBhvr>
                                        <p:cTn id="19" dur="500"/>
                                        <p:tgtEl>
                                          <p:spTgt spid="37890">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7890">
                                            <p:txEl>
                                              <p:pRg st="5" end="5"/>
                                            </p:txEl>
                                          </p:spTgt>
                                        </p:tgtEl>
                                        <p:attrNameLst>
                                          <p:attrName>style.visibility</p:attrName>
                                        </p:attrNameLst>
                                      </p:cBhvr>
                                      <p:to>
                                        <p:strVal val="visible"/>
                                      </p:to>
                                    </p:set>
                                    <p:animEffect transition="in" filter="blinds(horizontal)">
                                      <p:cBhvr>
                                        <p:cTn id="22" dur="500"/>
                                        <p:tgtEl>
                                          <p:spTgt spid="3789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890">
                                            <p:txEl>
                                              <p:pRg st="6" end="6"/>
                                            </p:txEl>
                                          </p:spTgt>
                                        </p:tgtEl>
                                        <p:attrNameLst>
                                          <p:attrName>style.visibility</p:attrName>
                                        </p:attrNameLst>
                                      </p:cBhvr>
                                      <p:to>
                                        <p:strVal val="visible"/>
                                      </p:to>
                                    </p:set>
                                    <p:animEffect transition="in" filter="blinds(horizontal)">
                                      <p:cBhvr>
                                        <p:cTn id="27" dur="500"/>
                                        <p:tgtEl>
                                          <p:spTgt spid="3789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sz="quarter" idx="13"/>
          </p:nvPr>
        </p:nvSpPr>
        <p:spPr>
          <a:xfrm>
            <a:off x="395536" y="188640"/>
            <a:ext cx="8229600" cy="5721350"/>
          </a:xfrm>
        </p:spPr>
        <p:txBody>
          <a:bodyPr>
            <a:noAutofit/>
          </a:bodyPr>
          <a:lstStyle/>
          <a:p>
            <a:pPr>
              <a:lnSpc>
                <a:spcPct val="110000"/>
              </a:lnSpc>
            </a:pPr>
            <a:r>
              <a:rPr lang="zh-CN" altLang="en-US" sz="2400" dirty="0" smtClean="0"/>
              <a:t>例</a:t>
            </a:r>
            <a:r>
              <a:rPr lang="en-US" altLang="zh-CN" sz="2400" dirty="0" smtClean="0"/>
              <a:t>: </a:t>
            </a:r>
            <a:r>
              <a:rPr lang="zh-CN" altLang="en-US" sz="2400" dirty="0" smtClean="0"/>
              <a:t>有文法</a:t>
            </a:r>
            <a:r>
              <a:rPr lang="en-US" altLang="zh-CN" sz="2400" dirty="0" smtClean="0"/>
              <a:t>G[S]</a:t>
            </a:r>
            <a:r>
              <a:rPr lang="zh-CN" altLang="en-US" sz="2400" dirty="0" smtClean="0"/>
              <a:t>：</a:t>
            </a:r>
          </a:p>
          <a:p>
            <a:pPr>
              <a:lnSpc>
                <a:spcPct val="110000"/>
              </a:lnSpc>
              <a:buFont typeface="Wingdings" pitchFamily="2" charset="2"/>
              <a:buNone/>
            </a:pPr>
            <a:r>
              <a:rPr lang="zh-CN" altLang="en-US" sz="2400" dirty="0" smtClean="0"/>
              <a:t>	</a:t>
            </a:r>
            <a:r>
              <a:rPr lang="en-US" altLang="zh-CN" sz="2400" dirty="0" smtClean="0">
                <a:solidFill>
                  <a:schemeClr val="tx1"/>
                </a:solidFill>
              </a:rPr>
              <a:t>S</a:t>
            </a:r>
            <a:r>
              <a:rPr lang="en-US" altLang="zh-CN" sz="2400" dirty="0" smtClean="0">
                <a:solidFill>
                  <a:schemeClr val="tx1"/>
                </a:solidFill>
                <a:sym typeface="Symbol" pitchFamily="18" charset="2"/>
              </a:rPr>
              <a:t></a:t>
            </a:r>
            <a:r>
              <a:rPr lang="en-US" altLang="zh-CN" sz="2400" dirty="0" smtClean="0">
                <a:solidFill>
                  <a:schemeClr val="tx1"/>
                </a:solidFill>
              </a:rPr>
              <a:t>BA</a:t>
            </a:r>
          </a:p>
          <a:p>
            <a:pPr>
              <a:lnSpc>
                <a:spcPct val="110000"/>
              </a:lnSpc>
              <a:buFont typeface="Wingdings" pitchFamily="2" charset="2"/>
              <a:buNone/>
            </a:pPr>
            <a:r>
              <a:rPr lang="en-US" altLang="zh-CN" sz="2400" dirty="0" smtClean="0">
                <a:solidFill>
                  <a:schemeClr val="tx1"/>
                </a:solidFill>
              </a:rPr>
              <a:t>	</a:t>
            </a:r>
            <a:r>
              <a:rPr lang="en-US" altLang="zh-CN" sz="2400" dirty="0" err="1" smtClean="0">
                <a:solidFill>
                  <a:schemeClr val="tx1"/>
                </a:solidFill>
              </a:rPr>
              <a:t>A</a:t>
            </a:r>
            <a:r>
              <a:rPr lang="en-US" altLang="zh-CN" sz="2400" dirty="0" err="1" smtClean="0">
                <a:solidFill>
                  <a:schemeClr val="tx1"/>
                </a:solidFill>
                <a:sym typeface="Symbol" pitchFamily="18" charset="2"/>
              </a:rPr>
              <a:t></a:t>
            </a:r>
            <a:r>
              <a:rPr lang="en-US" altLang="zh-CN" sz="2400" dirty="0" err="1" smtClean="0">
                <a:solidFill>
                  <a:schemeClr val="tx1"/>
                </a:solidFill>
              </a:rPr>
              <a:t>BS|d</a:t>
            </a:r>
            <a:endParaRPr lang="en-US" altLang="zh-CN" sz="2400" dirty="0" smtClean="0">
              <a:solidFill>
                <a:schemeClr val="tx1"/>
              </a:solidFill>
            </a:endParaRPr>
          </a:p>
          <a:p>
            <a:pPr>
              <a:lnSpc>
                <a:spcPct val="110000"/>
              </a:lnSpc>
              <a:buFont typeface="Wingdings" pitchFamily="2" charset="2"/>
              <a:buNone/>
            </a:pPr>
            <a:r>
              <a:rPr lang="en-US" altLang="zh-CN" sz="2400" dirty="0" smtClean="0">
                <a:solidFill>
                  <a:schemeClr val="tx1"/>
                </a:solidFill>
              </a:rPr>
              <a:t>	</a:t>
            </a:r>
            <a:r>
              <a:rPr lang="en-US" altLang="zh-CN" sz="2400" dirty="0" err="1" smtClean="0">
                <a:solidFill>
                  <a:schemeClr val="tx1"/>
                </a:solidFill>
              </a:rPr>
              <a:t>B</a:t>
            </a:r>
            <a:r>
              <a:rPr lang="en-US" altLang="zh-CN" sz="2400" dirty="0" err="1" smtClean="0">
                <a:solidFill>
                  <a:schemeClr val="tx1"/>
                </a:solidFill>
                <a:sym typeface="Symbol" pitchFamily="18" charset="2"/>
              </a:rPr>
              <a:t></a:t>
            </a:r>
            <a:r>
              <a:rPr lang="en-US" altLang="zh-CN" sz="2400" dirty="0" err="1" smtClean="0">
                <a:solidFill>
                  <a:schemeClr val="tx1"/>
                </a:solidFill>
              </a:rPr>
              <a:t>aA|bS|c</a:t>
            </a:r>
            <a:endParaRPr lang="en-US" altLang="zh-CN" sz="2400" dirty="0" smtClean="0">
              <a:solidFill>
                <a:schemeClr val="tx1"/>
              </a:solidFill>
            </a:endParaRPr>
          </a:p>
          <a:p>
            <a:pPr>
              <a:lnSpc>
                <a:spcPct val="110000"/>
              </a:lnSpc>
              <a:buFont typeface="Wingdings" pitchFamily="2" charset="2"/>
              <a:buNone/>
            </a:pPr>
            <a:r>
              <a:rPr lang="en-US" altLang="zh-CN" sz="2400" dirty="0" smtClean="0"/>
              <a:t>	</a:t>
            </a:r>
            <a:r>
              <a:rPr lang="zh-CN" altLang="en-US" sz="2400" dirty="0" smtClean="0">
                <a:solidFill>
                  <a:schemeClr val="tx1"/>
                </a:solidFill>
              </a:rPr>
              <a:t>证明该文法</a:t>
            </a:r>
            <a:r>
              <a:rPr lang="en-US" altLang="zh-CN" sz="2400" dirty="0" smtClean="0">
                <a:solidFill>
                  <a:schemeClr val="tx1"/>
                </a:solidFill>
              </a:rPr>
              <a:t>G</a:t>
            </a:r>
            <a:r>
              <a:rPr lang="zh-CN" altLang="en-US" sz="2400" dirty="0" smtClean="0">
                <a:solidFill>
                  <a:schemeClr val="tx1"/>
                </a:solidFill>
              </a:rPr>
              <a:t>是</a:t>
            </a:r>
            <a:r>
              <a:rPr lang="en-US" altLang="zh-CN" sz="2400" dirty="0" smtClean="0">
                <a:solidFill>
                  <a:schemeClr val="tx1"/>
                </a:solidFill>
              </a:rPr>
              <a:t>LL(1)</a:t>
            </a:r>
            <a:r>
              <a:rPr lang="zh-CN" altLang="en-US" sz="2400" dirty="0" smtClean="0">
                <a:solidFill>
                  <a:schemeClr val="tx1"/>
                </a:solidFill>
              </a:rPr>
              <a:t>文法。</a:t>
            </a:r>
          </a:p>
          <a:p>
            <a:pPr>
              <a:lnSpc>
                <a:spcPct val="110000"/>
              </a:lnSpc>
              <a:buFont typeface="Wingdings" pitchFamily="2" charset="2"/>
              <a:buNone/>
            </a:pPr>
            <a:endParaRPr lang="zh-CN" altLang="en-US" sz="2400" dirty="0" smtClean="0">
              <a:solidFill>
                <a:schemeClr val="tx1"/>
              </a:solidFill>
            </a:endParaRPr>
          </a:p>
          <a:p>
            <a:pPr>
              <a:lnSpc>
                <a:spcPct val="110000"/>
              </a:lnSpc>
              <a:buFont typeface="Wingdings" pitchFamily="2" charset="2"/>
              <a:buNone/>
            </a:pPr>
            <a:r>
              <a:rPr lang="zh-CN" altLang="en-US" sz="2400" dirty="0" smtClean="0">
                <a:solidFill>
                  <a:schemeClr val="tx1"/>
                </a:solidFill>
              </a:rPr>
              <a:t>  	</a:t>
            </a:r>
            <a:r>
              <a:rPr lang="en-US" altLang="zh-CN" sz="2400" dirty="0" smtClean="0">
                <a:solidFill>
                  <a:schemeClr val="tx1"/>
                </a:solidFill>
              </a:rPr>
              <a:t>SELECT(A</a:t>
            </a:r>
            <a:r>
              <a:rPr lang="en-US" altLang="zh-CN" sz="2400" dirty="0" smtClean="0">
                <a:solidFill>
                  <a:schemeClr val="tx1"/>
                </a:solidFill>
                <a:sym typeface="Symbol" pitchFamily="18" charset="2"/>
              </a:rPr>
              <a:t></a:t>
            </a:r>
            <a:r>
              <a:rPr lang="en-US" altLang="zh-CN" sz="2400" dirty="0" smtClean="0">
                <a:solidFill>
                  <a:schemeClr val="tx1"/>
                </a:solidFill>
              </a:rPr>
              <a:t>BS)=FIRST(B)={</a:t>
            </a:r>
            <a:r>
              <a:rPr lang="en-US" altLang="zh-CN" sz="2400" dirty="0" err="1" smtClean="0">
                <a:solidFill>
                  <a:schemeClr val="tx1"/>
                </a:solidFill>
              </a:rPr>
              <a:t>a,b,c</a:t>
            </a:r>
            <a:r>
              <a:rPr lang="en-US" altLang="zh-CN" sz="2400" dirty="0" smtClean="0">
                <a:solidFill>
                  <a:schemeClr val="tx1"/>
                </a:solidFill>
              </a:rPr>
              <a:t>}</a:t>
            </a:r>
          </a:p>
          <a:p>
            <a:pPr>
              <a:lnSpc>
                <a:spcPct val="120000"/>
              </a:lnSpc>
              <a:buFont typeface="Wingdings" pitchFamily="2" charset="2"/>
              <a:buNone/>
            </a:pPr>
            <a:r>
              <a:rPr lang="en-US" altLang="zh-CN" sz="2400" dirty="0" smtClean="0">
                <a:solidFill>
                  <a:schemeClr val="tx1"/>
                </a:solidFill>
              </a:rPr>
              <a:t>	SELECT(</a:t>
            </a:r>
            <a:r>
              <a:rPr lang="en-US" altLang="zh-CN" sz="2400" dirty="0" err="1" smtClean="0">
                <a:solidFill>
                  <a:schemeClr val="tx1"/>
                </a:solidFill>
              </a:rPr>
              <a:t>A</a:t>
            </a:r>
            <a:r>
              <a:rPr lang="en-US" altLang="zh-CN" sz="2400" dirty="0" err="1" smtClean="0">
                <a:solidFill>
                  <a:schemeClr val="tx1"/>
                </a:solidFill>
                <a:sym typeface="Symbol" pitchFamily="18" charset="2"/>
              </a:rPr>
              <a:t></a:t>
            </a:r>
            <a:r>
              <a:rPr lang="en-US" altLang="zh-CN" sz="2400" dirty="0" err="1" smtClean="0">
                <a:solidFill>
                  <a:schemeClr val="tx1"/>
                </a:solidFill>
              </a:rPr>
              <a:t>d</a:t>
            </a:r>
            <a:r>
              <a:rPr lang="en-US" altLang="zh-CN" sz="2400" dirty="0" smtClean="0">
                <a:solidFill>
                  <a:schemeClr val="tx1"/>
                </a:solidFill>
              </a:rPr>
              <a:t>)=FIRST(d)={d}</a:t>
            </a:r>
          </a:p>
          <a:p>
            <a:pPr>
              <a:lnSpc>
                <a:spcPct val="120000"/>
              </a:lnSpc>
              <a:buFont typeface="Wingdings" pitchFamily="2" charset="2"/>
              <a:buNone/>
            </a:pPr>
            <a:r>
              <a:rPr lang="en-US" altLang="zh-CN" sz="2400" dirty="0" smtClean="0">
                <a:solidFill>
                  <a:schemeClr val="tx1"/>
                </a:solidFill>
              </a:rPr>
              <a:t>	SELECT(A</a:t>
            </a:r>
            <a:r>
              <a:rPr lang="en-US" altLang="zh-CN" sz="2400" dirty="0" smtClean="0">
                <a:solidFill>
                  <a:schemeClr val="tx1"/>
                </a:solidFill>
                <a:sym typeface="Symbol" pitchFamily="18" charset="2"/>
              </a:rPr>
              <a:t></a:t>
            </a:r>
            <a:r>
              <a:rPr lang="en-US" altLang="zh-CN" sz="2400" dirty="0" smtClean="0">
                <a:solidFill>
                  <a:schemeClr val="tx1"/>
                </a:solidFill>
              </a:rPr>
              <a:t> BS )∩SELECT(</a:t>
            </a:r>
            <a:r>
              <a:rPr lang="en-US" altLang="zh-CN" sz="2400" dirty="0" err="1" smtClean="0">
                <a:solidFill>
                  <a:schemeClr val="tx1"/>
                </a:solidFill>
              </a:rPr>
              <a:t>A</a:t>
            </a:r>
            <a:r>
              <a:rPr lang="en-US" altLang="zh-CN" sz="2400" dirty="0" err="1" smtClean="0">
                <a:solidFill>
                  <a:schemeClr val="tx1"/>
                </a:solidFill>
                <a:sym typeface="Symbol" pitchFamily="18" charset="2"/>
              </a:rPr>
              <a:t></a:t>
            </a:r>
            <a:r>
              <a:rPr lang="en-US" altLang="zh-CN" sz="2400" dirty="0" err="1" smtClean="0">
                <a:solidFill>
                  <a:schemeClr val="tx1"/>
                </a:solidFill>
              </a:rPr>
              <a:t>d</a:t>
            </a:r>
            <a:r>
              <a:rPr lang="en-US" altLang="zh-CN" sz="2400" dirty="0" smtClean="0">
                <a:solidFill>
                  <a:schemeClr val="tx1"/>
                </a:solidFill>
              </a:rPr>
              <a:t> )=</a:t>
            </a:r>
            <a:r>
              <a:rPr lang="en-US" altLang="zh-CN" sz="2400" dirty="0" smtClean="0">
                <a:solidFill>
                  <a:schemeClr val="tx1"/>
                </a:solidFill>
                <a:sym typeface="Symbol" pitchFamily="18" charset="2"/>
              </a:rPr>
              <a:t></a:t>
            </a:r>
            <a:endParaRPr lang="en-US" altLang="zh-CN" sz="2400" dirty="0" smtClean="0">
              <a:solidFill>
                <a:schemeClr val="tx1"/>
              </a:solidFill>
            </a:endParaRPr>
          </a:p>
          <a:p>
            <a:pPr>
              <a:lnSpc>
                <a:spcPct val="120000"/>
              </a:lnSpc>
              <a:buFont typeface="Wingdings" pitchFamily="2" charset="2"/>
              <a:buNone/>
            </a:pPr>
            <a:r>
              <a:rPr lang="en-US" altLang="zh-CN" sz="2400" dirty="0" smtClean="0">
                <a:solidFill>
                  <a:schemeClr val="tx1"/>
                </a:solidFill>
              </a:rPr>
              <a:t>	SELECT(</a:t>
            </a:r>
            <a:r>
              <a:rPr lang="en-US" altLang="zh-CN" sz="2400" dirty="0" err="1" smtClean="0">
                <a:solidFill>
                  <a:schemeClr val="tx1"/>
                </a:solidFill>
              </a:rPr>
              <a:t>B</a:t>
            </a:r>
            <a:r>
              <a:rPr lang="en-US" altLang="zh-CN" sz="2400" dirty="0" err="1" smtClean="0">
                <a:solidFill>
                  <a:schemeClr val="tx1"/>
                </a:solidFill>
                <a:sym typeface="Symbol" pitchFamily="18" charset="2"/>
              </a:rPr>
              <a:t></a:t>
            </a:r>
            <a:r>
              <a:rPr lang="en-US" altLang="zh-CN" sz="2400" dirty="0" err="1" smtClean="0">
                <a:solidFill>
                  <a:schemeClr val="tx1"/>
                </a:solidFill>
              </a:rPr>
              <a:t>aA</a:t>
            </a:r>
            <a:r>
              <a:rPr lang="en-US" altLang="zh-CN" sz="2400" dirty="0" smtClean="0">
                <a:solidFill>
                  <a:schemeClr val="tx1"/>
                </a:solidFill>
              </a:rPr>
              <a:t>) ∩SELECT(</a:t>
            </a:r>
            <a:r>
              <a:rPr lang="en-US" altLang="zh-CN" sz="2400" dirty="0" err="1" smtClean="0">
                <a:solidFill>
                  <a:schemeClr val="tx1"/>
                </a:solidFill>
              </a:rPr>
              <a:t>B</a:t>
            </a:r>
            <a:r>
              <a:rPr lang="en-US" altLang="zh-CN" sz="2400" dirty="0" err="1" smtClean="0">
                <a:solidFill>
                  <a:schemeClr val="tx1"/>
                </a:solidFill>
                <a:sym typeface="Symbol" pitchFamily="18" charset="2"/>
              </a:rPr>
              <a:t></a:t>
            </a:r>
            <a:r>
              <a:rPr lang="en-US" altLang="zh-CN" sz="2400" dirty="0" err="1" smtClean="0">
                <a:solidFill>
                  <a:schemeClr val="tx1"/>
                </a:solidFill>
              </a:rPr>
              <a:t>bS</a:t>
            </a:r>
            <a:r>
              <a:rPr lang="en-US" altLang="zh-CN" sz="2400" dirty="0" smtClean="0">
                <a:solidFill>
                  <a:schemeClr val="tx1"/>
                </a:solidFill>
              </a:rPr>
              <a:t>) ∩SELECT(</a:t>
            </a:r>
            <a:r>
              <a:rPr lang="en-US" altLang="zh-CN" sz="2400" dirty="0" err="1" smtClean="0">
                <a:solidFill>
                  <a:schemeClr val="tx1"/>
                </a:solidFill>
              </a:rPr>
              <a:t>B</a:t>
            </a:r>
            <a:r>
              <a:rPr lang="en-US" altLang="zh-CN" sz="2400" dirty="0" err="1" smtClean="0">
                <a:solidFill>
                  <a:schemeClr val="tx1"/>
                </a:solidFill>
                <a:sym typeface="Symbol" pitchFamily="18" charset="2"/>
              </a:rPr>
              <a:t></a:t>
            </a:r>
            <a:r>
              <a:rPr lang="en-US" altLang="zh-CN" sz="2400" dirty="0" err="1" smtClean="0">
                <a:solidFill>
                  <a:schemeClr val="tx1"/>
                </a:solidFill>
              </a:rPr>
              <a:t>c</a:t>
            </a:r>
            <a:r>
              <a:rPr lang="en-US" altLang="zh-CN" sz="2400" dirty="0" smtClean="0">
                <a:solidFill>
                  <a:schemeClr val="tx1"/>
                </a:solidFill>
              </a:rPr>
              <a:t>)={a}∩{b}∩{c}=</a:t>
            </a:r>
            <a:r>
              <a:rPr lang="en-US" altLang="zh-CN" sz="2400" dirty="0" smtClean="0">
                <a:solidFill>
                  <a:schemeClr val="tx1"/>
                </a:solidFill>
                <a:sym typeface="Symbol" pitchFamily="18" charset="2"/>
              </a:rPr>
              <a:t></a:t>
            </a:r>
            <a:endParaRPr lang="en-US" altLang="zh-CN" sz="2400" dirty="0" smtClean="0">
              <a:solidFill>
                <a:schemeClr val="tx1"/>
              </a:solidFill>
            </a:endParaRPr>
          </a:p>
          <a:p>
            <a:pPr>
              <a:lnSpc>
                <a:spcPct val="120000"/>
              </a:lnSpc>
              <a:buFont typeface="Wingdings" pitchFamily="2" charset="2"/>
              <a:buNone/>
            </a:pPr>
            <a:r>
              <a:rPr lang="en-US" altLang="zh-CN" sz="2400" dirty="0" smtClean="0">
                <a:solidFill>
                  <a:schemeClr val="tx1"/>
                </a:solidFill>
              </a:rPr>
              <a:t>	</a:t>
            </a:r>
            <a:r>
              <a:rPr lang="zh-CN" altLang="en-US" sz="2400" dirty="0" smtClean="0">
                <a:solidFill>
                  <a:schemeClr val="tx1"/>
                </a:solidFill>
              </a:rPr>
              <a:t>所以该文法是一个</a:t>
            </a:r>
            <a:r>
              <a:rPr lang="en-US" altLang="zh-CN" sz="2400" dirty="0" smtClean="0">
                <a:solidFill>
                  <a:schemeClr val="tx1"/>
                </a:solidFill>
              </a:rPr>
              <a:t>LL(1)</a:t>
            </a:r>
            <a:r>
              <a:rPr lang="zh-CN" altLang="en-US" sz="2400" dirty="0" smtClean="0">
                <a:solidFill>
                  <a:schemeClr val="tx1"/>
                </a:solidFill>
              </a:rPr>
              <a:t>文法。</a:t>
            </a:r>
          </a:p>
        </p:txBody>
      </p:sp>
    </p:spTree>
    <p:extLst>
      <p:ext uri="{BB962C8B-B14F-4D97-AF65-F5344CB8AC3E}">
        <p14:creationId xmlns:p14="http://schemas.microsoft.com/office/powerpoint/2010/main" xmlns="" val="2959155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7570">
                                            <p:txEl>
                                              <p:pRg st="6" end="6"/>
                                            </p:txEl>
                                          </p:spTgt>
                                        </p:tgtEl>
                                        <p:attrNameLst>
                                          <p:attrName>style.visibility</p:attrName>
                                        </p:attrNameLst>
                                      </p:cBhvr>
                                      <p:to>
                                        <p:strVal val="visible"/>
                                      </p:to>
                                    </p:set>
                                    <p:animEffect transition="in" filter="blinds(horizontal)">
                                      <p:cBhvr>
                                        <p:cTn id="7" dur="500"/>
                                        <p:tgtEl>
                                          <p:spTgt spid="237570">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7570">
                                            <p:txEl>
                                              <p:pRg st="7" end="7"/>
                                            </p:txEl>
                                          </p:spTgt>
                                        </p:tgtEl>
                                        <p:attrNameLst>
                                          <p:attrName>style.visibility</p:attrName>
                                        </p:attrNameLst>
                                      </p:cBhvr>
                                      <p:to>
                                        <p:strVal val="visible"/>
                                      </p:to>
                                    </p:set>
                                    <p:animEffect transition="in" filter="blinds(horizontal)">
                                      <p:cBhvr>
                                        <p:cTn id="12" dur="500"/>
                                        <p:tgtEl>
                                          <p:spTgt spid="237570">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7570">
                                            <p:txEl>
                                              <p:pRg st="8" end="8"/>
                                            </p:txEl>
                                          </p:spTgt>
                                        </p:tgtEl>
                                        <p:attrNameLst>
                                          <p:attrName>style.visibility</p:attrName>
                                        </p:attrNameLst>
                                      </p:cBhvr>
                                      <p:to>
                                        <p:strVal val="visible"/>
                                      </p:to>
                                    </p:set>
                                    <p:animEffect transition="in" filter="blinds(horizontal)">
                                      <p:cBhvr>
                                        <p:cTn id="17" dur="500"/>
                                        <p:tgtEl>
                                          <p:spTgt spid="237570">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7570">
                                            <p:txEl>
                                              <p:pRg st="9" end="9"/>
                                            </p:txEl>
                                          </p:spTgt>
                                        </p:tgtEl>
                                        <p:attrNameLst>
                                          <p:attrName>style.visibility</p:attrName>
                                        </p:attrNameLst>
                                      </p:cBhvr>
                                      <p:to>
                                        <p:strVal val="visible"/>
                                      </p:to>
                                    </p:set>
                                    <p:animEffect transition="in" filter="blinds(horizontal)">
                                      <p:cBhvr>
                                        <p:cTn id="22" dur="500"/>
                                        <p:tgtEl>
                                          <p:spTgt spid="237570">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7570">
                                            <p:txEl>
                                              <p:pRg st="10" end="10"/>
                                            </p:txEl>
                                          </p:spTgt>
                                        </p:tgtEl>
                                        <p:attrNameLst>
                                          <p:attrName>style.visibility</p:attrName>
                                        </p:attrNameLst>
                                      </p:cBhvr>
                                      <p:to>
                                        <p:strVal val="visible"/>
                                      </p:to>
                                    </p:set>
                                    <p:animEffect transition="in" filter="blinds(horizontal)">
                                      <p:cBhvr>
                                        <p:cTn id="27" dur="500"/>
                                        <p:tgtEl>
                                          <p:spTgt spid="2375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srgbClr val="FFFFFF"/>
                </a:solidFill>
              </a:rPr>
              <a:pPr/>
              <a:t>37</a:t>
            </a:fld>
            <a:endParaRPr lang="en-US">
              <a:solidFill>
                <a:srgbClr val="FFFFFF"/>
              </a:solidFill>
            </a:endParaRPr>
          </a:p>
        </p:txBody>
      </p:sp>
      <p:sp>
        <p:nvSpPr>
          <p:cNvPr id="2" name="标题 1"/>
          <p:cNvSpPr>
            <a:spLocks noGrp="1"/>
          </p:cNvSpPr>
          <p:nvPr>
            <p:ph type="title" idx="4294967295"/>
          </p:nvPr>
        </p:nvSpPr>
        <p:spPr>
          <a:xfrm>
            <a:off x="0" y="274638"/>
            <a:ext cx="7924800" cy="1143000"/>
          </a:xfrm>
        </p:spPr>
        <p:txBody>
          <a:bodyPr>
            <a:normAutofit fontScale="90000"/>
          </a:bodyPr>
          <a:lstStyle/>
          <a:p>
            <a:pPr algn="ctr"/>
            <a:r>
              <a:rPr lang="zh-CN" altLang="en-US" dirty="0">
                <a:solidFill>
                  <a:srgbClr val="FFC000"/>
                </a:solidFill>
              </a:rPr>
              <a:t>本</a:t>
            </a:r>
            <a:r>
              <a:rPr lang="zh-CN" altLang="en-US" dirty="0" smtClean="0">
                <a:solidFill>
                  <a:srgbClr val="FFC000"/>
                </a:solidFill>
              </a:rPr>
              <a:t>节要点</a:t>
            </a:r>
            <a:r>
              <a:rPr lang="en-US" altLang="zh-CN" dirty="0" smtClean="0">
                <a:solidFill>
                  <a:srgbClr val="FFC000"/>
                </a:solidFill>
              </a:rPr>
              <a:t/>
            </a:r>
            <a:br>
              <a:rPr lang="en-US" altLang="zh-CN" dirty="0" smtClean="0">
                <a:solidFill>
                  <a:srgbClr val="FFC000"/>
                </a:solidFill>
              </a:rPr>
            </a:br>
            <a:endParaRPr lang="zh-CN" altLang="en-US" dirty="0">
              <a:solidFill>
                <a:srgbClr val="FFC000"/>
              </a:solidFill>
            </a:endParaRPr>
          </a:p>
        </p:txBody>
      </p:sp>
      <p:sp>
        <p:nvSpPr>
          <p:cNvPr id="4" name="内容占位符 3"/>
          <p:cNvSpPr>
            <a:spLocks noGrp="1"/>
          </p:cNvSpPr>
          <p:nvPr>
            <p:ph sz="quarter" idx="4294967295"/>
          </p:nvPr>
        </p:nvSpPr>
        <p:spPr>
          <a:xfrm>
            <a:off x="251520" y="1700808"/>
            <a:ext cx="7924800" cy="4114800"/>
          </a:xfrm>
        </p:spPr>
        <p:txBody>
          <a:bodyPr>
            <a:normAutofit/>
          </a:bodyPr>
          <a:lstStyle/>
          <a:p>
            <a:r>
              <a:rPr lang="zh-CN" altLang="en-US" sz="2400" b="1" dirty="0" smtClean="0"/>
              <a:t>语法分析主要内容；</a:t>
            </a:r>
            <a:endParaRPr lang="en-US" altLang="zh-CN" sz="2400" b="1" dirty="0" smtClean="0"/>
          </a:p>
          <a:p>
            <a:r>
              <a:rPr lang="zh-CN" altLang="en-US" sz="2400" b="1" dirty="0" smtClean="0"/>
              <a:t>确定的自顶而下分析方法适用于</a:t>
            </a:r>
            <a:r>
              <a:rPr lang="en-US" altLang="zh-CN" sz="2400" b="1" dirty="0" smtClean="0"/>
              <a:t>LL(1)</a:t>
            </a:r>
            <a:r>
              <a:rPr lang="zh-CN" altLang="en-US" sz="2400" b="1" dirty="0" smtClean="0"/>
              <a:t>文法，什么是</a:t>
            </a:r>
            <a:r>
              <a:rPr lang="en-US" altLang="zh-CN" sz="2400" b="1" dirty="0" smtClean="0"/>
              <a:t>LL(1)</a:t>
            </a:r>
            <a:r>
              <a:rPr lang="zh-CN" altLang="en-US" sz="2400" b="1" dirty="0" smtClean="0"/>
              <a:t>文法？</a:t>
            </a:r>
            <a:endParaRPr lang="en-US" altLang="zh-CN" sz="2400" b="1" dirty="0" smtClean="0"/>
          </a:p>
          <a:p>
            <a:r>
              <a:rPr lang="zh-CN" altLang="en-US" sz="2400" b="1" dirty="0" smtClean="0"/>
              <a:t>如何判定</a:t>
            </a:r>
            <a:r>
              <a:rPr lang="en-US" altLang="zh-CN" sz="2400" b="1" dirty="0" smtClean="0"/>
              <a:t>LL(1)</a:t>
            </a:r>
            <a:r>
              <a:rPr lang="zh-CN" altLang="en-US" sz="2400" b="1" dirty="0" smtClean="0"/>
              <a:t>文法</a:t>
            </a:r>
            <a:r>
              <a:rPr lang="zh-CN" altLang="en-US" sz="2400" b="1" dirty="0" smtClean="0">
                <a:solidFill>
                  <a:srgbClr val="C00000"/>
                </a:solidFill>
              </a:rPr>
              <a:t>（重点）</a:t>
            </a:r>
            <a:endParaRPr lang="en-US" altLang="zh-CN" sz="2400" b="1" dirty="0" smtClean="0">
              <a:solidFill>
                <a:srgbClr val="C00000"/>
              </a:solidFill>
            </a:endParaRPr>
          </a:p>
          <a:p>
            <a:endParaRPr lang="en-US" altLang="zh-CN" sz="2400" b="1" dirty="0">
              <a:solidFill>
                <a:srgbClr val="FFC000"/>
              </a:solidFill>
            </a:endParaRPr>
          </a:p>
          <a:p>
            <a:r>
              <a:rPr lang="zh-CN" altLang="en-US" sz="2400" b="1" dirty="0" smtClean="0">
                <a:solidFill>
                  <a:srgbClr val="C00000"/>
                </a:solidFill>
              </a:rPr>
              <a:t>练习：挑选课后习题，练习如何判定</a:t>
            </a:r>
            <a:r>
              <a:rPr lang="en-US" altLang="zh-CN" sz="2400" b="1" dirty="0" smtClean="0">
                <a:solidFill>
                  <a:srgbClr val="C00000"/>
                </a:solidFill>
              </a:rPr>
              <a:t>LL(1)</a:t>
            </a:r>
            <a:r>
              <a:rPr lang="zh-CN" altLang="en-US" sz="2400" b="1" dirty="0" smtClean="0">
                <a:solidFill>
                  <a:srgbClr val="C00000"/>
                </a:solidFill>
              </a:rPr>
              <a:t>文法</a:t>
            </a:r>
            <a:endParaRPr lang="zh-CN" altLang="en-US" sz="2400" b="1" dirty="0">
              <a:solidFill>
                <a:srgbClr val="C00000"/>
              </a:solidFill>
            </a:endParaRPr>
          </a:p>
        </p:txBody>
      </p:sp>
    </p:spTree>
    <p:extLst>
      <p:ext uri="{BB962C8B-B14F-4D97-AF65-F5344CB8AC3E}">
        <p14:creationId xmlns:p14="http://schemas.microsoft.com/office/powerpoint/2010/main" xmlns="" val="3520252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自顶向下的语法分析方法</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xmlns="" val="1091075224"/>
              </p:ext>
            </p:extLst>
          </p:nvPr>
        </p:nvGraphicFramePr>
        <p:xfrm>
          <a:off x="468313" y="162877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p:cNvSpPr>
            <a:spLocks noGrp="1"/>
          </p:cNvSpPr>
          <p:nvPr>
            <p:ph type="sldNum" sz="quarter" idx="12"/>
          </p:nvPr>
        </p:nvSpPr>
        <p:spPr/>
        <p:txBody>
          <a:bodyPr/>
          <a:lstStyle/>
          <a:p>
            <a:fld id="{38237106-F2ED-405E-BC33-CC3CF426205F}" type="slidenum">
              <a:rPr lang="en-US" smtClean="0">
                <a:solidFill>
                  <a:srgbClr val="FFFFFF"/>
                </a:solidFill>
              </a:rPr>
              <a:pPr/>
              <a:t>4</a:t>
            </a:fld>
            <a:endParaRPr lang="en-US" dirty="0">
              <a:solidFill>
                <a:srgbClr val="FFFFFF"/>
              </a:solidFill>
            </a:endParaRPr>
          </a:p>
        </p:txBody>
      </p:sp>
    </p:spTree>
    <p:extLst>
      <p:ext uri="{BB962C8B-B14F-4D97-AF65-F5344CB8AC3E}">
        <p14:creationId xmlns:p14="http://schemas.microsoft.com/office/powerpoint/2010/main" xmlns="" val="156073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altLang="zh-CN" dirty="0" smtClean="0">
                <a:solidFill>
                  <a:srgbClr val="FFC000"/>
                </a:solidFill>
              </a:rPr>
              <a:t>4.1 </a:t>
            </a:r>
            <a:r>
              <a:rPr lang="zh-CN" altLang="en-US" dirty="0" smtClean="0">
                <a:solidFill>
                  <a:srgbClr val="FFC000"/>
                </a:solidFill>
              </a:rPr>
              <a:t>自顶向下分析思想</a:t>
            </a:r>
            <a:r>
              <a:rPr lang="en-US" altLang="zh-CN" dirty="0" smtClean="0">
                <a:solidFill>
                  <a:srgbClr val="FFC000"/>
                </a:solidFill>
              </a:rPr>
              <a:t/>
            </a:r>
            <a:br>
              <a:rPr lang="en-US" altLang="zh-CN" dirty="0" smtClean="0">
                <a:solidFill>
                  <a:srgbClr val="FFC000"/>
                </a:solidFill>
              </a:rPr>
            </a:br>
            <a:endParaRPr lang="zh-CN" altLang="en-US" dirty="0" smtClean="0">
              <a:solidFill>
                <a:srgbClr val="FFC000"/>
              </a:solidFill>
            </a:endParaRPr>
          </a:p>
        </p:txBody>
      </p:sp>
      <p:sp>
        <p:nvSpPr>
          <p:cNvPr id="303107" name="Rectangle 3"/>
          <p:cNvSpPr>
            <a:spLocks noGrp="1" noChangeArrowheads="1"/>
          </p:cNvSpPr>
          <p:nvPr>
            <p:ph idx="1"/>
          </p:nvPr>
        </p:nvSpPr>
        <p:spPr>
          <a:xfrm>
            <a:off x="467544" y="1556817"/>
            <a:ext cx="8229600" cy="1512168"/>
          </a:xfrm>
        </p:spPr>
        <p:txBody>
          <a:bodyPr>
            <a:noAutofit/>
          </a:bodyPr>
          <a:lstStyle/>
          <a:p>
            <a:pPr>
              <a:lnSpc>
                <a:spcPct val="150000"/>
              </a:lnSpc>
            </a:pPr>
            <a:r>
              <a:rPr lang="zh-CN" altLang="en-US" sz="2200" dirty="0" smtClean="0">
                <a:solidFill>
                  <a:schemeClr val="tx1"/>
                </a:solidFill>
              </a:rPr>
              <a:t>自</a:t>
            </a:r>
            <a:r>
              <a:rPr lang="zh-CN" altLang="en-US" sz="2200" dirty="0" smtClean="0"/>
              <a:t>顶向</a:t>
            </a:r>
            <a:r>
              <a:rPr lang="zh-CN" altLang="en-US" sz="2200" dirty="0" smtClean="0">
                <a:solidFill>
                  <a:schemeClr val="tx1"/>
                </a:solidFill>
              </a:rPr>
              <a:t>下的分析方法就是从识别符号出发，看</a:t>
            </a:r>
            <a:r>
              <a:rPr lang="zh-CN" altLang="en-US" sz="2200" dirty="0" smtClean="0">
                <a:solidFill>
                  <a:srgbClr val="C00000"/>
                </a:solidFill>
              </a:rPr>
              <a:t>是否能推导出待检查的符号串。</a:t>
            </a:r>
            <a:r>
              <a:rPr lang="zh-CN" altLang="en-US" sz="2200" dirty="0" smtClean="0">
                <a:solidFill>
                  <a:schemeClr val="tx1"/>
                </a:solidFill>
              </a:rPr>
              <a:t>如果能推导出，则表明此符号串是该文法的句型或句子，否则就不是。</a:t>
            </a:r>
          </a:p>
          <a:p>
            <a:pPr lvl="1">
              <a:lnSpc>
                <a:spcPct val="150000"/>
              </a:lnSpc>
            </a:pPr>
            <a:endParaRPr lang="en-US" altLang="zh-CN" sz="2200" dirty="0" smtClean="0"/>
          </a:p>
        </p:txBody>
      </p:sp>
      <p:sp>
        <p:nvSpPr>
          <p:cNvPr id="4" name="Rectangle 3"/>
          <p:cNvSpPr txBox="1">
            <a:spLocks noChangeArrowheads="1"/>
          </p:cNvSpPr>
          <p:nvPr/>
        </p:nvSpPr>
        <p:spPr>
          <a:xfrm>
            <a:off x="489248" y="3356992"/>
            <a:ext cx="8229600" cy="1512168"/>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2800" b="1" kern="1200">
                <a:solidFill>
                  <a:schemeClr val="tx1"/>
                </a:solidFill>
                <a:latin typeface="宋体" panose="02010600030101010101" pitchFamily="2" charset="-122"/>
                <a:ea typeface="宋体" panose="02010600030101010101" pitchFamily="2" charset="-122"/>
                <a:cs typeface="+mn-cs"/>
              </a:defRPr>
            </a:lvl1pPr>
            <a:lvl2pPr marL="731520" indent="-274320" algn="l" rtl="0" eaLnBrk="1" latinLnBrk="0" hangingPunct="1">
              <a:spcBef>
                <a:spcPct val="20000"/>
              </a:spcBef>
              <a:buClr>
                <a:schemeClr val="accent2"/>
              </a:buClr>
              <a:buSzPct val="90000"/>
              <a:buFont typeface="Wingdings"/>
              <a:buChar char=""/>
              <a:defRPr kumimoji="0" sz="2800" b="1" kern="1200">
                <a:solidFill>
                  <a:schemeClr val="tx1"/>
                </a:solidFill>
                <a:latin typeface="宋体" panose="02010600030101010101" pitchFamily="2" charset="-122"/>
                <a:ea typeface="宋体" panose="02010600030101010101" pitchFamily="2" charset="-122"/>
                <a:cs typeface="+mn-cs"/>
              </a:defRPr>
            </a:lvl2pPr>
            <a:lvl3pPr marL="996696" indent="-228600" algn="l" rtl="0" eaLnBrk="1" latinLnBrk="0" hangingPunct="1">
              <a:spcBef>
                <a:spcPct val="20000"/>
              </a:spcBef>
              <a:buClr>
                <a:schemeClr val="accent3"/>
              </a:buClr>
              <a:buFont typeface="Arial"/>
              <a:buChar char="▪"/>
              <a:defRPr kumimoji="0" sz="2800" b="1" kern="1200">
                <a:solidFill>
                  <a:schemeClr val="tx1"/>
                </a:solidFill>
                <a:latin typeface="宋体" panose="02010600030101010101" pitchFamily="2" charset="-122"/>
                <a:ea typeface="宋体" panose="02010600030101010101" pitchFamily="2" charset="-122"/>
                <a:cs typeface="+mn-cs"/>
              </a:defRPr>
            </a:lvl3pPr>
            <a:lvl4pPr marL="1216152" indent="-182880" algn="l" rtl="0" eaLnBrk="1" latinLnBrk="0" hangingPunct="1">
              <a:spcBef>
                <a:spcPct val="20000"/>
              </a:spcBef>
              <a:buClr>
                <a:schemeClr val="accent4"/>
              </a:buClr>
              <a:buFont typeface="Arial"/>
              <a:buChar char="▪"/>
              <a:defRPr kumimoji="0" sz="2800" b="1" kern="1200">
                <a:solidFill>
                  <a:schemeClr val="tx1"/>
                </a:solidFill>
                <a:latin typeface="宋体" panose="02010600030101010101" pitchFamily="2" charset="-122"/>
                <a:ea typeface="宋体" panose="02010600030101010101" pitchFamily="2" charset="-122"/>
                <a:cs typeface="+mn-cs"/>
              </a:defRPr>
            </a:lvl4pPr>
            <a:lvl5pPr marL="1426464" indent="-182880" algn="l" rtl="0" eaLnBrk="1" latinLnBrk="0" hangingPunct="1">
              <a:spcBef>
                <a:spcPct val="20000"/>
              </a:spcBef>
              <a:buClr>
                <a:schemeClr val="accent5"/>
              </a:buClr>
              <a:buFont typeface="Wingdings 3"/>
              <a:buChar char=""/>
              <a:defRPr kumimoji="0" lang="en-US" sz="2800" b="1" kern="1200">
                <a:solidFill>
                  <a:schemeClr val="tx1"/>
                </a:solidFill>
                <a:latin typeface="宋体" panose="02010600030101010101" pitchFamily="2" charset="-122"/>
                <a:ea typeface="宋体" panose="02010600030101010101" pitchFamily="2" charset="-122"/>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base">
              <a:lnSpc>
                <a:spcPct val="130000"/>
              </a:lnSpc>
              <a:spcAft>
                <a:spcPct val="0"/>
              </a:spcAft>
              <a:buClr>
                <a:srgbClr val="F0AD00"/>
              </a:buClr>
            </a:pPr>
            <a:r>
              <a:rPr lang="zh-CN" altLang="en-US" sz="2200" dirty="0">
                <a:solidFill>
                  <a:prstClr val="black"/>
                </a:solidFill>
              </a:rPr>
              <a:t>或者说，以文法的识别符号作为根结点，看</a:t>
            </a:r>
            <a:r>
              <a:rPr lang="zh-CN" altLang="en-US" sz="2200" dirty="0">
                <a:solidFill>
                  <a:srgbClr val="C00000"/>
                </a:solidFill>
              </a:rPr>
              <a:t>是否能构造出一个语法树</a:t>
            </a:r>
            <a:r>
              <a:rPr lang="zh-CN" altLang="en-US" sz="2200" dirty="0" smtClean="0">
                <a:solidFill>
                  <a:prstClr val="black"/>
                </a:solidFill>
              </a:rPr>
              <a:t>，要求此</a:t>
            </a:r>
            <a:r>
              <a:rPr lang="zh-CN" altLang="en-US" sz="2200" dirty="0">
                <a:solidFill>
                  <a:prstClr val="black"/>
                </a:solidFill>
              </a:rPr>
              <a:t>语法树所有叶子结点从左到右所构成的符号串恰好是待检查的符号串。如果能</a:t>
            </a:r>
            <a:r>
              <a:rPr lang="zh-CN" altLang="en-US" sz="2200" dirty="0" smtClean="0">
                <a:solidFill>
                  <a:prstClr val="black"/>
                </a:solidFill>
              </a:rPr>
              <a:t>生成语法树，</a:t>
            </a:r>
            <a:r>
              <a:rPr lang="zh-CN" altLang="en-US" sz="2200" dirty="0">
                <a:solidFill>
                  <a:prstClr val="black"/>
                </a:solidFill>
              </a:rPr>
              <a:t>则表明待检查的符号串是该文法的一个句型或句子，否则就不是。</a:t>
            </a:r>
          </a:p>
          <a:p>
            <a:pPr lvl="1">
              <a:lnSpc>
                <a:spcPct val="130000"/>
              </a:lnSpc>
              <a:buClr>
                <a:srgbClr val="60B5CC"/>
              </a:buClr>
            </a:pPr>
            <a:endParaRPr lang="en-US" altLang="zh-CN" sz="2200" dirty="0" smtClean="0">
              <a:solidFill>
                <a:prstClr val="black"/>
              </a:solidFill>
            </a:endParaRPr>
          </a:p>
        </p:txBody>
      </p:sp>
      <p:sp>
        <p:nvSpPr>
          <p:cNvPr id="5" name="Rectangle 3"/>
          <p:cNvSpPr txBox="1">
            <a:spLocks noChangeArrowheads="1"/>
          </p:cNvSpPr>
          <p:nvPr/>
        </p:nvSpPr>
        <p:spPr>
          <a:xfrm>
            <a:off x="497780" y="5589240"/>
            <a:ext cx="8229600" cy="756084"/>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2800" b="1" kern="1200">
                <a:solidFill>
                  <a:schemeClr val="tx1"/>
                </a:solidFill>
                <a:latin typeface="宋体" panose="02010600030101010101" pitchFamily="2" charset="-122"/>
                <a:ea typeface="宋体" panose="02010600030101010101" pitchFamily="2" charset="-122"/>
                <a:cs typeface="+mn-cs"/>
              </a:defRPr>
            </a:lvl1pPr>
            <a:lvl2pPr marL="731520" indent="-274320" algn="l" rtl="0" eaLnBrk="1" latinLnBrk="0" hangingPunct="1">
              <a:spcBef>
                <a:spcPct val="20000"/>
              </a:spcBef>
              <a:buClr>
                <a:schemeClr val="accent2"/>
              </a:buClr>
              <a:buSzPct val="90000"/>
              <a:buFont typeface="Wingdings"/>
              <a:buChar char=""/>
              <a:defRPr kumimoji="0" sz="2800" b="1" kern="1200">
                <a:solidFill>
                  <a:schemeClr val="tx1"/>
                </a:solidFill>
                <a:latin typeface="宋体" panose="02010600030101010101" pitchFamily="2" charset="-122"/>
                <a:ea typeface="宋体" panose="02010600030101010101" pitchFamily="2" charset="-122"/>
                <a:cs typeface="+mn-cs"/>
              </a:defRPr>
            </a:lvl2pPr>
            <a:lvl3pPr marL="996696" indent="-228600" algn="l" rtl="0" eaLnBrk="1" latinLnBrk="0" hangingPunct="1">
              <a:spcBef>
                <a:spcPct val="20000"/>
              </a:spcBef>
              <a:buClr>
                <a:schemeClr val="accent3"/>
              </a:buClr>
              <a:buFont typeface="Arial"/>
              <a:buChar char="▪"/>
              <a:defRPr kumimoji="0" sz="2800" b="1" kern="1200">
                <a:solidFill>
                  <a:schemeClr val="tx1"/>
                </a:solidFill>
                <a:latin typeface="宋体" panose="02010600030101010101" pitchFamily="2" charset="-122"/>
                <a:ea typeface="宋体" panose="02010600030101010101" pitchFamily="2" charset="-122"/>
                <a:cs typeface="+mn-cs"/>
              </a:defRPr>
            </a:lvl3pPr>
            <a:lvl4pPr marL="1216152" indent="-182880" algn="l" rtl="0" eaLnBrk="1" latinLnBrk="0" hangingPunct="1">
              <a:spcBef>
                <a:spcPct val="20000"/>
              </a:spcBef>
              <a:buClr>
                <a:schemeClr val="accent4"/>
              </a:buClr>
              <a:buFont typeface="Arial"/>
              <a:buChar char="▪"/>
              <a:defRPr kumimoji="0" sz="2800" b="1" kern="1200">
                <a:solidFill>
                  <a:schemeClr val="tx1"/>
                </a:solidFill>
                <a:latin typeface="宋体" panose="02010600030101010101" pitchFamily="2" charset="-122"/>
                <a:ea typeface="宋体" panose="02010600030101010101" pitchFamily="2" charset="-122"/>
                <a:cs typeface="+mn-cs"/>
              </a:defRPr>
            </a:lvl4pPr>
            <a:lvl5pPr marL="1426464" indent="-182880" algn="l" rtl="0" eaLnBrk="1" latinLnBrk="0" hangingPunct="1">
              <a:spcBef>
                <a:spcPct val="20000"/>
              </a:spcBef>
              <a:buClr>
                <a:schemeClr val="accent5"/>
              </a:buClr>
              <a:buFont typeface="Wingdings 3"/>
              <a:buChar char=""/>
              <a:defRPr kumimoji="0" lang="en-US" sz="2800" b="1" kern="1200">
                <a:solidFill>
                  <a:schemeClr val="tx1"/>
                </a:solidFill>
                <a:latin typeface="宋体" panose="02010600030101010101" pitchFamily="2" charset="-122"/>
                <a:ea typeface="宋体" panose="02010600030101010101" pitchFamily="2" charset="-122"/>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base">
              <a:spcAft>
                <a:spcPct val="0"/>
              </a:spcAft>
              <a:buClr>
                <a:srgbClr val="F0AD00"/>
              </a:buClr>
            </a:pPr>
            <a:r>
              <a:rPr lang="en-US" altLang="zh-CN" sz="2400" dirty="0" smtClean="0">
                <a:solidFill>
                  <a:srgbClr val="C00000"/>
                </a:solidFill>
              </a:rPr>
              <a:t>PS</a:t>
            </a:r>
            <a:r>
              <a:rPr lang="zh-CN" altLang="en-US" sz="2400" dirty="0" smtClean="0">
                <a:solidFill>
                  <a:srgbClr val="C00000"/>
                </a:solidFill>
              </a:rPr>
              <a:t>：</a:t>
            </a:r>
            <a:r>
              <a:rPr lang="zh-CN" altLang="en-US" sz="2400" dirty="0" smtClean="0">
                <a:solidFill>
                  <a:prstClr val="black"/>
                </a:solidFill>
              </a:rPr>
              <a:t>本章提到的符号，是指单词序列中的单词。</a:t>
            </a:r>
            <a:endParaRPr lang="zh-CN" altLang="en-US" sz="2400" dirty="0">
              <a:solidFill>
                <a:prstClr val="black"/>
              </a:solidFill>
            </a:endParaRPr>
          </a:p>
          <a:p>
            <a:pPr lvl="1">
              <a:lnSpc>
                <a:spcPct val="120000"/>
              </a:lnSpc>
              <a:buClr>
                <a:srgbClr val="60B5CC"/>
              </a:buClr>
            </a:pPr>
            <a:endParaRPr lang="en-US" altLang="zh-CN" sz="2400" dirty="0" smtClean="0">
              <a:solidFill>
                <a:prstClr val="black"/>
              </a:solidFill>
            </a:endParaRPr>
          </a:p>
        </p:txBody>
      </p:sp>
    </p:spTree>
    <p:extLst>
      <p:ext uri="{BB962C8B-B14F-4D97-AF65-F5344CB8AC3E}">
        <p14:creationId xmlns:p14="http://schemas.microsoft.com/office/powerpoint/2010/main" xmlns="" val="320098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fade">
                                      <p:cBhvr>
                                        <p:cTn id="7" dur="1000"/>
                                        <p:tgtEl>
                                          <p:spTgt spid="303107">
                                            <p:txEl>
                                              <p:pRg st="0" end="0"/>
                                            </p:txEl>
                                          </p:spTgt>
                                        </p:tgtEl>
                                      </p:cBhvr>
                                    </p:animEffect>
                                    <p:anim calcmode="lin" valueType="num">
                                      <p:cBhvr>
                                        <p:cTn id="8" dur="1000" fill="hold"/>
                                        <p:tgtEl>
                                          <p:spTgt spid="303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3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1000"/>
                                        <p:tgtEl>
                                          <p:spTgt spid="5">
                                            <p:txEl>
                                              <p:pRg st="0" end="0"/>
                                            </p:txEl>
                                          </p:spTgt>
                                        </p:tgtEl>
                                      </p:cBhvr>
                                    </p:animEffect>
                                    <p:anim calcmode="lin" valueType="num">
                                      <p:cBhvr>
                                        <p:cTn id="2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P spid="4" grpId="0" build="p"/>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Group 8"/>
          <p:cNvGrpSpPr>
            <a:grpSpLocks/>
          </p:cNvGrpSpPr>
          <p:nvPr/>
        </p:nvGrpSpPr>
        <p:grpSpPr bwMode="auto">
          <a:xfrm>
            <a:off x="965218" y="1988840"/>
            <a:ext cx="674687" cy="1282700"/>
            <a:chOff x="2657" y="2405"/>
            <a:chExt cx="679" cy="785"/>
          </a:xfrm>
        </p:grpSpPr>
        <p:sp>
          <p:nvSpPr>
            <p:cNvPr id="6205" name="Text Box 9"/>
            <p:cNvSpPr txBox="1">
              <a:spLocks noChangeArrowheads="1"/>
            </p:cNvSpPr>
            <p:nvPr/>
          </p:nvSpPr>
          <p:spPr bwMode="auto">
            <a:xfrm>
              <a:off x="2918" y="2405"/>
              <a:ext cx="136"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S</a:t>
              </a:r>
              <a:endParaRPr lang="en-US" altLang="zh-CN" sz="2000" b="0">
                <a:solidFill>
                  <a:prstClr val="black"/>
                </a:solidFill>
                <a:latin typeface="Arial" charset="0"/>
              </a:endParaRPr>
            </a:p>
          </p:txBody>
        </p:sp>
        <p:sp>
          <p:nvSpPr>
            <p:cNvPr id="6206" name="Line 10"/>
            <p:cNvSpPr>
              <a:spLocks noChangeShapeType="1"/>
            </p:cNvSpPr>
            <p:nvPr/>
          </p:nvSpPr>
          <p:spPr bwMode="auto">
            <a:xfrm flipH="1">
              <a:off x="2760" y="2639"/>
              <a:ext cx="188" cy="3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207" name="Line 11"/>
            <p:cNvSpPr>
              <a:spLocks noChangeShapeType="1"/>
            </p:cNvSpPr>
            <p:nvPr/>
          </p:nvSpPr>
          <p:spPr bwMode="auto">
            <a:xfrm>
              <a:off x="2979" y="2618"/>
              <a:ext cx="240" cy="3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208" name="Text Box 12"/>
            <p:cNvSpPr txBox="1">
              <a:spLocks noChangeArrowheads="1"/>
            </p:cNvSpPr>
            <p:nvPr/>
          </p:nvSpPr>
          <p:spPr bwMode="auto">
            <a:xfrm>
              <a:off x="2657" y="2896"/>
              <a:ext cx="136"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p</a:t>
              </a:r>
              <a:endParaRPr lang="en-US" altLang="zh-CN" sz="2000" b="0">
                <a:solidFill>
                  <a:prstClr val="black"/>
                </a:solidFill>
                <a:latin typeface="Arial" charset="0"/>
              </a:endParaRPr>
            </a:p>
          </p:txBody>
        </p:sp>
        <p:sp>
          <p:nvSpPr>
            <p:cNvPr id="6209" name="Text Box 13"/>
            <p:cNvSpPr txBox="1">
              <a:spLocks noChangeArrowheads="1"/>
            </p:cNvSpPr>
            <p:nvPr/>
          </p:nvSpPr>
          <p:spPr bwMode="auto">
            <a:xfrm>
              <a:off x="3200" y="2907"/>
              <a:ext cx="136"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A</a:t>
              </a:r>
              <a:endParaRPr lang="en-US" altLang="zh-CN" sz="2000" b="0">
                <a:solidFill>
                  <a:prstClr val="black"/>
                </a:solidFill>
                <a:latin typeface="Arial" charset="0"/>
              </a:endParaRPr>
            </a:p>
          </p:txBody>
        </p:sp>
      </p:grpSp>
      <p:sp>
        <p:nvSpPr>
          <p:cNvPr id="222222" name="AutoShape 14"/>
          <p:cNvSpPr>
            <a:spLocks noChangeArrowheads="1"/>
          </p:cNvSpPr>
          <p:nvPr/>
        </p:nvSpPr>
        <p:spPr bwMode="auto">
          <a:xfrm>
            <a:off x="1828818" y="2996902"/>
            <a:ext cx="725487" cy="169863"/>
          </a:xfrm>
          <a:prstGeom prst="rightArrow">
            <a:avLst>
              <a:gd name="adj1" fmla="val 50000"/>
              <a:gd name="adj2" fmla="val 106775"/>
            </a:avLst>
          </a:prstGeom>
          <a:solidFill>
            <a:srgbClr val="FFFFFF"/>
          </a:solidFill>
          <a:ln w="9525">
            <a:solidFill>
              <a:srgbClr val="000000"/>
            </a:solidFill>
            <a:miter lim="800000"/>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sz="2000">
              <a:solidFill>
                <a:prstClr val="black"/>
              </a:solidFill>
            </a:endParaRPr>
          </a:p>
        </p:txBody>
      </p:sp>
      <p:grpSp>
        <p:nvGrpSpPr>
          <p:cNvPr id="3" name="Group 15"/>
          <p:cNvGrpSpPr>
            <a:grpSpLocks/>
          </p:cNvGrpSpPr>
          <p:nvPr/>
        </p:nvGrpSpPr>
        <p:grpSpPr bwMode="auto">
          <a:xfrm>
            <a:off x="2692418" y="2060277"/>
            <a:ext cx="895350" cy="2190750"/>
            <a:chOff x="4287" y="2207"/>
            <a:chExt cx="900" cy="1341"/>
          </a:xfrm>
        </p:grpSpPr>
        <p:sp>
          <p:nvSpPr>
            <p:cNvPr id="6193" name="Text Box 16"/>
            <p:cNvSpPr txBox="1">
              <a:spLocks noChangeArrowheads="1"/>
            </p:cNvSpPr>
            <p:nvPr/>
          </p:nvSpPr>
          <p:spPr bwMode="auto">
            <a:xfrm>
              <a:off x="4526" y="2207"/>
              <a:ext cx="136" cy="2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S</a:t>
              </a:r>
              <a:endParaRPr lang="en-US" altLang="zh-CN" sz="2000" b="0">
                <a:solidFill>
                  <a:prstClr val="black"/>
                </a:solidFill>
                <a:latin typeface="Arial" charset="0"/>
              </a:endParaRPr>
            </a:p>
          </p:txBody>
        </p:sp>
        <p:grpSp>
          <p:nvGrpSpPr>
            <p:cNvPr id="6194" name="Group 17"/>
            <p:cNvGrpSpPr>
              <a:grpSpLocks/>
            </p:cNvGrpSpPr>
            <p:nvPr/>
          </p:nvGrpSpPr>
          <p:grpSpPr bwMode="auto">
            <a:xfrm>
              <a:off x="4287" y="2442"/>
              <a:ext cx="900" cy="1106"/>
              <a:chOff x="4275" y="2420"/>
              <a:chExt cx="901" cy="1107"/>
            </a:xfrm>
          </p:grpSpPr>
          <p:sp>
            <p:nvSpPr>
              <p:cNvPr id="6195" name="Line 18"/>
              <p:cNvSpPr>
                <a:spLocks noChangeShapeType="1"/>
              </p:cNvSpPr>
              <p:nvPr/>
            </p:nvSpPr>
            <p:spPr bwMode="auto">
              <a:xfrm flipH="1">
                <a:off x="4368" y="2441"/>
                <a:ext cx="187" cy="33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96" name="Line 19"/>
              <p:cNvSpPr>
                <a:spLocks noChangeShapeType="1"/>
              </p:cNvSpPr>
              <p:nvPr/>
            </p:nvSpPr>
            <p:spPr bwMode="auto">
              <a:xfrm>
                <a:off x="4587" y="2420"/>
                <a:ext cx="219" cy="33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97" name="Text Box 20"/>
              <p:cNvSpPr txBox="1">
                <a:spLocks noChangeArrowheads="1"/>
              </p:cNvSpPr>
              <p:nvPr/>
            </p:nvSpPr>
            <p:spPr bwMode="auto">
              <a:xfrm>
                <a:off x="4275" y="2668"/>
                <a:ext cx="136" cy="2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p</a:t>
                </a:r>
                <a:endParaRPr lang="en-US" altLang="zh-CN" sz="2000" b="0">
                  <a:solidFill>
                    <a:prstClr val="black"/>
                  </a:solidFill>
                  <a:latin typeface="Arial" charset="0"/>
                </a:endParaRPr>
              </a:p>
            </p:txBody>
          </p:sp>
          <p:sp>
            <p:nvSpPr>
              <p:cNvPr id="6198" name="Text Box 21"/>
              <p:cNvSpPr txBox="1">
                <a:spLocks noChangeArrowheads="1"/>
              </p:cNvSpPr>
              <p:nvPr/>
            </p:nvSpPr>
            <p:spPr bwMode="auto">
              <a:xfrm>
                <a:off x="4757" y="2679"/>
                <a:ext cx="135"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A</a:t>
                </a:r>
                <a:endParaRPr lang="en-US" altLang="zh-CN" sz="2000" b="0">
                  <a:solidFill>
                    <a:prstClr val="black"/>
                  </a:solidFill>
                  <a:latin typeface="Arial" charset="0"/>
                </a:endParaRPr>
              </a:p>
            </p:txBody>
          </p:sp>
          <p:sp>
            <p:nvSpPr>
              <p:cNvPr id="6199" name="Line 22"/>
              <p:cNvSpPr>
                <a:spLocks noChangeShapeType="1"/>
              </p:cNvSpPr>
              <p:nvPr/>
            </p:nvSpPr>
            <p:spPr bwMode="auto">
              <a:xfrm flipH="1">
                <a:off x="4628" y="2931"/>
                <a:ext cx="136" cy="38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200" name="Line 23"/>
              <p:cNvSpPr>
                <a:spLocks noChangeShapeType="1"/>
              </p:cNvSpPr>
              <p:nvPr/>
            </p:nvSpPr>
            <p:spPr bwMode="auto">
              <a:xfrm>
                <a:off x="4827" y="2931"/>
                <a:ext cx="10" cy="3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201" name="Line 24"/>
              <p:cNvSpPr>
                <a:spLocks noChangeShapeType="1"/>
              </p:cNvSpPr>
              <p:nvPr/>
            </p:nvSpPr>
            <p:spPr bwMode="auto">
              <a:xfrm>
                <a:off x="4891" y="2931"/>
                <a:ext cx="157" cy="3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202" name="Text Box 25"/>
              <p:cNvSpPr txBox="1">
                <a:spLocks noChangeArrowheads="1"/>
              </p:cNvSpPr>
              <p:nvPr/>
            </p:nvSpPr>
            <p:spPr bwMode="auto">
              <a:xfrm>
                <a:off x="4538" y="3232"/>
                <a:ext cx="137" cy="2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c</a:t>
                </a:r>
                <a:endParaRPr lang="en-US" altLang="zh-CN" sz="2000" b="0">
                  <a:solidFill>
                    <a:prstClr val="black"/>
                  </a:solidFill>
                  <a:latin typeface="Arial" charset="0"/>
                </a:endParaRPr>
              </a:p>
            </p:txBody>
          </p:sp>
          <p:sp>
            <p:nvSpPr>
              <p:cNvPr id="6203" name="Text Box 26"/>
              <p:cNvSpPr txBox="1">
                <a:spLocks noChangeArrowheads="1"/>
              </p:cNvSpPr>
              <p:nvPr/>
            </p:nvSpPr>
            <p:spPr bwMode="auto">
              <a:xfrm>
                <a:off x="4778" y="3242"/>
                <a:ext cx="137"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A</a:t>
                </a:r>
                <a:endParaRPr lang="en-US" altLang="zh-CN" sz="2000" b="0">
                  <a:solidFill>
                    <a:prstClr val="black"/>
                  </a:solidFill>
                  <a:latin typeface="Arial" charset="0"/>
                </a:endParaRPr>
              </a:p>
            </p:txBody>
          </p:sp>
          <p:sp>
            <p:nvSpPr>
              <p:cNvPr id="6204" name="Text Box 27"/>
              <p:cNvSpPr txBox="1">
                <a:spLocks noChangeArrowheads="1"/>
              </p:cNvSpPr>
              <p:nvPr/>
            </p:nvSpPr>
            <p:spPr bwMode="auto">
              <a:xfrm>
                <a:off x="5039" y="3242"/>
                <a:ext cx="137"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d</a:t>
                </a:r>
                <a:endParaRPr lang="en-US" altLang="zh-CN" sz="2000" b="0">
                  <a:solidFill>
                    <a:prstClr val="black"/>
                  </a:solidFill>
                  <a:latin typeface="Arial" charset="0"/>
                </a:endParaRPr>
              </a:p>
            </p:txBody>
          </p:sp>
        </p:grpSp>
      </p:grpSp>
      <p:sp>
        <p:nvSpPr>
          <p:cNvPr id="222236" name="AutoShape 28"/>
          <p:cNvSpPr>
            <a:spLocks noChangeArrowheads="1"/>
          </p:cNvSpPr>
          <p:nvPr/>
        </p:nvSpPr>
        <p:spPr bwMode="auto">
          <a:xfrm>
            <a:off x="3605230" y="2977852"/>
            <a:ext cx="727075" cy="169863"/>
          </a:xfrm>
          <a:prstGeom prst="rightArrow">
            <a:avLst>
              <a:gd name="adj1" fmla="val 50000"/>
              <a:gd name="adj2" fmla="val 107009"/>
            </a:avLst>
          </a:prstGeom>
          <a:solidFill>
            <a:srgbClr val="FFFFFF"/>
          </a:solidFill>
          <a:ln w="9525">
            <a:solidFill>
              <a:srgbClr val="000000"/>
            </a:solidFill>
            <a:miter lim="800000"/>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sz="2000">
              <a:solidFill>
                <a:prstClr val="black"/>
              </a:solidFill>
            </a:endParaRPr>
          </a:p>
        </p:txBody>
      </p:sp>
      <p:grpSp>
        <p:nvGrpSpPr>
          <p:cNvPr id="5" name="Group 29"/>
          <p:cNvGrpSpPr>
            <a:grpSpLocks/>
          </p:cNvGrpSpPr>
          <p:nvPr/>
        </p:nvGrpSpPr>
        <p:grpSpPr bwMode="auto">
          <a:xfrm>
            <a:off x="4708543" y="1988840"/>
            <a:ext cx="884237" cy="3025775"/>
            <a:chOff x="5707" y="2238"/>
            <a:chExt cx="891" cy="1853"/>
          </a:xfrm>
        </p:grpSpPr>
        <p:sp>
          <p:nvSpPr>
            <p:cNvPr id="6176" name="Text Box 30"/>
            <p:cNvSpPr txBox="1">
              <a:spLocks noChangeArrowheads="1"/>
            </p:cNvSpPr>
            <p:nvPr/>
          </p:nvSpPr>
          <p:spPr bwMode="auto">
            <a:xfrm>
              <a:off x="5946" y="2238"/>
              <a:ext cx="136" cy="2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S</a:t>
              </a:r>
              <a:endParaRPr lang="en-US" altLang="zh-CN" sz="2000" b="0">
                <a:solidFill>
                  <a:prstClr val="black"/>
                </a:solidFill>
                <a:latin typeface="Arial" charset="0"/>
              </a:endParaRPr>
            </a:p>
          </p:txBody>
        </p:sp>
        <p:sp>
          <p:nvSpPr>
            <p:cNvPr id="6177" name="Line 31"/>
            <p:cNvSpPr>
              <a:spLocks noChangeShapeType="1"/>
            </p:cNvSpPr>
            <p:nvPr/>
          </p:nvSpPr>
          <p:spPr bwMode="auto">
            <a:xfrm flipH="1">
              <a:off x="5800" y="2494"/>
              <a:ext cx="187" cy="33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78" name="Line 32"/>
            <p:cNvSpPr>
              <a:spLocks noChangeShapeType="1"/>
            </p:cNvSpPr>
            <p:nvPr/>
          </p:nvSpPr>
          <p:spPr bwMode="auto">
            <a:xfrm>
              <a:off x="6018" y="2473"/>
              <a:ext cx="219" cy="33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79" name="Text Box 33"/>
            <p:cNvSpPr txBox="1">
              <a:spLocks noChangeArrowheads="1"/>
            </p:cNvSpPr>
            <p:nvPr/>
          </p:nvSpPr>
          <p:spPr bwMode="auto">
            <a:xfrm>
              <a:off x="5707" y="2721"/>
              <a:ext cx="136"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p</a:t>
              </a:r>
              <a:endParaRPr lang="en-US" altLang="zh-CN" sz="2000" b="0">
                <a:solidFill>
                  <a:prstClr val="black"/>
                </a:solidFill>
                <a:latin typeface="Arial" charset="0"/>
              </a:endParaRPr>
            </a:p>
          </p:txBody>
        </p:sp>
        <p:sp>
          <p:nvSpPr>
            <p:cNvPr id="6180" name="Text Box 34"/>
            <p:cNvSpPr txBox="1">
              <a:spLocks noChangeArrowheads="1"/>
            </p:cNvSpPr>
            <p:nvPr/>
          </p:nvSpPr>
          <p:spPr bwMode="auto">
            <a:xfrm>
              <a:off x="6189" y="2731"/>
              <a:ext cx="135"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A</a:t>
              </a:r>
              <a:endParaRPr lang="en-US" altLang="zh-CN" sz="2000" b="0">
                <a:solidFill>
                  <a:prstClr val="black"/>
                </a:solidFill>
                <a:latin typeface="Arial" charset="0"/>
              </a:endParaRPr>
            </a:p>
          </p:txBody>
        </p:sp>
        <p:sp>
          <p:nvSpPr>
            <p:cNvPr id="6181" name="Line 35"/>
            <p:cNvSpPr>
              <a:spLocks noChangeShapeType="1"/>
            </p:cNvSpPr>
            <p:nvPr/>
          </p:nvSpPr>
          <p:spPr bwMode="auto">
            <a:xfrm flipH="1">
              <a:off x="6059" y="2984"/>
              <a:ext cx="137" cy="38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82" name="Line 36"/>
            <p:cNvSpPr>
              <a:spLocks noChangeShapeType="1"/>
            </p:cNvSpPr>
            <p:nvPr/>
          </p:nvSpPr>
          <p:spPr bwMode="auto">
            <a:xfrm>
              <a:off x="6258" y="2984"/>
              <a:ext cx="11" cy="35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83" name="Line 37"/>
            <p:cNvSpPr>
              <a:spLocks noChangeShapeType="1"/>
            </p:cNvSpPr>
            <p:nvPr/>
          </p:nvSpPr>
          <p:spPr bwMode="auto">
            <a:xfrm>
              <a:off x="6323" y="2984"/>
              <a:ext cx="156" cy="3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84" name="Text Box 38"/>
            <p:cNvSpPr txBox="1">
              <a:spLocks noChangeArrowheads="1"/>
            </p:cNvSpPr>
            <p:nvPr/>
          </p:nvSpPr>
          <p:spPr bwMode="auto">
            <a:xfrm>
              <a:off x="5970" y="3284"/>
              <a:ext cx="136" cy="2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c</a:t>
              </a:r>
              <a:endParaRPr lang="en-US" altLang="zh-CN" sz="2000" b="0">
                <a:solidFill>
                  <a:prstClr val="black"/>
                </a:solidFill>
                <a:latin typeface="Arial" charset="0"/>
              </a:endParaRPr>
            </a:p>
          </p:txBody>
        </p:sp>
        <p:sp>
          <p:nvSpPr>
            <p:cNvPr id="6185" name="Text Box 39"/>
            <p:cNvSpPr txBox="1">
              <a:spLocks noChangeArrowheads="1"/>
            </p:cNvSpPr>
            <p:nvPr/>
          </p:nvSpPr>
          <p:spPr bwMode="auto">
            <a:xfrm>
              <a:off x="6210" y="3294"/>
              <a:ext cx="136"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A</a:t>
              </a:r>
              <a:endParaRPr lang="en-US" altLang="zh-CN" sz="2000" b="0">
                <a:solidFill>
                  <a:prstClr val="black"/>
                </a:solidFill>
                <a:latin typeface="Arial" charset="0"/>
              </a:endParaRPr>
            </a:p>
          </p:txBody>
        </p:sp>
        <p:sp>
          <p:nvSpPr>
            <p:cNvPr id="6186" name="Text Box 40"/>
            <p:cNvSpPr txBox="1">
              <a:spLocks noChangeArrowheads="1"/>
            </p:cNvSpPr>
            <p:nvPr/>
          </p:nvSpPr>
          <p:spPr bwMode="auto">
            <a:xfrm>
              <a:off x="6460" y="3232"/>
              <a:ext cx="138"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d</a:t>
              </a:r>
              <a:endParaRPr lang="en-US" altLang="zh-CN" sz="2000" b="0">
                <a:solidFill>
                  <a:prstClr val="black"/>
                </a:solidFill>
                <a:latin typeface="Arial" charset="0"/>
              </a:endParaRPr>
            </a:p>
          </p:txBody>
        </p:sp>
        <p:sp>
          <p:nvSpPr>
            <p:cNvPr id="6187" name="Line 41"/>
            <p:cNvSpPr>
              <a:spLocks noChangeShapeType="1"/>
            </p:cNvSpPr>
            <p:nvPr/>
          </p:nvSpPr>
          <p:spPr bwMode="auto">
            <a:xfrm flipH="1">
              <a:off x="5944" y="3547"/>
              <a:ext cx="240" cy="34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88" name="Line 42"/>
            <p:cNvSpPr>
              <a:spLocks noChangeShapeType="1"/>
            </p:cNvSpPr>
            <p:nvPr/>
          </p:nvSpPr>
          <p:spPr bwMode="auto">
            <a:xfrm>
              <a:off x="6246" y="3547"/>
              <a:ext cx="1" cy="34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89" name="Line 43"/>
            <p:cNvSpPr>
              <a:spLocks noChangeShapeType="1"/>
            </p:cNvSpPr>
            <p:nvPr/>
          </p:nvSpPr>
          <p:spPr bwMode="auto">
            <a:xfrm>
              <a:off x="6309" y="3536"/>
              <a:ext cx="188" cy="34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90" name="Text Box 44"/>
            <p:cNvSpPr txBox="1">
              <a:spLocks noChangeArrowheads="1"/>
            </p:cNvSpPr>
            <p:nvPr/>
          </p:nvSpPr>
          <p:spPr bwMode="auto">
            <a:xfrm>
              <a:off x="5865" y="3806"/>
              <a:ext cx="137" cy="2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c</a:t>
              </a:r>
              <a:endParaRPr lang="en-US" altLang="zh-CN" sz="2000" b="0">
                <a:solidFill>
                  <a:prstClr val="black"/>
                </a:solidFill>
                <a:latin typeface="Arial" charset="0"/>
              </a:endParaRPr>
            </a:p>
          </p:txBody>
        </p:sp>
        <p:sp>
          <p:nvSpPr>
            <p:cNvPr id="6191" name="Text Box 45"/>
            <p:cNvSpPr txBox="1">
              <a:spLocks noChangeArrowheads="1"/>
            </p:cNvSpPr>
            <p:nvPr/>
          </p:nvSpPr>
          <p:spPr bwMode="auto">
            <a:xfrm>
              <a:off x="6168" y="3806"/>
              <a:ext cx="137"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A</a:t>
              </a:r>
              <a:endParaRPr lang="en-US" altLang="zh-CN" sz="2000" b="0">
                <a:solidFill>
                  <a:prstClr val="black"/>
                </a:solidFill>
                <a:latin typeface="Arial" charset="0"/>
              </a:endParaRPr>
            </a:p>
          </p:txBody>
        </p:sp>
        <p:sp>
          <p:nvSpPr>
            <p:cNvPr id="6192" name="Text Box 46"/>
            <p:cNvSpPr txBox="1">
              <a:spLocks noChangeArrowheads="1"/>
            </p:cNvSpPr>
            <p:nvPr/>
          </p:nvSpPr>
          <p:spPr bwMode="auto">
            <a:xfrm>
              <a:off x="6450" y="3785"/>
              <a:ext cx="137"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d</a:t>
              </a:r>
              <a:endParaRPr lang="en-US" altLang="zh-CN" sz="2000" b="0">
                <a:solidFill>
                  <a:prstClr val="black"/>
                </a:solidFill>
                <a:latin typeface="Arial" charset="0"/>
              </a:endParaRPr>
            </a:p>
          </p:txBody>
        </p:sp>
      </p:grpSp>
      <p:grpSp>
        <p:nvGrpSpPr>
          <p:cNvPr id="6" name="Group 66"/>
          <p:cNvGrpSpPr>
            <a:grpSpLocks/>
          </p:cNvGrpSpPr>
          <p:nvPr/>
        </p:nvGrpSpPr>
        <p:grpSpPr bwMode="auto">
          <a:xfrm>
            <a:off x="7268404" y="1872657"/>
            <a:ext cx="884238" cy="4143375"/>
            <a:chOff x="3865" y="729"/>
            <a:chExt cx="557" cy="2610"/>
          </a:xfrm>
        </p:grpSpPr>
        <p:sp>
          <p:nvSpPr>
            <p:cNvPr id="6156" name="Text Box 3"/>
            <p:cNvSpPr txBox="1">
              <a:spLocks noChangeArrowheads="1"/>
            </p:cNvSpPr>
            <p:nvPr/>
          </p:nvSpPr>
          <p:spPr bwMode="auto">
            <a:xfrm>
              <a:off x="4029" y="729"/>
              <a:ext cx="86" cy="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S</a:t>
              </a:r>
              <a:endParaRPr lang="en-US" altLang="zh-CN" sz="2000" b="0">
                <a:solidFill>
                  <a:prstClr val="black"/>
                </a:solidFill>
                <a:latin typeface="Arial" charset="0"/>
              </a:endParaRPr>
            </a:p>
          </p:txBody>
        </p:sp>
        <p:sp>
          <p:nvSpPr>
            <p:cNvPr id="6157" name="Text Box 7"/>
            <p:cNvSpPr txBox="1">
              <a:spLocks noChangeArrowheads="1"/>
            </p:cNvSpPr>
            <p:nvPr/>
          </p:nvSpPr>
          <p:spPr bwMode="auto">
            <a:xfrm>
              <a:off x="3966" y="3054"/>
              <a:ext cx="355"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endParaRPr lang="zh-CN" altLang="en-US" sz="2000" b="0" dirty="0">
                <a:solidFill>
                  <a:prstClr val="black"/>
                </a:solidFill>
                <a:latin typeface="Arial" charset="0"/>
              </a:endParaRPr>
            </a:p>
          </p:txBody>
        </p:sp>
        <p:sp>
          <p:nvSpPr>
            <p:cNvPr id="6158" name="Line 47"/>
            <p:cNvSpPr>
              <a:spLocks noChangeShapeType="1"/>
            </p:cNvSpPr>
            <p:nvPr/>
          </p:nvSpPr>
          <p:spPr bwMode="auto">
            <a:xfrm flipH="1">
              <a:off x="3924" y="1032"/>
              <a:ext cx="116" cy="34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59" name="Line 48"/>
            <p:cNvSpPr>
              <a:spLocks noChangeShapeType="1"/>
            </p:cNvSpPr>
            <p:nvPr/>
          </p:nvSpPr>
          <p:spPr bwMode="auto">
            <a:xfrm>
              <a:off x="4060" y="1011"/>
              <a:ext cx="137" cy="346"/>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60" name="Text Box 49"/>
            <p:cNvSpPr txBox="1">
              <a:spLocks noChangeArrowheads="1"/>
            </p:cNvSpPr>
            <p:nvPr/>
          </p:nvSpPr>
          <p:spPr bwMode="auto">
            <a:xfrm>
              <a:off x="3865" y="1266"/>
              <a:ext cx="85"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p</a:t>
              </a:r>
              <a:endParaRPr lang="en-US" altLang="zh-CN" sz="2000" b="0">
                <a:solidFill>
                  <a:prstClr val="black"/>
                </a:solidFill>
                <a:latin typeface="Arial" charset="0"/>
              </a:endParaRPr>
            </a:p>
          </p:txBody>
        </p:sp>
        <p:sp>
          <p:nvSpPr>
            <p:cNvPr id="6161" name="Text Box 50"/>
            <p:cNvSpPr txBox="1">
              <a:spLocks noChangeArrowheads="1"/>
            </p:cNvSpPr>
            <p:nvPr/>
          </p:nvSpPr>
          <p:spPr bwMode="auto">
            <a:xfrm>
              <a:off x="4167" y="1277"/>
              <a:ext cx="8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A</a:t>
              </a:r>
              <a:endParaRPr lang="en-US" altLang="zh-CN" sz="2000" b="0">
                <a:solidFill>
                  <a:prstClr val="black"/>
                </a:solidFill>
                <a:latin typeface="Arial" charset="0"/>
              </a:endParaRPr>
            </a:p>
          </p:txBody>
        </p:sp>
        <p:sp>
          <p:nvSpPr>
            <p:cNvPr id="6162" name="Line 51"/>
            <p:cNvSpPr>
              <a:spLocks noChangeShapeType="1"/>
            </p:cNvSpPr>
            <p:nvPr/>
          </p:nvSpPr>
          <p:spPr bwMode="auto">
            <a:xfrm flipH="1">
              <a:off x="4085" y="1537"/>
              <a:ext cx="86" cy="39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63" name="Line 52"/>
            <p:cNvSpPr>
              <a:spLocks noChangeShapeType="1"/>
            </p:cNvSpPr>
            <p:nvPr/>
          </p:nvSpPr>
          <p:spPr bwMode="auto">
            <a:xfrm>
              <a:off x="4210" y="1537"/>
              <a:ext cx="6" cy="36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64" name="Line 53"/>
            <p:cNvSpPr>
              <a:spLocks noChangeShapeType="1"/>
            </p:cNvSpPr>
            <p:nvPr/>
          </p:nvSpPr>
          <p:spPr bwMode="auto">
            <a:xfrm>
              <a:off x="4250" y="1537"/>
              <a:ext cx="98" cy="35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65" name="Text Box 54"/>
            <p:cNvSpPr txBox="1">
              <a:spLocks noChangeArrowheads="1"/>
            </p:cNvSpPr>
            <p:nvPr/>
          </p:nvSpPr>
          <p:spPr bwMode="auto">
            <a:xfrm>
              <a:off x="4030" y="1846"/>
              <a:ext cx="84"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c</a:t>
              </a:r>
              <a:endParaRPr lang="en-US" altLang="zh-CN" sz="2000" b="0">
                <a:solidFill>
                  <a:prstClr val="black"/>
                </a:solidFill>
                <a:latin typeface="Arial" charset="0"/>
              </a:endParaRPr>
            </a:p>
          </p:txBody>
        </p:sp>
        <p:sp>
          <p:nvSpPr>
            <p:cNvPr id="6166" name="Text Box 55"/>
            <p:cNvSpPr txBox="1">
              <a:spLocks noChangeArrowheads="1"/>
            </p:cNvSpPr>
            <p:nvPr/>
          </p:nvSpPr>
          <p:spPr bwMode="auto">
            <a:xfrm>
              <a:off x="4180" y="1855"/>
              <a:ext cx="85" cy="2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A</a:t>
              </a:r>
              <a:endParaRPr lang="en-US" altLang="zh-CN" sz="2000" b="0">
                <a:solidFill>
                  <a:prstClr val="black"/>
                </a:solidFill>
                <a:latin typeface="Arial" charset="0"/>
              </a:endParaRPr>
            </a:p>
          </p:txBody>
        </p:sp>
        <p:sp>
          <p:nvSpPr>
            <p:cNvPr id="6167" name="Text Box 56"/>
            <p:cNvSpPr txBox="1">
              <a:spLocks noChangeArrowheads="1"/>
            </p:cNvSpPr>
            <p:nvPr/>
          </p:nvSpPr>
          <p:spPr bwMode="auto">
            <a:xfrm>
              <a:off x="4336" y="1792"/>
              <a:ext cx="86"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d</a:t>
              </a:r>
              <a:endParaRPr lang="en-US" altLang="zh-CN" sz="2000" b="0">
                <a:solidFill>
                  <a:prstClr val="black"/>
                </a:solidFill>
                <a:latin typeface="Arial" charset="0"/>
              </a:endParaRPr>
            </a:p>
          </p:txBody>
        </p:sp>
        <p:sp>
          <p:nvSpPr>
            <p:cNvPr id="6168" name="Line 57"/>
            <p:cNvSpPr>
              <a:spLocks noChangeShapeType="1"/>
            </p:cNvSpPr>
            <p:nvPr/>
          </p:nvSpPr>
          <p:spPr bwMode="auto">
            <a:xfrm flipH="1">
              <a:off x="4014" y="2117"/>
              <a:ext cx="149" cy="35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69" name="Line 58"/>
            <p:cNvSpPr>
              <a:spLocks noChangeShapeType="1"/>
            </p:cNvSpPr>
            <p:nvPr/>
          </p:nvSpPr>
          <p:spPr bwMode="auto">
            <a:xfrm>
              <a:off x="4202" y="2117"/>
              <a:ext cx="0" cy="35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70" name="Line 59"/>
            <p:cNvSpPr>
              <a:spLocks noChangeShapeType="1"/>
            </p:cNvSpPr>
            <p:nvPr/>
          </p:nvSpPr>
          <p:spPr bwMode="auto">
            <a:xfrm>
              <a:off x="4241" y="2106"/>
              <a:ext cx="118" cy="35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71" name="Text Box 60"/>
            <p:cNvSpPr txBox="1">
              <a:spLocks noChangeArrowheads="1"/>
            </p:cNvSpPr>
            <p:nvPr/>
          </p:nvSpPr>
          <p:spPr bwMode="auto">
            <a:xfrm>
              <a:off x="3964" y="2384"/>
              <a:ext cx="86"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c</a:t>
              </a:r>
              <a:endParaRPr lang="en-US" altLang="zh-CN" sz="2000" b="0">
                <a:solidFill>
                  <a:prstClr val="black"/>
                </a:solidFill>
                <a:latin typeface="Arial" charset="0"/>
              </a:endParaRPr>
            </a:p>
          </p:txBody>
        </p:sp>
        <p:sp>
          <p:nvSpPr>
            <p:cNvPr id="6172" name="Text Box 61"/>
            <p:cNvSpPr txBox="1">
              <a:spLocks noChangeArrowheads="1"/>
            </p:cNvSpPr>
            <p:nvPr/>
          </p:nvSpPr>
          <p:spPr bwMode="auto">
            <a:xfrm>
              <a:off x="4153" y="2384"/>
              <a:ext cx="86"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dirty="0">
                  <a:solidFill>
                    <a:prstClr val="black"/>
                  </a:solidFill>
                  <a:latin typeface="Times New Roman" pitchFamily="18" charset="0"/>
                </a:rPr>
                <a:t>A</a:t>
              </a:r>
              <a:endParaRPr lang="en-US" altLang="zh-CN" sz="2000" b="0" dirty="0">
                <a:solidFill>
                  <a:prstClr val="black"/>
                </a:solidFill>
                <a:latin typeface="Arial" charset="0"/>
              </a:endParaRPr>
            </a:p>
          </p:txBody>
        </p:sp>
        <p:sp>
          <p:nvSpPr>
            <p:cNvPr id="6173" name="Text Box 62"/>
            <p:cNvSpPr txBox="1">
              <a:spLocks noChangeArrowheads="1"/>
            </p:cNvSpPr>
            <p:nvPr/>
          </p:nvSpPr>
          <p:spPr bwMode="auto">
            <a:xfrm>
              <a:off x="4330" y="2363"/>
              <a:ext cx="85"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d</a:t>
              </a:r>
              <a:endParaRPr lang="en-US" altLang="zh-CN" sz="2000" b="0">
                <a:solidFill>
                  <a:prstClr val="black"/>
                </a:solidFill>
                <a:latin typeface="Arial" charset="0"/>
              </a:endParaRPr>
            </a:p>
          </p:txBody>
        </p:sp>
        <p:sp>
          <p:nvSpPr>
            <p:cNvPr id="6174" name="Line 63"/>
            <p:cNvSpPr>
              <a:spLocks noChangeShapeType="1"/>
            </p:cNvSpPr>
            <p:nvPr/>
          </p:nvSpPr>
          <p:spPr bwMode="auto">
            <a:xfrm>
              <a:off x="4196" y="2620"/>
              <a:ext cx="1" cy="2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pPr eaLnBrk="0" fontAlgn="base" hangingPunct="0">
                <a:spcBef>
                  <a:spcPct val="0"/>
                </a:spcBef>
                <a:spcAft>
                  <a:spcPct val="0"/>
                </a:spcAft>
              </a:pPr>
              <a:endParaRPr lang="zh-CN" altLang="en-US" sz="2000" b="1">
                <a:solidFill>
                  <a:prstClr val="black"/>
                </a:solidFill>
                <a:ea typeface="宋体" pitchFamily="2" charset="-122"/>
              </a:endParaRPr>
            </a:p>
          </p:txBody>
        </p:sp>
        <p:sp>
          <p:nvSpPr>
            <p:cNvPr id="6175" name="Text Box 64"/>
            <p:cNvSpPr txBox="1">
              <a:spLocks noChangeArrowheads="1"/>
            </p:cNvSpPr>
            <p:nvPr/>
          </p:nvSpPr>
          <p:spPr bwMode="auto">
            <a:xfrm>
              <a:off x="4160" y="2800"/>
              <a:ext cx="87" cy="2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fontAlgn="base">
                <a:spcBef>
                  <a:spcPct val="0"/>
                </a:spcBef>
                <a:spcAft>
                  <a:spcPct val="0"/>
                </a:spcAft>
              </a:pPr>
              <a:r>
                <a:rPr lang="en-US" altLang="zh-CN" sz="2000" b="0">
                  <a:solidFill>
                    <a:prstClr val="black"/>
                  </a:solidFill>
                  <a:latin typeface="Times New Roman" pitchFamily="18" charset="0"/>
                </a:rPr>
                <a:t>a</a:t>
              </a:r>
              <a:endParaRPr lang="en-US" altLang="zh-CN" sz="2000" b="0">
                <a:solidFill>
                  <a:prstClr val="black"/>
                </a:solidFill>
                <a:latin typeface="Arial" charset="0"/>
              </a:endParaRPr>
            </a:p>
          </p:txBody>
        </p:sp>
      </p:grpSp>
      <p:sp>
        <p:nvSpPr>
          <p:cNvPr id="222273" name="AutoShape 65"/>
          <p:cNvSpPr>
            <a:spLocks noChangeArrowheads="1"/>
          </p:cNvSpPr>
          <p:nvPr/>
        </p:nvSpPr>
        <p:spPr bwMode="auto">
          <a:xfrm>
            <a:off x="5861068" y="2996902"/>
            <a:ext cx="727075" cy="169863"/>
          </a:xfrm>
          <a:prstGeom prst="rightArrow">
            <a:avLst>
              <a:gd name="adj1" fmla="val 50000"/>
              <a:gd name="adj2" fmla="val 107009"/>
            </a:avLst>
          </a:prstGeom>
          <a:solidFill>
            <a:srgbClr val="FFFFFF"/>
          </a:solidFill>
          <a:ln w="9525">
            <a:solidFill>
              <a:srgbClr val="000000"/>
            </a:solidFill>
            <a:miter lim="800000"/>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sz="2000">
              <a:solidFill>
                <a:prstClr val="black"/>
              </a:solidFill>
            </a:endParaRPr>
          </a:p>
        </p:txBody>
      </p:sp>
      <p:sp>
        <p:nvSpPr>
          <p:cNvPr id="2" name="矩形 1"/>
          <p:cNvSpPr/>
          <p:nvPr/>
        </p:nvSpPr>
        <p:spPr>
          <a:xfrm>
            <a:off x="134356" y="120741"/>
            <a:ext cx="8395897" cy="1717393"/>
          </a:xfrm>
          <a:prstGeom prst="rect">
            <a:avLst/>
          </a:prstGeom>
        </p:spPr>
        <p:txBody>
          <a:bodyPr wrap="square">
            <a:spAutoFit/>
          </a:bodyPr>
          <a:lstStyle/>
          <a:p>
            <a:pPr eaLnBrk="0" fontAlgn="base" hangingPunct="0">
              <a:lnSpc>
                <a:spcPct val="120000"/>
              </a:lnSpc>
              <a:spcBef>
                <a:spcPct val="0"/>
              </a:spcBef>
              <a:spcAft>
                <a:spcPct val="0"/>
              </a:spcAft>
              <a:buFont typeface="Wingdings" pitchFamily="2" charset="2"/>
              <a:buNone/>
            </a:pPr>
            <a:r>
              <a:rPr lang="zh-CN" altLang="en-US" sz="2400" b="1" dirty="0">
                <a:solidFill>
                  <a:prstClr val="black"/>
                </a:solidFill>
                <a:ea typeface="宋体" pitchFamily="2" charset="-122"/>
              </a:rPr>
              <a:t>	例</a:t>
            </a:r>
            <a:r>
              <a:rPr lang="en-US" altLang="zh-CN" sz="2400" b="1" dirty="0">
                <a:solidFill>
                  <a:prstClr val="black"/>
                </a:solidFill>
                <a:ea typeface="宋体" pitchFamily="2" charset="-122"/>
              </a:rPr>
              <a:t>4.1:</a:t>
            </a:r>
            <a:r>
              <a:rPr lang="zh-CN" altLang="en-US" sz="2400" b="1" dirty="0">
                <a:solidFill>
                  <a:prstClr val="black"/>
                </a:solidFill>
                <a:ea typeface="宋体" pitchFamily="2" charset="-122"/>
              </a:rPr>
              <a:t>一个最简单的例子</a:t>
            </a:r>
            <a:endParaRPr lang="en-US" altLang="zh-CN" sz="2400" b="1" dirty="0">
              <a:solidFill>
                <a:prstClr val="black"/>
              </a:solidFill>
              <a:ea typeface="宋体" pitchFamily="2" charset="-122"/>
            </a:endParaRPr>
          </a:p>
          <a:p>
            <a:pPr eaLnBrk="0" fontAlgn="base" hangingPunct="0">
              <a:lnSpc>
                <a:spcPct val="120000"/>
              </a:lnSpc>
              <a:spcBef>
                <a:spcPct val="0"/>
              </a:spcBef>
              <a:spcAft>
                <a:spcPct val="0"/>
              </a:spcAft>
              <a:buFont typeface="Wingdings" pitchFamily="2" charset="2"/>
              <a:buNone/>
            </a:pPr>
            <a:r>
              <a:rPr lang="en-US" altLang="zh-CN" sz="2400" b="1" dirty="0">
                <a:solidFill>
                  <a:prstClr val="black"/>
                </a:solidFill>
                <a:ea typeface="宋体" pitchFamily="2" charset="-122"/>
              </a:rPr>
              <a:t>             </a:t>
            </a:r>
            <a:r>
              <a:rPr lang="zh-CN" altLang="en-US" sz="2400" b="1" dirty="0">
                <a:solidFill>
                  <a:prstClr val="black"/>
                </a:solidFill>
                <a:ea typeface="宋体" pitchFamily="2" charset="-122"/>
              </a:rPr>
              <a:t>设有文法</a:t>
            </a:r>
            <a:r>
              <a:rPr lang="en-US" altLang="zh-CN" sz="2400" b="1" dirty="0">
                <a:solidFill>
                  <a:prstClr val="black"/>
                </a:solidFill>
                <a:ea typeface="宋体" pitchFamily="2" charset="-122"/>
              </a:rPr>
              <a:t>G[S] 		</a:t>
            </a:r>
            <a:r>
              <a:rPr lang="en-US" altLang="zh-CN" sz="2400" b="1" dirty="0" err="1">
                <a:solidFill>
                  <a:prstClr val="black"/>
                </a:solidFill>
                <a:ea typeface="宋体" pitchFamily="2" charset="-122"/>
              </a:rPr>
              <a:t>S</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pA</a:t>
            </a:r>
            <a:r>
              <a:rPr lang="en-US" altLang="zh-CN" sz="2400" b="1" dirty="0">
                <a:solidFill>
                  <a:prstClr val="black"/>
                </a:solidFill>
                <a:ea typeface="宋体" pitchFamily="2" charset="-122"/>
              </a:rPr>
              <a:t> | </a:t>
            </a:r>
            <a:r>
              <a:rPr lang="en-US" altLang="zh-CN" sz="2400" b="1" dirty="0" err="1">
                <a:solidFill>
                  <a:prstClr val="black"/>
                </a:solidFill>
                <a:ea typeface="宋体" pitchFamily="2" charset="-122"/>
              </a:rPr>
              <a:t>qB</a:t>
            </a:r>
            <a:endParaRPr lang="en-US" altLang="zh-CN" sz="2400" b="1" dirty="0">
              <a:solidFill>
                <a:prstClr val="black"/>
              </a:solidFill>
              <a:ea typeface="宋体" pitchFamily="2" charset="-122"/>
            </a:endParaRPr>
          </a:p>
          <a:p>
            <a:pPr eaLnBrk="0" fontAlgn="base" hangingPunct="0">
              <a:lnSpc>
                <a:spcPct val="120000"/>
              </a:lnSpc>
              <a:spcBef>
                <a:spcPct val="0"/>
              </a:spcBef>
              <a:spcAft>
                <a:spcPct val="0"/>
              </a:spcAft>
              <a:buFont typeface="Wingdings" pitchFamily="2" charset="2"/>
              <a:buNone/>
            </a:pPr>
            <a:r>
              <a:rPr lang="en-US" altLang="zh-CN" sz="2400" b="1" dirty="0">
                <a:solidFill>
                  <a:prstClr val="black"/>
                </a:solidFill>
                <a:ea typeface="宋体" pitchFamily="2" charset="-122"/>
              </a:rPr>
              <a:t>			</a:t>
            </a:r>
            <a:r>
              <a:rPr lang="en-US" altLang="zh-CN" sz="2400" b="1" dirty="0" err="1">
                <a:solidFill>
                  <a:prstClr val="black"/>
                </a:solidFill>
                <a:ea typeface="宋体" pitchFamily="2" charset="-122"/>
              </a:rPr>
              <a:t>A</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cAd</a:t>
            </a:r>
            <a:r>
              <a:rPr lang="en-US" altLang="zh-CN" sz="2400" b="1" dirty="0">
                <a:solidFill>
                  <a:prstClr val="black"/>
                </a:solidFill>
                <a:ea typeface="宋体" pitchFamily="2" charset="-122"/>
              </a:rPr>
              <a:t> |a 	</a:t>
            </a:r>
            <a:r>
              <a:rPr lang="en-US" altLang="zh-CN" sz="2400" b="1" dirty="0" err="1">
                <a:solidFill>
                  <a:prstClr val="black"/>
                </a:solidFill>
                <a:ea typeface="宋体" pitchFamily="2" charset="-122"/>
              </a:rPr>
              <a:t>B</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dB</a:t>
            </a:r>
            <a:r>
              <a:rPr lang="en-US" altLang="zh-CN" sz="2400" b="1" dirty="0">
                <a:solidFill>
                  <a:prstClr val="black"/>
                </a:solidFill>
                <a:ea typeface="宋体" pitchFamily="2" charset="-122"/>
              </a:rPr>
              <a:t> |b</a:t>
            </a:r>
          </a:p>
          <a:p>
            <a:pPr eaLnBrk="0" fontAlgn="base" hangingPunct="0">
              <a:lnSpc>
                <a:spcPct val="80000"/>
              </a:lnSpc>
              <a:spcBef>
                <a:spcPct val="0"/>
              </a:spcBef>
              <a:spcAft>
                <a:spcPct val="0"/>
              </a:spcAft>
              <a:buFont typeface="Wingdings" pitchFamily="2" charset="2"/>
              <a:buNone/>
            </a:pPr>
            <a:r>
              <a:rPr lang="en-US" altLang="zh-CN" sz="2400" b="1" dirty="0">
                <a:solidFill>
                  <a:prstClr val="black"/>
                </a:solidFill>
                <a:ea typeface="宋体" pitchFamily="2" charset="-122"/>
              </a:rPr>
              <a:t>	</a:t>
            </a:r>
            <a:r>
              <a:rPr lang="zh-CN" altLang="en-US" sz="2400" b="1" dirty="0">
                <a:solidFill>
                  <a:prstClr val="black"/>
                </a:solidFill>
                <a:ea typeface="宋体" pitchFamily="2" charset="-122"/>
              </a:rPr>
              <a:t>若输入串</a:t>
            </a:r>
            <a:r>
              <a:rPr lang="en-US" altLang="zh-CN" sz="2400" b="1" dirty="0">
                <a:solidFill>
                  <a:prstClr val="black"/>
                </a:solidFill>
                <a:ea typeface="宋体" pitchFamily="2" charset="-122"/>
              </a:rPr>
              <a:t>W=</a:t>
            </a:r>
            <a:r>
              <a:rPr lang="en-US" altLang="zh-CN" sz="2400" b="1" dirty="0" err="1">
                <a:solidFill>
                  <a:prstClr val="black"/>
                </a:solidFill>
                <a:ea typeface="宋体" pitchFamily="2" charset="-122"/>
              </a:rPr>
              <a:t>pccadd</a:t>
            </a:r>
            <a:r>
              <a:rPr lang="zh-CN" altLang="en-US" sz="2400" b="1" dirty="0">
                <a:solidFill>
                  <a:prstClr val="black"/>
                </a:solidFill>
                <a:ea typeface="宋体" pitchFamily="2" charset="-122"/>
              </a:rPr>
              <a:t>，如何检查</a:t>
            </a:r>
            <a:r>
              <a:rPr lang="en-US" altLang="zh-CN" sz="2400" b="1" dirty="0">
                <a:solidFill>
                  <a:prstClr val="black"/>
                </a:solidFill>
                <a:ea typeface="宋体" pitchFamily="2" charset="-122"/>
              </a:rPr>
              <a:t>W</a:t>
            </a:r>
            <a:r>
              <a:rPr lang="zh-CN" altLang="en-US" sz="2400" b="1" dirty="0">
                <a:solidFill>
                  <a:prstClr val="black"/>
                </a:solidFill>
                <a:ea typeface="宋体" pitchFamily="2" charset="-122"/>
              </a:rPr>
              <a:t>是否符合文法？</a:t>
            </a:r>
            <a:endParaRPr lang="en-US" altLang="zh-CN" sz="2400" b="1" dirty="0">
              <a:solidFill>
                <a:prstClr val="black"/>
              </a:solidFill>
              <a:ea typeface="宋体" pitchFamily="2" charset="-122"/>
            </a:endParaRPr>
          </a:p>
        </p:txBody>
      </p:sp>
      <p:sp>
        <p:nvSpPr>
          <p:cNvPr id="4" name="矩形 3"/>
          <p:cNvSpPr/>
          <p:nvPr/>
        </p:nvSpPr>
        <p:spPr>
          <a:xfrm>
            <a:off x="915828" y="4816787"/>
            <a:ext cx="1069524" cy="461665"/>
          </a:xfrm>
          <a:prstGeom prst="rect">
            <a:avLst/>
          </a:prstGeom>
        </p:spPr>
        <p:txBody>
          <a:bodyPr wrap="none">
            <a:spAutoFit/>
          </a:bodyPr>
          <a:lstStyle/>
          <a:p>
            <a:pPr eaLnBrk="0" fontAlgn="base" hangingPunct="0">
              <a:spcBef>
                <a:spcPct val="0"/>
              </a:spcBef>
              <a:spcAft>
                <a:spcPct val="0"/>
              </a:spcAft>
            </a:pPr>
            <a:r>
              <a:rPr lang="en-US" altLang="zh-CN" sz="2400" b="1" dirty="0" err="1">
                <a:solidFill>
                  <a:prstClr val="black"/>
                </a:solidFill>
                <a:ea typeface="宋体" pitchFamily="2" charset="-122"/>
              </a:rPr>
              <a:t>pccadd</a:t>
            </a:r>
            <a:endParaRPr lang="zh-CN" altLang="en-US" sz="2400" b="1" dirty="0">
              <a:solidFill>
                <a:prstClr val="black"/>
              </a:solidFill>
              <a:ea typeface="宋体" pitchFamily="2" charset="-122"/>
            </a:endParaRPr>
          </a:p>
        </p:txBody>
      </p:sp>
      <p:cxnSp>
        <p:nvCxnSpPr>
          <p:cNvPr id="8" name="直接箭头连接符 7"/>
          <p:cNvCxnSpPr/>
          <p:nvPr/>
        </p:nvCxnSpPr>
        <p:spPr>
          <a:xfrm flipV="1">
            <a:off x="1100354" y="5278452"/>
            <a:ext cx="0" cy="401326"/>
          </a:xfrm>
          <a:prstGeom prst="straightConnector1">
            <a:avLst/>
          </a:prstGeom>
          <a:ln w="28575">
            <a:solidFill>
              <a:srgbClr val="A50021"/>
            </a:solidFill>
            <a:tailEnd type="arrow"/>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2508442" y="4847134"/>
            <a:ext cx="1069524" cy="461665"/>
          </a:xfrm>
          <a:prstGeom prst="rect">
            <a:avLst/>
          </a:prstGeom>
        </p:spPr>
        <p:txBody>
          <a:bodyPr wrap="none">
            <a:spAutoFit/>
          </a:bodyPr>
          <a:lstStyle/>
          <a:p>
            <a:pPr eaLnBrk="0" fontAlgn="base" hangingPunct="0">
              <a:spcBef>
                <a:spcPct val="0"/>
              </a:spcBef>
              <a:spcAft>
                <a:spcPct val="0"/>
              </a:spcAft>
            </a:pPr>
            <a:r>
              <a:rPr lang="en-US" altLang="zh-CN" sz="2400" b="1" dirty="0" err="1">
                <a:solidFill>
                  <a:prstClr val="black"/>
                </a:solidFill>
                <a:ea typeface="宋体" pitchFamily="2" charset="-122"/>
              </a:rPr>
              <a:t>pccadd</a:t>
            </a:r>
            <a:endParaRPr lang="zh-CN" altLang="en-US" sz="2400" b="1" dirty="0">
              <a:solidFill>
                <a:prstClr val="black"/>
              </a:solidFill>
              <a:ea typeface="宋体" pitchFamily="2" charset="-122"/>
            </a:endParaRPr>
          </a:p>
        </p:txBody>
      </p:sp>
      <p:cxnSp>
        <p:nvCxnSpPr>
          <p:cNvPr id="71" name="直接箭头连接符 70"/>
          <p:cNvCxnSpPr/>
          <p:nvPr/>
        </p:nvCxnSpPr>
        <p:spPr>
          <a:xfrm flipV="1">
            <a:off x="2848770" y="5308799"/>
            <a:ext cx="0" cy="401326"/>
          </a:xfrm>
          <a:prstGeom prst="straightConnector1">
            <a:avLst/>
          </a:prstGeom>
          <a:ln w="28575">
            <a:solidFill>
              <a:srgbClr val="A50021"/>
            </a:solidFill>
            <a:tailEnd type="arrow"/>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4236450" y="4921561"/>
            <a:ext cx="1069524" cy="461665"/>
          </a:xfrm>
          <a:prstGeom prst="rect">
            <a:avLst/>
          </a:prstGeom>
        </p:spPr>
        <p:txBody>
          <a:bodyPr wrap="none">
            <a:spAutoFit/>
          </a:bodyPr>
          <a:lstStyle/>
          <a:p>
            <a:pPr eaLnBrk="0" fontAlgn="base" hangingPunct="0">
              <a:spcBef>
                <a:spcPct val="0"/>
              </a:spcBef>
              <a:spcAft>
                <a:spcPct val="0"/>
              </a:spcAft>
            </a:pPr>
            <a:r>
              <a:rPr lang="en-US" altLang="zh-CN" sz="2400" b="1" dirty="0" err="1">
                <a:solidFill>
                  <a:prstClr val="black"/>
                </a:solidFill>
                <a:ea typeface="宋体" pitchFamily="2" charset="-122"/>
              </a:rPr>
              <a:t>pccadd</a:t>
            </a:r>
            <a:endParaRPr lang="zh-CN" altLang="en-US" sz="2400" b="1" dirty="0">
              <a:solidFill>
                <a:prstClr val="black"/>
              </a:solidFill>
              <a:ea typeface="宋体" pitchFamily="2" charset="-122"/>
            </a:endParaRPr>
          </a:p>
        </p:txBody>
      </p:sp>
      <p:cxnSp>
        <p:nvCxnSpPr>
          <p:cNvPr id="73" name="直接箭头连接符 72"/>
          <p:cNvCxnSpPr/>
          <p:nvPr/>
        </p:nvCxnSpPr>
        <p:spPr>
          <a:xfrm flipV="1">
            <a:off x="4708543" y="5341952"/>
            <a:ext cx="0" cy="401326"/>
          </a:xfrm>
          <a:prstGeom prst="straightConnector1">
            <a:avLst/>
          </a:prstGeom>
          <a:ln w="28575">
            <a:solidFill>
              <a:srgbClr val="A50021"/>
            </a:solidFill>
            <a:tailEnd type="arrow"/>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6053381" y="4847134"/>
            <a:ext cx="1069524" cy="461665"/>
          </a:xfrm>
          <a:prstGeom prst="rect">
            <a:avLst/>
          </a:prstGeom>
        </p:spPr>
        <p:txBody>
          <a:bodyPr wrap="none">
            <a:spAutoFit/>
          </a:bodyPr>
          <a:lstStyle/>
          <a:p>
            <a:pPr eaLnBrk="0" fontAlgn="base" hangingPunct="0">
              <a:spcBef>
                <a:spcPct val="0"/>
              </a:spcBef>
              <a:spcAft>
                <a:spcPct val="0"/>
              </a:spcAft>
            </a:pPr>
            <a:r>
              <a:rPr lang="en-US" altLang="zh-CN" sz="2400" b="1" dirty="0" err="1">
                <a:solidFill>
                  <a:prstClr val="black"/>
                </a:solidFill>
                <a:ea typeface="宋体" pitchFamily="2" charset="-122"/>
              </a:rPr>
              <a:t>pccadd</a:t>
            </a:r>
            <a:endParaRPr lang="zh-CN" altLang="en-US" sz="2400" b="1" dirty="0">
              <a:solidFill>
                <a:prstClr val="black"/>
              </a:solidFill>
              <a:ea typeface="宋体" pitchFamily="2" charset="-122"/>
            </a:endParaRPr>
          </a:p>
        </p:txBody>
      </p:sp>
      <p:cxnSp>
        <p:nvCxnSpPr>
          <p:cNvPr id="75" name="直接箭头连接符 74"/>
          <p:cNvCxnSpPr/>
          <p:nvPr/>
        </p:nvCxnSpPr>
        <p:spPr>
          <a:xfrm flipV="1">
            <a:off x="6588143" y="5411194"/>
            <a:ext cx="0" cy="401326"/>
          </a:xfrm>
          <a:prstGeom prst="straightConnector1">
            <a:avLst/>
          </a:prstGeom>
          <a:ln w="28575">
            <a:solidFill>
              <a:srgbClr val="A50021"/>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28878" y="5844191"/>
            <a:ext cx="8047577" cy="683264"/>
          </a:xfrm>
          <a:prstGeom prst="rect">
            <a:avLst/>
          </a:prstGeom>
        </p:spPr>
        <p:txBody>
          <a:bodyPr wrap="square">
            <a:spAutoFit/>
          </a:bodyPr>
          <a:lstStyle/>
          <a:p>
            <a:pPr eaLnBrk="0" fontAlgn="base" hangingPunct="0">
              <a:lnSpc>
                <a:spcPct val="80000"/>
              </a:lnSpc>
              <a:spcBef>
                <a:spcPct val="0"/>
              </a:spcBef>
              <a:spcAft>
                <a:spcPct val="0"/>
              </a:spcAft>
              <a:buFont typeface="Wingdings" pitchFamily="2" charset="2"/>
              <a:buNone/>
            </a:pPr>
            <a:r>
              <a:rPr lang="zh-CN" altLang="en-US" sz="2400" b="1" dirty="0">
                <a:solidFill>
                  <a:prstClr val="black"/>
                </a:solidFill>
                <a:ea typeface="宋体" pitchFamily="2" charset="-122"/>
              </a:rPr>
              <a:t>自顶向下的推导过程为</a:t>
            </a:r>
            <a:r>
              <a:rPr lang="zh-CN" altLang="en-US" sz="2400" b="1" dirty="0">
                <a:solidFill>
                  <a:srgbClr val="C00000"/>
                </a:solidFill>
                <a:ea typeface="宋体" pitchFamily="2" charset="-122"/>
              </a:rPr>
              <a:t>（最左推导）</a:t>
            </a:r>
            <a:r>
              <a:rPr lang="zh-CN" altLang="en-US" sz="2400" b="1" dirty="0">
                <a:solidFill>
                  <a:prstClr val="black"/>
                </a:solidFill>
                <a:ea typeface="宋体" pitchFamily="2" charset="-122"/>
              </a:rPr>
              <a:t>：</a:t>
            </a:r>
            <a:r>
              <a:rPr lang="en-US" altLang="zh-CN" sz="2400" b="1" dirty="0" err="1">
                <a:solidFill>
                  <a:prstClr val="black"/>
                </a:solidFill>
                <a:ea typeface="宋体" pitchFamily="2" charset="-122"/>
              </a:rPr>
              <a:t>S</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pA</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pcAd</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pccAdd</a:t>
            </a:r>
            <a:r>
              <a:rPr lang="en-US" altLang="zh-CN" sz="2400" b="1" dirty="0">
                <a:solidFill>
                  <a:prstClr val="black"/>
                </a:solidFill>
                <a:ea typeface="宋体" pitchFamily="2" charset="-122"/>
              </a:rPr>
              <a:t> </a:t>
            </a:r>
            <a:r>
              <a:rPr lang="en-US" altLang="zh-CN" sz="2400" b="1" dirty="0">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pccadd</a:t>
            </a:r>
            <a:endParaRPr lang="en-US" altLang="zh-CN" sz="2400" b="1" dirty="0">
              <a:solidFill>
                <a:prstClr val="black"/>
              </a:solidFill>
              <a:ea typeface="宋体" pitchFamily="2" charset="-122"/>
            </a:endParaRPr>
          </a:p>
        </p:txBody>
      </p:sp>
    </p:spTree>
    <p:extLst>
      <p:ext uri="{BB962C8B-B14F-4D97-AF65-F5344CB8AC3E}">
        <p14:creationId xmlns:p14="http://schemas.microsoft.com/office/powerpoint/2010/main" xmlns="" val="260959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149"/>
                                        </p:tgtEl>
                                        <p:attrNameLst>
                                          <p:attrName>style.visibility</p:attrName>
                                        </p:attrNameLst>
                                      </p:cBhvr>
                                      <p:to>
                                        <p:strVal val="visible"/>
                                      </p:to>
                                    </p:set>
                                    <p:anim calcmode="lin" valueType="num">
                                      <p:cBhvr additive="base">
                                        <p:cTn id="17" dur="500" fill="hold"/>
                                        <p:tgtEl>
                                          <p:spTgt spid="6149"/>
                                        </p:tgtEl>
                                        <p:attrNameLst>
                                          <p:attrName>ppt_x</p:attrName>
                                        </p:attrNameLst>
                                      </p:cBhvr>
                                      <p:tavLst>
                                        <p:tav tm="0">
                                          <p:val>
                                            <p:strVal val="#ppt_x"/>
                                          </p:val>
                                        </p:tav>
                                        <p:tav tm="100000">
                                          <p:val>
                                            <p:strVal val="#ppt_x"/>
                                          </p:val>
                                        </p:tav>
                                      </p:tavLst>
                                    </p:anim>
                                    <p:anim calcmode="lin" valueType="num">
                                      <p:cBhvr additive="base">
                                        <p:cTn id="18"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500" fill="hold"/>
                                        <p:tgtEl>
                                          <p:spTgt spid="70"/>
                                        </p:tgtEl>
                                        <p:attrNameLst>
                                          <p:attrName>ppt_x</p:attrName>
                                        </p:attrNameLst>
                                      </p:cBhvr>
                                      <p:tavLst>
                                        <p:tav tm="0">
                                          <p:val>
                                            <p:strVal val="#ppt_x"/>
                                          </p:val>
                                        </p:tav>
                                        <p:tav tm="100000">
                                          <p:val>
                                            <p:strVal val="#ppt_x"/>
                                          </p:val>
                                        </p:tav>
                                      </p:tavLst>
                                    </p:anim>
                                    <p:anim calcmode="lin" valueType="num">
                                      <p:cBhvr additive="base">
                                        <p:cTn id="24" dur="500" fill="hold"/>
                                        <p:tgtEl>
                                          <p:spTgt spid="7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500" fill="hold"/>
                                        <p:tgtEl>
                                          <p:spTgt spid="71"/>
                                        </p:tgtEl>
                                        <p:attrNameLst>
                                          <p:attrName>ppt_x</p:attrName>
                                        </p:attrNameLst>
                                      </p:cBhvr>
                                      <p:tavLst>
                                        <p:tav tm="0">
                                          <p:val>
                                            <p:strVal val="#ppt_x"/>
                                          </p:val>
                                        </p:tav>
                                        <p:tav tm="100000">
                                          <p:val>
                                            <p:strVal val="#ppt_x"/>
                                          </p:val>
                                        </p:tav>
                                      </p:tavLst>
                                    </p:anim>
                                    <p:anim calcmode="lin" valueType="num">
                                      <p:cBhvr additive="base">
                                        <p:cTn id="2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22222"/>
                                        </p:tgtEl>
                                        <p:attrNameLst>
                                          <p:attrName>style.visibility</p:attrName>
                                        </p:attrNameLst>
                                      </p:cBhvr>
                                      <p:to>
                                        <p:strVal val="visible"/>
                                      </p:to>
                                    </p:set>
                                    <p:animEffect transition="in" filter="blinds(horizontal)">
                                      <p:cBhvr>
                                        <p:cTn id="33" dur="500"/>
                                        <p:tgtEl>
                                          <p:spTgt spid="222222"/>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linds(horizontal)">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2"/>
                                        </p:tgtEl>
                                        <p:attrNameLst>
                                          <p:attrName>style.visibility</p:attrName>
                                        </p:attrNameLst>
                                      </p:cBhvr>
                                      <p:to>
                                        <p:strVal val="visible"/>
                                      </p:to>
                                    </p:set>
                                    <p:anim calcmode="lin" valueType="num">
                                      <p:cBhvr additive="base">
                                        <p:cTn id="43" dur="500" fill="hold"/>
                                        <p:tgtEl>
                                          <p:spTgt spid="72"/>
                                        </p:tgtEl>
                                        <p:attrNameLst>
                                          <p:attrName>ppt_x</p:attrName>
                                        </p:attrNameLst>
                                      </p:cBhvr>
                                      <p:tavLst>
                                        <p:tav tm="0">
                                          <p:val>
                                            <p:strVal val="#ppt_x"/>
                                          </p:val>
                                        </p:tav>
                                        <p:tav tm="100000">
                                          <p:val>
                                            <p:strVal val="#ppt_x"/>
                                          </p:val>
                                        </p:tav>
                                      </p:tavLst>
                                    </p:anim>
                                    <p:anim calcmode="lin" valueType="num">
                                      <p:cBhvr additive="base">
                                        <p:cTn id="44" dur="500" fill="hold"/>
                                        <p:tgtEl>
                                          <p:spTgt spid="7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fill="hold"/>
                                        <p:tgtEl>
                                          <p:spTgt spid="73"/>
                                        </p:tgtEl>
                                        <p:attrNameLst>
                                          <p:attrName>ppt_x</p:attrName>
                                        </p:attrNameLst>
                                      </p:cBhvr>
                                      <p:tavLst>
                                        <p:tav tm="0">
                                          <p:val>
                                            <p:strVal val="#ppt_x"/>
                                          </p:val>
                                        </p:tav>
                                        <p:tav tm="100000">
                                          <p:val>
                                            <p:strVal val="#ppt_x"/>
                                          </p:val>
                                        </p:tav>
                                      </p:tavLst>
                                    </p:anim>
                                    <p:anim calcmode="lin" valueType="num">
                                      <p:cBhvr additive="base">
                                        <p:cTn id="4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22236"/>
                                        </p:tgtEl>
                                        <p:attrNameLst>
                                          <p:attrName>style.visibility</p:attrName>
                                        </p:attrNameLst>
                                      </p:cBhvr>
                                      <p:to>
                                        <p:strVal val="visible"/>
                                      </p:to>
                                    </p:set>
                                    <p:animEffect transition="in" filter="blinds(horizontal)">
                                      <p:cBhvr>
                                        <p:cTn id="53" dur="500"/>
                                        <p:tgtEl>
                                          <p:spTgt spid="222236"/>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1" nodeType="clickEffect">
                                  <p:stCondLst>
                                    <p:cond delay="0"/>
                                  </p:stCondLst>
                                  <p:childTnLst>
                                    <p:set>
                                      <p:cBhvr>
                                        <p:cTn id="57" dur="1" fill="hold">
                                          <p:stCondLst>
                                            <p:cond delay="0"/>
                                          </p:stCondLst>
                                        </p:cTn>
                                        <p:tgtEl>
                                          <p:spTgt spid="222236"/>
                                        </p:tgtEl>
                                        <p:attrNameLst>
                                          <p:attrName>style.visibility</p:attrName>
                                        </p:attrNameLst>
                                      </p:cBhvr>
                                      <p:to>
                                        <p:strVal val="visible"/>
                                      </p:to>
                                    </p:set>
                                    <p:animEffect transition="in" filter="blinds(horizontal)">
                                      <p:cBhvr>
                                        <p:cTn id="58" dur="500"/>
                                        <p:tgtEl>
                                          <p:spTgt spid="222236"/>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blinds(horizontal)">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74"/>
                                        </p:tgtEl>
                                        <p:attrNameLst>
                                          <p:attrName>style.visibility</p:attrName>
                                        </p:attrNameLst>
                                      </p:cBhvr>
                                      <p:to>
                                        <p:strVal val="visible"/>
                                      </p:to>
                                    </p:set>
                                    <p:anim calcmode="lin" valueType="num">
                                      <p:cBhvr additive="base">
                                        <p:cTn id="68" dur="500" fill="hold"/>
                                        <p:tgtEl>
                                          <p:spTgt spid="74"/>
                                        </p:tgtEl>
                                        <p:attrNameLst>
                                          <p:attrName>ppt_x</p:attrName>
                                        </p:attrNameLst>
                                      </p:cBhvr>
                                      <p:tavLst>
                                        <p:tav tm="0">
                                          <p:val>
                                            <p:strVal val="#ppt_x"/>
                                          </p:val>
                                        </p:tav>
                                        <p:tav tm="100000">
                                          <p:val>
                                            <p:strVal val="#ppt_x"/>
                                          </p:val>
                                        </p:tav>
                                      </p:tavLst>
                                    </p:anim>
                                    <p:anim calcmode="lin" valueType="num">
                                      <p:cBhvr additive="base">
                                        <p:cTn id="69" dur="500" fill="hold"/>
                                        <p:tgtEl>
                                          <p:spTgt spid="74"/>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75"/>
                                        </p:tgtEl>
                                        <p:attrNameLst>
                                          <p:attrName>style.visibility</p:attrName>
                                        </p:attrNameLst>
                                      </p:cBhvr>
                                      <p:to>
                                        <p:strVal val="visible"/>
                                      </p:to>
                                    </p:set>
                                    <p:anim calcmode="lin" valueType="num">
                                      <p:cBhvr additive="base">
                                        <p:cTn id="72" dur="500" fill="hold"/>
                                        <p:tgtEl>
                                          <p:spTgt spid="75"/>
                                        </p:tgtEl>
                                        <p:attrNameLst>
                                          <p:attrName>ppt_x</p:attrName>
                                        </p:attrNameLst>
                                      </p:cBhvr>
                                      <p:tavLst>
                                        <p:tav tm="0">
                                          <p:val>
                                            <p:strVal val="#ppt_x"/>
                                          </p:val>
                                        </p:tav>
                                        <p:tav tm="100000">
                                          <p:val>
                                            <p:strVal val="#ppt_x"/>
                                          </p:val>
                                        </p:tav>
                                      </p:tavLst>
                                    </p:anim>
                                    <p:anim calcmode="lin" valueType="num">
                                      <p:cBhvr additive="base">
                                        <p:cTn id="7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222273"/>
                                        </p:tgtEl>
                                        <p:attrNameLst>
                                          <p:attrName>style.visibility</p:attrName>
                                        </p:attrNameLst>
                                      </p:cBhvr>
                                      <p:to>
                                        <p:strVal val="visible"/>
                                      </p:to>
                                    </p:set>
                                    <p:animEffect transition="in" filter="blinds(horizontal)">
                                      <p:cBhvr>
                                        <p:cTn id="78" dur="500"/>
                                        <p:tgtEl>
                                          <p:spTgt spid="222273"/>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blinds(horizontal)">
                                      <p:cBhvr>
                                        <p:cTn id="83" dur="500"/>
                                        <p:tgtEl>
                                          <p:spTgt spid="6"/>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9"/>
                                        </p:tgtEl>
                                        <p:attrNameLst>
                                          <p:attrName>style.visibility</p:attrName>
                                        </p:attrNameLst>
                                      </p:cBhvr>
                                      <p:to>
                                        <p:strVal val="visible"/>
                                      </p:to>
                                    </p:set>
                                    <p:animEffect transition="in" filter="fade">
                                      <p:cBhvr>
                                        <p:cTn id="88" dur="1000"/>
                                        <p:tgtEl>
                                          <p:spTgt spid="9"/>
                                        </p:tgtEl>
                                      </p:cBhvr>
                                    </p:animEffect>
                                    <p:anim calcmode="lin" valueType="num">
                                      <p:cBhvr>
                                        <p:cTn id="89" dur="1000" fill="hold"/>
                                        <p:tgtEl>
                                          <p:spTgt spid="9"/>
                                        </p:tgtEl>
                                        <p:attrNameLst>
                                          <p:attrName>ppt_x</p:attrName>
                                        </p:attrNameLst>
                                      </p:cBhvr>
                                      <p:tavLst>
                                        <p:tav tm="0">
                                          <p:val>
                                            <p:strVal val="#ppt_x"/>
                                          </p:val>
                                        </p:tav>
                                        <p:tav tm="100000">
                                          <p:val>
                                            <p:strVal val="#ppt_x"/>
                                          </p:val>
                                        </p:tav>
                                      </p:tavLst>
                                    </p:anim>
                                    <p:anim calcmode="lin" valueType="num">
                                      <p:cBhvr>
                                        <p:cTn id="9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2" grpId="0" animBg="1"/>
      <p:bldP spid="222236" grpId="0" animBg="1"/>
      <p:bldP spid="222236" grpId="1" animBg="1"/>
      <p:bldP spid="222273" grpId="0" animBg="1"/>
      <p:bldP spid="4" grpId="0"/>
      <p:bldP spid="70" grpId="0"/>
      <p:bldP spid="72" grpId="0"/>
      <p:bldP spid="74"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sz="quarter" idx="13"/>
          </p:nvPr>
        </p:nvSpPr>
        <p:spPr>
          <a:xfrm>
            <a:off x="607639" y="1700808"/>
            <a:ext cx="7924800" cy="4114800"/>
          </a:xfrm>
        </p:spPr>
        <p:txBody>
          <a:bodyPr>
            <a:noAutofit/>
          </a:bodyPr>
          <a:lstStyle/>
          <a:p>
            <a:r>
              <a:rPr lang="zh-CN" altLang="en-US" sz="2400" dirty="0" smtClean="0"/>
              <a:t>上例的特点</a:t>
            </a:r>
            <a:r>
              <a:rPr lang="en-US" altLang="zh-CN" sz="2400" dirty="0" smtClean="0"/>
              <a:t>:</a:t>
            </a:r>
          </a:p>
          <a:p>
            <a:pPr lvl="1"/>
            <a:r>
              <a:rPr lang="en-US" altLang="zh-CN" sz="2400" dirty="0" smtClean="0"/>
              <a:t>1</a:t>
            </a:r>
            <a:r>
              <a:rPr lang="zh-CN" altLang="en-US" sz="2400" dirty="0" smtClean="0"/>
              <a:t>）每个产生式右部由</a:t>
            </a:r>
            <a:r>
              <a:rPr lang="zh-CN" altLang="en-US" sz="2400" b="1" dirty="0" smtClean="0">
                <a:solidFill>
                  <a:srgbClr val="C00000"/>
                </a:solidFill>
              </a:rPr>
              <a:t>终结符开始</a:t>
            </a:r>
            <a:r>
              <a:rPr lang="zh-CN" altLang="en-US" sz="2400" dirty="0" smtClean="0"/>
              <a:t>。</a:t>
            </a:r>
          </a:p>
          <a:p>
            <a:pPr lvl="1"/>
            <a:r>
              <a:rPr lang="en-US" altLang="zh-CN" sz="2400" dirty="0" smtClean="0"/>
              <a:t>2</a:t>
            </a:r>
            <a:r>
              <a:rPr lang="zh-CN" altLang="en-US" sz="2400" dirty="0" smtClean="0"/>
              <a:t>）如果两个产生式有相同的左部，则它们的右部由</a:t>
            </a:r>
            <a:r>
              <a:rPr lang="zh-CN" altLang="en-US" sz="2400" b="1" dirty="0" smtClean="0">
                <a:solidFill>
                  <a:srgbClr val="C00000"/>
                </a:solidFill>
              </a:rPr>
              <a:t>不同的终结符</a:t>
            </a:r>
            <a:r>
              <a:rPr lang="zh-CN" altLang="en-US" sz="2400" dirty="0" smtClean="0"/>
              <a:t>开始。（替换非终结符号时，选择产生式是确定的）</a:t>
            </a:r>
            <a:endParaRPr lang="en-US" altLang="zh-CN" sz="2400" dirty="0" smtClean="0"/>
          </a:p>
          <a:p>
            <a:pPr lvl="1"/>
            <a:r>
              <a:rPr lang="en-US" altLang="zh-CN" sz="2400" dirty="0" smtClean="0"/>
              <a:t>3</a:t>
            </a:r>
            <a:r>
              <a:rPr lang="zh-CN" altLang="en-US" sz="2400" dirty="0"/>
              <a:t>）文法</a:t>
            </a:r>
            <a:r>
              <a:rPr lang="zh-CN" altLang="en-US" sz="2400" dirty="0" smtClean="0"/>
              <a:t>中没有定义为</a:t>
            </a:r>
            <a:r>
              <a:rPr lang="el-GR" altLang="zh-CN" sz="2400" dirty="0" smtClean="0"/>
              <a:t>ε</a:t>
            </a:r>
            <a:r>
              <a:rPr lang="zh-CN" altLang="en-US" sz="2400" dirty="0" smtClean="0"/>
              <a:t>产生</a:t>
            </a:r>
            <a:r>
              <a:rPr lang="zh-CN" altLang="en-US" sz="2400" dirty="0"/>
              <a:t>式</a:t>
            </a:r>
          </a:p>
          <a:p>
            <a:pPr lvl="1"/>
            <a:r>
              <a:rPr lang="zh-CN" altLang="en-US" sz="2400" dirty="0" smtClean="0"/>
              <a:t>所以，在每一步推导中，</a:t>
            </a:r>
            <a:r>
              <a:rPr lang="zh-CN" altLang="en-US" sz="2400" b="1" dirty="0" smtClean="0">
                <a:solidFill>
                  <a:srgbClr val="C00000"/>
                </a:solidFill>
              </a:rPr>
              <a:t>根据当前的输入符号</a:t>
            </a:r>
            <a:r>
              <a:rPr lang="zh-CN" altLang="en-US" sz="2400" dirty="0" smtClean="0"/>
              <a:t>决定要选择的产生式，分析过程是唯一的。</a:t>
            </a:r>
            <a:endParaRPr lang="en-US" altLang="zh-CN" sz="2400" dirty="0" smtClean="0"/>
          </a:p>
          <a:p>
            <a:pPr lvl="1"/>
            <a:r>
              <a:rPr lang="en-US" altLang="zh-CN" sz="2400" dirty="0" smtClean="0">
                <a:solidFill>
                  <a:srgbClr val="C00000"/>
                </a:solidFill>
              </a:rPr>
              <a:t>【</a:t>
            </a:r>
            <a:r>
              <a:rPr lang="zh-CN" altLang="en-US" sz="2400" dirty="0" smtClean="0">
                <a:solidFill>
                  <a:srgbClr val="C00000"/>
                </a:solidFill>
              </a:rPr>
              <a:t>根据产生式右部的首个终结符号判断选用哪个产生式</a:t>
            </a:r>
            <a:r>
              <a:rPr lang="en-US" altLang="zh-CN" sz="2400" dirty="0" smtClean="0">
                <a:solidFill>
                  <a:srgbClr val="C00000"/>
                </a:solidFill>
              </a:rPr>
              <a:t>】</a:t>
            </a:r>
            <a:endParaRPr lang="zh-CN" altLang="en-US" sz="2400" dirty="0" smtClean="0">
              <a:solidFill>
                <a:srgbClr val="C00000"/>
              </a:solidFill>
            </a:endParaRPr>
          </a:p>
        </p:txBody>
      </p:sp>
      <p:sp>
        <p:nvSpPr>
          <p:cNvPr id="4" name="矩形 3"/>
          <p:cNvSpPr/>
          <p:nvPr/>
        </p:nvSpPr>
        <p:spPr>
          <a:xfrm>
            <a:off x="136542" y="119997"/>
            <a:ext cx="8395897" cy="1274195"/>
          </a:xfrm>
          <a:prstGeom prst="rect">
            <a:avLst/>
          </a:prstGeom>
        </p:spPr>
        <p:txBody>
          <a:bodyPr wrap="square">
            <a:spAutoFit/>
          </a:bodyPr>
          <a:lstStyle/>
          <a:p>
            <a:pPr eaLnBrk="0" fontAlgn="base" hangingPunct="0">
              <a:lnSpc>
                <a:spcPct val="120000"/>
              </a:lnSpc>
              <a:spcBef>
                <a:spcPct val="0"/>
              </a:spcBef>
              <a:spcAft>
                <a:spcPct val="0"/>
              </a:spcAft>
              <a:buFont typeface="Wingdings" pitchFamily="2" charset="2"/>
              <a:buNone/>
            </a:pPr>
            <a:r>
              <a:rPr lang="zh-CN" altLang="en-US" sz="2400" b="1" dirty="0">
                <a:solidFill>
                  <a:prstClr val="black"/>
                </a:solidFill>
                <a:ea typeface="宋体" pitchFamily="2" charset="-122"/>
              </a:rPr>
              <a:t>	分析例</a:t>
            </a:r>
            <a:r>
              <a:rPr lang="en-US" altLang="zh-CN" sz="2400" b="1" dirty="0">
                <a:solidFill>
                  <a:prstClr val="black"/>
                </a:solidFill>
                <a:ea typeface="宋体" pitchFamily="2" charset="-122"/>
              </a:rPr>
              <a:t>4.1:</a:t>
            </a:r>
            <a:r>
              <a:rPr lang="zh-CN" altLang="en-US" sz="2400" b="1" dirty="0">
                <a:solidFill>
                  <a:prstClr val="black"/>
                </a:solidFill>
                <a:ea typeface="宋体" pitchFamily="2" charset="-122"/>
              </a:rPr>
              <a:t>设有文法</a:t>
            </a:r>
            <a:r>
              <a:rPr lang="en-US" altLang="zh-CN" sz="2400" b="1" dirty="0">
                <a:solidFill>
                  <a:prstClr val="black"/>
                </a:solidFill>
                <a:ea typeface="宋体" pitchFamily="2" charset="-122"/>
              </a:rPr>
              <a:t>G[S] 	</a:t>
            </a:r>
            <a:r>
              <a:rPr lang="en-US" altLang="zh-CN" sz="2400" b="1" dirty="0" err="1">
                <a:solidFill>
                  <a:prstClr val="black"/>
                </a:solidFill>
                <a:ea typeface="宋体" pitchFamily="2" charset="-122"/>
              </a:rPr>
              <a:t>S</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pA</a:t>
            </a:r>
            <a:r>
              <a:rPr lang="en-US" altLang="zh-CN" sz="2400" b="1" dirty="0">
                <a:solidFill>
                  <a:prstClr val="black"/>
                </a:solidFill>
                <a:ea typeface="宋体" pitchFamily="2" charset="-122"/>
              </a:rPr>
              <a:t> | </a:t>
            </a:r>
            <a:r>
              <a:rPr lang="en-US" altLang="zh-CN" sz="2400" b="1" dirty="0" err="1">
                <a:solidFill>
                  <a:prstClr val="black"/>
                </a:solidFill>
                <a:ea typeface="宋体" pitchFamily="2" charset="-122"/>
              </a:rPr>
              <a:t>qB</a:t>
            </a:r>
            <a:endParaRPr lang="en-US" altLang="zh-CN" sz="2400" b="1" dirty="0">
              <a:solidFill>
                <a:prstClr val="black"/>
              </a:solidFill>
              <a:ea typeface="宋体" pitchFamily="2" charset="-122"/>
            </a:endParaRPr>
          </a:p>
          <a:p>
            <a:pPr eaLnBrk="0" fontAlgn="base" hangingPunct="0">
              <a:lnSpc>
                <a:spcPct val="120000"/>
              </a:lnSpc>
              <a:spcBef>
                <a:spcPct val="0"/>
              </a:spcBef>
              <a:spcAft>
                <a:spcPct val="0"/>
              </a:spcAft>
              <a:buFont typeface="Wingdings" pitchFamily="2" charset="2"/>
              <a:buNone/>
            </a:pPr>
            <a:r>
              <a:rPr lang="en-US" altLang="zh-CN" sz="2400" b="1" dirty="0">
                <a:solidFill>
                  <a:prstClr val="black"/>
                </a:solidFill>
                <a:ea typeface="宋体" pitchFamily="2" charset="-122"/>
              </a:rPr>
              <a:t>			</a:t>
            </a:r>
            <a:r>
              <a:rPr lang="en-US" altLang="zh-CN" sz="2400" b="1" dirty="0" err="1">
                <a:solidFill>
                  <a:prstClr val="black"/>
                </a:solidFill>
                <a:ea typeface="宋体" pitchFamily="2" charset="-122"/>
              </a:rPr>
              <a:t>A</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cAd</a:t>
            </a:r>
            <a:r>
              <a:rPr lang="en-US" altLang="zh-CN" sz="2400" b="1" dirty="0">
                <a:solidFill>
                  <a:prstClr val="black"/>
                </a:solidFill>
                <a:ea typeface="宋体" pitchFamily="2" charset="-122"/>
              </a:rPr>
              <a:t> |a 	</a:t>
            </a:r>
            <a:r>
              <a:rPr lang="en-US" altLang="zh-CN" sz="2400" b="1" dirty="0" err="1">
                <a:solidFill>
                  <a:prstClr val="black"/>
                </a:solidFill>
                <a:ea typeface="宋体" pitchFamily="2" charset="-122"/>
              </a:rPr>
              <a:t>B</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dB</a:t>
            </a:r>
            <a:r>
              <a:rPr lang="en-US" altLang="zh-CN" sz="2400" b="1" dirty="0">
                <a:solidFill>
                  <a:prstClr val="black"/>
                </a:solidFill>
                <a:ea typeface="宋体" pitchFamily="2" charset="-122"/>
              </a:rPr>
              <a:t> |b</a:t>
            </a:r>
          </a:p>
          <a:p>
            <a:pPr eaLnBrk="0" fontAlgn="base" hangingPunct="0">
              <a:lnSpc>
                <a:spcPct val="80000"/>
              </a:lnSpc>
              <a:spcBef>
                <a:spcPct val="0"/>
              </a:spcBef>
              <a:spcAft>
                <a:spcPct val="0"/>
              </a:spcAft>
              <a:buFont typeface="Wingdings" pitchFamily="2" charset="2"/>
              <a:buNone/>
            </a:pPr>
            <a:r>
              <a:rPr lang="en-US" altLang="zh-CN" sz="2400" b="1" dirty="0">
                <a:solidFill>
                  <a:prstClr val="black"/>
                </a:solidFill>
                <a:ea typeface="宋体" pitchFamily="2" charset="-122"/>
              </a:rPr>
              <a:t>	</a:t>
            </a:r>
            <a:r>
              <a:rPr lang="zh-CN" altLang="en-US" sz="2400" b="1" dirty="0">
                <a:solidFill>
                  <a:prstClr val="black"/>
                </a:solidFill>
                <a:ea typeface="宋体" pitchFamily="2" charset="-122"/>
              </a:rPr>
              <a:t>若输入串</a:t>
            </a:r>
            <a:r>
              <a:rPr lang="en-US" altLang="zh-CN" sz="2400" b="1" dirty="0">
                <a:solidFill>
                  <a:prstClr val="black"/>
                </a:solidFill>
                <a:ea typeface="宋体" pitchFamily="2" charset="-122"/>
              </a:rPr>
              <a:t>W=</a:t>
            </a:r>
            <a:r>
              <a:rPr lang="en-US" altLang="zh-CN" sz="2400" b="1" dirty="0" err="1">
                <a:solidFill>
                  <a:prstClr val="black"/>
                </a:solidFill>
                <a:ea typeface="宋体" pitchFamily="2" charset="-122"/>
              </a:rPr>
              <a:t>pccadd</a:t>
            </a:r>
            <a:r>
              <a:rPr lang="zh-CN" altLang="en-US" sz="2400" b="1" dirty="0">
                <a:solidFill>
                  <a:prstClr val="black"/>
                </a:solidFill>
                <a:ea typeface="宋体" pitchFamily="2" charset="-122"/>
              </a:rPr>
              <a:t>，推导过程：</a:t>
            </a:r>
            <a:endParaRPr lang="en-US" altLang="zh-CN" sz="2400" b="1" dirty="0">
              <a:solidFill>
                <a:prstClr val="black"/>
              </a:solidFill>
              <a:ea typeface="宋体" pitchFamily="2" charset="-122"/>
            </a:endParaRPr>
          </a:p>
        </p:txBody>
      </p:sp>
    </p:spTree>
    <p:extLst>
      <p:ext uri="{BB962C8B-B14F-4D97-AF65-F5344CB8AC3E}">
        <p14:creationId xmlns:p14="http://schemas.microsoft.com/office/powerpoint/2010/main" xmlns="" val="2995432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3235">
                                            <p:txEl>
                                              <p:pRg st="1" end="1"/>
                                            </p:txEl>
                                          </p:spTgt>
                                        </p:tgtEl>
                                        <p:attrNameLst>
                                          <p:attrName>style.visibility</p:attrName>
                                        </p:attrNameLst>
                                      </p:cBhvr>
                                      <p:to>
                                        <p:strVal val="visible"/>
                                      </p:to>
                                    </p:set>
                                    <p:animEffect transition="in" filter="blinds(horizontal)">
                                      <p:cBhvr>
                                        <p:cTn id="7" dur="500"/>
                                        <p:tgtEl>
                                          <p:spTgt spid="2232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3235">
                                            <p:txEl>
                                              <p:pRg st="2" end="2"/>
                                            </p:txEl>
                                          </p:spTgt>
                                        </p:tgtEl>
                                        <p:attrNameLst>
                                          <p:attrName>style.visibility</p:attrName>
                                        </p:attrNameLst>
                                      </p:cBhvr>
                                      <p:to>
                                        <p:strVal val="visible"/>
                                      </p:to>
                                    </p:set>
                                    <p:animEffect transition="in" filter="blinds(horizontal)">
                                      <p:cBhvr>
                                        <p:cTn id="12" dur="500"/>
                                        <p:tgtEl>
                                          <p:spTgt spid="2232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3235">
                                            <p:txEl>
                                              <p:pRg st="3" end="3"/>
                                            </p:txEl>
                                          </p:spTgt>
                                        </p:tgtEl>
                                        <p:attrNameLst>
                                          <p:attrName>style.visibility</p:attrName>
                                        </p:attrNameLst>
                                      </p:cBhvr>
                                      <p:to>
                                        <p:strVal val="visible"/>
                                      </p:to>
                                    </p:set>
                                    <p:animEffect transition="in" filter="blinds(horizontal)">
                                      <p:cBhvr>
                                        <p:cTn id="17" dur="500"/>
                                        <p:tgtEl>
                                          <p:spTgt spid="2232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3235">
                                            <p:txEl>
                                              <p:pRg st="4" end="4"/>
                                            </p:txEl>
                                          </p:spTgt>
                                        </p:tgtEl>
                                        <p:attrNameLst>
                                          <p:attrName>style.visibility</p:attrName>
                                        </p:attrNameLst>
                                      </p:cBhvr>
                                      <p:to>
                                        <p:strVal val="visible"/>
                                      </p:to>
                                    </p:set>
                                    <p:animEffect transition="in" filter="blinds(horizontal)">
                                      <p:cBhvr>
                                        <p:cTn id="22" dur="500"/>
                                        <p:tgtEl>
                                          <p:spTgt spid="22323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3235">
                                            <p:txEl>
                                              <p:pRg st="5" end="5"/>
                                            </p:txEl>
                                          </p:spTgt>
                                        </p:tgtEl>
                                        <p:attrNameLst>
                                          <p:attrName>style.visibility</p:attrName>
                                        </p:attrNameLst>
                                      </p:cBhvr>
                                      <p:to>
                                        <p:strVal val="visible"/>
                                      </p:to>
                                    </p:set>
                                    <p:animEffect transition="in" filter="blinds(horizontal)">
                                      <p:cBhvr>
                                        <p:cTn id="27" dur="500"/>
                                        <p:tgtEl>
                                          <p:spTgt spid="223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sz="quarter" idx="13"/>
          </p:nvPr>
        </p:nvSpPr>
        <p:spPr>
          <a:xfrm>
            <a:off x="611560" y="260648"/>
            <a:ext cx="7704138" cy="2592288"/>
          </a:xfrm>
        </p:spPr>
        <p:txBody>
          <a:bodyPr>
            <a:noAutofit/>
          </a:bodyPr>
          <a:lstStyle/>
          <a:p>
            <a:pPr>
              <a:lnSpc>
                <a:spcPct val="130000"/>
              </a:lnSpc>
              <a:spcBef>
                <a:spcPts val="0"/>
              </a:spcBef>
              <a:spcAft>
                <a:spcPts val="0"/>
              </a:spcAft>
            </a:pPr>
            <a:r>
              <a:rPr lang="zh-CN" altLang="en-US" sz="2400" dirty="0" smtClean="0">
                <a:solidFill>
                  <a:schemeClr val="tx1"/>
                </a:solidFill>
              </a:rPr>
              <a:t>例</a:t>
            </a:r>
            <a:r>
              <a:rPr lang="en-US" altLang="zh-CN" sz="2400" dirty="0" smtClean="0">
                <a:solidFill>
                  <a:schemeClr val="tx1"/>
                </a:solidFill>
              </a:rPr>
              <a:t>4.2:</a:t>
            </a:r>
            <a:r>
              <a:rPr lang="zh-CN" altLang="en-US" sz="2400" dirty="0" smtClean="0">
                <a:solidFill>
                  <a:schemeClr val="tx1"/>
                </a:solidFill>
              </a:rPr>
              <a:t>若有文法</a:t>
            </a:r>
            <a:r>
              <a:rPr lang="en-US" altLang="zh-CN" sz="2400" dirty="0" smtClean="0">
                <a:solidFill>
                  <a:schemeClr val="tx1"/>
                </a:solidFill>
              </a:rPr>
              <a:t>G[S] </a:t>
            </a:r>
            <a:r>
              <a:rPr lang="zh-CN" altLang="en-US" sz="2400" dirty="0" smtClean="0">
                <a:solidFill>
                  <a:schemeClr val="tx1"/>
                </a:solidFill>
              </a:rPr>
              <a:t>为：</a:t>
            </a:r>
          </a:p>
          <a:p>
            <a:pPr>
              <a:lnSpc>
                <a:spcPct val="130000"/>
              </a:lnSpc>
              <a:spcBef>
                <a:spcPts val="0"/>
              </a:spcBef>
              <a:spcAft>
                <a:spcPts val="0"/>
              </a:spcAft>
              <a:buFont typeface="Wingdings" pitchFamily="2" charset="2"/>
              <a:buNone/>
            </a:pPr>
            <a:r>
              <a:rPr lang="zh-CN" altLang="en-US" sz="2400" dirty="0" smtClean="0">
                <a:solidFill>
                  <a:schemeClr val="tx1"/>
                </a:solidFill>
              </a:rPr>
              <a:t>	</a:t>
            </a:r>
            <a:r>
              <a:rPr lang="en-US" altLang="zh-CN" sz="2400" dirty="0" err="1" smtClean="0">
                <a:solidFill>
                  <a:schemeClr val="tx1"/>
                </a:solidFill>
              </a:rPr>
              <a:t>S</a:t>
            </a:r>
            <a:r>
              <a:rPr lang="en-US" altLang="zh-CN" sz="2400" dirty="0" err="1" smtClean="0">
                <a:solidFill>
                  <a:schemeClr val="tx1"/>
                </a:solidFill>
                <a:sym typeface="Symbol" pitchFamily="18" charset="2"/>
              </a:rPr>
              <a:t></a:t>
            </a:r>
            <a:r>
              <a:rPr lang="en-US" altLang="zh-CN" sz="2400" dirty="0" err="1" smtClean="0">
                <a:solidFill>
                  <a:schemeClr val="tx1"/>
                </a:solidFill>
              </a:rPr>
              <a:t>Ap</a:t>
            </a:r>
            <a:r>
              <a:rPr lang="en-US" altLang="zh-CN" sz="2400" dirty="0" smtClean="0">
                <a:solidFill>
                  <a:schemeClr val="tx1"/>
                </a:solidFill>
              </a:rPr>
              <a:t> | </a:t>
            </a:r>
            <a:r>
              <a:rPr lang="en-US" altLang="zh-CN" sz="2400" dirty="0" err="1" smtClean="0">
                <a:solidFill>
                  <a:schemeClr val="tx1"/>
                </a:solidFill>
              </a:rPr>
              <a:t>Bq</a:t>
            </a:r>
            <a:endParaRPr lang="en-US" altLang="zh-CN" sz="2400" dirty="0" smtClean="0">
              <a:solidFill>
                <a:schemeClr val="tx1"/>
              </a:solidFill>
            </a:endParaRPr>
          </a:p>
          <a:p>
            <a:pPr>
              <a:lnSpc>
                <a:spcPct val="130000"/>
              </a:lnSpc>
              <a:spcBef>
                <a:spcPts val="0"/>
              </a:spcBef>
              <a:spcAft>
                <a:spcPts val="0"/>
              </a:spcAft>
              <a:buFont typeface="Wingdings" pitchFamily="2" charset="2"/>
              <a:buNone/>
            </a:pPr>
            <a:r>
              <a:rPr lang="en-US" altLang="zh-CN" sz="2400" dirty="0" smtClean="0">
                <a:solidFill>
                  <a:schemeClr val="tx1"/>
                </a:solidFill>
              </a:rPr>
              <a:t>	</a:t>
            </a:r>
            <a:r>
              <a:rPr lang="en-US" altLang="zh-CN" sz="2400" dirty="0" err="1" smtClean="0">
                <a:solidFill>
                  <a:schemeClr val="tx1"/>
                </a:solidFill>
              </a:rPr>
              <a:t>A</a:t>
            </a:r>
            <a:r>
              <a:rPr lang="en-US" altLang="zh-CN" sz="2400" dirty="0" err="1" smtClean="0">
                <a:solidFill>
                  <a:schemeClr val="tx1"/>
                </a:solidFill>
                <a:sym typeface="Symbol" pitchFamily="18" charset="2"/>
              </a:rPr>
              <a:t></a:t>
            </a:r>
            <a:r>
              <a:rPr lang="en-US" altLang="zh-CN" sz="2400" dirty="0" err="1" smtClean="0">
                <a:solidFill>
                  <a:schemeClr val="tx1"/>
                </a:solidFill>
              </a:rPr>
              <a:t>a</a:t>
            </a:r>
            <a:r>
              <a:rPr lang="en-US" altLang="zh-CN" sz="2400" dirty="0" smtClean="0">
                <a:solidFill>
                  <a:schemeClr val="tx1"/>
                </a:solidFill>
              </a:rPr>
              <a:t> |</a:t>
            </a:r>
            <a:r>
              <a:rPr lang="en-US" altLang="zh-CN" sz="2400" dirty="0" err="1" smtClean="0">
                <a:solidFill>
                  <a:schemeClr val="tx1"/>
                </a:solidFill>
              </a:rPr>
              <a:t>cA</a:t>
            </a:r>
            <a:endParaRPr lang="en-US" altLang="zh-CN" sz="2400" dirty="0" smtClean="0">
              <a:solidFill>
                <a:schemeClr val="tx1"/>
              </a:solidFill>
            </a:endParaRPr>
          </a:p>
          <a:p>
            <a:pPr>
              <a:lnSpc>
                <a:spcPct val="130000"/>
              </a:lnSpc>
              <a:spcBef>
                <a:spcPts val="0"/>
              </a:spcBef>
              <a:spcAft>
                <a:spcPts val="0"/>
              </a:spcAft>
              <a:buFont typeface="Wingdings" pitchFamily="2" charset="2"/>
              <a:buNone/>
            </a:pPr>
            <a:r>
              <a:rPr lang="en-US" altLang="zh-CN" sz="2400" dirty="0" smtClean="0">
                <a:solidFill>
                  <a:schemeClr val="tx1"/>
                </a:solidFill>
              </a:rPr>
              <a:t>	</a:t>
            </a:r>
            <a:r>
              <a:rPr lang="en-US" altLang="zh-CN" sz="2400" dirty="0" err="1" smtClean="0">
                <a:solidFill>
                  <a:schemeClr val="tx1"/>
                </a:solidFill>
              </a:rPr>
              <a:t>B</a:t>
            </a:r>
            <a:r>
              <a:rPr lang="en-US" altLang="zh-CN" sz="2400" dirty="0" err="1" smtClean="0">
                <a:solidFill>
                  <a:schemeClr val="tx1"/>
                </a:solidFill>
                <a:sym typeface="Symbol" pitchFamily="18" charset="2"/>
              </a:rPr>
              <a:t></a:t>
            </a:r>
            <a:r>
              <a:rPr lang="en-US" altLang="zh-CN" sz="2400" dirty="0" err="1" smtClean="0">
                <a:solidFill>
                  <a:schemeClr val="tx1"/>
                </a:solidFill>
              </a:rPr>
              <a:t>b</a:t>
            </a:r>
            <a:r>
              <a:rPr lang="en-US" altLang="zh-CN" sz="2400" dirty="0" smtClean="0">
                <a:solidFill>
                  <a:schemeClr val="tx1"/>
                </a:solidFill>
              </a:rPr>
              <a:t> |dB</a:t>
            </a:r>
          </a:p>
          <a:p>
            <a:pPr>
              <a:lnSpc>
                <a:spcPct val="130000"/>
              </a:lnSpc>
              <a:spcBef>
                <a:spcPts val="0"/>
              </a:spcBef>
              <a:spcAft>
                <a:spcPts val="0"/>
              </a:spcAft>
              <a:buFont typeface="Wingdings" pitchFamily="2" charset="2"/>
              <a:buNone/>
            </a:pPr>
            <a:r>
              <a:rPr lang="en-US" altLang="zh-CN" sz="2400" dirty="0" smtClean="0">
                <a:solidFill>
                  <a:schemeClr val="tx1"/>
                </a:solidFill>
              </a:rPr>
              <a:t>	</a:t>
            </a:r>
            <a:r>
              <a:rPr lang="zh-CN" altLang="en-US" sz="2400" dirty="0" smtClean="0">
                <a:solidFill>
                  <a:schemeClr val="tx1"/>
                </a:solidFill>
              </a:rPr>
              <a:t>当输入串</a:t>
            </a:r>
            <a:r>
              <a:rPr lang="en-US" altLang="zh-CN" sz="2400" dirty="0" smtClean="0">
                <a:solidFill>
                  <a:schemeClr val="tx1"/>
                </a:solidFill>
              </a:rPr>
              <a:t>W=</a:t>
            </a:r>
            <a:r>
              <a:rPr lang="en-US" altLang="zh-CN" sz="2400" dirty="0" err="1" smtClean="0">
                <a:solidFill>
                  <a:schemeClr val="tx1"/>
                </a:solidFill>
              </a:rPr>
              <a:t>ccap</a:t>
            </a:r>
            <a:r>
              <a:rPr lang="zh-CN" altLang="en-US" sz="2400" dirty="0" smtClean="0">
                <a:solidFill>
                  <a:schemeClr val="tx1"/>
                </a:solidFill>
              </a:rPr>
              <a:t>时，如何判断</a:t>
            </a:r>
            <a:r>
              <a:rPr lang="en-US" altLang="zh-CN" sz="2400" dirty="0" smtClean="0">
                <a:solidFill>
                  <a:schemeClr val="tx1"/>
                </a:solidFill>
              </a:rPr>
              <a:t>W</a:t>
            </a:r>
            <a:r>
              <a:rPr lang="zh-CN" altLang="en-US" sz="2400" dirty="0" smtClean="0">
                <a:solidFill>
                  <a:schemeClr val="tx1"/>
                </a:solidFill>
              </a:rPr>
              <a:t>是否符合文法？   </a:t>
            </a:r>
          </a:p>
        </p:txBody>
      </p:sp>
      <p:sp>
        <p:nvSpPr>
          <p:cNvPr id="2" name="TextBox 1"/>
          <p:cNvSpPr txBox="1"/>
          <p:nvPr/>
        </p:nvSpPr>
        <p:spPr>
          <a:xfrm>
            <a:off x="949894" y="5587542"/>
            <a:ext cx="6336704" cy="830997"/>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srgbClr val="C00000"/>
                </a:solidFill>
                <a:ea typeface="宋体" pitchFamily="2" charset="-122"/>
              </a:rPr>
              <a:t>难点：	</a:t>
            </a:r>
            <a:r>
              <a:rPr lang="en-US" altLang="zh-CN" sz="2400" b="1" dirty="0" err="1">
                <a:solidFill>
                  <a:srgbClr val="C00000"/>
                </a:solidFill>
                <a:ea typeface="宋体" pitchFamily="2" charset="-122"/>
              </a:rPr>
              <a:t>S</a:t>
            </a:r>
            <a:r>
              <a:rPr lang="en-US" altLang="zh-CN" sz="2400" b="1" dirty="0" err="1">
                <a:solidFill>
                  <a:srgbClr val="C00000"/>
                </a:solidFill>
                <a:ea typeface="宋体" pitchFamily="2" charset="-122"/>
                <a:sym typeface="Symbol" pitchFamily="18" charset="2"/>
              </a:rPr>
              <a:t></a:t>
            </a:r>
            <a:r>
              <a:rPr lang="en-US" altLang="zh-CN" sz="2400" b="1" dirty="0" err="1">
                <a:solidFill>
                  <a:srgbClr val="C00000"/>
                </a:solidFill>
                <a:ea typeface="宋体" pitchFamily="2" charset="-122"/>
              </a:rPr>
              <a:t>Ap</a:t>
            </a:r>
            <a:r>
              <a:rPr lang="en-US" altLang="zh-CN" sz="2400" b="1" dirty="0">
                <a:solidFill>
                  <a:srgbClr val="C00000"/>
                </a:solidFill>
                <a:ea typeface="宋体" pitchFamily="2" charset="-122"/>
              </a:rPr>
              <a:t> | </a:t>
            </a:r>
            <a:r>
              <a:rPr lang="en-US" altLang="zh-CN" sz="2400" b="1" dirty="0" err="1">
                <a:solidFill>
                  <a:srgbClr val="C00000"/>
                </a:solidFill>
                <a:ea typeface="宋体" pitchFamily="2" charset="-122"/>
              </a:rPr>
              <a:t>Bq</a:t>
            </a:r>
            <a:r>
              <a:rPr lang="en-US" altLang="zh-CN" sz="2400" b="1" dirty="0">
                <a:solidFill>
                  <a:srgbClr val="C00000"/>
                </a:solidFill>
                <a:ea typeface="宋体" pitchFamily="2" charset="-122"/>
              </a:rPr>
              <a:t>   </a:t>
            </a:r>
            <a:r>
              <a:rPr lang="zh-CN" altLang="en-US" sz="2400" b="1" dirty="0">
                <a:solidFill>
                  <a:srgbClr val="C00000"/>
                </a:solidFill>
                <a:ea typeface="宋体" pitchFamily="2" charset="-122"/>
              </a:rPr>
              <a:t>是以非终结符开始</a:t>
            </a:r>
            <a:endParaRPr lang="en-US" altLang="zh-CN" sz="2400" b="1" dirty="0">
              <a:solidFill>
                <a:srgbClr val="C00000"/>
              </a:solidFill>
              <a:ea typeface="宋体" pitchFamily="2" charset="-122"/>
            </a:endParaRPr>
          </a:p>
          <a:p>
            <a:pPr eaLnBrk="0" fontAlgn="base" hangingPunct="0">
              <a:spcBef>
                <a:spcPct val="0"/>
              </a:spcBef>
              <a:spcAft>
                <a:spcPct val="0"/>
              </a:spcAft>
            </a:pPr>
            <a:endParaRPr lang="zh-CN" altLang="en-US" sz="2400" b="1" dirty="0">
              <a:solidFill>
                <a:srgbClr val="C00000"/>
              </a:solidFill>
              <a:ea typeface="宋体" pitchFamily="2" charset="-122"/>
            </a:endParaRPr>
          </a:p>
        </p:txBody>
      </p:sp>
      <p:sp>
        <p:nvSpPr>
          <p:cNvPr id="3" name="TextBox 2"/>
          <p:cNvSpPr txBox="1"/>
          <p:nvPr/>
        </p:nvSpPr>
        <p:spPr>
          <a:xfrm>
            <a:off x="892150" y="4653136"/>
            <a:ext cx="6480720" cy="1200329"/>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prstClr val="black"/>
                </a:solidFill>
                <a:ea typeface="宋体" pitchFamily="2" charset="-122"/>
              </a:rPr>
              <a:t>试图推出输入串的推导过程为：</a:t>
            </a:r>
            <a:r>
              <a:rPr lang="en-US" altLang="zh-CN" sz="2400" b="1" dirty="0" err="1">
                <a:solidFill>
                  <a:prstClr val="black"/>
                </a:solidFill>
                <a:ea typeface="宋体" pitchFamily="2" charset="-122"/>
              </a:rPr>
              <a:t>S</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Ap</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cAp</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ccAp</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ccap</a:t>
            </a:r>
            <a:r>
              <a:rPr lang="zh-CN" altLang="en-US" sz="2400" b="1" dirty="0">
                <a:solidFill>
                  <a:prstClr val="black"/>
                </a:solidFill>
                <a:ea typeface="宋体" pitchFamily="2" charset="-122"/>
              </a:rPr>
              <a:t>。</a:t>
            </a:r>
          </a:p>
          <a:p>
            <a:pPr eaLnBrk="0" fontAlgn="base" hangingPunct="0">
              <a:spcBef>
                <a:spcPct val="0"/>
              </a:spcBef>
              <a:spcAft>
                <a:spcPct val="0"/>
              </a:spcAft>
            </a:pPr>
            <a:endParaRPr lang="zh-CN" altLang="en-US" sz="2400" b="1" dirty="0">
              <a:solidFill>
                <a:prstClr val="black"/>
              </a:solidFill>
              <a:ea typeface="宋体" pitchFamily="2" charset="-122"/>
            </a:endParaRPr>
          </a:p>
        </p:txBody>
      </p:sp>
      <p:sp>
        <p:nvSpPr>
          <p:cNvPr id="5" name="TextBox 4"/>
          <p:cNvSpPr txBox="1"/>
          <p:nvPr/>
        </p:nvSpPr>
        <p:spPr>
          <a:xfrm>
            <a:off x="932159" y="2920950"/>
            <a:ext cx="6480720" cy="1569660"/>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prstClr val="black"/>
                </a:solidFill>
                <a:ea typeface="宋体" pitchFamily="2" charset="-122"/>
              </a:rPr>
              <a:t>分析：指针首先指向</a:t>
            </a:r>
            <a:r>
              <a:rPr lang="en-US" altLang="zh-CN" sz="2400" b="1" dirty="0">
                <a:solidFill>
                  <a:prstClr val="black"/>
                </a:solidFill>
                <a:ea typeface="宋体" pitchFamily="2" charset="-122"/>
              </a:rPr>
              <a:t>W</a:t>
            </a:r>
            <a:r>
              <a:rPr lang="zh-CN" altLang="en-US" sz="2400" b="1" dirty="0">
                <a:solidFill>
                  <a:prstClr val="black"/>
                </a:solidFill>
                <a:ea typeface="宋体" pitchFamily="2" charset="-122"/>
              </a:rPr>
              <a:t>中最左的终结符号</a:t>
            </a:r>
            <a:r>
              <a:rPr lang="en-US" altLang="zh-CN" sz="2400" b="1" dirty="0">
                <a:solidFill>
                  <a:prstClr val="black"/>
                </a:solidFill>
                <a:ea typeface="宋体" pitchFamily="2" charset="-122"/>
              </a:rPr>
              <a:t> “c”</a:t>
            </a:r>
            <a:r>
              <a:rPr lang="zh-CN" altLang="en-US" sz="2400" b="1" dirty="0">
                <a:solidFill>
                  <a:prstClr val="black"/>
                </a:solidFill>
                <a:ea typeface="宋体" pitchFamily="2" charset="-122"/>
              </a:rPr>
              <a:t>，</a:t>
            </a:r>
            <a:r>
              <a:rPr lang="en-US" altLang="zh-CN" sz="2400" b="1" dirty="0">
                <a:solidFill>
                  <a:prstClr val="black"/>
                </a:solidFill>
                <a:ea typeface="宋体" pitchFamily="2" charset="-122"/>
              </a:rPr>
              <a:t>S</a:t>
            </a:r>
            <a:r>
              <a:rPr lang="zh-CN" altLang="en-US" sz="2400" b="1" dirty="0">
                <a:solidFill>
                  <a:prstClr val="black"/>
                </a:solidFill>
                <a:ea typeface="宋体" pitchFamily="2" charset="-122"/>
              </a:rPr>
              <a:t>的两个产生式都是由非终结符号开头。所以，选择</a:t>
            </a:r>
            <a:r>
              <a:rPr lang="en-US" altLang="zh-CN" sz="2400" b="1" dirty="0">
                <a:solidFill>
                  <a:prstClr val="black"/>
                </a:solidFill>
                <a:ea typeface="宋体" pitchFamily="2" charset="-122"/>
              </a:rPr>
              <a:t>S</a:t>
            </a:r>
            <a:r>
              <a:rPr lang="zh-CN" altLang="en-US" sz="2400" b="1" dirty="0">
                <a:solidFill>
                  <a:prstClr val="black"/>
                </a:solidFill>
                <a:ea typeface="宋体" pitchFamily="2" charset="-122"/>
              </a:rPr>
              <a:t>的产生式的时候，还需要往后看</a:t>
            </a:r>
            <a:r>
              <a:rPr lang="en-US" altLang="zh-CN" sz="2400" b="1" dirty="0">
                <a:solidFill>
                  <a:prstClr val="black"/>
                </a:solidFill>
                <a:ea typeface="宋体" pitchFamily="2" charset="-122"/>
              </a:rPr>
              <a:t>A</a:t>
            </a:r>
            <a:r>
              <a:rPr lang="zh-CN" altLang="en-US" sz="2400" b="1" dirty="0">
                <a:solidFill>
                  <a:prstClr val="black"/>
                </a:solidFill>
                <a:ea typeface="宋体" pitchFamily="2" charset="-122"/>
              </a:rPr>
              <a:t>和</a:t>
            </a:r>
            <a:r>
              <a:rPr lang="en-US" altLang="zh-CN" sz="2400" b="1" dirty="0">
                <a:solidFill>
                  <a:prstClr val="black"/>
                </a:solidFill>
                <a:ea typeface="宋体" pitchFamily="2" charset="-122"/>
              </a:rPr>
              <a:t>B</a:t>
            </a:r>
            <a:r>
              <a:rPr lang="zh-CN" altLang="en-US" sz="2400" b="1" dirty="0">
                <a:solidFill>
                  <a:prstClr val="black"/>
                </a:solidFill>
                <a:ea typeface="宋体" pitchFamily="2" charset="-122"/>
              </a:rPr>
              <a:t>的产生式中，哪个的产生式是由“</a:t>
            </a:r>
            <a:r>
              <a:rPr lang="en-US" altLang="zh-CN" sz="2400" b="1" dirty="0">
                <a:solidFill>
                  <a:prstClr val="black"/>
                </a:solidFill>
                <a:ea typeface="宋体" pitchFamily="2" charset="-122"/>
              </a:rPr>
              <a:t>c</a:t>
            </a:r>
            <a:r>
              <a:rPr lang="zh-CN" altLang="en-US" sz="2400" b="1" dirty="0">
                <a:solidFill>
                  <a:prstClr val="black"/>
                </a:solidFill>
                <a:ea typeface="宋体" pitchFamily="2" charset="-122"/>
              </a:rPr>
              <a:t>”开头的。</a:t>
            </a:r>
          </a:p>
        </p:txBody>
      </p:sp>
    </p:spTree>
    <p:extLst>
      <p:ext uri="{BB962C8B-B14F-4D97-AF65-F5344CB8AC3E}">
        <p14:creationId xmlns:p14="http://schemas.microsoft.com/office/powerpoint/2010/main" xmlns="" val="3765863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4258">
                                            <p:txEl>
                                              <p:pRg st="4" end="4"/>
                                            </p:txEl>
                                          </p:spTgt>
                                        </p:tgtEl>
                                        <p:attrNameLst>
                                          <p:attrName>style.visibility</p:attrName>
                                        </p:attrNameLst>
                                      </p:cBhvr>
                                      <p:to>
                                        <p:strVal val="visible"/>
                                      </p:to>
                                    </p:set>
                                    <p:animEffect transition="in" filter="blinds(horizontal)">
                                      <p:cBhvr>
                                        <p:cTn id="7" dur="500"/>
                                        <p:tgtEl>
                                          <p:spTgt spid="22425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sz="quarter" idx="13"/>
          </p:nvPr>
        </p:nvSpPr>
        <p:spPr>
          <a:xfrm>
            <a:off x="683568" y="2538413"/>
            <a:ext cx="7704137" cy="4319587"/>
          </a:xfrm>
        </p:spPr>
        <p:txBody>
          <a:bodyPr>
            <a:normAutofit/>
          </a:bodyPr>
          <a:lstStyle/>
          <a:p>
            <a:pPr>
              <a:lnSpc>
                <a:spcPct val="120000"/>
              </a:lnSpc>
            </a:pPr>
            <a:r>
              <a:rPr lang="zh-CN" altLang="en-US" sz="2400" dirty="0" smtClean="0"/>
              <a:t>上例的特点：</a:t>
            </a:r>
          </a:p>
          <a:p>
            <a:pPr lvl="1">
              <a:lnSpc>
                <a:spcPct val="120000"/>
              </a:lnSpc>
            </a:pPr>
            <a:r>
              <a:rPr lang="zh-CN" altLang="en-US" sz="2400" dirty="0" smtClean="0"/>
              <a:t>（</a:t>
            </a:r>
            <a:r>
              <a:rPr lang="en-US" altLang="zh-CN" sz="2400" dirty="0" smtClean="0"/>
              <a:t>1</a:t>
            </a:r>
            <a:r>
              <a:rPr lang="zh-CN" altLang="en-US" sz="2400" dirty="0" smtClean="0"/>
              <a:t>）该文法的产生式的右部不全是终结符开始，也有非终结符（</a:t>
            </a:r>
            <a:r>
              <a:rPr lang="en-US" altLang="zh-CN" sz="2400" dirty="0" smtClean="0"/>
              <a:t>A</a:t>
            </a:r>
            <a:r>
              <a:rPr lang="zh-CN" altLang="en-US" sz="2400" dirty="0" smtClean="0"/>
              <a:t>和</a:t>
            </a:r>
            <a:r>
              <a:rPr lang="en-US" altLang="zh-CN" sz="2400" dirty="0" smtClean="0"/>
              <a:t>B</a:t>
            </a:r>
            <a:r>
              <a:rPr lang="zh-CN" altLang="en-US" sz="2400" dirty="0" smtClean="0"/>
              <a:t>）。</a:t>
            </a:r>
          </a:p>
          <a:p>
            <a:pPr lvl="1">
              <a:lnSpc>
                <a:spcPct val="120000"/>
              </a:lnSpc>
            </a:pPr>
            <a:r>
              <a:rPr lang="zh-CN" altLang="en-US" sz="2400" dirty="0" smtClean="0">
                <a:solidFill>
                  <a:srgbClr val="C00000"/>
                </a:solidFill>
              </a:rPr>
              <a:t>（</a:t>
            </a:r>
            <a:r>
              <a:rPr lang="en-US" altLang="zh-CN" sz="2400" dirty="0" smtClean="0">
                <a:solidFill>
                  <a:srgbClr val="C00000"/>
                </a:solidFill>
              </a:rPr>
              <a:t>2</a:t>
            </a:r>
            <a:r>
              <a:rPr lang="zh-CN" altLang="en-US" sz="2400" dirty="0" smtClean="0">
                <a:solidFill>
                  <a:srgbClr val="C00000"/>
                </a:solidFill>
              </a:rPr>
              <a:t>）如果两个产生式有相同的左部，它们的右部是由不同的终结符或非终结符开始</a:t>
            </a:r>
          </a:p>
          <a:p>
            <a:pPr lvl="1"/>
            <a:r>
              <a:rPr lang="zh-CN" altLang="en-US" sz="2400" dirty="0" smtClean="0"/>
              <a:t>（</a:t>
            </a:r>
            <a:r>
              <a:rPr lang="en-US" altLang="zh-CN" sz="2400" dirty="0" smtClean="0"/>
              <a:t>3</a:t>
            </a:r>
            <a:r>
              <a:rPr lang="zh-CN" altLang="en-US" sz="2400" dirty="0" smtClean="0"/>
              <a:t>）文法</a:t>
            </a:r>
            <a:r>
              <a:rPr lang="zh-CN" altLang="en-US" sz="2400" dirty="0"/>
              <a:t>中没有定义为</a:t>
            </a:r>
            <a:r>
              <a:rPr lang="el-GR" altLang="zh-CN" sz="2400" dirty="0"/>
              <a:t>ε</a:t>
            </a:r>
            <a:r>
              <a:rPr lang="zh-CN" altLang="en-US" sz="2400" dirty="0"/>
              <a:t>产生式</a:t>
            </a:r>
          </a:p>
        </p:txBody>
      </p:sp>
      <p:sp>
        <p:nvSpPr>
          <p:cNvPr id="2" name="矩形 1"/>
          <p:cNvSpPr/>
          <p:nvPr/>
        </p:nvSpPr>
        <p:spPr>
          <a:xfrm>
            <a:off x="683568" y="55106"/>
            <a:ext cx="7848872" cy="2308324"/>
          </a:xfrm>
          <a:prstGeom prst="rect">
            <a:avLst/>
          </a:prstGeom>
        </p:spPr>
        <p:txBody>
          <a:bodyPr wrap="square">
            <a:spAutoFit/>
          </a:bodyPr>
          <a:lstStyle/>
          <a:p>
            <a:pPr eaLnBrk="0" fontAlgn="base" hangingPunct="0">
              <a:lnSpc>
                <a:spcPct val="120000"/>
              </a:lnSpc>
              <a:spcBef>
                <a:spcPct val="0"/>
              </a:spcBef>
              <a:spcAft>
                <a:spcPct val="0"/>
              </a:spcAft>
            </a:pPr>
            <a:r>
              <a:rPr lang="zh-CN" altLang="en-US" sz="2400" b="1" dirty="0">
                <a:solidFill>
                  <a:prstClr val="black"/>
                </a:solidFill>
                <a:ea typeface="宋体" pitchFamily="2" charset="-122"/>
              </a:rPr>
              <a:t>分析</a:t>
            </a:r>
            <a:r>
              <a:rPr lang="zh-CN" altLang="en-US" sz="2400" b="1" dirty="0" smtClean="0">
                <a:solidFill>
                  <a:prstClr val="black"/>
                </a:solidFill>
                <a:ea typeface="宋体" pitchFamily="2" charset="-122"/>
              </a:rPr>
              <a:t>例</a:t>
            </a:r>
            <a:r>
              <a:rPr lang="en-US" altLang="zh-CN" sz="2400" b="1" dirty="0" smtClean="0">
                <a:solidFill>
                  <a:prstClr val="black"/>
                </a:solidFill>
                <a:ea typeface="宋体" pitchFamily="2" charset="-122"/>
              </a:rPr>
              <a:t>4.2</a:t>
            </a:r>
            <a:r>
              <a:rPr lang="en-US" altLang="zh-CN" sz="2400" b="1" dirty="0">
                <a:solidFill>
                  <a:prstClr val="black"/>
                </a:solidFill>
                <a:ea typeface="宋体" pitchFamily="2" charset="-122"/>
              </a:rPr>
              <a:t>:</a:t>
            </a:r>
            <a:r>
              <a:rPr lang="zh-CN" altLang="en-US" sz="2400" b="1" dirty="0">
                <a:solidFill>
                  <a:prstClr val="black"/>
                </a:solidFill>
                <a:ea typeface="宋体" pitchFamily="2" charset="-122"/>
              </a:rPr>
              <a:t>有文法</a:t>
            </a:r>
            <a:r>
              <a:rPr lang="en-US" altLang="zh-CN" sz="2400" b="1" dirty="0">
                <a:solidFill>
                  <a:prstClr val="black"/>
                </a:solidFill>
                <a:ea typeface="宋体" pitchFamily="2" charset="-122"/>
              </a:rPr>
              <a:t>G[S] </a:t>
            </a:r>
            <a:r>
              <a:rPr lang="zh-CN" altLang="en-US" sz="2400" b="1" dirty="0">
                <a:solidFill>
                  <a:prstClr val="black"/>
                </a:solidFill>
                <a:ea typeface="宋体" pitchFamily="2" charset="-122"/>
              </a:rPr>
              <a:t>为：</a:t>
            </a:r>
          </a:p>
          <a:p>
            <a:pPr eaLnBrk="0" fontAlgn="base" hangingPunct="0">
              <a:lnSpc>
                <a:spcPct val="120000"/>
              </a:lnSpc>
              <a:spcBef>
                <a:spcPct val="0"/>
              </a:spcBef>
              <a:spcAft>
                <a:spcPct val="0"/>
              </a:spcAft>
              <a:buFont typeface="Wingdings" pitchFamily="2" charset="2"/>
              <a:buNone/>
            </a:pPr>
            <a:r>
              <a:rPr lang="zh-CN" altLang="en-US" sz="2400" b="1" dirty="0">
                <a:solidFill>
                  <a:prstClr val="black"/>
                </a:solidFill>
                <a:ea typeface="宋体" pitchFamily="2" charset="-122"/>
              </a:rPr>
              <a:t>	</a:t>
            </a:r>
            <a:r>
              <a:rPr lang="en-US" altLang="zh-CN" sz="2400" b="1" dirty="0" err="1">
                <a:solidFill>
                  <a:prstClr val="black"/>
                </a:solidFill>
                <a:ea typeface="宋体" pitchFamily="2" charset="-122"/>
              </a:rPr>
              <a:t>S</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Ap</a:t>
            </a:r>
            <a:r>
              <a:rPr lang="en-US" altLang="zh-CN" sz="2400" b="1" dirty="0">
                <a:solidFill>
                  <a:prstClr val="black"/>
                </a:solidFill>
                <a:ea typeface="宋体" pitchFamily="2" charset="-122"/>
              </a:rPr>
              <a:t> | </a:t>
            </a:r>
            <a:r>
              <a:rPr lang="en-US" altLang="zh-CN" sz="2400" b="1" dirty="0" err="1">
                <a:solidFill>
                  <a:prstClr val="black"/>
                </a:solidFill>
                <a:ea typeface="宋体" pitchFamily="2" charset="-122"/>
              </a:rPr>
              <a:t>Bq</a:t>
            </a:r>
            <a:endParaRPr lang="en-US" altLang="zh-CN" sz="2400" b="1" dirty="0">
              <a:solidFill>
                <a:prstClr val="black"/>
              </a:solidFill>
              <a:ea typeface="宋体" pitchFamily="2" charset="-122"/>
            </a:endParaRPr>
          </a:p>
          <a:p>
            <a:pPr eaLnBrk="0" fontAlgn="base" hangingPunct="0">
              <a:lnSpc>
                <a:spcPct val="120000"/>
              </a:lnSpc>
              <a:spcBef>
                <a:spcPct val="0"/>
              </a:spcBef>
              <a:spcAft>
                <a:spcPct val="0"/>
              </a:spcAft>
              <a:buFont typeface="Wingdings" pitchFamily="2" charset="2"/>
              <a:buNone/>
            </a:pPr>
            <a:r>
              <a:rPr lang="en-US" altLang="zh-CN" sz="2400" b="1" dirty="0">
                <a:solidFill>
                  <a:prstClr val="black"/>
                </a:solidFill>
                <a:ea typeface="宋体" pitchFamily="2" charset="-122"/>
              </a:rPr>
              <a:t>	</a:t>
            </a:r>
            <a:r>
              <a:rPr lang="en-US" altLang="zh-CN" sz="2400" b="1" dirty="0" err="1">
                <a:solidFill>
                  <a:prstClr val="black"/>
                </a:solidFill>
                <a:ea typeface="宋体" pitchFamily="2" charset="-122"/>
              </a:rPr>
              <a:t>A</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a</a:t>
            </a:r>
            <a:r>
              <a:rPr lang="en-US" altLang="zh-CN" sz="2400" b="1" dirty="0">
                <a:solidFill>
                  <a:prstClr val="black"/>
                </a:solidFill>
                <a:ea typeface="宋体" pitchFamily="2" charset="-122"/>
              </a:rPr>
              <a:t> |</a:t>
            </a:r>
            <a:r>
              <a:rPr lang="en-US" altLang="zh-CN" sz="2400" b="1" dirty="0" err="1">
                <a:solidFill>
                  <a:prstClr val="black"/>
                </a:solidFill>
                <a:ea typeface="宋体" pitchFamily="2" charset="-122"/>
              </a:rPr>
              <a:t>cA</a:t>
            </a:r>
            <a:endParaRPr lang="en-US" altLang="zh-CN" sz="2400" b="1" dirty="0">
              <a:solidFill>
                <a:prstClr val="black"/>
              </a:solidFill>
              <a:ea typeface="宋体" pitchFamily="2" charset="-122"/>
            </a:endParaRPr>
          </a:p>
          <a:p>
            <a:pPr eaLnBrk="0" fontAlgn="base" hangingPunct="0">
              <a:lnSpc>
                <a:spcPct val="120000"/>
              </a:lnSpc>
              <a:spcBef>
                <a:spcPct val="0"/>
              </a:spcBef>
              <a:spcAft>
                <a:spcPct val="0"/>
              </a:spcAft>
              <a:buFont typeface="Wingdings" pitchFamily="2" charset="2"/>
              <a:buNone/>
            </a:pPr>
            <a:r>
              <a:rPr lang="en-US" altLang="zh-CN" sz="2400" b="1" dirty="0">
                <a:solidFill>
                  <a:prstClr val="black"/>
                </a:solidFill>
                <a:ea typeface="宋体" pitchFamily="2" charset="-122"/>
              </a:rPr>
              <a:t>	</a:t>
            </a:r>
            <a:r>
              <a:rPr lang="en-US" altLang="zh-CN" sz="2400" b="1" dirty="0" err="1">
                <a:solidFill>
                  <a:prstClr val="black"/>
                </a:solidFill>
                <a:ea typeface="宋体" pitchFamily="2" charset="-122"/>
              </a:rPr>
              <a:t>B</a:t>
            </a:r>
            <a:r>
              <a:rPr lang="en-US" altLang="zh-CN" sz="2400" b="1" dirty="0" err="1">
                <a:solidFill>
                  <a:prstClr val="black"/>
                </a:solidFill>
                <a:ea typeface="宋体" pitchFamily="2" charset="-122"/>
                <a:sym typeface="Symbol" pitchFamily="18" charset="2"/>
              </a:rPr>
              <a:t></a:t>
            </a:r>
            <a:r>
              <a:rPr lang="en-US" altLang="zh-CN" sz="2400" b="1" dirty="0" err="1">
                <a:solidFill>
                  <a:prstClr val="black"/>
                </a:solidFill>
                <a:ea typeface="宋体" pitchFamily="2" charset="-122"/>
              </a:rPr>
              <a:t>b</a:t>
            </a:r>
            <a:r>
              <a:rPr lang="en-US" altLang="zh-CN" sz="2400" b="1" dirty="0">
                <a:solidFill>
                  <a:prstClr val="black"/>
                </a:solidFill>
                <a:ea typeface="宋体" pitchFamily="2" charset="-122"/>
              </a:rPr>
              <a:t> |dB</a:t>
            </a:r>
          </a:p>
          <a:p>
            <a:pPr eaLnBrk="0" fontAlgn="base" hangingPunct="0">
              <a:lnSpc>
                <a:spcPct val="120000"/>
              </a:lnSpc>
              <a:spcBef>
                <a:spcPct val="0"/>
              </a:spcBef>
              <a:spcAft>
                <a:spcPct val="0"/>
              </a:spcAft>
              <a:buFont typeface="Wingdings" pitchFamily="2" charset="2"/>
              <a:buNone/>
            </a:pPr>
            <a:r>
              <a:rPr lang="zh-CN" altLang="en-US" sz="2400" b="1" dirty="0">
                <a:solidFill>
                  <a:prstClr val="black"/>
                </a:solidFill>
                <a:ea typeface="宋体" pitchFamily="2" charset="-122"/>
              </a:rPr>
              <a:t>输入串</a:t>
            </a:r>
            <a:r>
              <a:rPr lang="en-US" altLang="zh-CN" sz="2400" b="1" dirty="0">
                <a:solidFill>
                  <a:prstClr val="black"/>
                </a:solidFill>
                <a:ea typeface="宋体" pitchFamily="2" charset="-122"/>
              </a:rPr>
              <a:t>W=</a:t>
            </a:r>
            <a:r>
              <a:rPr lang="en-US" altLang="zh-CN" sz="2400" b="1" dirty="0" err="1">
                <a:solidFill>
                  <a:prstClr val="black"/>
                </a:solidFill>
                <a:ea typeface="宋体" pitchFamily="2" charset="-122"/>
              </a:rPr>
              <a:t>ccap</a:t>
            </a:r>
            <a:r>
              <a:rPr lang="zh-CN" altLang="en-US" sz="2400" b="1" dirty="0">
                <a:solidFill>
                  <a:prstClr val="black"/>
                </a:solidFill>
                <a:ea typeface="宋体" pitchFamily="2" charset="-122"/>
              </a:rPr>
              <a:t>时，推导过程</a:t>
            </a:r>
          </a:p>
        </p:txBody>
      </p:sp>
    </p:spTree>
    <p:extLst>
      <p:ext uri="{BB962C8B-B14F-4D97-AF65-F5344CB8AC3E}">
        <p14:creationId xmlns:p14="http://schemas.microsoft.com/office/powerpoint/2010/main" xmlns="" val="2682374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282">
                                            <p:txEl>
                                              <p:pRg st="1" end="1"/>
                                            </p:txEl>
                                          </p:spTgt>
                                        </p:tgtEl>
                                        <p:attrNameLst>
                                          <p:attrName>style.visibility</p:attrName>
                                        </p:attrNameLst>
                                      </p:cBhvr>
                                      <p:to>
                                        <p:strVal val="visible"/>
                                      </p:to>
                                    </p:set>
                                    <p:animEffect transition="in" filter="blinds(horizontal)">
                                      <p:cBhvr>
                                        <p:cTn id="7" dur="500"/>
                                        <p:tgtEl>
                                          <p:spTgt spid="22528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282">
                                            <p:txEl>
                                              <p:pRg st="2" end="2"/>
                                            </p:txEl>
                                          </p:spTgt>
                                        </p:tgtEl>
                                        <p:attrNameLst>
                                          <p:attrName>style.visibility</p:attrName>
                                        </p:attrNameLst>
                                      </p:cBhvr>
                                      <p:to>
                                        <p:strVal val="visible"/>
                                      </p:to>
                                    </p:set>
                                    <p:animEffect transition="in" filter="blinds(horizontal)">
                                      <p:cBhvr>
                                        <p:cTn id="12" dur="500"/>
                                        <p:tgtEl>
                                          <p:spTgt spid="22528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282">
                                            <p:txEl>
                                              <p:pRg st="3" end="3"/>
                                            </p:txEl>
                                          </p:spTgt>
                                        </p:tgtEl>
                                        <p:attrNameLst>
                                          <p:attrName>style.visibility</p:attrName>
                                        </p:attrNameLst>
                                      </p:cBhvr>
                                      <p:to>
                                        <p:strVal val="visible"/>
                                      </p:to>
                                    </p:set>
                                    <p:animEffect transition="in" filter="blinds(horizontal)">
                                      <p:cBhvr>
                                        <p:cTn id="17" dur="500"/>
                                        <p:tgtEl>
                                          <p:spTgt spid="2252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极目远眺">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2670</Words>
  <Application>Microsoft Office PowerPoint</Application>
  <PresentationFormat>全屏显示(4:3)</PresentationFormat>
  <Paragraphs>445</Paragraphs>
  <Slides>37</Slides>
  <Notes>0</Notes>
  <HiddenSlides>0</HiddenSlides>
  <MMClips>0</MMClips>
  <ScaleCrop>false</ScaleCrop>
  <HeadingPairs>
    <vt:vector size="4" baseType="variant">
      <vt:variant>
        <vt:lpstr>主题</vt:lpstr>
      </vt:variant>
      <vt:variant>
        <vt:i4>2</vt:i4>
      </vt:variant>
      <vt:variant>
        <vt:lpstr>幻灯片标题</vt:lpstr>
      </vt:variant>
      <vt:variant>
        <vt:i4>37</vt:i4>
      </vt:variant>
    </vt:vector>
  </HeadingPairs>
  <TitlesOfParts>
    <vt:vector size="39" baseType="lpstr">
      <vt:lpstr>2_模块</vt:lpstr>
      <vt:lpstr>极目远眺</vt:lpstr>
      <vt:lpstr>语法分析—编译的核心部分</vt:lpstr>
      <vt:lpstr>第4章自顶向下语法分析方法 </vt:lpstr>
      <vt:lpstr>本章提要</vt:lpstr>
      <vt:lpstr>自顶向下的语法分析方法</vt:lpstr>
      <vt:lpstr>4.1 自顶向下分析思想 </vt:lpstr>
      <vt:lpstr>幻灯片 6</vt:lpstr>
      <vt:lpstr>幻灯片 7</vt:lpstr>
      <vt:lpstr>幻灯片 8</vt:lpstr>
      <vt:lpstr>幻灯片 9</vt:lpstr>
      <vt:lpstr>幻灯片 10</vt:lpstr>
      <vt:lpstr>确定的自顶向下的语法分析方法         关键——首符号集FIRST()</vt:lpstr>
      <vt:lpstr>幻灯片 12</vt:lpstr>
      <vt:lpstr>幻灯片 13</vt:lpstr>
      <vt:lpstr>考虑包含空串产生式的文法 </vt:lpstr>
      <vt:lpstr>包含空串的产生式如何自顶向下分析 </vt:lpstr>
      <vt:lpstr>确定的自顶向下的语法分析方法         另一关键——后跟符号集fOLLOW()</vt:lpstr>
      <vt:lpstr>幻灯片 17</vt:lpstr>
      <vt:lpstr>适用确定的自顶而下的语法分析——LL(1)文法 </vt:lpstr>
      <vt:lpstr>LL(1)文法定义 </vt:lpstr>
      <vt:lpstr>幻灯片 20</vt:lpstr>
      <vt:lpstr>幻灯片 21</vt:lpstr>
      <vt:lpstr>幻灯片 22</vt:lpstr>
      <vt:lpstr>4.2 LL(1)文法的判定算法 </vt:lpstr>
      <vt:lpstr>幻灯片 24</vt:lpstr>
      <vt:lpstr>幻灯片 25</vt:lpstr>
      <vt:lpstr>step2． 产生式FIRST集合的求法 </vt:lpstr>
      <vt:lpstr>幻灯片 27</vt:lpstr>
      <vt:lpstr>幻灯片 28</vt:lpstr>
      <vt:lpstr>step3．计算FOLLOW集合 </vt:lpstr>
      <vt:lpstr>幻灯片 30</vt:lpstr>
      <vt:lpstr>幻灯片 31</vt:lpstr>
      <vt:lpstr>幻灯片 32</vt:lpstr>
      <vt:lpstr>step4．计算产生式的SELECT集</vt:lpstr>
      <vt:lpstr>幻灯片 34</vt:lpstr>
      <vt:lpstr>幻灯片 35</vt:lpstr>
      <vt:lpstr>幻灯片 36</vt:lpstr>
      <vt:lpstr>本节要点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语法分析—编译的核心部分</dc:title>
  <dc:creator>jinxi</dc:creator>
  <cp:lastModifiedBy>lenovo</cp:lastModifiedBy>
  <cp:revision>16</cp:revision>
  <dcterms:created xsi:type="dcterms:W3CDTF">2016-10-18T17:01:39Z</dcterms:created>
  <dcterms:modified xsi:type="dcterms:W3CDTF">2018-05-16T13:24:43Z</dcterms:modified>
</cp:coreProperties>
</file>