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28922F0-3A5D-4B23-9DDA-8B87FC1A5865}" type="datetime1">
              <a:rPr lang="en-US" altLang="zh-CN" smtClean="0">
                <a:solidFill>
                  <a:prstClr val="white">
                    <a:tint val="95000"/>
                  </a:prstClr>
                </a:solidFill>
              </a:rPr>
              <a:pPr/>
              <a:t>10/25/2016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34105030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DB67885-BC47-47B8-A644-C7BF088BFE10}" type="datetime1">
              <a:rPr lang="en-US" altLang="zh-CN" smtClean="0">
                <a:solidFill>
                  <a:prstClr val="black">
                    <a:tint val="95000"/>
                  </a:prstClr>
                </a:solidFill>
              </a:rPr>
              <a:pPr/>
              <a:t>10/25/2016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6799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DB8878-53AD-4443-9672-284255F026A8}" type="datetime1">
              <a:rPr lang="en-US" altLang="zh-CN" smtClean="0">
                <a:solidFill>
                  <a:prstClr val="black">
                    <a:tint val="95000"/>
                  </a:prstClr>
                </a:solidFill>
              </a:rPr>
              <a:pPr/>
              <a:t>10/25/2016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7067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7118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31369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3B9C9A-5706-4A4E-B5C3-D5B7A7FB547C}" type="datetime1">
              <a:rPr lang="en-US" altLang="zh-CN" smtClean="0">
                <a:solidFill>
                  <a:srgbClr val="FFFFFF"/>
                </a:solidFill>
              </a:rPr>
              <a:pPr/>
              <a:t>10/25/2016</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50531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F0D6EF60-249D-4A07-B478-B15680385919}" type="datetime1">
              <a:rPr lang="en-US" altLang="zh-CN" smtClean="0">
                <a:solidFill>
                  <a:srgbClr val="FFFFFF"/>
                </a:solidFill>
              </a:rPr>
              <a:pPr/>
              <a:t>10/25/2016</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7014406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A144D3-FDF8-435A-8441-9A53930750A3}" type="datetime1">
              <a:rPr lang="en-US" altLang="zh-CN" smtClean="0">
                <a:solidFill>
                  <a:srgbClr val="FFFFFF"/>
                </a:solidFill>
              </a:rPr>
              <a:pPr/>
              <a:t>10/25/2016</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07616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93EB889D-64ED-48BD-9FC0-005D5BEB52E4}" type="datetime1">
              <a:rPr lang="en-US" altLang="zh-CN" smtClean="0">
                <a:solidFill>
                  <a:srgbClr val="FFFFFF"/>
                </a:solidFill>
              </a:rPr>
              <a:pPr/>
              <a:t>10/25/2016</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8665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9639D328-DD70-4764-869C-1969E8A0AAE5}" type="datetime1">
              <a:rPr lang="en-US" altLang="zh-CN" smtClean="0">
                <a:solidFill>
                  <a:srgbClr val="FFFFFF"/>
                </a:solidFill>
              </a:rPr>
              <a:pPr/>
              <a:t>10/25/2016</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44440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E4D4F3-FA45-4920-8787-8CD4CF9EAABA}" type="datetime1">
              <a:rPr lang="en-US" altLang="zh-CN" smtClean="0">
                <a:solidFill>
                  <a:srgbClr val="FFFFFF"/>
                </a:solidFill>
              </a:rPr>
              <a:pPr/>
              <a:t>10/25/2016</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7423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3F5537BA-76EE-425F-8BA3-F842EFE9D096}" type="datetime1">
              <a:rPr lang="en-US" altLang="zh-CN" smtClean="0">
                <a:solidFill>
                  <a:prstClr val="black">
                    <a:tint val="95000"/>
                  </a:prstClr>
                </a:solidFill>
              </a:rPr>
              <a:pPr/>
              <a:t>10/25/2016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761503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E786E-9B7B-4C61-9F69-AC91B28A705D}" type="datetime1">
              <a:rPr lang="en-US" altLang="zh-CN" smtClean="0">
                <a:solidFill>
                  <a:srgbClr val="FFFFFF"/>
                </a:solidFill>
              </a:rPr>
              <a:pPr/>
              <a:t>10/25/2016</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14127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009783-6658-44FE-8EFE-3F786E14DDDC}" type="datetime1">
              <a:rPr lang="en-US" altLang="zh-CN" smtClean="0">
                <a:solidFill>
                  <a:srgbClr val="FFFFFF"/>
                </a:solidFill>
              </a:rPr>
              <a:pPr/>
              <a:t>10/25/2016</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73640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BDE487B-70F1-4622-AAEE-C7BFF39B4DBE}" type="datetime1">
              <a:rPr lang="en-US" altLang="zh-CN" smtClean="0">
                <a:solidFill>
                  <a:srgbClr val="FFFFFF"/>
                </a:solidFill>
              </a:rPr>
              <a:pPr/>
              <a:t>10/25/2016</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51093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DB54FFA-7E3D-4CEC-9048-8F46CADA402F}" type="datetime1">
              <a:rPr lang="en-US" altLang="zh-CN" smtClean="0">
                <a:solidFill>
                  <a:srgbClr val="FFFFFF"/>
                </a:solidFill>
              </a:rPr>
              <a:pPr/>
              <a:t>10/25/2016</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46125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00A8CE-868B-4B06-B064-B025F0342BFE}" type="datetime1">
              <a:rPr lang="en-US" altLang="zh-CN" smtClean="0">
                <a:solidFill>
                  <a:srgbClr val="FFFFFF"/>
                </a:solidFill>
              </a:rPr>
              <a:pPr/>
              <a:t>10/25/2016</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55751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9374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875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058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p14="http://schemas.microsoft.com/office/powerpoint/2010/main" val="289853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201F7E2-2E67-4FEE-A987-0EF952BE7C05}" type="datetime1">
              <a:rPr lang="en-US" altLang="zh-CN" smtClean="0">
                <a:solidFill>
                  <a:prstClr val="white">
                    <a:tint val="95000"/>
                  </a:prstClr>
                </a:solidFill>
              </a:rPr>
              <a:pPr/>
              <a:t>10/25/2016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90372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5A2860-D7AB-42C3-B67B-8503F387798F}" type="datetime1">
              <a:rPr lang="en-US" altLang="zh-CN" smtClean="0">
                <a:solidFill>
                  <a:prstClr val="black">
                    <a:tint val="95000"/>
                  </a:prstClr>
                </a:solidFill>
              </a:rPr>
              <a:pPr/>
              <a:t>10/25/2016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1118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B78091C-C676-4A8F-A6AD-F9716101BB2D}" type="datetime1">
              <a:rPr lang="en-US" altLang="zh-CN" smtClean="0">
                <a:solidFill>
                  <a:prstClr val="black">
                    <a:tint val="95000"/>
                  </a:prstClr>
                </a:solidFill>
              </a:rPr>
              <a:pPr/>
              <a:t>10/25/2016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7602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317DFF-E0EC-4770-AB19-BDF7830B31BC}" type="datetime1">
              <a:rPr lang="en-US" altLang="zh-CN" smtClean="0">
                <a:solidFill>
                  <a:prstClr val="black">
                    <a:tint val="95000"/>
                  </a:prstClr>
                </a:solidFill>
              </a:rPr>
              <a:pPr/>
              <a:t>10/25/2016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934024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4844ED-3A7A-4102-A6A2-7D71556AAA47}" type="datetime1">
              <a:rPr lang="en-US" altLang="zh-CN" smtClean="0">
                <a:solidFill>
                  <a:prstClr val="black">
                    <a:tint val="95000"/>
                  </a:prstClr>
                </a:solidFill>
              </a:rPr>
              <a:pPr/>
              <a:t>10/25/2016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439816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360BB45-FDCF-4963-ACF7-8C11F1809493}" type="datetime1">
              <a:rPr lang="en-US" altLang="zh-CN" smtClean="0">
                <a:solidFill>
                  <a:prstClr val="black">
                    <a:tint val="95000"/>
                  </a:prstClr>
                </a:solidFill>
              </a:rPr>
              <a:pPr/>
              <a:t>10/25/2016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28160992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CAE3516F-E500-43D4-91E7-3A8C65E9C9B7}" type="datetime1">
              <a:rPr lang="en-US" altLang="zh-CN" smtClean="0">
                <a:solidFill>
                  <a:prstClr val="black">
                    <a:tint val="95000"/>
                  </a:prstClr>
                </a:solidFill>
              </a:rPr>
              <a:pPr/>
              <a:t>10/25/2016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7313906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C42F76F-A850-4078-AE29-924589898A25}" type="datetime1">
              <a:rPr lang="en-US" altLang="zh-CN" b="1" smtClean="0">
                <a:solidFill>
                  <a:prstClr val="black">
                    <a:tint val="95000"/>
                  </a:prstClr>
                </a:solidFill>
                <a:latin typeface="Arial Narrow" pitchFamily="34" charset="0"/>
              </a:rPr>
              <a:pPr fontAlgn="base">
                <a:spcBef>
                  <a:spcPct val="0"/>
                </a:spcBef>
                <a:spcAft>
                  <a:spcPct val="0"/>
                </a:spcAft>
              </a:pPr>
              <a:t>10/25/2016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380853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0" fontAlgn="base" hangingPunct="0">
              <a:spcBef>
                <a:spcPct val="0"/>
              </a:spcBef>
              <a:spcAft>
                <a:spcPct val="0"/>
              </a:spcAft>
            </a:pPr>
            <a:fld id="{61B953EE-39D3-45CB-9650-D445724E0CA8}" type="datetime1">
              <a:rPr lang="en-US" altLang="zh-CN" b="1" smtClean="0">
                <a:solidFill>
                  <a:srgbClr val="FFFFFF"/>
                </a:solidFill>
                <a:ea typeface="宋体" pitchFamily="2" charset="-122"/>
              </a:rPr>
              <a:pPr eaLnBrk="0" fontAlgn="base" hangingPunct="0">
                <a:spcBef>
                  <a:spcPct val="0"/>
                </a:spcBef>
                <a:spcAft>
                  <a:spcPct val="0"/>
                </a:spcAft>
              </a:pPr>
              <a:t>10/25/2016</a:t>
            </a:fld>
            <a:endParaRPr lang="en-US" b="1" dirty="0">
              <a:solidFill>
                <a:srgbClr val="FFFFFF"/>
              </a:solidFill>
              <a:ea typeface="宋体" pitchFamily="2"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eaLnBrk="0" fontAlgn="base" hangingPunct="0">
              <a:spcBef>
                <a:spcPct val="0"/>
              </a:spcBef>
              <a:spcAft>
                <a:spcPct val="0"/>
              </a:spcAft>
            </a:pPr>
            <a:endParaRPr lang="en-US" b="1" dirty="0">
              <a:solidFill>
                <a:srgbClr val="FFFFFF"/>
              </a:solidFill>
              <a:ea typeface="宋体" pitchFamily="2"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eaLnBrk="0" fontAlgn="base" hangingPunct="0">
              <a:spcBef>
                <a:spcPct val="0"/>
              </a:spcBef>
              <a:spcAft>
                <a:spcPct val="0"/>
              </a:spcAft>
            </a:pPr>
            <a:fld id="{38237106-F2ED-405E-BC33-CC3CF426205F}" type="slidenum">
              <a:rPr lang="en-US" b="1" smtClean="0">
                <a:solidFill>
                  <a:srgbClr val="FFFFFF"/>
                </a:solidFill>
                <a:ea typeface="宋体" pitchFamily="2" charset="-122"/>
              </a:rPr>
              <a:pPr eaLnBrk="0" fontAlgn="base" hangingPunct="0">
                <a:spcBef>
                  <a:spcPct val="0"/>
                </a:spcBef>
                <a:spcAft>
                  <a:spcPct val="0"/>
                </a:spcAft>
              </a:pPr>
              <a:t>‹#›</a:t>
            </a:fld>
            <a:endParaRPr lang="en-US" b="1" dirty="0">
              <a:solidFill>
                <a:srgbClr val="FFFFFF"/>
              </a:solidFill>
              <a:ea typeface="宋体" pitchFamily="2" charset="-122"/>
            </a:endParaRPr>
          </a:p>
        </p:txBody>
      </p:sp>
    </p:spTree>
    <p:extLst>
      <p:ext uri="{BB962C8B-B14F-4D97-AF65-F5344CB8AC3E}">
        <p14:creationId xmlns:p14="http://schemas.microsoft.com/office/powerpoint/2010/main" val="25093032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04-2   LL(1)</a:t>
            </a:r>
            <a:r>
              <a:rPr lang="zh-CN" altLang="en-US" sz="4000" dirty="0" smtClean="0"/>
              <a:t>文法相关的</a:t>
            </a:r>
            <a:r>
              <a:rPr lang="zh-CN" altLang="en-US" sz="4000" dirty="0" smtClean="0"/>
              <a:t>变换</a:t>
            </a:r>
            <a:endParaRPr lang="zh-CN" altLang="en-US" sz="4000" dirty="0"/>
          </a:p>
        </p:txBody>
      </p:sp>
      <p:sp>
        <p:nvSpPr>
          <p:cNvPr id="3" name="文本占位符 2"/>
          <p:cNvSpPr>
            <a:spLocks noGrp="1"/>
          </p:cNvSpPr>
          <p:nvPr>
            <p:ph type="body" idx="1"/>
          </p:nvPr>
        </p:nvSpPr>
        <p:spPr/>
        <p:txBody>
          <a:bodyPr/>
          <a:lstStyle/>
          <a:p>
            <a:endParaRPr lang="zh-CN" altLang="en-US"/>
          </a:p>
        </p:txBody>
      </p:sp>
      <p:sp>
        <p:nvSpPr>
          <p:cNvPr id="4" name="TextBox 3"/>
          <p:cNvSpPr txBox="1"/>
          <p:nvPr/>
        </p:nvSpPr>
        <p:spPr>
          <a:xfrm>
            <a:off x="1187624" y="3140968"/>
            <a:ext cx="6192688" cy="1107996"/>
          </a:xfrm>
          <a:prstGeom prst="rect">
            <a:avLst/>
          </a:prstGeom>
          <a:noFill/>
        </p:spPr>
        <p:txBody>
          <a:bodyPr wrap="square" rtlCol="0">
            <a:spAutoFit/>
          </a:bodyPr>
          <a:lstStyle/>
          <a:p>
            <a:pPr eaLnBrk="0" fontAlgn="base" hangingPunct="0">
              <a:spcBef>
                <a:spcPts val="600"/>
              </a:spcBef>
              <a:spcAft>
                <a:spcPts val="600"/>
              </a:spcAft>
            </a:pPr>
            <a:r>
              <a:rPr lang="zh-CN" altLang="en-US" sz="2800" b="1" dirty="0">
                <a:solidFill>
                  <a:prstClr val="white"/>
                </a:solidFill>
                <a:latin typeface="Arial Narrow" pitchFamily="34" charset="0"/>
              </a:rPr>
              <a:t>本节主要讲述：</a:t>
            </a:r>
            <a:endParaRPr lang="en-US" altLang="zh-CN" sz="2800" b="1" dirty="0">
              <a:solidFill>
                <a:prstClr val="white"/>
              </a:solidFill>
              <a:latin typeface="Arial Narrow" pitchFamily="34" charset="0"/>
            </a:endParaRPr>
          </a:p>
          <a:p>
            <a:pPr eaLnBrk="0" fontAlgn="base" hangingPunct="0">
              <a:spcBef>
                <a:spcPts val="600"/>
              </a:spcBef>
              <a:spcAft>
                <a:spcPts val="600"/>
              </a:spcAft>
            </a:pPr>
            <a:r>
              <a:rPr lang="zh-CN" altLang="en-US" sz="2800" b="1" smtClean="0">
                <a:solidFill>
                  <a:prstClr val="white"/>
                </a:solidFill>
                <a:latin typeface="Arial Narrow" pitchFamily="34" charset="0"/>
              </a:rPr>
              <a:t>非</a:t>
            </a:r>
            <a:r>
              <a:rPr lang="en-US" altLang="zh-CN" sz="2800" b="1" dirty="0">
                <a:solidFill>
                  <a:prstClr val="white"/>
                </a:solidFill>
                <a:latin typeface="Arial Narrow" pitchFamily="34" charset="0"/>
              </a:rPr>
              <a:t>LL(1)</a:t>
            </a:r>
            <a:r>
              <a:rPr lang="zh-CN" altLang="en-US" sz="2800" b="1" dirty="0">
                <a:solidFill>
                  <a:prstClr val="white"/>
                </a:solidFill>
                <a:latin typeface="Arial Narrow" pitchFamily="34" charset="0"/>
              </a:rPr>
              <a:t>文法到</a:t>
            </a:r>
            <a:r>
              <a:rPr lang="en-US" altLang="zh-CN" sz="2800" b="1" dirty="0">
                <a:solidFill>
                  <a:prstClr val="white"/>
                </a:solidFill>
                <a:latin typeface="Arial Narrow" pitchFamily="34" charset="0"/>
              </a:rPr>
              <a:t>LL(1)</a:t>
            </a:r>
            <a:r>
              <a:rPr lang="zh-CN" altLang="en-US" sz="2800" b="1" dirty="0">
                <a:solidFill>
                  <a:prstClr val="white"/>
                </a:solidFill>
                <a:latin typeface="Arial Narrow" pitchFamily="34" charset="0"/>
              </a:rPr>
              <a:t>文法的变换</a:t>
            </a:r>
            <a:r>
              <a:rPr lang="zh-CN" altLang="en-US" sz="2800" b="1" dirty="0" smtClean="0">
                <a:solidFill>
                  <a:prstClr val="white"/>
                </a:solidFill>
                <a:latin typeface="Arial Narrow" pitchFamily="34" charset="0"/>
              </a:rPr>
              <a:t>；</a:t>
            </a:r>
            <a:endParaRPr lang="en-US" altLang="zh-CN" sz="2800" b="1" dirty="0">
              <a:solidFill>
                <a:prstClr val="white"/>
              </a:solidFill>
              <a:latin typeface="Arial Narrow" pitchFamily="34" charset="0"/>
            </a:endParaRPr>
          </a:p>
        </p:txBody>
      </p:sp>
      <p:sp>
        <p:nvSpPr>
          <p:cNvPr id="5" name="灯片编号占位符 4"/>
          <p:cNvSpPr>
            <a:spLocks noGrp="1"/>
          </p:cNvSpPr>
          <p:nvPr>
            <p:ph type="sldNum" sz="quarter" idx="12"/>
          </p:nvPr>
        </p:nvSpPr>
        <p:spPr/>
        <p:txBody>
          <a:bodyPr/>
          <a:lstStyle/>
          <a:p>
            <a:fld id="{B1523C92-45F4-4C30-810D-4886C1BA6969}" type="slidenum">
              <a:rPr lang="en-US" smtClean="0">
                <a:solidFill>
                  <a:prstClr val="white">
                    <a:tint val="95000"/>
                  </a:prstClr>
                </a:solidFill>
              </a:rPr>
              <a:pPr/>
              <a:t>1</a:t>
            </a:fld>
            <a:endParaRPr lang="en-US">
              <a:solidFill>
                <a:prstClr val="white">
                  <a:tint val="95000"/>
                </a:prstClr>
              </a:solidFill>
            </a:endParaRPr>
          </a:p>
        </p:txBody>
      </p:sp>
    </p:spTree>
    <p:extLst>
      <p:ext uri="{BB962C8B-B14F-4D97-AF65-F5344CB8AC3E}">
        <p14:creationId xmlns:p14="http://schemas.microsoft.com/office/powerpoint/2010/main" val="3013437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8237106-F2ED-405E-BC33-CC3CF426205F}" type="slidenum">
              <a:rPr lang="en-US" smtClean="0">
                <a:solidFill>
                  <a:srgbClr val="FFFFFF"/>
                </a:solidFill>
              </a:rPr>
              <a:pPr/>
              <a:t>10</a:t>
            </a:fld>
            <a:endParaRPr lang="en-US">
              <a:solidFill>
                <a:srgbClr val="FFFFFF"/>
              </a:solidFill>
            </a:endParaRPr>
          </a:p>
        </p:txBody>
      </p:sp>
      <p:sp>
        <p:nvSpPr>
          <p:cNvPr id="268291" name="Rectangle 3"/>
          <p:cNvSpPr>
            <a:spLocks noGrp="1" noChangeArrowheads="1"/>
          </p:cNvSpPr>
          <p:nvPr>
            <p:ph sz="quarter" idx="4294967295"/>
          </p:nvPr>
        </p:nvSpPr>
        <p:spPr>
          <a:xfrm>
            <a:off x="330004" y="1628800"/>
            <a:ext cx="7924800" cy="3527425"/>
          </a:xfrm>
        </p:spPr>
        <p:txBody>
          <a:bodyPr>
            <a:normAutofit/>
          </a:bodyPr>
          <a:lstStyle/>
          <a:p>
            <a:pPr marL="0" indent="0">
              <a:buNone/>
            </a:pPr>
            <a:r>
              <a:rPr lang="zh-CN" altLang="en-US" sz="2400" b="1" dirty="0" smtClean="0">
                <a:solidFill>
                  <a:srgbClr val="A50021"/>
                </a:solidFill>
              </a:rPr>
              <a:t>形式：</a:t>
            </a:r>
            <a:endParaRPr lang="en-US" altLang="zh-CN" sz="2400" b="1" dirty="0" smtClean="0">
              <a:solidFill>
                <a:srgbClr val="A50021"/>
              </a:solidFill>
            </a:endParaRPr>
          </a:p>
          <a:p>
            <a:pPr marL="0" indent="0">
              <a:buNone/>
            </a:pPr>
            <a:r>
              <a:rPr lang="zh-CN" altLang="en-US" sz="2400" b="1" dirty="0"/>
              <a:t>左递归分为</a:t>
            </a:r>
            <a:r>
              <a:rPr lang="zh-CN" altLang="en-US" sz="2400" b="1" dirty="0">
                <a:solidFill>
                  <a:srgbClr val="A50021"/>
                </a:solidFill>
              </a:rPr>
              <a:t>直接左递归</a:t>
            </a:r>
            <a:r>
              <a:rPr lang="zh-CN" altLang="en-US" sz="2400" b="1" dirty="0"/>
              <a:t>和</a:t>
            </a:r>
            <a:r>
              <a:rPr lang="zh-CN" altLang="en-US" sz="2400" b="1" dirty="0">
                <a:solidFill>
                  <a:srgbClr val="A50021"/>
                </a:solidFill>
              </a:rPr>
              <a:t>间接左递归</a:t>
            </a:r>
            <a:r>
              <a:rPr lang="zh-CN" altLang="en-US" sz="2400" b="1" dirty="0"/>
              <a:t>两种方式。</a:t>
            </a:r>
          </a:p>
          <a:p>
            <a:pPr marL="0" indent="0">
              <a:buNone/>
            </a:pPr>
            <a:endParaRPr lang="en-US" altLang="zh-CN" sz="2400" b="1" dirty="0" smtClean="0">
              <a:solidFill>
                <a:srgbClr val="A50021"/>
              </a:solidFill>
            </a:endParaRPr>
          </a:p>
          <a:p>
            <a:r>
              <a:rPr lang="zh-CN" altLang="en-US" sz="2400" b="1" dirty="0"/>
              <a:t>直接左递归的形式为：</a:t>
            </a:r>
            <a:r>
              <a:rPr lang="en-US" altLang="zh-CN" sz="2400" b="1" dirty="0"/>
              <a:t>A</a:t>
            </a:r>
            <a:r>
              <a:rPr lang="en-US" altLang="zh-CN" sz="2400" b="1" dirty="0">
                <a:sym typeface="Symbol" pitchFamily="18" charset="2"/>
              </a:rPr>
              <a:t></a:t>
            </a:r>
            <a:r>
              <a:rPr lang="en-US" altLang="zh-CN" sz="2400" b="1" dirty="0"/>
              <a:t>A</a:t>
            </a:r>
            <a:r>
              <a:rPr lang="en-US" altLang="zh-CN" sz="2400" b="1" dirty="0" smtClean="0">
                <a:sym typeface="Symbol" pitchFamily="18" charset="2"/>
              </a:rPr>
              <a:t></a:t>
            </a:r>
          </a:p>
          <a:p>
            <a:r>
              <a:rPr lang="zh-CN" altLang="en-US" sz="2400" b="1" dirty="0" smtClean="0"/>
              <a:t>间接左递归的产生式的形式为：</a:t>
            </a:r>
          </a:p>
          <a:p>
            <a:pPr>
              <a:buFont typeface="Wingdings" pitchFamily="2" charset="2"/>
              <a:buNone/>
            </a:pPr>
            <a:r>
              <a:rPr lang="zh-CN" altLang="en-US" sz="2400" b="1" dirty="0" smtClean="0"/>
              <a:t>			</a:t>
            </a:r>
            <a:r>
              <a:rPr lang="en-US" altLang="zh-CN" sz="2400" b="1" dirty="0" smtClean="0">
                <a:solidFill>
                  <a:schemeClr val="tx1"/>
                </a:solidFill>
              </a:rPr>
              <a:t>A</a:t>
            </a:r>
            <a:r>
              <a:rPr lang="en-US" altLang="zh-CN" sz="2400" b="1" dirty="0" smtClean="0">
                <a:solidFill>
                  <a:schemeClr val="tx1"/>
                </a:solidFill>
                <a:sym typeface="Symbol" pitchFamily="18" charset="2"/>
              </a:rPr>
              <a:t></a:t>
            </a:r>
            <a:r>
              <a:rPr lang="en-US" altLang="zh-CN" sz="2400" b="1" dirty="0" smtClean="0">
                <a:solidFill>
                  <a:schemeClr val="tx1"/>
                </a:solidFill>
              </a:rPr>
              <a:t>B</a:t>
            </a:r>
            <a:r>
              <a:rPr lang="en-US" altLang="zh-CN" sz="2400" b="1" dirty="0" smtClean="0">
                <a:solidFill>
                  <a:schemeClr val="tx1"/>
                </a:solidFill>
                <a:sym typeface="Symbol" pitchFamily="18" charset="2"/>
              </a:rPr>
              <a:t></a:t>
            </a:r>
            <a:r>
              <a:rPr lang="en-US" altLang="zh-CN" sz="2400" b="1" dirty="0" smtClean="0">
                <a:solidFill>
                  <a:schemeClr val="tx1"/>
                </a:solidFill>
              </a:rPr>
              <a:t>    B</a:t>
            </a:r>
            <a:r>
              <a:rPr lang="en-US" altLang="zh-CN" sz="2400" b="1" dirty="0" smtClean="0">
                <a:solidFill>
                  <a:schemeClr val="tx1"/>
                </a:solidFill>
                <a:sym typeface="Symbol" pitchFamily="18" charset="2"/>
              </a:rPr>
              <a:t></a:t>
            </a:r>
            <a:r>
              <a:rPr lang="en-US" altLang="zh-CN" sz="2400" b="1" dirty="0" smtClean="0">
                <a:solidFill>
                  <a:schemeClr val="tx1"/>
                </a:solidFill>
              </a:rPr>
              <a:t>A</a:t>
            </a:r>
            <a:r>
              <a:rPr lang="en-US" altLang="zh-CN" sz="2400" b="1" dirty="0" smtClean="0">
                <a:solidFill>
                  <a:schemeClr val="tx1"/>
                </a:solidFill>
                <a:sym typeface="Symbol" pitchFamily="18" charset="2"/>
              </a:rPr>
              <a:t></a:t>
            </a:r>
          </a:p>
          <a:p>
            <a:r>
              <a:rPr lang="zh-CN" altLang="en-US" sz="2400" b="1" dirty="0" smtClean="0"/>
              <a:t>一个文法是左递归时就不能采用自顶向下分析方法</a:t>
            </a:r>
            <a:endParaRPr lang="en-US" altLang="zh-CN" sz="2400" b="1" dirty="0" smtClean="0"/>
          </a:p>
          <a:p>
            <a:pPr marL="0" indent="0">
              <a:buNone/>
            </a:pPr>
            <a:endParaRPr lang="zh-CN" altLang="en-US" sz="2400" b="1" dirty="0" smtClean="0"/>
          </a:p>
        </p:txBody>
      </p:sp>
      <p:sp>
        <p:nvSpPr>
          <p:cNvPr id="3" name="矩形 2"/>
          <p:cNvSpPr/>
          <p:nvPr/>
        </p:nvSpPr>
        <p:spPr>
          <a:xfrm>
            <a:off x="703076" y="5589240"/>
            <a:ext cx="7541332" cy="424732"/>
          </a:xfrm>
          <a:prstGeom prst="rect">
            <a:avLst/>
          </a:prstGeom>
        </p:spPr>
        <p:txBody>
          <a:bodyPr wrap="square">
            <a:spAutoFit/>
          </a:bodyPr>
          <a:lstStyle/>
          <a:p>
            <a:pPr marL="342900" indent="-342900">
              <a:lnSpc>
                <a:spcPct val="90000"/>
              </a:lnSpc>
              <a:spcBef>
                <a:spcPct val="20000"/>
              </a:spcBef>
              <a:spcAft>
                <a:spcPts val="600"/>
              </a:spcAft>
              <a:buClr>
                <a:srgbClr val="DC9E1F"/>
              </a:buClr>
            </a:pPr>
            <a:r>
              <a:rPr lang="zh-CN" altLang="en-US" sz="2400" b="1" spc="30" dirty="0">
                <a:solidFill>
                  <a:srgbClr val="FFFFFF"/>
                </a:solidFill>
                <a:latin typeface="宋体" panose="02010600030101010101" pitchFamily="2" charset="-122"/>
              </a:rPr>
              <a:t>无法采用最左推导方式判断输入串是否合法。</a:t>
            </a:r>
          </a:p>
        </p:txBody>
      </p:sp>
      <p:sp>
        <p:nvSpPr>
          <p:cNvPr id="4" name="TextBox 3"/>
          <p:cNvSpPr txBox="1"/>
          <p:nvPr/>
        </p:nvSpPr>
        <p:spPr>
          <a:xfrm>
            <a:off x="539552" y="522258"/>
            <a:ext cx="3096344" cy="523220"/>
          </a:xfrm>
          <a:prstGeom prst="rect">
            <a:avLst/>
          </a:prstGeom>
          <a:noFill/>
        </p:spPr>
        <p:txBody>
          <a:bodyPr wrap="square" rtlCol="0">
            <a:spAutoFit/>
          </a:bodyPr>
          <a:lstStyle/>
          <a:p>
            <a:pPr eaLnBrk="0" fontAlgn="base" hangingPunct="0">
              <a:spcBef>
                <a:spcPct val="0"/>
              </a:spcBef>
              <a:spcAft>
                <a:spcPct val="0"/>
              </a:spcAft>
            </a:pPr>
            <a:r>
              <a:rPr lang="zh-CN" altLang="en-US" sz="2800" b="1" dirty="0">
                <a:solidFill>
                  <a:srgbClr val="F0AD00"/>
                </a:solidFill>
                <a:latin typeface="Arial Narrow" pitchFamily="34" charset="0"/>
              </a:rPr>
              <a:t>二、消除左递归</a:t>
            </a:r>
          </a:p>
        </p:txBody>
      </p:sp>
      <p:sp>
        <p:nvSpPr>
          <p:cNvPr id="5" name="TextBox 4"/>
          <p:cNvSpPr txBox="1"/>
          <p:nvPr/>
        </p:nvSpPr>
        <p:spPr>
          <a:xfrm>
            <a:off x="504986" y="4970609"/>
            <a:ext cx="7632848"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教材中，</a:t>
            </a:r>
            <a:r>
              <a:rPr lang="en-US" altLang="zh-CN" sz="2400" b="1" dirty="0">
                <a:solidFill>
                  <a:prstClr val="black"/>
                </a:solidFill>
                <a:latin typeface="Arial Narrow" pitchFamily="34" charset="0"/>
              </a:rPr>
              <a:t>P81</a:t>
            </a:r>
            <a:r>
              <a:rPr lang="zh-CN" altLang="en-US" sz="2400" b="1" dirty="0">
                <a:solidFill>
                  <a:prstClr val="black"/>
                </a:solidFill>
                <a:latin typeface="Arial Narrow" pitchFamily="34" charset="0"/>
              </a:rPr>
              <a:t>介绍了为什么例</a:t>
            </a:r>
            <a:r>
              <a:rPr lang="en-US" altLang="zh-CN" sz="2400" b="1" dirty="0">
                <a:solidFill>
                  <a:prstClr val="black"/>
                </a:solidFill>
                <a:latin typeface="Arial Narrow" pitchFamily="34" charset="0"/>
              </a:rPr>
              <a:t>4.10</a:t>
            </a:r>
            <a:r>
              <a:rPr lang="zh-CN" altLang="en-US" sz="2400" b="1" dirty="0">
                <a:solidFill>
                  <a:prstClr val="black"/>
                </a:solidFill>
                <a:latin typeface="Arial Narrow" pitchFamily="34" charset="0"/>
              </a:rPr>
              <a:t>和例</a:t>
            </a:r>
            <a:r>
              <a:rPr lang="en-US" altLang="zh-CN" sz="2400" b="1" dirty="0">
                <a:solidFill>
                  <a:prstClr val="black"/>
                </a:solidFill>
                <a:latin typeface="Arial Narrow" pitchFamily="34" charset="0"/>
              </a:rPr>
              <a:t>4.11</a:t>
            </a:r>
            <a:r>
              <a:rPr lang="zh-CN" altLang="en-US" sz="2400" b="1" dirty="0">
                <a:solidFill>
                  <a:prstClr val="black"/>
                </a:solidFill>
                <a:latin typeface="Arial Narrow" pitchFamily="34" charset="0"/>
              </a:rPr>
              <a:t>的语法树存在回溯（此处略）</a:t>
            </a:r>
          </a:p>
        </p:txBody>
      </p:sp>
    </p:spTree>
    <p:extLst>
      <p:ext uri="{BB962C8B-B14F-4D97-AF65-F5344CB8AC3E}">
        <p14:creationId xmlns:p14="http://schemas.microsoft.com/office/powerpoint/2010/main" val="145691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8291">
                                            <p:txEl>
                                              <p:pRg st="3" end="3"/>
                                            </p:txEl>
                                          </p:spTgt>
                                        </p:tgtEl>
                                        <p:attrNameLst>
                                          <p:attrName>style.visibility</p:attrName>
                                        </p:attrNameLst>
                                      </p:cBhvr>
                                      <p:to>
                                        <p:strVal val="visible"/>
                                      </p:to>
                                    </p:set>
                                    <p:animEffect transition="in" filter="fade">
                                      <p:cBhvr>
                                        <p:cTn id="7" dur="1000"/>
                                        <p:tgtEl>
                                          <p:spTgt spid="268291">
                                            <p:txEl>
                                              <p:pRg st="3" end="3"/>
                                            </p:txEl>
                                          </p:spTgt>
                                        </p:tgtEl>
                                      </p:cBhvr>
                                    </p:animEffect>
                                    <p:anim calcmode="lin" valueType="num">
                                      <p:cBhvr>
                                        <p:cTn id="8" dur="1000" fill="hold"/>
                                        <p:tgtEl>
                                          <p:spTgt spid="26829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6829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8291">
                                            <p:txEl>
                                              <p:pRg st="4" end="4"/>
                                            </p:txEl>
                                          </p:spTgt>
                                        </p:tgtEl>
                                        <p:attrNameLst>
                                          <p:attrName>style.visibility</p:attrName>
                                        </p:attrNameLst>
                                      </p:cBhvr>
                                      <p:to>
                                        <p:strVal val="visible"/>
                                      </p:to>
                                    </p:set>
                                    <p:animEffect transition="in" filter="fade">
                                      <p:cBhvr>
                                        <p:cTn id="12" dur="1000"/>
                                        <p:tgtEl>
                                          <p:spTgt spid="268291">
                                            <p:txEl>
                                              <p:pRg st="4" end="4"/>
                                            </p:txEl>
                                          </p:spTgt>
                                        </p:tgtEl>
                                      </p:cBhvr>
                                    </p:animEffect>
                                    <p:anim calcmode="lin" valueType="num">
                                      <p:cBhvr>
                                        <p:cTn id="13" dur="1000" fill="hold"/>
                                        <p:tgtEl>
                                          <p:spTgt spid="268291">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68291">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8291">
                                            <p:txEl>
                                              <p:pRg st="5" end="5"/>
                                            </p:txEl>
                                          </p:spTgt>
                                        </p:tgtEl>
                                        <p:attrNameLst>
                                          <p:attrName>style.visibility</p:attrName>
                                        </p:attrNameLst>
                                      </p:cBhvr>
                                      <p:to>
                                        <p:strVal val="visible"/>
                                      </p:to>
                                    </p:set>
                                    <p:animEffect transition="in" filter="fade">
                                      <p:cBhvr>
                                        <p:cTn id="17" dur="1000"/>
                                        <p:tgtEl>
                                          <p:spTgt spid="268291">
                                            <p:txEl>
                                              <p:pRg st="5" end="5"/>
                                            </p:txEl>
                                          </p:spTgt>
                                        </p:tgtEl>
                                      </p:cBhvr>
                                    </p:animEffect>
                                    <p:anim calcmode="lin" valueType="num">
                                      <p:cBhvr>
                                        <p:cTn id="18" dur="1000" fill="hold"/>
                                        <p:tgtEl>
                                          <p:spTgt spid="268291">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6829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68291">
                                            <p:txEl>
                                              <p:pRg st="6" end="6"/>
                                            </p:txEl>
                                          </p:spTgt>
                                        </p:tgtEl>
                                        <p:attrNameLst>
                                          <p:attrName>style.visibility</p:attrName>
                                        </p:attrNameLst>
                                      </p:cBhvr>
                                      <p:to>
                                        <p:strVal val="visible"/>
                                      </p:to>
                                    </p:set>
                                    <p:animEffect transition="in" filter="blinds(horizontal)">
                                      <p:cBhvr>
                                        <p:cTn id="24" dur="500"/>
                                        <p:tgtEl>
                                          <p:spTgt spid="26829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sz="quarter" idx="13"/>
          </p:nvPr>
        </p:nvSpPr>
        <p:spPr>
          <a:xfrm>
            <a:off x="511342" y="474246"/>
            <a:ext cx="7924800" cy="5691057"/>
          </a:xfrm>
        </p:spPr>
        <p:txBody>
          <a:bodyPr>
            <a:noAutofit/>
          </a:bodyPr>
          <a:lstStyle/>
          <a:p>
            <a:pPr marL="0" indent="0">
              <a:buNone/>
            </a:pPr>
            <a:r>
              <a:rPr lang="zh-CN" altLang="en-US" sz="2400" dirty="0" smtClean="0">
                <a:solidFill>
                  <a:srgbClr val="A50021"/>
                </a:solidFill>
              </a:rPr>
              <a:t>改写方法：</a:t>
            </a:r>
            <a:endParaRPr lang="en-US" altLang="zh-CN" sz="2400" dirty="0" smtClean="0">
              <a:solidFill>
                <a:srgbClr val="A50021"/>
              </a:solidFill>
            </a:endParaRPr>
          </a:p>
          <a:p>
            <a:pPr>
              <a:lnSpc>
                <a:spcPct val="90000"/>
              </a:lnSpc>
            </a:pPr>
            <a:r>
              <a:rPr lang="zh-CN" altLang="en-US" sz="2400" dirty="0" smtClean="0"/>
              <a:t>例</a:t>
            </a:r>
            <a:r>
              <a:rPr lang="en-US" altLang="zh-CN" sz="2400" dirty="0" smtClean="0"/>
              <a:t>4.10</a:t>
            </a:r>
            <a:r>
              <a:rPr lang="en-US" altLang="zh-CN" sz="2400" dirty="0"/>
              <a:t>: </a:t>
            </a:r>
            <a:r>
              <a:rPr lang="zh-CN" altLang="en-US" sz="2400" dirty="0" smtClean="0"/>
              <a:t>文法</a:t>
            </a:r>
            <a:r>
              <a:rPr lang="en-US" altLang="zh-CN" sz="2400" dirty="0" smtClean="0"/>
              <a:t>G(S),</a:t>
            </a:r>
            <a:r>
              <a:rPr lang="zh-CN" altLang="en-US" sz="2400" dirty="0" smtClean="0"/>
              <a:t>含有</a:t>
            </a:r>
            <a:r>
              <a:rPr lang="zh-CN" altLang="en-US" sz="2400" dirty="0"/>
              <a:t>左</a:t>
            </a:r>
            <a:r>
              <a:rPr lang="zh-CN" altLang="en-US" sz="2400" dirty="0" smtClean="0"/>
              <a:t>递归 ：</a:t>
            </a:r>
            <a:endParaRPr lang="zh-CN" altLang="en-US" sz="2400" dirty="0"/>
          </a:p>
          <a:p>
            <a:pPr>
              <a:lnSpc>
                <a:spcPct val="90000"/>
              </a:lnSpc>
              <a:buFont typeface="Wingdings" pitchFamily="2" charset="2"/>
              <a:buNone/>
            </a:pPr>
            <a:r>
              <a:rPr lang="zh-CN" altLang="en-US" sz="2400" dirty="0"/>
              <a:t>	</a:t>
            </a:r>
            <a:r>
              <a:rPr lang="en-US" altLang="zh-CN" sz="2400" dirty="0" err="1"/>
              <a:t>S</a:t>
            </a:r>
            <a:r>
              <a:rPr lang="en-US" altLang="zh-CN" sz="2400" dirty="0" err="1">
                <a:sym typeface="Symbol" pitchFamily="18" charset="2"/>
              </a:rPr>
              <a:t></a:t>
            </a:r>
            <a:r>
              <a:rPr lang="en-US" altLang="zh-CN" sz="2400" dirty="0" err="1" smtClean="0"/>
              <a:t>Sa</a:t>
            </a:r>
            <a:r>
              <a:rPr lang="en-US" altLang="zh-CN" sz="2400" dirty="0" smtClean="0"/>
              <a:t>  </a:t>
            </a:r>
            <a:r>
              <a:rPr lang="en-US" altLang="zh-CN" sz="2400" dirty="0"/>
              <a:t>	</a:t>
            </a:r>
            <a:r>
              <a:rPr lang="en-US" altLang="zh-CN" sz="2400" dirty="0" err="1"/>
              <a:t>S</a:t>
            </a:r>
            <a:r>
              <a:rPr lang="en-US" altLang="zh-CN" sz="2400" dirty="0" err="1">
                <a:sym typeface="Symbol" pitchFamily="18" charset="2"/>
              </a:rPr>
              <a:t></a:t>
            </a:r>
            <a:r>
              <a:rPr lang="en-US" altLang="zh-CN" sz="2400" dirty="0" err="1"/>
              <a:t>b</a:t>
            </a:r>
            <a:endParaRPr lang="en-US" altLang="zh-CN" sz="2400" dirty="0"/>
          </a:p>
          <a:p>
            <a:r>
              <a:rPr lang="en-US" altLang="zh-CN" sz="2400" dirty="0" smtClean="0"/>
              <a:t>[</a:t>
            </a:r>
            <a:r>
              <a:rPr lang="zh-CN" altLang="en-US" sz="2400" dirty="0" smtClean="0">
                <a:solidFill>
                  <a:srgbClr val="CC0000"/>
                </a:solidFill>
              </a:rPr>
              <a:t>分析</a:t>
            </a:r>
            <a:r>
              <a:rPr lang="en-US" altLang="zh-CN" sz="2400" dirty="0" smtClean="0"/>
              <a:t>]</a:t>
            </a:r>
            <a:r>
              <a:rPr lang="zh-CN" altLang="en-US" sz="2400" dirty="0"/>
              <a:t>该文法产生的</a:t>
            </a:r>
            <a:r>
              <a:rPr lang="zh-CN" altLang="en-US" sz="2400" dirty="0" smtClean="0"/>
              <a:t>语言特点：</a:t>
            </a:r>
            <a:r>
              <a:rPr lang="en-US" altLang="zh-CN" sz="2400" dirty="0" smtClean="0"/>
              <a:t>b, </a:t>
            </a:r>
            <a:r>
              <a:rPr lang="en-US" altLang="zh-CN" sz="2400" dirty="0" err="1" smtClean="0"/>
              <a:t>ba</a:t>
            </a:r>
            <a:r>
              <a:rPr lang="en-US" altLang="zh-CN" sz="2400" dirty="0" smtClean="0"/>
              <a:t>, baa, </a:t>
            </a:r>
            <a:r>
              <a:rPr lang="en-US" altLang="zh-CN" sz="2400" dirty="0" err="1" smtClean="0"/>
              <a:t>baaa</a:t>
            </a:r>
            <a:r>
              <a:rPr lang="en-US" altLang="zh-CN" sz="2400" dirty="0" smtClean="0"/>
              <a:t>,…</a:t>
            </a:r>
            <a:r>
              <a:rPr lang="zh-CN" altLang="en-US" sz="2400" dirty="0" smtClean="0"/>
              <a:t>都是符合该文法的符号串，</a:t>
            </a:r>
            <a:endParaRPr lang="en-US" altLang="zh-CN" sz="2400" dirty="0" smtClean="0"/>
          </a:p>
          <a:p>
            <a:r>
              <a:rPr lang="zh-CN" altLang="en-US" sz="2400" dirty="0" smtClean="0"/>
              <a:t>文法的语言特点是 </a:t>
            </a:r>
            <a:r>
              <a:rPr lang="en-US" altLang="zh-CN" sz="2400" dirty="0" smtClean="0"/>
              <a:t>L(S)={</a:t>
            </a:r>
            <a:r>
              <a:rPr lang="en-US" altLang="zh-CN" sz="2400" dirty="0"/>
              <a:t>ba</a:t>
            </a:r>
            <a:r>
              <a:rPr lang="en-US" altLang="zh-CN" sz="2400" baseline="30000" dirty="0"/>
              <a:t>n</a:t>
            </a:r>
            <a:r>
              <a:rPr lang="en-US" altLang="zh-CN" sz="2400" dirty="0"/>
              <a:t>|n≥0</a:t>
            </a:r>
            <a:r>
              <a:rPr lang="en-US" altLang="zh-CN" sz="2400" dirty="0" smtClean="0"/>
              <a:t>},</a:t>
            </a:r>
          </a:p>
          <a:p>
            <a:r>
              <a:rPr lang="zh-CN" altLang="en-US" sz="2400" dirty="0" smtClean="0"/>
              <a:t>文法对应的符号串分为两个部分，一个是固定的头部</a:t>
            </a:r>
            <a:r>
              <a:rPr lang="en-US" altLang="zh-CN" sz="2400" dirty="0" smtClean="0"/>
              <a:t>(b)</a:t>
            </a:r>
            <a:r>
              <a:rPr lang="zh-CN" altLang="en-US" sz="2400" dirty="0" smtClean="0"/>
              <a:t>，另一个是可变长度的尾部</a:t>
            </a:r>
            <a:r>
              <a:rPr lang="en-US" altLang="zh-CN" sz="2400" dirty="0" smtClean="0"/>
              <a:t>(</a:t>
            </a:r>
            <a:r>
              <a:rPr lang="zh-CN" altLang="en-US" sz="2400" dirty="0" smtClean="0"/>
              <a:t>若干个</a:t>
            </a:r>
            <a:r>
              <a:rPr lang="en-US" altLang="zh-CN" sz="2400" dirty="0" smtClean="0"/>
              <a:t>a)</a:t>
            </a:r>
            <a:endParaRPr lang="zh-CN" altLang="en-US" sz="2400" dirty="0"/>
          </a:p>
          <a:p>
            <a:r>
              <a:rPr lang="zh-CN" altLang="en-US" sz="2400" dirty="0" smtClean="0"/>
              <a:t>文法改写为：</a:t>
            </a:r>
            <a:r>
              <a:rPr lang="en-US" altLang="zh-CN" sz="2400" dirty="0"/>
              <a:t> </a:t>
            </a:r>
            <a:r>
              <a:rPr lang="en-US" altLang="zh-CN" sz="2400" dirty="0" err="1"/>
              <a:t>S</a:t>
            </a:r>
            <a:r>
              <a:rPr lang="en-US" altLang="zh-CN" sz="2400" dirty="0" err="1">
                <a:sym typeface="Symbol" pitchFamily="18" charset="2"/>
              </a:rPr>
              <a:t></a:t>
            </a:r>
            <a:r>
              <a:rPr lang="en-US" altLang="zh-CN" sz="2400" dirty="0" err="1" smtClean="0"/>
              <a:t>bA</a:t>
            </a:r>
            <a:r>
              <a:rPr lang="en-US" altLang="zh-CN" sz="2400" dirty="0" smtClean="0"/>
              <a:t>   A</a:t>
            </a:r>
            <a:r>
              <a:rPr lang="en-US" altLang="zh-CN" sz="2400" dirty="0">
                <a:sym typeface="Symbol" pitchFamily="18" charset="2"/>
              </a:rPr>
              <a:t> </a:t>
            </a:r>
            <a:r>
              <a:rPr lang="en-US" altLang="zh-CN" sz="2400" dirty="0" smtClean="0">
                <a:sym typeface="Symbol" pitchFamily="18" charset="2"/>
              </a:rPr>
              <a:t></a:t>
            </a:r>
            <a:r>
              <a:rPr lang="en-US" altLang="zh-CN" sz="2400" dirty="0" err="1" smtClean="0"/>
              <a:t>aA</a:t>
            </a:r>
            <a:r>
              <a:rPr lang="en-US" altLang="zh-CN" sz="2400" dirty="0" smtClean="0"/>
              <a:t> | </a:t>
            </a:r>
            <a:r>
              <a:rPr lang="el-GR" altLang="zh-CN" sz="2400" dirty="0" smtClean="0"/>
              <a:t>ε</a:t>
            </a:r>
            <a:endParaRPr lang="en-US" altLang="zh-CN" sz="2400" dirty="0" smtClean="0"/>
          </a:p>
          <a:p>
            <a:pPr marL="0" indent="0">
              <a:buNone/>
            </a:pPr>
            <a:r>
              <a:rPr lang="zh-CN" altLang="en-US" sz="2400" dirty="0" smtClean="0">
                <a:solidFill>
                  <a:srgbClr val="A50021"/>
                </a:solidFill>
              </a:rPr>
              <a:t>消除左递归的方法是</a:t>
            </a:r>
            <a:r>
              <a:rPr lang="zh-CN" altLang="en-US" sz="2400" dirty="0" smtClean="0"/>
              <a:t>：将文法定义的符号串分成固定部分和可变部分；</a:t>
            </a:r>
            <a:endParaRPr lang="en-US" altLang="zh-CN" sz="2400" dirty="0" smtClean="0"/>
          </a:p>
          <a:p>
            <a:pPr marL="0" indent="0">
              <a:buNone/>
            </a:pPr>
            <a:r>
              <a:rPr lang="zh-CN" altLang="en-US" sz="2400" dirty="0" smtClean="0"/>
              <a:t>可变部分用非终结符号替代，并将左递归改为右递归。</a:t>
            </a:r>
            <a:r>
              <a:rPr lang="en-US" altLang="zh-CN" sz="2400" dirty="0"/>
              <a:t>	</a:t>
            </a:r>
            <a:endParaRPr lang="zh-CN" altLang="en-US" sz="2400" dirty="0" smtClean="0"/>
          </a:p>
        </p:txBody>
      </p:sp>
      <p:sp>
        <p:nvSpPr>
          <p:cNvPr id="4" name="TextBox 3"/>
          <p:cNvSpPr txBox="1"/>
          <p:nvPr/>
        </p:nvSpPr>
        <p:spPr>
          <a:xfrm>
            <a:off x="5940152" y="54541"/>
            <a:ext cx="3096344" cy="400110"/>
          </a:xfrm>
          <a:prstGeom prst="rect">
            <a:avLst/>
          </a:prstGeom>
          <a:solidFill>
            <a:srgbClr val="66CCFF"/>
          </a:solidFill>
        </p:spPr>
        <p:txBody>
          <a:bodyPr wrap="square" rtlCol="0">
            <a:spAutoFit/>
          </a:bodyPr>
          <a:lstStyle/>
          <a:p>
            <a:pPr eaLnBrk="0" fontAlgn="base" hangingPunct="0">
              <a:spcBef>
                <a:spcPct val="0"/>
              </a:spcBef>
              <a:spcAft>
                <a:spcPct val="0"/>
              </a:spcAft>
            </a:pPr>
            <a:r>
              <a:rPr lang="zh-CN" altLang="en-US" sz="2000" b="1" dirty="0">
                <a:solidFill>
                  <a:srgbClr val="CC0000"/>
                </a:solidFill>
                <a:ea typeface="宋体" pitchFamily="2" charset="-122"/>
              </a:rPr>
              <a:t>二、消除左递归</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11</a:t>
            </a:fld>
            <a:endParaRPr lang="en-US">
              <a:solidFill>
                <a:srgbClr val="FFFFFF"/>
              </a:solidFill>
            </a:endParaRPr>
          </a:p>
        </p:txBody>
      </p:sp>
    </p:spTree>
    <p:extLst>
      <p:ext uri="{BB962C8B-B14F-4D97-AF65-F5344CB8AC3E}">
        <p14:creationId xmlns:p14="http://schemas.microsoft.com/office/powerpoint/2010/main" val="1738645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 calcmode="lin" valueType="num">
                                      <p:cBhvr additive="base">
                                        <p:cTn id="7" dur="500" fill="hold"/>
                                        <p:tgtEl>
                                          <p:spTgt spid="268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anim calcmode="lin" valueType="num">
                                      <p:cBhvr additive="base">
                                        <p:cTn id="11" dur="500" fill="hold"/>
                                        <p:tgtEl>
                                          <p:spTgt spid="2682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8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animEffect transition="in" filter="blinds(horizontal)">
                                      <p:cBhvr>
                                        <p:cTn id="17" dur="500"/>
                                        <p:tgtEl>
                                          <p:spTgt spid="268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8291">
                                            <p:txEl>
                                              <p:pRg st="4" end="4"/>
                                            </p:txEl>
                                          </p:spTgt>
                                        </p:tgtEl>
                                        <p:attrNameLst>
                                          <p:attrName>style.visibility</p:attrName>
                                        </p:attrNameLst>
                                      </p:cBhvr>
                                      <p:to>
                                        <p:strVal val="visible"/>
                                      </p:to>
                                    </p:set>
                                    <p:animEffect transition="in" filter="blinds(horizontal)">
                                      <p:cBhvr>
                                        <p:cTn id="22" dur="500"/>
                                        <p:tgtEl>
                                          <p:spTgt spid="268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8291">
                                            <p:txEl>
                                              <p:pRg st="5" end="5"/>
                                            </p:txEl>
                                          </p:spTgt>
                                        </p:tgtEl>
                                        <p:attrNameLst>
                                          <p:attrName>style.visibility</p:attrName>
                                        </p:attrNameLst>
                                      </p:cBhvr>
                                      <p:to>
                                        <p:strVal val="visible"/>
                                      </p:to>
                                    </p:set>
                                    <p:animEffect transition="in" filter="blinds(horizontal)">
                                      <p:cBhvr>
                                        <p:cTn id="27" dur="500"/>
                                        <p:tgtEl>
                                          <p:spTgt spid="268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8291">
                                            <p:txEl>
                                              <p:pRg st="6" end="6"/>
                                            </p:txEl>
                                          </p:spTgt>
                                        </p:tgtEl>
                                        <p:attrNameLst>
                                          <p:attrName>style.visibility</p:attrName>
                                        </p:attrNameLst>
                                      </p:cBhvr>
                                      <p:to>
                                        <p:strVal val="visible"/>
                                      </p:to>
                                    </p:set>
                                    <p:animEffect transition="in" filter="blinds(horizontal)">
                                      <p:cBhvr>
                                        <p:cTn id="32" dur="500"/>
                                        <p:tgtEl>
                                          <p:spTgt spid="268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8291">
                                            <p:txEl>
                                              <p:pRg st="7" end="7"/>
                                            </p:txEl>
                                          </p:spTgt>
                                        </p:tgtEl>
                                        <p:attrNameLst>
                                          <p:attrName>style.visibility</p:attrName>
                                        </p:attrNameLst>
                                      </p:cBhvr>
                                      <p:to>
                                        <p:strVal val="visible"/>
                                      </p:to>
                                    </p:set>
                                    <p:animEffect transition="in" filter="blinds(horizontal)">
                                      <p:cBhvr>
                                        <p:cTn id="37" dur="500"/>
                                        <p:tgtEl>
                                          <p:spTgt spid="268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8291">
                                            <p:txEl>
                                              <p:pRg st="8" end="8"/>
                                            </p:txEl>
                                          </p:spTgt>
                                        </p:tgtEl>
                                        <p:attrNameLst>
                                          <p:attrName>style.visibility</p:attrName>
                                        </p:attrNameLst>
                                      </p:cBhvr>
                                      <p:to>
                                        <p:strVal val="visible"/>
                                      </p:to>
                                    </p:set>
                                    <p:animEffect transition="in" filter="blinds(horizontal)">
                                      <p:cBhvr>
                                        <p:cTn id="42" dur="500"/>
                                        <p:tgtEl>
                                          <p:spTgt spid="268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sz="quarter" idx="13"/>
          </p:nvPr>
        </p:nvSpPr>
        <p:spPr>
          <a:xfrm>
            <a:off x="524644" y="1124744"/>
            <a:ext cx="7924800" cy="1728192"/>
          </a:xfrm>
        </p:spPr>
        <p:txBody>
          <a:bodyPr>
            <a:normAutofit/>
          </a:bodyPr>
          <a:lstStyle/>
          <a:p>
            <a:pPr>
              <a:lnSpc>
                <a:spcPct val="90000"/>
              </a:lnSpc>
            </a:pPr>
            <a:r>
              <a:rPr lang="zh-CN" altLang="en-US" sz="2400" dirty="0" smtClean="0"/>
              <a:t>一般来讲，直接左递归的格式为：</a:t>
            </a:r>
          </a:p>
          <a:p>
            <a:pPr lvl="1">
              <a:lnSpc>
                <a:spcPct val="90000"/>
              </a:lnSpc>
              <a:buFont typeface="Wingdings" pitchFamily="2" charset="2"/>
              <a:buNone/>
            </a:pPr>
            <a:r>
              <a:rPr lang="en-US" altLang="zh-CN" sz="2400" dirty="0" smtClean="0"/>
              <a:t>A</a:t>
            </a:r>
            <a:r>
              <a:rPr lang="en-US" altLang="zh-CN" sz="2400" dirty="0" smtClean="0">
                <a:sym typeface="Symbol" pitchFamily="18" charset="2"/>
              </a:rPr>
              <a:t></a:t>
            </a:r>
            <a:r>
              <a:rPr lang="en-US" altLang="zh-CN" sz="2400" dirty="0" smtClean="0"/>
              <a:t>A</a:t>
            </a:r>
            <a:r>
              <a:rPr lang="en-US" altLang="zh-CN" sz="2400" dirty="0" smtClean="0">
                <a:sym typeface="Symbol" pitchFamily="18" charset="2"/>
              </a:rPr>
              <a:t></a:t>
            </a:r>
            <a:r>
              <a:rPr lang="en-US" altLang="zh-CN" sz="2400" baseline="-25000" dirty="0" smtClean="0"/>
              <a:t>1</a:t>
            </a:r>
            <a:r>
              <a:rPr lang="en-US" altLang="zh-CN" sz="2400" dirty="0" smtClean="0"/>
              <a:t>|A</a:t>
            </a:r>
            <a:r>
              <a:rPr lang="en-US" altLang="zh-CN" sz="2400" dirty="0" smtClean="0">
                <a:sym typeface="Symbol" pitchFamily="18" charset="2"/>
              </a:rPr>
              <a:t></a:t>
            </a:r>
            <a:r>
              <a:rPr lang="en-US" altLang="zh-CN" sz="2400" baseline="-25000" dirty="0" smtClean="0"/>
              <a:t>2</a:t>
            </a:r>
            <a:r>
              <a:rPr lang="en-US" altLang="zh-CN" sz="2400" dirty="0" smtClean="0"/>
              <a:t>|A</a:t>
            </a:r>
            <a:r>
              <a:rPr lang="en-US" altLang="zh-CN" sz="2400" dirty="0" smtClean="0">
                <a:sym typeface="Symbol" pitchFamily="18" charset="2"/>
              </a:rPr>
              <a:t></a:t>
            </a:r>
            <a:r>
              <a:rPr lang="en-US" altLang="zh-CN" sz="2400" baseline="-25000" dirty="0" smtClean="0"/>
              <a:t>3</a:t>
            </a:r>
            <a:r>
              <a:rPr lang="en-US" altLang="zh-CN" sz="2400" dirty="0" smtClean="0">
                <a:sym typeface="Symbol" pitchFamily="18" charset="2"/>
              </a:rPr>
              <a:t></a:t>
            </a:r>
            <a:r>
              <a:rPr lang="en-US" altLang="zh-CN" sz="2400" dirty="0" smtClean="0"/>
              <a:t>|</a:t>
            </a:r>
            <a:r>
              <a:rPr lang="en-US" altLang="zh-CN" sz="2400" dirty="0" err="1" smtClean="0"/>
              <a:t>A</a:t>
            </a:r>
            <a:r>
              <a:rPr lang="en-US" altLang="zh-CN" sz="2400" dirty="0" err="1" smtClean="0">
                <a:sym typeface="Symbol" pitchFamily="18" charset="2"/>
              </a:rPr>
              <a:t></a:t>
            </a:r>
            <a:r>
              <a:rPr lang="en-US" altLang="zh-CN" sz="2400" baseline="-25000" dirty="0" err="1" smtClean="0"/>
              <a:t>n</a:t>
            </a:r>
            <a:r>
              <a:rPr lang="en-US" altLang="zh-CN" sz="2400" dirty="0" smtClean="0"/>
              <a:t>|</a:t>
            </a:r>
            <a:r>
              <a:rPr lang="en-US" altLang="zh-CN" sz="2400" dirty="0" smtClean="0">
                <a:solidFill>
                  <a:srgbClr val="C00000"/>
                </a:solidFill>
                <a:sym typeface="Symbol" pitchFamily="18" charset="2"/>
              </a:rPr>
              <a:t></a:t>
            </a:r>
            <a:r>
              <a:rPr lang="en-US" altLang="zh-CN" sz="2400" baseline="-25000" dirty="0" smtClean="0">
                <a:solidFill>
                  <a:srgbClr val="C00000"/>
                </a:solidFill>
              </a:rPr>
              <a:t>1</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2</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3</a:t>
            </a:r>
            <a:r>
              <a:rPr lang="en-US" altLang="zh-CN" sz="2400" dirty="0" smtClean="0">
                <a:solidFill>
                  <a:srgbClr val="C00000"/>
                </a:solidFill>
                <a:sym typeface="Symbol" pitchFamily="18" charset="2"/>
              </a:rPr>
              <a:t></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n</a:t>
            </a:r>
          </a:p>
          <a:p>
            <a:pPr lvl="1">
              <a:lnSpc>
                <a:spcPct val="90000"/>
              </a:lnSpc>
              <a:buNone/>
            </a:pPr>
            <a:r>
              <a:rPr lang="en-US" altLang="zh-CN" sz="2400" dirty="0" smtClean="0"/>
              <a:t>A</a:t>
            </a:r>
            <a:r>
              <a:rPr lang="en-US" altLang="zh-CN" sz="2400" dirty="0">
                <a:sym typeface="Symbol" pitchFamily="18" charset="2"/>
              </a:rPr>
              <a:t></a:t>
            </a:r>
            <a:r>
              <a:rPr lang="en-US" altLang="zh-CN" sz="2400" dirty="0" smtClean="0"/>
              <a:t>A</a:t>
            </a:r>
            <a:r>
              <a:rPr lang="zh-CN" altLang="en-US" sz="2400" dirty="0" smtClean="0">
                <a:solidFill>
                  <a:srgbClr val="003300"/>
                </a:solidFill>
              </a:rPr>
              <a:t>（</a:t>
            </a:r>
            <a:r>
              <a:rPr lang="en-US" altLang="zh-CN" sz="2400" dirty="0" smtClean="0">
                <a:solidFill>
                  <a:srgbClr val="003300"/>
                </a:solidFill>
                <a:sym typeface="Symbol" pitchFamily="18" charset="2"/>
              </a:rPr>
              <a:t></a:t>
            </a:r>
            <a:r>
              <a:rPr lang="en-US" altLang="zh-CN" sz="2400" baseline="-25000" dirty="0">
                <a:solidFill>
                  <a:srgbClr val="003300"/>
                </a:solidFill>
              </a:rPr>
              <a:t>1</a:t>
            </a:r>
            <a:r>
              <a:rPr lang="en-US" altLang="zh-CN" sz="2400" dirty="0" smtClean="0">
                <a:solidFill>
                  <a:srgbClr val="003300"/>
                </a:solidFill>
              </a:rPr>
              <a:t>|</a:t>
            </a:r>
            <a:r>
              <a:rPr lang="en-US" altLang="zh-CN" sz="2400" dirty="0" smtClean="0">
                <a:solidFill>
                  <a:srgbClr val="003300"/>
                </a:solidFill>
                <a:sym typeface="Symbol" pitchFamily="18" charset="2"/>
              </a:rPr>
              <a:t></a:t>
            </a:r>
            <a:r>
              <a:rPr lang="en-US" altLang="zh-CN" sz="2400" baseline="-25000" dirty="0">
                <a:solidFill>
                  <a:srgbClr val="003300"/>
                </a:solidFill>
              </a:rPr>
              <a:t>2</a:t>
            </a:r>
            <a:r>
              <a:rPr lang="en-US" altLang="zh-CN" sz="2400" dirty="0" smtClean="0">
                <a:solidFill>
                  <a:srgbClr val="003300"/>
                </a:solidFill>
              </a:rPr>
              <a:t>|</a:t>
            </a:r>
            <a:r>
              <a:rPr lang="en-US" altLang="zh-CN" sz="2400" dirty="0" smtClean="0">
                <a:solidFill>
                  <a:srgbClr val="003300"/>
                </a:solidFill>
                <a:sym typeface="Symbol" pitchFamily="18" charset="2"/>
              </a:rPr>
              <a:t></a:t>
            </a:r>
            <a:r>
              <a:rPr lang="en-US" altLang="zh-CN" sz="2400" baseline="-25000" dirty="0">
                <a:solidFill>
                  <a:srgbClr val="003300"/>
                </a:solidFill>
              </a:rPr>
              <a:t>3</a:t>
            </a:r>
            <a:r>
              <a:rPr lang="en-US" altLang="zh-CN" sz="2400" dirty="0">
                <a:solidFill>
                  <a:srgbClr val="003300"/>
                </a:solidFill>
                <a:sym typeface="Symbol" pitchFamily="18" charset="2"/>
              </a:rPr>
              <a:t></a:t>
            </a:r>
            <a:r>
              <a:rPr lang="en-US" altLang="zh-CN" sz="2400" dirty="0" smtClean="0">
                <a:solidFill>
                  <a:srgbClr val="003300"/>
                </a:solidFill>
              </a:rPr>
              <a:t>|</a:t>
            </a:r>
            <a:r>
              <a:rPr lang="en-US" altLang="zh-CN" sz="2400" dirty="0" smtClean="0">
                <a:solidFill>
                  <a:srgbClr val="003300"/>
                </a:solidFill>
                <a:sym typeface="Symbol" pitchFamily="18" charset="2"/>
              </a:rPr>
              <a:t></a:t>
            </a:r>
            <a:r>
              <a:rPr lang="en-US" altLang="zh-CN" sz="2400" baseline="-25000" dirty="0" smtClean="0">
                <a:solidFill>
                  <a:srgbClr val="003300"/>
                </a:solidFill>
              </a:rPr>
              <a:t>n</a:t>
            </a:r>
            <a:r>
              <a:rPr lang="zh-CN" altLang="en-US" sz="2400" baseline="-25000" dirty="0" smtClean="0">
                <a:solidFill>
                  <a:srgbClr val="003300"/>
                </a:solidFill>
              </a:rPr>
              <a:t>）</a:t>
            </a:r>
            <a:r>
              <a:rPr lang="en-US" altLang="zh-CN" sz="2400" dirty="0" smtClean="0"/>
              <a:t>|</a:t>
            </a:r>
            <a:r>
              <a:rPr lang="en-US" altLang="zh-CN" sz="2400" dirty="0">
                <a:solidFill>
                  <a:srgbClr val="C00000"/>
                </a:solidFill>
                <a:sym typeface="Symbol" pitchFamily="18" charset="2"/>
              </a:rPr>
              <a:t></a:t>
            </a:r>
            <a:r>
              <a:rPr lang="en-US" altLang="zh-CN" sz="2400" baseline="-25000" dirty="0">
                <a:solidFill>
                  <a:srgbClr val="C00000"/>
                </a:solidFill>
              </a:rPr>
              <a:t>1</a:t>
            </a:r>
            <a:r>
              <a:rPr lang="en-US" altLang="zh-CN" sz="2400" dirty="0">
                <a:solidFill>
                  <a:srgbClr val="C00000"/>
                </a:solidFill>
              </a:rPr>
              <a:t>|</a:t>
            </a:r>
            <a:r>
              <a:rPr lang="en-US" altLang="zh-CN" sz="2400" dirty="0">
                <a:solidFill>
                  <a:srgbClr val="C00000"/>
                </a:solidFill>
                <a:sym typeface="Symbol" pitchFamily="18" charset="2"/>
              </a:rPr>
              <a:t></a:t>
            </a:r>
            <a:r>
              <a:rPr lang="en-US" altLang="zh-CN" sz="2400" baseline="-25000" dirty="0">
                <a:solidFill>
                  <a:srgbClr val="C00000"/>
                </a:solidFill>
              </a:rPr>
              <a:t>2</a:t>
            </a:r>
            <a:r>
              <a:rPr lang="en-US" altLang="zh-CN" sz="2400" dirty="0">
                <a:solidFill>
                  <a:srgbClr val="C00000"/>
                </a:solidFill>
              </a:rPr>
              <a:t>|</a:t>
            </a:r>
            <a:r>
              <a:rPr lang="en-US" altLang="zh-CN" sz="2400" dirty="0">
                <a:solidFill>
                  <a:srgbClr val="C00000"/>
                </a:solidFill>
                <a:sym typeface="Symbol" pitchFamily="18" charset="2"/>
              </a:rPr>
              <a:t></a:t>
            </a:r>
            <a:r>
              <a:rPr lang="en-US" altLang="zh-CN" sz="2400" baseline="-25000" dirty="0">
                <a:solidFill>
                  <a:srgbClr val="C00000"/>
                </a:solidFill>
              </a:rPr>
              <a:t>3</a:t>
            </a:r>
            <a:r>
              <a:rPr lang="en-US" altLang="zh-CN" sz="2400" dirty="0">
                <a:solidFill>
                  <a:srgbClr val="C00000"/>
                </a:solidFill>
                <a:sym typeface="Symbol" pitchFamily="18" charset="2"/>
              </a:rPr>
              <a:t></a:t>
            </a:r>
            <a:r>
              <a:rPr lang="en-US" altLang="zh-CN" sz="2400" dirty="0">
                <a:solidFill>
                  <a:srgbClr val="C00000"/>
                </a:solidFill>
              </a:rPr>
              <a:t>|</a:t>
            </a:r>
            <a:r>
              <a:rPr lang="en-US" altLang="zh-CN" sz="2400" dirty="0">
                <a:solidFill>
                  <a:srgbClr val="C00000"/>
                </a:solidFill>
                <a:sym typeface="Symbol" pitchFamily="18" charset="2"/>
              </a:rPr>
              <a:t></a:t>
            </a:r>
            <a:r>
              <a:rPr lang="en-US" altLang="zh-CN" sz="2400" baseline="-25000" dirty="0" smtClean="0">
                <a:solidFill>
                  <a:srgbClr val="C00000"/>
                </a:solidFill>
              </a:rPr>
              <a:t>n</a:t>
            </a:r>
            <a:endParaRPr lang="en-US" altLang="zh-CN" sz="2400" baseline="-25000" dirty="0" smtClean="0">
              <a:solidFill>
                <a:srgbClr val="FFC000"/>
              </a:solidFill>
            </a:endParaRPr>
          </a:p>
          <a:p>
            <a:pPr>
              <a:lnSpc>
                <a:spcPct val="90000"/>
              </a:lnSpc>
            </a:pPr>
            <a:endParaRPr lang="en-US" altLang="zh-CN" sz="2400" dirty="0" smtClean="0"/>
          </a:p>
        </p:txBody>
      </p:sp>
      <p:cxnSp>
        <p:nvCxnSpPr>
          <p:cNvPr id="3" name="直接连接符 2"/>
          <p:cNvCxnSpPr/>
          <p:nvPr/>
        </p:nvCxnSpPr>
        <p:spPr>
          <a:xfrm>
            <a:off x="4492853" y="2636912"/>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0173" y="2564904"/>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03597" y="2971304"/>
            <a:ext cx="6444208" cy="1243417"/>
          </a:xfrm>
          <a:prstGeom prst="rect">
            <a:avLst/>
          </a:prstGeom>
        </p:spPr>
        <p:txBody>
          <a:bodyPr wrap="square">
            <a:spAutoFit/>
          </a:bodyPr>
          <a:lstStyle/>
          <a:p>
            <a:pPr marL="800100" lvl="1" indent="-342900" eaLnBrk="0" fontAlgn="base" hangingPunct="0">
              <a:lnSpc>
                <a:spcPct val="90000"/>
              </a:lnSpc>
              <a:spcBef>
                <a:spcPts val="600"/>
              </a:spcBef>
              <a:spcAft>
                <a:spcPct val="0"/>
              </a:spcAft>
              <a:buFont typeface="Arial" panose="020B0604020202020204" pitchFamily="34" charset="0"/>
              <a:buChar char="•"/>
            </a:pPr>
            <a:r>
              <a:rPr lang="zh-CN" altLang="en-US" sz="2400" b="1" dirty="0">
                <a:solidFill>
                  <a:prstClr val="black"/>
                </a:solidFill>
                <a:ea typeface="宋体" pitchFamily="2" charset="-122"/>
              </a:rPr>
              <a:t>消除直接左递归，改写的公式为：</a:t>
            </a:r>
          </a:p>
          <a:p>
            <a:pPr lvl="1" eaLnBrk="0" fontAlgn="base" hangingPunct="0">
              <a:lnSpc>
                <a:spcPct val="90000"/>
              </a:lnSpc>
              <a:spcBef>
                <a:spcPts val="600"/>
              </a:spcBef>
              <a:spcAft>
                <a:spcPct val="0"/>
              </a:spcAft>
            </a:pPr>
            <a:r>
              <a:rPr lang="en-US" altLang="zh-CN" sz="2400" b="1" dirty="0">
                <a:solidFill>
                  <a:prstClr val="black"/>
                </a:solidFill>
                <a:ea typeface="宋体" pitchFamily="2" charset="-12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1</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2</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3</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n</a:t>
            </a:r>
            <a:r>
              <a:rPr lang="en-US" altLang="zh-CN" sz="2400" b="1" dirty="0">
                <a:solidFill>
                  <a:prstClr val="black"/>
                </a:solidFill>
                <a:ea typeface="宋体" pitchFamily="2" charset="-122"/>
              </a:rPr>
              <a:t>) A</a:t>
            </a:r>
            <a:r>
              <a:rPr lang="en-US" altLang="zh-CN" sz="2400" b="1" dirty="0">
                <a:solidFill>
                  <a:prstClr val="black"/>
                </a:solidFill>
                <a:ea typeface="宋体" pitchFamily="2" charset="-122"/>
                <a:sym typeface="Symbol" pitchFamily="18" charset="2"/>
              </a:rPr>
              <a:t></a:t>
            </a:r>
            <a:endParaRPr lang="en-US" altLang="zh-CN" sz="2400" b="1" dirty="0">
              <a:solidFill>
                <a:prstClr val="black"/>
              </a:solidFill>
              <a:ea typeface="宋体" pitchFamily="2" charset="-122"/>
            </a:endParaRPr>
          </a:p>
          <a:p>
            <a:pPr lvl="1" eaLnBrk="0" fontAlgn="base" hangingPunct="0">
              <a:lnSpc>
                <a:spcPct val="90000"/>
              </a:lnSpc>
              <a:spcBef>
                <a:spcPts val="600"/>
              </a:spcBef>
              <a:spcAft>
                <a:spcPct val="0"/>
              </a:spcAft>
            </a:pPr>
            <a:r>
              <a:rPr lang="en-US" altLang="zh-CN" sz="2400" b="1" dirty="0">
                <a:solidFill>
                  <a:prstClr val="black"/>
                </a:solidFill>
                <a:ea typeface="宋体" pitchFamily="2" charset="-12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1</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2</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3</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r>
              <a:rPr lang="en-US" altLang="zh-CN" sz="2400" b="1" baseline="-25000" dirty="0">
                <a:solidFill>
                  <a:prstClr val="black"/>
                </a:solidFill>
                <a:ea typeface="宋体" pitchFamily="2" charset="-122"/>
              </a:rPr>
              <a:t>n</a:t>
            </a:r>
            <a:r>
              <a:rPr lang="en-US" altLang="zh-CN" sz="2400" b="1" dirty="0">
                <a:solidFill>
                  <a:prstClr val="black"/>
                </a:solidFill>
                <a:ea typeface="宋体" pitchFamily="2" charset="-12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a:solidFill>
                  <a:prstClr val="black"/>
                </a:solidFill>
                <a:ea typeface="宋体" pitchFamily="2" charset="-122"/>
                <a:sym typeface="Symbol" pitchFamily="18" charset="2"/>
              </a:rPr>
              <a:t></a:t>
            </a:r>
          </a:p>
        </p:txBody>
      </p:sp>
      <p:sp>
        <p:nvSpPr>
          <p:cNvPr id="6" name="矩形 5"/>
          <p:cNvSpPr/>
          <p:nvPr/>
        </p:nvSpPr>
        <p:spPr>
          <a:xfrm>
            <a:off x="603597" y="332656"/>
            <a:ext cx="4825360" cy="461665"/>
          </a:xfrm>
          <a:prstGeom prst="rect">
            <a:avLst/>
          </a:prstGeom>
        </p:spPr>
        <p:txBody>
          <a:bodyPr wrap="none">
            <a:spAutoFit/>
          </a:bodyPr>
          <a:lstStyle/>
          <a:p>
            <a:pPr eaLnBrk="0" fontAlgn="base" hangingPunct="0">
              <a:spcBef>
                <a:spcPct val="0"/>
              </a:spcBef>
              <a:spcAft>
                <a:spcPct val="0"/>
              </a:spcAft>
            </a:pPr>
            <a:r>
              <a:rPr lang="zh-CN" altLang="en-US" sz="2400" b="1" dirty="0">
                <a:solidFill>
                  <a:srgbClr val="A50021"/>
                </a:solidFill>
                <a:ea typeface="宋体" pitchFamily="2" charset="-122"/>
              </a:rPr>
              <a:t>一般的，消除左递归的改写方法：</a:t>
            </a:r>
            <a:endParaRPr lang="en-US" altLang="zh-CN" sz="2400" b="1" dirty="0">
              <a:solidFill>
                <a:srgbClr val="A50021"/>
              </a:solidFill>
              <a:ea typeface="宋体" pitchFamily="2" charset="-122"/>
            </a:endParaRPr>
          </a:p>
        </p:txBody>
      </p:sp>
      <p:sp>
        <p:nvSpPr>
          <p:cNvPr id="8" name="灯片编号占位符 7"/>
          <p:cNvSpPr>
            <a:spLocks noGrp="1"/>
          </p:cNvSpPr>
          <p:nvPr>
            <p:ph type="sldNum" sz="quarter" idx="12"/>
          </p:nvPr>
        </p:nvSpPr>
        <p:spPr/>
        <p:txBody>
          <a:bodyPr/>
          <a:lstStyle/>
          <a:p>
            <a:fld id="{38237106-F2ED-405E-BC33-CC3CF426205F}" type="slidenum">
              <a:rPr lang="en-US" smtClean="0">
                <a:solidFill>
                  <a:srgbClr val="FFFFFF"/>
                </a:solidFill>
              </a:rPr>
              <a:pPr/>
              <a:t>12</a:t>
            </a:fld>
            <a:endParaRPr lang="en-US">
              <a:solidFill>
                <a:srgbClr val="FFFFFF"/>
              </a:solidFill>
            </a:endParaRPr>
          </a:p>
        </p:txBody>
      </p:sp>
      <p:sp>
        <p:nvSpPr>
          <p:cNvPr id="9" name="日期占位符 8"/>
          <p:cNvSpPr>
            <a:spLocks noGrp="1"/>
          </p:cNvSpPr>
          <p:nvPr>
            <p:ph type="dt" sz="half" idx="10"/>
          </p:nvPr>
        </p:nvSpPr>
        <p:spPr/>
        <p:txBody>
          <a:bodyPr/>
          <a:lstStyle/>
          <a:p>
            <a:fld id="{F0D6EF60-249D-4A07-B478-B15680385919}" type="datetime1">
              <a:rPr lang="en-US" altLang="zh-CN" smtClean="0">
                <a:solidFill>
                  <a:srgbClr val="FFFFFF"/>
                </a:solidFill>
              </a:rPr>
              <a:pPr/>
              <a:t>10/25/2016</a:t>
            </a:fld>
            <a:endParaRPr lang="en-US">
              <a:solidFill>
                <a:srgbClr val="FFFFFF"/>
              </a:solidFill>
            </a:endParaRPr>
          </a:p>
        </p:txBody>
      </p:sp>
    </p:spTree>
    <p:extLst>
      <p:ext uri="{BB962C8B-B14F-4D97-AF65-F5344CB8AC3E}">
        <p14:creationId xmlns:p14="http://schemas.microsoft.com/office/powerpoint/2010/main" val="36078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10" dur="500"/>
                                        <p:tgtEl>
                                          <p:spTgt spid="308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5" dur="500"/>
                                        <p:tgtEl>
                                          <p:spTgt spid="3082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sz="quarter" idx="13"/>
          </p:nvPr>
        </p:nvSpPr>
        <p:spPr>
          <a:xfrm>
            <a:off x="395536" y="404664"/>
            <a:ext cx="8540750" cy="5478462"/>
          </a:xfrm>
        </p:spPr>
        <p:txBody>
          <a:bodyPr>
            <a:normAutofit/>
          </a:bodyPr>
          <a:lstStyle/>
          <a:p>
            <a:pPr>
              <a:lnSpc>
                <a:spcPct val="80000"/>
              </a:lnSpc>
            </a:pPr>
            <a:r>
              <a:rPr lang="zh-CN" altLang="en-US" sz="2400" dirty="0" smtClean="0"/>
              <a:t>补充例</a:t>
            </a:r>
            <a:r>
              <a:rPr lang="en-US" altLang="zh-CN" sz="2400" dirty="0" smtClean="0"/>
              <a:t>: </a:t>
            </a:r>
            <a:r>
              <a:rPr lang="zh-CN" altLang="en-US" sz="2400" dirty="0" smtClean="0"/>
              <a:t>文法  </a:t>
            </a:r>
          </a:p>
          <a:p>
            <a:pPr>
              <a:lnSpc>
                <a:spcPct val="80000"/>
              </a:lnSpc>
              <a:buFont typeface="Wingdings" pitchFamily="2" charset="2"/>
              <a:buNone/>
            </a:pPr>
            <a:r>
              <a:rPr lang="zh-CN" altLang="en-US" sz="2400" dirty="0" smtClean="0"/>
              <a:t>	</a:t>
            </a:r>
            <a:r>
              <a:rPr lang="en-US" altLang="zh-CN" sz="2400" dirty="0" smtClean="0"/>
              <a:t>A</a:t>
            </a:r>
            <a:r>
              <a:rPr lang="en-US" altLang="zh-CN" sz="2400" dirty="0" smtClean="0">
                <a:sym typeface="Symbol" pitchFamily="18" charset="2"/>
              </a:rPr>
              <a:t></a:t>
            </a:r>
            <a:r>
              <a:rPr lang="en-US" altLang="zh-CN" sz="2400" dirty="0" smtClean="0"/>
              <a:t>[ B</a:t>
            </a:r>
          </a:p>
          <a:p>
            <a:pPr>
              <a:lnSpc>
                <a:spcPct val="80000"/>
              </a:lnSpc>
              <a:buFont typeface="Wingdings" pitchFamily="2" charset="2"/>
              <a:buNone/>
            </a:pPr>
            <a:r>
              <a:rPr lang="en-US" altLang="zh-CN" sz="2400" dirty="0" smtClean="0"/>
              <a:t>	B</a:t>
            </a:r>
            <a:r>
              <a:rPr lang="en-US" altLang="zh-CN" sz="2400" dirty="0" smtClean="0">
                <a:sym typeface="Symbol" pitchFamily="18" charset="2"/>
              </a:rPr>
              <a:t></a:t>
            </a:r>
            <a:r>
              <a:rPr lang="en-US" altLang="zh-CN" sz="2400" dirty="0" smtClean="0"/>
              <a:t>X ]|BA</a:t>
            </a:r>
          </a:p>
          <a:p>
            <a:pPr>
              <a:lnSpc>
                <a:spcPct val="80000"/>
              </a:lnSpc>
              <a:buFont typeface="Wingdings" pitchFamily="2" charset="2"/>
              <a:buNone/>
            </a:pPr>
            <a:r>
              <a:rPr lang="en-US" altLang="zh-CN" sz="2400" dirty="0" smtClean="0"/>
              <a:t>	</a:t>
            </a:r>
            <a:r>
              <a:rPr lang="en-US" altLang="zh-CN" sz="2400" dirty="0" err="1" smtClean="0"/>
              <a:t>X</a:t>
            </a:r>
            <a:r>
              <a:rPr lang="en-US" altLang="zh-CN" sz="2400" dirty="0" err="1" smtClean="0">
                <a:sym typeface="Symbol" pitchFamily="18" charset="2"/>
              </a:rPr>
              <a:t></a:t>
            </a:r>
            <a:r>
              <a:rPr lang="en-US" altLang="zh-CN" sz="2400" dirty="0" err="1" smtClean="0"/>
              <a:t>Xa|Xb|a|b</a:t>
            </a:r>
            <a:r>
              <a:rPr lang="en-US" altLang="zh-CN" sz="2400" dirty="0"/>
              <a:t> 【 X</a:t>
            </a:r>
            <a:r>
              <a:rPr lang="en-US" altLang="zh-CN" sz="2400" dirty="0">
                <a:sym typeface="Symbol" pitchFamily="18" charset="2"/>
              </a:rPr>
              <a:t></a:t>
            </a:r>
            <a:r>
              <a:rPr lang="en-US" altLang="zh-CN" sz="2400" dirty="0" smtClean="0"/>
              <a:t>X</a:t>
            </a:r>
            <a:r>
              <a:rPr lang="zh-CN" altLang="en-US" sz="2400" dirty="0" smtClean="0"/>
              <a:t>（</a:t>
            </a:r>
            <a:r>
              <a:rPr lang="en-US" altLang="zh-CN" sz="2400" dirty="0" err="1" smtClean="0"/>
              <a:t>a|b</a:t>
            </a:r>
            <a:r>
              <a:rPr lang="zh-CN" altLang="en-US" sz="2400" dirty="0" smtClean="0"/>
              <a:t>）</a:t>
            </a:r>
            <a:r>
              <a:rPr lang="en-US" altLang="zh-CN" sz="2400" dirty="0" smtClean="0"/>
              <a:t>|</a:t>
            </a:r>
            <a:r>
              <a:rPr lang="en-US" altLang="zh-CN" sz="2400" dirty="0" err="1" smtClean="0"/>
              <a:t>a|b</a:t>
            </a:r>
            <a:r>
              <a:rPr lang="en-US" altLang="zh-CN" sz="2400" dirty="0" smtClean="0"/>
              <a:t> </a:t>
            </a:r>
            <a:r>
              <a:rPr lang="en-US" altLang="zh-CN" sz="2400" dirty="0"/>
              <a:t>】</a:t>
            </a:r>
            <a:endParaRPr lang="en-US" altLang="zh-CN" sz="2400" dirty="0" smtClean="0"/>
          </a:p>
          <a:p>
            <a:pPr>
              <a:lnSpc>
                <a:spcPct val="80000"/>
              </a:lnSpc>
              <a:buFont typeface="Wingdings" pitchFamily="2" charset="2"/>
              <a:buNone/>
            </a:pPr>
            <a:endParaRPr lang="en-US" altLang="zh-CN" sz="2400" dirty="0" smtClean="0"/>
          </a:p>
          <a:p>
            <a:pPr>
              <a:lnSpc>
                <a:spcPct val="80000"/>
              </a:lnSpc>
              <a:buFont typeface="Wingdings" pitchFamily="2" charset="2"/>
              <a:buNone/>
            </a:pPr>
            <a:r>
              <a:rPr lang="en-US" altLang="zh-CN" sz="2400" dirty="0" smtClean="0"/>
              <a:t>	</a:t>
            </a:r>
            <a:r>
              <a:rPr lang="zh-CN" altLang="en-US" sz="2400" dirty="0" smtClean="0"/>
              <a:t>可以直接改写文法为：</a:t>
            </a:r>
          </a:p>
          <a:p>
            <a:pPr>
              <a:lnSpc>
                <a:spcPct val="80000"/>
              </a:lnSpc>
              <a:buFont typeface="Wingdings" pitchFamily="2" charset="2"/>
              <a:buNone/>
            </a:pPr>
            <a:r>
              <a:rPr lang="zh-CN" altLang="en-US" sz="2400" dirty="0" smtClean="0"/>
              <a:t>	</a:t>
            </a:r>
            <a:r>
              <a:rPr lang="en-US" altLang="zh-CN" sz="2400" dirty="0" smtClean="0">
                <a:solidFill>
                  <a:schemeClr val="tx1"/>
                </a:solidFill>
              </a:rPr>
              <a:t>A</a:t>
            </a:r>
            <a:r>
              <a:rPr lang="en-US" altLang="zh-CN" sz="2400" dirty="0" smtClean="0">
                <a:solidFill>
                  <a:schemeClr val="tx1"/>
                </a:solidFill>
                <a:sym typeface="Symbol" pitchFamily="18" charset="2"/>
              </a:rPr>
              <a:t></a:t>
            </a:r>
            <a:r>
              <a:rPr lang="en-US" altLang="zh-CN" sz="2400" dirty="0" smtClean="0">
                <a:solidFill>
                  <a:schemeClr val="tx1"/>
                </a:solidFill>
              </a:rPr>
              <a:t>[ B</a:t>
            </a:r>
          </a:p>
          <a:p>
            <a:pPr>
              <a:lnSpc>
                <a:spcPct val="80000"/>
              </a:lnSpc>
              <a:buFont typeface="Wingdings" pitchFamily="2" charset="2"/>
              <a:buNone/>
            </a:pPr>
            <a:r>
              <a:rPr lang="en-US" altLang="zh-CN" sz="2400" dirty="0" smtClean="0">
                <a:solidFill>
                  <a:schemeClr val="tx1"/>
                </a:solidFill>
              </a:rPr>
              <a:t>	B</a:t>
            </a:r>
            <a:r>
              <a:rPr lang="en-US" altLang="zh-CN" sz="2400" dirty="0" smtClean="0">
                <a:solidFill>
                  <a:schemeClr val="tx1"/>
                </a:solidFill>
                <a:sym typeface="Symbol" pitchFamily="18" charset="2"/>
              </a:rPr>
              <a:t></a:t>
            </a:r>
            <a:r>
              <a:rPr lang="en-US" altLang="zh-CN" sz="2400" dirty="0" smtClean="0">
                <a:solidFill>
                  <a:schemeClr val="tx1"/>
                </a:solidFill>
              </a:rPr>
              <a:t>X ]|B′</a:t>
            </a:r>
          </a:p>
          <a:p>
            <a:pPr>
              <a:lnSpc>
                <a:spcPct val="80000"/>
              </a:lnSpc>
              <a:buFont typeface="Wingdings" pitchFamily="2" charset="2"/>
              <a:buNone/>
            </a:pPr>
            <a:r>
              <a:rPr lang="en-US" altLang="zh-CN" sz="2400" dirty="0" smtClean="0">
                <a:solidFill>
                  <a:schemeClr val="tx1"/>
                </a:solidFill>
              </a:rPr>
              <a:t>	B′</a:t>
            </a:r>
            <a:r>
              <a:rPr lang="en-US" altLang="zh-CN" sz="2400" dirty="0" smtClean="0">
                <a:solidFill>
                  <a:schemeClr val="tx1"/>
                </a:solidFill>
                <a:sym typeface="Symbol" pitchFamily="18" charset="2"/>
              </a:rPr>
              <a:t></a:t>
            </a:r>
            <a:r>
              <a:rPr lang="en-US" altLang="zh-CN" sz="2400" dirty="0" smtClean="0">
                <a:solidFill>
                  <a:schemeClr val="tx1"/>
                </a:solidFill>
              </a:rPr>
              <a:t>AB′|</a:t>
            </a:r>
            <a:r>
              <a:rPr lang="en-US" altLang="zh-CN" sz="2400" dirty="0" smtClean="0">
                <a:solidFill>
                  <a:schemeClr val="tx1"/>
                </a:solidFill>
                <a:sym typeface="Symbol" pitchFamily="18" charset="2"/>
              </a:rPr>
              <a:t></a:t>
            </a:r>
            <a:endParaRPr lang="en-US" altLang="zh-CN" sz="2400" dirty="0" smtClean="0">
              <a:solidFill>
                <a:schemeClr val="tx1"/>
              </a:solidFill>
            </a:endParaRPr>
          </a:p>
          <a:p>
            <a:pPr>
              <a:lnSpc>
                <a:spcPct val="80000"/>
              </a:lnSpc>
              <a:buFont typeface="Wingdings" pitchFamily="2" charset="2"/>
              <a:buNone/>
            </a:pPr>
            <a:r>
              <a:rPr lang="en-US" altLang="zh-CN" sz="2400" dirty="0" smtClean="0">
                <a:solidFill>
                  <a:srgbClr val="CC0000"/>
                </a:solidFill>
              </a:rPr>
              <a:t>	X</a:t>
            </a:r>
            <a:r>
              <a:rPr lang="en-US" altLang="zh-CN" sz="2400" dirty="0" smtClean="0">
                <a:solidFill>
                  <a:srgbClr val="CC0000"/>
                </a:solidFill>
                <a:sym typeface="Symbol" pitchFamily="18" charset="2"/>
              </a:rPr>
              <a:t></a:t>
            </a:r>
            <a:r>
              <a:rPr lang="zh-CN" altLang="en-US" sz="2400" dirty="0" smtClean="0">
                <a:solidFill>
                  <a:srgbClr val="CC0000"/>
                </a:solidFill>
                <a:sym typeface="Symbol" pitchFamily="18" charset="2"/>
              </a:rPr>
              <a:t>（</a:t>
            </a:r>
            <a:r>
              <a:rPr lang="en-US" altLang="zh-CN" sz="2400" dirty="0" err="1" smtClean="0">
                <a:solidFill>
                  <a:srgbClr val="CC0000"/>
                </a:solidFill>
              </a:rPr>
              <a:t>a|b</a:t>
            </a:r>
            <a:r>
              <a:rPr lang="zh-CN" altLang="en-US" sz="2400" dirty="0" smtClean="0">
                <a:solidFill>
                  <a:srgbClr val="CC0000"/>
                </a:solidFill>
              </a:rPr>
              <a:t>）</a:t>
            </a:r>
            <a:r>
              <a:rPr lang="en-US" altLang="zh-CN" sz="2400" dirty="0" smtClean="0">
                <a:solidFill>
                  <a:srgbClr val="CC0000"/>
                </a:solidFill>
              </a:rPr>
              <a:t>X</a:t>
            </a:r>
            <a:r>
              <a:rPr lang="en-US" altLang="zh-CN" sz="2400" dirty="0" smtClean="0">
                <a:solidFill>
                  <a:srgbClr val="CC0000"/>
                </a:solidFill>
                <a:sym typeface="Symbol" pitchFamily="18" charset="2"/>
              </a:rPr>
              <a:t></a:t>
            </a:r>
            <a:endParaRPr lang="en-US" altLang="zh-CN" sz="2400" dirty="0" smtClean="0">
              <a:solidFill>
                <a:srgbClr val="CC0000"/>
              </a:solidFill>
            </a:endParaRPr>
          </a:p>
          <a:p>
            <a:pPr>
              <a:lnSpc>
                <a:spcPct val="80000"/>
              </a:lnSpc>
              <a:buFont typeface="Wingdings" pitchFamily="2" charset="2"/>
              <a:buNone/>
            </a:pPr>
            <a:r>
              <a:rPr lang="en-US" altLang="zh-CN" sz="2400" dirty="0" smtClean="0">
                <a:solidFill>
                  <a:srgbClr val="CC0000"/>
                </a:solidFill>
              </a:rPr>
              <a:t>	X</a:t>
            </a:r>
            <a:r>
              <a:rPr lang="en-US" altLang="zh-CN" sz="2400" dirty="0" smtClean="0">
                <a:solidFill>
                  <a:srgbClr val="CC0000"/>
                </a:solidFill>
                <a:sym typeface="Symbol" pitchFamily="18" charset="2"/>
              </a:rPr>
              <a:t></a:t>
            </a:r>
            <a:r>
              <a:rPr lang="zh-CN" altLang="en-US" sz="2400" dirty="0" smtClean="0">
                <a:solidFill>
                  <a:srgbClr val="CC0000"/>
                </a:solidFill>
                <a:sym typeface="Symbol" pitchFamily="18" charset="2"/>
              </a:rPr>
              <a:t>（</a:t>
            </a:r>
            <a:r>
              <a:rPr lang="en-US" altLang="zh-CN" sz="2400" dirty="0" err="1" smtClean="0">
                <a:solidFill>
                  <a:srgbClr val="CC0000"/>
                </a:solidFill>
              </a:rPr>
              <a:t>a|b</a:t>
            </a:r>
            <a:r>
              <a:rPr lang="zh-CN" altLang="en-US" sz="2400" dirty="0" smtClean="0">
                <a:solidFill>
                  <a:srgbClr val="CC0000"/>
                </a:solidFill>
              </a:rPr>
              <a:t>）</a:t>
            </a:r>
            <a:r>
              <a:rPr lang="en-US" altLang="zh-CN" sz="2400" dirty="0" smtClean="0">
                <a:solidFill>
                  <a:srgbClr val="CC0000"/>
                </a:solidFill>
              </a:rPr>
              <a:t>X</a:t>
            </a:r>
            <a:r>
              <a:rPr lang="en-US" altLang="zh-CN" sz="2400" dirty="0" smtClean="0">
                <a:solidFill>
                  <a:srgbClr val="CC0000"/>
                </a:solidFill>
                <a:sym typeface="Symbol" pitchFamily="18" charset="2"/>
              </a:rPr>
              <a:t></a:t>
            </a:r>
            <a:r>
              <a:rPr lang="en-US" altLang="zh-CN" sz="2400" dirty="0" smtClean="0">
                <a:solidFill>
                  <a:srgbClr val="CC0000"/>
                </a:solidFill>
              </a:rPr>
              <a:t>|</a:t>
            </a:r>
            <a:r>
              <a:rPr lang="en-US" altLang="zh-CN" sz="2400" dirty="0" smtClean="0">
                <a:solidFill>
                  <a:srgbClr val="CC0000"/>
                </a:solidFill>
                <a:sym typeface="Symbol" pitchFamily="18" charset="2"/>
              </a:rPr>
              <a:t></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13</a:t>
            </a:fld>
            <a:endParaRPr lang="en-US">
              <a:solidFill>
                <a:srgbClr val="FFFFFF"/>
              </a:solidFill>
            </a:endParaRPr>
          </a:p>
        </p:txBody>
      </p:sp>
    </p:spTree>
    <p:extLst>
      <p:ext uri="{BB962C8B-B14F-4D97-AF65-F5344CB8AC3E}">
        <p14:creationId xmlns:p14="http://schemas.microsoft.com/office/powerpoint/2010/main" val="1919884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2386">
                                            <p:txEl>
                                              <p:pRg st="6" end="6"/>
                                            </p:txEl>
                                          </p:spTgt>
                                        </p:tgtEl>
                                        <p:attrNameLst>
                                          <p:attrName>style.visibility</p:attrName>
                                        </p:attrNameLst>
                                      </p:cBhvr>
                                      <p:to>
                                        <p:strVal val="visible"/>
                                      </p:to>
                                    </p:set>
                                    <p:animEffect transition="in" filter="blinds(horizontal)">
                                      <p:cBhvr>
                                        <p:cTn id="7" dur="500"/>
                                        <p:tgtEl>
                                          <p:spTgt spid="27238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2386">
                                            <p:txEl>
                                              <p:pRg st="7" end="7"/>
                                            </p:txEl>
                                          </p:spTgt>
                                        </p:tgtEl>
                                        <p:attrNameLst>
                                          <p:attrName>style.visibility</p:attrName>
                                        </p:attrNameLst>
                                      </p:cBhvr>
                                      <p:to>
                                        <p:strVal val="visible"/>
                                      </p:to>
                                    </p:set>
                                    <p:animEffect transition="in" filter="blinds(horizontal)">
                                      <p:cBhvr>
                                        <p:cTn id="10" dur="500"/>
                                        <p:tgtEl>
                                          <p:spTgt spid="272386">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2386">
                                            <p:txEl>
                                              <p:pRg st="8" end="8"/>
                                            </p:txEl>
                                          </p:spTgt>
                                        </p:tgtEl>
                                        <p:attrNameLst>
                                          <p:attrName>style.visibility</p:attrName>
                                        </p:attrNameLst>
                                      </p:cBhvr>
                                      <p:to>
                                        <p:strVal val="visible"/>
                                      </p:to>
                                    </p:set>
                                    <p:animEffect transition="in" filter="blinds(horizontal)">
                                      <p:cBhvr>
                                        <p:cTn id="13" dur="500"/>
                                        <p:tgtEl>
                                          <p:spTgt spid="272386">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2386">
                                            <p:txEl>
                                              <p:pRg st="9" end="9"/>
                                            </p:txEl>
                                          </p:spTgt>
                                        </p:tgtEl>
                                        <p:attrNameLst>
                                          <p:attrName>style.visibility</p:attrName>
                                        </p:attrNameLst>
                                      </p:cBhvr>
                                      <p:to>
                                        <p:strVal val="visible"/>
                                      </p:to>
                                    </p:set>
                                    <p:animEffect transition="in" filter="blinds(horizontal)">
                                      <p:cBhvr>
                                        <p:cTn id="16" dur="500"/>
                                        <p:tgtEl>
                                          <p:spTgt spid="27238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2386">
                                            <p:txEl>
                                              <p:pRg st="10" end="10"/>
                                            </p:txEl>
                                          </p:spTgt>
                                        </p:tgtEl>
                                        <p:attrNameLst>
                                          <p:attrName>style.visibility</p:attrName>
                                        </p:attrNameLst>
                                      </p:cBhvr>
                                      <p:to>
                                        <p:strVal val="visible"/>
                                      </p:to>
                                    </p:set>
                                    <p:animEffect transition="in" filter="blinds(horizontal)">
                                      <p:cBhvr>
                                        <p:cTn id="19" dur="500"/>
                                        <p:tgtEl>
                                          <p:spTgt spid="272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14</a:t>
            </a:fld>
            <a:endParaRPr lang="en-US">
              <a:solidFill>
                <a:srgbClr val="FFFFFF"/>
              </a:solidFill>
            </a:endParaRPr>
          </a:p>
        </p:txBody>
      </p:sp>
      <p:sp>
        <p:nvSpPr>
          <p:cNvPr id="54275" name="Rectangle 3"/>
          <p:cNvSpPr>
            <a:spLocks noGrp="1" noChangeArrowheads="1"/>
          </p:cNvSpPr>
          <p:nvPr>
            <p:ph sz="quarter" idx="4294967295"/>
          </p:nvPr>
        </p:nvSpPr>
        <p:spPr>
          <a:xfrm>
            <a:off x="251520" y="923008"/>
            <a:ext cx="8676456" cy="600186"/>
          </a:xfrm>
        </p:spPr>
        <p:txBody>
          <a:bodyPr/>
          <a:lstStyle/>
          <a:p>
            <a:r>
              <a:rPr lang="zh-CN" altLang="en-US" sz="2400" dirty="0" smtClean="0"/>
              <a:t>将间接左递归先改为直接左递归，然后再消除直接左递归。</a:t>
            </a:r>
          </a:p>
          <a:p>
            <a:endParaRPr lang="zh-CN" altLang="en-US" b="0" dirty="0" smtClean="0"/>
          </a:p>
          <a:p>
            <a:endParaRPr lang="en-US" altLang="zh-CN" dirty="0" smtClean="0"/>
          </a:p>
        </p:txBody>
      </p:sp>
      <p:sp>
        <p:nvSpPr>
          <p:cNvPr id="309252" name="Rectangle 4"/>
          <p:cNvSpPr>
            <a:spLocks noChangeArrowheads="1"/>
          </p:cNvSpPr>
          <p:nvPr/>
        </p:nvSpPr>
        <p:spPr bwMode="auto">
          <a:xfrm>
            <a:off x="611560" y="3068960"/>
            <a:ext cx="7776864" cy="108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indent="0" eaLnBrk="0" fontAlgn="base" hangingPunct="0">
              <a:lnSpc>
                <a:spcPct val="90000"/>
              </a:lnSpc>
              <a:spcBef>
                <a:spcPct val="20000"/>
              </a:spcBef>
              <a:spcAft>
                <a:spcPct val="0"/>
              </a:spcAft>
            </a:pPr>
            <a:r>
              <a:rPr lang="en-US" altLang="zh-CN" dirty="0" smtClean="0">
                <a:solidFill>
                  <a:srgbClr val="A50021"/>
                </a:solidFill>
                <a:latin typeface="宋体" panose="02010600030101010101" pitchFamily="2" charset="-122"/>
              </a:rPr>
              <a:t>[</a:t>
            </a:r>
            <a:r>
              <a:rPr lang="zh-CN" altLang="en-US" dirty="0" smtClean="0">
                <a:solidFill>
                  <a:srgbClr val="A50021"/>
                </a:solidFill>
                <a:latin typeface="宋体" panose="02010600030101010101" pitchFamily="2" charset="-122"/>
              </a:rPr>
              <a:t>分析</a:t>
            </a:r>
            <a:r>
              <a:rPr lang="en-US" altLang="zh-CN" dirty="0" smtClean="0">
                <a:solidFill>
                  <a:srgbClr val="A50021"/>
                </a:solidFill>
                <a:latin typeface="宋体" panose="02010600030101010101" pitchFamily="2" charset="-122"/>
              </a:rPr>
              <a:t>]</a:t>
            </a:r>
            <a:r>
              <a:rPr lang="zh-CN" altLang="en-US" dirty="0" smtClean="0">
                <a:solidFill>
                  <a:prstClr val="black"/>
                </a:solidFill>
                <a:latin typeface="宋体" panose="02010600030101010101" pitchFamily="2" charset="-122"/>
              </a:rPr>
              <a:t>将文法的（</a:t>
            </a:r>
            <a:r>
              <a:rPr lang="en-US" altLang="zh-CN" dirty="0" smtClean="0">
                <a:solidFill>
                  <a:prstClr val="black"/>
                </a:solidFill>
                <a:latin typeface="宋体" panose="02010600030101010101" pitchFamily="2" charset="-122"/>
              </a:rPr>
              <a:t>3</a:t>
            </a:r>
            <a:r>
              <a:rPr lang="zh-CN" altLang="en-US" dirty="0" smtClean="0">
                <a:solidFill>
                  <a:prstClr val="black"/>
                </a:solidFill>
                <a:latin typeface="宋体" panose="02010600030101010101" pitchFamily="2" charset="-122"/>
              </a:rPr>
              <a:t>）代入（</a:t>
            </a:r>
            <a:r>
              <a:rPr lang="en-US" altLang="zh-CN" dirty="0" smtClean="0">
                <a:solidFill>
                  <a:prstClr val="black"/>
                </a:solidFill>
                <a:latin typeface="宋体" panose="02010600030101010101" pitchFamily="2" charset="-122"/>
              </a:rPr>
              <a:t>2</a:t>
            </a:r>
            <a:r>
              <a:rPr lang="zh-CN" altLang="en-US" dirty="0" smtClean="0">
                <a:solidFill>
                  <a:prstClr val="black"/>
                </a:solidFill>
                <a:latin typeface="宋体" panose="02010600030101010101" pitchFamily="2" charset="-122"/>
              </a:rPr>
              <a:t>），或将（</a:t>
            </a:r>
            <a:r>
              <a:rPr lang="en-US" altLang="zh-CN" dirty="0" smtClean="0">
                <a:solidFill>
                  <a:prstClr val="black"/>
                </a:solidFill>
                <a:latin typeface="宋体" panose="02010600030101010101" pitchFamily="2" charset="-122"/>
              </a:rPr>
              <a:t>2</a:t>
            </a:r>
            <a:r>
              <a:rPr lang="zh-CN" altLang="en-US" dirty="0" smtClean="0">
                <a:solidFill>
                  <a:prstClr val="black"/>
                </a:solidFill>
                <a:latin typeface="宋体" panose="02010600030101010101" pitchFamily="2" charset="-122"/>
              </a:rPr>
              <a:t>）代入（</a:t>
            </a:r>
            <a:r>
              <a:rPr lang="en-US" altLang="zh-CN" dirty="0" smtClean="0">
                <a:solidFill>
                  <a:prstClr val="black"/>
                </a:solidFill>
                <a:latin typeface="宋体" panose="02010600030101010101" pitchFamily="2" charset="-122"/>
              </a:rPr>
              <a:t>3</a:t>
            </a:r>
            <a:r>
              <a:rPr lang="zh-CN" altLang="en-US" dirty="0" smtClean="0">
                <a:solidFill>
                  <a:prstClr val="black"/>
                </a:solidFill>
                <a:latin typeface="宋体" panose="02010600030101010101" pitchFamily="2" charset="-122"/>
              </a:rPr>
              <a:t>），文法就变为</a:t>
            </a:r>
            <a:r>
              <a:rPr lang="zh-CN" altLang="en-US" dirty="0">
                <a:solidFill>
                  <a:prstClr val="black"/>
                </a:solidFill>
                <a:latin typeface="宋体" panose="02010600030101010101" pitchFamily="2" charset="-122"/>
              </a:rPr>
              <a:t>直接左</a:t>
            </a:r>
            <a:r>
              <a:rPr lang="zh-CN" altLang="en-US" dirty="0" smtClean="0">
                <a:solidFill>
                  <a:prstClr val="black"/>
                </a:solidFill>
                <a:latin typeface="宋体" panose="02010600030101010101" pitchFamily="2" charset="-122"/>
              </a:rPr>
              <a:t>递归。</a:t>
            </a:r>
            <a:endParaRPr lang="zh-CN" altLang="en-US" dirty="0">
              <a:solidFill>
                <a:prstClr val="black"/>
              </a:solidFill>
              <a:latin typeface="宋体" panose="02010600030101010101" pitchFamily="2" charset="-122"/>
            </a:endParaRPr>
          </a:p>
        </p:txBody>
      </p:sp>
      <p:sp>
        <p:nvSpPr>
          <p:cNvPr id="2" name="矩形 1"/>
          <p:cNvSpPr/>
          <p:nvPr/>
        </p:nvSpPr>
        <p:spPr>
          <a:xfrm>
            <a:off x="611560" y="1556792"/>
            <a:ext cx="6408712" cy="1237262"/>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例</a:t>
            </a:r>
            <a:r>
              <a:rPr lang="en-US" altLang="zh-CN" sz="2400" b="1" dirty="0">
                <a:solidFill>
                  <a:prstClr val="black"/>
                </a:solidFill>
                <a:latin typeface="宋体" panose="02010600030101010101" pitchFamily="2" charset="-122"/>
                <a:ea typeface="宋体" pitchFamily="2" charset="-122"/>
              </a:rPr>
              <a:t>4.11</a:t>
            </a:r>
            <a:r>
              <a:rPr lang="zh-CN" altLang="en-US" sz="2400" b="1" dirty="0">
                <a:solidFill>
                  <a:prstClr val="black"/>
                </a:solidFill>
                <a:latin typeface="宋体" panose="02010600030101010101" pitchFamily="2" charset="-122"/>
                <a:ea typeface="宋体" pitchFamily="2" charset="-122"/>
              </a:rPr>
              <a:t>：对于文法</a:t>
            </a:r>
            <a:r>
              <a:rPr lang="en-US" altLang="zh-CN" sz="2400" b="1" dirty="0">
                <a:solidFill>
                  <a:prstClr val="black"/>
                </a:solidFill>
                <a:latin typeface="宋体" panose="02010600030101010101" pitchFamily="2" charset="-122"/>
                <a:ea typeface="宋体" pitchFamily="2" charset="-122"/>
              </a:rPr>
              <a:t>G</a:t>
            </a:r>
            <a:endParaRPr lang="zh-CN" altLang="en-US"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en-US" altLang="zh-CN" sz="2400" b="1" dirty="0">
                <a:solidFill>
                  <a:prstClr val="black"/>
                </a:solidFill>
                <a:latin typeface="宋体" panose="02010600030101010101" pitchFamily="2" charset="-122"/>
                <a:ea typeface="宋体" pitchFamily="2" charset="-122"/>
              </a:rPr>
              <a:t>(1)</a:t>
            </a:r>
            <a:r>
              <a:rPr lang="en-US" altLang="zh-CN" sz="2400" b="1" dirty="0" err="1">
                <a:solidFill>
                  <a:prstClr val="black"/>
                </a:solidFill>
                <a:latin typeface="宋体" panose="02010600030101010101" pitchFamily="2" charset="-122"/>
                <a:ea typeface="宋体" pitchFamily="2" charset="-122"/>
              </a:rPr>
              <a:t>A</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aB</a:t>
            </a:r>
            <a:r>
              <a:rPr lang="en-US" altLang="zh-CN" sz="2400" b="1" dirty="0">
                <a:solidFill>
                  <a:prstClr val="black"/>
                </a:solidFill>
                <a:latin typeface="宋体" panose="02010600030101010101" pitchFamily="2" charset="-122"/>
                <a:ea typeface="宋体" pitchFamily="2" charset="-122"/>
              </a:rPr>
              <a:t>      (2)</a:t>
            </a:r>
            <a:r>
              <a:rPr lang="en-US" altLang="zh-CN" sz="2400" b="1" dirty="0" err="1">
                <a:solidFill>
                  <a:prstClr val="black"/>
                </a:solidFill>
                <a:latin typeface="宋体" panose="02010600030101010101" pitchFamily="2" charset="-122"/>
                <a:ea typeface="宋体" pitchFamily="2" charset="-122"/>
              </a:rPr>
              <a:t>A</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Bb</a:t>
            </a:r>
            <a:endParaRPr lang="en-US" altLang="zh-CN"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en-US" altLang="zh-CN" sz="2400" b="1" dirty="0">
                <a:solidFill>
                  <a:prstClr val="black"/>
                </a:solidFill>
                <a:latin typeface="宋体" panose="02010600030101010101" pitchFamily="2" charset="-122"/>
                <a:ea typeface="宋体" pitchFamily="2" charset="-122"/>
              </a:rPr>
              <a:t>(3)</a:t>
            </a: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Ac</a:t>
            </a:r>
            <a:r>
              <a:rPr lang="en-US" altLang="zh-CN" sz="2400" b="1" dirty="0">
                <a:solidFill>
                  <a:prstClr val="black"/>
                </a:solidFill>
                <a:latin typeface="宋体" panose="02010600030101010101" pitchFamily="2" charset="-122"/>
                <a:ea typeface="宋体" pitchFamily="2" charset="-122"/>
              </a:rPr>
              <a:t>      (4)</a:t>
            </a: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d</a:t>
            </a:r>
            <a:endParaRPr lang="en-US" altLang="zh-CN" sz="2400" b="1" dirty="0">
              <a:solidFill>
                <a:prstClr val="black"/>
              </a:solidFill>
              <a:latin typeface="宋体" panose="02010600030101010101" pitchFamily="2" charset="-122"/>
              <a:ea typeface="宋体" pitchFamily="2" charset="-122"/>
            </a:endParaRPr>
          </a:p>
        </p:txBody>
      </p:sp>
      <p:sp>
        <p:nvSpPr>
          <p:cNvPr id="7" name="矩形 6"/>
          <p:cNvSpPr/>
          <p:nvPr/>
        </p:nvSpPr>
        <p:spPr>
          <a:xfrm>
            <a:off x="484880" y="303039"/>
            <a:ext cx="4206601" cy="461665"/>
          </a:xfrm>
          <a:prstGeom prst="rect">
            <a:avLst/>
          </a:prstGeom>
        </p:spPr>
        <p:txBody>
          <a:bodyPr wrap="none">
            <a:spAutoFit/>
          </a:bodyPr>
          <a:lstStyle/>
          <a:p>
            <a:pPr eaLnBrk="0" fontAlgn="base" hangingPunct="0">
              <a:spcBef>
                <a:spcPct val="0"/>
              </a:spcBef>
              <a:spcAft>
                <a:spcPct val="0"/>
              </a:spcAft>
            </a:pPr>
            <a:r>
              <a:rPr lang="zh-CN" altLang="en-US" sz="2400" b="1" dirty="0">
                <a:solidFill>
                  <a:srgbClr val="A50021"/>
                </a:solidFill>
                <a:ea typeface="宋体" pitchFamily="2" charset="-122"/>
              </a:rPr>
              <a:t>消除间接左递归的改写方法：</a:t>
            </a:r>
            <a:endParaRPr lang="en-US" altLang="zh-CN" sz="2400" b="1" dirty="0">
              <a:solidFill>
                <a:srgbClr val="A50021"/>
              </a:solidFill>
              <a:ea typeface="宋体" pitchFamily="2" charset="-122"/>
            </a:endParaRPr>
          </a:p>
        </p:txBody>
      </p:sp>
      <p:sp>
        <p:nvSpPr>
          <p:cNvPr id="5" name="矩形 4"/>
          <p:cNvSpPr/>
          <p:nvPr/>
        </p:nvSpPr>
        <p:spPr>
          <a:xfrm>
            <a:off x="671474" y="4139856"/>
            <a:ext cx="7920880" cy="2382191"/>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解法一：该文法是一个间接左递归的文法，将</a:t>
            </a:r>
            <a:r>
              <a:rPr lang="en-US" altLang="zh-CN" sz="2400" b="1" dirty="0">
                <a:solidFill>
                  <a:prstClr val="black"/>
                </a:solidFill>
                <a:latin typeface="宋体" panose="02010600030101010101" pitchFamily="2" charset="-122"/>
                <a:ea typeface="宋体" pitchFamily="2" charset="-122"/>
              </a:rPr>
              <a:t>(3), (4)</a:t>
            </a:r>
            <a:r>
              <a:rPr lang="zh-CN" altLang="en-US" sz="2400" b="1" dirty="0">
                <a:solidFill>
                  <a:prstClr val="black"/>
                </a:solidFill>
                <a:latin typeface="宋体" panose="02010600030101010101" pitchFamily="2" charset="-122"/>
                <a:ea typeface="宋体" pitchFamily="2" charset="-122"/>
              </a:rPr>
              <a:t>代入</a:t>
            </a:r>
            <a:r>
              <a:rPr lang="en-US" altLang="zh-CN" sz="2400" b="1" dirty="0">
                <a:solidFill>
                  <a:prstClr val="black"/>
                </a:solidFill>
                <a:latin typeface="宋体" panose="02010600030101010101" pitchFamily="2" charset="-122"/>
                <a:ea typeface="宋体" pitchFamily="2" charset="-122"/>
              </a:rPr>
              <a:t>(2)</a:t>
            </a:r>
            <a:r>
              <a:rPr lang="zh-CN" altLang="en-US" sz="2400" b="1" dirty="0">
                <a:solidFill>
                  <a:prstClr val="black"/>
                </a:solidFill>
                <a:latin typeface="宋体" panose="02010600030101010101" pitchFamily="2" charset="-122"/>
                <a:ea typeface="宋体" pitchFamily="2" charset="-122"/>
              </a:rPr>
              <a:t>得：</a:t>
            </a:r>
            <a:r>
              <a:rPr lang="en-US" altLang="zh-CN" sz="2400" b="1" dirty="0" err="1">
                <a:solidFill>
                  <a:prstClr val="black"/>
                </a:solidFill>
                <a:latin typeface="宋体" panose="02010600030101010101" pitchFamily="2" charset="-122"/>
                <a:ea typeface="宋体" pitchFamily="2" charset="-122"/>
              </a:rPr>
              <a:t>A</a:t>
            </a:r>
            <a:r>
              <a:rPr lang="en-US" altLang="zh-CN" sz="2400" b="1" dirty="0" err="1">
                <a:solidFill>
                  <a:prstClr val="black"/>
                </a:solidFill>
                <a:latin typeface="宋体" panose="02010600030101010101" pitchFamily="2" charset="-122"/>
                <a:ea typeface="宋体" pitchFamily="2" charset="-122"/>
                <a:sym typeface="Symbol" pitchFamily="18" charset="2"/>
              </a:rPr>
              <a:t>aB</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Acb</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d</a:t>
            </a:r>
            <a:r>
              <a:rPr lang="en-US" altLang="zh-CN" sz="2400" b="1" dirty="0" err="1">
                <a:solidFill>
                  <a:prstClr val="black"/>
                </a:solidFill>
                <a:latin typeface="宋体" panose="02010600030101010101" pitchFamily="2" charset="-122"/>
                <a:ea typeface="宋体" pitchFamily="2" charset="-122"/>
              </a:rPr>
              <a:t>b</a:t>
            </a:r>
            <a:endParaRPr lang="en-US" altLang="zh-CN"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zh-CN" altLang="en-US" sz="2400" b="1" dirty="0">
                <a:solidFill>
                  <a:prstClr val="black"/>
                </a:solidFill>
                <a:latin typeface="宋体" panose="02010600030101010101" pitchFamily="2" charset="-122"/>
                <a:ea typeface="宋体" pitchFamily="2" charset="-122"/>
              </a:rPr>
              <a:t>改写为：</a:t>
            </a:r>
            <a:r>
              <a:rPr lang="en-US" altLang="zh-CN" sz="2400" b="1" dirty="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aB|db</a:t>
            </a:r>
            <a:r>
              <a:rPr lang="en-US" altLang="zh-CN" sz="2400" b="1" dirty="0">
                <a:solidFill>
                  <a:prstClr val="black"/>
                </a:solidFill>
                <a:latin typeface="宋体" panose="02010600030101010101" pitchFamily="2" charset="-122"/>
                <a:ea typeface="宋体" pitchFamily="2" charset="-122"/>
                <a:sym typeface="Symbol" pitchFamily="18" charset="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cb</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l-GR" altLang="zh-CN" sz="2400" b="1" dirty="0">
                <a:solidFill>
                  <a:prstClr val="black"/>
                </a:solidFill>
                <a:ea typeface="宋体" pitchFamily="2" charset="-122"/>
                <a:sym typeface="Symbol" pitchFamily="18" charset="2"/>
              </a:rPr>
              <a:t>ε</a:t>
            </a:r>
            <a:r>
              <a:rPr lang="en-US" altLang="zh-CN" sz="2400" b="1" dirty="0">
                <a:solidFill>
                  <a:prstClr val="black"/>
                </a:solidFill>
                <a:latin typeface="宋体" panose="02010600030101010101" pitchFamily="2" charset="-122"/>
                <a:ea typeface="宋体" pitchFamily="2" charset="-122"/>
                <a:sym typeface="Symbol" pitchFamily="18" charset="2"/>
              </a:rPr>
              <a:t> </a:t>
            </a:r>
            <a:endParaRPr lang="en-US" altLang="zh-CN" sz="2400" b="1" dirty="0">
              <a:solidFill>
                <a:prstClr val="black"/>
              </a:solidFill>
              <a:latin typeface="宋体" panose="02010600030101010101" pitchFamily="2" charset="-122"/>
              <a:ea typeface="宋体" pitchFamily="2" charset="-122"/>
            </a:endParaRPr>
          </a:p>
          <a:p>
            <a:pPr eaLnBrk="0" fontAlgn="base" hangingPunct="0">
              <a:lnSpc>
                <a:spcPct val="90000"/>
              </a:lnSpc>
              <a:spcBef>
                <a:spcPct val="20000"/>
              </a:spcBef>
              <a:spcAft>
                <a:spcPct val="0"/>
              </a:spcAft>
              <a:buFont typeface="Wingdings" pitchFamily="2" charset="2"/>
              <a:buChar char="u"/>
            </a:pPr>
            <a:r>
              <a:rPr lang="zh-CN" altLang="en-US" sz="2400" b="1" dirty="0">
                <a:solidFill>
                  <a:srgbClr val="A50021"/>
                </a:solidFill>
                <a:latin typeface="宋体" panose="02010600030101010101" pitchFamily="2" charset="-122"/>
                <a:ea typeface="宋体" pitchFamily="2" charset="-122"/>
              </a:rPr>
              <a:t>改写后的文法：</a:t>
            </a: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aB|db</a:t>
            </a:r>
            <a:r>
              <a:rPr lang="en-US" altLang="zh-CN" sz="2400" b="1" dirty="0">
                <a:solidFill>
                  <a:prstClr val="black"/>
                </a:solidFill>
                <a:latin typeface="宋体" panose="02010600030101010101" pitchFamily="2" charset="-122"/>
                <a:ea typeface="宋体" pitchFamily="2" charset="-122"/>
                <a:sym typeface="Symbol" pitchFamily="18" charset="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cb</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l-GR" altLang="zh-CN" sz="2400" b="1" dirty="0">
                <a:solidFill>
                  <a:prstClr val="black"/>
                </a:solidFill>
                <a:ea typeface="宋体" pitchFamily="2" charset="-122"/>
                <a:sym typeface="Symbol" pitchFamily="18" charset="2"/>
              </a:rPr>
              <a:t>ε</a:t>
            </a:r>
            <a:endParaRPr lang="en-US" altLang="zh-CN" sz="2400" b="1" dirty="0">
              <a:solidFill>
                <a:prstClr val="black"/>
              </a:solidFill>
              <a:ea typeface="宋体" pitchFamily="2" charset="-122"/>
              <a:sym typeface="Symbol" pitchFamily="18" charset="2"/>
            </a:endParaRPr>
          </a:p>
          <a:p>
            <a:pPr lvl="1" eaLnBrk="0" fontAlgn="base" hangingPunct="0">
              <a:lnSpc>
                <a:spcPct val="90000"/>
              </a:lnSpc>
              <a:spcBef>
                <a:spcPct val="20000"/>
              </a:spcBef>
              <a:spcAft>
                <a:spcPct val="0"/>
              </a:spcAft>
            </a:pP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Ac</a:t>
            </a:r>
            <a:r>
              <a:rPr lang="en-US" altLang="zh-CN" sz="2400" b="1" dirty="0">
                <a:solidFill>
                  <a:prstClr val="black"/>
                </a:solidFill>
                <a:latin typeface="宋体" panose="02010600030101010101" pitchFamily="2" charset="-122"/>
                <a:ea typeface="宋体" pitchFamily="2" charset="-122"/>
              </a:rPr>
              <a:t> |d</a:t>
            </a:r>
          </a:p>
        </p:txBody>
      </p:sp>
    </p:spTree>
    <p:extLst>
      <p:ext uri="{BB962C8B-B14F-4D97-AF65-F5344CB8AC3E}">
        <p14:creationId xmlns:p14="http://schemas.microsoft.com/office/powerpoint/2010/main" val="1641257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09252">
                                            <p:txEl>
                                              <p:pRg st="0" end="0"/>
                                            </p:txEl>
                                          </p:spTgt>
                                        </p:tgtEl>
                                        <p:attrNameLst>
                                          <p:attrName>style.visibility</p:attrName>
                                        </p:attrNameLst>
                                      </p:cBhvr>
                                      <p:to>
                                        <p:strVal val="visible"/>
                                      </p:to>
                                    </p:set>
                                    <p:animEffect transition="in" filter="blinds(horizontal)">
                                      <p:cBhvr>
                                        <p:cTn id="13" dur="500"/>
                                        <p:tgtEl>
                                          <p:spTgt spid="30925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1000"/>
                                        <p:tgtEl>
                                          <p:spTgt spid="5">
                                            <p:txEl>
                                              <p:pRg st="1" end="1"/>
                                            </p:txEl>
                                          </p:spTgt>
                                        </p:tgtEl>
                                      </p:cBhvr>
                                    </p:animEffect>
                                    <p:anim calcmode="lin" valueType="num">
                                      <p:cBhvr>
                                        <p:cTn id="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1000"/>
                                        <p:tgtEl>
                                          <p:spTgt spid="5">
                                            <p:txEl>
                                              <p:pRg st="2" end="2"/>
                                            </p:txEl>
                                          </p:spTgt>
                                        </p:tgtEl>
                                      </p:cBhvr>
                                    </p:animEffect>
                                    <p:anim calcmode="lin" valueType="num">
                                      <p:cBhvr>
                                        <p:cTn id="3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1000"/>
                                        <p:tgtEl>
                                          <p:spTgt spid="5">
                                            <p:txEl>
                                              <p:pRg st="4" end="4"/>
                                            </p:txEl>
                                          </p:spTgt>
                                        </p:tgtEl>
                                      </p:cBhvr>
                                    </p:animEffect>
                                    <p:anim calcmode="lin" valueType="num">
                                      <p:cBhvr>
                                        <p:cTn id="4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15</a:t>
            </a:fld>
            <a:endParaRPr lang="en-US">
              <a:solidFill>
                <a:srgbClr val="FFFFFF"/>
              </a:solidFill>
            </a:endParaRPr>
          </a:p>
        </p:txBody>
      </p:sp>
      <p:sp>
        <p:nvSpPr>
          <p:cNvPr id="2" name="矩形 1"/>
          <p:cNvSpPr/>
          <p:nvPr/>
        </p:nvSpPr>
        <p:spPr>
          <a:xfrm>
            <a:off x="635873" y="938161"/>
            <a:ext cx="6408712" cy="1237262"/>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例</a:t>
            </a:r>
            <a:r>
              <a:rPr lang="en-US" altLang="zh-CN" sz="2400" b="1" dirty="0">
                <a:solidFill>
                  <a:prstClr val="black"/>
                </a:solidFill>
                <a:latin typeface="宋体" panose="02010600030101010101" pitchFamily="2" charset="-122"/>
                <a:ea typeface="宋体" pitchFamily="2" charset="-122"/>
              </a:rPr>
              <a:t>4.11</a:t>
            </a:r>
            <a:r>
              <a:rPr lang="zh-CN" altLang="en-US" sz="2400" b="1" dirty="0">
                <a:solidFill>
                  <a:prstClr val="black"/>
                </a:solidFill>
                <a:latin typeface="宋体" panose="02010600030101010101" pitchFamily="2" charset="-122"/>
                <a:ea typeface="宋体" pitchFamily="2" charset="-122"/>
              </a:rPr>
              <a:t>：对于文法</a:t>
            </a:r>
            <a:r>
              <a:rPr lang="en-US" altLang="zh-CN" sz="2400" b="1" dirty="0">
                <a:solidFill>
                  <a:prstClr val="black"/>
                </a:solidFill>
                <a:latin typeface="宋体" panose="02010600030101010101" pitchFamily="2" charset="-122"/>
                <a:ea typeface="宋体" pitchFamily="2" charset="-122"/>
              </a:rPr>
              <a:t>G</a:t>
            </a:r>
            <a:endParaRPr lang="zh-CN" altLang="en-US"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en-US" altLang="zh-CN" sz="2400" b="1" dirty="0">
                <a:solidFill>
                  <a:prstClr val="black"/>
                </a:solidFill>
                <a:latin typeface="宋体" panose="02010600030101010101" pitchFamily="2" charset="-122"/>
                <a:ea typeface="宋体" pitchFamily="2" charset="-122"/>
              </a:rPr>
              <a:t>(1)</a:t>
            </a:r>
            <a:r>
              <a:rPr lang="en-US" altLang="zh-CN" sz="2400" b="1" dirty="0" err="1">
                <a:solidFill>
                  <a:prstClr val="black"/>
                </a:solidFill>
                <a:latin typeface="宋体" panose="02010600030101010101" pitchFamily="2" charset="-122"/>
                <a:ea typeface="宋体" pitchFamily="2" charset="-122"/>
              </a:rPr>
              <a:t>A</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aB</a:t>
            </a:r>
            <a:r>
              <a:rPr lang="en-US" altLang="zh-CN" sz="2400" b="1" dirty="0">
                <a:solidFill>
                  <a:prstClr val="black"/>
                </a:solidFill>
                <a:latin typeface="宋体" panose="02010600030101010101" pitchFamily="2" charset="-122"/>
                <a:ea typeface="宋体" pitchFamily="2" charset="-122"/>
              </a:rPr>
              <a:t>      (2)</a:t>
            </a:r>
            <a:r>
              <a:rPr lang="en-US" altLang="zh-CN" sz="2400" b="1" dirty="0" err="1">
                <a:solidFill>
                  <a:prstClr val="black"/>
                </a:solidFill>
                <a:latin typeface="宋体" panose="02010600030101010101" pitchFamily="2" charset="-122"/>
                <a:ea typeface="宋体" pitchFamily="2" charset="-122"/>
              </a:rPr>
              <a:t>A</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Bb</a:t>
            </a:r>
            <a:endParaRPr lang="en-US" altLang="zh-CN"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en-US" altLang="zh-CN" sz="2400" b="1" dirty="0">
                <a:solidFill>
                  <a:prstClr val="black"/>
                </a:solidFill>
                <a:latin typeface="宋体" panose="02010600030101010101" pitchFamily="2" charset="-122"/>
                <a:ea typeface="宋体" pitchFamily="2" charset="-122"/>
              </a:rPr>
              <a:t>(3)</a:t>
            </a: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Ac</a:t>
            </a:r>
            <a:r>
              <a:rPr lang="en-US" altLang="zh-CN" sz="2400" b="1" dirty="0">
                <a:solidFill>
                  <a:prstClr val="black"/>
                </a:solidFill>
                <a:latin typeface="宋体" panose="02010600030101010101" pitchFamily="2" charset="-122"/>
                <a:ea typeface="宋体" pitchFamily="2" charset="-122"/>
              </a:rPr>
              <a:t>      (4)</a:t>
            </a: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d</a:t>
            </a:r>
            <a:endParaRPr lang="en-US" altLang="zh-CN" sz="2400" b="1" dirty="0">
              <a:solidFill>
                <a:prstClr val="black"/>
              </a:solidFill>
              <a:latin typeface="宋体" panose="02010600030101010101" pitchFamily="2" charset="-122"/>
              <a:ea typeface="宋体" pitchFamily="2" charset="-122"/>
            </a:endParaRPr>
          </a:p>
        </p:txBody>
      </p:sp>
      <p:sp>
        <p:nvSpPr>
          <p:cNvPr id="7" name="矩形 6"/>
          <p:cNvSpPr/>
          <p:nvPr/>
        </p:nvSpPr>
        <p:spPr>
          <a:xfrm>
            <a:off x="484880" y="303039"/>
            <a:ext cx="4206601" cy="461665"/>
          </a:xfrm>
          <a:prstGeom prst="rect">
            <a:avLst/>
          </a:prstGeom>
        </p:spPr>
        <p:txBody>
          <a:bodyPr wrap="none">
            <a:spAutoFit/>
          </a:bodyPr>
          <a:lstStyle/>
          <a:p>
            <a:pPr eaLnBrk="0" fontAlgn="base" hangingPunct="0">
              <a:spcBef>
                <a:spcPct val="0"/>
              </a:spcBef>
              <a:spcAft>
                <a:spcPct val="0"/>
              </a:spcAft>
            </a:pPr>
            <a:r>
              <a:rPr lang="zh-CN" altLang="en-US" sz="2400" b="1" dirty="0">
                <a:solidFill>
                  <a:srgbClr val="A50021"/>
                </a:solidFill>
                <a:ea typeface="宋体" pitchFamily="2" charset="-122"/>
              </a:rPr>
              <a:t>消除间接左递归的改写方法：</a:t>
            </a:r>
            <a:endParaRPr lang="en-US" altLang="zh-CN" sz="2400" b="1" dirty="0">
              <a:solidFill>
                <a:srgbClr val="A50021"/>
              </a:solidFill>
              <a:ea typeface="宋体" pitchFamily="2" charset="-122"/>
            </a:endParaRPr>
          </a:p>
        </p:txBody>
      </p:sp>
      <p:sp>
        <p:nvSpPr>
          <p:cNvPr id="5" name="矩形 4"/>
          <p:cNvSpPr/>
          <p:nvPr/>
        </p:nvSpPr>
        <p:spPr>
          <a:xfrm>
            <a:off x="609364" y="2564904"/>
            <a:ext cx="7920880" cy="2382191"/>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解法二：该文法是一个间接左递归的文法，将</a:t>
            </a:r>
            <a:r>
              <a:rPr lang="en-US" altLang="zh-CN" sz="2400" b="1" dirty="0">
                <a:solidFill>
                  <a:prstClr val="black"/>
                </a:solidFill>
                <a:latin typeface="宋体" panose="02010600030101010101" pitchFamily="2" charset="-122"/>
                <a:ea typeface="宋体" pitchFamily="2" charset="-122"/>
              </a:rPr>
              <a:t>(1), (2)</a:t>
            </a:r>
            <a:r>
              <a:rPr lang="zh-CN" altLang="en-US" sz="2400" b="1" dirty="0">
                <a:solidFill>
                  <a:prstClr val="black"/>
                </a:solidFill>
                <a:latin typeface="宋体" panose="02010600030101010101" pitchFamily="2" charset="-122"/>
                <a:ea typeface="宋体" pitchFamily="2" charset="-122"/>
              </a:rPr>
              <a:t>代入</a:t>
            </a:r>
            <a:r>
              <a:rPr lang="en-US" altLang="zh-CN" sz="2400" b="1" dirty="0">
                <a:solidFill>
                  <a:prstClr val="black"/>
                </a:solidFill>
                <a:latin typeface="宋体" panose="02010600030101010101" pitchFamily="2" charset="-122"/>
                <a:ea typeface="宋体" pitchFamily="2" charset="-122"/>
              </a:rPr>
              <a:t>(3)</a:t>
            </a:r>
            <a:r>
              <a:rPr lang="zh-CN" altLang="en-US" sz="2400" b="1" dirty="0">
                <a:solidFill>
                  <a:prstClr val="black"/>
                </a:solidFill>
                <a:latin typeface="宋体" panose="02010600030101010101" pitchFamily="2" charset="-122"/>
                <a:ea typeface="宋体" pitchFamily="2" charset="-122"/>
              </a:rPr>
              <a:t>得：</a:t>
            </a: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aBc</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Bbc</a:t>
            </a:r>
            <a:r>
              <a:rPr lang="en-US" altLang="zh-CN" sz="2400" b="1" dirty="0">
                <a:solidFill>
                  <a:prstClr val="black"/>
                </a:solidFill>
                <a:latin typeface="宋体" panose="02010600030101010101" pitchFamily="2" charset="-122"/>
                <a:ea typeface="宋体" pitchFamily="2" charset="-122"/>
                <a:sym typeface="Symbol" pitchFamily="18" charset="2"/>
              </a:rPr>
              <a:t> |d</a:t>
            </a:r>
            <a:endParaRPr lang="en-US" altLang="zh-CN"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buFont typeface="Wingdings" pitchFamily="2" charset="2"/>
              <a:buChar char="Ø"/>
            </a:pPr>
            <a:r>
              <a:rPr lang="zh-CN" altLang="en-US" sz="2400" b="1" dirty="0">
                <a:solidFill>
                  <a:prstClr val="black"/>
                </a:solidFill>
                <a:latin typeface="宋体" panose="02010600030101010101" pitchFamily="2" charset="-122"/>
                <a:ea typeface="宋体" pitchFamily="2" charset="-122"/>
              </a:rPr>
              <a:t>改写为：</a:t>
            </a:r>
            <a:endParaRPr lang="en-US" altLang="zh-CN" sz="2400" b="1" dirty="0">
              <a:solidFill>
                <a:prstClr val="black"/>
              </a:solidFill>
              <a:latin typeface="宋体" panose="02010600030101010101" pitchFamily="2" charset="-122"/>
              <a:ea typeface="宋体" pitchFamily="2" charset="-122"/>
            </a:endParaRPr>
          </a:p>
          <a:p>
            <a:pPr eaLnBrk="0" fontAlgn="base" hangingPunct="0">
              <a:lnSpc>
                <a:spcPct val="90000"/>
              </a:lnSpc>
              <a:spcBef>
                <a:spcPct val="20000"/>
              </a:spcBef>
              <a:spcAft>
                <a:spcPct val="0"/>
              </a:spcAft>
              <a:buFont typeface="Wingdings" pitchFamily="2" charset="2"/>
              <a:buChar char="u"/>
            </a:pPr>
            <a:r>
              <a:rPr lang="zh-CN" altLang="en-US" sz="2400" b="1" dirty="0">
                <a:solidFill>
                  <a:srgbClr val="A50021"/>
                </a:solidFill>
                <a:latin typeface="宋体" panose="02010600030101010101" pitchFamily="2" charset="-122"/>
                <a:ea typeface="宋体" pitchFamily="2" charset="-122"/>
              </a:rPr>
              <a:t>改写后的文法：</a:t>
            </a: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aB|Bb</a:t>
            </a:r>
            <a:endParaRPr lang="en-US" altLang="zh-CN" sz="2400" b="1" dirty="0">
              <a:solidFill>
                <a:prstClr val="black"/>
              </a:solidFill>
              <a:latin typeface="宋体" panose="02010600030101010101" pitchFamily="2" charset="-122"/>
              <a:ea typeface="宋体" pitchFamily="2" charset="-122"/>
              <a:sym typeface="Symbol" pitchFamily="18" charset="2"/>
            </a:endParaRP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B</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aBc|d</a:t>
            </a:r>
            <a:r>
              <a:rPr lang="en-US" altLang="zh-CN" sz="2400" b="1" dirty="0">
                <a:solidFill>
                  <a:prstClr val="black"/>
                </a:solidFill>
                <a:latin typeface="宋体" panose="02010600030101010101" pitchFamily="2" charset="-122"/>
                <a:ea typeface="宋体" pitchFamily="2" charset="-122"/>
                <a:sym typeface="Symbol" pitchFamily="18" charset="2"/>
              </a:rPr>
              <a:t>)B</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B</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bc</a:t>
            </a:r>
            <a:r>
              <a:rPr lang="en-US" altLang="zh-CN" sz="2400" b="1" dirty="0">
                <a:solidFill>
                  <a:prstClr val="black"/>
                </a:solidFill>
                <a:latin typeface="宋体" panose="02010600030101010101" pitchFamily="2" charset="-122"/>
                <a:ea typeface="宋体" pitchFamily="2" charset="-122"/>
                <a:sym typeface="Symbol" pitchFamily="18" charset="2"/>
              </a:rPr>
              <a:t> B</a:t>
            </a:r>
            <a:r>
              <a:rPr lang="en-US" altLang="zh-CN" sz="2400" b="1" dirty="0">
                <a:solidFill>
                  <a:prstClr val="black"/>
                </a:solidFill>
                <a:ea typeface="宋体" pitchFamily="2" charset="-122"/>
                <a:sym typeface="Symbol" pitchFamily="18" charset="2"/>
              </a:rPr>
              <a:t>|</a:t>
            </a:r>
            <a:r>
              <a:rPr lang="el-GR" altLang="zh-CN" sz="2400" b="1" dirty="0">
                <a:solidFill>
                  <a:prstClr val="black"/>
                </a:solidFill>
                <a:ea typeface="宋体" pitchFamily="2" charset="-122"/>
                <a:sym typeface="Symbol" pitchFamily="18" charset="2"/>
              </a:rPr>
              <a:t>ε</a:t>
            </a:r>
            <a:endParaRPr lang="en-US" altLang="zh-CN" sz="2400" b="1" dirty="0">
              <a:solidFill>
                <a:prstClr val="black"/>
              </a:solidFill>
              <a:latin typeface="宋体" panose="02010600030101010101" pitchFamily="2" charset="-122"/>
              <a:ea typeface="宋体" pitchFamily="2" charset="-122"/>
            </a:endParaRPr>
          </a:p>
        </p:txBody>
      </p:sp>
      <p:sp>
        <p:nvSpPr>
          <p:cNvPr id="8" name="矩形 7"/>
          <p:cNvSpPr/>
          <p:nvPr/>
        </p:nvSpPr>
        <p:spPr>
          <a:xfrm>
            <a:off x="647448" y="5085184"/>
            <a:ext cx="8029007" cy="757130"/>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srgbClr val="A50021"/>
                </a:solidFill>
                <a:latin typeface="宋体" panose="02010600030101010101" pitchFamily="2" charset="-122"/>
                <a:ea typeface="宋体" pitchFamily="2" charset="-122"/>
              </a:rPr>
              <a:t>总结</a:t>
            </a:r>
            <a:r>
              <a:rPr lang="zh-CN" altLang="en-US" sz="2400" b="1" dirty="0">
                <a:solidFill>
                  <a:prstClr val="black"/>
                </a:solidFill>
                <a:latin typeface="宋体" panose="02010600030101010101" pitchFamily="2" charset="-122"/>
                <a:ea typeface="宋体" pitchFamily="2" charset="-122"/>
              </a:rPr>
              <a:t>：上述两种改写方式，得到的文法都与原文法等价。但是改写后的文法并不一定是</a:t>
            </a:r>
            <a:r>
              <a:rPr lang="en-US" altLang="zh-CN" sz="2400" b="1" dirty="0">
                <a:solidFill>
                  <a:prstClr val="black"/>
                </a:solidFill>
                <a:latin typeface="宋体" panose="02010600030101010101" pitchFamily="2" charset="-122"/>
                <a:ea typeface="宋体" pitchFamily="2" charset="-122"/>
              </a:rPr>
              <a:t>LL(1)</a:t>
            </a:r>
            <a:r>
              <a:rPr lang="zh-CN" altLang="en-US" sz="2400" b="1" dirty="0">
                <a:solidFill>
                  <a:prstClr val="black"/>
                </a:solidFill>
                <a:latin typeface="宋体" panose="02010600030101010101" pitchFamily="2" charset="-122"/>
                <a:ea typeface="宋体" pitchFamily="2" charset="-122"/>
              </a:rPr>
              <a:t>文法。</a:t>
            </a:r>
            <a:endParaRPr lang="en-US" altLang="zh-CN" sz="2400" b="1" dirty="0">
              <a:solidFill>
                <a:prstClr val="black"/>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2001671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16</a:t>
            </a:fld>
            <a:endParaRPr lang="en-US">
              <a:solidFill>
                <a:srgbClr val="FFFFFF"/>
              </a:solidFill>
            </a:endParaRPr>
          </a:p>
        </p:txBody>
      </p:sp>
      <p:sp>
        <p:nvSpPr>
          <p:cNvPr id="7" name="矩形 6"/>
          <p:cNvSpPr/>
          <p:nvPr/>
        </p:nvSpPr>
        <p:spPr>
          <a:xfrm>
            <a:off x="484880" y="303039"/>
            <a:ext cx="1112805" cy="461665"/>
          </a:xfrm>
          <a:prstGeom prst="rect">
            <a:avLst/>
          </a:prstGeom>
        </p:spPr>
        <p:txBody>
          <a:bodyPr wrap="none">
            <a:spAutoFit/>
          </a:bodyPr>
          <a:lstStyle/>
          <a:p>
            <a:pPr eaLnBrk="0" fontAlgn="base" hangingPunct="0">
              <a:spcBef>
                <a:spcPct val="0"/>
              </a:spcBef>
              <a:spcAft>
                <a:spcPct val="0"/>
              </a:spcAft>
            </a:pPr>
            <a:r>
              <a:rPr lang="zh-CN" altLang="en-US" sz="2400" b="1" dirty="0">
                <a:solidFill>
                  <a:srgbClr val="A50021"/>
                </a:solidFill>
                <a:ea typeface="宋体" pitchFamily="2" charset="-122"/>
              </a:rPr>
              <a:t>对比：</a:t>
            </a:r>
            <a:endParaRPr lang="en-US" altLang="zh-CN" sz="2400" b="1" dirty="0">
              <a:solidFill>
                <a:srgbClr val="A50021"/>
              </a:solidFill>
              <a:ea typeface="宋体" pitchFamily="2" charset="-122"/>
            </a:endParaRPr>
          </a:p>
        </p:txBody>
      </p:sp>
      <p:sp>
        <p:nvSpPr>
          <p:cNvPr id="5" name="矩形 4"/>
          <p:cNvSpPr/>
          <p:nvPr/>
        </p:nvSpPr>
        <p:spPr>
          <a:xfrm>
            <a:off x="706067" y="3210740"/>
            <a:ext cx="7920880" cy="2456057"/>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解法二：</a:t>
            </a:r>
            <a:r>
              <a:rPr lang="zh-CN" altLang="en-US" sz="2400" b="1" dirty="0">
                <a:solidFill>
                  <a:srgbClr val="A50021"/>
                </a:solidFill>
                <a:latin typeface="宋体" panose="02010600030101010101" pitchFamily="2" charset="-122"/>
                <a:ea typeface="宋体" pitchFamily="2" charset="-122"/>
              </a:rPr>
              <a:t>改写后的文法：</a:t>
            </a: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aB|Bb</a:t>
            </a:r>
            <a:endParaRPr lang="en-US" altLang="zh-CN" sz="2400" b="1" dirty="0">
              <a:solidFill>
                <a:prstClr val="black"/>
              </a:solidFill>
              <a:latin typeface="宋体" panose="02010600030101010101" pitchFamily="2" charset="-122"/>
              <a:ea typeface="宋体" pitchFamily="2" charset="-122"/>
              <a:sym typeface="Symbol" pitchFamily="18" charset="2"/>
            </a:endParaRP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B</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aBc|d</a:t>
            </a:r>
            <a:r>
              <a:rPr lang="en-US" altLang="zh-CN" sz="2400" b="1" dirty="0">
                <a:solidFill>
                  <a:prstClr val="black"/>
                </a:solidFill>
                <a:latin typeface="宋体" panose="02010600030101010101" pitchFamily="2" charset="-122"/>
                <a:ea typeface="宋体" pitchFamily="2" charset="-122"/>
                <a:sym typeface="Symbol" pitchFamily="18" charset="2"/>
              </a:rPr>
              <a:t>)B</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B</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bc</a:t>
            </a:r>
            <a:r>
              <a:rPr lang="en-US" altLang="zh-CN" sz="2400" b="1" dirty="0">
                <a:solidFill>
                  <a:prstClr val="black"/>
                </a:solidFill>
                <a:latin typeface="宋体" panose="02010600030101010101" pitchFamily="2" charset="-122"/>
                <a:ea typeface="宋体" pitchFamily="2" charset="-122"/>
                <a:sym typeface="Symbol" pitchFamily="18" charset="2"/>
              </a:rPr>
              <a:t> B</a:t>
            </a:r>
            <a:r>
              <a:rPr lang="en-US" altLang="zh-CN" sz="2400" b="1" dirty="0">
                <a:solidFill>
                  <a:prstClr val="black"/>
                </a:solidFill>
                <a:ea typeface="宋体" pitchFamily="2" charset="-122"/>
                <a:sym typeface="Symbol" pitchFamily="18" charset="2"/>
              </a:rPr>
              <a:t>|</a:t>
            </a:r>
            <a:r>
              <a:rPr lang="el-GR" altLang="zh-CN" sz="2400" b="1" dirty="0">
                <a:solidFill>
                  <a:prstClr val="black"/>
                </a:solidFill>
                <a:ea typeface="宋体" pitchFamily="2" charset="-122"/>
                <a:sym typeface="Symbol" pitchFamily="18" charset="2"/>
              </a:rPr>
              <a:t>ε</a:t>
            </a:r>
            <a:endParaRPr lang="en-US" altLang="zh-CN" sz="2400" b="1" dirty="0">
              <a:solidFill>
                <a:prstClr val="black"/>
              </a:solidFill>
              <a:ea typeface="宋体" pitchFamily="2" charset="-122"/>
              <a:sym typeface="Symbol" pitchFamily="18" charset="2"/>
            </a:endParaRP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SELLECT(A</a:t>
            </a:r>
            <a:r>
              <a:rPr lang="en-US" altLang="zh-CN" sz="2400" b="1" dirty="0">
                <a:solidFill>
                  <a:prstClr val="black"/>
                </a:solidFill>
                <a:latin typeface="宋体" panose="02010600030101010101" pitchFamily="2" charset="-122"/>
                <a:ea typeface="宋体" pitchFamily="2" charset="-122"/>
                <a:sym typeface="Symbol" pitchFamily="18" charset="2"/>
              </a:rPr>
              <a:t>  </a:t>
            </a:r>
            <a:r>
              <a:rPr lang="en-US" altLang="zh-CN" sz="2400" b="1" dirty="0" err="1">
                <a:solidFill>
                  <a:prstClr val="black"/>
                </a:solidFill>
                <a:latin typeface="宋体" panose="02010600030101010101" pitchFamily="2" charset="-122"/>
                <a:ea typeface="宋体" pitchFamily="2" charset="-122"/>
                <a:sym typeface="Symbol" pitchFamily="18" charset="2"/>
              </a:rPr>
              <a:t>aB</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a:solidFill>
                  <a:prstClr val="black"/>
                </a:solidFill>
                <a:latin typeface="宋体" panose="02010600030101010101" pitchFamily="2" charset="-122"/>
                <a:ea typeface="宋体" pitchFamily="2" charset="-122"/>
              </a:rPr>
              <a:t>)</a:t>
            </a:r>
            <a:r>
              <a:rPr lang="zh-CN" altLang="en-US" sz="2400" b="1" dirty="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 SELLECT(A</a:t>
            </a:r>
            <a:r>
              <a:rPr lang="en-US" altLang="zh-CN" sz="2400" b="1" dirty="0">
                <a:solidFill>
                  <a:prstClr val="black"/>
                </a:solidFill>
                <a:latin typeface="宋体" panose="02010600030101010101" pitchFamily="2" charset="-122"/>
                <a:ea typeface="宋体" pitchFamily="2" charset="-122"/>
                <a:sym typeface="Symbol" pitchFamily="18" charset="2"/>
              </a:rPr>
              <a:t>  Bb</a:t>
            </a:r>
            <a:r>
              <a:rPr lang="en-US" altLang="zh-CN" sz="2400" b="1" dirty="0">
                <a:solidFill>
                  <a:prstClr val="black"/>
                </a:solidFill>
                <a:latin typeface="宋体" panose="02010600030101010101" pitchFamily="2" charset="-122"/>
                <a:ea typeface="宋体" pitchFamily="2" charset="-122"/>
              </a:rPr>
              <a:t>) ≠ </a:t>
            </a:r>
            <a:r>
              <a:rPr lang="az-Cyrl-AZ" altLang="zh-CN" sz="2400" b="1" i="1" dirty="0">
                <a:solidFill>
                  <a:prstClr val="black"/>
                </a:solidFill>
                <a:latin typeface="宋体" panose="02010600030101010101" pitchFamily="2" charset="-122"/>
                <a:ea typeface="宋体" pitchFamily="2" charset="-122"/>
              </a:rPr>
              <a:t>Ф</a:t>
            </a:r>
            <a:endParaRPr lang="en-US" altLang="zh-CN" sz="2400" b="1" i="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该文法改写后，也不是</a:t>
            </a:r>
            <a:r>
              <a:rPr lang="en-US" altLang="zh-CN" sz="2400" b="1" dirty="0">
                <a:solidFill>
                  <a:prstClr val="black"/>
                </a:solidFill>
                <a:latin typeface="宋体" panose="02010600030101010101" pitchFamily="2" charset="-122"/>
                <a:ea typeface="宋体" pitchFamily="2" charset="-122"/>
              </a:rPr>
              <a:t>LL(1)</a:t>
            </a:r>
            <a:r>
              <a:rPr lang="zh-CN" altLang="en-US" sz="2400" b="1" dirty="0">
                <a:solidFill>
                  <a:prstClr val="black"/>
                </a:solidFill>
                <a:latin typeface="宋体" panose="02010600030101010101" pitchFamily="2" charset="-122"/>
                <a:ea typeface="宋体" pitchFamily="2" charset="-122"/>
              </a:rPr>
              <a:t>文法。</a:t>
            </a:r>
            <a:endParaRPr lang="en-US" altLang="zh-CN" sz="2400" b="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pPr>
            <a:endParaRPr lang="en-US" altLang="zh-CN" sz="2400" b="1" dirty="0">
              <a:solidFill>
                <a:prstClr val="black"/>
              </a:solidFill>
              <a:latin typeface="宋体" panose="02010600030101010101" pitchFamily="2" charset="-122"/>
              <a:ea typeface="宋体" pitchFamily="2" charset="-122"/>
            </a:endParaRPr>
          </a:p>
        </p:txBody>
      </p:sp>
      <p:sp>
        <p:nvSpPr>
          <p:cNvPr id="8" name="矩形 7"/>
          <p:cNvSpPr/>
          <p:nvPr/>
        </p:nvSpPr>
        <p:spPr>
          <a:xfrm>
            <a:off x="346143" y="5454431"/>
            <a:ext cx="8029007" cy="424732"/>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srgbClr val="A50021"/>
                </a:solidFill>
                <a:latin typeface="宋体" panose="02010600030101010101" pitchFamily="2" charset="-122"/>
                <a:ea typeface="宋体" pitchFamily="2" charset="-122"/>
              </a:rPr>
              <a:t>总结</a:t>
            </a:r>
            <a:r>
              <a:rPr lang="zh-CN" altLang="en-US" sz="2400" b="1" dirty="0">
                <a:solidFill>
                  <a:prstClr val="black"/>
                </a:solidFill>
                <a:latin typeface="宋体" panose="02010600030101010101" pitchFamily="2" charset="-122"/>
                <a:ea typeface="宋体" pitchFamily="2" charset="-122"/>
              </a:rPr>
              <a:t>：改写左递归后的文法不一定是</a:t>
            </a:r>
            <a:r>
              <a:rPr lang="en-US" altLang="zh-CN" sz="2400" b="1" dirty="0">
                <a:solidFill>
                  <a:prstClr val="black"/>
                </a:solidFill>
                <a:latin typeface="宋体" panose="02010600030101010101" pitchFamily="2" charset="-122"/>
                <a:ea typeface="宋体" pitchFamily="2" charset="-122"/>
              </a:rPr>
              <a:t>LL(1)</a:t>
            </a:r>
            <a:r>
              <a:rPr lang="zh-CN" altLang="en-US" sz="2400" b="1" dirty="0">
                <a:solidFill>
                  <a:prstClr val="black"/>
                </a:solidFill>
                <a:latin typeface="宋体" panose="02010600030101010101" pitchFamily="2" charset="-122"/>
                <a:ea typeface="宋体" pitchFamily="2" charset="-122"/>
              </a:rPr>
              <a:t>文法。</a:t>
            </a:r>
            <a:endParaRPr lang="en-US" altLang="zh-CN" sz="2400" b="1" dirty="0">
              <a:solidFill>
                <a:prstClr val="black"/>
              </a:solidFill>
              <a:latin typeface="宋体" panose="02010600030101010101" pitchFamily="2" charset="-122"/>
              <a:ea typeface="宋体" pitchFamily="2" charset="-122"/>
            </a:endParaRPr>
          </a:p>
        </p:txBody>
      </p:sp>
      <p:sp>
        <p:nvSpPr>
          <p:cNvPr id="9" name="矩形 8"/>
          <p:cNvSpPr/>
          <p:nvPr/>
        </p:nvSpPr>
        <p:spPr>
          <a:xfrm>
            <a:off x="701511" y="769288"/>
            <a:ext cx="7920880" cy="2456057"/>
          </a:xfrm>
          <a:prstGeom prst="rect">
            <a:avLst/>
          </a:prstGeom>
        </p:spPr>
        <p:txBody>
          <a:bodyPr wrap="square">
            <a:spAutoFit/>
          </a:bodyPr>
          <a:lstStyle/>
          <a:p>
            <a:pPr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解法一：</a:t>
            </a:r>
            <a:r>
              <a:rPr lang="zh-CN" altLang="en-US" sz="2400" b="1" dirty="0">
                <a:solidFill>
                  <a:srgbClr val="A50021"/>
                </a:solidFill>
                <a:latin typeface="宋体" panose="02010600030101010101" pitchFamily="2" charset="-122"/>
                <a:ea typeface="宋体" pitchFamily="2" charset="-122"/>
              </a:rPr>
              <a:t>改写后的文法：</a:t>
            </a: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aB|db</a:t>
            </a:r>
            <a:r>
              <a:rPr lang="en-US" altLang="zh-CN" sz="2400" b="1" dirty="0">
                <a:solidFill>
                  <a:prstClr val="black"/>
                </a:solidFill>
                <a:latin typeface="宋体" panose="02010600030101010101" pitchFamily="2" charset="-122"/>
                <a:ea typeface="宋体" pitchFamily="2" charset="-122"/>
                <a:sym typeface="Symbol" pitchFamily="18" charset="2"/>
              </a:rPr>
              <a:t>)A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err="1">
                <a:solidFill>
                  <a:prstClr val="black"/>
                </a:solidFill>
                <a:latin typeface="宋体" panose="02010600030101010101" pitchFamily="2" charset="-122"/>
                <a:ea typeface="宋体" pitchFamily="2" charset="-122"/>
                <a:sym typeface="Symbol" pitchFamily="18" charset="2"/>
              </a:rPr>
              <a:t>cb</a:t>
            </a:r>
            <a:r>
              <a:rPr lang="en-US" altLang="zh-CN" sz="2400" b="1" dirty="0">
                <a:solidFill>
                  <a:prstClr val="black"/>
                </a:solidFill>
                <a:latin typeface="宋体" panose="02010600030101010101" pitchFamily="2" charset="-122"/>
                <a:ea typeface="宋体" pitchFamily="2" charset="-122"/>
                <a:sym typeface="Symbol" pitchFamily="18" charset="2"/>
              </a:rPr>
              <a:t> A</a:t>
            </a:r>
            <a:r>
              <a:rPr lang="en-US" altLang="zh-CN" sz="2400" b="1" dirty="0">
                <a:solidFill>
                  <a:prstClr val="black"/>
                </a:solidFill>
                <a:ea typeface="宋体" pitchFamily="2" charset="-122"/>
                <a:sym typeface="Symbol" pitchFamily="18" charset="2"/>
              </a:rPr>
              <a:t>|</a:t>
            </a:r>
            <a:r>
              <a:rPr lang="el-GR" altLang="zh-CN" sz="2400" b="1" dirty="0">
                <a:solidFill>
                  <a:prstClr val="black"/>
                </a:solidFill>
                <a:ea typeface="宋体" pitchFamily="2" charset="-122"/>
                <a:sym typeface="Symbol" pitchFamily="18" charset="2"/>
              </a:rPr>
              <a:t>ε</a:t>
            </a:r>
            <a:endParaRPr lang="en-US" altLang="zh-CN" sz="2400" b="1" dirty="0">
              <a:solidFill>
                <a:prstClr val="black"/>
              </a:solidFill>
              <a:ea typeface="宋体" pitchFamily="2" charset="-122"/>
              <a:sym typeface="Symbol" pitchFamily="18" charset="2"/>
            </a:endParaRPr>
          </a:p>
          <a:p>
            <a:pPr lvl="1" eaLnBrk="0" fontAlgn="base" hangingPunct="0">
              <a:lnSpc>
                <a:spcPct val="90000"/>
              </a:lnSpc>
              <a:spcBef>
                <a:spcPct val="20000"/>
              </a:spcBef>
              <a:spcAft>
                <a:spcPct val="0"/>
              </a:spcAft>
            </a:pPr>
            <a:r>
              <a:rPr lang="en-US" altLang="zh-CN" sz="2400" b="1" dirty="0" err="1">
                <a:solidFill>
                  <a:prstClr val="black"/>
                </a:solidFill>
                <a:latin typeface="宋体" panose="02010600030101010101" pitchFamily="2" charset="-122"/>
                <a:ea typeface="宋体" pitchFamily="2" charset="-122"/>
              </a:rPr>
              <a:t>B</a:t>
            </a:r>
            <a:r>
              <a:rPr lang="en-US" altLang="zh-CN" sz="2400" b="1" dirty="0" err="1">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Ac</a:t>
            </a:r>
            <a:r>
              <a:rPr lang="en-US" altLang="zh-CN" sz="2400" b="1" dirty="0">
                <a:solidFill>
                  <a:prstClr val="black"/>
                </a:solidFill>
                <a:latin typeface="宋体" panose="02010600030101010101" pitchFamily="2" charset="-122"/>
                <a:ea typeface="宋体" pitchFamily="2" charset="-122"/>
              </a:rPr>
              <a:t> |d</a:t>
            </a: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SELLECT(A</a:t>
            </a:r>
            <a:r>
              <a:rPr lang="en-US" altLang="zh-CN" sz="2400" b="1" dirty="0">
                <a:solidFill>
                  <a:prstClr val="black"/>
                </a:solidFill>
                <a:latin typeface="宋体" panose="02010600030101010101" pitchFamily="2" charset="-122"/>
                <a:ea typeface="宋体" pitchFamily="2" charset="-122"/>
                <a:sym typeface="Symbol" pitchFamily="18" charset="2"/>
              </a:rPr>
              <a:t>  </a:t>
            </a:r>
            <a:r>
              <a:rPr lang="en-US" altLang="zh-CN" sz="2400" b="1" dirty="0" err="1">
                <a:solidFill>
                  <a:prstClr val="black"/>
                </a:solidFill>
                <a:latin typeface="宋体" panose="02010600030101010101" pitchFamily="2" charset="-122"/>
                <a:ea typeface="宋体" pitchFamily="2" charset="-122"/>
                <a:sym typeface="Symbol" pitchFamily="18" charset="2"/>
              </a:rPr>
              <a:t>aBA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a:solidFill>
                  <a:prstClr val="black"/>
                </a:solidFill>
                <a:latin typeface="宋体" panose="02010600030101010101" pitchFamily="2" charset="-122"/>
                <a:ea typeface="宋体" pitchFamily="2" charset="-122"/>
              </a:rPr>
              <a:t>)</a:t>
            </a:r>
            <a:r>
              <a:rPr lang="zh-CN" altLang="en-US" sz="2400" b="1" dirty="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 SELLECT(A</a:t>
            </a:r>
            <a:r>
              <a:rPr lang="en-US" altLang="zh-CN" sz="2400" b="1" dirty="0">
                <a:solidFill>
                  <a:prstClr val="black"/>
                </a:solidFill>
                <a:latin typeface="宋体" panose="02010600030101010101" pitchFamily="2" charset="-122"/>
                <a:ea typeface="宋体" pitchFamily="2" charset="-122"/>
                <a:sym typeface="Symbol" pitchFamily="18" charset="2"/>
              </a:rPr>
              <a:t>  </a:t>
            </a:r>
            <a:r>
              <a:rPr lang="en-US" altLang="zh-CN" sz="2400" b="1" dirty="0" err="1">
                <a:solidFill>
                  <a:prstClr val="black"/>
                </a:solidFill>
                <a:latin typeface="宋体" panose="02010600030101010101" pitchFamily="2" charset="-122"/>
                <a:ea typeface="宋体" pitchFamily="2" charset="-122"/>
                <a:sym typeface="Symbol" pitchFamily="18" charset="2"/>
              </a:rPr>
              <a:t>dbA</a:t>
            </a:r>
            <a:r>
              <a:rPr lang="en-US" altLang="zh-CN" sz="2400" b="1" dirty="0">
                <a:solidFill>
                  <a:prstClr val="black"/>
                </a:solidFill>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a:solidFill>
                  <a:prstClr val="black"/>
                </a:solidFill>
                <a:latin typeface="宋体" panose="02010600030101010101" pitchFamily="2" charset="-122"/>
                <a:ea typeface="宋体" pitchFamily="2" charset="-122"/>
              </a:rPr>
              <a:t>)=</a:t>
            </a:r>
            <a:r>
              <a:rPr lang="az-Cyrl-AZ" altLang="zh-CN" sz="2400" b="1" i="1" dirty="0">
                <a:solidFill>
                  <a:prstClr val="black"/>
                </a:solidFill>
                <a:latin typeface="宋体" panose="02010600030101010101" pitchFamily="2" charset="-122"/>
                <a:ea typeface="宋体" pitchFamily="2" charset="-122"/>
              </a:rPr>
              <a:t>Ф</a:t>
            </a:r>
            <a:endParaRPr lang="en-US" altLang="zh-CN" sz="2400" b="1" i="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pPr>
            <a:r>
              <a:rPr lang="en-US" altLang="zh-CN" sz="2400" b="1" dirty="0">
                <a:solidFill>
                  <a:prstClr val="black"/>
                </a:solidFill>
                <a:latin typeface="宋体" panose="02010600030101010101" pitchFamily="2" charset="-122"/>
                <a:ea typeface="宋体" pitchFamily="2" charset="-122"/>
              </a:rPr>
              <a:t>SELLECT(B</a:t>
            </a:r>
            <a:r>
              <a:rPr lang="en-US" altLang="zh-CN" sz="2400" b="1" dirty="0">
                <a:solidFill>
                  <a:prstClr val="black"/>
                </a:solidFill>
                <a:latin typeface="宋体" panose="02010600030101010101" pitchFamily="2" charset="-122"/>
                <a:ea typeface="宋体" pitchFamily="2" charset="-122"/>
                <a:sym typeface="Symbol" pitchFamily="18" charset="2"/>
              </a:rPr>
              <a:t>  </a:t>
            </a:r>
            <a:r>
              <a:rPr lang="en-US" altLang="zh-CN" sz="2400" b="1" dirty="0">
                <a:solidFill>
                  <a:prstClr val="black"/>
                </a:solidFill>
                <a:latin typeface="宋体" panose="02010600030101010101" pitchFamily="2" charset="-122"/>
                <a:ea typeface="宋体" pitchFamily="2" charset="-122"/>
              </a:rPr>
              <a:t>Ac</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a:solidFill>
                  <a:prstClr val="black"/>
                </a:solidFill>
                <a:latin typeface="宋体" panose="02010600030101010101" pitchFamily="2" charset="-122"/>
                <a:ea typeface="宋体" pitchFamily="2" charset="-122"/>
              </a:rPr>
              <a:t>)</a:t>
            </a:r>
            <a:r>
              <a:rPr lang="zh-CN" altLang="en-US" sz="2400" b="1" dirty="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 SELLECT(B</a:t>
            </a:r>
            <a:r>
              <a:rPr lang="en-US" altLang="zh-CN" sz="2400" b="1" dirty="0">
                <a:solidFill>
                  <a:prstClr val="black"/>
                </a:solidFill>
                <a:latin typeface="宋体" panose="02010600030101010101" pitchFamily="2" charset="-122"/>
                <a:ea typeface="宋体" pitchFamily="2" charset="-122"/>
                <a:sym typeface="Symbol" pitchFamily="18" charset="2"/>
              </a:rPr>
              <a:t>  d </a:t>
            </a:r>
            <a:r>
              <a:rPr lang="en-US" altLang="zh-CN" sz="2400" b="1" dirty="0">
                <a:solidFill>
                  <a:prstClr val="black"/>
                </a:solidFill>
                <a:latin typeface="宋体" panose="02010600030101010101" pitchFamily="2" charset="-122"/>
                <a:ea typeface="宋体" pitchFamily="2" charset="-122"/>
              </a:rPr>
              <a:t>)≠</a:t>
            </a:r>
            <a:r>
              <a:rPr lang="az-Cyrl-AZ" altLang="zh-CN" sz="2400" b="1" i="1" dirty="0">
                <a:solidFill>
                  <a:prstClr val="black"/>
                </a:solidFill>
                <a:latin typeface="宋体" panose="02010600030101010101" pitchFamily="2" charset="-122"/>
                <a:ea typeface="宋体" pitchFamily="2" charset="-122"/>
              </a:rPr>
              <a:t>Ф</a:t>
            </a:r>
            <a:endParaRPr lang="en-US" altLang="zh-CN" sz="2400" b="1" i="1" dirty="0">
              <a:solidFill>
                <a:prstClr val="black"/>
              </a:solidFill>
              <a:latin typeface="宋体" panose="02010600030101010101" pitchFamily="2" charset="-122"/>
              <a:ea typeface="宋体" pitchFamily="2" charset="-122"/>
            </a:endParaRPr>
          </a:p>
          <a:p>
            <a:pPr lvl="1" eaLnBrk="0" fontAlgn="base" hangingPunct="0">
              <a:lnSpc>
                <a:spcPct val="90000"/>
              </a:lnSpc>
              <a:spcBef>
                <a:spcPct val="20000"/>
              </a:spcBef>
              <a:spcAft>
                <a:spcPct val="0"/>
              </a:spcAft>
            </a:pPr>
            <a:r>
              <a:rPr lang="zh-CN" altLang="en-US" sz="2400" b="1" dirty="0">
                <a:solidFill>
                  <a:prstClr val="black"/>
                </a:solidFill>
                <a:latin typeface="宋体" panose="02010600030101010101" pitchFamily="2" charset="-122"/>
                <a:ea typeface="宋体" pitchFamily="2" charset="-122"/>
              </a:rPr>
              <a:t>该文法改写后，也不是</a:t>
            </a:r>
            <a:r>
              <a:rPr lang="en-US" altLang="zh-CN" sz="2400" b="1" dirty="0">
                <a:solidFill>
                  <a:prstClr val="black"/>
                </a:solidFill>
                <a:latin typeface="宋体" panose="02010600030101010101" pitchFamily="2" charset="-122"/>
                <a:ea typeface="宋体" pitchFamily="2" charset="-122"/>
              </a:rPr>
              <a:t>LL(1)</a:t>
            </a:r>
            <a:r>
              <a:rPr lang="zh-CN" altLang="en-US" sz="2400" b="1" dirty="0">
                <a:solidFill>
                  <a:prstClr val="black"/>
                </a:solidFill>
                <a:latin typeface="宋体" panose="02010600030101010101" pitchFamily="2" charset="-122"/>
                <a:ea typeface="宋体" pitchFamily="2" charset="-122"/>
              </a:rPr>
              <a:t>文法。</a:t>
            </a:r>
            <a:endParaRPr lang="en-US" altLang="zh-CN" sz="2400" b="1" dirty="0">
              <a:solidFill>
                <a:prstClr val="black"/>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23654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1000"/>
                                        <p:tgtEl>
                                          <p:spTgt spid="9">
                                            <p:txEl>
                                              <p:pRg st="4" end="4"/>
                                            </p:txEl>
                                          </p:spTgt>
                                        </p:tgtEl>
                                      </p:cBhvr>
                                    </p:animEffect>
                                    <p:anim calcmode="lin" valueType="num">
                                      <p:cBhvr>
                                        <p:cTn id="34"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5" end="5"/>
                                            </p:txEl>
                                          </p:spTgt>
                                        </p:tgtEl>
                                        <p:attrNameLst>
                                          <p:attrName>style.visibility</p:attrName>
                                        </p:attrNameLst>
                                      </p:cBhvr>
                                      <p:to>
                                        <p:strVal val="visible"/>
                                      </p:to>
                                    </p:set>
                                    <p:animEffect transition="in" filter="fade">
                                      <p:cBhvr>
                                        <p:cTn id="40" dur="1000"/>
                                        <p:tgtEl>
                                          <p:spTgt spid="9">
                                            <p:txEl>
                                              <p:pRg st="5" end="5"/>
                                            </p:txEl>
                                          </p:spTgt>
                                        </p:tgtEl>
                                      </p:cBhvr>
                                    </p:animEffect>
                                    <p:anim calcmode="lin" valueType="num">
                                      <p:cBhvr>
                                        <p:cTn id="41"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fade">
                                      <p:cBhvr>
                                        <p:cTn id="54" dur="1000"/>
                                        <p:tgtEl>
                                          <p:spTgt spid="5">
                                            <p:txEl>
                                              <p:pRg st="1" end="1"/>
                                            </p:txEl>
                                          </p:spTgt>
                                        </p:tgtEl>
                                      </p:cBhvr>
                                    </p:animEffect>
                                    <p:anim calcmode="lin" valueType="num">
                                      <p:cBhvr>
                                        <p:cTn id="5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fade">
                                      <p:cBhvr>
                                        <p:cTn id="61" dur="1000"/>
                                        <p:tgtEl>
                                          <p:spTgt spid="5">
                                            <p:txEl>
                                              <p:pRg st="2" end="2"/>
                                            </p:txEl>
                                          </p:spTgt>
                                        </p:tgtEl>
                                      </p:cBhvr>
                                    </p:animEffect>
                                    <p:anim calcmode="lin" valueType="num">
                                      <p:cBhvr>
                                        <p:cTn id="6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xEl>
                                              <p:pRg st="3" end="3"/>
                                            </p:txEl>
                                          </p:spTgt>
                                        </p:tgtEl>
                                        <p:attrNameLst>
                                          <p:attrName>style.visibility</p:attrName>
                                        </p:attrNameLst>
                                      </p:cBhvr>
                                      <p:to>
                                        <p:strVal val="visible"/>
                                      </p:to>
                                    </p:set>
                                    <p:animEffect transition="in" filter="fade">
                                      <p:cBhvr>
                                        <p:cTn id="68" dur="1000"/>
                                        <p:tgtEl>
                                          <p:spTgt spid="5">
                                            <p:txEl>
                                              <p:pRg st="3" end="3"/>
                                            </p:txEl>
                                          </p:spTgt>
                                        </p:tgtEl>
                                      </p:cBhvr>
                                    </p:animEffect>
                                    <p:anim calcmode="lin" valueType="num">
                                      <p:cBhvr>
                                        <p:cTn id="6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fade">
                                      <p:cBhvr>
                                        <p:cTn id="75" dur="1000"/>
                                        <p:tgtEl>
                                          <p:spTgt spid="5">
                                            <p:txEl>
                                              <p:pRg st="4" end="4"/>
                                            </p:txEl>
                                          </p:spTgt>
                                        </p:tgtEl>
                                      </p:cBhvr>
                                    </p:animEffect>
                                    <p:anim calcmode="lin" valueType="num">
                                      <p:cBhvr>
                                        <p:cTn id="7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additive="base">
                                        <p:cTn id="82" dur="500" fill="hold"/>
                                        <p:tgtEl>
                                          <p:spTgt spid="8"/>
                                        </p:tgtEl>
                                        <p:attrNameLst>
                                          <p:attrName>ppt_x</p:attrName>
                                        </p:attrNameLst>
                                      </p:cBhvr>
                                      <p:tavLst>
                                        <p:tav tm="0">
                                          <p:val>
                                            <p:strVal val="#ppt_x"/>
                                          </p:val>
                                        </p:tav>
                                        <p:tav tm="100000">
                                          <p:val>
                                            <p:strVal val="#ppt_x"/>
                                          </p:val>
                                        </p:tav>
                                      </p:tavLst>
                                    </p:anim>
                                    <p:anim calcmode="lin" valueType="num">
                                      <p:cBhvr additive="base">
                                        <p:cTn id="8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17</a:t>
            </a:fld>
            <a:endParaRPr lang="en-US">
              <a:solidFill>
                <a:srgbClr val="FFFFFF"/>
              </a:solidFill>
            </a:endParaRPr>
          </a:p>
        </p:txBody>
      </p:sp>
      <p:sp>
        <p:nvSpPr>
          <p:cNvPr id="56323" name="Rectangle 3"/>
          <p:cNvSpPr>
            <a:spLocks noGrp="1" noChangeArrowheads="1"/>
          </p:cNvSpPr>
          <p:nvPr>
            <p:ph type="title" idx="4294967295"/>
          </p:nvPr>
        </p:nvSpPr>
        <p:spPr>
          <a:xfrm>
            <a:off x="179512" y="0"/>
            <a:ext cx="7924800" cy="1143000"/>
          </a:xfrm>
        </p:spPr>
        <p:txBody>
          <a:bodyPr>
            <a:normAutofit/>
          </a:bodyPr>
          <a:lstStyle/>
          <a:p>
            <a:r>
              <a:rPr lang="zh-CN" altLang="en-US" sz="2800" b="1" dirty="0" smtClean="0">
                <a:solidFill>
                  <a:srgbClr val="A50021"/>
                </a:solidFill>
                <a:latin typeface="宋体" panose="02010600030101010101" pitchFamily="2" charset="-122"/>
                <a:ea typeface="宋体" panose="02010600030101010101" pitchFamily="2" charset="-122"/>
              </a:rPr>
              <a:t>消除文法中的一切左递归算法</a:t>
            </a:r>
            <a:r>
              <a:rPr lang="en-US" altLang="zh-CN" sz="2800" b="1" dirty="0" smtClean="0">
                <a:solidFill>
                  <a:srgbClr val="A50021"/>
                </a:solidFill>
                <a:latin typeface="宋体" panose="02010600030101010101" pitchFamily="2" charset="-122"/>
                <a:ea typeface="宋体" panose="02010600030101010101" pitchFamily="2" charset="-122"/>
              </a:rPr>
              <a:t/>
            </a:r>
            <a:br>
              <a:rPr lang="en-US" altLang="zh-CN" sz="2800" b="1" dirty="0" smtClean="0">
                <a:solidFill>
                  <a:srgbClr val="A50021"/>
                </a:solidFill>
                <a:latin typeface="宋体" panose="02010600030101010101" pitchFamily="2" charset="-122"/>
                <a:ea typeface="宋体" panose="02010600030101010101" pitchFamily="2" charset="-122"/>
              </a:rPr>
            </a:br>
            <a:endParaRPr lang="zh-CN" altLang="en-US" sz="2800" b="1" dirty="0" smtClean="0">
              <a:solidFill>
                <a:srgbClr val="A50021"/>
              </a:solidFill>
              <a:latin typeface="宋体" panose="02010600030101010101" pitchFamily="2" charset="-122"/>
              <a:ea typeface="宋体" panose="02010600030101010101" pitchFamily="2" charset="-122"/>
            </a:endParaRPr>
          </a:p>
        </p:txBody>
      </p:sp>
      <p:sp>
        <p:nvSpPr>
          <p:cNvPr id="56322" name="Rectangle 2"/>
          <p:cNvSpPr>
            <a:spLocks noGrp="1" noChangeArrowheads="1"/>
          </p:cNvSpPr>
          <p:nvPr>
            <p:ph sz="quarter" idx="4294967295"/>
          </p:nvPr>
        </p:nvSpPr>
        <p:spPr>
          <a:xfrm>
            <a:off x="251520" y="737320"/>
            <a:ext cx="8208963" cy="6120680"/>
          </a:xfrm>
        </p:spPr>
        <p:txBody>
          <a:bodyPr>
            <a:noAutofit/>
          </a:bodyPr>
          <a:lstStyle/>
          <a:p>
            <a:pPr>
              <a:lnSpc>
                <a:spcPct val="120000"/>
              </a:lnSpc>
              <a:spcBef>
                <a:spcPts val="600"/>
              </a:spcBef>
              <a:spcAft>
                <a:spcPts val="0"/>
              </a:spcAft>
            </a:pPr>
            <a:r>
              <a:rPr lang="zh-CN" altLang="en-US" sz="2400" b="1" dirty="0" smtClean="0">
                <a:solidFill>
                  <a:schemeClr val="tx1"/>
                </a:solidFill>
              </a:rPr>
              <a:t>对于文法中出现左递归，可以采用统一的算法解决，算法步骤如下</a:t>
            </a:r>
            <a:r>
              <a:rPr lang="zh-CN" altLang="en-US" sz="2400" b="1" dirty="0" smtClean="0">
                <a:sym typeface="Wingdings" panose="05000000000000000000" pitchFamily="2" charset="2"/>
              </a:rPr>
              <a:t>（</a:t>
            </a:r>
            <a:r>
              <a:rPr lang="en-US" altLang="zh-CN" sz="2400" b="1" dirty="0" smtClean="0">
                <a:sym typeface="Wingdings" panose="05000000000000000000" pitchFamily="2" charset="2"/>
              </a:rPr>
              <a:t>P83</a:t>
            </a:r>
            <a:r>
              <a:rPr lang="zh-CN" altLang="en-US" sz="2400" b="1" dirty="0" smtClean="0">
                <a:sym typeface="Wingdings" panose="05000000000000000000" pitchFamily="2" charset="2"/>
              </a:rPr>
              <a:t>）</a:t>
            </a:r>
            <a:endParaRPr lang="zh-CN" altLang="en-US" sz="2400" b="1" dirty="0" smtClean="0">
              <a:solidFill>
                <a:schemeClr val="tx1"/>
              </a:solidFill>
            </a:endParaRPr>
          </a:p>
          <a:p>
            <a:pPr lvl="1">
              <a:lnSpc>
                <a:spcPct val="120000"/>
              </a:lnSpc>
              <a:spcBef>
                <a:spcPts val="600"/>
              </a:spcBef>
              <a:spcAft>
                <a:spcPts val="0"/>
              </a:spcAft>
            </a:pPr>
            <a:r>
              <a:rPr lang="en-US" altLang="zh-CN" sz="2400" b="1" dirty="0" smtClean="0">
                <a:solidFill>
                  <a:srgbClr val="CC0000"/>
                </a:solidFill>
              </a:rPr>
              <a:t>1)</a:t>
            </a:r>
            <a:r>
              <a:rPr lang="zh-CN" altLang="en-US" sz="2400" b="1" dirty="0" smtClean="0"/>
              <a:t>把文法的所有非终结符按照某一顺序排列；</a:t>
            </a:r>
          </a:p>
          <a:p>
            <a:pPr lvl="2">
              <a:lnSpc>
                <a:spcPct val="120000"/>
              </a:lnSpc>
              <a:spcBef>
                <a:spcPts val="600"/>
              </a:spcBef>
              <a:spcAft>
                <a:spcPts val="0"/>
              </a:spcAft>
            </a:pPr>
            <a:r>
              <a:rPr lang="zh-CN" altLang="en-US" sz="2400" b="1" dirty="0" smtClean="0"/>
              <a:t>如：</a:t>
            </a:r>
            <a:r>
              <a:rPr lang="en-US" altLang="zh-CN" sz="2400" b="1" dirty="0" smtClean="0"/>
              <a:t>A</a:t>
            </a:r>
            <a:r>
              <a:rPr lang="en-US" altLang="zh-CN" sz="2400" b="1" baseline="-25000" dirty="0" smtClean="0"/>
              <a:t>1</a:t>
            </a:r>
            <a:r>
              <a:rPr lang="zh-CN" altLang="en-US" sz="2400" b="1" dirty="0" smtClean="0"/>
              <a:t>，</a:t>
            </a:r>
            <a:r>
              <a:rPr lang="en-US" altLang="zh-CN" sz="2400" b="1" dirty="0" smtClean="0"/>
              <a:t>A</a:t>
            </a:r>
            <a:r>
              <a:rPr lang="en-US" altLang="zh-CN" sz="2400" b="1" baseline="-25000" dirty="0" smtClean="0"/>
              <a:t>2</a:t>
            </a:r>
            <a:r>
              <a:rPr lang="zh-CN" altLang="en-US" sz="2400" b="1" dirty="0" smtClean="0"/>
              <a:t>，</a:t>
            </a:r>
            <a:r>
              <a:rPr lang="zh-CN" altLang="en-US" sz="2400" b="1" dirty="0" smtClean="0">
                <a:sym typeface="Symbol" pitchFamily="18" charset="2"/>
              </a:rPr>
              <a:t></a:t>
            </a:r>
            <a:r>
              <a:rPr lang="zh-CN" altLang="en-US" sz="2400" b="1" dirty="0" smtClean="0"/>
              <a:t> </a:t>
            </a:r>
            <a:r>
              <a:rPr lang="en-US" altLang="zh-CN" sz="2400" b="1" dirty="0" smtClean="0"/>
              <a:t>A</a:t>
            </a:r>
            <a:r>
              <a:rPr lang="en-US" altLang="zh-CN" sz="2400" b="1" baseline="-25000" dirty="0" smtClean="0"/>
              <a:t>n</a:t>
            </a:r>
          </a:p>
          <a:p>
            <a:pPr lvl="1">
              <a:lnSpc>
                <a:spcPct val="120000"/>
              </a:lnSpc>
              <a:spcBef>
                <a:spcPts val="600"/>
              </a:spcBef>
              <a:spcAft>
                <a:spcPts val="0"/>
              </a:spcAft>
            </a:pPr>
            <a:r>
              <a:rPr lang="en-US" altLang="zh-CN" sz="2400" b="1" dirty="0" smtClean="0">
                <a:solidFill>
                  <a:srgbClr val="CC0000"/>
                </a:solidFill>
              </a:rPr>
              <a:t>2) </a:t>
            </a:r>
            <a:r>
              <a:rPr lang="zh-CN" altLang="en-US" sz="2400" b="1" dirty="0" smtClean="0"/>
              <a:t>通过代入方式，从</a:t>
            </a:r>
            <a:r>
              <a:rPr lang="en-US" altLang="zh-CN" sz="2400" b="1" dirty="0" smtClean="0"/>
              <a:t>A</a:t>
            </a:r>
            <a:r>
              <a:rPr lang="en-US" altLang="zh-CN" sz="2400" b="1" baseline="-25000" dirty="0" smtClean="0"/>
              <a:t>1</a:t>
            </a:r>
            <a:r>
              <a:rPr lang="zh-CN" altLang="en-US" sz="2400" b="1" dirty="0" smtClean="0"/>
              <a:t>开始消除左部为</a:t>
            </a:r>
            <a:r>
              <a:rPr lang="en-US" altLang="zh-CN" sz="2400" b="1" dirty="0" smtClean="0"/>
              <a:t>A</a:t>
            </a:r>
            <a:r>
              <a:rPr lang="en-US" altLang="zh-CN" sz="2400" b="1" baseline="-25000" dirty="0" smtClean="0"/>
              <a:t>1</a:t>
            </a:r>
            <a:r>
              <a:rPr lang="zh-CN" altLang="en-US" sz="2400" b="1" dirty="0" smtClean="0"/>
              <a:t>的产生式的直接左递归；</a:t>
            </a:r>
            <a:endParaRPr lang="en-US" altLang="zh-CN" sz="2400" b="1" dirty="0" smtClean="0"/>
          </a:p>
          <a:p>
            <a:pPr lvl="1">
              <a:lnSpc>
                <a:spcPct val="120000"/>
              </a:lnSpc>
              <a:spcBef>
                <a:spcPts val="600"/>
              </a:spcBef>
              <a:spcAft>
                <a:spcPts val="0"/>
              </a:spcAft>
            </a:pPr>
            <a:r>
              <a:rPr lang="en-US" altLang="zh-CN" sz="2400" b="1" dirty="0" smtClean="0"/>
              <a:t>A</a:t>
            </a:r>
            <a:r>
              <a:rPr lang="en-US" altLang="zh-CN" sz="2400" b="1" baseline="-25000" dirty="0" smtClean="0"/>
              <a:t>2</a:t>
            </a:r>
            <a:r>
              <a:rPr lang="zh-CN" altLang="en-US" sz="2400" b="1" dirty="0" smtClean="0"/>
              <a:t>产生式</a:t>
            </a:r>
            <a:r>
              <a:rPr lang="zh-CN" altLang="en-US" sz="2400" b="1" dirty="0"/>
              <a:t>若其中包含</a:t>
            </a:r>
            <a:r>
              <a:rPr lang="en-US" altLang="zh-CN" sz="2400" b="1" dirty="0"/>
              <a:t>A</a:t>
            </a:r>
            <a:r>
              <a:rPr lang="en-US" altLang="zh-CN" sz="2400" b="1" baseline="-25000" dirty="0"/>
              <a:t>1</a:t>
            </a:r>
            <a:r>
              <a:rPr lang="zh-CN" altLang="en-US" sz="2400" b="1" dirty="0" smtClean="0"/>
              <a:t>，先用</a:t>
            </a:r>
            <a:r>
              <a:rPr lang="en-US" altLang="zh-CN" sz="2400" b="1" dirty="0"/>
              <a:t>A</a:t>
            </a:r>
            <a:r>
              <a:rPr lang="en-US" altLang="zh-CN" sz="2400" b="1" baseline="-25000" dirty="0"/>
              <a:t>1</a:t>
            </a:r>
            <a:r>
              <a:rPr lang="zh-CN" altLang="en-US" sz="2400" b="1" dirty="0"/>
              <a:t>的右部</a:t>
            </a:r>
            <a:r>
              <a:rPr lang="zh-CN" altLang="en-US" sz="2400" b="1" dirty="0" smtClean="0"/>
              <a:t>代替；然后是消除</a:t>
            </a:r>
            <a:r>
              <a:rPr lang="en-US" altLang="zh-CN" sz="2400" b="1" dirty="0" smtClean="0"/>
              <a:t>A</a:t>
            </a:r>
            <a:r>
              <a:rPr lang="en-US" altLang="zh-CN" sz="2400" b="1" baseline="-25000" dirty="0" smtClean="0"/>
              <a:t>2</a:t>
            </a:r>
            <a:r>
              <a:rPr lang="zh-CN" altLang="en-US" sz="2400" b="1" dirty="0" smtClean="0"/>
              <a:t>的产生式中的直接左递归。</a:t>
            </a:r>
            <a:endParaRPr lang="en-US" altLang="zh-CN" sz="2400" b="1" dirty="0" smtClean="0"/>
          </a:p>
          <a:p>
            <a:pPr lvl="1">
              <a:lnSpc>
                <a:spcPct val="120000"/>
              </a:lnSpc>
              <a:spcBef>
                <a:spcPts val="600"/>
              </a:spcBef>
              <a:spcAft>
                <a:spcPts val="0"/>
              </a:spcAft>
            </a:pPr>
            <a:r>
              <a:rPr lang="en-US" altLang="zh-CN" sz="2400" b="1" dirty="0" smtClean="0"/>
              <a:t>A</a:t>
            </a:r>
            <a:r>
              <a:rPr lang="en-US" altLang="zh-CN" sz="2400" b="1" baseline="-25000" dirty="0" smtClean="0"/>
              <a:t>3</a:t>
            </a:r>
            <a:r>
              <a:rPr lang="zh-CN" altLang="en-US" sz="2400" b="1" dirty="0" smtClean="0"/>
              <a:t>产生</a:t>
            </a:r>
            <a:r>
              <a:rPr lang="zh-CN" altLang="en-US" sz="2400" b="1" dirty="0"/>
              <a:t>式若其中包含</a:t>
            </a:r>
            <a:r>
              <a:rPr lang="en-US" altLang="zh-CN" sz="2400" b="1" dirty="0" smtClean="0"/>
              <a:t>A</a:t>
            </a:r>
            <a:r>
              <a:rPr lang="en-US" altLang="zh-CN" sz="2400" b="1" baseline="-25000" dirty="0" smtClean="0"/>
              <a:t>1</a:t>
            </a:r>
            <a:r>
              <a:rPr lang="en-US" altLang="zh-CN" sz="2400" b="1" dirty="0" smtClean="0"/>
              <a:t>,</a:t>
            </a:r>
            <a:r>
              <a:rPr lang="en-US" altLang="zh-CN" sz="2400" dirty="0" smtClean="0"/>
              <a:t> A</a:t>
            </a:r>
            <a:r>
              <a:rPr lang="en-US" altLang="zh-CN" sz="2400" baseline="-25000" dirty="0" smtClean="0"/>
              <a:t>2 </a:t>
            </a:r>
            <a:r>
              <a:rPr lang="zh-CN" altLang="en-US" sz="2400" b="1" dirty="0" smtClean="0"/>
              <a:t>先</a:t>
            </a:r>
            <a:r>
              <a:rPr lang="zh-CN" altLang="en-US" sz="2400" b="1" dirty="0"/>
              <a:t>用</a:t>
            </a:r>
            <a:r>
              <a:rPr lang="en-US" altLang="zh-CN" sz="2400" b="1" dirty="0" smtClean="0"/>
              <a:t>A</a:t>
            </a:r>
            <a:r>
              <a:rPr lang="en-US" altLang="zh-CN" sz="2400" b="1" baseline="-25000" dirty="0" smtClean="0"/>
              <a:t>1</a:t>
            </a:r>
            <a:r>
              <a:rPr lang="zh-CN" altLang="en-US" sz="2400" b="1" baseline="-25000" dirty="0" smtClean="0"/>
              <a:t>，</a:t>
            </a:r>
            <a:r>
              <a:rPr lang="en-US" altLang="zh-CN" sz="2400" dirty="0"/>
              <a:t> A</a:t>
            </a:r>
            <a:r>
              <a:rPr lang="en-US" altLang="zh-CN" sz="2400" baseline="-25000" dirty="0"/>
              <a:t>2</a:t>
            </a:r>
            <a:r>
              <a:rPr lang="zh-CN" altLang="en-US" sz="2400" b="1" dirty="0" smtClean="0"/>
              <a:t>的</a:t>
            </a:r>
            <a:r>
              <a:rPr lang="zh-CN" altLang="en-US" sz="2400" b="1" dirty="0"/>
              <a:t>右部代替；然后是消除</a:t>
            </a:r>
            <a:r>
              <a:rPr lang="en-US" altLang="zh-CN" sz="2400" b="1" dirty="0" smtClean="0"/>
              <a:t>A</a:t>
            </a:r>
            <a:r>
              <a:rPr lang="en-US" altLang="zh-CN" sz="2400" b="1" baseline="-25000" dirty="0" smtClean="0"/>
              <a:t>3</a:t>
            </a:r>
            <a:r>
              <a:rPr lang="zh-CN" altLang="en-US" sz="2400" b="1" dirty="0" smtClean="0"/>
              <a:t>的</a:t>
            </a:r>
            <a:r>
              <a:rPr lang="zh-CN" altLang="en-US" sz="2400" b="1" dirty="0"/>
              <a:t>产生式中的直接左递归。</a:t>
            </a:r>
            <a:endParaRPr lang="en-US" altLang="zh-CN" sz="2400" b="1" dirty="0"/>
          </a:p>
          <a:p>
            <a:pPr lvl="1">
              <a:lnSpc>
                <a:spcPct val="120000"/>
              </a:lnSpc>
              <a:spcBef>
                <a:spcPts val="600"/>
              </a:spcBef>
              <a:spcAft>
                <a:spcPts val="0"/>
              </a:spcAft>
            </a:pPr>
            <a:r>
              <a:rPr lang="zh-CN" altLang="en-US" sz="2400" b="1" dirty="0" smtClean="0"/>
              <a:t>依次</a:t>
            </a:r>
            <a:r>
              <a:rPr lang="zh-CN" altLang="en-US" sz="2400" dirty="0" smtClean="0"/>
              <a:t>替代和</a:t>
            </a:r>
            <a:r>
              <a:rPr lang="zh-CN" altLang="en-US" sz="2400" b="1" dirty="0" smtClean="0"/>
              <a:t>消除。</a:t>
            </a:r>
          </a:p>
          <a:p>
            <a:pPr lvl="1">
              <a:lnSpc>
                <a:spcPct val="120000"/>
              </a:lnSpc>
              <a:spcBef>
                <a:spcPts val="600"/>
              </a:spcBef>
              <a:spcAft>
                <a:spcPts val="0"/>
              </a:spcAft>
            </a:pPr>
            <a:r>
              <a:rPr lang="en-US" altLang="zh-CN" sz="2400" b="1" dirty="0" smtClean="0">
                <a:solidFill>
                  <a:srgbClr val="A50021"/>
                </a:solidFill>
              </a:rPr>
              <a:t>3</a:t>
            </a:r>
            <a:r>
              <a:rPr lang="zh-CN" altLang="en-US" sz="2400" b="1" dirty="0" smtClean="0">
                <a:solidFill>
                  <a:srgbClr val="A50021"/>
                </a:solidFill>
              </a:rPr>
              <a:t>）</a:t>
            </a:r>
            <a:r>
              <a:rPr lang="zh-CN" altLang="en-US" sz="2400" b="1" dirty="0" smtClean="0"/>
              <a:t>最后，去掉无用产生式。</a:t>
            </a:r>
          </a:p>
          <a:p>
            <a:pPr>
              <a:lnSpc>
                <a:spcPct val="120000"/>
              </a:lnSpc>
              <a:spcBef>
                <a:spcPts val="600"/>
              </a:spcBef>
              <a:spcAft>
                <a:spcPts val="0"/>
              </a:spcAft>
            </a:pPr>
            <a:endParaRPr lang="en-US" altLang="zh-CN" sz="2400" b="1" dirty="0" smtClean="0"/>
          </a:p>
        </p:txBody>
      </p:sp>
    </p:spTree>
    <p:extLst>
      <p:ext uri="{BB962C8B-B14F-4D97-AF65-F5344CB8AC3E}">
        <p14:creationId xmlns:p14="http://schemas.microsoft.com/office/powerpoint/2010/main" val="22659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animEffect transition="in" filter="fade">
                                      <p:cBhvr>
                                        <p:cTn id="7" dur="1000"/>
                                        <p:tgtEl>
                                          <p:spTgt spid="56322">
                                            <p:txEl>
                                              <p:pRg st="1" end="1"/>
                                            </p:txEl>
                                          </p:spTgt>
                                        </p:tgtEl>
                                      </p:cBhvr>
                                    </p:animEffect>
                                    <p:anim calcmode="lin" valueType="num">
                                      <p:cBhvr>
                                        <p:cTn id="8" dur="1000" fill="hold"/>
                                        <p:tgtEl>
                                          <p:spTgt spid="563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632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322">
                                            <p:txEl>
                                              <p:pRg st="2" end="2"/>
                                            </p:txEl>
                                          </p:spTgt>
                                        </p:tgtEl>
                                        <p:attrNameLst>
                                          <p:attrName>style.visibility</p:attrName>
                                        </p:attrNameLst>
                                      </p:cBhvr>
                                      <p:to>
                                        <p:strVal val="visible"/>
                                      </p:to>
                                    </p:set>
                                    <p:animEffect transition="in" filter="fade">
                                      <p:cBhvr>
                                        <p:cTn id="12" dur="1000"/>
                                        <p:tgtEl>
                                          <p:spTgt spid="56322">
                                            <p:txEl>
                                              <p:pRg st="2" end="2"/>
                                            </p:txEl>
                                          </p:spTgt>
                                        </p:tgtEl>
                                      </p:cBhvr>
                                    </p:animEffect>
                                    <p:anim calcmode="lin" valueType="num">
                                      <p:cBhvr>
                                        <p:cTn id="13" dur="1000" fill="hold"/>
                                        <p:tgtEl>
                                          <p:spTgt spid="5632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63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6322">
                                            <p:txEl>
                                              <p:pRg st="3" end="3"/>
                                            </p:txEl>
                                          </p:spTgt>
                                        </p:tgtEl>
                                        <p:attrNameLst>
                                          <p:attrName>style.visibility</p:attrName>
                                        </p:attrNameLst>
                                      </p:cBhvr>
                                      <p:to>
                                        <p:strVal val="visible"/>
                                      </p:to>
                                    </p:set>
                                    <p:animEffect transition="in" filter="fade">
                                      <p:cBhvr>
                                        <p:cTn id="19" dur="1000"/>
                                        <p:tgtEl>
                                          <p:spTgt spid="56322">
                                            <p:txEl>
                                              <p:pRg st="3" end="3"/>
                                            </p:txEl>
                                          </p:spTgt>
                                        </p:tgtEl>
                                      </p:cBhvr>
                                    </p:animEffect>
                                    <p:anim calcmode="lin" valueType="num">
                                      <p:cBhvr>
                                        <p:cTn id="20" dur="1000" fill="hold"/>
                                        <p:tgtEl>
                                          <p:spTgt spid="5632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63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6322">
                                            <p:txEl>
                                              <p:pRg st="4" end="4"/>
                                            </p:txEl>
                                          </p:spTgt>
                                        </p:tgtEl>
                                        <p:attrNameLst>
                                          <p:attrName>style.visibility</p:attrName>
                                        </p:attrNameLst>
                                      </p:cBhvr>
                                      <p:to>
                                        <p:strVal val="visible"/>
                                      </p:to>
                                    </p:set>
                                    <p:animEffect transition="in" filter="fade">
                                      <p:cBhvr>
                                        <p:cTn id="26" dur="1000"/>
                                        <p:tgtEl>
                                          <p:spTgt spid="56322">
                                            <p:txEl>
                                              <p:pRg st="4" end="4"/>
                                            </p:txEl>
                                          </p:spTgt>
                                        </p:tgtEl>
                                      </p:cBhvr>
                                    </p:animEffect>
                                    <p:anim calcmode="lin" valueType="num">
                                      <p:cBhvr>
                                        <p:cTn id="27" dur="1000" fill="hold"/>
                                        <p:tgtEl>
                                          <p:spTgt spid="5632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63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6322">
                                            <p:txEl>
                                              <p:pRg st="5" end="5"/>
                                            </p:txEl>
                                          </p:spTgt>
                                        </p:tgtEl>
                                        <p:attrNameLst>
                                          <p:attrName>style.visibility</p:attrName>
                                        </p:attrNameLst>
                                      </p:cBhvr>
                                      <p:to>
                                        <p:strVal val="visible"/>
                                      </p:to>
                                    </p:set>
                                    <p:animEffect transition="in" filter="fade">
                                      <p:cBhvr>
                                        <p:cTn id="33" dur="1000"/>
                                        <p:tgtEl>
                                          <p:spTgt spid="56322">
                                            <p:txEl>
                                              <p:pRg st="5" end="5"/>
                                            </p:txEl>
                                          </p:spTgt>
                                        </p:tgtEl>
                                      </p:cBhvr>
                                    </p:animEffect>
                                    <p:anim calcmode="lin" valueType="num">
                                      <p:cBhvr>
                                        <p:cTn id="34" dur="1000" fill="hold"/>
                                        <p:tgtEl>
                                          <p:spTgt spid="5632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563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6322">
                                            <p:txEl>
                                              <p:pRg st="6" end="6"/>
                                            </p:txEl>
                                          </p:spTgt>
                                        </p:tgtEl>
                                        <p:attrNameLst>
                                          <p:attrName>style.visibility</p:attrName>
                                        </p:attrNameLst>
                                      </p:cBhvr>
                                      <p:to>
                                        <p:strVal val="visible"/>
                                      </p:to>
                                    </p:set>
                                    <p:animEffect transition="in" filter="fade">
                                      <p:cBhvr>
                                        <p:cTn id="40" dur="1000"/>
                                        <p:tgtEl>
                                          <p:spTgt spid="56322">
                                            <p:txEl>
                                              <p:pRg st="6" end="6"/>
                                            </p:txEl>
                                          </p:spTgt>
                                        </p:tgtEl>
                                      </p:cBhvr>
                                    </p:animEffect>
                                    <p:anim calcmode="lin" valueType="num">
                                      <p:cBhvr>
                                        <p:cTn id="41" dur="1000" fill="hold"/>
                                        <p:tgtEl>
                                          <p:spTgt spid="5632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63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6322">
                                            <p:txEl>
                                              <p:pRg st="7" end="7"/>
                                            </p:txEl>
                                          </p:spTgt>
                                        </p:tgtEl>
                                        <p:attrNameLst>
                                          <p:attrName>style.visibility</p:attrName>
                                        </p:attrNameLst>
                                      </p:cBhvr>
                                      <p:to>
                                        <p:strVal val="visible"/>
                                      </p:to>
                                    </p:set>
                                    <p:animEffect transition="in" filter="fade">
                                      <p:cBhvr>
                                        <p:cTn id="47" dur="1000"/>
                                        <p:tgtEl>
                                          <p:spTgt spid="56322">
                                            <p:txEl>
                                              <p:pRg st="7" end="7"/>
                                            </p:txEl>
                                          </p:spTgt>
                                        </p:tgtEl>
                                      </p:cBhvr>
                                    </p:animEffect>
                                    <p:anim calcmode="lin" valueType="num">
                                      <p:cBhvr>
                                        <p:cTn id="48" dur="1000" fill="hold"/>
                                        <p:tgtEl>
                                          <p:spTgt spid="56322">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632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18</a:t>
            </a:fld>
            <a:endParaRPr lang="en-US">
              <a:solidFill>
                <a:srgbClr val="FFFFFF"/>
              </a:solidFill>
            </a:endParaRPr>
          </a:p>
        </p:txBody>
      </p:sp>
      <p:sp>
        <p:nvSpPr>
          <p:cNvPr id="56322" name="Rectangle 2"/>
          <p:cNvSpPr>
            <a:spLocks noGrp="1" noChangeArrowheads="1"/>
          </p:cNvSpPr>
          <p:nvPr>
            <p:ph sz="quarter" idx="4294967295"/>
          </p:nvPr>
        </p:nvSpPr>
        <p:spPr>
          <a:xfrm>
            <a:off x="503522" y="1484784"/>
            <a:ext cx="8208963" cy="4573402"/>
          </a:xfrm>
        </p:spPr>
        <p:txBody>
          <a:bodyPr>
            <a:noAutofit/>
          </a:bodyPr>
          <a:lstStyle/>
          <a:p>
            <a:pPr marL="457200" lvl="1" indent="0">
              <a:lnSpc>
                <a:spcPct val="120000"/>
              </a:lnSpc>
              <a:spcBef>
                <a:spcPts val="600"/>
              </a:spcBef>
              <a:spcAft>
                <a:spcPts val="0"/>
              </a:spcAft>
              <a:buNone/>
            </a:pPr>
            <a:r>
              <a:rPr lang="zh-CN" altLang="en-US" sz="2400" dirty="0" smtClean="0">
                <a:solidFill>
                  <a:srgbClr val="CC0000"/>
                </a:solidFill>
              </a:rPr>
              <a:t>解：</a:t>
            </a:r>
            <a:r>
              <a:rPr lang="en-US" altLang="zh-CN" sz="2400" b="1" dirty="0" smtClean="0">
                <a:solidFill>
                  <a:srgbClr val="CC0000"/>
                </a:solidFill>
              </a:rPr>
              <a:t>1)</a:t>
            </a:r>
            <a:r>
              <a:rPr lang="zh-CN" altLang="en-US" sz="2400" b="1" dirty="0" smtClean="0"/>
              <a:t>把文法的所有非终结符按照某一顺序排列；</a:t>
            </a:r>
          </a:p>
          <a:p>
            <a:pPr lvl="2">
              <a:lnSpc>
                <a:spcPct val="120000"/>
              </a:lnSpc>
              <a:spcBef>
                <a:spcPts val="600"/>
              </a:spcBef>
              <a:spcAft>
                <a:spcPts val="0"/>
              </a:spcAft>
            </a:pPr>
            <a:r>
              <a:rPr lang="zh-CN" altLang="en-US" sz="2400" b="1" dirty="0" smtClean="0"/>
              <a:t>如：</a:t>
            </a:r>
            <a:r>
              <a:rPr lang="en-US" altLang="zh-CN" sz="2400" b="1" dirty="0" smtClean="0"/>
              <a:t>S</a:t>
            </a:r>
            <a:r>
              <a:rPr lang="zh-CN" altLang="en-US" sz="2400" b="1" dirty="0" smtClean="0"/>
              <a:t>，</a:t>
            </a:r>
            <a:r>
              <a:rPr lang="en-US" altLang="zh-CN" sz="2400" b="1" dirty="0" smtClean="0"/>
              <a:t>Q</a:t>
            </a:r>
            <a:r>
              <a:rPr lang="zh-CN" altLang="en-US" sz="2400" b="1" dirty="0" smtClean="0"/>
              <a:t>，</a:t>
            </a:r>
            <a:r>
              <a:rPr lang="en-US" altLang="zh-CN" sz="2400" b="1" dirty="0" smtClean="0">
                <a:sym typeface="Symbol" pitchFamily="18" charset="2"/>
              </a:rPr>
              <a:t>R</a:t>
            </a:r>
            <a:endParaRPr lang="en-US" altLang="zh-CN" sz="2400" b="1" baseline="-25000" dirty="0" smtClean="0"/>
          </a:p>
          <a:p>
            <a:pPr marL="457200" lvl="1" indent="0">
              <a:lnSpc>
                <a:spcPct val="120000"/>
              </a:lnSpc>
              <a:spcBef>
                <a:spcPts val="600"/>
              </a:spcBef>
              <a:spcAft>
                <a:spcPts val="0"/>
              </a:spcAft>
              <a:buNone/>
            </a:pPr>
            <a:r>
              <a:rPr lang="en-US" altLang="zh-CN" sz="2400" b="1" dirty="0" smtClean="0">
                <a:solidFill>
                  <a:srgbClr val="CC0000"/>
                </a:solidFill>
              </a:rPr>
              <a:t>2) </a:t>
            </a:r>
            <a:r>
              <a:rPr lang="en-US" altLang="zh-CN" sz="2400" b="1" dirty="0" smtClean="0"/>
              <a:t>S</a:t>
            </a:r>
            <a:r>
              <a:rPr lang="zh-CN" altLang="en-US" sz="2400" b="1" dirty="0" smtClean="0"/>
              <a:t>没有直接左递归，无需处理；</a:t>
            </a:r>
            <a:endParaRPr lang="en-US" altLang="zh-CN" sz="2400" b="1" dirty="0" smtClean="0"/>
          </a:p>
          <a:p>
            <a:pPr lvl="1">
              <a:lnSpc>
                <a:spcPct val="120000"/>
              </a:lnSpc>
              <a:spcBef>
                <a:spcPts val="600"/>
              </a:spcBef>
              <a:spcAft>
                <a:spcPts val="0"/>
              </a:spcAft>
            </a:pPr>
            <a:r>
              <a:rPr lang="en-US" altLang="zh-CN" sz="2400" b="1" dirty="0" smtClean="0"/>
              <a:t>Q</a:t>
            </a:r>
            <a:r>
              <a:rPr lang="zh-CN" altLang="en-US" sz="2400" b="1" dirty="0" smtClean="0"/>
              <a:t>的产生式中没有出现</a:t>
            </a:r>
            <a:r>
              <a:rPr lang="en-US" altLang="zh-CN" sz="2400" b="1" dirty="0" smtClean="0"/>
              <a:t>S</a:t>
            </a:r>
            <a:r>
              <a:rPr lang="zh-CN" altLang="en-US" sz="2400" b="1" dirty="0" smtClean="0"/>
              <a:t>，且</a:t>
            </a:r>
            <a:r>
              <a:rPr lang="zh-CN" altLang="en-US" sz="2400" dirty="0"/>
              <a:t>没有直接左递归，无需处理</a:t>
            </a:r>
            <a:r>
              <a:rPr lang="zh-CN" altLang="en-US" sz="2400" dirty="0" smtClean="0"/>
              <a:t>；</a:t>
            </a:r>
            <a:endParaRPr lang="en-US" altLang="zh-CN" sz="2400" b="1" dirty="0" smtClean="0"/>
          </a:p>
          <a:p>
            <a:pPr lvl="1">
              <a:lnSpc>
                <a:spcPct val="120000"/>
              </a:lnSpc>
              <a:spcBef>
                <a:spcPts val="600"/>
              </a:spcBef>
              <a:spcAft>
                <a:spcPts val="0"/>
              </a:spcAft>
            </a:pPr>
            <a:r>
              <a:rPr lang="en-US" altLang="zh-CN" sz="2400" b="1" dirty="0" smtClean="0"/>
              <a:t>R</a:t>
            </a:r>
            <a:r>
              <a:rPr lang="zh-CN" altLang="en-US" sz="2400" b="1" dirty="0" smtClean="0"/>
              <a:t>产生式中有</a:t>
            </a:r>
            <a:r>
              <a:rPr lang="en-US" altLang="zh-CN" sz="2400" b="1" dirty="0" smtClean="0"/>
              <a:t>S</a:t>
            </a:r>
            <a:r>
              <a:rPr lang="zh-CN" altLang="en-US" sz="2400" b="1" dirty="0" smtClean="0"/>
              <a:t>，</a:t>
            </a:r>
            <a:r>
              <a:rPr lang="zh-CN" altLang="en-US" sz="2400" b="1" dirty="0" smtClean="0">
                <a:solidFill>
                  <a:srgbClr val="CC0000"/>
                </a:solidFill>
              </a:rPr>
              <a:t>把</a:t>
            </a:r>
            <a:r>
              <a:rPr lang="en-US" altLang="zh-CN" sz="2400" b="1" dirty="0" smtClean="0">
                <a:solidFill>
                  <a:srgbClr val="CC0000"/>
                </a:solidFill>
              </a:rPr>
              <a:t>S</a:t>
            </a:r>
            <a:r>
              <a:rPr lang="zh-CN" altLang="en-US" sz="2400" b="1" dirty="0" smtClean="0">
                <a:solidFill>
                  <a:srgbClr val="CC0000"/>
                </a:solidFill>
              </a:rPr>
              <a:t>用产生式右端代替</a:t>
            </a:r>
            <a:endParaRPr lang="en-US" altLang="zh-CN" sz="2400" b="1" dirty="0" smtClean="0">
              <a:solidFill>
                <a:srgbClr val="CC0000"/>
              </a:solidFill>
            </a:endParaRPr>
          </a:p>
          <a:p>
            <a:pPr marL="457200" lvl="1" indent="0">
              <a:lnSpc>
                <a:spcPct val="120000"/>
              </a:lnSpc>
              <a:spcBef>
                <a:spcPts val="600"/>
              </a:spcBef>
              <a:spcAft>
                <a:spcPts val="0"/>
              </a:spcAft>
              <a:buNone/>
            </a:pPr>
            <a:r>
              <a:rPr lang="en-US" altLang="zh-CN" sz="2400" dirty="0" smtClean="0"/>
              <a:t>R </a:t>
            </a:r>
            <a:r>
              <a:rPr lang="en-US" altLang="zh-CN" sz="2400" dirty="0" smtClean="0">
                <a:sym typeface="Symbol" pitchFamily="18" charset="2"/>
              </a:rPr>
              <a:t></a:t>
            </a:r>
            <a:r>
              <a:rPr lang="en-US" altLang="zh-CN" sz="2400" dirty="0"/>
              <a:t> </a:t>
            </a:r>
            <a:r>
              <a:rPr lang="en-US" altLang="zh-CN" sz="2400" dirty="0" err="1" smtClean="0"/>
              <a:t>Qca</a:t>
            </a:r>
            <a:r>
              <a:rPr lang="en-US" altLang="zh-CN" sz="2400" dirty="0" smtClean="0"/>
              <a:t> </a:t>
            </a:r>
            <a:r>
              <a:rPr lang="en-US" altLang="zh-CN" sz="2400" dirty="0"/>
              <a:t>|</a:t>
            </a:r>
            <a:r>
              <a:rPr lang="en-US" altLang="zh-CN" sz="2400" dirty="0" smtClean="0"/>
              <a:t>ca </a:t>
            </a:r>
            <a:r>
              <a:rPr lang="en-US" altLang="zh-CN" sz="2400" dirty="0"/>
              <a:t>|</a:t>
            </a:r>
            <a:r>
              <a:rPr lang="en-US" altLang="zh-CN" sz="2400" dirty="0" smtClean="0"/>
              <a:t>a </a:t>
            </a:r>
            <a:r>
              <a:rPr lang="zh-CN" altLang="en-US" sz="2400" dirty="0" smtClean="0"/>
              <a:t>；</a:t>
            </a:r>
            <a:r>
              <a:rPr lang="zh-CN" altLang="en-US" sz="2400" dirty="0" smtClean="0">
                <a:solidFill>
                  <a:srgbClr val="CC0000"/>
                </a:solidFill>
              </a:rPr>
              <a:t>再将其中的</a:t>
            </a:r>
            <a:r>
              <a:rPr lang="en-US" altLang="zh-CN" sz="2400" dirty="0" smtClean="0">
                <a:solidFill>
                  <a:srgbClr val="CC0000"/>
                </a:solidFill>
              </a:rPr>
              <a:t>Q</a:t>
            </a:r>
            <a:r>
              <a:rPr lang="zh-CN" altLang="en-US" sz="2400" dirty="0" smtClean="0">
                <a:solidFill>
                  <a:srgbClr val="CC0000"/>
                </a:solidFill>
              </a:rPr>
              <a:t>用其右端代替</a:t>
            </a:r>
            <a:endParaRPr lang="en-US" altLang="zh-CN" sz="2400" dirty="0" smtClean="0">
              <a:solidFill>
                <a:srgbClr val="CC0000"/>
              </a:solidFill>
            </a:endParaRPr>
          </a:p>
          <a:p>
            <a:pPr marL="457200" lvl="1" indent="0">
              <a:lnSpc>
                <a:spcPct val="120000"/>
              </a:lnSpc>
              <a:spcBef>
                <a:spcPts val="600"/>
              </a:spcBef>
              <a:spcAft>
                <a:spcPts val="0"/>
              </a:spcAft>
              <a:buNone/>
            </a:pPr>
            <a:r>
              <a:rPr lang="en-US" altLang="zh-CN" sz="2400" dirty="0" smtClean="0"/>
              <a:t>R </a:t>
            </a:r>
            <a:r>
              <a:rPr lang="en-US" altLang="zh-CN" sz="2400" dirty="0">
                <a:sym typeface="Symbol" pitchFamily="18" charset="2"/>
              </a:rPr>
              <a:t></a:t>
            </a:r>
            <a:r>
              <a:rPr lang="en-US" altLang="zh-CN" sz="2400" dirty="0"/>
              <a:t> </a:t>
            </a:r>
            <a:r>
              <a:rPr lang="en-US" altLang="zh-CN" sz="2400" dirty="0" err="1" smtClean="0"/>
              <a:t>Rbca</a:t>
            </a:r>
            <a:r>
              <a:rPr lang="en-US" altLang="zh-CN" sz="2400" dirty="0" smtClean="0"/>
              <a:t> </a:t>
            </a:r>
            <a:r>
              <a:rPr lang="en-US" altLang="zh-CN" sz="2400" dirty="0"/>
              <a:t>|</a:t>
            </a:r>
            <a:r>
              <a:rPr lang="en-US" altLang="zh-CN" sz="2400" dirty="0" err="1" smtClean="0"/>
              <a:t>bca</a:t>
            </a:r>
            <a:r>
              <a:rPr lang="en-US" altLang="zh-CN" sz="2400" dirty="0" smtClean="0"/>
              <a:t> </a:t>
            </a:r>
            <a:r>
              <a:rPr lang="en-US" altLang="zh-CN" sz="2400" dirty="0"/>
              <a:t>|ca |a </a:t>
            </a:r>
          </a:p>
          <a:p>
            <a:pPr lvl="1">
              <a:lnSpc>
                <a:spcPct val="120000"/>
              </a:lnSpc>
              <a:spcBef>
                <a:spcPts val="600"/>
              </a:spcBef>
              <a:spcAft>
                <a:spcPts val="0"/>
              </a:spcAft>
            </a:pPr>
            <a:r>
              <a:rPr lang="zh-CN" altLang="en-US" sz="2400" b="1" dirty="0" smtClean="0"/>
              <a:t>消除</a:t>
            </a:r>
            <a:r>
              <a:rPr lang="en-US" altLang="zh-CN" sz="2400" dirty="0" smtClean="0"/>
              <a:t>R</a:t>
            </a:r>
            <a:r>
              <a:rPr lang="zh-CN" altLang="en-US" sz="2400" b="1" dirty="0" smtClean="0"/>
              <a:t>产生</a:t>
            </a:r>
            <a:r>
              <a:rPr lang="zh-CN" altLang="en-US" sz="2400" b="1" dirty="0"/>
              <a:t>式中的直接左递归</a:t>
            </a:r>
            <a:r>
              <a:rPr lang="zh-CN" altLang="en-US" sz="2400" b="1" dirty="0" smtClean="0"/>
              <a:t>。</a:t>
            </a:r>
            <a:endParaRPr lang="en-US" altLang="zh-CN" sz="2400" b="1" dirty="0" smtClean="0"/>
          </a:p>
          <a:p>
            <a:pPr marL="457200" lvl="1" indent="0">
              <a:lnSpc>
                <a:spcPct val="120000"/>
              </a:lnSpc>
              <a:spcBef>
                <a:spcPts val="600"/>
              </a:spcBef>
              <a:spcAft>
                <a:spcPts val="0"/>
              </a:spcAft>
              <a:buNone/>
            </a:pPr>
            <a:r>
              <a:rPr lang="en-US" altLang="zh-CN" sz="2400" dirty="0" smtClean="0">
                <a:solidFill>
                  <a:srgbClr val="CC0000"/>
                </a:solidFill>
              </a:rPr>
              <a:t>3)</a:t>
            </a:r>
            <a:r>
              <a:rPr lang="zh-CN" altLang="en-US" sz="2400" dirty="0" smtClean="0"/>
              <a:t>整理改写后的文法：</a:t>
            </a:r>
            <a:r>
              <a:rPr lang="en-US" altLang="zh-CN" sz="2400" dirty="0" smtClean="0"/>
              <a:t>…</a:t>
            </a:r>
            <a:endParaRPr lang="en-US" altLang="zh-CN" sz="2400" b="1" dirty="0"/>
          </a:p>
        </p:txBody>
      </p:sp>
      <p:sp>
        <p:nvSpPr>
          <p:cNvPr id="5" name="矩形 4"/>
          <p:cNvSpPr/>
          <p:nvPr/>
        </p:nvSpPr>
        <p:spPr>
          <a:xfrm>
            <a:off x="683568" y="188640"/>
            <a:ext cx="7848872" cy="1055674"/>
          </a:xfrm>
          <a:prstGeom prst="rect">
            <a:avLst/>
          </a:prstGeom>
        </p:spPr>
        <p:txBody>
          <a:bodyPr wrap="square">
            <a:spAutoFit/>
          </a:bodyPr>
          <a:lstStyle/>
          <a:p>
            <a:pPr>
              <a:lnSpc>
                <a:spcPct val="120000"/>
              </a:lnSpc>
              <a:spcBef>
                <a:spcPts val="600"/>
              </a:spcBef>
              <a:buClr>
                <a:srgbClr val="3E3D2D"/>
              </a:buClr>
            </a:pPr>
            <a:r>
              <a:rPr lang="zh-CN" altLang="en-US" sz="2400" b="1" spc="30" dirty="0">
                <a:solidFill>
                  <a:prstClr val="black"/>
                </a:solidFill>
                <a:latin typeface="宋体" panose="02010600030101010101" pitchFamily="2" charset="-122"/>
                <a:ea typeface="宋体" pitchFamily="2" charset="-122"/>
                <a:sym typeface="Wingdings" panose="05000000000000000000" pitchFamily="2" charset="2"/>
              </a:rPr>
              <a:t>（</a:t>
            </a:r>
            <a:r>
              <a:rPr lang="en-US" altLang="zh-CN" sz="2400" b="1" spc="30" dirty="0">
                <a:solidFill>
                  <a:prstClr val="black"/>
                </a:solidFill>
                <a:latin typeface="宋体" panose="02010600030101010101" pitchFamily="2" charset="-122"/>
                <a:ea typeface="宋体" pitchFamily="2" charset="-122"/>
                <a:sym typeface="Wingdings" panose="05000000000000000000" pitchFamily="2" charset="2"/>
              </a:rPr>
              <a:t>P83</a:t>
            </a:r>
            <a:r>
              <a:rPr lang="zh-CN" altLang="en-US" sz="2400" b="1" spc="30" dirty="0">
                <a:solidFill>
                  <a:prstClr val="black"/>
                </a:solidFill>
                <a:latin typeface="宋体" panose="02010600030101010101" pitchFamily="2" charset="-122"/>
                <a:ea typeface="宋体" pitchFamily="2" charset="-122"/>
                <a:sym typeface="Wingdings" panose="05000000000000000000" pitchFamily="2" charset="2"/>
              </a:rPr>
              <a:t>）例：文法</a:t>
            </a:r>
            <a:r>
              <a:rPr lang="en-US" altLang="zh-CN" sz="2400" b="1" spc="30" dirty="0">
                <a:solidFill>
                  <a:prstClr val="black"/>
                </a:solidFill>
                <a:latin typeface="宋体" panose="02010600030101010101" pitchFamily="2" charset="-122"/>
                <a:ea typeface="宋体" pitchFamily="2" charset="-122"/>
                <a:sym typeface="Wingdings" panose="05000000000000000000" pitchFamily="2" charset="2"/>
              </a:rPr>
              <a:t>G </a:t>
            </a:r>
          </a:p>
          <a:p>
            <a:pPr>
              <a:lnSpc>
                <a:spcPct val="120000"/>
              </a:lnSpc>
              <a:spcBef>
                <a:spcPts val="600"/>
              </a:spcBef>
              <a:buClr>
                <a:srgbClr val="3E3D2D"/>
              </a:buClr>
            </a:pPr>
            <a:r>
              <a:rPr lang="en-US" altLang="zh-CN" sz="2400" b="1" dirty="0">
                <a:solidFill>
                  <a:prstClr val="black"/>
                </a:solidFill>
                <a:latin typeface="宋体" panose="02010600030101010101" pitchFamily="2" charset="-122"/>
                <a:ea typeface="宋体" pitchFamily="2" charset="-122"/>
              </a:rPr>
              <a:t>(1)S </a:t>
            </a:r>
            <a:r>
              <a:rPr lang="en-US" altLang="zh-CN" sz="2400" b="1" dirty="0">
                <a:solidFill>
                  <a:prstClr val="black"/>
                </a:solidFill>
                <a:latin typeface="宋体" panose="02010600030101010101" pitchFamily="2" charset="-122"/>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rPr>
              <a:t>Qc |c  (2)Q </a:t>
            </a:r>
            <a:r>
              <a:rPr lang="en-US" altLang="zh-CN" sz="2400" b="1" dirty="0">
                <a:solidFill>
                  <a:prstClr val="black"/>
                </a:solidFill>
                <a:latin typeface="宋体" panose="02010600030101010101" pitchFamily="2" charset="-122"/>
                <a:ea typeface="宋体" pitchFamily="2" charset="-122"/>
                <a:sym typeface="Symbol" pitchFamily="18" charset="2"/>
              </a:rPr>
              <a:t></a:t>
            </a:r>
            <a:r>
              <a:rPr lang="en-US" altLang="zh-CN" sz="2400" b="1" dirty="0" err="1">
                <a:solidFill>
                  <a:prstClr val="black"/>
                </a:solidFill>
                <a:latin typeface="宋体" panose="02010600030101010101" pitchFamily="2" charset="-122"/>
                <a:ea typeface="宋体" pitchFamily="2" charset="-122"/>
              </a:rPr>
              <a:t>Rb</a:t>
            </a:r>
            <a:r>
              <a:rPr lang="en-US" altLang="zh-CN" sz="2400" b="1" dirty="0">
                <a:solidFill>
                  <a:prstClr val="black"/>
                </a:solidFill>
                <a:latin typeface="宋体" panose="02010600030101010101" pitchFamily="2" charset="-122"/>
                <a:ea typeface="宋体" pitchFamily="2" charset="-122"/>
              </a:rPr>
              <a:t> |b  (3)R </a:t>
            </a:r>
            <a:r>
              <a:rPr lang="en-US" altLang="zh-CN" sz="2400" b="1" dirty="0">
                <a:solidFill>
                  <a:prstClr val="black"/>
                </a:solidFill>
                <a:latin typeface="宋体" panose="02010600030101010101" pitchFamily="2" charset="-122"/>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rPr>
              <a:t>Sa |a</a:t>
            </a:r>
          </a:p>
        </p:txBody>
      </p:sp>
    </p:spTree>
    <p:extLst>
      <p:ext uri="{BB962C8B-B14F-4D97-AF65-F5344CB8AC3E}">
        <p14:creationId xmlns:p14="http://schemas.microsoft.com/office/powerpoint/2010/main" val="34062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6322">
                                            <p:txEl>
                                              <p:pRg st="0" end="0"/>
                                            </p:txEl>
                                          </p:spTgt>
                                        </p:tgtEl>
                                        <p:attrNameLst>
                                          <p:attrName>style.visibility</p:attrName>
                                        </p:attrNameLst>
                                      </p:cBhvr>
                                      <p:to>
                                        <p:strVal val="visible"/>
                                      </p:to>
                                    </p:set>
                                    <p:animEffect transition="in" filter="fade">
                                      <p:cBhvr>
                                        <p:cTn id="13" dur="1000"/>
                                        <p:tgtEl>
                                          <p:spTgt spid="56322">
                                            <p:txEl>
                                              <p:pRg st="0" end="0"/>
                                            </p:txEl>
                                          </p:spTgt>
                                        </p:tgtEl>
                                      </p:cBhvr>
                                    </p:animEffect>
                                    <p:anim calcmode="lin" valueType="num">
                                      <p:cBhvr>
                                        <p:cTn id="14" dur="1000" fill="hold"/>
                                        <p:tgtEl>
                                          <p:spTgt spid="563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6322">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6322">
                                            <p:txEl>
                                              <p:pRg st="1" end="1"/>
                                            </p:txEl>
                                          </p:spTgt>
                                        </p:tgtEl>
                                        <p:attrNameLst>
                                          <p:attrName>style.visibility</p:attrName>
                                        </p:attrNameLst>
                                      </p:cBhvr>
                                      <p:to>
                                        <p:strVal val="visible"/>
                                      </p:to>
                                    </p:set>
                                    <p:animEffect transition="in" filter="fade">
                                      <p:cBhvr>
                                        <p:cTn id="18" dur="1000"/>
                                        <p:tgtEl>
                                          <p:spTgt spid="56322">
                                            <p:txEl>
                                              <p:pRg st="1" end="1"/>
                                            </p:txEl>
                                          </p:spTgt>
                                        </p:tgtEl>
                                      </p:cBhvr>
                                    </p:animEffect>
                                    <p:anim calcmode="lin" valueType="num">
                                      <p:cBhvr>
                                        <p:cTn id="19" dur="1000" fill="hold"/>
                                        <p:tgtEl>
                                          <p:spTgt spid="56322">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63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6322">
                                            <p:txEl>
                                              <p:pRg st="2" end="2"/>
                                            </p:txEl>
                                          </p:spTgt>
                                        </p:tgtEl>
                                        <p:attrNameLst>
                                          <p:attrName>style.visibility</p:attrName>
                                        </p:attrNameLst>
                                      </p:cBhvr>
                                      <p:to>
                                        <p:strVal val="visible"/>
                                      </p:to>
                                    </p:set>
                                    <p:animEffect transition="in" filter="fade">
                                      <p:cBhvr>
                                        <p:cTn id="25" dur="1000"/>
                                        <p:tgtEl>
                                          <p:spTgt spid="56322">
                                            <p:txEl>
                                              <p:pRg st="2" end="2"/>
                                            </p:txEl>
                                          </p:spTgt>
                                        </p:tgtEl>
                                      </p:cBhvr>
                                    </p:animEffect>
                                    <p:anim calcmode="lin" valueType="num">
                                      <p:cBhvr>
                                        <p:cTn id="26" dur="1000" fill="hold"/>
                                        <p:tgtEl>
                                          <p:spTgt spid="56322">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63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6322">
                                            <p:txEl>
                                              <p:pRg st="3" end="3"/>
                                            </p:txEl>
                                          </p:spTgt>
                                        </p:tgtEl>
                                        <p:attrNameLst>
                                          <p:attrName>style.visibility</p:attrName>
                                        </p:attrNameLst>
                                      </p:cBhvr>
                                      <p:to>
                                        <p:strVal val="visible"/>
                                      </p:to>
                                    </p:set>
                                    <p:animEffect transition="in" filter="fade">
                                      <p:cBhvr>
                                        <p:cTn id="32" dur="1000"/>
                                        <p:tgtEl>
                                          <p:spTgt spid="56322">
                                            <p:txEl>
                                              <p:pRg st="3" end="3"/>
                                            </p:txEl>
                                          </p:spTgt>
                                        </p:tgtEl>
                                      </p:cBhvr>
                                    </p:animEffect>
                                    <p:anim calcmode="lin" valueType="num">
                                      <p:cBhvr>
                                        <p:cTn id="33" dur="1000" fill="hold"/>
                                        <p:tgtEl>
                                          <p:spTgt spid="5632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63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6322">
                                            <p:txEl>
                                              <p:pRg st="4" end="4"/>
                                            </p:txEl>
                                          </p:spTgt>
                                        </p:tgtEl>
                                        <p:attrNameLst>
                                          <p:attrName>style.visibility</p:attrName>
                                        </p:attrNameLst>
                                      </p:cBhvr>
                                      <p:to>
                                        <p:strVal val="visible"/>
                                      </p:to>
                                    </p:set>
                                    <p:animEffect transition="in" filter="fade">
                                      <p:cBhvr>
                                        <p:cTn id="39" dur="1000"/>
                                        <p:tgtEl>
                                          <p:spTgt spid="56322">
                                            <p:txEl>
                                              <p:pRg st="4" end="4"/>
                                            </p:txEl>
                                          </p:spTgt>
                                        </p:tgtEl>
                                      </p:cBhvr>
                                    </p:animEffect>
                                    <p:anim calcmode="lin" valueType="num">
                                      <p:cBhvr>
                                        <p:cTn id="40" dur="1000" fill="hold"/>
                                        <p:tgtEl>
                                          <p:spTgt spid="56322">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63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322">
                                            <p:txEl>
                                              <p:pRg st="5" end="5"/>
                                            </p:txEl>
                                          </p:spTgt>
                                        </p:tgtEl>
                                        <p:attrNameLst>
                                          <p:attrName>style.visibility</p:attrName>
                                        </p:attrNameLst>
                                      </p:cBhvr>
                                      <p:to>
                                        <p:strVal val="visible"/>
                                      </p:to>
                                    </p:set>
                                    <p:animEffect transition="in" filter="fade">
                                      <p:cBhvr>
                                        <p:cTn id="46" dur="1000"/>
                                        <p:tgtEl>
                                          <p:spTgt spid="56322">
                                            <p:txEl>
                                              <p:pRg st="5" end="5"/>
                                            </p:txEl>
                                          </p:spTgt>
                                        </p:tgtEl>
                                      </p:cBhvr>
                                    </p:animEffect>
                                    <p:anim calcmode="lin" valueType="num">
                                      <p:cBhvr>
                                        <p:cTn id="47" dur="1000" fill="hold"/>
                                        <p:tgtEl>
                                          <p:spTgt spid="5632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563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6322">
                                            <p:txEl>
                                              <p:pRg st="6" end="6"/>
                                            </p:txEl>
                                          </p:spTgt>
                                        </p:tgtEl>
                                        <p:attrNameLst>
                                          <p:attrName>style.visibility</p:attrName>
                                        </p:attrNameLst>
                                      </p:cBhvr>
                                      <p:to>
                                        <p:strVal val="visible"/>
                                      </p:to>
                                    </p:set>
                                    <p:animEffect transition="in" filter="fade">
                                      <p:cBhvr>
                                        <p:cTn id="53" dur="1000"/>
                                        <p:tgtEl>
                                          <p:spTgt spid="56322">
                                            <p:txEl>
                                              <p:pRg st="6" end="6"/>
                                            </p:txEl>
                                          </p:spTgt>
                                        </p:tgtEl>
                                      </p:cBhvr>
                                    </p:animEffect>
                                    <p:anim calcmode="lin" valueType="num">
                                      <p:cBhvr>
                                        <p:cTn id="54" dur="1000" fill="hold"/>
                                        <p:tgtEl>
                                          <p:spTgt spid="56322">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563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6322">
                                            <p:txEl>
                                              <p:pRg st="7" end="7"/>
                                            </p:txEl>
                                          </p:spTgt>
                                        </p:tgtEl>
                                        <p:attrNameLst>
                                          <p:attrName>style.visibility</p:attrName>
                                        </p:attrNameLst>
                                      </p:cBhvr>
                                      <p:to>
                                        <p:strVal val="visible"/>
                                      </p:to>
                                    </p:set>
                                    <p:animEffect transition="in" filter="fade">
                                      <p:cBhvr>
                                        <p:cTn id="60" dur="1000"/>
                                        <p:tgtEl>
                                          <p:spTgt spid="56322">
                                            <p:txEl>
                                              <p:pRg st="7" end="7"/>
                                            </p:txEl>
                                          </p:spTgt>
                                        </p:tgtEl>
                                      </p:cBhvr>
                                    </p:animEffect>
                                    <p:anim calcmode="lin" valueType="num">
                                      <p:cBhvr>
                                        <p:cTn id="61" dur="1000" fill="hold"/>
                                        <p:tgtEl>
                                          <p:spTgt spid="56322">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563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6322">
                                            <p:txEl>
                                              <p:pRg st="8" end="8"/>
                                            </p:txEl>
                                          </p:spTgt>
                                        </p:tgtEl>
                                        <p:attrNameLst>
                                          <p:attrName>style.visibility</p:attrName>
                                        </p:attrNameLst>
                                      </p:cBhvr>
                                      <p:to>
                                        <p:strVal val="visible"/>
                                      </p:to>
                                    </p:set>
                                    <p:animEffect transition="in" filter="fade">
                                      <p:cBhvr>
                                        <p:cTn id="67" dur="1000"/>
                                        <p:tgtEl>
                                          <p:spTgt spid="56322">
                                            <p:txEl>
                                              <p:pRg st="8" end="8"/>
                                            </p:txEl>
                                          </p:spTgt>
                                        </p:tgtEl>
                                      </p:cBhvr>
                                    </p:animEffect>
                                    <p:anim calcmode="lin" valueType="num">
                                      <p:cBhvr>
                                        <p:cTn id="68" dur="1000" fill="hold"/>
                                        <p:tgtEl>
                                          <p:spTgt spid="56322">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5632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sz="quarter" idx="13"/>
          </p:nvPr>
        </p:nvSpPr>
        <p:spPr>
          <a:xfrm>
            <a:off x="517972" y="1124744"/>
            <a:ext cx="8320088" cy="5184775"/>
          </a:xfrm>
        </p:spPr>
        <p:txBody>
          <a:bodyPr/>
          <a:lstStyle/>
          <a:p>
            <a:r>
              <a:rPr lang="zh-CN" altLang="en-US" sz="2400" dirty="0" smtClean="0">
                <a:sym typeface="Symbol" pitchFamily="18" charset="2"/>
              </a:rPr>
              <a:t>在文法中，有些产生式对推导不起作用，要删除掉。</a:t>
            </a:r>
          </a:p>
          <a:p>
            <a:pPr lvl="1"/>
            <a:r>
              <a:rPr lang="zh-CN" altLang="en-US" sz="2200" dirty="0" smtClean="0">
                <a:sym typeface="Symbol" pitchFamily="18" charset="2"/>
              </a:rPr>
              <a:t>如某个产生式在推导过程中永远不会被用到，即由开始符号推导</a:t>
            </a:r>
            <a:r>
              <a:rPr lang="zh-CN" altLang="en-US" sz="2000" dirty="0" smtClean="0">
                <a:sym typeface="Symbol" pitchFamily="18" charset="2"/>
              </a:rPr>
              <a:t>，</a:t>
            </a:r>
            <a:r>
              <a:rPr lang="zh-CN" altLang="en-US" sz="2200" dirty="0" smtClean="0">
                <a:sym typeface="Symbol" pitchFamily="18" charset="2"/>
              </a:rPr>
              <a:t>永远推不到它左部的非终结符。</a:t>
            </a:r>
          </a:p>
          <a:p>
            <a:pPr lvl="1"/>
            <a:r>
              <a:rPr lang="zh-CN" altLang="en-US" sz="2200" dirty="0" smtClean="0">
                <a:sym typeface="Symbol" pitchFamily="18" charset="2"/>
              </a:rPr>
              <a:t>再如永远导不出终结符串的产生式。</a:t>
            </a:r>
          </a:p>
          <a:p>
            <a:pPr lvl="1"/>
            <a:r>
              <a:rPr lang="zh-CN" altLang="en-US" sz="2200" dirty="0" smtClean="0">
                <a:sym typeface="Symbol" pitchFamily="18" charset="2"/>
              </a:rPr>
              <a:t>如形如</a:t>
            </a:r>
            <a:r>
              <a:rPr lang="en-US" altLang="zh-CN" sz="2200" dirty="0" smtClean="0">
                <a:sym typeface="Symbol" pitchFamily="18" charset="2"/>
              </a:rPr>
              <a:t>PP</a:t>
            </a:r>
            <a:r>
              <a:rPr lang="zh-CN" altLang="en-US" sz="2200" dirty="0" smtClean="0">
                <a:sym typeface="Symbol" pitchFamily="18" charset="2"/>
              </a:rPr>
              <a:t>的产生式</a:t>
            </a:r>
          </a:p>
          <a:p>
            <a:r>
              <a:rPr lang="zh-CN" altLang="en-US" sz="2400" dirty="0" smtClean="0">
                <a:sym typeface="Symbol" pitchFamily="18" charset="2"/>
              </a:rPr>
              <a:t>简化步骤：</a:t>
            </a:r>
          </a:p>
          <a:p>
            <a:pPr lvl="1"/>
            <a:r>
              <a:rPr lang="zh-CN" altLang="en-US" sz="2200" dirty="0" smtClean="0">
                <a:sym typeface="Symbol" pitchFamily="18" charset="2"/>
              </a:rPr>
              <a:t>查找有无形如</a:t>
            </a:r>
            <a:r>
              <a:rPr lang="en-US" altLang="zh-CN" sz="2200" dirty="0" smtClean="0">
                <a:sym typeface="Symbol" pitchFamily="18" charset="2"/>
              </a:rPr>
              <a:t>PP</a:t>
            </a:r>
            <a:r>
              <a:rPr lang="zh-CN" altLang="en-US" sz="2200" dirty="0" smtClean="0">
                <a:sym typeface="Symbol" pitchFamily="18" charset="2"/>
              </a:rPr>
              <a:t>的产生式，若有则删除；</a:t>
            </a:r>
          </a:p>
          <a:p>
            <a:pPr lvl="1"/>
            <a:r>
              <a:rPr lang="zh-CN" altLang="en-US" sz="2200" dirty="0" smtClean="0">
                <a:sym typeface="Symbol" pitchFamily="18" charset="2"/>
              </a:rPr>
              <a:t>若某个产生式在推导过程中永远不会被用到，删除它；</a:t>
            </a:r>
          </a:p>
          <a:p>
            <a:pPr lvl="1"/>
            <a:r>
              <a:rPr lang="zh-CN" altLang="en-US" sz="2200" dirty="0" smtClean="0">
                <a:sym typeface="Symbol" pitchFamily="18" charset="2"/>
              </a:rPr>
              <a:t>若某个产生式在推导过程中不能从中导出终结符，删除它。</a:t>
            </a:r>
          </a:p>
          <a:p>
            <a:pPr lvl="1"/>
            <a:r>
              <a:rPr lang="zh-CN" altLang="en-US" sz="2200" dirty="0" smtClean="0">
                <a:sym typeface="Symbol" pitchFamily="18" charset="2"/>
              </a:rPr>
              <a:t>最后，整理所有剩余产生式，就得到简化的文法。</a:t>
            </a:r>
          </a:p>
          <a:p>
            <a:pPr lvl="1">
              <a:buClr>
                <a:schemeClr val="tx1"/>
              </a:buClr>
            </a:pPr>
            <a:endParaRPr lang="en-US" altLang="zh-CN" dirty="0" smtClean="0">
              <a:sym typeface="Symbol" pitchFamily="18" charset="2"/>
            </a:endParaRP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19</a:t>
            </a:fld>
            <a:endParaRPr lang="en-US">
              <a:solidFill>
                <a:srgbClr val="FFFFFF"/>
              </a:solidFill>
            </a:endParaRPr>
          </a:p>
        </p:txBody>
      </p:sp>
      <p:sp>
        <p:nvSpPr>
          <p:cNvPr id="4" name="TextBox 3"/>
          <p:cNvSpPr txBox="1"/>
          <p:nvPr/>
        </p:nvSpPr>
        <p:spPr>
          <a:xfrm>
            <a:off x="532924" y="404664"/>
            <a:ext cx="7135419"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A50021"/>
                </a:solidFill>
                <a:ea typeface="宋体" pitchFamily="2" charset="-122"/>
              </a:rPr>
              <a:t>什么是无用的产生式？（自行复习）</a:t>
            </a:r>
          </a:p>
        </p:txBody>
      </p:sp>
    </p:spTree>
    <p:extLst>
      <p:ext uri="{BB962C8B-B14F-4D97-AF65-F5344CB8AC3E}">
        <p14:creationId xmlns:p14="http://schemas.microsoft.com/office/powerpoint/2010/main" val="325282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23528" y="332656"/>
            <a:ext cx="7924800" cy="1143000"/>
          </a:xfrm>
        </p:spPr>
        <p:txBody>
          <a:bodyPr>
            <a:normAutofit/>
          </a:bodyPr>
          <a:lstStyle/>
          <a:p>
            <a:r>
              <a:rPr lang="en-US" altLang="zh-CN" sz="3200" dirty="0" smtClean="0">
                <a:solidFill>
                  <a:srgbClr val="FFC000"/>
                </a:solidFill>
              </a:rPr>
              <a:t>4.3 </a:t>
            </a:r>
            <a:r>
              <a:rPr lang="zh-CN" altLang="en-US" sz="3200" dirty="0" smtClean="0">
                <a:solidFill>
                  <a:srgbClr val="FFC000"/>
                </a:solidFill>
              </a:rPr>
              <a:t>将某些非</a:t>
            </a:r>
            <a:r>
              <a:rPr lang="en-US" altLang="zh-CN" sz="3200" dirty="0" smtClean="0">
                <a:solidFill>
                  <a:srgbClr val="FFC000"/>
                </a:solidFill>
              </a:rPr>
              <a:t>LL(1)</a:t>
            </a:r>
            <a:r>
              <a:rPr lang="zh-CN" altLang="en-US" sz="3200" dirty="0" smtClean="0">
                <a:solidFill>
                  <a:srgbClr val="FFC000"/>
                </a:solidFill>
              </a:rPr>
              <a:t>文法转变成</a:t>
            </a:r>
            <a:r>
              <a:rPr lang="en-US" altLang="zh-CN" sz="3200" dirty="0" smtClean="0">
                <a:solidFill>
                  <a:srgbClr val="FFC000"/>
                </a:solidFill>
              </a:rPr>
              <a:t>LL(1)</a:t>
            </a:r>
            <a:r>
              <a:rPr lang="zh-CN" altLang="en-US" sz="3200" dirty="0" smtClean="0">
                <a:solidFill>
                  <a:srgbClr val="FFC000"/>
                </a:solidFill>
              </a:rPr>
              <a:t>文法</a:t>
            </a:r>
            <a:r>
              <a:rPr lang="en-US" altLang="zh-CN" sz="3200" dirty="0" smtClean="0">
                <a:solidFill>
                  <a:srgbClr val="FFC000"/>
                </a:solidFill>
              </a:rPr>
              <a:t/>
            </a:r>
            <a:br>
              <a:rPr lang="en-US" altLang="zh-CN" sz="3200" dirty="0" smtClean="0">
                <a:solidFill>
                  <a:srgbClr val="FFC000"/>
                </a:solidFill>
              </a:rPr>
            </a:br>
            <a:endParaRPr lang="zh-CN" altLang="en-US" sz="3200" dirty="0" smtClean="0">
              <a:solidFill>
                <a:srgbClr val="FFC000"/>
              </a:solidFill>
            </a:endParaRPr>
          </a:p>
        </p:txBody>
      </p:sp>
      <p:sp>
        <p:nvSpPr>
          <p:cNvPr id="258051" name="Rectangle 3"/>
          <p:cNvSpPr>
            <a:spLocks noGrp="1" noChangeArrowheads="1"/>
          </p:cNvSpPr>
          <p:nvPr>
            <p:ph sz="quarter" idx="4294967295"/>
          </p:nvPr>
        </p:nvSpPr>
        <p:spPr>
          <a:xfrm>
            <a:off x="251520" y="1628800"/>
            <a:ext cx="7924800" cy="4114800"/>
          </a:xfrm>
        </p:spPr>
        <p:txBody>
          <a:bodyPr>
            <a:normAutofit/>
          </a:bodyPr>
          <a:lstStyle/>
          <a:p>
            <a:endParaRPr lang="en-US" altLang="zh-CN" sz="2400" b="1" dirty="0" smtClean="0"/>
          </a:p>
          <a:p>
            <a:pPr>
              <a:lnSpc>
                <a:spcPct val="120000"/>
              </a:lnSpc>
            </a:pPr>
            <a:r>
              <a:rPr lang="zh-CN" altLang="en-US" sz="2400" b="1" dirty="0" smtClean="0">
                <a:solidFill>
                  <a:schemeClr val="tx1"/>
                </a:solidFill>
              </a:rPr>
              <a:t>采用确定的自顶向下分析要求给定的文法必须是</a:t>
            </a:r>
            <a:r>
              <a:rPr lang="en-US" altLang="zh-CN" sz="2400" b="1" dirty="0" smtClean="0">
                <a:solidFill>
                  <a:schemeClr val="tx1"/>
                </a:solidFill>
              </a:rPr>
              <a:t>LL(1)</a:t>
            </a:r>
            <a:r>
              <a:rPr lang="zh-CN" altLang="en-US" sz="2400" b="1" dirty="0" smtClean="0">
                <a:solidFill>
                  <a:schemeClr val="tx1"/>
                </a:solidFill>
              </a:rPr>
              <a:t>文法，但并不是所有的文法是</a:t>
            </a:r>
            <a:r>
              <a:rPr lang="en-US" altLang="zh-CN" sz="2400" b="1" dirty="0" smtClean="0">
                <a:solidFill>
                  <a:schemeClr val="tx1"/>
                </a:solidFill>
              </a:rPr>
              <a:t>LL(1)</a:t>
            </a:r>
            <a:r>
              <a:rPr lang="zh-CN" altLang="en-US" sz="2400" b="1" dirty="0" smtClean="0">
                <a:solidFill>
                  <a:schemeClr val="tx1"/>
                </a:solidFill>
              </a:rPr>
              <a:t>文法。</a:t>
            </a:r>
            <a:endParaRPr lang="en-US" altLang="zh-CN" sz="2400" b="1" dirty="0" smtClean="0">
              <a:solidFill>
                <a:schemeClr val="tx1"/>
              </a:solidFill>
            </a:endParaRPr>
          </a:p>
          <a:p>
            <a:pPr>
              <a:lnSpc>
                <a:spcPct val="120000"/>
              </a:lnSpc>
            </a:pPr>
            <a:endParaRPr lang="zh-CN" altLang="en-US" sz="2400" b="1" dirty="0" smtClean="0">
              <a:solidFill>
                <a:schemeClr val="tx1"/>
              </a:solidFill>
            </a:endParaRPr>
          </a:p>
          <a:p>
            <a:pPr>
              <a:lnSpc>
                <a:spcPct val="120000"/>
              </a:lnSpc>
            </a:pPr>
            <a:r>
              <a:rPr lang="zh-CN" altLang="en-US" sz="2400" b="1" dirty="0" smtClean="0">
                <a:solidFill>
                  <a:schemeClr val="tx1"/>
                </a:solidFill>
              </a:rPr>
              <a:t>有些文法，如果该文法含有</a:t>
            </a:r>
            <a:r>
              <a:rPr lang="zh-CN" altLang="en-US" sz="2400" b="1" dirty="0" smtClean="0">
                <a:solidFill>
                  <a:srgbClr val="CC0000"/>
                </a:solidFill>
              </a:rPr>
              <a:t>直接左递归</a:t>
            </a:r>
            <a:r>
              <a:rPr lang="zh-CN" altLang="en-US" sz="2400" b="1" dirty="0" smtClean="0">
                <a:solidFill>
                  <a:schemeClr val="tx1"/>
                </a:solidFill>
              </a:rPr>
              <a:t>或</a:t>
            </a:r>
            <a:r>
              <a:rPr lang="zh-CN" altLang="en-US" sz="2400" b="1" dirty="0" smtClean="0">
                <a:solidFill>
                  <a:srgbClr val="CC0000"/>
                </a:solidFill>
              </a:rPr>
              <a:t>间接左递归</a:t>
            </a:r>
            <a:r>
              <a:rPr lang="zh-CN" altLang="en-US" sz="2400" b="1" dirty="0" smtClean="0">
                <a:solidFill>
                  <a:schemeClr val="tx1"/>
                </a:solidFill>
              </a:rPr>
              <a:t>，或含有</a:t>
            </a:r>
            <a:r>
              <a:rPr lang="zh-CN" altLang="en-US" sz="2400" b="1" dirty="0" smtClean="0">
                <a:solidFill>
                  <a:srgbClr val="CC0000"/>
                </a:solidFill>
              </a:rPr>
              <a:t>左公共因子</a:t>
            </a:r>
            <a:r>
              <a:rPr lang="zh-CN" altLang="en-US" sz="2400" b="1" dirty="0" smtClean="0">
                <a:solidFill>
                  <a:schemeClr val="tx1"/>
                </a:solidFill>
              </a:rPr>
              <a:t>则称该文法肯定不是</a:t>
            </a:r>
            <a:r>
              <a:rPr lang="en-US" altLang="zh-CN" sz="2400" b="1" dirty="0" smtClean="0">
                <a:solidFill>
                  <a:schemeClr val="tx1"/>
                </a:solidFill>
              </a:rPr>
              <a:t>LL(1)</a:t>
            </a:r>
            <a:r>
              <a:rPr lang="zh-CN" altLang="en-US" sz="2400" b="1" dirty="0" smtClean="0">
                <a:solidFill>
                  <a:schemeClr val="tx1"/>
                </a:solidFill>
              </a:rPr>
              <a:t>文法</a:t>
            </a:r>
            <a:r>
              <a:rPr lang="zh-CN" altLang="en-US" sz="2400" b="1" dirty="0"/>
              <a:t>。</a:t>
            </a:r>
            <a:r>
              <a:rPr lang="zh-CN" altLang="en-US" sz="2400" b="1" dirty="0" smtClean="0"/>
              <a:t>可以通过</a:t>
            </a:r>
            <a:r>
              <a:rPr lang="zh-CN" altLang="en-US" sz="2400" b="1" dirty="0" smtClean="0">
                <a:solidFill>
                  <a:srgbClr val="CC0000"/>
                </a:solidFill>
              </a:rPr>
              <a:t>等价变换，</a:t>
            </a:r>
            <a:r>
              <a:rPr lang="zh-CN" altLang="en-US" sz="2400" b="1" dirty="0" smtClean="0"/>
              <a:t>尝试</a:t>
            </a:r>
            <a:r>
              <a:rPr lang="zh-CN" altLang="en-US" sz="2400" b="1" dirty="0" smtClean="0">
                <a:solidFill>
                  <a:schemeClr val="tx1"/>
                </a:solidFill>
              </a:rPr>
              <a:t>将非其改为</a:t>
            </a:r>
            <a:r>
              <a:rPr lang="en-US" altLang="zh-CN" sz="2400" b="1" dirty="0" smtClean="0">
                <a:solidFill>
                  <a:schemeClr val="tx1"/>
                </a:solidFill>
              </a:rPr>
              <a:t>LL(1)</a:t>
            </a:r>
            <a:r>
              <a:rPr lang="zh-CN" altLang="en-US" sz="2400" b="1" dirty="0" smtClean="0">
                <a:solidFill>
                  <a:schemeClr val="tx1"/>
                </a:solidFill>
              </a:rPr>
              <a:t>文法，。</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prstClr val="black">
                    <a:tint val="95000"/>
                  </a:prstClr>
                </a:solidFill>
              </a:rPr>
              <a:pPr/>
              <a:t>2</a:t>
            </a:fld>
            <a:endParaRPr lang="en-US">
              <a:solidFill>
                <a:prstClr val="black">
                  <a:tint val="95000"/>
                </a:prstClr>
              </a:solidFill>
            </a:endParaRPr>
          </a:p>
        </p:txBody>
      </p:sp>
    </p:spTree>
    <p:extLst>
      <p:ext uri="{BB962C8B-B14F-4D97-AF65-F5344CB8AC3E}">
        <p14:creationId xmlns:p14="http://schemas.microsoft.com/office/powerpoint/2010/main" val="3198838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animEffect transition="in" filter="fade">
                                      <p:cBhvr>
                                        <p:cTn id="7" dur="1000"/>
                                        <p:tgtEl>
                                          <p:spTgt spid="258051">
                                            <p:txEl>
                                              <p:pRg st="1" end="1"/>
                                            </p:txEl>
                                          </p:spTgt>
                                        </p:tgtEl>
                                      </p:cBhvr>
                                    </p:animEffect>
                                    <p:anim calcmode="lin" valueType="num">
                                      <p:cBhvr>
                                        <p:cTn id="8" dur="10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80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14" dur="500"/>
                                        <p:tgtEl>
                                          <p:spTgt spid="258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8237106-F2ED-405E-BC33-CC3CF426205F}" type="slidenum">
              <a:rPr lang="en-US" smtClean="0">
                <a:solidFill>
                  <a:srgbClr val="FFFFFF"/>
                </a:solidFill>
              </a:rPr>
              <a:pPr/>
              <a:t>20</a:t>
            </a:fld>
            <a:endParaRPr lang="en-US">
              <a:solidFill>
                <a:srgbClr val="FFFFFF"/>
              </a:solidFill>
            </a:endParaRPr>
          </a:p>
        </p:txBody>
      </p:sp>
      <p:sp>
        <p:nvSpPr>
          <p:cNvPr id="268291" name="Rectangle 3"/>
          <p:cNvSpPr>
            <a:spLocks noGrp="1" noChangeArrowheads="1"/>
          </p:cNvSpPr>
          <p:nvPr>
            <p:ph sz="quarter" idx="4294967295"/>
          </p:nvPr>
        </p:nvSpPr>
        <p:spPr>
          <a:xfrm>
            <a:off x="359010" y="1556793"/>
            <a:ext cx="7924800" cy="2952328"/>
          </a:xfrm>
        </p:spPr>
        <p:txBody>
          <a:bodyPr>
            <a:normAutofit/>
          </a:bodyPr>
          <a:lstStyle/>
          <a:p>
            <a:pPr marL="0" indent="0">
              <a:spcBef>
                <a:spcPts val="600"/>
              </a:spcBef>
              <a:spcAft>
                <a:spcPts val="600"/>
              </a:spcAft>
              <a:buNone/>
            </a:pPr>
            <a:r>
              <a:rPr lang="zh-CN" altLang="en-US" sz="2400" b="1" dirty="0" smtClean="0"/>
              <a:t>即使努力消除左公因子和左递归，也会存在不是</a:t>
            </a:r>
            <a:r>
              <a:rPr lang="en-US" altLang="zh-CN" sz="2400" b="1" dirty="0" smtClean="0"/>
              <a:t>LL(1)</a:t>
            </a:r>
            <a:r>
              <a:rPr lang="zh-CN" altLang="en-US" sz="2400" b="1" dirty="0" smtClean="0"/>
              <a:t>的文法。常见的不是</a:t>
            </a:r>
            <a:r>
              <a:rPr lang="en-US" altLang="zh-CN" sz="2400" b="1" dirty="0" smtClean="0"/>
              <a:t>LL(1)</a:t>
            </a:r>
            <a:r>
              <a:rPr lang="zh-CN" altLang="en-US" sz="2400" b="1" dirty="0" smtClean="0"/>
              <a:t>文法的形式有：</a:t>
            </a:r>
            <a:endParaRPr lang="en-US" altLang="zh-CN" sz="2400" b="1" dirty="0" smtClean="0"/>
          </a:p>
          <a:p>
            <a:pPr>
              <a:spcBef>
                <a:spcPts val="600"/>
              </a:spcBef>
              <a:spcAft>
                <a:spcPts val="600"/>
              </a:spcAft>
            </a:pPr>
            <a:r>
              <a:rPr lang="zh-CN" altLang="en-US" sz="2400" b="1" dirty="0" smtClean="0"/>
              <a:t>相同左部的多个产生式，右部的</a:t>
            </a:r>
            <a:r>
              <a:rPr lang="en-US" altLang="zh-CN" sz="2400" b="1" dirty="0" smtClean="0"/>
              <a:t>FIRST() </a:t>
            </a:r>
            <a:r>
              <a:rPr lang="zh-CN" altLang="en-US" sz="2400" b="1" dirty="0" smtClean="0"/>
              <a:t>交集不为空。</a:t>
            </a:r>
            <a:endParaRPr lang="en-US" altLang="zh-CN" sz="2400" b="1" dirty="0" smtClean="0"/>
          </a:p>
          <a:p>
            <a:pPr>
              <a:spcBef>
                <a:spcPts val="600"/>
              </a:spcBef>
              <a:spcAft>
                <a:spcPts val="600"/>
              </a:spcAft>
            </a:pPr>
            <a:r>
              <a:rPr lang="zh-CN" altLang="en-US" sz="2400" b="1" dirty="0"/>
              <a:t>相同左部</a:t>
            </a:r>
            <a:r>
              <a:rPr lang="zh-CN" altLang="en-US" sz="2400" b="1" dirty="0" smtClean="0"/>
              <a:t>的多个产生式中，有空产生式（</a:t>
            </a:r>
            <a:r>
              <a:rPr lang="en-US" altLang="zh-CN" sz="2400" b="1" dirty="0" smtClean="0"/>
              <a:t>A-&gt;</a:t>
            </a:r>
            <a:r>
              <a:rPr lang="el-GR" altLang="zh-CN" sz="2400" b="1" dirty="0" smtClean="0"/>
              <a:t>ε</a:t>
            </a:r>
            <a:r>
              <a:rPr lang="zh-CN" altLang="en-US" sz="2400" b="1" dirty="0" smtClean="0"/>
              <a:t>），且</a:t>
            </a:r>
            <a:r>
              <a:rPr lang="en-US" altLang="zh-CN" sz="2400" b="1" dirty="0" smtClean="0"/>
              <a:t>FOLLOW(A)</a:t>
            </a:r>
            <a:r>
              <a:rPr lang="zh-CN" altLang="en-US" sz="2400" b="1" dirty="0" smtClean="0"/>
              <a:t>与其他产生式右部的</a:t>
            </a:r>
            <a:r>
              <a:rPr lang="en-US" altLang="zh-CN" sz="2400" b="1" dirty="0" smtClean="0"/>
              <a:t>FIRST()</a:t>
            </a:r>
            <a:r>
              <a:rPr lang="zh-CN" altLang="en-US" sz="2400" b="1" dirty="0" smtClean="0"/>
              <a:t>交集不为空。</a:t>
            </a:r>
            <a:endParaRPr lang="en-US" altLang="zh-CN" sz="2400" b="1" dirty="0" smtClean="0"/>
          </a:p>
          <a:p>
            <a:pPr>
              <a:spcBef>
                <a:spcPts val="600"/>
              </a:spcBef>
              <a:spcAft>
                <a:spcPts val="600"/>
              </a:spcAft>
            </a:pPr>
            <a:r>
              <a:rPr lang="zh-CN" altLang="en-US" sz="2400" b="1" dirty="0" smtClean="0"/>
              <a:t>文法含有左递归，且无法完全消除。</a:t>
            </a:r>
          </a:p>
        </p:txBody>
      </p:sp>
      <p:sp>
        <p:nvSpPr>
          <p:cNvPr id="3" name="矩形 2"/>
          <p:cNvSpPr/>
          <p:nvPr/>
        </p:nvSpPr>
        <p:spPr>
          <a:xfrm>
            <a:off x="703076" y="5589240"/>
            <a:ext cx="7541332" cy="424732"/>
          </a:xfrm>
          <a:prstGeom prst="rect">
            <a:avLst/>
          </a:prstGeom>
        </p:spPr>
        <p:txBody>
          <a:bodyPr wrap="square">
            <a:spAutoFit/>
          </a:bodyPr>
          <a:lstStyle/>
          <a:p>
            <a:pPr marL="342900" indent="-342900">
              <a:lnSpc>
                <a:spcPct val="90000"/>
              </a:lnSpc>
              <a:spcBef>
                <a:spcPct val="20000"/>
              </a:spcBef>
              <a:spcAft>
                <a:spcPts val="600"/>
              </a:spcAft>
              <a:buClr>
                <a:srgbClr val="DC9E1F"/>
              </a:buClr>
            </a:pPr>
            <a:r>
              <a:rPr lang="zh-CN" altLang="en-US" sz="2400" b="1" spc="30" dirty="0">
                <a:solidFill>
                  <a:srgbClr val="FFFFFF"/>
                </a:solidFill>
                <a:latin typeface="宋体" panose="02010600030101010101" pitchFamily="2" charset="-122"/>
              </a:rPr>
              <a:t>无法采用最左推导方式判断输入串是否合法。</a:t>
            </a:r>
          </a:p>
        </p:txBody>
      </p:sp>
      <p:sp>
        <p:nvSpPr>
          <p:cNvPr id="4" name="TextBox 3"/>
          <p:cNvSpPr txBox="1"/>
          <p:nvPr/>
        </p:nvSpPr>
        <p:spPr>
          <a:xfrm>
            <a:off x="539552" y="522258"/>
            <a:ext cx="8280920" cy="584775"/>
          </a:xfrm>
          <a:prstGeom prst="rect">
            <a:avLst/>
          </a:prstGeom>
          <a:noFill/>
        </p:spPr>
        <p:txBody>
          <a:bodyPr wrap="square" rtlCol="0">
            <a:spAutoFit/>
          </a:bodyPr>
          <a:lstStyle/>
          <a:p>
            <a:pPr eaLnBrk="0" fontAlgn="base" hangingPunct="0">
              <a:spcBef>
                <a:spcPct val="0"/>
              </a:spcBef>
              <a:spcAft>
                <a:spcPct val="0"/>
              </a:spcAft>
            </a:pPr>
            <a:r>
              <a:rPr lang="en-US" altLang="zh-CN" sz="3200" b="1" dirty="0">
                <a:solidFill>
                  <a:srgbClr val="F0AD00"/>
                </a:solidFill>
                <a:latin typeface="Arial Narrow" pitchFamily="34" charset="0"/>
              </a:rPr>
              <a:t>4.4  </a:t>
            </a:r>
            <a:r>
              <a:rPr lang="zh-CN" altLang="en-US" sz="3200" b="1" dirty="0">
                <a:solidFill>
                  <a:srgbClr val="F0AD00"/>
                </a:solidFill>
                <a:latin typeface="Arial Narrow" pitchFamily="34" charset="0"/>
              </a:rPr>
              <a:t>不确定的自顶向下分析思想</a:t>
            </a:r>
          </a:p>
        </p:txBody>
      </p:sp>
      <p:sp>
        <p:nvSpPr>
          <p:cNvPr id="5" name="TextBox 4"/>
          <p:cNvSpPr txBox="1"/>
          <p:nvPr/>
        </p:nvSpPr>
        <p:spPr>
          <a:xfrm>
            <a:off x="558149" y="4653135"/>
            <a:ext cx="7632848" cy="1569660"/>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这样的文法，采用自顶向下分析就会产生回溯问题。计算机只有尝试过某个非终结符号的所有产生式后，才能确定这个符号相应的语法树是否正确。（</a:t>
            </a:r>
            <a:r>
              <a:rPr lang="zh-CN" altLang="en-US" sz="2400" b="1" dirty="0">
                <a:solidFill>
                  <a:srgbClr val="CC0000"/>
                </a:solidFill>
                <a:latin typeface="Arial Narrow" pitchFamily="34" charset="0"/>
              </a:rPr>
              <a:t>试探所有的可能性）</a:t>
            </a:r>
          </a:p>
        </p:txBody>
      </p:sp>
    </p:spTree>
    <p:extLst>
      <p:ext uri="{BB962C8B-B14F-4D97-AF65-F5344CB8AC3E}">
        <p14:creationId xmlns:p14="http://schemas.microsoft.com/office/powerpoint/2010/main" val="31007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fade">
                                      <p:cBhvr>
                                        <p:cTn id="7" dur="1000"/>
                                        <p:tgtEl>
                                          <p:spTgt spid="268291">
                                            <p:txEl>
                                              <p:pRg st="0" end="0"/>
                                            </p:txEl>
                                          </p:spTgt>
                                        </p:tgtEl>
                                      </p:cBhvr>
                                    </p:animEffect>
                                    <p:anim calcmode="lin" valueType="num">
                                      <p:cBhvr>
                                        <p:cTn id="8" dur="10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82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8291">
                                            <p:txEl>
                                              <p:pRg st="1" end="1"/>
                                            </p:txEl>
                                          </p:spTgt>
                                        </p:tgtEl>
                                        <p:attrNameLst>
                                          <p:attrName>style.visibility</p:attrName>
                                        </p:attrNameLst>
                                      </p:cBhvr>
                                      <p:to>
                                        <p:strVal val="visible"/>
                                      </p:to>
                                    </p:set>
                                    <p:animEffect transition="in" filter="fade">
                                      <p:cBhvr>
                                        <p:cTn id="14" dur="1000"/>
                                        <p:tgtEl>
                                          <p:spTgt spid="268291">
                                            <p:txEl>
                                              <p:pRg st="1" end="1"/>
                                            </p:txEl>
                                          </p:spTgt>
                                        </p:tgtEl>
                                      </p:cBhvr>
                                    </p:animEffect>
                                    <p:anim calcmode="lin" valueType="num">
                                      <p:cBhvr>
                                        <p:cTn id="15" dur="1000" fill="hold"/>
                                        <p:tgtEl>
                                          <p:spTgt spid="2682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8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8291">
                                            <p:txEl>
                                              <p:pRg st="2" end="2"/>
                                            </p:txEl>
                                          </p:spTgt>
                                        </p:tgtEl>
                                        <p:attrNameLst>
                                          <p:attrName>style.visibility</p:attrName>
                                        </p:attrNameLst>
                                      </p:cBhvr>
                                      <p:to>
                                        <p:strVal val="visible"/>
                                      </p:to>
                                    </p:set>
                                    <p:animEffect transition="in" filter="fade">
                                      <p:cBhvr>
                                        <p:cTn id="21" dur="1000"/>
                                        <p:tgtEl>
                                          <p:spTgt spid="268291">
                                            <p:txEl>
                                              <p:pRg st="2" end="2"/>
                                            </p:txEl>
                                          </p:spTgt>
                                        </p:tgtEl>
                                      </p:cBhvr>
                                    </p:animEffect>
                                    <p:anim calcmode="lin" valueType="num">
                                      <p:cBhvr>
                                        <p:cTn id="22" dur="1000" fill="hold"/>
                                        <p:tgtEl>
                                          <p:spTgt spid="2682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682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8291">
                                            <p:txEl>
                                              <p:pRg st="3" end="3"/>
                                            </p:txEl>
                                          </p:spTgt>
                                        </p:tgtEl>
                                        <p:attrNameLst>
                                          <p:attrName>style.visibility</p:attrName>
                                        </p:attrNameLst>
                                      </p:cBhvr>
                                      <p:to>
                                        <p:strVal val="visible"/>
                                      </p:to>
                                    </p:set>
                                    <p:animEffect transition="in" filter="fade">
                                      <p:cBhvr>
                                        <p:cTn id="28" dur="1000"/>
                                        <p:tgtEl>
                                          <p:spTgt spid="268291">
                                            <p:txEl>
                                              <p:pRg st="3" end="3"/>
                                            </p:txEl>
                                          </p:spTgt>
                                        </p:tgtEl>
                                      </p:cBhvr>
                                    </p:animEffect>
                                    <p:anim calcmode="lin" valueType="num">
                                      <p:cBhvr>
                                        <p:cTn id="29" dur="1000" fill="hold"/>
                                        <p:tgtEl>
                                          <p:spTgt spid="2682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82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21</a:t>
            </a:fld>
            <a:endParaRPr lang="en-US">
              <a:solidFill>
                <a:srgbClr val="FFFFFF"/>
              </a:solidFill>
            </a:endParaRPr>
          </a:p>
        </p:txBody>
      </p:sp>
      <p:sp>
        <p:nvSpPr>
          <p:cNvPr id="2" name="标题 1"/>
          <p:cNvSpPr>
            <a:spLocks noGrp="1"/>
          </p:cNvSpPr>
          <p:nvPr>
            <p:ph type="title" idx="4294967295"/>
          </p:nvPr>
        </p:nvSpPr>
        <p:spPr>
          <a:xfrm>
            <a:off x="0" y="274638"/>
            <a:ext cx="7924800" cy="1143000"/>
          </a:xfrm>
        </p:spPr>
        <p:txBody>
          <a:bodyPr>
            <a:normAutofit/>
          </a:bodyPr>
          <a:lstStyle/>
          <a:p>
            <a:pPr algn="ctr"/>
            <a:r>
              <a:rPr lang="en-US" altLang="zh-CN" sz="3200" dirty="0" smtClean="0"/>
              <a:t>04-2 </a:t>
            </a:r>
            <a:r>
              <a:rPr lang="zh-CN" altLang="en-US" sz="3200" dirty="0" smtClean="0"/>
              <a:t>本节重点及习题</a:t>
            </a:r>
            <a:endParaRPr lang="zh-CN" altLang="en-US" sz="3200" dirty="0"/>
          </a:p>
        </p:txBody>
      </p:sp>
      <p:sp>
        <p:nvSpPr>
          <p:cNvPr id="4" name="内容占位符 3"/>
          <p:cNvSpPr>
            <a:spLocks noGrp="1"/>
          </p:cNvSpPr>
          <p:nvPr>
            <p:ph sz="quarter" idx="4294967295"/>
          </p:nvPr>
        </p:nvSpPr>
        <p:spPr>
          <a:xfrm>
            <a:off x="251520" y="1484784"/>
            <a:ext cx="7924800" cy="4114800"/>
          </a:xfrm>
        </p:spPr>
        <p:txBody>
          <a:bodyPr>
            <a:noAutofit/>
          </a:bodyPr>
          <a:lstStyle/>
          <a:p>
            <a:r>
              <a:rPr lang="zh-CN" altLang="en-US" sz="2400" b="1" dirty="0" smtClean="0">
                <a:latin typeface="宋体" panose="02010600030101010101" pitchFamily="2" charset="-122"/>
                <a:ea typeface="宋体" panose="02010600030101010101" pitchFamily="2" charset="-122"/>
              </a:rPr>
              <a:t>本节的重点是什么是</a:t>
            </a:r>
            <a:r>
              <a:rPr lang="en-US" altLang="zh-CN" sz="2400" b="1" dirty="0" smtClean="0">
                <a:latin typeface="宋体" panose="02010600030101010101" pitchFamily="2" charset="-122"/>
                <a:ea typeface="宋体" panose="02010600030101010101" pitchFamily="2" charset="-122"/>
              </a:rPr>
              <a:t>LL(1)</a:t>
            </a:r>
            <a:r>
              <a:rPr lang="zh-CN" altLang="en-US" sz="2400" b="1" dirty="0" smtClean="0">
                <a:latin typeface="宋体" panose="02010600030101010101" pitchFamily="2" charset="-122"/>
                <a:ea typeface="宋体" panose="02010600030101010101" pitchFamily="2" charset="-122"/>
              </a:rPr>
              <a:t>文法，如何消去非</a:t>
            </a:r>
            <a:r>
              <a:rPr lang="en-US" altLang="zh-CN" sz="2400" b="1" dirty="0" smtClean="0">
                <a:latin typeface="宋体" panose="02010600030101010101" pitchFamily="2" charset="-122"/>
                <a:ea typeface="宋体" panose="02010600030101010101" pitchFamily="2" charset="-122"/>
              </a:rPr>
              <a:t>LL(1)</a:t>
            </a:r>
            <a:r>
              <a:rPr lang="zh-CN" altLang="en-US" sz="2400" b="1" dirty="0" smtClean="0">
                <a:latin typeface="宋体" panose="02010600030101010101" pitchFamily="2" charset="-122"/>
                <a:ea typeface="宋体" panose="02010600030101010101" pitchFamily="2" charset="-122"/>
              </a:rPr>
              <a:t>文法中的</a:t>
            </a: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）左公因子；</a:t>
            </a: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）消除左递归；</a:t>
            </a:r>
            <a:endParaRPr lang="en-US" altLang="zh-CN" sz="2400" b="1" dirty="0" smtClean="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概念类：</a:t>
            </a:r>
            <a:r>
              <a:rPr lang="en-US" altLang="zh-CN" sz="2400" b="1" dirty="0" smtClean="0">
                <a:latin typeface="宋体" panose="02010600030101010101" pitchFamily="2" charset="-122"/>
                <a:ea typeface="宋体" panose="02010600030101010101" pitchFamily="2" charset="-122"/>
              </a:rPr>
              <a:t>LL(1)</a:t>
            </a:r>
            <a:r>
              <a:rPr lang="zh-CN" altLang="en-US" sz="2400" b="1" dirty="0" smtClean="0">
                <a:latin typeface="宋体" panose="02010600030101010101" pitchFamily="2" charset="-122"/>
                <a:ea typeface="宋体" panose="02010600030101010101" pitchFamily="2" charset="-122"/>
              </a:rPr>
              <a:t>每个符号是什么意思？</a:t>
            </a:r>
            <a:endParaRPr lang="en-US" altLang="zh-CN" sz="2400" b="1" dirty="0" smtClean="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计算</a:t>
            </a:r>
            <a:r>
              <a:rPr lang="zh-CN" altLang="en-US" sz="2400" b="1" dirty="0" smtClean="0">
                <a:latin typeface="宋体" panose="02010600030101010101" pitchFamily="2" charset="-122"/>
                <a:ea typeface="宋体" panose="02010600030101010101" pitchFamily="2" charset="-122"/>
              </a:rPr>
              <a:t>类：求符号的</a:t>
            </a:r>
            <a:r>
              <a:rPr lang="en-US" altLang="zh-CN" sz="2400" b="1" dirty="0" smtClean="0">
                <a:latin typeface="宋体" panose="02010600030101010101" pitchFamily="2" charset="-122"/>
                <a:ea typeface="宋体" panose="02010600030101010101" pitchFamily="2" charset="-122"/>
              </a:rPr>
              <a:t>FIRST()</a:t>
            </a:r>
          </a:p>
          <a:p>
            <a:pPr marL="118872" indent="0">
              <a:buNone/>
            </a:pPr>
            <a:r>
              <a:rPr lang="zh-CN" altLang="en-US" sz="2400" b="1" dirty="0" smtClean="0">
                <a:latin typeface="宋体" panose="02010600030101010101" pitchFamily="2" charset="-122"/>
                <a:ea typeface="宋体" panose="02010600030101010101" pitchFamily="2" charset="-122"/>
              </a:rPr>
              <a:t>                       求</a:t>
            </a:r>
            <a:r>
              <a:rPr lang="zh-CN" altLang="en-US" sz="2400" b="1" dirty="0">
                <a:latin typeface="宋体" panose="02010600030101010101" pitchFamily="2" charset="-122"/>
                <a:ea typeface="宋体" panose="02010600030101010101" pitchFamily="2" charset="-122"/>
              </a:rPr>
              <a:t>符号</a:t>
            </a:r>
            <a:r>
              <a:rPr lang="zh-CN" altLang="en-US" sz="2400" b="1" dirty="0" smtClean="0">
                <a:latin typeface="宋体" panose="02010600030101010101" pitchFamily="2" charset="-122"/>
                <a:ea typeface="宋体" panose="02010600030101010101" pitchFamily="2" charset="-122"/>
              </a:rPr>
              <a:t>的</a:t>
            </a:r>
            <a:r>
              <a:rPr lang="en-US" altLang="zh-CN" sz="2400" b="1" dirty="0" smtClean="0">
                <a:latin typeface="宋体" panose="02010600030101010101" pitchFamily="2" charset="-122"/>
                <a:ea typeface="宋体" panose="02010600030101010101" pitchFamily="2" charset="-122"/>
              </a:rPr>
              <a:t>FOLLOW()</a:t>
            </a:r>
          </a:p>
          <a:p>
            <a:pPr marL="118872" indent="0">
              <a:buNone/>
            </a:pPr>
            <a:r>
              <a:rPr lang="zh-CN" altLang="en-US" sz="2400" b="1" dirty="0" smtClean="0">
                <a:latin typeface="宋体" panose="02010600030101010101" pitchFamily="2" charset="-122"/>
                <a:ea typeface="宋体" panose="02010600030101010101" pitchFamily="2" charset="-122"/>
              </a:rPr>
              <a:t>                        求产生式的</a:t>
            </a:r>
            <a:r>
              <a:rPr lang="en-US" altLang="zh-CN" sz="2400" b="1" dirty="0" smtClean="0">
                <a:latin typeface="宋体" panose="02010600030101010101" pitchFamily="2" charset="-122"/>
                <a:ea typeface="宋体" panose="02010600030101010101" pitchFamily="2" charset="-122"/>
              </a:rPr>
              <a:t>SELECT()</a:t>
            </a:r>
          </a:p>
          <a:p>
            <a:pPr marL="118872" indent="0">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判断文法是</a:t>
            </a:r>
            <a:r>
              <a:rPr lang="en-US" altLang="zh-CN" sz="2400" b="1" dirty="0" smtClean="0">
                <a:latin typeface="宋体" panose="02010600030101010101" pitchFamily="2" charset="-122"/>
                <a:ea typeface="宋体" panose="02010600030101010101" pitchFamily="2" charset="-122"/>
              </a:rPr>
              <a:t>LL(1)</a:t>
            </a:r>
            <a:r>
              <a:rPr lang="zh-CN" altLang="en-US" sz="2400" b="1" dirty="0" smtClean="0">
                <a:latin typeface="宋体" panose="02010600030101010101" pitchFamily="2" charset="-122"/>
                <a:ea typeface="宋体" panose="02010600030101010101" pitchFamily="2" charset="-122"/>
              </a:rPr>
              <a:t>文法吗？</a:t>
            </a:r>
            <a:endParaRPr lang="en-US" altLang="zh-CN" sz="2400" b="1" dirty="0" smtClean="0">
              <a:latin typeface="宋体" panose="02010600030101010101" pitchFamily="2" charset="-122"/>
              <a:ea typeface="宋体" panose="02010600030101010101" pitchFamily="2" charset="-122"/>
            </a:endParaRPr>
          </a:p>
          <a:p>
            <a:pPr marL="118872" indent="0">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消去左公因子；</a:t>
            </a:r>
            <a:endParaRPr lang="en-US" altLang="zh-CN" sz="2400" b="1" dirty="0" smtClean="0">
              <a:latin typeface="宋体" panose="02010600030101010101" pitchFamily="2" charset="-122"/>
              <a:ea typeface="宋体" panose="02010600030101010101" pitchFamily="2" charset="-122"/>
            </a:endParaRPr>
          </a:p>
          <a:p>
            <a:pPr marL="118872" indent="0">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消去左递归</a:t>
            </a:r>
            <a:endParaRPr lang="en-US" altLang="zh-CN" sz="2400" b="1" dirty="0">
              <a:latin typeface="宋体" panose="02010600030101010101" pitchFamily="2" charset="-122"/>
              <a:ea typeface="宋体" panose="02010600030101010101" pitchFamily="2" charset="-122"/>
            </a:endParaRPr>
          </a:p>
          <a:p>
            <a:pPr marL="118872" indent="0">
              <a:buNone/>
            </a:pPr>
            <a:endParaRPr lang="en-US" altLang="zh-CN" sz="2400" b="1" dirty="0">
              <a:latin typeface="宋体" panose="02010600030101010101" pitchFamily="2" charset="-122"/>
              <a:ea typeface="宋体" panose="02010600030101010101" pitchFamily="2" charset="-122"/>
            </a:endParaRPr>
          </a:p>
          <a:p>
            <a:pPr marL="118872" indent="0">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题型只有一个：判断某个文法是</a:t>
            </a:r>
            <a:r>
              <a:rPr lang="en-US" altLang="zh-CN" sz="2400" b="1" dirty="0" smtClean="0">
                <a:latin typeface="宋体" panose="02010600030101010101" pitchFamily="2" charset="-122"/>
                <a:ea typeface="宋体" panose="02010600030101010101" pitchFamily="2" charset="-122"/>
              </a:rPr>
              <a:t>LL(1)</a:t>
            </a:r>
            <a:r>
              <a:rPr lang="zh-CN" altLang="en-US" sz="2400" b="1" dirty="0" smtClean="0">
                <a:latin typeface="宋体" panose="02010600030101010101" pitchFamily="2" charset="-122"/>
                <a:ea typeface="宋体" panose="02010600030101010101" pitchFamily="2" charset="-122"/>
              </a:rPr>
              <a:t>文法吗？如果其中含有左公因子或左递归，要改写文法。</a:t>
            </a:r>
            <a:r>
              <a:rPr lang="en-US" altLang="zh-CN" sz="2400" b="1" dirty="0" smtClean="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659746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22</a:t>
            </a:fld>
            <a:endParaRPr lang="en-US">
              <a:solidFill>
                <a:srgbClr val="FFFFFF"/>
              </a:solidFill>
            </a:endParaRPr>
          </a:p>
        </p:txBody>
      </p:sp>
      <p:sp>
        <p:nvSpPr>
          <p:cNvPr id="2" name="标题 1"/>
          <p:cNvSpPr>
            <a:spLocks noGrp="1"/>
          </p:cNvSpPr>
          <p:nvPr>
            <p:ph type="title" idx="4294967295"/>
          </p:nvPr>
        </p:nvSpPr>
        <p:spPr>
          <a:xfrm>
            <a:off x="0" y="274638"/>
            <a:ext cx="7924800" cy="1143000"/>
          </a:xfrm>
        </p:spPr>
        <p:txBody>
          <a:bodyPr>
            <a:normAutofit/>
          </a:bodyPr>
          <a:lstStyle/>
          <a:p>
            <a:pPr algn="ctr"/>
            <a:r>
              <a:rPr lang="en-US" altLang="zh-CN" sz="3200" dirty="0" smtClean="0"/>
              <a:t>04-2 </a:t>
            </a:r>
            <a:r>
              <a:rPr lang="zh-CN" altLang="en-US" sz="3200" dirty="0" smtClean="0"/>
              <a:t>本节重点及习题</a:t>
            </a:r>
            <a:endParaRPr lang="zh-CN" altLang="en-US" sz="3200" dirty="0"/>
          </a:p>
        </p:txBody>
      </p:sp>
      <p:sp>
        <p:nvSpPr>
          <p:cNvPr id="4" name="内容占位符 3"/>
          <p:cNvSpPr>
            <a:spLocks noGrp="1"/>
          </p:cNvSpPr>
          <p:nvPr>
            <p:ph sz="quarter" idx="4294967295"/>
          </p:nvPr>
        </p:nvSpPr>
        <p:spPr>
          <a:xfrm>
            <a:off x="251520" y="1484784"/>
            <a:ext cx="7924800" cy="4114800"/>
          </a:xfrm>
        </p:spPr>
        <p:txBody>
          <a:bodyPr>
            <a:noAutofit/>
          </a:bodyPr>
          <a:lstStyle/>
          <a:p>
            <a:r>
              <a:rPr lang="zh-CN" altLang="en-US" sz="2400" b="1" dirty="0" smtClean="0">
                <a:latin typeface="宋体" panose="02010600030101010101" pitchFamily="2" charset="-122"/>
                <a:ea typeface="宋体" panose="02010600030101010101" pitchFamily="2" charset="-122"/>
              </a:rPr>
              <a:t>习题：本章习题</a:t>
            </a:r>
            <a:r>
              <a:rPr lang="en-US" altLang="zh-CN" sz="2400" b="1" dirty="0" smtClean="0">
                <a:latin typeface="宋体" panose="02010600030101010101" pitchFamily="2" charset="-122"/>
                <a:ea typeface="宋体" panose="02010600030101010101" pitchFamily="2" charset="-122"/>
              </a:rPr>
              <a:t>1-8</a:t>
            </a:r>
            <a:r>
              <a:rPr lang="zh-CN" altLang="en-US" sz="2400" b="1" dirty="0" smtClean="0">
                <a:latin typeface="宋体" panose="02010600030101010101" pitchFamily="2" charset="-122"/>
                <a:ea typeface="宋体" panose="02010600030101010101" pitchFamily="2" charset="-122"/>
              </a:rPr>
              <a:t>都可以用来练习</a:t>
            </a:r>
            <a:endParaRPr lang="en-US" altLang="zh-CN" sz="2400" b="1" dirty="0" smtClean="0">
              <a:latin typeface="宋体" panose="02010600030101010101" pitchFamily="2" charset="-122"/>
              <a:ea typeface="宋体" panose="02010600030101010101" pitchFamily="2" charset="-122"/>
            </a:endParaRPr>
          </a:p>
          <a:p>
            <a:pPr marL="118872" indent="0">
              <a:buNone/>
            </a:pPr>
            <a:endParaRPr lang="en-US" altLang="zh-CN" sz="2400" b="1" dirty="0">
              <a:latin typeface="宋体" panose="02010600030101010101" pitchFamily="2" charset="-122"/>
              <a:ea typeface="宋体" panose="02010600030101010101" pitchFamily="2" charset="-122"/>
            </a:endParaRPr>
          </a:p>
          <a:p>
            <a:pPr marL="118872" indent="0">
              <a:buNone/>
            </a:pPr>
            <a:r>
              <a:rPr lang="zh-CN" altLang="en-US" sz="2400" b="1" dirty="0" smtClean="0">
                <a:latin typeface="宋体" panose="02010600030101010101" pitchFamily="2" charset="-122"/>
                <a:ea typeface="宋体" panose="02010600030101010101" pitchFamily="2" charset="-122"/>
              </a:rPr>
              <a:t>作业：</a:t>
            </a:r>
            <a:r>
              <a:rPr lang="en-US" altLang="zh-CN" sz="2400" b="1" dirty="0" smtClean="0">
                <a:latin typeface="宋体" panose="02010600030101010101" pitchFamily="2" charset="-122"/>
                <a:ea typeface="宋体" panose="02010600030101010101" pitchFamily="2" charset="-122"/>
              </a:rPr>
              <a:t>P100  2</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3</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118872" indent="0">
              <a:buNone/>
            </a:pPr>
            <a:r>
              <a:rPr lang="en-US" altLang="zh-CN" sz="2400" b="1" dirty="0">
                <a:latin typeface="宋体" panose="02010600030101010101" pitchFamily="2" charset="-122"/>
                <a:ea typeface="宋体" panose="02010600030101010101" pitchFamily="2" charset="-122"/>
              </a:rPr>
              <a:t>      P100  </a:t>
            </a:r>
            <a:r>
              <a:rPr lang="en-US" altLang="zh-CN" sz="2400" b="1" dirty="0" smtClean="0">
                <a:latin typeface="宋体" panose="02010600030101010101" pitchFamily="2" charset="-122"/>
                <a:ea typeface="宋体" panose="02010600030101010101" pitchFamily="2" charset="-122"/>
              </a:rPr>
              <a:t>4</a:t>
            </a:r>
          </a:p>
          <a:p>
            <a:pPr marL="118872" indent="0">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P101  7</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3</a:t>
            </a: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5</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118872" indent="0">
              <a:buNone/>
            </a:pPr>
            <a:endParaRPr lang="en-US" altLang="zh-CN" sz="2400" b="1" dirty="0">
              <a:latin typeface="宋体" panose="02010600030101010101" pitchFamily="2" charset="-122"/>
              <a:ea typeface="宋体" panose="02010600030101010101" pitchFamily="2" charset="-122"/>
            </a:endParaRPr>
          </a:p>
          <a:p>
            <a:pPr marL="118872" indent="0">
              <a:buNone/>
            </a:pPr>
            <a:r>
              <a:rPr lang="zh-CN" altLang="en-US" sz="2400" b="1" dirty="0" smtClean="0">
                <a:latin typeface="宋体" panose="02010600030101010101" pitchFamily="2" charset="-122"/>
                <a:ea typeface="宋体" panose="02010600030101010101" pitchFamily="2" charset="-122"/>
              </a:rPr>
              <a:t>题目中出现的预测分析表  可以等到讲完了相应内容再做</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925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3</a:t>
            </a:fld>
            <a:endParaRPr lang="en-US">
              <a:solidFill>
                <a:srgbClr val="FFFFFF"/>
              </a:solidFill>
            </a:endParaRPr>
          </a:p>
        </p:txBody>
      </p:sp>
      <p:sp>
        <p:nvSpPr>
          <p:cNvPr id="259075" name="Rectangle 3"/>
          <p:cNvSpPr>
            <a:spLocks noGrp="1" noChangeArrowheads="1"/>
          </p:cNvSpPr>
          <p:nvPr>
            <p:ph sz="quarter" idx="4294967295"/>
          </p:nvPr>
        </p:nvSpPr>
        <p:spPr>
          <a:xfrm>
            <a:off x="467544" y="1700808"/>
            <a:ext cx="8208912" cy="4320480"/>
          </a:xfrm>
        </p:spPr>
        <p:txBody>
          <a:bodyPr>
            <a:noAutofit/>
          </a:bodyPr>
          <a:lstStyle/>
          <a:p>
            <a:pPr>
              <a:lnSpc>
                <a:spcPct val="120000"/>
              </a:lnSpc>
            </a:pPr>
            <a:r>
              <a:rPr lang="zh-CN" altLang="en-US" sz="2400" b="1" dirty="0" smtClean="0">
                <a:solidFill>
                  <a:srgbClr val="C00000"/>
                </a:solidFill>
              </a:rPr>
              <a:t>形式：</a:t>
            </a:r>
            <a:endParaRPr lang="en-US" altLang="zh-CN" sz="2400" b="1" dirty="0" smtClean="0">
              <a:solidFill>
                <a:srgbClr val="C00000"/>
              </a:solidFill>
            </a:endParaRPr>
          </a:p>
          <a:p>
            <a:pPr marL="0" indent="0">
              <a:lnSpc>
                <a:spcPct val="120000"/>
              </a:lnSpc>
              <a:buNone/>
            </a:pPr>
            <a:r>
              <a:rPr lang="en-US" altLang="zh-CN" sz="2400" b="1" dirty="0"/>
              <a:t> </a:t>
            </a:r>
            <a:r>
              <a:rPr lang="en-US" altLang="zh-CN" sz="2400" b="1" dirty="0" smtClean="0"/>
              <a:t>  </a:t>
            </a:r>
            <a:r>
              <a:rPr lang="zh-CN" altLang="en-US" sz="2400" b="1" dirty="0" smtClean="0"/>
              <a:t>将含有形如</a:t>
            </a:r>
            <a:r>
              <a:rPr lang="en-US" altLang="zh-CN" sz="2400" b="1" dirty="0" smtClean="0">
                <a:solidFill>
                  <a:srgbClr val="C00000"/>
                </a:solidFill>
              </a:rPr>
              <a:t>A</a:t>
            </a:r>
            <a:r>
              <a:rPr lang="en-US" altLang="zh-CN" sz="2400" b="1" dirty="0" smtClean="0">
                <a:solidFill>
                  <a:srgbClr val="C00000"/>
                </a:solidFill>
                <a:sym typeface="Symbol" pitchFamily="18" charset="2"/>
              </a:rPr>
              <a:t></a:t>
            </a:r>
            <a:r>
              <a:rPr lang="en-US" altLang="zh-CN" sz="2400" b="1" dirty="0" smtClean="0">
                <a:solidFill>
                  <a:srgbClr val="C00000"/>
                </a:solidFill>
              </a:rPr>
              <a:t>|</a:t>
            </a:r>
            <a:r>
              <a:rPr lang="en-US" altLang="zh-CN" sz="2400" b="1" dirty="0" smtClean="0">
                <a:solidFill>
                  <a:srgbClr val="C00000"/>
                </a:solidFill>
                <a:sym typeface="Symbol" pitchFamily="18" charset="2"/>
              </a:rPr>
              <a:t></a:t>
            </a:r>
            <a:r>
              <a:rPr lang="zh-CN" altLang="en-US" sz="2400" b="1" dirty="0" smtClean="0"/>
              <a:t>格式的产生式的文法叫做</a:t>
            </a:r>
            <a:r>
              <a:rPr lang="zh-CN" altLang="en-US" sz="2400" b="1" dirty="0" smtClean="0">
                <a:solidFill>
                  <a:srgbClr val="C00000"/>
                </a:solidFill>
              </a:rPr>
              <a:t>直接左公因子。</a:t>
            </a:r>
          </a:p>
          <a:p>
            <a:pPr lvl="1">
              <a:lnSpc>
                <a:spcPct val="120000"/>
              </a:lnSpc>
            </a:pPr>
            <a:r>
              <a:rPr lang="zh-CN" altLang="en-US" sz="2400" b="1" dirty="0" smtClean="0"/>
              <a:t>直接左公因子会导致相同左部的产生式，其右部的</a:t>
            </a:r>
            <a:r>
              <a:rPr lang="en-US" altLang="zh-CN" sz="2400" b="1" dirty="0" smtClean="0"/>
              <a:t>FIRST </a:t>
            </a:r>
            <a:r>
              <a:rPr lang="zh-CN" altLang="en-US" sz="2400" b="1" dirty="0" smtClean="0"/>
              <a:t>集合有交集，即：</a:t>
            </a:r>
            <a:r>
              <a:rPr lang="en-US" altLang="zh-CN" sz="2400" b="1" dirty="0" smtClean="0"/>
              <a:t>SELECT(A</a:t>
            </a:r>
            <a:r>
              <a:rPr lang="en-US" altLang="zh-CN" sz="2400" b="1" dirty="0" smtClean="0">
                <a:sym typeface="Symbol" pitchFamily="18" charset="2"/>
              </a:rPr>
              <a:t></a:t>
            </a:r>
            <a:r>
              <a:rPr lang="en-US" altLang="zh-CN" sz="2400" b="1" dirty="0" smtClean="0"/>
              <a:t>)∩SELECT(A</a:t>
            </a:r>
            <a:r>
              <a:rPr lang="en-US" altLang="zh-CN" sz="2400" b="1" dirty="0" smtClean="0">
                <a:sym typeface="Symbol" pitchFamily="18" charset="2"/>
              </a:rPr>
              <a:t></a:t>
            </a:r>
            <a:r>
              <a:rPr lang="en-US" altLang="zh-CN" sz="2400" b="1" dirty="0" smtClean="0"/>
              <a:t>)≠</a:t>
            </a:r>
            <a:r>
              <a:rPr lang="en-US" altLang="zh-CN" sz="2400" b="1" dirty="0" smtClean="0">
                <a:sym typeface="Symbol" pitchFamily="18" charset="2"/>
              </a:rPr>
              <a:t></a:t>
            </a:r>
            <a:r>
              <a:rPr lang="zh-CN" altLang="en-US" sz="2400" b="1" dirty="0" smtClean="0"/>
              <a:t>，不满足</a:t>
            </a:r>
            <a:r>
              <a:rPr lang="en-US" altLang="zh-CN" sz="2400" b="1" dirty="0" smtClean="0"/>
              <a:t>LL(1)</a:t>
            </a:r>
            <a:r>
              <a:rPr lang="zh-CN" altLang="en-US" sz="2400" b="1" dirty="0" smtClean="0"/>
              <a:t>文法的充分必要条件。</a:t>
            </a:r>
          </a:p>
          <a:p>
            <a:pPr>
              <a:lnSpc>
                <a:spcPct val="120000"/>
              </a:lnSpc>
            </a:pPr>
            <a:r>
              <a:rPr lang="zh-CN" altLang="en-US" sz="2400" b="1" dirty="0" smtClean="0"/>
              <a:t>含有左公因子的文法不是</a:t>
            </a:r>
            <a:r>
              <a:rPr lang="en-US" altLang="zh-CN" sz="2400" b="1" dirty="0" smtClean="0"/>
              <a:t>LL(1)</a:t>
            </a:r>
            <a:r>
              <a:rPr lang="zh-CN" altLang="en-US" sz="2400" b="1" dirty="0" smtClean="0"/>
              <a:t>文法，要将非</a:t>
            </a:r>
            <a:r>
              <a:rPr lang="en-US" altLang="zh-CN" sz="2400" b="1" dirty="0" smtClean="0"/>
              <a:t>LL(1)</a:t>
            </a:r>
            <a:r>
              <a:rPr lang="zh-CN" altLang="en-US" sz="2400" b="1" dirty="0" smtClean="0"/>
              <a:t>文法改为</a:t>
            </a:r>
            <a:r>
              <a:rPr lang="en-US" altLang="zh-CN" sz="2400" b="1" dirty="0" smtClean="0"/>
              <a:t>LL(1)</a:t>
            </a:r>
            <a:r>
              <a:rPr lang="zh-CN" altLang="en-US" sz="2400" b="1" dirty="0" smtClean="0"/>
              <a:t>文法。</a:t>
            </a:r>
          </a:p>
        </p:txBody>
      </p:sp>
      <p:sp>
        <p:nvSpPr>
          <p:cNvPr id="3" name="TextBox 2"/>
          <p:cNvSpPr txBox="1"/>
          <p:nvPr/>
        </p:nvSpPr>
        <p:spPr>
          <a:xfrm>
            <a:off x="467544" y="476672"/>
            <a:ext cx="5040560" cy="523220"/>
          </a:xfrm>
          <a:prstGeom prst="rect">
            <a:avLst/>
          </a:prstGeom>
          <a:noFill/>
        </p:spPr>
        <p:txBody>
          <a:bodyPr wrap="square" rtlCol="0">
            <a:spAutoFit/>
          </a:bodyPr>
          <a:lstStyle/>
          <a:p>
            <a:pPr eaLnBrk="0" fontAlgn="base" hangingPunct="0">
              <a:spcBef>
                <a:spcPct val="0"/>
              </a:spcBef>
              <a:spcAft>
                <a:spcPct val="0"/>
              </a:spcAft>
            </a:pPr>
            <a:r>
              <a:rPr lang="zh-CN" altLang="en-US" sz="2800" b="1" dirty="0">
                <a:solidFill>
                  <a:srgbClr val="F0AD00"/>
                </a:solidFill>
                <a:latin typeface="Arial Narrow" pitchFamily="34" charset="0"/>
              </a:rPr>
              <a:t>一、提取左公因子</a:t>
            </a:r>
          </a:p>
        </p:txBody>
      </p:sp>
    </p:spTree>
    <p:extLst>
      <p:ext uri="{BB962C8B-B14F-4D97-AF65-F5344CB8AC3E}">
        <p14:creationId xmlns:p14="http://schemas.microsoft.com/office/powerpoint/2010/main" val="2101783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7" dur="500"/>
                                        <p:tgtEl>
                                          <p:spTgt spid="2590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12" dur="500"/>
                                        <p:tgtEl>
                                          <p:spTgt spid="259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95536" y="2746574"/>
            <a:ext cx="7991475" cy="360062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20000"/>
              </a:lnSpc>
              <a:buClr>
                <a:srgbClr val="3E3D2D"/>
              </a:buClr>
            </a:pPr>
            <a:r>
              <a:rPr lang="zh-CN" altLang="en-US" sz="2400" dirty="0" smtClean="0">
                <a:solidFill>
                  <a:srgbClr val="C00000"/>
                </a:solidFill>
              </a:rPr>
              <a:t>更一般的：</a:t>
            </a:r>
            <a:endParaRPr lang="en-US" altLang="zh-CN" sz="2400" dirty="0" smtClean="0">
              <a:solidFill>
                <a:srgbClr val="C00000"/>
              </a:solidFill>
            </a:endParaRPr>
          </a:p>
          <a:p>
            <a:pPr marL="0" indent="0">
              <a:lnSpc>
                <a:spcPct val="120000"/>
              </a:lnSpc>
              <a:buClr>
                <a:srgbClr val="3E3D2D"/>
              </a:buClr>
              <a:buFont typeface="Arial" pitchFamily="34" charset="0"/>
              <a:buNone/>
            </a:pPr>
            <a:r>
              <a:rPr lang="en-US" altLang="zh-CN" sz="2400" dirty="0">
                <a:solidFill>
                  <a:prstClr val="black"/>
                </a:solidFill>
              </a:rPr>
              <a:t> </a:t>
            </a:r>
            <a:r>
              <a:rPr lang="en-US" altLang="zh-CN" sz="2400" dirty="0" smtClean="0">
                <a:solidFill>
                  <a:prstClr val="black"/>
                </a:solidFill>
              </a:rPr>
              <a:t> </a:t>
            </a:r>
            <a:r>
              <a:rPr lang="zh-CN" altLang="en-US" sz="2400" dirty="0" smtClean="0">
                <a:solidFill>
                  <a:prstClr val="black"/>
                </a:solidFill>
              </a:rPr>
              <a:t>将</a:t>
            </a:r>
            <a:r>
              <a:rPr lang="en-US" altLang="zh-CN" sz="2400" dirty="0" smtClean="0">
                <a:solidFill>
                  <a:prstClr val="black"/>
                </a:solidFill>
              </a:rPr>
              <a:t>A</a:t>
            </a:r>
            <a:r>
              <a:rPr lang="en-US" altLang="zh-CN" sz="2400" dirty="0" smtClean="0">
                <a:solidFill>
                  <a:prstClr val="black"/>
                </a:solidFill>
                <a:sym typeface="Symbol" pitchFamily="18" charset="2"/>
              </a:rPr>
              <a:t></a:t>
            </a:r>
            <a:r>
              <a:rPr lang="en-US" altLang="zh-CN" sz="2400" baseline="-25000" dirty="0" smtClean="0">
                <a:solidFill>
                  <a:prstClr val="black"/>
                </a:solidFill>
              </a:rPr>
              <a:t>1</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2</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3</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n</a:t>
            </a:r>
            <a:r>
              <a:rPr lang="zh-CN" altLang="en-US" sz="2400" dirty="0" smtClean="0">
                <a:solidFill>
                  <a:prstClr val="black"/>
                </a:solidFill>
              </a:rPr>
              <a:t>，</a:t>
            </a:r>
            <a:r>
              <a:rPr lang="zh-CN" altLang="en-US" sz="2400" dirty="0" smtClean="0">
                <a:solidFill>
                  <a:srgbClr val="C00000"/>
                </a:solidFill>
              </a:rPr>
              <a:t>提取左公因子后</a:t>
            </a:r>
            <a:r>
              <a:rPr lang="zh-CN" altLang="en-US" sz="2400" dirty="0" smtClean="0">
                <a:solidFill>
                  <a:prstClr val="black"/>
                </a:solidFill>
              </a:rPr>
              <a:t>变为：</a:t>
            </a:r>
          </a:p>
          <a:p>
            <a:pPr>
              <a:lnSpc>
                <a:spcPct val="120000"/>
              </a:lnSpc>
              <a:buClr>
                <a:srgbClr val="3E3D2D"/>
              </a:buClr>
              <a:buFont typeface="Wingdings" pitchFamily="2" charset="2"/>
              <a:buNone/>
            </a:pPr>
            <a:r>
              <a:rPr lang="zh-CN" altLang="en-US" dirty="0" smtClean="0">
                <a:solidFill>
                  <a:prstClr val="black"/>
                </a:solidFill>
              </a:rPr>
              <a:t>	</a:t>
            </a:r>
            <a:r>
              <a:rPr lang="en-US" altLang="zh-CN" sz="2400" dirty="0" smtClean="0">
                <a:solidFill>
                  <a:prstClr val="black"/>
                </a:solidFill>
              </a:rPr>
              <a:t>A</a:t>
            </a:r>
            <a:r>
              <a:rPr lang="en-US" altLang="zh-CN" sz="2400" dirty="0" smtClean="0">
                <a:solidFill>
                  <a:prstClr val="black"/>
                </a:solidFill>
                <a:sym typeface="Symbol" pitchFamily="18" charset="2"/>
              </a:rPr>
              <a:t></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1</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2</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3</a:t>
            </a:r>
            <a:r>
              <a:rPr lang="en-US" altLang="zh-CN" sz="2400" dirty="0" smtClean="0">
                <a:solidFill>
                  <a:prstClr val="black"/>
                </a:solidFill>
              </a:rPr>
              <a:t>|...|</a:t>
            </a:r>
            <a:r>
              <a:rPr lang="en-US" altLang="zh-CN" sz="2400" dirty="0" smtClean="0">
                <a:solidFill>
                  <a:prstClr val="black"/>
                </a:solidFill>
                <a:sym typeface="Symbol" pitchFamily="18" charset="2"/>
              </a:rPr>
              <a:t></a:t>
            </a:r>
            <a:r>
              <a:rPr lang="en-US" altLang="zh-CN" sz="2400" baseline="-25000" dirty="0" smtClean="0">
                <a:solidFill>
                  <a:prstClr val="black"/>
                </a:solidFill>
              </a:rPr>
              <a:t>n</a:t>
            </a:r>
            <a:r>
              <a:rPr lang="en-US" altLang="zh-CN" sz="2400" dirty="0" smtClean="0">
                <a:solidFill>
                  <a:prstClr val="black"/>
                </a:solidFill>
              </a:rPr>
              <a:t>)</a:t>
            </a:r>
            <a:r>
              <a:rPr lang="zh-CN" altLang="en-US" sz="2400" dirty="0" smtClean="0">
                <a:solidFill>
                  <a:prstClr val="black"/>
                </a:solidFill>
              </a:rPr>
              <a:t>引进非终结符</a:t>
            </a:r>
            <a:r>
              <a:rPr lang="en-US" altLang="zh-CN" sz="2400" dirty="0" smtClean="0">
                <a:solidFill>
                  <a:prstClr val="black"/>
                </a:solidFill>
              </a:rPr>
              <a:t>A′,</a:t>
            </a:r>
            <a:r>
              <a:rPr lang="zh-CN" altLang="en-US" sz="2400" dirty="0" smtClean="0">
                <a:solidFill>
                  <a:prstClr val="black"/>
                </a:solidFill>
              </a:rPr>
              <a:t>变为</a:t>
            </a:r>
            <a:r>
              <a:rPr lang="en-US" altLang="zh-CN" sz="2400" dirty="0" smtClean="0">
                <a:solidFill>
                  <a:prstClr val="black"/>
                </a:solidFill>
              </a:rPr>
              <a:t>:</a:t>
            </a:r>
          </a:p>
          <a:p>
            <a:pPr>
              <a:lnSpc>
                <a:spcPct val="120000"/>
              </a:lnSpc>
              <a:buClr>
                <a:srgbClr val="3E3D2D"/>
              </a:buClr>
              <a:buFont typeface="Wingdings" pitchFamily="2" charset="2"/>
              <a:buNone/>
            </a:pPr>
            <a:r>
              <a:rPr lang="en-US" altLang="zh-CN" sz="2400" dirty="0" smtClean="0">
                <a:solidFill>
                  <a:prstClr val="black"/>
                </a:solidFill>
              </a:rPr>
              <a:t>	</a:t>
            </a:r>
            <a:r>
              <a:rPr lang="en-US" altLang="zh-CN" sz="2400" dirty="0" smtClean="0">
                <a:solidFill>
                  <a:srgbClr val="C00000"/>
                </a:solidFill>
              </a:rPr>
              <a:t>A</a:t>
            </a:r>
            <a:r>
              <a:rPr lang="en-US" altLang="zh-CN" sz="2400" dirty="0" smtClean="0">
                <a:solidFill>
                  <a:srgbClr val="C00000"/>
                </a:solidFill>
                <a:sym typeface="Symbol" pitchFamily="18" charset="2"/>
              </a:rPr>
              <a:t></a:t>
            </a:r>
            <a:r>
              <a:rPr lang="en-US" altLang="zh-CN" sz="2400" dirty="0" smtClean="0">
                <a:solidFill>
                  <a:srgbClr val="C00000"/>
                </a:solidFill>
              </a:rPr>
              <a:t>A′</a:t>
            </a:r>
          </a:p>
          <a:p>
            <a:pPr>
              <a:lnSpc>
                <a:spcPct val="120000"/>
              </a:lnSpc>
              <a:buClr>
                <a:srgbClr val="3E3D2D"/>
              </a:buClr>
              <a:buFont typeface="Wingdings" pitchFamily="2" charset="2"/>
              <a:buNone/>
            </a:pPr>
            <a:r>
              <a:rPr lang="en-US" altLang="zh-CN" sz="2400" dirty="0" smtClean="0">
                <a:solidFill>
                  <a:srgbClr val="C00000"/>
                </a:solidFill>
              </a:rPr>
              <a:t>	A′</a:t>
            </a:r>
            <a:r>
              <a:rPr lang="en-US" altLang="zh-CN" sz="2400" dirty="0" smtClean="0">
                <a:solidFill>
                  <a:srgbClr val="C00000"/>
                </a:solidFill>
                <a:sym typeface="Symbol" pitchFamily="18" charset="2"/>
              </a:rPr>
              <a:t></a:t>
            </a:r>
            <a:r>
              <a:rPr lang="en-US" altLang="zh-CN" sz="2400" baseline="-25000" dirty="0" smtClean="0">
                <a:solidFill>
                  <a:srgbClr val="C00000"/>
                </a:solidFill>
              </a:rPr>
              <a:t>1</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2</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3</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baseline="-25000" dirty="0" smtClean="0">
                <a:solidFill>
                  <a:srgbClr val="C00000"/>
                </a:solidFill>
              </a:rPr>
              <a:t>n</a:t>
            </a:r>
          </a:p>
          <a:p>
            <a:pPr>
              <a:lnSpc>
                <a:spcPct val="120000"/>
              </a:lnSpc>
              <a:buClr>
                <a:srgbClr val="3E3D2D"/>
              </a:buClr>
            </a:pPr>
            <a:r>
              <a:rPr lang="zh-CN" altLang="en-US" sz="2400" dirty="0" smtClean="0">
                <a:solidFill>
                  <a:prstClr val="black"/>
                </a:solidFill>
              </a:rPr>
              <a:t>如果改进后，仍然含有左公因子，可以继续提取，直到不再含有左公因子为止。</a:t>
            </a:r>
          </a:p>
          <a:p>
            <a:pPr>
              <a:buClr>
                <a:srgbClr val="3E3D2D"/>
              </a:buClr>
            </a:pPr>
            <a:endParaRPr lang="en-US" altLang="zh-CN" dirty="0" smtClean="0">
              <a:solidFill>
                <a:prstClr val="black"/>
              </a:solidFill>
            </a:endParaRPr>
          </a:p>
        </p:txBody>
      </p:sp>
      <p:sp>
        <p:nvSpPr>
          <p:cNvPr id="5" name="Rectangle 2"/>
          <p:cNvSpPr txBox="1">
            <a:spLocks noChangeArrowheads="1"/>
          </p:cNvSpPr>
          <p:nvPr/>
        </p:nvSpPr>
        <p:spPr>
          <a:xfrm>
            <a:off x="579217" y="658342"/>
            <a:ext cx="7991475" cy="208823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20000"/>
              </a:lnSpc>
              <a:spcBef>
                <a:spcPts val="0"/>
              </a:spcBef>
              <a:buClr>
                <a:srgbClr val="3E3D2D"/>
              </a:buClr>
            </a:pPr>
            <a:r>
              <a:rPr lang="en-US" altLang="zh-CN" sz="2400" dirty="0" smtClean="0">
                <a:solidFill>
                  <a:prstClr val="black"/>
                </a:solidFill>
              </a:rPr>
              <a:t>A-&gt;</a:t>
            </a:r>
            <a:r>
              <a:rPr lang="el-GR" altLang="zh-CN" sz="2400" dirty="0" smtClean="0">
                <a:solidFill>
                  <a:prstClr val="black"/>
                </a:solidFill>
              </a:rPr>
              <a:t>αβ</a:t>
            </a:r>
            <a:r>
              <a:rPr lang="en-US" altLang="zh-CN" sz="2400" dirty="0" smtClean="0">
                <a:solidFill>
                  <a:prstClr val="black"/>
                </a:solidFill>
              </a:rPr>
              <a:t>|</a:t>
            </a:r>
            <a:r>
              <a:rPr lang="el-GR" altLang="zh-CN" sz="2400" dirty="0" smtClean="0">
                <a:solidFill>
                  <a:prstClr val="black"/>
                </a:solidFill>
              </a:rPr>
              <a:t>αγ</a:t>
            </a:r>
            <a:r>
              <a:rPr lang="en-US" altLang="zh-CN" sz="2400" dirty="0" smtClean="0">
                <a:solidFill>
                  <a:prstClr val="black"/>
                </a:solidFill>
              </a:rPr>
              <a:t> </a:t>
            </a:r>
            <a:r>
              <a:rPr lang="en-US" altLang="zh-CN" sz="2400" dirty="0" smtClean="0">
                <a:solidFill>
                  <a:prstClr val="black"/>
                </a:solidFill>
                <a:sym typeface="Wingdings" panose="05000000000000000000" pitchFamily="2" charset="2"/>
              </a:rPr>
              <a:t></a:t>
            </a:r>
            <a:r>
              <a:rPr lang="en-US" altLang="zh-CN" sz="2400" dirty="0">
                <a:solidFill>
                  <a:prstClr val="black"/>
                </a:solidFill>
              </a:rPr>
              <a:t> A-&gt;</a:t>
            </a:r>
            <a:r>
              <a:rPr lang="el-GR" altLang="zh-CN" sz="2400" dirty="0" smtClean="0">
                <a:solidFill>
                  <a:prstClr val="black"/>
                </a:solidFill>
              </a:rPr>
              <a:t>α</a:t>
            </a:r>
            <a:r>
              <a:rPr lang="en-US" altLang="zh-CN" sz="2400" dirty="0" smtClean="0">
                <a:solidFill>
                  <a:prstClr val="black"/>
                </a:solidFill>
              </a:rPr>
              <a:t>(</a:t>
            </a:r>
            <a:r>
              <a:rPr lang="el-GR" altLang="zh-CN" sz="2400" dirty="0" smtClean="0">
                <a:solidFill>
                  <a:prstClr val="black"/>
                </a:solidFill>
              </a:rPr>
              <a:t>β</a:t>
            </a:r>
            <a:r>
              <a:rPr lang="en-US" altLang="zh-CN" sz="2400" dirty="0" smtClean="0">
                <a:solidFill>
                  <a:prstClr val="black"/>
                </a:solidFill>
              </a:rPr>
              <a:t>|</a:t>
            </a:r>
            <a:r>
              <a:rPr lang="el-GR" altLang="zh-CN" sz="2400" dirty="0" smtClean="0">
                <a:solidFill>
                  <a:prstClr val="black"/>
                </a:solidFill>
              </a:rPr>
              <a:t>γ</a:t>
            </a:r>
            <a:r>
              <a:rPr lang="en-US" altLang="zh-CN" sz="2400" dirty="0" smtClean="0">
                <a:solidFill>
                  <a:prstClr val="black"/>
                </a:solidFill>
              </a:rPr>
              <a:t>) </a:t>
            </a:r>
          </a:p>
          <a:p>
            <a:pPr>
              <a:lnSpc>
                <a:spcPct val="120000"/>
              </a:lnSpc>
              <a:spcBef>
                <a:spcPts val="0"/>
              </a:spcBef>
              <a:buClr>
                <a:srgbClr val="3E3D2D"/>
              </a:buClr>
            </a:pPr>
            <a:r>
              <a:rPr lang="zh-CN" altLang="en-US" sz="2400" dirty="0" smtClean="0">
                <a:solidFill>
                  <a:prstClr val="black"/>
                </a:solidFill>
              </a:rPr>
              <a:t>改写为：</a:t>
            </a:r>
          </a:p>
          <a:p>
            <a:pPr>
              <a:lnSpc>
                <a:spcPct val="120000"/>
              </a:lnSpc>
              <a:spcBef>
                <a:spcPts val="0"/>
              </a:spcBef>
              <a:buClr>
                <a:srgbClr val="3E3D2D"/>
              </a:buClr>
              <a:buFont typeface="Arial" pitchFamily="34" charset="0"/>
              <a:buNone/>
            </a:pPr>
            <a:r>
              <a:rPr lang="zh-CN" altLang="en-US" sz="2400" dirty="0" smtClean="0">
                <a:solidFill>
                  <a:prstClr val="black"/>
                </a:solidFill>
              </a:rPr>
              <a:t>	</a:t>
            </a:r>
            <a:r>
              <a:rPr lang="en-US" altLang="zh-CN" sz="2400" dirty="0">
                <a:solidFill>
                  <a:prstClr val="black"/>
                </a:solidFill>
              </a:rPr>
              <a:t>A-&gt;</a:t>
            </a:r>
            <a:r>
              <a:rPr lang="el-GR" altLang="zh-CN" sz="2400" dirty="0" smtClean="0">
                <a:solidFill>
                  <a:prstClr val="black"/>
                </a:solidFill>
              </a:rPr>
              <a:t>α</a:t>
            </a:r>
            <a:r>
              <a:rPr lang="en-US" altLang="zh-CN" sz="2400" dirty="0" smtClean="0">
                <a:solidFill>
                  <a:prstClr val="black"/>
                </a:solidFill>
              </a:rPr>
              <a:t>A′  </a:t>
            </a:r>
            <a:r>
              <a:rPr lang="en-US" altLang="zh-CN" sz="2400" dirty="0" smtClean="0">
                <a:solidFill>
                  <a:prstClr val="black"/>
                </a:solidFill>
                <a:sym typeface="Symbol" pitchFamily="18" charset="2"/>
              </a:rPr>
              <a:t> A</a:t>
            </a:r>
            <a:r>
              <a:rPr lang="en-US" altLang="zh-CN" sz="2400" dirty="0" smtClean="0">
                <a:solidFill>
                  <a:prstClr val="black"/>
                </a:solidFill>
              </a:rPr>
              <a:t>′</a:t>
            </a:r>
            <a:r>
              <a:rPr lang="en-US" altLang="zh-CN" sz="2400" dirty="0" smtClean="0">
                <a:solidFill>
                  <a:prstClr val="black"/>
                </a:solidFill>
                <a:sym typeface="Symbol" pitchFamily="18" charset="2"/>
              </a:rPr>
              <a:t>-&gt;</a:t>
            </a:r>
            <a:r>
              <a:rPr lang="el-GR" altLang="zh-CN" sz="2400" dirty="0" smtClean="0">
                <a:solidFill>
                  <a:prstClr val="black"/>
                </a:solidFill>
              </a:rPr>
              <a:t>β</a:t>
            </a:r>
            <a:r>
              <a:rPr lang="en-US" altLang="zh-CN" sz="2400" dirty="0">
                <a:solidFill>
                  <a:prstClr val="black"/>
                </a:solidFill>
              </a:rPr>
              <a:t>|</a:t>
            </a:r>
            <a:r>
              <a:rPr lang="el-GR" altLang="zh-CN" sz="2400" dirty="0">
                <a:solidFill>
                  <a:prstClr val="black"/>
                </a:solidFill>
              </a:rPr>
              <a:t>γ </a:t>
            </a:r>
            <a:r>
              <a:rPr lang="en-US" altLang="zh-CN" sz="2400" dirty="0" smtClean="0">
                <a:solidFill>
                  <a:prstClr val="black"/>
                </a:solidFill>
              </a:rPr>
              <a:t>	</a:t>
            </a:r>
          </a:p>
          <a:p>
            <a:pPr>
              <a:lnSpc>
                <a:spcPct val="120000"/>
              </a:lnSpc>
              <a:spcBef>
                <a:spcPts val="0"/>
              </a:spcBef>
              <a:buClr>
                <a:srgbClr val="3E3D2D"/>
              </a:buClr>
              <a:buFont typeface="Wingdings" pitchFamily="2" charset="2"/>
              <a:buNone/>
            </a:pPr>
            <a:r>
              <a:rPr lang="en-US" altLang="zh-CN" sz="2400" dirty="0" smtClean="0">
                <a:solidFill>
                  <a:prstClr val="black"/>
                </a:solidFill>
              </a:rPr>
              <a:t>[</a:t>
            </a:r>
            <a:r>
              <a:rPr lang="el-GR" altLang="zh-CN" sz="2400" dirty="0">
                <a:solidFill>
                  <a:prstClr val="black"/>
                </a:solidFill>
              </a:rPr>
              <a:t>β</a:t>
            </a:r>
            <a:r>
              <a:rPr lang="en-US" altLang="zh-CN" sz="2400" dirty="0">
                <a:solidFill>
                  <a:prstClr val="black"/>
                </a:solidFill>
              </a:rPr>
              <a:t>|</a:t>
            </a:r>
            <a:r>
              <a:rPr lang="el-GR" altLang="zh-CN" sz="2400" dirty="0">
                <a:solidFill>
                  <a:prstClr val="black"/>
                </a:solidFill>
              </a:rPr>
              <a:t>γ </a:t>
            </a:r>
            <a:r>
              <a:rPr lang="zh-CN" altLang="en-US" sz="2400" dirty="0" smtClean="0">
                <a:solidFill>
                  <a:prstClr val="black"/>
                </a:solidFill>
              </a:rPr>
              <a:t>没有左公因子</a:t>
            </a:r>
            <a:r>
              <a:rPr lang="en-US" altLang="zh-CN" sz="2400" dirty="0" smtClean="0">
                <a:solidFill>
                  <a:prstClr val="black"/>
                </a:solidFill>
              </a:rPr>
              <a:t>; </a:t>
            </a:r>
            <a:r>
              <a:rPr lang="zh-CN" altLang="en-US" sz="2400" dirty="0" smtClean="0">
                <a:solidFill>
                  <a:prstClr val="black"/>
                </a:solidFill>
              </a:rPr>
              <a:t>若有，继续</a:t>
            </a:r>
            <a:r>
              <a:rPr lang="en-US" altLang="zh-CN" sz="2400" dirty="0" smtClean="0">
                <a:solidFill>
                  <a:prstClr val="black"/>
                </a:solidFill>
              </a:rPr>
              <a:t>…]</a:t>
            </a:r>
          </a:p>
        </p:txBody>
      </p:sp>
      <p:sp>
        <p:nvSpPr>
          <p:cNvPr id="2" name="TextBox 1"/>
          <p:cNvSpPr txBox="1"/>
          <p:nvPr/>
        </p:nvSpPr>
        <p:spPr>
          <a:xfrm>
            <a:off x="395536" y="188640"/>
            <a:ext cx="2448272"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变换思路：</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srgbClr val="FFFFFF"/>
                </a:solidFill>
              </a:rPr>
              <a:pPr/>
              <a:t>4</a:t>
            </a:fld>
            <a:endParaRPr lang="en-US">
              <a:solidFill>
                <a:srgbClr val="FFFFFF"/>
              </a:solidFill>
            </a:endParaRPr>
          </a:p>
        </p:txBody>
      </p:sp>
    </p:spTree>
    <p:extLst>
      <p:ext uri="{BB962C8B-B14F-4D97-AF65-F5344CB8AC3E}">
        <p14:creationId xmlns:p14="http://schemas.microsoft.com/office/powerpoint/2010/main" val="183089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1000"/>
                                        <p:tgtEl>
                                          <p:spTgt spid="3">
                                            <p:txEl>
                                              <p:pRg st="0" end="0"/>
                                            </p:txEl>
                                          </p:spTgt>
                                        </p:tgtEl>
                                      </p:cBhvr>
                                    </p:animEffect>
                                    <p:anim calcmode="lin" valueType="num">
                                      <p:cBhvr>
                                        <p:cTn id="3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1000"/>
                                        <p:tgtEl>
                                          <p:spTgt spid="3">
                                            <p:txEl>
                                              <p:pRg st="1" end="1"/>
                                            </p:txEl>
                                          </p:spTgt>
                                        </p:tgtEl>
                                      </p:cBhvr>
                                    </p:animEffect>
                                    <p:anim calcmode="lin" valueType="num">
                                      <p:cBhvr>
                                        <p:cTn id="3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1000"/>
                                        <p:tgtEl>
                                          <p:spTgt spid="3">
                                            <p:txEl>
                                              <p:pRg st="2" end="2"/>
                                            </p:txEl>
                                          </p:spTgt>
                                        </p:tgtEl>
                                      </p:cBhvr>
                                    </p:animEffect>
                                    <p:anim calcmode="lin" valueType="num">
                                      <p:cBhvr>
                                        <p:cTn id="4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1000"/>
                                        <p:tgtEl>
                                          <p:spTgt spid="3">
                                            <p:txEl>
                                              <p:pRg st="3" end="3"/>
                                            </p:txEl>
                                          </p:spTgt>
                                        </p:tgtEl>
                                      </p:cBhvr>
                                    </p:animEffect>
                                    <p:anim calcmode="lin" valueType="num">
                                      <p:cBhvr>
                                        <p:cTn id="4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sz="quarter" idx="13"/>
          </p:nvPr>
        </p:nvSpPr>
        <p:spPr>
          <a:xfrm>
            <a:off x="467544" y="321885"/>
            <a:ext cx="8351837" cy="6524625"/>
          </a:xfrm>
        </p:spPr>
        <p:txBody>
          <a:bodyPr>
            <a:noAutofit/>
          </a:bodyPr>
          <a:lstStyle/>
          <a:p>
            <a:pPr>
              <a:lnSpc>
                <a:spcPct val="120000"/>
              </a:lnSpc>
            </a:pPr>
            <a:r>
              <a:rPr lang="zh-CN" altLang="en-US" sz="2400" dirty="0" smtClean="0"/>
              <a:t>例</a:t>
            </a:r>
            <a:r>
              <a:rPr lang="en-US" altLang="zh-CN" sz="2400" dirty="0" smtClean="0"/>
              <a:t>4.6: </a:t>
            </a:r>
            <a:r>
              <a:rPr lang="zh-CN" altLang="en-US" sz="2400" dirty="0" smtClean="0"/>
              <a:t>若文法的产生式为：</a:t>
            </a:r>
          </a:p>
          <a:p>
            <a:pPr>
              <a:lnSpc>
                <a:spcPct val="120000"/>
              </a:lnSpc>
              <a:buFont typeface="Wingdings" pitchFamily="2" charset="2"/>
              <a:buNone/>
            </a:pPr>
            <a:r>
              <a:rPr lang="zh-CN" altLang="en-US" sz="2400" dirty="0" smtClean="0"/>
              <a:t>	（</a:t>
            </a:r>
            <a:r>
              <a:rPr lang="en-US" altLang="zh-CN" sz="2400" dirty="0" smtClean="0"/>
              <a:t>1</a:t>
            </a:r>
            <a:r>
              <a:rPr lang="zh-CN" altLang="en-US" sz="2400" dirty="0" smtClean="0"/>
              <a:t>）</a:t>
            </a:r>
            <a:r>
              <a:rPr lang="en-US" altLang="zh-CN" sz="2400" dirty="0" err="1" smtClean="0"/>
              <a:t>S</a:t>
            </a:r>
            <a:r>
              <a:rPr lang="en-US" altLang="zh-CN" sz="2400" dirty="0" err="1" smtClean="0">
                <a:sym typeface="Symbol" pitchFamily="18" charset="2"/>
              </a:rPr>
              <a:t></a:t>
            </a:r>
            <a:r>
              <a:rPr lang="en-US" altLang="zh-CN" sz="2400" dirty="0" err="1" smtClean="0"/>
              <a:t>aSb</a:t>
            </a:r>
            <a:r>
              <a:rPr lang="en-US" altLang="zh-CN" sz="2400" dirty="0" smtClean="0"/>
              <a:t>  	</a:t>
            </a:r>
            <a:r>
              <a:rPr lang="zh-CN" altLang="en-US" sz="2400" dirty="0" smtClean="0"/>
              <a:t>（</a:t>
            </a:r>
            <a:r>
              <a:rPr lang="en-US" altLang="zh-CN" sz="2400" dirty="0" smtClean="0"/>
              <a:t>2</a:t>
            </a:r>
            <a:r>
              <a:rPr lang="zh-CN" altLang="en-US" sz="2400" dirty="0" smtClean="0"/>
              <a:t>）</a:t>
            </a:r>
            <a:r>
              <a:rPr lang="en-US" altLang="zh-CN" sz="2400" dirty="0" err="1" smtClean="0"/>
              <a:t>S</a:t>
            </a:r>
            <a:r>
              <a:rPr lang="en-US" altLang="zh-CN" sz="2400" dirty="0" err="1" smtClean="0">
                <a:sym typeface="Symbol" pitchFamily="18" charset="2"/>
              </a:rPr>
              <a:t></a:t>
            </a:r>
            <a:r>
              <a:rPr lang="en-US" altLang="zh-CN" sz="2400" dirty="0" err="1" smtClean="0"/>
              <a:t>aS</a:t>
            </a:r>
            <a:endParaRPr lang="en-US" altLang="zh-CN" sz="2400" dirty="0" smtClean="0"/>
          </a:p>
          <a:p>
            <a:pPr>
              <a:lnSpc>
                <a:spcPct val="120000"/>
              </a:lnSpc>
              <a:buFont typeface="Wingdings" pitchFamily="2" charset="2"/>
              <a:buNone/>
            </a:pPr>
            <a:r>
              <a:rPr lang="en-US" altLang="zh-CN" sz="2400" dirty="0" smtClean="0"/>
              <a:t>	(3)S</a:t>
            </a:r>
            <a:r>
              <a:rPr lang="en-US" altLang="zh-CN" sz="2400" dirty="0" smtClean="0">
                <a:sym typeface="Symbol" pitchFamily="18" charset="2"/>
              </a:rPr>
              <a:t></a:t>
            </a:r>
            <a:endParaRPr lang="en-US" altLang="zh-CN" sz="2400" dirty="0" smtClean="0"/>
          </a:p>
          <a:p>
            <a:pPr>
              <a:lnSpc>
                <a:spcPct val="120000"/>
              </a:lnSpc>
              <a:buFont typeface="Wingdings" pitchFamily="2" charset="2"/>
              <a:buNone/>
            </a:pPr>
            <a:r>
              <a:rPr lang="en-US" altLang="zh-CN" sz="2400" dirty="0" smtClean="0"/>
              <a:t>	</a:t>
            </a:r>
            <a:r>
              <a:rPr lang="zh-CN" altLang="en-US" sz="2400" dirty="0" smtClean="0"/>
              <a:t>解：</a:t>
            </a:r>
            <a:r>
              <a:rPr lang="zh-CN" altLang="en-US" sz="2400" dirty="0" smtClean="0">
                <a:solidFill>
                  <a:srgbClr val="CC0000"/>
                </a:solidFill>
              </a:rPr>
              <a:t>消除</a:t>
            </a:r>
            <a:r>
              <a:rPr lang="en-US" altLang="zh-CN" sz="2400" dirty="0" smtClean="0">
                <a:solidFill>
                  <a:srgbClr val="CC0000"/>
                </a:solidFill>
              </a:rPr>
              <a:t>(1)and (2)</a:t>
            </a:r>
            <a:r>
              <a:rPr lang="zh-CN" altLang="en-US" sz="2400" dirty="0" smtClean="0">
                <a:solidFill>
                  <a:srgbClr val="CC0000"/>
                </a:solidFill>
              </a:rPr>
              <a:t>的左公因子</a:t>
            </a:r>
            <a:r>
              <a:rPr lang="zh-CN" altLang="en-US" sz="2400" dirty="0" smtClean="0"/>
              <a:t>，文法变为：</a:t>
            </a:r>
          </a:p>
          <a:p>
            <a:pPr>
              <a:lnSpc>
                <a:spcPct val="120000"/>
              </a:lnSpc>
              <a:buFont typeface="Wingdings" pitchFamily="2" charset="2"/>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aS</a:t>
            </a:r>
            <a:r>
              <a:rPr lang="zh-CN" altLang="en-US" sz="2400" dirty="0" smtClean="0"/>
              <a:t>（</a:t>
            </a:r>
            <a:r>
              <a:rPr lang="en-US" altLang="zh-CN" sz="2400" dirty="0" smtClean="0"/>
              <a:t>b|</a:t>
            </a:r>
            <a:r>
              <a:rPr lang="en-US" altLang="zh-CN" sz="2400" dirty="0" smtClean="0">
                <a:sym typeface="Symbol" pitchFamily="18" charset="2"/>
              </a:rPr>
              <a:t></a:t>
            </a:r>
            <a:r>
              <a:rPr lang="zh-CN" altLang="en-US" sz="2400" dirty="0" smtClean="0"/>
              <a:t>）</a:t>
            </a:r>
          </a:p>
          <a:p>
            <a:pPr>
              <a:lnSpc>
                <a:spcPct val="120000"/>
              </a:lnSpc>
              <a:buFont typeface="Wingdings" pitchFamily="2" charset="2"/>
              <a:buNone/>
            </a:pPr>
            <a:r>
              <a:rPr lang="zh-CN" altLang="en-US" sz="2400" dirty="0" smtClean="0"/>
              <a:t>	引进非终结符</a:t>
            </a:r>
            <a:r>
              <a:rPr lang="en-US" altLang="zh-CN" sz="2400" dirty="0" smtClean="0"/>
              <a:t>A</a:t>
            </a:r>
            <a:r>
              <a:rPr lang="zh-CN" altLang="en-US" sz="2400" dirty="0" smtClean="0"/>
              <a:t>后得到</a:t>
            </a:r>
          </a:p>
          <a:p>
            <a:pPr>
              <a:lnSpc>
                <a:spcPct val="120000"/>
              </a:lnSpc>
              <a:buFont typeface="Wingdings" pitchFamily="2" charset="2"/>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aSA</a:t>
            </a:r>
            <a:r>
              <a:rPr lang="en-US" altLang="zh-CN" sz="2400" dirty="0" smtClean="0"/>
              <a:t>  	</a:t>
            </a:r>
            <a:r>
              <a:rPr lang="en-US" altLang="zh-CN" sz="2400" dirty="0" err="1" smtClean="0"/>
              <a:t>A</a:t>
            </a:r>
            <a:r>
              <a:rPr lang="en-US" altLang="zh-CN" sz="2400" dirty="0" err="1" smtClean="0">
                <a:sym typeface="Symbol" pitchFamily="18" charset="2"/>
              </a:rPr>
              <a:t></a:t>
            </a:r>
            <a:r>
              <a:rPr lang="en-US" altLang="zh-CN" sz="2400" dirty="0" err="1" smtClean="0"/>
              <a:t>b</a:t>
            </a:r>
            <a:r>
              <a:rPr lang="en-US" altLang="zh-CN" sz="2400" dirty="0" smtClean="0"/>
              <a:t>|</a:t>
            </a:r>
            <a:r>
              <a:rPr lang="en-US" altLang="zh-CN" sz="2400" dirty="0" smtClean="0">
                <a:sym typeface="Symbol" pitchFamily="18" charset="2"/>
              </a:rPr>
              <a:t></a:t>
            </a:r>
          </a:p>
          <a:p>
            <a:pPr>
              <a:lnSpc>
                <a:spcPct val="90000"/>
              </a:lnSpc>
              <a:buFont typeface="Wingdings" pitchFamily="2" charset="2"/>
              <a:buNone/>
            </a:pPr>
            <a:r>
              <a:rPr lang="en-US" altLang="zh-CN" sz="2400" dirty="0" smtClean="0"/>
              <a:t>	</a:t>
            </a:r>
            <a:r>
              <a:rPr lang="zh-CN" altLang="en-US" sz="2400" dirty="0" smtClean="0">
                <a:solidFill>
                  <a:srgbClr val="CC0000"/>
                </a:solidFill>
              </a:rPr>
              <a:t>整理后，</a:t>
            </a:r>
            <a:r>
              <a:rPr lang="zh-CN" altLang="en-US" sz="2400" dirty="0" smtClean="0"/>
              <a:t>文法变为：</a:t>
            </a:r>
          </a:p>
          <a:p>
            <a:pPr>
              <a:lnSpc>
                <a:spcPct val="90000"/>
              </a:lnSpc>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aSA</a:t>
            </a:r>
            <a:r>
              <a:rPr lang="en-US" altLang="zh-CN" sz="2400" dirty="0" smtClean="0"/>
              <a:t> |</a:t>
            </a:r>
            <a:r>
              <a:rPr lang="en-US" altLang="zh-CN" sz="2400" dirty="0">
                <a:sym typeface="Symbol" pitchFamily="18" charset="2"/>
              </a:rPr>
              <a:t></a:t>
            </a:r>
            <a:endParaRPr lang="en-US" altLang="zh-CN" sz="2400" dirty="0"/>
          </a:p>
          <a:p>
            <a:pPr>
              <a:lnSpc>
                <a:spcPct val="90000"/>
              </a:lnSpc>
              <a:buFont typeface="Wingdings" pitchFamily="2" charset="2"/>
              <a:buNone/>
            </a:pPr>
            <a:r>
              <a:rPr lang="en-US" altLang="zh-CN" sz="2400" dirty="0" smtClean="0"/>
              <a:t>	A</a:t>
            </a:r>
            <a:r>
              <a:rPr lang="en-US" altLang="zh-CN" sz="2400" dirty="0" smtClean="0">
                <a:sym typeface="Symbol" pitchFamily="18" charset="2"/>
              </a:rPr>
              <a:t></a:t>
            </a:r>
            <a:r>
              <a:rPr lang="en-US" altLang="zh-CN" sz="2400" dirty="0" smtClean="0"/>
              <a:t> b|</a:t>
            </a:r>
            <a:r>
              <a:rPr lang="en-US" altLang="zh-CN" sz="2400" dirty="0" smtClean="0">
                <a:sym typeface="Symbol" pitchFamily="18" charset="2"/>
              </a:rPr>
              <a:t></a:t>
            </a:r>
            <a:endParaRPr lang="en-US" altLang="zh-CN" sz="2400" dirty="0" smtClean="0"/>
          </a:p>
          <a:p>
            <a:pPr>
              <a:lnSpc>
                <a:spcPct val="90000"/>
              </a:lnSpc>
              <a:buFont typeface="Wingdings" pitchFamily="2" charset="2"/>
              <a:buNone/>
            </a:pPr>
            <a:r>
              <a:rPr lang="en-US" altLang="zh-CN" sz="2400" dirty="0" smtClean="0"/>
              <a:t>	</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5</a:t>
            </a:fld>
            <a:endParaRPr lang="en-US">
              <a:solidFill>
                <a:srgbClr val="FFFFFF"/>
              </a:solidFill>
            </a:endParaRPr>
          </a:p>
        </p:txBody>
      </p:sp>
    </p:spTree>
    <p:extLst>
      <p:ext uri="{BB962C8B-B14F-4D97-AF65-F5344CB8AC3E}">
        <p14:creationId xmlns:p14="http://schemas.microsoft.com/office/powerpoint/2010/main" val="277137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70">
                                            <p:txEl>
                                              <p:pRg st="3" end="3"/>
                                            </p:txEl>
                                          </p:spTgt>
                                        </p:tgtEl>
                                        <p:attrNameLst>
                                          <p:attrName>style.visibility</p:attrName>
                                        </p:attrNameLst>
                                      </p:cBhvr>
                                      <p:to>
                                        <p:strVal val="visible"/>
                                      </p:to>
                                    </p:set>
                                    <p:animEffect transition="in" filter="blinds(horizontal)">
                                      <p:cBhvr>
                                        <p:cTn id="7" dur="500"/>
                                        <p:tgtEl>
                                          <p:spTgt spid="26317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3170">
                                            <p:txEl>
                                              <p:pRg st="4" end="4"/>
                                            </p:txEl>
                                          </p:spTgt>
                                        </p:tgtEl>
                                        <p:attrNameLst>
                                          <p:attrName>style.visibility</p:attrName>
                                        </p:attrNameLst>
                                      </p:cBhvr>
                                      <p:to>
                                        <p:strVal val="visible"/>
                                      </p:to>
                                    </p:set>
                                    <p:animEffect transition="in" filter="blinds(horizontal)">
                                      <p:cBhvr>
                                        <p:cTn id="10" dur="500"/>
                                        <p:tgtEl>
                                          <p:spTgt spid="263170">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3170">
                                            <p:txEl>
                                              <p:pRg st="5" end="5"/>
                                            </p:txEl>
                                          </p:spTgt>
                                        </p:tgtEl>
                                        <p:attrNameLst>
                                          <p:attrName>style.visibility</p:attrName>
                                        </p:attrNameLst>
                                      </p:cBhvr>
                                      <p:to>
                                        <p:strVal val="visible"/>
                                      </p:to>
                                    </p:set>
                                    <p:animEffect transition="in" filter="blinds(horizontal)">
                                      <p:cBhvr>
                                        <p:cTn id="15" dur="500"/>
                                        <p:tgtEl>
                                          <p:spTgt spid="263170">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3170">
                                            <p:txEl>
                                              <p:pRg st="6" end="6"/>
                                            </p:txEl>
                                          </p:spTgt>
                                        </p:tgtEl>
                                        <p:attrNameLst>
                                          <p:attrName>style.visibility</p:attrName>
                                        </p:attrNameLst>
                                      </p:cBhvr>
                                      <p:to>
                                        <p:strVal val="visible"/>
                                      </p:to>
                                    </p:set>
                                    <p:animEffect transition="in" filter="blinds(horizontal)">
                                      <p:cBhvr>
                                        <p:cTn id="18" dur="500"/>
                                        <p:tgtEl>
                                          <p:spTgt spid="263170">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3170">
                                            <p:txEl>
                                              <p:pRg st="7" end="7"/>
                                            </p:txEl>
                                          </p:spTgt>
                                        </p:tgtEl>
                                        <p:attrNameLst>
                                          <p:attrName>style.visibility</p:attrName>
                                        </p:attrNameLst>
                                      </p:cBhvr>
                                      <p:to>
                                        <p:strVal val="visible"/>
                                      </p:to>
                                    </p:set>
                                    <p:animEffect transition="in" filter="blinds(horizontal)">
                                      <p:cBhvr>
                                        <p:cTn id="23" dur="500"/>
                                        <p:tgtEl>
                                          <p:spTgt spid="263170">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3170">
                                            <p:txEl>
                                              <p:pRg st="8" end="8"/>
                                            </p:txEl>
                                          </p:spTgt>
                                        </p:tgtEl>
                                        <p:attrNameLst>
                                          <p:attrName>style.visibility</p:attrName>
                                        </p:attrNameLst>
                                      </p:cBhvr>
                                      <p:to>
                                        <p:strVal val="visible"/>
                                      </p:to>
                                    </p:set>
                                    <p:animEffect transition="in" filter="blinds(horizontal)">
                                      <p:cBhvr>
                                        <p:cTn id="26" dur="500"/>
                                        <p:tgtEl>
                                          <p:spTgt spid="263170">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63170">
                                            <p:txEl>
                                              <p:pRg st="9" end="9"/>
                                            </p:txEl>
                                          </p:spTgt>
                                        </p:tgtEl>
                                        <p:attrNameLst>
                                          <p:attrName>style.visibility</p:attrName>
                                        </p:attrNameLst>
                                      </p:cBhvr>
                                      <p:to>
                                        <p:strVal val="visible"/>
                                      </p:to>
                                    </p:set>
                                    <p:animEffect transition="in" filter="blinds(horizontal)">
                                      <p:cBhvr>
                                        <p:cTn id="29" dur="500"/>
                                        <p:tgtEl>
                                          <p:spTgt spid="263170">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63170">
                                            <p:txEl>
                                              <p:pRg st="10" end="10"/>
                                            </p:txEl>
                                          </p:spTgt>
                                        </p:tgtEl>
                                        <p:attrNameLst>
                                          <p:attrName>style.visibility</p:attrName>
                                        </p:attrNameLst>
                                      </p:cBhvr>
                                      <p:to>
                                        <p:strVal val="visible"/>
                                      </p:to>
                                    </p:set>
                                    <p:animEffect transition="in" filter="blinds(horizontal)">
                                      <p:cBhvr>
                                        <p:cTn id="32" dur="500"/>
                                        <p:tgtEl>
                                          <p:spTgt spid="263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sz="quarter" idx="13"/>
          </p:nvPr>
        </p:nvSpPr>
        <p:spPr>
          <a:xfrm>
            <a:off x="349188" y="1124744"/>
            <a:ext cx="8229600" cy="5505450"/>
          </a:xfrm>
        </p:spPr>
        <p:txBody>
          <a:bodyPr>
            <a:normAutofit/>
          </a:bodyPr>
          <a:lstStyle/>
          <a:p>
            <a:r>
              <a:rPr lang="zh-CN" altLang="en-US" sz="2400" dirty="0" smtClean="0"/>
              <a:t>例</a:t>
            </a:r>
            <a:r>
              <a:rPr lang="en-US" altLang="zh-CN" sz="2400" dirty="0" smtClean="0"/>
              <a:t>4.7:</a:t>
            </a:r>
            <a:r>
              <a:rPr lang="zh-CN" altLang="en-US" sz="2400" dirty="0" smtClean="0"/>
              <a:t>有某个文法，其产生式为</a:t>
            </a:r>
          </a:p>
          <a:p>
            <a:pPr>
              <a:buFont typeface="Wingdings" pitchFamily="2" charset="2"/>
              <a:buNone/>
            </a:pPr>
            <a:r>
              <a:rPr lang="zh-CN" altLang="en-US" sz="2400" dirty="0" smtClean="0"/>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ad</a:t>
            </a:r>
            <a:r>
              <a:rPr lang="en-US" altLang="zh-CN" sz="2400" dirty="0" smtClean="0">
                <a:solidFill>
                  <a:schemeClr val="tx1"/>
                </a:solidFill>
              </a:rPr>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Bc</a:t>
            </a:r>
            <a:endParaRPr lang="en-US" altLang="zh-CN" sz="2400" dirty="0" smtClean="0">
              <a:solidFill>
                <a:schemeClr val="tx1"/>
              </a:solidFill>
            </a:endParaRPr>
          </a:p>
          <a:p>
            <a:pPr>
              <a:buFont typeface="Wingdings" pitchFamily="2" charset="2"/>
              <a:buNone/>
            </a:pP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aA</a:t>
            </a: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bB</a:t>
            </a:r>
            <a:endParaRPr lang="en-US" altLang="zh-CN" sz="2400" dirty="0" smtClean="0">
              <a:solidFill>
                <a:schemeClr val="tx1"/>
              </a:solidFill>
            </a:endParaRPr>
          </a:p>
          <a:p>
            <a:pPr>
              <a:buFont typeface="Wingdings" pitchFamily="2" charset="2"/>
              <a:buNone/>
            </a:pPr>
            <a:endParaRPr lang="en-US" altLang="zh-CN" sz="2400" dirty="0" smtClean="0">
              <a:solidFill>
                <a:schemeClr val="tx1"/>
              </a:solidFill>
            </a:endParaRPr>
          </a:p>
          <a:p>
            <a:r>
              <a:rPr lang="en-US" altLang="zh-CN" sz="2400" dirty="0" smtClean="0">
                <a:solidFill>
                  <a:srgbClr val="CC0000"/>
                </a:solidFill>
              </a:rPr>
              <a:t>[</a:t>
            </a:r>
            <a:r>
              <a:rPr lang="zh-CN" altLang="en-US" sz="2400" dirty="0" smtClean="0">
                <a:solidFill>
                  <a:srgbClr val="CC0000"/>
                </a:solidFill>
              </a:rPr>
              <a:t>分析</a:t>
            </a:r>
            <a:r>
              <a:rPr lang="en-US" altLang="zh-CN" sz="2400" dirty="0" smtClean="0">
                <a:solidFill>
                  <a:srgbClr val="CC0000"/>
                </a:solidFill>
              </a:rPr>
              <a:t>] </a:t>
            </a:r>
            <a:r>
              <a:rPr lang="zh-CN" altLang="en-US" sz="2400" dirty="0" smtClean="0"/>
              <a:t>将文法中，</a:t>
            </a:r>
            <a:r>
              <a:rPr lang="en-US" altLang="zh-CN" sz="2400" dirty="0" smtClean="0"/>
              <a:t>B</a:t>
            </a:r>
            <a:r>
              <a:rPr lang="zh-CN" altLang="en-US" sz="2400" dirty="0" smtClean="0"/>
              <a:t>的产生式规则代入</a:t>
            </a:r>
            <a:r>
              <a:rPr lang="en-US" altLang="zh-CN" sz="2400" dirty="0" err="1" smtClean="0"/>
              <a:t>A</a:t>
            </a:r>
            <a:r>
              <a:rPr lang="en-US" altLang="zh-CN" sz="2400" dirty="0" err="1">
                <a:sym typeface="Symbol" pitchFamily="18" charset="2"/>
              </a:rPr>
              <a:t></a:t>
            </a:r>
            <a:r>
              <a:rPr lang="en-US" altLang="zh-CN" sz="2400" dirty="0" err="1" smtClean="0"/>
              <a:t>Bc</a:t>
            </a:r>
            <a:r>
              <a:rPr lang="zh-CN" altLang="en-US" sz="2400" dirty="0" smtClean="0"/>
              <a:t>后，文法变为：</a:t>
            </a:r>
          </a:p>
          <a:p>
            <a:pPr>
              <a:buFont typeface="Wingdings" pitchFamily="2" charset="2"/>
              <a:buNone/>
            </a:pPr>
            <a:r>
              <a:rPr lang="zh-CN" altLang="en-US" sz="2400" dirty="0" smtClean="0"/>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ad</a:t>
            </a:r>
            <a:r>
              <a:rPr lang="en-US" altLang="zh-CN" sz="2400" dirty="0" smtClean="0">
                <a:solidFill>
                  <a:schemeClr val="tx1"/>
                </a:solidFill>
              </a:rPr>
              <a:t> |</a:t>
            </a:r>
            <a:r>
              <a:rPr lang="en-US" altLang="zh-CN" sz="2400" dirty="0" err="1" smtClean="0">
                <a:solidFill>
                  <a:srgbClr val="CC0000"/>
                </a:solidFill>
              </a:rPr>
              <a:t>aAc</a:t>
            </a:r>
            <a:r>
              <a:rPr lang="en-US" altLang="zh-CN" sz="2400" dirty="0" smtClean="0">
                <a:solidFill>
                  <a:srgbClr val="CC0000"/>
                </a:solidFill>
              </a:rPr>
              <a:t> |</a:t>
            </a:r>
            <a:r>
              <a:rPr lang="en-US" altLang="zh-CN" sz="2400" dirty="0" err="1" smtClean="0">
                <a:solidFill>
                  <a:srgbClr val="CC0000"/>
                </a:solidFill>
              </a:rPr>
              <a:t>bBc</a:t>
            </a:r>
            <a:r>
              <a:rPr lang="en-US" altLang="zh-CN" sz="2400" dirty="0" smtClean="0">
                <a:solidFill>
                  <a:srgbClr val="CC0000"/>
                </a:solidFill>
              </a:rPr>
              <a:t>  (</a:t>
            </a:r>
            <a:r>
              <a:rPr lang="zh-CN" altLang="en-US" sz="2400" dirty="0" smtClean="0">
                <a:solidFill>
                  <a:srgbClr val="CC0000"/>
                </a:solidFill>
              </a:rPr>
              <a:t>存在左公因子</a:t>
            </a:r>
            <a:r>
              <a:rPr lang="en-US" altLang="zh-CN" sz="2400" dirty="0" smtClean="0">
                <a:solidFill>
                  <a:srgbClr val="CC0000"/>
                </a:solidFill>
              </a:rPr>
              <a:t>)</a:t>
            </a:r>
          </a:p>
          <a:p>
            <a:pPr>
              <a:buFont typeface="Wingdings" pitchFamily="2" charset="2"/>
              <a:buNone/>
            </a:pP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aA</a:t>
            </a:r>
            <a:r>
              <a:rPr lang="en-US" altLang="zh-CN" sz="2400" dirty="0" smtClean="0">
                <a:solidFill>
                  <a:schemeClr val="tx1"/>
                </a:solidFill>
              </a:rPr>
              <a:t> |</a:t>
            </a:r>
            <a:r>
              <a:rPr lang="en-US" altLang="zh-CN" sz="2400" dirty="0" err="1" smtClean="0">
                <a:solidFill>
                  <a:schemeClr val="tx1"/>
                </a:solidFill>
              </a:rPr>
              <a:t>bB</a:t>
            </a:r>
            <a:endParaRPr lang="en-US" altLang="zh-CN" sz="2400" dirty="0" smtClean="0">
              <a:solidFill>
                <a:schemeClr val="tx1"/>
              </a:solidFill>
            </a:endParaRPr>
          </a:p>
        </p:txBody>
      </p:sp>
      <p:sp>
        <p:nvSpPr>
          <p:cNvPr id="2" name="矩形 1"/>
          <p:cNvSpPr/>
          <p:nvPr/>
        </p:nvSpPr>
        <p:spPr>
          <a:xfrm>
            <a:off x="251520" y="260648"/>
            <a:ext cx="8424936" cy="757130"/>
          </a:xfrm>
          <a:prstGeom prst="rect">
            <a:avLst/>
          </a:prstGeom>
        </p:spPr>
        <p:txBody>
          <a:bodyPr wrap="square">
            <a:spAutoFit/>
          </a:bodyPr>
          <a:lstStyle/>
          <a:p>
            <a:pPr eaLnBrk="0" fontAlgn="base" hangingPunct="0">
              <a:lnSpc>
                <a:spcPct val="90000"/>
              </a:lnSpc>
              <a:spcBef>
                <a:spcPct val="0"/>
              </a:spcBef>
              <a:spcAft>
                <a:spcPct val="0"/>
              </a:spcAft>
            </a:pPr>
            <a:r>
              <a:rPr lang="zh-CN" altLang="en-US" sz="2400" b="1" dirty="0">
                <a:solidFill>
                  <a:prstClr val="black"/>
                </a:solidFill>
                <a:ea typeface="宋体" pitchFamily="2" charset="-122"/>
              </a:rPr>
              <a:t>在有些文法中左公因子可能是</a:t>
            </a:r>
            <a:r>
              <a:rPr lang="zh-CN" altLang="en-US" sz="2400" b="1" dirty="0">
                <a:solidFill>
                  <a:srgbClr val="CC0000"/>
                </a:solidFill>
                <a:ea typeface="宋体" pitchFamily="2" charset="-122"/>
              </a:rPr>
              <a:t>隐式</a:t>
            </a:r>
            <a:r>
              <a:rPr lang="zh-CN" altLang="en-US" sz="2400" b="1" dirty="0">
                <a:solidFill>
                  <a:prstClr val="black"/>
                </a:solidFill>
                <a:ea typeface="宋体" pitchFamily="2" charset="-122"/>
              </a:rPr>
              <a:t>的，在这种情况下，要将产生式规则进行替换。</a:t>
            </a:r>
          </a:p>
        </p:txBody>
      </p:sp>
      <p:sp>
        <p:nvSpPr>
          <p:cNvPr id="3" name="波形 2"/>
          <p:cNvSpPr/>
          <p:nvPr/>
        </p:nvSpPr>
        <p:spPr>
          <a:xfrm>
            <a:off x="3779912" y="4941168"/>
            <a:ext cx="2952328" cy="792088"/>
          </a:xfrm>
          <a:prstGeom prst="wave">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a:solidFill>
                  <a:srgbClr val="CC0000"/>
                </a:solidFill>
              </a:rPr>
              <a:t>出现左公因子</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srgbClr val="FFFFFF"/>
                </a:solidFill>
              </a:rPr>
              <a:pPr/>
              <a:t>6</a:t>
            </a:fld>
            <a:endParaRPr lang="en-US">
              <a:solidFill>
                <a:srgbClr val="FFFFFF"/>
              </a:solidFill>
            </a:endParaRPr>
          </a:p>
        </p:txBody>
      </p:sp>
    </p:spTree>
    <p:extLst>
      <p:ext uri="{BB962C8B-B14F-4D97-AF65-F5344CB8AC3E}">
        <p14:creationId xmlns:p14="http://schemas.microsoft.com/office/powerpoint/2010/main" val="418224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65218">
                                            <p:txEl>
                                              <p:pRg st="4" end="4"/>
                                            </p:txEl>
                                          </p:spTgt>
                                        </p:tgtEl>
                                        <p:attrNameLst>
                                          <p:attrName>style.visibility</p:attrName>
                                        </p:attrNameLst>
                                      </p:cBhvr>
                                      <p:to>
                                        <p:strVal val="visible"/>
                                      </p:to>
                                    </p:set>
                                    <p:animEffect transition="in" filter="blinds(horizontal)">
                                      <p:cBhvr>
                                        <p:cTn id="14" dur="500"/>
                                        <p:tgtEl>
                                          <p:spTgt spid="265218">
                                            <p:txEl>
                                              <p:pRg st="4" end="4"/>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65218">
                                            <p:txEl>
                                              <p:pRg st="5" end="5"/>
                                            </p:txEl>
                                          </p:spTgt>
                                        </p:tgtEl>
                                        <p:attrNameLst>
                                          <p:attrName>style.visibility</p:attrName>
                                        </p:attrNameLst>
                                      </p:cBhvr>
                                      <p:to>
                                        <p:strVal val="visible"/>
                                      </p:to>
                                    </p:set>
                                    <p:animEffect transition="in" filter="blinds(horizontal)">
                                      <p:cBhvr>
                                        <p:cTn id="17" dur="500"/>
                                        <p:tgtEl>
                                          <p:spTgt spid="265218">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65218">
                                            <p:txEl>
                                              <p:pRg st="6" end="6"/>
                                            </p:txEl>
                                          </p:spTgt>
                                        </p:tgtEl>
                                        <p:attrNameLst>
                                          <p:attrName>style.visibility</p:attrName>
                                        </p:attrNameLst>
                                      </p:cBhvr>
                                      <p:to>
                                        <p:strVal val="visible"/>
                                      </p:to>
                                    </p:set>
                                    <p:animEffect transition="in" filter="blinds(horizontal)">
                                      <p:cBhvr>
                                        <p:cTn id="20" dur="500"/>
                                        <p:tgtEl>
                                          <p:spTgt spid="2652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sz="quarter" idx="13"/>
          </p:nvPr>
        </p:nvSpPr>
        <p:spPr>
          <a:xfrm>
            <a:off x="323528" y="277986"/>
            <a:ext cx="8229600" cy="3096766"/>
          </a:xfrm>
        </p:spPr>
        <p:txBody>
          <a:bodyPr>
            <a:noAutofit/>
          </a:bodyPr>
          <a:lstStyle/>
          <a:p>
            <a:pPr marL="0" indent="0">
              <a:buNone/>
            </a:pPr>
            <a:r>
              <a:rPr lang="zh-CN" altLang="en-US" sz="2400" dirty="0" smtClean="0"/>
              <a:t>从上面的式子可以看出仍旧含有左公因子。</a:t>
            </a:r>
            <a:endParaRPr lang="en-US" altLang="zh-CN" sz="2400" dirty="0" smtClean="0"/>
          </a:p>
          <a:p>
            <a:r>
              <a:rPr lang="zh-CN" altLang="en-US" sz="2400" dirty="0"/>
              <a:t>原文</a:t>
            </a:r>
            <a:r>
              <a:rPr lang="zh-CN" altLang="en-US" sz="2400" dirty="0" smtClean="0"/>
              <a:t>法：</a:t>
            </a:r>
            <a:r>
              <a:rPr lang="en-US" altLang="zh-CN" sz="2400" dirty="0" err="1"/>
              <a:t>A</a:t>
            </a:r>
            <a:r>
              <a:rPr lang="en-US" altLang="zh-CN" sz="2400" dirty="0" err="1">
                <a:sym typeface="Symbol" pitchFamily="18" charset="2"/>
              </a:rPr>
              <a:t></a:t>
            </a:r>
            <a:r>
              <a:rPr lang="en-US" altLang="zh-CN" sz="2400" dirty="0" err="1"/>
              <a:t>ad</a:t>
            </a:r>
            <a:r>
              <a:rPr lang="en-US" altLang="zh-CN" sz="2400" dirty="0"/>
              <a:t> |</a:t>
            </a:r>
            <a:r>
              <a:rPr lang="en-US" altLang="zh-CN" sz="2400" dirty="0" err="1">
                <a:solidFill>
                  <a:srgbClr val="CC0000"/>
                </a:solidFill>
              </a:rPr>
              <a:t>aAc</a:t>
            </a:r>
            <a:r>
              <a:rPr lang="en-US" altLang="zh-CN" sz="2400" dirty="0">
                <a:solidFill>
                  <a:srgbClr val="CC0000"/>
                </a:solidFill>
              </a:rPr>
              <a:t> |</a:t>
            </a:r>
            <a:r>
              <a:rPr lang="en-US" altLang="zh-CN" sz="2400" dirty="0" err="1">
                <a:solidFill>
                  <a:srgbClr val="CC0000"/>
                </a:solidFill>
              </a:rPr>
              <a:t>bBc</a:t>
            </a:r>
            <a:r>
              <a:rPr lang="en-US" altLang="zh-CN" sz="2400" dirty="0">
                <a:solidFill>
                  <a:srgbClr val="CC0000"/>
                </a:solidFill>
              </a:rPr>
              <a:t>  (</a:t>
            </a:r>
            <a:r>
              <a:rPr lang="zh-CN" altLang="en-US" sz="2400" dirty="0">
                <a:solidFill>
                  <a:srgbClr val="CC0000"/>
                </a:solidFill>
              </a:rPr>
              <a:t>存在左公因子</a:t>
            </a:r>
            <a:r>
              <a:rPr lang="en-US" altLang="zh-CN" sz="2400" dirty="0">
                <a:solidFill>
                  <a:srgbClr val="CC0000"/>
                </a:solidFill>
              </a:rPr>
              <a:t>)</a:t>
            </a:r>
          </a:p>
          <a:p>
            <a:pPr>
              <a:buFont typeface="Wingdings" pitchFamily="2" charset="2"/>
              <a:buNone/>
            </a:pPr>
            <a:r>
              <a:rPr lang="en-US" altLang="zh-CN" sz="2400" dirty="0"/>
              <a:t>	</a:t>
            </a:r>
            <a:r>
              <a:rPr lang="en-US" altLang="zh-CN" sz="2400" dirty="0" smtClean="0"/>
              <a:t>        </a:t>
            </a:r>
            <a:r>
              <a:rPr lang="en-US" altLang="zh-CN" sz="2400" dirty="0" err="1" smtClean="0"/>
              <a:t>B</a:t>
            </a:r>
            <a:r>
              <a:rPr lang="en-US" altLang="zh-CN" sz="2400" dirty="0" err="1">
                <a:sym typeface="Symbol" pitchFamily="18" charset="2"/>
              </a:rPr>
              <a:t></a:t>
            </a:r>
            <a:r>
              <a:rPr lang="en-US" altLang="zh-CN" sz="2400" dirty="0" err="1"/>
              <a:t>aA</a:t>
            </a:r>
            <a:r>
              <a:rPr lang="en-US" altLang="zh-CN" sz="2400" dirty="0"/>
              <a:t> |</a:t>
            </a:r>
            <a:r>
              <a:rPr lang="en-US" altLang="zh-CN" sz="2400" dirty="0" err="1"/>
              <a:t>bB</a:t>
            </a:r>
            <a:endParaRPr lang="en-US" altLang="zh-CN" sz="2400" dirty="0"/>
          </a:p>
          <a:p>
            <a:r>
              <a:rPr lang="zh-CN" altLang="en-US" sz="2400" dirty="0" smtClean="0"/>
              <a:t>提取左公因子后得到：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a:t>
            </a:r>
            <a:r>
              <a:rPr lang="en-US" altLang="zh-CN" sz="2400" dirty="0" smtClean="0">
                <a:solidFill>
                  <a:schemeClr val="tx1"/>
                </a:solidFill>
              </a:rPr>
              <a:t>(</a:t>
            </a:r>
            <a:r>
              <a:rPr lang="en-US" altLang="zh-CN" sz="2400" dirty="0" err="1" smtClean="0">
                <a:solidFill>
                  <a:schemeClr val="tx1"/>
                </a:solidFill>
              </a:rPr>
              <a:t>d|Ac</a:t>
            </a:r>
            <a:r>
              <a:rPr lang="en-US" altLang="zh-CN" sz="2400" dirty="0" smtClean="0">
                <a:solidFill>
                  <a:schemeClr val="tx1"/>
                </a:solidFill>
              </a:rPr>
              <a:t>)|</a:t>
            </a:r>
            <a:r>
              <a:rPr lang="en-US" altLang="zh-CN" sz="2400" dirty="0" err="1" smtClean="0">
                <a:solidFill>
                  <a:schemeClr val="tx1"/>
                </a:solidFill>
              </a:rPr>
              <a:t>bBc</a:t>
            </a:r>
            <a:r>
              <a:rPr lang="en-US" altLang="zh-CN" sz="2400" dirty="0" smtClean="0">
                <a:solidFill>
                  <a:schemeClr val="tx1"/>
                </a:solidFill>
              </a:rPr>
              <a:t>  </a:t>
            </a:r>
          </a:p>
          <a:p>
            <a:r>
              <a:rPr lang="zh-CN" altLang="en-US" sz="2400" dirty="0" smtClean="0"/>
              <a:t>引进</a:t>
            </a:r>
            <a:r>
              <a:rPr lang="en-US" altLang="zh-CN" sz="2400" dirty="0" smtClean="0"/>
              <a:t>A</a:t>
            </a:r>
            <a:r>
              <a:rPr lang="en-US" altLang="zh-CN" sz="2400" dirty="0" smtClean="0">
                <a:sym typeface="Symbol" pitchFamily="18" charset="2"/>
              </a:rPr>
              <a:t></a:t>
            </a:r>
            <a:r>
              <a:rPr lang="zh-CN" altLang="en-US" sz="2400" dirty="0" smtClean="0"/>
              <a:t>后得到产生式为</a:t>
            </a:r>
          </a:p>
          <a:p>
            <a:pPr>
              <a:buNone/>
            </a:pPr>
            <a:r>
              <a:rPr lang="zh-CN" altLang="en-US" sz="2400" dirty="0" smtClean="0"/>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aA</a:t>
            </a:r>
            <a:r>
              <a:rPr lang="en-US" altLang="zh-CN" sz="2400" dirty="0" smtClean="0">
                <a:solidFill>
                  <a:schemeClr val="tx1"/>
                </a:solidFill>
                <a:sym typeface="Symbol" pitchFamily="18" charset="2"/>
              </a:rPr>
              <a:t> |</a:t>
            </a:r>
            <a:r>
              <a:rPr lang="en-US" altLang="zh-CN" sz="2400" dirty="0" err="1" smtClean="0"/>
              <a:t>bBc</a:t>
            </a:r>
            <a:r>
              <a:rPr lang="en-US" altLang="zh-CN" sz="2400" dirty="0" smtClean="0"/>
              <a:t>   </a:t>
            </a:r>
            <a:r>
              <a:rPr lang="en-US" altLang="zh-CN" sz="2400" dirty="0" smtClean="0">
                <a:sym typeface="Symbol" pitchFamily="18" charset="2"/>
              </a:rPr>
              <a:t>A -&gt;</a:t>
            </a:r>
            <a:r>
              <a:rPr lang="en-US" altLang="zh-CN" sz="2400" dirty="0" err="1">
                <a:sym typeface="Symbol" pitchFamily="18" charset="2"/>
              </a:rPr>
              <a:t>d|Ac</a:t>
            </a:r>
            <a:r>
              <a:rPr lang="en-US" altLang="zh-CN" sz="2400" dirty="0">
                <a:sym typeface="Symbol" pitchFamily="18" charset="2"/>
              </a:rPr>
              <a:t> </a:t>
            </a:r>
            <a:endParaRPr lang="en-US" altLang="zh-CN" sz="2400" dirty="0"/>
          </a:p>
          <a:p>
            <a:pPr>
              <a:buFont typeface="Wingdings" pitchFamily="2" charset="2"/>
              <a:buNone/>
            </a:pPr>
            <a:r>
              <a:rPr lang="en-US" altLang="zh-CN" sz="2400" dirty="0" smtClean="0">
                <a:solidFill>
                  <a:srgbClr val="CC0000"/>
                </a:solidFill>
                <a:sym typeface="Symbol" pitchFamily="18" charset="2"/>
              </a:rPr>
              <a:t>【</a:t>
            </a:r>
            <a:r>
              <a:rPr lang="zh-CN" altLang="en-US" sz="2400" dirty="0" smtClean="0">
                <a:solidFill>
                  <a:srgbClr val="CC0000"/>
                </a:solidFill>
                <a:sym typeface="Symbol" pitchFamily="18" charset="2"/>
              </a:rPr>
              <a:t>是否已经提左公因子结束？</a:t>
            </a:r>
            <a:r>
              <a:rPr lang="en-US" altLang="zh-CN" sz="2400" dirty="0" smtClean="0">
                <a:solidFill>
                  <a:srgbClr val="CC0000"/>
                </a:solidFill>
                <a:sym typeface="Symbol" pitchFamily="18" charset="2"/>
              </a:rPr>
              <a:t>】</a:t>
            </a:r>
          </a:p>
          <a:p>
            <a:pPr>
              <a:buFont typeface="Wingdings" pitchFamily="2" charset="2"/>
              <a:buNone/>
            </a:pPr>
            <a:r>
              <a:rPr lang="en-US" altLang="zh-CN" sz="2400" dirty="0">
                <a:solidFill>
                  <a:srgbClr val="FFC000"/>
                </a:solidFill>
                <a:sym typeface="Symbol" pitchFamily="18" charset="2"/>
              </a:rPr>
              <a:t> </a:t>
            </a:r>
            <a:endParaRPr lang="en-US" altLang="zh-CN" sz="2400" dirty="0" smtClean="0">
              <a:solidFill>
                <a:schemeClr val="tx1"/>
              </a:solidFill>
            </a:endParaRPr>
          </a:p>
        </p:txBody>
      </p:sp>
      <p:sp>
        <p:nvSpPr>
          <p:cNvPr id="2" name="TextBox 1"/>
          <p:cNvSpPr txBox="1"/>
          <p:nvPr/>
        </p:nvSpPr>
        <p:spPr>
          <a:xfrm>
            <a:off x="471612" y="4037298"/>
            <a:ext cx="5112568" cy="2391424"/>
          </a:xfrm>
          <a:prstGeom prst="rect">
            <a:avLst/>
          </a:prstGeom>
          <a:noFill/>
        </p:spPr>
        <p:txBody>
          <a:bodyPr wrap="square" rtlCol="0">
            <a:spAutoFit/>
          </a:bodyPr>
          <a:lstStyle/>
          <a:p>
            <a:pPr marL="342900" indent="-342900" eaLnBrk="0" fontAlgn="base" hangingPunct="0">
              <a:spcBef>
                <a:spcPct val="0"/>
              </a:spcBef>
              <a:spcAft>
                <a:spcPct val="0"/>
              </a:spcAft>
              <a:buFont typeface="Arial" panose="020B0604020202020204" pitchFamily="34" charset="0"/>
              <a:buChar char="•"/>
            </a:pPr>
            <a:r>
              <a:rPr lang="zh-CN" altLang="en-US" sz="2400" b="1" dirty="0">
                <a:solidFill>
                  <a:prstClr val="black"/>
                </a:solidFill>
                <a:ea typeface="宋体" pitchFamily="2" charset="-122"/>
              </a:rPr>
              <a:t>所以文法修改为：</a:t>
            </a:r>
            <a:endParaRPr lang="en-US" altLang="zh-CN" sz="2400" b="1" dirty="0">
              <a:solidFill>
                <a:prstClr val="black"/>
              </a:solidFill>
              <a:ea typeface="宋体" pitchFamily="2" charset="-122"/>
            </a:endParaRPr>
          </a:p>
          <a:p>
            <a:pPr marL="342900" indent="-342900">
              <a:spcBef>
                <a:spcPct val="20000"/>
              </a:spcBef>
              <a:spcAft>
                <a:spcPts val="600"/>
              </a:spcAft>
              <a:buClr>
                <a:srgbClr val="DC9E1F"/>
              </a:buClr>
            </a:pPr>
            <a:r>
              <a:rPr lang="en-US" altLang="zh-CN" sz="2400" b="1" spc="30" dirty="0">
                <a:solidFill>
                  <a:prstClr val="black"/>
                </a:solidFill>
                <a:latin typeface="宋体" panose="02010600030101010101" pitchFamily="2" charset="-122"/>
                <a:ea typeface="宋体" pitchFamily="2" charset="-122"/>
              </a:rPr>
              <a:t>   </a:t>
            </a:r>
            <a:r>
              <a:rPr lang="en-US" altLang="zh-CN" sz="2400" b="1" spc="30" dirty="0" err="1">
                <a:solidFill>
                  <a:prstClr val="black"/>
                </a:solidFill>
                <a:latin typeface="宋体" panose="02010600030101010101" pitchFamily="2" charset="-122"/>
                <a:ea typeface="宋体" pitchFamily="2" charset="-122"/>
              </a:rPr>
              <a:t>A</a:t>
            </a:r>
            <a:r>
              <a:rPr lang="en-US" altLang="zh-CN" sz="2400" b="1" spc="30" dirty="0" err="1">
                <a:solidFill>
                  <a:prstClr val="black"/>
                </a:solidFill>
                <a:latin typeface="宋体" panose="02010600030101010101" pitchFamily="2" charset="-122"/>
                <a:ea typeface="宋体" pitchFamily="2" charset="-122"/>
                <a:sym typeface="Symbol" pitchFamily="18" charset="2"/>
              </a:rPr>
              <a:t></a:t>
            </a:r>
            <a:r>
              <a:rPr lang="en-US" altLang="zh-CN" sz="2400" b="1" spc="30" dirty="0" err="1">
                <a:solidFill>
                  <a:prstClr val="black"/>
                </a:solidFill>
                <a:latin typeface="宋体" panose="02010600030101010101" pitchFamily="2" charset="-122"/>
                <a:ea typeface="宋体" pitchFamily="2" charset="-122"/>
              </a:rPr>
              <a:t>aA</a:t>
            </a:r>
            <a:r>
              <a:rPr lang="en-US" altLang="zh-CN" sz="2400" b="1" spc="30" dirty="0">
                <a:solidFill>
                  <a:prstClr val="black"/>
                </a:solidFill>
                <a:latin typeface="宋体" panose="02010600030101010101" pitchFamily="2" charset="-122"/>
                <a:ea typeface="宋体" pitchFamily="2" charset="-122"/>
                <a:sym typeface="Symbol" pitchFamily="18" charset="2"/>
              </a:rPr>
              <a:t> |</a:t>
            </a:r>
            <a:r>
              <a:rPr lang="en-US" altLang="zh-CN" sz="2400" b="1" spc="30" dirty="0" err="1">
                <a:solidFill>
                  <a:prstClr val="black"/>
                </a:solidFill>
                <a:latin typeface="宋体" panose="02010600030101010101" pitchFamily="2" charset="-122"/>
                <a:ea typeface="宋体" pitchFamily="2" charset="-122"/>
              </a:rPr>
              <a:t>bBc</a:t>
            </a:r>
            <a:endParaRPr lang="en-US" altLang="zh-CN" sz="2400" b="1" spc="30" dirty="0">
              <a:solidFill>
                <a:prstClr val="black"/>
              </a:solidFill>
              <a:latin typeface="宋体" panose="02010600030101010101" pitchFamily="2" charset="-122"/>
              <a:ea typeface="宋体" pitchFamily="2" charset="-122"/>
            </a:endParaRPr>
          </a:p>
          <a:p>
            <a:pPr marL="342900" indent="-342900">
              <a:spcBef>
                <a:spcPct val="20000"/>
              </a:spcBef>
              <a:spcAft>
                <a:spcPts val="600"/>
              </a:spcAft>
              <a:buClr>
                <a:srgbClr val="DC9E1F"/>
              </a:buClr>
            </a:pPr>
            <a:r>
              <a:rPr lang="en-US" altLang="zh-CN" sz="2400" b="1" spc="30" dirty="0">
                <a:solidFill>
                  <a:prstClr val="black"/>
                </a:solidFill>
                <a:latin typeface="宋体" panose="02010600030101010101" pitchFamily="2" charset="-122"/>
                <a:ea typeface="宋体" pitchFamily="2" charset="-122"/>
              </a:rPr>
              <a:t>   A</a:t>
            </a:r>
            <a:r>
              <a:rPr lang="en-US" altLang="zh-CN" sz="2400" b="1" spc="30" dirty="0">
                <a:solidFill>
                  <a:prstClr val="black"/>
                </a:solidFill>
                <a:latin typeface="宋体" panose="02010600030101010101" pitchFamily="2" charset="-122"/>
                <a:ea typeface="宋体" pitchFamily="2" charset="-122"/>
                <a:sym typeface="Symbol" pitchFamily="18" charset="2"/>
              </a:rPr>
              <a:t></a:t>
            </a:r>
            <a:r>
              <a:rPr lang="en-US" altLang="zh-CN" sz="2400" b="1" spc="30" dirty="0">
                <a:solidFill>
                  <a:prstClr val="black"/>
                </a:solidFill>
                <a:latin typeface="宋体" panose="02010600030101010101" pitchFamily="2" charset="-122"/>
                <a:ea typeface="宋体" pitchFamily="2" charset="-122"/>
              </a:rPr>
              <a:t>d |Ac</a:t>
            </a:r>
          </a:p>
          <a:p>
            <a:pPr marL="342900" indent="-342900">
              <a:spcBef>
                <a:spcPct val="20000"/>
              </a:spcBef>
              <a:spcAft>
                <a:spcPts val="600"/>
              </a:spcAft>
              <a:buClr>
                <a:srgbClr val="DC9E1F"/>
              </a:buClr>
            </a:pPr>
            <a:r>
              <a:rPr lang="en-US" altLang="zh-CN" sz="2400" b="1" spc="30" dirty="0">
                <a:solidFill>
                  <a:prstClr val="black"/>
                </a:solidFill>
                <a:latin typeface="宋体" panose="02010600030101010101" pitchFamily="2" charset="-122"/>
                <a:ea typeface="宋体" pitchFamily="2" charset="-122"/>
              </a:rPr>
              <a:t>	 </a:t>
            </a:r>
            <a:r>
              <a:rPr lang="en-US" altLang="zh-CN" sz="2400" b="1" spc="30" dirty="0" err="1">
                <a:solidFill>
                  <a:prstClr val="black"/>
                </a:solidFill>
                <a:latin typeface="宋体" panose="02010600030101010101" pitchFamily="2" charset="-122"/>
                <a:ea typeface="宋体" pitchFamily="2" charset="-122"/>
              </a:rPr>
              <a:t>B</a:t>
            </a:r>
            <a:r>
              <a:rPr lang="en-US" altLang="zh-CN" sz="2400" b="1" spc="30" dirty="0" err="1">
                <a:solidFill>
                  <a:prstClr val="black"/>
                </a:solidFill>
                <a:latin typeface="宋体" panose="02010600030101010101" pitchFamily="2" charset="-122"/>
                <a:ea typeface="宋体" pitchFamily="2" charset="-122"/>
                <a:sym typeface="Symbol" pitchFamily="18" charset="2"/>
              </a:rPr>
              <a:t></a:t>
            </a:r>
            <a:r>
              <a:rPr lang="en-US" altLang="zh-CN" sz="2400" b="1" spc="30" dirty="0" err="1">
                <a:solidFill>
                  <a:prstClr val="black"/>
                </a:solidFill>
                <a:latin typeface="宋体" panose="02010600030101010101" pitchFamily="2" charset="-122"/>
                <a:ea typeface="宋体" pitchFamily="2" charset="-122"/>
              </a:rPr>
              <a:t>aA</a:t>
            </a:r>
            <a:r>
              <a:rPr lang="en-US" altLang="zh-CN" sz="2400" b="1" spc="30" dirty="0">
                <a:solidFill>
                  <a:prstClr val="black"/>
                </a:solidFill>
                <a:latin typeface="宋体" panose="02010600030101010101" pitchFamily="2" charset="-122"/>
                <a:ea typeface="宋体" pitchFamily="2" charset="-122"/>
              </a:rPr>
              <a:t> |</a:t>
            </a:r>
            <a:r>
              <a:rPr lang="en-US" altLang="zh-CN" sz="2400" b="1" spc="30" dirty="0" err="1">
                <a:solidFill>
                  <a:prstClr val="black"/>
                </a:solidFill>
                <a:latin typeface="宋体" panose="02010600030101010101" pitchFamily="2" charset="-122"/>
                <a:ea typeface="宋体" pitchFamily="2" charset="-122"/>
              </a:rPr>
              <a:t>bB</a:t>
            </a:r>
            <a:endParaRPr lang="en-US" altLang="zh-CN" sz="2400" b="1" spc="30" dirty="0">
              <a:solidFill>
                <a:prstClr val="black"/>
              </a:solidFill>
              <a:latin typeface="宋体" panose="02010600030101010101" pitchFamily="2" charset="-122"/>
              <a:ea typeface="宋体" pitchFamily="2" charset="-122"/>
            </a:endParaRPr>
          </a:p>
          <a:p>
            <a:pPr marL="342900" indent="-342900" eaLnBrk="0" fontAlgn="base" hangingPunct="0">
              <a:spcBef>
                <a:spcPct val="0"/>
              </a:spcBef>
              <a:spcAft>
                <a:spcPct val="0"/>
              </a:spcAft>
              <a:buFont typeface="Arial" panose="020B0604020202020204" pitchFamily="34" charset="0"/>
              <a:buChar char="•"/>
            </a:pPr>
            <a:endParaRPr lang="zh-CN" altLang="en-US" sz="2400" b="1" dirty="0">
              <a:solidFill>
                <a:prstClr val="black"/>
              </a:solidFill>
              <a:ea typeface="宋体" pitchFamily="2" charset="-122"/>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srgbClr val="FFFFFF"/>
                </a:solidFill>
              </a:rPr>
              <a:pPr/>
              <a:t>7</a:t>
            </a:fld>
            <a:endParaRPr lang="en-US">
              <a:solidFill>
                <a:srgbClr val="FFFFFF"/>
              </a:solidFill>
            </a:endParaRPr>
          </a:p>
        </p:txBody>
      </p:sp>
    </p:spTree>
    <p:extLst>
      <p:ext uri="{BB962C8B-B14F-4D97-AF65-F5344CB8AC3E}">
        <p14:creationId xmlns:p14="http://schemas.microsoft.com/office/powerpoint/2010/main" val="9796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42">
                                            <p:txEl>
                                              <p:pRg st="3" end="3"/>
                                            </p:txEl>
                                          </p:spTgt>
                                        </p:tgtEl>
                                        <p:attrNameLst>
                                          <p:attrName>style.visibility</p:attrName>
                                        </p:attrNameLst>
                                      </p:cBhvr>
                                      <p:to>
                                        <p:strVal val="visible"/>
                                      </p:to>
                                    </p:set>
                                    <p:animEffect transition="in" filter="fade">
                                      <p:cBhvr>
                                        <p:cTn id="7" dur="1000"/>
                                        <p:tgtEl>
                                          <p:spTgt spid="266242">
                                            <p:txEl>
                                              <p:pRg st="3" end="3"/>
                                            </p:txEl>
                                          </p:spTgt>
                                        </p:tgtEl>
                                      </p:cBhvr>
                                    </p:animEffect>
                                    <p:anim calcmode="lin" valueType="num">
                                      <p:cBhvr>
                                        <p:cTn id="8" dur="1000" fill="hold"/>
                                        <p:tgtEl>
                                          <p:spTgt spid="26624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662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66242">
                                            <p:txEl>
                                              <p:pRg st="5" end="5"/>
                                            </p:txEl>
                                          </p:spTgt>
                                        </p:tgtEl>
                                        <p:attrNameLst>
                                          <p:attrName>style.visibility</p:attrName>
                                        </p:attrNameLst>
                                      </p:cBhvr>
                                      <p:to>
                                        <p:strVal val="visible"/>
                                      </p:to>
                                    </p:set>
                                    <p:animEffect transition="in" filter="blinds(horizontal)">
                                      <p:cBhvr>
                                        <p:cTn id="14" dur="500"/>
                                        <p:tgtEl>
                                          <p:spTgt spid="266242">
                                            <p:txEl>
                                              <p:pRg st="5" end="5"/>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66242">
                                            <p:txEl>
                                              <p:pRg st="6" end="6"/>
                                            </p:txEl>
                                          </p:spTgt>
                                        </p:tgtEl>
                                        <p:attrNameLst>
                                          <p:attrName>style.visibility</p:attrName>
                                        </p:attrNameLst>
                                      </p:cBhvr>
                                      <p:to>
                                        <p:strVal val="visible"/>
                                      </p:to>
                                    </p:set>
                                    <p:animEffect transition="in" filter="blinds(horizontal)">
                                      <p:cBhvr>
                                        <p:cTn id="17" dur="500"/>
                                        <p:tgtEl>
                                          <p:spTgt spid="26624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sz="quarter" idx="13"/>
          </p:nvPr>
        </p:nvSpPr>
        <p:spPr>
          <a:xfrm>
            <a:off x="323528" y="188640"/>
            <a:ext cx="8229600" cy="5976937"/>
          </a:xfrm>
        </p:spPr>
        <p:txBody>
          <a:bodyPr>
            <a:normAutofit/>
          </a:bodyPr>
          <a:lstStyle/>
          <a:p>
            <a:r>
              <a:rPr lang="zh-CN" altLang="en-US" sz="2400" dirty="0" smtClean="0"/>
              <a:t>例</a:t>
            </a:r>
            <a:r>
              <a:rPr lang="en-US" altLang="zh-CN" sz="2400" dirty="0" smtClean="0"/>
              <a:t>4.9</a:t>
            </a:r>
            <a:r>
              <a:rPr lang="zh-CN" altLang="en-US" sz="2400" dirty="0" smtClean="0"/>
              <a:t>：已知文法：</a:t>
            </a:r>
            <a:r>
              <a:rPr lang="en-US" altLang="zh-CN" sz="2400" dirty="0" smtClean="0"/>
              <a:t>G[S]</a:t>
            </a:r>
            <a:endParaRPr lang="zh-CN" altLang="en-US" sz="2400" dirty="0" smtClean="0"/>
          </a:p>
          <a:p>
            <a:pPr>
              <a:buFont typeface="Wingdings" pitchFamily="2" charset="2"/>
              <a:buNone/>
            </a:pPr>
            <a:r>
              <a:rPr lang="zh-CN" altLang="en-US" sz="2400" dirty="0" smtClean="0"/>
              <a:t>	</a:t>
            </a:r>
            <a:r>
              <a:rPr lang="en-US" altLang="zh-CN" sz="2400" dirty="0" err="1" smtClean="0">
                <a:solidFill>
                  <a:schemeClr val="tx1"/>
                </a:solidFill>
              </a:rPr>
              <a:t>S</a:t>
            </a:r>
            <a:r>
              <a:rPr lang="en-US" altLang="zh-CN" sz="2400" dirty="0" err="1" smtClean="0">
                <a:solidFill>
                  <a:schemeClr val="tx1"/>
                </a:solidFill>
                <a:sym typeface="Symbol" pitchFamily="18" charset="2"/>
              </a:rPr>
              <a:t></a:t>
            </a:r>
            <a:r>
              <a:rPr lang="en-US" altLang="zh-CN" sz="2400" dirty="0" err="1" smtClean="0">
                <a:solidFill>
                  <a:schemeClr val="tx1"/>
                </a:solidFill>
              </a:rPr>
              <a:t>Ap|Bq</a:t>
            </a:r>
            <a:endParaRPr lang="en-US" altLang="zh-CN" sz="2400" dirty="0" smtClean="0">
              <a:solidFill>
                <a:schemeClr val="tx1"/>
              </a:solidFill>
            </a:endParaRPr>
          </a:p>
          <a:p>
            <a:pPr>
              <a:buFont typeface="Wingdings" pitchFamily="2" charset="2"/>
              <a:buNone/>
            </a:pPr>
            <a:r>
              <a:rPr lang="en-US" altLang="zh-CN" sz="2400" dirty="0" smtClean="0">
                <a:solidFill>
                  <a:schemeClr val="tx1"/>
                </a:solidFill>
              </a:rPr>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aAp|d</a:t>
            </a:r>
            <a:endParaRPr lang="en-US" altLang="zh-CN" sz="2400" dirty="0" smtClean="0">
              <a:solidFill>
                <a:schemeClr val="tx1"/>
              </a:solidFill>
            </a:endParaRPr>
          </a:p>
          <a:p>
            <a:pPr>
              <a:buFont typeface="Wingdings" pitchFamily="2" charset="2"/>
              <a:buNone/>
            </a:pP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aBq|e</a:t>
            </a:r>
            <a:endParaRPr lang="en-US" altLang="zh-CN" sz="2400" dirty="0" smtClean="0">
              <a:solidFill>
                <a:schemeClr val="tx1"/>
              </a:solidFill>
            </a:endParaRPr>
          </a:p>
          <a:p>
            <a:r>
              <a:rPr lang="zh-CN" altLang="en-US" sz="2400" dirty="0" smtClean="0"/>
              <a:t>分析：</a:t>
            </a:r>
            <a:r>
              <a:rPr lang="en-US" altLang="zh-CN" sz="2400" dirty="0" err="1"/>
              <a:t>S</a:t>
            </a:r>
            <a:r>
              <a:rPr lang="en-US" altLang="zh-CN" sz="2400" dirty="0" err="1">
                <a:sym typeface="Symbol" pitchFamily="18" charset="2"/>
              </a:rPr>
              <a:t></a:t>
            </a:r>
            <a:r>
              <a:rPr lang="en-US" altLang="zh-CN" sz="2400" u="sng" dirty="0" err="1" smtClean="0"/>
              <a:t>Ap|Bq</a:t>
            </a:r>
            <a:r>
              <a:rPr lang="en-US" altLang="zh-CN" sz="2400" u="sng" dirty="0" smtClean="0"/>
              <a:t> </a:t>
            </a:r>
            <a:r>
              <a:rPr lang="en-US" altLang="zh-CN" sz="2400" dirty="0" smtClean="0">
                <a:sym typeface="Wingdings" panose="05000000000000000000" pitchFamily="2" charset="2"/>
              </a:rPr>
              <a:t> </a:t>
            </a:r>
            <a:r>
              <a:rPr lang="en-US" altLang="zh-CN" sz="2400" dirty="0" err="1"/>
              <a:t>S</a:t>
            </a:r>
            <a:r>
              <a:rPr lang="en-US" altLang="zh-CN" sz="2400" dirty="0" err="1" smtClean="0">
                <a:sym typeface="Symbol" pitchFamily="18" charset="2"/>
              </a:rPr>
              <a:t>a</a:t>
            </a:r>
            <a:r>
              <a:rPr lang="en-US" altLang="zh-CN" sz="2400" dirty="0" err="1" smtClean="0"/>
              <a:t>App|dp</a:t>
            </a:r>
            <a:r>
              <a:rPr lang="en-US" altLang="zh-CN" sz="2400" dirty="0" smtClean="0"/>
              <a:t>| </a:t>
            </a:r>
            <a:r>
              <a:rPr lang="en-US" altLang="zh-CN" sz="2400" dirty="0" err="1" smtClean="0">
                <a:solidFill>
                  <a:srgbClr val="CC0000"/>
                </a:solidFill>
              </a:rPr>
              <a:t>aBqq</a:t>
            </a:r>
            <a:r>
              <a:rPr lang="en-US" altLang="zh-CN" sz="2400" dirty="0" smtClean="0">
                <a:solidFill>
                  <a:srgbClr val="CC0000"/>
                </a:solidFill>
              </a:rPr>
              <a:t> |</a:t>
            </a:r>
            <a:r>
              <a:rPr lang="en-US" altLang="zh-CN" sz="2400" dirty="0" err="1" smtClean="0">
                <a:solidFill>
                  <a:srgbClr val="CC0000"/>
                </a:solidFill>
              </a:rPr>
              <a:t>eq</a:t>
            </a:r>
            <a:endParaRPr lang="en-US" altLang="zh-CN" sz="2400" dirty="0">
              <a:solidFill>
                <a:srgbClr val="CC0000"/>
              </a:solidFill>
            </a:endParaRPr>
          </a:p>
          <a:p>
            <a:pPr>
              <a:buFont typeface="Wingdings" pitchFamily="2" charset="2"/>
              <a:buNone/>
            </a:pPr>
            <a:r>
              <a:rPr lang="en-US" altLang="zh-CN" sz="2400" dirty="0" smtClean="0">
                <a:solidFill>
                  <a:schemeClr val="tx1"/>
                </a:solidFill>
              </a:rPr>
              <a:t>    </a:t>
            </a:r>
            <a:r>
              <a:rPr lang="zh-CN" altLang="en-US" sz="2400" dirty="0" smtClean="0">
                <a:solidFill>
                  <a:schemeClr val="tx1"/>
                </a:solidFill>
              </a:rPr>
              <a:t>其中：</a:t>
            </a:r>
            <a:r>
              <a:rPr lang="en-US" altLang="zh-CN" sz="2400" dirty="0"/>
              <a:t> </a:t>
            </a:r>
            <a:r>
              <a:rPr lang="en-US" altLang="zh-CN" sz="2400" dirty="0" err="1" smtClean="0">
                <a:sym typeface="Symbol" pitchFamily="18" charset="2"/>
              </a:rPr>
              <a:t>a</a:t>
            </a:r>
            <a:r>
              <a:rPr lang="en-US" altLang="zh-CN" sz="2400" dirty="0" err="1" smtClean="0"/>
              <a:t>App</a:t>
            </a:r>
            <a:r>
              <a:rPr lang="en-US" altLang="zh-CN" sz="2400" dirty="0" smtClean="0"/>
              <a:t>|</a:t>
            </a:r>
            <a:r>
              <a:rPr lang="en-US" altLang="zh-CN" sz="2400" dirty="0">
                <a:solidFill>
                  <a:srgbClr val="FFC000"/>
                </a:solidFill>
              </a:rPr>
              <a:t> </a:t>
            </a:r>
            <a:r>
              <a:rPr lang="en-US" altLang="zh-CN" sz="2400" dirty="0" err="1" smtClean="0"/>
              <a:t>aBqq</a:t>
            </a:r>
            <a:r>
              <a:rPr lang="en-US" altLang="zh-CN" sz="2400" dirty="0" smtClean="0">
                <a:solidFill>
                  <a:srgbClr val="CC0000"/>
                </a:solidFill>
              </a:rPr>
              <a:t> =a </a:t>
            </a:r>
            <a:r>
              <a:rPr lang="en-US" altLang="zh-CN" sz="2400" u="sng" dirty="0" smtClean="0">
                <a:solidFill>
                  <a:srgbClr val="CC0000"/>
                </a:solidFill>
              </a:rPr>
              <a:t>(App</a:t>
            </a:r>
            <a:r>
              <a:rPr lang="en-US" altLang="zh-CN" sz="2400" u="sng" dirty="0"/>
              <a:t>|</a:t>
            </a:r>
            <a:r>
              <a:rPr lang="en-US" altLang="zh-CN" sz="2400" u="sng" dirty="0">
                <a:solidFill>
                  <a:srgbClr val="FFC000"/>
                </a:solidFill>
              </a:rPr>
              <a:t> </a:t>
            </a:r>
            <a:r>
              <a:rPr lang="en-US" altLang="zh-CN" sz="2400" u="sng" dirty="0" err="1" smtClean="0">
                <a:solidFill>
                  <a:srgbClr val="CC0000"/>
                </a:solidFill>
              </a:rPr>
              <a:t>Bqq</a:t>
            </a:r>
            <a:r>
              <a:rPr lang="en-US" altLang="zh-CN" sz="2400" u="sng" dirty="0" smtClean="0">
                <a:solidFill>
                  <a:srgbClr val="CC0000"/>
                </a:solidFill>
              </a:rPr>
              <a:t> )</a:t>
            </a:r>
          </a:p>
          <a:p>
            <a:r>
              <a:rPr lang="zh-CN" altLang="en-US" sz="2400" dirty="0" smtClean="0"/>
              <a:t>发现，产生式的右部出现了相似的（</a:t>
            </a:r>
            <a:r>
              <a:rPr lang="en-US" altLang="zh-CN" sz="2400" dirty="0" smtClean="0"/>
              <a:t>A…|B…</a:t>
            </a:r>
            <a:r>
              <a:rPr lang="zh-CN" altLang="en-US" sz="2400" dirty="0" smtClean="0"/>
              <a:t>）的形式。假设继续提取公因子，产生式会越来越复杂，却不会消去左公因子。</a:t>
            </a:r>
            <a:endParaRPr lang="en-US" altLang="zh-CN" sz="2400" dirty="0" smtClean="0"/>
          </a:p>
          <a:p>
            <a:r>
              <a:rPr lang="en-US" altLang="zh-CN" sz="2400" dirty="0" smtClean="0">
                <a:solidFill>
                  <a:srgbClr val="CC0000"/>
                </a:solidFill>
              </a:rPr>
              <a:t>PS</a:t>
            </a:r>
            <a:r>
              <a:rPr lang="en-US" altLang="zh-CN" sz="2400" dirty="0" smtClean="0"/>
              <a:t>:</a:t>
            </a:r>
            <a:r>
              <a:rPr lang="zh-CN" altLang="en-US" sz="2400" dirty="0" smtClean="0"/>
              <a:t>不一定每个文法的左公共因子都能在有限的步骤内替换成无左公共因子的文法。</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8</a:t>
            </a:fld>
            <a:endParaRPr lang="en-US">
              <a:solidFill>
                <a:srgbClr val="FFFFFF"/>
              </a:solidFill>
            </a:endParaRPr>
          </a:p>
        </p:txBody>
      </p:sp>
    </p:spTree>
    <p:extLst>
      <p:ext uri="{BB962C8B-B14F-4D97-AF65-F5344CB8AC3E}">
        <p14:creationId xmlns:p14="http://schemas.microsoft.com/office/powerpoint/2010/main" val="517621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7266">
                                            <p:txEl>
                                              <p:pRg st="4" end="4"/>
                                            </p:txEl>
                                          </p:spTgt>
                                        </p:tgtEl>
                                        <p:attrNameLst>
                                          <p:attrName>style.visibility</p:attrName>
                                        </p:attrNameLst>
                                      </p:cBhvr>
                                      <p:to>
                                        <p:strVal val="visible"/>
                                      </p:to>
                                    </p:set>
                                    <p:animEffect transition="in" filter="fade">
                                      <p:cBhvr>
                                        <p:cTn id="7" dur="1000"/>
                                        <p:tgtEl>
                                          <p:spTgt spid="267266">
                                            <p:txEl>
                                              <p:pRg st="4" end="4"/>
                                            </p:txEl>
                                          </p:spTgt>
                                        </p:tgtEl>
                                      </p:cBhvr>
                                    </p:animEffect>
                                    <p:anim calcmode="lin" valueType="num">
                                      <p:cBhvr>
                                        <p:cTn id="8" dur="1000" fill="hold"/>
                                        <p:tgtEl>
                                          <p:spTgt spid="26726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6726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7266">
                                            <p:txEl>
                                              <p:pRg st="5" end="5"/>
                                            </p:txEl>
                                          </p:spTgt>
                                        </p:tgtEl>
                                        <p:attrNameLst>
                                          <p:attrName>style.visibility</p:attrName>
                                        </p:attrNameLst>
                                      </p:cBhvr>
                                      <p:to>
                                        <p:strVal val="visible"/>
                                      </p:to>
                                    </p:set>
                                    <p:animEffect transition="in" filter="fade">
                                      <p:cBhvr>
                                        <p:cTn id="12" dur="1000"/>
                                        <p:tgtEl>
                                          <p:spTgt spid="267266">
                                            <p:txEl>
                                              <p:pRg st="5" end="5"/>
                                            </p:txEl>
                                          </p:spTgt>
                                        </p:tgtEl>
                                      </p:cBhvr>
                                    </p:animEffect>
                                    <p:anim calcmode="lin" valueType="num">
                                      <p:cBhvr>
                                        <p:cTn id="13" dur="1000" fill="hold"/>
                                        <p:tgtEl>
                                          <p:spTgt spid="267266">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67266">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7266">
                                            <p:txEl>
                                              <p:pRg st="6" end="6"/>
                                            </p:txEl>
                                          </p:spTgt>
                                        </p:tgtEl>
                                        <p:attrNameLst>
                                          <p:attrName>style.visibility</p:attrName>
                                        </p:attrNameLst>
                                      </p:cBhvr>
                                      <p:to>
                                        <p:strVal val="visible"/>
                                      </p:to>
                                    </p:set>
                                    <p:animEffect transition="in" filter="fade">
                                      <p:cBhvr>
                                        <p:cTn id="17" dur="1000"/>
                                        <p:tgtEl>
                                          <p:spTgt spid="267266">
                                            <p:txEl>
                                              <p:pRg st="6" end="6"/>
                                            </p:txEl>
                                          </p:spTgt>
                                        </p:tgtEl>
                                      </p:cBhvr>
                                    </p:animEffect>
                                    <p:anim calcmode="lin" valueType="num">
                                      <p:cBhvr>
                                        <p:cTn id="18" dur="1000" fill="hold"/>
                                        <p:tgtEl>
                                          <p:spTgt spid="267266">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6726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7266">
                                            <p:txEl>
                                              <p:pRg st="7" end="7"/>
                                            </p:txEl>
                                          </p:spTgt>
                                        </p:tgtEl>
                                        <p:attrNameLst>
                                          <p:attrName>style.visibility</p:attrName>
                                        </p:attrNameLst>
                                      </p:cBhvr>
                                      <p:to>
                                        <p:strVal val="visible"/>
                                      </p:to>
                                    </p:set>
                                    <p:anim calcmode="lin" valueType="num">
                                      <p:cBhvr additive="base">
                                        <p:cTn id="24" dur="500" fill="hold"/>
                                        <p:tgtEl>
                                          <p:spTgt spid="267266">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726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sz="quarter" idx="13"/>
          </p:nvPr>
        </p:nvSpPr>
        <p:spPr>
          <a:xfrm>
            <a:off x="323528" y="188640"/>
            <a:ext cx="8229600" cy="5976937"/>
          </a:xfrm>
        </p:spPr>
        <p:txBody>
          <a:bodyPr>
            <a:normAutofit lnSpcReduction="10000"/>
          </a:bodyPr>
          <a:lstStyle/>
          <a:p>
            <a:pPr marL="0" indent="0">
              <a:spcBef>
                <a:spcPts val="1200"/>
              </a:spcBef>
              <a:buNone/>
            </a:pPr>
            <a:r>
              <a:rPr lang="zh-CN" altLang="en-US" sz="2400" dirty="0" smtClean="0"/>
              <a:t>对“提取左公因子”的总结</a:t>
            </a:r>
            <a:endParaRPr lang="en-US" altLang="zh-CN" sz="2400" dirty="0" smtClean="0">
              <a:solidFill>
                <a:schemeClr val="tx1"/>
              </a:solidFill>
            </a:endParaRPr>
          </a:p>
          <a:p>
            <a:pPr>
              <a:spcBef>
                <a:spcPts val="1200"/>
              </a:spcBef>
              <a:buFont typeface="Wingdings" panose="05000000000000000000" pitchFamily="2" charset="2"/>
              <a:buChar char="ü"/>
            </a:pPr>
            <a:r>
              <a:rPr lang="zh-CN" altLang="en-US" sz="2400" dirty="0" smtClean="0"/>
              <a:t>分析改写文法发现：例</a:t>
            </a:r>
            <a:r>
              <a:rPr lang="en-US" altLang="zh-CN" sz="2400" dirty="0" smtClean="0"/>
              <a:t>4.6</a:t>
            </a:r>
            <a:r>
              <a:rPr lang="zh-CN" altLang="en-US" sz="2400" dirty="0" smtClean="0"/>
              <a:t>文法改写后，原来的文法改写成了</a:t>
            </a:r>
            <a:r>
              <a:rPr lang="en-US" altLang="zh-CN" sz="2400" dirty="0" smtClean="0"/>
              <a:t>LL(1)</a:t>
            </a:r>
            <a:r>
              <a:rPr lang="zh-CN" altLang="en-US" sz="2400" dirty="0" smtClean="0"/>
              <a:t>文法。但是，</a:t>
            </a:r>
            <a:r>
              <a:rPr lang="zh-CN" altLang="en-US" sz="2400" dirty="0" smtClean="0">
                <a:solidFill>
                  <a:srgbClr val="CC0000"/>
                </a:solidFill>
              </a:rPr>
              <a:t>不能就此推断，所有的文法经过提取公因子后，就都是</a:t>
            </a:r>
            <a:r>
              <a:rPr lang="en-US" altLang="zh-CN" sz="2400" dirty="0" smtClean="0">
                <a:solidFill>
                  <a:srgbClr val="CC0000"/>
                </a:solidFill>
              </a:rPr>
              <a:t>LL(1)</a:t>
            </a:r>
            <a:r>
              <a:rPr lang="zh-CN" altLang="en-US" sz="2400" dirty="0" smtClean="0">
                <a:solidFill>
                  <a:srgbClr val="CC0000"/>
                </a:solidFill>
              </a:rPr>
              <a:t>文法</a:t>
            </a:r>
            <a:r>
              <a:rPr lang="zh-CN" altLang="en-US" sz="2400" dirty="0" smtClean="0"/>
              <a:t>。</a:t>
            </a:r>
            <a:endParaRPr lang="en-US" altLang="zh-CN" sz="2400" dirty="0" smtClean="0"/>
          </a:p>
          <a:p>
            <a:pPr>
              <a:spcBef>
                <a:spcPts val="1200"/>
              </a:spcBef>
              <a:buFont typeface="Wingdings" panose="05000000000000000000" pitchFamily="2" charset="2"/>
              <a:buChar char="ü"/>
            </a:pPr>
            <a:r>
              <a:rPr lang="zh-CN" altLang="en-US" sz="2400" dirty="0" smtClean="0"/>
              <a:t>例</a:t>
            </a:r>
            <a:r>
              <a:rPr lang="en-US" altLang="zh-CN" sz="2400" dirty="0" smtClean="0"/>
              <a:t>4.9</a:t>
            </a:r>
            <a:r>
              <a:rPr lang="zh-CN" altLang="en-US" sz="2400" dirty="0" smtClean="0"/>
              <a:t>文法改写时发现，有的文法在有限步内</a:t>
            </a:r>
            <a:r>
              <a:rPr lang="zh-CN" altLang="en-US" sz="2400" dirty="0" smtClean="0">
                <a:solidFill>
                  <a:srgbClr val="CC0000"/>
                </a:solidFill>
              </a:rPr>
              <a:t>改写不成</a:t>
            </a:r>
            <a:r>
              <a:rPr lang="zh-CN" altLang="en-US" sz="2400" dirty="0"/>
              <a:t>了</a:t>
            </a:r>
            <a:r>
              <a:rPr lang="en-US" altLang="zh-CN" sz="2400" dirty="0"/>
              <a:t>LL(1)</a:t>
            </a:r>
            <a:r>
              <a:rPr lang="zh-CN" altLang="en-US" sz="2400" dirty="0" smtClean="0"/>
              <a:t>文法。</a:t>
            </a:r>
            <a:endParaRPr lang="en-US" altLang="zh-CN" sz="2400" dirty="0" smtClean="0"/>
          </a:p>
          <a:p>
            <a:pPr>
              <a:spcBef>
                <a:spcPts val="1200"/>
              </a:spcBef>
              <a:buFont typeface="Wingdings" panose="05000000000000000000" pitchFamily="2" charset="2"/>
              <a:buChar char="ü"/>
            </a:pPr>
            <a:r>
              <a:rPr lang="zh-CN" altLang="en-US" sz="2400" dirty="0" smtClean="0"/>
              <a:t>改写文法后，原来的一些产生式可能是无用的，可以删除。</a:t>
            </a:r>
          </a:p>
          <a:p>
            <a:pPr>
              <a:spcBef>
                <a:spcPts val="1200"/>
              </a:spcBef>
            </a:pPr>
            <a:r>
              <a:rPr lang="en-US" altLang="zh-CN" sz="2400" dirty="0" smtClean="0">
                <a:solidFill>
                  <a:srgbClr val="A50021"/>
                </a:solidFill>
              </a:rPr>
              <a:t>PS:[</a:t>
            </a:r>
            <a:r>
              <a:rPr lang="zh-CN" altLang="en-US" sz="2400" dirty="0" smtClean="0"/>
              <a:t>教材中</a:t>
            </a:r>
            <a:r>
              <a:rPr lang="en-US" altLang="zh-CN" sz="2400" dirty="0" smtClean="0"/>
              <a:t>P79</a:t>
            </a:r>
            <a:r>
              <a:rPr lang="zh-CN" altLang="en-US" sz="2400" dirty="0" smtClean="0"/>
              <a:t>页关于</a:t>
            </a:r>
            <a:r>
              <a:rPr lang="en-US" altLang="zh-CN" sz="2400" dirty="0" smtClean="0"/>
              <a:t>G</a:t>
            </a:r>
            <a:r>
              <a:rPr lang="en-US" altLang="zh-CN" sz="2400" dirty="0">
                <a:sym typeface="Symbol" pitchFamily="18" charset="2"/>
              </a:rPr>
              <a:t> </a:t>
            </a:r>
            <a:r>
              <a:rPr lang="en-US" altLang="zh-CN" sz="2400" dirty="0" smtClean="0"/>
              <a:t>(1)</a:t>
            </a:r>
            <a:r>
              <a:rPr lang="zh-CN" altLang="en-US" sz="2400" dirty="0" smtClean="0"/>
              <a:t>文法的描述有误。</a:t>
            </a:r>
            <a:r>
              <a:rPr lang="en-US" altLang="zh-CN" sz="2400" dirty="0" smtClean="0"/>
              <a:t>]</a:t>
            </a:r>
          </a:p>
          <a:p>
            <a:pPr>
              <a:spcBef>
                <a:spcPts val="1200"/>
              </a:spcBef>
            </a:pPr>
            <a:r>
              <a:rPr lang="en-US" altLang="zh-CN" sz="2400" dirty="0" smtClean="0">
                <a:solidFill>
                  <a:srgbClr val="A50021"/>
                </a:solidFill>
              </a:rPr>
              <a:t>PS</a:t>
            </a:r>
            <a:r>
              <a:rPr lang="en-US" altLang="zh-CN" sz="2400" dirty="0" smtClean="0"/>
              <a:t>:[P80]</a:t>
            </a:r>
            <a:r>
              <a:rPr lang="zh-CN" altLang="en-US" sz="2400" dirty="0" smtClean="0"/>
              <a:t>一个文法提取了左公共因子后，</a:t>
            </a:r>
            <a:r>
              <a:rPr lang="zh-CN" altLang="en-US" sz="2400" dirty="0" smtClean="0">
                <a:solidFill>
                  <a:srgbClr val="A50021"/>
                </a:solidFill>
              </a:rPr>
              <a:t>只解决了相同左部的多个产生式右部的</a:t>
            </a:r>
            <a:r>
              <a:rPr lang="en-US" altLang="zh-CN" sz="2400" dirty="0" smtClean="0">
                <a:solidFill>
                  <a:srgbClr val="A50021"/>
                </a:solidFill>
              </a:rPr>
              <a:t>FIRST</a:t>
            </a:r>
            <a:r>
              <a:rPr lang="zh-CN" altLang="en-US" sz="2400" dirty="0" smtClean="0">
                <a:solidFill>
                  <a:srgbClr val="A50021"/>
                </a:solidFill>
              </a:rPr>
              <a:t>集不相交问题，</a:t>
            </a:r>
            <a:r>
              <a:rPr lang="zh-CN" altLang="en-US" sz="2400" dirty="0" smtClean="0"/>
              <a:t>当改写后的文法不含空产生式时，且没有左递归时，则改写后的文法是</a:t>
            </a:r>
            <a:r>
              <a:rPr lang="en-US" altLang="zh-CN" sz="2400" dirty="0" smtClean="0"/>
              <a:t>LL(1)</a:t>
            </a:r>
            <a:r>
              <a:rPr lang="zh-CN" altLang="en-US" sz="2400" dirty="0" smtClean="0"/>
              <a:t>文法，如果还有空产生式，则还需要用</a:t>
            </a:r>
            <a:r>
              <a:rPr lang="en-US" altLang="zh-CN" sz="2400" dirty="0" smtClean="0"/>
              <a:t>LL(1)</a:t>
            </a:r>
            <a:r>
              <a:rPr lang="zh-CN" altLang="en-US" sz="2400" dirty="0" smtClean="0"/>
              <a:t>文法的判别式进行判断才能确定是否为</a:t>
            </a:r>
            <a:r>
              <a:rPr lang="en-US" altLang="zh-CN" sz="2400" dirty="0" smtClean="0"/>
              <a:t>LL(1)</a:t>
            </a:r>
            <a:r>
              <a:rPr lang="zh-CN" altLang="en-US" sz="2400" dirty="0" smtClean="0"/>
              <a:t>文法。</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9</a:t>
            </a:fld>
            <a:endParaRPr lang="en-US">
              <a:solidFill>
                <a:srgbClr val="FFFFFF"/>
              </a:solidFill>
            </a:endParaRPr>
          </a:p>
        </p:txBody>
      </p:sp>
    </p:spTree>
    <p:extLst>
      <p:ext uri="{BB962C8B-B14F-4D97-AF65-F5344CB8AC3E}">
        <p14:creationId xmlns:p14="http://schemas.microsoft.com/office/powerpoint/2010/main" val="2029551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7266">
                                            <p:txEl>
                                              <p:pRg st="1" end="1"/>
                                            </p:txEl>
                                          </p:spTgt>
                                        </p:tgtEl>
                                        <p:attrNameLst>
                                          <p:attrName>style.visibility</p:attrName>
                                        </p:attrNameLst>
                                      </p:cBhvr>
                                      <p:to>
                                        <p:strVal val="visible"/>
                                      </p:to>
                                    </p:set>
                                    <p:animEffect transition="in" filter="fade">
                                      <p:cBhvr>
                                        <p:cTn id="7" dur="1000"/>
                                        <p:tgtEl>
                                          <p:spTgt spid="267266">
                                            <p:txEl>
                                              <p:pRg st="1" end="1"/>
                                            </p:txEl>
                                          </p:spTgt>
                                        </p:tgtEl>
                                      </p:cBhvr>
                                    </p:animEffect>
                                    <p:anim calcmode="lin" valueType="num">
                                      <p:cBhvr>
                                        <p:cTn id="8" dur="1000" fill="hold"/>
                                        <p:tgtEl>
                                          <p:spTgt spid="26726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72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7266">
                                            <p:txEl>
                                              <p:pRg st="2" end="2"/>
                                            </p:txEl>
                                          </p:spTgt>
                                        </p:tgtEl>
                                        <p:attrNameLst>
                                          <p:attrName>style.visibility</p:attrName>
                                        </p:attrNameLst>
                                      </p:cBhvr>
                                      <p:to>
                                        <p:strVal val="visible"/>
                                      </p:to>
                                    </p:set>
                                    <p:animEffect transition="in" filter="fade">
                                      <p:cBhvr>
                                        <p:cTn id="14" dur="1000"/>
                                        <p:tgtEl>
                                          <p:spTgt spid="267266">
                                            <p:txEl>
                                              <p:pRg st="2" end="2"/>
                                            </p:txEl>
                                          </p:spTgt>
                                        </p:tgtEl>
                                      </p:cBhvr>
                                    </p:animEffect>
                                    <p:anim calcmode="lin" valueType="num">
                                      <p:cBhvr>
                                        <p:cTn id="15" dur="1000" fill="hold"/>
                                        <p:tgtEl>
                                          <p:spTgt spid="26726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726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7266">
                                            <p:txEl>
                                              <p:pRg st="3" end="3"/>
                                            </p:txEl>
                                          </p:spTgt>
                                        </p:tgtEl>
                                        <p:attrNameLst>
                                          <p:attrName>style.visibility</p:attrName>
                                        </p:attrNameLst>
                                      </p:cBhvr>
                                      <p:to>
                                        <p:strVal val="visible"/>
                                      </p:to>
                                    </p:set>
                                    <p:animEffect transition="in" filter="fade">
                                      <p:cBhvr>
                                        <p:cTn id="21" dur="1000"/>
                                        <p:tgtEl>
                                          <p:spTgt spid="267266">
                                            <p:txEl>
                                              <p:pRg st="3" end="3"/>
                                            </p:txEl>
                                          </p:spTgt>
                                        </p:tgtEl>
                                      </p:cBhvr>
                                    </p:animEffect>
                                    <p:anim calcmode="lin" valueType="num">
                                      <p:cBhvr>
                                        <p:cTn id="22" dur="1000" fill="hold"/>
                                        <p:tgtEl>
                                          <p:spTgt spid="26726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726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7266">
                                            <p:txEl>
                                              <p:pRg st="0" end="0"/>
                                            </p:txEl>
                                          </p:spTgt>
                                        </p:tgtEl>
                                        <p:attrNameLst>
                                          <p:attrName>style.visibility</p:attrName>
                                        </p:attrNameLst>
                                      </p:cBhvr>
                                      <p:to>
                                        <p:strVal val="visible"/>
                                      </p:to>
                                    </p:set>
                                    <p:animEffect transition="in" filter="fade">
                                      <p:cBhvr>
                                        <p:cTn id="28" dur="1000"/>
                                        <p:tgtEl>
                                          <p:spTgt spid="267266">
                                            <p:txEl>
                                              <p:pRg st="0" end="0"/>
                                            </p:txEl>
                                          </p:spTgt>
                                        </p:tgtEl>
                                      </p:cBhvr>
                                    </p:animEffect>
                                    <p:anim calcmode="lin" valueType="num">
                                      <p:cBhvr>
                                        <p:cTn id="29" dur="1000" fill="hold"/>
                                        <p:tgtEl>
                                          <p:spTgt spid="26726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672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67266">
                                            <p:txEl>
                                              <p:pRg st="4" end="4"/>
                                            </p:txEl>
                                          </p:spTgt>
                                        </p:tgtEl>
                                        <p:attrNameLst>
                                          <p:attrName>style.visibility</p:attrName>
                                        </p:attrNameLst>
                                      </p:cBhvr>
                                      <p:to>
                                        <p:strVal val="visible"/>
                                      </p:to>
                                    </p:set>
                                    <p:animEffect transition="in" filter="blinds(horizontal)">
                                      <p:cBhvr>
                                        <p:cTn id="35" dur="500"/>
                                        <p:tgtEl>
                                          <p:spTgt spid="26726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7266">
                                            <p:txEl>
                                              <p:pRg st="5" end="5"/>
                                            </p:txEl>
                                          </p:spTgt>
                                        </p:tgtEl>
                                        <p:attrNameLst>
                                          <p:attrName>style.visibility</p:attrName>
                                        </p:attrNameLst>
                                      </p:cBhvr>
                                      <p:to>
                                        <p:strVal val="visible"/>
                                      </p:to>
                                    </p:set>
                                    <p:animEffect transition="in" filter="blinds(horizontal)">
                                      <p:cBhvr>
                                        <p:cTn id="40" dur="500"/>
                                        <p:tgtEl>
                                          <p:spTgt spid="267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1903</Words>
  <Application>Microsoft Office PowerPoint</Application>
  <PresentationFormat>全屏显示(4:3)</PresentationFormat>
  <Paragraphs>222</Paragraphs>
  <Slides>22</Slides>
  <Notes>0</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2_模块</vt:lpstr>
      <vt:lpstr>极目远眺</vt:lpstr>
      <vt:lpstr>04-2   LL(1)文法相关的变换</vt:lpstr>
      <vt:lpstr>4.3 将某些非LL(1)文法转变成LL(1)文法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消除文法中的一切左递归算法 </vt:lpstr>
      <vt:lpstr>PowerPoint 演示文稿</vt:lpstr>
      <vt:lpstr>PowerPoint 演示文稿</vt:lpstr>
      <vt:lpstr>PowerPoint 演示文稿</vt:lpstr>
      <vt:lpstr>04-2 本节重点及习题</vt:lpstr>
      <vt:lpstr>04-2 本节重点及习题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04-2   LL(1)文法相关的变换和实现  </dc:title>
  <dc:creator>jinxi</dc:creator>
  <cp:lastModifiedBy>jinxi</cp:lastModifiedBy>
  <cp:revision>3</cp:revision>
  <dcterms:created xsi:type="dcterms:W3CDTF">2016-10-25T13:34:37Z</dcterms:created>
  <dcterms:modified xsi:type="dcterms:W3CDTF">2016-10-25T13:35:56Z</dcterms:modified>
</cp:coreProperties>
</file>