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22F0-3A5D-4B23-9DDA-8B87FC1A5865}" type="datetime1">
              <a:rPr lang="en-US" altLang="zh-CN" smtClean="0">
                <a:solidFill>
                  <a:prstClr val="white">
                    <a:tint val="95000"/>
                  </a:prstClr>
                </a:solidFill>
              </a:rPr>
              <a:pPr/>
              <a:t>10/31/2016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406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7885-BC47-47B8-A644-C7BF088BFE10}" type="datetime1"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pPr/>
              <a:t>10/31/2016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23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8878-53AD-4443-9672-284255F026A8}" type="datetime1"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pPr/>
              <a:t>10/31/2016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16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9477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39750" y="1557338"/>
            <a:ext cx="4027488" cy="226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19638" y="1557338"/>
            <a:ext cx="4029075" cy="226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39750" y="3973513"/>
            <a:ext cx="4027488" cy="226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9638" y="3973513"/>
            <a:ext cx="4029075" cy="226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347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477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9750" y="1557338"/>
            <a:ext cx="4027488" cy="46799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19638" y="1557338"/>
            <a:ext cx="4029075" cy="226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19638" y="3973513"/>
            <a:ext cx="4029075" cy="226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32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9C9A-5706-4A4E-B5C3-D5B7A7FB547C}" type="datetime1">
              <a:rPr lang="en-US" altLang="zh-CN" smtClean="0">
                <a:solidFill>
                  <a:srgbClr val="FFFFFF"/>
                </a:solidFill>
              </a:rPr>
              <a:pPr/>
              <a:t>10/31/2016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4400" b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6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 sz="3200" b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EF60-249D-4A07-B478-B15680385919}" type="datetime1">
              <a:rPr lang="en-US" altLang="zh-CN" smtClean="0">
                <a:solidFill>
                  <a:srgbClr val="FFFFFF"/>
                </a:solidFill>
              </a:rPr>
              <a:pPr/>
              <a:t>10/31/2016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>
            <a:normAutofit/>
          </a:bodyPr>
          <a:lstStyle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15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44D3-FDF8-435A-8441-9A53930750A3}" type="datetime1">
              <a:rPr lang="en-US" altLang="zh-CN" smtClean="0">
                <a:solidFill>
                  <a:srgbClr val="FFFFFF"/>
                </a:solidFill>
              </a:rPr>
              <a:pPr/>
              <a:t>10/31/2016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062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 sz="3200" b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889D-64ED-48BD-9FC0-005D5BEB52E4}" type="datetime1">
              <a:rPr lang="en-US" altLang="zh-CN" smtClean="0">
                <a:solidFill>
                  <a:srgbClr val="FFFFFF"/>
                </a:solidFill>
              </a:rPr>
              <a:pPr/>
              <a:t>10/31/2016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628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D328-DD70-4764-869C-1969E8A0AAE5}" type="datetime1">
              <a:rPr lang="en-US" altLang="zh-CN" smtClean="0">
                <a:solidFill>
                  <a:srgbClr val="FFFFFF"/>
                </a:solidFill>
              </a:rPr>
              <a:pPr/>
              <a:t>10/31/2016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5652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D4F3-FA45-4920-8787-8CD4CF9EAABA}" type="datetime1">
              <a:rPr lang="en-US" altLang="zh-CN" smtClean="0">
                <a:solidFill>
                  <a:srgbClr val="FFFFFF"/>
                </a:solidFill>
              </a:rPr>
              <a:pPr/>
              <a:t>10/31/2016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09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85320"/>
          </a:xfrm>
        </p:spPr>
        <p:txBody>
          <a:bodyPr>
            <a:normAutofit/>
          </a:bodyPr>
          <a:lstStyle>
            <a:lvl1pPr>
              <a:defRPr sz="36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625609"/>
          </a:xfrm>
        </p:spPr>
        <p:txBody>
          <a:bodyPr>
            <a:normAutofit/>
          </a:bodyPr>
          <a:lstStyle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5pPr>
            <a:extLst/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37BA-76EE-425F-8BA3-F842EFE9D096}" type="datetime1"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pPr/>
              <a:t>10/31/2016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13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786E-9B7B-4C61-9F69-AC91B28A705D}" type="datetime1">
              <a:rPr lang="en-US" altLang="zh-CN" smtClean="0">
                <a:solidFill>
                  <a:srgbClr val="FFFFFF"/>
                </a:solidFill>
              </a:rPr>
              <a:pPr/>
              <a:t>10/31/2016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5159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9783-6658-44FE-8EFE-3F786E14DDDC}" type="datetime1">
              <a:rPr lang="en-US" altLang="zh-CN" smtClean="0">
                <a:solidFill>
                  <a:srgbClr val="FFFFFF"/>
                </a:solidFill>
              </a:rPr>
              <a:pPr/>
              <a:t>10/31/2016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5215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487B-70F1-4622-AAEE-C7BFF39B4DBE}" type="datetime1">
              <a:rPr lang="en-US" altLang="zh-CN" smtClean="0">
                <a:solidFill>
                  <a:srgbClr val="FFFFFF"/>
                </a:solidFill>
              </a:rPr>
              <a:pPr/>
              <a:t>10/31/2016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9897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4FFA-7E3D-4CEC-9048-8F46CADA402F}" type="datetime1">
              <a:rPr lang="en-US" altLang="zh-CN" smtClean="0">
                <a:solidFill>
                  <a:srgbClr val="FFFFFF"/>
                </a:solidFill>
              </a:rPr>
              <a:pPr/>
              <a:t>10/31/2016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5285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A8CE-868B-4B06-B064-B025F0342BFE}" type="datetime1">
              <a:rPr lang="en-US" altLang="zh-CN" smtClean="0">
                <a:solidFill>
                  <a:srgbClr val="FFFFFF"/>
                </a:solidFill>
              </a:rPr>
              <a:pPr/>
              <a:t>10/31/2016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7428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477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9750" y="1557338"/>
            <a:ext cx="4027488" cy="46799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9638" y="1557338"/>
            <a:ext cx="4029075" cy="46799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6382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9477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39750" y="1557338"/>
            <a:ext cx="4027488" cy="226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19638" y="1557338"/>
            <a:ext cx="4029075" cy="226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39750" y="3973513"/>
            <a:ext cx="4027488" cy="226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9638" y="3973513"/>
            <a:ext cx="4029075" cy="226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1734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477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9750" y="1557338"/>
            <a:ext cx="4027488" cy="46799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19638" y="1557338"/>
            <a:ext cx="4029075" cy="226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19638" y="3973513"/>
            <a:ext cx="4029075" cy="226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426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477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9750" y="1557338"/>
            <a:ext cx="8208963" cy="467995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</a:lstStyle>
          <a:p>
            <a:pPr lvl="0"/>
            <a:endParaRPr lang="zh-CN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35752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F7E2-2E67-4FEE-A987-0EF952BE7C05}" type="datetime1">
              <a:rPr lang="en-US" altLang="zh-CN" smtClean="0">
                <a:solidFill>
                  <a:prstClr val="white">
                    <a:tint val="95000"/>
                  </a:prstClr>
                </a:solidFill>
              </a:rPr>
              <a:pPr/>
              <a:t>10/31/2016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127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2860-D7AB-42C3-B67B-8503F387798F}" type="datetime1"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pPr/>
              <a:t>10/31/2016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48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091C-C676-4A8F-A6AD-F9716101BB2D}" type="datetime1"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pPr/>
              <a:t>10/31/2016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0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1636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7DFF-E0EC-4770-AB19-BDF7830B31BC}" type="datetime1"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pPr/>
              <a:t>10/31/2016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241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44ED-3A7A-4102-A6A2-7D71556AAA47}" type="datetime1"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pPr/>
              <a:t>10/31/2016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854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BB45-FDCF-4963-ACF7-8C11F1809493}" type="datetime1"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pPr/>
              <a:t>10/31/2016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2" name="矩形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551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AE3516F-E500-43D4-91E7-3A8C65E9C9B7}" type="datetime1"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pPr/>
              <a:t>10/31/2016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374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prstClr val="white"/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C42F76F-A850-4078-AE29-924589898A25}" type="datetime1">
              <a:rPr lang="en-US" altLang="zh-CN" b="1" smtClean="0">
                <a:solidFill>
                  <a:prstClr val="black">
                    <a:tint val="95000"/>
                  </a:prstClr>
                </a:solidFill>
                <a:latin typeface="Arial Narrow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10/31/2016</a:t>
            </a:fld>
            <a:endParaRPr lang="en-US" b="1" dirty="0">
              <a:solidFill>
                <a:prstClr val="black">
                  <a:tint val="95000"/>
                </a:prstClr>
              </a:solidFill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prstClr val="black">
                  <a:tint val="95000"/>
                </a:prstClr>
              </a:solidFill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237106-F2ED-405E-BC33-CC3CF426205F}" type="slidenum">
              <a:rPr lang="en-US" b="1" smtClean="0">
                <a:solidFill>
                  <a:prstClr val="black">
                    <a:tint val="95000"/>
                  </a:prstClr>
                </a:solidFill>
                <a:latin typeface="Arial Narrow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 dirty="0">
              <a:solidFill>
                <a:prstClr val="black">
                  <a:tint val="95000"/>
                </a:prstClr>
              </a:solidFill>
              <a:latin typeface="Arial Narrow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689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1B953EE-39D3-45CB-9650-D445724E0CA8}" type="datetime1">
              <a:rPr lang="en-US" altLang="zh-CN" b="1" smtClean="0">
                <a:solidFill>
                  <a:srgbClr val="FFFFFF"/>
                </a:solidFill>
                <a:ea typeface="宋体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10/31/2016</a:t>
            </a:fld>
            <a:endParaRPr lang="en-US" b="1" dirty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8237106-F2ED-405E-BC33-CC3CF426205F}" type="slidenum">
              <a:rPr lang="en-US" b="1" smtClean="0">
                <a:solidFill>
                  <a:srgbClr val="FFFFFF"/>
                </a:solidFill>
                <a:ea typeface="宋体" pitchFamily="2" charset="-122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b="1" dirty="0">
              <a:solidFill>
                <a:srgbClr val="FFFFFF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146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2800" b="1" kern="1200" spc="30" baseline="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2800" b="1" kern="1200" spc="30" baseline="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2800" b="1" kern="1200" spc="30" baseline="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2800" b="1" kern="1200" spc="30" baseline="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2800" b="1" kern="1200" spc="30" baseline="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04-3   LL(1)</a:t>
            </a:r>
            <a:r>
              <a:rPr lang="zh-CN" altLang="en-US" sz="4000" dirty="0" smtClean="0"/>
              <a:t>文法的实现</a:t>
            </a:r>
            <a:endParaRPr lang="zh-CN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140968"/>
            <a:ext cx="619268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solidFill>
                  <a:prstClr val="white"/>
                </a:solidFill>
                <a:latin typeface="Arial Narrow" pitchFamily="34" charset="0"/>
              </a:rPr>
              <a:t>本节主要讲述：</a:t>
            </a:r>
            <a:endParaRPr lang="en-US" altLang="zh-CN" sz="2800" b="1" dirty="0">
              <a:solidFill>
                <a:prstClr val="white"/>
              </a:solidFill>
              <a:latin typeface="Arial Narrow" pitchFamily="34" charset="0"/>
            </a:endParaRPr>
          </a:p>
          <a:p>
            <a:pPr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prstClr val="white"/>
                </a:solidFill>
                <a:latin typeface="Arial Narrow" pitchFamily="34" charset="0"/>
              </a:rPr>
              <a:t>LL(1)</a:t>
            </a:r>
            <a:r>
              <a:rPr lang="zh-CN" altLang="en-US" sz="2800" b="1" dirty="0">
                <a:solidFill>
                  <a:prstClr val="white"/>
                </a:solidFill>
                <a:latin typeface="Arial Narrow" pitchFamily="34" charset="0"/>
              </a:rPr>
              <a:t>文法的实现（递归下降分析程序、</a:t>
            </a:r>
            <a:r>
              <a:rPr lang="zh-CN" altLang="en-US" sz="2800" b="1" dirty="0">
                <a:solidFill>
                  <a:srgbClr val="FFC000"/>
                </a:solidFill>
                <a:latin typeface="Arial Narrow" pitchFamily="34" charset="0"/>
              </a:rPr>
              <a:t>表驱动分析程序</a:t>
            </a:r>
            <a:r>
              <a:rPr lang="zh-CN" altLang="en-US" sz="2800" b="1" dirty="0">
                <a:solidFill>
                  <a:prstClr val="white"/>
                </a:solidFill>
                <a:latin typeface="Arial Narrow" pitchFamily="34" charset="0"/>
              </a:rPr>
              <a:t>）</a:t>
            </a:r>
            <a:endParaRPr lang="en-US" altLang="zh-CN" sz="2800" b="1" dirty="0">
              <a:solidFill>
                <a:prstClr val="white"/>
              </a:solidFill>
              <a:latin typeface="Arial Narrow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1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79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AutoShape 5"/>
          <p:cNvSpPr>
            <a:spLocks noChangeAspect="1" noChangeArrowheads="1"/>
          </p:cNvSpPr>
          <p:nvPr/>
        </p:nvSpPr>
        <p:spPr bwMode="auto">
          <a:xfrm>
            <a:off x="1285875" y="571500"/>
            <a:ext cx="7200900" cy="5851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7587" name="Line 6"/>
          <p:cNvSpPr>
            <a:spLocks noChangeShapeType="1"/>
          </p:cNvSpPr>
          <p:nvPr/>
        </p:nvSpPr>
        <p:spPr bwMode="auto">
          <a:xfrm>
            <a:off x="4559300" y="1038225"/>
            <a:ext cx="1588" cy="26035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FF0066"/>
              </a:solidFill>
              <a:ea typeface="宋体" pitchFamily="2" charset="-122"/>
            </a:endParaRPr>
          </a:p>
        </p:txBody>
      </p:sp>
      <p:sp>
        <p:nvSpPr>
          <p:cNvPr id="67588" name="Rectangle 7"/>
          <p:cNvSpPr>
            <a:spLocks noChangeArrowheads="1"/>
          </p:cNvSpPr>
          <p:nvPr/>
        </p:nvSpPr>
        <p:spPr bwMode="auto">
          <a:xfrm>
            <a:off x="3059113" y="1298575"/>
            <a:ext cx="3600450" cy="388938"/>
          </a:xfrm>
          <a:prstGeom prst="rect">
            <a:avLst/>
          </a:prstGeom>
          <a:solidFill>
            <a:srgbClr val="FFFFFF"/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FF0066"/>
                </a:solidFill>
                <a:latin typeface="Times New Roman" pitchFamily="18" charset="0"/>
              </a:rPr>
              <a:t>‘#’ </a:t>
            </a:r>
            <a:r>
              <a:rPr lang="zh-CN" altLang="en-US" sz="2000" dirty="0" smtClean="0">
                <a:solidFill>
                  <a:srgbClr val="FF0066"/>
                </a:solidFill>
                <a:latin typeface="Times New Roman" pitchFamily="18" charset="0"/>
              </a:rPr>
              <a:t>、</a:t>
            </a:r>
            <a:r>
              <a:rPr lang="en-US" altLang="zh-CN" sz="2000" dirty="0" smtClean="0">
                <a:solidFill>
                  <a:srgbClr val="FF0066"/>
                </a:solidFill>
                <a:latin typeface="Times New Roman" pitchFamily="18" charset="0"/>
              </a:rPr>
              <a:t>’S</a:t>
            </a:r>
            <a:r>
              <a:rPr lang="en-US" altLang="zh-CN" sz="2000" dirty="0">
                <a:solidFill>
                  <a:srgbClr val="FF0066"/>
                </a:solidFill>
                <a:latin typeface="Times New Roman" pitchFamily="18" charset="0"/>
              </a:rPr>
              <a:t>’</a:t>
            </a:r>
            <a:r>
              <a:rPr lang="zh-CN" altLang="en-US" sz="2000" dirty="0">
                <a:solidFill>
                  <a:srgbClr val="FF0066"/>
                </a:solidFill>
                <a:latin typeface="Times New Roman" pitchFamily="18" charset="0"/>
              </a:rPr>
              <a:t>进栈，当前终结符送</a:t>
            </a:r>
            <a:r>
              <a:rPr lang="en-US" altLang="zh-CN" sz="2000" dirty="0">
                <a:solidFill>
                  <a:srgbClr val="FF0066"/>
                </a:solidFill>
                <a:latin typeface="Times New Roman" pitchFamily="18" charset="0"/>
              </a:rPr>
              <a:t>a</a:t>
            </a:r>
            <a:endParaRPr lang="en-US" altLang="zh-CN" sz="2000" dirty="0">
              <a:solidFill>
                <a:srgbClr val="FF0066"/>
              </a:solidFill>
            </a:endParaRPr>
          </a:p>
        </p:txBody>
      </p:sp>
      <p:sp>
        <p:nvSpPr>
          <p:cNvPr id="67589" name="Line 8"/>
          <p:cNvSpPr>
            <a:spLocks noChangeShapeType="1"/>
          </p:cNvSpPr>
          <p:nvPr/>
        </p:nvSpPr>
        <p:spPr bwMode="auto">
          <a:xfrm>
            <a:off x="4559300" y="1687513"/>
            <a:ext cx="1588" cy="52070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FF0066"/>
              </a:solidFill>
              <a:ea typeface="宋体" pitchFamily="2" charset="-122"/>
            </a:endParaRPr>
          </a:p>
        </p:txBody>
      </p:sp>
      <p:sp>
        <p:nvSpPr>
          <p:cNvPr id="67590" name="Rectangle 9"/>
          <p:cNvSpPr>
            <a:spLocks noChangeArrowheads="1"/>
          </p:cNvSpPr>
          <p:nvPr/>
        </p:nvSpPr>
        <p:spPr bwMode="auto">
          <a:xfrm>
            <a:off x="3203848" y="2198688"/>
            <a:ext cx="3744416" cy="390525"/>
          </a:xfrm>
          <a:prstGeom prst="rect">
            <a:avLst/>
          </a:prstGeom>
          <a:solidFill>
            <a:srgbClr val="FFFFFF"/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solidFill>
                  <a:srgbClr val="FF0066"/>
                </a:solidFill>
                <a:latin typeface="Times New Roman" pitchFamily="18" charset="0"/>
              </a:rPr>
              <a:t>栈</a:t>
            </a:r>
            <a:r>
              <a:rPr lang="zh-CN" altLang="en-US" sz="2000" dirty="0">
                <a:solidFill>
                  <a:srgbClr val="FF0066"/>
                </a:solidFill>
                <a:latin typeface="Times New Roman" pitchFamily="18" charset="0"/>
              </a:rPr>
              <a:t>顶符号放</a:t>
            </a:r>
            <a:r>
              <a:rPr lang="zh-CN" altLang="en-US" sz="2000" dirty="0" smtClean="0">
                <a:solidFill>
                  <a:srgbClr val="FF0066"/>
                </a:solidFill>
                <a:latin typeface="Times New Roman" pitchFamily="18" charset="0"/>
              </a:rPr>
              <a:t>入某个非终结符</a:t>
            </a:r>
            <a:r>
              <a:rPr lang="en-US" altLang="zh-CN" sz="2000" dirty="0" smtClean="0">
                <a:solidFill>
                  <a:srgbClr val="FF0066"/>
                </a:solidFill>
                <a:latin typeface="Times New Roman" pitchFamily="18" charset="0"/>
              </a:rPr>
              <a:t>X</a:t>
            </a:r>
            <a:endParaRPr lang="en-US" altLang="zh-CN" sz="2000" dirty="0">
              <a:solidFill>
                <a:srgbClr val="FF0066"/>
              </a:solidFill>
            </a:endParaRPr>
          </a:p>
        </p:txBody>
      </p:sp>
      <p:sp>
        <p:nvSpPr>
          <p:cNvPr id="67591" name="Rectangle 10"/>
          <p:cNvSpPr>
            <a:spLocks noChangeArrowheads="1"/>
          </p:cNvSpPr>
          <p:nvPr/>
        </p:nvSpPr>
        <p:spPr bwMode="auto">
          <a:xfrm>
            <a:off x="2084388" y="5199063"/>
            <a:ext cx="749300" cy="520700"/>
          </a:xfrm>
          <a:prstGeom prst="rect">
            <a:avLst/>
          </a:prstGeom>
          <a:solidFill>
            <a:srgbClr val="FFFFFF"/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FF0066"/>
                </a:solidFill>
                <a:latin typeface="Times New Roman" pitchFamily="18" charset="0"/>
              </a:rPr>
              <a:t>出错</a:t>
            </a:r>
            <a:endParaRPr lang="zh-CN" altLang="en-US" sz="2000">
              <a:solidFill>
                <a:srgbClr val="FF0066"/>
              </a:solidFill>
            </a:endParaRPr>
          </a:p>
        </p:txBody>
      </p:sp>
      <p:sp>
        <p:nvSpPr>
          <p:cNvPr id="67592" name="Rectangle 11"/>
          <p:cNvSpPr>
            <a:spLocks noChangeArrowheads="1"/>
          </p:cNvSpPr>
          <p:nvPr/>
        </p:nvSpPr>
        <p:spPr bwMode="auto">
          <a:xfrm>
            <a:off x="827584" y="2771775"/>
            <a:ext cx="2606179" cy="1127125"/>
          </a:xfrm>
          <a:prstGeom prst="rect">
            <a:avLst/>
          </a:prstGeom>
          <a:solidFill>
            <a:srgbClr val="FFFFFF"/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FF0066"/>
                </a:solidFill>
                <a:latin typeface="Times New Roman" pitchFamily="18" charset="0"/>
              </a:rPr>
              <a:t>若产生式为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FF0066"/>
                </a:solidFill>
                <a:latin typeface="Times New Roman" pitchFamily="18" charset="0"/>
              </a:rPr>
              <a:t>X-〉x</a:t>
            </a:r>
            <a:r>
              <a:rPr lang="en-US" altLang="zh-CN" sz="2000" baseline="-25000" dirty="0">
                <a:solidFill>
                  <a:srgbClr val="FF0066"/>
                </a:solidFill>
                <a:latin typeface="Times New Roman" pitchFamily="18" charset="0"/>
              </a:rPr>
              <a:t>1</a:t>
            </a:r>
            <a:r>
              <a:rPr lang="en-US" altLang="zh-CN" sz="2000" dirty="0">
                <a:solidFill>
                  <a:srgbClr val="FF0066"/>
                </a:solidFill>
                <a:latin typeface="Times New Roman" pitchFamily="18" charset="0"/>
              </a:rPr>
              <a:t>x</a:t>
            </a:r>
            <a:r>
              <a:rPr lang="en-US" altLang="zh-CN" sz="2000" baseline="-25000" dirty="0">
                <a:solidFill>
                  <a:srgbClr val="FF0066"/>
                </a:solidFill>
                <a:latin typeface="Times New Roman" pitchFamily="18" charset="0"/>
              </a:rPr>
              <a:t>2</a:t>
            </a:r>
            <a:r>
              <a:rPr lang="en-US" altLang="zh-CN" sz="2000" dirty="0">
                <a:solidFill>
                  <a:srgbClr val="FF0066"/>
                </a:solidFill>
                <a:latin typeface="Times New Roman" pitchFamily="18" charset="0"/>
              </a:rPr>
              <a:t>…</a:t>
            </a:r>
            <a:r>
              <a:rPr lang="en-US" altLang="zh-CN" sz="2000" dirty="0" err="1">
                <a:solidFill>
                  <a:srgbClr val="FF0066"/>
                </a:solidFill>
                <a:latin typeface="Times New Roman" pitchFamily="18" charset="0"/>
              </a:rPr>
              <a:t>x</a:t>
            </a:r>
            <a:r>
              <a:rPr lang="en-US" altLang="zh-CN" sz="2000" baseline="-25000" dirty="0" err="1">
                <a:solidFill>
                  <a:srgbClr val="FF0066"/>
                </a:solidFill>
                <a:latin typeface="Times New Roman" pitchFamily="18" charset="0"/>
              </a:rPr>
              <a:t>n</a:t>
            </a:r>
            <a:endParaRPr lang="en-US" altLang="zh-CN" sz="2000" dirty="0">
              <a:solidFill>
                <a:srgbClr val="FF0066"/>
              </a:solidFill>
              <a:latin typeface="Times New Roman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FF0066"/>
                </a:solidFill>
                <a:latin typeface="Times New Roman" pitchFamily="18" charset="0"/>
              </a:rPr>
              <a:t>按逆序即</a:t>
            </a:r>
            <a:r>
              <a:rPr lang="en-US" altLang="zh-CN" sz="2000" dirty="0">
                <a:solidFill>
                  <a:srgbClr val="FF0066"/>
                </a:solidFill>
                <a:latin typeface="Times New Roman" pitchFamily="18" charset="0"/>
              </a:rPr>
              <a:t>x</a:t>
            </a:r>
            <a:r>
              <a:rPr lang="en-US" altLang="zh-CN" sz="2000" baseline="-25000" dirty="0">
                <a:solidFill>
                  <a:srgbClr val="FF0066"/>
                </a:solidFill>
                <a:latin typeface="Times New Roman" pitchFamily="18" charset="0"/>
              </a:rPr>
              <a:t>n</a:t>
            </a:r>
            <a:r>
              <a:rPr lang="en-US" altLang="zh-CN" sz="2000" dirty="0">
                <a:solidFill>
                  <a:srgbClr val="FF0066"/>
                </a:solidFill>
                <a:latin typeface="Times New Roman" pitchFamily="18" charset="0"/>
              </a:rPr>
              <a:t>x</a:t>
            </a:r>
            <a:r>
              <a:rPr lang="en-US" altLang="zh-CN" sz="2000" baseline="-25000" dirty="0">
                <a:solidFill>
                  <a:srgbClr val="FF0066"/>
                </a:solidFill>
                <a:latin typeface="Times New Roman" pitchFamily="18" charset="0"/>
              </a:rPr>
              <a:t>n-1</a:t>
            </a:r>
            <a:r>
              <a:rPr lang="en-US" altLang="zh-CN" sz="2000" dirty="0">
                <a:solidFill>
                  <a:srgbClr val="FF0066"/>
                </a:solidFill>
                <a:latin typeface="Times New Roman" pitchFamily="18" charset="0"/>
              </a:rPr>
              <a:t>…x</a:t>
            </a:r>
            <a:r>
              <a:rPr lang="en-US" altLang="zh-CN" sz="2000" baseline="-25000" dirty="0">
                <a:solidFill>
                  <a:srgbClr val="FF0066"/>
                </a:solidFill>
                <a:latin typeface="Times New Roman" pitchFamily="18" charset="0"/>
              </a:rPr>
              <a:t>1</a:t>
            </a:r>
            <a:endParaRPr lang="en-US" altLang="zh-CN" sz="2000" dirty="0">
              <a:solidFill>
                <a:srgbClr val="FF0066"/>
              </a:solidFill>
              <a:latin typeface="Times New Roman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FF0066"/>
                </a:solidFill>
                <a:latin typeface="Times New Roman" pitchFamily="18" charset="0"/>
              </a:rPr>
              <a:t>入栈</a:t>
            </a:r>
            <a:endParaRPr lang="zh-CN" altLang="en-US" sz="2000" dirty="0">
              <a:solidFill>
                <a:srgbClr val="FF0066"/>
              </a:solidFill>
            </a:endParaRPr>
          </a:p>
        </p:txBody>
      </p:sp>
      <p:sp>
        <p:nvSpPr>
          <p:cNvPr id="67593" name="AutoShape 12"/>
          <p:cNvSpPr>
            <a:spLocks noChangeArrowheads="1"/>
          </p:cNvSpPr>
          <p:nvPr/>
        </p:nvSpPr>
        <p:spPr bwMode="auto">
          <a:xfrm>
            <a:off x="827584" y="4408488"/>
            <a:ext cx="2582367" cy="3905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FF0066"/>
                </a:solidFill>
                <a:latin typeface="Times New Roman" pitchFamily="18" charset="0"/>
              </a:rPr>
              <a:t>M[</a:t>
            </a:r>
            <a:r>
              <a:rPr lang="en-US" altLang="zh-CN" sz="2000" dirty="0" err="1">
                <a:solidFill>
                  <a:srgbClr val="FF0066"/>
                </a:solidFill>
                <a:latin typeface="Times New Roman" pitchFamily="18" charset="0"/>
              </a:rPr>
              <a:t>X,a</a:t>
            </a:r>
            <a:r>
              <a:rPr lang="en-US" altLang="zh-CN" sz="2000" dirty="0">
                <a:solidFill>
                  <a:srgbClr val="FF0066"/>
                </a:solidFill>
                <a:latin typeface="Times New Roman" pitchFamily="18" charset="0"/>
              </a:rPr>
              <a:t>]</a:t>
            </a:r>
            <a:r>
              <a:rPr lang="zh-CN" altLang="en-US" sz="2000" dirty="0">
                <a:solidFill>
                  <a:srgbClr val="FF0066"/>
                </a:solidFill>
                <a:latin typeface="Times New Roman" pitchFamily="18" charset="0"/>
              </a:rPr>
              <a:t>是产生式吗？</a:t>
            </a:r>
            <a:endParaRPr lang="zh-CN" altLang="en-US" sz="2000" dirty="0">
              <a:solidFill>
                <a:srgbClr val="FF0066"/>
              </a:solidFill>
            </a:endParaRPr>
          </a:p>
        </p:txBody>
      </p:sp>
      <p:sp>
        <p:nvSpPr>
          <p:cNvPr id="67594" name="AutoShape 13"/>
          <p:cNvSpPr>
            <a:spLocks noChangeArrowheads="1"/>
          </p:cNvSpPr>
          <p:nvPr/>
        </p:nvSpPr>
        <p:spPr bwMode="auto">
          <a:xfrm>
            <a:off x="3897313" y="3071813"/>
            <a:ext cx="1349375" cy="3889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rgbClr val="FF0066"/>
                </a:solidFill>
                <a:latin typeface="Times New Roman" pitchFamily="18" charset="0"/>
              </a:rPr>
              <a:t>X</a:t>
            </a:r>
            <a:r>
              <a:rPr lang="en-US" altLang="zh-CN" sz="2000">
                <a:solidFill>
                  <a:srgbClr val="FF0066"/>
                </a:solidFill>
                <a:latin typeface="宋体" pitchFamily="2" charset="-122"/>
              </a:rPr>
              <a:t>∈</a:t>
            </a:r>
            <a:r>
              <a:rPr lang="en-US" altLang="zh-CN" sz="2000">
                <a:solidFill>
                  <a:srgbClr val="FF0066"/>
                </a:solidFill>
                <a:latin typeface="Times New Roman" pitchFamily="18" charset="0"/>
              </a:rPr>
              <a:t>V</a:t>
            </a:r>
            <a:r>
              <a:rPr lang="en-US" altLang="zh-CN" sz="2000" baseline="-25000">
                <a:solidFill>
                  <a:srgbClr val="FF0066"/>
                </a:solidFill>
                <a:latin typeface="Times New Roman" pitchFamily="18" charset="0"/>
              </a:rPr>
              <a:t>T</a:t>
            </a:r>
            <a:r>
              <a:rPr lang="en-US" altLang="zh-CN" sz="2000">
                <a:solidFill>
                  <a:srgbClr val="FF0066"/>
                </a:solidFill>
                <a:latin typeface="Times New Roman" pitchFamily="18" charset="0"/>
              </a:rPr>
              <a:t>?</a:t>
            </a:r>
            <a:endParaRPr lang="en-US" altLang="zh-CN" sz="2000">
              <a:solidFill>
                <a:srgbClr val="FF0066"/>
              </a:solidFill>
            </a:endParaRPr>
          </a:p>
        </p:txBody>
      </p:sp>
      <p:sp>
        <p:nvSpPr>
          <p:cNvPr id="67595" name="AutoShape 14"/>
          <p:cNvSpPr>
            <a:spLocks noChangeArrowheads="1"/>
          </p:cNvSpPr>
          <p:nvPr/>
        </p:nvSpPr>
        <p:spPr bwMode="auto">
          <a:xfrm>
            <a:off x="5846763" y="3082925"/>
            <a:ext cx="1350962" cy="3905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rgbClr val="FF0066"/>
                </a:solidFill>
                <a:latin typeface="Times New Roman" pitchFamily="18" charset="0"/>
              </a:rPr>
              <a:t>X=a</a:t>
            </a:r>
            <a:r>
              <a:rPr lang="zh-CN" altLang="en-US" sz="2000">
                <a:solidFill>
                  <a:srgbClr val="FF0066"/>
                </a:solidFill>
                <a:latin typeface="Times New Roman" pitchFamily="18" charset="0"/>
              </a:rPr>
              <a:t>？</a:t>
            </a:r>
            <a:endParaRPr lang="zh-CN" altLang="en-US" sz="2000">
              <a:solidFill>
                <a:srgbClr val="FF0066"/>
              </a:solidFill>
            </a:endParaRPr>
          </a:p>
        </p:txBody>
      </p:sp>
      <p:sp>
        <p:nvSpPr>
          <p:cNvPr id="67596" name="Rectangle 15"/>
          <p:cNvSpPr>
            <a:spLocks noChangeArrowheads="1"/>
          </p:cNvSpPr>
          <p:nvPr/>
        </p:nvSpPr>
        <p:spPr bwMode="auto">
          <a:xfrm>
            <a:off x="7756173" y="2848506"/>
            <a:ext cx="750888" cy="1169987"/>
          </a:xfrm>
          <a:prstGeom prst="rect">
            <a:avLst/>
          </a:prstGeom>
          <a:solidFill>
            <a:srgbClr val="FFFFFF"/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FF0066"/>
                </a:solidFill>
                <a:latin typeface="Times New Roman" pitchFamily="18" charset="0"/>
              </a:rPr>
              <a:t>读入下一个符号</a:t>
            </a:r>
            <a:endParaRPr lang="zh-CN" altLang="en-US" sz="2000">
              <a:solidFill>
                <a:srgbClr val="FF0066"/>
              </a:solidFill>
            </a:endParaRPr>
          </a:p>
        </p:txBody>
      </p:sp>
      <p:sp>
        <p:nvSpPr>
          <p:cNvPr id="67597" name="AutoShape 16"/>
          <p:cNvSpPr>
            <a:spLocks noChangeArrowheads="1"/>
          </p:cNvSpPr>
          <p:nvPr/>
        </p:nvSpPr>
        <p:spPr bwMode="auto">
          <a:xfrm>
            <a:off x="3921125" y="3863975"/>
            <a:ext cx="1350963" cy="3905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rgbClr val="FF0066"/>
                </a:solidFill>
                <a:latin typeface="Times New Roman" pitchFamily="18" charset="0"/>
              </a:rPr>
              <a:t>X=’#’?</a:t>
            </a:r>
            <a:endParaRPr lang="en-US" altLang="zh-CN" sz="2000">
              <a:solidFill>
                <a:srgbClr val="FF0066"/>
              </a:solidFill>
            </a:endParaRPr>
          </a:p>
        </p:txBody>
      </p:sp>
      <p:sp>
        <p:nvSpPr>
          <p:cNvPr id="67598" name="AutoShape 17"/>
          <p:cNvSpPr>
            <a:spLocks noChangeArrowheads="1"/>
          </p:cNvSpPr>
          <p:nvPr/>
        </p:nvSpPr>
        <p:spPr bwMode="auto">
          <a:xfrm>
            <a:off x="3971925" y="4694238"/>
            <a:ext cx="1349375" cy="3905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FF0066"/>
                </a:solidFill>
                <a:latin typeface="Times New Roman" pitchFamily="18" charset="0"/>
              </a:rPr>
              <a:t>a=# ?</a:t>
            </a:r>
            <a:endParaRPr lang="en-US" altLang="zh-CN" sz="2000" dirty="0">
              <a:solidFill>
                <a:srgbClr val="FF0066"/>
              </a:solidFill>
            </a:endParaRPr>
          </a:p>
        </p:txBody>
      </p:sp>
      <p:sp>
        <p:nvSpPr>
          <p:cNvPr id="67599" name="Rectangle 18"/>
          <p:cNvSpPr>
            <a:spLocks noChangeArrowheads="1"/>
          </p:cNvSpPr>
          <p:nvPr/>
        </p:nvSpPr>
        <p:spPr bwMode="auto">
          <a:xfrm>
            <a:off x="7410450" y="4589463"/>
            <a:ext cx="749300" cy="519112"/>
          </a:xfrm>
          <a:prstGeom prst="rect">
            <a:avLst/>
          </a:prstGeom>
          <a:solidFill>
            <a:srgbClr val="FFFFFF"/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FF0066"/>
                </a:solidFill>
                <a:latin typeface="Times New Roman" pitchFamily="18" charset="0"/>
              </a:rPr>
              <a:t>出错</a:t>
            </a:r>
            <a:endParaRPr lang="zh-CN" altLang="en-US" sz="2000">
              <a:solidFill>
                <a:srgbClr val="FF0066"/>
              </a:solidFill>
            </a:endParaRPr>
          </a:p>
        </p:txBody>
      </p:sp>
      <p:sp>
        <p:nvSpPr>
          <p:cNvPr id="67600" name="Rectangle 19"/>
          <p:cNvSpPr>
            <a:spLocks noChangeArrowheads="1"/>
          </p:cNvSpPr>
          <p:nvPr/>
        </p:nvSpPr>
        <p:spPr bwMode="auto">
          <a:xfrm>
            <a:off x="4171950" y="5459413"/>
            <a:ext cx="900113" cy="520700"/>
          </a:xfrm>
          <a:prstGeom prst="rect">
            <a:avLst/>
          </a:prstGeom>
          <a:solidFill>
            <a:srgbClr val="FFFFFF"/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FF0066"/>
                </a:solidFill>
                <a:latin typeface="Times New Roman" pitchFamily="18" charset="0"/>
              </a:rPr>
              <a:t>结束</a:t>
            </a:r>
            <a:endParaRPr lang="zh-CN" altLang="en-US" sz="2000">
              <a:solidFill>
                <a:srgbClr val="FF0066"/>
              </a:solidFill>
            </a:endParaRPr>
          </a:p>
        </p:txBody>
      </p:sp>
      <p:sp>
        <p:nvSpPr>
          <p:cNvPr id="67601" name="Line 20"/>
          <p:cNvSpPr>
            <a:spLocks noChangeShapeType="1"/>
          </p:cNvSpPr>
          <p:nvPr/>
        </p:nvSpPr>
        <p:spPr bwMode="auto">
          <a:xfrm flipV="1">
            <a:off x="2459038" y="2116138"/>
            <a:ext cx="1587" cy="649287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FF0066"/>
              </a:solidFill>
              <a:ea typeface="宋体" pitchFamily="2" charset="-122"/>
            </a:endParaRPr>
          </a:p>
        </p:txBody>
      </p:sp>
      <p:sp>
        <p:nvSpPr>
          <p:cNvPr id="67602" name="Line 21"/>
          <p:cNvSpPr>
            <a:spLocks noChangeShapeType="1"/>
          </p:cNvSpPr>
          <p:nvPr/>
        </p:nvSpPr>
        <p:spPr bwMode="auto">
          <a:xfrm>
            <a:off x="2459038" y="2078038"/>
            <a:ext cx="1651000" cy="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FF0066"/>
              </a:solidFill>
              <a:ea typeface="宋体" pitchFamily="2" charset="-122"/>
            </a:endParaRPr>
          </a:p>
        </p:txBody>
      </p:sp>
      <p:sp>
        <p:nvSpPr>
          <p:cNvPr id="67603" name="Line 22"/>
          <p:cNvSpPr>
            <a:spLocks noChangeShapeType="1"/>
          </p:cNvSpPr>
          <p:nvPr/>
        </p:nvSpPr>
        <p:spPr bwMode="auto">
          <a:xfrm>
            <a:off x="4110038" y="2078038"/>
            <a:ext cx="0" cy="130175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FF0066"/>
              </a:solidFill>
              <a:ea typeface="宋体" pitchFamily="2" charset="-122"/>
            </a:endParaRPr>
          </a:p>
        </p:txBody>
      </p:sp>
      <p:sp>
        <p:nvSpPr>
          <p:cNvPr id="67604" name="Line 23"/>
          <p:cNvSpPr>
            <a:spLocks noChangeShapeType="1"/>
          </p:cNvSpPr>
          <p:nvPr/>
        </p:nvSpPr>
        <p:spPr bwMode="auto">
          <a:xfrm flipV="1">
            <a:off x="8010525" y="2078038"/>
            <a:ext cx="0" cy="78105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FF0066"/>
              </a:solidFill>
              <a:ea typeface="宋体" pitchFamily="2" charset="-122"/>
            </a:endParaRPr>
          </a:p>
        </p:txBody>
      </p:sp>
      <p:sp>
        <p:nvSpPr>
          <p:cNvPr id="67605" name="Line 24"/>
          <p:cNvSpPr>
            <a:spLocks noChangeShapeType="1"/>
          </p:cNvSpPr>
          <p:nvPr/>
        </p:nvSpPr>
        <p:spPr bwMode="auto">
          <a:xfrm flipH="1">
            <a:off x="5010150" y="2078038"/>
            <a:ext cx="3000375" cy="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FF0066"/>
              </a:solidFill>
              <a:ea typeface="宋体" pitchFamily="2" charset="-122"/>
            </a:endParaRPr>
          </a:p>
        </p:txBody>
      </p:sp>
      <p:sp>
        <p:nvSpPr>
          <p:cNvPr id="67606" name="Line 25"/>
          <p:cNvSpPr>
            <a:spLocks noChangeShapeType="1"/>
          </p:cNvSpPr>
          <p:nvPr/>
        </p:nvSpPr>
        <p:spPr bwMode="auto">
          <a:xfrm>
            <a:off x="5010150" y="2078038"/>
            <a:ext cx="0" cy="130175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FF0066"/>
              </a:solidFill>
              <a:ea typeface="宋体" pitchFamily="2" charset="-122"/>
            </a:endParaRPr>
          </a:p>
        </p:txBody>
      </p:sp>
      <p:sp>
        <p:nvSpPr>
          <p:cNvPr id="67607" name="Line 26"/>
          <p:cNvSpPr>
            <a:spLocks noChangeShapeType="1"/>
          </p:cNvSpPr>
          <p:nvPr/>
        </p:nvSpPr>
        <p:spPr bwMode="auto">
          <a:xfrm>
            <a:off x="4559300" y="2598738"/>
            <a:ext cx="1588" cy="519112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FF0066"/>
              </a:solidFill>
              <a:ea typeface="宋体" pitchFamily="2" charset="-122"/>
            </a:endParaRPr>
          </a:p>
        </p:txBody>
      </p:sp>
      <p:sp>
        <p:nvSpPr>
          <p:cNvPr id="67608" name="Line 27"/>
          <p:cNvSpPr>
            <a:spLocks noChangeShapeType="1"/>
          </p:cNvSpPr>
          <p:nvPr/>
        </p:nvSpPr>
        <p:spPr bwMode="auto">
          <a:xfrm>
            <a:off x="4559300" y="3482975"/>
            <a:ext cx="1588" cy="390525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FF0066"/>
              </a:solidFill>
              <a:ea typeface="宋体" pitchFamily="2" charset="-122"/>
            </a:endParaRPr>
          </a:p>
        </p:txBody>
      </p:sp>
      <p:sp>
        <p:nvSpPr>
          <p:cNvPr id="67609" name="Line 28"/>
          <p:cNvSpPr>
            <a:spLocks noChangeShapeType="1"/>
          </p:cNvSpPr>
          <p:nvPr/>
        </p:nvSpPr>
        <p:spPr bwMode="auto">
          <a:xfrm>
            <a:off x="4584700" y="4289425"/>
            <a:ext cx="0" cy="388938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FF0066"/>
              </a:solidFill>
              <a:ea typeface="宋体" pitchFamily="2" charset="-122"/>
            </a:endParaRPr>
          </a:p>
        </p:txBody>
      </p:sp>
      <p:sp>
        <p:nvSpPr>
          <p:cNvPr id="67610" name="Line 29"/>
          <p:cNvSpPr>
            <a:spLocks noChangeShapeType="1"/>
          </p:cNvSpPr>
          <p:nvPr/>
        </p:nvSpPr>
        <p:spPr bwMode="auto">
          <a:xfrm>
            <a:off x="4597400" y="5068888"/>
            <a:ext cx="0" cy="390525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FF0066"/>
              </a:solidFill>
              <a:ea typeface="宋体" pitchFamily="2" charset="-122"/>
            </a:endParaRPr>
          </a:p>
        </p:txBody>
      </p:sp>
      <p:sp>
        <p:nvSpPr>
          <p:cNvPr id="67611" name="Line 30"/>
          <p:cNvSpPr>
            <a:spLocks noChangeShapeType="1"/>
          </p:cNvSpPr>
          <p:nvPr/>
        </p:nvSpPr>
        <p:spPr bwMode="auto">
          <a:xfrm>
            <a:off x="5310188" y="4889500"/>
            <a:ext cx="2100262" cy="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FF0066"/>
              </a:solidFill>
              <a:ea typeface="宋体" pitchFamily="2" charset="-122"/>
            </a:endParaRPr>
          </a:p>
        </p:txBody>
      </p:sp>
      <p:sp>
        <p:nvSpPr>
          <p:cNvPr id="67612" name="Line 32"/>
          <p:cNvSpPr>
            <a:spLocks noChangeShapeType="1"/>
          </p:cNvSpPr>
          <p:nvPr/>
        </p:nvSpPr>
        <p:spPr bwMode="auto">
          <a:xfrm>
            <a:off x="7246938" y="3248025"/>
            <a:ext cx="450850" cy="1588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FF0066"/>
              </a:solidFill>
              <a:ea typeface="宋体" pitchFamily="2" charset="-122"/>
            </a:endParaRPr>
          </a:p>
        </p:txBody>
      </p:sp>
      <p:sp>
        <p:nvSpPr>
          <p:cNvPr id="67613" name="Line 33"/>
          <p:cNvSpPr>
            <a:spLocks noChangeShapeType="1"/>
          </p:cNvSpPr>
          <p:nvPr/>
        </p:nvSpPr>
        <p:spPr bwMode="auto">
          <a:xfrm>
            <a:off x="6510338" y="3508375"/>
            <a:ext cx="0" cy="1430338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FF0066"/>
              </a:solidFill>
              <a:ea typeface="宋体" pitchFamily="2" charset="-122"/>
            </a:endParaRPr>
          </a:p>
        </p:txBody>
      </p:sp>
      <p:sp>
        <p:nvSpPr>
          <p:cNvPr id="67614" name="Line 34"/>
          <p:cNvSpPr>
            <a:spLocks noChangeShapeType="1"/>
          </p:cNvSpPr>
          <p:nvPr/>
        </p:nvSpPr>
        <p:spPr bwMode="auto">
          <a:xfrm flipV="1">
            <a:off x="2459038" y="3863975"/>
            <a:ext cx="1587" cy="52070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FF0066"/>
              </a:solidFill>
              <a:ea typeface="宋体" pitchFamily="2" charset="-122"/>
            </a:endParaRPr>
          </a:p>
        </p:txBody>
      </p:sp>
      <p:sp>
        <p:nvSpPr>
          <p:cNvPr id="67615" name="Line 35"/>
          <p:cNvSpPr>
            <a:spLocks noChangeShapeType="1"/>
          </p:cNvSpPr>
          <p:nvPr/>
        </p:nvSpPr>
        <p:spPr bwMode="auto">
          <a:xfrm>
            <a:off x="2459038" y="4806950"/>
            <a:ext cx="1587" cy="388938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FF0066"/>
              </a:solidFill>
              <a:ea typeface="宋体" pitchFamily="2" charset="-122"/>
            </a:endParaRPr>
          </a:p>
        </p:txBody>
      </p:sp>
      <p:sp>
        <p:nvSpPr>
          <p:cNvPr id="67616" name="Line 37"/>
          <p:cNvSpPr>
            <a:spLocks noChangeShapeType="1"/>
          </p:cNvSpPr>
          <p:nvPr/>
        </p:nvSpPr>
        <p:spPr bwMode="auto">
          <a:xfrm>
            <a:off x="3733800" y="4029075"/>
            <a:ext cx="1588" cy="52070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FF0066"/>
              </a:solidFill>
              <a:ea typeface="宋体" pitchFamily="2" charset="-122"/>
            </a:endParaRPr>
          </a:p>
        </p:txBody>
      </p:sp>
      <p:sp>
        <p:nvSpPr>
          <p:cNvPr id="67617" name="Line 38"/>
          <p:cNvSpPr>
            <a:spLocks noChangeShapeType="1"/>
          </p:cNvSpPr>
          <p:nvPr/>
        </p:nvSpPr>
        <p:spPr bwMode="auto">
          <a:xfrm flipH="1">
            <a:off x="3409950" y="4549775"/>
            <a:ext cx="300038" cy="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FF0066"/>
              </a:solidFill>
              <a:ea typeface="宋体" pitchFamily="2" charset="-122"/>
            </a:endParaRPr>
          </a:p>
        </p:txBody>
      </p:sp>
      <p:sp>
        <p:nvSpPr>
          <p:cNvPr id="67618" name="Rectangle 39"/>
          <p:cNvSpPr>
            <a:spLocks noChangeArrowheads="1"/>
          </p:cNvSpPr>
          <p:nvPr/>
        </p:nvSpPr>
        <p:spPr bwMode="auto">
          <a:xfrm>
            <a:off x="2609850" y="3960813"/>
            <a:ext cx="449263" cy="390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</a:rPr>
              <a:t>是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sp>
        <p:nvSpPr>
          <p:cNvPr id="67619" name="Rectangle 40"/>
          <p:cNvSpPr>
            <a:spLocks noChangeArrowheads="1"/>
          </p:cNvSpPr>
          <p:nvPr/>
        </p:nvSpPr>
        <p:spPr bwMode="auto">
          <a:xfrm>
            <a:off x="2609850" y="4808538"/>
            <a:ext cx="449263" cy="390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</a:rPr>
              <a:t>否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sp>
        <p:nvSpPr>
          <p:cNvPr id="67620" name="Rectangle 41"/>
          <p:cNvSpPr>
            <a:spLocks noChangeArrowheads="1"/>
          </p:cNvSpPr>
          <p:nvPr/>
        </p:nvSpPr>
        <p:spPr bwMode="auto">
          <a:xfrm>
            <a:off x="3359150" y="4684889"/>
            <a:ext cx="450850" cy="388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</a:rPr>
              <a:t>否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sp>
        <p:nvSpPr>
          <p:cNvPr id="67621" name="Rectangle 42"/>
          <p:cNvSpPr>
            <a:spLocks noChangeArrowheads="1"/>
          </p:cNvSpPr>
          <p:nvPr/>
        </p:nvSpPr>
        <p:spPr bwMode="auto">
          <a:xfrm>
            <a:off x="4819827" y="3546828"/>
            <a:ext cx="450850" cy="390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</a:rPr>
              <a:t>是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sp>
        <p:nvSpPr>
          <p:cNvPr id="67622" name="Rectangle 43"/>
          <p:cNvSpPr>
            <a:spLocks noChangeArrowheads="1"/>
          </p:cNvSpPr>
          <p:nvPr/>
        </p:nvSpPr>
        <p:spPr bwMode="auto">
          <a:xfrm>
            <a:off x="7180086" y="2752031"/>
            <a:ext cx="449262" cy="388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</a:rPr>
              <a:t>是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sp>
        <p:nvSpPr>
          <p:cNvPr id="67623" name="Rectangle 44"/>
          <p:cNvSpPr>
            <a:spLocks noChangeArrowheads="1"/>
          </p:cNvSpPr>
          <p:nvPr/>
        </p:nvSpPr>
        <p:spPr bwMode="auto">
          <a:xfrm>
            <a:off x="6659563" y="4029075"/>
            <a:ext cx="450850" cy="390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</a:rPr>
              <a:t>否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sp>
        <p:nvSpPr>
          <p:cNvPr id="67624" name="Rectangle 45"/>
          <p:cNvSpPr>
            <a:spLocks noChangeArrowheads="1"/>
          </p:cNvSpPr>
          <p:nvPr/>
        </p:nvSpPr>
        <p:spPr bwMode="auto">
          <a:xfrm>
            <a:off x="5610225" y="4938713"/>
            <a:ext cx="449263" cy="390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</a:rPr>
              <a:t>否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cxnSp>
        <p:nvCxnSpPr>
          <p:cNvPr id="67625" name="直接连接符 46"/>
          <p:cNvCxnSpPr>
            <a:cxnSpLocks noChangeShapeType="1"/>
            <a:stCxn id="67597" idx="3"/>
          </p:cNvCxnSpPr>
          <p:nvPr/>
        </p:nvCxnSpPr>
        <p:spPr bwMode="auto">
          <a:xfrm>
            <a:off x="5272088" y="4059238"/>
            <a:ext cx="300037" cy="12700"/>
          </a:xfrm>
          <a:prstGeom prst="line">
            <a:avLst/>
          </a:prstGeom>
          <a:noFill/>
          <a:ln w="12700" algn="ctr">
            <a:solidFill>
              <a:srgbClr val="FFC000"/>
            </a:solidFill>
            <a:round/>
            <a:headEnd type="none" w="sm" len="sm"/>
            <a:tailEnd type="none" w="sm" len="sm"/>
          </a:ln>
        </p:spPr>
      </p:cxnSp>
      <p:cxnSp>
        <p:nvCxnSpPr>
          <p:cNvPr id="67626" name="直接连接符 48"/>
          <p:cNvCxnSpPr>
            <a:cxnSpLocks noChangeShapeType="1"/>
          </p:cNvCxnSpPr>
          <p:nvPr/>
        </p:nvCxnSpPr>
        <p:spPr bwMode="auto">
          <a:xfrm rot="5400000" flipH="1" flipV="1">
            <a:off x="5179219" y="3679031"/>
            <a:ext cx="787400" cy="1588"/>
          </a:xfrm>
          <a:prstGeom prst="line">
            <a:avLst/>
          </a:prstGeom>
          <a:noFill/>
          <a:ln w="12700" algn="ctr">
            <a:solidFill>
              <a:srgbClr val="FFC000"/>
            </a:solidFill>
            <a:round/>
            <a:headEnd type="none" w="sm" len="sm"/>
            <a:tailEnd type="none" w="sm" len="sm"/>
          </a:ln>
        </p:spPr>
      </p:cxnSp>
      <p:cxnSp>
        <p:nvCxnSpPr>
          <p:cNvPr id="67627" name="直接箭头连接符 50"/>
          <p:cNvCxnSpPr>
            <a:cxnSpLocks noChangeShapeType="1"/>
            <a:endCxn id="67595" idx="1"/>
          </p:cNvCxnSpPr>
          <p:nvPr/>
        </p:nvCxnSpPr>
        <p:spPr bwMode="auto">
          <a:xfrm flipV="1">
            <a:off x="5572125" y="3278188"/>
            <a:ext cx="274638" cy="7937"/>
          </a:xfrm>
          <a:prstGeom prst="straightConnector1">
            <a:avLst/>
          </a:prstGeom>
          <a:noFill/>
          <a:ln w="12700" algn="ctr">
            <a:solidFill>
              <a:srgbClr val="FFC000"/>
            </a:solidFill>
            <a:round/>
            <a:headEnd type="none" w="sm" len="sm"/>
            <a:tailEnd type="arrow" w="med" len="med"/>
          </a:ln>
        </p:spPr>
      </p:cxnSp>
      <p:sp>
        <p:nvSpPr>
          <p:cNvPr id="67628" name="Rectangle 41"/>
          <p:cNvSpPr>
            <a:spLocks noChangeArrowheads="1"/>
          </p:cNvSpPr>
          <p:nvPr/>
        </p:nvSpPr>
        <p:spPr bwMode="auto">
          <a:xfrm>
            <a:off x="5729288" y="3564996"/>
            <a:ext cx="450850" cy="390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</a:rPr>
              <a:t>否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sp>
        <p:nvSpPr>
          <p:cNvPr id="67629" name="Rectangle 42"/>
          <p:cNvSpPr>
            <a:spLocks noChangeArrowheads="1"/>
          </p:cNvSpPr>
          <p:nvPr/>
        </p:nvSpPr>
        <p:spPr bwMode="auto">
          <a:xfrm>
            <a:off x="4714875" y="4286250"/>
            <a:ext cx="450850" cy="390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Times New Roman" pitchFamily="18" charset="0"/>
              </a:rPr>
              <a:t>是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cxnSp>
        <p:nvCxnSpPr>
          <p:cNvPr id="67630" name="直接连接符 54"/>
          <p:cNvCxnSpPr>
            <a:cxnSpLocks noChangeShapeType="1"/>
            <a:stCxn id="67616" idx="0"/>
          </p:cNvCxnSpPr>
          <p:nvPr/>
        </p:nvCxnSpPr>
        <p:spPr bwMode="auto">
          <a:xfrm rot="5400000" flipH="1">
            <a:off x="3352800" y="3648075"/>
            <a:ext cx="742950" cy="19050"/>
          </a:xfrm>
          <a:prstGeom prst="line">
            <a:avLst/>
          </a:prstGeom>
          <a:noFill/>
          <a:ln w="12700" algn="ctr">
            <a:solidFill>
              <a:srgbClr val="FFC000"/>
            </a:solidFill>
            <a:round/>
            <a:headEnd type="none" w="sm" len="sm"/>
            <a:tailEnd type="none" w="sm" len="sm"/>
          </a:ln>
        </p:spPr>
      </p:cxnSp>
      <p:cxnSp>
        <p:nvCxnSpPr>
          <p:cNvPr id="67631" name="直接连接符 56"/>
          <p:cNvCxnSpPr>
            <a:cxnSpLocks noChangeShapeType="1"/>
            <a:endCxn id="67594" idx="1"/>
          </p:cNvCxnSpPr>
          <p:nvPr/>
        </p:nvCxnSpPr>
        <p:spPr bwMode="auto">
          <a:xfrm flipV="1">
            <a:off x="3714750" y="3265488"/>
            <a:ext cx="182563" cy="20637"/>
          </a:xfrm>
          <a:prstGeom prst="line">
            <a:avLst/>
          </a:prstGeom>
          <a:noFill/>
          <a:ln w="12700" algn="ctr">
            <a:solidFill>
              <a:srgbClr val="FFC000"/>
            </a:solidFill>
            <a:round/>
            <a:headEnd type="none" w="sm" len="sm"/>
            <a:tailEnd type="none" w="sm" len="sm"/>
          </a:ln>
        </p:spPr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srgbClr val="FFFFFF"/>
                </a:solidFill>
              </a:rPr>
              <a:pPr/>
              <a:t>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3647" y="692696"/>
            <a:ext cx="2030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略（图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4.11</a:t>
            </a: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）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963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oup 2"/>
          <p:cNvGrpSpPr>
            <a:grpSpLocks/>
          </p:cNvGrpSpPr>
          <p:nvPr/>
        </p:nvGrpSpPr>
        <p:grpSpPr bwMode="auto">
          <a:xfrm>
            <a:off x="1351025" y="1052512"/>
            <a:ext cx="6605351" cy="5184799"/>
            <a:chOff x="2029" y="8219"/>
            <a:chExt cx="6943" cy="4458"/>
          </a:xfrm>
        </p:grpSpPr>
        <p:grpSp>
          <p:nvGrpSpPr>
            <p:cNvPr id="66563" name="Group 3"/>
            <p:cNvGrpSpPr>
              <a:grpSpLocks/>
            </p:cNvGrpSpPr>
            <p:nvPr/>
          </p:nvGrpSpPr>
          <p:grpSpPr bwMode="auto">
            <a:xfrm>
              <a:off x="2029" y="8219"/>
              <a:ext cx="6943" cy="3990"/>
              <a:chOff x="2823" y="9239"/>
              <a:chExt cx="6943" cy="3990"/>
            </a:xfrm>
          </p:grpSpPr>
          <p:grpSp>
            <p:nvGrpSpPr>
              <p:cNvPr id="66565" name="Group 4"/>
              <p:cNvGrpSpPr>
                <a:grpSpLocks/>
              </p:cNvGrpSpPr>
              <p:nvPr/>
            </p:nvGrpSpPr>
            <p:grpSpPr bwMode="auto">
              <a:xfrm>
                <a:off x="2823" y="10501"/>
                <a:ext cx="1645" cy="2728"/>
                <a:chOff x="2853" y="9871"/>
                <a:chExt cx="1645" cy="2728"/>
              </a:xfrm>
            </p:grpSpPr>
            <p:sp>
              <p:nvSpPr>
                <p:cNvPr id="66588" name="Rectangle 5"/>
                <p:cNvSpPr>
                  <a:spLocks noChangeArrowheads="1"/>
                </p:cNvSpPr>
                <p:nvPr/>
              </p:nvSpPr>
              <p:spPr bwMode="auto">
                <a:xfrm>
                  <a:off x="3613" y="9871"/>
                  <a:ext cx="885" cy="272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6589" name="Line 6"/>
                <p:cNvSpPr>
                  <a:spLocks noChangeShapeType="1"/>
                </p:cNvSpPr>
                <p:nvPr/>
              </p:nvSpPr>
              <p:spPr bwMode="auto">
                <a:xfrm>
                  <a:off x="3622" y="12073"/>
                  <a:ext cx="87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00" b="1">
                    <a:solidFill>
                      <a:prstClr val="black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66590" name="Line 7"/>
                <p:cNvSpPr>
                  <a:spLocks noChangeShapeType="1"/>
                </p:cNvSpPr>
                <p:nvPr/>
              </p:nvSpPr>
              <p:spPr bwMode="auto">
                <a:xfrm>
                  <a:off x="3622" y="11517"/>
                  <a:ext cx="87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00" b="1">
                    <a:solidFill>
                      <a:prstClr val="black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66591" name="Line 8"/>
                <p:cNvSpPr>
                  <a:spLocks noChangeShapeType="1"/>
                </p:cNvSpPr>
                <p:nvPr/>
              </p:nvSpPr>
              <p:spPr bwMode="auto">
                <a:xfrm>
                  <a:off x="3622" y="10963"/>
                  <a:ext cx="87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00" b="1">
                    <a:solidFill>
                      <a:prstClr val="black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66592" name="Line 9"/>
                <p:cNvSpPr>
                  <a:spLocks noChangeShapeType="1"/>
                </p:cNvSpPr>
                <p:nvPr/>
              </p:nvSpPr>
              <p:spPr bwMode="auto">
                <a:xfrm>
                  <a:off x="3610" y="10391"/>
                  <a:ext cx="87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00" b="1">
                    <a:solidFill>
                      <a:prstClr val="black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66593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022" y="12091"/>
                  <a:ext cx="174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9pPr>
                </a:lstStyle>
                <a:p>
                  <a:pPr algn="just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200" dirty="0">
                      <a:solidFill>
                        <a:srgbClr val="990000"/>
                      </a:solidFill>
                      <a:latin typeface="Times New Roman" pitchFamily="18" charset="0"/>
                    </a:rPr>
                    <a:t>#</a:t>
                  </a:r>
                  <a:endParaRPr lang="en-US" altLang="zh-CN" sz="2200" dirty="0">
                    <a:solidFill>
                      <a:srgbClr val="990000"/>
                    </a:solidFill>
                    <a:latin typeface="Arial" charset="0"/>
                  </a:endParaRPr>
                </a:p>
              </p:txBody>
            </p:sp>
            <p:sp>
              <p:nvSpPr>
                <p:cNvPr id="6659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008" y="11595"/>
                  <a:ext cx="174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9pPr>
                </a:lstStyle>
                <a:p>
                  <a:pPr algn="just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200" dirty="0">
                      <a:solidFill>
                        <a:srgbClr val="990000"/>
                      </a:solidFill>
                      <a:latin typeface="Times New Roman" pitchFamily="18" charset="0"/>
                    </a:rPr>
                    <a:t>S</a:t>
                  </a:r>
                  <a:endParaRPr lang="en-US" altLang="zh-CN" sz="2200" dirty="0">
                    <a:solidFill>
                      <a:srgbClr val="990000"/>
                    </a:solidFill>
                    <a:latin typeface="Arial" charset="0"/>
                  </a:endParaRPr>
                </a:p>
              </p:txBody>
            </p:sp>
            <p:sp>
              <p:nvSpPr>
                <p:cNvPr id="66595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4024" y="11087"/>
                  <a:ext cx="174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9pPr>
                </a:lstStyle>
                <a:p>
                  <a:pPr algn="just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200" dirty="0">
                      <a:solidFill>
                        <a:srgbClr val="990000"/>
                      </a:solidFill>
                      <a:latin typeface="Times New Roman" pitchFamily="18" charset="0"/>
                    </a:rPr>
                    <a:t>Z</a:t>
                  </a:r>
                  <a:endParaRPr lang="en-US" altLang="zh-CN" sz="2200" dirty="0">
                    <a:solidFill>
                      <a:srgbClr val="990000"/>
                    </a:solidFill>
                    <a:latin typeface="Arial" charset="0"/>
                  </a:endParaRPr>
                </a:p>
              </p:txBody>
            </p:sp>
            <p:sp>
              <p:nvSpPr>
                <p:cNvPr id="6659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996" y="10517"/>
                  <a:ext cx="174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9pPr>
                </a:lstStyle>
                <a:p>
                  <a:pPr algn="just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200" dirty="0" smtClean="0">
                      <a:solidFill>
                        <a:srgbClr val="990000"/>
                      </a:solidFill>
                      <a:latin typeface="Times New Roman" pitchFamily="18" charset="0"/>
                    </a:rPr>
                    <a:t>Y</a:t>
                  </a:r>
                  <a:endParaRPr lang="en-US" altLang="zh-CN" sz="2200" dirty="0">
                    <a:solidFill>
                      <a:srgbClr val="990000"/>
                    </a:solidFill>
                    <a:latin typeface="Arial" charset="0"/>
                  </a:endParaRPr>
                </a:p>
              </p:txBody>
            </p:sp>
            <p:sp>
              <p:nvSpPr>
                <p:cNvPr id="6659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53" y="10843"/>
                  <a:ext cx="704" cy="9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9pPr>
                </a:lstStyle>
                <a:p>
                  <a:pPr algn="just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2200" dirty="0" smtClean="0">
                      <a:solidFill>
                        <a:prstClr val="black"/>
                      </a:solidFill>
                      <a:latin typeface="Times New Roman" pitchFamily="18" charset="0"/>
                    </a:rPr>
                    <a:t>栈</a:t>
                  </a:r>
                  <a:endParaRPr lang="zh-CN" altLang="en-US" sz="2200" dirty="0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</p:grpSp>
          <p:grpSp>
            <p:nvGrpSpPr>
              <p:cNvPr id="66566" name="Group 15"/>
              <p:cNvGrpSpPr>
                <a:grpSpLocks/>
              </p:cNvGrpSpPr>
              <p:nvPr/>
            </p:nvGrpSpPr>
            <p:grpSpPr bwMode="auto">
              <a:xfrm>
                <a:off x="5594" y="9239"/>
                <a:ext cx="4172" cy="2808"/>
                <a:chOff x="5564" y="9885"/>
                <a:chExt cx="4172" cy="2808"/>
              </a:xfrm>
            </p:grpSpPr>
            <p:sp>
              <p:nvSpPr>
                <p:cNvPr id="66573" name="Rectangle 16"/>
                <p:cNvSpPr>
                  <a:spLocks noChangeArrowheads="1"/>
                </p:cNvSpPr>
                <p:nvPr/>
              </p:nvSpPr>
              <p:spPr bwMode="auto">
                <a:xfrm>
                  <a:off x="5566" y="9885"/>
                  <a:ext cx="4170" cy="538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6574" name="Line 17"/>
                <p:cNvSpPr>
                  <a:spLocks noChangeShapeType="1"/>
                </p:cNvSpPr>
                <p:nvPr/>
              </p:nvSpPr>
              <p:spPr bwMode="auto">
                <a:xfrm>
                  <a:off x="6104" y="9899"/>
                  <a:ext cx="0" cy="51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00" b="1">
                    <a:solidFill>
                      <a:prstClr val="black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66575" name="Line 18"/>
                <p:cNvSpPr>
                  <a:spLocks noChangeShapeType="1"/>
                </p:cNvSpPr>
                <p:nvPr/>
              </p:nvSpPr>
              <p:spPr bwMode="auto">
                <a:xfrm>
                  <a:off x="6584" y="9899"/>
                  <a:ext cx="0" cy="51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00" b="1">
                    <a:solidFill>
                      <a:prstClr val="black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66576" name="Line 19"/>
                <p:cNvSpPr>
                  <a:spLocks noChangeShapeType="1"/>
                </p:cNvSpPr>
                <p:nvPr/>
              </p:nvSpPr>
              <p:spPr bwMode="auto">
                <a:xfrm>
                  <a:off x="7050" y="9899"/>
                  <a:ext cx="0" cy="51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00" b="1">
                    <a:solidFill>
                      <a:prstClr val="black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66577" name="Line 20"/>
                <p:cNvSpPr>
                  <a:spLocks noChangeShapeType="1"/>
                </p:cNvSpPr>
                <p:nvPr/>
              </p:nvSpPr>
              <p:spPr bwMode="auto">
                <a:xfrm>
                  <a:off x="7544" y="9899"/>
                  <a:ext cx="0" cy="51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00" b="1">
                    <a:solidFill>
                      <a:prstClr val="black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66578" name="Line 21"/>
                <p:cNvSpPr>
                  <a:spLocks noChangeShapeType="1"/>
                </p:cNvSpPr>
                <p:nvPr/>
              </p:nvSpPr>
              <p:spPr bwMode="auto">
                <a:xfrm>
                  <a:off x="7978" y="9899"/>
                  <a:ext cx="0" cy="51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00" b="1">
                    <a:solidFill>
                      <a:prstClr val="black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66579" name="Line 22"/>
                <p:cNvSpPr>
                  <a:spLocks noChangeShapeType="1"/>
                </p:cNvSpPr>
                <p:nvPr/>
              </p:nvSpPr>
              <p:spPr bwMode="auto">
                <a:xfrm>
                  <a:off x="8398" y="9899"/>
                  <a:ext cx="0" cy="51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00" b="1">
                    <a:solidFill>
                      <a:prstClr val="black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66580" name="Line 23"/>
                <p:cNvSpPr>
                  <a:spLocks noChangeShapeType="1"/>
                </p:cNvSpPr>
                <p:nvPr/>
              </p:nvSpPr>
              <p:spPr bwMode="auto">
                <a:xfrm>
                  <a:off x="8848" y="9899"/>
                  <a:ext cx="0" cy="51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00" b="1">
                    <a:solidFill>
                      <a:prstClr val="black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66581" name="Line 24"/>
                <p:cNvSpPr>
                  <a:spLocks noChangeShapeType="1"/>
                </p:cNvSpPr>
                <p:nvPr/>
              </p:nvSpPr>
              <p:spPr bwMode="auto">
                <a:xfrm>
                  <a:off x="9298" y="9899"/>
                  <a:ext cx="0" cy="51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00" b="1">
                    <a:solidFill>
                      <a:prstClr val="black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66582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16" y="9929"/>
                  <a:ext cx="388" cy="4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9pPr>
                </a:lstStyle>
                <a:p>
                  <a:pPr algn="just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200" dirty="0">
                      <a:solidFill>
                        <a:srgbClr val="990000"/>
                      </a:solidFill>
                      <a:latin typeface="Times New Roman" pitchFamily="18" charset="0"/>
                    </a:rPr>
                    <a:t>a</a:t>
                  </a:r>
                  <a:r>
                    <a:rPr lang="en-US" altLang="zh-CN" sz="2200" baseline="-25000" dirty="0">
                      <a:solidFill>
                        <a:srgbClr val="990000"/>
                      </a:solidFill>
                      <a:latin typeface="Times New Roman" pitchFamily="18" charset="0"/>
                    </a:rPr>
                    <a:t>1</a:t>
                  </a:r>
                  <a:endParaRPr lang="en-US" altLang="zh-CN" sz="2200" dirty="0">
                    <a:solidFill>
                      <a:srgbClr val="990000"/>
                    </a:solidFill>
                    <a:latin typeface="Arial" charset="0"/>
                  </a:endParaRPr>
                </a:p>
              </p:txBody>
            </p:sp>
            <p:sp>
              <p:nvSpPr>
                <p:cNvPr id="66583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6194" y="9929"/>
                  <a:ext cx="390" cy="4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9pPr>
                </a:lstStyle>
                <a:p>
                  <a:pPr algn="just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200" dirty="0">
                      <a:solidFill>
                        <a:srgbClr val="990000"/>
                      </a:solidFill>
                      <a:latin typeface="Times New Roman" pitchFamily="18" charset="0"/>
                    </a:rPr>
                    <a:t>a</a:t>
                  </a:r>
                  <a:r>
                    <a:rPr lang="en-US" altLang="zh-CN" sz="2200" baseline="-25000" dirty="0">
                      <a:solidFill>
                        <a:srgbClr val="990000"/>
                      </a:solidFill>
                      <a:latin typeface="Times New Roman" pitchFamily="18" charset="0"/>
                    </a:rPr>
                    <a:t>2</a:t>
                  </a:r>
                  <a:endParaRPr lang="en-US" altLang="zh-CN" sz="2200" dirty="0">
                    <a:solidFill>
                      <a:srgbClr val="990000"/>
                    </a:solidFill>
                    <a:latin typeface="Arial" charset="0"/>
                  </a:endParaRPr>
                </a:p>
              </p:txBody>
            </p:sp>
            <p:sp>
              <p:nvSpPr>
                <p:cNvPr id="6658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8970" y="9959"/>
                  <a:ext cx="328" cy="4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9pPr>
                </a:lstStyle>
                <a:p>
                  <a:pPr algn="just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200" dirty="0">
                      <a:solidFill>
                        <a:srgbClr val="990000"/>
                      </a:solidFill>
                      <a:latin typeface="Times New Roman" pitchFamily="18" charset="0"/>
                    </a:rPr>
                    <a:t>a</a:t>
                  </a:r>
                  <a:r>
                    <a:rPr lang="en-US" altLang="zh-CN" sz="2200" baseline="-25000" dirty="0">
                      <a:solidFill>
                        <a:srgbClr val="990000"/>
                      </a:solidFill>
                      <a:latin typeface="Times New Roman" pitchFamily="18" charset="0"/>
                    </a:rPr>
                    <a:t>n</a:t>
                  </a:r>
                  <a:endParaRPr lang="en-US" altLang="zh-CN" sz="2200" dirty="0">
                    <a:solidFill>
                      <a:srgbClr val="990000"/>
                    </a:solidFill>
                    <a:latin typeface="Arial" charset="0"/>
                  </a:endParaRPr>
                </a:p>
              </p:txBody>
            </p:sp>
            <p:sp>
              <p:nvSpPr>
                <p:cNvPr id="66585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9420" y="9945"/>
                  <a:ext cx="208" cy="4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9pPr>
                </a:lstStyle>
                <a:p>
                  <a:pPr algn="just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200" dirty="0">
                      <a:solidFill>
                        <a:srgbClr val="990000"/>
                      </a:solidFill>
                      <a:latin typeface="Times New Roman" pitchFamily="18" charset="0"/>
                    </a:rPr>
                    <a:t>#</a:t>
                  </a:r>
                  <a:endParaRPr lang="en-US" altLang="zh-CN" sz="2200" dirty="0">
                    <a:solidFill>
                      <a:srgbClr val="990000"/>
                    </a:solidFill>
                    <a:latin typeface="Arial" charset="0"/>
                  </a:endParaRPr>
                </a:p>
              </p:txBody>
            </p:sp>
            <p:sp>
              <p:nvSpPr>
                <p:cNvPr id="6658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5564" y="11083"/>
                  <a:ext cx="780" cy="1610"/>
                </a:xfrm>
                <a:prstGeom prst="rect">
                  <a:avLst/>
                </a:prstGeom>
                <a:solidFill>
                  <a:srgbClr val="FFFFFF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itchFamily="34" charset="0"/>
                      <a:ea typeface="宋体" pitchFamily="2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2200" dirty="0">
                      <a:solidFill>
                        <a:srgbClr val="990000"/>
                      </a:solidFill>
                      <a:latin typeface="Times New Roman" pitchFamily="18" charset="0"/>
                    </a:rPr>
                    <a:t>LL(1)</a:t>
                  </a:r>
                  <a:r>
                    <a:rPr lang="zh-CN" altLang="en-US" sz="2200" dirty="0">
                      <a:solidFill>
                        <a:srgbClr val="990000"/>
                      </a:solidFill>
                      <a:latin typeface="Times New Roman" pitchFamily="18" charset="0"/>
                    </a:rPr>
                    <a:t>总控程序</a:t>
                  </a:r>
                  <a:endParaRPr lang="zh-CN" altLang="en-US" sz="2200" dirty="0">
                    <a:solidFill>
                      <a:srgbClr val="990000"/>
                    </a:solidFill>
                    <a:latin typeface="Arial" charset="0"/>
                  </a:endParaRPr>
                </a:p>
              </p:txBody>
            </p:sp>
            <p:sp>
              <p:nvSpPr>
                <p:cNvPr id="66587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5910" y="10425"/>
                  <a:ext cx="0" cy="63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2200" b="1">
                    <a:solidFill>
                      <a:prstClr val="black"/>
                    </a:solidFill>
                    <a:ea typeface="宋体" pitchFamily="2" charset="-122"/>
                  </a:endParaRPr>
                </a:p>
              </p:txBody>
            </p:sp>
          </p:grpSp>
          <p:sp>
            <p:nvSpPr>
              <p:cNvPr id="66567" name="Text Box 31"/>
              <p:cNvSpPr txBox="1">
                <a:spLocks noChangeArrowheads="1"/>
              </p:cNvSpPr>
              <p:nvPr/>
            </p:nvSpPr>
            <p:spPr bwMode="auto">
              <a:xfrm>
                <a:off x="3878" y="9352"/>
                <a:ext cx="1654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200" dirty="0">
                    <a:solidFill>
                      <a:srgbClr val="990000"/>
                    </a:solidFill>
                    <a:latin typeface="Times New Roman" pitchFamily="18" charset="0"/>
                  </a:rPr>
                  <a:t>输入符号串</a:t>
                </a:r>
                <a:endParaRPr lang="zh-CN" altLang="en-US" sz="2200" dirty="0">
                  <a:solidFill>
                    <a:srgbClr val="990000"/>
                  </a:solidFill>
                  <a:latin typeface="Arial" charset="0"/>
                </a:endParaRPr>
              </a:p>
            </p:txBody>
          </p:sp>
          <p:sp>
            <p:nvSpPr>
              <p:cNvPr id="66568" name="Line 32"/>
              <p:cNvSpPr>
                <a:spLocks noChangeShapeType="1"/>
              </p:cNvSpPr>
              <p:nvPr/>
            </p:nvSpPr>
            <p:spPr bwMode="auto">
              <a:xfrm flipH="1">
                <a:off x="4470" y="10725"/>
                <a:ext cx="109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00" b="1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  <p:sp>
            <p:nvSpPr>
              <p:cNvPr id="66570" name="Text Box 34"/>
              <p:cNvSpPr txBox="1">
                <a:spLocks noChangeArrowheads="1"/>
              </p:cNvSpPr>
              <p:nvPr/>
            </p:nvSpPr>
            <p:spPr bwMode="auto">
              <a:xfrm>
                <a:off x="5474" y="11443"/>
                <a:ext cx="102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200">
                    <a:solidFill>
                      <a:srgbClr val="990000"/>
                    </a:solidFill>
                    <a:latin typeface="Times New Roman" pitchFamily="18" charset="0"/>
                  </a:rPr>
                  <a:t>分析表</a:t>
                </a:r>
                <a:endParaRPr lang="zh-CN" altLang="en-US" sz="2200">
                  <a:solidFill>
                    <a:srgbClr val="990000"/>
                  </a:solidFill>
                  <a:latin typeface="Arial" charset="0"/>
                </a:endParaRPr>
              </a:p>
            </p:txBody>
          </p:sp>
          <p:sp>
            <p:nvSpPr>
              <p:cNvPr id="66571" name="Text Box 35"/>
              <p:cNvSpPr txBox="1">
                <a:spLocks noChangeArrowheads="1"/>
              </p:cNvSpPr>
              <p:nvPr/>
            </p:nvSpPr>
            <p:spPr bwMode="auto">
              <a:xfrm>
                <a:off x="6753" y="10532"/>
                <a:ext cx="1020" cy="30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200">
                    <a:solidFill>
                      <a:srgbClr val="990000"/>
                    </a:solidFill>
                    <a:latin typeface="Times New Roman" pitchFamily="18" charset="0"/>
                  </a:rPr>
                  <a:t>输出流</a:t>
                </a:r>
                <a:endParaRPr lang="zh-CN" altLang="en-US" sz="2200">
                  <a:solidFill>
                    <a:srgbClr val="990000"/>
                  </a:solidFill>
                  <a:latin typeface="Arial" charset="0"/>
                </a:endParaRPr>
              </a:p>
            </p:txBody>
          </p:sp>
          <p:sp>
            <p:nvSpPr>
              <p:cNvPr id="66572" name="Line 36"/>
              <p:cNvSpPr>
                <a:spLocks noChangeShapeType="1"/>
              </p:cNvSpPr>
              <p:nvPr/>
            </p:nvSpPr>
            <p:spPr bwMode="auto">
              <a:xfrm flipV="1">
                <a:off x="6360" y="10651"/>
                <a:ext cx="358" cy="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200" b="1">
                  <a:solidFill>
                    <a:prstClr val="black"/>
                  </a:solidFill>
                  <a:ea typeface="宋体" pitchFamily="2" charset="-122"/>
                </a:endParaRPr>
              </a:p>
            </p:txBody>
          </p:sp>
        </p:grpSp>
        <p:sp>
          <p:nvSpPr>
            <p:cNvPr id="66564" name="Text Box 37"/>
            <p:cNvSpPr txBox="1">
              <a:spLocks noChangeArrowheads="1"/>
            </p:cNvSpPr>
            <p:nvPr/>
          </p:nvSpPr>
          <p:spPr bwMode="auto">
            <a:xfrm>
              <a:off x="3764" y="12303"/>
              <a:ext cx="3450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200" dirty="0">
                  <a:solidFill>
                    <a:prstClr val="black"/>
                  </a:solidFill>
                  <a:latin typeface="Times New Roman" pitchFamily="18" charset="0"/>
                </a:rPr>
                <a:t>LL(1)</a:t>
              </a:r>
              <a:r>
                <a:rPr lang="zh-CN" altLang="en-US" sz="2200" dirty="0">
                  <a:solidFill>
                    <a:prstClr val="black"/>
                  </a:solidFill>
                  <a:latin typeface="Times New Roman" pitchFamily="18" charset="0"/>
                </a:rPr>
                <a:t>分析器的模型</a:t>
              </a:r>
              <a:endParaRPr lang="zh-CN" altLang="en-US" sz="2200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srgbClr val="FFFFFF"/>
                </a:solidFill>
              </a:rPr>
              <a:pPr/>
              <a:t>11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406082" y="1542150"/>
            <a:ext cx="1603667" cy="1118837"/>
          </a:xfrm>
          <a:prstGeom prst="wedgeRoundRectCallout">
            <a:avLst>
              <a:gd name="adj1" fmla="val 55214"/>
              <a:gd name="adj2" fmla="val 71098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/>
                </a:solidFill>
              </a:rPr>
              <a:t>栈顶的符号放入</a:t>
            </a:r>
            <a:r>
              <a:rPr lang="en-US" altLang="zh-CN" sz="2000" b="1" dirty="0">
                <a:solidFill>
                  <a:prstClr val="black"/>
                </a:solidFill>
              </a:rPr>
              <a:t>X</a:t>
            </a:r>
            <a:r>
              <a:rPr lang="zh-CN" altLang="en-US" sz="2000" b="1" dirty="0">
                <a:solidFill>
                  <a:prstClr val="black"/>
                </a:solidFill>
              </a:rPr>
              <a:t>单元</a:t>
            </a:r>
            <a:endParaRPr lang="zh-CN" altLang="en-US" sz="2000" b="1" dirty="0">
              <a:solidFill>
                <a:prstClr val="black"/>
              </a:solidFill>
            </a:endParaRPr>
          </a:p>
        </p:txBody>
      </p:sp>
      <p:sp>
        <p:nvSpPr>
          <p:cNvPr id="40" name="圆角矩形标注 39"/>
          <p:cNvSpPr/>
          <p:nvPr/>
        </p:nvSpPr>
        <p:spPr>
          <a:xfrm>
            <a:off x="5507894" y="9840"/>
            <a:ext cx="2031783" cy="1118837"/>
          </a:xfrm>
          <a:prstGeom prst="wedgeRoundRectCallout">
            <a:avLst>
              <a:gd name="adj1" fmla="val -117950"/>
              <a:gd name="adj2" fmla="val 45482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/>
                </a:solidFill>
              </a:rPr>
              <a:t>当前输入符号放入</a:t>
            </a:r>
            <a:r>
              <a:rPr lang="en-US" altLang="zh-CN" sz="2000" b="1" dirty="0">
                <a:solidFill>
                  <a:prstClr val="black"/>
                </a:solidFill>
              </a:rPr>
              <a:t>a</a:t>
            </a:r>
            <a:r>
              <a:rPr lang="zh-CN" altLang="en-US" sz="2000" b="1" dirty="0">
                <a:solidFill>
                  <a:prstClr val="black"/>
                </a:solidFill>
              </a:rPr>
              <a:t>单元</a:t>
            </a:r>
            <a:endParaRPr lang="zh-CN" altLang="en-US" sz="2000" b="1" dirty="0">
              <a:solidFill>
                <a:prstClr val="black"/>
              </a:solidFill>
            </a:endParaRPr>
          </a:p>
        </p:txBody>
      </p:sp>
      <p:sp>
        <p:nvSpPr>
          <p:cNvPr id="41" name="圆角矩形标注 40"/>
          <p:cNvSpPr/>
          <p:nvPr/>
        </p:nvSpPr>
        <p:spPr>
          <a:xfrm>
            <a:off x="6211736" y="2556313"/>
            <a:ext cx="2320704" cy="3463511"/>
          </a:xfrm>
          <a:prstGeom prst="wedgeRoundRectCallout">
            <a:avLst>
              <a:gd name="adj1" fmla="val -112066"/>
              <a:gd name="adj2" fmla="val -21088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/>
                </a:solidFill>
              </a:rPr>
              <a:t>比较</a:t>
            </a:r>
            <a:r>
              <a:rPr lang="en-US" altLang="zh-CN" sz="2000" b="1" dirty="0">
                <a:solidFill>
                  <a:prstClr val="black"/>
                </a:solidFill>
              </a:rPr>
              <a:t>X</a:t>
            </a:r>
            <a:r>
              <a:rPr lang="zh-CN" altLang="en-US" sz="2000" b="1" dirty="0">
                <a:solidFill>
                  <a:prstClr val="black"/>
                </a:solidFill>
              </a:rPr>
              <a:t>单元和</a:t>
            </a:r>
            <a:r>
              <a:rPr lang="en-US" altLang="zh-CN" sz="2000" b="1" dirty="0">
                <a:solidFill>
                  <a:prstClr val="black"/>
                </a:solidFill>
              </a:rPr>
              <a:t>a</a:t>
            </a:r>
            <a:r>
              <a:rPr lang="zh-CN" altLang="en-US" sz="2000" b="1" dirty="0">
                <a:solidFill>
                  <a:prstClr val="black"/>
                </a:solidFill>
              </a:rPr>
              <a:t>单元中的符号：</a:t>
            </a:r>
            <a:endParaRPr lang="en-US" altLang="zh-CN" sz="2000" b="1" dirty="0">
              <a:solidFill>
                <a:prstClr val="black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/>
                </a:solidFill>
              </a:rPr>
              <a:t>1</a:t>
            </a:r>
            <a:r>
              <a:rPr lang="zh-CN" altLang="en-US" sz="2000" b="1" dirty="0">
                <a:solidFill>
                  <a:prstClr val="black"/>
                </a:solidFill>
              </a:rPr>
              <a:t>）</a:t>
            </a:r>
            <a:r>
              <a:rPr lang="en-US" altLang="zh-CN" sz="2000" b="1" dirty="0">
                <a:solidFill>
                  <a:prstClr val="black"/>
                </a:solidFill>
              </a:rPr>
              <a:t>X</a:t>
            </a:r>
            <a:r>
              <a:rPr lang="zh-CN" altLang="en-US" sz="2000" b="1" dirty="0">
                <a:solidFill>
                  <a:prstClr val="black"/>
                </a:solidFill>
              </a:rPr>
              <a:t>单元中是</a:t>
            </a:r>
            <a:r>
              <a:rPr lang="en-US" altLang="zh-CN" sz="2000" b="1" dirty="0">
                <a:solidFill>
                  <a:prstClr val="black"/>
                </a:solidFill>
              </a:rPr>
              <a:t>V</a:t>
            </a:r>
            <a:r>
              <a:rPr lang="en-US" altLang="zh-CN" sz="2000" b="1" baseline="-25000" dirty="0">
                <a:solidFill>
                  <a:prstClr val="black"/>
                </a:solidFill>
              </a:rPr>
              <a:t>T</a:t>
            </a:r>
            <a:r>
              <a:rPr lang="en-US" altLang="zh-CN" sz="2000" b="1" dirty="0">
                <a:solidFill>
                  <a:prstClr val="black"/>
                </a:solidFill>
              </a:rPr>
              <a:t>, </a:t>
            </a:r>
            <a:r>
              <a:rPr lang="zh-CN" altLang="en-US" sz="2000" b="1" dirty="0">
                <a:solidFill>
                  <a:prstClr val="black"/>
                </a:solidFill>
              </a:rPr>
              <a:t>直接比较；</a:t>
            </a:r>
            <a:endParaRPr lang="en-US" altLang="zh-CN" sz="2000" b="1" dirty="0">
              <a:solidFill>
                <a:prstClr val="black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/>
                </a:solidFill>
              </a:rPr>
              <a:t>2</a:t>
            </a:r>
            <a:r>
              <a:rPr lang="zh-CN" altLang="en-US" sz="2000" b="1" dirty="0">
                <a:solidFill>
                  <a:prstClr val="black"/>
                </a:solidFill>
              </a:rPr>
              <a:t>）</a:t>
            </a:r>
            <a:r>
              <a:rPr lang="en-US" altLang="zh-CN" sz="2000" b="1" dirty="0">
                <a:solidFill>
                  <a:prstClr val="black"/>
                </a:solidFill>
              </a:rPr>
              <a:t>X</a:t>
            </a:r>
            <a:r>
              <a:rPr lang="zh-CN" altLang="en-US" sz="2000" b="1" dirty="0">
                <a:solidFill>
                  <a:prstClr val="black"/>
                </a:solidFill>
              </a:rPr>
              <a:t>单元中是</a:t>
            </a:r>
            <a:r>
              <a:rPr lang="en-US" altLang="zh-CN" sz="2000" b="1" dirty="0">
                <a:solidFill>
                  <a:prstClr val="black"/>
                </a:solidFill>
              </a:rPr>
              <a:t>V</a:t>
            </a:r>
            <a:r>
              <a:rPr lang="en-US" altLang="zh-CN" sz="2000" b="1" baseline="-25000" dirty="0">
                <a:solidFill>
                  <a:prstClr val="black"/>
                </a:solidFill>
              </a:rPr>
              <a:t>N</a:t>
            </a:r>
            <a:r>
              <a:rPr lang="zh-CN" altLang="en-US" sz="2000" b="1" dirty="0">
                <a:solidFill>
                  <a:prstClr val="black"/>
                </a:solidFill>
              </a:rPr>
              <a:t>，根据预测分析表判断。</a:t>
            </a:r>
            <a:endParaRPr lang="en-US" altLang="zh-CN" sz="2000" b="1" dirty="0">
              <a:solidFill>
                <a:prstClr val="black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/>
                </a:solidFill>
              </a:rPr>
              <a:t>3</a:t>
            </a:r>
            <a:r>
              <a:rPr lang="zh-CN" altLang="en-US" sz="2000" b="1" dirty="0">
                <a:solidFill>
                  <a:prstClr val="black"/>
                </a:solidFill>
              </a:rPr>
              <a:t>）</a:t>
            </a:r>
            <a:r>
              <a:rPr lang="en-US" altLang="zh-CN" sz="2000" b="1" dirty="0">
                <a:solidFill>
                  <a:prstClr val="black"/>
                </a:solidFill>
              </a:rPr>
              <a:t>X</a:t>
            </a:r>
            <a:r>
              <a:rPr lang="zh-CN" altLang="en-US" sz="2000" b="1" dirty="0">
                <a:solidFill>
                  <a:prstClr val="black"/>
                </a:solidFill>
              </a:rPr>
              <a:t>单元中</a:t>
            </a:r>
            <a:r>
              <a:rPr lang="zh-CN" altLang="en-US" sz="2000" b="1" dirty="0">
                <a:solidFill>
                  <a:prstClr val="black"/>
                </a:solidFill>
              </a:rPr>
              <a:t>是</a:t>
            </a:r>
            <a:r>
              <a:rPr lang="en-US" altLang="zh-CN" sz="2000" b="1" dirty="0">
                <a:solidFill>
                  <a:prstClr val="black"/>
                </a:solidFill>
              </a:rPr>
              <a:t>#</a:t>
            </a:r>
            <a:r>
              <a:rPr lang="zh-CN" altLang="en-US" sz="2000" b="1" dirty="0">
                <a:solidFill>
                  <a:prstClr val="black"/>
                </a:solidFill>
              </a:rPr>
              <a:t>，</a:t>
            </a:r>
            <a:r>
              <a:rPr lang="en-US" altLang="zh-CN" sz="2000" b="1" dirty="0">
                <a:solidFill>
                  <a:prstClr val="black"/>
                </a:solidFill>
              </a:rPr>
              <a:t>a</a:t>
            </a:r>
            <a:r>
              <a:rPr lang="zh-CN" altLang="en-US" sz="2000" b="1" dirty="0">
                <a:solidFill>
                  <a:prstClr val="black"/>
                </a:solidFill>
              </a:rPr>
              <a:t>单元中也是</a:t>
            </a:r>
            <a:r>
              <a:rPr lang="en-US" altLang="zh-CN" sz="2000" b="1" dirty="0">
                <a:solidFill>
                  <a:prstClr val="black"/>
                </a:solidFill>
              </a:rPr>
              <a:t>#</a:t>
            </a:r>
            <a:r>
              <a:rPr lang="zh-CN" altLang="en-US" sz="2000" b="1" dirty="0">
                <a:solidFill>
                  <a:prstClr val="black"/>
                </a:solidFill>
              </a:rPr>
              <a:t>，判断结束。</a:t>
            </a:r>
            <a:endParaRPr lang="en-US" altLang="zh-CN" sz="2000" b="1" dirty="0">
              <a:solidFill>
                <a:prstClr val="black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000" b="1" dirty="0">
              <a:solidFill>
                <a:prstClr val="black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6082" y="332656"/>
            <a:ext cx="178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P93 </a:t>
            </a: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图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4.11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771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1043608" y="476672"/>
            <a:ext cx="7704138" cy="554513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>
                <a:solidFill>
                  <a:srgbClr val="A50021"/>
                </a:solidFill>
              </a:rPr>
              <a:t>【</a:t>
            </a:r>
            <a:r>
              <a:rPr lang="zh-CN" altLang="en-US" sz="2400" dirty="0" smtClean="0">
                <a:solidFill>
                  <a:srgbClr val="A50021"/>
                </a:solidFill>
              </a:rPr>
              <a:t>上页的说明</a:t>
            </a:r>
            <a:r>
              <a:rPr lang="en-US" altLang="zh-CN" sz="2400" dirty="0" smtClean="0">
                <a:solidFill>
                  <a:srgbClr val="A50021"/>
                </a:solidFill>
              </a:rPr>
              <a:t>】</a:t>
            </a:r>
            <a:r>
              <a:rPr lang="zh-CN" altLang="en-US" sz="2400" dirty="0" smtClean="0">
                <a:solidFill>
                  <a:srgbClr val="A50021"/>
                </a:solidFill>
              </a:rPr>
              <a:t>：</a:t>
            </a:r>
            <a:endParaRPr lang="en-US" altLang="zh-CN" sz="2400" dirty="0" smtClean="0">
              <a:solidFill>
                <a:srgbClr val="A5002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A50021"/>
                </a:solidFill>
              </a:rPr>
              <a:t>输入</a:t>
            </a:r>
            <a:r>
              <a:rPr lang="zh-CN" altLang="en-US" sz="2400" dirty="0" smtClean="0">
                <a:solidFill>
                  <a:srgbClr val="A50021"/>
                </a:solidFill>
              </a:rPr>
              <a:t>符号串，</a:t>
            </a:r>
            <a:r>
              <a:rPr lang="zh-CN" altLang="en-US" sz="2400" dirty="0" smtClean="0">
                <a:solidFill>
                  <a:schemeClr val="tx1"/>
                </a:solidFill>
              </a:rPr>
              <a:t>指要分析的输入符号串。为了分析算法的统一，需要在输入串的末尾放置一个特殊</a:t>
            </a:r>
            <a:r>
              <a:rPr lang="zh-CN" altLang="en-US" sz="2400" dirty="0" smtClean="0">
                <a:solidFill>
                  <a:schemeClr val="tx1"/>
                </a:solidFill>
              </a:rPr>
              <a:t>符号</a:t>
            </a:r>
            <a:r>
              <a:rPr lang="en-US" altLang="zh-CN" sz="2400" dirty="0" smtClean="0">
                <a:solidFill>
                  <a:schemeClr val="tx1"/>
                </a:solidFill>
              </a:rPr>
              <a:t>#</a:t>
            </a:r>
            <a:r>
              <a:rPr lang="zh-CN" altLang="en-US" sz="2400" dirty="0" smtClean="0">
                <a:solidFill>
                  <a:schemeClr val="tx1"/>
                </a:solidFill>
              </a:rPr>
              <a:t>。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A50021"/>
                </a:solidFill>
              </a:rPr>
              <a:t>预测分析</a:t>
            </a:r>
            <a:r>
              <a:rPr lang="zh-CN" altLang="en-US" sz="2400" dirty="0" smtClean="0">
                <a:solidFill>
                  <a:srgbClr val="A50021"/>
                </a:solidFill>
              </a:rPr>
              <a:t>表</a:t>
            </a:r>
            <a:r>
              <a:rPr lang="en-US" altLang="zh-CN" sz="2400" dirty="0" smtClean="0">
                <a:solidFill>
                  <a:srgbClr val="A50021"/>
                </a:solidFill>
              </a:rPr>
              <a:t>M</a:t>
            </a:r>
            <a:r>
              <a:rPr lang="zh-CN" altLang="en-US" sz="2400" dirty="0" smtClean="0">
                <a:solidFill>
                  <a:srgbClr val="A50021"/>
                </a:solidFill>
              </a:rPr>
              <a:t>，是</a:t>
            </a:r>
            <a:r>
              <a:rPr lang="zh-CN" altLang="en-US" sz="2400" dirty="0" smtClean="0">
                <a:solidFill>
                  <a:srgbClr val="A50021"/>
                </a:solidFill>
              </a:rPr>
              <a:t>一个二维</a:t>
            </a:r>
            <a:r>
              <a:rPr lang="zh-CN" altLang="en-US" sz="2400" dirty="0" smtClean="0">
                <a:solidFill>
                  <a:srgbClr val="A50021"/>
                </a:solidFill>
              </a:rPr>
              <a:t>表表格，用</a:t>
            </a:r>
            <a:r>
              <a:rPr lang="en-US" altLang="zh-CN" sz="2400" dirty="0" smtClean="0">
                <a:solidFill>
                  <a:srgbClr val="A50021"/>
                </a:solidFill>
              </a:rPr>
              <a:t>M[A</a:t>
            </a:r>
            <a:r>
              <a:rPr lang="zh-CN" altLang="en-US" sz="2400" dirty="0" smtClean="0">
                <a:solidFill>
                  <a:srgbClr val="A50021"/>
                </a:solidFill>
              </a:rPr>
              <a:t>，</a:t>
            </a:r>
            <a:r>
              <a:rPr lang="en-US" altLang="zh-CN" sz="2400" dirty="0" smtClean="0">
                <a:solidFill>
                  <a:srgbClr val="A50021"/>
                </a:solidFill>
              </a:rPr>
              <a:t>a]</a:t>
            </a:r>
            <a:r>
              <a:rPr lang="zh-CN" altLang="en-US" sz="2400" dirty="0" smtClean="0">
                <a:solidFill>
                  <a:srgbClr val="A50021"/>
                </a:solidFill>
              </a:rPr>
              <a:t>来表示。</a:t>
            </a:r>
            <a:r>
              <a:rPr lang="en-US" altLang="zh-CN" sz="2400" dirty="0" smtClean="0">
                <a:solidFill>
                  <a:schemeClr val="tx1"/>
                </a:solidFill>
              </a:rPr>
              <a:t>A</a:t>
            </a:r>
            <a:r>
              <a:rPr lang="zh-CN" altLang="en-US" sz="2400" dirty="0" smtClean="0">
                <a:solidFill>
                  <a:schemeClr val="tx1"/>
                </a:solidFill>
              </a:rPr>
              <a:t>是一个非终结符，</a:t>
            </a:r>
            <a:r>
              <a:rPr lang="en-US" altLang="zh-CN" sz="2400" dirty="0" smtClean="0">
                <a:solidFill>
                  <a:schemeClr val="tx1"/>
                </a:solidFill>
              </a:rPr>
              <a:t>a</a:t>
            </a:r>
            <a:r>
              <a:rPr lang="zh-CN" altLang="en-US" sz="2400" dirty="0" smtClean="0">
                <a:solidFill>
                  <a:schemeClr val="tx1"/>
                </a:solidFill>
              </a:rPr>
              <a:t>为终结符或句子结束</a:t>
            </a:r>
            <a:r>
              <a:rPr lang="en-US" altLang="zh-CN" sz="2400" dirty="0" smtClean="0">
                <a:solidFill>
                  <a:schemeClr val="tx1"/>
                </a:solidFill>
              </a:rPr>
              <a:t>#</a:t>
            </a:r>
            <a:r>
              <a:rPr lang="zh-CN" altLang="en-US" sz="2400" dirty="0" smtClean="0">
                <a:solidFill>
                  <a:schemeClr val="tx1"/>
                </a:solidFill>
              </a:rPr>
              <a:t>，表中的内容是一条关于</a:t>
            </a:r>
            <a:r>
              <a:rPr lang="en-US" altLang="zh-CN" sz="2400" dirty="0" smtClean="0">
                <a:solidFill>
                  <a:schemeClr val="tx1"/>
                </a:solidFill>
              </a:rPr>
              <a:t>A</a:t>
            </a:r>
            <a:r>
              <a:rPr lang="zh-CN" altLang="en-US" sz="2400" dirty="0" smtClean="0">
                <a:solidFill>
                  <a:schemeClr val="tx1"/>
                </a:solidFill>
              </a:rPr>
              <a:t>的产生式，表明当用非终结符</a:t>
            </a:r>
            <a:r>
              <a:rPr lang="en-US" altLang="zh-CN" sz="2400" dirty="0" smtClean="0">
                <a:solidFill>
                  <a:schemeClr val="tx1"/>
                </a:solidFill>
              </a:rPr>
              <a:t>A</a:t>
            </a:r>
            <a:r>
              <a:rPr lang="zh-CN" altLang="en-US" sz="2400" dirty="0" smtClean="0">
                <a:solidFill>
                  <a:schemeClr val="tx1"/>
                </a:solidFill>
              </a:rPr>
              <a:t>向下推导时，面临输入符</a:t>
            </a:r>
            <a:r>
              <a:rPr lang="en-US" altLang="zh-CN" sz="2400" dirty="0" smtClean="0">
                <a:solidFill>
                  <a:schemeClr val="tx1"/>
                </a:solidFill>
              </a:rPr>
              <a:t>a</a:t>
            </a:r>
            <a:r>
              <a:rPr lang="zh-CN" altLang="en-US" sz="2400" dirty="0" smtClean="0">
                <a:solidFill>
                  <a:schemeClr val="tx1"/>
                </a:solidFill>
              </a:rPr>
              <a:t>时，所应采取的侯选产生式。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tx1"/>
                </a:solidFill>
              </a:rPr>
              <a:t>当预测分析表</a:t>
            </a:r>
            <a:r>
              <a:rPr lang="zh-CN" altLang="en-US" sz="2400" dirty="0"/>
              <a:t>某个位置无</a:t>
            </a:r>
            <a:r>
              <a:rPr lang="zh-CN" altLang="en-US" sz="2400" dirty="0" smtClean="0"/>
              <a:t>内容</a:t>
            </a:r>
            <a:r>
              <a:rPr lang="zh-CN" altLang="en-US" sz="2400" dirty="0" smtClean="0">
                <a:solidFill>
                  <a:schemeClr val="tx1"/>
                </a:solidFill>
              </a:rPr>
              <a:t>，</a:t>
            </a:r>
            <a:r>
              <a:rPr lang="zh-CN" altLang="en-US" sz="2400" dirty="0" smtClean="0">
                <a:solidFill>
                  <a:schemeClr val="tx1"/>
                </a:solidFill>
              </a:rPr>
              <a:t>则表明用</a:t>
            </a:r>
            <a:r>
              <a:rPr lang="en-US" altLang="zh-CN" sz="2400" dirty="0" smtClean="0">
                <a:solidFill>
                  <a:schemeClr val="tx1"/>
                </a:solidFill>
              </a:rPr>
              <a:t>A</a:t>
            </a:r>
            <a:r>
              <a:rPr lang="zh-CN" altLang="en-US" sz="2400" dirty="0" smtClean="0">
                <a:solidFill>
                  <a:schemeClr val="tx1"/>
                </a:solidFill>
              </a:rPr>
              <a:t>最左推导</a:t>
            </a:r>
            <a:r>
              <a:rPr lang="zh-CN" altLang="en-US" sz="2400" dirty="0" smtClean="0">
                <a:solidFill>
                  <a:schemeClr val="tx1"/>
                </a:solidFill>
              </a:rPr>
              <a:t>时</a:t>
            </a:r>
            <a:r>
              <a:rPr lang="zh-CN" altLang="en-US" sz="2400" dirty="0" smtClean="0">
                <a:solidFill>
                  <a:schemeClr val="tx1"/>
                </a:solidFill>
              </a:rPr>
              <a:t>不会出现</a:t>
            </a:r>
            <a:r>
              <a:rPr lang="en-US" altLang="zh-CN" sz="2400" dirty="0" smtClean="0"/>
              <a:t>a</a:t>
            </a:r>
            <a:r>
              <a:rPr lang="zh-CN" altLang="en-US" sz="2400" dirty="0" smtClean="0">
                <a:solidFill>
                  <a:schemeClr val="tx1"/>
                </a:solidFill>
              </a:rPr>
              <a:t>符号。</a:t>
            </a:r>
            <a:r>
              <a:rPr lang="zh-CN" altLang="en-US" sz="2400" dirty="0" smtClean="0"/>
              <a:t>若出现，应输出</a:t>
            </a:r>
            <a:r>
              <a:rPr lang="zh-CN" altLang="en-US" sz="2400" dirty="0" smtClean="0">
                <a:solidFill>
                  <a:schemeClr val="tx1"/>
                </a:solidFill>
              </a:rPr>
              <a:t>出错信息</a:t>
            </a:r>
            <a:r>
              <a:rPr lang="zh-CN" altLang="en-US" sz="2400" dirty="0" smtClean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srgbClr val="FFFFFF"/>
                </a:solidFill>
              </a:rPr>
              <a:pPr/>
              <a:t>12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62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9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289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srgbClr val="FFFFFF"/>
                </a:solidFill>
              </a:rPr>
              <a:pPr/>
              <a:t>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676456" cy="1143000"/>
          </a:xfrm>
        </p:spPr>
        <p:txBody>
          <a:bodyPr/>
          <a:lstStyle/>
          <a:p>
            <a:pPr algn="ctr"/>
            <a:r>
              <a:rPr lang="zh-CN" altLang="en-US" sz="2800" dirty="0" smtClean="0">
                <a:solidFill>
                  <a:srgbClr val="FFC000"/>
                </a:solidFill>
              </a:rPr>
              <a:t>如何</a:t>
            </a:r>
            <a:r>
              <a:rPr lang="zh-CN" altLang="en-US" sz="2800" dirty="0" smtClean="0">
                <a:solidFill>
                  <a:srgbClr val="FFC000"/>
                </a:solidFill>
              </a:rPr>
              <a:t>构造预测分析</a:t>
            </a:r>
            <a:r>
              <a:rPr lang="zh-CN" altLang="en-US" sz="2800" dirty="0" smtClean="0">
                <a:solidFill>
                  <a:srgbClr val="FFC000"/>
                </a:solidFill>
              </a:rPr>
              <a:t>表</a:t>
            </a:r>
            <a:endParaRPr lang="zh-CN" altLang="en-US" sz="2800" dirty="0" smtClean="0">
              <a:solidFill>
                <a:srgbClr val="FFC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7056" y="1700808"/>
            <a:ext cx="8496944" cy="135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rgbClr val="DC9E1F"/>
              </a:buClr>
              <a:buFont typeface="Arial" pitchFamily="34" charset="0"/>
              <a:buChar char="•"/>
            </a:pPr>
            <a:r>
              <a:rPr lang="zh-CN" altLang="en-US" sz="2400" b="1" spc="30" dirty="0">
                <a:solidFill>
                  <a:prstClr val="black"/>
                </a:solidFill>
                <a:latin typeface="宋体" panose="02010600030101010101" pitchFamily="2" charset="-122"/>
              </a:rPr>
              <a:t>构造步骤如下：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DC9E1F"/>
              </a:buClr>
            </a:pP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</a:rPr>
              <a:t>(1</a:t>
            </a: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400" b="1" spc="30" dirty="0">
                <a:solidFill>
                  <a:prstClr val="black"/>
                </a:solidFill>
                <a:latin typeface="宋体" panose="02010600030101010101" pitchFamily="2" charset="-122"/>
              </a:rPr>
              <a:t>判断已知文法是否是</a:t>
            </a: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</a:rPr>
              <a:t>LL(1)</a:t>
            </a:r>
            <a:r>
              <a:rPr lang="zh-CN" altLang="en-US" sz="2400" b="1" spc="30" dirty="0">
                <a:solidFill>
                  <a:prstClr val="black"/>
                </a:solidFill>
                <a:latin typeface="宋体" panose="02010600030101010101" pitchFamily="2" charset="-122"/>
              </a:rPr>
              <a:t>，若不是，先将</a:t>
            </a:r>
            <a:r>
              <a:rPr lang="zh-CN" altLang="en-US" sz="2400" b="1" spc="30" dirty="0">
                <a:solidFill>
                  <a:prstClr val="black"/>
                </a:solidFill>
                <a:latin typeface="宋体" panose="02010600030101010101" pitchFamily="2" charset="-122"/>
              </a:rPr>
              <a:t>文法转换为</a:t>
            </a: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</a:rPr>
              <a:t>LL(1)</a:t>
            </a:r>
            <a:r>
              <a:rPr lang="zh-CN" altLang="en-US" sz="2400" b="1" spc="30" dirty="0">
                <a:solidFill>
                  <a:prstClr val="black"/>
                </a:solidFill>
                <a:latin typeface="宋体" panose="02010600030101010101" pitchFamily="2" charset="-122"/>
              </a:rPr>
              <a:t>文法；</a:t>
            </a:r>
            <a:r>
              <a:rPr lang="en-US" altLang="zh-CN" sz="2400" spc="30" dirty="0">
                <a:solidFill>
                  <a:prstClr val="black"/>
                </a:solidFill>
                <a:latin typeface="宋体" panose="02010600030101010101" pitchFamily="2" charset="-122"/>
              </a:rPr>
              <a:t>		</a:t>
            </a:r>
          </a:p>
        </p:txBody>
      </p:sp>
      <p:sp>
        <p:nvSpPr>
          <p:cNvPr id="9" name="矩形 8"/>
          <p:cNvSpPr/>
          <p:nvPr/>
        </p:nvSpPr>
        <p:spPr>
          <a:xfrm>
            <a:off x="647056" y="3212976"/>
            <a:ext cx="8496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rgbClr val="DC9E1F"/>
              </a:buClr>
            </a:pPr>
            <a:r>
              <a:rPr lang="zh-CN" altLang="en-US" sz="2400" b="1" spc="30" dirty="0">
                <a:solidFill>
                  <a:prstClr val="black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b="1" spc="30" dirty="0">
                <a:solidFill>
                  <a:prstClr val="black"/>
                </a:solidFill>
                <a:latin typeface="宋体" panose="02010600030101010101" pitchFamily="2" charset="-122"/>
              </a:rPr>
              <a:t>）求每个产生式的</a:t>
            </a: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</a:rPr>
              <a:t>SELECT</a:t>
            </a:r>
            <a:r>
              <a:rPr lang="zh-CN" altLang="en-US" sz="2400" b="1" spc="30" dirty="0">
                <a:solidFill>
                  <a:prstClr val="black"/>
                </a:solidFill>
                <a:latin typeface="宋体" panose="02010600030101010101" pitchFamily="2" charset="-122"/>
              </a:rPr>
              <a:t>（）；</a:t>
            </a: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</a:rPr>
              <a:t>[</a:t>
            </a:r>
            <a:r>
              <a:rPr lang="zh-CN" altLang="en-US" sz="2400" b="1" spc="30" dirty="0">
                <a:solidFill>
                  <a:prstClr val="black"/>
                </a:solidFill>
                <a:latin typeface="宋体" panose="02010600030101010101" pitchFamily="2" charset="-122"/>
              </a:rPr>
              <a:t>可能需要先求</a:t>
            </a: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</a:rPr>
              <a:t>FIRST()</a:t>
            </a:r>
            <a:r>
              <a:rPr lang="zh-CN" altLang="en-US" sz="2400" b="1" spc="30" dirty="0">
                <a:solidFill>
                  <a:prstClr val="black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</a:rPr>
              <a:t>FOLLOW()]</a:t>
            </a:r>
            <a:r>
              <a:rPr lang="en-US" altLang="zh-CN" sz="2400" spc="30" dirty="0">
                <a:solidFill>
                  <a:prstClr val="black"/>
                </a:solidFill>
                <a:latin typeface="宋体" panose="02010600030101010101" pitchFamily="2" charset="-122"/>
              </a:rPr>
              <a:t>		</a:t>
            </a:r>
          </a:p>
        </p:txBody>
      </p:sp>
      <p:sp>
        <p:nvSpPr>
          <p:cNvPr id="10" name="矩形 9"/>
          <p:cNvSpPr/>
          <p:nvPr/>
        </p:nvSpPr>
        <p:spPr>
          <a:xfrm>
            <a:off x="629246" y="4131555"/>
            <a:ext cx="84969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rgbClr val="DC9E1F"/>
              </a:buClr>
            </a:pPr>
            <a:r>
              <a:rPr lang="zh-CN" altLang="en-US" sz="2400" b="1" spc="30" dirty="0">
                <a:solidFill>
                  <a:prstClr val="black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400" b="1" spc="30" dirty="0">
                <a:solidFill>
                  <a:prstClr val="black"/>
                </a:solidFill>
                <a:latin typeface="宋体" panose="02010600030101010101" pitchFamily="2" charset="-122"/>
              </a:rPr>
              <a:t>）构造预测分析表：表的第一列是全部的非终结符号，表的第一行是全部的终结符号和</a:t>
            </a: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</a:rPr>
              <a:t>#</a:t>
            </a:r>
            <a:r>
              <a:rPr lang="zh-CN" altLang="en-US" sz="2400" b="1" spc="30" dirty="0">
                <a:solidFill>
                  <a:prstClr val="black"/>
                </a:solidFill>
                <a:latin typeface="宋体" panose="02010600030101010101" pitchFamily="2" charset="-122"/>
              </a:rPr>
              <a:t>，表中的内容是相应的产生式（如：非终结符号</a:t>
            </a: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2400" b="1" spc="30" dirty="0">
                <a:solidFill>
                  <a:prstClr val="black"/>
                </a:solidFill>
                <a:latin typeface="宋体" panose="02010600030101010101" pitchFamily="2" charset="-122"/>
              </a:rPr>
              <a:t>，当前符号是</a:t>
            </a: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2400" b="1" spc="30" dirty="0">
                <a:solidFill>
                  <a:prstClr val="black"/>
                </a:solidFill>
                <a:latin typeface="宋体" panose="02010600030101010101" pitchFamily="2" charset="-122"/>
              </a:rPr>
              <a:t>时，应选择的产生式）。</a:t>
            </a:r>
            <a:r>
              <a:rPr lang="en-US" altLang="zh-CN" sz="2400" spc="30" dirty="0">
                <a:solidFill>
                  <a:prstClr val="black"/>
                </a:solidFill>
                <a:latin typeface="宋体" panose="02010600030101010101" pitchFamily="2" charset="-122"/>
              </a:rPr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7056" y="5701215"/>
            <a:ext cx="7453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50021"/>
                </a:solidFill>
                <a:latin typeface="Arial Narrow" pitchFamily="34" charset="0"/>
              </a:rPr>
              <a:t>PS</a:t>
            </a:r>
            <a:r>
              <a:rPr lang="zh-CN" altLang="en-US" sz="2400" b="1" dirty="0">
                <a:solidFill>
                  <a:srgbClr val="A50021"/>
                </a:solidFill>
                <a:latin typeface="Arial Narrow" pitchFamily="34" charset="0"/>
              </a:rPr>
              <a:t>：输入符号串中的符号都是终结符号。</a:t>
            </a:r>
            <a:endParaRPr lang="zh-CN" altLang="en-US" sz="2400" b="1" dirty="0">
              <a:solidFill>
                <a:srgbClr val="A5002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45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srgbClr val="FFFFFF"/>
                </a:solidFill>
              </a:rPr>
              <a:pPr/>
              <a:t>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1129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251520" y="260102"/>
            <a:ext cx="7924800" cy="2736850"/>
          </a:xfrm>
        </p:spPr>
        <p:txBody>
          <a:bodyPr>
            <a:noAutofit/>
          </a:bodyPr>
          <a:lstStyle/>
          <a:p>
            <a:r>
              <a:rPr lang="zh-CN" altLang="en-US" sz="2400" b="1" dirty="0" smtClean="0"/>
              <a:t>例：已知</a:t>
            </a:r>
            <a:r>
              <a:rPr lang="zh-CN" altLang="en-US" sz="2400" b="1" dirty="0" smtClean="0"/>
              <a:t>表达式文法为：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2400" b="1" dirty="0" smtClean="0"/>
              <a:t>	</a:t>
            </a:r>
            <a:r>
              <a:rPr lang="en-US" altLang="zh-CN" sz="2400" b="1" dirty="0" smtClean="0"/>
              <a:t>E</a:t>
            </a:r>
            <a:r>
              <a:rPr lang="en-US" altLang="zh-CN" sz="2400" b="1" dirty="0" smtClean="0">
                <a:sym typeface="Symbol" pitchFamily="18" charset="2"/>
              </a:rPr>
              <a:t></a:t>
            </a:r>
            <a:r>
              <a:rPr lang="en-US" altLang="zh-CN" sz="2400" b="1" dirty="0" smtClean="0"/>
              <a:t> E+T|T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b="1" dirty="0" smtClean="0"/>
              <a:t>	T</a:t>
            </a:r>
            <a:r>
              <a:rPr lang="en-US" altLang="zh-CN" sz="2400" b="1" dirty="0" smtClean="0">
                <a:sym typeface="Symbol" pitchFamily="18" charset="2"/>
              </a:rPr>
              <a:t></a:t>
            </a:r>
            <a:r>
              <a:rPr lang="en-US" altLang="zh-CN" sz="2400" b="1" dirty="0" smtClean="0"/>
              <a:t> T*F|F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b="1" dirty="0" smtClean="0"/>
              <a:t>	F </a:t>
            </a:r>
            <a:r>
              <a:rPr lang="en-US" altLang="zh-CN" sz="2400" b="1" dirty="0" smtClean="0">
                <a:sym typeface="Symbol" pitchFamily="18" charset="2"/>
              </a:rPr>
              <a:t>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|(E)</a:t>
            </a:r>
          </a:p>
          <a:p>
            <a:r>
              <a:rPr lang="zh-CN" altLang="en-US" sz="2400" b="1" dirty="0" smtClean="0"/>
              <a:t>该文法很显然不是一个</a:t>
            </a:r>
            <a:r>
              <a:rPr lang="en-US" altLang="zh-CN" sz="2400" b="1" dirty="0" smtClean="0"/>
              <a:t>LL(1)</a:t>
            </a:r>
            <a:r>
              <a:rPr lang="zh-CN" altLang="en-US" sz="2400" b="1" dirty="0" smtClean="0"/>
              <a:t>文法，需要改写它。</a:t>
            </a:r>
            <a:endParaRPr lang="en-US" altLang="zh-CN" sz="2400" b="1" dirty="0" smtClean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3212976"/>
            <a:ext cx="4572000" cy="20220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rgbClr val="DC9E1F"/>
              </a:buClr>
            </a:pPr>
            <a:r>
              <a:rPr lang="zh-CN" altLang="en-US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改写的核心是消除左递归：</a:t>
            </a:r>
            <a:endParaRPr lang="en-US" altLang="zh-CN" sz="2400" b="1" spc="30" dirty="0">
              <a:solidFill>
                <a:prstClr val="black"/>
              </a:solidFill>
              <a:latin typeface="宋体" panose="02010600030101010101" pitchFamily="2" charset="-122"/>
              <a:ea typeface="宋体" pitchFamily="2" charset="-122"/>
            </a:endParaRP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rgbClr val="DC9E1F"/>
              </a:buClr>
            </a:pPr>
            <a:r>
              <a:rPr lang="zh-CN" altLang="en-US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例如：</a:t>
            </a:r>
            <a:r>
              <a:rPr lang="zh-CN" altLang="en-US" sz="2400" b="1" spc="30" dirty="0">
                <a:solidFill>
                  <a:srgbClr val="A50021"/>
                </a:solidFill>
                <a:latin typeface="宋体" panose="02010600030101010101" pitchFamily="2" charset="-122"/>
                <a:ea typeface="宋体" pitchFamily="2" charset="-122"/>
              </a:rPr>
              <a:t>原：</a:t>
            </a:r>
            <a:r>
              <a:rPr lang="zh-CN" altLang="en-US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	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E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E+T|T </a:t>
            </a:r>
            <a:endParaRPr lang="en-US" altLang="zh-CN" sz="2400" b="1" dirty="0">
              <a:solidFill>
                <a:prstClr val="black"/>
              </a:solidFill>
              <a:ea typeface="宋体" pitchFamily="2" charset="-122"/>
            </a:endParaRP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rgbClr val="DC9E1F"/>
              </a:buClr>
            </a:pPr>
            <a:r>
              <a:rPr lang="zh-CN" altLang="en-US" sz="2400" b="1" spc="30" dirty="0">
                <a:solidFill>
                  <a:srgbClr val="A50021"/>
                </a:solidFill>
                <a:latin typeface="宋体" panose="02010600030101010101" pitchFamily="2" charset="-122"/>
                <a:ea typeface="宋体" pitchFamily="2" charset="-122"/>
              </a:rPr>
              <a:t>改写后：</a:t>
            </a:r>
            <a:r>
              <a:rPr lang="zh-CN" altLang="en-US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	</a:t>
            </a: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E</a:t>
            </a: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T E</a:t>
            </a: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  <a:sym typeface="Symbol" pitchFamily="18" charset="2"/>
              </a:rPr>
              <a:t></a:t>
            </a:r>
            <a:endParaRPr lang="en-US" altLang="zh-CN" sz="2400" b="1" spc="30" dirty="0">
              <a:solidFill>
                <a:prstClr val="black"/>
              </a:solidFill>
              <a:latin typeface="宋体" panose="02010600030101010101" pitchFamily="2" charset="-122"/>
              <a:ea typeface="宋体" pitchFamily="2" charset="-122"/>
            </a:endParaRP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rgbClr val="DC9E1F"/>
              </a:buClr>
            </a:pP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		</a:t>
            </a: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      E</a:t>
            </a: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  <a:sym typeface="Symbol" pitchFamily="18" charset="2"/>
              </a:rPr>
              <a:t></a:t>
            </a: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+T E</a:t>
            </a: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|</a:t>
            </a: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  <a:sym typeface="Symbol" pitchFamily="18" charset="2"/>
              </a:rPr>
              <a:t></a:t>
            </a:r>
            <a:endParaRPr lang="en-US" altLang="zh-CN" sz="2400" b="1" spc="30" dirty="0">
              <a:solidFill>
                <a:prstClr val="black"/>
              </a:solidFill>
              <a:latin typeface="宋体" panose="02010600030101010101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169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83568" y="1412776"/>
            <a:ext cx="3744416" cy="2736304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原文法：</a:t>
            </a:r>
            <a:endParaRPr lang="zh-CN" altLang="en-US" sz="2400" dirty="0" smtClean="0"/>
          </a:p>
          <a:p>
            <a:pPr lvl="1">
              <a:buFont typeface="Wingdings" pitchFamily="2" charset="2"/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E</a:t>
            </a:r>
            <a:r>
              <a:rPr lang="en-US" altLang="zh-CN" sz="2400" dirty="0" smtClean="0">
                <a:sym typeface="Symbol" pitchFamily="18" charset="2"/>
              </a:rPr>
              <a:t></a:t>
            </a:r>
            <a:r>
              <a:rPr lang="en-US" altLang="zh-CN" sz="2400" dirty="0" smtClean="0"/>
              <a:t> E+T|T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 smtClean="0"/>
              <a:t>	T</a:t>
            </a:r>
            <a:r>
              <a:rPr lang="en-US" altLang="zh-CN" sz="2400" dirty="0" smtClean="0">
                <a:sym typeface="Symbol" pitchFamily="18" charset="2"/>
              </a:rPr>
              <a:t></a:t>
            </a:r>
            <a:r>
              <a:rPr lang="en-US" altLang="zh-CN" sz="2400" dirty="0" smtClean="0"/>
              <a:t> T*F|F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 smtClean="0"/>
              <a:t>	F </a:t>
            </a:r>
            <a:r>
              <a:rPr lang="en-US" altLang="zh-CN" sz="2400" dirty="0" smtClean="0">
                <a:sym typeface="Symbol" pitchFamily="18" charset="2"/>
              </a:rPr>
              <a:t>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|(E)</a:t>
            </a:r>
          </a:p>
        </p:txBody>
      </p:sp>
      <p:sp>
        <p:nvSpPr>
          <p:cNvPr id="3" name="矩形 2"/>
          <p:cNvSpPr/>
          <p:nvPr/>
        </p:nvSpPr>
        <p:spPr>
          <a:xfrm>
            <a:off x="395536" y="612172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rgbClr val="DC9E1F"/>
              </a:buClr>
              <a:buFont typeface="Arial" pitchFamily="34" charset="0"/>
              <a:buChar char="•"/>
            </a:pPr>
            <a:r>
              <a:rPr lang="en-US" altLang="zh-CN" sz="2400" b="1" spc="30" dirty="0">
                <a:solidFill>
                  <a:srgbClr val="CC0000"/>
                </a:solidFill>
                <a:latin typeface="宋体" panose="02010600030101010101" pitchFamily="2" charset="-122"/>
                <a:ea typeface="宋体" pitchFamily="2" charset="-122"/>
              </a:rPr>
              <a:t>(</a:t>
            </a:r>
            <a:r>
              <a:rPr lang="en-US" altLang="zh-CN" sz="2400" b="1" spc="30" dirty="0">
                <a:solidFill>
                  <a:srgbClr val="CC0000"/>
                </a:solidFill>
                <a:latin typeface="宋体" panose="02010600030101010101" pitchFamily="2" charset="-122"/>
                <a:ea typeface="宋体" pitchFamily="2" charset="-122"/>
              </a:rPr>
              <a:t>1)</a:t>
            </a:r>
            <a:r>
              <a:rPr lang="zh-CN" altLang="en-US" sz="2400" b="1" spc="30" dirty="0">
                <a:solidFill>
                  <a:srgbClr val="CC0000"/>
                </a:solidFill>
                <a:latin typeface="宋体" panose="02010600030101010101" pitchFamily="2" charset="-122"/>
                <a:ea typeface="宋体" pitchFamily="2" charset="-122"/>
              </a:rPr>
              <a:t>将文法转换为</a:t>
            </a:r>
            <a:r>
              <a:rPr lang="en-US" altLang="zh-CN" sz="2400" b="1" spc="30" dirty="0">
                <a:solidFill>
                  <a:srgbClr val="CC0000"/>
                </a:solidFill>
                <a:latin typeface="宋体" panose="02010600030101010101" pitchFamily="2" charset="-122"/>
                <a:ea typeface="宋体" pitchFamily="2" charset="-122"/>
              </a:rPr>
              <a:t>LL(1)</a:t>
            </a:r>
            <a:r>
              <a:rPr lang="zh-CN" altLang="en-US" sz="2400" b="1" spc="30" dirty="0">
                <a:solidFill>
                  <a:srgbClr val="CC0000"/>
                </a:solidFill>
                <a:latin typeface="宋体" panose="02010600030101010101" pitchFamily="2" charset="-122"/>
                <a:ea typeface="宋体" pitchFamily="2" charset="-122"/>
              </a:rPr>
              <a:t>文法，</a:t>
            </a:r>
            <a:r>
              <a:rPr lang="zh-CN" altLang="en-US" sz="2400" b="1" spc="30" dirty="0">
                <a:solidFill>
                  <a:srgbClr val="FFFFFF"/>
                </a:solidFill>
                <a:latin typeface="宋体" panose="02010600030101010101" pitchFamily="2" charset="-122"/>
                <a:ea typeface="宋体" pitchFamily="2" charset="-122"/>
              </a:rPr>
              <a:t>先消除左</a:t>
            </a:r>
            <a:r>
              <a:rPr lang="zh-CN" altLang="en-US" sz="2400" b="1" spc="30" dirty="0">
                <a:solidFill>
                  <a:srgbClr val="FFFFFF"/>
                </a:solidFill>
                <a:latin typeface="宋体" panose="02010600030101010101" pitchFamily="2" charset="-122"/>
                <a:ea typeface="宋体" pitchFamily="2" charset="-122"/>
              </a:rPr>
              <a:t>递归：</a:t>
            </a:r>
            <a:endParaRPr lang="zh-CN" altLang="en-US" sz="2400" b="1" spc="30" dirty="0">
              <a:solidFill>
                <a:srgbClr val="FFFFFF"/>
              </a:solidFill>
              <a:latin typeface="宋体" panose="02010600030101010101" pitchFamily="2" charset="-122"/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srgbClr val="FFFFFF"/>
                </a:solidFill>
              </a:rPr>
              <a:pPr/>
              <a:t>15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067944" y="1268760"/>
            <a:ext cx="3744416" cy="3240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2800" b="1" kern="1200" spc="3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2800" b="1" kern="1200" spc="3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2800" b="1" kern="1200" spc="3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2800" b="1" kern="1200" spc="3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2800" b="1" kern="1200" spc="3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E3D2D"/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改写后的文法为：</a:t>
            </a:r>
          </a:p>
          <a:p>
            <a:pPr lvl="1">
              <a:buClr>
                <a:srgbClr val="3E3D2D"/>
              </a:buClr>
              <a:buFont typeface="Wingdings" pitchFamily="2" charset="2"/>
              <a:buNone/>
            </a:pPr>
            <a:r>
              <a:rPr lang="zh-CN" altLang="en-US" sz="2400" dirty="0" smtClean="0">
                <a:solidFill>
                  <a:prstClr val="black"/>
                </a:solidFill>
              </a:rPr>
              <a:t>	</a:t>
            </a:r>
            <a:r>
              <a:rPr lang="en-US" altLang="zh-CN" sz="2400" dirty="0" smtClean="0">
                <a:solidFill>
                  <a:prstClr val="black"/>
                </a:solidFill>
              </a:rPr>
              <a:t>E</a:t>
            </a:r>
            <a:r>
              <a:rPr lang="en-US" altLang="zh-CN" sz="2400" dirty="0" smtClean="0">
                <a:solidFill>
                  <a:prstClr val="black"/>
                </a:solidFill>
                <a:sym typeface="Symbol" pitchFamily="18" charset="2"/>
              </a:rPr>
              <a:t></a:t>
            </a:r>
            <a:r>
              <a:rPr lang="en-US" altLang="zh-CN" sz="2400" dirty="0" smtClean="0">
                <a:solidFill>
                  <a:prstClr val="black"/>
                </a:solidFill>
              </a:rPr>
              <a:t> TE’</a:t>
            </a:r>
          </a:p>
          <a:p>
            <a:pPr lvl="1">
              <a:buClr>
                <a:srgbClr val="3E3D2D"/>
              </a:buClr>
              <a:buFont typeface="Arial" pitchFamily="34" charset="0"/>
              <a:buNone/>
            </a:pPr>
            <a:r>
              <a:rPr lang="en-US" altLang="zh-CN" sz="2400" dirty="0">
                <a:solidFill>
                  <a:prstClr val="black"/>
                </a:solidFill>
              </a:rPr>
              <a:t>  E</a:t>
            </a:r>
            <a:r>
              <a:rPr lang="en-US" altLang="zh-CN" sz="2400" dirty="0">
                <a:solidFill>
                  <a:prstClr val="black"/>
                </a:solidFill>
                <a:sym typeface="Symbol" pitchFamily="18" charset="2"/>
              </a:rPr>
              <a:t></a:t>
            </a:r>
            <a:r>
              <a:rPr lang="en-US" altLang="zh-CN" sz="2400" dirty="0">
                <a:solidFill>
                  <a:prstClr val="black"/>
                </a:solidFill>
              </a:rPr>
              <a:t>+T E</a:t>
            </a:r>
            <a:r>
              <a:rPr lang="en-US" altLang="zh-CN" sz="2400" dirty="0">
                <a:solidFill>
                  <a:prstClr val="black"/>
                </a:solidFill>
                <a:sym typeface="Symbol" pitchFamily="18" charset="2"/>
              </a:rPr>
              <a:t></a:t>
            </a:r>
            <a:r>
              <a:rPr lang="en-US" altLang="zh-CN" sz="2400" dirty="0">
                <a:solidFill>
                  <a:prstClr val="black"/>
                </a:solidFill>
              </a:rPr>
              <a:t>|</a:t>
            </a:r>
            <a:r>
              <a:rPr lang="en-US" altLang="zh-CN" sz="2400" dirty="0">
                <a:solidFill>
                  <a:prstClr val="black"/>
                </a:solidFill>
                <a:sym typeface="Symbol" pitchFamily="18" charset="2"/>
              </a:rPr>
              <a:t>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buClr>
                <a:srgbClr val="3E3D2D"/>
              </a:buClr>
              <a:buFont typeface="Wingdings" pitchFamily="2" charset="2"/>
              <a:buNone/>
            </a:pPr>
            <a:r>
              <a:rPr lang="en-US" altLang="zh-CN" sz="2400" dirty="0" smtClean="0">
                <a:solidFill>
                  <a:prstClr val="black"/>
                </a:solidFill>
              </a:rPr>
              <a:t>  </a:t>
            </a:r>
            <a:r>
              <a:rPr lang="en-US" altLang="zh-CN" sz="2400" dirty="0">
                <a:solidFill>
                  <a:prstClr val="black"/>
                </a:solidFill>
              </a:rPr>
              <a:t>T</a:t>
            </a:r>
            <a:r>
              <a:rPr lang="en-US" altLang="zh-CN" sz="2400" dirty="0">
                <a:solidFill>
                  <a:prstClr val="black"/>
                </a:solidFill>
                <a:sym typeface="Symbol" pitchFamily="18" charset="2"/>
              </a:rPr>
              <a:t></a:t>
            </a:r>
            <a:r>
              <a:rPr lang="en-US" altLang="zh-CN" sz="2400" dirty="0">
                <a:solidFill>
                  <a:prstClr val="black"/>
                </a:solidFill>
              </a:rPr>
              <a:t> FT</a:t>
            </a:r>
            <a:r>
              <a:rPr lang="en-US" altLang="zh-CN" sz="2400" dirty="0">
                <a:solidFill>
                  <a:prstClr val="black"/>
                </a:solidFill>
                <a:sym typeface="Symbol" pitchFamily="18" charset="2"/>
              </a:rPr>
              <a:t>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1">
              <a:buClr>
                <a:srgbClr val="3E3D2D"/>
              </a:buClr>
              <a:buFont typeface="Arial" pitchFamily="34" charset="0"/>
              <a:buNone/>
            </a:pPr>
            <a:r>
              <a:rPr lang="en-US" altLang="zh-CN" sz="2400" dirty="0" smtClean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prstClr val="black"/>
                </a:solidFill>
              </a:rPr>
              <a:t>T</a:t>
            </a:r>
            <a:r>
              <a:rPr lang="en-US" altLang="zh-CN" sz="2400" dirty="0">
                <a:solidFill>
                  <a:prstClr val="black"/>
                </a:solidFill>
                <a:sym typeface="Symbol" pitchFamily="18" charset="2"/>
              </a:rPr>
              <a:t></a:t>
            </a:r>
            <a:r>
              <a:rPr lang="en-US" altLang="zh-CN" sz="2400" dirty="0">
                <a:solidFill>
                  <a:prstClr val="black"/>
                </a:solidFill>
              </a:rPr>
              <a:t>*F T</a:t>
            </a:r>
            <a:r>
              <a:rPr lang="en-US" altLang="zh-CN" sz="2400" dirty="0">
                <a:solidFill>
                  <a:prstClr val="black"/>
                </a:solidFill>
                <a:sym typeface="Symbol" pitchFamily="18" charset="2"/>
              </a:rPr>
              <a:t></a:t>
            </a:r>
            <a:r>
              <a:rPr lang="en-US" altLang="zh-CN" sz="2400" dirty="0">
                <a:solidFill>
                  <a:prstClr val="black"/>
                </a:solidFill>
              </a:rPr>
              <a:t>|</a:t>
            </a:r>
            <a:r>
              <a:rPr lang="en-US" altLang="zh-CN" sz="2400" dirty="0">
                <a:solidFill>
                  <a:prstClr val="black"/>
                </a:solidFill>
                <a:sym typeface="Symbol" pitchFamily="18" charset="2"/>
              </a:rPr>
              <a:t>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buClr>
                <a:srgbClr val="3E3D2D"/>
              </a:buClr>
              <a:buFont typeface="Wingdings" pitchFamily="2" charset="2"/>
              <a:buNone/>
            </a:pPr>
            <a:r>
              <a:rPr lang="en-US" altLang="zh-CN" sz="2400" dirty="0" smtClean="0">
                <a:solidFill>
                  <a:prstClr val="black"/>
                </a:solidFill>
              </a:rPr>
              <a:t>	F </a:t>
            </a:r>
            <a:r>
              <a:rPr lang="en-US" altLang="zh-CN" sz="2400" dirty="0" smtClean="0">
                <a:solidFill>
                  <a:prstClr val="black"/>
                </a:solidFill>
                <a:sym typeface="Symbol" pitchFamily="18" charset="2"/>
              </a:rPr>
              <a:t>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i</a:t>
            </a:r>
            <a:r>
              <a:rPr lang="en-US" altLang="zh-CN" sz="2400" dirty="0" smtClean="0">
                <a:solidFill>
                  <a:prstClr val="black"/>
                </a:solidFill>
              </a:rPr>
              <a:t>|(E)</a:t>
            </a:r>
          </a:p>
        </p:txBody>
      </p:sp>
    </p:spTree>
    <p:extLst>
      <p:ext uri="{BB962C8B-B14F-4D97-AF65-F5344CB8AC3E}">
        <p14:creationId xmlns:p14="http://schemas.microsoft.com/office/powerpoint/2010/main" val="229486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build="p"/>
      <p:bldP spid="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3707904" y="1607774"/>
            <a:ext cx="5184576" cy="376544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endParaRPr lang="en-US" altLang="zh-CN" sz="2400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400" dirty="0" smtClean="0"/>
              <a:t>  E≠</a:t>
            </a:r>
            <a:r>
              <a:rPr lang="en-US" altLang="zh-CN" sz="2400" dirty="0"/>
              <a:t>&gt;</a:t>
            </a:r>
            <a:r>
              <a:rPr lang="en-US" altLang="zh-CN" sz="2400" baseline="30000" dirty="0"/>
              <a:t>*</a:t>
            </a:r>
            <a:r>
              <a:rPr lang="el-GR" altLang="zh-CN" sz="2400" dirty="0" smtClean="0"/>
              <a:t>ε</a:t>
            </a:r>
            <a:r>
              <a:rPr lang="en-US" altLang="zh-CN" sz="2400" dirty="0" smtClean="0"/>
              <a:t>  FIRST(E)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400" dirty="0" smtClean="0"/>
              <a:t>  E</a:t>
            </a:r>
            <a:r>
              <a:rPr lang="en-US" altLang="zh-CN" sz="2400" dirty="0" smtClean="0">
                <a:sym typeface="Symbol" pitchFamily="18" charset="2"/>
              </a:rPr>
              <a:t></a:t>
            </a:r>
            <a:r>
              <a:rPr lang="en-US" altLang="zh-CN" sz="2400" dirty="0">
                <a:sym typeface="Symbol" pitchFamily="18" charset="2"/>
              </a:rPr>
              <a:t>=</a:t>
            </a:r>
            <a:r>
              <a:rPr lang="en-US" altLang="zh-CN" sz="2400" dirty="0"/>
              <a:t> &gt;</a:t>
            </a:r>
            <a:r>
              <a:rPr lang="en-US" altLang="zh-CN" sz="2400" baseline="30000" dirty="0"/>
              <a:t>*</a:t>
            </a:r>
            <a:r>
              <a:rPr lang="el-GR" altLang="zh-CN" sz="2400" dirty="0" smtClean="0"/>
              <a:t>ε</a:t>
            </a:r>
            <a:r>
              <a:rPr lang="en-US" altLang="zh-CN" sz="2400" dirty="0" smtClean="0"/>
              <a:t>  FIRST(E</a:t>
            </a:r>
            <a:r>
              <a:rPr lang="en-US" altLang="zh-CN" sz="2400" dirty="0" smtClean="0">
                <a:sym typeface="Symbol" pitchFamily="18" charset="2"/>
              </a:rPr>
              <a:t></a:t>
            </a:r>
            <a:r>
              <a:rPr lang="en-US" altLang="zh-CN" sz="2400" dirty="0"/>
              <a:t>)  FOLLOW(E</a:t>
            </a:r>
            <a:r>
              <a:rPr lang="en-US" altLang="zh-CN" sz="2400" dirty="0">
                <a:sym typeface="Symbol" pitchFamily="18" charset="2"/>
              </a:rPr>
              <a:t></a:t>
            </a:r>
            <a:r>
              <a:rPr lang="en-US" altLang="zh-CN" sz="2400" dirty="0" smtClean="0"/>
              <a:t>)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	</a:t>
            </a:r>
            <a:r>
              <a:rPr lang="en-US" altLang="zh-CN" sz="2400" dirty="0" smtClean="0"/>
              <a:t>T≠</a:t>
            </a:r>
            <a:r>
              <a:rPr lang="en-US" altLang="zh-CN" sz="2400" dirty="0"/>
              <a:t>&gt;</a:t>
            </a:r>
            <a:r>
              <a:rPr lang="en-US" altLang="zh-CN" sz="2400" baseline="30000" dirty="0"/>
              <a:t>*</a:t>
            </a:r>
            <a:r>
              <a:rPr lang="el-GR" altLang="zh-CN" sz="2400" dirty="0" smtClean="0"/>
              <a:t>ε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FIRST(T)</a:t>
            </a:r>
            <a:endParaRPr lang="en-US" altLang="zh-CN" sz="2400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	T</a:t>
            </a:r>
            <a:r>
              <a:rPr lang="en-US" altLang="zh-CN" sz="2400" dirty="0" smtClean="0">
                <a:solidFill>
                  <a:schemeClr val="tx1"/>
                </a:solidFill>
                <a:sym typeface="Symbol" pitchFamily="18" charset="2"/>
              </a:rPr>
              <a:t>=</a:t>
            </a:r>
            <a:r>
              <a:rPr lang="en-US" altLang="zh-CN" sz="2400" dirty="0"/>
              <a:t> &gt;</a:t>
            </a:r>
            <a:r>
              <a:rPr lang="en-US" altLang="zh-CN" sz="2400" baseline="30000" dirty="0"/>
              <a:t>*</a:t>
            </a:r>
            <a:r>
              <a:rPr lang="el-GR" altLang="zh-CN" sz="2400" dirty="0" smtClean="0"/>
              <a:t>ε</a:t>
            </a:r>
            <a:r>
              <a:rPr lang="en-US" altLang="zh-CN" sz="2400" dirty="0" smtClean="0"/>
              <a:t>  </a:t>
            </a:r>
            <a:r>
              <a:rPr lang="en-US" altLang="zh-CN" sz="2400" dirty="0" smtClean="0"/>
              <a:t>FIRST(T</a:t>
            </a:r>
            <a:r>
              <a:rPr lang="en-US" altLang="zh-CN" sz="2400" dirty="0" smtClean="0">
                <a:sym typeface="Symbol" pitchFamily="18" charset="2"/>
              </a:rPr>
              <a:t></a:t>
            </a:r>
            <a:r>
              <a:rPr lang="en-US" altLang="zh-CN" sz="2400" dirty="0"/>
              <a:t>)  </a:t>
            </a:r>
            <a:r>
              <a:rPr lang="en-US" altLang="zh-CN" sz="2400" dirty="0" smtClean="0"/>
              <a:t>FOLLOW(T</a:t>
            </a:r>
            <a:r>
              <a:rPr lang="en-US" altLang="zh-CN" sz="2400" dirty="0" smtClean="0">
                <a:sym typeface="Symbol" pitchFamily="18" charset="2"/>
              </a:rPr>
              <a:t></a:t>
            </a:r>
            <a:r>
              <a:rPr lang="en-US" altLang="zh-CN" sz="2400" dirty="0"/>
              <a:t>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	F≠&gt;</a:t>
            </a:r>
            <a:r>
              <a:rPr lang="en-US" altLang="zh-CN" sz="2400" baseline="30000" dirty="0" smtClean="0">
                <a:solidFill>
                  <a:schemeClr val="tx1"/>
                </a:solidFill>
              </a:rPr>
              <a:t>*</a:t>
            </a:r>
            <a:r>
              <a:rPr lang="el-GR" altLang="zh-CN" sz="2400" dirty="0" smtClean="0">
                <a:solidFill>
                  <a:schemeClr val="tx1"/>
                </a:solidFill>
              </a:rPr>
              <a:t>ε 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/>
              <a:t>FIRST(F)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	</a:t>
            </a:r>
            <a:r>
              <a:rPr lang="en-US" altLang="zh-CN" sz="2400" dirty="0" smtClean="0"/>
              <a:t>	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76" y="1052736"/>
            <a:ext cx="37080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A50021"/>
                </a:solidFill>
                <a:ea typeface="宋体" pitchFamily="2" charset="-122"/>
              </a:rPr>
              <a:t>分析非终结符能否推导出</a:t>
            </a:r>
            <a:r>
              <a:rPr lang="el-GR" altLang="zh-CN" sz="2400" b="1" dirty="0">
                <a:solidFill>
                  <a:srgbClr val="A50021"/>
                </a:solidFill>
                <a:ea typeface="宋体" pitchFamily="2" charset="-122"/>
              </a:rPr>
              <a:t>ε</a:t>
            </a:r>
            <a:endParaRPr lang="zh-CN" altLang="en-US" sz="2400" b="1" dirty="0">
              <a:solidFill>
                <a:srgbClr val="A50021"/>
              </a:solidFill>
              <a:ea typeface="宋体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srgbClr val="FFFFFF"/>
                </a:solidFill>
              </a:rPr>
              <a:pPr/>
              <a:t>16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19226" y="1700808"/>
            <a:ext cx="3744416" cy="3240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2800" b="1" kern="1200" spc="3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2800" b="1" kern="1200" spc="3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2800" b="1" kern="1200" spc="3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2800" b="1" kern="1200" spc="3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2800" b="1" kern="1200" spc="3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3E3D2D"/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改写后的文法为：</a:t>
            </a:r>
          </a:p>
          <a:p>
            <a:pPr lvl="1">
              <a:buClr>
                <a:srgbClr val="3E3D2D"/>
              </a:buClr>
              <a:buFont typeface="Wingdings" pitchFamily="2" charset="2"/>
              <a:buNone/>
            </a:pPr>
            <a:r>
              <a:rPr lang="zh-CN" altLang="en-US" sz="2400" dirty="0" smtClean="0">
                <a:solidFill>
                  <a:prstClr val="black"/>
                </a:solidFill>
              </a:rPr>
              <a:t>	</a:t>
            </a:r>
            <a:r>
              <a:rPr lang="en-US" altLang="zh-CN" sz="2400" dirty="0" smtClean="0">
                <a:solidFill>
                  <a:prstClr val="black"/>
                </a:solidFill>
              </a:rPr>
              <a:t>E</a:t>
            </a:r>
            <a:r>
              <a:rPr lang="en-US" altLang="zh-CN" sz="2400" dirty="0" smtClean="0">
                <a:solidFill>
                  <a:prstClr val="black"/>
                </a:solidFill>
                <a:sym typeface="Symbol" pitchFamily="18" charset="2"/>
              </a:rPr>
              <a:t></a:t>
            </a:r>
            <a:r>
              <a:rPr lang="en-US" altLang="zh-CN" sz="2400" dirty="0" smtClean="0">
                <a:solidFill>
                  <a:prstClr val="black"/>
                </a:solidFill>
              </a:rPr>
              <a:t> TE’</a:t>
            </a:r>
          </a:p>
          <a:p>
            <a:pPr lvl="1">
              <a:buClr>
                <a:srgbClr val="3E3D2D"/>
              </a:buClr>
              <a:buFont typeface="Arial" pitchFamily="34" charset="0"/>
              <a:buNone/>
            </a:pPr>
            <a:r>
              <a:rPr lang="en-US" altLang="zh-CN" sz="2400" dirty="0">
                <a:solidFill>
                  <a:prstClr val="black"/>
                </a:solidFill>
              </a:rPr>
              <a:t>  E</a:t>
            </a:r>
            <a:r>
              <a:rPr lang="en-US" altLang="zh-CN" sz="2400" dirty="0">
                <a:solidFill>
                  <a:prstClr val="black"/>
                </a:solidFill>
                <a:sym typeface="Symbol" pitchFamily="18" charset="2"/>
              </a:rPr>
              <a:t></a:t>
            </a:r>
            <a:r>
              <a:rPr lang="en-US" altLang="zh-CN" sz="2400" dirty="0">
                <a:solidFill>
                  <a:prstClr val="black"/>
                </a:solidFill>
              </a:rPr>
              <a:t>+T E</a:t>
            </a:r>
            <a:r>
              <a:rPr lang="en-US" altLang="zh-CN" sz="2400" dirty="0">
                <a:solidFill>
                  <a:prstClr val="black"/>
                </a:solidFill>
                <a:sym typeface="Symbol" pitchFamily="18" charset="2"/>
              </a:rPr>
              <a:t></a:t>
            </a:r>
            <a:r>
              <a:rPr lang="en-US" altLang="zh-CN" sz="2400" dirty="0">
                <a:solidFill>
                  <a:prstClr val="black"/>
                </a:solidFill>
              </a:rPr>
              <a:t>|</a:t>
            </a:r>
            <a:r>
              <a:rPr lang="en-US" altLang="zh-CN" sz="2400" dirty="0">
                <a:solidFill>
                  <a:prstClr val="black"/>
                </a:solidFill>
                <a:sym typeface="Symbol" pitchFamily="18" charset="2"/>
              </a:rPr>
              <a:t>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buClr>
                <a:srgbClr val="3E3D2D"/>
              </a:buClr>
              <a:buFont typeface="Wingdings" pitchFamily="2" charset="2"/>
              <a:buNone/>
            </a:pPr>
            <a:r>
              <a:rPr lang="en-US" altLang="zh-CN" sz="2400" dirty="0" smtClean="0">
                <a:solidFill>
                  <a:prstClr val="black"/>
                </a:solidFill>
              </a:rPr>
              <a:t>  </a:t>
            </a:r>
            <a:r>
              <a:rPr lang="en-US" altLang="zh-CN" sz="2400" dirty="0">
                <a:solidFill>
                  <a:prstClr val="black"/>
                </a:solidFill>
              </a:rPr>
              <a:t>T</a:t>
            </a:r>
            <a:r>
              <a:rPr lang="en-US" altLang="zh-CN" sz="2400" dirty="0">
                <a:solidFill>
                  <a:prstClr val="black"/>
                </a:solidFill>
                <a:sym typeface="Symbol" pitchFamily="18" charset="2"/>
              </a:rPr>
              <a:t></a:t>
            </a:r>
            <a:r>
              <a:rPr lang="en-US" altLang="zh-CN" sz="2400" dirty="0">
                <a:solidFill>
                  <a:prstClr val="black"/>
                </a:solidFill>
              </a:rPr>
              <a:t> FT</a:t>
            </a:r>
            <a:r>
              <a:rPr lang="en-US" altLang="zh-CN" sz="2400" dirty="0">
                <a:solidFill>
                  <a:prstClr val="black"/>
                </a:solidFill>
                <a:sym typeface="Symbol" pitchFamily="18" charset="2"/>
              </a:rPr>
              <a:t>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1">
              <a:buClr>
                <a:srgbClr val="3E3D2D"/>
              </a:buClr>
              <a:buFont typeface="Arial" pitchFamily="34" charset="0"/>
              <a:buNone/>
            </a:pPr>
            <a:r>
              <a:rPr lang="en-US" altLang="zh-CN" sz="2400" dirty="0" smtClean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prstClr val="black"/>
                </a:solidFill>
              </a:rPr>
              <a:t>T</a:t>
            </a:r>
            <a:r>
              <a:rPr lang="en-US" altLang="zh-CN" sz="2400" dirty="0">
                <a:solidFill>
                  <a:prstClr val="black"/>
                </a:solidFill>
                <a:sym typeface="Symbol" pitchFamily="18" charset="2"/>
              </a:rPr>
              <a:t></a:t>
            </a:r>
            <a:r>
              <a:rPr lang="en-US" altLang="zh-CN" sz="2400" dirty="0">
                <a:solidFill>
                  <a:prstClr val="black"/>
                </a:solidFill>
              </a:rPr>
              <a:t>*F T</a:t>
            </a:r>
            <a:r>
              <a:rPr lang="en-US" altLang="zh-CN" sz="2400" dirty="0">
                <a:solidFill>
                  <a:prstClr val="black"/>
                </a:solidFill>
                <a:sym typeface="Symbol" pitchFamily="18" charset="2"/>
              </a:rPr>
              <a:t></a:t>
            </a:r>
            <a:r>
              <a:rPr lang="en-US" altLang="zh-CN" sz="2400" dirty="0">
                <a:solidFill>
                  <a:prstClr val="black"/>
                </a:solidFill>
              </a:rPr>
              <a:t>|</a:t>
            </a:r>
            <a:r>
              <a:rPr lang="en-US" altLang="zh-CN" sz="2400" dirty="0">
                <a:solidFill>
                  <a:prstClr val="black"/>
                </a:solidFill>
                <a:sym typeface="Symbol" pitchFamily="18" charset="2"/>
              </a:rPr>
              <a:t>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buClr>
                <a:srgbClr val="3E3D2D"/>
              </a:buClr>
              <a:buFont typeface="Wingdings" pitchFamily="2" charset="2"/>
              <a:buNone/>
            </a:pPr>
            <a:r>
              <a:rPr lang="en-US" altLang="zh-CN" sz="2400" dirty="0" smtClean="0">
                <a:solidFill>
                  <a:prstClr val="black"/>
                </a:solidFill>
              </a:rPr>
              <a:t>	F </a:t>
            </a:r>
            <a:r>
              <a:rPr lang="en-US" altLang="zh-CN" sz="2400" dirty="0" smtClean="0">
                <a:solidFill>
                  <a:prstClr val="black"/>
                </a:solidFill>
                <a:sym typeface="Symbol" pitchFamily="18" charset="2"/>
              </a:rPr>
              <a:t>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i</a:t>
            </a:r>
            <a:r>
              <a:rPr lang="en-US" altLang="zh-CN" sz="2400" dirty="0" smtClean="0">
                <a:solidFill>
                  <a:prstClr val="black"/>
                </a:solidFill>
              </a:rPr>
              <a:t>|(E)</a:t>
            </a:r>
          </a:p>
        </p:txBody>
      </p:sp>
      <p:sp>
        <p:nvSpPr>
          <p:cNvPr id="7" name="矩形 6"/>
          <p:cNvSpPr/>
          <p:nvPr/>
        </p:nvSpPr>
        <p:spPr>
          <a:xfrm>
            <a:off x="467544" y="388587"/>
            <a:ext cx="5187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A50021"/>
                </a:solidFill>
                <a:ea typeface="宋体" pitchFamily="2" charset="-122"/>
              </a:rPr>
              <a:t>（</a:t>
            </a:r>
            <a:r>
              <a:rPr lang="en-US" altLang="zh-CN" sz="2400" b="1" dirty="0">
                <a:solidFill>
                  <a:srgbClr val="A50021"/>
                </a:solidFill>
                <a:ea typeface="宋体" pitchFamily="2" charset="-122"/>
              </a:rPr>
              <a:t>2</a:t>
            </a:r>
            <a:r>
              <a:rPr lang="zh-CN" altLang="en-US" sz="2400" b="1" dirty="0">
                <a:solidFill>
                  <a:srgbClr val="A50021"/>
                </a:solidFill>
                <a:ea typeface="宋体" pitchFamily="2" charset="-122"/>
              </a:rPr>
              <a:t>）求每一个产生式的</a:t>
            </a:r>
            <a:r>
              <a:rPr lang="en-US" altLang="zh-CN" sz="2400" b="1" dirty="0">
                <a:solidFill>
                  <a:srgbClr val="A50021"/>
                </a:solidFill>
                <a:ea typeface="宋体" pitchFamily="2" charset="-122"/>
              </a:rPr>
              <a:t>SELLECT</a:t>
            </a:r>
            <a:r>
              <a:rPr lang="zh-CN" altLang="en-US" sz="2400" b="1" dirty="0">
                <a:solidFill>
                  <a:srgbClr val="A50021"/>
                </a:solidFill>
                <a:ea typeface="宋体" pitchFamily="2" charset="-122"/>
              </a:rPr>
              <a:t>（）</a:t>
            </a:r>
            <a:endParaRPr lang="zh-CN" altLang="en-US" sz="2400" b="1" dirty="0">
              <a:solidFill>
                <a:srgbClr val="A5002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540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1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1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1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1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build="p"/>
      <p:bldP spid="2" grpId="0"/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0" y="188640"/>
            <a:ext cx="3744416" cy="3240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2800" b="1" kern="1200" spc="3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2800" b="1" kern="1200" spc="3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2800" b="1" kern="1200" spc="3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2800" b="1" kern="1200" spc="3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2800" b="1" kern="1200" spc="3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E3D2D"/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改写后的文法为：</a:t>
            </a:r>
          </a:p>
          <a:p>
            <a:pPr lvl="1">
              <a:buClr>
                <a:srgbClr val="3E3D2D"/>
              </a:buClr>
              <a:buFont typeface="Wingdings" pitchFamily="2" charset="2"/>
              <a:buNone/>
            </a:pPr>
            <a:r>
              <a:rPr lang="zh-CN" altLang="en-US" sz="2400" dirty="0" smtClean="0">
                <a:solidFill>
                  <a:prstClr val="black"/>
                </a:solidFill>
              </a:rPr>
              <a:t>	</a:t>
            </a:r>
            <a:r>
              <a:rPr lang="en-US" altLang="zh-CN" sz="2400" dirty="0" smtClean="0">
                <a:solidFill>
                  <a:prstClr val="black"/>
                </a:solidFill>
              </a:rPr>
              <a:t>E</a:t>
            </a:r>
            <a:r>
              <a:rPr lang="en-US" altLang="zh-CN" sz="2400" dirty="0" smtClean="0">
                <a:solidFill>
                  <a:prstClr val="black"/>
                </a:solidFill>
                <a:sym typeface="Symbol" pitchFamily="18" charset="2"/>
              </a:rPr>
              <a:t></a:t>
            </a:r>
            <a:r>
              <a:rPr lang="en-US" altLang="zh-CN" sz="2400" dirty="0" smtClean="0">
                <a:solidFill>
                  <a:prstClr val="black"/>
                </a:solidFill>
              </a:rPr>
              <a:t> TE’</a:t>
            </a:r>
          </a:p>
          <a:p>
            <a:pPr lvl="1">
              <a:buClr>
                <a:srgbClr val="3E3D2D"/>
              </a:buClr>
              <a:buFont typeface="Arial" pitchFamily="34" charset="0"/>
              <a:buNone/>
            </a:pPr>
            <a:r>
              <a:rPr lang="en-US" altLang="zh-CN" sz="2400" dirty="0">
                <a:solidFill>
                  <a:prstClr val="black"/>
                </a:solidFill>
              </a:rPr>
              <a:t>  E</a:t>
            </a:r>
            <a:r>
              <a:rPr lang="en-US" altLang="zh-CN" sz="2400" dirty="0">
                <a:solidFill>
                  <a:prstClr val="black"/>
                </a:solidFill>
                <a:sym typeface="Symbol" pitchFamily="18" charset="2"/>
              </a:rPr>
              <a:t></a:t>
            </a:r>
            <a:r>
              <a:rPr lang="en-US" altLang="zh-CN" sz="2400" dirty="0">
                <a:solidFill>
                  <a:prstClr val="black"/>
                </a:solidFill>
              </a:rPr>
              <a:t>+T E</a:t>
            </a:r>
            <a:r>
              <a:rPr lang="en-US" altLang="zh-CN" sz="2400" dirty="0">
                <a:solidFill>
                  <a:prstClr val="black"/>
                </a:solidFill>
                <a:sym typeface="Symbol" pitchFamily="18" charset="2"/>
              </a:rPr>
              <a:t></a:t>
            </a:r>
            <a:r>
              <a:rPr lang="en-US" altLang="zh-CN" sz="2400" dirty="0">
                <a:solidFill>
                  <a:prstClr val="black"/>
                </a:solidFill>
              </a:rPr>
              <a:t>|</a:t>
            </a:r>
            <a:r>
              <a:rPr lang="en-US" altLang="zh-CN" sz="2400" dirty="0">
                <a:solidFill>
                  <a:prstClr val="black"/>
                </a:solidFill>
                <a:sym typeface="Symbol" pitchFamily="18" charset="2"/>
              </a:rPr>
              <a:t>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buClr>
                <a:srgbClr val="3E3D2D"/>
              </a:buClr>
              <a:buFont typeface="Wingdings" pitchFamily="2" charset="2"/>
              <a:buNone/>
            </a:pPr>
            <a:r>
              <a:rPr lang="en-US" altLang="zh-CN" sz="2400" dirty="0" smtClean="0">
                <a:solidFill>
                  <a:prstClr val="black"/>
                </a:solidFill>
              </a:rPr>
              <a:t>  </a:t>
            </a:r>
            <a:r>
              <a:rPr lang="en-US" altLang="zh-CN" sz="2400" dirty="0">
                <a:solidFill>
                  <a:prstClr val="black"/>
                </a:solidFill>
              </a:rPr>
              <a:t>T</a:t>
            </a:r>
            <a:r>
              <a:rPr lang="en-US" altLang="zh-CN" sz="2400" dirty="0">
                <a:solidFill>
                  <a:prstClr val="black"/>
                </a:solidFill>
                <a:sym typeface="Symbol" pitchFamily="18" charset="2"/>
              </a:rPr>
              <a:t></a:t>
            </a:r>
            <a:r>
              <a:rPr lang="en-US" altLang="zh-CN" sz="2400" dirty="0">
                <a:solidFill>
                  <a:prstClr val="black"/>
                </a:solidFill>
              </a:rPr>
              <a:t> FT</a:t>
            </a:r>
            <a:r>
              <a:rPr lang="en-US" altLang="zh-CN" sz="2400" dirty="0">
                <a:solidFill>
                  <a:prstClr val="black"/>
                </a:solidFill>
                <a:sym typeface="Symbol" pitchFamily="18" charset="2"/>
              </a:rPr>
              <a:t>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1">
              <a:buClr>
                <a:srgbClr val="3E3D2D"/>
              </a:buClr>
              <a:buFont typeface="Arial" pitchFamily="34" charset="0"/>
              <a:buNone/>
            </a:pPr>
            <a:r>
              <a:rPr lang="en-US" altLang="zh-CN" sz="2400" dirty="0" smtClean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prstClr val="black"/>
                </a:solidFill>
              </a:rPr>
              <a:t>T</a:t>
            </a:r>
            <a:r>
              <a:rPr lang="en-US" altLang="zh-CN" sz="2400" dirty="0">
                <a:solidFill>
                  <a:prstClr val="black"/>
                </a:solidFill>
                <a:sym typeface="Symbol" pitchFamily="18" charset="2"/>
              </a:rPr>
              <a:t></a:t>
            </a:r>
            <a:r>
              <a:rPr lang="en-US" altLang="zh-CN" sz="2400" dirty="0">
                <a:solidFill>
                  <a:prstClr val="black"/>
                </a:solidFill>
              </a:rPr>
              <a:t>*F T</a:t>
            </a:r>
            <a:r>
              <a:rPr lang="en-US" altLang="zh-CN" sz="2400" dirty="0">
                <a:solidFill>
                  <a:prstClr val="black"/>
                </a:solidFill>
                <a:sym typeface="Symbol" pitchFamily="18" charset="2"/>
              </a:rPr>
              <a:t></a:t>
            </a:r>
            <a:r>
              <a:rPr lang="en-US" altLang="zh-CN" sz="2400" dirty="0">
                <a:solidFill>
                  <a:prstClr val="black"/>
                </a:solidFill>
              </a:rPr>
              <a:t>|</a:t>
            </a:r>
            <a:r>
              <a:rPr lang="en-US" altLang="zh-CN" sz="2400" dirty="0">
                <a:solidFill>
                  <a:prstClr val="black"/>
                </a:solidFill>
                <a:sym typeface="Symbol" pitchFamily="18" charset="2"/>
              </a:rPr>
              <a:t>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buClr>
                <a:srgbClr val="3E3D2D"/>
              </a:buClr>
              <a:buFont typeface="Wingdings" pitchFamily="2" charset="2"/>
              <a:buNone/>
            </a:pPr>
            <a:r>
              <a:rPr lang="en-US" altLang="zh-CN" sz="2400" dirty="0" smtClean="0">
                <a:solidFill>
                  <a:prstClr val="black"/>
                </a:solidFill>
              </a:rPr>
              <a:t>	F </a:t>
            </a:r>
            <a:r>
              <a:rPr lang="en-US" altLang="zh-CN" sz="2400" dirty="0" smtClean="0">
                <a:solidFill>
                  <a:prstClr val="black"/>
                </a:solidFill>
                <a:sym typeface="Symbol" pitchFamily="18" charset="2"/>
              </a:rPr>
              <a:t>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i</a:t>
            </a:r>
            <a:r>
              <a:rPr lang="en-US" altLang="zh-CN" sz="2400" dirty="0" smtClean="0">
                <a:solidFill>
                  <a:prstClr val="black"/>
                </a:solidFill>
              </a:rPr>
              <a:t>|(E)</a:t>
            </a:r>
          </a:p>
        </p:txBody>
      </p:sp>
      <p:sp>
        <p:nvSpPr>
          <p:cNvPr id="5" name="矩形 4"/>
          <p:cNvSpPr/>
          <p:nvPr/>
        </p:nvSpPr>
        <p:spPr>
          <a:xfrm>
            <a:off x="3563888" y="564796"/>
            <a:ext cx="43274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FIRST(E)=FIRST(T)=FIRST(F)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=</a:t>
            </a: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{(,</a:t>
            </a:r>
            <a:r>
              <a:rPr lang="en-US" altLang="zh-CN" sz="2400" b="1" spc="30" dirty="0" err="1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i</a:t>
            </a: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 }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26012" y="1575556"/>
            <a:ext cx="2947923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DC9E1F"/>
              </a:buClr>
            </a:pP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FIRST </a:t>
            </a: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(E</a:t>
            </a: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)={+</a:t>
            </a:r>
            <a:r>
              <a:rPr lang="zh-CN" altLang="en-US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，</a:t>
            </a: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  <a:sym typeface="Symbol" pitchFamily="18" charset="2"/>
              </a:rPr>
              <a:t> </a:t>
            </a: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}</a:t>
            </a:r>
            <a:endParaRPr lang="en-US" altLang="zh-CN" sz="2400" b="1" spc="30" dirty="0">
              <a:solidFill>
                <a:prstClr val="black"/>
              </a:solidFill>
              <a:latin typeface="宋体" panose="02010600030101010101" pitchFamily="2" charset="-122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34855" y="2924944"/>
            <a:ext cx="2634696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DC9E1F"/>
              </a:buClr>
            </a:pP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FIRST(T</a:t>
            </a: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)={*,</a:t>
            </a: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}</a:t>
            </a:r>
            <a:endParaRPr lang="en-US" altLang="zh-CN" sz="2400" b="1" spc="30" dirty="0">
              <a:solidFill>
                <a:prstClr val="black"/>
              </a:solidFill>
              <a:latin typeface="宋体" panose="02010600030101010101" pitchFamily="2" charset="-122"/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srgbClr val="FFFFFF"/>
                </a:solidFill>
              </a:rPr>
              <a:pPr/>
              <a:t>17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26012" y="2132856"/>
            <a:ext cx="2655535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DC9E1F"/>
              </a:buClr>
            </a:pP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FOLLOW(E</a:t>
            </a: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)={</a:t>
            </a: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  <a:sym typeface="Symbol" pitchFamily="18" charset="2"/>
              </a:rPr>
              <a:t>),#</a:t>
            </a: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}</a:t>
            </a:r>
            <a:endParaRPr lang="en-US" altLang="zh-CN" sz="2400" b="1" spc="30" dirty="0">
              <a:solidFill>
                <a:prstClr val="black"/>
              </a:solidFill>
              <a:latin typeface="宋体" panose="02010600030101010101" pitchFamily="2" charset="-122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63888" y="3446453"/>
            <a:ext cx="2974212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DC9E1F"/>
              </a:buClr>
            </a:pP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FOLLOW(T</a:t>
            </a: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)={+,</a:t>
            </a: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  <a:sym typeface="Symbol" pitchFamily="18" charset="2"/>
              </a:rPr>
              <a:t>),#</a:t>
            </a: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}</a:t>
            </a:r>
            <a:endParaRPr lang="en-US" altLang="zh-CN" sz="2400" b="1" spc="30" dirty="0">
              <a:solidFill>
                <a:prstClr val="black"/>
              </a:solidFill>
              <a:latin typeface="宋体" panose="02010600030101010101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582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13" grpId="0"/>
      <p:bldP spid="12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sz="quarter" idx="13"/>
          </p:nvPr>
        </p:nvSpPr>
        <p:spPr>
          <a:xfrm>
            <a:off x="3275856" y="635397"/>
            <a:ext cx="5868144" cy="416175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chemeClr val="tx1"/>
                </a:solidFill>
              </a:rPr>
              <a:t>SELECT(E</a:t>
            </a:r>
            <a:r>
              <a:rPr lang="en-US" altLang="zh-CN" sz="2400" dirty="0" smtClean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en-US" altLang="zh-CN" sz="2400" dirty="0" smtClean="0">
                <a:solidFill>
                  <a:schemeClr val="tx1"/>
                </a:solidFill>
              </a:rPr>
              <a:t>T E</a:t>
            </a:r>
            <a:r>
              <a:rPr lang="en-US" altLang="zh-CN" sz="2400" dirty="0" smtClean="0">
                <a:solidFill>
                  <a:schemeClr val="tx1"/>
                </a:solidFill>
                <a:sym typeface="Symbol" pitchFamily="18" charset="2"/>
              </a:rPr>
              <a:t></a:t>
            </a:r>
            <a:r>
              <a:rPr lang="en-US" altLang="zh-CN" sz="2400" dirty="0" smtClean="0">
                <a:solidFill>
                  <a:schemeClr val="tx1"/>
                </a:solidFill>
              </a:rPr>
              <a:t>)={(,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2400" dirty="0" smtClean="0">
                <a:solidFill>
                  <a:schemeClr val="tx1"/>
                </a:solidFill>
              </a:rPr>
              <a:t>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	</a:t>
            </a:r>
            <a:r>
              <a:rPr lang="en-US" altLang="zh-CN" sz="2400" dirty="0" smtClean="0"/>
              <a:t>SELECT(E</a:t>
            </a:r>
            <a:r>
              <a:rPr lang="en-US" altLang="zh-CN" sz="2400" dirty="0" smtClean="0">
                <a:sym typeface="Symbol" pitchFamily="18" charset="2"/>
              </a:rPr>
              <a:t></a:t>
            </a:r>
            <a:r>
              <a:rPr lang="en-US" altLang="zh-CN" sz="2400" dirty="0" smtClean="0"/>
              <a:t>+T E</a:t>
            </a:r>
            <a:r>
              <a:rPr lang="en-US" altLang="zh-CN" sz="2400" dirty="0" smtClean="0">
                <a:sym typeface="Symbol" pitchFamily="18" charset="2"/>
              </a:rPr>
              <a:t></a:t>
            </a:r>
            <a:r>
              <a:rPr lang="en-US" altLang="zh-CN" sz="2400" dirty="0" smtClean="0"/>
              <a:t>)={+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FFC000"/>
                </a:solidFill>
              </a:rPr>
              <a:t>	</a:t>
            </a:r>
            <a:r>
              <a:rPr lang="en-US" altLang="zh-CN" sz="2400" dirty="0" smtClean="0">
                <a:solidFill>
                  <a:srgbClr val="A50021"/>
                </a:solidFill>
              </a:rPr>
              <a:t>SELECT(E</a:t>
            </a:r>
            <a:r>
              <a:rPr lang="en-US" altLang="zh-CN" sz="2400" dirty="0" smtClean="0">
                <a:solidFill>
                  <a:srgbClr val="A50021"/>
                </a:solidFill>
                <a:sym typeface="Symbol" pitchFamily="18" charset="2"/>
              </a:rPr>
              <a:t></a:t>
            </a:r>
            <a:r>
              <a:rPr lang="en-US" altLang="zh-CN" sz="2400" dirty="0" smtClean="0">
                <a:solidFill>
                  <a:srgbClr val="A50021"/>
                </a:solidFill>
              </a:rPr>
              <a:t>)={#,  )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	SELECT(T</a:t>
            </a:r>
            <a:r>
              <a:rPr lang="en-US" altLang="zh-CN" sz="2400" dirty="0" smtClean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en-US" altLang="zh-CN" sz="2400" dirty="0" smtClean="0">
                <a:solidFill>
                  <a:schemeClr val="tx1"/>
                </a:solidFill>
              </a:rPr>
              <a:t> F T</a:t>
            </a:r>
            <a:r>
              <a:rPr lang="en-US" altLang="zh-CN" sz="2400" dirty="0" smtClean="0">
                <a:solidFill>
                  <a:schemeClr val="tx1"/>
                </a:solidFill>
                <a:sym typeface="Symbol" pitchFamily="18" charset="2"/>
              </a:rPr>
              <a:t></a:t>
            </a:r>
            <a:r>
              <a:rPr lang="en-US" altLang="zh-CN" sz="2400" dirty="0" smtClean="0">
                <a:solidFill>
                  <a:schemeClr val="tx1"/>
                </a:solidFill>
              </a:rPr>
              <a:t>)={(,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i</a:t>
            </a:r>
            <a:r>
              <a:rPr lang="en-US" altLang="zh-CN" sz="2400" dirty="0" smtClean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	</a:t>
            </a:r>
            <a:r>
              <a:rPr lang="en-US" altLang="zh-CN" sz="2400" dirty="0" smtClean="0"/>
              <a:t>SELECT(T</a:t>
            </a:r>
            <a:r>
              <a:rPr lang="en-US" altLang="zh-CN" sz="2400" dirty="0" smtClean="0">
                <a:sym typeface="Symbol" pitchFamily="18" charset="2"/>
              </a:rPr>
              <a:t></a:t>
            </a:r>
            <a:r>
              <a:rPr lang="en-US" altLang="zh-CN" sz="2400" dirty="0" smtClean="0"/>
              <a:t> *F T</a:t>
            </a:r>
            <a:r>
              <a:rPr lang="en-US" altLang="zh-CN" sz="2400" dirty="0" smtClean="0">
                <a:sym typeface="Symbol" pitchFamily="18" charset="2"/>
              </a:rPr>
              <a:t></a:t>
            </a:r>
            <a:r>
              <a:rPr lang="en-US" altLang="zh-CN" sz="2400" dirty="0" smtClean="0"/>
              <a:t>)={*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FFC000"/>
                </a:solidFill>
              </a:rPr>
              <a:t>	</a:t>
            </a:r>
            <a:r>
              <a:rPr lang="en-US" altLang="zh-CN" sz="2400" dirty="0" smtClean="0">
                <a:solidFill>
                  <a:srgbClr val="A50021"/>
                </a:solidFill>
              </a:rPr>
              <a:t>SELECT(T</a:t>
            </a:r>
            <a:r>
              <a:rPr lang="en-US" altLang="zh-CN" sz="2400" dirty="0" smtClean="0">
                <a:solidFill>
                  <a:srgbClr val="A50021"/>
                </a:solidFill>
                <a:sym typeface="Symbol" pitchFamily="18" charset="2"/>
              </a:rPr>
              <a:t></a:t>
            </a:r>
            <a:r>
              <a:rPr lang="en-US" altLang="zh-CN" sz="2400" dirty="0" smtClean="0">
                <a:solidFill>
                  <a:srgbClr val="A50021"/>
                </a:solidFill>
              </a:rPr>
              <a:t>)={+,),#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	</a:t>
            </a:r>
            <a:r>
              <a:rPr lang="en-US" altLang="zh-CN" sz="2400" dirty="0" smtClean="0"/>
              <a:t>SELECT(</a:t>
            </a:r>
            <a:r>
              <a:rPr lang="en-US" altLang="zh-CN" sz="2400" dirty="0" err="1" smtClean="0"/>
              <a:t>F</a:t>
            </a:r>
            <a:r>
              <a:rPr lang="en-US" altLang="zh-CN" sz="2400" dirty="0" err="1" smtClean="0">
                <a:sym typeface="Symbol" pitchFamily="18" charset="2"/>
              </a:rPr>
              <a:t>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)={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} </a:t>
            </a: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SELECT(F</a:t>
            </a:r>
            <a:r>
              <a:rPr lang="en-US" altLang="zh-CN" sz="2400" dirty="0">
                <a:sym typeface="Symbol" pitchFamily="18" charset="2"/>
              </a:rPr>
              <a:t></a:t>
            </a:r>
            <a:r>
              <a:rPr lang="en-US" altLang="zh-CN" sz="2400" dirty="0"/>
              <a:t>(E))={(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	</a:t>
            </a:r>
            <a:endParaRPr lang="zh-CN" altLang="en-US" sz="2400" dirty="0" smtClean="0"/>
          </a:p>
        </p:txBody>
      </p:sp>
      <p:sp>
        <p:nvSpPr>
          <p:cNvPr id="3" name="矩形 2"/>
          <p:cNvSpPr/>
          <p:nvPr/>
        </p:nvSpPr>
        <p:spPr>
          <a:xfrm>
            <a:off x="899592" y="5628404"/>
            <a:ext cx="59929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pc="30" dirty="0">
                <a:solidFill>
                  <a:srgbClr val="A50021"/>
                </a:solidFill>
                <a:latin typeface="宋体" panose="02010600030101010101" pitchFamily="2" charset="-122"/>
                <a:ea typeface="宋体" pitchFamily="2" charset="-122"/>
              </a:rPr>
              <a:t>通过计算可知，该文法已转换</a:t>
            </a:r>
            <a:r>
              <a:rPr lang="zh-CN" altLang="en-US" sz="2400" b="1" spc="30" dirty="0">
                <a:solidFill>
                  <a:srgbClr val="A50021"/>
                </a:solidFill>
                <a:latin typeface="宋体" panose="02010600030101010101" pitchFamily="2" charset="-122"/>
                <a:ea typeface="宋体" pitchFamily="2" charset="-122"/>
              </a:rPr>
              <a:t>为</a:t>
            </a:r>
            <a:r>
              <a:rPr lang="en-US" altLang="zh-CN" sz="2400" b="1" spc="30" dirty="0">
                <a:solidFill>
                  <a:srgbClr val="A50021"/>
                </a:solidFill>
                <a:latin typeface="宋体" panose="02010600030101010101" pitchFamily="2" charset="-122"/>
                <a:ea typeface="宋体" pitchFamily="2" charset="-122"/>
              </a:rPr>
              <a:t>LL(1)</a:t>
            </a:r>
            <a:r>
              <a:rPr lang="zh-CN" altLang="en-US" sz="2400" b="1" spc="30" dirty="0">
                <a:solidFill>
                  <a:srgbClr val="A50021"/>
                </a:solidFill>
                <a:latin typeface="宋体" panose="02010600030101010101" pitchFamily="2" charset="-122"/>
                <a:ea typeface="宋体" pitchFamily="2" charset="-122"/>
              </a:rPr>
              <a:t>文法</a:t>
            </a:r>
            <a:endParaRPr lang="zh-CN" altLang="en-US" sz="2400" b="1" dirty="0">
              <a:solidFill>
                <a:srgbClr val="A50021"/>
              </a:solidFill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3202" y="227134"/>
            <a:ext cx="4572000" cy="4247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DC9E1F"/>
              </a:buClr>
            </a:pPr>
            <a:r>
              <a:rPr lang="zh-CN" altLang="en-US" sz="2400" b="1" spc="30" dirty="0">
                <a:solidFill>
                  <a:srgbClr val="A50021"/>
                </a:solidFill>
                <a:latin typeface="宋体" panose="02010600030101010101" pitchFamily="2" charset="-122"/>
                <a:ea typeface="宋体" pitchFamily="2" charset="-122"/>
              </a:rPr>
              <a:t>求各个产生式的</a:t>
            </a:r>
            <a:r>
              <a:rPr lang="en-US" altLang="zh-CN" sz="2400" b="1" spc="30" dirty="0">
                <a:solidFill>
                  <a:srgbClr val="A50021"/>
                </a:solidFill>
                <a:latin typeface="宋体" panose="02010600030101010101" pitchFamily="2" charset="-122"/>
                <a:ea typeface="宋体" pitchFamily="2" charset="-122"/>
              </a:rPr>
              <a:t>SELECT</a:t>
            </a:r>
            <a:r>
              <a:rPr lang="zh-CN" altLang="en-US" sz="2400" b="1" spc="30" dirty="0">
                <a:solidFill>
                  <a:srgbClr val="A50021"/>
                </a:solidFill>
                <a:latin typeface="宋体" panose="02010600030101010101" pitchFamily="2" charset="-122"/>
                <a:ea typeface="宋体" pitchFamily="2" charset="-122"/>
              </a:rPr>
              <a:t>集合为：</a:t>
            </a:r>
          </a:p>
        </p:txBody>
      </p:sp>
      <p:sp>
        <p:nvSpPr>
          <p:cNvPr id="5" name="矩形 4"/>
          <p:cNvSpPr/>
          <p:nvPr/>
        </p:nvSpPr>
        <p:spPr>
          <a:xfrm>
            <a:off x="573202" y="4649320"/>
            <a:ext cx="79592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对同一</a:t>
            </a: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个左部的多个产生式，计算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SELLECT()</a:t>
            </a: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的∩，若所有∩为</a:t>
            </a:r>
            <a:r>
              <a:rPr lang="el-GR" altLang="zh-CN" sz="2400" b="1" dirty="0">
                <a:solidFill>
                  <a:prstClr val="black"/>
                </a:solidFill>
                <a:ea typeface="宋体" pitchFamily="2" charset="-122"/>
              </a:rPr>
              <a:t>Φ</a:t>
            </a: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，则该</a:t>
            </a: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文法是一个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LL(1)</a:t>
            </a: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文法。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srgbClr val="FFFFFF"/>
                </a:solidFill>
              </a:rPr>
              <a:pPr/>
              <a:t>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807" y="764704"/>
            <a:ext cx="3744416" cy="3240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2800" b="1" kern="1200" spc="3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2800" b="1" kern="1200" spc="3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2800" b="1" kern="1200" spc="3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2800" b="1" kern="1200" spc="3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2800" b="1" kern="1200" spc="3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3E3D2D"/>
              </a:buClr>
            </a:pPr>
            <a:r>
              <a:rPr lang="zh-CN" altLang="en-US" sz="2400" dirty="0" smtClean="0">
                <a:solidFill>
                  <a:prstClr val="black"/>
                </a:solidFill>
              </a:rPr>
              <a:t>改写后的文法为：</a:t>
            </a:r>
          </a:p>
          <a:p>
            <a:pPr lvl="1">
              <a:buClr>
                <a:srgbClr val="3E3D2D"/>
              </a:buClr>
              <a:buFont typeface="Wingdings" pitchFamily="2" charset="2"/>
              <a:buNone/>
            </a:pPr>
            <a:r>
              <a:rPr lang="zh-CN" altLang="en-US" sz="2400" dirty="0" smtClean="0">
                <a:solidFill>
                  <a:prstClr val="black"/>
                </a:solidFill>
              </a:rPr>
              <a:t>	</a:t>
            </a:r>
            <a:r>
              <a:rPr lang="en-US" altLang="zh-CN" sz="2400" dirty="0" smtClean="0">
                <a:solidFill>
                  <a:prstClr val="black"/>
                </a:solidFill>
              </a:rPr>
              <a:t>E</a:t>
            </a:r>
            <a:r>
              <a:rPr lang="en-US" altLang="zh-CN" sz="2400" dirty="0" smtClean="0">
                <a:solidFill>
                  <a:prstClr val="black"/>
                </a:solidFill>
                <a:sym typeface="Symbol" pitchFamily="18" charset="2"/>
              </a:rPr>
              <a:t></a:t>
            </a:r>
            <a:r>
              <a:rPr lang="en-US" altLang="zh-CN" sz="2400" dirty="0" smtClean="0">
                <a:solidFill>
                  <a:prstClr val="black"/>
                </a:solidFill>
              </a:rPr>
              <a:t> TE’</a:t>
            </a:r>
          </a:p>
          <a:p>
            <a:pPr lvl="1">
              <a:buClr>
                <a:srgbClr val="3E3D2D"/>
              </a:buClr>
              <a:buFont typeface="Arial" pitchFamily="34" charset="0"/>
              <a:buNone/>
            </a:pPr>
            <a:r>
              <a:rPr lang="en-US" altLang="zh-CN" sz="2400" dirty="0">
                <a:solidFill>
                  <a:prstClr val="black"/>
                </a:solidFill>
              </a:rPr>
              <a:t>  E</a:t>
            </a:r>
            <a:r>
              <a:rPr lang="en-US" altLang="zh-CN" sz="2400" dirty="0">
                <a:solidFill>
                  <a:prstClr val="black"/>
                </a:solidFill>
                <a:sym typeface="Symbol" pitchFamily="18" charset="2"/>
              </a:rPr>
              <a:t></a:t>
            </a:r>
            <a:r>
              <a:rPr lang="en-US" altLang="zh-CN" sz="2400" dirty="0">
                <a:solidFill>
                  <a:prstClr val="black"/>
                </a:solidFill>
              </a:rPr>
              <a:t>+T E</a:t>
            </a:r>
            <a:r>
              <a:rPr lang="en-US" altLang="zh-CN" sz="2400" dirty="0">
                <a:solidFill>
                  <a:prstClr val="black"/>
                </a:solidFill>
                <a:sym typeface="Symbol" pitchFamily="18" charset="2"/>
              </a:rPr>
              <a:t></a:t>
            </a:r>
            <a:r>
              <a:rPr lang="en-US" altLang="zh-CN" sz="2400" dirty="0">
                <a:solidFill>
                  <a:prstClr val="black"/>
                </a:solidFill>
              </a:rPr>
              <a:t>|</a:t>
            </a:r>
            <a:r>
              <a:rPr lang="en-US" altLang="zh-CN" sz="2400" dirty="0">
                <a:solidFill>
                  <a:prstClr val="black"/>
                </a:solidFill>
                <a:sym typeface="Symbol" pitchFamily="18" charset="2"/>
              </a:rPr>
              <a:t>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buClr>
                <a:srgbClr val="3E3D2D"/>
              </a:buClr>
              <a:buFont typeface="Wingdings" pitchFamily="2" charset="2"/>
              <a:buNone/>
            </a:pPr>
            <a:r>
              <a:rPr lang="en-US" altLang="zh-CN" sz="2400" dirty="0" smtClean="0">
                <a:solidFill>
                  <a:prstClr val="black"/>
                </a:solidFill>
              </a:rPr>
              <a:t>  </a:t>
            </a:r>
            <a:r>
              <a:rPr lang="en-US" altLang="zh-CN" sz="2400" dirty="0">
                <a:solidFill>
                  <a:prstClr val="black"/>
                </a:solidFill>
              </a:rPr>
              <a:t>T</a:t>
            </a:r>
            <a:r>
              <a:rPr lang="en-US" altLang="zh-CN" sz="2400" dirty="0">
                <a:solidFill>
                  <a:prstClr val="black"/>
                </a:solidFill>
                <a:sym typeface="Symbol" pitchFamily="18" charset="2"/>
              </a:rPr>
              <a:t></a:t>
            </a:r>
            <a:r>
              <a:rPr lang="en-US" altLang="zh-CN" sz="2400" dirty="0">
                <a:solidFill>
                  <a:prstClr val="black"/>
                </a:solidFill>
              </a:rPr>
              <a:t> FT</a:t>
            </a:r>
            <a:r>
              <a:rPr lang="en-US" altLang="zh-CN" sz="2400" dirty="0">
                <a:solidFill>
                  <a:prstClr val="black"/>
                </a:solidFill>
                <a:sym typeface="Symbol" pitchFamily="18" charset="2"/>
              </a:rPr>
              <a:t>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1">
              <a:buClr>
                <a:srgbClr val="3E3D2D"/>
              </a:buClr>
              <a:buFont typeface="Arial" pitchFamily="34" charset="0"/>
              <a:buNone/>
            </a:pPr>
            <a:r>
              <a:rPr lang="en-US" altLang="zh-CN" sz="2400" dirty="0" smtClean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prstClr val="black"/>
                </a:solidFill>
              </a:rPr>
              <a:t>T</a:t>
            </a:r>
            <a:r>
              <a:rPr lang="en-US" altLang="zh-CN" sz="2400" dirty="0">
                <a:solidFill>
                  <a:prstClr val="black"/>
                </a:solidFill>
                <a:sym typeface="Symbol" pitchFamily="18" charset="2"/>
              </a:rPr>
              <a:t></a:t>
            </a:r>
            <a:r>
              <a:rPr lang="en-US" altLang="zh-CN" sz="2400" dirty="0">
                <a:solidFill>
                  <a:prstClr val="black"/>
                </a:solidFill>
              </a:rPr>
              <a:t>*F T</a:t>
            </a:r>
            <a:r>
              <a:rPr lang="en-US" altLang="zh-CN" sz="2400" dirty="0">
                <a:solidFill>
                  <a:prstClr val="black"/>
                </a:solidFill>
                <a:sym typeface="Symbol" pitchFamily="18" charset="2"/>
              </a:rPr>
              <a:t></a:t>
            </a:r>
            <a:r>
              <a:rPr lang="en-US" altLang="zh-CN" sz="2400" dirty="0">
                <a:solidFill>
                  <a:prstClr val="black"/>
                </a:solidFill>
              </a:rPr>
              <a:t>|</a:t>
            </a:r>
            <a:r>
              <a:rPr lang="en-US" altLang="zh-CN" sz="2400" dirty="0">
                <a:solidFill>
                  <a:prstClr val="black"/>
                </a:solidFill>
                <a:sym typeface="Symbol" pitchFamily="18" charset="2"/>
              </a:rPr>
              <a:t>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buClr>
                <a:srgbClr val="3E3D2D"/>
              </a:buClr>
              <a:buFont typeface="Wingdings" pitchFamily="2" charset="2"/>
              <a:buNone/>
            </a:pPr>
            <a:r>
              <a:rPr lang="en-US" altLang="zh-CN" sz="2400" dirty="0" smtClean="0">
                <a:solidFill>
                  <a:prstClr val="black"/>
                </a:solidFill>
              </a:rPr>
              <a:t>	F </a:t>
            </a:r>
            <a:r>
              <a:rPr lang="en-US" altLang="zh-CN" sz="2400" dirty="0" smtClean="0">
                <a:solidFill>
                  <a:prstClr val="black"/>
                </a:solidFill>
                <a:sym typeface="Symbol" pitchFamily="18" charset="2"/>
              </a:rPr>
              <a:t>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i</a:t>
            </a:r>
            <a:r>
              <a:rPr lang="en-US" altLang="zh-CN" sz="2400" dirty="0" smtClean="0">
                <a:solidFill>
                  <a:prstClr val="black"/>
                </a:solidFill>
              </a:rPr>
              <a:t>|(E)</a:t>
            </a:r>
          </a:p>
        </p:txBody>
      </p:sp>
    </p:spTree>
    <p:extLst>
      <p:ext uri="{BB962C8B-B14F-4D97-AF65-F5344CB8AC3E}">
        <p14:creationId xmlns:p14="http://schemas.microsoft.com/office/powerpoint/2010/main" val="290175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0"/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0"/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0" fill="hold"/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0" fill="hold"/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0"/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0" fill="hold"/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0" fill="hold"/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0"/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0" fill="hold"/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0" fill="hold"/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0"/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000" fill="hold"/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0" fill="hold"/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0"/>
                                        <p:tgtEl>
                                          <p:spTgt spid="72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0" fill="hold"/>
                                        <p:tgtEl>
                                          <p:spTgt spid="72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0" fill="hold"/>
                                        <p:tgtEl>
                                          <p:spTgt spid="72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0"/>
                                        <p:tgtEl>
                                          <p:spTgt spid="72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3000" fill="hold"/>
                                        <p:tgtEl>
                                          <p:spTgt spid="72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0" fill="hold"/>
                                        <p:tgtEl>
                                          <p:spTgt spid="72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0"/>
                                        <p:tgtEl>
                                          <p:spTgt spid="727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3000" fill="hold"/>
                                        <p:tgtEl>
                                          <p:spTgt spid="727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0" fill="hold"/>
                                        <p:tgtEl>
                                          <p:spTgt spid="727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 build="p"/>
      <p:bldP spid="3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44929" y="188640"/>
            <a:ext cx="7772400" cy="947738"/>
          </a:xfrm>
        </p:spPr>
        <p:txBody>
          <a:bodyPr/>
          <a:lstStyle/>
          <a:p>
            <a:r>
              <a:rPr lang="zh-CN" altLang="en-US" sz="2400" b="1" dirty="0" smtClean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dirty="0" smtClean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 smtClean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）构造预测分析表</a:t>
            </a:r>
            <a:r>
              <a:rPr lang="en-US" altLang="zh-CN" sz="2400" b="1" dirty="0" smtClean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2400" b="1" dirty="0" smtClean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2400" b="1" dirty="0" smtClean="0">
              <a:solidFill>
                <a:srgbClr val="A5002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12383" name="Group 6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728131415"/>
              </p:ext>
            </p:extLst>
          </p:nvPr>
        </p:nvGraphicFramePr>
        <p:xfrm>
          <a:off x="683568" y="2420888"/>
          <a:ext cx="7777112" cy="389285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8438"/>
                <a:gridCol w="1112950"/>
                <a:gridCol w="1111445"/>
                <a:gridCol w="1111446"/>
                <a:gridCol w="1111445"/>
                <a:gridCol w="1112950"/>
                <a:gridCol w="1108438"/>
              </a:tblGrid>
              <a:tr h="6173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horzOverflow="overflow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horzOverflow="overflow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+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horzOverflow="overflow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*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horzOverflow="overflow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horzOverflow="overflow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horzOverflow="overflow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horzOverflow="overflow">
                    <a:solidFill>
                      <a:srgbClr val="99FFCC"/>
                    </a:solidFill>
                  </a:tcPr>
                </a:tc>
              </a:tr>
              <a:tr h="6186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horzOverflow="overflow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 E</a:t>
                      </a: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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itchFamily="18" charset="0"/>
                        <a:ea typeface="幼圆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horzOverflow="overflow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horzOverflow="overflow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 E</a:t>
                      </a:r>
                      <a:r>
                        <a:rPr kumimoji="0" lang="en-US" altLang="zh-CN" sz="22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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itchFamily="18" charset="0"/>
                        <a:ea typeface="幼圆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horzOverflow="overflow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horzOverflow="overflow">
                    <a:solidFill>
                      <a:srgbClr val="99FFCC"/>
                    </a:solidFill>
                  </a:tcPr>
                </a:tc>
              </a:tr>
              <a:tr h="7431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</a:t>
                      </a:r>
                      <a:r>
                        <a:rPr kumimoji="0" lang="en-US" altLang="zh-CN" sz="22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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itchFamily="18" charset="0"/>
                        <a:ea typeface="幼圆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horzOverflow="overflow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+T E</a:t>
                      </a: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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itchFamily="18" charset="0"/>
                        <a:ea typeface="幼圆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horzOverflow="overflow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horzOverflow="overflow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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itchFamily="18" charset="0"/>
                        <a:ea typeface="幼圆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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itchFamily="18" charset="0"/>
                        <a:ea typeface="幼圆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solidFill>
                      <a:srgbClr val="99FFCC"/>
                    </a:solidFill>
                  </a:tcPr>
                </a:tc>
              </a:tr>
              <a:tr h="5846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horzOverflow="overflow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F T</a:t>
                      </a:r>
                      <a:r>
                        <a:rPr kumimoji="0" lang="en-US" altLang="zh-CN" sz="22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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itchFamily="18" charset="0"/>
                        <a:ea typeface="幼圆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horzOverflow="overflow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horzOverflow="overflow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F T</a:t>
                      </a:r>
                      <a:r>
                        <a:rPr kumimoji="0" lang="en-US" altLang="zh-CN" sz="22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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itchFamily="18" charset="0"/>
                        <a:ea typeface="幼圆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horzOverflow="overflow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horzOverflow="overflow">
                    <a:solidFill>
                      <a:srgbClr val="99FFCC"/>
                    </a:solidFill>
                  </a:tcPr>
                </a:tc>
              </a:tr>
              <a:tr h="7431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r>
                        <a:rPr kumimoji="0" lang="en-US" altLang="zh-CN" sz="22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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itchFamily="18" charset="0"/>
                        <a:ea typeface="幼圆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horzOverflow="overflow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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itchFamily="18" charset="0"/>
                        <a:ea typeface="幼圆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*F T</a:t>
                      </a:r>
                      <a:r>
                        <a:rPr kumimoji="0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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itchFamily="18" charset="0"/>
                        <a:ea typeface="幼圆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horzOverflow="overflow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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itchFamily="18" charset="0"/>
                        <a:ea typeface="幼圆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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itchFamily="18" charset="0"/>
                        <a:ea typeface="幼圆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solidFill>
                      <a:srgbClr val="99FFCC"/>
                    </a:solidFill>
                  </a:tcPr>
                </a:tc>
              </a:tr>
              <a:tr h="5859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horzOverflow="overflow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itchFamily="18" charset="0"/>
                        <a:ea typeface="幼圆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horzOverflow="overflow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horzOverflow="overflow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(E)</a:t>
                      </a:r>
                      <a:endParaRPr kumimoji="0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itchFamily="18" charset="0"/>
                        <a:ea typeface="幼圆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horzOverflow="overflow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horzOverflow="overflow">
                    <a:solidFill>
                      <a:srgbClr val="99FFCC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67544" y="980728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方法：二维表格</a:t>
            </a: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。</a:t>
            </a: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第一列：</a:t>
            </a: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全部</a:t>
            </a: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非终结符；第一行：全部终结符和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#</a:t>
            </a: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；表格内部是非终结符推导到终结符采用的产生式；如果没有相应的产生式，不填。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575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srgbClr val="FFFFFF"/>
                </a:solidFill>
              </a:rPr>
              <a:pPr/>
              <a:t>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260648"/>
            <a:ext cx="79248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 smtClean="0">
                <a:solidFill>
                  <a:srgbClr val="FFC000"/>
                </a:solidFill>
                <a:latin typeface="+mj-ea"/>
              </a:rPr>
              <a:t>4.5 LL(1)</a:t>
            </a:r>
            <a:r>
              <a:rPr lang="zh-CN" altLang="en-US" sz="3200" dirty="0" smtClean="0">
                <a:solidFill>
                  <a:srgbClr val="FFC000"/>
                </a:solidFill>
                <a:latin typeface="+mj-ea"/>
              </a:rPr>
              <a:t>分析的实现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79512" y="1700808"/>
            <a:ext cx="7924800" cy="4114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 smtClean="0"/>
              <a:t>对于可用确定的自顶向下分析方法</a:t>
            </a:r>
            <a:r>
              <a:rPr lang="zh-CN" altLang="en-US" sz="2400" b="1" dirty="0" smtClean="0"/>
              <a:t>的</a:t>
            </a:r>
            <a:r>
              <a:rPr lang="en-US" altLang="zh-CN" sz="2400" b="1" dirty="0" smtClean="0"/>
              <a:t>LL(1)</a:t>
            </a:r>
            <a:r>
              <a:rPr lang="zh-CN" altLang="en-US" sz="2400" b="1" dirty="0" smtClean="0"/>
              <a:t>文法的编译程序，可</a:t>
            </a:r>
            <a:r>
              <a:rPr lang="zh-CN" altLang="en-US" sz="2400" b="1" dirty="0"/>
              <a:t>采用</a:t>
            </a:r>
            <a:r>
              <a:rPr lang="zh-CN" altLang="en-US" sz="2400" b="1" dirty="0" smtClean="0">
                <a:solidFill>
                  <a:srgbClr val="A50021"/>
                </a:solidFill>
              </a:rPr>
              <a:t>两种</a:t>
            </a:r>
            <a:r>
              <a:rPr lang="zh-CN" altLang="en-US" sz="2400" b="1" dirty="0" smtClean="0">
                <a:solidFill>
                  <a:srgbClr val="A50021"/>
                </a:solidFill>
              </a:rPr>
              <a:t>编写程序类型</a:t>
            </a:r>
            <a:r>
              <a:rPr lang="zh-CN" altLang="en-US" sz="2400" b="1" dirty="0" smtClean="0"/>
              <a:t>。</a:t>
            </a:r>
            <a:r>
              <a:rPr lang="zh-CN" altLang="en-US" sz="2400" b="1" dirty="0" smtClean="0"/>
              <a:t>（实现技术有两种）</a:t>
            </a:r>
            <a:endParaRPr lang="en-US" altLang="zh-CN" sz="2400" b="1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 smtClean="0"/>
              <a:t>一种是递归下降分析程序</a:t>
            </a:r>
            <a:r>
              <a:rPr lang="zh-CN" altLang="en-US" sz="2400" b="1" dirty="0" smtClean="0"/>
              <a:t>，</a:t>
            </a:r>
            <a:endParaRPr lang="en-US" altLang="zh-CN" sz="2400" b="1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 smtClean="0"/>
              <a:t>另</a:t>
            </a:r>
            <a:r>
              <a:rPr lang="zh-CN" altLang="en-US" sz="2400" b="1" dirty="0"/>
              <a:t>一种</a:t>
            </a:r>
            <a:r>
              <a:rPr lang="zh-CN" altLang="en-US" sz="2400" b="1" dirty="0" smtClean="0"/>
              <a:t>是表驱动分析程序（表：</a:t>
            </a:r>
            <a:r>
              <a:rPr lang="zh-CN" altLang="en-US" sz="2400" b="1" dirty="0" smtClean="0">
                <a:solidFill>
                  <a:srgbClr val="A50021"/>
                </a:solidFill>
              </a:rPr>
              <a:t>预测</a:t>
            </a:r>
            <a:r>
              <a:rPr lang="zh-CN" altLang="en-US" sz="2400" b="1" dirty="0">
                <a:solidFill>
                  <a:srgbClr val="A50021"/>
                </a:solidFill>
              </a:rPr>
              <a:t>分析</a:t>
            </a:r>
            <a:r>
              <a:rPr lang="zh-CN" altLang="en-US" sz="2400" b="1" dirty="0" smtClean="0">
                <a:solidFill>
                  <a:srgbClr val="A50021"/>
                </a:solidFill>
              </a:rPr>
              <a:t>表</a:t>
            </a:r>
            <a:r>
              <a:rPr lang="zh-CN" altLang="en-US" sz="2400" b="1" dirty="0" smtClean="0"/>
              <a:t>）的</a:t>
            </a:r>
            <a:r>
              <a:rPr lang="zh-CN" altLang="en-US" sz="2400" b="1" dirty="0"/>
              <a:t>方法。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44752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924800" cy="1210146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A50021"/>
                </a:solidFill>
              </a:rPr>
              <a:t>预测分析过程（</a:t>
            </a:r>
            <a:r>
              <a:rPr lang="en-US" altLang="zh-CN" sz="2800" dirty="0" smtClean="0">
                <a:solidFill>
                  <a:srgbClr val="A50021"/>
                </a:solidFill>
              </a:rPr>
              <a:t>P95</a:t>
            </a:r>
            <a:r>
              <a:rPr lang="zh-CN" altLang="en-US" sz="2800" dirty="0" smtClean="0">
                <a:solidFill>
                  <a:srgbClr val="A50021"/>
                </a:solidFill>
              </a:rPr>
              <a:t>）（略）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 smtClean="0"/>
          </a:p>
        </p:txBody>
      </p:sp>
      <p:graphicFrame>
        <p:nvGraphicFramePr>
          <p:cNvPr id="314451" name="Group 8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31627146"/>
              </p:ext>
            </p:extLst>
          </p:nvPr>
        </p:nvGraphicFramePr>
        <p:xfrm>
          <a:off x="609600" y="1600200"/>
          <a:ext cx="7924800" cy="4679954"/>
        </p:xfrm>
        <a:graphic>
          <a:graphicData uri="http://schemas.openxmlformats.org/drawingml/2006/table">
            <a:tbl>
              <a:tblPr/>
              <a:tblGrid>
                <a:gridCol w="1112629"/>
                <a:gridCol w="1667411"/>
                <a:gridCol w="2225258"/>
                <a:gridCol w="2919502"/>
              </a:tblGrid>
              <a:tr h="468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步骤</a:t>
                      </a:r>
                    </a:p>
                  </a:txBody>
                  <a:tcPr marL="88275" marR="882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分析栈</a:t>
                      </a:r>
                    </a:p>
                  </a:txBody>
                  <a:tcPr marL="88275" marR="88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剩余输入串</a:t>
                      </a:r>
                    </a:p>
                  </a:txBody>
                  <a:tcPr marL="88275" marR="88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所用的产生式</a:t>
                      </a:r>
                    </a:p>
                  </a:txBody>
                  <a:tcPr marL="88275" marR="88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1</a:t>
                      </a:r>
                    </a:p>
                  </a:txBody>
                  <a:tcPr marL="88275" marR="882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#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E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（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X=E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）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marL="88275" marR="88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i+i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*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i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# 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(a=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i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)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marL="88275" marR="88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sym typeface="Symbol" pitchFamily="18" charset="2"/>
                        </a:rPr>
                        <a:t>E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T E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sym typeface="Symbol" pitchFamily="18" charset="2"/>
                        </a:rPr>
                        <a:t></a:t>
                      </a:r>
                    </a:p>
                  </a:txBody>
                  <a:tcPr marL="88275" marR="88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2</a:t>
                      </a:r>
                    </a:p>
                  </a:txBody>
                  <a:tcPr marL="88275" marR="882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#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E’T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(</a:t>
                      </a:r>
                      <a:r>
                        <a:rPr kumimoji="0" lang="en-US" altLang="zh-C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uLnTx/>
                          <a:uFillTx/>
                          <a:latin typeface="Arial" charset="0"/>
                          <a:ea typeface="幼圆" pitchFamily="49" charset="-122"/>
                          <a:cs typeface="+mn-cs"/>
                        </a:rPr>
                        <a:t>X=T)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marL="88275" marR="88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i+i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*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i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# 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(a=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i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)</a:t>
                      </a:r>
                    </a:p>
                  </a:txBody>
                  <a:tcPr marL="88275" marR="88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sym typeface="Symbol" pitchFamily="18" charset="2"/>
                        </a:rPr>
                        <a:t>T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 F 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sym typeface="Symbol" pitchFamily="18" charset="2"/>
                        </a:rPr>
                        <a:t></a:t>
                      </a:r>
                    </a:p>
                  </a:txBody>
                  <a:tcPr marL="88275" marR="88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3</a:t>
                      </a:r>
                    </a:p>
                  </a:txBody>
                  <a:tcPr marL="88275" marR="882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#E’T’F</a:t>
                      </a:r>
                    </a:p>
                  </a:txBody>
                  <a:tcPr marL="88275" marR="88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 i+i*i#</a:t>
                      </a:r>
                    </a:p>
                  </a:txBody>
                  <a:tcPr marL="88275" marR="88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sym typeface="Symbol" pitchFamily="18" charset="2"/>
                        </a:rPr>
                        <a:t>F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i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marL="88275" marR="88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4</a:t>
                      </a:r>
                    </a:p>
                  </a:txBody>
                  <a:tcPr marL="88275" marR="882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#E’T’i</a:t>
                      </a:r>
                    </a:p>
                  </a:txBody>
                  <a:tcPr marL="88275" marR="88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 i+i*i#</a:t>
                      </a:r>
                    </a:p>
                  </a:txBody>
                  <a:tcPr marL="88275" marR="88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“</a:t>
                      </a: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i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”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匹配</a:t>
                      </a:r>
                    </a:p>
                  </a:txBody>
                  <a:tcPr marL="88275" marR="88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5</a:t>
                      </a:r>
                    </a:p>
                  </a:txBody>
                  <a:tcPr marL="88275" marR="882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#E’T’</a:t>
                      </a:r>
                    </a:p>
                  </a:txBody>
                  <a:tcPr marL="88275" marR="88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  +i*i#</a:t>
                      </a:r>
                    </a:p>
                  </a:txBody>
                  <a:tcPr marL="88275" marR="88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sym typeface="Symbol" pitchFamily="18" charset="2"/>
                        </a:rPr>
                        <a:t>T’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marL="88275" marR="88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6</a:t>
                      </a:r>
                    </a:p>
                  </a:txBody>
                  <a:tcPr marL="88275" marR="882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#E’</a:t>
                      </a:r>
                    </a:p>
                  </a:txBody>
                  <a:tcPr marL="88275" marR="88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  +i*i#</a:t>
                      </a:r>
                    </a:p>
                  </a:txBody>
                  <a:tcPr marL="88275" marR="88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sym typeface="Symbol" pitchFamily="18" charset="2"/>
                        </a:rPr>
                        <a:t>E‘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+T E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sym typeface="Symbol" pitchFamily="18" charset="2"/>
                        </a:rPr>
                        <a:t>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marL="88275" marR="88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7</a:t>
                      </a:r>
                    </a:p>
                  </a:txBody>
                  <a:tcPr marL="88275" marR="882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#E’T+</a:t>
                      </a:r>
                    </a:p>
                  </a:txBody>
                  <a:tcPr marL="88275" marR="88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  +i*i#</a:t>
                      </a:r>
                    </a:p>
                  </a:txBody>
                  <a:tcPr marL="88275" marR="88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“+”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匹配</a:t>
                      </a:r>
                    </a:p>
                  </a:txBody>
                  <a:tcPr marL="88275" marR="88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8</a:t>
                      </a:r>
                    </a:p>
                  </a:txBody>
                  <a:tcPr marL="88275" marR="882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#E’T</a:t>
                      </a:r>
                    </a:p>
                  </a:txBody>
                  <a:tcPr marL="88275" marR="88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   i*i#</a:t>
                      </a:r>
                    </a:p>
                  </a:txBody>
                  <a:tcPr marL="88275" marR="88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sym typeface="Symbol" pitchFamily="18" charset="2"/>
                        </a:rPr>
                        <a:t>T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 F 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sym typeface="Symbol" pitchFamily="18" charset="2"/>
                        </a:rPr>
                        <a:t>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marL="88275" marR="88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9</a:t>
                      </a:r>
                    </a:p>
                  </a:txBody>
                  <a:tcPr marL="88275" marR="882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#E’T’F</a:t>
                      </a:r>
                    </a:p>
                  </a:txBody>
                  <a:tcPr marL="88275" marR="88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   i*i#</a:t>
                      </a:r>
                    </a:p>
                  </a:txBody>
                  <a:tcPr marL="88275" marR="88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A50021"/>
                          </a:solidFill>
                          <a:latin typeface="Arial" charset="0"/>
                          <a:ea typeface="幼圆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sym typeface="Symbol" pitchFamily="18" charset="2"/>
                        </a:rPr>
                        <a:t>F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i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marL="88275" marR="882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796136" y="995536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以</a:t>
            </a:r>
            <a:r>
              <a:rPr lang="en-US" altLang="zh-CN" sz="2400" b="1" dirty="0" err="1">
                <a:solidFill>
                  <a:prstClr val="black"/>
                </a:solidFill>
                <a:ea typeface="宋体" pitchFamily="2" charset="-122"/>
              </a:rPr>
              <a:t>i+i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*</a:t>
            </a:r>
            <a:r>
              <a:rPr lang="en-US" altLang="zh-CN" sz="2400" b="1" dirty="0" err="1">
                <a:solidFill>
                  <a:prstClr val="black"/>
                </a:solidFill>
                <a:ea typeface="宋体" pitchFamily="2" charset="-122"/>
              </a:rPr>
              <a:t>i</a:t>
            </a: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为例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srgbClr val="FFFFFF"/>
                </a:solidFill>
              </a:rPr>
              <a:pPr/>
              <a:t>20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19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44" name="Group 4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820068266"/>
              </p:ext>
            </p:extLst>
          </p:nvPr>
        </p:nvGraphicFramePr>
        <p:xfrm>
          <a:off x="539750" y="1124745"/>
          <a:ext cx="8208963" cy="5147766"/>
        </p:xfrm>
        <a:graphic>
          <a:graphicData uri="http://schemas.openxmlformats.org/drawingml/2006/table">
            <a:tbl>
              <a:tblPr/>
              <a:tblGrid>
                <a:gridCol w="1152525"/>
                <a:gridCol w="1727200"/>
                <a:gridCol w="2305050"/>
                <a:gridCol w="3024188"/>
              </a:tblGrid>
              <a:tr h="9009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步骤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分析栈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剩余输入串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所用的产生式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#E’T’i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 i*i#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“i”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匹配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#E’T‘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 *i#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sym typeface="Symbol" pitchFamily="18" charset="2"/>
                        </a:rPr>
                        <a:t>T‘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 *F 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sym typeface="Symbol" pitchFamily="18" charset="2"/>
                        </a:rPr>
                        <a:t>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#E’T’F*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 *i#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“*”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匹配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#E’T’F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  i#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sym typeface="Symbol" pitchFamily="18" charset="2"/>
                        </a:rPr>
                        <a:t>F’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sym typeface="Symbol" pitchFamily="18" charset="2"/>
                        </a:rPr>
                        <a:t>i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itchFamily="18" charset="0"/>
                        <a:ea typeface="幼圆" pitchFamily="49" charset="-122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#E’T’i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  i#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“i”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匹配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5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#E’T’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 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sym typeface="Symbol" pitchFamily="18" charset="2"/>
                        </a:rPr>
                        <a:t>T’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#E’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 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sym typeface="Symbol" pitchFamily="18" charset="2"/>
                        </a:rPr>
                        <a:t>E’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#E’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幼圆" pitchFamily="49" charset="-122"/>
                        </a:rPr>
                        <a:t> 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幼圆" pitchFamily="49" charset="-122"/>
                          <a:sym typeface="Symbol" pitchFamily="18" charset="2"/>
                        </a:rPr>
                        <a:t>接受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幼圆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81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rgbClr val="A50021"/>
                </a:solidFill>
              </a:rPr>
              <a:t>预测分析程序算法描述（略）</a:t>
            </a:r>
            <a:r>
              <a:rPr lang="en-US" altLang="zh-CN" sz="2800" dirty="0" smtClean="0">
                <a:solidFill>
                  <a:srgbClr val="A50021"/>
                </a:solidFill>
              </a:rPr>
              <a:t/>
            </a:r>
            <a:br>
              <a:rPr lang="en-US" altLang="zh-CN" sz="2800" dirty="0" smtClean="0">
                <a:solidFill>
                  <a:srgbClr val="A50021"/>
                </a:solidFill>
              </a:rPr>
            </a:br>
            <a:endParaRPr lang="zh-CN" altLang="en-US" sz="2800" dirty="0" smtClean="0">
              <a:solidFill>
                <a:srgbClr val="A50021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11560" y="1268760"/>
            <a:ext cx="7924800" cy="4114800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设栈顶符号为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，读入符号为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，则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smtClean="0"/>
              <a:t>1)</a:t>
            </a:r>
            <a:r>
              <a:rPr lang="zh-CN" altLang="en-US" dirty="0" smtClean="0"/>
              <a:t>若</a:t>
            </a:r>
            <a:r>
              <a:rPr lang="en-US" altLang="zh-CN" dirty="0" smtClean="0"/>
              <a:t>X=a=‘#’</a:t>
            </a:r>
            <a:r>
              <a:rPr lang="zh-CN" altLang="en-US" dirty="0" smtClean="0"/>
              <a:t>，则表示识别成功，退出分析程序；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smtClean="0"/>
              <a:t>2)</a:t>
            </a:r>
            <a:r>
              <a:rPr lang="zh-CN" altLang="en-US" dirty="0" smtClean="0"/>
              <a:t>若</a:t>
            </a:r>
            <a:r>
              <a:rPr lang="en-US" altLang="zh-CN" dirty="0" smtClean="0"/>
              <a:t>X=a </a:t>
            </a:r>
            <a:r>
              <a:rPr lang="en-US" altLang="zh-CN" dirty="0" smtClean="0">
                <a:sym typeface="Symbol" pitchFamily="18" charset="2"/>
              </a:rPr>
              <a:t>’#’</a:t>
            </a:r>
            <a:r>
              <a:rPr lang="zh-CN" altLang="en-US" dirty="0" smtClean="0">
                <a:sym typeface="Symbol" pitchFamily="18" charset="2"/>
              </a:rPr>
              <a:t>，则表示</a:t>
            </a:r>
            <a:r>
              <a:rPr lang="zh-CN" altLang="en-US" b="1" dirty="0" smtClean="0">
                <a:sym typeface="Symbol" pitchFamily="18" charset="2"/>
              </a:rPr>
              <a:t>匹配</a:t>
            </a:r>
            <a:r>
              <a:rPr lang="zh-CN" altLang="en-US" dirty="0" smtClean="0">
                <a:sym typeface="Symbol" pitchFamily="18" charset="2"/>
              </a:rPr>
              <a:t>，弹出栈顶符号</a:t>
            </a:r>
            <a:r>
              <a:rPr lang="en-US" altLang="zh-CN" dirty="0" smtClean="0">
                <a:sym typeface="Symbol" pitchFamily="18" charset="2"/>
              </a:rPr>
              <a:t>X</a:t>
            </a:r>
            <a:r>
              <a:rPr lang="zh-CN" altLang="en-US" dirty="0" smtClean="0">
                <a:sym typeface="Symbol" pitchFamily="18" charset="2"/>
              </a:rPr>
              <a:t>，读头前进一格，让读头指向下一个符号，以读入下一个符号；若</a:t>
            </a:r>
            <a:r>
              <a:rPr lang="en-US" altLang="zh-CN" dirty="0" smtClean="0">
                <a:sym typeface="Symbol" pitchFamily="18" charset="2"/>
              </a:rPr>
              <a:t>X</a:t>
            </a:r>
            <a:r>
              <a:rPr lang="zh-CN" altLang="en-US" dirty="0" smtClean="0">
                <a:sym typeface="Symbol" pitchFamily="18" charset="2"/>
              </a:rPr>
              <a:t>是终结符，但</a:t>
            </a:r>
            <a:r>
              <a:rPr lang="en-US" altLang="zh-CN" dirty="0" err="1" smtClean="0">
                <a:sym typeface="Symbol" pitchFamily="18" charset="2"/>
              </a:rPr>
              <a:t>X</a:t>
            </a:r>
            <a:r>
              <a:rPr lang="en-US" altLang="zh-CN" dirty="0" err="1" smtClean="0"/>
              <a:t>a</a:t>
            </a:r>
            <a:r>
              <a:rPr lang="zh-CN" altLang="en-US" dirty="0" smtClean="0"/>
              <a:t>，则调用</a:t>
            </a:r>
            <a:r>
              <a:rPr lang="en-US" altLang="zh-CN" dirty="0" smtClean="0"/>
              <a:t>error</a:t>
            </a:r>
            <a:r>
              <a:rPr lang="zh-CN" altLang="en-US" dirty="0" smtClean="0"/>
              <a:t>处理；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smtClean="0">
                <a:sym typeface="Symbol" pitchFamily="18" charset="2"/>
              </a:rPr>
              <a:t>3)</a:t>
            </a:r>
            <a:r>
              <a:rPr lang="zh-CN" altLang="en-US" dirty="0" smtClean="0">
                <a:sym typeface="Symbol" pitchFamily="18" charset="2"/>
              </a:rPr>
              <a:t>若</a:t>
            </a:r>
            <a:r>
              <a:rPr lang="en-US" altLang="zh-CN" dirty="0" smtClean="0">
                <a:sym typeface="Symbol" pitchFamily="18" charset="2"/>
              </a:rPr>
              <a:t>XV</a:t>
            </a:r>
            <a:r>
              <a:rPr lang="en-US" altLang="zh-CN" baseline="-25000" dirty="0" smtClean="0">
                <a:sym typeface="Symbol" pitchFamily="18" charset="2"/>
              </a:rPr>
              <a:t>N</a:t>
            </a:r>
            <a:r>
              <a:rPr lang="zh-CN" altLang="en-US" dirty="0" smtClean="0">
                <a:sym typeface="Symbol" pitchFamily="18" charset="2"/>
              </a:rPr>
              <a:t>，则查预测分析表</a:t>
            </a:r>
            <a:r>
              <a:rPr lang="en-US" altLang="zh-CN" dirty="0" smtClean="0">
                <a:sym typeface="Symbol" pitchFamily="18" charset="2"/>
              </a:rPr>
              <a:t>M</a:t>
            </a:r>
            <a:r>
              <a:rPr lang="zh-CN" altLang="en-US" dirty="0" smtClean="0">
                <a:sym typeface="Symbol" pitchFamily="18" charset="2"/>
              </a:rPr>
              <a:t>。若</a:t>
            </a:r>
            <a:r>
              <a:rPr lang="en-US" altLang="zh-CN" dirty="0" smtClean="0">
                <a:sym typeface="Symbol" pitchFamily="18" charset="2"/>
              </a:rPr>
              <a:t>M[</a:t>
            </a:r>
            <a:r>
              <a:rPr lang="en-US" altLang="zh-CN" dirty="0" err="1" smtClean="0">
                <a:sym typeface="Symbol" pitchFamily="18" charset="2"/>
              </a:rPr>
              <a:t>X,a</a:t>
            </a:r>
            <a:r>
              <a:rPr lang="en-US" altLang="zh-CN" dirty="0" smtClean="0">
                <a:sym typeface="Symbol" pitchFamily="18" charset="2"/>
              </a:rPr>
              <a:t>]</a:t>
            </a:r>
            <a:r>
              <a:rPr lang="zh-CN" altLang="zh-CN" dirty="0" smtClean="0">
                <a:sym typeface="Symbol" pitchFamily="18" charset="2"/>
              </a:rPr>
              <a:t>中存放着关于</a:t>
            </a:r>
            <a:r>
              <a:rPr lang="en-US" altLang="zh-CN" dirty="0" smtClean="0">
                <a:sym typeface="Symbol" pitchFamily="18" charset="2"/>
              </a:rPr>
              <a:t>X</a:t>
            </a:r>
            <a:r>
              <a:rPr lang="zh-CN" altLang="zh-CN" dirty="0" smtClean="0">
                <a:sym typeface="Symbol" pitchFamily="18" charset="2"/>
              </a:rPr>
              <a:t>的产生式，则弹出</a:t>
            </a:r>
            <a:r>
              <a:rPr lang="en-US" altLang="zh-CN" dirty="0" smtClean="0">
                <a:sym typeface="Symbol" pitchFamily="18" charset="2"/>
              </a:rPr>
              <a:t>X</a:t>
            </a:r>
            <a:r>
              <a:rPr lang="zh-CN" altLang="en-US" dirty="0" smtClean="0">
                <a:sym typeface="Symbol" pitchFamily="18" charset="2"/>
              </a:rPr>
              <a:t>，且将相应产生式右部以</a:t>
            </a:r>
            <a:r>
              <a:rPr lang="zh-CN" altLang="en-US" b="1" dirty="0" smtClean="0">
                <a:sym typeface="Symbol" pitchFamily="18" charset="2"/>
              </a:rPr>
              <a:t>自右向左</a:t>
            </a:r>
            <a:r>
              <a:rPr lang="zh-CN" altLang="en-US" dirty="0" smtClean="0">
                <a:sym typeface="Symbol" pitchFamily="18" charset="2"/>
              </a:rPr>
              <a:t>的顺序压入栈，在输出带上记下产生式编号；若</a:t>
            </a:r>
            <a:r>
              <a:rPr lang="en-US" altLang="zh-CN" dirty="0" smtClean="0">
                <a:sym typeface="Symbol" pitchFamily="18" charset="2"/>
              </a:rPr>
              <a:t>M[</a:t>
            </a:r>
            <a:r>
              <a:rPr lang="en-US" altLang="zh-CN" dirty="0" err="1" smtClean="0">
                <a:sym typeface="Symbol" pitchFamily="18" charset="2"/>
              </a:rPr>
              <a:t>X,a</a:t>
            </a:r>
            <a:r>
              <a:rPr lang="en-US" altLang="zh-CN" dirty="0" smtClean="0">
                <a:sym typeface="Symbol" pitchFamily="18" charset="2"/>
              </a:rPr>
              <a:t>]</a:t>
            </a:r>
            <a:r>
              <a:rPr lang="zh-CN" altLang="en-US" dirty="0" smtClean="0">
                <a:sym typeface="Symbol" pitchFamily="18" charset="2"/>
              </a:rPr>
              <a:t>中存放着出错标记，则调用相应</a:t>
            </a:r>
            <a:r>
              <a:rPr lang="en-US" altLang="zh-CN" dirty="0" smtClean="0">
                <a:sym typeface="Symbol" pitchFamily="18" charset="2"/>
              </a:rPr>
              <a:t>Error</a:t>
            </a:r>
            <a:r>
              <a:rPr lang="zh-CN" altLang="en-US" dirty="0" smtClean="0">
                <a:sym typeface="Symbol" pitchFamily="18" charset="2"/>
              </a:rPr>
              <a:t>处理。</a:t>
            </a:r>
          </a:p>
          <a:p>
            <a:pPr>
              <a:buFont typeface="Wingdings" pitchFamily="2" charset="2"/>
              <a:buNone/>
            </a:pPr>
            <a:endParaRPr lang="zh-CN" altLang="en-US" dirty="0" smtClean="0"/>
          </a:p>
          <a:p>
            <a:endParaRPr lang="en-US" altLang="zh-CN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srgbClr val="FFFFFF"/>
                </a:solidFill>
              </a:rPr>
              <a:pPr/>
              <a:t>22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83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srgbClr val="FFFFFF"/>
                </a:solidFill>
              </a:rPr>
              <a:pPr/>
              <a:t>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676456" cy="1143000"/>
          </a:xfrm>
        </p:spPr>
        <p:txBody>
          <a:bodyPr/>
          <a:lstStyle/>
          <a:p>
            <a:pPr algn="ctr"/>
            <a:r>
              <a:rPr lang="en-US" altLang="zh-CN" sz="2800" dirty="0" smtClean="0">
                <a:solidFill>
                  <a:srgbClr val="FFC000"/>
                </a:solidFill>
              </a:rPr>
              <a:t>4.6 </a:t>
            </a:r>
            <a:r>
              <a:rPr lang="en-US" altLang="zh-CN" sz="2800" dirty="0" smtClean="0">
                <a:solidFill>
                  <a:srgbClr val="FFC000"/>
                </a:solidFill>
              </a:rPr>
              <a:t>LL(1)</a:t>
            </a:r>
            <a:r>
              <a:rPr lang="zh-CN" altLang="en-US" sz="2800" dirty="0" smtClean="0">
                <a:solidFill>
                  <a:srgbClr val="FFC000"/>
                </a:solidFill>
              </a:rPr>
              <a:t>分析中的出错处理</a:t>
            </a:r>
            <a:endParaRPr lang="zh-CN" altLang="en-US" sz="2800" dirty="0" smtClean="0">
              <a:solidFill>
                <a:srgbClr val="FFC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7056" y="1700808"/>
            <a:ext cx="8496944" cy="2240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rgbClr val="DC9E1F"/>
              </a:buClr>
              <a:buFont typeface="Arial" pitchFamily="34" charset="0"/>
              <a:buChar char="•"/>
            </a:pPr>
            <a:r>
              <a:rPr lang="zh-CN" altLang="en-US" sz="2400" b="1" spc="30" dirty="0">
                <a:solidFill>
                  <a:prstClr val="black"/>
                </a:solidFill>
                <a:latin typeface="宋体" panose="02010600030101010101" pitchFamily="2" charset="-122"/>
              </a:rPr>
              <a:t>编译中，出错处理主要包含两个方面的任务：</a:t>
            </a:r>
            <a:endParaRPr lang="en-US" altLang="zh-CN" sz="2400" b="1" spc="30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rgbClr val="DC9E1F"/>
              </a:buClr>
              <a:buFont typeface="Arial" pitchFamily="34" charset="0"/>
              <a:buChar char="•"/>
            </a:pPr>
            <a:r>
              <a:rPr lang="zh-CN" altLang="en-US" sz="2400" b="1" spc="30" dirty="0">
                <a:solidFill>
                  <a:prstClr val="black"/>
                </a:solidFill>
                <a:latin typeface="宋体" panose="02010600030101010101" pitchFamily="2" charset="-122"/>
              </a:rPr>
              <a:t>一是报错，即发现错误，能准确指出错误的位置和错误的属性；</a:t>
            </a:r>
            <a:endParaRPr lang="en-US" altLang="zh-CN" sz="2400" b="1" spc="30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rgbClr val="DC9E1F"/>
              </a:buClr>
              <a:buFont typeface="Arial" pitchFamily="34" charset="0"/>
              <a:buChar char="•"/>
            </a:pPr>
            <a:r>
              <a:rPr lang="zh-CN" altLang="en-US" sz="2400" b="1" spc="30" dirty="0">
                <a:solidFill>
                  <a:prstClr val="black"/>
                </a:solidFill>
                <a:latin typeface="宋体" panose="02010600030101010101" pitchFamily="2" charset="-122"/>
              </a:rPr>
              <a:t>二</a:t>
            </a:r>
            <a:r>
              <a:rPr lang="zh-CN" altLang="en-US" sz="2400" b="1" spc="30" dirty="0">
                <a:solidFill>
                  <a:prstClr val="black"/>
                </a:solidFill>
                <a:latin typeface="宋体" panose="02010600030101010101" pitchFamily="2" charset="-122"/>
              </a:rPr>
              <a:t>是错误恢复，尽可能校正错误，使编译过程能继续。</a:t>
            </a: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</a:rPr>
              <a:t>		</a:t>
            </a:r>
          </a:p>
        </p:txBody>
      </p:sp>
      <p:sp>
        <p:nvSpPr>
          <p:cNvPr id="10" name="矩形 9"/>
          <p:cNvSpPr/>
          <p:nvPr/>
        </p:nvSpPr>
        <p:spPr>
          <a:xfrm>
            <a:off x="629246" y="3861048"/>
            <a:ext cx="8496944" cy="1871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rgbClr val="DC9E1F"/>
              </a:buClr>
            </a:pPr>
            <a:r>
              <a:rPr lang="zh-CN" altLang="en-US" sz="2400" b="1" spc="30" dirty="0">
                <a:solidFill>
                  <a:prstClr val="black"/>
                </a:solidFill>
                <a:latin typeface="宋体" panose="02010600030101010101" pitchFamily="2" charset="-122"/>
              </a:rPr>
              <a:t>以</a:t>
            </a: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</a:rPr>
              <a:t>LL(1)</a:t>
            </a:r>
            <a:r>
              <a:rPr lang="zh-CN" altLang="en-US" sz="2400" b="1" spc="30" dirty="0">
                <a:solidFill>
                  <a:prstClr val="black"/>
                </a:solidFill>
                <a:latin typeface="宋体" panose="02010600030101010101" pitchFamily="2" charset="-122"/>
              </a:rPr>
              <a:t>文法的编译为例，错误处理主要有以下两种方法：</a:t>
            </a:r>
            <a:endParaRPr lang="en-US" altLang="zh-CN" sz="2400" b="1" spc="30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DC9E1F"/>
              </a:buClr>
            </a:pP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b="1" spc="30" dirty="0">
                <a:solidFill>
                  <a:prstClr val="black"/>
                </a:solidFill>
                <a:latin typeface="宋体" panose="02010600030101010101" pitchFamily="2" charset="-122"/>
              </a:rPr>
              <a:t>、应急恢复  （跳过错误，直到遇到新的同步符号为止）</a:t>
            </a:r>
            <a:endParaRPr lang="en-US" altLang="zh-CN" sz="2400" b="1" spc="30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DC9E1F"/>
              </a:buClr>
            </a:pP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b="1" spc="30" dirty="0">
                <a:solidFill>
                  <a:prstClr val="black"/>
                </a:solidFill>
                <a:latin typeface="宋体" panose="02010600030101010101" pitchFamily="2" charset="-122"/>
              </a:rPr>
              <a:t>、短语层恢复</a:t>
            </a: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400" b="1" spc="30" dirty="0">
                <a:solidFill>
                  <a:prstClr val="black"/>
                </a:solidFill>
                <a:latin typeface="宋体" panose="02010600030101010101" pitchFamily="2" charset="-122"/>
              </a:rPr>
              <a:t>（系统已经将语句分为多个短语构成，单词符号分析出错，仅跳过该短语，从下一个短语继续分析）</a:t>
            </a: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3944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srgbClr val="FFFFFF"/>
                </a:solidFill>
              </a:rPr>
              <a:pPr/>
              <a:t>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7924800" cy="1143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>
                <a:solidFill>
                  <a:srgbClr val="FFC000"/>
                </a:solidFill>
              </a:rPr>
              <a:t>本章</a:t>
            </a:r>
            <a:r>
              <a:rPr lang="zh-CN" altLang="en-US" sz="3200" dirty="0" smtClean="0">
                <a:solidFill>
                  <a:srgbClr val="FFC000"/>
                </a:solidFill>
              </a:rPr>
              <a:t>小 结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zh-CN" altLang="en-US" sz="3200" dirty="0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83568" y="1700808"/>
            <a:ext cx="7924800" cy="4897437"/>
          </a:xfrm>
        </p:spPr>
        <p:txBody>
          <a:bodyPr>
            <a:normAutofit/>
          </a:bodyPr>
          <a:lstStyle/>
          <a:p>
            <a:pPr marL="118872" indent="457200">
              <a:buNone/>
            </a:pPr>
            <a:r>
              <a:rPr lang="zh-CN" altLang="en-US" sz="2400" b="1" dirty="0" smtClean="0"/>
              <a:t>本章讲述自顶向下语法分析方法的思路，何为确定的自顶向下分析，满足</a:t>
            </a:r>
            <a:r>
              <a:rPr lang="en-US" altLang="zh-CN" sz="2400" b="1" dirty="0" smtClean="0"/>
              <a:t>LL(1)</a:t>
            </a:r>
            <a:r>
              <a:rPr lang="zh-CN" altLang="en-US" sz="2400" b="1" dirty="0" smtClean="0"/>
              <a:t>文法的充要条件，如何编程实现语法分析，如何处理出错信息。</a:t>
            </a:r>
            <a:endParaRPr lang="en-US" altLang="zh-CN" sz="2400" b="1" dirty="0" smtClean="0"/>
          </a:p>
          <a:p>
            <a:pPr marL="118872" indent="457200">
              <a:buNone/>
            </a:pPr>
            <a:endParaRPr lang="en-US" altLang="zh-CN" sz="2400" b="1" dirty="0" smtClean="0"/>
          </a:p>
          <a:p>
            <a:pPr marL="118872" indent="457200">
              <a:buNone/>
            </a:pPr>
            <a:r>
              <a:rPr lang="zh-CN" altLang="en-US" sz="2400" b="1" dirty="0" smtClean="0"/>
              <a:t>主要内容</a:t>
            </a:r>
            <a:r>
              <a:rPr lang="en-US" altLang="zh-CN" sz="2400" b="1" dirty="0" smtClean="0"/>
              <a:t>:</a:t>
            </a:r>
            <a:r>
              <a:rPr lang="zh-CN" altLang="en-US" sz="2400" b="1" dirty="0"/>
              <a:t> </a:t>
            </a:r>
            <a:endParaRPr lang="en-US" altLang="zh-CN" sz="2400" b="1" dirty="0" smtClean="0"/>
          </a:p>
          <a:p>
            <a:pPr marL="118872" indent="457200">
              <a:buNone/>
            </a:pP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、什么是</a:t>
            </a:r>
            <a:r>
              <a:rPr lang="en-US" altLang="zh-CN" sz="2400" b="1" dirty="0" smtClean="0"/>
              <a:t>LL(1)</a:t>
            </a:r>
            <a:r>
              <a:rPr lang="zh-CN" altLang="en-US" sz="2400" b="1" dirty="0" smtClean="0"/>
              <a:t>文法？判断的依据？</a:t>
            </a:r>
            <a:endParaRPr lang="en-US" altLang="zh-CN" sz="2400" b="1" dirty="0" smtClean="0"/>
          </a:p>
          <a:p>
            <a:pPr marL="118872" indent="457200">
              <a:buNone/>
            </a:pP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、存在左公因子和左递归的文法，如何将其改造成</a:t>
            </a:r>
            <a:r>
              <a:rPr lang="en-US" altLang="zh-CN" sz="2400" b="1" dirty="0" smtClean="0"/>
              <a:t>LL(1)</a:t>
            </a:r>
            <a:r>
              <a:rPr lang="zh-CN" altLang="en-US" sz="2400" b="1" dirty="0" smtClean="0"/>
              <a:t>文法？</a:t>
            </a:r>
            <a:endParaRPr lang="en-US" altLang="zh-CN" sz="2400" b="1" dirty="0" smtClean="0"/>
          </a:p>
          <a:p>
            <a:pPr marL="118872" indent="457200">
              <a:buNone/>
            </a:pP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、采用表驱动语法分析算法时，预测分析表如何构造？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71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srgbClr val="FFFFFF"/>
                </a:solidFill>
              </a:rPr>
              <a:pPr/>
              <a:t>25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188640"/>
            <a:ext cx="7924800" cy="1143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 smtClean="0">
                <a:solidFill>
                  <a:srgbClr val="FFC000"/>
                </a:solidFill>
              </a:rPr>
              <a:t>本章习题</a:t>
            </a:r>
            <a:r>
              <a:rPr lang="en-US" altLang="zh-CN" sz="3200" dirty="0" smtClean="0">
                <a:solidFill>
                  <a:srgbClr val="FFC000"/>
                </a:solidFill>
              </a:rPr>
              <a:t>-</a:t>
            </a:r>
            <a:r>
              <a:rPr lang="zh-CN" altLang="en-US" sz="3200" dirty="0" smtClean="0">
                <a:solidFill>
                  <a:srgbClr val="FFC000"/>
                </a:solidFill>
              </a:rPr>
              <a:t>概念填空类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zh-CN" altLang="en-US" sz="3200" dirty="0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83568" y="1700808"/>
            <a:ext cx="7924800" cy="48974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solidFill>
                  <a:schemeClr val="tx1"/>
                </a:solidFill>
              </a:rPr>
              <a:t>语法分析输入的是</a:t>
            </a:r>
            <a:r>
              <a:rPr lang="zh-CN" altLang="en-US" sz="2200" b="1" u="sng" dirty="0" smtClean="0">
                <a:solidFill>
                  <a:srgbClr val="A50021"/>
                </a:solidFill>
              </a:rPr>
              <a:t>单词符号</a:t>
            </a:r>
            <a:r>
              <a:rPr lang="zh-CN" altLang="en-US" sz="2200" b="1" dirty="0" smtClean="0">
                <a:solidFill>
                  <a:schemeClr val="tx1"/>
                </a:solidFill>
              </a:rPr>
              <a:t>，输出的是</a:t>
            </a:r>
            <a:r>
              <a:rPr lang="zh-CN" altLang="en-US" sz="2200" b="1" u="sng" dirty="0" smtClean="0">
                <a:solidFill>
                  <a:srgbClr val="A50021"/>
                </a:solidFill>
              </a:rPr>
              <a:t>语法单位</a:t>
            </a:r>
            <a:r>
              <a:rPr lang="zh-CN" altLang="en-US" sz="2200" b="1" dirty="0" smtClean="0">
                <a:solidFill>
                  <a:schemeClr val="tx1"/>
                </a:solidFill>
              </a:rPr>
              <a:t>。</a:t>
            </a:r>
            <a:endParaRPr lang="en-US" altLang="zh-CN" sz="2200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200" b="1" dirty="0" smtClean="0"/>
              <a:t>语法分析分为两大类，一类是</a:t>
            </a:r>
            <a:r>
              <a:rPr lang="zh-CN" altLang="en-US" sz="2200" b="1" u="sng" dirty="0" smtClean="0">
                <a:solidFill>
                  <a:srgbClr val="A50021"/>
                </a:solidFill>
              </a:rPr>
              <a:t>自顶向下分析法</a:t>
            </a:r>
            <a:r>
              <a:rPr lang="zh-CN" altLang="en-US" sz="2200" b="1" dirty="0" smtClean="0"/>
              <a:t>，一类是</a:t>
            </a:r>
            <a:r>
              <a:rPr lang="zh-CN" altLang="en-US" sz="2200" b="1" u="sng" dirty="0" smtClean="0">
                <a:solidFill>
                  <a:srgbClr val="A50021"/>
                </a:solidFill>
              </a:rPr>
              <a:t>自底向上分析法</a:t>
            </a:r>
            <a:r>
              <a:rPr lang="zh-CN" altLang="en-US" sz="2200" b="1" dirty="0" smtClean="0"/>
              <a:t>。</a:t>
            </a:r>
            <a:endParaRPr lang="en-US" altLang="zh-CN" sz="2200" b="1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solidFill>
                  <a:schemeClr val="tx1"/>
                </a:solidFill>
              </a:rPr>
              <a:t>自顶向下</a:t>
            </a:r>
            <a:r>
              <a:rPr lang="zh-CN" altLang="en-US" sz="2200" b="1" dirty="0" smtClean="0">
                <a:solidFill>
                  <a:schemeClr val="tx1"/>
                </a:solidFill>
              </a:rPr>
              <a:t>分析法的基本思想是</a:t>
            </a:r>
            <a:r>
              <a:rPr lang="zh-CN" altLang="en-US" sz="2200" b="1" u="sng" dirty="0" smtClean="0">
                <a:solidFill>
                  <a:srgbClr val="A50021"/>
                </a:solidFill>
              </a:rPr>
              <a:t>从文法的识别符号开始出发</a:t>
            </a:r>
            <a:r>
              <a:rPr lang="zh-CN" altLang="en-US" sz="2200" b="1" u="sng" dirty="0" smtClean="0">
                <a:solidFill>
                  <a:srgbClr val="A50021"/>
                </a:solidFill>
              </a:rPr>
              <a:t>，向下推导，试图</a:t>
            </a:r>
            <a:r>
              <a:rPr lang="zh-CN" altLang="en-US" sz="2200" b="1" u="sng" dirty="0" smtClean="0">
                <a:solidFill>
                  <a:srgbClr val="A50021"/>
                </a:solidFill>
              </a:rPr>
              <a:t>推导出输入符号串</a:t>
            </a:r>
            <a:r>
              <a:rPr lang="zh-CN" altLang="en-US" sz="2200" b="1" dirty="0" smtClean="0">
                <a:solidFill>
                  <a:schemeClr val="tx1"/>
                </a:solidFill>
              </a:rPr>
              <a:t>。</a:t>
            </a:r>
            <a:endParaRPr lang="en-US" altLang="zh-CN" sz="2200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200" b="1" dirty="0" smtClean="0"/>
              <a:t>LL(1)</a:t>
            </a:r>
            <a:r>
              <a:rPr lang="zh-CN" altLang="en-US" sz="2200" b="1" dirty="0" smtClean="0"/>
              <a:t>文法的第一个</a:t>
            </a:r>
            <a:r>
              <a:rPr lang="en-US" altLang="zh-CN" sz="2200" b="1" dirty="0" smtClean="0"/>
              <a:t>L</a:t>
            </a:r>
            <a:r>
              <a:rPr lang="zh-CN" altLang="en-US" sz="2200" b="1" dirty="0" smtClean="0"/>
              <a:t>是指</a:t>
            </a:r>
            <a:r>
              <a:rPr lang="zh-CN" altLang="en-US" sz="2200" b="1" u="sng" dirty="0" smtClean="0">
                <a:solidFill>
                  <a:srgbClr val="A50021"/>
                </a:solidFill>
              </a:rPr>
              <a:t>从左到右扫描符号串</a:t>
            </a:r>
            <a:r>
              <a:rPr lang="zh-CN" altLang="en-US" sz="2200" b="1" dirty="0" smtClean="0"/>
              <a:t>，第二个</a:t>
            </a:r>
            <a:r>
              <a:rPr lang="en-US" altLang="zh-CN" sz="2200" b="1" dirty="0" smtClean="0"/>
              <a:t>L</a:t>
            </a:r>
            <a:r>
              <a:rPr lang="zh-CN" altLang="en-US" sz="2200" b="1" dirty="0" smtClean="0"/>
              <a:t>是指</a:t>
            </a:r>
            <a:r>
              <a:rPr lang="zh-CN" altLang="en-US" sz="2200" b="1" u="sng" dirty="0" smtClean="0">
                <a:solidFill>
                  <a:srgbClr val="A50021"/>
                </a:solidFill>
              </a:rPr>
              <a:t>推导采用最左推导方式</a:t>
            </a:r>
            <a:r>
              <a:rPr lang="zh-CN" altLang="en-US" sz="2200" b="1" dirty="0" smtClean="0"/>
              <a:t>，</a:t>
            </a:r>
            <a:r>
              <a:rPr lang="en-US" altLang="zh-CN" sz="2200" b="1" dirty="0" smtClean="0"/>
              <a:t>1</a:t>
            </a:r>
            <a:r>
              <a:rPr lang="zh-CN" altLang="en-US" sz="2200" b="1" dirty="0" smtClean="0"/>
              <a:t>表示</a:t>
            </a:r>
            <a:r>
              <a:rPr lang="zh-CN" altLang="en-US" sz="2200" b="1" u="sng" dirty="0" smtClean="0">
                <a:solidFill>
                  <a:srgbClr val="A50021"/>
                </a:solidFill>
              </a:rPr>
              <a:t>最多仅需向右（或：向后）多看一个符号即可判断结果</a:t>
            </a:r>
            <a:r>
              <a:rPr lang="zh-CN" altLang="en-US" sz="2200" b="1" dirty="0" smtClean="0"/>
              <a:t>。</a:t>
            </a:r>
            <a:endParaRPr lang="en-US" altLang="zh-CN" sz="2200" b="1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solidFill>
                  <a:schemeClr val="tx1"/>
                </a:solidFill>
              </a:rPr>
              <a:t>预测分析程序需要</a:t>
            </a:r>
            <a:r>
              <a:rPr lang="zh-CN" altLang="en-US" sz="2200" b="1" u="sng" dirty="0" smtClean="0">
                <a:solidFill>
                  <a:srgbClr val="A50021"/>
                </a:solidFill>
              </a:rPr>
              <a:t>一个预测分析表</a:t>
            </a:r>
            <a:r>
              <a:rPr lang="zh-CN" altLang="en-US" sz="2200" b="1" dirty="0" smtClean="0">
                <a:solidFill>
                  <a:schemeClr val="tx1"/>
                </a:solidFill>
              </a:rPr>
              <a:t>和</a:t>
            </a:r>
            <a:r>
              <a:rPr lang="zh-CN" altLang="en-US" sz="2200" b="1" u="sng" dirty="0" smtClean="0">
                <a:solidFill>
                  <a:srgbClr val="A50021"/>
                </a:solidFill>
              </a:rPr>
              <a:t>先入后出栈</a:t>
            </a:r>
            <a:r>
              <a:rPr lang="zh-CN" altLang="en-US" sz="2200" b="1" dirty="0" smtClean="0">
                <a:solidFill>
                  <a:schemeClr val="tx1"/>
                </a:solidFill>
              </a:rPr>
              <a:t>进行联合控制。</a:t>
            </a:r>
            <a:endParaRPr lang="zh-CN" altLang="en-US" sz="22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92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srgbClr val="FFFFFF"/>
                </a:solidFill>
              </a:rPr>
              <a:pPr/>
              <a:t>26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7924800" cy="1143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 smtClean="0">
                <a:solidFill>
                  <a:srgbClr val="FFC000"/>
                </a:solidFill>
              </a:rPr>
              <a:t>本章习题</a:t>
            </a:r>
            <a:r>
              <a:rPr lang="en-US" altLang="zh-CN" sz="3200" dirty="0" smtClean="0">
                <a:solidFill>
                  <a:srgbClr val="FFC000"/>
                </a:solidFill>
              </a:rPr>
              <a:t>-</a:t>
            </a:r>
            <a:r>
              <a:rPr lang="zh-CN" altLang="en-US" sz="3200" dirty="0" smtClean="0">
                <a:solidFill>
                  <a:srgbClr val="FFC000"/>
                </a:solidFill>
              </a:rPr>
              <a:t>概念判断类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zh-CN" altLang="en-US" sz="3200" dirty="0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83568" y="1700808"/>
            <a:ext cx="7924800" cy="48974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solidFill>
                  <a:schemeClr val="tx1"/>
                </a:solidFill>
              </a:rPr>
              <a:t>语法分析必须先消除文法中的左递归 （ 错）。</a:t>
            </a:r>
            <a:endParaRPr lang="en-US" altLang="zh-CN" sz="2200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200" b="1" dirty="0" smtClean="0"/>
              <a:t>编译过程中，语法分析的任务是分析单词是怎样构成的。（错）</a:t>
            </a:r>
            <a:endParaRPr lang="en-US" altLang="zh-CN" sz="2200" b="1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solidFill>
                  <a:schemeClr val="tx1"/>
                </a:solidFill>
              </a:rPr>
              <a:t>递归下降是一种自底向下分析方法。（错）</a:t>
            </a:r>
            <a:endParaRPr lang="en-US" altLang="zh-CN" sz="2200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solidFill>
                  <a:schemeClr val="tx1"/>
                </a:solidFill>
              </a:rPr>
              <a:t>不是每一个文法都能改写成</a:t>
            </a:r>
            <a:r>
              <a:rPr lang="en-US" altLang="zh-CN" sz="2200" b="1" dirty="0" smtClean="0">
                <a:solidFill>
                  <a:schemeClr val="tx1"/>
                </a:solidFill>
              </a:rPr>
              <a:t>LL(1)</a:t>
            </a:r>
            <a:r>
              <a:rPr lang="zh-CN" altLang="en-US" sz="2200" b="1" dirty="0" smtClean="0">
                <a:solidFill>
                  <a:schemeClr val="tx1"/>
                </a:solidFill>
              </a:rPr>
              <a:t>文法。（对）</a:t>
            </a:r>
            <a:endParaRPr lang="en-US" altLang="zh-CN" sz="2200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200" b="1" dirty="0" smtClean="0"/>
              <a:t>正规文法产生的语言都能用上下文无关文法描述。（对）</a:t>
            </a:r>
            <a:endParaRPr lang="zh-CN" altLang="en-US" sz="22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89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srgbClr val="FFFFFF"/>
                </a:solidFill>
              </a:rPr>
              <a:pPr/>
              <a:t>27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87177" y="1628800"/>
            <a:ext cx="7924800" cy="4897437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zh-CN" altLang="en-US" sz="2400" b="1" dirty="0" smtClean="0">
                <a:solidFill>
                  <a:schemeClr val="tx1"/>
                </a:solidFill>
              </a:rPr>
              <a:t>已知文法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G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，判断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给定文法是否是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LL(1)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文法？</a:t>
            </a:r>
          </a:p>
          <a:p>
            <a:pPr marL="118872" indent="0">
              <a:buNone/>
            </a:pPr>
            <a:r>
              <a:rPr lang="en-US" altLang="zh-CN" sz="2400" b="1" dirty="0" smtClean="0">
                <a:solidFill>
                  <a:schemeClr val="tx1"/>
                </a:solidFill>
              </a:rPr>
              <a:t>1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）如果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不是，改写成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LL(1)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文法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【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仅限有左公因子和左递归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】</a:t>
            </a:r>
          </a:p>
          <a:p>
            <a:pPr marL="118872" indent="0">
              <a:buNone/>
            </a:pP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）如果</a:t>
            </a:r>
            <a:r>
              <a:rPr lang="zh-CN" altLang="en-US" sz="2400" b="1" dirty="0" smtClean="0"/>
              <a:t>是，写出它的预测分析表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marL="118872" indent="0">
              <a:buNone/>
            </a:pPr>
            <a:r>
              <a:rPr lang="zh-CN" altLang="en-US" sz="2400" b="1" dirty="0" smtClean="0"/>
              <a:t>（或</a:t>
            </a:r>
            <a:r>
              <a:rPr lang="en-US" altLang="zh-CN" sz="2400" b="1" dirty="0" smtClean="0"/>
              <a:t>: </a:t>
            </a:r>
            <a:r>
              <a:rPr lang="zh-CN" altLang="en-US" sz="2400" b="1" dirty="0" smtClean="0"/>
              <a:t>将已知文法</a:t>
            </a:r>
            <a:r>
              <a:rPr lang="en-US" altLang="zh-CN" sz="2400" b="1" dirty="0" smtClean="0"/>
              <a:t>G</a:t>
            </a:r>
            <a:r>
              <a:rPr lang="zh-CN" altLang="en-US" sz="2400" b="1" dirty="0" smtClean="0"/>
              <a:t>改写成</a:t>
            </a:r>
            <a:r>
              <a:rPr lang="en-US" altLang="zh-CN" sz="2400" b="1" dirty="0" smtClean="0"/>
              <a:t>LL(1)</a:t>
            </a:r>
            <a:r>
              <a:rPr lang="zh-CN" altLang="en-US" sz="2400" b="1" dirty="0" smtClean="0"/>
              <a:t>文法，并写出其预测分析表）</a:t>
            </a:r>
            <a:endParaRPr lang="en-US" altLang="zh-CN" sz="2400" b="1" dirty="0" smtClean="0"/>
          </a:p>
          <a:p>
            <a:endParaRPr lang="en-US" altLang="zh-CN" sz="2400" b="1" dirty="0">
              <a:solidFill>
                <a:schemeClr val="tx1"/>
              </a:solidFill>
            </a:endParaRPr>
          </a:p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习题：本章习题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1-8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都可以用来练习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8872" indent="0">
              <a:buNone/>
            </a:pP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8872" indent="0"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作业：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P100  2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18872" indent="0"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  P100  4</a:t>
            </a:r>
          </a:p>
          <a:p>
            <a:pPr marL="118872" indent="0"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  P101  7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 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 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67544" y="188640"/>
            <a:ext cx="7924800" cy="11430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zh-CN" altLang="en-US" sz="3200" dirty="0" smtClean="0">
                <a:solidFill>
                  <a:srgbClr val="FFC000"/>
                </a:solidFill>
              </a:rPr>
              <a:t>本章习题</a:t>
            </a:r>
            <a:r>
              <a:rPr lang="en-US" altLang="zh-CN" sz="3200" dirty="0" smtClean="0">
                <a:solidFill>
                  <a:srgbClr val="FFC000"/>
                </a:solidFill>
              </a:rPr>
              <a:t>-</a:t>
            </a:r>
            <a:r>
              <a:rPr lang="zh-CN" altLang="en-US" sz="3200" dirty="0" smtClean="0">
                <a:solidFill>
                  <a:srgbClr val="FFC000"/>
                </a:solidFill>
              </a:rPr>
              <a:t>计算类（重点）</a:t>
            </a:r>
            <a:r>
              <a:rPr lang="en-US" altLang="zh-CN" sz="3200" dirty="0" smtClean="0">
                <a:solidFill>
                  <a:srgbClr val="F0AD00">
                    <a:satMod val="150000"/>
                  </a:srgbClr>
                </a:solidFill>
              </a:rPr>
              <a:t/>
            </a:r>
            <a:br>
              <a:rPr lang="en-US" altLang="zh-CN" sz="3200" dirty="0" smtClean="0">
                <a:solidFill>
                  <a:srgbClr val="F0AD00">
                    <a:satMod val="150000"/>
                  </a:srgbClr>
                </a:solidFill>
              </a:rPr>
            </a:br>
            <a:endParaRPr lang="zh-CN" altLang="en-US" sz="3200" dirty="0" smtClean="0">
              <a:solidFill>
                <a:srgbClr val="F0AD00">
                  <a:satMod val="1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7924800" cy="1143000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A50021"/>
                </a:solidFill>
              </a:rPr>
              <a:t>附：练习</a:t>
            </a:r>
            <a:r>
              <a:rPr lang="zh-CN" altLang="en-US" sz="2800" dirty="0" smtClean="0">
                <a:solidFill>
                  <a:srgbClr val="A50021"/>
                </a:solidFill>
                <a:sym typeface="Wingdings" panose="05000000000000000000" pitchFamily="2" charset="2"/>
              </a:rPr>
              <a:t>（由教材的练习一改编）</a:t>
            </a:r>
            <a:r>
              <a:rPr lang="en-US" altLang="zh-CN" sz="2800" dirty="0" smtClean="0">
                <a:solidFill>
                  <a:srgbClr val="A50021"/>
                </a:solidFill>
                <a:sym typeface="Wingdings" panose="05000000000000000000" pitchFamily="2" charset="2"/>
              </a:rPr>
              <a:t/>
            </a:r>
            <a:br>
              <a:rPr lang="en-US" altLang="zh-CN" sz="2800" dirty="0" smtClean="0">
                <a:solidFill>
                  <a:srgbClr val="A50021"/>
                </a:solidFill>
                <a:sym typeface="Wingdings" panose="05000000000000000000" pitchFamily="2" charset="2"/>
              </a:rPr>
            </a:br>
            <a:endParaRPr lang="zh-CN" altLang="en-US" sz="2800" dirty="0" smtClean="0">
              <a:solidFill>
                <a:srgbClr val="A50021"/>
              </a:solidFill>
            </a:endParaRPr>
          </a:p>
        </p:txBody>
      </p:sp>
      <p:sp>
        <p:nvSpPr>
          <p:cNvPr id="31129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539552" y="1412776"/>
            <a:ext cx="7924800" cy="4032448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已知文法</a:t>
            </a:r>
            <a:r>
              <a:rPr lang="en-US" altLang="zh-CN" sz="2400" dirty="0" smtClean="0"/>
              <a:t>G(S)</a:t>
            </a:r>
            <a:r>
              <a:rPr lang="zh-CN" altLang="en-US" sz="2400" dirty="0" smtClean="0"/>
              <a:t>为：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S</a:t>
            </a:r>
            <a:r>
              <a:rPr lang="en-US" altLang="zh-CN" sz="2400" dirty="0" smtClean="0">
                <a:sym typeface="Symbol" pitchFamily="18" charset="2"/>
              </a:rPr>
              <a:t></a:t>
            </a:r>
            <a:r>
              <a:rPr lang="en-US" altLang="zh-CN" sz="2400" dirty="0" smtClean="0"/>
              <a:t> a | </a:t>
            </a:r>
            <a:r>
              <a:rPr lang="el-GR" altLang="zh-CN" sz="2400" dirty="0" smtClean="0"/>
              <a:t>Λ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|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>
              <a:buFont typeface="Wingdings" pitchFamily="2" charset="2"/>
              <a:buNone/>
            </a:pPr>
            <a:r>
              <a:rPr lang="en-US" altLang="zh-CN" sz="2400" dirty="0" smtClean="0"/>
              <a:t>	T</a:t>
            </a:r>
            <a:r>
              <a:rPr lang="en-US" altLang="zh-CN" sz="2400" dirty="0" smtClean="0">
                <a:sym typeface="Symbol" pitchFamily="18" charset="2"/>
              </a:rPr>
              <a:t></a:t>
            </a:r>
            <a:r>
              <a:rPr lang="en-US" altLang="zh-CN" sz="2400" dirty="0" smtClean="0"/>
              <a:t> T,S|S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2400" dirty="0" smtClean="0"/>
              <a:t>求：</a:t>
            </a:r>
            <a:r>
              <a:rPr lang="en-US" altLang="zh-CN" sz="2400" dirty="0" smtClean="0"/>
              <a:t>(1)</a:t>
            </a:r>
            <a:r>
              <a:rPr lang="zh-CN" altLang="en-US" sz="2400" dirty="0" smtClean="0"/>
              <a:t>给出（</a:t>
            </a:r>
            <a:r>
              <a:rPr lang="en-US" altLang="zh-CN" sz="2400" dirty="0" smtClean="0"/>
              <a:t>a, (</a:t>
            </a:r>
            <a:r>
              <a:rPr lang="en-US" altLang="zh-CN" sz="2400" dirty="0" err="1" smtClean="0"/>
              <a:t>a,a</a:t>
            </a:r>
            <a:r>
              <a:rPr lang="en-US" altLang="zh-CN" sz="2400" dirty="0" smtClean="0"/>
              <a:t>))</a:t>
            </a:r>
            <a:r>
              <a:rPr lang="zh-CN" altLang="en-US" sz="2400" dirty="0" smtClean="0"/>
              <a:t>的最左推导；</a:t>
            </a:r>
            <a:endParaRPr lang="en-US" altLang="zh-CN" sz="2400" dirty="0" smtClean="0"/>
          </a:p>
          <a:p>
            <a:pPr lvl="1"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  </a:t>
            </a:r>
            <a:r>
              <a:rPr lang="zh-CN" altLang="en-US" sz="2400" dirty="0" smtClean="0">
                <a:solidFill>
                  <a:schemeClr val="tx1"/>
                </a:solidFill>
              </a:rPr>
              <a:t>（</a:t>
            </a:r>
            <a:r>
              <a:rPr lang="en-US" altLang="zh-CN" sz="2400" dirty="0" smtClean="0">
                <a:solidFill>
                  <a:schemeClr val="tx1"/>
                </a:solidFill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</a:rPr>
              <a:t>）对文法进行修改，消除其中的左递归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）判断（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）改后的文法是否是</a:t>
            </a:r>
            <a:r>
              <a:rPr lang="en-US" altLang="zh-CN" sz="2400" dirty="0" smtClean="0"/>
              <a:t>LL(1)</a:t>
            </a:r>
            <a:r>
              <a:rPr lang="zh-CN" altLang="en-US" sz="2400" dirty="0" smtClean="0"/>
              <a:t>文法，若是，给出预测分析表。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940984" y="2924944"/>
            <a:ext cx="288032" cy="0"/>
          </a:xfrm>
          <a:prstGeom prst="line">
            <a:avLst/>
          </a:prstGeom>
          <a:ln w="285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srgbClr val="FFFFFF"/>
                </a:solidFill>
              </a:rPr>
              <a:pPr/>
              <a:t>28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29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srgbClr val="FFFFFF"/>
                </a:solidFill>
              </a:rPr>
              <a:pPr/>
              <a:t>29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88640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解：（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1</a:t>
            </a: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）建议写最左推导时，最好先画出语法树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98180" y="1052735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S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259632" y="1514401"/>
            <a:ext cx="216024" cy="258415"/>
          </a:xfrm>
          <a:prstGeom prst="line">
            <a:avLst/>
          </a:prstGeom>
          <a:ln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763688" y="1521119"/>
            <a:ext cx="0" cy="258415"/>
          </a:xfrm>
          <a:prstGeom prst="line">
            <a:avLst/>
          </a:prstGeom>
          <a:ln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051720" y="1514401"/>
            <a:ext cx="144016" cy="258415"/>
          </a:xfrm>
          <a:prstGeom prst="line">
            <a:avLst/>
          </a:prstGeom>
          <a:ln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99592" y="1772816"/>
            <a:ext cx="468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(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98180" y="1779534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T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74244" y="1779534"/>
            <a:ext cx="165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)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1259632" y="2348880"/>
            <a:ext cx="216024" cy="258415"/>
          </a:xfrm>
          <a:prstGeom prst="line">
            <a:avLst/>
          </a:prstGeom>
          <a:ln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63688" y="2355598"/>
            <a:ext cx="0" cy="258415"/>
          </a:xfrm>
          <a:prstGeom prst="line">
            <a:avLst/>
          </a:prstGeom>
          <a:ln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094011" y="2162473"/>
            <a:ext cx="144016" cy="258415"/>
          </a:xfrm>
          <a:prstGeom prst="line">
            <a:avLst/>
          </a:prstGeom>
          <a:ln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99592" y="2607295"/>
            <a:ext cx="468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T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98180" y="2614013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,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74244" y="2614013"/>
            <a:ext cx="165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S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899592" y="3075678"/>
            <a:ext cx="216024" cy="258415"/>
          </a:xfrm>
          <a:prstGeom prst="line">
            <a:avLst/>
          </a:prstGeom>
          <a:ln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55882" y="3334093"/>
            <a:ext cx="165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S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785084" y="3783310"/>
            <a:ext cx="216024" cy="258415"/>
          </a:xfrm>
          <a:prstGeom prst="line">
            <a:avLst/>
          </a:prstGeom>
          <a:ln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3128" y="4041725"/>
            <a:ext cx="165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a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1835696" y="3093204"/>
            <a:ext cx="216024" cy="258415"/>
          </a:xfrm>
          <a:prstGeom prst="line">
            <a:avLst/>
          </a:prstGeom>
          <a:ln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339752" y="3099922"/>
            <a:ext cx="0" cy="258415"/>
          </a:xfrm>
          <a:prstGeom prst="line">
            <a:avLst/>
          </a:prstGeom>
          <a:ln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2627784" y="3093204"/>
            <a:ext cx="144016" cy="258415"/>
          </a:xfrm>
          <a:prstGeom prst="line">
            <a:avLst/>
          </a:prstGeom>
          <a:ln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75656" y="3351619"/>
            <a:ext cx="468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(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74244" y="3358337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T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50308" y="3358337"/>
            <a:ext cx="165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)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1835696" y="3804990"/>
            <a:ext cx="216024" cy="258415"/>
          </a:xfrm>
          <a:prstGeom prst="line">
            <a:avLst/>
          </a:prstGeom>
          <a:ln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2373032" y="3774406"/>
            <a:ext cx="0" cy="258415"/>
          </a:xfrm>
          <a:prstGeom prst="line">
            <a:avLst/>
          </a:prstGeom>
          <a:ln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627784" y="3804990"/>
            <a:ext cx="144016" cy="258415"/>
          </a:xfrm>
          <a:prstGeom prst="line">
            <a:avLst/>
          </a:prstGeom>
          <a:ln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75656" y="4063405"/>
            <a:ext cx="468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T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74244" y="4070123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,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50308" y="4070123"/>
            <a:ext cx="165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S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1374629" y="4517652"/>
            <a:ext cx="216024" cy="258415"/>
          </a:xfrm>
          <a:prstGeom prst="line">
            <a:avLst/>
          </a:prstGeom>
          <a:ln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30919" y="4776067"/>
            <a:ext cx="165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S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 flipH="1">
            <a:off x="1260121" y="5225284"/>
            <a:ext cx="216024" cy="258415"/>
          </a:xfrm>
          <a:prstGeom prst="line">
            <a:avLst/>
          </a:prstGeom>
          <a:ln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48165" y="5483699"/>
            <a:ext cx="165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a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2987824" y="4517651"/>
            <a:ext cx="216024" cy="489248"/>
          </a:xfrm>
          <a:prstGeom prst="line">
            <a:avLst/>
          </a:prstGeom>
          <a:ln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13082" y="4892826"/>
            <a:ext cx="165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a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355976" y="836712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S =&gt; (T)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46157" y="1319203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 =&gt; (T,S)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11960" y="1700808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 =&gt; (S,S)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07142" y="2118047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 =&gt; (</a:t>
            </a:r>
            <a:r>
              <a:rPr lang="en-US" altLang="zh-CN" sz="2400" b="1" dirty="0" err="1">
                <a:solidFill>
                  <a:prstClr val="black"/>
                </a:solidFill>
                <a:ea typeface="宋体" pitchFamily="2" charset="-122"/>
              </a:rPr>
              <a:t>a,S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)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39952" y="3035933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 =&gt; (a,(T,S))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72762" y="3548987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 =&gt; (a,(S,S))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44162" y="4034150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 =&gt; (a,(</a:t>
            </a:r>
            <a:r>
              <a:rPr lang="en-US" altLang="zh-CN" sz="2400" b="1" dirty="0" err="1">
                <a:solidFill>
                  <a:prstClr val="black"/>
                </a:solidFill>
                <a:ea typeface="宋体" pitchFamily="2" charset="-122"/>
              </a:rPr>
              <a:t>a</a:t>
            </a:r>
            <a:r>
              <a:rPr lang="en-US" altLang="zh-CN" sz="2400" b="1" dirty="0" err="1">
                <a:solidFill>
                  <a:prstClr val="black"/>
                </a:solidFill>
                <a:ea typeface="宋体" pitchFamily="2" charset="-122"/>
              </a:rPr>
              <a:t>,S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))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044162" y="4495166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 =&gt; (a,(</a:t>
            </a:r>
            <a:r>
              <a:rPr lang="en-US" altLang="zh-CN" sz="2400" b="1" dirty="0" err="1">
                <a:solidFill>
                  <a:prstClr val="black"/>
                </a:solidFill>
                <a:ea typeface="宋体" pitchFamily="2" charset="-122"/>
              </a:rPr>
              <a:t>a,a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))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207142" y="2553706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 =&gt; (a,(T))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876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4" grpId="0"/>
      <p:bldP spid="15" grpId="0"/>
      <p:bldP spid="16" grpId="0"/>
      <p:bldP spid="21" grpId="0"/>
      <p:bldP spid="22" grpId="0"/>
      <p:bldP spid="23" grpId="0"/>
      <p:bldP spid="25" grpId="0"/>
      <p:bldP spid="27" grpId="0"/>
      <p:bldP spid="32" grpId="0"/>
      <p:bldP spid="33" grpId="0"/>
      <p:bldP spid="34" grpId="0"/>
      <p:bldP spid="38" grpId="0"/>
      <p:bldP spid="39" grpId="0"/>
      <p:bldP spid="40" grpId="0"/>
      <p:bldP spid="42" grpId="0"/>
      <p:bldP spid="44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srgbClr val="FFFFFF"/>
                </a:solidFill>
              </a:rPr>
              <a:pPr/>
              <a:t>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332656"/>
            <a:ext cx="7924800" cy="1143000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rgbClr val="FFC000"/>
                </a:solidFill>
              </a:rPr>
              <a:t>一、递归</a:t>
            </a:r>
            <a:r>
              <a:rPr lang="zh-CN" altLang="en-US" sz="2800" dirty="0" smtClean="0">
                <a:solidFill>
                  <a:srgbClr val="FFC000"/>
                </a:solidFill>
              </a:rPr>
              <a:t>下降分析程序</a:t>
            </a:r>
            <a:r>
              <a:rPr lang="en-US" altLang="zh-CN" sz="2800" dirty="0" smtClean="0">
                <a:solidFill>
                  <a:srgbClr val="FFC000"/>
                </a:solidFill>
              </a:rPr>
              <a:t/>
            </a:r>
            <a:br>
              <a:rPr lang="en-US" altLang="zh-CN" sz="2800" dirty="0" smtClean="0">
                <a:solidFill>
                  <a:srgbClr val="FFC000"/>
                </a:solidFill>
              </a:rPr>
            </a:br>
            <a:endParaRPr lang="zh-CN" altLang="en-US" sz="2800" dirty="0" smtClean="0">
              <a:solidFill>
                <a:srgbClr val="FFC000"/>
              </a:solidFill>
            </a:endParaRPr>
          </a:p>
        </p:txBody>
      </p:sp>
      <p:sp>
        <p:nvSpPr>
          <p:cNvPr id="28467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79512" y="1556792"/>
            <a:ext cx="8391525" cy="467995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zh-CN" altLang="en-US" sz="2400" b="1" dirty="0" smtClean="0"/>
              <a:t>算法实现</a:t>
            </a:r>
            <a:r>
              <a:rPr lang="zh-CN" altLang="en-US" sz="2400" b="1" dirty="0" smtClean="0"/>
              <a:t>思想</a:t>
            </a:r>
          </a:p>
          <a:p>
            <a:pPr lvl="1">
              <a:lnSpc>
                <a:spcPct val="115000"/>
              </a:lnSpc>
            </a:pPr>
            <a:r>
              <a:rPr lang="zh-CN" altLang="en-US" sz="2400" b="1" dirty="0" smtClean="0">
                <a:solidFill>
                  <a:srgbClr val="A50021"/>
                </a:solidFill>
              </a:rPr>
              <a:t>对应</a:t>
            </a:r>
            <a:r>
              <a:rPr lang="zh-CN" altLang="en-US" sz="2400" b="1" dirty="0" smtClean="0">
                <a:solidFill>
                  <a:srgbClr val="A50021"/>
                </a:solidFill>
              </a:rPr>
              <a:t>文法中的每个非终结符</a:t>
            </a:r>
            <a:r>
              <a:rPr lang="zh-CN" altLang="en-US" sz="2400" b="1" dirty="0" smtClean="0">
                <a:solidFill>
                  <a:srgbClr val="A50021"/>
                </a:solidFill>
              </a:rPr>
              <a:t>，都编写</a:t>
            </a:r>
            <a:r>
              <a:rPr lang="zh-CN" altLang="en-US" sz="2400" b="1" dirty="0" smtClean="0">
                <a:solidFill>
                  <a:srgbClr val="A50021"/>
                </a:solidFill>
              </a:rPr>
              <a:t>一个分析子程序</a:t>
            </a:r>
            <a:r>
              <a:rPr lang="zh-CN" altLang="en-US" sz="2400" b="1" dirty="0" smtClean="0"/>
              <a:t>。子程序</a:t>
            </a:r>
            <a:r>
              <a:rPr lang="zh-CN" altLang="en-US" sz="2400" b="1" dirty="0"/>
              <a:t>的功能是根据当前的一个单词符号判断语法分析应该采用的产生式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lvl="1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 smtClean="0"/>
              <a:t>程序是</a:t>
            </a:r>
            <a:r>
              <a:rPr lang="zh-CN" altLang="en-US" sz="2400" b="1" dirty="0" smtClean="0"/>
              <a:t>从</a:t>
            </a:r>
            <a:r>
              <a:rPr lang="zh-CN" altLang="en-US" sz="2400" b="1" dirty="0" smtClean="0"/>
              <a:t>开始符号的分析子程序开始执行。</a:t>
            </a:r>
            <a:r>
              <a:rPr lang="zh-CN" altLang="en-US" sz="2400" b="1" dirty="0" smtClean="0"/>
              <a:t>每个（</a:t>
            </a:r>
            <a:r>
              <a:rPr lang="zh-CN" altLang="en-US" sz="2400" b="1" dirty="0" smtClean="0"/>
              <a:t>条件语句 </a:t>
            </a:r>
            <a:r>
              <a:rPr lang="en-US" altLang="zh-CN" sz="2400" b="1" dirty="0" smtClean="0"/>
              <a:t>switch  case</a:t>
            </a:r>
            <a:r>
              <a:rPr lang="zh-CN" altLang="en-US" sz="2400" b="1" dirty="0" smtClean="0"/>
              <a:t>）</a:t>
            </a:r>
            <a:endParaRPr lang="en-US" altLang="zh-CN" sz="2400" b="1" dirty="0" smtClean="0"/>
          </a:p>
          <a:p>
            <a:pPr lvl="1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 smtClean="0"/>
              <a:t>如果产生式中遇到</a:t>
            </a:r>
            <a:r>
              <a:rPr lang="zh-CN" altLang="en-US" sz="2400" b="1" dirty="0" smtClean="0"/>
              <a:t>的是终结符号，则根据该终结符号和当前的单词符号是否一致，进行判断。</a:t>
            </a:r>
            <a:endParaRPr lang="en-US" altLang="zh-CN" sz="2400" b="1" dirty="0" smtClean="0"/>
          </a:p>
          <a:p>
            <a:pPr lvl="1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/>
              <a:t>如果产生式中遇到</a:t>
            </a:r>
            <a:r>
              <a:rPr lang="zh-CN" altLang="en-US" sz="2400" b="1" dirty="0"/>
              <a:t>的</a:t>
            </a:r>
            <a:r>
              <a:rPr lang="zh-CN" altLang="en-US" sz="2400" b="1" dirty="0" smtClean="0"/>
              <a:t>是非终结符</a:t>
            </a:r>
            <a:r>
              <a:rPr lang="zh-CN" altLang="en-US" sz="2400" b="1" dirty="0"/>
              <a:t>号，</a:t>
            </a:r>
            <a:r>
              <a:rPr lang="zh-CN" altLang="en-US" sz="2400" b="1" dirty="0" smtClean="0"/>
              <a:t>则调用该非终结符号的子程序，</a:t>
            </a:r>
            <a:r>
              <a:rPr lang="zh-CN" altLang="en-US" sz="2400" b="1" dirty="0"/>
              <a:t>进行判断。</a:t>
            </a:r>
            <a:endParaRPr lang="en-US" altLang="zh-CN" sz="2400" b="1" dirty="0"/>
          </a:p>
          <a:p>
            <a:pPr lvl="1">
              <a:lnSpc>
                <a:spcPct val="115000"/>
              </a:lnSpc>
              <a:buFont typeface="Wingdings" pitchFamily="2" charset="2"/>
              <a:buNone/>
            </a:pPr>
            <a:endParaRPr lang="zh-CN" altLang="en-US" sz="2400" b="1" dirty="0" smtClean="0"/>
          </a:p>
          <a:p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40024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11560" y="1124744"/>
            <a:ext cx="7924800" cy="1944216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已知文法</a:t>
            </a:r>
            <a:r>
              <a:rPr lang="en-US" altLang="zh-CN" sz="2400" dirty="0" smtClean="0"/>
              <a:t>G(S)</a:t>
            </a:r>
            <a:r>
              <a:rPr lang="zh-CN" altLang="en-US" sz="2400" dirty="0" smtClean="0"/>
              <a:t>为：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S</a:t>
            </a:r>
            <a:r>
              <a:rPr lang="en-US" altLang="zh-CN" sz="2400" dirty="0" smtClean="0">
                <a:sym typeface="Symbol" pitchFamily="18" charset="2"/>
              </a:rPr>
              <a:t></a:t>
            </a:r>
            <a:r>
              <a:rPr lang="en-US" altLang="zh-CN" sz="2400" dirty="0" smtClean="0"/>
              <a:t> a | </a:t>
            </a:r>
            <a:r>
              <a:rPr lang="el-GR" altLang="zh-CN" sz="2400" dirty="0" smtClean="0"/>
              <a:t>Λ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|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>
              <a:buFont typeface="Wingdings" pitchFamily="2" charset="2"/>
              <a:buNone/>
            </a:pPr>
            <a:r>
              <a:rPr lang="en-US" altLang="zh-CN" sz="2400" dirty="0" smtClean="0"/>
              <a:t>	T</a:t>
            </a:r>
            <a:r>
              <a:rPr lang="en-US" altLang="zh-CN" sz="2400" dirty="0" smtClean="0">
                <a:sym typeface="Symbol" pitchFamily="18" charset="2"/>
              </a:rPr>
              <a:t></a:t>
            </a:r>
            <a:r>
              <a:rPr lang="en-US" altLang="zh-CN" sz="2400" dirty="0" smtClean="0"/>
              <a:t> T,S|S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2009516" y="2708920"/>
            <a:ext cx="288032" cy="0"/>
          </a:xfrm>
          <a:prstGeom prst="line">
            <a:avLst/>
          </a:prstGeom>
          <a:ln w="285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1560" y="260648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(2) </a:t>
            </a: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改写文法，消除其中的左递归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3068960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文法第二行存在左递归，改写为：</a:t>
            </a:r>
            <a:endParaRPr lang="en-US" altLang="zh-CN" sz="2400" b="1" dirty="0">
              <a:solidFill>
                <a:prstClr val="black"/>
              </a:solidFill>
              <a:ea typeface="宋体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      T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ST´        T’ 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  <a:sym typeface="Symbol" pitchFamily="18" charset="2"/>
              </a:rPr>
              <a:t> </a:t>
            </a: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  <a:sym typeface="Symbol" pitchFamily="18" charset="2"/>
              </a:rPr>
              <a:t>，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ST´ |</a:t>
            </a:r>
            <a:r>
              <a:rPr lang="el-GR" altLang="zh-CN" sz="2400" b="1" dirty="0">
                <a:solidFill>
                  <a:prstClr val="black"/>
                </a:solidFill>
                <a:ea typeface="宋体" pitchFamily="2" charset="-122"/>
              </a:rPr>
              <a:t>ε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4077072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改写后的文法：</a:t>
            </a:r>
            <a:endParaRPr lang="en-US" altLang="zh-CN" sz="2400" b="1" dirty="0">
              <a:solidFill>
                <a:prstClr val="black"/>
              </a:solidFill>
              <a:ea typeface="宋体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S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a | </a:t>
            </a:r>
            <a:r>
              <a:rPr lang="el-GR" altLang="zh-CN" sz="2400" b="1" dirty="0">
                <a:solidFill>
                  <a:prstClr val="black"/>
                </a:solidFill>
                <a:ea typeface="宋体" pitchFamily="2" charset="-122"/>
              </a:rPr>
              <a:t>Λ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|</a:t>
            </a: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（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T</a:t>
            </a: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）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T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ST’         T’ 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  <a:sym typeface="Symbol" pitchFamily="18" charset="2"/>
              </a:rPr>
              <a:t>，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ST´|</a:t>
            </a:r>
            <a:r>
              <a:rPr lang="el-GR" altLang="zh-CN" sz="2400" b="1" dirty="0">
                <a:solidFill>
                  <a:prstClr val="black"/>
                </a:solidFill>
                <a:ea typeface="宋体" pitchFamily="2" charset="-122"/>
              </a:rPr>
              <a:t>ε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srgbClr val="FFFFFF"/>
                </a:solidFill>
              </a:rPr>
              <a:pPr/>
              <a:t>30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7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260648"/>
            <a:ext cx="734481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(3) </a:t>
            </a: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判断文法是否是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LL(1)</a:t>
            </a: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文法</a:t>
            </a:r>
            <a:endParaRPr lang="en-US" altLang="zh-CN" sz="2400" b="1" dirty="0">
              <a:solidFill>
                <a:prstClr val="black"/>
              </a:solidFill>
              <a:ea typeface="宋体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prstClr val="black"/>
                </a:solidFill>
                <a:ea typeface="宋体" pitchFamily="2" charset="-122"/>
              </a:rPr>
              <a:t> </a:t>
            </a:r>
            <a:r>
              <a:rPr lang="en-US" altLang="zh-CN" sz="2200" dirty="0">
                <a:solidFill>
                  <a:prstClr val="black"/>
                </a:solidFill>
                <a:ea typeface="宋体" pitchFamily="2" charset="-122"/>
              </a:rPr>
              <a:t>    1</a:t>
            </a:r>
            <a:r>
              <a:rPr lang="zh-CN" altLang="en-US" sz="2200" dirty="0">
                <a:solidFill>
                  <a:prstClr val="black"/>
                </a:solidFill>
                <a:ea typeface="宋体" pitchFamily="2" charset="-122"/>
              </a:rPr>
              <a:t>）分析哪些非终结符能推导出</a:t>
            </a:r>
            <a:r>
              <a:rPr lang="el-GR" altLang="zh-CN" sz="2200" dirty="0">
                <a:solidFill>
                  <a:prstClr val="black"/>
                </a:solidFill>
                <a:ea typeface="宋体" pitchFamily="2" charset="-122"/>
              </a:rPr>
              <a:t>ε</a:t>
            </a:r>
            <a:endParaRPr lang="en-US" altLang="zh-CN" sz="2200" dirty="0">
              <a:solidFill>
                <a:prstClr val="black"/>
              </a:solidFill>
              <a:ea typeface="宋体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prstClr val="black"/>
                </a:solidFill>
                <a:ea typeface="宋体" pitchFamily="2" charset="-122"/>
              </a:rPr>
              <a:t> </a:t>
            </a:r>
            <a:r>
              <a:rPr lang="en-US" altLang="zh-CN" sz="2200" dirty="0">
                <a:solidFill>
                  <a:prstClr val="black"/>
                </a:solidFill>
                <a:ea typeface="宋体" pitchFamily="2" charset="-122"/>
              </a:rPr>
              <a:t>    2</a:t>
            </a:r>
            <a:r>
              <a:rPr lang="zh-CN" altLang="en-US" sz="2200" dirty="0">
                <a:solidFill>
                  <a:prstClr val="black"/>
                </a:solidFill>
                <a:ea typeface="宋体" pitchFamily="2" charset="-122"/>
              </a:rPr>
              <a:t>）求每个非终结符的</a:t>
            </a:r>
            <a:r>
              <a:rPr lang="en-US" altLang="zh-CN" sz="2200" dirty="0">
                <a:solidFill>
                  <a:prstClr val="black"/>
                </a:solidFill>
                <a:ea typeface="宋体" pitchFamily="2" charset="-122"/>
              </a:rPr>
              <a:t>FIRST()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prstClr val="black"/>
                </a:solidFill>
                <a:ea typeface="宋体" pitchFamily="2" charset="-122"/>
              </a:rPr>
              <a:t> </a:t>
            </a:r>
            <a:r>
              <a:rPr lang="en-US" altLang="zh-CN" sz="2200" dirty="0">
                <a:solidFill>
                  <a:prstClr val="black"/>
                </a:solidFill>
                <a:ea typeface="宋体" pitchFamily="2" charset="-122"/>
              </a:rPr>
              <a:t>    3)   </a:t>
            </a:r>
            <a:r>
              <a:rPr lang="zh-CN" altLang="en-US" sz="2200" dirty="0">
                <a:solidFill>
                  <a:prstClr val="black"/>
                </a:solidFill>
                <a:ea typeface="宋体" pitchFamily="2" charset="-122"/>
              </a:rPr>
              <a:t>求能推导出</a:t>
            </a:r>
            <a:r>
              <a:rPr lang="el-GR" altLang="zh-CN" sz="2200" dirty="0">
                <a:solidFill>
                  <a:prstClr val="black"/>
                </a:solidFill>
                <a:ea typeface="宋体" pitchFamily="2" charset="-122"/>
              </a:rPr>
              <a:t>ε</a:t>
            </a:r>
            <a:r>
              <a:rPr lang="zh-CN" altLang="en-US" sz="2200" dirty="0">
                <a:solidFill>
                  <a:prstClr val="black"/>
                </a:solidFill>
                <a:ea typeface="宋体" pitchFamily="2" charset="-122"/>
              </a:rPr>
              <a:t>的</a:t>
            </a:r>
            <a:r>
              <a:rPr lang="en-US" altLang="zh-CN" sz="2200" dirty="0">
                <a:solidFill>
                  <a:prstClr val="black"/>
                </a:solidFill>
                <a:ea typeface="宋体" pitchFamily="2" charset="-122"/>
              </a:rPr>
              <a:t>FOLLOW()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dirty="0">
                <a:solidFill>
                  <a:prstClr val="black"/>
                </a:solidFill>
                <a:ea typeface="宋体" pitchFamily="2" charset="-122"/>
              </a:rPr>
              <a:t> </a:t>
            </a:r>
            <a:r>
              <a:rPr lang="en-US" altLang="zh-CN" sz="2200" dirty="0">
                <a:solidFill>
                  <a:prstClr val="black"/>
                </a:solidFill>
                <a:ea typeface="宋体" pitchFamily="2" charset="-122"/>
              </a:rPr>
              <a:t>    4)   </a:t>
            </a:r>
            <a:r>
              <a:rPr lang="zh-CN" altLang="en-US" sz="2200" dirty="0">
                <a:solidFill>
                  <a:prstClr val="black"/>
                </a:solidFill>
                <a:ea typeface="宋体" pitchFamily="2" charset="-122"/>
              </a:rPr>
              <a:t>根据</a:t>
            </a:r>
            <a:r>
              <a:rPr lang="en-US" altLang="zh-CN" sz="2200" dirty="0">
                <a:solidFill>
                  <a:prstClr val="black"/>
                </a:solidFill>
                <a:ea typeface="宋体" pitchFamily="2" charset="-122"/>
              </a:rPr>
              <a:t>SELLECT() </a:t>
            </a:r>
            <a:r>
              <a:rPr lang="zh-CN" altLang="en-US" sz="2200" dirty="0">
                <a:solidFill>
                  <a:prstClr val="black"/>
                </a:solidFill>
                <a:ea typeface="宋体" pitchFamily="2" charset="-122"/>
              </a:rPr>
              <a:t>判断每个非终结符的产生式是否挑选结果是确定的。是， </a:t>
            </a:r>
            <a:r>
              <a:rPr lang="en-US" altLang="zh-CN" sz="2200" dirty="0">
                <a:solidFill>
                  <a:prstClr val="black"/>
                </a:solidFill>
                <a:ea typeface="宋体" pitchFamily="2" charset="-122"/>
              </a:rPr>
              <a:t>LL(1)</a:t>
            </a:r>
            <a:r>
              <a:rPr lang="zh-CN" altLang="en-US" sz="2200" dirty="0">
                <a:solidFill>
                  <a:prstClr val="black"/>
                </a:solidFill>
                <a:ea typeface="宋体" pitchFamily="2" charset="-122"/>
              </a:rPr>
              <a:t>文法， 否，</a:t>
            </a:r>
            <a:r>
              <a:rPr lang="en-US" altLang="zh-CN" sz="2200" dirty="0">
                <a:solidFill>
                  <a:prstClr val="black"/>
                </a:solidFill>
                <a:ea typeface="宋体" pitchFamily="2" charset="-122"/>
              </a:rPr>
              <a:t>…</a:t>
            </a:r>
            <a:endParaRPr lang="zh-CN" altLang="en-US" sz="2200" dirty="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2708920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改写后的文法：</a:t>
            </a:r>
            <a:endParaRPr lang="en-US" altLang="zh-CN" sz="2400" b="1" dirty="0">
              <a:solidFill>
                <a:prstClr val="black"/>
              </a:solidFill>
              <a:ea typeface="宋体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S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a | </a:t>
            </a:r>
            <a:r>
              <a:rPr lang="el-GR" altLang="zh-CN" sz="2400" b="1" dirty="0">
                <a:solidFill>
                  <a:prstClr val="black"/>
                </a:solidFill>
                <a:ea typeface="宋体" pitchFamily="2" charset="-122"/>
              </a:rPr>
              <a:t>Λ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|</a:t>
            </a: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（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T</a:t>
            </a: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）  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T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ST´         T´ 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,ST´ |</a:t>
            </a:r>
            <a:r>
              <a:rPr lang="el-GR" altLang="zh-CN" sz="2400" b="1" dirty="0">
                <a:solidFill>
                  <a:prstClr val="black"/>
                </a:solidFill>
                <a:ea typeface="宋体" pitchFamily="2" charset="-122"/>
              </a:rPr>
              <a:t>ε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0552" y="3781727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1)  S≠&gt;*</a:t>
            </a:r>
            <a:r>
              <a:rPr lang="el-GR" altLang="zh-CN" sz="2400" b="1" dirty="0">
                <a:solidFill>
                  <a:prstClr val="black"/>
                </a:solidFill>
                <a:ea typeface="宋体" pitchFamily="2" charset="-122"/>
              </a:rPr>
              <a:t> ε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     T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≠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&gt;*</a:t>
            </a:r>
            <a:r>
              <a:rPr lang="el-GR" altLang="zh-CN" sz="2400" b="1" dirty="0">
                <a:solidFill>
                  <a:prstClr val="black"/>
                </a:solidFill>
                <a:ea typeface="宋体" pitchFamily="2" charset="-122"/>
              </a:rPr>
              <a:t> </a:t>
            </a:r>
            <a:r>
              <a:rPr lang="el-GR" altLang="zh-CN" sz="2400" b="1" dirty="0">
                <a:solidFill>
                  <a:prstClr val="black"/>
                </a:solidFill>
                <a:ea typeface="宋体" pitchFamily="2" charset="-122"/>
              </a:rPr>
              <a:t>ε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 T´=&gt;*</a:t>
            </a:r>
            <a:r>
              <a:rPr lang="el-GR" altLang="zh-CN" sz="2400" b="1" dirty="0">
                <a:solidFill>
                  <a:prstClr val="black"/>
                </a:solidFill>
                <a:ea typeface="宋体" pitchFamily="2" charset="-122"/>
              </a:rPr>
              <a:t> </a:t>
            </a:r>
            <a:r>
              <a:rPr lang="el-GR" altLang="zh-CN" sz="2400" b="1" dirty="0">
                <a:solidFill>
                  <a:prstClr val="black"/>
                </a:solidFill>
                <a:ea typeface="宋体" pitchFamily="2" charset="-122"/>
              </a:rPr>
              <a:t>ε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</a:t>
            </a:r>
            <a:endParaRPr lang="en-US" altLang="zh-CN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srgbClr val="FFFFFF"/>
                </a:solidFill>
              </a:rPr>
              <a:pPr/>
              <a:t>31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509120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2)  FIRST(S)={a,</a:t>
            </a:r>
            <a:r>
              <a:rPr lang="el-GR" altLang="zh-CN" sz="2400" b="1" dirty="0">
                <a:solidFill>
                  <a:prstClr val="black"/>
                </a:solidFill>
                <a:ea typeface="宋体" pitchFamily="2" charset="-122"/>
              </a:rPr>
              <a:t> </a:t>
            </a:r>
            <a:r>
              <a:rPr lang="el-GR" altLang="zh-CN" sz="2400" b="1" dirty="0">
                <a:solidFill>
                  <a:prstClr val="black"/>
                </a:solidFill>
                <a:ea typeface="宋体" pitchFamily="2" charset="-122"/>
              </a:rPr>
              <a:t>Λ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, (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58421" y="450912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50021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rgbClr val="A50021"/>
                </a:solidFill>
                <a:ea typeface="宋体" pitchFamily="2" charset="-122"/>
              </a:rPr>
              <a:t>    FIRST(T)=FIRST(S)={a,</a:t>
            </a:r>
            <a:r>
              <a:rPr lang="el-GR" altLang="zh-CN" sz="2400" b="1" dirty="0">
                <a:solidFill>
                  <a:srgbClr val="A50021"/>
                </a:solidFill>
                <a:ea typeface="宋体" pitchFamily="2" charset="-122"/>
              </a:rPr>
              <a:t> </a:t>
            </a:r>
            <a:r>
              <a:rPr lang="el-GR" altLang="zh-CN" sz="2400" b="1" dirty="0">
                <a:solidFill>
                  <a:srgbClr val="A50021"/>
                </a:solidFill>
                <a:ea typeface="宋体" pitchFamily="2" charset="-122"/>
              </a:rPr>
              <a:t>Λ</a:t>
            </a:r>
            <a:r>
              <a:rPr lang="en-US" altLang="zh-CN" sz="2400" b="1" dirty="0">
                <a:solidFill>
                  <a:srgbClr val="A50021"/>
                </a:solidFill>
                <a:ea typeface="宋体" pitchFamily="2" charset="-122"/>
              </a:rPr>
              <a:t>, ( } </a:t>
            </a:r>
            <a:endParaRPr lang="zh-CN" altLang="en-US" sz="2400" b="1" dirty="0">
              <a:solidFill>
                <a:srgbClr val="A50021"/>
              </a:solidFill>
              <a:ea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4982771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   FIRST(T’)={,  ,</a:t>
            </a:r>
            <a:r>
              <a:rPr lang="el-GR" altLang="zh-CN" sz="2400" b="1" dirty="0">
                <a:solidFill>
                  <a:prstClr val="black"/>
                </a:solidFill>
                <a:ea typeface="宋体" pitchFamily="2" charset="-122"/>
              </a:rPr>
              <a:t> ε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} 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5589240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50021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rgbClr val="A50021"/>
                </a:solidFill>
                <a:ea typeface="宋体" pitchFamily="2" charset="-122"/>
              </a:rPr>
              <a:t>3</a:t>
            </a:r>
            <a:r>
              <a:rPr lang="zh-CN" altLang="en-US" sz="2400" b="1" dirty="0">
                <a:solidFill>
                  <a:srgbClr val="A50021"/>
                </a:solidFill>
                <a:ea typeface="宋体" pitchFamily="2" charset="-122"/>
              </a:rPr>
              <a:t>）</a:t>
            </a:r>
            <a:r>
              <a:rPr lang="en-US" altLang="zh-CN" sz="2400" b="1" dirty="0">
                <a:solidFill>
                  <a:srgbClr val="A50021"/>
                </a:solidFill>
                <a:ea typeface="宋体" pitchFamily="2" charset="-122"/>
              </a:rPr>
              <a:t>    FOLLOW(T´) = FOLLOW(T) = { )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50021"/>
                </a:solidFill>
                <a:ea typeface="宋体" pitchFamily="2" charset="-122"/>
              </a:rPr>
              <a:t> </a:t>
            </a:r>
            <a:endParaRPr lang="zh-CN" altLang="en-US" sz="2400" b="1" dirty="0">
              <a:solidFill>
                <a:srgbClr val="A5002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86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6" grpId="0"/>
      <p:bldP spid="7" grpId="0"/>
      <p:bldP spid="8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260648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(3) </a:t>
            </a: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判断文法是否是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LL(1)</a:t>
            </a: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文法</a:t>
            </a:r>
            <a:endParaRPr lang="en-US" altLang="zh-CN" sz="2400" b="1" dirty="0">
              <a:solidFill>
                <a:prstClr val="black"/>
              </a:solidFill>
              <a:ea typeface="宋体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    4)   </a:t>
            </a: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根据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SELLECT() </a:t>
            </a: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判断每个非终结符的产生式是否挑选结果是确定的。是， 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LL(1)</a:t>
            </a: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文法， 否，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…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1445840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改写后的文法：</a:t>
            </a:r>
            <a:endParaRPr lang="en-US" altLang="zh-CN" sz="2400" b="1" dirty="0">
              <a:solidFill>
                <a:prstClr val="black"/>
              </a:solidFill>
              <a:ea typeface="宋体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S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a | </a:t>
            </a:r>
            <a:r>
              <a:rPr lang="el-GR" altLang="zh-CN" sz="2400" b="1" dirty="0">
                <a:solidFill>
                  <a:prstClr val="black"/>
                </a:solidFill>
                <a:ea typeface="宋体" pitchFamily="2" charset="-122"/>
              </a:rPr>
              <a:t>Λ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|(T</a:t>
            </a: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）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T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ST’         T’ 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,ST’ |</a:t>
            </a:r>
            <a:r>
              <a:rPr lang="el-GR" altLang="zh-CN" sz="2400" b="1" dirty="0">
                <a:solidFill>
                  <a:prstClr val="black"/>
                </a:solidFill>
                <a:ea typeface="宋体" pitchFamily="2" charset="-122"/>
              </a:rPr>
              <a:t>ε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3372" y="2708920"/>
            <a:ext cx="8680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50021"/>
                </a:solidFill>
                <a:ea typeface="宋体" pitchFamily="2" charset="-122"/>
              </a:rPr>
              <a:t>S</a:t>
            </a:r>
            <a:r>
              <a:rPr lang="zh-CN" altLang="en-US" sz="2400" b="1" dirty="0">
                <a:solidFill>
                  <a:srgbClr val="A50021"/>
                </a:solidFill>
                <a:ea typeface="宋体" pitchFamily="2" charset="-122"/>
              </a:rPr>
              <a:t>有三个产生式：</a:t>
            </a:r>
            <a:endParaRPr lang="en-US" altLang="zh-CN" sz="2400" b="1" dirty="0">
              <a:solidFill>
                <a:srgbClr val="A50021"/>
              </a:solidFill>
              <a:ea typeface="宋体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SELLECT(S-&gt;a) ={a};  SELLECT(S-&gt;</a:t>
            </a:r>
            <a:r>
              <a:rPr lang="el-GR" altLang="zh-CN" sz="2400" b="1" dirty="0">
                <a:solidFill>
                  <a:prstClr val="black"/>
                </a:solidFill>
                <a:ea typeface="宋体" pitchFamily="2" charset="-122"/>
              </a:rPr>
              <a:t> Λ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) ={</a:t>
            </a:r>
            <a:r>
              <a:rPr lang="el-GR" altLang="zh-CN" sz="2400" b="1" dirty="0">
                <a:solidFill>
                  <a:prstClr val="black"/>
                </a:solidFill>
                <a:ea typeface="宋体" pitchFamily="2" charset="-122"/>
              </a:rPr>
              <a:t>Λ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}; 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SELLECT(S-&gt;</a:t>
            </a:r>
            <a:r>
              <a:rPr lang="el-GR" altLang="zh-CN" sz="2400" b="1" dirty="0">
                <a:solidFill>
                  <a:prstClr val="black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(T)) ={(};</a:t>
            </a:r>
            <a:endParaRPr lang="en-US" altLang="zh-CN" sz="2400" b="1" dirty="0">
              <a:solidFill>
                <a:prstClr val="black"/>
              </a:solidFill>
              <a:ea typeface="宋体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A50021"/>
                </a:solidFill>
                <a:ea typeface="宋体" pitchFamily="2" charset="-122"/>
              </a:rPr>
              <a:t>三个</a:t>
            </a:r>
            <a:r>
              <a:rPr lang="en-US" altLang="zh-CN" sz="2400" b="1" dirty="0" err="1">
                <a:solidFill>
                  <a:srgbClr val="A50021"/>
                </a:solidFill>
                <a:ea typeface="宋体" pitchFamily="2" charset="-122"/>
              </a:rPr>
              <a:t>sellect</a:t>
            </a:r>
            <a:r>
              <a:rPr lang="zh-CN" altLang="en-US" sz="2400" b="1" dirty="0">
                <a:solidFill>
                  <a:srgbClr val="A50021"/>
                </a:solidFill>
                <a:ea typeface="宋体" pitchFamily="2" charset="-122"/>
              </a:rPr>
              <a:t>（）∩为</a:t>
            </a:r>
            <a:r>
              <a:rPr lang="zh-CN" altLang="en-US" sz="2400" b="1" dirty="0">
                <a:solidFill>
                  <a:srgbClr val="A50021"/>
                </a:solidFill>
                <a:ea typeface="宋体" pitchFamily="2" charset="-122"/>
              </a:rPr>
              <a:t>∅。（即：三</a:t>
            </a:r>
            <a:r>
              <a:rPr lang="zh-CN" altLang="en-US" sz="2400" b="1" dirty="0">
                <a:solidFill>
                  <a:srgbClr val="A50021"/>
                </a:solidFill>
                <a:ea typeface="宋体" pitchFamily="2" charset="-122"/>
              </a:rPr>
              <a:t>个产生式选择是确定</a:t>
            </a:r>
            <a:r>
              <a:rPr lang="zh-CN" altLang="en-US" sz="2400" b="1" dirty="0">
                <a:solidFill>
                  <a:srgbClr val="A50021"/>
                </a:solidFill>
                <a:ea typeface="宋体" pitchFamily="2" charset="-122"/>
              </a:rPr>
              <a:t>的）</a:t>
            </a:r>
            <a:endParaRPr lang="zh-CN" altLang="en-US" sz="2400" b="1" dirty="0">
              <a:solidFill>
                <a:srgbClr val="FFC000"/>
              </a:solidFill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0114" y="4005064"/>
            <a:ext cx="8680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50021"/>
                </a:solidFill>
                <a:ea typeface="宋体" pitchFamily="2" charset="-122"/>
              </a:rPr>
              <a:t>T</a:t>
            </a:r>
            <a:r>
              <a:rPr lang="zh-CN" altLang="en-US" sz="2400" b="1" dirty="0">
                <a:solidFill>
                  <a:srgbClr val="A50021"/>
                </a:solidFill>
                <a:ea typeface="宋体" pitchFamily="2" charset="-122"/>
              </a:rPr>
              <a:t>有一个产生式，不用判断</a:t>
            </a:r>
            <a:endParaRPr lang="zh-CN" altLang="en-US" sz="2400" b="1" dirty="0">
              <a:solidFill>
                <a:srgbClr val="A50021"/>
              </a:solidFill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244" y="4581128"/>
            <a:ext cx="8680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50021"/>
                </a:solidFill>
                <a:ea typeface="宋体" pitchFamily="2" charset="-122"/>
              </a:rPr>
              <a:t>T´</a:t>
            </a:r>
            <a:r>
              <a:rPr lang="zh-CN" altLang="en-US" sz="2400" b="1" dirty="0">
                <a:solidFill>
                  <a:srgbClr val="A50021"/>
                </a:solidFill>
                <a:ea typeface="宋体" pitchFamily="2" charset="-122"/>
              </a:rPr>
              <a:t>有两个产生式：</a:t>
            </a:r>
            <a:endParaRPr lang="en-US" altLang="zh-CN" sz="2400" b="1" dirty="0">
              <a:solidFill>
                <a:srgbClr val="A50021"/>
              </a:solidFill>
              <a:ea typeface="宋体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SELLECT(T</a:t>
            </a:r>
            <a:r>
              <a:rPr lang="el-GR" altLang="zh-CN" sz="2400" b="1" dirty="0">
                <a:solidFill>
                  <a:prstClr val="black"/>
                </a:solidFill>
                <a:ea typeface="宋体" pitchFamily="2" charset="-122"/>
              </a:rPr>
              <a:t>´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-&gt;,ST) ={,};</a:t>
            </a:r>
            <a:r>
              <a:rPr lang="en-US" altLang="zh-CN" sz="2400" b="1" dirty="0">
                <a:solidFill>
                  <a:srgbClr val="FFC000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rgbClr val="FFC000"/>
                </a:solidFill>
                <a:ea typeface="宋体" pitchFamily="2" charset="-122"/>
              </a:rPr>
              <a:t>  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SELLECT(T´-&gt;</a:t>
            </a:r>
            <a:r>
              <a:rPr lang="el-GR" altLang="zh-CN" sz="2400" b="1" dirty="0">
                <a:solidFill>
                  <a:prstClr val="black"/>
                </a:solidFill>
                <a:ea typeface="宋体" pitchFamily="2" charset="-122"/>
              </a:rPr>
              <a:t>ε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) =FOLLOW(T´)={)};</a:t>
            </a:r>
            <a:r>
              <a:rPr lang="en-US" altLang="zh-CN" sz="2400" b="1" dirty="0">
                <a:solidFill>
                  <a:srgbClr val="FFC000"/>
                </a:solidFill>
                <a:ea typeface="宋体" pitchFamily="2" charset="-122"/>
              </a:rPr>
              <a:t>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A50021"/>
                </a:solidFill>
                <a:ea typeface="宋体" pitchFamily="2" charset="-122"/>
              </a:rPr>
              <a:t>三个</a:t>
            </a:r>
            <a:r>
              <a:rPr lang="en-US" altLang="zh-CN" sz="2400" b="1" dirty="0" err="1">
                <a:solidFill>
                  <a:srgbClr val="A50021"/>
                </a:solidFill>
                <a:ea typeface="宋体" pitchFamily="2" charset="-122"/>
              </a:rPr>
              <a:t>sellect</a:t>
            </a:r>
            <a:r>
              <a:rPr lang="zh-CN" altLang="en-US" sz="2400" b="1" dirty="0">
                <a:solidFill>
                  <a:srgbClr val="A50021"/>
                </a:solidFill>
                <a:ea typeface="宋体" pitchFamily="2" charset="-122"/>
              </a:rPr>
              <a:t>（）∩为</a:t>
            </a:r>
            <a:r>
              <a:rPr lang="zh-CN" altLang="en-US" sz="2400" b="1" dirty="0">
                <a:solidFill>
                  <a:srgbClr val="A50021"/>
                </a:solidFill>
                <a:ea typeface="宋体" pitchFamily="2" charset="-122"/>
              </a:rPr>
              <a:t>∅。（即：两个</a:t>
            </a:r>
            <a:r>
              <a:rPr lang="zh-CN" altLang="en-US" sz="2400" b="1" dirty="0">
                <a:solidFill>
                  <a:srgbClr val="A50021"/>
                </a:solidFill>
                <a:ea typeface="宋体" pitchFamily="2" charset="-122"/>
              </a:rPr>
              <a:t>产生式选择是确定的）</a:t>
            </a:r>
            <a:endParaRPr lang="zh-CN" altLang="en-US" sz="2400" b="1" dirty="0">
              <a:solidFill>
                <a:srgbClr val="FFC000"/>
              </a:solidFill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021" y="6027003"/>
            <a:ext cx="8680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结论：该文法是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LL(1)</a:t>
            </a: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文法。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srgbClr val="FFFFFF"/>
                </a:solidFill>
              </a:rPr>
              <a:pPr/>
              <a:t>32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47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5" grpId="0"/>
      <p:bldP spid="6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srgbClr val="FFFFFF"/>
                </a:solidFill>
              </a:rPr>
              <a:pPr/>
              <a:t>33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88640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（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4</a:t>
            </a: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）画预测分析表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47631"/>
              </p:ext>
            </p:extLst>
          </p:nvPr>
        </p:nvGraphicFramePr>
        <p:xfrm>
          <a:off x="763383" y="3573016"/>
          <a:ext cx="6552000" cy="237626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36000"/>
                <a:gridCol w="936000"/>
                <a:gridCol w="936000"/>
                <a:gridCol w="936000"/>
                <a:gridCol w="936000"/>
                <a:gridCol w="936000"/>
                <a:gridCol w="936000"/>
              </a:tblGrid>
              <a:tr h="594066"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altLang="zh-CN" sz="2400" dirty="0" smtClean="0"/>
                        <a:t>Λ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(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)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,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#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66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-&gt;a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-&gt;</a:t>
                      </a:r>
                      <a:r>
                        <a:rPr lang="el-GR" altLang="zh-CN" sz="2400" dirty="0" smtClean="0"/>
                        <a:t>Λ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-&gt;(T)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66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-&gt;</a:t>
                      </a:r>
                      <a:r>
                        <a:rPr lang="en-US" altLang="zh-CN" sz="2400" dirty="0" smtClean="0"/>
                        <a:t>ST´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-&gt;</a:t>
                      </a:r>
                      <a:r>
                        <a:rPr lang="en-US" altLang="zh-CN" sz="2400" dirty="0" smtClean="0"/>
                        <a:t>ST´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-&gt;</a:t>
                      </a:r>
                      <a:r>
                        <a:rPr lang="en-US" altLang="zh-CN" sz="2400" dirty="0" smtClean="0"/>
                        <a:t>ST´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66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T´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-&gt;</a:t>
                      </a:r>
                      <a:r>
                        <a:rPr lang="el-GR" altLang="zh-CN" sz="2400" dirty="0" smtClean="0"/>
                        <a:t>ε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1925" y="671921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改写后的文法：</a:t>
            </a:r>
            <a:endParaRPr lang="en-US" altLang="zh-CN" sz="2400" b="1" dirty="0">
              <a:solidFill>
                <a:prstClr val="black"/>
              </a:solidFill>
              <a:ea typeface="宋体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S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a | </a:t>
            </a:r>
            <a:r>
              <a:rPr lang="el-GR" altLang="zh-CN" sz="2400" b="1" dirty="0">
                <a:solidFill>
                  <a:prstClr val="black"/>
                </a:solidFill>
                <a:ea typeface="宋体" pitchFamily="2" charset="-122"/>
              </a:rPr>
              <a:t>Λ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|</a:t>
            </a: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（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T</a:t>
            </a: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）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T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ST´         T’ 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,ST´ |</a:t>
            </a:r>
            <a:r>
              <a:rPr lang="el-GR" altLang="zh-CN" sz="2400" b="1" dirty="0">
                <a:solidFill>
                  <a:prstClr val="black"/>
                </a:solidFill>
                <a:ea typeface="宋体" pitchFamily="2" charset="-122"/>
              </a:rPr>
              <a:t>ε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3382" y="1772816"/>
            <a:ext cx="81290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dirty="0">
                <a:solidFill>
                  <a:prstClr val="black"/>
                </a:solidFill>
                <a:ea typeface="宋体" pitchFamily="2" charset="-122"/>
              </a:rPr>
              <a:t>SELLECT(S-&gt;a) ={a};  SELLECT(S-&gt;</a:t>
            </a:r>
            <a:r>
              <a:rPr lang="el-GR" altLang="zh-CN" sz="2200" b="1" dirty="0">
                <a:solidFill>
                  <a:prstClr val="black"/>
                </a:solidFill>
                <a:ea typeface="宋体" pitchFamily="2" charset="-122"/>
              </a:rPr>
              <a:t> Λ</a:t>
            </a:r>
            <a:r>
              <a:rPr lang="en-US" altLang="zh-CN" sz="2200" b="1" dirty="0">
                <a:solidFill>
                  <a:prstClr val="black"/>
                </a:solidFill>
                <a:ea typeface="宋体" pitchFamily="2" charset="-122"/>
              </a:rPr>
              <a:t>) ={</a:t>
            </a:r>
            <a:r>
              <a:rPr lang="el-GR" altLang="zh-CN" sz="2200" b="1" dirty="0">
                <a:solidFill>
                  <a:prstClr val="black"/>
                </a:solidFill>
                <a:ea typeface="宋体" pitchFamily="2" charset="-122"/>
              </a:rPr>
              <a:t>Λ</a:t>
            </a:r>
            <a:r>
              <a:rPr lang="en-US" altLang="zh-CN" sz="2200" b="1" dirty="0">
                <a:solidFill>
                  <a:prstClr val="black"/>
                </a:solidFill>
                <a:ea typeface="宋体" pitchFamily="2" charset="-122"/>
              </a:rPr>
              <a:t>}; SELLECT(S-&gt;</a:t>
            </a:r>
            <a:r>
              <a:rPr lang="el-GR" altLang="zh-CN" sz="2200" b="1" dirty="0">
                <a:solidFill>
                  <a:prstClr val="black"/>
                </a:solidFill>
                <a:ea typeface="宋体" pitchFamily="2" charset="-122"/>
              </a:rPr>
              <a:t> </a:t>
            </a:r>
            <a:r>
              <a:rPr lang="en-US" altLang="zh-CN" sz="2200" b="1" dirty="0">
                <a:solidFill>
                  <a:prstClr val="black"/>
                </a:solidFill>
                <a:ea typeface="宋体" pitchFamily="2" charset="-122"/>
              </a:rPr>
              <a:t>(T)) ={(};</a:t>
            </a:r>
          </a:p>
        </p:txBody>
      </p:sp>
      <p:sp>
        <p:nvSpPr>
          <p:cNvPr id="7" name="矩形 6"/>
          <p:cNvSpPr/>
          <p:nvPr/>
        </p:nvSpPr>
        <p:spPr>
          <a:xfrm>
            <a:off x="797180" y="2780928"/>
            <a:ext cx="76632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dirty="0">
                <a:solidFill>
                  <a:prstClr val="black"/>
                </a:solidFill>
                <a:ea typeface="宋体" pitchFamily="2" charset="-122"/>
              </a:rPr>
              <a:t>SELLECT(T</a:t>
            </a:r>
            <a:r>
              <a:rPr lang="el-GR" altLang="zh-CN" sz="2200" b="1" dirty="0">
                <a:solidFill>
                  <a:prstClr val="black"/>
                </a:solidFill>
                <a:ea typeface="宋体" pitchFamily="2" charset="-122"/>
              </a:rPr>
              <a:t>´</a:t>
            </a:r>
            <a:r>
              <a:rPr lang="en-US" altLang="zh-CN" sz="2200" b="1" dirty="0">
                <a:solidFill>
                  <a:prstClr val="black"/>
                </a:solidFill>
                <a:ea typeface="宋体" pitchFamily="2" charset="-122"/>
              </a:rPr>
              <a:t>-&gt;,ST) ={,};</a:t>
            </a:r>
            <a:r>
              <a:rPr lang="en-US" altLang="zh-CN" sz="2200" b="1" dirty="0">
                <a:solidFill>
                  <a:srgbClr val="FFC000"/>
                </a:solidFill>
                <a:ea typeface="宋体" pitchFamily="2" charset="-122"/>
              </a:rPr>
              <a:t>   </a:t>
            </a:r>
            <a:r>
              <a:rPr lang="en-US" altLang="zh-CN" sz="2200" b="1" dirty="0">
                <a:solidFill>
                  <a:prstClr val="black"/>
                </a:solidFill>
                <a:ea typeface="宋体" pitchFamily="2" charset="-122"/>
              </a:rPr>
              <a:t>SELLECT(T´-&gt;</a:t>
            </a:r>
            <a:r>
              <a:rPr lang="el-GR" altLang="zh-CN" sz="2200" b="1" dirty="0">
                <a:solidFill>
                  <a:prstClr val="black"/>
                </a:solidFill>
                <a:ea typeface="宋体" pitchFamily="2" charset="-122"/>
              </a:rPr>
              <a:t>ε</a:t>
            </a:r>
            <a:r>
              <a:rPr lang="en-US" altLang="zh-CN" sz="2200" b="1" dirty="0">
                <a:solidFill>
                  <a:prstClr val="black"/>
                </a:solidFill>
                <a:ea typeface="宋体" pitchFamily="2" charset="-122"/>
              </a:rPr>
              <a:t>) </a:t>
            </a:r>
            <a:r>
              <a:rPr lang="en-US" altLang="zh-CN" sz="2200" b="1" dirty="0">
                <a:solidFill>
                  <a:prstClr val="black"/>
                </a:solidFill>
                <a:ea typeface="宋体" pitchFamily="2" charset="-122"/>
              </a:rPr>
              <a:t>={)};</a:t>
            </a:r>
            <a:r>
              <a:rPr lang="en-US" altLang="zh-CN" sz="2200" b="1" dirty="0">
                <a:solidFill>
                  <a:srgbClr val="FFC000"/>
                </a:solidFill>
                <a:ea typeface="宋体" pitchFamily="2" charset="-122"/>
              </a:rPr>
              <a:t>   </a:t>
            </a:r>
            <a:endParaRPr lang="en-US" altLang="zh-CN" sz="2200" b="1" dirty="0">
              <a:solidFill>
                <a:srgbClr val="FFC000"/>
              </a:solidFill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3382" y="2276872"/>
            <a:ext cx="81290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dirty="0">
                <a:solidFill>
                  <a:prstClr val="black"/>
                </a:solidFill>
                <a:ea typeface="宋体" pitchFamily="2" charset="-122"/>
              </a:rPr>
              <a:t>SELLECT(T -&gt;ST´) </a:t>
            </a:r>
            <a:r>
              <a:rPr lang="en-US" altLang="zh-CN" sz="2200" b="1" dirty="0">
                <a:solidFill>
                  <a:prstClr val="black"/>
                </a:solidFill>
                <a:ea typeface="宋体" pitchFamily="2" charset="-122"/>
              </a:rPr>
              <a:t>={</a:t>
            </a:r>
            <a:r>
              <a:rPr lang="en-US" altLang="zh-CN" sz="2200" b="1" dirty="0">
                <a:solidFill>
                  <a:prstClr val="black"/>
                </a:solidFill>
                <a:ea typeface="宋体" pitchFamily="2" charset="-122"/>
              </a:rPr>
              <a:t>a,</a:t>
            </a:r>
            <a:r>
              <a:rPr lang="el-GR" altLang="zh-CN" sz="2000" b="1" dirty="0">
                <a:solidFill>
                  <a:prstClr val="black"/>
                </a:solidFill>
                <a:ea typeface="宋体" pitchFamily="2" charset="-122"/>
              </a:rPr>
              <a:t> </a:t>
            </a:r>
            <a:r>
              <a:rPr lang="el-GR" altLang="zh-CN" sz="2000" b="1" dirty="0">
                <a:solidFill>
                  <a:prstClr val="black"/>
                </a:solidFill>
                <a:ea typeface="宋体" pitchFamily="2" charset="-122"/>
              </a:rPr>
              <a:t>Λ</a:t>
            </a:r>
            <a:r>
              <a:rPr lang="en-US" altLang="zh-CN" sz="2000" b="1" dirty="0">
                <a:solidFill>
                  <a:prstClr val="black"/>
                </a:solidFill>
                <a:ea typeface="宋体" pitchFamily="2" charset="-122"/>
              </a:rPr>
              <a:t>,( </a:t>
            </a:r>
            <a:r>
              <a:rPr lang="en-US" altLang="zh-CN" sz="2200" b="1" dirty="0">
                <a:solidFill>
                  <a:prstClr val="black"/>
                </a:solidFill>
                <a:ea typeface="宋体" pitchFamily="2" charset="-122"/>
              </a:rPr>
              <a:t>};  </a:t>
            </a:r>
            <a:endParaRPr lang="en-US" altLang="zh-CN" sz="2200" b="1" dirty="0">
              <a:solidFill>
                <a:prstClr val="black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200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srgbClr val="FFFFFF"/>
                </a:solidFill>
              </a:rPr>
              <a:pPr/>
              <a:t>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260648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例：如下产生式的递归下降分析程序（仅有一个右部）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424" y="908720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50021"/>
                </a:solidFill>
                <a:ea typeface="宋体" pitchFamily="2" charset="-122"/>
              </a:rPr>
              <a:t>&lt;function&gt; -&gt; FUNC  ID  ( &lt;</a:t>
            </a:r>
            <a:r>
              <a:rPr lang="en-US" altLang="zh-CN" sz="2400" b="1" dirty="0" err="1">
                <a:solidFill>
                  <a:srgbClr val="A50021"/>
                </a:solidFill>
                <a:ea typeface="宋体" pitchFamily="2" charset="-122"/>
              </a:rPr>
              <a:t>parameter_list</a:t>
            </a:r>
            <a:r>
              <a:rPr lang="en-US" altLang="zh-CN" sz="2400" b="1" dirty="0">
                <a:solidFill>
                  <a:srgbClr val="A50021"/>
                </a:solidFill>
                <a:ea typeface="宋体" pitchFamily="2" charset="-122"/>
              </a:rPr>
              <a:t> &gt; ) &lt;statement&gt; </a:t>
            </a:r>
            <a:endParaRPr lang="zh-CN" altLang="en-US" sz="2400" b="1" dirty="0">
              <a:solidFill>
                <a:srgbClr val="A50021"/>
              </a:solidFill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980" y="1556792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其中：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&lt;function &gt;   &lt;</a:t>
            </a:r>
            <a:r>
              <a:rPr lang="en-US" altLang="zh-CN" sz="2400" b="1" dirty="0" err="1">
                <a:solidFill>
                  <a:prstClr val="black"/>
                </a:solidFill>
                <a:ea typeface="宋体" pitchFamily="2" charset="-122"/>
              </a:rPr>
              <a:t>parameter_list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&gt;   &lt;statement&gt; </a:t>
            </a: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是非终结符号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752" y="2132856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FUNC  ID  (   ) </a:t>
            </a: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是终结符号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7562" y="2708920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程序：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void </a:t>
            </a:r>
            <a:r>
              <a:rPr lang="en-US" altLang="zh-CN" sz="2400" b="1" dirty="0" err="1">
                <a:solidFill>
                  <a:prstClr val="black"/>
                </a:solidFill>
                <a:ea typeface="宋体" pitchFamily="2" charset="-122"/>
              </a:rPr>
              <a:t>ParseFunction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()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3284984"/>
            <a:ext cx="54726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err="1">
                <a:solidFill>
                  <a:prstClr val="black"/>
                </a:solidFill>
                <a:ea typeface="宋体" pitchFamily="2" charset="-122"/>
              </a:rPr>
              <a:t>MatchToken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(T_FUNC);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err="1">
                <a:solidFill>
                  <a:prstClr val="black"/>
                </a:solidFill>
                <a:ea typeface="宋体" pitchFamily="2" charset="-122"/>
              </a:rPr>
              <a:t>MatchToken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(T_ID);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err="1">
                <a:solidFill>
                  <a:prstClr val="black"/>
                </a:solidFill>
                <a:ea typeface="宋体" pitchFamily="2" charset="-122"/>
              </a:rPr>
              <a:t>MatchToken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(T_LPAREN);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err="1">
                <a:solidFill>
                  <a:prstClr val="black"/>
                </a:solidFill>
                <a:ea typeface="宋体" pitchFamily="2" charset="-122"/>
              </a:rPr>
              <a:t>ParseParameterList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err="1">
                <a:solidFill>
                  <a:prstClr val="black"/>
                </a:solidFill>
                <a:ea typeface="宋体" pitchFamily="2" charset="-122"/>
              </a:rPr>
              <a:t>MatchToken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(T_RPAREN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err="1">
                <a:solidFill>
                  <a:prstClr val="black"/>
                </a:solidFill>
                <a:ea typeface="宋体" pitchFamily="2" charset="-122"/>
              </a:rPr>
              <a:t>ParseStatement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();</a:t>
            </a:r>
            <a:endParaRPr lang="en-US" altLang="zh-CN" sz="2400" b="1" dirty="0">
              <a:solidFill>
                <a:prstClr val="black"/>
              </a:solidFill>
              <a:ea typeface="宋体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}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9" name="前凸带形 8"/>
          <p:cNvSpPr/>
          <p:nvPr/>
        </p:nvSpPr>
        <p:spPr>
          <a:xfrm>
            <a:off x="5148064" y="3170585"/>
            <a:ext cx="3816424" cy="906487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CC0000"/>
                </a:solidFill>
              </a:rPr>
              <a:t>教材</a:t>
            </a:r>
            <a:r>
              <a:rPr lang="en-US" altLang="zh-CN" sz="2400" b="1" dirty="0">
                <a:solidFill>
                  <a:srgbClr val="CC0000"/>
                </a:solidFill>
              </a:rPr>
              <a:t>P86-87</a:t>
            </a:r>
            <a:r>
              <a:rPr lang="zh-CN" altLang="en-US" sz="2400" b="1" dirty="0">
                <a:solidFill>
                  <a:srgbClr val="CC0000"/>
                </a:solidFill>
              </a:rPr>
              <a:t>有</a:t>
            </a:r>
            <a:r>
              <a:rPr lang="en-US" altLang="zh-CN" sz="2400" b="1" dirty="0" err="1">
                <a:solidFill>
                  <a:srgbClr val="CC0000"/>
                </a:solidFill>
              </a:rPr>
              <a:t>MatchToken</a:t>
            </a:r>
            <a:r>
              <a:rPr lang="en-US" altLang="zh-CN" sz="2400" b="1" dirty="0">
                <a:solidFill>
                  <a:srgbClr val="CC0000"/>
                </a:solidFill>
              </a:rPr>
              <a:t>() </a:t>
            </a:r>
            <a:r>
              <a:rPr lang="zh-CN" altLang="en-US" sz="2400" b="1" dirty="0">
                <a:solidFill>
                  <a:srgbClr val="CC0000"/>
                </a:solidFill>
              </a:rPr>
              <a:t>此处略</a:t>
            </a:r>
            <a:endParaRPr lang="zh-CN" altLang="en-US" sz="2400" b="1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33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srgbClr val="FFFFFF"/>
                </a:solidFill>
              </a:rPr>
              <a:pPr/>
              <a:t>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260648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例：如下产生式的递归下降分析程序（有多个右部）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424" y="908720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A50021"/>
                </a:solidFill>
                <a:ea typeface="宋体" pitchFamily="2" charset="-122"/>
              </a:rPr>
              <a:t>A-&gt; u</a:t>
            </a:r>
            <a:r>
              <a:rPr lang="en-US" altLang="zh-CN" sz="2400" b="1" baseline="-25000" dirty="0">
                <a:solidFill>
                  <a:srgbClr val="A50021"/>
                </a:solidFill>
                <a:ea typeface="宋体" pitchFamily="2" charset="-122"/>
              </a:rPr>
              <a:t>1</a:t>
            </a:r>
            <a:r>
              <a:rPr lang="en-US" altLang="zh-CN" sz="2400" b="1" dirty="0">
                <a:solidFill>
                  <a:srgbClr val="A50021"/>
                </a:solidFill>
                <a:ea typeface="宋体" pitchFamily="2" charset="-122"/>
              </a:rPr>
              <a:t> | u</a:t>
            </a:r>
            <a:r>
              <a:rPr lang="en-US" altLang="zh-CN" sz="2400" b="1" baseline="-25000" dirty="0">
                <a:solidFill>
                  <a:srgbClr val="A50021"/>
                </a:solidFill>
                <a:ea typeface="宋体" pitchFamily="2" charset="-122"/>
              </a:rPr>
              <a:t>2</a:t>
            </a:r>
            <a:r>
              <a:rPr lang="en-US" altLang="zh-CN" sz="2400" b="1" dirty="0">
                <a:solidFill>
                  <a:srgbClr val="A50021"/>
                </a:solidFill>
                <a:ea typeface="宋体" pitchFamily="2" charset="-122"/>
              </a:rPr>
              <a:t> | u</a:t>
            </a:r>
            <a:r>
              <a:rPr lang="en-US" altLang="zh-CN" sz="2400" b="1" baseline="-25000" dirty="0">
                <a:solidFill>
                  <a:srgbClr val="A50021"/>
                </a:solidFill>
                <a:ea typeface="宋体" pitchFamily="2" charset="-122"/>
              </a:rPr>
              <a:t>3</a:t>
            </a:r>
            <a:r>
              <a:rPr lang="en-US" altLang="zh-CN" sz="2400" b="1" dirty="0">
                <a:solidFill>
                  <a:srgbClr val="A50021"/>
                </a:solidFill>
                <a:ea typeface="宋体" pitchFamily="2" charset="-122"/>
              </a:rPr>
              <a:t>|…|u </a:t>
            </a:r>
            <a:r>
              <a:rPr lang="en-US" altLang="zh-CN" sz="2400" b="1" baseline="-25000" dirty="0">
                <a:solidFill>
                  <a:srgbClr val="A50021"/>
                </a:solidFill>
                <a:ea typeface="宋体" pitchFamily="2" charset="-122"/>
              </a:rPr>
              <a:t>n</a:t>
            </a:r>
            <a:endParaRPr lang="zh-CN" altLang="en-US" sz="2400" b="1" baseline="-25000" dirty="0">
              <a:solidFill>
                <a:srgbClr val="A50021"/>
              </a:solidFill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980" y="1556792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此处要求文法是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LL(1)</a:t>
            </a: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文法，即：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A</a:t>
            </a: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在选择多个产生式是确定的。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7562" y="2132856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程序：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void </a:t>
            </a:r>
            <a:r>
              <a:rPr lang="en-US" altLang="zh-CN" sz="2400" b="1" dirty="0" err="1">
                <a:solidFill>
                  <a:prstClr val="black"/>
                </a:solidFill>
                <a:ea typeface="宋体" pitchFamily="2" charset="-122"/>
              </a:rPr>
              <a:t>ParseA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()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2780928"/>
            <a:ext cx="79208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{ switch case(</a:t>
            </a:r>
            <a:r>
              <a:rPr lang="en-US" altLang="zh-CN" sz="2400" b="1" dirty="0" err="1">
                <a:solidFill>
                  <a:prstClr val="black"/>
                </a:solidFill>
                <a:ea typeface="宋体" pitchFamily="2" charset="-122"/>
              </a:rPr>
              <a:t>lookahead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{  case  </a:t>
            </a:r>
            <a:r>
              <a:rPr lang="en-US" altLang="zh-CN" sz="2400" b="1" i="1" dirty="0">
                <a:solidFill>
                  <a:srgbClr val="CC0000"/>
                </a:solidFill>
                <a:ea typeface="宋体" pitchFamily="2" charset="-122"/>
              </a:rPr>
              <a:t>1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/*</a:t>
            </a: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此处的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1</a:t>
            </a: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表示符合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Select (</a:t>
            </a:r>
            <a:r>
              <a:rPr lang="en-US" altLang="zh-CN" sz="2400" b="1" dirty="0">
                <a:solidFill>
                  <a:srgbClr val="A50021"/>
                </a:solidFill>
                <a:ea typeface="宋体" pitchFamily="2" charset="-122"/>
              </a:rPr>
              <a:t>A-&gt; u</a:t>
            </a:r>
            <a:r>
              <a:rPr lang="en-US" altLang="zh-CN" sz="2400" b="1" baseline="-25000" dirty="0">
                <a:solidFill>
                  <a:srgbClr val="A50021"/>
                </a:solidFill>
                <a:ea typeface="宋体" pitchFamily="2" charset="-122"/>
              </a:rPr>
              <a:t>1</a:t>
            </a:r>
            <a:r>
              <a:rPr lang="en-US" altLang="zh-CN" sz="2400" b="1" dirty="0">
                <a:solidFill>
                  <a:srgbClr val="A50021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)</a:t>
            </a: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的条件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     {  …; break; }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case  </a:t>
            </a:r>
            <a:r>
              <a:rPr lang="en-US" altLang="zh-CN" sz="2400" b="1" i="1" dirty="0">
                <a:solidFill>
                  <a:srgbClr val="CC0000"/>
                </a:solidFill>
                <a:ea typeface="宋体" pitchFamily="2" charset="-122"/>
              </a:rPr>
              <a:t>2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/*</a:t>
            </a: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此处</a:t>
            </a: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的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2</a:t>
            </a: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表示</a:t>
            </a: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符合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Select (</a:t>
            </a:r>
            <a:r>
              <a:rPr lang="en-US" altLang="zh-CN" sz="2400" b="1" dirty="0">
                <a:solidFill>
                  <a:srgbClr val="A50021"/>
                </a:solidFill>
                <a:ea typeface="宋体" pitchFamily="2" charset="-122"/>
              </a:rPr>
              <a:t>A-&gt; </a:t>
            </a:r>
            <a:r>
              <a:rPr lang="en-US" altLang="zh-CN" sz="2400" b="1" dirty="0">
                <a:solidFill>
                  <a:srgbClr val="A50021"/>
                </a:solidFill>
                <a:ea typeface="宋体" pitchFamily="2" charset="-122"/>
              </a:rPr>
              <a:t>u</a:t>
            </a:r>
            <a:r>
              <a:rPr lang="en-US" altLang="zh-CN" sz="2400" b="1" baseline="-25000" dirty="0">
                <a:solidFill>
                  <a:srgbClr val="A50021"/>
                </a:solidFill>
                <a:ea typeface="宋体" pitchFamily="2" charset="-122"/>
              </a:rPr>
              <a:t>2</a:t>
            </a:r>
            <a:r>
              <a:rPr lang="en-US" altLang="zh-CN" sz="2400" b="1" dirty="0">
                <a:solidFill>
                  <a:srgbClr val="A50021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)</a:t>
            </a: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的条件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     {  …; break; }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…</a:t>
            </a:r>
            <a:endParaRPr lang="en-US" altLang="zh-CN" sz="2400" b="1" dirty="0">
              <a:solidFill>
                <a:prstClr val="black"/>
              </a:solidFill>
              <a:ea typeface="宋体" pitchFamily="2" charset="-122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default 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/*</a:t>
            </a: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此处表示</a:t>
            </a: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不</a:t>
            </a: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符合上述条件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     {  …; break; 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}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}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9" name="前凸带形 8"/>
          <p:cNvSpPr/>
          <p:nvPr/>
        </p:nvSpPr>
        <p:spPr>
          <a:xfrm>
            <a:off x="5113872" y="2018457"/>
            <a:ext cx="3816424" cy="906487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CC0000"/>
                </a:solidFill>
              </a:rPr>
              <a:t>教材</a:t>
            </a:r>
            <a:r>
              <a:rPr lang="en-US" altLang="zh-CN" sz="2400" b="1" dirty="0">
                <a:solidFill>
                  <a:srgbClr val="CC0000"/>
                </a:solidFill>
              </a:rPr>
              <a:t>P87-88</a:t>
            </a:r>
            <a:r>
              <a:rPr lang="zh-CN" altLang="en-US" sz="2400" b="1" dirty="0">
                <a:solidFill>
                  <a:srgbClr val="CC0000"/>
                </a:solidFill>
              </a:rPr>
              <a:t>有例</a:t>
            </a:r>
            <a:r>
              <a:rPr lang="en-US" altLang="zh-CN" sz="2400" b="1" dirty="0">
                <a:solidFill>
                  <a:srgbClr val="CC0000"/>
                </a:solidFill>
              </a:rPr>
              <a:t>4.12</a:t>
            </a:r>
            <a:r>
              <a:rPr lang="zh-CN" altLang="en-US" sz="2400" b="1" dirty="0">
                <a:solidFill>
                  <a:srgbClr val="CC0000"/>
                </a:solidFill>
              </a:rPr>
              <a:t>此处略</a:t>
            </a:r>
            <a:endParaRPr lang="zh-CN" altLang="en-US" sz="2400" b="1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34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srgbClr val="FFFFFF"/>
                </a:solidFill>
              </a:rPr>
              <a:pPr/>
              <a:t>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676456" cy="1143000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FFC000"/>
                </a:solidFill>
              </a:rPr>
              <a:t>二、表驱动</a:t>
            </a:r>
            <a:r>
              <a:rPr lang="en-US" altLang="zh-CN" sz="2800" dirty="0" smtClean="0">
                <a:solidFill>
                  <a:srgbClr val="FFC000"/>
                </a:solidFill>
              </a:rPr>
              <a:t>LL(1)</a:t>
            </a:r>
            <a:r>
              <a:rPr lang="zh-CN" altLang="en-US" sz="2800" dirty="0" smtClean="0">
                <a:solidFill>
                  <a:srgbClr val="FFC000"/>
                </a:solidFill>
              </a:rPr>
              <a:t>分析程序（如何</a:t>
            </a:r>
            <a:r>
              <a:rPr lang="zh-CN" altLang="en-US" sz="2800" dirty="0" smtClean="0">
                <a:solidFill>
                  <a:srgbClr val="FFC000"/>
                </a:solidFill>
              </a:rPr>
              <a:t>构造预测分析</a:t>
            </a:r>
            <a:r>
              <a:rPr lang="zh-CN" altLang="en-US" sz="2800" dirty="0" smtClean="0">
                <a:solidFill>
                  <a:srgbClr val="FFC000"/>
                </a:solidFill>
              </a:rPr>
              <a:t>表）</a:t>
            </a:r>
            <a:endParaRPr lang="zh-CN" altLang="en-US" sz="2800" dirty="0" smtClean="0">
              <a:solidFill>
                <a:srgbClr val="FFC000"/>
              </a:solidFill>
            </a:endParaRPr>
          </a:p>
        </p:txBody>
      </p:sp>
      <p:sp>
        <p:nvSpPr>
          <p:cNvPr id="31129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95536" y="1628800"/>
            <a:ext cx="7924800" cy="2736850"/>
          </a:xfrm>
        </p:spPr>
        <p:txBody>
          <a:bodyPr>
            <a:noAutofit/>
          </a:bodyPr>
          <a:lstStyle/>
          <a:p>
            <a:pPr lvl="1">
              <a:buFont typeface="Wingdings" pitchFamily="2" charset="2"/>
              <a:buNone/>
            </a:pPr>
            <a:r>
              <a:rPr lang="zh-CN" altLang="en-US" sz="2400" b="1" dirty="0" smtClean="0"/>
              <a:t>递归下降分析程序比较直观，容易设计，但不足之处是递归调用带来的效率低下。</a:t>
            </a:r>
            <a:r>
              <a:rPr lang="zh-CN" altLang="en-US" sz="2400" b="1" dirty="0" smtClean="0"/>
              <a:t>	</a:t>
            </a:r>
            <a:endParaRPr lang="en-US" altLang="zh-CN" sz="2400" b="1" dirty="0" smtClean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2636912"/>
            <a:ext cx="8496944" cy="327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zh-CN" altLang="en-US" sz="2400" b="1" spc="30" dirty="0">
                <a:solidFill>
                  <a:prstClr val="black"/>
                </a:solidFill>
                <a:latin typeface="宋体" panose="02010600030101010101" pitchFamily="2" charset="-122"/>
              </a:rPr>
              <a:t>例：已知文法：</a:t>
            </a:r>
            <a:endParaRPr lang="en-US" altLang="zh-CN" sz="2400" b="1" spc="30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lvl="1" eaLnBrk="0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E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  <a:sym typeface="Symbol" pitchFamily="18" charset="2"/>
              </a:rPr>
              <a:t>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 TE’</a:t>
            </a:r>
          </a:p>
          <a:p>
            <a:pPr lvl="1" ea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  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       </a:t>
            </a:r>
            <a:r>
              <a:rPr lang="en-US" altLang="zh-CN" sz="2400" dirty="0">
                <a:solidFill>
                  <a:prstClr val="black"/>
                </a:solidFill>
                <a:latin typeface="Arial Narrow" pitchFamily="34" charset="0"/>
              </a:rPr>
              <a:t>E</a:t>
            </a:r>
            <a:r>
              <a:rPr lang="en-US" altLang="zh-CN" sz="2400" dirty="0">
                <a:solidFill>
                  <a:prstClr val="black"/>
                </a:solidFill>
                <a:latin typeface="Arial Narrow" pitchFamily="34" charset="0"/>
                <a:sym typeface="Symbol" pitchFamily="18" charset="2"/>
              </a:rPr>
              <a:t></a:t>
            </a:r>
            <a:r>
              <a:rPr lang="en-US" altLang="zh-CN" sz="2400" dirty="0">
                <a:solidFill>
                  <a:prstClr val="black"/>
                </a:solidFill>
                <a:latin typeface="Arial Narrow" pitchFamily="34" charset="0"/>
              </a:rPr>
              <a:t>+T E</a:t>
            </a:r>
            <a:r>
              <a:rPr lang="en-US" altLang="zh-CN" sz="2400" dirty="0">
                <a:solidFill>
                  <a:prstClr val="black"/>
                </a:solidFill>
                <a:latin typeface="Arial Narrow" pitchFamily="34" charset="0"/>
                <a:sym typeface="Symbol" pitchFamily="18" charset="2"/>
              </a:rPr>
              <a:t></a:t>
            </a:r>
            <a:r>
              <a:rPr lang="en-US" altLang="zh-CN" sz="2400" dirty="0">
                <a:solidFill>
                  <a:prstClr val="black"/>
                </a:solidFill>
                <a:latin typeface="Arial Narrow" pitchFamily="34" charset="0"/>
              </a:rPr>
              <a:t>|</a:t>
            </a:r>
            <a:r>
              <a:rPr lang="en-US" altLang="zh-CN" sz="2400" dirty="0">
                <a:solidFill>
                  <a:prstClr val="black"/>
                </a:solidFill>
                <a:latin typeface="Arial Narrow" pitchFamily="34" charset="0"/>
                <a:sym typeface="Symbol" pitchFamily="18" charset="2"/>
              </a:rPr>
              <a:t></a:t>
            </a:r>
            <a:endParaRPr lang="en-US" altLang="zh-CN" sz="2400" dirty="0">
              <a:solidFill>
                <a:prstClr val="black"/>
              </a:solidFill>
              <a:latin typeface="Arial Narrow" pitchFamily="34" charset="0"/>
            </a:endParaRPr>
          </a:p>
          <a:p>
            <a:pPr lvl="1" eaLnBrk="0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        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T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  <a:sym typeface="Symbol" pitchFamily="18" charset="2"/>
              </a:rPr>
              <a:t>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 FT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  <a:sym typeface="Symbol" pitchFamily="18" charset="2"/>
              </a:rPr>
              <a:t></a:t>
            </a:r>
            <a:endParaRPr lang="en-US" altLang="zh-CN" sz="2400" b="1" dirty="0">
              <a:solidFill>
                <a:prstClr val="black"/>
              </a:solidFill>
              <a:latin typeface="Arial Narrow" pitchFamily="34" charset="0"/>
            </a:endParaRPr>
          </a:p>
          <a:p>
            <a:pPr lvl="1" ea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	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  T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  <a:sym typeface="Symbol" pitchFamily="18" charset="2"/>
              </a:rPr>
              <a:t>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*F T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  <a:sym typeface="Symbol" pitchFamily="18" charset="2"/>
              </a:rPr>
              <a:t>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|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  <a:sym typeface="Symbol" pitchFamily="18" charset="2"/>
              </a:rPr>
              <a:t></a:t>
            </a:r>
            <a:endParaRPr lang="en-US" altLang="zh-CN" sz="2400" b="1" dirty="0">
              <a:solidFill>
                <a:prstClr val="black"/>
              </a:solidFill>
              <a:latin typeface="Arial Narrow" pitchFamily="34" charset="0"/>
            </a:endParaRPr>
          </a:p>
          <a:p>
            <a:pPr lvl="1" eaLnBrk="0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	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  F 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  <a:sym typeface="Symbol" pitchFamily="18" charset="2"/>
              </a:rPr>
              <a:t></a:t>
            </a:r>
            <a:r>
              <a:rPr lang="en-US" altLang="zh-CN" sz="2400" b="1" dirty="0" err="1">
                <a:solidFill>
                  <a:prstClr val="black"/>
                </a:solidFill>
                <a:latin typeface="Arial Narrow" pitchFamily="34" charset="0"/>
              </a:rPr>
              <a:t>i</a:t>
            </a:r>
            <a:r>
              <a:rPr lang="en-US" altLang="zh-CN" sz="2400" b="1" dirty="0">
                <a:solidFill>
                  <a:prstClr val="black"/>
                </a:solidFill>
                <a:latin typeface="Arial Narrow" pitchFamily="34" charset="0"/>
              </a:rPr>
              <a:t>|(E)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rgbClr val="DC9E1F"/>
              </a:buClr>
              <a:buFont typeface="Arial" pitchFamily="34" charset="0"/>
              <a:buChar char="•"/>
            </a:pPr>
            <a:r>
              <a:rPr lang="zh-CN" altLang="en-US" sz="2400" b="1" spc="30" dirty="0">
                <a:solidFill>
                  <a:prstClr val="black"/>
                </a:solidFill>
                <a:latin typeface="宋体" panose="02010600030101010101" pitchFamily="2" charset="-122"/>
              </a:rPr>
              <a:t>判断</a:t>
            </a:r>
            <a:r>
              <a:rPr lang="en-US" altLang="zh-CN" sz="2400" b="1" spc="30" dirty="0" err="1">
                <a:solidFill>
                  <a:prstClr val="black"/>
                </a:solidFill>
                <a:latin typeface="宋体" panose="02010600030101010101" pitchFamily="2" charset="-122"/>
              </a:rPr>
              <a:t>i+i</a:t>
            </a: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b="1" spc="30" dirty="0" err="1">
                <a:solidFill>
                  <a:prstClr val="black"/>
                </a:solidFill>
                <a:latin typeface="宋体" panose="02010600030101010101" pitchFamily="2" charset="-122"/>
              </a:rPr>
              <a:t>i</a:t>
            </a:r>
            <a:r>
              <a:rPr lang="zh-CN" altLang="en-US" sz="2400" b="1" spc="30" dirty="0">
                <a:solidFill>
                  <a:prstClr val="black"/>
                </a:solidFill>
                <a:latin typeface="宋体" panose="02010600030101010101" pitchFamily="2" charset="-122"/>
              </a:rPr>
              <a:t>是否是该文法的句子。用递归下降法</a:t>
            </a:r>
            <a:endParaRPr lang="zh-CN" altLang="en-US" sz="2400" b="1" spc="30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rgbClr val="DC9E1F"/>
              </a:buClr>
            </a:pPr>
            <a:r>
              <a:rPr lang="en-US" altLang="zh-CN" sz="2400" spc="30" dirty="0">
                <a:solidFill>
                  <a:prstClr val="black"/>
                </a:solidFill>
                <a:latin typeface="宋体" panose="02010600030101010101" pitchFamily="2" charset="-122"/>
              </a:rPr>
              <a:t>		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2771800" y="1988840"/>
            <a:ext cx="28803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215369" y="1941441"/>
            <a:ext cx="28803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92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srgbClr val="FFFFFF"/>
                </a:solidFill>
              </a:rPr>
              <a:pPr/>
              <a:t>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9994" y="155575"/>
            <a:ext cx="8100392" cy="894857"/>
          </a:xfrm>
        </p:spPr>
        <p:txBody>
          <a:bodyPr>
            <a:noAutofit/>
          </a:bodyPr>
          <a:lstStyle/>
          <a:p>
            <a:r>
              <a:rPr lang="zh-CN" altLang="en-US" sz="2400" b="1" dirty="0" smtClean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递归子程序法的缺点</a:t>
            </a:r>
            <a:r>
              <a:rPr lang="en-US" altLang="zh-CN" sz="2400" b="1" dirty="0" smtClean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2400" b="1" dirty="0" smtClean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2400" b="1" dirty="0" smtClean="0">
              <a:solidFill>
                <a:srgbClr val="A5002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219200" y="4293096"/>
            <a:ext cx="7924800" cy="18002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2400" dirty="0" smtClean="0"/>
              <a:t> </a:t>
            </a:r>
            <a:r>
              <a:rPr lang="zh-CN" altLang="en-US" sz="2400" dirty="0" smtClean="0"/>
              <a:t>对文法的要求高，必须满足</a:t>
            </a:r>
            <a:r>
              <a:rPr lang="en-US" altLang="zh-CN" sz="2400" dirty="0" smtClean="0"/>
              <a:t>LL(1)</a:t>
            </a:r>
            <a:r>
              <a:rPr lang="zh-CN" altLang="en-US" sz="2400" dirty="0" smtClean="0"/>
              <a:t>文法。</a:t>
            </a:r>
          </a:p>
          <a:p>
            <a:r>
              <a:rPr lang="zh-CN" altLang="en-US" sz="2400" dirty="0" smtClean="0"/>
              <a:t>高深度的递归调用会影响语法分析的效率，速度慢，占空间多。</a:t>
            </a:r>
          </a:p>
          <a:p>
            <a:endParaRPr lang="en-US" altLang="zh-CN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820041" y="310470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以 </a:t>
            </a:r>
            <a:r>
              <a:rPr lang="en-US" altLang="zh-CN" sz="2400" b="1" dirty="0" err="1">
                <a:solidFill>
                  <a:prstClr val="black"/>
                </a:solidFill>
                <a:ea typeface="宋体" pitchFamily="2" charset="-122"/>
              </a:rPr>
              <a:t>i+i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*</a:t>
            </a:r>
            <a:r>
              <a:rPr lang="en-US" altLang="zh-CN" sz="2400" b="1" dirty="0" err="1">
                <a:solidFill>
                  <a:prstClr val="black"/>
                </a:solidFill>
                <a:ea typeface="宋体" pitchFamily="2" charset="-122"/>
              </a:rPr>
              <a:t>i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</a:t>
            </a: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为例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1334" y="1099733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E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680805" y="1340768"/>
            <a:ext cx="470815" cy="1"/>
          </a:xfrm>
          <a:prstGeom prst="straightConnector1">
            <a:avLst/>
          </a:prstGeom>
          <a:ln w="19050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93469" y="1107076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T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579750" y="1330566"/>
            <a:ext cx="628080" cy="14076"/>
          </a:xfrm>
          <a:prstGeom prst="straightConnector1">
            <a:avLst/>
          </a:prstGeom>
          <a:ln w="19050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40557" y="1013221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F (</a:t>
            </a: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匹配</a:t>
            </a:r>
            <a:r>
              <a:rPr lang="en-US" altLang="zh-CN" sz="2400" b="1" dirty="0" err="1">
                <a:solidFill>
                  <a:prstClr val="black"/>
                </a:solidFill>
                <a:ea typeface="宋体" pitchFamily="2" charset="-122"/>
              </a:rPr>
              <a:t>i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)   (</a:t>
            </a: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检查指针向前移动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)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7943" y="1873811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E’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1193469" y="2104643"/>
            <a:ext cx="628080" cy="0"/>
          </a:xfrm>
          <a:prstGeom prst="straightConnector1">
            <a:avLst/>
          </a:prstGeom>
          <a:ln w="19050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21549" y="1865392"/>
            <a:ext cx="1507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+</a:t>
            </a: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匹配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,  …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491880" y="2067847"/>
            <a:ext cx="628080" cy="0"/>
          </a:xfrm>
          <a:prstGeom prst="straightConnector1">
            <a:avLst/>
          </a:prstGeom>
          <a:ln w="19050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33817" y="1877761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T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587595" y="2067847"/>
            <a:ext cx="628080" cy="0"/>
          </a:xfrm>
          <a:prstGeom prst="straightConnector1">
            <a:avLst/>
          </a:prstGeom>
          <a:ln w="19050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92080" y="1837014"/>
            <a:ext cx="210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F (</a:t>
            </a: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匹配</a:t>
            </a:r>
            <a:r>
              <a:rPr lang="en-US" altLang="zh-CN" sz="2400" b="1" dirty="0" err="1">
                <a:solidFill>
                  <a:prstClr val="black"/>
                </a:solidFill>
                <a:ea typeface="宋体" pitchFamily="2" charset="-122"/>
              </a:rPr>
              <a:t>i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)….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17247" y="2676529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T’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1759291" y="2907361"/>
            <a:ext cx="628080" cy="0"/>
          </a:xfrm>
          <a:prstGeom prst="straightConnector1">
            <a:avLst/>
          </a:prstGeom>
          <a:ln w="19050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89119" y="2628717"/>
            <a:ext cx="1916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*</a:t>
            </a: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匹配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,  …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3991539" y="2835416"/>
            <a:ext cx="628080" cy="0"/>
          </a:xfrm>
          <a:prstGeom prst="straightConnector1">
            <a:avLst/>
          </a:prstGeom>
          <a:ln w="19050">
            <a:solidFill>
              <a:srgbClr val="A5002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65619" y="2604583"/>
            <a:ext cx="210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F (</a:t>
            </a: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匹配</a:t>
            </a:r>
            <a:r>
              <a:rPr lang="en-US" altLang="zh-CN" sz="2400" b="1" dirty="0" err="1">
                <a:solidFill>
                  <a:prstClr val="black"/>
                </a:solidFill>
                <a:ea typeface="宋体" pitchFamily="2" charset="-122"/>
              </a:rPr>
              <a:t>i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)….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5163" y="3543399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ea typeface="宋体" pitchFamily="2" charset="-122"/>
              </a:rPr>
              <a:t>结论：匹配正确。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08216" y="66338"/>
            <a:ext cx="2240029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 eaLnBrk="0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E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TE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’ </a:t>
            </a:r>
            <a:r>
              <a:rPr lang="en-US" altLang="zh-CN" sz="2400" dirty="0">
                <a:solidFill>
                  <a:prstClr val="black"/>
                </a:solidFill>
                <a:ea typeface="宋体" pitchFamily="2" charset="-122"/>
              </a:rPr>
              <a:t>E</a:t>
            </a:r>
            <a:r>
              <a:rPr lang="en-US" altLang="zh-CN" sz="2400" dirty="0">
                <a:solidFill>
                  <a:prstClr val="black"/>
                </a:solidFill>
                <a:ea typeface="宋体" pitchFamily="2" charset="-122"/>
                <a:sym typeface="Symbol" pitchFamily="18" charset="2"/>
              </a:rPr>
              <a:t></a:t>
            </a:r>
            <a:r>
              <a:rPr lang="en-US" altLang="zh-CN" sz="2400" dirty="0">
                <a:solidFill>
                  <a:prstClr val="black"/>
                </a:solidFill>
                <a:ea typeface="宋体" pitchFamily="2" charset="-122"/>
              </a:rPr>
              <a:t>+T E</a:t>
            </a:r>
            <a:r>
              <a:rPr lang="en-US" altLang="zh-CN" sz="2400" dirty="0">
                <a:solidFill>
                  <a:prstClr val="black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dirty="0">
                <a:solidFill>
                  <a:prstClr val="black"/>
                </a:solidFill>
                <a:ea typeface="宋体" pitchFamily="2" charset="-122"/>
              </a:rPr>
              <a:t>|</a:t>
            </a:r>
            <a:r>
              <a:rPr lang="en-US" altLang="zh-CN" sz="2400" dirty="0">
                <a:solidFill>
                  <a:prstClr val="black"/>
                </a:solidFill>
                <a:ea typeface="宋体" pitchFamily="2" charset="-122"/>
                <a:sym typeface="Symbol" pitchFamily="18" charset="2"/>
              </a:rPr>
              <a:t></a:t>
            </a:r>
            <a:endParaRPr lang="en-US" altLang="zh-CN" sz="2400" dirty="0">
              <a:solidFill>
                <a:prstClr val="black"/>
              </a:solidFill>
              <a:ea typeface="宋体" pitchFamily="2" charset="-122"/>
            </a:endParaRPr>
          </a:p>
          <a:p>
            <a:pPr lvl="1" eaLnBrk="0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T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FT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T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  <a:sym typeface="Symbol" pitchFamily="18" charset="2"/>
              </a:rPr>
              <a:t>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*F T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|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  <a:sym typeface="Symbol" pitchFamily="18" charset="2"/>
              </a:rPr>
              <a:t></a:t>
            </a:r>
          </a:p>
          <a:p>
            <a:pPr lvl="1" eaLnBrk="0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F 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err="1">
                <a:solidFill>
                  <a:prstClr val="black"/>
                </a:solidFill>
                <a:ea typeface="宋体" pitchFamily="2" charset="-122"/>
              </a:rPr>
              <a:t>i</a:t>
            </a:r>
            <a:r>
              <a:rPr lang="en-US" altLang="zh-CN" sz="2400" b="1" dirty="0">
                <a:solidFill>
                  <a:prstClr val="black"/>
                </a:solidFill>
                <a:ea typeface="宋体" pitchFamily="2" charset="-122"/>
              </a:rPr>
              <a:t>|(E)</a:t>
            </a:r>
            <a:endParaRPr lang="zh-CN" altLang="en-US" sz="2400" b="1" dirty="0">
              <a:solidFill>
                <a:prstClr val="black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157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  <p:bldP spid="3" grpId="0"/>
      <p:bldP spid="8" grpId="0"/>
      <p:bldP spid="11" grpId="0"/>
      <p:bldP spid="20" grpId="0"/>
      <p:bldP spid="22" grpId="0"/>
      <p:bldP spid="24" grpId="0"/>
      <p:bldP spid="26" grpId="0"/>
      <p:bldP spid="28" grpId="0"/>
      <p:bldP spid="31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srgbClr val="FFFFFF"/>
                </a:solidFill>
              </a:rPr>
              <a:pPr/>
              <a:t>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1129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0" y="1628775"/>
            <a:ext cx="7924800" cy="2736850"/>
          </a:xfrm>
        </p:spPr>
        <p:txBody>
          <a:bodyPr>
            <a:noAutofit/>
          </a:bodyPr>
          <a:lstStyle/>
          <a:p>
            <a:r>
              <a:rPr lang="zh-CN" altLang="en-US" sz="2400" b="1" dirty="0" smtClean="0"/>
              <a:t>已知表达式文法为：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2400" b="1" dirty="0" smtClean="0"/>
              <a:t>	</a:t>
            </a:r>
            <a:r>
              <a:rPr lang="en-US" altLang="zh-CN" sz="2400" b="1" dirty="0" smtClean="0"/>
              <a:t>E</a:t>
            </a:r>
            <a:r>
              <a:rPr lang="en-US" altLang="zh-CN" sz="2400" b="1" dirty="0" smtClean="0">
                <a:sym typeface="Symbol" pitchFamily="18" charset="2"/>
              </a:rPr>
              <a:t></a:t>
            </a:r>
            <a:r>
              <a:rPr lang="en-US" altLang="zh-CN" sz="2400" b="1" dirty="0" smtClean="0"/>
              <a:t> E+T|T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b="1" dirty="0" smtClean="0"/>
              <a:t>	T</a:t>
            </a:r>
            <a:r>
              <a:rPr lang="en-US" altLang="zh-CN" sz="2400" b="1" dirty="0" smtClean="0">
                <a:sym typeface="Symbol" pitchFamily="18" charset="2"/>
              </a:rPr>
              <a:t></a:t>
            </a:r>
            <a:r>
              <a:rPr lang="en-US" altLang="zh-CN" sz="2400" b="1" dirty="0" smtClean="0"/>
              <a:t> T*F|F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b="1" dirty="0" smtClean="0"/>
              <a:t>	F </a:t>
            </a:r>
            <a:r>
              <a:rPr lang="en-US" altLang="zh-CN" sz="2400" b="1" dirty="0" smtClean="0">
                <a:sym typeface="Symbol" pitchFamily="18" charset="2"/>
              </a:rPr>
              <a:t>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|(E)</a:t>
            </a:r>
          </a:p>
          <a:p>
            <a:r>
              <a:rPr lang="zh-CN" altLang="en-US" sz="2400" b="1" dirty="0" smtClean="0"/>
              <a:t>该文法很显然不是一个</a:t>
            </a:r>
            <a:r>
              <a:rPr lang="en-US" altLang="zh-CN" sz="2400" b="1" dirty="0" smtClean="0"/>
              <a:t>LL(1)</a:t>
            </a:r>
            <a:r>
              <a:rPr lang="zh-CN" altLang="en-US" sz="2400" b="1" dirty="0" smtClean="0"/>
              <a:t>文法</a:t>
            </a:r>
            <a:endParaRPr lang="en-US" altLang="zh-CN" sz="2400" b="1" dirty="0" smtClean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5013176"/>
            <a:ext cx="8496944" cy="150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rgbClr val="DC9E1F"/>
              </a:buClr>
              <a:buFont typeface="Arial" pitchFamily="34" charset="0"/>
              <a:buChar char="•"/>
            </a:pPr>
            <a:r>
              <a:rPr lang="zh-CN" altLang="en-US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构造步骤如下：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rgbClr val="DC9E1F"/>
              </a:buClr>
              <a:buFont typeface="Arial" pitchFamily="34" charset="0"/>
              <a:buChar char="•"/>
            </a:pP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(1)</a:t>
            </a:r>
            <a:r>
              <a:rPr lang="zh-CN" altLang="en-US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将文法转换为</a:t>
            </a: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LL(1)</a:t>
            </a:r>
            <a:r>
              <a:rPr lang="zh-CN" altLang="en-US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文法</a:t>
            </a:r>
            <a:r>
              <a:rPr lang="zh-CN" altLang="en-US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，</a:t>
            </a:r>
            <a:r>
              <a:rPr lang="en-US" altLang="zh-CN" sz="2400" dirty="0">
                <a:solidFill>
                  <a:prstClr val="black"/>
                </a:solidFill>
                <a:ea typeface="宋体" pitchFamily="2" charset="-122"/>
              </a:rPr>
              <a:t> </a:t>
            </a:r>
            <a:r>
              <a:rPr lang="zh-CN" altLang="en-US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先</a:t>
            </a:r>
            <a:r>
              <a:rPr lang="zh-CN" altLang="en-US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消除左</a:t>
            </a:r>
            <a:r>
              <a:rPr lang="zh-CN" altLang="en-US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递归：</a:t>
            </a:r>
            <a:endParaRPr lang="zh-CN" altLang="en-US" sz="2400" b="1" spc="30" dirty="0">
              <a:solidFill>
                <a:prstClr val="black"/>
              </a:solidFill>
              <a:latin typeface="宋体" panose="02010600030101010101" pitchFamily="2" charset="-122"/>
              <a:ea typeface="宋体" pitchFamily="2" charset="-122"/>
            </a:endParaRP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rgbClr val="DC9E1F"/>
              </a:buClr>
            </a:pPr>
            <a:r>
              <a:rPr lang="en-US" altLang="zh-CN" sz="2400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		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2771800" y="1988840"/>
            <a:ext cx="28803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267744" y="2013413"/>
            <a:ext cx="28803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580112" y="2996952"/>
            <a:ext cx="4572000" cy="9818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rgbClr val="DC9E1F"/>
              </a:buClr>
            </a:pPr>
            <a:r>
              <a:rPr lang="zh-CN" altLang="en-US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		</a:t>
            </a: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E</a:t>
            </a: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T E</a:t>
            </a: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  <a:sym typeface="Symbol" pitchFamily="18" charset="2"/>
              </a:rPr>
              <a:t></a:t>
            </a:r>
            <a:endParaRPr lang="en-US" altLang="zh-CN" sz="2400" b="1" spc="30" dirty="0">
              <a:solidFill>
                <a:prstClr val="black"/>
              </a:solidFill>
              <a:latin typeface="宋体" panose="02010600030101010101" pitchFamily="2" charset="-122"/>
              <a:ea typeface="宋体" pitchFamily="2" charset="-122"/>
            </a:endParaRP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rgbClr val="DC9E1F"/>
              </a:buClr>
            </a:pP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		E</a:t>
            </a: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  <a:sym typeface="Symbol" pitchFamily="18" charset="2"/>
              </a:rPr>
              <a:t></a:t>
            </a: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+T E</a:t>
            </a: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</a:rPr>
              <a:t>|</a:t>
            </a:r>
            <a:r>
              <a:rPr lang="en-US" altLang="zh-CN" sz="2400" b="1" spc="30" dirty="0">
                <a:solidFill>
                  <a:prstClr val="black"/>
                </a:solidFill>
                <a:latin typeface="宋体" panose="02010600030101010101" pitchFamily="2" charset="-122"/>
                <a:ea typeface="宋体" pitchFamily="2" charset="-122"/>
                <a:sym typeface="Symbol" pitchFamily="18" charset="2"/>
              </a:rPr>
              <a:t></a:t>
            </a:r>
            <a:endParaRPr lang="en-US" altLang="zh-CN" sz="2400" b="1" spc="30" dirty="0">
              <a:solidFill>
                <a:prstClr val="black"/>
              </a:solidFill>
              <a:latin typeface="宋体" panose="02010600030101010101" pitchFamily="2" charset="-122"/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404664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A50021"/>
                </a:solidFill>
                <a:ea typeface="宋体" pitchFamily="2" charset="-122"/>
              </a:rPr>
              <a:t>表驱动的</a:t>
            </a:r>
            <a:r>
              <a:rPr lang="en-US" altLang="zh-CN" sz="2400" b="1" dirty="0">
                <a:solidFill>
                  <a:srgbClr val="A50021"/>
                </a:solidFill>
                <a:ea typeface="宋体" pitchFamily="2" charset="-122"/>
              </a:rPr>
              <a:t>LL(1)</a:t>
            </a:r>
            <a:r>
              <a:rPr lang="zh-CN" altLang="en-US" sz="2400" b="1" dirty="0">
                <a:solidFill>
                  <a:srgbClr val="A50021"/>
                </a:solidFill>
                <a:ea typeface="宋体" pitchFamily="2" charset="-122"/>
              </a:rPr>
              <a:t>分析程序</a:t>
            </a:r>
            <a:endParaRPr lang="zh-CN" altLang="en-US" sz="2400" b="1" dirty="0">
              <a:solidFill>
                <a:srgbClr val="A5002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50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539552" y="1124744"/>
            <a:ext cx="8353425" cy="504056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 smtClean="0"/>
              <a:t>表驱动分析程序是确定</a:t>
            </a:r>
            <a:r>
              <a:rPr lang="zh-CN" altLang="en-US" sz="2400" dirty="0" smtClean="0"/>
              <a:t>的自顶向下</a:t>
            </a:r>
            <a:r>
              <a:rPr lang="zh-CN" altLang="en-US" sz="2400" dirty="0" smtClean="0"/>
              <a:t>分析方法的另一种实现技术。</a:t>
            </a:r>
            <a:endParaRPr lang="zh-CN" altLang="en-US" sz="2400" dirty="0" smtClean="0"/>
          </a:p>
          <a:p>
            <a:pPr lvl="1">
              <a:lnSpc>
                <a:spcPct val="120000"/>
              </a:lnSpc>
            </a:pPr>
            <a:r>
              <a:rPr lang="zh-CN" altLang="en-US" sz="2400" dirty="0" smtClean="0"/>
              <a:t>一个表驱动的分析程序由三</a:t>
            </a:r>
            <a:r>
              <a:rPr lang="zh-CN" altLang="en-US" sz="2400" dirty="0" smtClean="0"/>
              <a:t>部分构成：</a:t>
            </a:r>
          </a:p>
          <a:p>
            <a:pPr lvl="2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A50021"/>
                </a:solidFill>
              </a:rPr>
              <a:t>预测分析程序</a:t>
            </a:r>
            <a:endParaRPr lang="zh-CN" altLang="en-US" sz="2400" dirty="0" smtClean="0">
              <a:solidFill>
                <a:srgbClr val="A50021"/>
              </a:solidFill>
            </a:endParaRPr>
          </a:p>
          <a:p>
            <a:pPr lvl="2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A50021"/>
                </a:solidFill>
              </a:rPr>
              <a:t>先进后出栈</a:t>
            </a:r>
          </a:p>
          <a:p>
            <a:pPr lvl="2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A50021"/>
                </a:solidFill>
              </a:rPr>
              <a:t>预测分析表</a:t>
            </a:r>
            <a:r>
              <a:rPr lang="zh-CN" altLang="en-US" sz="2400" dirty="0" smtClean="0"/>
              <a:t>。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其中</a:t>
            </a:r>
            <a:r>
              <a:rPr lang="zh-CN" altLang="en-US" sz="2400" dirty="0" smtClean="0"/>
              <a:t>的预测分析</a:t>
            </a:r>
            <a:r>
              <a:rPr lang="zh-CN" altLang="en-US" sz="2400" dirty="0"/>
              <a:t>表可以用一个二</a:t>
            </a:r>
            <a:r>
              <a:rPr lang="zh-CN" altLang="en-US" sz="2400" dirty="0" smtClean="0"/>
              <a:t>维表格（矩阵）来</a:t>
            </a:r>
            <a:r>
              <a:rPr lang="zh-CN" altLang="en-US" sz="2400" dirty="0"/>
              <a:t>表示。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 smtClean="0"/>
              <a:t>只有</a:t>
            </a:r>
            <a:r>
              <a:rPr lang="zh-CN" altLang="en-US" sz="2400" dirty="0" smtClean="0"/>
              <a:t>预测分析表与文法有关</a:t>
            </a:r>
            <a:r>
              <a:rPr lang="zh-CN" altLang="en-US" sz="2400" dirty="0"/>
              <a:t>，所以预测分析表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构造</a:t>
            </a:r>
            <a:r>
              <a:rPr lang="zh-CN" altLang="en-US" sz="2400" dirty="0" smtClean="0"/>
              <a:t>是本节重点。</a:t>
            </a:r>
            <a:endParaRPr lang="zh-CN" altLang="en-US" sz="24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srgbClr val="FFFFFF"/>
                </a:solidFill>
              </a:rPr>
              <a:pPr/>
              <a:t>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404664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A50021"/>
                </a:solidFill>
                <a:ea typeface="宋体" pitchFamily="2" charset="-122"/>
              </a:rPr>
              <a:t>表驱动的</a:t>
            </a:r>
            <a:r>
              <a:rPr lang="en-US" altLang="zh-CN" sz="2400" b="1" dirty="0">
                <a:solidFill>
                  <a:srgbClr val="A50021"/>
                </a:solidFill>
                <a:ea typeface="宋体" pitchFamily="2" charset="-122"/>
              </a:rPr>
              <a:t>LL(1)</a:t>
            </a:r>
            <a:r>
              <a:rPr lang="zh-CN" altLang="en-US" sz="2400" b="1" dirty="0">
                <a:solidFill>
                  <a:srgbClr val="A50021"/>
                </a:solidFill>
                <a:ea typeface="宋体" pitchFamily="2" charset="-122"/>
              </a:rPr>
              <a:t>分析程序</a:t>
            </a:r>
            <a:endParaRPr lang="zh-CN" altLang="en-US" sz="2400" b="1" dirty="0">
              <a:solidFill>
                <a:srgbClr val="A5002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347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模块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极目远眺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极目远眺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2911</Words>
  <Application>Microsoft Office PowerPoint</Application>
  <PresentationFormat>全屏显示(4:3)</PresentationFormat>
  <Paragraphs>480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35" baseType="lpstr">
      <vt:lpstr>2_模块</vt:lpstr>
      <vt:lpstr>极目远眺</vt:lpstr>
      <vt:lpstr>04-3   LL(1)文法的实现</vt:lpstr>
      <vt:lpstr>4.5 LL(1)分析的实现</vt:lpstr>
      <vt:lpstr>一、递归下降分析程序 </vt:lpstr>
      <vt:lpstr>PowerPoint 演示文稿</vt:lpstr>
      <vt:lpstr>PowerPoint 演示文稿</vt:lpstr>
      <vt:lpstr>二、表驱动LL(1)分析程序（如何构造预测分析表）</vt:lpstr>
      <vt:lpstr>递归子程序法的缺点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如何构造预测分析表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（2）构造预测分析表 </vt:lpstr>
      <vt:lpstr>预测分析过程（P95）（略） </vt:lpstr>
      <vt:lpstr>PowerPoint 演示文稿</vt:lpstr>
      <vt:lpstr>预测分析程序算法描述（略） </vt:lpstr>
      <vt:lpstr>4.6 LL(1)分析中的出错处理</vt:lpstr>
      <vt:lpstr>本章小 结 </vt:lpstr>
      <vt:lpstr>本章习题-概念填空类 </vt:lpstr>
      <vt:lpstr>本章习题-概念判断类 </vt:lpstr>
      <vt:lpstr>PowerPoint 演示文稿</vt:lpstr>
      <vt:lpstr>附：练习（由教材的练习一改编）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04-3   LL(1)文法的实现</dc:title>
  <dc:creator>jinxi</dc:creator>
  <cp:lastModifiedBy>jinxi</cp:lastModifiedBy>
  <cp:revision>1</cp:revision>
  <dcterms:created xsi:type="dcterms:W3CDTF">2016-10-31T15:24:50Z</dcterms:created>
  <dcterms:modified xsi:type="dcterms:W3CDTF">2016-10-31T15:25:17Z</dcterms:modified>
</cp:coreProperties>
</file>