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 id="2147483700" r:id="rId3"/>
    <p:sldMasterId id="2147483712" r:id="rId4"/>
  </p:sldMasterIdLst>
  <p:notesMasterIdLst>
    <p:notesMasterId r:id="rId36"/>
  </p:notesMasterIdLst>
  <p:sldIdLst>
    <p:sldId id="256" r:id="rId5"/>
    <p:sldId id="292" r:id="rId6"/>
    <p:sldId id="319" r:id="rId7"/>
    <p:sldId id="321" r:id="rId8"/>
    <p:sldId id="293" r:id="rId9"/>
    <p:sldId id="320" r:id="rId10"/>
    <p:sldId id="258" r:id="rId11"/>
    <p:sldId id="324" r:id="rId12"/>
    <p:sldId id="261" r:id="rId13"/>
    <p:sldId id="315" r:id="rId14"/>
    <p:sldId id="327" r:id="rId15"/>
    <p:sldId id="326" r:id="rId16"/>
    <p:sldId id="262" r:id="rId17"/>
    <p:sldId id="301" r:id="rId18"/>
    <p:sldId id="328" r:id="rId19"/>
    <p:sldId id="329" r:id="rId20"/>
    <p:sldId id="330" r:id="rId21"/>
    <p:sldId id="331" r:id="rId22"/>
    <p:sldId id="305" r:id="rId23"/>
    <p:sldId id="317" r:id="rId24"/>
    <p:sldId id="318" r:id="rId25"/>
    <p:sldId id="316" r:id="rId26"/>
    <p:sldId id="332" r:id="rId27"/>
    <p:sldId id="307" r:id="rId28"/>
    <p:sldId id="308" r:id="rId29"/>
    <p:sldId id="309" r:id="rId30"/>
    <p:sldId id="310" r:id="rId31"/>
    <p:sldId id="314" r:id="rId32"/>
    <p:sldId id="333" r:id="rId33"/>
    <p:sldId id="334" r:id="rId34"/>
    <p:sldId id="335" r:id="rId35"/>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6DB"/>
    <a:srgbClr val="FDF5D7"/>
    <a:srgbClr val="FF0066"/>
    <a:srgbClr val="EEEDD3"/>
    <a:srgbClr val="003399"/>
    <a:srgbClr val="336699"/>
    <a:srgbClr val="CCECFF"/>
    <a:srgbClr val="FBF9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20" autoAdjust="0"/>
    <p:restoredTop sz="88279" autoAdjust="0"/>
  </p:normalViewPr>
  <p:slideViewPr>
    <p:cSldViewPr>
      <p:cViewPr varScale="1">
        <p:scale>
          <a:sx n="62" d="100"/>
          <a:sy n="62" d="100"/>
        </p:scale>
        <p:origin x="-132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2AF016-9F90-4BD7-8BA7-0D0B1D25069B}"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zh-CN" altLang="en-US"/>
        </a:p>
      </dgm:t>
    </dgm:pt>
    <dgm:pt modelId="{C36232C4-557D-4D7C-B6C1-532B8DA8D749}">
      <dgm:prSet phldrT="[文本]" custT="1"/>
      <dgm:spPr/>
      <dgm:t>
        <a:bodyPr/>
        <a:lstStyle/>
        <a:p>
          <a:r>
            <a:rPr lang="zh-CN" altLang="en-US" sz="2400" b="1" dirty="0" smtClean="0">
              <a:solidFill>
                <a:srgbClr val="FF0066"/>
              </a:solidFill>
            </a:rPr>
            <a:t>引子</a:t>
          </a:r>
          <a:endParaRPr lang="zh-CN" altLang="en-US" sz="2400" b="1" dirty="0">
            <a:solidFill>
              <a:srgbClr val="FF0066"/>
            </a:solidFill>
          </a:endParaRPr>
        </a:p>
      </dgm:t>
    </dgm:pt>
    <dgm:pt modelId="{969E356E-7085-4ABE-B4A2-710E43591625}" type="parTrans" cxnId="{8C643411-AEB5-424F-AD7F-E9E4BEB244A5}">
      <dgm:prSet/>
      <dgm:spPr/>
      <dgm:t>
        <a:bodyPr/>
        <a:lstStyle/>
        <a:p>
          <a:endParaRPr lang="zh-CN" altLang="en-US" sz="2400" b="1"/>
        </a:p>
      </dgm:t>
    </dgm:pt>
    <dgm:pt modelId="{242CA506-895A-46D8-99F6-5F958CA694BB}" type="sibTrans" cxnId="{8C643411-AEB5-424F-AD7F-E9E4BEB244A5}">
      <dgm:prSet/>
      <dgm:spPr/>
      <dgm:t>
        <a:bodyPr/>
        <a:lstStyle/>
        <a:p>
          <a:endParaRPr lang="zh-CN" altLang="en-US" sz="2400" b="1"/>
        </a:p>
      </dgm:t>
    </dgm:pt>
    <dgm:pt modelId="{D76EBCC9-B7CD-4526-8783-0548231ED5C1}">
      <dgm:prSet phldrT="[文本]" custT="1"/>
      <dgm:spPr/>
      <dgm:t>
        <a:bodyPr/>
        <a:lstStyle/>
        <a:p>
          <a:r>
            <a:rPr lang="zh-CN" altLang="en-US" sz="2400" b="1" dirty="0" smtClean="0"/>
            <a:t>用自底向上分析方法判断</a:t>
          </a:r>
          <a:r>
            <a:rPr lang="en-US" altLang="zh-CN" sz="2400" b="1" dirty="0" err="1" smtClean="0"/>
            <a:t>abbcde</a:t>
          </a:r>
          <a:r>
            <a:rPr lang="en-US" altLang="zh-CN" sz="2400" b="1" dirty="0" smtClean="0"/>
            <a:t>#</a:t>
          </a:r>
          <a:r>
            <a:rPr lang="zh-CN" altLang="en-US" sz="2400" b="1" dirty="0" smtClean="0"/>
            <a:t>是否符合已知文法</a:t>
          </a:r>
          <a:r>
            <a:rPr lang="en-US" altLang="zh-CN" sz="2400" b="1" dirty="0" smtClean="0"/>
            <a:t> </a:t>
          </a:r>
          <a:endParaRPr lang="zh-CN" altLang="en-US" sz="2400" b="1" dirty="0"/>
        </a:p>
      </dgm:t>
    </dgm:pt>
    <dgm:pt modelId="{10A88BE9-BB64-4F6F-9AB6-053624DD45D3}" type="parTrans" cxnId="{30E21365-2AA7-4980-B194-39EC3412827F}">
      <dgm:prSet/>
      <dgm:spPr/>
      <dgm:t>
        <a:bodyPr/>
        <a:lstStyle/>
        <a:p>
          <a:endParaRPr lang="zh-CN" altLang="en-US" sz="2400" b="1"/>
        </a:p>
      </dgm:t>
    </dgm:pt>
    <dgm:pt modelId="{B1DA258C-B127-46B1-A827-A8B2747F99A0}" type="sibTrans" cxnId="{30E21365-2AA7-4980-B194-39EC3412827F}">
      <dgm:prSet/>
      <dgm:spPr/>
      <dgm:t>
        <a:bodyPr/>
        <a:lstStyle/>
        <a:p>
          <a:endParaRPr lang="zh-CN" altLang="en-US" sz="2400" b="1"/>
        </a:p>
      </dgm:t>
    </dgm:pt>
    <dgm:pt modelId="{BD00AB64-422C-4605-A77F-64C0A73FC270}">
      <dgm:prSet phldrT="[文本]" custT="1"/>
      <dgm:spPr/>
      <dgm:t>
        <a:bodyPr/>
        <a:lstStyle/>
        <a:p>
          <a:r>
            <a:rPr lang="zh-CN" altLang="en-US" sz="2400" b="1" dirty="0" smtClean="0">
              <a:solidFill>
                <a:schemeClr val="tx1"/>
              </a:solidFill>
            </a:rPr>
            <a:t>重点</a:t>
          </a:r>
          <a:endParaRPr lang="zh-CN" altLang="en-US" sz="2400" b="1" dirty="0">
            <a:solidFill>
              <a:schemeClr val="tx1"/>
            </a:solidFill>
          </a:endParaRPr>
        </a:p>
      </dgm:t>
    </dgm:pt>
    <dgm:pt modelId="{F31A1FBA-2F07-453F-BC89-3DAF67EA19B2}" type="parTrans" cxnId="{34A09B9C-27E5-48B5-826A-A1D4EE7EF44B}">
      <dgm:prSet/>
      <dgm:spPr/>
      <dgm:t>
        <a:bodyPr/>
        <a:lstStyle/>
        <a:p>
          <a:endParaRPr lang="zh-CN" altLang="en-US" sz="2400" b="1"/>
        </a:p>
      </dgm:t>
    </dgm:pt>
    <dgm:pt modelId="{29DDF8E7-ED0C-4603-AFD1-F16F5F6B8AFB}" type="sibTrans" cxnId="{34A09B9C-27E5-48B5-826A-A1D4EE7EF44B}">
      <dgm:prSet/>
      <dgm:spPr/>
      <dgm:t>
        <a:bodyPr/>
        <a:lstStyle/>
        <a:p>
          <a:endParaRPr lang="zh-CN" altLang="en-US" sz="2400" b="1"/>
        </a:p>
      </dgm:t>
    </dgm:pt>
    <dgm:pt modelId="{914DEA39-57F3-4E7F-A7B5-47ECA181BEB3}">
      <dgm:prSet phldrT="[文本]" custT="1"/>
      <dgm:spPr/>
      <dgm:t>
        <a:bodyPr/>
        <a:lstStyle/>
        <a:p>
          <a:r>
            <a:rPr lang="zh-CN" altLang="en-US" sz="2400" b="1" dirty="0" smtClean="0"/>
            <a:t>构造算符优先关系表</a:t>
          </a:r>
          <a:r>
            <a:rPr lang="zh-CN" altLang="en-US" sz="2400" b="1" dirty="0" smtClean="0"/>
            <a:t>（归约的</a:t>
          </a:r>
          <a:r>
            <a:rPr lang="zh-CN" altLang="en-US" sz="2400" b="1" dirty="0" smtClean="0"/>
            <a:t>先后顺序）</a:t>
          </a:r>
          <a:endParaRPr lang="zh-CN" altLang="en-US" sz="2400" b="1" dirty="0"/>
        </a:p>
      </dgm:t>
    </dgm:pt>
    <dgm:pt modelId="{47D2EC12-5E5B-4C55-AB36-CB7ABAC34E24}" type="parTrans" cxnId="{5AB2928C-885D-4C4F-9163-FF015C5E11BD}">
      <dgm:prSet/>
      <dgm:spPr/>
      <dgm:t>
        <a:bodyPr/>
        <a:lstStyle/>
        <a:p>
          <a:endParaRPr lang="zh-CN" altLang="en-US" sz="2400" b="1"/>
        </a:p>
      </dgm:t>
    </dgm:pt>
    <dgm:pt modelId="{42FC1CEA-2872-4565-8C8B-1456A5D0AF14}" type="sibTrans" cxnId="{5AB2928C-885D-4C4F-9163-FF015C5E11BD}">
      <dgm:prSet/>
      <dgm:spPr/>
      <dgm:t>
        <a:bodyPr/>
        <a:lstStyle/>
        <a:p>
          <a:endParaRPr lang="zh-CN" altLang="en-US" sz="2400" b="1"/>
        </a:p>
      </dgm:t>
    </dgm:pt>
    <dgm:pt modelId="{DC24D776-3692-4FD7-85D0-DA0667AAAF56}">
      <dgm:prSet phldrT="[文本]" custT="1"/>
      <dgm:spPr/>
      <dgm:t>
        <a:bodyPr/>
        <a:lstStyle/>
        <a:p>
          <a:r>
            <a:rPr lang="zh-CN" altLang="en-US" sz="2400" b="1" dirty="0" smtClean="0">
              <a:solidFill>
                <a:srgbClr val="002060"/>
              </a:solidFill>
            </a:rPr>
            <a:t>实例</a:t>
          </a:r>
          <a:endParaRPr lang="zh-CN" altLang="en-US" sz="2400" b="1" dirty="0">
            <a:solidFill>
              <a:srgbClr val="002060"/>
            </a:solidFill>
          </a:endParaRPr>
        </a:p>
      </dgm:t>
    </dgm:pt>
    <dgm:pt modelId="{8C579944-5FF2-4DDB-9EF5-8279AC630073}" type="parTrans" cxnId="{A008DBB7-C92D-4450-92A2-164DCD16CD34}">
      <dgm:prSet/>
      <dgm:spPr/>
      <dgm:t>
        <a:bodyPr/>
        <a:lstStyle/>
        <a:p>
          <a:endParaRPr lang="zh-CN" altLang="en-US" sz="2400" b="1"/>
        </a:p>
      </dgm:t>
    </dgm:pt>
    <dgm:pt modelId="{22B40987-B343-422D-B54E-C2BE8B4057A2}" type="sibTrans" cxnId="{A008DBB7-C92D-4450-92A2-164DCD16CD34}">
      <dgm:prSet/>
      <dgm:spPr/>
      <dgm:t>
        <a:bodyPr/>
        <a:lstStyle/>
        <a:p>
          <a:endParaRPr lang="zh-CN" altLang="en-US" sz="2400" b="1"/>
        </a:p>
      </dgm:t>
    </dgm:pt>
    <dgm:pt modelId="{AC081EC5-0C59-414E-8D0A-F15DC0732201}">
      <dgm:prSet phldrT="[文本]" custT="1"/>
      <dgm:spPr/>
      <dgm:t>
        <a:bodyPr/>
        <a:lstStyle/>
        <a:p>
          <a:r>
            <a:rPr lang="zh-CN" altLang="en-US" sz="2400" b="1" dirty="0" smtClean="0"/>
            <a:t>算符优先文法相关内容</a:t>
          </a:r>
          <a:endParaRPr lang="zh-CN" altLang="en-US" sz="2400" b="1" dirty="0"/>
        </a:p>
      </dgm:t>
    </dgm:pt>
    <dgm:pt modelId="{1C1CBFFB-69D4-46BB-BCA7-F7F0BB9DE630}" type="parTrans" cxnId="{B715949C-E993-4B9B-80B0-7B81DBDF486D}">
      <dgm:prSet/>
      <dgm:spPr/>
      <dgm:t>
        <a:bodyPr/>
        <a:lstStyle/>
        <a:p>
          <a:endParaRPr lang="zh-CN" altLang="en-US" sz="2400" b="1"/>
        </a:p>
      </dgm:t>
    </dgm:pt>
    <dgm:pt modelId="{8BEDF634-3918-4FBE-A4EB-8FF71BC41B4C}" type="sibTrans" cxnId="{B715949C-E993-4B9B-80B0-7B81DBDF486D}">
      <dgm:prSet/>
      <dgm:spPr/>
      <dgm:t>
        <a:bodyPr/>
        <a:lstStyle/>
        <a:p>
          <a:endParaRPr lang="zh-CN" altLang="en-US" sz="2400" b="1"/>
        </a:p>
      </dgm:t>
    </dgm:pt>
    <dgm:pt modelId="{12F92834-564F-44ED-9231-40222C2F40B7}" type="pres">
      <dgm:prSet presAssocID="{082AF016-9F90-4BD7-8BA7-0D0B1D25069B}" presName="linearFlow" presStyleCnt="0">
        <dgm:presLayoutVars>
          <dgm:dir/>
          <dgm:animLvl val="lvl"/>
          <dgm:resizeHandles val="exact"/>
        </dgm:presLayoutVars>
      </dgm:prSet>
      <dgm:spPr/>
      <dgm:t>
        <a:bodyPr/>
        <a:lstStyle/>
        <a:p>
          <a:endParaRPr lang="zh-CN" altLang="en-US"/>
        </a:p>
      </dgm:t>
    </dgm:pt>
    <dgm:pt modelId="{107972E7-412E-42D1-9F33-7AC7105483D3}" type="pres">
      <dgm:prSet presAssocID="{C36232C4-557D-4D7C-B6C1-532B8DA8D749}" presName="composite" presStyleCnt="0"/>
      <dgm:spPr/>
      <dgm:t>
        <a:bodyPr/>
        <a:lstStyle/>
        <a:p>
          <a:endParaRPr lang="zh-CN" altLang="en-US"/>
        </a:p>
      </dgm:t>
    </dgm:pt>
    <dgm:pt modelId="{2428C9CB-4FF5-46F7-9F70-F66593320562}" type="pres">
      <dgm:prSet presAssocID="{C36232C4-557D-4D7C-B6C1-532B8DA8D749}" presName="parentText" presStyleLbl="alignNode1" presStyleIdx="0" presStyleCnt="3">
        <dgm:presLayoutVars>
          <dgm:chMax val="1"/>
          <dgm:bulletEnabled val="1"/>
        </dgm:presLayoutVars>
      </dgm:prSet>
      <dgm:spPr/>
      <dgm:t>
        <a:bodyPr/>
        <a:lstStyle/>
        <a:p>
          <a:endParaRPr lang="zh-CN" altLang="en-US"/>
        </a:p>
      </dgm:t>
    </dgm:pt>
    <dgm:pt modelId="{2800D5D0-9FF0-4339-9552-48CD1512F090}" type="pres">
      <dgm:prSet presAssocID="{C36232C4-557D-4D7C-B6C1-532B8DA8D749}" presName="descendantText" presStyleLbl="alignAcc1" presStyleIdx="0" presStyleCnt="3">
        <dgm:presLayoutVars>
          <dgm:bulletEnabled val="1"/>
        </dgm:presLayoutVars>
      </dgm:prSet>
      <dgm:spPr/>
      <dgm:t>
        <a:bodyPr/>
        <a:lstStyle/>
        <a:p>
          <a:endParaRPr lang="zh-CN" altLang="en-US"/>
        </a:p>
      </dgm:t>
    </dgm:pt>
    <dgm:pt modelId="{E66511AD-7B0D-4CAD-BC8C-A021175DED9A}" type="pres">
      <dgm:prSet presAssocID="{242CA506-895A-46D8-99F6-5F958CA694BB}" presName="sp" presStyleCnt="0"/>
      <dgm:spPr/>
      <dgm:t>
        <a:bodyPr/>
        <a:lstStyle/>
        <a:p>
          <a:endParaRPr lang="zh-CN" altLang="en-US"/>
        </a:p>
      </dgm:t>
    </dgm:pt>
    <dgm:pt modelId="{38C4A0DF-5E0C-49F2-9FDA-F6F72E95361F}" type="pres">
      <dgm:prSet presAssocID="{BD00AB64-422C-4605-A77F-64C0A73FC270}" presName="composite" presStyleCnt="0"/>
      <dgm:spPr/>
      <dgm:t>
        <a:bodyPr/>
        <a:lstStyle/>
        <a:p>
          <a:endParaRPr lang="zh-CN" altLang="en-US"/>
        </a:p>
      </dgm:t>
    </dgm:pt>
    <dgm:pt modelId="{70DEA996-52C3-4785-89CB-B811245977CD}" type="pres">
      <dgm:prSet presAssocID="{BD00AB64-422C-4605-A77F-64C0A73FC270}" presName="parentText" presStyleLbl="alignNode1" presStyleIdx="1" presStyleCnt="3">
        <dgm:presLayoutVars>
          <dgm:chMax val="1"/>
          <dgm:bulletEnabled val="1"/>
        </dgm:presLayoutVars>
      </dgm:prSet>
      <dgm:spPr/>
      <dgm:t>
        <a:bodyPr/>
        <a:lstStyle/>
        <a:p>
          <a:endParaRPr lang="zh-CN" altLang="en-US"/>
        </a:p>
      </dgm:t>
    </dgm:pt>
    <dgm:pt modelId="{CB536695-AE50-410D-A67B-86661109FDD4}" type="pres">
      <dgm:prSet presAssocID="{BD00AB64-422C-4605-A77F-64C0A73FC270}" presName="descendantText" presStyleLbl="alignAcc1" presStyleIdx="1" presStyleCnt="3">
        <dgm:presLayoutVars>
          <dgm:bulletEnabled val="1"/>
        </dgm:presLayoutVars>
      </dgm:prSet>
      <dgm:spPr/>
      <dgm:t>
        <a:bodyPr/>
        <a:lstStyle/>
        <a:p>
          <a:endParaRPr lang="zh-CN" altLang="en-US"/>
        </a:p>
      </dgm:t>
    </dgm:pt>
    <dgm:pt modelId="{0A0B3425-E1C8-4E54-97A7-FE379E6DB595}" type="pres">
      <dgm:prSet presAssocID="{29DDF8E7-ED0C-4603-AFD1-F16F5F6B8AFB}" presName="sp" presStyleCnt="0"/>
      <dgm:spPr/>
      <dgm:t>
        <a:bodyPr/>
        <a:lstStyle/>
        <a:p>
          <a:endParaRPr lang="zh-CN" altLang="en-US"/>
        </a:p>
      </dgm:t>
    </dgm:pt>
    <dgm:pt modelId="{CFE30F7C-A42C-40FC-B704-367377D7C7C5}" type="pres">
      <dgm:prSet presAssocID="{DC24D776-3692-4FD7-85D0-DA0667AAAF56}" presName="composite" presStyleCnt="0"/>
      <dgm:spPr/>
      <dgm:t>
        <a:bodyPr/>
        <a:lstStyle/>
        <a:p>
          <a:endParaRPr lang="zh-CN" altLang="en-US"/>
        </a:p>
      </dgm:t>
    </dgm:pt>
    <dgm:pt modelId="{2B61762B-F853-4630-B470-8FD264BB1060}" type="pres">
      <dgm:prSet presAssocID="{DC24D776-3692-4FD7-85D0-DA0667AAAF56}" presName="parentText" presStyleLbl="alignNode1" presStyleIdx="2" presStyleCnt="3">
        <dgm:presLayoutVars>
          <dgm:chMax val="1"/>
          <dgm:bulletEnabled val="1"/>
        </dgm:presLayoutVars>
      </dgm:prSet>
      <dgm:spPr/>
      <dgm:t>
        <a:bodyPr/>
        <a:lstStyle/>
        <a:p>
          <a:endParaRPr lang="zh-CN" altLang="en-US"/>
        </a:p>
      </dgm:t>
    </dgm:pt>
    <dgm:pt modelId="{63C5C5E6-3889-4E3C-8A8E-F46E1E9627CE}" type="pres">
      <dgm:prSet presAssocID="{DC24D776-3692-4FD7-85D0-DA0667AAAF56}" presName="descendantText" presStyleLbl="alignAcc1" presStyleIdx="2" presStyleCnt="3">
        <dgm:presLayoutVars>
          <dgm:bulletEnabled val="1"/>
        </dgm:presLayoutVars>
      </dgm:prSet>
      <dgm:spPr/>
      <dgm:t>
        <a:bodyPr/>
        <a:lstStyle/>
        <a:p>
          <a:endParaRPr lang="zh-CN" altLang="en-US"/>
        </a:p>
      </dgm:t>
    </dgm:pt>
  </dgm:ptLst>
  <dgm:cxnLst>
    <dgm:cxn modelId="{0488AA57-8D13-4AAD-856D-3CD653E6AEE9}" type="presOf" srcId="{C36232C4-557D-4D7C-B6C1-532B8DA8D749}" destId="{2428C9CB-4FF5-46F7-9F70-F66593320562}" srcOrd="0" destOrd="0" presId="urn:microsoft.com/office/officeart/2005/8/layout/chevron2"/>
    <dgm:cxn modelId="{F45B2E5A-F6AD-41BD-9385-46A45899E912}" type="presOf" srcId="{AC081EC5-0C59-414E-8D0A-F15DC0732201}" destId="{63C5C5E6-3889-4E3C-8A8E-F46E1E9627CE}" srcOrd="0" destOrd="0" presId="urn:microsoft.com/office/officeart/2005/8/layout/chevron2"/>
    <dgm:cxn modelId="{A008DBB7-C92D-4450-92A2-164DCD16CD34}" srcId="{082AF016-9F90-4BD7-8BA7-0D0B1D25069B}" destId="{DC24D776-3692-4FD7-85D0-DA0667AAAF56}" srcOrd="2" destOrd="0" parTransId="{8C579944-5FF2-4DDB-9EF5-8279AC630073}" sibTransId="{22B40987-B343-422D-B54E-C2BE8B4057A2}"/>
    <dgm:cxn modelId="{8C643411-AEB5-424F-AD7F-E9E4BEB244A5}" srcId="{082AF016-9F90-4BD7-8BA7-0D0B1D25069B}" destId="{C36232C4-557D-4D7C-B6C1-532B8DA8D749}" srcOrd="0" destOrd="0" parTransId="{969E356E-7085-4ABE-B4A2-710E43591625}" sibTransId="{242CA506-895A-46D8-99F6-5F958CA694BB}"/>
    <dgm:cxn modelId="{5AB2928C-885D-4C4F-9163-FF015C5E11BD}" srcId="{BD00AB64-422C-4605-A77F-64C0A73FC270}" destId="{914DEA39-57F3-4E7F-A7B5-47ECA181BEB3}" srcOrd="0" destOrd="0" parTransId="{47D2EC12-5E5B-4C55-AB36-CB7ABAC34E24}" sibTransId="{42FC1CEA-2872-4565-8C8B-1456A5D0AF14}"/>
    <dgm:cxn modelId="{63FFEB5A-B900-45DF-A77B-D12F70F70876}" type="presOf" srcId="{BD00AB64-422C-4605-A77F-64C0A73FC270}" destId="{70DEA996-52C3-4785-89CB-B811245977CD}" srcOrd="0" destOrd="0" presId="urn:microsoft.com/office/officeart/2005/8/layout/chevron2"/>
    <dgm:cxn modelId="{30E21365-2AA7-4980-B194-39EC3412827F}" srcId="{C36232C4-557D-4D7C-B6C1-532B8DA8D749}" destId="{D76EBCC9-B7CD-4526-8783-0548231ED5C1}" srcOrd="0" destOrd="0" parTransId="{10A88BE9-BB64-4F6F-9AB6-053624DD45D3}" sibTransId="{B1DA258C-B127-46B1-A827-A8B2747F99A0}"/>
    <dgm:cxn modelId="{4A01AC8C-3DDE-437A-A2F2-93B072282C36}" type="presOf" srcId="{D76EBCC9-B7CD-4526-8783-0548231ED5C1}" destId="{2800D5D0-9FF0-4339-9552-48CD1512F090}" srcOrd="0" destOrd="0" presId="urn:microsoft.com/office/officeart/2005/8/layout/chevron2"/>
    <dgm:cxn modelId="{E19ADF6C-084A-4D09-BC9E-5E1064F33F06}" type="presOf" srcId="{914DEA39-57F3-4E7F-A7B5-47ECA181BEB3}" destId="{CB536695-AE50-410D-A67B-86661109FDD4}" srcOrd="0" destOrd="0" presId="urn:microsoft.com/office/officeart/2005/8/layout/chevron2"/>
    <dgm:cxn modelId="{34A09B9C-27E5-48B5-826A-A1D4EE7EF44B}" srcId="{082AF016-9F90-4BD7-8BA7-0D0B1D25069B}" destId="{BD00AB64-422C-4605-A77F-64C0A73FC270}" srcOrd="1" destOrd="0" parTransId="{F31A1FBA-2F07-453F-BC89-3DAF67EA19B2}" sibTransId="{29DDF8E7-ED0C-4603-AFD1-F16F5F6B8AFB}"/>
    <dgm:cxn modelId="{B715949C-E993-4B9B-80B0-7B81DBDF486D}" srcId="{DC24D776-3692-4FD7-85D0-DA0667AAAF56}" destId="{AC081EC5-0C59-414E-8D0A-F15DC0732201}" srcOrd="0" destOrd="0" parTransId="{1C1CBFFB-69D4-46BB-BCA7-F7F0BB9DE630}" sibTransId="{8BEDF634-3918-4FBE-A4EB-8FF71BC41B4C}"/>
    <dgm:cxn modelId="{5C65FE0A-E715-4FEC-97C4-F9FC8E549008}" type="presOf" srcId="{DC24D776-3692-4FD7-85D0-DA0667AAAF56}" destId="{2B61762B-F853-4630-B470-8FD264BB1060}" srcOrd="0" destOrd="0" presId="urn:microsoft.com/office/officeart/2005/8/layout/chevron2"/>
    <dgm:cxn modelId="{12AD6B5D-4362-4E5A-933E-2573586347D0}" type="presOf" srcId="{082AF016-9F90-4BD7-8BA7-0D0B1D25069B}" destId="{12F92834-564F-44ED-9231-40222C2F40B7}" srcOrd="0" destOrd="0" presId="urn:microsoft.com/office/officeart/2005/8/layout/chevron2"/>
    <dgm:cxn modelId="{11205871-237F-4F3D-ADC3-6C38D2B46733}" type="presParOf" srcId="{12F92834-564F-44ED-9231-40222C2F40B7}" destId="{107972E7-412E-42D1-9F33-7AC7105483D3}" srcOrd="0" destOrd="0" presId="urn:microsoft.com/office/officeart/2005/8/layout/chevron2"/>
    <dgm:cxn modelId="{47AF85F8-E41A-4605-9767-D8D182BA8DE2}" type="presParOf" srcId="{107972E7-412E-42D1-9F33-7AC7105483D3}" destId="{2428C9CB-4FF5-46F7-9F70-F66593320562}" srcOrd="0" destOrd="0" presId="urn:microsoft.com/office/officeart/2005/8/layout/chevron2"/>
    <dgm:cxn modelId="{1033E329-F741-40C4-B36D-75ED26601ED5}" type="presParOf" srcId="{107972E7-412E-42D1-9F33-7AC7105483D3}" destId="{2800D5D0-9FF0-4339-9552-48CD1512F090}" srcOrd="1" destOrd="0" presId="urn:microsoft.com/office/officeart/2005/8/layout/chevron2"/>
    <dgm:cxn modelId="{F5D6B5F5-46B4-4922-842D-F9ED77BB270D}" type="presParOf" srcId="{12F92834-564F-44ED-9231-40222C2F40B7}" destId="{E66511AD-7B0D-4CAD-BC8C-A021175DED9A}" srcOrd="1" destOrd="0" presId="urn:microsoft.com/office/officeart/2005/8/layout/chevron2"/>
    <dgm:cxn modelId="{A958F886-D8C7-4614-915D-F013A9794B9F}" type="presParOf" srcId="{12F92834-564F-44ED-9231-40222C2F40B7}" destId="{38C4A0DF-5E0C-49F2-9FDA-F6F72E95361F}" srcOrd="2" destOrd="0" presId="urn:microsoft.com/office/officeart/2005/8/layout/chevron2"/>
    <dgm:cxn modelId="{F4FCB229-9357-4947-95FF-6E98E894FFAD}" type="presParOf" srcId="{38C4A0DF-5E0C-49F2-9FDA-F6F72E95361F}" destId="{70DEA996-52C3-4785-89CB-B811245977CD}" srcOrd="0" destOrd="0" presId="urn:microsoft.com/office/officeart/2005/8/layout/chevron2"/>
    <dgm:cxn modelId="{0FDA01DF-CF21-44D4-B488-FCF5B81AA30F}" type="presParOf" srcId="{38C4A0DF-5E0C-49F2-9FDA-F6F72E95361F}" destId="{CB536695-AE50-410D-A67B-86661109FDD4}" srcOrd="1" destOrd="0" presId="urn:microsoft.com/office/officeart/2005/8/layout/chevron2"/>
    <dgm:cxn modelId="{2E6705A4-766B-4B81-BE1C-03664EB71BC2}" type="presParOf" srcId="{12F92834-564F-44ED-9231-40222C2F40B7}" destId="{0A0B3425-E1C8-4E54-97A7-FE379E6DB595}" srcOrd="3" destOrd="0" presId="urn:microsoft.com/office/officeart/2005/8/layout/chevron2"/>
    <dgm:cxn modelId="{3392780E-8E96-4553-881D-1A724B56401E}" type="presParOf" srcId="{12F92834-564F-44ED-9231-40222C2F40B7}" destId="{CFE30F7C-A42C-40FC-B704-367377D7C7C5}" srcOrd="4" destOrd="0" presId="urn:microsoft.com/office/officeart/2005/8/layout/chevron2"/>
    <dgm:cxn modelId="{608BB3EF-FFA0-4FB5-AEFF-1CB846B9EE70}" type="presParOf" srcId="{CFE30F7C-A42C-40FC-B704-367377D7C7C5}" destId="{2B61762B-F853-4630-B470-8FD264BB1060}" srcOrd="0" destOrd="0" presId="urn:microsoft.com/office/officeart/2005/8/layout/chevron2"/>
    <dgm:cxn modelId="{53C754D6-7514-4596-944C-2822BCD6239B}" type="presParOf" srcId="{CFE30F7C-A42C-40FC-B704-367377D7C7C5}" destId="{63C5C5E6-3889-4E3C-8A8E-F46E1E9627C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8C9CB-4FF5-46F7-9F70-F66593320562}">
      <dsp:nvSpPr>
        <dsp:cNvPr id="0" name=""/>
        <dsp:cNvSpPr/>
      </dsp:nvSpPr>
      <dsp:spPr>
        <a:xfrm rot="5400000">
          <a:off x="-222646" y="223826"/>
          <a:ext cx="1484312" cy="1039018"/>
        </a:xfrm>
        <a:prstGeom prst="chevron">
          <a:avLst/>
        </a:prstGeom>
        <a:solidFill>
          <a:schemeClr val="accent2">
            <a:hueOff val="0"/>
            <a:satOff val="0"/>
            <a:lumOff val="0"/>
            <a:alphaOff val="0"/>
          </a:schemeClr>
        </a:solidFill>
        <a:ln w="48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66"/>
              </a:solidFill>
            </a:rPr>
            <a:t>引子</a:t>
          </a:r>
          <a:endParaRPr lang="zh-CN" altLang="en-US" sz="2400" b="1" kern="1200" dirty="0">
            <a:solidFill>
              <a:srgbClr val="FF0066"/>
            </a:solidFill>
          </a:endParaRPr>
        </a:p>
      </dsp:txBody>
      <dsp:txXfrm rot="-5400000">
        <a:off x="1" y="520688"/>
        <a:ext cx="1039018" cy="445294"/>
      </dsp:txXfrm>
    </dsp:sp>
    <dsp:sp modelId="{2800D5D0-9FF0-4339-9552-48CD1512F090}">
      <dsp:nvSpPr>
        <dsp:cNvPr id="0" name=""/>
        <dsp:cNvSpPr/>
      </dsp:nvSpPr>
      <dsp:spPr>
        <a:xfrm rot="5400000">
          <a:off x="3085107" y="-2044909"/>
          <a:ext cx="964803" cy="5056981"/>
        </a:xfrm>
        <a:prstGeom prst="round2SameRect">
          <a:avLst/>
        </a:prstGeom>
        <a:solidFill>
          <a:schemeClr val="lt1">
            <a:alpha val="90000"/>
            <a:hueOff val="0"/>
            <a:satOff val="0"/>
            <a:lumOff val="0"/>
            <a:alphaOff val="0"/>
          </a:schemeClr>
        </a:solidFill>
        <a:ln w="48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smtClean="0"/>
            <a:t>用自底向上分析方法判断</a:t>
          </a:r>
          <a:r>
            <a:rPr lang="en-US" altLang="zh-CN" sz="2400" b="1" kern="1200" dirty="0" err="1" smtClean="0"/>
            <a:t>abbcde</a:t>
          </a:r>
          <a:r>
            <a:rPr lang="en-US" altLang="zh-CN" sz="2400" b="1" kern="1200" dirty="0" smtClean="0"/>
            <a:t>#</a:t>
          </a:r>
          <a:r>
            <a:rPr lang="zh-CN" altLang="en-US" sz="2400" b="1" kern="1200" dirty="0" smtClean="0"/>
            <a:t>是否符合已知文法</a:t>
          </a:r>
          <a:r>
            <a:rPr lang="en-US" altLang="zh-CN" sz="2400" b="1" kern="1200" dirty="0" smtClean="0"/>
            <a:t> </a:t>
          </a:r>
          <a:endParaRPr lang="zh-CN" altLang="en-US" sz="2400" b="1" kern="1200" dirty="0"/>
        </a:p>
      </dsp:txBody>
      <dsp:txXfrm rot="-5400000">
        <a:off x="1039018" y="48278"/>
        <a:ext cx="5009883" cy="870607"/>
      </dsp:txXfrm>
    </dsp:sp>
    <dsp:sp modelId="{70DEA996-52C3-4785-89CB-B811245977CD}">
      <dsp:nvSpPr>
        <dsp:cNvPr id="0" name=""/>
        <dsp:cNvSpPr/>
      </dsp:nvSpPr>
      <dsp:spPr>
        <a:xfrm rot="5400000">
          <a:off x="-222646" y="1512490"/>
          <a:ext cx="1484312" cy="1039018"/>
        </a:xfrm>
        <a:prstGeom prst="chevron">
          <a:avLst/>
        </a:prstGeom>
        <a:solidFill>
          <a:schemeClr val="accent2">
            <a:hueOff val="4765848"/>
            <a:satOff val="9751"/>
            <a:lumOff val="3725"/>
            <a:alphaOff val="0"/>
          </a:schemeClr>
        </a:solidFill>
        <a:ln w="48000" cap="flat" cmpd="thickThin" algn="ctr">
          <a:solidFill>
            <a:schemeClr val="accent2">
              <a:hueOff val="4765848"/>
              <a:satOff val="9751"/>
              <a:lumOff val="372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tx1"/>
              </a:solidFill>
            </a:rPr>
            <a:t>重点</a:t>
          </a:r>
          <a:endParaRPr lang="zh-CN" altLang="en-US" sz="2400" b="1" kern="1200" dirty="0">
            <a:solidFill>
              <a:schemeClr val="tx1"/>
            </a:solidFill>
          </a:endParaRPr>
        </a:p>
      </dsp:txBody>
      <dsp:txXfrm rot="-5400000">
        <a:off x="1" y="1809352"/>
        <a:ext cx="1039018" cy="445294"/>
      </dsp:txXfrm>
    </dsp:sp>
    <dsp:sp modelId="{CB536695-AE50-410D-A67B-86661109FDD4}">
      <dsp:nvSpPr>
        <dsp:cNvPr id="0" name=""/>
        <dsp:cNvSpPr/>
      </dsp:nvSpPr>
      <dsp:spPr>
        <a:xfrm rot="5400000">
          <a:off x="3085107" y="-756245"/>
          <a:ext cx="964803" cy="5056981"/>
        </a:xfrm>
        <a:prstGeom prst="round2SameRect">
          <a:avLst/>
        </a:prstGeom>
        <a:solidFill>
          <a:schemeClr val="lt1">
            <a:alpha val="90000"/>
            <a:hueOff val="0"/>
            <a:satOff val="0"/>
            <a:lumOff val="0"/>
            <a:alphaOff val="0"/>
          </a:schemeClr>
        </a:solidFill>
        <a:ln w="48000" cap="flat" cmpd="thickThin" algn="ctr">
          <a:solidFill>
            <a:schemeClr val="accent2">
              <a:hueOff val="4765848"/>
              <a:satOff val="9751"/>
              <a:lumOff val="37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smtClean="0"/>
            <a:t>构造算符优先关系表</a:t>
          </a:r>
          <a:r>
            <a:rPr lang="zh-CN" altLang="en-US" sz="2400" b="1" kern="1200" dirty="0" smtClean="0"/>
            <a:t>（归约的</a:t>
          </a:r>
          <a:r>
            <a:rPr lang="zh-CN" altLang="en-US" sz="2400" b="1" kern="1200" dirty="0" smtClean="0"/>
            <a:t>先后顺序）</a:t>
          </a:r>
          <a:endParaRPr lang="zh-CN" altLang="en-US" sz="2400" b="1" kern="1200" dirty="0"/>
        </a:p>
      </dsp:txBody>
      <dsp:txXfrm rot="-5400000">
        <a:off x="1039018" y="1336942"/>
        <a:ext cx="5009883" cy="870607"/>
      </dsp:txXfrm>
    </dsp:sp>
    <dsp:sp modelId="{2B61762B-F853-4630-B470-8FD264BB1060}">
      <dsp:nvSpPr>
        <dsp:cNvPr id="0" name=""/>
        <dsp:cNvSpPr/>
      </dsp:nvSpPr>
      <dsp:spPr>
        <a:xfrm rot="5400000">
          <a:off x="-222646" y="2801154"/>
          <a:ext cx="1484312" cy="1039018"/>
        </a:xfrm>
        <a:prstGeom prst="chevron">
          <a:avLst/>
        </a:prstGeom>
        <a:solidFill>
          <a:schemeClr val="accent2">
            <a:hueOff val="9531695"/>
            <a:satOff val="19501"/>
            <a:lumOff val="7451"/>
            <a:alphaOff val="0"/>
          </a:schemeClr>
        </a:solidFill>
        <a:ln w="48000" cap="flat" cmpd="thickThin" algn="ctr">
          <a:solidFill>
            <a:schemeClr val="accent2">
              <a:hueOff val="9531695"/>
              <a:satOff val="19501"/>
              <a:lumOff val="7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002060"/>
              </a:solidFill>
            </a:rPr>
            <a:t>实例</a:t>
          </a:r>
          <a:endParaRPr lang="zh-CN" altLang="en-US" sz="2400" b="1" kern="1200" dirty="0">
            <a:solidFill>
              <a:srgbClr val="002060"/>
            </a:solidFill>
          </a:endParaRPr>
        </a:p>
      </dsp:txBody>
      <dsp:txXfrm rot="-5400000">
        <a:off x="1" y="3098016"/>
        <a:ext cx="1039018" cy="445294"/>
      </dsp:txXfrm>
    </dsp:sp>
    <dsp:sp modelId="{63C5C5E6-3889-4E3C-8A8E-F46E1E9627CE}">
      <dsp:nvSpPr>
        <dsp:cNvPr id="0" name=""/>
        <dsp:cNvSpPr/>
      </dsp:nvSpPr>
      <dsp:spPr>
        <a:xfrm rot="5400000">
          <a:off x="3085107" y="532418"/>
          <a:ext cx="964803" cy="5056981"/>
        </a:xfrm>
        <a:prstGeom prst="round2SameRect">
          <a:avLst/>
        </a:prstGeom>
        <a:solidFill>
          <a:schemeClr val="lt1">
            <a:alpha val="90000"/>
            <a:hueOff val="0"/>
            <a:satOff val="0"/>
            <a:lumOff val="0"/>
            <a:alphaOff val="0"/>
          </a:schemeClr>
        </a:solidFill>
        <a:ln w="48000" cap="flat" cmpd="thickThin" algn="ctr">
          <a:solidFill>
            <a:schemeClr val="accent2">
              <a:hueOff val="9531695"/>
              <a:satOff val="19501"/>
              <a:lumOff val="74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smtClean="0"/>
            <a:t>算符优先文法相关内容</a:t>
          </a:r>
          <a:endParaRPr lang="zh-CN" altLang="en-US" sz="2400" b="1" kern="1200" dirty="0"/>
        </a:p>
      </dsp:txBody>
      <dsp:txXfrm rot="-5400000">
        <a:off x="1039018" y="2625605"/>
        <a:ext cx="5009883" cy="87060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zh-CN" altLang="en-US"/>
          </a:p>
        </p:txBody>
      </p:sp>
      <p:sp>
        <p:nvSpPr>
          <p:cNvPr id="399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99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99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248074B5-4D88-4E87-8875-C11DAA3C1D1B}" type="slidenum">
              <a:rPr lang="zh-CN" altLang="en-US"/>
              <a:pPr>
                <a:defRPr/>
              </a:pPr>
              <a:t>‹#›</a:t>
            </a:fld>
            <a:endParaRPr lang="en-US" altLang="zh-CN"/>
          </a:p>
        </p:txBody>
      </p:sp>
    </p:spTree>
    <p:extLst>
      <p:ext uri="{BB962C8B-B14F-4D97-AF65-F5344CB8AC3E}">
        <p14:creationId xmlns:p14="http://schemas.microsoft.com/office/powerpoint/2010/main" val="37625613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00C2EE8-87C7-447E-8B79-11B071B20D90}" type="slidenum">
              <a:rPr lang="zh-CN" altLang="en-US" sz="1200">
                <a:solidFill>
                  <a:prstClr val="black"/>
                </a:solidFill>
              </a:rPr>
              <a:pPr eaLnBrk="1" hangingPunct="1"/>
              <a:t>10</a:t>
            </a:fld>
            <a:endParaRPr lang="en-US" altLang="zh-CN" sz="1200">
              <a:solidFill>
                <a:prstClr val="black"/>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FontTx/>
              <a:buChar char="•"/>
            </a:pPr>
            <a:r>
              <a:rPr lang="en-US" altLang="zh-CN" sz="1000" smtClean="0">
                <a:ea typeface="黑体" pitchFamily="2" charset="-122"/>
              </a:rPr>
              <a:t>a=b：</a:t>
            </a:r>
            <a:r>
              <a:rPr lang="zh-CN" altLang="en-US" sz="1000" smtClean="0">
                <a:ea typeface="黑体" pitchFamily="2" charset="-122"/>
              </a:rPr>
              <a:t>存在产生式   →</a:t>
            </a:r>
            <a:r>
              <a:rPr lang="zh-CN" altLang="en-US" sz="1000" smtClean="0"/>
              <a:t>…</a:t>
            </a:r>
            <a:r>
              <a:rPr lang="en-US" altLang="zh-CN" sz="1000" smtClean="0">
                <a:ea typeface="黑体" pitchFamily="2" charset="-122"/>
              </a:rPr>
              <a:t>ab</a:t>
            </a:r>
            <a:r>
              <a:rPr lang="en-US" altLang="zh-CN" sz="1000" smtClean="0"/>
              <a:t>…</a:t>
            </a:r>
            <a:r>
              <a:rPr lang="zh-CN" altLang="en-US" sz="1000" smtClean="0">
                <a:ea typeface="黑体" pitchFamily="2" charset="-122"/>
              </a:rPr>
              <a:t>或  →</a:t>
            </a:r>
            <a:r>
              <a:rPr lang="zh-CN" altLang="en-US" sz="1000" smtClean="0"/>
              <a:t>…</a:t>
            </a:r>
            <a:r>
              <a:rPr lang="en-US" altLang="zh-CN" sz="1000" smtClean="0">
                <a:ea typeface="黑体" pitchFamily="2" charset="-122"/>
              </a:rPr>
              <a:t>aV</a:t>
            </a:r>
            <a:r>
              <a:rPr lang="en-US" altLang="zh-CN" sz="1000" baseline="-30000" smtClean="0">
                <a:ea typeface="黑体" pitchFamily="2" charset="-122"/>
              </a:rPr>
              <a:t>N </a:t>
            </a:r>
            <a:r>
              <a:rPr lang="en-US" altLang="zh-CN" sz="1000" smtClean="0">
                <a:ea typeface="黑体" pitchFamily="2" charset="-122"/>
              </a:rPr>
              <a:t>b</a:t>
            </a:r>
            <a:r>
              <a:rPr lang="en-US" altLang="zh-CN" sz="1000" smtClean="0"/>
              <a:t>…</a:t>
            </a:r>
          </a:p>
          <a:p>
            <a:pPr algn="just" eaLnBrk="1" hangingPunct="1">
              <a:buFontTx/>
              <a:buChar char="•"/>
            </a:pPr>
            <a:r>
              <a:rPr lang="en-US" altLang="zh-CN" sz="1000" smtClean="0">
                <a:ea typeface="黑体" pitchFamily="2" charset="-122"/>
              </a:rPr>
              <a:t>a&lt;b：</a:t>
            </a:r>
            <a:r>
              <a:rPr lang="zh-CN" altLang="en-US" sz="1000" smtClean="0">
                <a:ea typeface="黑体" pitchFamily="2" charset="-122"/>
              </a:rPr>
              <a:t>存在产生式   →</a:t>
            </a:r>
            <a:r>
              <a:rPr lang="zh-CN" altLang="en-US" sz="1000" smtClean="0"/>
              <a:t>…</a:t>
            </a:r>
            <a:r>
              <a:rPr lang="en-US" altLang="zh-CN" sz="1000" smtClean="0">
                <a:ea typeface="黑体" pitchFamily="2" charset="-122"/>
              </a:rPr>
              <a:t>a</a:t>
            </a:r>
            <a:r>
              <a:rPr lang="en-US" altLang="zh-CN" sz="1000" b="1" i="1" u="sng" smtClean="0">
                <a:ea typeface="黑体" pitchFamily="2" charset="-122"/>
              </a:rPr>
              <a:t>V</a:t>
            </a:r>
            <a:r>
              <a:rPr lang="en-US" altLang="zh-CN" sz="1000" b="1" i="1" u="sng" baseline="-30000" smtClean="0">
                <a:ea typeface="黑体" pitchFamily="2" charset="-122"/>
              </a:rPr>
              <a:t>N</a:t>
            </a:r>
            <a:r>
              <a:rPr lang="en-US" altLang="zh-CN" sz="1000" smtClean="0"/>
              <a:t>…</a:t>
            </a:r>
            <a:r>
              <a:rPr lang="en-US" altLang="zh-CN" sz="1000" smtClean="0">
                <a:ea typeface="黑体" pitchFamily="2" charset="-122"/>
              </a:rPr>
              <a:t>，</a:t>
            </a:r>
            <a:r>
              <a:rPr lang="zh-CN" altLang="en-US" sz="1000" smtClean="0">
                <a:ea typeface="黑体" pitchFamily="2" charset="-122"/>
              </a:rPr>
              <a:t>且</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ea typeface="黑体" pitchFamily="2" charset="-122"/>
              </a:rPr>
              <a:t>b</a:t>
            </a:r>
            <a:r>
              <a:rPr lang="zh-CN" altLang="en-US" sz="1000" smtClean="0"/>
              <a:t>…</a:t>
            </a:r>
            <a:r>
              <a:rPr lang="zh-CN" altLang="en-US" sz="1000" smtClean="0">
                <a:ea typeface="黑体" pitchFamily="2" charset="-122"/>
              </a:rPr>
              <a:t> 或</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ea typeface="黑体" pitchFamily="2" charset="-122"/>
              </a:rPr>
              <a:t>V</a:t>
            </a:r>
            <a:r>
              <a:rPr lang="en-US" altLang="zh-CN" sz="1000" baseline="-30000" smtClean="0">
                <a:ea typeface="黑体" pitchFamily="2" charset="-122"/>
              </a:rPr>
              <a:t>N </a:t>
            </a:r>
            <a:r>
              <a:rPr lang="en-US" altLang="zh-CN" sz="1000" smtClean="0">
                <a:ea typeface="黑体" pitchFamily="2" charset="-122"/>
              </a:rPr>
              <a:t>b</a:t>
            </a:r>
            <a:r>
              <a:rPr lang="en-US" altLang="zh-CN" sz="1000" smtClean="0"/>
              <a:t>…</a:t>
            </a:r>
          </a:p>
          <a:p>
            <a:pPr algn="just" eaLnBrk="1" hangingPunct="1">
              <a:buFontTx/>
              <a:buChar char="•"/>
            </a:pPr>
            <a:r>
              <a:rPr lang="en-US" altLang="zh-CN" sz="1000" smtClean="0">
                <a:ea typeface="黑体" pitchFamily="2" charset="-122"/>
              </a:rPr>
              <a:t>a&gt;b：</a:t>
            </a:r>
            <a:r>
              <a:rPr lang="zh-CN" altLang="en-US" sz="1000" smtClean="0">
                <a:ea typeface="黑体" pitchFamily="2" charset="-122"/>
              </a:rPr>
              <a:t>存在产生式   →</a:t>
            </a:r>
            <a:r>
              <a:rPr lang="zh-CN" altLang="en-US" sz="1000" smtClean="0"/>
              <a:t>…</a:t>
            </a:r>
            <a:r>
              <a:rPr lang="en-US" altLang="zh-CN" sz="1000" b="1" i="1" u="sng" smtClean="0">
                <a:ea typeface="黑体" pitchFamily="2" charset="-122"/>
              </a:rPr>
              <a:t>V</a:t>
            </a:r>
            <a:r>
              <a:rPr lang="en-US" altLang="zh-CN" sz="1000" b="1" i="1" u="sng" baseline="-30000" smtClean="0">
                <a:ea typeface="黑体" pitchFamily="2" charset="-122"/>
              </a:rPr>
              <a:t>N</a:t>
            </a:r>
            <a:r>
              <a:rPr lang="en-US" altLang="zh-CN" sz="1000" b="1" i="1" baseline="-30000" smtClean="0">
                <a:ea typeface="黑体" pitchFamily="2" charset="-122"/>
              </a:rPr>
              <a:t> </a:t>
            </a:r>
            <a:r>
              <a:rPr lang="en-US" altLang="zh-CN" sz="1000" smtClean="0">
                <a:ea typeface="黑体" pitchFamily="2" charset="-122"/>
              </a:rPr>
              <a:t>b</a:t>
            </a:r>
            <a:r>
              <a:rPr lang="en-US" altLang="zh-CN" sz="1000" smtClean="0"/>
              <a:t>…</a:t>
            </a:r>
            <a:r>
              <a:rPr lang="en-US" altLang="zh-CN" sz="1000" smtClean="0">
                <a:ea typeface="黑体" pitchFamily="2" charset="-122"/>
              </a:rPr>
              <a:t>，</a:t>
            </a:r>
            <a:r>
              <a:rPr lang="zh-CN" altLang="en-US" sz="1000" smtClean="0">
                <a:ea typeface="黑体" pitchFamily="2" charset="-122"/>
              </a:rPr>
              <a:t>且</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t>…</a:t>
            </a:r>
            <a:r>
              <a:rPr lang="en-US" altLang="zh-CN" sz="1000" smtClean="0">
                <a:ea typeface="黑体" pitchFamily="2" charset="-122"/>
              </a:rPr>
              <a:t>a</a:t>
            </a:r>
            <a:r>
              <a:rPr lang="zh-CN" altLang="en-US" sz="1000" smtClean="0">
                <a:ea typeface="黑体" pitchFamily="2" charset="-122"/>
              </a:rPr>
              <a:t>或</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t>…</a:t>
            </a:r>
            <a:r>
              <a:rPr lang="en-US" altLang="zh-CN" sz="1000" smtClean="0">
                <a:ea typeface="黑体" pitchFamily="2" charset="-122"/>
              </a:rPr>
              <a:t>aV</a:t>
            </a:r>
            <a:r>
              <a:rPr lang="en-US" altLang="zh-CN" sz="1000" baseline="-30000" smtClean="0">
                <a:ea typeface="黑体" pitchFamily="2" charset="-122"/>
              </a:rPr>
              <a:t>N</a:t>
            </a:r>
            <a:endParaRPr lang="zh-CN" altLang="en-US" sz="10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398A862-3806-4050-9E6A-314FF27DF62D}" type="slidenum">
              <a:rPr lang="zh-CN" altLang="en-US" sz="1200"/>
              <a:pPr eaLnBrk="1" hangingPunct="1"/>
              <a:t>19</a:t>
            </a:fld>
            <a:endParaRPr lang="en-US" altLang="zh-CN"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smtClean="0">
                <a:latin typeface="幼圆" pitchFamily="49" charset="-122"/>
                <a:ea typeface="幼圆" pitchFamily="49" charset="-122"/>
              </a:rPr>
              <a:t>构造优先分析法的步骤：</a:t>
            </a:r>
          </a:p>
          <a:p>
            <a:pPr eaLnBrk="1" hangingPunct="1"/>
            <a:r>
              <a:rPr lang="zh-CN" altLang="en-US" sz="1000" smtClean="0">
                <a:latin typeface="幼圆" pitchFamily="49" charset="-122"/>
                <a:ea typeface="幼圆" pitchFamily="49" charset="-122"/>
              </a:rPr>
              <a:t>1）计算每个</a:t>
            </a:r>
            <a:r>
              <a:rPr lang="en-US" altLang="zh-CN" sz="1000" smtClean="0">
                <a:latin typeface="幼圆" pitchFamily="49" charset="-122"/>
                <a:ea typeface="幼圆" pitchFamily="49" charset="-122"/>
              </a:rPr>
              <a:t>V</a:t>
            </a:r>
            <a:r>
              <a:rPr lang="en-US" altLang="zh-CN" sz="1000" baseline="-30000" smtClean="0">
                <a:latin typeface="幼圆" pitchFamily="49" charset="-122"/>
                <a:ea typeface="幼圆" pitchFamily="49" charset="-122"/>
              </a:rPr>
              <a:t>N</a:t>
            </a:r>
            <a:r>
              <a:rPr lang="zh-CN" altLang="en-US" sz="1000" smtClean="0">
                <a:latin typeface="幼圆" pitchFamily="49" charset="-122"/>
                <a:ea typeface="幼圆" pitchFamily="49" charset="-122"/>
              </a:rPr>
              <a:t>的</a:t>
            </a:r>
            <a:r>
              <a:rPr lang="en-US" altLang="zh-CN" sz="1000" smtClean="0">
                <a:latin typeface="幼圆" pitchFamily="49" charset="-122"/>
                <a:ea typeface="幼圆" pitchFamily="49" charset="-122"/>
              </a:rPr>
              <a:t>FirstV</a:t>
            </a:r>
            <a:r>
              <a:rPr lang="en-US" altLang="zh-CN" sz="1000" baseline="-30000" smtClean="0">
                <a:latin typeface="幼圆" pitchFamily="49" charset="-122"/>
                <a:ea typeface="幼圆" pitchFamily="49" charset="-122"/>
              </a:rPr>
              <a:t>T</a:t>
            </a:r>
            <a:r>
              <a:rPr lang="zh-CN" altLang="en-US" sz="1000" smtClean="0">
                <a:latin typeface="幼圆" pitchFamily="49" charset="-122"/>
                <a:ea typeface="幼圆" pitchFamily="49" charset="-122"/>
              </a:rPr>
              <a:t>集合和</a:t>
            </a:r>
            <a:r>
              <a:rPr lang="en-US" altLang="zh-CN" sz="1000" smtClean="0">
                <a:latin typeface="幼圆" pitchFamily="49" charset="-122"/>
                <a:ea typeface="幼圆" pitchFamily="49" charset="-122"/>
              </a:rPr>
              <a:t>LastV</a:t>
            </a:r>
            <a:r>
              <a:rPr lang="en-US" altLang="zh-CN" sz="1000" baseline="-30000" smtClean="0">
                <a:latin typeface="幼圆" pitchFamily="49" charset="-122"/>
                <a:ea typeface="幼圆" pitchFamily="49" charset="-122"/>
              </a:rPr>
              <a:t>T</a:t>
            </a:r>
            <a:r>
              <a:rPr lang="zh-CN" altLang="en-US" sz="1000" smtClean="0">
                <a:latin typeface="幼圆" pitchFamily="49" charset="-122"/>
                <a:ea typeface="幼圆" pitchFamily="49" charset="-122"/>
              </a:rPr>
              <a:t>集合</a:t>
            </a:r>
          </a:p>
          <a:p>
            <a:pPr algn="just" eaLnBrk="1" hangingPunct="1"/>
            <a:r>
              <a:rPr lang="zh-CN" altLang="en-US" sz="1000" smtClean="0">
                <a:latin typeface="幼圆" pitchFamily="49" charset="-122"/>
                <a:ea typeface="幼圆" pitchFamily="49" charset="-122"/>
              </a:rPr>
              <a:t>2）求优先关系</a:t>
            </a:r>
          </a:p>
          <a:p>
            <a:pPr lvl="1" algn="just" eaLnBrk="1" hangingPunct="1">
              <a:buFontTx/>
              <a:buChar char="•"/>
            </a:pPr>
            <a:r>
              <a:rPr lang="zh-CN" altLang="en-US" sz="1000" smtClean="0">
                <a:latin typeface="幼圆" pitchFamily="49" charset="-122"/>
                <a:ea typeface="幼圆" pitchFamily="49" charset="-122"/>
              </a:rPr>
              <a:t>求 = 关系</a:t>
            </a:r>
          </a:p>
          <a:p>
            <a:pPr lvl="1" algn="just" eaLnBrk="1" hangingPunct="1">
              <a:buFontTx/>
              <a:buChar char="•"/>
            </a:pPr>
            <a:r>
              <a:rPr lang="zh-CN" altLang="en-US" sz="1000" smtClean="0">
                <a:latin typeface="幼圆" pitchFamily="49" charset="-122"/>
                <a:ea typeface="幼圆" pitchFamily="49" charset="-122"/>
              </a:rPr>
              <a:t>求 &lt; 关系：找</a:t>
            </a:r>
            <a:r>
              <a:rPr lang="zh-CN" altLang="en-US" sz="1000" smtClean="0">
                <a:latin typeface="宋体" pitchFamily="2" charset="-122"/>
                <a:ea typeface="幼圆" pitchFamily="49" charset="-122"/>
              </a:rPr>
              <a:t>…</a:t>
            </a:r>
            <a:r>
              <a:rPr lang="en-US" altLang="zh-CN" sz="1000" smtClean="0">
                <a:latin typeface="幼圆" pitchFamily="49" charset="-122"/>
                <a:ea typeface="幼圆" pitchFamily="49" charset="-122"/>
              </a:rPr>
              <a:t>aB</a:t>
            </a:r>
            <a:r>
              <a:rPr lang="en-US" altLang="zh-CN" sz="1000" smtClean="0">
                <a:latin typeface="宋体" pitchFamily="2" charset="-122"/>
                <a:ea typeface="幼圆" pitchFamily="49" charset="-122"/>
              </a:rPr>
              <a:t>…</a:t>
            </a:r>
            <a:r>
              <a:rPr lang="en-US" altLang="zh-CN" sz="1000" smtClean="0">
                <a:latin typeface="幼圆" pitchFamily="49" charset="-122"/>
                <a:ea typeface="幼圆" pitchFamily="49" charset="-122"/>
              </a:rPr>
              <a:t>，a&lt;FirstVT(B)</a:t>
            </a:r>
          </a:p>
          <a:p>
            <a:pPr lvl="1" algn="just" eaLnBrk="1" hangingPunct="1">
              <a:buFontTx/>
              <a:buChar char="•"/>
            </a:pPr>
            <a:r>
              <a:rPr lang="zh-CN" altLang="en-US" sz="1000" smtClean="0">
                <a:latin typeface="幼圆" pitchFamily="49" charset="-122"/>
                <a:ea typeface="幼圆" pitchFamily="49" charset="-122"/>
              </a:rPr>
              <a:t>求 &gt; 关系：找</a:t>
            </a:r>
            <a:r>
              <a:rPr lang="zh-CN" altLang="en-US" sz="1000" smtClean="0">
                <a:latin typeface="宋体" pitchFamily="2" charset="-122"/>
                <a:ea typeface="幼圆" pitchFamily="49" charset="-122"/>
              </a:rPr>
              <a:t>…</a:t>
            </a:r>
            <a:r>
              <a:rPr lang="en-US" altLang="zh-CN" sz="1000" smtClean="0">
                <a:latin typeface="幼圆" pitchFamily="49" charset="-122"/>
                <a:ea typeface="幼圆" pitchFamily="49" charset="-122"/>
              </a:rPr>
              <a:t>Bc</a:t>
            </a:r>
            <a:r>
              <a:rPr lang="en-US" altLang="zh-CN" sz="1000" smtClean="0">
                <a:latin typeface="宋体" pitchFamily="2" charset="-122"/>
                <a:ea typeface="幼圆" pitchFamily="49" charset="-122"/>
              </a:rPr>
              <a:t>…</a:t>
            </a:r>
            <a:r>
              <a:rPr lang="en-US" altLang="zh-CN" sz="1000" smtClean="0">
                <a:latin typeface="幼圆" pitchFamily="49" charset="-122"/>
                <a:ea typeface="幼圆" pitchFamily="49" charset="-122"/>
              </a:rPr>
              <a:t>，LastVT(B)&gt;c</a:t>
            </a:r>
          </a:p>
          <a:p>
            <a:pPr algn="just" eaLnBrk="1" hangingPunct="1"/>
            <a:r>
              <a:rPr lang="zh-CN" altLang="en-US" sz="1000" smtClean="0">
                <a:latin typeface="幼圆" pitchFamily="49" charset="-122"/>
                <a:ea typeface="幼圆" pitchFamily="49" charset="-122"/>
              </a:rPr>
              <a:t>3）构造优先关系表</a:t>
            </a:r>
          </a:p>
          <a:p>
            <a:pPr algn="just" eaLnBrk="1" hangingPunct="1"/>
            <a:endParaRPr lang="zh-CN" altLang="en-US" sz="1000" smtClean="0">
              <a:latin typeface="幼圆" pitchFamily="49" charset="-122"/>
              <a:ea typeface="幼圆" pitchFamily="49" charset="-122"/>
            </a:endParaRPr>
          </a:p>
          <a:p>
            <a:pPr algn="just" eaLnBrk="1" hangingPunct="1"/>
            <a:r>
              <a:rPr lang="zh-CN" altLang="en-US" sz="1000" smtClean="0">
                <a:latin typeface="幼圆" pitchFamily="49" charset="-122"/>
                <a:ea typeface="幼圆" pitchFamily="49" charset="-122"/>
              </a:rPr>
              <a:t>例4 解：</a:t>
            </a:r>
          </a:p>
          <a:p>
            <a:pPr algn="just" eaLnBrk="1" hangingPunct="1"/>
            <a:r>
              <a:rPr lang="zh-CN" altLang="en-US" sz="1000" smtClean="0">
                <a:latin typeface="幼圆" pitchFamily="49" charset="-122"/>
                <a:ea typeface="幼圆" pitchFamily="49" charset="-122"/>
              </a:rPr>
              <a:t>1）计算每个</a:t>
            </a:r>
            <a:r>
              <a:rPr lang="en-US" altLang="zh-CN" sz="1000" smtClean="0">
                <a:latin typeface="幼圆" pitchFamily="49" charset="-122"/>
                <a:ea typeface="幼圆" pitchFamily="49" charset="-122"/>
              </a:rPr>
              <a:t>V</a:t>
            </a:r>
            <a:r>
              <a:rPr lang="en-US" altLang="zh-CN" sz="1000" baseline="-30000" smtClean="0">
                <a:latin typeface="幼圆" pitchFamily="49" charset="-122"/>
                <a:ea typeface="幼圆" pitchFamily="49" charset="-122"/>
              </a:rPr>
              <a:t>N</a:t>
            </a:r>
            <a:r>
              <a:rPr lang="zh-CN" altLang="en-US" sz="1000" smtClean="0">
                <a:latin typeface="幼圆" pitchFamily="49" charset="-122"/>
                <a:ea typeface="幼圆" pitchFamily="49" charset="-122"/>
              </a:rPr>
              <a:t>的</a:t>
            </a:r>
            <a:r>
              <a:rPr lang="en-US" altLang="zh-CN" sz="1000" smtClean="0">
                <a:latin typeface="幼圆" pitchFamily="49" charset="-122"/>
                <a:ea typeface="幼圆" pitchFamily="49" charset="-122"/>
              </a:rPr>
              <a:t>FirstVT</a:t>
            </a:r>
            <a:r>
              <a:rPr lang="zh-CN" altLang="en-US" sz="1000" smtClean="0">
                <a:latin typeface="幼圆" pitchFamily="49" charset="-122"/>
                <a:ea typeface="幼圆" pitchFamily="49" charset="-122"/>
              </a:rPr>
              <a:t>集合和</a:t>
            </a:r>
            <a:r>
              <a:rPr lang="en-US" altLang="zh-CN" sz="1000" smtClean="0">
                <a:latin typeface="幼圆" pitchFamily="49" charset="-122"/>
                <a:ea typeface="幼圆" pitchFamily="49" charset="-122"/>
              </a:rPr>
              <a:t>LastVT</a:t>
            </a:r>
            <a:r>
              <a:rPr lang="zh-CN" altLang="en-US" sz="1000" smtClean="0">
                <a:latin typeface="幼圆" pitchFamily="49" charset="-122"/>
                <a:ea typeface="幼圆" pitchFamily="49" charset="-122"/>
              </a:rPr>
              <a:t>集合</a:t>
            </a:r>
          </a:p>
          <a:p>
            <a:pPr lvl="2" algn="just" eaLnBrk="1" hangingPunct="1"/>
            <a:r>
              <a:rPr lang="en-US" altLang="zh-CN" sz="1000" smtClean="0">
                <a:latin typeface="幼圆" pitchFamily="49" charset="-122"/>
                <a:ea typeface="幼圆" pitchFamily="49" charset="-122"/>
              </a:rPr>
              <a:t>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a:t>
            </a:r>
            <a:r>
              <a:rPr lang="en-US" altLang="zh-CN" sz="1000" smtClean="0">
                <a:latin typeface="宋体" pitchFamily="2" charset="-122"/>
                <a:ea typeface="幼圆" pitchFamily="49" charset="-122"/>
              </a:rPr>
              <a:t>’</a:t>
            </a:r>
            <a:r>
              <a:rPr lang="en-US" altLang="zh-CN" sz="1000" smtClean="0">
                <a:latin typeface="幼圆" pitchFamily="49" charset="-122"/>
                <a:ea typeface="幼圆" pitchFamily="49" charset="-122"/>
              </a:rPr>
              <a:t>)=  #			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  + ，* ，↑，（ ，i</a:t>
            </a:r>
          </a:p>
          <a:p>
            <a:pPr lvl="2" algn="just" eaLnBrk="1" hangingPunct="1"/>
            <a:r>
              <a:rPr lang="en-US" altLang="zh-CN" sz="1000" smtClean="0">
                <a:latin typeface="幼圆" pitchFamily="49" charset="-122"/>
                <a:ea typeface="幼圆" pitchFamily="49" charset="-122"/>
              </a:rPr>
              <a:t>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(T)=  * ，↑，（ ，i 	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(F)= ↑，（ ，i　</a:t>
            </a:r>
          </a:p>
          <a:p>
            <a:pPr lvl="2" algn="just" eaLnBrk="1" hangingPunct="1"/>
            <a:r>
              <a:rPr lang="en-US" altLang="zh-CN" sz="1000" smtClean="0">
                <a:latin typeface="幼圆" pitchFamily="49" charset="-122"/>
                <a:ea typeface="幼圆" pitchFamily="49" charset="-122"/>
              </a:rPr>
              <a:t>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(P)= （ ，i　</a:t>
            </a:r>
          </a:p>
          <a:p>
            <a:pPr lvl="2" algn="just" eaLnBrk="1" hangingPunct="1"/>
            <a:endParaRPr lang="en-US" altLang="zh-CN" sz="1000" smtClean="0">
              <a:latin typeface="幼圆" pitchFamily="49" charset="-122"/>
              <a:ea typeface="幼圆" pitchFamily="49" charset="-122"/>
            </a:endParaRPr>
          </a:p>
          <a:p>
            <a:pPr lvl="2" algn="just" eaLnBrk="1" hangingPunct="1"/>
            <a:r>
              <a:rPr lang="en-US" altLang="zh-CN" sz="1000" smtClean="0">
                <a:latin typeface="幼圆" pitchFamily="49" charset="-122"/>
                <a:ea typeface="幼圆" pitchFamily="49" charset="-122"/>
              </a:rPr>
              <a:t>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a:t>
            </a:r>
            <a:r>
              <a:rPr lang="en-US" altLang="zh-CN" sz="1000" smtClean="0">
                <a:latin typeface="宋体" pitchFamily="2" charset="-122"/>
                <a:ea typeface="幼圆" pitchFamily="49" charset="-122"/>
              </a:rPr>
              <a:t>’</a:t>
            </a:r>
            <a:r>
              <a:rPr lang="en-US" altLang="zh-CN" sz="1000" smtClean="0">
                <a:latin typeface="幼圆" pitchFamily="49" charset="-122"/>
                <a:ea typeface="幼圆" pitchFamily="49" charset="-122"/>
              </a:rPr>
              <a:t>)=  #			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　+ ，* ，↑，i，）</a:t>
            </a:r>
          </a:p>
          <a:p>
            <a:pPr lvl="2" algn="just" eaLnBrk="1" hangingPunct="1"/>
            <a:r>
              <a:rPr lang="en-US" altLang="zh-CN" sz="1000" smtClean="0">
                <a:latin typeface="幼圆" pitchFamily="49" charset="-122"/>
                <a:ea typeface="幼圆" pitchFamily="49" charset="-122"/>
              </a:rPr>
              <a:t>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(T)=　*，↑，i　，）	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(F)= ↑，i　，）</a:t>
            </a:r>
          </a:p>
          <a:p>
            <a:pPr lvl="2" algn="just" eaLnBrk="1" hangingPunct="1"/>
            <a:r>
              <a:rPr lang="en-US" altLang="zh-CN" sz="1000" smtClean="0">
                <a:latin typeface="幼圆" pitchFamily="49" charset="-122"/>
                <a:ea typeface="幼圆" pitchFamily="49" charset="-122"/>
              </a:rPr>
              <a:t>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(P)=　</a:t>
            </a:r>
            <a:r>
              <a:rPr lang="zh-CN" altLang="en-US" sz="1000" smtClean="0">
                <a:latin typeface="幼圆" pitchFamily="49" charset="-122"/>
                <a:ea typeface="幼圆" pitchFamily="49" charset="-122"/>
              </a:rPr>
              <a:t>ｉ，）</a:t>
            </a:r>
            <a:r>
              <a:rPr lang="zh-CN" altLang="en-US" sz="1000" smtClean="0">
                <a:latin typeface="宋体" pitchFamily="2" charset="-122"/>
                <a:ea typeface="幼圆" pitchFamily="49" charset="-122"/>
              </a:rPr>
              <a:t> </a:t>
            </a:r>
            <a:endParaRPr lang="zh-CN" altLang="en-US" sz="1000" smtClean="0">
              <a:latin typeface="幼圆" pitchFamily="49" charset="-122"/>
              <a:ea typeface="幼圆" pitchFamily="49" charset="-122"/>
            </a:endParaRPr>
          </a:p>
          <a:p>
            <a:pPr lvl="2" algn="just" eaLnBrk="1" hangingPunct="1"/>
            <a:endParaRPr lang="zh-CN" altLang="en-US" sz="1000" smtClean="0">
              <a:latin typeface="幼圆" pitchFamily="49" charset="-122"/>
              <a:ea typeface="幼圆" pitchFamily="49" charset="-122"/>
            </a:endParaRPr>
          </a:p>
          <a:p>
            <a:pPr algn="just" eaLnBrk="1" hangingPunct="1"/>
            <a:r>
              <a:rPr lang="zh-CN" altLang="en-US" sz="1000" smtClean="0">
                <a:latin typeface="幼圆" pitchFamily="49" charset="-122"/>
                <a:ea typeface="幼圆" pitchFamily="49" charset="-122"/>
              </a:rPr>
              <a:t>2）求优先关系</a:t>
            </a:r>
            <a:endParaRPr lang="en-US" altLang="zh-CN" sz="1000" smtClean="0">
              <a:latin typeface="幼圆" pitchFamily="49" charset="-122"/>
              <a:ea typeface="幼圆" pitchFamily="49" charset="-122"/>
            </a:endParaRPr>
          </a:p>
          <a:p>
            <a:pPr lvl="1" algn="just" eaLnBrk="1" hangingPunct="1">
              <a:buFontTx/>
              <a:buChar char="•"/>
            </a:pPr>
            <a:r>
              <a:rPr lang="zh-CN" altLang="en-US" sz="1000" smtClean="0">
                <a:latin typeface="幼圆" pitchFamily="49" charset="-122"/>
                <a:ea typeface="幼圆" pitchFamily="49" charset="-122"/>
              </a:rPr>
              <a:t>求=关系：# = #    	 ( = )</a:t>
            </a:r>
          </a:p>
          <a:p>
            <a:pPr lvl="1" algn="just" eaLnBrk="1" hangingPunct="1">
              <a:buFontTx/>
              <a:buChar char="•"/>
            </a:pPr>
            <a:r>
              <a:rPr lang="zh-CN" altLang="en-US" sz="1000" smtClean="0">
                <a:latin typeface="幼圆" pitchFamily="49" charset="-122"/>
                <a:ea typeface="幼圆" pitchFamily="49" charset="-122"/>
              </a:rPr>
              <a:t>求&lt;关系  [逐条扫描产生式，寻找形如：</a:t>
            </a:r>
            <a:r>
              <a:rPr lang="en-US" altLang="zh-CN" sz="1000" smtClean="0">
                <a:latin typeface="幼圆" pitchFamily="49" charset="-122"/>
                <a:ea typeface="幼圆" pitchFamily="49" charset="-122"/>
              </a:rPr>
              <a:t>A</a:t>
            </a:r>
            <a:r>
              <a:rPr lang="en-US" altLang="zh-CN" sz="1000" smtClean="0">
                <a:latin typeface="幼圆" pitchFamily="49" charset="-122"/>
                <a:ea typeface="幼圆" pitchFamily="49" charset="-122"/>
                <a:sym typeface="Wingdings" pitchFamily="2" charset="2"/>
              </a:rPr>
              <a:t></a:t>
            </a:r>
            <a:r>
              <a:rPr lang="en-US" altLang="zh-CN" sz="1000" smtClean="0">
                <a:latin typeface="宋体" pitchFamily="2" charset="-122"/>
                <a:ea typeface="幼圆" pitchFamily="49" charset="-122"/>
              </a:rPr>
              <a:t>…</a:t>
            </a:r>
            <a:r>
              <a:rPr lang="en-US" altLang="zh-CN" sz="1000" smtClean="0">
                <a:latin typeface="幼圆" pitchFamily="49" charset="-122"/>
                <a:ea typeface="幼圆" pitchFamily="49" charset="-122"/>
              </a:rPr>
              <a:t>aB</a:t>
            </a:r>
            <a:r>
              <a:rPr lang="en-US" altLang="zh-CN" sz="1000" smtClean="0">
                <a:latin typeface="宋体" pitchFamily="2" charset="-122"/>
                <a:ea typeface="幼圆" pitchFamily="49" charset="-122"/>
              </a:rPr>
              <a:t>…</a:t>
            </a:r>
            <a:r>
              <a:rPr lang="zh-CN" altLang="en-US" sz="1000" smtClean="0">
                <a:latin typeface="幼圆" pitchFamily="49" charset="-122"/>
                <a:ea typeface="幼圆" pitchFamily="49" charset="-122"/>
              </a:rPr>
              <a:t>的产生式。]</a:t>
            </a:r>
          </a:p>
          <a:p>
            <a:pPr algn="just" eaLnBrk="1" hangingPunct="1"/>
            <a:r>
              <a:rPr lang="zh-CN" altLang="en-US" sz="1000" smtClean="0">
                <a:latin typeface="幼圆" pitchFamily="49" charset="-122"/>
                <a:ea typeface="幼圆" pitchFamily="49" charset="-122"/>
              </a:rPr>
              <a:t>	由于 </a:t>
            </a:r>
            <a:r>
              <a:rPr lang="en-US" altLang="zh-CN" sz="1000" u="sng" smtClean="0">
                <a:latin typeface="幼圆" pitchFamily="49" charset="-122"/>
                <a:ea typeface="幼圆" pitchFamily="49" charset="-122"/>
              </a:rPr>
              <a:t>#E</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 # &lt; </a:t>
            </a:r>
            <a:r>
              <a:rPr lang="en-US" altLang="zh-CN" sz="1000" smtClean="0">
                <a:latin typeface="幼圆" pitchFamily="49" charset="-122"/>
                <a:ea typeface="幼圆" pitchFamily="49" charset="-122"/>
              </a:rPr>
              <a:t>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+T</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	+ &lt; </a:t>
            </a:r>
            <a:r>
              <a:rPr lang="en-US" altLang="zh-CN" sz="1000" smtClean="0">
                <a:latin typeface="幼圆" pitchFamily="49" charset="-122"/>
                <a:ea typeface="幼圆" pitchFamily="49" charset="-122"/>
              </a:rPr>
              <a:t>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(T)</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*F</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a:t>
            </a:r>
            <a:r>
              <a:rPr lang="en-US" altLang="zh-CN" sz="1000" smtClean="0">
                <a:latin typeface="幼圆" pitchFamily="49" charset="-122"/>
                <a:ea typeface="幼圆" pitchFamily="49" charset="-122"/>
              </a:rPr>
              <a:t>	*  &lt; 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(F)</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↑F</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a:t>
            </a:r>
            <a:r>
              <a:rPr lang="en-US" altLang="zh-CN" sz="1000" smtClean="0">
                <a:latin typeface="幼圆" pitchFamily="49" charset="-122"/>
                <a:ea typeface="幼圆" pitchFamily="49" charset="-122"/>
              </a:rPr>
              <a:t>↑ &lt; 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(F)</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(E</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a:t>
            </a:r>
            <a:r>
              <a:rPr lang="en-US" altLang="zh-CN" sz="1000" smtClean="0">
                <a:latin typeface="幼圆" pitchFamily="49" charset="-122"/>
                <a:ea typeface="幼圆" pitchFamily="49" charset="-122"/>
              </a:rPr>
              <a:t>	( &lt; 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a:t>
            </a:r>
          </a:p>
          <a:p>
            <a:pPr lvl="1" algn="just" eaLnBrk="1" hangingPunct="1">
              <a:buFontTx/>
              <a:buChar char="•"/>
            </a:pPr>
            <a:r>
              <a:rPr lang="en-US" altLang="zh-CN" sz="1000" smtClean="0">
                <a:latin typeface="宋体" pitchFamily="2" charset="-122"/>
                <a:ea typeface="幼圆" pitchFamily="49" charset="-122"/>
              </a:rPr>
              <a:t> </a:t>
            </a:r>
            <a:r>
              <a:rPr lang="zh-CN" altLang="en-US" sz="1000" smtClean="0">
                <a:latin typeface="幼圆" pitchFamily="49" charset="-122"/>
                <a:ea typeface="幼圆" pitchFamily="49" charset="-122"/>
              </a:rPr>
              <a:t>求&gt;关系  [逐条扫描产生式，寻找形如：</a:t>
            </a:r>
            <a:r>
              <a:rPr lang="en-US" altLang="zh-CN" sz="1000" smtClean="0">
                <a:latin typeface="幼圆" pitchFamily="49" charset="-122"/>
                <a:ea typeface="幼圆" pitchFamily="49" charset="-122"/>
              </a:rPr>
              <a:t>A</a:t>
            </a:r>
            <a:r>
              <a:rPr lang="en-US" altLang="zh-CN" sz="1000" smtClean="0">
                <a:latin typeface="幼圆" pitchFamily="49" charset="-122"/>
                <a:ea typeface="幼圆" pitchFamily="49" charset="-122"/>
                <a:sym typeface="Wingdings" pitchFamily="2" charset="2"/>
              </a:rPr>
              <a:t></a:t>
            </a:r>
            <a:r>
              <a:rPr lang="en-US" altLang="zh-CN" sz="1000" smtClean="0">
                <a:latin typeface="宋体" pitchFamily="2" charset="-122"/>
                <a:ea typeface="幼圆" pitchFamily="49" charset="-122"/>
              </a:rPr>
              <a:t>…</a:t>
            </a:r>
            <a:r>
              <a:rPr lang="en-US" altLang="zh-CN" sz="1000" smtClean="0">
                <a:latin typeface="幼圆" pitchFamily="49" charset="-122"/>
                <a:ea typeface="幼圆" pitchFamily="49" charset="-122"/>
              </a:rPr>
              <a:t>Βb</a:t>
            </a:r>
            <a:r>
              <a:rPr lang="en-US" altLang="zh-CN" sz="1000" smtClean="0">
                <a:latin typeface="宋体" pitchFamily="2" charset="-122"/>
                <a:ea typeface="幼圆" pitchFamily="49" charset="-122"/>
              </a:rPr>
              <a:t>…</a:t>
            </a:r>
            <a:r>
              <a:rPr lang="zh-CN" altLang="en-US" sz="1000" smtClean="0">
                <a:latin typeface="幼圆" pitchFamily="49" charset="-122"/>
                <a:ea typeface="幼圆" pitchFamily="49" charset="-122"/>
              </a:rPr>
              <a:t>的产生式。]</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E#</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a:t>
            </a:r>
            <a:r>
              <a:rPr lang="en-US" altLang="zh-CN" sz="1000" smtClean="0">
                <a:latin typeface="幼圆" pitchFamily="49" charset="-122"/>
                <a:ea typeface="幼圆" pitchFamily="49" charset="-122"/>
              </a:rPr>
              <a:t>	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 &gt; #</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E+</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a:t>
            </a:r>
            <a:r>
              <a:rPr lang="en-US" altLang="zh-CN" sz="1000" smtClean="0">
                <a:latin typeface="幼圆" pitchFamily="49" charset="-122"/>
                <a:ea typeface="幼圆" pitchFamily="49" charset="-122"/>
              </a:rPr>
              <a:t>	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 &gt; +</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T*</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 </a:t>
            </a:r>
            <a:r>
              <a:rPr lang="en-US" altLang="zh-CN" sz="1000" smtClean="0">
                <a:latin typeface="幼圆" pitchFamily="49" charset="-122"/>
                <a:ea typeface="幼圆" pitchFamily="49" charset="-122"/>
              </a:rPr>
              <a:t>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(T) &gt; *</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P↑</a:t>
            </a:r>
            <a:r>
              <a:rPr lang="zh-CN" altLang="en-US" sz="1000" smtClean="0">
                <a:latin typeface="幼圆" pitchFamily="49" charset="-122"/>
                <a:ea typeface="幼圆" pitchFamily="49" charset="-122"/>
              </a:rPr>
              <a:t>故</a:t>
            </a:r>
            <a:r>
              <a:rPr lang="en-US" altLang="zh-CN" sz="1000" smtClean="0">
                <a:latin typeface="幼圆" pitchFamily="49" charset="-122"/>
                <a:ea typeface="幼圆" pitchFamily="49" charset="-122"/>
              </a:rPr>
              <a:t>	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(P) &gt; ↑</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E)</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 </a:t>
            </a:r>
            <a:r>
              <a:rPr lang="en-US" altLang="zh-CN" sz="1000" smtClean="0">
                <a:latin typeface="幼圆" pitchFamily="49" charset="-122"/>
                <a:ea typeface="幼圆" pitchFamily="49" charset="-122"/>
              </a:rPr>
              <a:t>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  &gt; )</a:t>
            </a:r>
          </a:p>
          <a:p>
            <a:pPr algn="just" eaLnBrk="1" hangingPunct="1"/>
            <a:endParaRPr lang="en-US" altLang="zh-CN" sz="1000" smtClean="0">
              <a:latin typeface="幼圆" pitchFamily="49" charset="-122"/>
              <a:ea typeface="幼圆" pitchFamily="49" charset="-122"/>
            </a:endParaRPr>
          </a:p>
          <a:p>
            <a:pPr algn="just" eaLnBrk="1" hangingPunct="1"/>
            <a:r>
              <a:rPr lang="en-US" altLang="zh-CN" sz="1000" smtClean="0">
                <a:latin typeface="幼圆" pitchFamily="49" charset="-122"/>
                <a:ea typeface="幼圆" pitchFamily="49" charset="-122"/>
              </a:rPr>
              <a:t>3）</a:t>
            </a:r>
            <a:r>
              <a:rPr lang="zh-CN" altLang="en-US" sz="1000" smtClean="0">
                <a:latin typeface="幼圆" pitchFamily="49" charset="-122"/>
                <a:ea typeface="幼圆" pitchFamily="49" charset="-122"/>
              </a:rPr>
              <a:t>构造优先关系表</a:t>
            </a:r>
          </a:p>
          <a:p>
            <a:pPr algn="just" eaLnBrk="1" hangingPunct="1"/>
            <a:r>
              <a:rPr lang="zh-CN" altLang="en-US" sz="1000" smtClean="0">
                <a:latin typeface="幼圆" pitchFamily="49" charset="-122"/>
                <a:ea typeface="幼圆" pitchFamily="49" charset="-122"/>
              </a:rPr>
              <a:t>	利用上面的 = &lt; &gt; 关系可以构造相应的算符优先关系表 </a:t>
            </a:r>
          </a:p>
          <a:p>
            <a:pPr algn="just" eaLnBrk="1" hangingPunct="1"/>
            <a:r>
              <a:rPr lang="zh-CN" altLang="en-US" smtClean="0">
                <a:ea typeface="楷体_GB2312" pitchFamily="49" charset="-122"/>
              </a:rPr>
              <a:t> </a:t>
            </a:r>
          </a:p>
          <a:p>
            <a:pPr algn="just" eaLnBrk="1" hangingPunct="1"/>
            <a:endParaRPr lang="zh-CN" altLang="en-US" smtClean="0"/>
          </a:p>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398A862-3806-4050-9E6A-314FF27DF62D}" type="slidenum">
              <a:rPr lang="zh-CN" altLang="en-US" sz="1200"/>
              <a:pPr eaLnBrk="1" hangingPunct="1"/>
              <a:t>20</a:t>
            </a:fld>
            <a:endParaRPr lang="en-US" altLang="zh-CN"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smtClean="0">
                <a:latin typeface="幼圆" pitchFamily="49" charset="-122"/>
                <a:ea typeface="幼圆" pitchFamily="49" charset="-122"/>
              </a:rPr>
              <a:t>构造优先分析法的步骤：</a:t>
            </a:r>
          </a:p>
          <a:p>
            <a:pPr eaLnBrk="1" hangingPunct="1"/>
            <a:r>
              <a:rPr lang="zh-CN" altLang="en-US" sz="1000" smtClean="0">
                <a:latin typeface="幼圆" pitchFamily="49" charset="-122"/>
                <a:ea typeface="幼圆" pitchFamily="49" charset="-122"/>
              </a:rPr>
              <a:t>1）计算每个</a:t>
            </a:r>
            <a:r>
              <a:rPr lang="en-US" altLang="zh-CN" sz="1000" smtClean="0">
                <a:latin typeface="幼圆" pitchFamily="49" charset="-122"/>
                <a:ea typeface="幼圆" pitchFamily="49" charset="-122"/>
              </a:rPr>
              <a:t>V</a:t>
            </a:r>
            <a:r>
              <a:rPr lang="en-US" altLang="zh-CN" sz="1000" baseline="-30000" smtClean="0">
                <a:latin typeface="幼圆" pitchFamily="49" charset="-122"/>
                <a:ea typeface="幼圆" pitchFamily="49" charset="-122"/>
              </a:rPr>
              <a:t>N</a:t>
            </a:r>
            <a:r>
              <a:rPr lang="zh-CN" altLang="en-US" sz="1000" smtClean="0">
                <a:latin typeface="幼圆" pitchFamily="49" charset="-122"/>
                <a:ea typeface="幼圆" pitchFamily="49" charset="-122"/>
              </a:rPr>
              <a:t>的</a:t>
            </a:r>
            <a:r>
              <a:rPr lang="en-US" altLang="zh-CN" sz="1000" smtClean="0">
                <a:latin typeface="幼圆" pitchFamily="49" charset="-122"/>
                <a:ea typeface="幼圆" pitchFamily="49" charset="-122"/>
              </a:rPr>
              <a:t>FirstV</a:t>
            </a:r>
            <a:r>
              <a:rPr lang="en-US" altLang="zh-CN" sz="1000" baseline="-30000" smtClean="0">
                <a:latin typeface="幼圆" pitchFamily="49" charset="-122"/>
                <a:ea typeface="幼圆" pitchFamily="49" charset="-122"/>
              </a:rPr>
              <a:t>T</a:t>
            </a:r>
            <a:r>
              <a:rPr lang="zh-CN" altLang="en-US" sz="1000" smtClean="0">
                <a:latin typeface="幼圆" pitchFamily="49" charset="-122"/>
                <a:ea typeface="幼圆" pitchFamily="49" charset="-122"/>
              </a:rPr>
              <a:t>集合和</a:t>
            </a:r>
            <a:r>
              <a:rPr lang="en-US" altLang="zh-CN" sz="1000" smtClean="0">
                <a:latin typeface="幼圆" pitchFamily="49" charset="-122"/>
                <a:ea typeface="幼圆" pitchFamily="49" charset="-122"/>
              </a:rPr>
              <a:t>LastV</a:t>
            </a:r>
            <a:r>
              <a:rPr lang="en-US" altLang="zh-CN" sz="1000" baseline="-30000" smtClean="0">
                <a:latin typeface="幼圆" pitchFamily="49" charset="-122"/>
                <a:ea typeface="幼圆" pitchFamily="49" charset="-122"/>
              </a:rPr>
              <a:t>T</a:t>
            </a:r>
            <a:r>
              <a:rPr lang="zh-CN" altLang="en-US" sz="1000" smtClean="0">
                <a:latin typeface="幼圆" pitchFamily="49" charset="-122"/>
                <a:ea typeface="幼圆" pitchFamily="49" charset="-122"/>
              </a:rPr>
              <a:t>集合</a:t>
            </a:r>
          </a:p>
          <a:p>
            <a:pPr algn="just" eaLnBrk="1" hangingPunct="1"/>
            <a:r>
              <a:rPr lang="zh-CN" altLang="en-US" sz="1000" smtClean="0">
                <a:latin typeface="幼圆" pitchFamily="49" charset="-122"/>
                <a:ea typeface="幼圆" pitchFamily="49" charset="-122"/>
              </a:rPr>
              <a:t>2）求优先关系</a:t>
            </a:r>
          </a:p>
          <a:p>
            <a:pPr lvl="1" algn="just" eaLnBrk="1" hangingPunct="1">
              <a:buFontTx/>
              <a:buChar char="•"/>
            </a:pPr>
            <a:r>
              <a:rPr lang="zh-CN" altLang="en-US" sz="1000" smtClean="0">
                <a:latin typeface="幼圆" pitchFamily="49" charset="-122"/>
                <a:ea typeface="幼圆" pitchFamily="49" charset="-122"/>
              </a:rPr>
              <a:t>求 = 关系</a:t>
            </a:r>
          </a:p>
          <a:p>
            <a:pPr lvl="1" algn="just" eaLnBrk="1" hangingPunct="1">
              <a:buFontTx/>
              <a:buChar char="•"/>
            </a:pPr>
            <a:r>
              <a:rPr lang="zh-CN" altLang="en-US" sz="1000" smtClean="0">
                <a:latin typeface="幼圆" pitchFamily="49" charset="-122"/>
                <a:ea typeface="幼圆" pitchFamily="49" charset="-122"/>
              </a:rPr>
              <a:t>求 &lt; 关系：找</a:t>
            </a:r>
            <a:r>
              <a:rPr lang="zh-CN" altLang="en-US" sz="1000" smtClean="0">
                <a:latin typeface="宋体" pitchFamily="2" charset="-122"/>
                <a:ea typeface="幼圆" pitchFamily="49" charset="-122"/>
              </a:rPr>
              <a:t>…</a:t>
            </a:r>
            <a:r>
              <a:rPr lang="en-US" altLang="zh-CN" sz="1000" smtClean="0">
                <a:latin typeface="幼圆" pitchFamily="49" charset="-122"/>
                <a:ea typeface="幼圆" pitchFamily="49" charset="-122"/>
              </a:rPr>
              <a:t>aB</a:t>
            </a:r>
            <a:r>
              <a:rPr lang="en-US" altLang="zh-CN" sz="1000" smtClean="0">
                <a:latin typeface="宋体" pitchFamily="2" charset="-122"/>
                <a:ea typeface="幼圆" pitchFamily="49" charset="-122"/>
              </a:rPr>
              <a:t>…</a:t>
            </a:r>
            <a:r>
              <a:rPr lang="en-US" altLang="zh-CN" sz="1000" smtClean="0">
                <a:latin typeface="幼圆" pitchFamily="49" charset="-122"/>
                <a:ea typeface="幼圆" pitchFamily="49" charset="-122"/>
              </a:rPr>
              <a:t>，a&lt;FirstVT(B)</a:t>
            </a:r>
          </a:p>
          <a:p>
            <a:pPr lvl="1" algn="just" eaLnBrk="1" hangingPunct="1">
              <a:buFontTx/>
              <a:buChar char="•"/>
            </a:pPr>
            <a:r>
              <a:rPr lang="zh-CN" altLang="en-US" sz="1000" smtClean="0">
                <a:latin typeface="幼圆" pitchFamily="49" charset="-122"/>
                <a:ea typeface="幼圆" pitchFamily="49" charset="-122"/>
              </a:rPr>
              <a:t>求 &gt; 关系：找</a:t>
            </a:r>
            <a:r>
              <a:rPr lang="zh-CN" altLang="en-US" sz="1000" smtClean="0">
                <a:latin typeface="宋体" pitchFamily="2" charset="-122"/>
                <a:ea typeface="幼圆" pitchFamily="49" charset="-122"/>
              </a:rPr>
              <a:t>…</a:t>
            </a:r>
            <a:r>
              <a:rPr lang="en-US" altLang="zh-CN" sz="1000" smtClean="0">
                <a:latin typeface="幼圆" pitchFamily="49" charset="-122"/>
                <a:ea typeface="幼圆" pitchFamily="49" charset="-122"/>
              </a:rPr>
              <a:t>Bc</a:t>
            </a:r>
            <a:r>
              <a:rPr lang="en-US" altLang="zh-CN" sz="1000" smtClean="0">
                <a:latin typeface="宋体" pitchFamily="2" charset="-122"/>
                <a:ea typeface="幼圆" pitchFamily="49" charset="-122"/>
              </a:rPr>
              <a:t>…</a:t>
            </a:r>
            <a:r>
              <a:rPr lang="en-US" altLang="zh-CN" sz="1000" smtClean="0">
                <a:latin typeface="幼圆" pitchFamily="49" charset="-122"/>
                <a:ea typeface="幼圆" pitchFamily="49" charset="-122"/>
              </a:rPr>
              <a:t>，LastVT(B)&gt;c</a:t>
            </a:r>
          </a:p>
          <a:p>
            <a:pPr algn="just" eaLnBrk="1" hangingPunct="1"/>
            <a:r>
              <a:rPr lang="zh-CN" altLang="en-US" sz="1000" smtClean="0">
                <a:latin typeface="幼圆" pitchFamily="49" charset="-122"/>
                <a:ea typeface="幼圆" pitchFamily="49" charset="-122"/>
              </a:rPr>
              <a:t>3）构造优先关系表</a:t>
            </a:r>
          </a:p>
          <a:p>
            <a:pPr algn="just" eaLnBrk="1" hangingPunct="1"/>
            <a:endParaRPr lang="zh-CN" altLang="en-US" sz="1000" smtClean="0">
              <a:latin typeface="幼圆" pitchFamily="49" charset="-122"/>
              <a:ea typeface="幼圆" pitchFamily="49" charset="-122"/>
            </a:endParaRPr>
          </a:p>
          <a:p>
            <a:pPr algn="just" eaLnBrk="1" hangingPunct="1"/>
            <a:r>
              <a:rPr lang="zh-CN" altLang="en-US" sz="1000" smtClean="0">
                <a:latin typeface="幼圆" pitchFamily="49" charset="-122"/>
                <a:ea typeface="幼圆" pitchFamily="49" charset="-122"/>
              </a:rPr>
              <a:t>例4 解：</a:t>
            </a:r>
          </a:p>
          <a:p>
            <a:pPr algn="just" eaLnBrk="1" hangingPunct="1"/>
            <a:r>
              <a:rPr lang="zh-CN" altLang="en-US" sz="1000" smtClean="0">
                <a:latin typeface="幼圆" pitchFamily="49" charset="-122"/>
                <a:ea typeface="幼圆" pitchFamily="49" charset="-122"/>
              </a:rPr>
              <a:t>1）计算每个</a:t>
            </a:r>
            <a:r>
              <a:rPr lang="en-US" altLang="zh-CN" sz="1000" smtClean="0">
                <a:latin typeface="幼圆" pitchFamily="49" charset="-122"/>
                <a:ea typeface="幼圆" pitchFamily="49" charset="-122"/>
              </a:rPr>
              <a:t>V</a:t>
            </a:r>
            <a:r>
              <a:rPr lang="en-US" altLang="zh-CN" sz="1000" baseline="-30000" smtClean="0">
                <a:latin typeface="幼圆" pitchFamily="49" charset="-122"/>
                <a:ea typeface="幼圆" pitchFamily="49" charset="-122"/>
              </a:rPr>
              <a:t>N</a:t>
            </a:r>
            <a:r>
              <a:rPr lang="zh-CN" altLang="en-US" sz="1000" smtClean="0">
                <a:latin typeface="幼圆" pitchFamily="49" charset="-122"/>
                <a:ea typeface="幼圆" pitchFamily="49" charset="-122"/>
              </a:rPr>
              <a:t>的</a:t>
            </a:r>
            <a:r>
              <a:rPr lang="en-US" altLang="zh-CN" sz="1000" smtClean="0">
                <a:latin typeface="幼圆" pitchFamily="49" charset="-122"/>
                <a:ea typeface="幼圆" pitchFamily="49" charset="-122"/>
              </a:rPr>
              <a:t>FirstVT</a:t>
            </a:r>
            <a:r>
              <a:rPr lang="zh-CN" altLang="en-US" sz="1000" smtClean="0">
                <a:latin typeface="幼圆" pitchFamily="49" charset="-122"/>
                <a:ea typeface="幼圆" pitchFamily="49" charset="-122"/>
              </a:rPr>
              <a:t>集合和</a:t>
            </a:r>
            <a:r>
              <a:rPr lang="en-US" altLang="zh-CN" sz="1000" smtClean="0">
                <a:latin typeface="幼圆" pitchFamily="49" charset="-122"/>
                <a:ea typeface="幼圆" pitchFamily="49" charset="-122"/>
              </a:rPr>
              <a:t>LastVT</a:t>
            </a:r>
            <a:r>
              <a:rPr lang="zh-CN" altLang="en-US" sz="1000" smtClean="0">
                <a:latin typeface="幼圆" pitchFamily="49" charset="-122"/>
                <a:ea typeface="幼圆" pitchFamily="49" charset="-122"/>
              </a:rPr>
              <a:t>集合</a:t>
            </a:r>
          </a:p>
          <a:p>
            <a:pPr lvl="2" algn="just" eaLnBrk="1" hangingPunct="1"/>
            <a:r>
              <a:rPr lang="en-US" altLang="zh-CN" sz="1000" smtClean="0">
                <a:latin typeface="幼圆" pitchFamily="49" charset="-122"/>
                <a:ea typeface="幼圆" pitchFamily="49" charset="-122"/>
              </a:rPr>
              <a:t>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a:t>
            </a:r>
            <a:r>
              <a:rPr lang="en-US" altLang="zh-CN" sz="1000" smtClean="0">
                <a:latin typeface="宋体" pitchFamily="2" charset="-122"/>
                <a:ea typeface="幼圆" pitchFamily="49" charset="-122"/>
              </a:rPr>
              <a:t>’</a:t>
            </a:r>
            <a:r>
              <a:rPr lang="en-US" altLang="zh-CN" sz="1000" smtClean="0">
                <a:latin typeface="幼圆" pitchFamily="49" charset="-122"/>
                <a:ea typeface="幼圆" pitchFamily="49" charset="-122"/>
              </a:rPr>
              <a:t>)=  #			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  + ，* ，↑，（ ，i</a:t>
            </a:r>
          </a:p>
          <a:p>
            <a:pPr lvl="2" algn="just" eaLnBrk="1" hangingPunct="1"/>
            <a:r>
              <a:rPr lang="en-US" altLang="zh-CN" sz="1000" smtClean="0">
                <a:latin typeface="幼圆" pitchFamily="49" charset="-122"/>
                <a:ea typeface="幼圆" pitchFamily="49" charset="-122"/>
              </a:rPr>
              <a:t>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(T)=  * ，↑，（ ，i 	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(F)= ↑，（ ，i　</a:t>
            </a:r>
          </a:p>
          <a:p>
            <a:pPr lvl="2" algn="just" eaLnBrk="1" hangingPunct="1"/>
            <a:r>
              <a:rPr lang="en-US" altLang="zh-CN" sz="1000" smtClean="0">
                <a:latin typeface="幼圆" pitchFamily="49" charset="-122"/>
                <a:ea typeface="幼圆" pitchFamily="49" charset="-122"/>
              </a:rPr>
              <a:t>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(P)= （ ，i　</a:t>
            </a:r>
          </a:p>
          <a:p>
            <a:pPr lvl="2" algn="just" eaLnBrk="1" hangingPunct="1"/>
            <a:endParaRPr lang="en-US" altLang="zh-CN" sz="1000" smtClean="0">
              <a:latin typeface="幼圆" pitchFamily="49" charset="-122"/>
              <a:ea typeface="幼圆" pitchFamily="49" charset="-122"/>
            </a:endParaRPr>
          </a:p>
          <a:p>
            <a:pPr lvl="2" algn="just" eaLnBrk="1" hangingPunct="1"/>
            <a:r>
              <a:rPr lang="en-US" altLang="zh-CN" sz="1000" smtClean="0">
                <a:latin typeface="幼圆" pitchFamily="49" charset="-122"/>
                <a:ea typeface="幼圆" pitchFamily="49" charset="-122"/>
              </a:rPr>
              <a:t>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a:t>
            </a:r>
            <a:r>
              <a:rPr lang="en-US" altLang="zh-CN" sz="1000" smtClean="0">
                <a:latin typeface="宋体" pitchFamily="2" charset="-122"/>
                <a:ea typeface="幼圆" pitchFamily="49" charset="-122"/>
              </a:rPr>
              <a:t>’</a:t>
            </a:r>
            <a:r>
              <a:rPr lang="en-US" altLang="zh-CN" sz="1000" smtClean="0">
                <a:latin typeface="幼圆" pitchFamily="49" charset="-122"/>
                <a:ea typeface="幼圆" pitchFamily="49" charset="-122"/>
              </a:rPr>
              <a:t>)=  #			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　+ ，* ，↑，i，）</a:t>
            </a:r>
          </a:p>
          <a:p>
            <a:pPr lvl="2" algn="just" eaLnBrk="1" hangingPunct="1"/>
            <a:r>
              <a:rPr lang="en-US" altLang="zh-CN" sz="1000" smtClean="0">
                <a:latin typeface="幼圆" pitchFamily="49" charset="-122"/>
                <a:ea typeface="幼圆" pitchFamily="49" charset="-122"/>
              </a:rPr>
              <a:t>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(T)=　*，↑，i　，）	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(F)= ↑，i　，）</a:t>
            </a:r>
          </a:p>
          <a:p>
            <a:pPr lvl="2" algn="just" eaLnBrk="1" hangingPunct="1"/>
            <a:r>
              <a:rPr lang="en-US" altLang="zh-CN" sz="1000" smtClean="0">
                <a:latin typeface="幼圆" pitchFamily="49" charset="-122"/>
                <a:ea typeface="幼圆" pitchFamily="49" charset="-122"/>
              </a:rPr>
              <a:t>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(P)=　</a:t>
            </a:r>
            <a:r>
              <a:rPr lang="zh-CN" altLang="en-US" sz="1000" smtClean="0">
                <a:latin typeface="幼圆" pitchFamily="49" charset="-122"/>
                <a:ea typeface="幼圆" pitchFamily="49" charset="-122"/>
              </a:rPr>
              <a:t>ｉ，）</a:t>
            </a:r>
            <a:r>
              <a:rPr lang="zh-CN" altLang="en-US" sz="1000" smtClean="0">
                <a:latin typeface="宋体" pitchFamily="2" charset="-122"/>
                <a:ea typeface="幼圆" pitchFamily="49" charset="-122"/>
              </a:rPr>
              <a:t> </a:t>
            </a:r>
            <a:endParaRPr lang="zh-CN" altLang="en-US" sz="1000" smtClean="0">
              <a:latin typeface="幼圆" pitchFamily="49" charset="-122"/>
              <a:ea typeface="幼圆" pitchFamily="49" charset="-122"/>
            </a:endParaRPr>
          </a:p>
          <a:p>
            <a:pPr lvl="2" algn="just" eaLnBrk="1" hangingPunct="1"/>
            <a:endParaRPr lang="zh-CN" altLang="en-US" sz="1000" smtClean="0">
              <a:latin typeface="幼圆" pitchFamily="49" charset="-122"/>
              <a:ea typeface="幼圆" pitchFamily="49" charset="-122"/>
            </a:endParaRPr>
          </a:p>
          <a:p>
            <a:pPr algn="just" eaLnBrk="1" hangingPunct="1"/>
            <a:r>
              <a:rPr lang="zh-CN" altLang="en-US" sz="1000" smtClean="0">
                <a:latin typeface="幼圆" pitchFamily="49" charset="-122"/>
                <a:ea typeface="幼圆" pitchFamily="49" charset="-122"/>
              </a:rPr>
              <a:t>2）求优先关系</a:t>
            </a:r>
            <a:endParaRPr lang="en-US" altLang="zh-CN" sz="1000" smtClean="0">
              <a:latin typeface="幼圆" pitchFamily="49" charset="-122"/>
              <a:ea typeface="幼圆" pitchFamily="49" charset="-122"/>
            </a:endParaRPr>
          </a:p>
          <a:p>
            <a:pPr lvl="1" algn="just" eaLnBrk="1" hangingPunct="1">
              <a:buFontTx/>
              <a:buChar char="•"/>
            </a:pPr>
            <a:r>
              <a:rPr lang="zh-CN" altLang="en-US" sz="1000" smtClean="0">
                <a:latin typeface="幼圆" pitchFamily="49" charset="-122"/>
                <a:ea typeface="幼圆" pitchFamily="49" charset="-122"/>
              </a:rPr>
              <a:t>求=关系：# = #    	 ( = )</a:t>
            </a:r>
          </a:p>
          <a:p>
            <a:pPr lvl="1" algn="just" eaLnBrk="1" hangingPunct="1">
              <a:buFontTx/>
              <a:buChar char="•"/>
            </a:pPr>
            <a:r>
              <a:rPr lang="zh-CN" altLang="en-US" sz="1000" smtClean="0">
                <a:latin typeface="幼圆" pitchFamily="49" charset="-122"/>
                <a:ea typeface="幼圆" pitchFamily="49" charset="-122"/>
              </a:rPr>
              <a:t>求&lt;关系  [逐条扫描产生式，寻找形如：</a:t>
            </a:r>
            <a:r>
              <a:rPr lang="en-US" altLang="zh-CN" sz="1000" smtClean="0">
                <a:latin typeface="幼圆" pitchFamily="49" charset="-122"/>
                <a:ea typeface="幼圆" pitchFamily="49" charset="-122"/>
              </a:rPr>
              <a:t>A</a:t>
            </a:r>
            <a:r>
              <a:rPr lang="en-US" altLang="zh-CN" sz="1000" smtClean="0">
                <a:latin typeface="幼圆" pitchFamily="49" charset="-122"/>
                <a:ea typeface="幼圆" pitchFamily="49" charset="-122"/>
                <a:sym typeface="Wingdings" pitchFamily="2" charset="2"/>
              </a:rPr>
              <a:t></a:t>
            </a:r>
            <a:r>
              <a:rPr lang="en-US" altLang="zh-CN" sz="1000" smtClean="0">
                <a:latin typeface="宋体" pitchFamily="2" charset="-122"/>
                <a:ea typeface="幼圆" pitchFamily="49" charset="-122"/>
              </a:rPr>
              <a:t>…</a:t>
            </a:r>
            <a:r>
              <a:rPr lang="en-US" altLang="zh-CN" sz="1000" smtClean="0">
                <a:latin typeface="幼圆" pitchFamily="49" charset="-122"/>
                <a:ea typeface="幼圆" pitchFamily="49" charset="-122"/>
              </a:rPr>
              <a:t>aB</a:t>
            </a:r>
            <a:r>
              <a:rPr lang="en-US" altLang="zh-CN" sz="1000" smtClean="0">
                <a:latin typeface="宋体" pitchFamily="2" charset="-122"/>
                <a:ea typeface="幼圆" pitchFamily="49" charset="-122"/>
              </a:rPr>
              <a:t>…</a:t>
            </a:r>
            <a:r>
              <a:rPr lang="zh-CN" altLang="en-US" sz="1000" smtClean="0">
                <a:latin typeface="幼圆" pitchFamily="49" charset="-122"/>
                <a:ea typeface="幼圆" pitchFamily="49" charset="-122"/>
              </a:rPr>
              <a:t>的产生式。]</a:t>
            </a:r>
          </a:p>
          <a:p>
            <a:pPr algn="just" eaLnBrk="1" hangingPunct="1"/>
            <a:r>
              <a:rPr lang="zh-CN" altLang="en-US" sz="1000" smtClean="0">
                <a:latin typeface="幼圆" pitchFamily="49" charset="-122"/>
                <a:ea typeface="幼圆" pitchFamily="49" charset="-122"/>
              </a:rPr>
              <a:t>	由于 </a:t>
            </a:r>
            <a:r>
              <a:rPr lang="en-US" altLang="zh-CN" sz="1000" u="sng" smtClean="0">
                <a:latin typeface="幼圆" pitchFamily="49" charset="-122"/>
                <a:ea typeface="幼圆" pitchFamily="49" charset="-122"/>
              </a:rPr>
              <a:t>#E</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 # &lt; </a:t>
            </a:r>
            <a:r>
              <a:rPr lang="en-US" altLang="zh-CN" sz="1000" smtClean="0">
                <a:latin typeface="幼圆" pitchFamily="49" charset="-122"/>
                <a:ea typeface="幼圆" pitchFamily="49" charset="-122"/>
              </a:rPr>
              <a:t>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+T</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	+ &lt; </a:t>
            </a:r>
            <a:r>
              <a:rPr lang="en-US" altLang="zh-CN" sz="1000" smtClean="0">
                <a:latin typeface="幼圆" pitchFamily="49" charset="-122"/>
                <a:ea typeface="幼圆" pitchFamily="49" charset="-122"/>
              </a:rPr>
              <a:t>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(T)</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*F</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a:t>
            </a:r>
            <a:r>
              <a:rPr lang="en-US" altLang="zh-CN" sz="1000" smtClean="0">
                <a:latin typeface="幼圆" pitchFamily="49" charset="-122"/>
                <a:ea typeface="幼圆" pitchFamily="49" charset="-122"/>
              </a:rPr>
              <a:t>	*  &lt; 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(F)</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↑F</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a:t>
            </a:r>
            <a:r>
              <a:rPr lang="en-US" altLang="zh-CN" sz="1000" smtClean="0">
                <a:latin typeface="幼圆" pitchFamily="49" charset="-122"/>
                <a:ea typeface="幼圆" pitchFamily="49" charset="-122"/>
              </a:rPr>
              <a:t>↑ &lt; 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(F)</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(E</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a:t>
            </a:r>
            <a:r>
              <a:rPr lang="en-US" altLang="zh-CN" sz="1000" smtClean="0">
                <a:latin typeface="幼圆" pitchFamily="49" charset="-122"/>
                <a:ea typeface="幼圆" pitchFamily="49" charset="-122"/>
              </a:rPr>
              <a:t>	( &lt; 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a:t>
            </a:r>
          </a:p>
          <a:p>
            <a:pPr lvl="1" algn="just" eaLnBrk="1" hangingPunct="1">
              <a:buFontTx/>
              <a:buChar char="•"/>
            </a:pPr>
            <a:r>
              <a:rPr lang="en-US" altLang="zh-CN" sz="1000" smtClean="0">
                <a:latin typeface="宋体" pitchFamily="2" charset="-122"/>
                <a:ea typeface="幼圆" pitchFamily="49" charset="-122"/>
              </a:rPr>
              <a:t> </a:t>
            </a:r>
            <a:r>
              <a:rPr lang="zh-CN" altLang="en-US" sz="1000" smtClean="0">
                <a:latin typeface="幼圆" pitchFamily="49" charset="-122"/>
                <a:ea typeface="幼圆" pitchFamily="49" charset="-122"/>
              </a:rPr>
              <a:t>求&gt;关系  [逐条扫描产生式，寻找形如：</a:t>
            </a:r>
            <a:r>
              <a:rPr lang="en-US" altLang="zh-CN" sz="1000" smtClean="0">
                <a:latin typeface="幼圆" pitchFamily="49" charset="-122"/>
                <a:ea typeface="幼圆" pitchFamily="49" charset="-122"/>
              </a:rPr>
              <a:t>A</a:t>
            </a:r>
            <a:r>
              <a:rPr lang="en-US" altLang="zh-CN" sz="1000" smtClean="0">
                <a:latin typeface="幼圆" pitchFamily="49" charset="-122"/>
                <a:ea typeface="幼圆" pitchFamily="49" charset="-122"/>
                <a:sym typeface="Wingdings" pitchFamily="2" charset="2"/>
              </a:rPr>
              <a:t></a:t>
            </a:r>
            <a:r>
              <a:rPr lang="en-US" altLang="zh-CN" sz="1000" smtClean="0">
                <a:latin typeface="宋体" pitchFamily="2" charset="-122"/>
                <a:ea typeface="幼圆" pitchFamily="49" charset="-122"/>
              </a:rPr>
              <a:t>…</a:t>
            </a:r>
            <a:r>
              <a:rPr lang="en-US" altLang="zh-CN" sz="1000" smtClean="0">
                <a:latin typeface="幼圆" pitchFamily="49" charset="-122"/>
                <a:ea typeface="幼圆" pitchFamily="49" charset="-122"/>
              </a:rPr>
              <a:t>Βb</a:t>
            </a:r>
            <a:r>
              <a:rPr lang="en-US" altLang="zh-CN" sz="1000" smtClean="0">
                <a:latin typeface="宋体" pitchFamily="2" charset="-122"/>
                <a:ea typeface="幼圆" pitchFamily="49" charset="-122"/>
              </a:rPr>
              <a:t>…</a:t>
            </a:r>
            <a:r>
              <a:rPr lang="zh-CN" altLang="en-US" sz="1000" smtClean="0">
                <a:latin typeface="幼圆" pitchFamily="49" charset="-122"/>
                <a:ea typeface="幼圆" pitchFamily="49" charset="-122"/>
              </a:rPr>
              <a:t>的产生式。]</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E#</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a:t>
            </a:r>
            <a:r>
              <a:rPr lang="en-US" altLang="zh-CN" sz="1000" smtClean="0">
                <a:latin typeface="幼圆" pitchFamily="49" charset="-122"/>
                <a:ea typeface="幼圆" pitchFamily="49" charset="-122"/>
              </a:rPr>
              <a:t>	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 &gt; #</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E+</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a:t>
            </a:r>
            <a:r>
              <a:rPr lang="en-US" altLang="zh-CN" sz="1000" smtClean="0">
                <a:latin typeface="幼圆" pitchFamily="49" charset="-122"/>
                <a:ea typeface="幼圆" pitchFamily="49" charset="-122"/>
              </a:rPr>
              <a:t>	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 &gt; +</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T*</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 </a:t>
            </a:r>
            <a:r>
              <a:rPr lang="en-US" altLang="zh-CN" sz="1000" smtClean="0">
                <a:latin typeface="幼圆" pitchFamily="49" charset="-122"/>
                <a:ea typeface="幼圆" pitchFamily="49" charset="-122"/>
              </a:rPr>
              <a:t>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(T) &gt; *</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P↑</a:t>
            </a:r>
            <a:r>
              <a:rPr lang="zh-CN" altLang="en-US" sz="1000" smtClean="0">
                <a:latin typeface="幼圆" pitchFamily="49" charset="-122"/>
                <a:ea typeface="幼圆" pitchFamily="49" charset="-122"/>
              </a:rPr>
              <a:t>故</a:t>
            </a:r>
            <a:r>
              <a:rPr lang="en-US" altLang="zh-CN" sz="1000" smtClean="0">
                <a:latin typeface="幼圆" pitchFamily="49" charset="-122"/>
                <a:ea typeface="幼圆" pitchFamily="49" charset="-122"/>
              </a:rPr>
              <a:t>	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(P) &gt; ↑</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E)</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 </a:t>
            </a:r>
            <a:r>
              <a:rPr lang="en-US" altLang="zh-CN" sz="1000" smtClean="0">
                <a:latin typeface="幼圆" pitchFamily="49" charset="-122"/>
                <a:ea typeface="幼圆" pitchFamily="49" charset="-122"/>
              </a:rPr>
              <a:t>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  &gt; )</a:t>
            </a:r>
          </a:p>
          <a:p>
            <a:pPr algn="just" eaLnBrk="1" hangingPunct="1"/>
            <a:endParaRPr lang="en-US" altLang="zh-CN" sz="1000" smtClean="0">
              <a:latin typeface="幼圆" pitchFamily="49" charset="-122"/>
              <a:ea typeface="幼圆" pitchFamily="49" charset="-122"/>
            </a:endParaRPr>
          </a:p>
          <a:p>
            <a:pPr algn="just" eaLnBrk="1" hangingPunct="1"/>
            <a:r>
              <a:rPr lang="en-US" altLang="zh-CN" sz="1000" smtClean="0">
                <a:latin typeface="幼圆" pitchFamily="49" charset="-122"/>
                <a:ea typeface="幼圆" pitchFamily="49" charset="-122"/>
              </a:rPr>
              <a:t>3）</a:t>
            </a:r>
            <a:r>
              <a:rPr lang="zh-CN" altLang="en-US" sz="1000" smtClean="0">
                <a:latin typeface="幼圆" pitchFamily="49" charset="-122"/>
                <a:ea typeface="幼圆" pitchFamily="49" charset="-122"/>
              </a:rPr>
              <a:t>构造优先关系表</a:t>
            </a:r>
          </a:p>
          <a:p>
            <a:pPr algn="just" eaLnBrk="1" hangingPunct="1"/>
            <a:r>
              <a:rPr lang="zh-CN" altLang="en-US" sz="1000" smtClean="0">
                <a:latin typeface="幼圆" pitchFamily="49" charset="-122"/>
                <a:ea typeface="幼圆" pitchFamily="49" charset="-122"/>
              </a:rPr>
              <a:t>	利用上面的 = &lt; &gt; 关系可以构造相应的算符优先关系表 </a:t>
            </a:r>
          </a:p>
          <a:p>
            <a:pPr algn="just" eaLnBrk="1" hangingPunct="1"/>
            <a:r>
              <a:rPr lang="zh-CN" altLang="en-US" smtClean="0">
                <a:ea typeface="楷体_GB2312" pitchFamily="49" charset="-122"/>
              </a:rPr>
              <a:t> </a:t>
            </a:r>
          </a:p>
          <a:p>
            <a:pPr algn="just" eaLnBrk="1" hangingPunct="1"/>
            <a:endParaRPr lang="zh-CN" altLang="en-US" smtClean="0"/>
          </a:p>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398A862-3806-4050-9E6A-314FF27DF62D}" type="slidenum">
              <a:rPr lang="zh-CN" altLang="en-US" sz="1200"/>
              <a:pPr eaLnBrk="1" hangingPunct="1"/>
              <a:t>21</a:t>
            </a:fld>
            <a:endParaRPr lang="en-US" altLang="zh-CN"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dirty="0" smtClean="0">
                <a:latin typeface="幼圆" pitchFamily="49" charset="-122"/>
                <a:ea typeface="幼圆" pitchFamily="49" charset="-122"/>
              </a:rPr>
              <a:t>构造优先分析法的步骤：</a:t>
            </a:r>
          </a:p>
          <a:p>
            <a:pPr eaLnBrk="1" hangingPunct="1"/>
            <a:r>
              <a:rPr lang="zh-CN" altLang="en-US" sz="1000" dirty="0" smtClean="0">
                <a:latin typeface="幼圆" pitchFamily="49" charset="-122"/>
                <a:ea typeface="幼圆" pitchFamily="49" charset="-122"/>
              </a:rPr>
              <a:t>1）计算每个</a:t>
            </a:r>
            <a:r>
              <a:rPr lang="en-US" altLang="zh-CN" sz="1000" dirty="0" smtClean="0">
                <a:latin typeface="幼圆" pitchFamily="49" charset="-122"/>
                <a:ea typeface="幼圆" pitchFamily="49" charset="-122"/>
              </a:rPr>
              <a:t>V</a:t>
            </a:r>
            <a:r>
              <a:rPr lang="en-US" altLang="zh-CN" sz="1000" baseline="-30000" dirty="0" smtClean="0">
                <a:latin typeface="幼圆" pitchFamily="49" charset="-122"/>
                <a:ea typeface="幼圆" pitchFamily="49" charset="-122"/>
              </a:rPr>
              <a:t>N</a:t>
            </a:r>
            <a:r>
              <a:rPr lang="zh-CN" altLang="en-US" sz="1000" dirty="0" smtClean="0">
                <a:latin typeface="幼圆" pitchFamily="49" charset="-122"/>
                <a:ea typeface="幼圆" pitchFamily="49" charset="-122"/>
              </a:rPr>
              <a:t>的</a:t>
            </a:r>
            <a:r>
              <a:rPr lang="en-US" altLang="zh-CN" sz="1000" dirty="0" err="1" smtClean="0">
                <a:latin typeface="幼圆" pitchFamily="49" charset="-122"/>
                <a:ea typeface="幼圆" pitchFamily="49" charset="-122"/>
              </a:rPr>
              <a:t>FirstV</a:t>
            </a:r>
            <a:r>
              <a:rPr lang="en-US" altLang="zh-CN" sz="1000" baseline="-30000" dirty="0" err="1" smtClean="0">
                <a:latin typeface="幼圆" pitchFamily="49" charset="-122"/>
                <a:ea typeface="幼圆" pitchFamily="49" charset="-122"/>
              </a:rPr>
              <a:t>T</a:t>
            </a:r>
            <a:r>
              <a:rPr lang="zh-CN" altLang="en-US" sz="1000" dirty="0" smtClean="0">
                <a:latin typeface="幼圆" pitchFamily="49" charset="-122"/>
                <a:ea typeface="幼圆" pitchFamily="49" charset="-122"/>
              </a:rPr>
              <a:t>集合和</a:t>
            </a:r>
            <a:r>
              <a:rPr lang="en-US" altLang="zh-CN" sz="1000" dirty="0" err="1" smtClean="0">
                <a:latin typeface="幼圆" pitchFamily="49" charset="-122"/>
                <a:ea typeface="幼圆" pitchFamily="49" charset="-122"/>
              </a:rPr>
              <a:t>LastV</a:t>
            </a:r>
            <a:r>
              <a:rPr lang="en-US" altLang="zh-CN" sz="1000" baseline="-30000" dirty="0" err="1" smtClean="0">
                <a:latin typeface="幼圆" pitchFamily="49" charset="-122"/>
                <a:ea typeface="幼圆" pitchFamily="49" charset="-122"/>
              </a:rPr>
              <a:t>T</a:t>
            </a:r>
            <a:r>
              <a:rPr lang="zh-CN" altLang="en-US" sz="1000" dirty="0" smtClean="0">
                <a:latin typeface="幼圆" pitchFamily="49" charset="-122"/>
                <a:ea typeface="幼圆" pitchFamily="49" charset="-122"/>
              </a:rPr>
              <a:t>集合</a:t>
            </a:r>
          </a:p>
          <a:p>
            <a:pPr algn="just" eaLnBrk="1" hangingPunct="1"/>
            <a:r>
              <a:rPr lang="zh-CN" altLang="en-US" sz="1000" dirty="0" smtClean="0">
                <a:latin typeface="幼圆" pitchFamily="49" charset="-122"/>
                <a:ea typeface="幼圆" pitchFamily="49" charset="-122"/>
              </a:rPr>
              <a:t>2）求优先关系</a:t>
            </a:r>
          </a:p>
          <a:p>
            <a:pPr lvl="1" algn="just" eaLnBrk="1" hangingPunct="1">
              <a:buFontTx/>
              <a:buChar char="•"/>
            </a:pPr>
            <a:r>
              <a:rPr lang="zh-CN" altLang="en-US" sz="1000" dirty="0" smtClean="0">
                <a:latin typeface="幼圆" pitchFamily="49" charset="-122"/>
                <a:ea typeface="幼圆" pitchFamily="49" charset="-122"/>
              </a:rPr>
              <a:t>求 = 关系</a:t>
            </a:r>
          </a:p>
          <a:p>
            <a:pPr lvl="1" algn="just" eaLnBrk="1" hangingPunct="1">
              <a:buFontTx/>
              <a:buChar char="•"/>
            </a:pPr>
            <a:r>
              <a:rPr lang="zh-CN" altLang="en-US" sz="1000" dirty="0" smtClean="0">
                <a:latin typeface="幼圆" pitchFamily="49" charset="-122"/>
                <a:ea typeface="幼圆" pitchFamily="49" charset="-122"/>
              </a:rPr>
              <a:t>求 &lt; 关系：找</a:t>
            </a:r>
            <a:r>
              <a:rPr lang="zh-CN" altLang="en-US" sz="1000" dirty="0" smtClean="0">
                <a:latin typeface="宋体" pitchFamily="2" charset="-122"/>
                <a:ea typeface="幼圆" pitchFamily="49" charset="-122"/>
              </a:rPr>
              <a:t>…</a:t>
            </a:r>
            <a:r>
              <a:rPr lang="en-US" altLang="zh-CN" sz="1000" dirty="0" err="1" smtClean="0">
                <a:latin typeface="幼圆" pitchFamily="49" charset="-122"/>
                <a:ea typeface="幼圆" pitchFamily="49" charset="-122"/>
              </a:rPr>
              <a:t>aB</a:t>
            </a:r>
            <a:r>
              <a:rPr lang="en-US" altLang="zh-CN" sz="1000" dirty="0" smtClean="0">
                <a:latin typeface="宋体" pitchFamily="2" charset="-122"/>
                <a:ea typeface="幼圆" pitchFamily="49" charset="-122"/>
              </a:rPr>
              <a:t>…</a:t>
            </a:r>
            <a:r>
              <a:rPr lang="en-US" altLang="zh-CN" sz="1000" dirty="0" smtClean="0">
                <a:latin typeface="幼圆" pitchFamily="49" charset="-122"/>
                <a:ea typeface="幼圆" pitchFamily="49" charset="-122"/>
              </a:rPr>
              <a:t>，a&lt;</a:t>
            </a:r>
            <a:r>
              <a:rPr lang="en-US" altLang="zh-CN" sz="1000" dirty="0" err="1" smtClean="0">
                <a:latin typeface="幼圆" pitchFamily="49" charset="-122"/>
                <a:ea typeface="幼圆" pitchFamily="49" charset="-122"/>
              </a:rPr>
              <a:t>FirstVT</a:t>
            </a:r>
            <a:r>
              <a:rPr lang="en-US" altLang="zh-CN" sz="1000" dirty="0" smtClean="0">
                <a:latin typeface="幼圆" pitchFamily="49" charset="-122"/>
                <a:ea typeface="幼圆" pitchFamily="49" charset="-122"/>
              </a:rPr>
              <a:t>(B)</a:t>
            </a:r>
          </a:p>
          <a:p>
            <a:pPr lvl="1" algn="just" eaLnBrk="1" hangingPunct="1">
              <a:buFontTx/>
              <a:buChar char="•"/>
            </a:pPr>
            <a:r>
              <a:rPr lang="zh-CN" altLang="en-US" sz="1000" dirty="0" smtClean="0">
                <a:latin typeface="幼圆" pitchFamily="49" charset="-122"/>
                <a:ea typeface="幼圆" pitchFamily="49" charset="-122"/>
              </a:rPr>
              <a:t>求 &gt; 关系：找</a:t>
            </a:r>
            <a:r>
              <a:rPr lang="zh-CN" altLang="en-US" sz="1000" dirty="0" smtClean="0">
                <a:latin typeface="宋体" pitchFamily="2" charset="-122"/>
                <a:ea typeface="幼圆" pitchFamily="49" charset="-122"/>
              </a:rPr>
              <a:t>…</a:t>
            </a:r>
            <a:r>
              <a:rPr lang="en-US" altLang="zh-CN" sz="1000" dirty="0" err="1" smtClean="0">
                <a:latin typeface="幼圆" pitchFamily="49" charset="-122"/>
                <a:ea typeface="幼圆" pitchFamily="49" charset="-122"/>
              </a:rPr>
              <a:t>Bc</a:t>
            </a:r>
            <a:r>
              <a:rPr lang="en-US" altLang="zh-CN" sz="1000" dirty="0" smtClean="0">
                <a:latin typeface="宋体" pitchFamily="2" charset="-122"/>
                <a:ea typeface="幼圆" pitchFamily="49" charset="-122"/>
              </a:rPr>
              <a:t>…</a:t>
            </a:r>
            <a:r>
              <a:rPr lang="en-US" altLang="zh-CN" sz="1000" dirty="0" smtClean="0">
                <a:latin typeface="幼圆" pitchFamily="49" charset="-122"/>
                <a:ea typeface="幼圆" pitchFamily="49" charset="-122"/>
              </a:rPr>
              <a:t>，</a:t>
            </a:r>
            <a:r>
              <a:rPr lang="en-US" altLang="zh-CN" sz="1000" dirty="0" err="1" smtClean="0">
                <a:latin typeface="幼圆" pitchFamily="49" charset="-122"/>
                <a:ea typeface="幼圆" pitchFamily="49" charset="-122"/>
              </a:rPr>
              <a:t>LastVT</a:t>
            </a:r>
            <a:r>
              <a:rPr lang="en-US" altLang="zh-CN" sz="1000" dirty="0" smtClean="0">
                <a:latin typeface="幼圆" pitchFamily="49" charset="-122"/>
                <a:ea typeface="幼圆" pitchFamily="49" charset="-122"/>
              </a:rPr>
              <a:t>(B)&gt;c</a:t>
            </a:r>
          </a:p>
          <a:p>
            <a:pPr algn="just" eaLnBrk="1" hangingPunct="1"/>
            <a:r>
              <a:rPr lang="zh-CN" altLang="en-US" sz="1000" dirty="0" smtClean="0">
                <a:latin typeface="幼圆" pitchFamily="49" charset="-122"/>
                <a:ea typeface="幼圆" pitchFamily="49" charset="-122"/>
              </a:rPr>
              <a:t>3）构造优先关系表</a:t>
            </a:r>
          </a:p>
          <a:p>
            <a:pPr algn="just" eaLnBrk="1" hangingPunct="1"/>
            <a:endParaRPr lang="zh-CN" altLang="en-US" sz="1000" dirty="0" smtClean="0">
              <a:latin typeface="幼圆" pitchFamily="49" charset="-122"/>
              <a:ea typeface="幼圆" pitchFamily="49" charset="-122"/>
            </a:endParaRPr>
          </a:p>
          <a:p>
            <a:pPr algn="just" eaLnBrk="1" hangingPunct="1"/>
            <a:r>
              <a:rPr lang="zh-CN" altLang="en-US" sz="1000" dirty="0" smtClean="0">
                <a:latin typeface="幼圆" pitchFamily="49" charset="-122"/>
                <a:ea typeface="幼圆" pitchFamily="49" charset="-122"/>
              </a:rPr>
              <a:t>例4 解：</a:t>
            </a:r>
          </a:p>
          <a:p>
            <a:pPr algn="just" eaLnBrk="1" hangingPunct="1"/>
            <a:r>
              <a:rPr lang="zh-CN" altLang="en-US" sz="1000" dirty="0" smtClean="0">
                <a:latin typeface="幼圆" pitchFamily="49" charset="-122"/>
                <a:ea typeface="幼圆" pitchFamily="49" charset="-122"/>
              </a:rPr>
              <a:t>1）计算每个</a:t>
            </a:r>
            <a:r>
              <a:rPr lang="en-US" altLang="zh-CN" sz="1000" dirty="0" smtClean="0">
                <a:latin typeface="幼圆" pitchFamily="49" charset="-122"/>
                <a:ea typeface="幼圆" pitchFamily="49" charset="-122"/>
              </a:rPr>
              <a:t>V</a:t>
            </a:r>
            <a:r>
              <a:rPr lang="en-US" altLang="zh-CN" sz="1000" baseline="-30000" dirty="0" smtClean="0">
                <a:latin typeface="幼圆" pitchFamily="49" charset="-122"/>
                <a:ea typeface="幼圆" pitchFamily="49" charset="-122"/>
              </a:rPr>
              <a:t>N</a:t>
            </a:r>
            <a:r>
              <a:rPr lang="zh-CN" altLang="en-US" sz="1000" dirty="0" smtClean="0">
                <a:latin typeface="幼圆" pitchFamily="49" charset="-122"/>
                <a:ea typeface="幼圆" pitchFamily="49" charset="-122"/>
              </a:rPr>
              <a:t>的</a:t>
            </a:r>
            <a:r>
              <a:rPr lang="en-US" altLang="zh-CN" sz="1000" dirty="0" err="1" smtClean="0">
                <a:latin typeface="幼圆" pitchFamily="49" charset="-122"/>
                <a:ea typeface="幼圆" pitchFamily="49" charset="-122"/>
              </a:rPr>
              <a:t>FirstVT</a:t>
            </a:r>
            <a:r>
              <a:rPr lang="zh-CN" altLang="en-US" sz="1000" dirty="0" smtClean="0">
                <a:latin typeface="幼圆" pitchFamily="49" charset="-122"/>
                <a:ea typeface="幼圆" pitchFamily="49" charset="-122"/>
              </a:rPr>
              <a:t>集合和</a:t>
            </a:r>
            <a:r>
              <a:rPr lang="en-US" altLang="zh-CN" sz="1000" dirty="0" err="1" smtClean="0">
                <a:latin typeface="幼圆" pitchFamily="49" charset="-122"/>
                <a:ea typeface="幼圆" pitchFamily="49" charset="-122"/>
              </a:rPr>
              <a:t>LastVT</a:t>
            </a:r>
            <a:r>
              <a:rPr lang="zh-CN" altLang="en-US" sz="1000" dirty="0" smtClean="0">
                <a:latin typeface="幼圆" pitchFamily="49" charset="-122"/>
                <a:ea typeface="幼圆" pitchFamily="49" charset="-122"/>
              </a:rPr>
              <a:t>集合</a:t>
            </a:r>
          </a:p>
          <a:p>
            <a:pPr lvl="2" algn="just" eaLnBrk="1" hangingPunct="1"/>
            <a:r>
              <a:rPr lang="en-US" altLang="zh-CN" sz="1000" dirty="0" err="1" smtClean="0">
                <a:latin typeface="幼圆" pitchFamily="49" charset="-122"/>
                <a:ea typeface="幼圆" pitchFamily="49" charset="-122"/>
              </a:rPr>
              <a:t>FirstV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(E</a:t>
            </a:r>
            <a:r>
              <a:rPr lang="en-US" altLang="zh-CN" sz="1000" dirty="0" smtClean="0">
                <a:latin typeface="宋体" pitchFamily="2" charset="-122"/>
                <a:ea typeface="幼圆" pitchFamily="49" charset="-122"/>
              </a:rPr>
              <a:t>’</a:t>
            </a:r>
            <a:r>
              <a:rPr lang="en-US" altLang="zh-CN" sz="1000" dirty="0" smtClean="0">
                <a:latin typeface="幼圆" pitchFamily="49" charset="-122"/>
                <a:ea typeface="幼圆" pitchFamily="49" charset="-122"/>
              </a:rPr>
              <a:t>)=  #			</a:t>
            </a:r>
            <a:r>
              <a:rPr lang="en-US" altLang="zh-CN" sz="1000" dirty="0" err="1" smtClean="0">
                <a:latin typeface="幼圆" pitchFamily="49" charset="-122"/>
                <a:ea typeface="幼圆" pitchFamily="49" charset="-122"/>
              </a:rPr>
              <a:t>FirstV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(E)=  + ，* ，↑，（ ，</a:t>
            </a:r>
            <a:r>
              <a:rPr lang="en-US" altLang="zh-CN" sz="1000" dirty="0" err="1" smtClean="0">
                <a:latin typeface="幼圆" pitchFamily="49" charset="-122"/>
                <a:ea typeface="幼圆" pitchFamily="49" charset="-122"/>
              </a:rPr>
              <a:t>i</a:t>
            </a:r>
            <a:endParaRPr lang="en-US" altLang="zh-CN" sz="1000" dirty="0" smtClean="0">
              <a:latin typeface="幼圆" pitchFamily="49" charset="-122"/>
              <a:ea typeface="幼圆" pitchFamily="49" charset="-122"/>
            </a:endParaRPr>
          </a:p>
          <a:p>
            <a:pPr lvl="2" algn="just" eaLnBrk="1" hangingPunct="1"/>
            <a:r>
              <a:rPr lang="en-US" altLang="zh-CN" sz="1000" dirty="0" err="1" smtClean="0">
                <a:latin typeface="幼圆" pitchFamily="49" charset="-122"/>
                <a:ea typeface="幼圆" pitchFamily="49" charset="-122"/>
              </a:rPr>
              <a:t>FirstV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(T)=  * ，↑，（ ，</a:t>
            </a:r>
            <a:r>
              <a:rPr lang="en-US" altLang="zh-CN" sz="1000" dirty="0" err="1" smtClean="0">
                <a:latin typeface="幼圆" pitchFamily="49" charset="-122"/>
                <a:ea typeface="幼圆" pitchFamily="49" charset="-122"/>
              </a:rPr>
              <a:t>i</a:t>
            </a:r>
            <a:r>
              <a:rPr lang="en-US" altLang="zh-CN" sz="1000" dirty="0" smtClean="0">
                <a:latin typeface="幼圆" pitchFamily="49" charset="-122"/>
                <a:ea typeface="幼圆" pitchFamily="49" charset="-122"/>
              </a:rPr>
              <a:t> 	</a:t>
            </a:r>
            <a:r>
              <a:rPr lang="en-US" altLang="zh-CN" sz="1000" dirty="0" err="1" smtClean="0">
                <a:latin typeface="幼圆" pitchFamily="49" charset="-122"/>
                <a:ea typeface="幼圆" pitchFamily="49" charset="-122"/>
              </a:rPr>
              <a:t>FirstV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(F)= ↑，（ ，</a:t>
            </a:r>
            <a:r>
              <a:rPr lang="en-US" altLang="zh-CN" sz="1000" dirty="0" err="1" smtClean="0">
                <a:latin typeface="幼圆" pitchFamily="49" charset="-122"/>
                <a:ea typeface="幼圆" pitchFamily="49" charset="-122"/>
              </a:rPr>
              <a:t>i</a:t>
            </a:r>
            <a:r>
              <a:rPr lang="en-US" altLang="zh-CN" sz="1000" dirty="0" smtClean="0">
                <a:latin typeface="幼圆" pitchFamily="49" charset="-122"/>
                <a:ea typeface="幼圆" pitchFamily="49" charset="-122"/>
              </a:rPr>
              <a:t>　</a:t>
            </a:r>
          </a:p>
          <a:p>
            <a:pPr lvl="2" algn="just" eaLnBrk="1" hangingPunct="1"/>
            <a:r>
              <a:rPr lang="en-US" altLang="zh-CN" sz="1000" dirty="0" err="1" smtClean="0">
                <a:latin typeface="幼圆" pitchFamily="49" charset="-122"/>
                <a:ea typeface="幼圆" pitchFamily="49" charset="-122"/>
              </a:rPr>
              <a:t>FirstV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(P)= （ ，</a:t>
            </a:r>
            <a:r>
              <a:rPr lang="en-US" altLang="zh-CN" sz="1000" dirty="0" err="1" smtClean="0">
                <a:latin typeface="幼圆" pitchFamily="49" charset="-122"/>
                <a:ea typeface="幼圆" pitchFamily="49" charset="-122"/>
              </a:rPr>
              <a:t>i</a:t>
            </a:r>
            <a:r>
              <a:rPr lang="en-US" altLang="zh-CN" sz="1000" dirty="0" smtClean="0">
                <a:latin typeface="幼圆" pitchFamily="49" charset="-122"/>
                <a:ea typeface="幼圆" pitchFamily="49" charset="-122"/>
              </a:rPr>
              <a:t>　</a:t>
            </a:r>
          </a:p>
          <a:p>
            <a:pPr lvl="2" algn="just" eaLnBrk="1" hangingPunct="1"/>
            <a:endParaRPr lang="en-US" altLang="zh-CN" sz="1000" dirty="0" smtClean="0">
              <a:latin typeface="幼圆" pitchFamily="49" charset="-122"/>
              <a:ea typeface="幼圆" pitchFamily="49" charset="-122"/>
            </a:endParaRPr>
          </a:p>
          <a:p>
            <a:pPr lvl="2" algn="just" eaLnBrk="1" hangingPunct="1"/>
            <a:r>
              <a:rPr lang="en-US" altLang="zh-CN" sz="1000" dirty="0" err="1" smtClean="0">
                <a:latin typeface="幼圆" pitchFamily="49" charset="-122"/>
                <a:ea typeface="幼圆" pitchFamily="49" charset="-122"/>
              </a:rPr>
              <a:t>LastV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(E</a:t>
            </a:r>
            <a:r>
              <a:rPr lang="en-US" altLang="zh-CN" sz="1000" dirty="0" smtClean="0">
                <a:latin typeface="宋体" pitchFamily="2" charset="-122"/>
                <a:ea typeface="幼圆" pitchFamily="49" charset="-122"/>
              </a:rPr>
              <a:t>’</a:t>
            </a:r>
            <a:r>
              <a:rPr lang="en-US" altLang="zh-CN" sz="1000" dirty="0" smtClean="0">
                <a:latin typeface="幼圆" pitchFamily="49" charset="-122"/>
                <a:ea typeface="幼圆" pitchFamily="49" charset="-122"/>
              </a:rPr>
              <a:t>)=  #			</a:t>
            </a:r>
            <a:r>
              <a:rPr lang="en-US" altLang="zh-CN" sz="1000" dirty="0" err="1" smtClean="0">
                <a:latin typeface="幼圆" pitchFamily="49" charset="-122"/>
                <a:ea typeface="幼圆" pitchFamily="49" charset="-122"/>
              </a:rPr>
              <a:t>LastV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(E)=　+ ，* ，↑，</a:t>
            </a:r>
            <a:r>
              <a:rPr lang="en-US" altLang="zh-CN" sz="1000" dirty="0" err="1" smtClean="0">
                <a:latin typeface="幼圆" pitchFamily="49" charset="-122"/>
                <a:ea typeface="幼圆" pitchFamily="49" charset="-122"/>
              </a:rPr>
              <a:t>i</a:t>
            </a:r>
            <a:r>
              <a:rPr lang="en-US" altLang="zh-CN" sz="1000" dirty="0" smtClean="0">
                <a:latin typeface="幼圆" pitchFamily="49" charset="-122"/>
                <a:ea typeface="幼圆" pitchFamily="49" charset="-122"/>
              </a:rPr>
              <a:t>，）</a:t>
            </a:r>
          </a:p>
          <a:p>
            <a:pPr lvl="2" algn="just" eaLnBrk="1" hangingPunct="1"/>
            <a:r>
              <a:rPr lang="en-US" altLang="zh-CN" sz="1000" dirty="0" err="1" smtClean="0">
                <a:latin typeface="幼圆" pitchFamily="49" charset="-122"/>
                <a:ea typeface="幼圆" pitchFamily="49" charset="-122"/>
              </a:rPr>
              <a:t>LastV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(T)=　*，↑，</a:t>
            </a:r>
            <a:r>
              <a:rPr lang="en-US" altLang="zh-CN" sz="1000" dirty="0" err="1" smtClean="0">
                <a:latin typeface="幼圆" pitchFamily="49" charset="-122"/>
                <a:ea typeface="幼圆" pitchFamily="49" charset="-122"/>
              </a:rPr>
              <a:t>i</a:t>
            </a:r>
            <a:r>
              <a:rPr lang="en-US" altLang="zh-CN" sz="1000" dirty="0" smtClean="0">
                <a:latin typeface="幼圆" pitchFamily="49" charset="-122"/>
                <a:ea typeface="幼圆" pitchFamily="49" charset="-122"/>
              </a:rPr>
              <a:t>　，）	</a:t>
            </a:r>
            <a:r>
              <a:rPr lang="en-US" altLang="zh-CN" sz="1000" dirty="0" err="1" smtClean="0">
                <a:latin typeface="幼圆" pitchFamily="49" charset="-122"/>
                <a:ea typeface="幼圆" pitchFamily="49" charset="-122"/>
              </a:rPr>
              <a:t>LastV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(F)= ↑，</a:t>
            </a:r>
            <a:r>
              <a:rPr lang="en-US" altLang="zh-CN" sz="1000" dirty="0" err="1" smtClean="0">
                <a:latin typeface="幼圆" pitchFamily="49" charset="-122"/>
                <a:ea typeface="幼圆" pitchFamily="49" charset="-122"/>
              </a:rPr>
              <a:t>i</a:t>
            </a:r>
            <a:r>
              <a:rPr lang="en-US" altLang="zh-CN" sz="1000" dirty="0" smtClean="0">
                <a:latin typeface="幼圆" pitchFamily="49" charset="-122"/>
                <a:ea typeface="幼圆" pitchFamily="49" charset="-122"/>
              </a:rPr>
              <a:t>　，）</a:t>
            </a:r>
          </a:p>
          <a:p>
            <a:pPr lvl="2" algn="just" eaLnBrk="1" hangingPunct="1"/>
            <a:r>
              <a:rPr lang="en-US" altLang="zh-CN" sz="1000" dirty="0" err="1" smtClean="0">
                <a:latin typeface="幼圆" pitchFamily="49" charset="-122"/>
                <a:ea typeface="幼圆" pitchFamily="49" charset="-122"/>
              </a:rPr>
              <a:t>LastV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(P)=　</a:t>
            </a:r>
            <a:r>
              <a:rPr lang="zh-CN" altLang="en-US" sz="1000" dirty="0" smtClean="0">
                <a:latin typeface="幼圆" pitchFamily="49" charset="-122"/>
                <a:ea typeface="幼圆" pitchFamily="49" charset="-122"/>
              </a:rPr>
              <a:t>ｉ，）</a:t>
            </a:r>
            <a:r>
              <a:rPr lang="zh-CN" altLang="en-US" sz="1000" dirty="0" smtClean="0">
                <a:latin typeface="宋体" pitchFamily="2" charset="-122"/>
                <a:ea typeface="幼圆" pitchFamily="49" charset="-122"/>
              </a:rPr>
              <a:t> </a:t>
            </a:r>
            <a:endParaRPr lang="zh-CN" altLang="en-US" sz="1000" dirty="0" smtClean="0">
              <a:latin typeface="幼圆" pitchFamily="49" charset="-122"/>
              <a:ea typeface="幼圆" pitchFamily="49" charset="-122"/>
            </a:endParaRPr>
          </a:p>
          <a:p>
            <a:pPr lvl="2" algn="just" eaLnBrk="1" hangingPunct="1"/>
            <a:endParaRPr lang="zh-CN" altLang="en-US" sz="1000" dirty="0" smtClean="0">
              <a:latin typeface="幼圆" pitchFamily="49" charset="-122"/>
              <a:ea typeface="幼圆" pitchFamily="49" charset="-122"/>
            </a:endParaRPr>
          </a:p>
          <a:p>
            <a:pPr algn="just" eaLnBrk="1" hangingPunct="1"/>
            <a:r>
              <a:rPr lang="zh-CN" altLang="en-US" sz="1000" dirty="0" smtClean="0">
                <a:latin typeface="幼圆" pitchFamily="49" charset="-122"/>
                <a:ea typeface="幼圆" pitchFamily="49" charset="-122"/>
              </a:rPr>
              <a:t>2）求优先关系</a:t>
            </a:r>
            <a:endParaRPr lang="en-US" altLang="zh-CN" sz="1000" dirty="0" smtClean="0">
              <a:latin typeface="幼圆" pitchFamily="49" charset="-122"/>
              <a:ea typeface="幼圆" pitchFamily="49" charset="-122"/>
            </a:endParaRPr>
          </a:p>
          <a:p>
            <a:pPr lvl="1" algn="just" eaLnBrk="1" hangingPunct="1">
              <a:buFontTx/>
              <a:buChar char="•"/>
            </a:pPr>
            <a:r>
              <a:rPr lang="zh-CN" altLang="en-US" sz="1000" dirty="0" smtClean="0">
                <a:latin typeface="幼圆" pitchFamily="49" charset="-122"/>
                <a:ea typeface="幼圆" pitchFamily="49" charset="-122"/>
              </a:rPr>
              <a:t>求=关系：# = #    	 ( = )</a:t>
            </a:r>
          </a:p>
          <a:p>
            <a:pPr lvl="1" algn="just" eaLnBrk="1" hangingPunct="1">
              <a:buFontTx/>
              <a:buChar char="•"/>
            </a:pPr>
            <a:r>
              <a:rPr lang="zh-CN" altLang="en-US" sz="1000" dirty="0" smtClean="0">
                <a:latin typeface="幼圆" pitchFamily="49" charset="-122"/>
                <a:ea typeface="幼圆" pitchFamily="49" charset="-122"/>
              </a:rPr>
              <a:t>求&lt;关系  [逐条扫描产生式，寻找形如：</a:t>
            </a:r>
            <a:r>
              <a:rPr lang="en-US" altLang="zh-CN" sz="1000" dirty="0" smtClean="0">
                <a:latin typeface="幼圆" pitchFamily="49" charset="-122"/>
                <a:ea typeface="幼圆" pitchFamily="49" charset="-122"/>
              </a:rPr>
              <a:t>A</a:t>
            </a:r>
            <a:r>
              <a:rPr lang="en-US" altLang="zh-CN" sz="1000" dirty="0" smtClean="0">
                <a:latin typeface="幼圆" pitchFamily="49" charset="-122"/>
                <a:ea typeface="幼圆" pitchFamily="49" charset="-122"/>
                <a:sym typeface="Wingdings" pitchFamily="2" charset="2"/>
              </a:rPr>
              <a:t></a:t>
            </a:r>
            <a:r>
              <a:rPr lang="en-US" altLang="zh-CN" sz="1000" dirty="0" smtClean="0">
                <a:latin typeface="宋体" pitchFamily="2" charset="-122"/>
                <a:ea typeface="幼圆" pitchFamily="49" charset="-122"/>
              </a:rPr>
              <a:t>…</a:t>
            </a:r>
            <a:r>
              <a:rPr lang="en-US" altLang="zh-CN" sz="1000" dirty="0" err="1" smtClean="0">
                <a:latin typeface="幼圆" pitchFamily="49" charset="-122"/>
                <a:ea typeface="幼圆" pitchFamily="49" charset="-122"/>
              </a:rPr>
              <a:t>aB</a:t>
            </a:r>
            <a:r>
              <a:rPr lang="en-US" altLang="zh-CN" sz="1000" dirty="0" smtClean="0">
                <a:latin typeface="宋体" pitchFamily="2" charset="-122"/>
                <a:ea typeface="幼圆" pitchFamily="49" charset="-122"/>
              </a:rPr>
              <a:t>…</a:t>
            </a:r>
            <a:r>
              <a:rPr lang="zh-CN" altLang="en-US" sz="1000" dirty="0" smtClean="0">
                <a:latin typeface="幼圆" pitchFamily="49" charset="-122"/>
                <a:ea typeface="幼圆" pitchFamily="49" charset="-122"/>
              </a:rPr>
              <a:t>的产生式。]</a:t>
            </a:r>
          </a:p>
          <a:p>
            <a:pPr algn="just" eaLnBrk="1" hangingPunct="1"/>
            <a:r>
              <a:rPr lang="zh-CN" altLang="en-US" sz="1000" dirty="0" smtClean="0">
                <a:latin typeface="幼圆" pitchFamily="49" charset="-122"/>
                <a:ea typeface="幼圆" pitchFamily="49" charset="-122"/>
              </a:rPr>
              <a:t>	由于 </a:t>
            </a:r>
            <a:r>
              <a:rPr lang="en-US" altLang="zh-CN" sz="1000" u="sng" dirty="0" smtClean="0">
                <a:latin typeface="幼圆" pitchFamily="49" charset="-122"/>
                <a:ea typeface="幼圆" pitchFamily="49" charset="-122"/>
              </a:rPr>
              <a:t>#E</a:t>
            </a:r>
            <a:r>
              <a:rPr lang="en-US" altLang="zh-CN" sz="1000" dirty="0" smtClean="0">
                <a:latin typeface="幼圆" pitchFamily="49" charset="-122"/>
                <a:ea typeface="幼圆" pitchFamily="49" charset="-122"/>
              </a:rPr>
              <a:t> </a:t>
            </a:r>
            <a:r>
              <a:rPr lang="zh-CN" altLang="en-US" sz="1000" dirty="0" smtClean="0">
                <a:latin typeface="幼圆" pitchFamily="49" charset="-122"/>
                <a:ea typeface="幼圆" pitchFamily="49" charset="-122"/>
              </a:rPr>
              <a:t>故 # &lt; </a:t>
            </a:r>
            <a:r>
              <a:rPr lang="en-US" altLang="zh-CN" sz="1000" dirty="0" err="1" smtClean="0">
                <a:latin typeface="幼圆" pitchFamily="49" charset="-122"/>
                <a:ea typeface="幼圆" pitchFamily="49" charset="-122"/>
              </a:rPr>
              <a:t>FirstV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(E)</a:t>
            </a:r>
          </a:p>
          <a:p>
            <a:pPr algn="just" eaLnBrk="1" hangingPunct="1"/>
            <a:r>
              <a:rPr lang="en-US" altLang="zh-CN" sz="1000" dirty="0" smtClean="0">
                <a:latin typeface="幼圆" pitchFamily="49" charset="-122"/>
                <a:ea typeface="幼圆" pitchFamily="49" charset="-122"/>
              </a:rPr>
              <a:t>	</a:t>
            </a:r>
            <a:r>
              <a:rPr lang="zh-CN" altLang="en-US" sz="1000" dirty="0" smtClean="0">
                <a:latin typeface="幼圆" pitchFamily="49" charset="-122"/>
                <a:ea typeface="幼圆" pitchFamily="49" charset="-122"/>
              </a:rPr>
              <a:t>由于 </a:t>
            </a:r>
            <a:r>
              <a:rPr lang="en-US" altLang="zh-CN" sz="1000" u="sng" dirty="0" smtClean="0">
                <a:latin typeface="幼圆" pitchFamily="49" charset="-122"/>
                <a:ea typeface="幼圆" pitchFamily="49" charset="-122"/>
              </a:rPr>
              <a:t>+T</a:t>
            </a:r>
            <a:r>
              <a:rPr lang="en-US" altLang="zh-CN" sz="1000" dirty="0" smtClean="0">
                <a:latin typeface="幼圆" pitchFamily="49" charset="-122"/>
                <a:ea typeface="幼圆" pitchFamily="49" charset="-122"/>
              </a:rPr>
              <a:t> </a:t>
            </a:r>
            <a:r>
              <a:rPr lang="zh-CN" altLang="en-US" sz="1000" dirty="0" smtClean="0">
                <a:latin typeface="幼圆" pitchFamily="49" charset="-122"/>
                <a:ea typeface="幼圆" pitchFamily="49" charset="-122"/>
              </a:rPr>
              <a:t>故	+ &lt; </a:t>
            </a:r>
            <a:r>
              <a:rPr lang="en-US" altLang="zh-CN" sz="1000" dirty="0" err="1" smtClean="0">
                <a:latin typeface="幼圆" pitchFamily="49" charset="-122"/>
                <a:ea typeface="幼圆" pitchFamily="49" charset="-122"/>
              </a:rPr>
              <a:t>FirstV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(T)</a:t>
            </a:r>
          </a:p>
          <a:p>
            <a:pPr algn="just" eaLnBrk="1" hangingPunct="1"/>
            <a:r>
              <a:rPr lang="en-US" altLang="zh-CN" sz="1000" dirty="0" smtClean="0">
                <a:latin typeface="幼圆" pitchFamily="49" charset="-122"/>
                <a:ea typeface="幼圆" pitchFamily="49" charset="-122"/>
              </a:rPr>
              <a:t>	</a:t>
            </a:r>
            <a:r>
              <a:rPr lang="zh-CN" altLang="en-US" sz="1000" dirty="0" smtClean="0">
                <a:latin typeface="幼圆" pitchFamily="49" charset="-122"/>
                <a:ea typeface="幼圆" pitchFamily="49" charset="-122"/>
              </a:rPr>
              <a:t>由于 </a:t>
            </a:r>
            <a:r>
              <a:rPr lang="en-US" altLang="zh-CN" sz="1000" u="sng" dirty="0" smtClean="0">
                <a:latin typeface="幼圆" pitchFamily="49" charset="-122"/>
                <a:ea typeface="幼圆" pitchFamily="49" charset="-122"/>
              </a:rPr>
              <a:t>*F</a:t>
            </a:r>
            <a:r>
              <a:rPr lang="en-US" altLang="zh-CN" sz="1000" dirty="0" smtClean="0">
                <a:latin typeface="幼圆" pitchFamily="49" charset="-122"/>
                <a:ea typeface="幼圆" pitchFamily="49" charset="-122"/>
              </a:rPr>
              <a:t> </a:t>
            </a:r>
            <a:r>
              <a:rPr lang="zh-CN" altLang="en-US" sz="1000" dirty="0" smtClean="0">
                <a:latin typeface="幼圆" pitchFamily="49" charset="-122"/>
                <a:ea typeface="幼圆" pitchFamily="49" charset="-122"/>
              </a:rPr>
              <a:t>故</a:t>
            </a:r>
            <a:r>
              <a:rPr lang="en-US" altLang="zh-CN" sz="1000" dirty="0" smtClean="0">
                <a:latin typeface="幼圆" pitchFamily="49" charset="-122"/>
                <a:ea typeface="幼圆" pitchFamily="49" charset="-122"/>
              </a:rPr>
              <a:t>	*  &lt; </a:t>
            </a:r>
            <a:r>
              <a:rPr lang="en-US" altLang="zh-CN" sz="1000" dirty="0" err="1" smtClean="0">
                <a:latin typeface="幼圆" pitchFamily="49" charset="-122"/>
                <a:ea typeface="幼圆" pitchFamily="49" charset="-122"/>
              </a:rPr>
              <a:t>FirstV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(F)</a:t>
            </a:r>
          </a:p>
          <a:p>
            <a:pPr algn="just" eaLnBrk="1" hangingPunct="1"/>
            <a:r>
              <a:rPr lang="en-US" altLang="zh-CN" sz="1000" dirty="0" smtClean="0">
                <a:latin typeface="幼圆" pitchFamily="49" charset="-122"/>
                <a:ea typeface="幼圆" pitchFamily="49" charset="-122"/>
              </a:rPr>
              <a:t>	</a:t>
            </a:r>
            <a:r>
              <a:rPr lang="zh-CN" altLang="en-US" sz="1000" dirty="0" smtClean="0">
                <a:latin typeface="幼圆" pitchFamily="49" charset="-122"/>
                <a:ea typeface="幼圆" pitchFamily="49" charset="-122"/>
              </a:rPr>
              <a:t>由于 </a:t>
            </a:r>
            <a:r>
              <a:rPr lang="en-US" altLang="zh-CN" sz="1000" u="sng" dirty="0" smtClean="0">
                <a:latin typeface="幼圆" pitchFamily="49" charset="-122"/>
                <a:ea typeface="幼圆" pitchFamily="49" charset="-122"/>
              </a:rPr>
              <a:t>↑F</a:t>
            </a:r>
            <a:r>
              <a:rPr lang="en-US" altLang="zh-CN" sz="1000" dirty="0" smtClean="0">
                <a:latin typeface="幼圆" pitchFamily="49" charset="-122"/>
                <a:ea typeface="幼圆" pitchFamily="49" charset="-122"/>
              </a:rPr>
              <a:t> </a:t>
            </a:r>
            <a:r>
              <a:rPr lang="zh-CN" altLang="en-US" sz="1000" dirty="0" smtClean="0">
                <a:latin typeface="幼圆" pitchFamily="49" charset="-122"/>
                <a:ea typeface="幼圆" pitchFamily="49" charset="-122"/>
              </a:rPr>
              <a:t>故</a:t>
            </a:r>
            <a:r>
              <a:rPr lang="en-US" altLang="zh-CN" sz="1000" dirty="0" smtClean="0">
                <a:latin typeface="幼圆" pitchFamily="49" charset="-122"/>
                <a:ea typeface="幼圆" pitchFamily="49" charset="-122"/>
              </a:rPr>
              <a:t>↑ &lt; </a:t>
            </a:r>
            <a:r>
              <a:rPr lang="en-US" altLang="zh-CN" sz="1000" dirty="0" err="1" smtClean="0">
                <a:latin typeface="幼圆" pitchFamily="49" charset="-122"/>
                <a:ea typeface="幼圆" pitchFamily="49" charset="-122"/>
              </a:rPr>
              <a:t>FirstV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(F)</a:t>
            </a:r>
          </a:p>
          <a:p>
            <a:pPr algn="just" eaLnBrk="1" hangingPunct="1"/>
            <a:r>
              <a:rPr lang="en-US" altLang="zh-CN" sz="1000" dirty="0" smtClean="0">
                <a:latin typeface="幼圆" pitchFamily="49" charset="-122"/>
                <a:ea typeface="幼圆" pitchFamily="49" charset="-122"/>
              </a:rPr>
              <a:t>	</a:t>
            </a:r>
            <a:r>
              <a:rPr lang="zh-CN" altLang="en-US" sz="1000" dirty="0" smtClean="0">
                <a:latin typeface="幼圆" pitchFamily="49" charset="-122"/>
                <a:ea typeface="幼圆" pitchFamily="49" charset="-122"/>
              </a:rPr>
              <a:t>由于 </a:t>
            </a:r>
            <a:r>
              <a:rPr lang="en-US" altLang="zh-CN" sz="1000" u="sng" dirty="0" smtClean="0">
                <a:latin typeface="幼圆" pitchFamily="49" charset="-122"/>
                <a:ea typeface="幼圆" pitchFamily="49" charset="-122"/>
              </a:rPr>
              <a:t>(E</a:t>
            </a:r>
            <a:r>
              <a:rPr lang="en-US" altLang="zh-CN" sz="1000" dirty="0" smtClean="0">
                <a:latin typeface="幼圆" pitchFamily="49" charset="-122"/>
                <a:ea typeface="幼圆" pitchFamily="49" charset="-122"/>
              </a:rPr>
              <a:t> </a:t>
            </a:r>
            <a:r>
              <a:rPr lang="zh-CN" altLang="en-US" sz="1000" dirty="0" smtClean="0">
                <a:latin typeface="幼圆" pitchFamily="49" charset="-122"/>
                <a:ea typeface="幼圆" pitchFamily="49" charset="-122"/>
              </a:rPr>
              <a:t>故</a:t>
            </a:r>
            <a:r>
              <a:rPr lang="en-US" altLang="zh-CN" sz="1000" dirty="0" smtClean="0">
                <a:latin typeface="幼圆" pitchFamily="49" charset="-122"/>
                <a:ea typeface="幼圆" pitchFamily="49" charset="-122"/>
              </a:rPr>
              <a:t>	( &lt; </a:t>
            </a:r>
            <a:r>
              <a:rPr lang="en-US" altLang="zh-CN" sz="1000" dirty="0" err="1" smtClean="0">
                <a:latin typeface="幼圆" pitchFamily="49" charset="-122"/>
                <a:ea typeface="幼圆" pitchFamily="49" charset="-122"/>
              </a:rPr>
              <a:t>FirstV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(E)</a:t>
            </a:r>
          </a:p>
          <a:p>
            <a:pPr lvl="1" algn="just" eaLnBrk="1" hangingPunct="1">
              <a:buFontTx/>
              <a:buChar char="•"/>
            </a:pPr>
            <a:r>
              <a:rPr lang="en-US" altLang="zh-CN" sz="1000" dirty="0" smtClean="0">
                <a:latin typeface="宋体" pitchFamily="2" charset="-122"/>
                <a:ea typeface="幼圆" pitchFamily="49" charset="-122"/>
              </a:rPr>
              <a:t> </a:t>
            </a:r>
            <a:r>
              <a:rPr lang="zh-CN" altLang="en-US" sz="1000" dirty="0" smtClean="0">
                <a:latin typeface="幼圆" pitchFamily="49" charset="-122"/>
                <a:ea typeface="幼圆" pitchFamily="49" charset="-122"/>
              </a:rPr>
              <a:t>求&gt;关系  [逐条扫描产生式，寻找形如：</a:t>
            </a:r>
            <a:r>
              <a:rPr lang="en-US" altLang="zh-CN" sz="1000" dirty="0" smtClean="0">
                <a:latin typeface="幼圆" pitchFamily="49" charset="-122"/>
                <a:ea typeface="幼圆" pitchFamily="49" charset="-122"/>
              </a:rPr>
              <a:t>A</a:t>
            </a:r>
            <a:r>
              <a:rPr lang="en-US" altLang="zh-CN" sz="1000" dirty="0" smtClean="0">
                <a:latin typeface="幼圆" pitchFamily="49" charset="-122"/>
                <a:ea typeface="幼圆" pitchFamily="49" charset="-122"/>
                <a:sym typeface="Wingdings" pitchFamily="2" charset="2"/>
              </a:rPr>
              <a:t></a:t>
            </a:r>
            <a:r>
              <a:rPr lang="en-US" altLang="zh-CN" sz="1000" dirty="0" smtClean="0">
                <a:latin typeface="宋体" pitchFamily="2" charset="-122"/>
                <a:ea typeface="幼圆" pitchFamily="49" charset="-122"/>
              </a:rPr>
              <a:t>…</a:t>
            </a:r>
            <a:r>
              <a:rPr lang="en-US" altLang="zh-CN" sz="1000" dirty="0" err="1" smtClean="0">
                <a:latin typeface="幼圆" pitchFamily="49" charset="-122"/>
                <a:ea typeface="幼圆" pitchFamily="49" charset="-122"/>
              </a:rPr>
              <a:t>Βb</a:t>
            </a:r>
            <a:r>
              <a:rPr lang="en-US" altLang="zh-CN" sz="1000" dirty="0" smtClean="0">
                <a:latin typeface="宋体" pitchFamily="2" charset="-122"/>
                <a:ea typeface="幼圆" pitchFamily="49" charset="-122"/>
              </a:rPr>
              <a:t>…</a:t>
            </a:r>
            <a:r>
              <a:rPr lang="zh-CN" altLang="en-US" sz="1000" dirty="0" smtClean="0">
                <a:latin typeface="幼圆" pitchFamily="49" charset="-122"/>
                <a:ea typeface="幼圆" pitchFamily="49" charset="-122"/>
              </a:rPr>
              <a:t>的产生式。]</a:t>
            </a:r>
          </a:p>
          <a:p>
            <a:pPr algn="just" eaLnBrk="1" hangingPunct="1"/>
            <a:r>
              <a:rPr lang="en-US" altLang="zh-CN" sz="1000" dirty="0" smtClean="0">
                <a:latin typeface="幼圆" pitchFamily="49" charset="-122"/>
                <a:ea typeface="幼圆" pitchFamily="49" charset="-122"/>
              </a:rPr>
              <a:t>	</a:t>
            </a:r>
            <a:r>
              <a:rPr lang="zh-CN" altLang="en-US" sz="1000" dirty="0" smtClean="0">
                <a:latin typeface="幼圆" pitchFamily="49" charset="-122"/>
                <a:ea typeface="幼圆" pitchFamily="49" charset="-122"/>
              </a:rPr>
              <a:t>由于 </a:t>
            </a:r>
            <a:r>
              <a:rPr lang="en-US" altLang="zh-CN" sz="1000" u="sng" dirty="0" smtClean="0">
                <a:latin typeface="幼圆" pitchFamily="49" charset="-122"/>
                <a:ea typeface="幼圆" pitchFamily="49" charset="-122"/>
              </a:rPr>
              <a:t>E#</a:t>
            </a:r>
            <a:r>
              <a:rPr lang="en-US" altLang="zh-CN" sz="1000" dirty="0" smtClean="0">
                <a:latin typeface="幼圆" pitchFamily="49" charset="-122"/>
                <a:ea typeface="幼圆" pitchFamily="49" charset="-122"/>
              </a:rPr>
              <a:t> </a:t>
            </a:r>
            <a:r>
              <a:rPr lang="zh-CN" altLang="en-US" sz="1000" dirty="0" smtClean="0">
                <a:latin typeface="幼圆" pitchFamily="49" charset="-122"/>
                <a:ea typeface="幼圆" pitchFamily="49" charset="-122"/>
              </a:rPr>
              <a:t>故</a:t>
            </a:r>
            <a:r>
              <a:rPr lang="en-US" altLang="zh-CN" sz="1000" dirty="0" smtClean="0">
                <a:latin typeface="幼圆" pitchFamily="49" charset="-122"/>
                <a:ea typeface="幼圆" pitchFamily="49" charset="-122"/>
              </a:rPr>
              <a:t>	</a:t>
            </a:r>
            <a:r>
              <a:rPr lang="en-US" altLang="zh-CN" sz="1000" dirty="0" err="1" smtClean="0">
                <a:latin typeface="幼圆" pitchFamily="49" charset="-122"/>
                <a:ea typeface="幼圆" pitchFamily="49" charset="-122"/>
              </a:rPr>
              <a:t>LastV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(E) &gt; #</a:t>
            </a:r>
          </a:p>
          <a:p>
            <a:pPr algn="just" eaLnBrk="1" hangingPunct="1"/>
            <a:r>
              <a:rPr lang="en-US" altLang="zh-CN" sz="1000" dirty="0" smtClean="0">
                <a:latin typeface="幼圆" pitchFamily="49" charset="-122"/>
                <a:ea typeface="幼圆" pitchFamily="49" charset="-122"/>
              </a:rPr>
              <a:t>	</a:t>
            </a:r>
            <a:r>
              <a:rPr lang="zh-CN" altLang="en-US" sz="1000" dirty="0" smtClean="0">
                <a:latin typeface="幼圆" pitchFamily="49" charset="-122"/>
                <a:ea typeface="幼圆" pitchFamily="49" charset="-122"/>
              </a:rPr>
              <a:t>由于 </a:t>
            </a:r>
            <a:r>
              <a:rPr lang="en-US" altLang="zh-CN" sz="1000" u="sng" dirty="0" smtClean="0">
                <a:latin typeface="幼圆" pitchFamily="49" charset="-122"/>
                <a:ea typeface="幼圆" pitchFamily="49" charset="-122"/>
              </a:rPr>
              <a:t>E+</a:t>
            </a:r>
            <a:r>
              <a:rPr lang="en-US" altLang="zh-CN" sz="1000" dirty="0" smtClean="0">
                <a:latin typeface="幼圆" pitchFamily="49" charset="-122"/>
                <a:ea typeface="幼圆" pitchFamily="49" charset="-122"/>
              </a:rPr>
              <a:t> </a:t>
            </a:r>
            <a:r>
              <a:rPr lang="zh-CN" altLang="en-US" sz="1000" dirty="0" smtClean="0">
                <a:latin typeface="幼圆" pitchFamily="49" charset="-122"/>
                <a:ea typeface="幼圆" pitchFamily="49" charset="-122"/>
              </a:rPr>
              <a:t>故</a:t>
            </a:r>
            <a:r>
              <a:rPr lang="en-US" altLang="zh-CN" sz="1000" dirty="0" smtClean="0">
                <a:latin typeface="幼圆" pitchFamily="49" charset="-122"/>
                <a:ea typeface="幼圆" pitchFamily="49" charset="-122"/>
              </a:rPr>
              <a:t>	</a:t>
            </a:r>
            <a:r>
              <a:rPr lang="en-US" altLang="zh-CN" sz="1000" dirty="0" err="1" smtClean="0">
                <a:latin typeface="幼圆" pitchFamily="49" charset="-122"/>
                <a:ea typeface="幼圆" pitchFamily="49" charset="-122"/>
              </a:rPr>
              <a:t>LastV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(E) &gt; +</a:t>
            </a:r>
          </a:p>
          <a:p>
            <a:pPr algn="just" eaLnBrk="1" hangingPunct="1"/>
            <a:r>
              <a:rPr lang="en-US" altLang="zh-CN" sz="1000" dirty="0" smtClean="0">
                <a:latin typeface="幼圆" pitchFamily="49" charset="-122"/>
                <a:ea typeface="幼圆" pitchFamily="49" charset="-122"/>
              </a:rPr>
              <a:t>	</a:t>
            </a:r>
            <a:r>
              <a:rPr lang="zh-CN" altLang="en-US" sz="1000" dirty="0" smtClean="0">
                <a:latin typeface="幼圆" pitchFamily="49" charset="-122"/>
                <a:ea typeface="幼圆" pitchFamily="49" charset="-122"/>
              </a:rPr>
              <a:t>由于 </a:t>
            </a:r>
            <a:r>
              <a:rPr lang="en-US" altLang="zh-CN" sz="1000" u="sng" dirty="0" smtClean="0">
                <a:latin typeface="幼圆" pitchFamily="49" charset="-122"/>
                <a:ea typeface="幼圆" pitchFamily="49" charset="-122"/>
              </a:rPr>
              <a:t>T*</a:t>
            </a:r>
            <a:r>
              <a:rPr lang="en-US" altLang="zh-CN" sz="1000" dirty="0" smtClean="0">
                <a:latin typeface="幼圆" pitchFamily="49" charset="-122"/>
                <a:ea typeface="幼圆" pitchFamily="49" charset="-122"/>
              </a:rPr>
              <a:t> </a:t>
            </a:r>
            <a:r>
              <a:rPr lang="zh-CN" altLang="en-US" sz="1000" dirty="0" smtClean="0">
                <a:latin typeface="幼圆" pitchFamily="49" charset="-122"/>
                <a:ea typeface="幼圆" pitchFamily="49" charset="-122"/>
              </a:rPr>
              <a:t>故 </a:t>
            </a:r>
            <a:r>
              <a:rPr lang="en-US" altLang="zh-CN" sz="1000" dirty="0" err="1" smtClean="0">
                <a:latin typeface="幼圆" pitchFamily="49" charset="-122"/>
                <a:ea typeface="幼圆" pitchFamily="49" charset="-122"/>
              </a:rPr>
              <a:t>LastV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(T) &gt; *</a:t>
            </a:r>
          </a:p>
          <a:p>
            <a:pPr algn="just" eaLnBrk="1" hangingPunct="1"/>
            <a:r>
              <a:rPr lang="en-US" altLang="zh-CN" sz="1000" dirty="0" smtClean="0">
                <a:latin typeface="幼圆" pitchFamily="49" charset="-122"/>
                <a:ea typeface="幼圆" pitchFamily="49" charset="-122"/>
              </a:rPr>
              <a:t>	</a:t>
            </a:r>
            <a:r>
              <a:rPr lang="zh-CN" altLang="en-US" sz="1000" dirty="0" smtClean="0">
                <a:latin typeface="幼圆" pitchFamily="49" charset="-122"/>
                <a:ea typeface="幼圆" pitchFamily="49" charset="-122"/>
              </a:rPr>
              <a:t>由于 </a:t>
            </a:r>
            <a:r>
              <a:rPr lang="en-US" altLang="zh-CN" sz="1000" u="sng" dirty="0" smtClean="0">
                <a:latin typeface="幼圆" pitchFamily="49" charset="-122"/>
                <a:ea typeface="幼圆" pitchFamily="49" charset="-122"/>
              </a:rPr>
              <a:t>P↑</a:t>
            </a:r>
            <a:r>
              <a:rPr lang="zh-CN" altLang="en-US" sz="1000" dirty="0" smtClean="0">
                <a:latin typeface="幼圆" pitchFamily="49" charset="-122"/>
                <a:ea typeface="幼圆" pitchFamily="49" charset="-122"/>
              </a:rPr>
              <a:t>故</a:t>
            </a:r>
            <a:r>
              <a:rPr lang="en-US" altLang="zh-CN" sz="1000" dirty="0" smtClean="0">
                <a:latin typeface="幼圆" pitchFamily="49" charset="-122"/>
                <a:ea typeface="幼圆" pitchFamily="49" charset="-122"/>
              </a:rPr>
              <a:t>	</a:t>
            </a:r>
            <a:r>
              <a:rPr lang="en-US" altLang="zh-CN" sz="1000" dirty="0" err="1" smtClean="0">
                <a:latin typeface="幼圆" pitchFamily="49" charset="-122"/>
                <a:ea typeface="幼圆" pitchFamily="49" charset="-122"/>
              </a:rPr>
              <a:t>LastV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(P) &gt; ↑</a:t>
            </a:r>
          </a:p>
          <a:p>
            <a:pPr algn="just" eaLnBrk="1" hangingPunct="1"/>
            <a:r>
              <a:rPr lang="en-US" altLang="zh-CN" sz="1000" dirty="0" smtClean="0">
                <a:latin typeface="幼圆" pitchFamily="49" charset="-122"/>
                <a:ea typeface="幼圆" pitchFamily="49" charset="-122"/>
              </a:rPr>
              <a:t>	</a:t>
            </a:r>
            <a:r>
              <a:rPr lang="zh-CN" altLang="en-US" sz="1000" dirty="0" smtClean="0">
                <a:latin typeface="幼圆" pitchFamily="49" charset="-122"/>
                <a:ea typeface="幼圆" pitchFamily="49" charset="-122"/>
              </a:rPr>
              <a:t>由于 </a:t>
            </a:r>
            <a:r>
              <a:rPr lang="en-US" altLang="zh-CN" sz="1000" u="sng" dirty="0" smtClean="0">
                <a:latin typeface="幼圆" pitchFamily="49" charset="-122"/>
                <a:ea typeface="幼圆" pitchFamily="49" charset="-122"/>
              </a:rPr>
              <a:t>E)</a:t>
            </a:r>
            <a:r>
              <a:rPr lang="en-US" altLang="zh-CN" sz="1000" dirty="0" smtClean="0">
                <a:latin typeface="幼圆" pitchFamily="49" charset="-122"/>
                <a:ea typeface="幼圆" pitchFamily="49" charset="-122"/>
              </a:rPr>
              <a:t> </a:t>
            </a:r>
            <a:r>
              <a:rPr lang="zh-CN" altLang="en-US" sz="1000" dirty="0" smtClean="0">
                <a:latin typeface="幼圆" pitchFamily="49" charset="-122"/>
                <a:ea typeface="幼圆" pitchFamily="49" charset="-122"/>
              </a:rPr>
              <a:t>故 </a:t>
            </a:r>
            <a:r>
              <a:rPr lang="en-US" altLang="zh-CN" sz="1000" dirty="0" err="1" smtClean="0">
                <a:latin typeface="幼圆" pitchFamily="49" charset="-122"/>
                <a:ea typeface="幼圆" pitchFamily="49" charset="-122"/>
              </a:rPr>
              <a:t>LastV</a:t>
            </a:r>
            <a:r>
              <a:rPr lang="en-US" altLang="zh-CN" sz="1000" baseline="-30000" dirty="0" err="1" smtClean="0">
                <a:latin typeface="幼圆" pitchFamily="49" charset="-122"/>
                <a:ea typeface="幼圆" pitchFamily="49" charset="-122"/>
              </a:rPr>
              <a:t>T</a:t>
            </a:r>
            <a:r>
              <a:rPr lang="en-US" altLang="zh-CN" sz="1000" baseline="-30000" dirty="0" smtClean="0">
                <a:latin typeface="幼圆" pitchFamily="49" charset="-122"/>
                <a:ea typeface="幼圆" pitchFamily="49" charset="-122"/>
              </a:rPr>
              <a:t> </a:t>
            </a:r>
            <a:r>
              <a:rPr lang="en-US" altLang="zh-CN" sz="1000" dirty="0" smtClean="0">
                <a:latin typeface="幼圆" pitchFamily="49" charset="-122"/>
                <a:ea typeface="幼圆" pitchFamily="49" charset="-122"/>
              </a:rPr>
              <a:t>(E)  &gt; )</a:t>
            </a:r>
          </a:p>
          <a:p>
            <a:pPr algn="just" eaLnBrk="1" hangingPunct="1"/>
            <a:endParaRPr lang="en-US" altLang="zh-CN" sz="1000" dirty="0" smtClean="0">
              <a:latin typeface="幼圆" pitchFamily="49" charset="-122"/>
              <a:ea typeface="幼圆" pitchFamily="49" charset="-122"/>
            </a:endParaRPr>
          </a:p>
          <a:p>
            <a:pPr algn="just" eaLnBrk="1" hangingPunct="1"/>
            <a:r>
              <a:rPr lang="en-US" altLang="zh-CN" sz="1000" dirty="0" smtClean="0">
                <a:latin typeface="幼圆" pitchFamily="49" charset="-122"/>
                <a:ea typeface="幼圆" pitchFamily="49" charset="-122"/>
              </a:rPr>
              <a:t>3）</a:t>
            </a:r>
            <a:r>
              <a:rPr lang="zh-CN" altLang="en-US" sz="1000" dirty="0" smtClean="0">
                <a:latin typeface="幼圆" pitchFamily="49" charset="-122"/>
                <a:ea typeface="幼圆" pitchFamily="49" charset="-122"/>
              </a:rPr>
              <a:t>构造优先关系表</a:t>
            </a:r>
          </a:p>
          <a:p>
            <a:pPr algn="just" eaLnBrk="1" hangingPunct="1"/>
            <a:r>
              <a:rPr lang="zh-CN" altLang="en-US" sz="1000" dirty="0" smtClean="0">
                <a:latin typeface="幼圆" pitchFamily="49" charset="-122"/>
                <a:ea typeface="幼圆" pitchFamily="49" charset="-122"/>
              </a:rPr>
              <a:t>	利用上面的 = &lt; &gt; 关系可以构造相应的算符优先关系表 </a:t>
            </a:r>
          </a:p>
          <a:p>
            <a:pPr algn="just" eaLnBrk="1" hangingPunct="1"/>
            <a:r>
              <a:rPr lang="zh-CN" altLang="en-US" dirty="0" smtClean="0">
                <a:ea typeface="楷体_GB2312" pitchFamily="49" charset="-122"/>
              </a:rPr>
              <a:t> </a:t>
            </a:r>
          </a:p>
          <a:p>
            <a:pPr algn="just" eaLnBrk="1" hangingPunct="1"/>
            <a:endParaRPr lang="zh-CN" altLang="en-US" dirty="0" smtClean="0"/>
          </a:p>
          <a:p>
            <a:pPr eaLnBrk="1" hangingPunct="1"/>
            <a:endParaRPr lang="zh-CN"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398A862-3806-4050-9E6A-314FF27DF62D}" type="slidenum">
              <a:rPr lang="zh-CN" altLang="en-US" sz="1200"/>
              <a:pPr eaLnBrk="1" hangingPunct="1"/>
              <a:t>22</a:t>
            </a:fld>
            <a:endParaRPr lang="en-US" altLang="zh-CN"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smtClean="0">
                <a:latin typeface="幼圆" pitchFamily="49" charset="-122"/>
                <a:ea typeface="幼圆" pitchFamily="49" charset="-122"/>
              </a:rPr>
              <a:t>构造优先分析法的步骤：</a:t>
            </a:r>
          </a:p>
          <a:p>
            <a:pPr eaLnBrk="1" hangingPunct="1"/>
            <a:r>
              <a:rPr lang="zh-CN" altLang="en-US" sz="1000" smtClean="0">
                <a:latin typeface="幼圆" pitchFamily="49" charset="-122"/>
                <a:ea typeface="幼圆" pitchFamily="49" charset="-122"/>
              </a:rPr>
              <a:t>1）计算每个</a:t>
            </a:r>
            <a:r>
              <a:rPr lang="en-US" altLang="zh-CN" sz="1000" smtClean="0">
                <a:latin typeface="幼圆" pitchFamily="49" charset="-122"/>
                <a:ea typeface="幼圆" pitchFamily="49" charset="-122"/>
              </a:rPr>
              <a:t>V</a:t>
            </a:r>
            <a:r>
              <a:rPr lang="en-US" altLang="zh-CN" sz="1000" baseline="-30000" smtClean="0">
                <a:latin typeface="幼圆" pitchFamily="49" charset="-122"/>
                <a:ea typeface="幼圆" pitchFamily="49" charset="-122"/>
              </a:rPr>
              <a:t>N</a:t>
            </a:r>
            <a:r>
              <a:rPr lang="zh-CN" altLang="en-US" sz="1000" smtClean="0">
                <a:latin typeface="幼圆" pitchFamily="49" charset="-122"/>
                <a:ea typeface="幼圆" pitchFamily="49" charset="-122"/>
              </a:rPr>
              <a:t>的</a:t>
            </a:r>
            <a:r>
              <a:rPr lang="en-US" altLang="zh-CN" sz="1000" smtClean="0">
                <a:latin typeface="幼圆" pitchFamily="49" charset="-122"/>
                <a:ea typeface="幼圆" pitchFamily="49" charset="-122"/>
              </a:rPr>
              <a:t>FirstV</a:t>
            </a:r>
            <a:r>
              <a:rPr lang="en-US" altLang="zh-CN" sz="1000" baseline="-30000" smtClean="0">
                <a:latin typeface="幼圆" pitchFamily="49" charset="-122"/>
                <a:ea typeface="幼圆" pitchFamily="49" charset="-122"/>
              </a:rPr>
              <a:t>T</a:t>
            </a:r>
            <a:r>
              <a:rPr lang="zh-CN" altLang="en-US" sz="1000" smtClean="0">
                <a:latin typeface="幼圆" pitchFamily="49" charset="-122"/>
                <a:ea typeface="幼圆" pitchFamily="49" charset="-122"/>
              </a:rPr>
              <a:t>集合和</a:t>
            </a:r>
            <a:r>
              <a:rPr lang="en-US" altLang="zh-CN" sz="1000" smtClean="0">
                <a:latin typeface="幼圆" pitchFamily="49" charset="-122"/>
                <a:ea typeface="幼圆" pitchFamily="49" charset="-122"/>
              </a:rPr>
              <a:t>LastV</a:t>
            </a:r>
            <a:r>
              <a:rPr lang="en-US" altLang="zh-CN" sz="1000" baseline="-30000" smtClean="0">
                <a:latin typeface="幼圆" pitchFamily="49" charset="-122"/>
                <a:ea typeface="幼圆" pitchFamily="49" charset="-122"/>
              </a:rPr>
              <a:t>T</a:t>
            </a:r>
            <a:r>
              <a:rPr lang="zh-CN" altLang="en-US" sz="1000" smtClean="0">
                <a:latin typeface="幼圆" pitchFamily="49" charset="-122"/>
                <a:ea typeface="幼圆" pitchFamily="49" charset="-122"/>
              </a:rPr>
              <a:t>集合</a:t>
            </a:r>
          </a:p>
          <a:p>
            <a:pPr algn="just" eaLnBrk="1" hangingPunct="1"/>
            <a:r>
              <a:rPr lang="zh-CN" altLang="en-US" sz="1000" smtClean="0">
                <a:latin typeface="幼圆" pitchFamily="49" charset="-122"/>
                <a:ea typeface="幼圆" pitchFamily="49" charset="-122"/>
              </a:rPr>
              <a:t>2）求优先关系</a:t>
            </a:r>
          </a:p>
          <a:p>
            <a:pPr lvl="1" algn="just" eaLnBrk="1" hangingPunct="1">
              <a:buFontTx/>
              <a:buChar char="•"/>
            </a:pPr>
            <a:r>
              <a:rPr lang="zh-CN" altLang="en-US" sz="1000" smtClean="0">
                <a:latin typeface="幼圆" pitchFamily="49" charset="-122"/>
                <a:ea typeface="幼圆" pitchFamily="49" charset="-122"/>
              </a:rPr>
              <a:t>求 = 关系</a:t>
            </a:r>
          </a:p>
          <a:p>
            <a:pPr lvl="1" algn="just" eaLnBrk="1" hangingPunct="1">
              <a:buFontTx/>
              <a:buChar char="•"/>
            </a:pPr>
            <a:r>
              <a:rPr lang="zh-CN" altLang="en-US" sz="1000" smtClean="0">
                <a:latin typeface="幼圆" pitchFamily="49" charset="-122"/>
                <a:ea typeface="幼圆" pitchFamily="49" charset="-122"/>
              </a:rPr>
              <a:t>求 &lt; 关系：找</a:t>
            </a:r>
            <a:r>
              <a:rPr lang="zh-CN" altLang="en-US" sz="1000" smtClean="0">
                <a:latin typeface="宋体" pitchFamily="2" charset="-122"/>
                <a:ea typeface="幼圆" pitchFamily="49" charset="-122"/>
              </a:rPr>
              <a:t>…</a:t>
            </a:r>
            <a:r>
              <a:rPr lang="en-US" altLang="zh-CN" sz="1000" smtClean="0">
                <a:latin typeface="幼圆" pitchFamily="49" charset="-122"/>
                <a:ea typeface="幼圆" pitchFamily="49" charset="-122"/>
              </a:rPr>
              <a:t>aB</a:t>
            </a:r>
            <a:r>
              <a:rPr lang="en-US" altLang="zh-CN" sz="1000" smtClean="0">
                <a:latin typeface="宋体" pitchFamily="2" charset="-122"/>
                <a:ea typeface="幼圆" pitchFamily="49" charset="-122"/>
              </a:rPr>
              <a:t>…</a:t>
            </a:r>
            <a:r>
              <a:rPr lang="en-US" altLang="zh-CN" sz="1000" smtClean="0">
                <a:latin typeface="幼圆" pitchFamily="49" charset="-122"/>
                <a:ea typeface="幼圆" pitchFamily="49" charset="-122"/>
              </a:rPr>
              <a:t>，a&lt;FirstVT(B)</a:t>
            </a:r>
          </a:p>
          <a:p>
            <a:pPr lvl="1" algn="just" eaLnBrk="1" hangingPunct="1">
              <a:buFontTx/>
              <a:buChar char="•"/>
            </a:pPr>
            <a:r>
              <a:rPr lang="zh-CN" altLang="en-US" sz="1000" smtClean="0">
                <a:latin typeface="幼圆" pitchFamily="49" charset="-122"/>
                <a:ea typeface="幼圆" pitchFamily="49" charset="-122"/>
              </a:rPr>
              <a:t>求 &gt; 关系：找</a:t>
            </a:r>
            <a:r>
              <a:rPr lang="zh-CN" altLang="en-US" sz="1000" smtClean="0">
                <a:latin typeface="宋体" pitchFamily="2" charset="-122"/>
                <a:ea typeface="幼圆" pitchFamily="49" charset="-122"/>
              </a:rPr>
              <a:t>…</a:t>
            </a:r>
            <a:r>
              <a:rPr lang="en-US" altLang="zh-CN" sz="1000" smtClean="0">
                <a:latin typeface="幼圆" pitchFamily="49" charset="-122"/>
                <a:ea typeface="幼圆" pitchFamily="49" charset="-122"/>
              </a:rPr>
              <a:t>Bc</a:t>
            </a:r>
            <a:r>
              <a:rPr lang="en-US" altLang="zh-CN" sz="1000" smtClean="0">
                <a:latin typeface="宋体" pitchFamily="2" charset="-122"/>
                <a:ea typeface="幼圆" pitchFamily="49" charset="-122"/>
              </a:rPr>
              <a:t>…</a:t>
            </a:r>
            <a:r>
              <a:rPr lang="en-US" altLang="zh-CN" sz="1000" smtClean="0">
                <a:latin typeface="幼圆" pitchFamily="49" charset="-122"/>
                <a:ea typeface="幼圆" pitchFamily="49" charset="-122"/>
              </a:rPr>
              <a:t>，LastVT(B)&gt;c</a:t>
            </a:r>
          </a:p>
          <a:p>
            <a:pPr algn="just" eaLnBrk="1" hangingPunct="1"/>
            <a:r>
              <a:rPr lang="zh-CN" altLang="en-US" sz="1000" smtClean="0">
                <a:latin typeface="幼圆" pitchFamily="49" charset="-122"/>
                <a:ea typeface="幼圆" pitchFamily="49" charset="-122"/>
              </a:rPr>
              <a:t>3）构造优先关系表</a:t>
            </a:r>
          </a:p>
          <a:p>
            <a:pPr algn="just" eaLnBrk="1" hangingPunct="1"/>
            <a:endParaRPr lang="zh-CN" altLang="en-US" sz="1000" smtClean="0">
              <a:latin typeface="幼圆" pitchFamily="49" charset="-122"/>
              <a:ea typeface="幼圆" pitchFamily="49" charset="-122"/>
            </a:endParaRPr>
          </a:p>
          <a:p>
            <a:pPr algn="just" eaLnBrk="1" hangingPunct="1"/>
            <a:r>
              <a:rPr lang="zh-CN" altLang="en-US" sz="1000" smtClean="0">
                <a:latin typeface="幼圆" pitchFamily="49" charset="-122"/>
                <a:ea typeface="幼圆" pitchFamily="49" charset="-122"/>
              </a:rPr>
              <a:t>例4 解：</a:t>
            </a:r>
          </a:p>
          <a:p>
            <a:pPr algn="just" eaLnBrk="1" hangingPunct="1"/>
            <a:r>
              <a:rPr lang="zh-CN" altLang="en-US" sz="1000" smtClean="0">
                <a:latin typeface="幼圆" pitchFamily="49" charset="-122"/>
                <a:ea typeface="幼圆" pitchFamily="49" charset="-122"/>
              </a:rPr>
              <a:t>1）计算每个</a:t>
            </a:r>
            <a:r>
              <a:rPr lang="en-US" altLang="zh-CN" sz="1000" smtClean="0">
                <a:latin typeface="幼圆" pitchFamily="49" charset="-122"/>
                <a:ea typeface="幼圆" pitchFamily="49" charset="-122"/>
              </a:rPr>
              <a:t>V</a:t>
            </a:r>
            <a:r>
              <a:rPr lang="en-US" altLang="zh-CN" sz="1000" baseline="-30000" smtClean="0">
                <a:latin typeface="幼圆" pitchFamily="49" charset="-122"/>
                <a:ea typeface="幼圆" pitchFamily="49" charset="-122"/>
              </a:rPr>
              <a:t>N</a:t>
            </a:r>
            <a:r>
              <a:rPr lang="zh-CN" altLang="en-US" sz="1000" smtClean="0">
                <a:latin typeface="幼圆" pitchFamily="49" charset="-122"/>
                <a:ea typeface="幼圆" pitchFamily="49" charset="-122"/>
              </a:rPr>
              <a:t>的</a:t>
            </a:r>
            <a:r>
              <a:rPr lang="en-US" altLang="zh-CN" sz="1000" smtClean="0">
                <a:latin typeface="幼圆" pitchFamily="49" charset="-122"/>
                <a:ea typeface="幼圆" pitchFamily="49" charset="-122"/>
              </a:rPr>
              <a:t>FirstVT</a:t>
            </a:r>
            <a:r>
              <a:rPr lang="zh-CN" altLang="en-US" sz="1000" smtClean="0">
                <a:latin typeface="幼圆" pitchFamily="49" charset="-122"/>
                <a:ea typeface="幼圆" pitchFamily="49" charset="-122"/>
              </a:rPr>
              <a:t>集合和</a:t>
            </a:r>
            <a:r>
              <a:rPr lang="en-US" altLang="zh-CN" sz="1000" smtClean="0">
                <a:latin typeface="幼圆" pitchFamily="49" charset="-122"/>
                <a:ea typeface="幼圆" pitchFamily="49" charset="-122"/>
              </a:rPr>
              <a:t>LastVT</a:t>
            </a:r>
            <a:r>
              <a:rPr lang="zh-CN" altLang="en-US" sz="1000" smtClean="0">
                <a:latin typeface="幼圆" pitchFamily="49" charset="-122"/>
                <a:ea typeface="幼圆" pitchFamily="49" charset="-122"/>
              </a:rPr>
              <a:t>集合</a:t>
            </a:r>
          </a:p>
          <a:p>
            <a:pPr lvl="2" algn="just" eaLnBrk="1" hangingPunct="1"/>
            <a:r>
              <a:rPr lang="en-US" altLang="zh-CN" sz="1000" smtClean="0">
                <a:latin typeface="幼圆" pitchFamily="49" charset="-122"/>
                <a:ea typeface="幼圆" pitchFamily="49" charset="-122"/>
              </a:rPr>
              <a:t>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a:t>
            </a:r>
            <a:r>
              <a:rPr lang="en-US" altLang="zh-CN" sz="1000" smtClean="0">
                <a:latin typeface="宋体" pitchFamily="2" charset="-122"/>
                <a:ea typeface="幼圆" pitchFamily="49" charset="-122"/>
              </a:rPr>
              <a:t>’</a:t>
            </a:r>
            <a:r>
              <a:rPr lang="en-US" altLang="zh-CN" sz="1000" smtClean="0">
                <a:latin typeface="幼圆" pitchFamily="49" charset="-122"/>
                <a:ea typeface="幼圆" pitchFamily="49" charset="-122"/>
              </a:rPr>
              <a:t>)=  #			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  + ，* ，↑，（ ，i</a:t>
            </a:r>
          </a:p>
          <a:p>
            <a:pPr lvl="2" algn="just" eaLnBrk="1" hangingPunct="1"/>
            <a:r>
              <a:rPr lang="en-US" altLang="zh-CN" sz="1000" smtClean="0">
                <a:latin typeface="幼圆" pitchFamily="49" charset="-122"/>
                <a:ea typeface="幼圆" pitchFamily="49" charset="-122"/>
              </a:rPr>
              <a:t>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(T)=  * ，↑，（ ，i 	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(F)= ↑，（ ，i　</a:t>
            </a:r>
          </a:p>
          <a:p>
            <a:pPr lvl="2" algn="just" eaLnBrk="1" hangingPunct="1"/>
            <a:r>
              <a:rPr lang="en-US" altLang="zh-CN" sz="1000" smtClean="0">
                <a:latin typeface="幼圆" pitchFamily="49" charset="-122"/>
                <a:ea typeface="幼圆" pitchFamily="49" charset="-122"/>
              </a:rPr>
              <a:t>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(P)= （ ，i　</a:t>
            </a:r>
          </a:p>
          <a:p>
            <a:pPr lvl="2" algn="just" eaLnBrk="1" hangingPunct="1"/>
            <a:endParaRPr lang="en-US" altLang="zh-CN" sz="1000" smtClean="0">
              <a:latin typeface="幼圆" pitchFamily="49" charset="-122"/>
              <a:ea typeface="幼圆" pitchFamily="49" charset="-122"/>
            </a:endParaRPr>
          </a:p>
          <a:p>
            <a:pPr lvl="2" algn="just" eaLnBrk="1" hangingPunct="1"/>
            <a:r>
              <a:rPr lang="en-US" altLang="zh-CN" sz="1000" smtClean="0">
                <a:latin typeface="幼圆" pitchFamily="49" charset="-122"/>
                <a:ea typeface="幼圆" pitchFamily="49" charset="-122"/>
              </a:rPr>
              <a:t>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a:t>
            </a:r>
            <a:r>
              <a:rPr lang="en-US" altLang="zh-CN" sz="1000" smtClean="0">
                <a:latin typeface="宋体" pitchFamily="2" charset="-122"/>
                <a:ea typeface="幼圆" pitchFamily="49" charset="-122"/>
              </a:rPr>
              <a:t>’</a:t>
            </a:r>
            <a:r>
              <a:rPr lang="en-US" altLang="zh-CN" sz="1000" smtClean="0">
                <a:latin typeface="幼圆" pitchFamily="49" charset="-122"/>
                <a:ea typeface="幼圆" pitchFamily="49" charset="-122"/>
              </a:rPr>
              <a:t>)=  #			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　+ ，* ，↑，i，）</a:t>
            </a:r>
          </a:p>
          <a:p>
            <a:pPr lvl="2" algn="just" eaLnBrk="1" hangingPunct="1"/>
            <a:r>
              <a:rPr lang="en-US" altLang="zh-CN" sz="1000" smtClean="0">
                <a:latin typeface="幼圆" pitchFamily="49" charset="-122"/>
                <a:ea typeface="幼圆" pitchFamily="49" charset="-122"/>
              </a:rPr>
              <a:t>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(T)=　*，↑，i　，）	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(F)= ↑，i　，）</a:t>
            </a:r>
          </a:p>
          <a:p>
            <a:pPr lvl="2" algn="just" eaLnBrk="1" hangingPunct="1"/>
            <a:r>
              <a:rPr lang="en-US" altLang="zh-CN" sz="1000" smtClean="0">
                <a:latin typeface="幼圆" pitchFamily="49" charset="-122"/>
                <a:ea typeface="幼圆" pitchFamily="49" charset="-122"/>
              </a:rPr>
              <a:t>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(P)=　</a:t>
            </a:r>
            <a:r>
              <a:rPr lang="zh-CN" altLang="en-US" sz="1000" smtClean="0">
                <a:latin typeface="幼圆" pitchFamily="49" charset="-122"/>
                <a:ea typeface="幼圆" pitchFamily="49" charset="-122"/>
              </a:rPr>
              <a:t>ｉ，）</a:t>
            </a:r>
            <a:r>
              <a:rPr lang="zh-CN" altLang="en-US" sz="1000" smtClean="0">
                <a:latin typeface="宋体" pitchFamily="2" charset="-122"/>
                <a:ea typeface="幼圆" pitchFamily="49" charset="-122"/>
              </a:rPr>
              <a:t> </a:t>
            </a:r>
            <a:endParaRPr lang="zh-CN" altLang="en-US" sz="1000" smtClean="0">
              <a:latin typeface="幼圆" pitchFamily="49" charset="-122"/>
              <a:ea typeface="幼圆" pitchFamily="49" charset="-122"/>
            </a:endParaRPr>
          </a:p>
          <a:p>
            <a:pPr lvl="2" algn="just" eaLnBrk="1" hangingPunct="1"/>
            <a:endParaRPr lang="zh-CN" altLang="en-US" sz="1000" smtClean="0">
              <a:latin typeface="幼圆" pitchFamily="49" charset="-122"/>
              <a:ea typeface="幼圆" pitchFamily="49" charset="-122"/>
            </a:endParaRPr>
          </a:p>
          <a:p>
            <a:pPr algn="just" eaLnBrk="1" hangingPunct="1"/>
            <a:r>
              <a:rPr lang="zh-CN" altLang="en-US" sz="1000" smtClean="0">
                <a:latin typeface="幼圆" pitchFamily="49" charset="-122"/>
                <a:ea typeface="幼圆" pitchFamily="49" charset="-122"/>
              </a:rPr>
              <a:t>2）求优先关系</a:t>
            </a:r>
            <a:endParaRPr lang="en-US" altLang="zh-CN" sz="1000" smtClean="0">
              <a:latin typeface="幼圆" pitchFamily="49" charset="-122"/>
              <a:ea typeface="幼圆" pitchFamily="49" charset="-122"/>
            </a:endParaRPr>
          </a:p>
          <a:p>
            <a:pPr lvl="1" algn="just" eaLnBrk="1" hangingPunct="1">
              <a:buFontTx/>
              <a:buChar char="•"/>
            </a:pPr>
            <a:r>
              <a:rPr lang="zh-CN" altLang="en-US" sz="1000" smtClean="0">
                <a:latin typeface="幼圆" pitchFamily="49" charset="-122"/>
                <a:ea typeface="幼圆" pitchFamily="49" charset="-122"/>
              </a:rPr>
              <a:t>求=关系：# = #    	 ( = )</a:t>
            </a:r>
          </a:p>
          <a:p>
            <a:pPr lvl="1" algn="just" eaLnBrk="1" hangingPunct="1">
              <a:buFontTx/>
              <a:buChar char="•"/>
            </a:pPr>
            <a:r>
              <a:rPr lang="zh-CN" altLang="en-US" sz="1000" smtClean="0">
                <a:latin typeface="幼圆" pitchFamily="49" charset="-122"/>
                <a:ea typeface="幼圆" pitchFamily="49" charset="-122"/>
              </a:rPr>
              <a:t>求&lt;关系  [逐条扫描产生式，寻找形如：</a:t>
            </a:r>
            <a:r>
              <a:rPr lang="en-US" altLang="zh-CN" sz="1000" smtClean="0">
                <a:latin typeface="幼圆" pitchFamily="49" charset="-122"/>
                <a:ea typeface="幼圆" pitchFamily="49" charset="-122"/>
              </a:rPr>
              <a:t>A</a:t>
            </a:r>
            <a:r>
              <a:rPr lang="en-US" altLang="zh-CN" sz="1000" smtClean="0">
                <a:latin typeface="幼圆" pitchFamily="49" charset="-122"/>
                <a:ea typeface="幼圆" pitchFamily="49" charset="-122"/>
                <a:sym typeface="Wingdings" pitchFamily="2" charset="2"/>
              </a:rPr>
              <a:t></a:t>
            </a:r>
            <a:r>
              <a:rPr lang="en-US" altLang="zh-CN" sz="1000" smtClean="0">
                <a:latin typeface="宋体" pitchFamily="2" charset="-122"/>
                <a:ea typeface="幼圆" pitchFamily="49" charset="-122"/>
              </a:rPr>
              <a:t>…</a:t>
            </a:r>
            <a:r>
              <a:rPr lang="en-US" altLang="zh-CN" sz="1000" smtClean="0">
                <a:latin typeface="幼圆" pitchFamily="49" charset="-122"/>
                <a:ea typeface="幼圆" pitchFamily="49" charset="-122"/>
              </a:rPr>
              <a:t>aB</a:t>
            </a:r>
            <a:r>
              <a:rPr lang="en-US" altLang="zh-CN" sz="1000" smtClean="0">
                <a:latin typeface="宋体" pitchFamily="2" charset="-122"/>
                <a:ea typeface="幼圆" pitchFamily="49" charset="-122"/>
              </a:rPr>
              <a:t>…</a:t>
            </a:r>
            <a:r>
              <a:rPr lang="zh-CN" altLang="en-US" sz="1000" smtClean="0">
                <a:latin typeface="幼圆" pitchFamily="49" charset="-122"/>
                <a:ea typeface="幼圆" pitchFamily="49" charset="-122"/>
              </a:rPr>
              <a:t>的产生式。]</a:t>
            </a:r>
          </a:p>
          <a:p>
            <a:pPr algn="just" eaLnBrk="1" hangingPunct="1"/>
            <a:r>
              <a:rPr lang="zh-CN" altLang="en-US" sz="1000" smtClean="0">
                <a:latin typeface="幼圆" pitchFamily="49" charset="-122"/>
                <a:ea typeface="幼圆" pitchFamily="49" charset="-122"/>
              </a:rPr>
              <a:t>	由于 </a:t>
            </a:r>
            <a:r>
              <a:rPr lang="en-US" altLang="zh-CN" sz="1000" u="sng" smtClean="0">
                <a:latin typeface="幼圆" pitchFamily="49" charset="-122"/>
                <a:ea typeface="幼圆" pitchFamily="49" charset="-122"/>
              </a:rPr>
              <a:t>#E</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 # &lt; </a:t>
            </a:r>
            <a:r>
              <a:rPr lang="en-US" altLang="zh-CN" sz="1000" smtClean="0">
                <a:latin typeface="幼圆" pitchFamily="49" charset="-122"/>
                <a:ea typeface="幼圆" pitchFamily="49" charset="-122"/>
              </a:rPr>
              <a:t>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+T</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	+ &lt; </a:t>
            </a:r>
            <a:r>
              <a:rPr lang="en-US" altLang="zh-CN" sz="1000" smtClean="0">
                <a:latin typeface="幼圆" pitchFamily="49" charset="-122"/>
                <a:ea typeface="幼圆" pitchFamily="49" charset="-122"/>
              </a:rPr>
              <a:t>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(T)</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*F</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a:t>
            </a:r>
            <a:r>
              <a:rPr lang="en-US" altLang="zh-CN" sz="1000" smtClean="0">
                <a:latin typeface="幼圆" pitchFamily="49" charset="-122"/>
                <a:ea typeface="幼圆" pitchFamily="49" charset="-122"/>
              </a:rPr>
              <a:t>	*  &lt; 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(F)</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↑F</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a:t>
            </a:r>
            <a:r>
              <a:rPr lang="en-US" altLang="zh-CN" sz="1000" smtClean="0">
                <a:latin typeface="幼圆" pitchFamily="49" charset="-122"/>
                <a:ea typeface="幼圆" pitchFamily="49" charset="-122"/>
              </a:rPr>
              <a:t>↑ &lt; 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(F)</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(E</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a:t>
            </a:r>
            <a:r>
              <a:rPr lang="en-US" altLang="zh-CN" sz="1000" smtClean="0">
                <a:latin typeface="幼圆" pitchFamily="49" charset="-122"/>
                <a:ea typeface="幼圆" pitchFamily="49" charset="-122"/>
              </a:rPr>
              <a:t>	( &lt; FirstV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a:t>
            </a:r>
          </a:p>
          <a:p>
            <a:pPr lvl="1" algn="just" eaLnBrk="1" hangingPunct="1">
              <a:buFontTx/>
              <a:buChar char="•"/>
            </a:pPr>
            <a:r>
              <a:rPr lang="en-US" altLang="zh-CN" sz="1000" smtClean="0">
                <a:latin typeface="宋体" pitchFamily="2" charset="-122"/>
                <a:ea typeface="幼圆" pitchFamily="49" charset="-122"/>
              </a:rPr>
              <a:t> </a:t>
            </a:r>
            <a:r>
              <a:rPr lang="zh-CN" altLang="en-US" sz="1000" smtClean="0">
                <a:latin typeface="幼圆" pitchFamily="49" charset="-122"/>
                <a:ea typeface="幼圆" pitchFamily="49" charset="-122"/>
              </a:rPr>
              <a:t>求&gt;关系  [逐条扫描产生式，寻找形如：</a:t>
            </a:r>
            <a:r>
              <a:rPr lang="en-US" altLang="zh-CN" sz="1000" smtClean="0">
                <a:latin typeface="幼圆" pitchFamily="49" charset="-122"/>
                <a:ea typeface="幼圆" pitchFamily="49" charset="-122"/>
              </a:rPr>
              <a:t>A</a:t>
            </a:r>
            <a:r>
              <a:rPr lang="en-US" altLang="zh-CN" sz="1000" smtClean="0">
                <a:latin typeface="幼圆" pitchFamily="49" charset="-122"/>
                <a:ea typeface="幼圆" pitchFamily="49" charset="-122"/>
                <a:sym typeface="Wingdings" pitchFamily="2" charset="2"/>
              </a:rPr>
              <a:t></a:t>
            </a:r>
            <a:r>
              <a:rPr lang="en-US" altLang="zh-CN" sz="1000" smtClean="0">
                <a:latin typeface="宋体" pitchFamily="2" charset="-122"/>
                <a:ea typeface="幼圆" pitchFamily="49" charset="-122"/>
              </a:rPr>
              <a:t>…</a:t>
            </a:r>
            <a:r>
              <a:rPr lang="en-US" altLang="zh-CN" sz="1000" smtClean="0">
                <a:latin typeface="幼圆" pitchFamily="49" charset="-122"/>
                <a:ea typeface="幼圆" pitchFamily="49" charset="-122"/>
              </a:rPr>
              <a:t>Βb</a:t>
            </a:r>
            <a:r>
              <a:rPr lang="en-US" altLang="zh-CN" sz="1000" smtClean="0">
                <a:latin typeface="宋体" pitchFamily="2" charset="-122"/>
                <a:ea typeface="幼圆" pitchFamily="49" charset="-122"/>
              </a:rPr>
              <a:t>…</a:t>
            </a:r>
            <a:r>
              <a:rPr lang="zh-CN" altLang="en-US" sz="1000" smtClean="0">
                <a:latin typeface="幼圆" pitchFamily="49" charset="-122"/>
                <a:ea typeface="幼圆" pitchFamily="49" charset="-122"/>
              </a:rPr>
              <a:t>的产生式。]</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E#</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a:t>
            </a:r>
            <a:r>
              <a:rPr lang="en-US" altLang="zh-CN" sz="1000" smtClean="0">
                <a:latin typeface="幼圆" pitchFamily="49" charset="-122"/>
                <a:ea typeface="幼圆" pitchFamily="49" charset="-122"/>
              </a:rPr>
              <a:t>	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 &gt; #</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E+</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a:t>
            </a:r>
            <a:r>
              <a:rPr lang="en-US" altLang="zh-CN" sz="1000" smtClean="0">
                <a:latin typeface="幼圆" pitchFamily="49" charset="-122"/>
                <a:ea typeface="幼圆" pitchFamily="49" charset="-122"/>
              </a:rPr>
              <a:t>	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 &gt; +</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T*</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 </a:t>
            </a:r>
            <a:r>
              <a:rPr lang="en-US" altLang="zh-CN" sz="1000" smtClean="0">
                <a:latin typeface="幼圆" pitchFamily="49" charset="-122"/>
                <a:ea typeface="幼圆" pitchFamily="49" charset="-122"/>
              </a:rPr>
              <a:t>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(T) &gt; *</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P↑</a:t>
            </a:r>
            <a:r>
              <a:rPr lang="zh-CN" altLang="en-US" sz="1000" smtClean="0">
                <a:latin typeface="幼圆" pitchFamily="49" charset="-122"/>
                <a:ea typeface="幼圆" pitchFamily="49" charset="-122"/>
              </a:rPr>
              <a:t>故</a:t>
            </a:r>
            <a:r>
              <a:rPr lang="en-US" altLang="zh-CN" sz="1000" smtClean="0">
                <a:latin typeface="幼圆" pitchFamily="49" charset="-122"/>
                <a:ea typeface="幼圆" pitchFamily="49" charset="-122"/>
              </a:rPr>
              <a:t>	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(P) &gt; ↑</a:t>
            </a:r>
          </a:p>
          <a:p>
            <a:pPr algn="just" eaLnBrk="1" hangingPunct="1"/>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由于 </a:t>
            </a:r>
            <a:r>
              <a:rPr lang="en-US" altLang="zh-CN" sz="1000" u="sng" smtClean="0">
                <a:latin typeface="幼圆" pitchFamily="49" charset="-122"/>
                <a:ea typeface="幼圆" pitchFamily="49" charset="-122"/>
              </a:rPr>
              <a:t>E)</a:t>
            </a:r>
            <a:r>
              <a:rPr lang="en-US" altLang="zh-CN" sz="1000" smtClean="0">
                <a:latin typeface="幼圆" pitchFamily="49" charset="-122"/>
                <a:ea typeface="幼圆" pitchFamily="49" charset="-122"/>
              </a:rPr>
              <a:t> </a:t>
            </a:r>
            <a:r>
              <a:rPr lang="zh-CN" altLang="en-US" sz="1000" smtClean="0">
                <a:latin typeface="幼圆" pitchFamily="49" charset="-122"/>
                <a:ea typeface="幼圆" pitchFamily="49" charset="-122"/>
              </a:rPr>
              <a:t>故 </a:t>
            </a:r>
            <a:r>
              <a:rPr lang="en-US" altLang="zh-CN" sz="1000" smtClean="0">
                <a:latin typeface="幼圆" pitchFamily="49" charset="-122"/>
                <a:ea typeface="幼圆" pitchFamily="49" charset="-122"/>
              </a:rPr>
              <a:t>LastV</a:t>
            </a:r>
            <a:r>
              <a:rPr lang="en-US" altLang="zh-CN" sz="1000" baseline="-30000" smtClean="0">
                <a:latin typeface="幼圆" pitchFamily="49" charset="-122"/>
                <a:ea typeface="幼圆" pitchFamily="49" charset="-122"/>
              </a:rPr>
              <a:t>T </a:t>
            </a:r>
            <a:r>
              <a:rPr lang="en-US" altLang="zh-CN" sz="1000" smtClean="0">
                <a:latin typeface="幼圆" pitchFamily="49" charset="-122"/>
                <a:ea typeface="幼圆" pitchFamily="49" charset="-122"/>
              </a:rPr>
              <a:t>(E)  &gt; )</a:t>
            </a:r>
          </a:p>
          <a:p>
            <a:pPr algn="just" eaLnBrk="1" hangingPunct="1"/>
            <a:endParaRPr lang="en-US" altLang="zh-CN" sz="1000" smtClean="0">
              <a:latin typeface="幼圆" pitchFamily="49" charset="-122"/>
              <a:ea typeface="幼圆" pitchFamily="49" charset="-122"/>
            </a:endParaRPr>
          </a:p>
          <a:p>
            <a:pPr algn="just" eaLnBrk="1" hangingPunct="1"/>
            <a:r>
              <a:rPr lang="en-US" altLang="zh-CN" sz="1000" smtClean="0">
                <a:latin typeface="幼圆" pitchFamily="49" charset="-122"/>
                <a:ea typeface="幼圆" pitchFamily="49" charset="-122"/>
              </a:rPr>
              <a:t>3）</a:t>
            </a:r>
            <a:r>
              <a:rPr lang="zh-CN" altLang="en-US" sz="1000" smtClean="0">
                <a:latin typeface="幼圆" pitchFamily="49" charset="-122"/>
                <a:ea typeface="幼圆" pitchFamily="49" charset="-122"/>
              </a:rPr>
              <a:t>构造优先关系表</a:t>
            </a:r>
          </a:p>
          <a:p>
            <a:pPr algn="just" eaLnBrk="1" hangingPunct="1"/>
            <a:r>
              <a:rPr lang="zh-CN" altLang="en-US" sz="1000" smtClean="0">
                <a:latin typeface="幼圆" pitchFamily="49" charset="-122"/>
                <a:ea typeface="幼圆" pitchFamily="49" charset="-122"/>
              </a:rPr>
              <a:t>	利用上面的 = &lt; &gt; 关系可以构造相应的算符优先关系表 </a:t>
            </a:r>
          </a:p>
          <a:p>
            <a:pPr algn="just" eaLnBrk="1" hangingPunct="1"/>
            <a:r>
              <a:rPr lang="zh-CN" altLang="en-US" smtClean="0">
                <a:ea typeface="楷体_GB2312" pitchFamily="49" charset="-122"/>
              </a:rPr>
              <a:t> </a:t>
            </a:r>
          </a:p>
          <a:p>
            <a:pPr algn="just" eaLnBrk="1" hangingPunct="1"/>
            <a:endParaRPr lang="zh-CN" altLang="en-US" smtClean="0"/>
          </a:p>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08C48D2-D89C-4EF2-9E98-B2B60E48D379}" type="slidenum">
              <a:rPr lang="zh-CN" altLang="en-US" sz="1200"/>
              <a:pPr eaLnBrk="1" hangingPunct="1"/>
              <a:t>23</a:t>
            </a:fld>
            <a:endParaRPr lang="en-US" altLang="zh-CN" sz="1200"/>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08C48D2-D89C-4EF2-9E98-B2B60E48D379}" type="slidenum">
              <a:rPr lang="zh-CN" altLang="en-US" sz="1200"/>
              <a:pPr eaLnBrk="1" hangingPunct="1"/>
              <a:t>24</a:t>
            </a:fld>
            <a:endParaRPr lang="en-US" altLang="zh-CN" sz="1200"/>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CCBA6BC-85FB-48E8-8D90-0C60707A3D2C}" type="slidenum">
              <a:rPr lang="zh-CN" altLang="en-US" sz="1200"/>
              <a:pPr eaLnBrk="1" hangingPunct="1"/>
              <a:t>25</a:t>
            </a:fld>
            <a:endParaRPr lang="en-US" altLang="zh-CN"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举例:利用例得到的算符优先分析表分析句子 #</a:t>
            </a:r>
            <a:r>
              <a:rPr lang="en-US" altLang="zh-CN" dirty="0" err="1" smtClean="0">
                <a:latin typeface="宋体" pitchFamily="2" charset="-122"/>
              </a:rPr>
              <a:t>i+i</a:t>
            </a:r>
            <a:r>
              <a:rPr lang="en-US" altLang="zh-CN" dirty="0" smtClean="0">
                <a:latin typeface="宋体" pitchFamily="2" charset="-122"/>
              </a:rPr>
              <a:t>#</a:t>
            </a:r>
            <a:r>
              <a:rPr lang="en-US" altLang="zh-CN" dirty="0" smtClean="0"/>
              <a:t> </a:t>
            </a:r>
          </a:p>
          <a:p>
            <a:pPr eaLnBrk="1" hangingPunct="1"/>
            <a:endParaRPr lang="zh-CN"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4C4BCAD-AD52-474D-985E-11338721E7C1}" type="slidenum">
              <a:rPr lang="zh-CN" altLang="en-US" sz="1200"/>
              <a:pPr eaLnBrk="1" hangingPunct="1"/>
              <a:t>26</a:t>
            </a:fld>
            <a:endParaRPr lang="en-US" altLang="zh-CN"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smtClean="0">
                <a:latin typeface="黑体" pitchFamily="2" charset="-122"/>
                <a:ea typeface="黑体" pitchFamily="2" charset="-122"/>
              </a:rPr>
              <a:t>求素短语的方法：</a:t>
            </a:r>
          </a:p>
          <a:p>
            <a:pPr eaLnBrk="1" hangingPunct="1"/>
            <a:r>
              <a:rPr lang="zh-CN" altLang="en-US" sz="1000" smtClean="0">
                <a:latin typeface="黑体" pitchFamily="2" charset="-122"/>
                <a:ea typeface="黑体" pitchFamily="2" charset="-122"/>
              </a:rPr>
              <a:t>（1）画出句型对应的语法树</a:t>
            </a:r>
          </a:p>
          <a:p>
            <a:pPr eaLnBrk="1" hangingPunct="1"/>
            <a:r>
              <a:rPr lang="zh-CN" altLang="en-US" sz="1000" smtClean="0">
                <a:latin typeface="黑体" pitchFamily="2" charset="-122"/>
                <a:ea typeface="黑体" pitchFamily="2" charset="-122"/>
              </a:rPr>
              <a:t>（2）找出所有的短语</a:t>
            </a:r>
          </a:p>
          <a:p>
            <a:pPr eaLnBrk="1" hangingPunct="1"/>
            <a:r>
              <a:rPr lang="zh-CN" altLang="en-US" sz="1000" smtClean="0">
                <a:latin typeface="黑体" pitchFamily="2" charset="-122"/>
                <a:ea typeface="黑体" pitchFamily="2" charset="-122"/>
              </a:rPr>
              <a:t>（3）去掉所有不含</a:t>
            </a:r>
            <a:r>
              <a:rPr lang="en-US" altLang="zh-CN" sz="1000" smtClean="0">
                <a:latin typeface="黑体" pitchFamily="2" charset="-122"/>
                <a:ea typeface="黑体" pitchFamily="2" charset="-122"/>
              </a:rPr>
              <a:t>VT</a:t>
            </a:r>
            <a:r>
              <a:rPr lang="zh-CN" altLang="en-US" sz="1000" smtClean="0">
                <a:latin typeface="黑体" pitchFamily="2" charset="-122"/>
                <a:ea typeface="黑体" pitchFamily="2" charset="-122"/>
              </a:rPr>
              <a:t>的短语</a:t>
            </a:r>
          </a:p>
          <a:p>
            <a:pPr eaLnBrk="1" hangingPunct="1"/>
            <a:r>
              <a:rPr lang="zh-CN" altLang="en-US" sz="1000" smtClean="0">
                <a:latin typeface="黑体" pitchFamily="2" charset="-122"/>
                <a:ea typeface="黑体" pitchFamily="2" charset="-122"/>
              </a:rPr>
              <a:t>（4）去掉所有包含其他素短语的短语</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7437547-E4D5-4E6D-A315-AB32F390C961}" type="slidenum">
              <a:rPr lang="zh-CN" altLang="en-US" sz="1200"/>
              <a:pPr eaLnBrk="1" hangingPunct="1"/>
              <a:t>27</a:t>
            </a:fld>
            <a:endParaRPr lang="en-US" altLang="zh-CN" sz="1200"/>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zh-CN" altLang="en-US" sz="1000" smtClean="0">
                <a:latin typeface="幼圆" pitchFamily="49" charset="-122"/>
              </a:rPr>
              <a:t>算符优先分析过程中，不必考虑非终结符是</a:t>
            </a:r>
            <a:r>
              <a:rPr lang="en-US" altLang="zh-CN" sz="1000" smtClean="0">
                <a:latin typeface="幼圆" pitchFamily="49" charset="-122"/>
              </a:rPr>
              <a:t>E</a:t>
            </a:r>
            <a:r>
              <a:rPr lang="zh-CN" altLang="en-US" sz="1000" smtClean="0">
                <a:latin typeface="幼圆" pitchFamily="49" charset="-122"/>
              </a:rPr>
              <a:t>还是</a:t>
            </a:r>
            <a:r>
              <a:rPr lang="en-US" altLang="zh-CN" sz="1000" smtClean="0">
                <a:latin typeface="幼圆" pitchFamily="49" charset="-122"/>
              </a:rPr>
              <a:t>T</a:t>
            </a:r>
            <a:r>
              <a:rPr lang="zh-CN" altLang="en-US" sz="1000" smtClean="0">
                <a:latin typeface="幼圆" pitchFamily="49" charset="-122"/>
              </a:rPr>
              <a:t>或</a:t>
            </a:r>
            <a:r>
              <a:rPr lang="en-US" altLang="zh-CN" sz="1000" smtClean="0">
                <a:latin typeface="幼圆" pitchFamily="49" charset="-122"/>
              </a:rPr>
              <a:t>F</a:t>
            </a:r>
            <a:r>
              <a:rPr lang="zh-CN" altLang="en-US" sz="1000" smtClean="0">
                <a:latin typeface="幼圆" pitchFamily="49" charset="-122"/>
              </a:rPr>
              <a:t>或</a:t>
            </a:r>
            <a:r>
              <a:rPr lang="en-US" altLang="zh-CN" sz="1000" smtClean="0">
                <a:latin typeface="幼圆" pitchFamily="49" charset="-122"/>
              </a:rPr>
              <a:t>P，</a:t>
            </a:r>
            <a:r>
              <a:rPr lang="zh-CN" altLang="en-US" sz="1000" smtClean="0">
                <a:latin typeface="幼圆" pitchFamily="49" charset="-122"/>
              </a:rPr>
              <a:t>只考虑终结符，一旦形成最左素短语就归约。</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4CCD02D-B7F9-46C0-A044-248010080E8A}" type="slidenum">
              <a:rPr lang="zh-CN" altLang="en-US" sz="1200"/>
              <a:pPr eaLnBrk="1" hangingPunct="1"/>
              <a:t>28</a:t>
            </a:fld>
            <a:endParaRPr lang="en-US" altLang="zh-CN" sz="1200"/>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z="1000" smtClean="0">
                <a:latin typeface="宋体" pitchFamily="2" charset="-122"/>
              </a:rPr>
              <a:t>n:</a:t>
            </a:r>
            <a:r>
              <a:rPr lang="zh-CN" altLang="en-US" sz="1000" smtClean="0">
                <a:latin typeface="宋体" pitchFamily="2" charset="-122"/>
              </a:rPr>
              <a:t>终结符个数</a:t>
            </a:r>
            <a:endParaRPr lang="zh-CN" altLang="en-US" sz="10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00C2EE8-87C7-447E-8B79-11B071B20D90}" type="slidenum">
              <a:rPr lang="zh-CN" altLang="en-US" sz="1200">
                <a:solidFill>
                  <a:prstClr val="black"/>
                </a:solidFill>
              </a:rPr>
              <a:pPr eaLnBrk="1" hangingPunct="1"/>
              <a:t>11</a:t>
            </a:fld>
            <a:endParaRPr lang="en-US" altLang="zh-CN" sz="1200">
              <a:solidFill>
                <a:prstClr val="black"/>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FontTx/>
              <a:buChar char="•"/>
            </a:pPr>
            <a:r>
              <a:rPr lang="en-US" altLang="zh-CN" sz="1000" smtClean="0">
                <a:ea typeface="黑体" pitchFamily="2" charset="-122"/>
              </a:rPr>
              <a:t>a=b：</a:t>
            </a:r>
            <a:r>
              <a:rPr lang="zh-CN" altLang="en-US" sz="1000" smtClean="0">
                <a:ea typeface="黑体" pitchFamily="2" charset="-122"/>
              </a:rPr>
              <a:t>存在产生式   →</a:t>
            </a:r>
            <a:r>
              <a:rPr lang="zh-CN" altLang="en-US" sz="1000" smtClean="0"/>
              <a:t>…</a:t>
            </a:r>
            <a:r>
              <a:rPr lang="en-US" altLang="zh-CN" sz="1000" smtClean="0">
                <a:ea typeface="黑体" pitchFamily="2" charset="-122"/>
              </a:rPr>
              <a:t>ab</a:t>
            </a:r>
            <a:r>
              <a:rPr lang="en-US" altLang="zh-CN" sz="1000" smtClean="0"/>
              <a:t>…</a:t>
            </a:r>
            <a:r>
              <a:rPr lang="zh-CN" altLang="en-US" sz="1000" smtClean="0">
                <a:ea typeface="黑体" pitchFamily="2" charset="-122"/>
              </a:rPr>
              <a:t>或  →</a:t>
            </a:r>
            <a:r>
              <a:rPr lang="zh-CN" altLang="en-US" sz="1000" smtClean="0"/>
              <a:t>…</a:t>
            </a:r>
            <a:r>
              <a:rPr lang="en-US" altLang="zh-CN" sz="1000" smtClean="0">
                <a:ea typeface="黑体" pitchFamily="2" charset="-122"/>
              </a:rPr>
              <a:t>aV</a:t>
            </a:r>
            <a:r>
              <a:rPr lang="en-US" altLang="zh-CN" sz="1000" baseline="-30000" smtClean="0">
                <a:ea typeface="黑体" pitchFamily="2" charset="-122"/>
              </a:rPr>
              <a:t>N </a:t>
            </a:r>
            <a:r>
              <a:rPr lang="en-US" altLang="zh-CN" sz="1000" smtClean="0">
                <a:ea typeface="黑体" pitchFamily="2" charset="-122"/>
              </a:rPr>
              <a:t>b</a:t>
            </a:r>
            <a:r>
              <a:rPr lang="en-US" altLang="zh-CN" sz="1000" smtClean="0"/>
              <a:t>…</a:t>
            </a:r>
          </a:p>
          <a:p>
            <a:pPr algn="just" eaLnBrk="1" hangingPunct="1">
              <a:buFontTx/>
              <a:buChar char="•"/>
            </a:pPr>
            <a:r>
              <a:rPr lang="en-US" altLang="zh-CN" sz="1000" smtClean="0">
                <a:ea typeface="黑体" pitchFamily="2" charset="-122"/>
              </a:rPr>
              <a:t>a&lt;b：</a:t>
            </a:r>
            <a:r>
              <a:rPr lang="zh-CN" altLang="en-US" sz="1000" smtClean="0">
                <a:ea typeface="黑体" pitchFamily="2" charset="-122"/>
              </a:rPr>
              <a:t>存在产生式   →</a:t>
            </a:r>
            <a:r>
              <a:rPr lang="zh-CN" altLang="en-US" sz="1000" smtClean="0"/>
              <a:t>…</a:t>
            </a:r>
            <a:r>
              <a:rPr lang="en-US" altLang="zh-CN" sz="1000" smtClean="0">
                <a:ea typeface="黑体" pitchFamily="2" charset="-122"/>
              </a:rPr>
              <a:t>a</a:t>
            </a:r>
            <a:r>
              <a:rPr lang="en-US" altLang="zh-CN" sz="1000" b="1" i="1" u="sng" smtClean="0">
                <a:ea typeface="黑体" pitchFamily="2" charset="-122"/>
              </a:rPr>
              <a:t>V</a:t>
            </a:r>
            <a:r>
              <a:rPr lang="en-US" altLang="zh-CN" sz="1000" b="1" i="1" u="sng" baseline="-30000" smtClean="0">
                <a:ea typeface="黑体" pitchFamily="2" charset="-122"/>
              </a:rPr>
              <a:t>N</a:t>
            </a:r>
            <a:r>
              <a:rPr lang="en-US" altLang="zh-CN" sz="1000" smtClean="0"/>
              <a:t>…</a:t>
            </a:r>
            <a:r>
              <a:rPr lang="en-US" altLang="zh-CN" sz="1000" smtClean="0">
                <a:ea typeface="黑体" pitchFamily="2" charset="-122"/>
              </a:rPr>
              <a:t>，</a:t>
            </a:r>
            <a:r>
              <a:rPr lang="zh-CN" altLang="en-US" sz="1000" smtClean="0">
                <a:ea typeface="黑体" pitchFamily="2" charset="-122"/>
              </a:rPr>
              <a:t>且</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ea typeface="黑体" pitchFamily="2" charset="-122"/>
              </a:rPr>
              <a:t>b</a:t>
            </a:r>
            <a:r>
              <a:rPr lang="zh-CN" altLang="en-US" sz="1000" smtClean="0"/>
              <a:t>…</a:t>
            </a:r>
            <a:r>
              <a:rPr lang="zh-CN" altLang="en-US" sz="1000" smtClean="0">
                <a:ea typeface="黑体" pitchFamily="2" charset="-122"/>
              </a:rPr>
              <a:t> 或</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ea typeface="黑体" pitchFamily="2" charset="-122"/>
              </a:rPr>
              <a:t>V</a:t>
            </a:r>
            <a:r>
              <a:rPr lang="en-US" altLang="zh-CN" sz="1000" baseline="-30000" smtClean="0">
                <a:ea typeface="黑体" pitchFamily="2" charset="-122"/>
              </a:rPr>
              <a:t>N </a:t>
            </a:r>
            <a:r>
              <a:rPr lang="en-US" altLang="zh-CN" sz="1000" smtClean="0">
                <a:ea typeface="黑体" pitchFamily="2" charset="-122"/>
              </a:rPr>
              <a:t>b</a:t>
            </a:r>
            <a:r>
              <a:rPr lang="en-US" altLang="zh-CN" sz="1000" smtClean="0"/>
              <a:t>…</a:t>
            </a:r>
          </a:p>
          <a:p>
            <a:pPr algn="just" eaLnBrk="1" hangingPunct="1">
              <a:buFontTx/>
              <a:buChar char="•"/>
            </a:pPr>
            <a:r>
              <a:rPr lang="en-US" altLang="zh-CN" sz="1000" smtClean="0">
                <a:ea typeface="黑体" pitchFamily="2" charset="-122"/>
              </a:rPr>
              <a:t>a&gt;b：</a:t>
            </a:r>
            <a:r>
              <a:rPr lang="zh-CN" altLang="en-US" sz="1000" smtClean="0">
                <a:ea typeface="黑体" pitchFamily="2" charset="-122"/>
              </a:rPr>
              <a:t>存在产生式   →</a:t>
            </a:r>
            <a:r>
              <a:rPr lang="zh-CN" altLang="en-US" sz="1000" smtClean="0"/>
              <a:t>…</a:t>
            </a:r>
            <a:r>
              <a:rPr lang="en-US" altLang="zh-CN" sz="1000" b="1" i="1" u="sng" smtClean="0">
                <a:ea typeface="黑体" pitchFamily="2" charset="-122"/>
              </a:rPr>
              <a:t>V</a:t>
            </a:r>
            <a:r>
              <a:rPr lang="en-US" altLang="zh-CN" sz="1000" b="1" i="1" u="sng" baseline="-30000" smtClean="0">
                <a:ea typeface="黑体" pitchFamily="2" charset="-122"/>
              </a:rPr>
              <a:t>N</a:t>
            </a:r>
            <a:r>
              <a:rPr lang="en-US" altLang="zh-CN" sz="1000" b="1" i="1" baseline="-30000" smtClean="0">
                <a:ea typeface="黑体" pitchFamily="2" charset="-122"/>
              </a:rPr>
              <a:t> </a:t>
            </a:r>
            <a:r>
              <a:rPr lang="en-US" altLang="zh-CN" sz="1000" smtClean="0">
                <a:ea typeface="黑体" pitchFamily="2" charset="-122"/>
              </a:rPr>
              <a:t>b</a:t>
            </a:r>
            <a:r>
              <a:rPr lang="en-US" altLang="zh-CN" sz="1000" smtClean="0"/>
              <a:t>…</a:t>
            </a:r>
            <a:r>
              <a:rPr lang="en-US" altLang="zh-CN" sz="1000" smtClean="0">
                <a:ea typeface="黑体" pitchFamily="2" charset="-122"/>
              </a:rPr>
              <a:t>，</a:t>
            </a:r>
            <a:r>
              <a:rPr lang="zh-CN" altLang="en-US" sz="1000" smtClean="0">
                <a:ea typeface="黑体" pitchFamily="2" charset="-122"/>
              </a:rPr>
              <a:t>且</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t>…</a:t>
            </a:r>
            <a:r>
              <a:rPr lang="en-US" altLang="zh-CN" sz="1000" smtClean="0">
                <a:ea typeface="黑体" pitchFamily="2" charset="-122"/>
              </a:rPr>
              <a:t>a</a:t>
            </a:r>
            <a:r>
              <a:rPr lang="zh-CN" altLang="en-US" sz="1000" smtClean="0">
                <a:ea typeface="黑体" pitchFamily="2" charset="-122"/>
              </a:rPr>
              <a:t>或</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t>…</a:t>
            </a:r>
            <a:r>
              <a:rPr lang="en-US" altLang="zh-CN" sz="1000" smtClean="0">
                <a:ea typeface="黑体" pitchFamily="2" charset="-122"/>
              </a:rPr>
              <a:t>aV</a:t>
            </a:r>
            <a:r>
              <a:rPr lang="en-US" altLang="zh-CN" sz="1000" baseline="-30000" smtClean="0">
                <a:ea typeface="黑体" pitchFamily="2" charset="-122"/>
              </a:rPr>
              <a:t>N</a:t>
            </a:r>
            <a:endParaRPr lang="zh-CN" altLang="en-US" sz="10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00C2EE8-87C7-447E-8B79-11B071B20D90}" type="slidenum">
              <a:rPr lang="zh-CN" altLang="en-US" sz="1200">
                <a:solidFill>
                  <a:prstClr val="black"/>
                </a:solidFill>
              </a:rPr>
              <a:pPr eaLnBrk="1" hangingPunct="1"/>
              <a:t>12</a:t>
            </a:fld>
            <a:endParaRPr lang="en-US" altLang="zh-CN" sz="1200">
              <a:solidFill>
                <a:prstClr val="black"/>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FontTx/>
              <a:buChar char="•"/>
            </a:pPr>
            <a:r>
              <a:rPr lang="en-US" altLang="zh-CN" sz="1000" smtClean="0">
                <a:ea typeface="黑体" pitchFamily="2" charset="-122"/>
              </a:rPr>
              <a:t>a=b：</a:t>
            </a:r>
            <a:r>
              <a:rPr lang="zh-CN" altLang="en-US" sz="1000" smtClean="0">
                <a:ea typeface="黑体" pitchFamily="2" charset="-122"/>
              </a:rPr>
              <a:t>存在产生式   →</a:t>
            </a:r>
            <a:r>
              <a:rPr lang="zh-CN" altLang="en-US" sz="1000" smtClean="0"/>
              <a:t>…</a:t>
            </a:r>
            <a:r>
              <a:rPr lang="en-US" altLang="zh-CN" sz="1000" smtClean="0">
                <a:ea typeface="黑体" pitchFamily="2" charset="-122"/>
              </a:rPr>
              <a:t>ab</a:t>
            </a:r>
            <a:r>
              <a:rPr lang="en-US" altLang="zh-CN" sz="1000" smtClean="0"/>
              <a:t>…</a:t>
            </a:r>
            <a:r>
              <a:rPr lang="zh-CN" altLang="en-US" sz="1000" smtClean="0">
                <a:ea typeface="黑体" pitchFamily="2" charset="-122"/>
              </a:rPr>
              <a:t>或  →</a:t>
            </a:r>
            <a:r>
              <a:rPr lang="zh-CN" altLang="en-US" sz="1000" smtClean="0"/>
              <a:t>…</a:t>
            </a:r>
            <a:r>
              <a:rPr lang="en-US" altLang="zh-CN" sz="1000" smtClean="0">
                <a:ea typeface="黑体" pitchFamily="2" charset="-122"/>
              </a:rPr>
              <a:t>aV</a:t>
            </a:r>
            <a:r>
              <a:rPr lang="en-US" altLang="zh-CN" sz="1000" baseline="-30000" smtClean="0">
                <a:ea typeface="黑体" pitchFamily="2" charset="-122"/>
              </a:rPr>
              <a:t>N </a:t>
            </a:r>
            <a:r>
              <a:rPr lang="en-US" altLang="zh-CN" sz="1000" smtClean="0">
                <a:ea typeface="黑体" pitchFamily="2" charset="-122"/>
              </a:rPr>
              <a:t>b</a:t>
            </a:r>
            <a:r>
              <a:rPr lang="en-US" altLang="zh-CN" sz="1000" smtClean="0"/>
              <a:t>…</a:t>
            </a:r>
          </a:p>
          <a:p>
            <a:pPr algn="just" eaLnBrk="1" hangingPunct="1">
              <a:buFontTx/>
              <a:buChar char="•"/>
            </a:pPr>
            <a:r>
              <a:rPr lang="en-US" altLang="zh-CN" sz="1000" smtClean="0">
                <a:ea typeface="黑体" pitchFamily="2" charset="-122"/>
              </a:rPr>
              <a:t>a&lt;b：</a:t>
            </a:r>
            <a:r>
              <a:rPr lang="zh-CN" altLang="en-US" sz="1000" smtClean="0">
                <a:ea typeface="黑体" pitchFamily="2" charset="-122"/>
              </a:rPr>
              <a:t>存在产生式   →</a:t>
            </a:r>
            <a:r>
              <a:rPr lang="zh-CN" altLang="en-US" sz="1000" smtClean="0"/>
              <a:t>…</a:t>
            </a:r>
            <a:r>
              <a:rPr lang="en-US" altLang="zh-CN" sz="1000" smtClean="0">
                <a:ea typeface="黑体" pitchFamily="2" charset="-122"/>
              </a:rPr>
              <a:t>a</a:t>
            </a:r>
            <a:r>
              <a:rPr lang="en-US" altLang="zh-CN" sz="1000" b="1" i="1" u="sng" smtClean="0">
                <a:ea typeface="黑体" pitchFamily="2" charset="-122"/>
              </a:rPr>
              <a:t>V</a:t>
            </a:r>
            <a:r>
              <a:rPr lang="en-US" altLang="zh-CN" sz="1000" b="1" i="1" u="sng" baseline="-30000" smtClean="0">
                <a:ea typeface="黑体" pitchFamily="2" charset="-122"/>
              </a:rPr>
              <a:t>N</a:t>
            </a:r>
            <a:r>
              <a:rPr lang="en-US" altLang="zh-CN" sz="1000" smtClean="0"/>
              <a:t>…</a:t>
            </a:r>
            <a:r>
              <a:rPr lang="en-US" altLang="zh-CN" sz="1000" smtClean="0">
                <a:ea typeface="黑体" pitchFamily="2" charset="-122"/>
              </a:rPr>
              <a:t>，</a:t>
            </a:r>
            <a:r>
              <a:rPr lang="zh-CN" altLang="en-US" sz="1000" smtClean="0">
                <a:ea typeface="黑体" pitchFamily="2" charset="-122"/>
              </a:rPr>
              <a:t>且</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ea typeface="黑体" pitchFamily="2" charset="-122"/>
              </a:rPr>
              <a:t>b</a:t>
            </a:r>
            <a:r>
              <a:rPr lang="zh-CN" altLang="en-US" sz="1000" smtClean="0"/>
              <a:t>…</a:t>
            </a:r>
            <a:r>
              <a:rPr lang="zh-CN" altLang="en-US" sz="1000" smtClean="0">
                <a:ea typeface="黑体" pitchFamily="2" charset="-122"/>
              </a:rPr>
              <a:t> 或</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ea typeface="黑体" pitchFamily="2" charset="-122"/>
              </a:rPr>
              <a:t>V</a:t>
            </a:r>
            <a:r>
              <a:rPr lang="en-US" altLang="zh-CN" sz="1000" baseline="-30000" smtClean="0">
                <a:ea typeface="黑体" pitchFamily="2" charset="-122"/>
              </a:rPr>
              <a:t>N </a:t>
            </a:r>
            <a:r>
              <a:rPr lang="en-US" altLang="zh-CN" sz="1000" smtClean="0">
                <a:ea typeface="黑体" pitchFamily="2" charset="-122"/>
              </a:rPr>
              <a:t>b</a:t>
            </a:r>
            <a:r>
              <a:rPr lang="en-US" altLang="zh-CN" sz="1000" smtClean="0"/>
              <a:t>…</a:t>
            </a:r>
          </a:p>
          <a:p>
            <a:pPr algn="just" eaLnBrk="1" hangingPunct="1">
              <a:buFontTx/>
              <a:buChar char="•"/>
            </a:pPr>
            <a:r>
              <a:rPr lang="en-US" altLang="zh-CN" sz="1000" smtClean="0">
                <a:ea typeface="黑体" pitchFamily="2" charset="-122"/>
              </a:rPr>
              <a:t>a&gt;b：</a:t>
            </a:r>
            <a:r>
              <a:rPr lang="zh-CN" altLang="en-US" sz="1000" smtClean="0">
                <a:ea typeface="黑体" pitchFamily="2" charset="-122"/>
              </a:rPr>
              <a:t>存在产生式   →</a:t>
            </a:r>
            <a:r>
              <a:rPr lang="zh-CN" altLang="en-US" sz="1000" smtClean="0"/>
              <a:t>…</a:t>
            </a:r>
            <a:r>
              <a:rPr lang="en-US" altLang="zh-CN" sz="1000" b="1" i="1" u="sng" smtClean="0">
                <a:ea typeface="黑体" pitchFamily="2" charset="-122"/>
              </a:rPr>
              <a:t>V</a:t>
            </a:r>
            <a:r>
              <a:rPr lang="en-US" altLang="zh-CN" sz="1000" b="1" i="1" u="sng" baseline="-30000" smtClean="0">
                <a:ea typeface="黑体" pitchFamily="2" charset="-122"/>
              </a:rPr>
              <a:t>N</a:t>
            </a:r>
            <a:r>
              <a:rPr lang="en-US" altLang="zh-CN" sz="1000" b="1" i="1" baseline="-30000" smtClean="0">
                <a:ea typeface="黑体" pitchFamily="2" charset="-122"/>
              </a:rPr>
              <a:t> </a:t>
            </a:r>
            <a:r>
              <a:rPr lang="en-US" altLang="zh-CN" sz="1000" smtClean="0">
                <a:ea typeface="黑体" pitchFamily="2" charset="-122"/>
              </a:rPr>
              <a:t>b</a:t>
            </a:r>
            <a:r>
              <a:rPr lang="en-US" altLang="zh-CN" sz="1000" smtClean="0"/>
              <a:t>…</a:t>
            </a:r>
            <a:r>
              <a:rPr lang="en-US" altLang="zh-CN" sz="1000" smtClean="0">
                <a:ea typeface="黑体" pitchFamily="2" charset="-122"/>
              </a:rPr>
              <a:t>，</a:t>
            </a:r>
            <a:r>
              <a:rPr lang="zh-CN" altLang="en-US" sz="1000" smtClean="0">
                <a:ea typeface="黑体" pitchFamily="2" charset="-122"/>
              </a:rPr>
              <a:t>且</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t>…</a:t>
            </a:r>
            <a:r>
              <a:rPr lang="en-US" altLang="zh-CN" sz="1000" smtClean="0">
                <a:ea typeface="黑体" pitchFamily="2" charset="-122"/>
              </a:rPr>
              <a:t>a</a:t>
            </a:r>
            <a:r>
              <a:rPr lang="zh-CN" altLang="en-US" sz="1000" smtClean="0">
                <a:ea typeface="黑体" pitchFamily="2" charset="-122"/>
              </a:rPr>
              <a:t>或</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t>…</a:t>
            </a:r>
            <a:r>
              <a:rPr lang="en-US" altLang="zh-CN" sz="1000" smtClean="0">
                <a:ea typeface="黑体" pitchFamily="2" charset="-122"/>
              </a:rPr>
              <a:t>aV</a:t>
            </a:r>
            <a:r>
              <a:rPr lang="en-US" altLang="zh-CN" sz="1000" baseline="-30000" smtClean="0">
                <a:ea typeface="黑体" pitchFamily="2" charset="-122"/>
              </a:rPr>
              <a:t>N</a:t>
            </a:r>
            <a:endParaRPr lang="zh-CN" altLang="en-US" sz="10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8074B5-4D88-4E87-8875-C11DAA3C1D1B}" type="slidenum">
              <a:rPr lang="zh-CN" altLang="en-US" smtClean="0"/>
              <a:pPr>
                <a:defRPr/>
              </a:pPr>
              <a:t>13</a:t>
            </a:fld>
            <a:endParaRPr lang="en-US" altLang="zh-CN"/>
          </a:p>
        </p:txBody>
      </p:sp>
    </p:spTree>
    <p:extLst>
      <p:ext uri="{BB962C8B-B14F-4D97-AF65-F5344CB8AC3E}">
        <p14:creationId xmlns:p14="http://schemas.microsoft.com/office/powerpoint/2010/main" val="2738427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B62F346-2E10-4EC5-8561-E08DDDA1E4B3}" type="slidenum">
              <a:rPr lang="zh-CN" altLang="en-US" sz="1200"/>
              <a:pPr eaLnBrk="1" hangingPunct="1"/>
              <a:t>14</a:t>
            </a:fld>
            <a:endParaRPr lang="en-US" altLang="zh-CN"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smtClean="0"/>
              <a:t>该方法直观，但是对</a:t>
            </a:r>
            <a:r>
              <a:rPr lang="zh-CN" altLang="en-US" sz="1000" u="sng" smtClean="0"/>
              <a:t>复杂文法</a:t>
            </a:r>
            <a:r>
              <a:rPr lang="zh-CN" altLang="en-US" sz="1000" smtClean="0"/>
              <a:t>的优先关系表构造困难。</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00C2EE8-87C7-447E-8B79-11B071B20D90}" type="slidenum">
              <a:rPr lang="zh-CN" altLang="en-US" sz="1200">
                <a:solidFill>
                  <a:prstClr val="black"/>
                </a:solidFill>
              </a:rPr>
              <a:pPr eaLnBrk="1" hangingPunct="1"/>
              <a:t>15</a:t>
            </a:fld>
            <a:endParaRPr lang="en-US" altLang="zh-CN" sz="1200">
              <a:solidFill>
                <a:prstClr val="black"/>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FontTx/>
              <a:buChar char="•"/>
            </a:pPr>
            <a:r>
              <a:rPr lang="en-US" altLang="zh-CN" sz="1000" smtClean="0">
                <a:ea typeface="黑体" pitchFamily="2" charset="-122"/>
              </a:rPr>
              <a:t>a=b：</a:t>
            </a:r>
            <a:r>
              <a:rPr lang="zh-CN" altLang="en-US" sz="1000" smtClean="0">
                <a:ea typeface="黑体" pitchFamily="2" charset="-122"/>
              </a:rPr>
              <a:t>存在产生式   →</a:t>
            </a:r>
            <a:r>
              <a:rPr lang="zh-CN" altLang="en-US" sz="1000" smtClean="0"/>
              <a:t>…</a:t>
            </a:r>
            <a:r>
              <a:rPr lang="en-US" altLang="zh-CN" sz="1000" smtClean="0">
                <a:ea typeface="黑体" pitchFamily="2" charset="-122"/>
              </a:rPr>
              <a:t>ab</a:t>
            </a:r>
            <a:r>
              <a:rPr lang="en-US" altLang="zh-CN" sz="1000" smtClean="0"/>
              <a:t>…</a:t>
            </a:r>
            <a:r>
              <a:rPr lang="zh-CN" altLang="en-US" sz="1000" smtClean="0">
                <a:ea typeface="黑体" pitchFamily="2" charset="-122"/>
              </a:rPr>
              <a:t>或  →</a:t>
            </a:r>
            <a:r>
              <a:rPr lang="zh-CN" altLang="en-US" sz="1000" smtClean="0"/>
              <a:t>…</a:t>
            </a:r>
            <a:r>
              <a:rPr lang="en-US" altLang="zh-CN" sz="1000" smtClean="0">
                <a:ea typeface="黑体" pitchFamily="2" charset="-122"/>
              </a:rPr>
              <a:t>aV</a:t>
            </a:r>
            <a:r>
              <a:rPr lang="en-US" altLang="zh-CN" sz="1000" baseline="-30000" smtClean="0">
                <a:ea typeface="黑体" pitchFamily="2" charset="-122"/>
              </a:rPr>
              <a:t>N </a:t>
            </a:r>
            <a:r>
              <a:rPr lang="en-US" altLang="zh-CN" sz="1000" smtClean="0">
                <a:ea typeface="黑体" pitchFamily="2" charset="-122"/>
              </a:rPr>
              <a:t>b</a:t>
            </a:r>
            <a:r>
              <a:rPr lang="en-US" altLang="zh-CN" sz="1000" smtClean="0"/>
              <a:t>…</a:t>
            </a:r>
          </a:p>
          <a:p>
            <a:pPr algn="just" eaLnBrk="1" hangingPunct="1">
              <a:buFontTx/>
              <a:buChar char="•"/>
            </a:pPr>
            <a:r>
              <a:rPr lang="en-US" altLang="zh-CN" sz="1000" smtClean="0">
                <a:ea typeface="黑体" pitchFamily="2" charset="-122"/>
              </a:rPr>
              <a:t>a&lt;b：</a:t>
            </a:r>
            <a:r>
              <a:rPr lang="zh-CN" altLang="en-US" sz="1000" smtClean="0">
                <a:ea typeface="黑体" pitchFamily="2" charset="-122"/>
              </a:rPr>
              <a:t>存在产生式   →</a:t>
            </a:r>
            <a:r>
              <a:rPr lang="zh-CN" altLang="en-US" sz="1000" smtClean="0"/>
              <a:t>…</a:t>
            </a:r>
            <a:r>
              <a:rPr lang="en-US" altLang="zh-CN" sz="1000" smtClean="0">
                <a:ea typeface="黑体" pitchFamily="2" charset="-122"/>
              </a:rPr>
              <a:t>a</a:t>
            </a:r>
            <a:r>
              <a:rPr lang="en-US" altLang="zh-CN" sz="1000" b="1" i="1" u="sng" smtClean="0">
                <a:ea typeface="黑体" pitchFamily="2" charset="-122"/>
              </a:rPr>
              <a:t>V</a:t>
            </a:r>
            <a:r>
              <a:rPr lang="en-US" altLang="zh-CN" sz="1000" b="1" i="1" u="sng" baseline="-30000" smtClean="0">
                <a:ea typeface="黑体" pitchFamily="2" charset="-122"/>
              </a:rPr>
              <a:t>N</a:t>
            </a:r>
            <a:r>
              <a:rPr lang="en-US" altLang="zh-CN" sz="1000" smtClean="0"/>
              <a:t>…</a:t>
            </a:r>
            <a:r>
              <a:rPr lang="en-US" altLang="zh-CN" sz="1000" smtClean="0">
                <a:ea typeface="黑体" pitchFamily="2" charset="-122"/>
              </a:rPr>
              <a:t>，</a:t>
            </a:r>
            <a:r>
              <a:rPr lang="zh-CN" altLang="en-US" sz="1000" smtClean="0">
                <a:ea typeface="黑体" pitchFamily="2" charset="-122"/>
              </a:rPr>
              <a:t>且</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ea typeface="黑体" pitchFamily="2" charset="-122"/>
              </a:rPr>
              <a:t>b</a:t>
            </a:r>
            <a:r>
              <a:rPr lang="zh-CN" altLang="en-US" sz="1000" smtClean="0"/>
              <a:t>…</a:t>
            </a:r>
            <a:r>
              <a:rPr lang="zh-CN" altLang="en-US" sz="1000" smtClean="0">
                <a:ea typeface="黑体" pitchFamily="2" charset="-122"/>
              </a:rPr>
              <a:t> 或</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ea typeface="黑体" pitchFamily="2" charset="-122"/>
              </a:rPr>
              <a:t>V</a:t>
            </a:r>
            <a:r>
              <a:rPr lang="en-US" altLang="zh-CN" sz="1000" baseline="-30000" smtClean="0">
                <a:ea typeface="黑体" pitchFamily="2" charset="-122"/>
              </a:rPr>
              <a:t>N </a:t>
            </a:r>
            <a:r>
              <a:rPr lang="en-US" altLang="zh-CN" sz="1000" smtClean="0">
                <a:ea typeface="黑体" pitchFamily="2" charset="-122"/>
              </a:rPr>
              <a:t>b</a:t>
            </a:r>
            <a:r>
              <a:rPr lang="en-US" altLang="zh-CN" sz="1000" smtClean="0"/>
              <a:t>…</a:t>
            </a:r>
          </a:p>
          <a:p>
            <a:pPr algn="just" eaLnBrk="1" hangingPunct="1">
              <a:buFontTx/>
              <a:buChar char="•"/>
            </a:pPr>
            <a:r>
              <a:rPr lang="en-US" altLang="zh-CN" sz="1000" smtClean="0">
                <a:ea typeface="黑体" pitchFamily="2" charset="-122"/>
              </a:rPr>
              <a:t>a&gt;b：</a:t>
            </a:r>
            <a:r>
              <a:rPr lang="zh-CN" altLang="en-US" sz="1000" smtClean="0">
                <a:ea typeface="黑体" pitchFamily="2" charset="-122"/>
              </a:rPr>
              <a:t>存在产生式   →</a:t>
            </a:r>
            <a:r>
              <a:rPr lang="zh-CN" altLang="en-US" sz="1000" smtClean="0"/>
              <a:t>…</a:t>
            </a:r>
            <a:r>
              <a:rPr lang="en-US" altLang="zh-CN" sz="1000" b="1" i="1" u="sng" smtClean="0">
                <a:ea typeface="黑体" pitchFamily="2" charset="-122"/>
              </a:rPr>
              <a:t>V</a:t>
            </a:r>
            <a:r>
              <a:rPr lang="en-US" altLang="zh-CN" sz="1000" b="1" i="1" u="sng" baseline="-30000" smtClean="0">
                <a:ea typeface="黑体" pitchFamily="2" charset="-122"/>
              </a:rPr>
              <a:t>N</a:t>
            </a:r>
            <a:r>
              <a:rPr lang="en-US" altLang="zh-CN" sz="1000" b="1" i="1" baseline="-30000" smtClean="0">
                <a:ea typeface="黑体" pitchFamily="2" charset="-122"/>
              </a:rPr>
              <a:t> </a:t>
            </a:r>
            <a:r>
              <a:rPr lang="en-US" altLang="zh-CN" sz="1000" smtClean="0">
                <a:ea typeface="黑体" pitchFamily="2" charset="-122"/>
              </a:rPr>
              <a:t>b</a:t>
            </a:r>
            <a:r>
              <a:rPr lang="en-US" altLang="zh-CN" sz="1000" smtClean="0"/>
              <a:t>…</a:t>
            </a:r>
            <a:r>
              <a:rPr lang="en-US" altLang="zh-CN" sz="1000" smtClean="0">
                <a:ea typeface="黑体" pitchFamily="2" charset="-122"/>
              </a:rPr>
              <a:t>，</a:t>
            </a:r>
            <a:r>
              <a:rPr lang="zh-CN" altLang="en-US" sz="1000" smtClean="0">
                <a:ea typeface="黑体" pitchFamily="2" charset="-122"/>
              </a:rPr>
              <a:t>且</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t>…</a:t>
            </a:r>
            <a:r>
              <a:rPr lang="en-US" altLang="zh-CN" sz="1000" smtClean="0">
                <a:ea typeface="黑体" pitchFamily="2" charset="-122"/>
              </a:rPr>
              <a:t>a</a:t>
            </a:r>
            <a:r>
              <a:rPr lang="zh-CN" altLang="en-US" sz="1000" smtClean="0">
                <a:ea typeface="黑体" pitchFamily="2" charset="-122"/>
              </a:rPr>
              <a:t>或</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t>…</a:t>
            </a:r>
            <a:r>
              <a:rPr lang="en-US" altLang="zh-CN" sz="1000" smtClean="0">
                <a:ea typeface="黑体" pitchFamily="2" charset="-122"/>
              </a:rPr>
              <a:t>aV</a:t>
            </a:r>
            <a:r>
              <a:rPr lang="en-US" altLang="zh-CN" sz="1000" baseline="-30000" smtClean="0">
                <a:ea typeface="黑体" pitchFamily="2" charset="-122"/>
              </a:rPr>
              <a:t>N</a:t>
            </a:r>
            <a:endParaRPr lang="zh-CN" altLang="en-US" sz="10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00C2EE8-87C7-447E-8B79-11B071B20D90}" type="slidenum">
              <a:rPr lang="zh-CN" altLang="en-US" sz="1200">
                <a:solidFill>
                  <a:prstClr val="black"/>
                </a:solidFill>
              </a:rPr>
              <a:pPr eaLnBrk="1" hangingPunct="1"/>
              <a:t>16</a:t>
            </a:fld>
            <a:endParaRPr lang="en-US" altLang="zh-CN" sz="1200">
              <a:solidFill>
                <a:prstClr val="black"/>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FontTx/>
              <a:buChar char="•"/>
            </a:pPr>
            <a:r>
              <a:rPr lang="en-US" altLang="zh-CN" sz="1000" smtClean="0">
                <a:ea typeface="黑体" pitchFamily="2" charset="-122"/>
              </a:rPr>
              <a:t>a=b：</a:t>
            </a:r>
            <a:r>
              <a:rPr lang="zh-CN" altLang="en-US" sz="1000" smtClean="0">
                <a:ea typeface="黑体" pitchFamily="2" charset="-122"/>
              </a:rPr>
              <a:t>存在产生式   →</a:t>
            </a:r>
            <a:r>
              <a:rPr lang="zh-CN" altLang="en-US" sz="1000" smtClean="0"/>
              <a:t>…</a:t>
            </a:r>
            <a:r>
              <a:rPr lang="en-US" altLang="zh-CN" sz="1000" smtClean="0">
                <a:ea typeface="黑体" pitchFamily="2" charset="-122"/>
              </a:rPr>
              <a:t>ab</a:t>
            </a:r>
            <a:r>
              <a:rPr lang="en-US" altLang="zh-CN" sz="1000" smtClean="0"/>
              <a:t>…</a:t>
            </a:r>
            <a:r>
              <a:rPr lang="zh-CN" altLang="en-US" sz="1000" smtClean="0">
                <a:ea typeface="黑体" pitchFamily="2" charset="-122"/>
              </a:rPr>
              <a:t>或  →</a:t>
            </a:r>
            <a:r>
              <a:rPr lang="zh-CN" altLang="en-US" sz="1000" smtClean="0"/>
              <a:t>…</a:t>
            </a:r>
            <a:r>
              <a:rPr lang="en-US" altLang="zh-CN" sz="1000" smtClean="0">
                <a:ea typeface="黑体" pitchFamily="2" charset="-122"/>
              </a:rPr>
              <a:t>aV</a:t>
            </a:r>
            <a:r>
              <a:rPr lang="en-US" altLang="zh-CN" sz="1000" baseline="-30000" smtClean="0">
                <a:ea typeface="黑体" pitchFamily="2" charset="-122"/>
              </a:rPr>
              <a:t>N </a:t>
            </a:r>
            <a:r>
              <a:rPr lang="en-US" altLang="zh-CN" sz="1000" smtClean="0">
                <a:ea typeface="黑体" pitchFamily="2" charset="-122"/>
              </a:rPr>
              <a:t>b</a:t>
            </a:r>
            <a:r>
              <a:rPr lang="en-US" altLang="zh-CN" sz="1000" smtClean="0"/>
              <a:t>…</a:t>
            </a:r>
          </a:p>
          <a:p>
            <a:pPr algn="just" eaLnBrk="1" hangingPunct="1">
              <a:buFontTx/>
              <a:buChar char="•"/>
            </a:pPr>
            <a:r>
              <a:rPr lang="en-US" altLang="zh-CN" sz="1000" smtClean="0">
                <a:ea typeface="黑体" pitchFamily="2" charset="-122"/>
              </a:rPr>
              <a:t>a&lt;b：</a:t>
            </a:r>
            <a:r>
              <a:rPr lang="zh-CN" altLang="en-US" sz="1000" smtClean="0">
                <a:ea typeface="黑体" pitchFamily="2" charset="-122"/>
              </a:rPr>
              <a:t>存在产生式   →</a:t>
            </a:r>
            <a:r>
              <a:rPr lang="zh-CN" altLang="en-US" sz="1000" smtClean="0"/>
              <a:t>…</a:t>
            </a:r>
            <a:r>
              <a:rPr lang="en-US" altLang="zh-CN" sz="1000" smtClean="0">
                <a:ea typeface="黑体" pitchFamily="2" charset="-122"/>
              </a:rPr>
              <a:t>a</a:t>
            </a:r>
            <a:r>
              <a:rPr lang="en-US" altLang="zh-CN" sz="1000" b="1" i="1" u="sng" smtClean="0">
                <a:ea typeface="黑体" pitchFamily="2" charset="-122"/>
              </a:rPr>
              <a:t>V</a:t>
            </a:r>
            <a:r>
              <a:rPr lang="en-US" altLang="zh-CN" sz="1000" b="1" i="1" u="sng" baseline="-30000" smtClean="0">
                <a:ea typeface="黑体" pitchFamily="2" charset="-122"/>
              </a:rPr>
              <a:t>N</a:t>
            </a:r>
            <a:r>
              <a:rPr lang="en-US" altLang="zh-CN" sz="1000" smtClean="0"/>
              <a:t>…</a:t>
            </a:r>
            <a:r>
              <a:rPr lang="en-US" altLang="zh-CN" sz="1000" smtClean="0">
                <a:ea typeface="黑体" pitchFamily="2" charset="-122"/>
              </a:rPr>
              <a:t>，</a:t>
            </a:r>
            <a:r>
              <a:rPr lang="zh-CN" altLang="en-US" sz="1000" smtClean="0">
                <a:ea typeface="黑体" pitchFamily="2" charset="-122"/>
              </a:rPr>
              <a:t>且</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ea typeface="黑体" pitchFamily="2" charset="-122"/>
              </a:rPr>
              <a:t>b</a:t>
            </a:r>
            <a:r>
              <a:rPr lang="zh-CN" altLang="en-US" sz="1000" smtClean="0"/>
              <a:t>…</a:t>
            </a:r>
            <a:r>
              <a:rPr lang="zh-CN" altLang="en-US" sz="1000" smtClean="0">
                <a:ea typeface="黑体" pitchFamily="2" charset="-122"/>
              </a:rPr>
              <a:t> 或</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ea typeface="黑体" pitchFamily="2" charset="-122"/>
              </a:rPr>
              <a:t>V</a:t>
            </a:r>
            <a:r>
              <a:rPr lang="en-US" altLang="zh-CN" sz="1000" baseline="-30000" smtClean="0">
                <a:ea typeface="黑体" pitchFamily="2" charset="-122"/>
              </a:rPr>
              <a:t>N </a:t>
            </a:r>
            <a:r>
              <a:rPr lang="en-US" altLang="zh-CN" sz="1000" smtClean="0">
                <a:ea typeface="黑体" pitchFamily="2" charset="-122"/>
              </a:rPr>
              <a:t>b</a:t>
            </a:r>
            <a:r>
              <a:rPr lang="en-US" altLang="zh-CN" sz="1000" smtClean="0"/>
              <a:t>…</a:t>
            </a:r>
          </a:p>
          <a:p>
            <a:pPr algn="just" eaLnBrk="1" hangingPunct="1">
              <a:buFontTx/>
              <a:buChar char="•"/>
            </a:pPr>
            <a:r>
              <a:rPr lang="en-US" altLang="zh-CN" sz="1000" smtClean="0">
                <a:ea typeface="黑体" pitchFamily="2" charset="-122"/>
              </a:rPr>
              <a:t>a&gt;b：</a:t>
            </a:r>
            <a:r>
              <a:rPr lang="zh-CN" altLang="en-US" sz="1000" smtClean="0">
                <a:ea typeface="黑体" pitchFamily="2" charset="-122"/>
              </a:rPr>
              <a:t>存在产生式   →</a:t>
            </a:r>
            <a:r>
              <a:rPr lang="zh-CN" altLang="en-US" sz="1000" smtClean="0"/>
              <a:t>…</a:t>
            </a:r>
            <a:r>
              <a:rPr lang="en-US" altLang="zh-CN" sz="1000" b="1" i="1" u="sng" smtClean="0">
                <a:ea typeface="黑体" pitchFamily="2" charset="-122"/>
              </a:rPr>
              <a:t>V</a:t>
            </a:r>
            <a:r>
              <a:rPr lang="en-US" altLang="zh-CN" sz="1000" b="1" i="1" u="sng" baseline="-30000" smtClean="0">
                <a:ea typeface="黑体" pitchFamily="2" charset="-122"/>
              </a:rPr>
              <a:t>N</a:t>
            </a:r>
            <a:r>
              <a:rPr lang="en-US" altLang="zh-CN" sz="1000" b="1" i="1" baseline="-30000" smtClean="0">
                <a:ea typeface="黑体" pitchFamily="2" charset="-122"/>
              </a:rPr>
              <a:t> </a:t>
            </a:r>
            <a:r>
              <a:rPr lang="en-US" altLang="zh-CN" sz="1000" smtClean="0">
                <a:ea typeface="黑体" pitchFamily="2" charset="-122"/>
              </a:rPr>
              <a:t>b</a:t>
            </a:r>
            <a:r>
              <a:rPr lang="en-US" altLang="zh-CN" sz="1000" smtClean="0"/>
              <a:t>…</a:t>
            </a:r>
            <a:r>
              <a:rPr lang="en-US" altLang="zh-CN" sz="1000" smtClean="0">
                <a:ea typeface="黑体" pitchFamily="2" charset="-122"/>
              </a:rPr>
              <a:t>，</a:t>
            </a:r>
            <a:r>
              <a:rPr lang="zh-CN" altLang="en-US" sz="1000" smtClean="0">
                <a:ea typeface="黑体" pitchFamily="2" charset="-122"/>
              </a:rPr>
              <a:t>且</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t>…</a:t>
            </a:r>
            <a:r>
              <a:rPr lang="en-US" altLang="zh-CN" sz="1000" smtClean="0">
                <a:ea typeface="黑体" pitchFamily="2" charset="-122"/>
              </a:rPr>
              <a:t>a</a:t>
            </a:r>
            <a:r>
              <a:rPr lang="zh-CN" altLang="en-US" sz="1000" smtClean="0">
                <a:ea typeface="黑体" pitchFamily="2" charset="-122"/>
              </a:rPr>
              <a:t>或</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t>…</a:t>
            </a:r>
            <a:r>
              <a:rPr lang="en-US" altLang="zh-CN" sz="1000" smtClean="0">
                <a:ea typeface="黑体" pitchFamily="2" charset="-122"/>
              </a:rPr>
              <a:t>aV</a:t>
            </a:r>
            <a:r>
              <a:rPr lang="en-US" altLang="zh-CN" sz="1000" baseline="-30000" smtClean="0">
                <a:ea typeface="黑体" pitchFamily="2" charset="-122"/>
              </a:rPr>
              <a:t>N</a:t>
            </a:r>
            <a:endParaRPr lang="zh-CN" altLang="en-US" sz="10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7AB70DA-44A8-4269-A3F9-D4F18281E781}" type="slidenum">
              <a:rPr lang="zh-CN" altLang="en-US" sz="1200"/>
              <a:pPr eaLnBrk="1" hangingPunct="1"/>
              <a:t>17</a:t>
            </a:fld>
            <a:endParaRPr lang="en-US" altLang="zh-CN"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smtClean="0">
                <a:latin typeface="幼圆" pitchFamily="49" charset="-122"/>
              </a:rPr>
              <a:t>注意：</a:t>
            </a:r>
          </a:p>
          <a:p>
            <a:pPr eaLnBrk="1" hangingPunct="1"/>
            <a:r>
              <a:rPr lang="zh-CN" altLang="en-US" sz="1000" smtClean="0">
                <a:latin typeface="幼圆" pitchFamily="49" charset="-122"/>
              </a:rPr>
              <a:t>允许 </a:t>
            </a:r>
            <a:r>
              <a:rPr lang="en-US" altLang="zh-CN" sz="1000" smtClean="0">
                <a:latin typeface="幼圆" pitchFamily="49" charset="-122"/>
              </a:rPr>
              <a:t>a&gt;b,b&gt;a</a:t>
            </a:r>
            <a:r>
              <a:rPr lang="zh-CN" altLang="en-US" sz="1000" smtClean="0">
                <a:latin typeface="幼圆" pitchFamily="49" charset="-122"/>
              </a:rPr>
              <a:t>同时存在;</a:t>
            </a:r>
          </a:p>
          <a:p>
            <a:pPr eaLnBrk="1" hangingPunct="1"/>
            <a:r>
              <a:rPr lang="zh-CN" altLang="en-US" sz="1000" smtClean="0">
                <a:latin typeface="幼圆" pitchFamily="49" charset="-122"/>
              </a:rPr>
              <a:t>不允许 </a:t>
            </a:r>
            <a:r>
              <a:rPr lang="en-US" altLang="zh-CN" sz="1000" smtClean="0">
                <a:latin typeface="幼圆" pitchFamily="49" charset="-122"/>
              </a:rPr>
              <a:t>a&gt;b,a&lt;b,a=b</a:t>
            </a:r>
            <a:r>
              <a:rPr lang="zh-CN" altLang="en-US" sz="1000" smtClean="0">
                <a:latin typeface="幼圆" pitchFamily="49" charset="-122"/>
              </a:rPr>
              <a:t>中的任意两种同时存在</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00C2EE8-87C7-447E-8B79-11B071B20D90}" type="slidenum">
              <a:rPr lang="zh-CN" altLang="en-US" sz="1200">
                <a:solidFill>
                  <a:prstClr val="black"/>
                </a:solidFill>
              </a:rPr>
              <a:pPr eaLnBrk="1" hangingPunct="1"/>
              <a:t>18</a:t>
            </a:fld>
            <a:endParaRPr lang="en-US" altLang="zh-CN" sz="1200">
              <a:solidFill>
                <a:prstClr val="black"/>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FontTx/>
              <a:buChar char="•"/>
            </a:pPr>
            <a:r>
              <a:rPr lang="en-US" altLang="zh-CN" sz="1000" smtClean="0">
                <a:ea typeface="黑体" pitchFamily="2" charset="-122"/>
              </a:rPr>
              <a:t>a=b：</a:t>
            </a:r>
            <a:r>
              <a:rPr lang="zh-CN" altLang="en-US" sz="1000" smtClean="0">
                <a:ea typeface="黑体" pitchFamily="2" charset="-122"/>
              </a:rPr>
              <a:t>存在产生式   →</a:t>
            </a:r>
            <a:r>
              <a:rPr lang="zh-CN" altLang="en-US" sz="1000" smtClean="0"/>
              <a:t>…</a:t>
            </a:r>
            <a:r>
              <a:rPr lang="en-US" altLang="zh-CN" sz="1000" smtClean="0">
                <a:ea typeface="黑体" pitchFamily="2" charset="-122"/>
              </a:rPr>
              <a:t>ab</a:t>
            </a:r>
            <a:r>
              <a:rPr lang="en-US" altLang="zh-CN" sz="1000" smtClean="0"/>
              <a:t>…</a:t>
            </a:r>
            <a:r>
              <a:rPr lang="zh-CN" altLang="en-US" sz="1000" smtClean="0">
                <a:ea typeface="黑体" pitchFamily="2" charset="-122"/>
              </a:rPr>
              <a:t>或  →</a:t>
            </a:r>
            <a:r>
              <a:rPr lang="zh-CN" altLang="en-US" sz="1000" smtClean="0"/>
              <a:t>…</a:t>
            </a:r>
            <a:r>
              <a:rPr lang="en-US" altLang="zh-CN" sz="1000" smtClean="0">
                <a:ea typeface="黑体" pitchFamily="2" charset="-122"/>
              </a:rPr>
              <a:t>aV</a:t>
            </a:r>
            <a:r>
              <a:rPr lang="en-US" altLang="zh-CN" sz="1000" baseline="-30000" smtClean="0">
                <a:ea typeface="黑体" pitchFamily="2" charset="-122"/>
              </a:rPr>
              <a:t>N </a:t>
            </a:r>
            <a:r>
              <a:rPr lang="en-US" altLang="zh-CN" sz="1000" smtClean="0">
                <a:ea typeface="黑体" pitchFamily="2" charset="-122"/>
              </a:rPr>
              <a:t>b</a:t>
            </a:r>
            <a:r>
              <a:rPr lang="en-US" altLang="zh-CN" sz="1000" smtClean="0"/>
              <a:t>…</a:t>
            </a:r>
          </a:p>
          <a:p>
            <a:pPr algn="just" eaLnBrk="1" hangingPunct="1">
              <a:buFontTx/>
              <a:buChar char="•"/>
            </a:pPr>
            <a:r>
              <a:rPr lang="en-US" altLang="zh-CN" sz="1000" smtClean="0">
                <a:ea typeface="黑体" pitchFamily="2" charset="-122"/>
              </a:rPr>
              <a:t>a&lt;b：</a:t>
            </a:r>
            <a:r>
              <a:rPr lang="zh-CN" altLang="en-US" sz="1000" smtClean="0">
                <a:ea typeface="黑体" pitchFamily="2" charset="-122"/>
              </a:rPr>
              <a:t>存在产生式   →</a:t>
            </a:r>
            <a:r>
              <a:rPr lang="zh-CN" altLang="en-US" sz="1000" smtClean="0"/>
              <a:t>…</a:t>
            </a:r>
            <a:r>
              <a:rPr lang="en-US" altLang="zh-CN" sz="1000" smtClean="0">
                <a:ea typeface="黑体" pitchFamily="2" charset="-122"/>
              </a:rPr>
              <a:t>a</a:t>
            </a:r>
            <a:r>
              <a:rPr lang="en-US" altLang="zh-CN" sz="1000" b="1" i="1" u="sng" smtClean="0">
                <a:ea typeface="黑体" pitchFamily="2" charset="-122"/>
              </a:rPr>
              <a:t>V</a:t>
            </a:r>
            <a:r>
              <a:rPr lang="en-US" altLang="zh-CN" sz="1000" b="1" i="1" u="sng" baseline="-30000" smtClean="0">
                <a:ea typeface="黑体" pitchFamily="2" charset="-122"/>
              </a:rPr>
              <a:t>N</a:t>
            </a:r>
            <a:r>
              <a:rPr lang="en-US" altLang="zh-CN" sz="1000" smtClean="0"/>
              <a:t>…</a:t>
            </a:r>
            <a:r>
              <a:rPr lang="en-US" altLang="zh-CN" sz="1000" smtClean="0">
                <a:ea typeface="黑体" pitchFamily="2" charset="-122"/>
              </a:rPr>
              <a:t>，</a:t>
            </a:r>
            <a:r>
              <a:rPr lang="zh-CN" altLang="en-US" sz="1000" smtClean="0">
                <a:ea typeface="黑体" pitchFamily="2" charset="-122"/>
              </a:rPr>
              <a:t>且</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ea typeface="黑体" pitchFamily="2" charset="-122"/>
              </a:rPr>
              <a:t>b</a:t>
            </a:r>
            <a:r>
              <a:rPr lang="zh-CN" altLang="en-US" sz="1000" smtClean="0"/>
              <a:t>…</a:t>
            </a:r>
            <a:r>
              <a:rPr lang="zh-CN" altLang="en-US" sz="1000" smtClean="0">
                <a:ea typeface="黑体" pitchFamily="2" charset="-122"/>
              </a:rPr>
              <a:t> 或</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ea typeface="黑体" pitchFamily="2" charset="-122"/>
              </a:rPr>
              <a:t>V</a:t>
            </a:r>
            <a:r>
              <a:rPr lang="en-US" altLang="zh-CN" sz="1000" baseline="-30000" smtClean="0">
                <a:ea typeface="黑体" pitchFamily="2" charset="-122"/>
              </a:rPr>
              <a:t>N </a:t>
            </a:r>
            <a:r>
              <a:rPr lang="en-US" altLang="zh-CN" sz="1000" smtClean="0">
                <a:ea typeface="黑体" pitchFamily="2" charset="-122"/>
              </a:rPr>
              <a:t>b</a:t>
            </a:r>
            <a:r>
              <a:rPr lang="en-US" altLang="zh-CN" sz="1000" smtClean="0"/>
              <a:t>…</a:t>
            </a:r>
          </a:p>
          <a:p>
            <a:pPr algn="just" eaLnBrk="1" hangingPunct="1">
              <a:buFontTx/>
              <a:buChar char="•"/>
            </a:pPr>
            <a:r>
              <a:rPr lang="en-US" altLang="zh-CN" sz="1000" smtClean="0">
                <a:ea typeface="黑体" pitchFamily="2" charset="-122"/>
              </a:rPr>
              <a:t>a&gt;b：</a:t>
            </a:r>
            <a:r>
              <a:rPr lang="zh-CN" altLang="en-US" sz="1000" smtClean="0">
                <a:ea typeface="黑体" pitchFamily="2" charset="-122"/>
              </a:rPr>
              <a:t>存在产生式   →</a:t>
            </a:r>
            <a:r>
              <a:rPr lang="zh-CN" altLang="en-US" sz="1000" smtClean="0"/>
              <a:t>…</a:t>
            </a:r>
            <a:r>
              <a:rPr lang="en-US" altLang="zh-CN" sz="1000" b="1" i="1" u="sng" smtClean="0">
                <a:ea typeface="黑体" pitchFamily="2" charset="-122"/>
              </a:rPr>
              <a:t>V</a:t>
            </a:r>
            <a:r>
              <a:rPr lang="en-US" altLang="zh-CN" sz="1000" b="1" i="1" u="sng" baseline="-30000" smtClean="0">
                <a:ea typeface="黑体" pitchFamily="2" charset="-122"/>
              </a:rPr>
              <a:t>N</a:t>
            </a:r>
            <a:r>
              <a:rPr lang="en-US" altLang="zh-CN" sz="1000" b="1" i="1" baseline="-30000" smtClean="0">
                <a:ea typeface="黑体" pitchFamily="2" charset="-122"/>
              </a:rPr>
              <a:t> </a:t>
            </a:r>
            <a:r>
              <a:rPr lang="en-US" altLang="zh-CN" sz="1000" smtClean="0">
                <a:ea typeface="黑体" pitchFamily="2" charset="-122"/>
              </a:rPr>
              <a:t>b</a:t>
            </a:r>
            <a:r>
              <a:rPr lang="en-US" altLang="zh-CN" sz="1000" smtClean="0"/>
              <a:t>…</a:t>
            </a:r>
            <a:r>
              <a:rPr lang="en-US" altLang="zh-CN" sz="1000" smtClean="0">
                <a:ea typeface="黑体" pitchFamily="2" charset="-122"/>
              </a:rPr>
              <a:t>，</a:t>
            </a:r>
            <a:r>
              <a:rPr lang="zh-CN" altLang="en-US" sz="1000" smtClean="0">
                <a:ea typeface="黑体" pitchFamily="2" charset="-122"/>
              </a:rPr>
              <a:t>且</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t>…</a:t>
            </a:r>
            <a:r>
              <a:rPr lang="en-US" altLang="zh-CN" sz="1000" smtClean="0">
                <a:ea typeface="黑体" pitchFamily="2" charset="-122"/>
              </a:rPr>
              <a:t>a</a:t>
            </a:r>
            <a:r>
              <a:rPr lang="zh-CN" altLang="en-US" sz="1000" smtClean="0">
                <a:ea typeface="黑体" pitchFamily="2" charset="-122"/>
              </a:rPr>
              <a:t>或</a:t>
            </a:r>
            <a:r>
              <a:rPr lang="en-US" altLang="zh-CN" sz="1000" b="1" i="1" u="sng" smtClean="0">
                <a:ea typeface="黑体" pitchFamily="2" charset="-122"/>
              </a:rPr>
              <a:t>V</a:t>
            </a:r>
            <a:r>
              <a:rPr lang="en-US" altLang="zh-CN" sz="1000" b="1" i="1" u="sng" baseline="-30000" smtClean="0">
                <a:ea typeface="黑体" pitchFamily="2" charset="-122"/>
              </a:rPr>
              <a:t>N</a:t>
            </a:r>
            <a:r>
              <a:rPr lang="zh-CN" altLang="en-US" sz="1000" smtClean="0">
                <a:ea typeface="黑体" pitchFamily="2" charset="-122"/>
              </a:rPr>
              <a:t>能推导出</a:t>
            </a:r>
            <a:r>
              <a:rPr lang="en-US" altLang="zh-CN" sz="1000" smtClean="0"/>
              <a:t>…</a:t>
            </a:r>
            <a:r>
              <a:rPr lang="en-US" altLang="zh-CN" sz="1000" smtClean="0">
                <a:ea typeface="黑体" pitchFamily="2" charset="-122"/>
              </a:rPr>
              <a:t>aV</a:t>
            </a:r>
            <a:r>
              <a:rPr lang="en-US" altLang="zh-CN" sz="1000" baseline="-30000" smtClean="0">
                <a:ea typeface="黑体" pitchFamily="2" charset="-122"/>
              </a:rPr>
              <a:t>N</a:t>
            </a:r>
            <a:endParaRPr lang="zh-CN" altLang="en-US" sz="100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95C3DEC-7492-4256-87B3-F1D378E3CFA0}" type="slidenum">
              <a:rPr lang="zh-CN" altLang="en-US" smtClean="0"/>
              <a:pPr>
                <a:defRPr/>
              </a:pPr>
              <a:t>‹#›</a:t>
            </a:fld>
            <a:endParaRPr lang="en-US" altLang="zh-C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2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4000"/>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3DCE4F8E-3CBC-4043-878C-C09BF89808B4}" type="slidenum">
              <a:rPr lang="zh-CN" altLang="en-US"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3DFE78-9FCB-4D78-972A-CFB032668BFC}" type="slidenum">
              <a:rPr lang="zh-CN" altLang="en-US"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kumimoji="0" lang="en-US" b="1">
              <a:solidFill>
                <a:prstClr val="white"/>
              </a:solidFill>
            </a:endParaRPr>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2233D26B-DFC2-4248-8ED0-AD3E108CBDD7}" type="datetime1">
              <a:rPr lang="en-US" smtClean="0">
                <a:solidFill>
                  <a:prstClr val="white">
                    <a:tint val="95000"/>
                  </a:prstClr>
                </a:solidFill>
              </a:rPr>
              <a:pPr/>
              <a:t>11/9/2016</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a:solidFill>
                <a:prstClr val="white">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white">
                    <a:tint val="95000"/>
                  </a:prstClr>
                </a:solidFill>
              </a:rPr>
              <a:pPr/>
              <a:t>‹#›</a:t>
            </a:fld>
            <a:endParaRPr lang="en-US">
              <a:solidFill>
                <a:prstClr val="white">
                  <a:tint val="95000"/>
                </a:prstClr>
              </a:solidFill>
            </a:endParaRPr>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kumimoji="0" lang="en-US" b="1">
              <a:solidFill>
                <a:prstClr val="white"/>
              </a:solidFill>
            </a:endParaRPr>
          </a:p>
        </p:txBody>
      </p:sp>
    </p:spTree>
    <p:extLst>
      <p:ext uri="{BB962C8B-B14F-4D97-AF65-F5344CB8AC3E}">
        <p14:creationId xmlns:p14="http://schemas.microsoft.com/office/powerpoint/2010/main" val="37319486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185320"/>
          </a:xfrm>
        </p:spPr>
        <p:txBody>
          <a:bodyPr>
            <a:normAutofit/>
          </a:bodyPr>
          <a:lstStyle>
            <a:lvl1pPr>
              <a:defRPr sz="360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7544" y="1628800"/>
            <a:ext cx="8229600" cy="4625609"/>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8F97F932-D99A-4087-BFB1-EA42FAFC8D2C}" type="datetime1">
              <a:rPr lang="en-US" smtClean="0">
                <a:solidFill>
                  <a:prstClr val="black">
                    <a:tint val="95000"/>
                  </a:prstClr>
                </a:solidFill>
              </a:rPr>
              <a:pPr/>
              <a:t>11/9/2016</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6778656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kumimoji="0" lang="en-US" b="1">
              <a:solidFill>
                <a:prstClr val="white"/>
              </a:solidFill>
            </a:endParaRPr>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kumimoji="0" lang="en-US" b="1">
              <a:solidFill>
                <a:prstClr val="white"/>
              </a:solidFill>
            </a:endParaRPr>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79C96367-2F2B-4F6E-ACF4-15FA13738E10}" type="datetime1">
              <a:rPr lang="en-US" smtClean="0">
                <a:solidFill>
                  <a:prstClr val="white">
                    <a:tint val="95000"/>
                  </a:prstClr>
                </a:solidFill>
              </a:rPr>
              <a:pPr/>
              <a:t>11/9/2016</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dirty="0">
              <a:solidFill>
                <a:prstClr val="white">
                  <a:tint val="95000"/>
                </a:prstClr>
              </a:solidFill>
            </a:endParaRPr>
          </a:p>
        </p:txBody>
      </p:sp>
      <p:sp>
        <p:nvSpPr>
          <p:cNvPr id="6" name="灯片编号占位符 5"/>
          <p:cNvSpPr>
            <a:spLocks noGrp="1"/>
          </p:cNvSpPr>
          <p:nvPr>
            <p:ph type="sldNum" sz="quarter" idx="12"/>
          </p:nvPr>
        </p:nvSpPr>
        <p:spPr/>
        <p:txBody>
          <a:bodyPr/>
          <a:lstStyle/>
          <a:p>
            <a:fld id="{B1523C92-45F4-4C30-810D-4886C1BA6969}"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94841748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FB3498D-21C7-408B-8EF5-5B55DEF0BFD5}" type="datetime1">
              <a:rPr lang="en-US" smtClean="0">
                <a:solidFill>
                  <a:prstClr val="black">
                    <a:tint val="95000"/>
                  </a:prstClr>
                </a:solidFill>
              </a:rPr>
              <a:pPr/>
              <a:t>11/9/2016</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037457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4DB246E-8FD1-42FF-94A4-E4133095C37A}" type="datetime1">
              <a:rPr lang="en-US" smtClean="0">
                <a:solidFill>
                  <a:prstClr val="black">
                    <a:tint val="95000"/>
                  </a:prstClr>
                </a:solidFill>
              </a:rPr>
              <a:pPr/>
              <a:t>11/9/2016</a:t>
            </a:fld>
            <a:endParaRPr lang="en-US">
              <a:solidFill>
                <a:prstClr val="black">
                  <a:tint val="95000"/>
                </a:prstClr>
              </a:solidFill>
            </a:endParaRPr>
          </a:p>
        </p:txBody>
      </p:sp>
      <p:sp>
        <p:nvSpPr>
          <p:cNvPr id="8" name="页脚占位符 7"/>
          <p:cNvSpPr>
            <a:spLocks noGrp="1"/>
          </p:cNvSpPr>
          <p:nvPr>
            <p:ph type="ftr" sz="quarter" idx="11"/>
          </p:nvPr>
        </p:nvSpPr>
        <p:spPr/>
        <p:txBody>
          <a:bodyPr/>
          <a:lstStyle/>
          <a:p>
            <a:endParaRPr lang="en-US">
              <a:solidFill>
                <a:prstClr val="black">
                  <a:tint val="95000"/>
                </a:prstClr>
              </a:solidFill>
            </a:endParaRPr>
          </a:p>
        </p:txBody>
      </p:sp>
      <p:sp>
        <p:nvSpPr>
          <p:cNvPr id="9" name="灯片编号占位符 8"/>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53725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111636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93939D4-B818-4372-B1EE-7CB6D5BBC74A}" type="datetime1">
              <a:rPr lang="en-US" smtClean="0">
                <a:solidFill>
                  <a:prstClr val="black">
                    <a:tint val="95000"/>
                  </a:prstClr>
                </a:solidFill>
              </a:rPr>
              <a:pPr/>
              <a:t>11/9/2016</a:t>
            </a:fld>
            <a:endParaRPr lang="en-US">
              <a:solidFill>
                <a:prstClr val="black">
                  <a:tint val="95000"/>
                </a:prstClr>
              </a:solidFill>
            </a:endParaRPr>
          </a:p>
        </p:txBody>
      </p:sp>
      <p:sp>
        <p:nvSpPr>
          <p:cNvPr id="4" name="页脚占位符 3"/>
          <p:cNvSpPr>
            <a:spLocks noGrp="1"/>
          </p:cNvSpPr>
          <p:nvPr>
            <p:ph type="ftr" sz="quarter" idx="11"/>
          </p:nvPr>
        </p:nvSpPr>
        <p:spPr/>
        <p:txBody>
          <a:bodyPr/>
          <a:lstStyle/>
          <a:p>
            <a:endParaRPr lang="en-US">
              <a:solidFill>
                <a:prstClr val="black">
                  <a:tint val="95000"/>
                </a:prstClr>
              </a:solidFill>
            </a:endParaRPr>
          </a:p>
        </p:txBody>
      </p:sp>
      <p:sp>
        <p:nvSpPr>
          <p:cNvPr id="5" name="灯片编号占位符 4"/>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94432169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35E438-4D0D-4834-B658-A90420491D98}" type="datetime1">
              <a:rPr lang="en-US" smtClean="0">
                <a:solidFill>
                  <a:prstClr val="black">
                    <a:tint val="95000"/>
                  </a:prstClr>
                </a:solidFill>
              </a:rPr>
              <a:pPr/>
              <a:t>11/9/2016</a:t>
            </a:fld>
            <a:endParaRPr lang="en-US">
              <a:solidFill>
                <a:prstClr val="black">
                  <a:tint val="95000"/>
                </a:prstClr>
              </a:solidFill>
            </a:endParaRPr>
          </a:p>
        </p:txBody>
      </p:sp>
      <p:sp>
        <p:nvSpPr>
          <p:cNvPr id="3" name="页脚占位符 2"/>
          <p:cNvSpPr>
            <a:spLocks noGrp="1"/>
          </p:cNvSpPr>
          <p:nvPr>
            <p:ph type="ftr" sz="quarter" idx="11"/>
          </p:nvPr>
        </p:nvSpPr>
        <p:spPr/>
        <p:txBody>
          <a:bodyPr/>
          <a:lstStyle/>
          <a:p>
            <a:endParaRPr lang="en-US">
              <a:solidFill>
                <a:prstClr val="black">
                  <a:tint val="95000"/>
                </a:prstClr>
              </a:solidFill>
            </a:endParaRP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71939659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76F8ADFA-7142-4015-85E6-1712F15FA709}" type="datetime1">
              <a:rPr lang="en-US" smtClean="0">
                <a:solidFill>
                  <a:prstClr val="black">
                    <a:tint val="95000"/>
                  </a:prstClr>
                </a:solidFill>
              </a:rPr>
              <a:pPr/>
              <a:t>11/9/2016</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dirty="0">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kumimoji="0" lang="en-US" b="1">
              <a:solidFill>
                <a:prstClr val="white"/>
              </a:solidFill>
            </a:endParaRPr>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kumimoji="0" lang="en-US" b="1">
              <a:solidFill>
                <a:prstClr val="white"/>
              </a:solidFill>
            </a:endParaRPr>
          </a:p>
        </p:txBody>
      </p:sp>
    </p:spTree>
    <p:extLst>
      <p:ext uri="{BB962C8B-B14F-4D97-AF65-F5344CB8AC3E}">
        <p14:creationId xmlns:p14="http://schemas.microsoft.com/office/powerpoint/2010/main" val="4715366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06090"/>
          </a:xfrm>
        </p:spPr>
        <p:txBody>
          <a:bodyPr/>
          <a:lstStyle>
            <a:lvl1pPr>
              <a:defRPr sz="3200"/>
            </a:lvl1pPr>
          </a:lstStyle>
          <a:p>
            <a:r>
              <a:rPr lang="zh-CN" altLang="en-US" dirty="0" smtClean="0"/>
              <a:t>单击此处编辑母版标题样式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B9A99288-3357-43E4-95B6-824F791E8C85}" type="slidenum">
              <a:rPr lang="zh-CN" altLang="en-US" smtClean="0"/>
              <a:pPr>
                <a:defRPr/>
              </a:pPr>
              <a:t>‹#›</a:t>
            </a:fld>
            <a:endParaRPr lang="en-US" altLang="zh-CN"/>
          </a:p>
        </p:txBody>
      </p:sp>
      <p:sp>
        <p:nvSpPr>
          <p:cNvPr id="8" name="Content Placeholder 7"/>
          <p:cNvSpPr>
            <a:spLocks noGrp="1"/>
          </p:cNvSpPr>
          <p:nvPr>
            <p:ph sz="quarter" idx="13"/>
          </p:nvPr>
        </p:nvSpPr>
        <p:spPr>
          <a:xfrm>
            <a:off x="609600" y="1600200"/>
            <a:ext cx="7924800" cy="4114800"/>
          </a:xfrm>
        </p:spPr>
        <p:txBody>
          <a:bodyPr>
            <a:normAutofit/>
          </a:bodyPr>
          <a:lstStyle>
            <a:lvl1pPr>
              <a:defRPr sz="2800"/>
            </a:lvl1pPr>
            <a:lvl2pPr>
              <a:defRPr sz="2800"/>
            </a:lvl2pPr>
            <a:lvl3pPr>
              <a:defRPr sz="2800"/>
            </a:lvl3pPr>
            <a:lvl4pPr>
              <a:defRPr sz="2800"/>
            </a:lvl4pPr>
            <a:lvl5pPr>
              <a:defRPr sz="2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34A581E0-D653-4D78-A48F-41D80498BC7E}" type="datetime1">
              <a:rPr lang="en-US" smtClean="0">
                <a:solidFill>
                  <a:prstClr val="black">
                    <a:tint val="95000"/>
                  </a:prstClr>
                </a:solidFill>
              </a:rPr>
              <a:pPr/>
              <a:t>11/9/2016</a:t>
            </a:fld>
            <a:endParaRPr lang="en-US">
              <a:solidFill>
                <a:prstClr val="black">
                  <a:tint val="95000"/>
                </a:prstClr>
              </a:solidFill>
            </a:endParaRPr>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kumimoji="0" lang="en-US" b="1">
              <a:solidFill>
                <a:prstClr val="white"/>
              </a:solidFill>
            </a:endParaRPr>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kumimoji="0" lang="en-US" b="1">
              <a:solidFill>
                <a:prstClr val="white"/>
              </a:solidFill>
            </a:endParaRPr>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solidFill>
                <a:prstClr val="white">
                  <a:shade val="50000"/>
                </a:prstClr>
              </a:solidFill>
            </a:endParaRPr>
          </a:p>
        </p:txBody>
      </p:sp>
      <p:sp>
        <p:nvSpPr>
          <p:cNvPr id="7" name="灯片编号占位符 6"/>
          <p:cNvSpPr>
            <a:spLocks noGrp="1"/>
          </p:cNvSpPr>
          <p:nvPr>
            <p:ph type="sldNum" sz="quarter" idx="12"/>
          </p:nvPr>
        </p:nvSpPr>
        <p:spPr>
          <a:xfrm>
            <a:off x="8339328" y="1170432"/>
            <a:ext cx="733864" cy="201168"/>
          </a:xfrm>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69796062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694C003-38E8-486A-9BFD-47E55D87241C}" type="datetime1">
              <a:rPr lang="en-US" smtClean="0">
                <a:solidFill>
                  <a:prstClr val="black">
                    <a:tint val="95000"/>
                  </a:prstClr>
                </a:solidFill>
              </a:rPr>
              <a:pPr/>
              <a:t>11/9/2016</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826777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kumimoji="0" lang="en-US" b="1">
              <a:solidFill>
                <a:prstClr val="white"/>
              </a:solidFill>
            </a:endParaRPr>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kumimoji="0" lang="en-US" b="1">
              <a:solidFill>
                <a:prstClr val="white"/>
              </a:solidFill>
            </a:endParaRPr>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059EAA3-934B-41DB-B3B1-806F4BE5CC37}" type="datetime1">
              <a:rPr lang="en-US" smtClean="0">
                <a:solidFill>
                  <a:prstClr val="black">
                    <a:tint val="95000"/>
                  </a:prstClr>
                </a:solidFill>
              </a:rPr>
              <a:pPr/>
              <a:t>11/9/2016</a:t>
            </a:fld>
            <a:endParaRPr lang="en-US">
              <a:solidFill>
                <a:prstClr val="black">
                  <a:tint val="95000"/>
                </a:prstClr>
              </a:solidFill>
            </a:endParaRPr>
          </a:p>
        </p:txBody>
      </p:sp>
      <p:sp>
        <p:nvSpPr>
          <p:cNvPr id="5" name="页脚占位符 4"/>
          <p:cNvSpPr>
            <a:spLocks noGrp="1"/>
          </p:cNvSpPr>
          <p:nvPr>
            <p:ph type="ftr" sz="quarter" idx="11"/>
          </p:nvPr>
        </p:nvSpPr>
        <p:spPr>
          <a:xfrm>
            <a:off x="2640597" y="6377459"/>
            <a:ext cx="3836404" cy="365125"/>
          </a:xfrm>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5615267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557338"/>
            <a:ext cx="4029075"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24304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94773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39750" y="1557338"/>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39750" y="3973513"/>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3290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300162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595C3DEC-7492-4256-87B3-F1D378E3CFA0}" type="slidenum">
              <a:rPr lang="zh-CN" altLang="en-US" smtClean="0"/>
              <a:pPr>
                <a:defRPr/>
              </a:pPr>
              <a:t>‹#›</a:t>
            </a:fld>
            <a:endParaRPr lang="en-US" altLang="zh-CN"/>
          </a:p>
        </p:txBody>
      </p:sp>
    </p:spTree>
    <p:extLst>
      <p:ext uri="{BB962C8B-B14F-4D97-AF65-F5344CB8AC3E}">
        <p14:creationId xmlns:p14="http://schemas.microsoft.com/office/powerpoint/2010/main" val="14946965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B9A99288-3357-43E4-95B6-824F791E8C85}" type="slidenum">
              <a:rPr lang="zh-CN" altLang="en-US" smtClean="0"/>
              <a:pPr>
                <a:defRPr/>
              </a:pPr>
              <a:t>‹#›</a:t>
            </a:fld>
            <a:endParaRPr lang="en-US" altLang="zh-CN"/>
          </a:p>
        </p:txBody>
      </p:sp>
    </p:spTree>
    <p:extLst>
      <p:ext uri="{BB962C8B-B14F-4D97-AF65-F5344CB8AC3E}">
        <p14:creationId xmlns:p14="http://schemas.microsoft.com/office/powerpoint/2010/main" val="4243414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D41C991-89F3-499B-BF11-3AD018D8E680}" type="slidenum">
              <a:rPr lang="zh-CN" altLang="en-US" smtClean="0"/>
              <a:pPr>
                <a:defRPr/>
              </a:pPr>
              <a:t>‹#›</a:t>
            </a:fld>
            <a:endParaRPr lang="en-US" altLang="zh-CN"/>
          </a:p>
        </p:txBody>
      </p:sp>
    </p:spTree>
    <p:extLst>
      <p:ext uri="{BB962C8B-B14F-4D97-AF65-F5344CB8AC3E}">
        <p14:creationId xmlns:p14="http://schemas.microsoft.com/office/powerpoint/2010/main" val="22590647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0F10193E-2F85-4A9C-8DB2-21B4888F6B00}" type="slidenum">
              <a:rPr lang="zh-CN" altLang="en-US" smtClean="0"/>
              <a:pPr>
                <a:defRPr/>
              </a:pPr>
              <a:t>‹#›</a:t>
            </a:fld>
            <a:endParaRPr lang="en-US" altLang="zh-CN"/>
          </a:p>
        </p:txBody>
      </p:sp>
    </p:spTree>
    <p:extLst>
      <p:ext uri="{BB962C8B-B14F-4D97-AF65-F5344CB8AC3E}">
        <p14:creationId xmlns:p14="http://schemas.microsoft.com/office/powerpoint/2010/main" val="156448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4D41C991-89F3-499B-BF11-3AD018D8E680}" type="slidenum">
              <a:rPr lang="zh-CN" altLang="en-US" smtClean="0"/>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1B59508C-C024-4F6B-8E9D-2A7F24CB89C3}" type="slidenum">
              <a:rPr lang="zh-CN" altLang="en-US" smtClean="0"/>
              <a:pPr>
                <a:defRPr/>
              </a:pPr>
              <a:t>‹#›</a:t>
            </a:fld>
            <a:endParaRPr lang="en-US" altLang="zh-CN"/>
          </a:p>
        </p:txBody>
      </p:sp>
    </p:spTree>
    <p:extLst>
      <p:ext uri="{BB962C8B-B14F-4D97-AF65-F5344CB8AC3E}">
        <p14:creationId xmlns:p14="http://schemas.microsoft.com/office/powerpoint/2010/main" val="40340431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EEE4D782-786C-476C-87F3-72E85FA3BE10}" type="slidenum">
              <a:rPr lang="zh-CN" altLang="en-US" smtClean="0"/>
              <a:pPr>
                <a:defRPr/>
              </a:pPr>
              <a:t>‹#›</a:t>
            </a:fld>
            <a:endParaRPr lang="en-US" altLang="zh-CN"/>
          </a:p>
        </p:txBody>
      </p:sp>
    </p:spTree>
    <p:extLst>
      <p:ext uri="{BB962C8B-B14F-4D97-AF65-F5344CB8AC3E}">
        <p14:creationId xmlns:p14="http://schemas.microsoft.com/office/powerpoint/2010/main" val="15631426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F03D37D8-4EBB-408A-8FA2-ED1CBB84B402}" type="slidenum">
              <a:rPr lang="zh-CN" altLang="en-US" smtClean="0"/>
              <a:pPr>
                <a:defRPr/>
              </a:pPr>
              <a:t>‹#›</a:t>
            </a:fld>
            <a:endParaRPr lang="en-US" altLang="zh-CN"/>
          </a:p>
        </p:txBody>
      </p:sp>
    </p:spTree>
    <p:extLst>
      <p:ext uri="{BB962C8B-B14F-4D97-AF65-F5344CB8AC3E}">
        <p14:creationId xmlns:p14="http://schemas.microsoft.com/office/powerpoint/2010/main" val="30349012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F6765499-D5ED-4B45-B625-6975A4061F64}" type="slidenum">
              <a:rPr lang="zh-CN" altLang="en-US" smtClean="0"/>
              <a:pPr>
                <a:defRPr/>
              </a:pPr>
              <a:t>‹#›</a:t>
            </a:fld>
            <a:endParaRPr lang="en-US" altLang="zh-CN"/>
          </a:p>
        </p:txBody>
      </p:sp>
    </p:spTree>
    <p:extLst>
      <p:ext uri="{BB962C8B-B14F-4D97-AF65-F5344CB8AC3E}">
        <p14:creationId xmlns:p14="http://schemas.microsoft.com/office/powerpoint/2010/main" val="19476012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530508C3-231D-4364-8318-8AB632173087}" type="slidenum">
              <a:rPr lang="zh-CN" altLang="en-US" smtClean="0"/>
              <a:pPr>
                <a:defRPr/>
              </a:pPr>
              <a:t>‹#›</a:t>
            </a:fld>
            <a:endParaRPr lang="en-US" altLang="zh-CN"/>
          </a:p>
        </p:txBody>
      </p:sp>
    </p:spTree>
    <p:extLst>
      <p:ext uri="{BB962C8B-B14F-4D97-AF65-F5344CB8AC3E}">
        <p14:creationId xmlns:p14="http://schemas.microsoft.com/office/powerpoint/2010/main" val="33795047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3DCE4F8E-3CBC-4043-878C-C09BF89808B4}" type="slidenum">
              <a:rPr lang="zh-CN" altLang="en-US" smtClean="0"/>
              <a:pPr>
                <a:defRPr/>
              </a:pPr>
              <a:t>‹#›</a:t>
            </a:fld>
            <a:endParaRPr lang="en-US" altLang="zh-CN"/>
          </a:p>
        </p:txBody>
      </p:sp>
    </p:spTree>
    <p:extLst>
      <p:ext uri="{BB962C8B-B14F-4D97-AF65-F5344CB8AC3E}">
        <p14:creationId xmlns:p14="http://schemas.microsoft.com/office/powerpoint/2010/main" val="31605376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513DFE78-9FCB-4D78-972A-CFB032668BFC}" type="slidenum">
              <a:rPr lang="zh-CN" altLang="en-US" smtClean="0"/>
              <a:pPr>
                <a:defRPr/>
              </a:pPr>
              <a:t>‹#›</a:t>
            </a:fld>
            <a:endParaRPr lang="en-US" altLang="zh-CN"/>
          </a:p>
        </p:txBody>
      </p:sp>
    </p:spTree>
    <p:extLst>
      <p:ext uri="{BB962C8B-B14F-4D97-AF65-F5344CB8AC3E}">
        <p14:creationId xmlns:p14="http://schemas.microsoft.com/office/powerpoint/2010/main" val="14252635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595C3DEC-7492-4256-87B3-F1D378E3CFA0}" type="slidenum">
              <a:rPr lang="zh-CN" altLang="en-US"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9044834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B9A99288-3357-43E4-95B6-824F791E8C85}" type="slidenum">
              <a:rPr lang="zh-CN" altLang="en-US"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3768397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4D41C991-89F3-499B-BF11-3AD018D8E680}" type="slidenum">
              <a:rPr lang="zh-CN" altLang="en-US"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3681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normAutofit/>
          </a:bodyPr>
          <a:lstStyle>
            <a:lvl1pPr>
              <a:defRPr sz="2400"/>
            </a:lvl1pPr>
            <a:lvl2pPr>
              <a:defRPr sz="2400"/>
            </a:lvl2pPr>
            <a:lvl3pPr>
              <a:defRPr sz="2400"/>
            </a:lvl3pPr>
            <a:lvl4pPr>
              <a:defRPr sz="2400"/>
            </a:lvl4pPr>
            <a:lvl5pPr>
              <a:defRPr sz="2400"/>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normAutofit/>
          </a:bodyPr>
          <a:lstStyle>
            <a:lvl1pPr>
              <a:defRPr sz="2400"/>
            </a:lvl1pPr>
            <a:lvl2pPr>
              <a:defRPr sz="2400"/>
            </a:lvl2pPr>
            <a:lvl3pPr>
              <a:defRPr sz="2400"/>
            </a:lvl3pPr>
            <a:lvl4pPr>
              <a:defRPr sz="2400"/>
            </a:lvl4pPr>
            <a:lvl5pPr>
              <a:defRPr sz="2400"/>
            </a:lvl5pPr>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850106"/>
          </a:xfrm>
        </p:spPr>
        <p:txBody>
          <a:bodyPr/>
          <a:lstStyle>
            <a:lvl1pPr>
              <a:defRPr sz="3200"/>
            </a:lvl1p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0F10193E-2F85-4A9C-8DB2-21B4888F6B00}" type="slidenum">
              <a:rPr lang="zh-CN" altLang="en-US" smtClean="0"/>
              <a:pPr>
                <a:defRPr/>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F10193E-2F85-4A9C-8DB2-21B4888F6B00}" type="slidenum">
              <a:rPr lang="zh-CN" altLang="en-US"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5825150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solidFill>
                <a:prstClr val="black">
                  <a:tint val="75000"/>
                </a:prstClr>
              </a:solidFill>
            </a:endParaRPr>
          </a:p>
        </p:txBody>
      </p:sp>
      <p:sp>
        <p:nvSpPr>
          <p:cNvPr id="8" name="页脚占位符 7"/>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9" name="灯片编号占位符 8"/>
          <p:cNvSpPr>
            <a:spLocks noGrp="1"/>
          </p:cNvSpPr>
          <p:nvPr>
            <p:ph type="sldNum" sz="quarter" idx="12"/>
          </p:nvPr>
        </p:nvSpPr>
        <p:spPr/>
        <p:txBody>
          <a:bodyPr/>
          <a:lstStyle/>
          <a:p>
            <a:pPr>
              <a:defRPr/>
            </a:pPr>
            <a:fld id="{1B59508C-C024-4F6B-8E9D-2A7F24CB89C3}" type="slidenum">
              <a:rPr lang="zh-CN" altLang="en-US"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672993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solidFill>
                <a:prstClr val="black">
                  <a:tint val="75000"/>
                </a:prstClr>
              </a:solidFill>
            </a:endParaRPr>
          </a:p>
        </p:txBody>
      </p:sp>
      <p:sp>
        <p:nvSpPr>
          <p:cNvPr id="4" name="页脚占位符 3"/>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EEE4D782-786C-476C-87F3-72E85FA3BE10}" type="slidenum">
              <a:rPr lang="zh-CN" altLang="en-US"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2575955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F03D37D8-4EBB-408A-8FA2-ED1CBB84B402}" type="slidenum">
              <a:rPr lang="zh-CN" altLang="en-US"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5510829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F6765499-D5ED-4B45-B625-6975A4061F64}" type="slidenum">
              <a:rPr lang="zh-CN" altLang="en-US"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5706936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530508C3-231D-4364-8318-8AB632173087}" type="slidenum">
              <a:rPr lang="zh-CN" altLang="en-US"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7728943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3DCE4F8E-3CBC-4043-878C-C09BF89808B4}" type="slidenum">
              <a:rPr lang="zh-CN" altLang="en-US"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5769590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513DFE78-9FCB-4D78-972A-CFB032668BFC}" type="slidenum">
              <a:rPr lang="zh-CN" altLang="en-US"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65198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1B59508C-C024-4F6B-8E9D-2A7F24CB89C3}" type="slidenum">
              <a:rPr lang="zh-CN" altLang="en-US"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50106"/>
          </a:xfrm>
        </p:spPr>
        <p:txBody>
          <a:bodyPr/>
          <a:lstStyle>
            <a:lvl1pPr>
              <a:defRPr sz="320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EEE4D782-786C-476C-87F3-72E85FA3BE10}" type="slidenum">
              <a:rPr lang="zh-CN" altLang="en-US"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F03D37D8-4EBB-408A-8FA2-ED1CBB84B402}" type="slidenum">
              <a:rPr lang="zh-CN" altLang="en-US"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F6765499-D5ED-4B45-B625-6975A4061F64}" type="slidenum">
              <a:rPr lang="zh-CN" altLang="en-US"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530508C3-231D-4364-8318-8AB632173087}" type="slidenum">
              <a:rPr lang="zh-CN" altLang="en-US" smtClean="0"/>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pPr>
              <a:defRPr/>
            </a:pPr>
            <a:endParaRPr lang="en-US" altLang="zh-C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pPr>
              <a:defRPr/>
            </a:pPr>
            <a:endParaRPr lang="en-US" altLang="zh-C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pPr>
              <a:defRPr/>
            </a:pPr>
            <a:fld id="{21B849B3-E8B7-40FB-A580-88DE4CAF8C03}" type="slidenum">
              <a:rPr lang="zh-CN" altLang="en-US" smtClean="0"/>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kumimoji="0" lang="en-US" b="1">
              <a:solidFill>
                <a:prstClr val="white"/>
              </a:solidFill>
            </a:endParaRPr>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kumimoji="0" lang="en-US" b="1">
              <a:solidFill>
                <a:prstClr val="white"/>
              </a:solidFill>
            </a:endParaRPr>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B3AFFF1-9C47-49F0-AE12-AF188F3F4E82}" type="datetime1">
              <a:rPr lang="en-US" b="1" smtClean="0">
                <a:solidFill>
                  <a:prstClr val="black">
                    <a:tint val="95000"/>
                  </a:prstClr>
                </a:solidFill>
                <a:latin typeface="Arial Narrow" pitchFamily="34" charset="0"/>
              </a:rPr>
              <a:pPr/>
              <a:t>11/9/2016</a:t>
            </a:fld>
            <a:endParaRPr lang="en-US" b="1" dirty="0">
              <a:solidFill>
                <a:prstClr val="black">
                  <a:tint val="95000"/>
                </a:prstClr>
              </a:solidFill>
              <a:latin typeface="Arial Narrow" pitchFamily="34" charset="0"/>
            </a:endParaRPr>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b="1" dirty="0">
              <a:solidFill>
                <a:prstClr val="black">
                  <a:tint val="95000"/>
                </a:prstClr>
              </a:solidFill>
              <a:latin typeface="Arial Narrow" pitchFamily="34" charset="0"/>
            </a:endParaRPr>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8237106-F2ED-405E-BC33-CC3CF426205F}" type="slidenum">
              <a:rPr lang="en-US" b="1" smtClean="0">
                <a:solidFill>
                  <a:prstClr val="black">
                    <a:tint val="95000"/>
                  </a:prstClr>
                </a:solidFill>
                <a:latin typeface="Arial Narrow" pitchFamily="34" charset="0"/>
              </a:rPr>
              <a:pPr/>
              <a:t>‹#›</a:t>
            </a:fld>
            <a:endParaRPr lang="en-US" b="1" dirty="0">
              <a:solidFill>
                <a:prstClr val="black">
                  <a:tint val="95000"/>
                </a:prstClr>
              </a:solidFill>
              <a:latin typeface="Arial Narrow" pitchFamily="34" charset="0"/>
            </a:endParaRPr>
          </a:p>
        </p:txBody>
      </p:sp>
    </p:spTree>
    <p:extLst>
      <p:ext uri="{BB962C8B-B14F-4D97-AF65-F5344CB8AC3E}">
        <p14:creationId xmlns:p14="http://schemas.microsoft.com/office/powerpoint/2010/main" val="351114766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1B849B3-E8B7-40FB-A580-88DE4CAF8C03}" type="slidenum">
              <a:rPr lang="zh-CN" altLang="en-US" smtClean="0"/>
              <a:pPr>
                <a:defRPr/>
              </a:pPr>
              <a:t>‹#›</a:t>
            </a:fld>
            <a:endParaRPr lang="en-US" altLang="zh-CN"/>
          </a:p>
        </p:txBody>
      </p:sp>
    </p:spTree>
    <p:extLst>
      <p:ext uri="{BB962C8B-B14F-4D97-AF65-F5344CB8AC3E}">
        <p14:creationId xmlns:p14="http://schemas.microsoft.com/office/powerpoint/2010/main" val="121725403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1B849B3-E8B7-40FB-A580-88DE4CAF8C03}" type="slidenum">
              <a:rPr lang="zh-CN" altLang="en-US"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17463861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7.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7.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slide" Target="slide10.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8.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2.xml"/><Relationship Id="rId1" Type="http://schemas.openxmlformats.org/officeDocument/2006/relationships/slideLayout" Target="../slideLayouts/slideLayout3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2.xml"/><Relationship Id="rId1" Type="http://schemas.openxmlformats.org/officeDocument/2006/relationships/vmlDrawing" Target="../drawings/vmlDrawing2.vml"/><Relationship Id="rId6" Type="http://schemas.openxmlformats.org/officeDocument/2006/relationships/slide" Target="slide10.xml"/><Relationship Id="rId5" Type="http://schemas.openxmlformats.org/officeDocument/2006/relationships/image" Target="../media/image8.emf"/><Relationship Id="rId4" Type="http://schemas.openxmlformats.org/officeDocument/2006/relationships/oleObject" Target="../embeddings/Microsoft_Word_97_-_2003_Document1.doc"/></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0.wmf"/><Relationship Id="rId2" Type="http://schemas.openxmlformats.org/officeDocument/2006/relationships/slideLayout" Target="../slideLayouts/slideLayout27.xml"/><Relationship Id="rId1" Type="http://schemas.openxmlformats.org/officeDocument/2006/relationships/vmlDrawing" Target="../drawings/vmlDrawing3.vml"/><Relationship Id="rId6" Type="http://schemas.openxmlformats.org/officeDocument/2006/relationships/oleObject" Target="../embeddings/oleObject2.bin"/><Relationship Id="rId5" Type="http://schemas.openxmlformats.org/officeDocument/2006/relationships/image" Target="../media/image9.emf"/><Relationship Id="rId4" Type="http://schemas.openxmlformats.org/officeDocument/2006/relationships/oleObject" Target="../embeddings/Microsoft_Word_97_-_2003_Document2.doc"/></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66800" y="1219200"/>
            <a:ext cx="7391400" cy="762000"/>
          </a:xfrm>
        </p:spPr>
        <p:txBody>
          <a:bodyPr/>
          <a:lstStyle/>
          <a:p>
            <a:pPr algn="ctr" eaLnBrk="1" hangingPunct="1"/>
            <a:r>
              <a:rPr lang="zh-CN" altLang="en-US" sz="3600" dirty="0" smtClean="0">
                <a:latin typeface="黑体" pitchFamily="2" charset="-122"/>
                <a:ea typeface="黑体" pitchFamily="2" charset="-122"/>
              </a:rPr>
              <a:t>第</a:t>
            </a:r>
            <a:r>
              <a:rPr lang="en-US" altLang="zh-CN" sz="3600" dirty="0" smtClean="0">
                <a:latin typeface="黑体" pitchFamily="2" charset="-122"/>
                <a:ea typeface="黑体" pitchFamily="2" charset="-122"/>
              </a:rPr>
              <a:t>5</a:t>
            </a:r>
            <a:r>
              <a:rPr lang="zh-CN" altLang="en-US" sz="3600" dirty="0" smtClean="0">
                <a:latin typeface="黑体" pitchFamily="2" charset="-122"/>
                <a:ea typeface="黑体" pitchFamily="2" charset="-122"/>
              </a:rPr>
              <a:t>章  自底向上优先分析法</a:t>
            </a:r>
          </a:p>
        </p:txBody>
      </p:sp>
      <p:sp>
        <p:nvSpPr>
          <p:cNvPr id="11267" name="Rectangle 3"/>
          <p:cNvSpPr>
            <a:spLocks noGrp="1" noChangeArrowheads="1"/>
          </p:cNvSpPr>
          <p:nvPr>
            <p:ph sz="quarter" idx="13"/>
          </p:nvPr>
        </p:nvSpPr>
        <p:spPr>
          <a:xfrm>
            <a:off x="1873251" y="2511425"/>
            <a:ext cx="5723086" cy="3584575"/>
          </a:xfrm>
        </p:spPr>
        <p:txBody>
          <a:bodyPr/>
          <a:lstStyle/>
          <a:p>
            <a:pPr eaLnBrk="1" hangingPunct="1">
              <a:buFont typeface="Wingdings" pitchFamily="2" charset="2"/>
              <a:buChar char="§"/>
            </a:pPr>
            <a:r>
              <a:rPr lang="zh-CN" altLang="en-US" dirty="0" smtClean="0"/>
              <a:t>自底向上优先分析思想</a:t>
            </a:r>
            <a:endParaRPr lang="en-US" altLang="zh-CN" dirty="0" smtClean="0"/>
          </a:p>
          <a:p>
            <a:pPr eaLnBrk="1" hangingPunct="1">
              <a:buFont typeface="Wingdings" pitchFamily="2" charset="2"/>
              <a:buChar char="§"/>
            </a:pPr>
            <a:r>
              <a:rPr lang="zh-CN" altLang="en-US" dirty="0" smtClean="0"/>
              <a:t>算法优先分析法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18"/>
          <p:cNvSpPr>
            <a:spLocks noChangeArrowheads="1"/>
          </p:cNvSpPr>
          <p:nvPr/>
        </p:nvSpPr>
        <p:spPr bwMode="auto">
          <a:xfrm>
            <a:off x="4519613" y="3362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solidFill>
                <a:srgbClr val="FFFFFF"/>
              </a:solidFill>
            </a:endParaRPr>
          </a:p>
        </p:txBody>
      </p:sp>
      <p:sp>
        <p:nvSpPr>
          <p:cNvPr id="15" name="矩形 14"/>
          <p:cNvSpPr/>
          <p:nvPr/>
        </p:nvSpPr>
        <p:spPr>
          <a:xfrm>
            <a:off x="467544" y="262216"/>
            <a:ext cx="8136904" cy="523220"/>
          </a:xfrm>
          <a:prstGeom prst="rect">
            <a:avLst/>
          </a:prstGeom>
        </p:spPr>
        <p:txBody>
          <a:bodyPr wrap="square">
            <a:spAutoFit/>
          </a:bodyPr>
          <a:lstStyle/>
          <a:p>
            <a:pPr marL="0" lvl="1" eaLnBrk="1" hangingPunct="1">
              <a:spcBef>
                <a:spcPts val="0"/>
              </a:spcBef>
            </a:pPr>
            <a:r>
              <a:rPr lang="zh-CN" altLang="en-US" sz="2800" b="1" dirty="0" smtClean="0">
                <a:solidFill>
                  <a:srgbClr val="C00000"/>
                </a:solidFill>
              </a:rPr>
              <a:t>一、什么是算符文法？</a:t>
            </a:r>
            <a:endParaRPr lang="en-US" altLang="zh-CN" sz="2800" b="1" dirty="0" smtClean="0"/>
          </a:p>
        </p:txBody>
      </p:sp>
      <p:sp>
        <p:nvSpPr>
          <p:cNvPr id="16" name="矩形 15"/>
          <p:cNvSpPr/>
          <p:nvPr/>
        </p:nvSpPr>
        <p:spPr>
          <a:xfrm>
            <a:off x="683568" y="1074064"/>
            <a:ext cx="8136904" cy="1200329"/>
          </a:xfrm>
          <a:prstGeom prst="rect">
            <a:avLst/>
          </a:prstGeom>
        </p:spPr>
        <p:txBody>
          <a:bodyPr wrap="square">
            <a:spAutoFit/>
          </a:bodyPr>
          <a:lstStyle/>
          <a:p>
            <a:pPr marL="0" lvl="1" eaLnBrk="1" hangingPunct="1">
              <a:spcBef>
                <a:spcPts val="0"/>
              </a:spcBef>
            </a:pPr>
            <a:r>
              <a:rPr lang="zh-CN" altLang="en-US" b="1" dirty="0" smtClean="0">
                <a:solidFill>
                  <a:srgbClr val="C00000"/>
                </a:solidFill>
              </a:rPr>
              <a:t>定义</a:t>
            </a:r>
            <a:r>
              <a:rPr lang="en-US" altLang="zh-CN" b="1" dirty="0" smtClean="0">
                <a:solidFill>
                  <a:srgbClr val="C00000"/>
                </a:solidFill>
              </a:rPr>
              <a:t>5.1</a:t>
            </a:r>
            <a:r>
              <a:rPr lang="zh-CN" altLang="en-US" b="1" dirty="0" smtClean="0"/>
              <a:t>：设有文法</a:t>
            </a:r>
            <a:r>
              <a:rPr lang="en-US" altLang="zh-CN" b="1" dirty="0" smtClean="0"/>
              <a:t>G</a:t>
            </a:r>
            <a:r>
              <a:rPr lang="zh-CN" altLang="en-US" b="1" dirty="0" smtClean="0"/>
              <a:t>，如果</a:t>
            </a:r>
            <a:r>
              <a:rPr lang="en-US" altLang="zh-CN" b="1" dirty="0" smtClean="0"/>
              <a:t>G</a:t>
            </a:r>
            <a:r>
              <a:rPr lang="zh-CN" altLang="en-US" b="1" dirty="0" smtClean="0"/>
              <a:t>中没有形如</a:t>
            </a:r>
            <a:r>
              <a:rPr lang="en-US" altLang="zh-CN" b="1" dirty="0" smtClean="0"/>
              <a:t>A→…BC…</a:t>
            </a:r>
            <a:r>
              <a:rPr lang="zh-CN" altLang="en-US" b="1" dirty="0" smtClean="0"/>
              <a:t>的产生式，其中</a:t>
            </a:r>
            <a:r>
              <a:rPr lang="en-US" altLang="zh-CN" b="1" dirty="0" smtClean="0"/>
              <a:t>B,C</a:t>
            </a:r>
            <a:r>
              <a:rPr lang="zh-CN" altLang="en-US" b="1" dirty="0" smtClean="0"/>
              <a:t>都是非终结符号，则称</a:t>
            </a:r>
            <a:r>
              <a:rPr lang="en-US" altLang="zh-CN" b="1" dirty="0" smtClean="0"/>
              <a:t>G</a:t>
            </a:r>
            <a:r>
              <a:rPr lang="zh-CN" altLang="en-US" b="1" dirty="0" smtClean="0"/>
              <a:t>为算符文法（也称</a:t>
            </a:r>
            <a:r>
              <a:rPr lang="en-US" altLang="zh-CN" b="1" dirty="0" smtClean="0"/>
              <a:t>OG</a:t>
            </a:r>
            <a:r>
              <a:rPr lang="zh-CN" altLang="en-US" b="1" dirty="0" smtClean="0"/>
              <a:t>文法）</a:t>
            </a:r>
            <a:endParaRPr lang="en-US" altLang="zh-CN" b="1" dirty="0" smtClean="0"/>
          </a:p>
        </p:txBody>
      </p:sp>
      <p:sp>
        <p:nvSpPr>
          <p:cNvPr id="18" name="矩形 17"/>
          <p:cNvSpPr/>
          <p:nvPr/>
        </p:nvSpPr>
        <p:spPr>
          <a:xfrm>
            <a:off x="683568" y="2420888"/>
            <a:ext cx="8136904" cy="830997"/>
          </a:xfrm>
          <a:prstGeom prst="rect">
            <a:avLst/>
          </a:prstGeom>
        </p:spPr>
        <p:txBody>
          <a:bodyPr wrap="square">
            <a:spAutoFit/>
          </a:bodyPr>
          <a:lstStyle/>
          <a:p>
            <a:pPr marL="0" lvl="1" eaLnBrk="1" hangingPunct="1">
              <a:spcBef>
                <a:spcPts val="0"/>
              </a:spcBef>
            </a:pPr>
            <a:r>
              <a:rPr lang="zh-CN" altLang="en-US" b="1" dirty="0" smtClean="0"/>
              <a:t>定义</a:t>
            </a:r>
            <a:r>
              <a:rPr lang="en-US" altLang="zh-CN" b="1" dirty="0" smtClean="0"/>
              <a:t>5.1</a:t>
            </a:r>
            <a:r>
              <a:rPr lang="zh-CN" altLang="en-US" b="1" dirty="0" smtClean="0"/>
              <a:t>说明：算符文法中任何一个产生式的右端都不会出现两个非终结符号相邻的情况。</a:t>
            </a:r>
            <a:endParaRPr lang="en-US" altLang="zh-CN" b="1" dirty="0" smtClean="0"/>
          </a:p>
        </p:txBody>
      </p:sp>
      <p:sp>
        <p:nvSpPr>
          <p:cNvPr id="19" name="矩形 18"/>
          <p:cNvSpPr/>
          <p:nvPr/>
        </p:nvSpPr>
        <p:spPr>
          <a:xfrm>
            <a:off x="717496" y="3400069"/>
            <a:ext cx="8136904" cy="830997"/>
          </a:xfrm>
          <a:prstGeom prst="rect">
            <a:avLst/>
          </a:prstGeom>
        </p:spPr>
        <p:txBody>
          <a:bodyPr wrap="square">
            <a:spAutoFit/>
          </a:bodyPr>
          <a:lstStyle/>
          <a:p>
            <a:pPr marL="0" lvl="1" eaLnBrk="1" hangingPunct="1">
              <a:spcBef>
                <a:spcPts val="0"/>
              </a:spcBef>
            </a:pPr>
            <a:r>
              <a:rPr lang="zh-CN" altLang="en-US" b="1" dirty="0" smtClean="0">
                <a:solidFill>
                  <a:srgbClr val="C00000"/>
                </a:solidFill>
              </a:rPr>
              <a:t>性质</a:t>
            </a:r>
            <a:r>
              <a:rPr lang="en-US" altLang="zh-CN" b="1" dirty="0" smtClean="0">
                <a:solidFill>
                  <a:srgbClr val="C00000"/>
                </a:solidFill>
              </a:rPr>
              <a:t>1</a:t>
            </a:r>
            <a:r>
              <a:rPr lang="zh-CN" altLang="en-US" b="1" dirty="0" smtClean="0"/>
              <a:t>：算符文法中，</a:t>
            </a:r>
            <a:r>
              <a:rPr lang="zh-CN" altLang="en-US" b="1" dirty="0" smtClean="0">
                <a:solidFill>
                  <a:srgbClr val="C00000"/>
                </a:solidFill>
              </a:rPr>
              <a:t>任何句型</a:t>
            </a:r>
            <a:r>
              <a:rPr lang="zh-CN" altLang="en-US" b="1" dirty="0" smtClean="0"/>
              <a:t>都不包含两个相邻的非终结符号。</a:t>
            </a:r>
            <a:endParaRPr lang="en-US" altLang="zh-CN" b="1" dirty="0" smtClean="0"/>
          </a:p>
        </p:txBody>
      </p:sp>
      <p:sp>
        <p:nvSpPr>
          <p:cNvPr id="20" name="矩形 19"/>
          <p:cNvSpPr/>
          <p:nvPr/>
        </p:nvSpPr>
        <p:spPr>
          <a:xfrm>
            <a:off x="657320" y="4437112"/>
            <a:ext cx="8136904" cy="1569660"/>
          </a:xfrm>
          <a:prstGeom prst="rect">
            <a:avLst/>
          </a:prstGeom>
        </p:spPr>
        <p:txBody>
          <a:bodyPr wrap="square">
            <a:spAutoFit/>
          </a:bodyPr>
          <a:lstStyle/>
          <a:p>
            <a:pPr marL="0" lvl="1" eaLnBrk="1" hangingPunct="1">
              <a:spcBef>
                <a:spcPts val="0"/>
              </a:spcBef>
            </a:pPr>
            <a:r>
              <a:rPr lang="zh-CN" altLang="en-US" b="1" dirty="0" smtClean="0">
                <a:solidFill>
                  <a:srgbClr val="C00000"/>
                </a:solidFill>
              </a:rPr>
              <a:t>性质</a:t>
            </a:r>
            <a:r>
              <a:rPr lang="en-US" altLang="zh-CN" b="1" dirty="0" smtClean="0">
                <a:solidFill>
                  <a:srgbClr val="C00000"/>
                </a:solidFill>
              </a:rPr>
              <a:t>2</a:t>
            </a:r>
            <a:r>
              <a:rPr lang="zh-CN" altLang="en-US" b="1" dirty="0" smtClean="0"/>
              <a:t>：如果</a:t>
            </a:r>
            <a:r>
              <a:rPr lang="en-US" altLang="zh-CN" b="1" dirty="0" smtClean="0"/>
              <a:t>Ab(</a:t>
            </a:r>
            <a:r>
              <a:rPr lang="zh-CN" altLang="en-US" b="1" dirty="0" smtClean="0"/>
              <a:t>或</a:t>
            </a:r>
            <a:r>
              <a:rPr lang="en-US" altLang="zh-CN" b="1" dirty="0" err="1" smtClean="0"/>
              <a:t>bA</a:t>
            </a:r>
            <a:r>
              <a:rPr lang="en-US" altLang="zh-CN" b="1" dirty="0" smtClean="0"/>
              <a:t>)</a:t>
            </a:r>
            <a:r>
              <a:rPr lang="zh-CN" altLang="en-US" b="1" dirty="0" smtClean="0"/>
              <a:t>出现在算符文法的句型</a:t>
            </a:r>
            <a:r>
              <a:rPr lang="el-GR" altLang="zh-CN" b="1" dirty="0" smtClean="0"/>
              <a:t>γ</a:t>
            </a:r>
            <a:r>
              <a:rPr lang="zh-CN" altLang="en-US" b="1" dirty="0" smtClean="0"/>
              <a:t>中，在</a:t>
            </a:r>
            <a:r>
              <a:rPr lang="el-GR" altLang="zh-CN" b="1" dirty="0" smtClean="0"/>
              <a:t>γ</a:t>
            </a:r>
            <a:r>
              <a:rPr lang="zh-CN" altLang="en-US" b="1" dirty="0" smtClean="0"/>
              <a:t>的任何短语中，有</a:t>
            </a:r>
            <a:r>
              <a:rPr lang="en-US" altLang="zh-CN" b="1" dirty="0" smtClean="0"/>
              <a:t>b</a:t>
            </a:r>
            <a:r>
              <a:rPr lang="zh-CN" altLang="en-US" b="1" dirty="0" smtClean="0"/>
              <a:t>必含</a:t>
            </a:r>
            <a:r>
              <a:rPr lang="en-US" altLang="zh-CN" b="1" dirty="0" smtClean="0"/>
              <a:t>A</a:t>
            </a:r>
            <a:r>
              <a:rPr lang="zh-CN" altLang="en-US" b="1" dirty="0" smtClean="0"/>
              <a:t>。</a:t>
            </a:r>
            <a:endParaRPr lang="en-US" altLang="zh-CN" b="1" dirty="0" smtClean="0"/>
          </a:p>
          <a:p>
            <a:pPr marL="0" lvl="1" eaLnBrk="1" hangingPunct="1">
              <a:spcBef>
                <a:spcPts val="0"/>
              </a:spcBef>
            </a:pPr>
            <a:r>
              <a:rPr lang="zh-CN" altLang="en-US" b="1" dirty="0" smtClean="0">
                <a:solidFill>
                  <a:srgbClr val="C00000"/>
                </a:solidFill>
              </a:rPr>
              <a:t>也就是说</a:t>
            </a:r>
            <a:r>
              <a:rPr lang="zh-CN" altLang="en-US" b="1" dirty="0" smtClean="0"/>
              <a:t>，</a:t>
            </a:r>
            <a:r>
              <a:rPr lang="en-US" altLang="zh-CN" b="1" dirty="0" smtClean="0"/>
              <a:t>b</a:t>
            </a:r>
            <a:r>
              <a:rPr lang="zh-CN" altLang="en-US" b="1" dirty="0" smtClean="0"/>
              <a:t>要和</a:t>
            </a:r>
            <a:r>
              <a:rPr lang="en-US" altLang="zh-CN" b="1" dirty="0" smtClean="0"/>
              <a:t>A</a:t>
            </a:r>
            <a:r>
              <a:rPr lang="zh-CN" altLang="en-US" b="1" dirty="0"/>
              <a:t>一起归约</a:t>
            </a:r>
            <a:r>
              <a:rPr lang="zh-CN" altLang="en-US" b="1" dirty="0" smtClean="0"/>
              <a:t>。</a:t>
            </a:r>
            <a:r>
              <a:rPr lang="zh-CN" altLang="en-US" b="1" dirty="0" smtClean="0">
                <a:solidFill>
                  <a:srgbClr val="C00000"/>
                </a:solidFill>
              </a:rPr>
              <a:t>但，</a:t>
            </a:r>
            <a:r>
              <a:rPr lang="en-US" altLang="zh-CN" b="1" dirty="0" smtClean="0">
                <a:solidFill>
                  <a:srgbClr val="C00000"/>
                </a:solidFill>
              </a:rPr>
              <a:t>A</a:t>
            </a:r>
            <a:r>
              <a:rPr lang="zh-CN" altLang="en-US" b="1" dirty="0" smtClean="0">
                <a:solidFill>
                  <a:srgbClr val="C00000"/>
                </a:solidFill>
              </a:rPr>
              <a:t>也可以和其他的终结符号</a:t>
            </a:r>
            <a:r>
              <a:rPr lang="zh-CN" altLang="en-US" b="1" dirty="0" smtClean="0">
                <a:solidFill>
                  <a:srgbClr val="C00000"/>
                </a:solidFill>
              </a:rPr>
              <a:t>一起归约</a:t>
            </a:r>
            <a:r>
              <a:rPr lang="zh-CN" altLang="en-US" b="1" dirty="0" smtClean="0">
                <a:solidFill>
                  <a:srgbClr val="C00000"/>
                </a:solidFill>
              </a:rPr>
              <a:t>。</a:t>
            </a:r>
            <a:endParaRPr lang="en-US" altLang="zh-CN" b="1" dirty="0" smtClean="0">
              <a:solidFill>
                <a:srgbClr val="C00000"/>
              </a:solidFill>
            </a:endParaRPr>
          </a:p>
        </p:txBody>
      </p:sp>
    </p:spTree>
    <p:extLst>
      <p:ext uri="{BB962C8B-B14F-4D97-AF65-F5344CB8AC3E}">
        <p14:creationId xmlns:p14="http://schemas.microsoft.com/office/powerpoint/2010/main" val="105792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18"/>
          <p:cNvSpPr>
            <a:spLocks noChangeArrowheads="1"/>
          </p:cNvSpPr>
          <p:nvPr/>
        </p:nvSpPr>
        <p:spPr bwMode="auto">
          <a:xfrm>
            <a:off x="4519613" y="3362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solidFill>
                <a:srgbClr val="FFFFFF"/>
              </a:solidFill>
            </a:endParaRPr>
          </a:p>
        </p:txBody>
      </p:sp>
      <p:sp>
        <p:nvSpPr>
          <p:cNvPr id="15" name="矩形 14"/>
          <p:cNvSpPr/>
          <p:nvPr/>
        </p:nvSpPr>
        <p:spPr>
          <a:xfrm>
            <a:off x="467544" y="262216"/>
            <a:ext cx="8136904" cy="523220"/>
          </a:xfrm>
          <a:prstGeom prst="rect">
            <a:avLst/>
          </a:prstGeom>
        </p:spPr>
        <p:txBody>
          <a:bodyPr wrap="square">
            <a:spAutoFit/>
          </a:bodyPr>
          <a:lstStyle/>
          <a:p>
            <a:pPr marL="0" lvl="1" eaLnBrk="1" hangingPunct="1">
              <a:spcBef>
                <a:spcPts val="0"/>
              </a:spcBef>
            </a:pPr>
            <a:r>
              <a:rPr lang="zh-CN" altLang="en-US" sz="2800" b="1" dirty="0" smtClean="0">
                <a:solidFill>
                  <a:srgbClr val="C00000"/>
                </a:solidFill>
              </a:rPr>
              <a:t>二、为什么要强调算符的规约优先级？</a:t>
            </a:r>
            <a:endParaRPr lang="en-US" altLang="zh-CN" sz="2800" b="1" dirty="0" smtClean="0"/>
          </a:p>
        </p:txBody>
      </p:sp>
      <p:sp>
        <p:nvSpPr>
          <p:cNvPr id="8" name="TextBox 7"/>
          <p:cNvSpPr txBox="1"/>
          <p:nvPr/>
        </p:nvSpPr>
        <p:spPr>
          <a:xfrm>
            <a:off x="483216" y="980728"/>
            <a:ext cx="5600952" cy="1938992"/>
          </a:xfrm>
          <a:prstGeom prst="rect">
            <a:avLst/>
          </a:prstGeom>
          <a:noFill/>
        </p:spPr>
        <p:txBody>
          <a:bodyPr wrap="square" rtlCol="0">
            <a:spAutoFit/>
          </a:bodyPr>
          <a:lstStyle/>
          <a:p>
            <a:r>
              <a:rPr lang="zh-CN" altLang="en-US" b="1" dirty="0" smtClean="0"/>
              <a:t>例：</a:t>
            </a:r>
            <a:r>
              <a:rPr lang="en-US" altLang="zh-CN" b="1" dirty="0" smtClean="0"/>
              <a:t>P107  </a:t>
            </a:r>
            <a:r>
              <a:rPr lang="zh-CN" altLang="en-US" b="1" dirty="0" smtClean="0"/>
              <a:t>已知</a:t>
            </a:r>
            <a:r>
              <a:rPr lang="en-US" altLang="zh-CN" b="1" dirty="0" smtClean="0"/>
              <a:t>G</a:t>
            </a:r>
            <a:r>
              <a:rPr lang="zh-CN" altLang="en-US" b="1" dirty="0" smtClean="0"/>
              <a:t>（</a:t>
            </a:r>
            <a:r>
              <a:rPr lang="en-US" altLang="zh-CN" b="1" dirty="0" smtClean="0"/>
              <a:t>S):</a:t>
            </a:r>
          </a:p>
          <a:p>
            <a:pPr marL="457200" indent="-457200">
              <a:buAutoNum type="arabicParenBoth"/>
            </a:pPr>
            <a:r>
              <a:rPr lang="en-US" altLang="zh-CN" b="1" dirty="0" smtClean="0"/>
              <a:t>E→E+E</a:t>
            </a:r>
          </a:p>
          <a:p>
            <a:pPr marL="457200" indent="-457200">
              <a:buFontTx/>
              <a:buAutoNum type="arabicParenBoth"/>
            </a:pPr>
            <a:r>
              <a:rPr lang="en-US" altLang="zh-CN" b="1" dirty="0" smtClean="0"/>
              <a:t>E</a:t>
            </a:r>
            <a:r>
              <a:rPr lang="en-US" altLang="zh-CN" b="1" dirty="0"/>
              <a:t>→</a:t>
            </a:r>
            <a:r>
              <a:rPr lang="en-US" altLang="zh-CN" b="1" dirty="0" smtClean="0"/>
              <a:t>E*E</a:t>
            </a:r>
          </a:p>
          <a:p>
            <a:pPr marL="457200" indent="-457200">
              <a:buFontTx/>
              <a:buAutoNum type="arabicParenBoth"/>
            </a:pPr>
            <a:r>
              <a:rPr lang="en-US" altLang="zh-CN" b="1" dirty="0" smtClean="0"/>
              <a:t>E</a:t>
            </a:r>
            <a:r>
              <a:rPr lang="en-US" altLang="zh-CN" b="1" dirty="0"/>
              <a:t> </a:t>
            </a:r>
            <a:r>
              <a:rPr lang="en-US" altLang="zh-CN" b="1" dirty="0" smtClean="0"/>
              <a:t>→</a:t>
            </a:r>
            <a:r>
              <a:rPr lang="en-US" altLang="zh-CN" b="1" dirty="0" err="1" smtClean="0"/>
              <a:t>i</a:t>
            </a:r>
            <a:endParaRPr lang="en-US" altLang="zh-CN" b="1" dirty="0"/>
          </a:p>
          <a:p>
            <a:r>
              <a:rPr lang="zh-CN" altLang="en-US" b="1" dirty="0" smtClean="0"/>
              <a:t>分析输入串：</a:t>
            </a:r>
            <a:r>
              <a:rPr lang="en-US" altLang="zh-CN" b="1" dirty="0" err="1" smtClean="0"/>
              <a:t>i+i</a:t>
            </a:r>
            <a:r>
              <a:rPr lang="en-US" altLang="zh-CN" b="1" dirty="0" smtClean="0"/>
              <a:t>*</a:t>
            </a:r>
            <a:r>
              <a:rPr lang="en-US" altLang="zh-CN" b="1" dirty="0" err="1" smtClean="0"/>
              <a:t>i</a:t>
            </a:r>
            <a:r>
              <a:rPr lang="zh-CN" altLang="en-US" b="1" dirty="0" smtClean="0"/>
              <a:t>的规约过程。</a:t>
            </a:r>
            <a:endParaRPr lang="zh-CN" altLang="en-US" b="1" dirty="0"/>
          </a:p>
        </p:txBody>
      </p:sp>
      <p:sp>
        <p:nvSpPr>
          <p:cNvPr id="9" name="矩形 8"/>
          <p:cNvSpPr/>
          <p:nvPr/>
        </p:nvSpPr>
        <p:spPr>
          <a:xfrm>
            <a:off x="437808" y="2966968"/>
            <a:ext cx="8136904" cy="461665"/>
          </a:xfrm>
          <a:prstGeom prst="rect">
            <a:avLst/>
          </a:prstGeom>
        </p:spPr>
        <p:txBody>
          <a:bodyPr wrap="square">
            <a:spAutoFit/>
          </a:bodyPr>
          <a:lstStyle/>
          <a:p>
            <a:r>
              <a:rPr lang="zh-CN" altLang="en-US" b="1" dirty="0" smtClean="0"/>
              <a:t>原输入</a:t>
            </a:r>
            <a:r>
              <a:rPr lang="zh-CN" altLang="en-US" b="1" dirty="0"/>
              <a:t>串：</a:t>
            </a:r>
            <a:r>
              <a:rPr lang="en-US" altLang="zh-CN" b="1" dirty="0" err="1" smtClean="0"/>
              <a:t>i+i</a:t>
            </a:r>
            <a:r>
              <a:rPr lang="en-US" altLang="zh-CN" b="1" dirty="0" smtClean="0"/>
              <a:t>*</a:t>
            </a:r>
            <a:r>
              <a:rPr lang="en-US" altLang="zh-CN" b="1" dirty="0" err="1" smtClean="0"/>
              <a:t>i</a:t>
            </a:r>
            <a:r>
              <a:rPr lang="en-US" altLang="zh-CN" b="1" dirty="0" smtClean="0"/>
              <a:t>   </a:t>
            </a:r>
            <a:r>
              <a:rPr lang="zh-CN" altLang="en-US" b="1" dirty="0" smtClean="0"/>
              <a:t>等价为   </a:t>
            </a:r>
            <a:r>
              <a:rPr lang="en-US" altLang="zh-CN" b="1" dirty="0"/>
              <a:t>i1+i2*i3</a:t>
            </a:r>
            <a:endParaRPr lang="zh-CN" altLang="en-US" b="1" dirty="0"/>
          </a:p>
        </p:txBody>
      </p:sp>
      <p:sp>
        <p:nvSpPr>
          <p:cNvPr id="2" name="椭圆 1"/>
          <p:cNvSpPr/>
          <p:nvPr/>
        </p:nvSpPr>
        <p:spPr>
          <a:xfrm>
            <a:off x="4489452" y="980728"/>
            <a:ext cx="3672408" cy="144016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rPr>
              <a:t>为了方便说明规约的是哪个</a:t>
            </a:r>
            <a:r>
              <a:rPr lang="en-US" altLang="zh-CN" b="1" dirty="0" err="1" smtClean="0">
                <a:solidFill>
                  <a:srgbClr val="C00000"/>
                </a:solidFill>
              </a:rPr>
              <a:t>i</a:t>
            </a:r>
            <a:r>
              <a:rPr lang="zh-CN" altLang="en-US" b="1" dirty="0" smtClean="0">
                <a:solidFill>
                  <a:srgbClr val="C00000"/>
                </a:solidFill>
              </a:rPr>
              <a:t>，所以将</a:t>
            </a:r>
            <a:r>
              <a:rPr lang="en-US" altLang="zh-CN" b="1" dirty="0" err="1" smtClean="0">
                <a:solidFill>
                  <a:srgbClr val="C00000"/>
                </a:solidFill>
              </a:rPr>
              <a:t>i</a:t>
            </a:r>
            <a:r>
              <a:rPr lang="zh-CN" altLang="en-US" b="1" dirty="0" smtClean="0">
                <a:solidFill>
                  <a:srgbClr val="C00000"/>
                </a:solidFill>
              </a:rPr>
              <a:t>编号</a:t>
            </a:r>
            <a:endParaRPr lang="zh-CN" altLang="en-US" b="1" dirty="0">
              <a:solidFill>
                <a:srgbClr val="C00000"/>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2810121989"/>
              </p:ext>
            </p:extLst>
          </p:nvPr>
        </p:nvGraphicFramePr>
        <p:xfrm>
          <a:off x="2250853" y="1412776"/>
          <a:ext cx="6840760" cy="4754880"/>
        </p:xfrm>
        <a:graphic>
          <a:graphicData uri="http://schemas.openxmlformats.org/drawingml/2006/table">
            <a:tbl>
              <a:tblPr firstRow="1" bandRow="1">
                <a:tableStyleId>{5C22544A-7EE6-4342-B048-85BDC9FD1C3A}</a:tableStyleId>
              </a:tblPr>
              <a:tblGrid>
                <a:gridCol w="888859"/>
                <a:gridCol w="1326244"/>
                <a:gridCol w="1237852"/>
                <a:gridCol w="2019653"/>
                <a:gridCol w="1368152"/>
              </a:tblGrid>
              <a:tr h="360040">
                <a:tc>
                  <a:txBody>
                    <a:bodyPr/>
                    <a:lstStyle/>
                    <a:p>
                      <a:r>
                        <a:rPr lang="zh-CN" altLang="en-US" sz="2000" b="1" dirty="0" smtClean="0">
                          <a:solidFill>
                            <a:schemeClr val="tx1"/>
                          </a:solidFill>
                        </a:rPr>
                        <a:t>步骤</a:t>
                      </a:r>
                      <a:endParaRPr lang="zh-CN" altLang="en-US" sz="2000" b="1" dirty="0">
                        <a:solidFill>
                          <a:schemeClr val="tx1"/>
                        </a:solidFill>
                      </a:endParaRPr>
                    </a:p>
                  </a:txBody>
                  <a:tcPr/>
                </a:tc>
                <a:tc>
                  <a:txBody>
                    <a:bodyPr/>
                    <a:lstStyle/>
                    <a:p>
                      <a:r>
                        <a:rPr lang="zh-CN" altLang="en-US" sz="2000" b="1" dirty="0" smtClean="0">
                          <a:solidFill>
                            <a:schemeClr val="tx1"/>
                          </a:solidFill>
                        </a:rPr>
                        <a:t>符号栈</a:t>
                      </a:r>
                      <a:endParaRPr lang="zh-CN" altLang="en-US" sz="2000" b="1" dirty="0">
                        <a:solidFill>
                          <a:schemeClr val="tx1"/>
                        </a:solidFill>
                      </a:endParaRPr>
                    </a:p>
                  </a:txBody>
                  <a:tcPr/>
                </a:tc>
                <a:tc>
                  <a:txBody>
                    <a:bodyPr/>
                    <a:lstStyle/>
                    <a:p>
                      <a:r>
                        <a:rPr lang="zh-CN" altLang="en-US" sz="2000" b="1" dirty="0" smtClean="0">
                          <a:solidFill>
                            <a:schemeClr val="tx1"/>
                          </a:solidFill>
                        </a:rPr>
                        <a:t>当前符号</a:t>
                      </a:r>
                      <a:endParaRPr lang="zh-CN" altLang="en-US" sz="2000" b="1" dirty="0">
                        <a:solidFill>
                          <a:schemeClr val="tx1"/>
                        </a:solidFill>
                      </a:endParaRPr>
                    </a:p>
                  </a:txBody>
                  <a:tcPr/>
                </a:tc>
                <a:tc>
                  <a:txBody>
                    <a:bodyPr/>
                    <a:lstStyle/>
                    <a:p>
                      <a:r>
                        <a:rPr lang="zh-CN" altLang="en-US" sz="2000" b="1" dirty="0" smtClean="0">
                          <a:solidFill>
                            <a:schemeClr val="tx1"/>
                          </a:solidFill>
                        </a:rPr>
                        <a:t>输入串剩余部分</a:t>
                      </a:r>
                      <a:endParaRPr lang="zh-CN" altLang="en-US" sz="2000" b="1" dirty="0">
                        <a:solidFill>
                          <a:schemeClr val="tx1"/>
                        </a:solidFill>
                      </a:endParaRPr>
                    </a:p>
                  </a:txBody>
                  <a:tcPr/>
                </a:tc>
                <a:tc>
                  <a:txBody>
                    <a:bodyPr/>
                    <a:lstStyle/>
                    <a:p>
                      <a:r>
                        <a:rPr lang="zh-CN" altLang="en-US" sz="2000" b="1" dirty="0" smtClean="0">
                          <a:solidFill>
                            <a:schemeClr val="tx1"/>
                          </a:solidFill>
                        </a:rPr>
                        <a:t>动作</a:t>
                      </a:r>
                      <a:endParaRPr lang="zh-CN" altLang="en-US" sz="2000" b="1" dirty="0">
                        <a:solidFill>
                          <a:schemeClr val="tx1"/>
                        </a:solidFill>
                      </a:endParaRPr>
                    </a:p>
                  </a:txBody>
                  <a:tcPr/>
                </a:tc>
              </a:tr>
              <a:tr h="360040">
                <a:tc>
                  <a:txBody>
                    <a:bodyPr/>
                    <a:lstStyle/>
                    <a:p>
                      <a:r>
                        <a:rPr lang="en-US" altLang="zh-CN" sz="2000" b="1" dirty="0" smtClean="0">
                          <a:solidFill>
                            <a:schemeClr val="tx1"/>
                          </a:solidFill>
                        </a:rPr>
                        <a:t>1</a:t>
                      </a:r>
                      <a:r>
                        <a:rPr lang="zh-CN" altLang="en-US" sz="2000" b="1" dirty="0" smtClean="0">
                          <a:solidFill>
                            <a:schemeClr val="tx1"/>
                          </a:solidFill>
                        </a:rPr>
                        <a:t>）</a:t>
                      </a:r>
                      <a:endParaRPr lang="zh-CN" altLang="en-US" sz="2000" b="1" dirty="0">
                        <a:solidFill>
                          <a:schemeClr val="tx1"/>
                        </a:solidFill>
                      </a:endParaRPr>
                    </a:p>
                  </a:txBody>
                  <a:tcPr/>
                </a:tc>
                <a:tc>
                  <a:txBody>
                    <a:bodyPr/>
                    <a:lstStyle/>
                    <a:p>
                      <a:r>
                        <a:rPr lang="en-US" altLang="zh-CN" sz="2000" b="1" dirty="0" smtClean="0">
                          <a:solidFill>
                            <a:schemeClr val="tx1"/>
                          </a:solidFill>
                        </a:rPr>
                        <a:t>#</a:t>
                      </a:r>
                      <a:endParaRPr lang="zh-CN" altLang="en-US" sz="2000" b="1" dirty="0">
                        <a:solidFill>
                          <a:schemeClr val="tx1"/>
                        </a:solidFill>
                      </a:endParaRPr>
                    </a:p>
                  </a:txBody>
                  <a:tcPr/>
                </a:tc>
                <a:tc>
                  <a:txBody>
                    <a:bodyPr/>
                    <a:lstStyle/>
                    <a:p>
                      <a:r>
                        <a:rPr lang="en-US" altLang="zh-CN" sz="2000" b="1" dirty="0" smtClean="0">
                          <a:solidFill>
                            <a:schemeClr val="tx1"/>
                          </a:solidFill>
                        </a:rPr>
                        <a:t>i1</a:t>
                      </a:r>
                      <a:endParaRPr lang="zh-CN" altLang="en-US" sz="2000" b="1" dirty="0">
                        <a:solidFill>
                          <a:schemeClr val="tx1"/>
                        </a:solidFill>
                      </a:endParaRPr>
                    </a:p>
                  </a:txBody>
                  <a:tcPr/>
                </a:tc>
                <a:tc>
                  <a:txBody>
                    <a:bodyPr/>
                    <a:lstStyle/>
                    <a:p>
                      <a:r>
                        <a:rPr lang="en-US" altLang="zh-CN" sz="2000" b="1" dirty="0" smtClean="0">
                          <a:solidFill>
                            <a:schemeClr val="tx1"/>
                          </a:solidFill>
                        </a:rPr>
                        <a:t>+i2*i3#</a:t>
                      </a:r>
                      <a:endParaRPr lang="zh-CN" altLang="en-US" sz="2000" b="1" dirty="0">
                        <a:solidFill>
                          <a:schemeClr val="tx1"/>
                        </a:solidFill>
                      </a:endParaRPr>
                    </a:p>
                  </a:txBody>
                  <a:tcPr/>
                </a:tc>
                <a:tc>
                  <a:txBody>
                    <a:bodyPr/>
                    <a:lstStyle/>
                    <a:p>
                      <a:r>
                        <a:rPr lang="zh-CN" altLang="en-US" sz="2000" b="1" dirty="0" smtClean="0">
                          <a:solidFill>
                            <a:schemeClr val="tx1"/>
                          </a:solidFill>
                        </a:rPr>
                        <a:t>移进</a:t>
                      </a:r>
                      <a:endParaRPr lang="zh-CN" altLang="en-US" sz="2000" b="1" dirty="0">
                        <a:solidFill>
                          <a:schemeClr val="tx1"/>
                        </a:solidFill>
                      </a:endParaRPr>
                    </a:p>
                  </a:txBody>
                  <a:tcPr/>
                </a:tc>
              </a:tr>
              <a:tr h="360040">
                <a:tc>
                  <a:txBody>
                    <a:bodyPr/>
                    <a:lstStyle/>
                    <a:p>
                      <a:r>
                        <a:rPr lang="en-US" altLang="zh-CN" sz="2000" b="1" dirty="0" smtClean="0">
                          <a:solidFill>
                            <a:schemeClr val="tx1"/>
                          </a:solidFill>
                        </a:rPr>
                        <a:t>2</a:t>
                      </a:r>
                      <a:r>
                        <a:rPr lang="zh-CN" altLang="en-US" sz="2000" b="1" dirty="0" smtClean="0">
                          <a:solidFill>
                            <a:schemeClr val="tx1"/>
                          </a:solidFill>
                        </a:rPr>
                        <a:t>）</a:t>
                      </a:r>
                      <a:endParaRPr lang="zh-CN" altLang="en-US" sz="2000" b="1" dirty="0">
                        <a:solidFill>
                          <a:schemeClr val="tx1"/>
                        </a:solidFill>
                      </a:endParaRPr>
                    </a:p>
                  </a:txBody>
                  <a:tcPr/>
                </a:tc>
                <a:tc>
                  <a:txBody>
                    <a:bodyPr/>
                    <a:lstStyle/>
                    <a:p>
                      <a:r>
                        <a:rPr lang="en-US" altLang="zh-CN" sz="2000" b="1" dirty="0" smtClean="0">
                          <a:solidFill>
                            <a:schemeClr val="tx1"/>
                          </a:solidFill>
                        </a:rPr>
                        <a:t># i1</a:t>
                      </a:r>
                      <a:endParaRPr lang="zh-CN" altLang="en-US" sz="2000" b="1" dirty="0">
                        <a:solidFill>
                          <a:schemeClr val="tx1"/>
                        </a:solidFill>
                      </a:endParaRPr>
                    </a:p>
                  </a:txBody>
                  <a:tcPr/>
                </a:tc>
                <a:tc>
                  <a:txBody>
                    <a:bodyPr/>
                    <a:lstStyle/>
                    <a:p>
                      <a:r>
                        <a:rPr lang="en-US" altLang="zh-CN" sz="2000" b="1" dirty="0" smtClean="0">
                          <a:solidFill>
                            <a:schemeClr val="tx1"/>
                          </a:solidFill>
                        </a:rPr>
                        <a:t>+</a:t>
                      </a:r>
                      <a:endParaRPr lang="zh-CN" altLang="en-US" sz="20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i2*i3#</a:t>
                      </a:r>
                      <a:endParaRPr lang="zh-CN" altLang="en-US" sz="2000" b="1" dirty="0">
                        <a:solidFill>
                          <a:schemeClr val="tx1"/>
                        </a:solidFill>
                      </a:endParaRPr>
                    </a:p>
                  </a:txBody>
                  <a:tcPr/>
                </a:tc>
                <a:tc>
                  <a:txBody>
                    <a:bodyPr/>
                    <a:lstStyle/>
                    <a:p>
                      <a:r>
                        <a:rPr lang="zh-CN" altLang="en-US" sz="2000" b="1" dirty="0" smtClean="0"/>
                        <a:t>归</a:t>
                      </a:r>
                      <a:r>
                        <a:rPr lang="zh-CN" altLang="en-US" sz="2000" b="1" dirty="0" smtClean="0">
                          <a:solidFill>
                            <a:schemeClr val="tx1"/>
                          </a:solidFill>
                        </a:rPr>
                        <a:t>约</a:t>
                      </a:r>
                      <a:r>
                        <a:rPr lang="zh-CN" altLang="en-US" sz="2000" b="1" dirty="0" smtClean="0">
                          <a:solidFill>
                            <a:schemeClr val="tx1"/>
                          </a:solidFill>
                        </a:rPr>
                        <a:t>（</a:t>
                      </a:r>
                      <a:r>
                        <a:rPr lang="en-US" altLang="zh-CN" sz="2000" b="1" dirty="0" smtClean="0">
                          <a:solidFill>
                            <a:schemeClr val="tx1"/>
                          </a:solidFill>
                        </a:rPr>
                        <a:t>3</a:t>
                      </a:r>
                      <a:r>
                        <a:rPr lang="zh-CN" altLang="en-US" sz="2000" b="1" dirty="0" smtClean="0">
                          <a:solidFill>
                            <a:schemeClr val="tx1"/>
                          </a:solidFill>
                        </a:rPr>
                        <a:t>）</a:t>
                      </a:r>
                      <a:endParaRPr lang="zh-CN" altLang="en-US" sz="2000" b="1" dirty="0">
                        <a:solidFill>
                          <a:schemeClr val="tx1"/>
                        </a:solidFill>
                      </a:endParaRPr>
                    </a:p>
                  </a:txBody>
                  <a:tcPr/>
                </a:tc>
              </a:tr>
              <a:tr h="360040">
                <a:tc>
                  <a:txBody>
                    <a:bodyPr/>
                    <a:lstStyle/>
                    <a:p>
                      <a:r>
                        <a:rPr lang="en-US" altLang="zh-CN" sz="2000" b="1" dirty="0" smtClean="0">
                          <a:solidFill>
                            <a:schemeClr val="tx1"/>
                          </a:solidFill>
                        </a:rPr>
                        <a:t>3</a:t>
                      </a:r>
                      <a:r>
                        <a:rPr lang="zh-CN" altLang="en-US" sz="2000" b="1" dirty="0" smtClean="0">
                          <a:solidFill>
                            <a:schemeClr val="tx1"/>
                          </a:solidFill>
                        </a:rPr>
                        <a:t>）</a:t>
                      </a:r>
                      <a:endParaRPr lang="zh-CN" altLang="en-US" sz="20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 E</a:t>
                      </a:r>
                      <a:endParaRPr lang="zh-CN" altLang="en-US" sz="2000" b="1" dirty="0">
                        <a:solidFill>
                          <a:schemeClr val="tx1"/>
                        </a:solidFill>
                      </a:endParaRPr>
                    </a:p>
                  </a:txBody>
                  <a:tcPr/>
                </a:tc>
                <a:tc>
                  <a:txBody>
                    <a:bodyPr/>
                    <a:lstStyle/>
                    <a:p>
                      <a:r>
                        <a:rPr lang="en-US" altLang="zh-CN" sz="2000" b="1" dirty="0" smtClean="0">
                          <a:solidFill>
                            <a:schemeClr val="tx1"/>
                          </a:solidFill>
                        </a:rPr>
                        <a:t>+</a:t>
                      </a:r>
                      <a:endParaRPr lang="zh-CN" altLang="en-US" sz="20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i2*i3#</a:t>
                      </a:r>
                      <a:endParaRPr lang="zh-CN" altLang="en-US" sz="2000" b="1" dirty="0">
                        <a:solidFill>
                          <a:schemeClr val="tx1"/>
                        </a:solidFill>
                      </a:endParaRPr>
                    </a:p>
                  </a:txBody>
                  <a:tcPr/>
                </a:tc>
                <a:tc>
                  <a:txBody>
                    <a:bodyPr/>
                    <a:lstStyle/>
                    <a:p>
                      <a:r>
                        <a:rPr lang="zh-CN" altLang="en-US" sz="2000" b="1" dirty="0" smtClean="0">
                          <a:solidFill>
                            <a:schemeClr val="tx1"/>
                          </a:solidFill>
                        </a:rPr>
                        <a:t>移进</a:t>
                      </a:r>
                      <a:endParaRPr lang="zh-CN" altLang="en-US" sz="2000" b="1" dirty="0">
                        <a:solidFill>
                          <a:schemeClr val="tx1"/>
                        </a:solidFill>
                      </a:endParaRPr>
                    </a:p>
                  </a:txBody>
                  <a:tcPr/>
                </a:tc>
              </a:tr>
              <a:tr h="360040">
                <a:tc>
                  <a:txBody>
                    <a:bodyPr/>
                    <a:lstStyle/>
                    <a:p>
                      <a:r>
                        <a:rPr lang="en-US" altLang="zh-CN" sz="2000" b="1" dirty="0" smtClean="0">
                          <a:solidFill>
                            <a:schemeClr val="tx1"/>
                          </a:solidFill>
                        </a:rPr>
                        <a:t>4</a:t>
                      </a:r>
                      <a:r>
                        <a:rPr lang="zh-CN" altLang="en-US" sz="2000" b="1" dirty="0" smtClean="0">
                          <a:solidFill>
                            <a:schemeClr val="tx1"/>
                          </a:solidFill>
                        </a:rPr>
                        <a:t>）</a:t>
                      </a:r>
                      <a:endParaRPr lang="zh-CN" altLang="en-US" sz="2000" b="1" dirty="0">
                        <a:solidFill>
                          <a:schemeClr val="tx1"/>
                        </a:solidFill>
                      </a:endParaRPr>
                    </a:p>
                  </a:txBody>
                  <a:tcPr/>
                </a:tc>
                <a:tc>
                  <a:txBody>
                    <a:bodyPr/>
                    <a:lstStyle/>
                    <a:p>
                      <a:r>
                        <a:rPr lang="en-US" altLang="zh-CN" sz="2000" b="1" dirty="0" smtClean="0">
                          <a:solidFill>
                            <a:schemeClr val="tx1"/>
                          </a:solidFill>
                        </a:rPr>
                        <a:t>#E+</a:t>
                      </a:r>
                      <a:endParaRPr lang="zh-CN" altLang="en-US" sz="2000" b="1" dirty="0">
                        <a:solidFill>
                          <a:schemeClr val="tx1"/>
                        </a:solidFill>
                      </a:endParaRPr>
                    </a:p>
                  </a:txBody>
                  <a:tcPr/>
                </a:tc>
                <a:tc>
                  <a:txBody>
                    <a:bodyPr/>
                    <a:lstStyle/>
                    <a:p>
                      <a:r>
                        <a:rPr lang="en-US" altLang="zh-CN" sz="2000" b="1" dirty="0" smtClean="0">
                          <a:solidFill>
                            <a:schemeClr val="tx1"/>
                          </a:solidFill>
                        </a:rPr>
                        <a:t>i2</a:t>
                      </a:r>
                      <a:endParaRPr lang="zh-CN" altLang="en-US" sz="2000" b="1" dirty="0">
                        <a:solidFill>
                          <a:schemeClr val="tx1"/>
                        </a:solidFill>
                      </a:endParaRPr>
                    </a:p>
                  </a:txBody>
                  <a:tcPr/>
                </a:tc>
                <a:tc>
                  <a:txBody>
                    <a:bodyPr/>
                    <a:lstStyle/>
                    <a:p>
                      <a:r>
                        <a:rPr lang="en-US" altLang="zh-CN" sz="2000" b="1" dirty="0" smtClean="0">
                          <a:solidFill>
                            <a:schemeClr val="tx1"/>
                          </a:solidFill>
                        </a:rPr>
                        <a:t>*i3#</a:t>
                      </a:r>
                      <a:endParaRPr lang="zh-CN" altLang="en-US" sz="2000" b="1" dirty="0">
                        <a:solidFill>
                          <a:schemeClr val="tx1"/>
                        </a:solidFill>
                      </a:endParaRPr>
                    </a:p>
                  </a:txBody>
                  <a:tcPr/>
                </a:tc>
                <a:tc>
                  <a:txBody>
                    <a:bodyPr/>
                    <a:lstStyle/>
                    <a:p>
                      <a:r>
                        <a:rPr lang="zh-CN" altLang="en-US" sz="2000" b="1" dirty="0" smtClean="0">
                          <a:solidFill>
                            <a:schemeClr val="tx1"/>
                          </a:solidFill>
                        </a:rPr>
                        <a:t>移进</a:t>
                      </a:r>
                      <a:endParaRPr lang="zh-CN" altLang="en-US" sz="2000" b="1" dirty="0">
                        <a:solidFill>
                          <a:schemeClr val="tx1"/>
                        </a:solidFill>
                      </a:endParaRPr>
                    </a:p>
                  </a:txBody>
                  <a:tcPr/>
                </a:tc>
              </a:tr>
              <a:tr h="360040">
                <a:tc>
                  <a:txBody>
                    <a:bodyPr/>
                    <a:lstStyle/>
                    <a:p>
                      <a:r>
                        <a:rPr lang="en-US" altLang="zh-CN" sz="2000" b="1" dirty="0" smtClean="0">
                          <a:solidFill>
                            <a:schemeClr val="tx1"/>
                          </a:solidFill>
                        </a:rPr>
                        <a:t>5</a:t>
                      </a:r>
                      <a:r>
                        <a:rPr lang="zh-CN" altLang="en-US" sz="2000" b="1" dirty="0" smtClean="0">
                          <a:solidFill>
                            <a:schemeClr val="tx1"/>
                          </a:solidFill>
                        </a:rPr>
                        <a:t>）</a:t>
                      </a:r>
                      <a:endParaRPr lang="zh-CN" altLang="en-US" sz="2000" b="1" dirty="0">
                        <a:solidFill>
                          <a:schemeClr val="tx1"/>
                        </a:solidFill>
                      </a:endParaRPr>
                    </a:p>
                  </a:txBody>
                  <a:tcPr/>
                </a:tc>
                <a:tc>
                  <a:txBody>
                    <a:bodyPr/>
                    <a:lstStyle/>
                    <a:p>
                      <a:r>
                        <a:rPr lang="en-US" altLang="zh-CN" sz="2000" b="1" dirty="0" smtClean="0">
                          <a:solidFill>
                            <a:schemeClr val="tx1"/>
                          </a:solidFill>
                        </a:rPr>
                        <a:t>#E+i2</a:t>
                      </a:r>
                      <a:endParaRPr lang="zh-CN" altLang="en-US" sz="2000" b="1" dirty="0">
                        <a:solidFill>
                          <a:schemeClr val="tx1"/>
                        </a:solidFill>
                      </a:endParaRPr>
                    </a:p>
                  </a:txBody>
                  <a:tcPr/>
                </a:tc>
                <a:tc>
                  <a:txBody>
                    <a:bodyPr/>
                    <a:lstStyle/>
                    <a:p>
                      <a:r>
                        <a:rPr lang="en-US" altLang="zh-CN" sz="2000" b="1" dirty="0" smtClean="0">
                          <a:solidFill>
                            <a:schemeClr val="tx1"/>
                          </a:solidFill>
                        </a:rPr>
                        <a:t>*</a:t>
                      </a:r>
                      <a:endParaRPr lang="zh-CN" altLang="en-US" sz="2000" b="1" dirty="0">
                        <a:solidFill>
                          <a:schemeClr val="tx1"/>
                        </a:solidFill>
                      </a:endParaRPr>
                    </a:p>
                  </a:txBody>
                  <a:tcPr/>
                </a:tc>
                <a:tc>
                  <a:txBody>
                    <a:bodyPr/>
                    <a:lstStyle/>
                    <a:p>
                      <a:r>
                        <a:rPr lang="en-US" altLang="zh-CN" sz="2000" b="1" dirty="0" smtClean="0">
                          <a:solidFill>
                            <a:schemeClr val="tx1"/>
                          </a:solidFill>
                        </a:rPr>
                        <a:t>i3#</a:t>
                      </a:r>
                      <a:endParaRPr lang="zh-CN" altLang="en-US" sz="2000" b="1" dirty="0">
                        <a:solidFill>
                          <a:schemeClr val="tx1"/>
                        </a:solidFill>
                      </a:endParaRPr>
                    </a:p>
                  </a:txBody>
                  <a:tcPr/>
                </a:tc>
                <a:tc>
                  <a:txBody>
                    <a:bodyPr/>
                    <a:lstStyle/>
                    <a:p>
                      <a:r>
                        <a:rPr lang="zh-CN" altLang="en-US" sz="2000" b="1" dirty="0" smtClean="0"/>
                        <a:t>归</a:t>
                      </a:r>
                      <a:r>
                        <a:rPr lang="zh-CN" altLang="en-US" sz="2000" b="1" dirty="0" smtClean="0">
                          <a:solidFill>
                            <a:schemeClr val="tx1"/>
                          </a:solidFill>
                        </a:rPr>
                        <a:t>约</a:t>
                      </a:r>
                      <a:r>
                        <a:rPr lang="zh-CN" altLang="en-US" sz="2000" b="1" dirty="0" smtClean="0">
                          <a:solidFill>
                            <a:schemeClr val="tx1"/>
                          </a:solidFill>
                        </a:rPr>
                        <a:t>（</a:t>
                      </a:r>
                      <a:r>
                        <a:rPr lang="en-US" altLang="zh-CN" sz="2000" b="1" dirty="0" smtClean="0">
                          <a:solidFill>
                            <a:schemeClr val="tx1"/>
                          </a:solidFill>
                        </a:rPr>
                        <a:t>3</a:t>
                      </a:r>
                      <a:r>
                        <a:rPr lang="zh-CN" altLang="en-US" sz="2000" b="1" dirty="0" smtClean="0">
                          <a:solidFill>
                            <a:schemeClr val="tx1"/>
                          </a:solidFill>
                        </a:rPr>
                        <a:t>）</a:t>
                      </a:r>
                      <a:endParaRPr lang="zh-CN" altLang="en-US" sz="2000" b="1" dirty="0">
                        <a:solidFill>
                          <a:schemeClr val="tx1"/>
                        </a:solidFill>
                      </a:endParaRPr>
                    </a:p>
                  </a:txBody>
                  <a:tcPr/>
                </a:tc>
              </a:tr>
              <a:tr h="360040">
                <a:tc>
                  <a:txBody>
                    <a:bodyPr/>
                    <a:lstStyle/>
                    <a:p>
                      <a:r>
                        <a:rPr lang="en-US" altLang="zh-CN" sz="2000" b="1" dirty="0" smtClean="0">
                          <a:solidFill>
                            <a:srgbClr val="C00000"/>
                          </a:solidFill>
                        </a:rPr>
                        <a:t>6</a:t>
                      </a:r>
                      <a:r>
                        <a:rPr lang="zh-CN" altLang="en-US" sz="2000" b="1" dirty="0" smtClean="0">
                          <a:solidFill>
                            <a:srgbClr val="C00000"/>
                          </a:solidFill>
                        </a:rPr>
                        <a:t>）</a:t>
                      </a:r>
                      <a:endParaRPr lang="zh-CN" altLang="en-US" sz="2000" b="1" dirty="0">
                        <a:solidFill>
                          <a:srgbClr val="C00000"/>
                        </a:solidFill>
                      </a:endParaRPr>
                    </a:p>
                  </a:txBody>
                  <a:tcPr/>
                </a:tc>
                <a:tc>
                  <a:txBody>
                    <a:bodyPr/>
                    <a:lstStyle/>
                    <a:p>
                      <a:r>
                        <a:rPr lang="en-US" altLang="zh-CN" sz="2000" b="1" dirty="0" smtClean="0">
                          <a:solidFill>
                            <a:srgbClr val="C00000"/>
                          </a:solidFill>
                        </a:rPr>
                        <a:t>#E+E</a:t>
                      </a:r>
                      <a:endParaRPr lang="zh-CN" altLang="en-US" sz="2000" b="1" dirty="0">
                        <a:solidFill>
                          <a:srgbClr val="C00000"/>
                        </a:solidFill>
                      </a:endParaRPr>
                    </a:p>
                  </a:txBody>
                  <a:tcPr/>
                </a:tc>
                <a:tc>
                  <a:txBody>
                    <a:bodyPr/>
                    <a:lstStyle/>
                    <a:p>
                      <a:r>
                        <a:rPr lang="en-US" altLang="zh-CN" sz="2000" b="1" dirty="0" smtClean="0">
                          <a:solidFill>
                            <a:srgbClr val="C00000"/>
                          </a:solidFill>
                        </a:rPr>
                        <a:t>*</a:t>
                      </a:r>
                      <a:endParaRPr lang="zh-CN" altLang="en-US" sz="2000" b="1"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C00000"/>
                          </a:solidFill>
                        </a:rPr>
                        <a:t>i3#</a:t>
                      </a:r>
                      <a:endParaRPr lang="zh-CN" altLang="en-US" sz="2000" b="1" dirty="0" smtClean="0">
                        <a:solidFill>
                          <a:srgbClr val="C00000"/>
                        </a:solidFill>
                      </a:endParaRPr>
                    </a:p>
                  </a:txBody>
                  <a:tcPr/>
                </a:tc>
                <a:tc>
                  <a:txBody>
                    <a:bodyPr/>
                    <a:lstStyle/>
                    <a:p>
                      <a:r>
                        <a:rPr lang="zh-CN" altLang="en-US" sz="2000" b="1" dirty="0" smtClean="0">
                          <a:solidFill>
                            <a:srgbClr val="C00000"/>
                          </a:solidFill>
                        </a:rPr>
                        <a:t>规约</a:t>
                      </a:r>
                      <a:endParaRPr lang="zh-CN" altLang="en-US" sz="2000" b="1" dirty="0">
                        <a:solidFill>
                          <a:srgbClr val="C00000"/>
                        </a:solidFill>
                      </a:endParaRPr>
                    </a:p>
                  </a:txBody>
                  <a:tcPr/>
                </a:tc>
              </a:tr>
              <a:tr h="360040">
                <a:tc>
                  <a:txBody>
                    <a:bodyPr/>
                    <a:lstStyle/>
                    <a:p>
                      <a:r>
                        <a:rPr lang="en-US" altLang="zh-CN" sz="2000" b="1" dirty="0" smtClean="0">
                          <a:solidFill>
                            <a:srgbClr val="C00000"/>
                          </a:solidFill>
                        </a:rPr>
                        <a:t>7</a:t>
                      </a:r>
                      <a:r>
                        <a:rPr lang="zh-CN" altLang="en-US" sz="2000" b="1" dirty="0" smtClean="0">
                          <a:solidFill>
                            <a:srgbClr val="C00000"/>
                          </a:solidFill>
                        </a:rPr>
                        <a:t>）</a:t>
                      </a:r>
                      <a:endParaRPr lang="zh-CN" altLang="en-US" sz="2000" b="1"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C00000"/>
                          </a:solidFill>
                        </a:rPr>
                        <a:t>#E</a:t>
                      </a:r>
                      <a:endParaRPr lang="zh-CN" altLang="en-US" sz="2000" b="1" dirty="0" smtClean="0">
                        <a:solidFill>
                          <a:srgbClr val="C00000"/>
                        </a:solidFill>
                      </a:endParaRPr>
                    </a:p>
                  </a:txBody>
                  <a:tcPr/>
                </a:tc>
                <a:tc>
                  <a:txBody>
                    <a:bodyPr/>
                    <a:lstStyle/>
                    <a:p>
                      <a:r>
                        <a:rPr lang="en-US" altLang="zh-CN" sz="2000" b="1" dirty="0" smtClean="0">
                          <a:solidFill>
                            <a:srgbClr val="C00000"/>
                          </a:solidFill>
                        </a:rPr>
                        <a:t>*</a:t>
                      </a:r>
                      <a:endParaRPr lang="zh-CN" altLang="en-US" sz="2000" b="1" dirty="0">
                        <a:solidFill>
                          <a:srgbClr val="C00000"/>
                        </a:solidFill>
                      </a:endParaRPr>
                    </a:p>
                  </a:txBody>
                  <a:tcPr/>
                </a:tc>
                <a:tc>
                  <a:txBody>
                    <a:bodyPr/>
                    <a:lstStyle/>
                    <a:p>
                      <a:r>
                        <a:rPr lang="en-US" altLang="zh-CN" sz="2000" b="1" dirty="0" smtClean="0">
                          <a:solidFill>
                            <a:srgbClr val="C00000"/>
                          </a:solidFill>
                        </a:rPr>
                        <a:t>i3#</a:t>
                      </a:r>
                      <a:endParaRPr lang="zh-CN" altLang="en-US" sz="2000" b="1" dirty="0">
                        <a:solidFill>
                          <a:srgbClr val="C00000"/>
                        </a:solidFill>
                      </a:endParaRPr>
                    </a:p>
                  </a:txBody>
                  <a:tcPr/>
                </a:tc>
                <a:tc>
                  <a:txBody>
                    <a:bodyPr/>
                    <a:lstStyle/>
                    <a:p>
                      <a:r>
                        <a:rPr lang="zh-CN" altLang="en-US" sz="2000" b="1" dirty="0" smtClean="0">
                          <a:solidFill>
                            <a:srgbClr val="C00000"/>
                          </a:solidFill>
                        </a:rPr>
                        <a:t>移进</a:t>
                      </a:r>
                      <a:endParaRPr lang="zh-CN" altLang="en-US" sz="2000" b="1" dirty="0">
                        <a:solidFill>
                          <a:srgbClr val="C00000"/>
                        </a:solidFill>
                      </a:endParaRPr>
                    </a:p>
                  </a:txBody>
                  <a:tcPr/>
                </a:tc>
              </a:tr>
              <a:tr h="360040">
                <a:tc>
                  <a:txBody>
                    <a:bodyPr/>
                    <a:lstStyle/>
                    <a:p>
                      <a:r>
                        <a:rPr lang="en-US" altLang="zh-CN" sz="2000" b="1" dirty="0" smtClean="0">
                          <a:solidFill>
                            <a:schemeClr val="tx1"/>
                          </a:solidFill>
                        </a:rPr>
                        <a:t>8</a:t>
                      </a:r>
                      <a:r>
                        <a:rPr lang="zh-CN" altLang="en-US" sz="2000" b="1" dirty="0" smtClean="0">
                          <a:solidFill>
                            <a:schemeClr val="tx1"/>
                          </a:solidFill>
                        </a:rPr>
                        <a:t>）</a:t>
                      </a:r>
                      <a:endParaRPr lang="zh-CN" altLang="en-US" sz="2000" b="1" dirty="0">
                        <a:solidFill>
                          <a:schemeClr val="tx1"/>
                        </a:solidFill>
                      </a:endParaRPr>
                    </a:p>
                  </a:txBody>
                  <a:tcPr/>
                </a:tc>
                <a:tc>
                  <a:txBody>
                    <a:bodyPr/>
                    <a:lstStyle/>
                    <a:p>
                      <a:r>
                        <a:rPr lang="en-US" altLang="zh-CN" sz="2000" b="1" dirty="0" smtClean="0">
                          <a:solidFill>
                            <a:schemeClr val="tx1"/>
                          </a:solidFill>
                        </a:rPr>
                        <a:t>#E*</a:t>
                      </a:r>
                      <a:endParaRPr lang="zh-CN" altLang="en-US" sz="2000" b="1" dirty="0">
                        <a:solidFill>
                          <a:schemeClr val="tx1"/>
                        </a:solidFill>
                      </a:endParaRPr>
                    </a:p>
                  </a:txBody>
                  <a:tcPr/>
                </a:tc>
                <a:tc>
                  <a:txBody>
                    <a:bodyPr/>
                    <a:lstStyle/>
                    <a:p>
                      <a:r>
                        <a:rPr lang="en-US" altLang="zh-CN" sz="2000" b="1" dirty="0" smtClean="0">
                          <a:solidFill>
                            <a:schemeClr val="tx1"/>
                          </a:solidFill>
                        </a:rPr>
                        <a:t>i3</a:t>
                      </a:r>
                      <a:endParaRPr lang="zh-CN" altLang="en-US" sz="2000" b="1" dirty="0">
                        <a:solidFill>
                          <a:schemeClr val="tx1"/>
                        </a:solidFill>
                      </a:endParaRPr>
                    </a:p>
                  </a:txBody>
                  <a:tcPr/>
                </a:tc>
                <a:tc>
                  <a:txBody>
                    <a:bodyPr/>
                    <a:lstStyle/>
                    <a:p>
                      <a:r>
                        <a:rPr lang="en-US" altLang="zh-CN" sz="2000" b="1" dirty="0" smtClean="0">
                          <a:solidFill>
                            <a:schemeClr val="tx1"/>
                          </a:solidFill>
                        </a:rPr>
                        <a:t>#</a:t>
                      </a:r>
                      <a:endParaRPr lang="zh-CN" altLang="en-US" sz="2000" b="1" dirty="0">
                        <a:solidFill>
                          <a:schemeClr val="tx1"/>
                        </a:solidFill>
                      </a:endParaRPr>
                    </a:p>
                  </a:txBody>
                  <a:tcPr/>
                </a:tc>
                <a:tc>
                  <a:txBody>
                    <a:bodyPr/>
                    <a:lstStyle/>
                    <a:p>
                      <a:r>
                        <a:rPr lang="zh-CN" altLang="en-US" sz="2000" b="1" dirty="0" smtClean="0">
                          <a:solidFill>
                            <a:schemeClr val="tx1"/>
                          </a:solidFill>
                        </a:rPr>
                        <a:t>移进</a:t>
                      </a:r>
                      <a:endParaRPr lang="zh-CN" altLang="en-US" sz="2000" b="1" dirty="0">
                        <a:solidFill>
                          <a:schemeClr val="tx1"/>
                        </a:solidFill>
                      </a:endParaRPr>
                    </a:p>
                  </a:txBody>
                  <a:tcPr/>
                </a:tc>
              </a:tr>
              <a:tr h="360040">
                <a:tc>
                  <a:txBody>
                    <a:bodyPr/>
                    <a:lstStyle/>
                    <a:p>
                      <a:r>
                        <a:rPr lang="en-US" altLang="zh-CN" sz="2000" b="1" dirty="0" smtClean="0">
                          <a:solidFill>
                            <a:schemeClr val="tx1"/>
                          </a:solidFill>
                        </a:rPr>
                        <a:t>9</a:t>
                      </a:r>
                      <a:r>
                        <a:rPr lang="zh-CN" altLang="en-US" sz="2000" b="1" dirty="0" smtClean="0">
                          <a:solidFill>
                            <a:schemeClr val="tx1"/>
                          </a:solidFill>
                        </a:rPr>
                        <a:t>）</a:t>
                      </a:r>
                      <a:endParaRPr lang="zh-CN" altLang="en-US" sz="2000" b="1" dirty="0">
                        <a:solidFill>
                          <a:schemeClr val="tx1"/>
                        </a:solidFill>
                      </a:endParaRPr>
                    </a:p>
                  </a:txBody>
                  <a:tcPr/>
                </a:tc>
                <a:tc>
                  <a:txBody>
                    <a:bodyPr/>
                    <a:lstStyle/>
                    <a:p>
                      <a:r>
                        <a:rPr lang="en-US" altLang="zh-CN" sz="2000" b="1" dirty="0" smtClean="0">
                          <a:solidFill>
                            <a:schemeClr val="tx1"/>
                          </a:solidFill>
                        </a:rPr>
                        <a:t>#E*i3</a:t>
                      </a:r>
                      <a:endParaRPr lang="zh-CN" altLang="en-US" sz="2000" b="1" dirty="0">
                        <a:solidFill>
                          <a:schemeClr val="tx1"/>
                        </a:solidFill>
                      </a:endParaRPr>
                    </a:p>
                  </a:txBody>
                  <a:tcPr/>
                </a:tc>
                <a:tc>
                  <a:txBody>
                    <a:bodyPr/>
                    <a:lstStyle/>
                    <a:p>
                      <a:r>
                        <a:rPr lang="en-US" altLang="zh-CN" sz="2000" b="1" dirty="0" smtClean="0">
                          <a:solidFill>
                            <a:schemeClr val="tx1"/>
                          </a:solidFill>
                        </a:rPr>
                        <a:t>#</a:t>
                      </a:r>
                      <a:endParaRPr lang="zh-CN" altLang="en-US" sz="2000" b="1" dirty="0">
                        <a:solidFill>
                          <a:schemeClr val="tx1"/>
                        </a:solidFill>
                      </a:endParaRPr>
                    </a:p>
                  </a:txBody>
                  <a:tcPr/>
                </a:tc>
                <a:tc>
                  <a:txBody>
                    <a:bodyPr/>
                    <a:lstStyle/>
                    <a:p>
                      <a:endParaRPr lang="zh-CN" altLang="en-US" sz="2000" b="1">
                        <a:solidFill>
                          <a:schemeClr val="tx1"/>
                        </a:solidFill>
                      </a:endParaRPr>
                    </a:p>
                  </a:txBody>
                  <a:tcPr/>
                </a:tc>
                <a:tc>
                  <a:txBody>
                    <a:bodyPr/>
                    <a:lstStyle/>
                    <a:p>
                      <a:r>
                        <a:rPr lang="zh-CN" altLang="en-US" sz="2000" b="1" dirty="0" smtClean="0"/>
                        <a:t>归</a:t>
                      </a:r>
                      <a:r>
                        <a:rPr lang="zh-CN" altLang="en-US" sz="2000" b="1" dirty="0" smtClean="0">
                          <a:solidFill>
                            <a:schemeClr val="tx1"/>
                          </a:solidFill>
                        </a:rPr>
                        <a:t>约</a:t>
                      </a:r>
                      <a:endParaRPr lang="zh-CN" altLang="en-US" sz="2000" b="1" dirty="0">
                        <a:solidFill>
                          <a:schemeClr val="tx1"/>
                        </a:solidFill>
                      </a:endParaRPr>
                    </a:p>
                  </a:txBody>
                  <a:tcPr/>
                </a:tc>
              </a:tr>
              <a:tr h="360040">
                <a:tc>
                  <a:txBody>
                    <a:bodyPr/>
                    <a:lstStyle/>
                    <a:p>
                      <a:r>
                        <a:rPr lang="en-US" altLang="zh-CN" sz="2000" b="1" dirty="0" smtClean="0">
                          <a:solidFill>
                            <a:schemeClr val="tx1"/>
                          </a:solidFill>
                        </a:rPr>
                        <a:t>10</a:t>
                      </a:r>
                      <a:r>
                        <a:rPr lang="zh-CN" altLang="en-US" sz="2000" b="1" dirty="0" smtClean="0">
                          <a:solidFill>
                            <a:schemeClr val="tx1"/>
                          </a:solidFill>
                        </a:rPr>
                        <a:t>）</a:t>
                      </a:r>
                      <a:endParaRPr lang="zh-CN" altLang="en-US" sz="2000" b="1" dirty="0">
                        <a:solidFill>
                          <a:schemeClr val="tx1"/>
                        </a:solidFill>
                      </a:endParaRPr>
                    </a:p>
                  </a:txBody>
                  <a:tcPr/>
                </a:tc>
                <a:tc>
                  <a:txBody>
                    <a:bodyPr/>
                    <a:lstStyle/>
                    <a:p>
                      <a:r>
                        <a:rPr lang="en-US" altLang="zh-CN" sz="2000" b="1" dirty="0" smtClean="0">
                          <a:solidFill>
                            <a:schemeClr val="tx1"/>
                          </a:solidFill>
                        </a:rPr>
                        <a:t>#E*E</a:t>
                      </a:r>
                      <a:endParaRPr lang="zh-CN" altLang="en-US" sz="2000" b="1" dirty="0">
                        <a:solidFill>
                          <a:schemeClr val="tx1"/>
                        </a:solidFill>
                      </a:endParaRPr>
                    </a:p>
                  </a:txBody>
                  <a:tcPr/>
                </a:tc>
                <a:tc>
                  <a:txBody>
                    <a:bodyPr/>
                    <a:lstStyle/>
                    <a:p>
                      <a:r>
                        <a:rPr lang="en-US" altLang="zh-CN" sz="2000" b="1" dirty="0" smtClean="0">
                          <a:solidFill>
                            <a:schemeClr val="tx1"/>
                          </a:solidFill>
                        </a:rPr>
                        <a:t>#</a:t>
                      </a:r>
                      <a:endParaRPr lang="zh-CN" altLang="en-US" sz="2000" b="1" dirty="0">
                        <a:solidFill>
                          <a:schemeClr val="tx1"/>
                        </a:solidFill>
                      </a:endParaRPr>
                    </a:p>
                  </a:txBody>
                  <a:tcPr/>
                </a:tc>
                <a:tc>
                  <a:txBody>
                    <a:bodyPr/>
                    <a:lstStyle/>
                    <a:p>
                      <a:endParaRPr lang="zh-CN" altLang="en-US" sz="2000" b="1">
                        <a:solidFill>
                          <a:schemeClr val="tx1"/>
                        </a:solidFill>
                      </a:endParaRPr>
                    </a:p>
                  </a:txBody>
                  <a:tcPr/>
                </a:tc>
                <a:tc>
                  <a:txBody>
                    <a:bodyPr/>
                    <a:lstStyle/>
                    <a:p>
                      <a:r>
                        <a:rPr lang="zh-CN" altLang="en-US" sz="2000" b="1" dirty="0" smtClean="0"/>
                        <a:t>归</a:t>
                      </a:r>
                      <a:r>
                        <a:rPr lang="zh-CN" altLang="en-US" sz="2000" b="1" dirty="0" smtClean="0">
                          <a:solidFill>
                            <a:schemeClr val="tx1"/>
                          </a:solidFill>
                        </a:rPr>
                        <a:t>约</a:t>
                      </a:r>
                      <a:endParaRPr lang="zh-CN" altLang="en-US" sz="2000" b="1" dirty="0">
                        <a:solidFill>
                          <a:schemeClr val="tx1"/>
                        </a:solidFill>
                      </a:endParaRPr>
                    </a:p>
                  </a:txBody>
                  <a:tcPr/>
                </a:tc>
              </a:tr>
              <a:tr h="360040">
                <a:tc>
                  <a:txBody>
                    <a:bodyPr/>
                    <a:lstStyle/>
                    <a:p>
                      <a:r>
                        <a:rPr lang="en-US" altLang="zh-CN" sz="2000" b="1" dirty="0" smtClean="0">
                          <a:solidFill>
                            <a:schemeClr val="tx1"/>
                          </a:solidFill>
                        </a:rPr>
                        <a:t>11</a:t>
                      </a:r>
                      <a:r>
                        <a:rPr lang="zh-CN" altLang="en-US" sz="2000" b="1" dirty="0" smtClean="0">
                          <a:solidFill>
                            <a:schemeClr val="tx1"/>
                          </a:solidFill>
                        </a:rPr>
                        <a:t>）</a:t>
                      </a:r>
                      <a:endParaRPr lang="zh-CN" altLang="en-US" sz="2000" b="1" dirty="0">
                        <a:solidFill>
                          <a:schemeClr val="tx1"/>
                        </a:solidFill>
                      </a:endParaRPr>
                    </a:p>
                  </a:txBody>
                  <a:tcPr/>
                </a:tc>
                <a:tc>
                  <a:txBody>
                    <a:bodyPr/>
                    <a:lstStyle/>
                    <a:p>
                      <a:r>
                        <a:rPr lang="en-US" altLang="zh-CN" sz="2000" b="1" dirty="0" smtClean="0">
                          <a:solidFill>
                            <a:schemeClr val="tx1"/>
                          </a:solidFill>
                        </a:rPr>
                        <a:t>#E</a:t>
                      </a:r>
                      <a:endParaRPr lang="zh-CN" altLang="en-US" sz="2000" b="1" dirty="0">
                        <a:solidFill>
                          <a:schemeClr val="tx1"/>
                        </a:solidFill>
                      </a:endParaRPr>
                    </a:p>
                  </a:txBody>
                  <a:tcPr/>
                </a:tc>
                <a:tc>
                  <a:txBody>
                    <a:bodyPr/>
                    <a:lstStyle/>
                    <a:p>
                      <a:r>
                        <a:rPr lang="en-US" altLang="zh-CN" sz="2000" b="1" dirty="0" smtClean="0">
                          <a:solidFill>
                            <a:schemeClr val="tx1"/>
                          </a:solidFill>
                        </a:rPr>
                        <a:t>#</a:t>
                      </a:r>
                      <a:endParaRPr lang="zh-CN" altLang="en-US" sz="2000" b="1" dirty="0">
                        <a:solidFill>
                          <a:schemeClr val="tx1"/>
                        </a:solidFill>
                      </a:endParaRPr>
                    </a:p>
                  </a:txBody>
                  <a:tcPr/>
                </a:tc>
                <a:tc>
                  <a:txBody>
                    <a:bodyPr/>
                    <a:lstStyle/>
                    <a:p>
                      <a:endParaRPr lang="zh-CN" altLang="en-US" sz="2000" b="1" dirty="0">
                        <a:solidFill>
                          <a:schemeClr val="tx1"/>
                        </a:solidFill>
                      </a:endParaRPr>
                    </a:p>
                  </a:txBody>
                  <a:tcPr/>
                </a:tc>
                <a:tc>
                  <a:txBody>
                    <a:bodyPr/>
                    <a:lstStyle/>
                    <a:p>
                      <a:r>
                        <a:rPr lang="zh-CN" altLang="en-US" sz="2000" b="1" dirty="0" smtClean="0">
                          <a:solidFill>
                            <a:schemeClr val="tx1"/>
                          </a:solidFill>
                        </a:rPr>
                        <a:t>成功接受</a:t>
                      </a:r>
                      <a:endParaRPr lang="zh-CN" altLang="en-US" sz="2000" b="1" dirty="0">
                        <a:solidFill>
                          <a:schemeClr val="tx1"/>
                        </a:solidFill>
                      </a:endParaRPr>
                    </a:p>
                  </a:txBody>
                  <a:tcPr/>
                </a:tc>
              </a:tr>
            </a:tbl>
          </a:graphicData>
        </a:graphic>
      </p:graphicFrame>
    </p:spTree>
    <p:extLst>
      <p:ext uri="{BB962C8B-B14F-4D97-AF65-F5344CB8AC3E}">
        <p14:creationId xmlns:p14="http://schemas.microsoft.com/office/powerpoint/2010/main" val="313536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18"/>
          <p:cNvSpPr>
            <a:spLocks noChangeArrowheads="1"/>
          </p:cNvSpPr>
          <p:nvPr/>
        </p:nvSpPr>
        <p:spPr bwMode="auto">
          <a:xfrm>
            <a:off x="4519613" y="3362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solidFill>
                <a:srgbClr val="FFFFFF"/>
              </a:solidFill>
            </a:endParaRPr>
          </a:p>
        </p:txBody>
      </p:sp>
      <p:sp>
        <p:nvSpPr>
          <p:cNvPr id="8" name="TextBox 7"/>
          <p:cNvSpPr txBox="1"/>
          <p:nvPr/>
        </p:nvSpPr>
        <p:spPr>
          <a:xfrm>
            <a:off x="323528" y="260648"/>
            <a:ext cx="5600952" cy="1938992"/>
          </a:xfrm>
          <a:prstGeom prst="rect">
            <a:avLst/>
          </a:prstGeom>
          <a:noFill/>
        </p:spPr>
        <p:txBody>
          <a:bodyPr wrap="square" rtlCol="0">
            <a:spAutoFit/>
          </a:bodyPr>
          <a:lstStyle/>
          <a:p>
            <a:r>
              <a:rPr lang="zh-CN" altLang="en-US" b="1" dirty="0" smtClean="0"/>
              <a:t>例：</a:t>
            </a:r>
            <a:r>
              <a:rPr lang="en-US" altLang="zh-CN" b="1" dirty="0" smtClean="0"/>
              <a:t>P107  </a:t>
            </a:r>
            <a:r>
              <a:rPr lang="zh-CN" altLang="en-US" b="1" dirty="0" smtClean="0"/>
              <a:t>已知</a:t>
            </a:r>
            <a:r>
              <a:rPr lang="en-US" altLang="zh-CN" b="1" dirty="0" smtClean="0"/>
              <a:t>G</a:t>
            </a:r>
            <a:r>
              <a:rPr lang="zh-CN" altLang="en-US" b="1" dirty="0" smtClean="0"/>
              <a:t>（</a:t>
            </a:r>
            <a:r>
              <a:rPr lang="en-US" altLang="zh-CN" b="1" dirty="0" smtClean="0"/>
              <a:t>S):</a:t>
            </a:r>
          </a:p>
          <a:p>
            <a:pPr marL="457200" indent="-457200">
              <a:buAutoNum type="arabicParenBoth"/>
            </a:pPr>
            <a:r>
              <a:rPr lang="en-US" altLang="zh-CN" b="1" dirty="0" smtClean="0"/>
              <a:t>E→E+E</a:t>
            </a:r>
          </a:p>
          <a:p>
            <a:pPr marL="457200" indent="-457200">
              <a:buFontTx/>
              <a:buAutoNum type="arabicParenBoth"/>
            </a:pPr>
            <a:r>
              <a:rPr lang="en-US" altLang="zh-CN" b="1" dirty="0" smtClean="0"/>
              <a:t>E</a:t>
            </a:r>
            <a:r>
              <a:rPr lang="en-US" altLang="zh-CN" b="1" dirty="0"/>
              <a:t>→</a:t>
            </a:r>
            <a:r>
              <a:rPr lang="en-US" altLang="zh-CN" b="1" dirty="0" smtClean="0"/>
              <a:t>E*E</a:t>
            </a:r>
          </a:p>
          <a:p>
            <a:pPr marL="457200" indent="-457200">
              <a:buFontTx/>
              <a:buAutoNum type="arabicParenBoth"/>
            </a:pPr>
            <a:r>
              <a:rPr lang="en-US" altLang="zh-CN" b="1" dirty="0" smtClean="0"/>
              <a:t>E</a:t>
            </a:r>
            <a:r>
              <a:rPr lang="en-US" altLang="zh-CN" b="1" dirty="0"/>
              <a:t> </a:t>
            </a:r>
            <a:r>
              <a:rPr lang="en-US" altLang="zh-CN" b="1" dirty="0" smtClean="0"/>
              <a:t>→</a:t>
            </a:r>
            <a:r>
              <a:rPr lang="en-US" altLang="zh-CN" b="1" dirty="0" err="1" smtClean="0"/>
              <a:t>i</a:t>
            </a:r>
            <a:endParaRPr lang="en-US" altLang="zh-CN" b="1" dirty="0"/>
          </a:p>
          <a:p>
            <a:r>
              <a:rPr lang="zh-CN" altLang="en-US" b="1" dirty="0" smtClean="0"/>
              <a:t>分析输入串：</a:t>
            </a:r>
            <a:r>
              <a:rPr lang="en-US" altLang="zh-CN" b="1" dirty="0" err="1" smtClean="0"/>
              <a:t>i+i</a:t>
            </a:r>
            <a:r>
              <a:rPr lang="en-US" altLang="zh-CN" b="1" dirty="0" smtClean="0"/>
              <a:t>*</a:t>
            </a:r>
            <a:r>
              <a:rPr lang="en-US" altLang="zh-CN" b="1" dirty="0" err="1" smtClean="0"/>
              <a:t>i</a:t>
            </a:r>
            <a:r>
              <a:rPr lang="zh-CN" altLang="en-US" b="1" dirty="0" smtClean="0"/>
              <a:t>的规约过程。</a:t>
            </a:r>
            <a:endParaRPr lang="zh-CN" altLang="en-US" b="1" dirty="0"/>
          </a:p>
        </p:txBody>
      </p:sp>
      <p:sp>
        <p:nvSpPr>
          <p:cNvPr id="9" name="矩形 8"/>
          <p:cNvSpPr/>
          <p:nvPr/>
        </p:nvSpPr>
        <p:spPr>
          <a:xfrm>
            <a:off x="323528" y="5138975"/>
            <a:ext cx="8136904" cy="461665"/>
          </a:xfrm>
          <a:prstGeom prst="rect">
            <a:avLst/>
          </a:prstGeom>
        </p:spPr>
        <p:txBody>
          <a:bodyPr wrap="square">
            <a:spAutoFit/>
          </a:bodyPr>
          <a:lstStyle/>
          <a:p>
            <a:r>
              <a:rPr lang="zh-CN" altLang="en-US" b="1" dirty="0" smtClean="0"/>
              <a:t>语法分析时，一出现</a:t>
            </a:r>
            <a:r>
              <a:rPr lang="zh-CN" altLang="en-US" b="1" dirty="0"/>
              <a:t>可归约的</a:t>
            </a:r>
            <a:r>
              <a:rPr lang="zh-CN" altLang="en-US" b="1" dirty="0" smtClean="0"/>
              <a:t>子串</a:t>
            </a:r>
            <a:r>
              <a:rPr lang="zh-CN" altLang="en-US" b="1" dirty="0"/>
              <a:t>就归约</a:t>
            </a:r>
            <a:r>
              <a:rPr lang="zh-CN" altLang="en-US" b="1" dirty="0" smtClean="0"/>
              <a:t>，未必合理。</a:t>
            </a:r>
            <a:endParaRPr lang="zh-CN" altLang="en-US" b="1" dirty="0"/>
          </a:p>
        </p:txBody>
      </p:sp>
      <p:graphicFrame>
        <p:nvGraphicFramePr>
          <p:cNvPr id="12" name="表格 11"/>
          <p:cNvGraphicFramePr>
            <a:graphicFrameLocks noGrp="1"/>
          </p:cNvGraphicFramePr>
          <p:nvPr>
            <p:extLst>
              <p:ext uri="{D42A27DB-BD31-4B8C-83A1-F6EECF244321}">
                <p14:modId xmlns:p14="http://schemas.microsoft.com/office/powerpoint/2010/main" val="472567800"/>
              </p:ext>
            </p:extLst>
          </p:nvPr>
        </p:nvGraphicFramePr>
        <p:xfrm>
          <a:off x="2267745" y="96520"/>
          <a:ext cx="6823868" cy="4900185"/>
        </p:xfrm>
        <a:graphic>
          <a:graphicData uri="http://schemas.openxmlformats.org/drawingml/2006/table">
            <a:tbl>
              <a:tblPr firstRow="1" bandRow="1">
                <a:tableStyleId>{5C22544A-7EE6-4342-B048-85BDC9FD1C3A}</a:tableStyleId>
              </a:tblPr>
              <a:tblGrid>
                <a:gridCol w="886664"/>
                <a:gridCol w="1257980"/>
                <a:gridCol w="1299785"/>
                <a:gridCol w="2014666"/>
                <a:gridCol w="1364773"/>
              </a:tblGrid>
              <a:tr h="541545">
                <a:tc>
                  <a:txBody>
                    <a:bodyPr/>
                    <a:lstStyle/>
                    <a:p>
                      <a:r>
                        <a:rPr lang="zh-CN" altLang="en-US" sz="2000" b="1" dirty="0" smtClean="0">
                          <a:solidFill>
                            <a:schemeClr val="tx1"/>
                          </a:solidFill>
                        </a:rPr>
                        <a:t>步骤</a:t>
                      </a:r>
                      <a:endParaRPr lang="zh-CN" altLang="en-US" sz="2000" b="1" dirty="0">
                        <a:solidFill>
                          <a:schemeClr val="tx1"/>
                        </a:solidFill>
                      </a:endParaRPr>
                    </a:p>
                  </a:txBody>
                  <a:tcPr/>
                </a:tc>
                <a:tc>
                  <a:txBody>
                    <a:bodyPr/>
                    <a:lstStyle/>
                    <a:p>
                      <a:r>
                        <a:rPr lang="zh-CN" altLang="en-US" sz="2000" b="1" dirty="0" smtClean="0">
                          <a:solidFill>
                            <a:schemeClr val="tx1"/>
                          </a:solidFill>
                        </a:rPr>
                        <a:t>符号栈</a:t>
                      </a:r>
                      <a:endParaRPr lang="zh-CN" altLang="en-US" sz="2000" b="1" dirty="0">
                        <a:solidFill>
                          <a:schemeClr val="tx1"/>
                        </a:solidFill>
                      </a:endParaRPr>
                    </a:p>
                  </a:txBody>
                  <a:tcPr/>
                </a:tc>
                <a:tc>
                  <a:txBody>
                    <a:bodyPr/>
                    <a:lstStyle/>
                    <a:p>
                      <a:r>
                        <a:rPr lang="zh-CN" altLang="en-US" sz="2000" b="1" dirty="0" smtClean="0">
                          <a:solidFill>
                            <a:schemeClr val="tx1"/>
                          </a:solidFill>
                        </a:rPr>
                        <a:t>当前符号</a:t>
                      </a:r>
                      <a:endParaRPr lang="zh-CN" altLang="en-US" sz="2000" b="1" dirty="0">
                        <a:solidFill>
                          <a:schemeClr val="tx1"/>
                        </a:solidFill>
                      </a:endParaRPr>
                    </a:p>
                  </a:txBody>
                  <a:tcPr/>
                </a:tc>
                <a:tc>
                  <a:txBody>
                    <a:bodyPr/>
                    <a:lstStyle/>
                    <a:p>
                      <a:r>
                        <a:rPr lang="zh-CN" altLang="en-US" sz="2000" b="1" dirty="0" smtClean="0">
                          <a:solidFill>
                            <a:schemeClr val="tx1"/>
                          </a:solidFill>
                        </a:rPr>
                        <a:t>输入串剩余部分</a:t>
                      </a:r>
                      <a:endParaRPr lang="zh-CN" altLang="en-US" sz="2000" b="1" dirty="0">
                        <a:solidFill>
                          <a:schemeClr val="tx1"/>
                        </a:solidFill>
                      </a:endParaRPr>
                    </a:p>
                  </a:txBody>
                  <a:tcPr/>
                </a:tc>
                <a:tc>
                  <a:txBody>
                    <a:bodyPr/>
                    <a:lstStyle/>
                    <a:p>
                      <a:r>
                        <a:rPr lang="zh-CN" altLang="en-US" sz="2000" b="1" dirty="0" smtClean="0">
                          <a:solidFill>
                            <a:schemeClr val="tx1"/>
                          </a:solidFill>
                        </a:rPr>
                        <a:t>动作</a:t>
                      </a:r>
                      <a:endParaRPr lang="zh-CN" altLang="en-US" sz="2000" b="1" dirty="0">
                        <a:solidFill>
                          <a:schemeClr val="tx1"/>
                        </a:solidFill>
                      </a:endParaRPr>
                    </a:p>
                  </a:txBody>
                  <a:tcPr/>
                </a:tc>
              </a:tr>
              <a:tr h="306091">
                <a:tc>
                  <a:txBody>
                    <a:bodyPr/>
                    <a:lstStyle/>
                    <a:p>
                      <a:r>
                        <a:rPr lang="en-US" altLang="zh-CN" sz="2000" b="1" dirty="0" smtClean="0">
                          <a:solidFill>
                            <a:schemeClr val="tx1"/>
                          </a:solidFill>
                        </a:rPr>
                        <a:t>1</a:t>
                      </a:r>
                      <a:r>
                        <a:rPr lang="zh-CN" altLang="en-US" sz="2000" b="1" dirty="0" smtClean="0">
                          <a:solidFill>
                            <a:schemeClr val="tx1"/>
                          </a:solidFill>
                        </a:rPr>
                        <a:t>）</a:t>
                      </a:r>
                      <a:endParaRPr lang="zh-CN" altLang="en-US" sz="2000" b="1" dirty="0">
                        <a:solidFill>
                          <a:schemeClr val="tx1"/>
                        </a:solidFill>
                      </a:endParaRPr>
                    </a:p>
                  </a:txBody>
                  <a:tcPr/>
                </a:tc>
                <a:tc>
                  <a:txBody>
                    <a:bodyPr/>
                    <a:lstStyle/>
                    <a:p>
                      <a:r>
                        <a:rPr lang="en-US" altLang="zh-CN" sz="2000" b="1" dirty="0" smtClean="0">
                          <a:solidFill>
                            <a:schemeClr val="tx1"/>
                          </a:solidFill>
                        </a:rPr>
                        <a:t>#</a:t>
                      </a:r>
                      <a:endParaRPr lang="zh-CN" altLang="en-US" sz="2000" b="1" dirty="0">
                        <a:solidFill>
                          <a:schemeClr val="tx1"/>
                        </a:solidFill>
                      </a:endParaRPr>
                    </a:p>
                  </a:txBody>
                  <a:tcPr/>
                </a:tc>
                <a:tc>
                  <a:txBody>
                    <a:bodyPr/>
                    <a:lstStyle/>
                    <a:p>
                      <a:r>
                        <a:rPr lang="en-US" altLang="zh-CN" sz="2000" b="1" dirty="0" smtClean="0">
                          <a:solidFill>
                            <a:schemeClr val="tx1"/>
                          </a:solidFill>
                        </a:rPr>
                        <a:t>i1</a:t>
                      </a:r>
                      <a:endParaRPr lang="zh-CN" altLang="en-US" sz="2000" b="1" dirty="0">
                        <a:solidFill>
                          <a:schemeClr val="tx1"/>
                        </a:solidFill>
                      </a:endParaRPr>
                    </a:p>
                  </a:txBody>
                  <a:tcPr/>
                </a:tc>
                <a:tc>
                  <a:txBody>
                    <a:bodyPr/>
                    <a:lstStyle/>
                    <a:p>
                      <a:r>
                        <a:rPr lang="en-US" altLang="zh-CN" sz="2000" b="1" dirty="0" smtClean="0">
                          <a:solidFill>
                            <a:schemeClr val="tx1"/>
                          </a:solidFill>
                        </a:rPr>
                        <a:t>+i2*i3#</a:t>
                      </a:r>
                      <a:endParaRPr lang="zh-CN" altLang="en-US" sz="2000" b="1" dirty="0">
                        <a:solidFill>
                          <a:schemeClr val="tx1"/>
                        </a:solidFill>
                      </a:endParaRPr>
                    </a:p>
                  </a:txBody>
                  <a:tcPr/>
                </a:tc>
                <a:tc>
                  <a:txBody>
                    <a:bodyPr/>
                    <a:lstStyle/>
                    <a:p>
                      <a:r>
                        <a:rPr lang="zh-CN" altLang="en-US" sz="2000" b="1" dirty="0" smtClean="0">
                          <a:solidFill>
                            <a:schemeClr val="tx1"/>
                          </a:solidFill>
                        </a:rPr>
                        <a:t>移进</a:t>
                      </a:r>
                      <a:endParaRPr lang="zh-CN" altLang="en-US" sz="2000" b="1" dirty="0">
                        <a:solidFill>
                          <a:schemeClr val="tx1"/>
                        </a:solidFill>
                      </a:endParaRPr>
                    </a:p>
                  </a:txBody>
                  <a:tcPr/>
                </a:tc>
              </a:tr>
              <a:tr h="306091">
                <a:tc>
                  <a:txBody>
                    <a:bodyPr/>
                    <a:lstStyle/>
                    <a:p>
                      <a:r>
                        <a:rPr lang="en-US" altLang="zh-CN" sz="2000" b="1" dirty="0" smtClean="0">
                          <a:solidFill>
                            <a:schemeClr val="tx1"/>
                          </a:solidFill>
                        </a:rPr>
                        <a:t>2</a:t>
                      </a:r>
                      <a:r>
                        <a:rPr lang="zh-CN" altLang="en-US" sz="2000" b="1" dirty="0" smtClean="0">
                          <a:solidFill>
                            <a:schemeClr val="tx1"/>
                          </a:solidFill>
                        </a:rPr>
                        <a:t>）</a:t>
                      </a:r>
                      <a:endParaRPr lang="zh-CN" altLang="en-US" sz="2000" b="1" dirty="0">
                        <a:solidFill>
                          <a:schemeClr val="tx1"/>
                        </a:solidFill>
                      </a:endParaRPr>
                    </a:p>
                  </a:txBody>
                  <a:tcPr/>
                </a:tc>
                <a:tc>
                  <a:txBody>
                    <a:bodyPr/>
                    <a:lstStyle/>
                    <a:p>
                      <a:r>
                        <a:rPr lang="en-US" altLang="zh-CN" sz="2000" b="1" dirty="0" smtClean="0">
                          <a:solidFill>
                            <a:schemeClr val="tx1"/>
                          </a:solidFill>
                        </a:rPr>
                        <a:t># i1</a:t>
                      </a:r>
                      <a:endParaRPr lang="zh-CN" altLang="en-US" sz="2000" b="1" dirty="0">
                        <a:solidFill>
                          <a:schemeClr val="tx1"/>
                        </a:solidFill>
                      </a:endParaRPr>
                    </a:p>
                  </a:txBody>
                  <a:tcPr/>
                </a:tc>
                <a:tc>
                  <a:txBody>
                    <a:bodyPr/>
                    <a:lstStyle/>
                    <a:p>
                      <a:r>
                        <a:rPr lang="en-US" altLang="zh-CN" sz="2000" b="1" dirty="0" smtClean="0">
                          <a:solidFill>
                            <a:schemeClr val="tx1"/>
                          </a:solidFill>
                        </a:rPr>
                        <a:t>+</a:t>
                      </a:r>
                      <a:endParaRPr lang="zh-CN" altLang="en-US" sz="20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i2*i3#</a:t>
                      </a:r>
                      <a:endParaRPr lang="zh-CN" altLang="en-US" sz="2000" b="1" dirty="0">
                        <a:solidFill>
                          <a:schemeClr val="tx1"/>
                        </a:solidFill>
                      </a:endParaRPr>
                    </a:p>
                  </a:txBody>
                  <a:tcPr/>
                </a:tc>
                <a:tc>
                  <a:txBody>
                    <a:bodyPr/>
                    <a:lstStyle/>
                    <a:p>
                      <a:r>
                        <a:rPr lang="zh-CN" altLang="en-US" sz="2000" b="1" dirty="0" smtClean="0"/>
                        <a:t>归</a:t>
                      </a:r>
                      <a:r>
                        <a:rPr lang="zh-CN" altLang="en-US" sz="2000" b="1" dirty="0" smtClean="0">
                          <a:solidFill>
                            <a:schemeClr val="tx1"/>
                          </a:solidFill>
                        </a:rPr>
                        <a:t>约</a:t>
                      </a:r>
                      <a:r>
                        <a:rPr lang="zh-CN" altLang="en-US" sz="2000" b="1" dirty="0" smtClean="0">
                          <a:solidFill>
                            <a:schemeClr val="tx1"/>
                          </a:solidFill>
                        </a:rPr>
                        <a:t>（</a:t>
                      </a:r>
                      <a:r>
                        <a:rPr lang="en-US" altLang="zh-CN" sz="2000" b="1" dirty="0" smtClean="0">
                          <a:solidFill>
                            <a:schemeClr val="tx1"/>
                          </a:solidFill>
                        </a:rPr>
                        <a:t>3</a:t>
                      </a:r>
                      <a:r>
                        <a:rPr lang="zh-CN" altLang="en-US" sz="2000" b="1" dirty="0" smtClean="0">
                          <a:solidFill>
                            <a:schemeClr val="tx1"/>
                          </a:solidFill>
                        </a:rPr>
                        <a:t>）</a:t>
                      </a:r>
                      <a:endParaRPr lang="zh-CN" altLang="en-US" sz="2000" b="1" dirty="0">
                        <a:solidFill>
                          <a:schemeClr val="tx1"/>
                        </a:solidFill>
                      </a:endParaRPr>
                    </a:p>
                  </a:txBody>
                  <a:tcPr/>
                </a:tc>
              </a:tr>
              <a:tr h="306091">
                <a:tc>
                  <a:txBody>
                    <a:bodyPr/>
                    <a:lstStyle/>
                    <a:p>
                      <a:r>
                        <a:rPr lang="en-US" altLang="zh-CN" sz="2000" b="1" dirty="0" smtClean="0">
                          <a:solidFill>
                            <a:schemeClr val="tx1"/>
                          </a:solidFill>
                        </a:rPr>
                        <a:t>3</a:t>
                      </a:r>
                      <a:r>
                        <a:rPr lang="zh-CN" altLang="en-US" sz="2000" b="1" dirty="0" smtClean="0">
                          <a:solidFill>
                            <a:schemeClr val="tx1"/>
                          </a:solidFill>
                        </a:rPr>
                        <a:t>）</a:t>
                      </a:r>
                      <a:endParaRPr lang="zh-CN" altLang="en-US" sz="20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 E</a:t>
                      </a:r>
                      <a:endParaRPr lang="zh-CN" altLang="en-US" sz="2000" b="1" dirty="0">
                        <a:solidFill>
                          <a:schemeClr val="tx1"/>
                        </a:solidFill>
                      </a:endParaRPr>
                    </a:p>
                  </a:txBody>
                  <a:tcPr/>
                </a:tc>
                <a:tc>
                  <a:txBody>
                    <a:bodyPr/>
                    <a:lstStyle/>
                    <a:p>
                      <a:r>
                        <a:rPr lang="en-US" altLang="zh-CN" sz="2000" b="1" dirty="0" smtClean="0">
                          <a:solidFill>
                            <a:schemeClr val="tx1"/>
                          </a:solidFill>
                        </a:rPr>
                        <a:t>+</a:t>
                      </a:r>
                      <a:endParaRPr lang="zh-CN" altLang="en-US" sz="20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i2*i3#</a:t>
                      </a:r>
                      <a:endParaRPr lang="zh-CN" altLang="en-US" sz="2000" b="1" dirty="0">
                        <a:solidFill>
                          <a:schemeClr val="tx1"/>
                        </a:solidFill>
                      </a:endParaRPr>
                    </a:p>
                  </a:txBody>
                  <a:tcPr/>
                </a:tc>
                <a:tc>
                  <a:txBody>
                    <a:bodyPr/>
                    <a:lstStyle/>
                    <a:p>
                      <a:r>
                        <a:rPr lang="zh-CN" altLang="en-US" sz="2000" b="1" dirty="0" smtClean="0">
                          <a:solidFill>
                            <a:schemeClr val="tx1"/>
                          </a:solidFill>
                        </a:rPr>
                        <a:t>移进</a:t>
                      </a:r>
                      <a:endParaRPr lang="zh-CN" altLang="en-US" sz="2000" b="1" dirty="0">
                        <a:solidFill>
                          <a:schemeClr val="tx1"/>
                        </a:solidFill>
                      </a:endParaRPr>
                    </a:p>
                  </a:txBody>
                  <a:tcPr/>
                </a:tc>
              </a:tr>
              <a:tr h="306091">
                <a:tc>
                  <a:txBody>
                    <a:bodyPr/>
                    <a:lstStyle/>
                    <a:p>
                      <a:r>
                        <a:rPr lang="en-US" altLang="zh-CN" sz="2000" b="1" dirty="0" smtClean="0">
                          <a:solidFill>
                            <a:schemeClr val="tx1"/>
                          </a:solidFill>
                        </a:rPr>
                        <a:t>4</a:t>
                      </a:r>
                      <a:r>
                        <a:rPr lang="zh-CN" altLang="en-US" sz="2000" b="1" dirty="0" smtClean="0">
                          <a:solidFill>
                            <a:schemeClr val="tx1"/>
                          </a:solidFill>
                        </a:rPr>
                        <a:t>）</a:t>
                      </a:r>
                      <a:endParaRPr lang="zh-CN" altLang="en-US" sz="2000" b="1" dirty="0">
                        <a:solidFill>
                          <a:schemeClr val="tx1"/>
                        </a:solidFill>
                      </a:endParaRPr>
                    </a:p>
                  </a:txBody>
                  <a:tcPr/>
                </a:tc>
                <a:tc>
                  <a:txBody>
                    <a:bodyPr/>
                    <a:lstStyle/>
                    <a:p>
                      <a:r>
                        <a:rPr lang="en-US" altLang="zh-CN" sz="2000" b="1" dirty="0" smtClean="0">
                          <a:solidFill>
                            <a:schemeClr val="tx1"/>
                          </a:solidFill>
                        </a:rPr>
                        <a:t>#E+</a:t>
                      </a:r>
                      <a:endParaRPr lang="zh-CN" altLang="en-US" sz="2000" b="1" dirty="0">
                        <a:solidFill>
                          <a:schemeClr val="tx1"/>
                        </a:solidFill>
                      </a:endParaRPr>
                    </a:p>
                  </a:txBody>
                  <a:tcPr/>
                </a:tc>
                <a:tc>
                  <a:txBody>
                    <a:bodyPr/>
                    <a:lstStyle/>
                    <a:p>
                      <a:r>
                        <a:rPr lang="en-US" altLang="zh-CN" sz="2000" b="1" dirty="0" smtClean="0">
                          <a:solidFill>
                            <a:schemeClr val="tx1"/>
                          </a:solidFill>
                        </a:rPr>
                        <a:t>i2</a:t>
                      </a:r>
                      <a:endParaRPr lang="zh-CN" altLang="en-US" sz="2000" b="1" dirty="0">
                        <a:solidFill>
                          <a:schemeClr val="tx1"/>
                        </a:solidFill>
                      </a:endParaRPr>
                    </a:p>
                  </a:txBody>
                  <a:tcPr/>
                </a:tc>
                <a:tc>
                  <a:txBody>
                    <a:bodyPr/>
                    <a:lstStyle/>
                    <a:p>
                      <a:r>
                        <a:rPr lang="en-US" altLang="zh-CN" sz="2000" b="1" dirty="0" smtClean="0">
                          <a:solidFill>
                            <a:schemeClr val="tx1"/>
                          </a:solidFill>
                        </a:rPr>
                        <a:t>*i3#</a:t>
                      </a:r>
                      <a:endParaRPr lang="zh-CN" altLang="en-US" sz="2000" b="1" dirty="0">
                        <a:solidFill>
                          <a:schemeClr val="tx1"/>
                        </a:solidFill>
                      </a:endParaRPr>
                    </a:p>
                  </a:txBody>
                  <a:tcPr/>
                </a:tc>
                <a:tc>
                  <a:txBody>
                    <a:bodyPr/>
                    <a:lstStyle/>
                    <a:p>
                      <a:r>
                        <a:rPr lang="zh-CN" altLang="en-US" sz="2000" b="1" dirty="0" smtClean="0">
                          <a:solidFill>
                            <a:schemeClr val="tx1"/>
                          </a:solidFill>
                        </a:rPr>
                        <a:t>移进</a:t>
                      </a:r>
                      <a:endParaRPr lang="zh-CN" altLang="en-US" sz="2000" b="1" dirty="0">
                        <a:solidFill>
                          <a:schemeClr val="tx1"/>
                        </a:solidFill>
                      </a:endParaRPr>
                    </a:p>
                  </a:txBody>
                  <a:tcPr/>
                </a:tc>
              </a:tr>
              <a:tr h="306091">
                <a:tc>
                  <a:txBody>
                    <a:bodyPr/>
                    <a:lstStyle/>
                    <a:p>
                      <a:r>
                        <a:rPr lang="en-US" altLang="zh-CN" sz="2000" b="1" dirty="0" smtClean="0">
                          <a:solidFill>
                            <a:schemeClr val="tx1"/>
                          </a:solidFill>
                        </a:rPr>
                        <a:t>5</a:t>
                      </a:r>
                      <a:r>
                        <a:rPr lang="zh-CN" altLang="en-US" sz="2000" b="1" dirty="0" smtClean="0">
                          <a:solidFill>
                            <a:schemeClr val="tx1"/>
                          </a:solidFill>
                        </a:rPr>
                        <a:t>）</a:t>
                      </a:r>
                      <a:endParaRPr lang="zh-CN" altLang="en-US" sz="2000" b="1" dirty="0">
                        <a:solidFill>
                          <a:schemeClr val="tx1"/>
                        </a:solidFill>
                      </a:endParaRPr>
                    </a:p>
                  </a:txBody>
                  <a:tcPr/>
                </a:tc>
                <a:tc>
                  <a:txBody>
                    <a:bodyPr/>
                    <a:lstStyle/>
                    <a:p>
                      <a:r>
                        <a:rPr lang="en-US" altLang="zh-CN" sz="2000" b="1" dirty="0" smtClean="0">
                          <a:solidFill>
                            <a:schemeClr val="tx1"/>
                          </a:solidFill>
                        </a:rPr>
                        <a:t>#E+i2</a:t>
                      </a:r>
                      <a:endParaRPr lang="zh-CN" altLang="en-US" sz="2000" b="1" dirty="0">
                        <a:solidFill>
                          <a:schemeClr val="tx1"/>
                        </a:solidFill>
                      </a:endParaRPr>
                    </a:p>
                  </a:txBody>
                  <a:tcPr/>
                </a:tc>
                <a:tc>
                  <a:txBody>
                    <a:bodyPr/>
                    <a:lstStyle/>
                    <a:p>
                      <a:r>
                        <a:rPr lang="en-US" altLang="zh-CN" sz="2000" b="1" dirty="0" smtClean="0">
                          <a:solidFill>
                            <a:schemeClr val="tx1"/>
                          </a:solidFill>
                        </a:rPr>
                        <a:t>*</a:t>
                      </a:r>
                      <a:endParaRPr lang="zh-CN" altLang="en-US" sz="2000" b="1" dirty="0">
                        <a:solidFill>
                          <a:schemeClr val="tx1"/>
                        </a:solidFill>
                      </a:endParaRPr>
                    </a:p>
                  </a:txBody>
                  <a:tcPr/>
                </a:tc>
                <a:tc>
                  <a:txBody>
                    <a:bodyPr/>
                    <a:lstStyle/>
                    <a:p>
                      <a:r>
                        <a:rPr lang="en-US" altLang="zh-CN" sz="2000" b="1" dirty="0" smtClean="0">
                          <a:solidFill>
                            <a:schemeClr val="tx1"/>
                          </a:solidFill>
                        </a:rPr>
                        <a:t>i3#</a:t>
                      </a:r>
                      <a:endParaRPr lang="zh-CN" altLang="en-US" sz="2000" b="1" dirty="0">
                        <a:solidFill>
                          <a:schemeClr val="tx1"/>
                        </a:solidFill>
                      </a:endParaRPr>
                    </a:p>
                  </a:txBody>
                  <a:tcPr/>
                </a:tc>
                <a:tc>
                  <a:txBody>
                    <a:bodyPr/>
                    <a:lstStyle/>
                    <a:p>
                      <a:r>
                        <a:rPr lang="zh-CN" altLang="en-US" sz="2000" b="1" dirty="0" smtClean="0"/>
                        <a:t>归</a:t>
                      </a:r>
                      <a:r>
                        <a:rPr lang="zh-CN" altLang="en-US" sz="2000" b="1" dirty="0" smtClean="0">
                          <a:solidFill>
                            <a:schemeClr val="tx1"/>
                          </a:solidFill>
                        </a:rPr>
                        <a:t>约</a:t>
                      </a:r>
                      <a:r>
                        <a:rPr lang="zh-CN" altLang="en-US" sz="2000" b="1" dirty="0" smtClean="0">
                          <a:solidFill>
                            <a:schemeClr val="tx1"/>
                          </a:solidFill>
                        </a:rPr>
                        <a:t>（</a:t>
                      </a:r>
                      <a:r>
                        <a:rPr lang="en-US" altLang="zh-CN" sz="2000" b="1" dirty="0" smtClean="0">
                          <a:solidFill>
                            <a:schemeClr val="tx1"/>
                          </a:solidFill>
                        </a:rPr>
                        <a:t>3</a:t>
                      </a:r>
                      <a:r>
                        <a:rPr lang="zh-CN" altLang="en-US" sz="2000" b="1" dirty="0" smtClean="0">
                          <a:solidFill>
                            <a:schemeClr val="tx1"/>
                          </a:solidFill>
                        </a:rPr>
                        <a:t>）</a:t>
                      </a:r>
                      <a:endParaRPr lang="zh-CN" altLang="en-US" sz="2000" b="1" dirty="0">
                        <a:solidFill>
                          <a:schemeClr val="tx1"/>
                        </a:solidFill>
                      </a:endParaRPr>
                    </a:p>
                  </a:txBody>
                  <a:tcPr/>
                </a:tc>
              </a:tr>
              <a:tr h="306091">
                <a:tc>
                  <a:txBody>
                    <a:bodyPr/>
                    <a:lstStyle/>
                    <a:p>
                      <a:r>
                        <a:rPr lang="en-US" altLang="zh-CN" sz="2000" b="1" dirty="0" smtClean="0">
                          <a:solidFill>
                            <a:srgbClr val="C00000"/>
                          </a:solidFill>
                        </a:rPr>
                        <a:t>6</a:t>
                      </a:r>
                      <a:r>
                        <a:rPr lang="zh-CN" altLang="en-US" sz="2000" b="1" dirty="0" smtClean="0">
                          <a:solidFill>
                            <a:srgbClr val="C00000"/>
                          </a:solidFill>
                        </a:rPr>
                        <a:t>）</a:t>
                      </a:r>
                      <a:endParaRPr lang="zh-CN" altLang="en-US" sz="2000" b="1" dirty="0">
                        <a:solidFill>
                          <a:srgbClr val="C00000"/>
                        </a:solidFill>
                      </a:endParaRPr>
                    </a:p>
                  </a:txBody>
                  <a:tcPr/>
                </a:tc>
                <a:tc>
                  <a:txBody>
                    <a:bodyPr/>
                    <a:lstStyle/>
                    <a:p>
                      <a:r>
                        <a:rPr lang="en-US" altLang="zh-CN" sz="2000" b="1" dirty="0" smtClean="0">
                          <a:solidFill>
                            <a:srgbClr val="C00000"/>
                          </a:solidFill>
                        </a:rPr>
                        <a:t>#E+E</a:t>
                      </a:r>
                      <a:endParaRPr lang="zh-CN" altLang="en-US" sz="2000" b="1" dirty="0">
                        <a:solidFill>
                          <a:srgbClr val="C00000"/>
                        </a:solidFill>
                      </a:endParaRPr>
                    </a:p>
                  </a:txBody>
                  <a:tcPr/>
                </a:tc>
                <a:tc>
                  <a:txBody>
                    <a:bodyPr/>
                    <a:lstStyle/>
                    <a:p>
                      <a:r>
                        <a:rPr lang="en-US" altLang="zh-CN" sz="2000" b="1" dirty="0" smtClean="0">
                          <a:solidFill>
                            <a:srgbClr val="C00000"/>
                          </a:solidFill>
                        </a:rPr>
                        <a:t>*</a:t>
                      </a:r>
                      <a:endParaRPr lang="zh-CN" altLang="en-US" sz="2000" b="1"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C00000"/>
                          </a:solidFill>
                        </a:rPr>
                        <a:t>i3#</a:t>
                      </a:r>
                      <a:endParaRPr lang="zh-CN" altLang="en-US" sz="2000" b="1" dirty="0" smtClean="0">
                        <a:solidFill>
                          <a:srgbClr val="C00000"/>
                        </a:solidFill>
                      </a:endParaRPr>
                    </a:p>
                  </a:txBody>
                  <a:tcPr/>
                </a:tc>
                <a:tc>
                  <a:txBody>
                    <a:bodyPr/>
                    <a:lstStyle/>
                    <a:p>
                      <a:r>
                        <a:rPr lang="zh-CN" altLang="en-US" sz="2000" b="1" dirty="0" smtClean="0">
                          <a:solidFill>
                            <a:srgbClr val="C00000"/>
                          </a:solidFill>
                        </a:rPr>
                        <a:t>移进</a:t>
                      </a:r>
                      <a:endParaRPr lang="zh-CN" altLang="en-US" sz="2000" b="1" dirty="0">
                        <a:solidFill>
                          <a:srgbClr val="C00000"/>
                        </a:solidFill>
                      </a:endParaRPr>
                    </a:p>
                  </a:txBody>
                  <a:tcPr/>
                </a:tc>
              </a:tr>
              <a:tr h="306091">
                <a:tc>
                  <a:txBody>
                    <a:bodyPr/>
                    <a:lstStyle/>
                    <a:p>
                      <a:r>
                        <a:rPr lang="en-US" altLang="zh-CN" sz="2000" b="1" dirty="0" smtClean="0">
                          <a:solidFill>
                            <a:srgbClr val="C00000"/>
                          </a:solidFill>
                        </a:rPr>
                        <a:t>7</a:t>
                      </a:r>
                      <a:r>
                        <a:rPr lang="zh-CN" altLang="en-US" sz="2000" b="1" dirty="0" smtClean="0">
                          <a:solidFill>
                            <a:srgbClr val="C00000"/>
                          </a:solidFill>
                        </a:rPr>
                        <a:t>）</a:t>
                      </a:r>
                      <a:endParaRPr lang="zh-CN" altLang="en-US" sz="2000" b="1"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C00000"/>
                          </a:solidFill>
                        </a:rPr>
                        <a:t>#E+E*</a:t>
                      </a:r>
                      <a:endParaRPr lang="zh-CN" altLang="en-US" sz="2000" b="1" dirty="0" smtClean="0">
                        <a:solidFill>
                          <a:srgbClr val="C00000"/>
                        </a:solidFill>
                      </a:endParaRPr>
                    </a:p>
                  </a:txBody>
                  <a:tcPr/>
                </a:tc>
                <a:tc>
                  <a:txBody>
                    <a:bodyPr/>
                    <a:lstStyle/>
                    <a:p>
                      <a:r>
                        <a:rPr lang="en-US" altLang="zh-CN" sz="2000" b="1" dirty="0" smtClean="0">
                          <a:solidFill>
                            <a:srgbClr val="C00000"/>
                          </a:solidFill>
                        </a:rPr>
                        <a:t>i3</a:t>
                      </a:r>
                      <a:endParaRPr lang="zh-CN" altLang="en-US" sz="2000" b="1" dirty="0">
                        <a:solidFill>
                          <a:srgbClr val="C00000"/>
                        </a:solidFill>
                      </a:endParaRPr>
                    </a:p>
                  </a:txBody>
                  <a:tcPr/>
                </a:tc>
                <a:tc>
                  <a:txBody>
                    <a:bodyPr/>
                    <a:lstStyle/>
                    <a:p>
                      <a:r>
                        <a:rPr lang="en-US" altLang="zh-CN" sz="2000" b="1" dirty="0" smtClean="0">
                          <a:solidFill>
                            <a:srgbClr val="C00000"/>
                          </a:solidFill>
                        </a:rPr>
                        <a:t>#</a:t>
                      </a:r>
                      <a:endParaRPr lang="zh-CN" altLang="en-US" sz="2000" b="1" dirty="0">
                        <a:solidFill>
                          <a:srgbClr val="C00000"/>
                        </a:solidFill>
                      </a:endParaRPr>
                    </a:p>
                  </a:txBody>
                  <a:tcPr/>
                </a:tc>
                <a:tc>
                  <a:txBody>
                    <a:bodyPr/>
                    <a:lstStyle/>
                    <a:p>
                      <a:r>
                        <a:rPr lang="zh-CN" altLang="en-US" sz="2000" b="1" dirty="0" smtClean="0">
                          <a:solidFill>
                            <a:srgbClr val="C00000"/>
                          </a:solidFill>
                        </a:rPr>
                        <a:t>移进</a:t>
                      </a:r>
                      <a:endParaRPr lang="zh-CN" altLang="en-US" sz="2000" b="1" dirty="0">
                        <a:solidFill>
                          <a:srgbClr val="C00000"/>
                        </a:solidFill>
                      </a:endParaRPr>
                    </a:p>
                  </a:txBody>
                  <a:tcPr/>
                </a:tc>
              </a:tr>
              <a:tr h="306091">
                <a:tc>
                  <a:txBody>
                    <a:bodyPr/>
                    <a:lstStyle/>
                    <a:p>
                      <a:r>
                        <a:rPr lang="en-US" altLang="zh-CN" sz="2000" b="1" dirty="0" smtClean="0">
                          <a:solidFill>
                            <a:schemeClr val="tx1"/>
                          </a:solidFill>
                        </a:rPr>
                        <a:t>8</a:t>
                      </a:r>
                      <a:r>
                        <a:rPr lang="zh-CN" altLang="en-US" sz="2000" b="1" dirty="0" smtClean="0">
                          <a:solidFill>
                            <a:schemeClr val="tx1"/>
                          </a:solidFill>
                        </a:rPr>
                        <a:t>）</a:t>
                      </a:r>
                      <a:endParaRPr lang="zh-CN" altLang="en-US" sz="20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#E+E*i3</a:t>
                      </a:r>
                      <a:endParaRPr lang="zh-CN" altLang="en-US" sz="2000" b="1" dirty="0" smtClean="0">
                        <a:solidFill>
                          <a:schemeClr val="tx1"/>
                        </a:solidFill>
                      </a:endParaRPr>
                    </a:p>
                  </a:txBody>
                  <a:tcPr/>
                </a:tc>
                <a:tc>
                  <a:txBody>
                    <a:bodyPr/>
                    <a:lstStyle/>
                    <a:p>
                      <a:r>
                        <a:rPr lang="en-US" altLang="zh-CN" sz="2000" b="1" dirty="0" smtClean="0">
                          <a:solidFill>
                            <a:schemeClr val="tx1"/>
                          </a:solidFill>
                        </a:rPr>
                        <a:t>#</a:t>
                      </a:r>
                      <a:endParaRPr lang="zh-CN" altLang="en-US" sz="2000" b="1" dirty="0">
                        <a:solidFill>
                          <a:schemeClr val="tx1"/>
                        </a:solidFill>
                      </a:endParaRPr>
                    </a:p>
                  </a:txBody>
                  <a:tcPr/>
                </a:tc>
                <a:tc>
                  <a:txBody>
                    <a:bodyPr/>
                    <a:lstStyle/>
                    <a:p>
                      <a:endParaRPr lang="zh-CN" altLang="en-US" sz="2000" b="1">
                        <a:solidFill>
                          <a:schemeClr val="tx1"/>
                        </a:solidFill>
                      </a:endParaRPr>
                    </a:p>
                  </a:txBody>
                  <a:tcPr/>
                </a:tc>
                <a:tc>
                  <a:txBody>
                    <a:bodyPr/>
                    <a:lstStyle/>
                    <a:p>
                      <a:r>
                        <a:rPr lang="zh-CN" altLang="en-US" sz="2000" b="1" dirty="0" smtClean="0">
                          <a:solidFill>
                            <a:schemeClr val="tx1"/>
                          </a:solidFill>
                        </a:rPr>
                        <a:t>移进</a:t>
                      </a:r>
                      <a:endParaRPr lang="zh-CN" altLang="en-US" sz="2000" b="1" dirty="0">
                        <a:solidFill>
                          <a:schemeClr val="tx1"/>
                        </a:solidFill>
                      </a:endParaRPr>
                    </a:p>
                  </a:txBody>
                  <a:tcPr/>
                </a:tc>
              </a:tr>
              <a:tr h="306091">
                <a:tc>
                  <a:txBody>
                    <a:bodyPr/>
                    <a:lstStyle/>
                    <a:p>
                      <a:r>
                        <a:rPr lang="en-US" altLang="zh-CN" sz="2000" b="1" dirty="0" smtClean="0">
                          <a:solidFill>
                            <a:schemeClr val="tx1"/>
                          </a:solidFill>
                        </a:rPr>
                        <a:t>9</a:t>
                      </a:r>
                      <a:r>
                        <a:rPr lang="zh-CN" altLang="en-US" sz="2000" b="1" dirty="0" smtClean="0">
                          <a:solidFill>
                            <a:schemeClr val="tx1"/>
                          </a:solidFill>
                        </a:rPr>
                        <a:t>）</a:t>
                      </a:r>
                      <a:endParaRPr lang="zh-CN" altLang="en-US" sz="2000" b="1" dirty="0">
                        <a:solidFill>
                          <a:schemeClr val="tx1"/>
                        </a:solidFill>
                      </a:endParaRPr>
                    </a:p>
                  </a:txBody>
                  <a:tcPr/>
                </a:tc>
                <a:tc>
                  <a:txBody>
                    <a:bodyPr/>
                    <a:lstStyle/>
                    <a:p>
                      <a:r>
                        <a:rPr lang="en-US" altLang="zh-CN" sz="2000" b="1" dirty="0" smtClean="0">
                          <a:solidFill>
                            <a:schemeClr val="tx1"/>
                          </a:solidFill>
                        </a:rPr>
                        <a:t>#E+E*E</a:t>
                      </a:r>
                      <a:endParaRPr lang="zh-CN" altLang="en-US" sz="2000" b="1" dirty="0">
                        <a:solidFill>
                          <a:schemeClr val="tx1"/>
                        </a:solidFill>
                      </a:endParaRPr>
                    </a:p>
                  </a:txBody>
                  <a:tcPr/>
                </a:tc>
                <a:tc>
                  <a:txBody>
                    <a:bodyPr/>
                    <a:lstStyle/>
                    <a:p>
                      <a:r>
                        <a:rPr lang="en-US" altLang="zh-CN" sz="2000" b="1" dirty="0" smtClean="0">
                          <a:solidFill>
                            <a:schemeClr val="tx1"/>
                          </a:solidFill>
                        </a:rPr>
                        <a:t>#</a:t>
                      </a:r>
                      <a:endParaRPr lang="zh-CN" altLang="en-US" sz="2000" b="1" dirty="0">
                        <a:solidFill>
                          <a:schemeClr val="tx1"/>
                        </a:solidFill>
                      </a:endParaRPr>
                    </a:p>
                  </a:txBody>
                  <a:tcPr/>
                </a:tc>
                <a:tc>
                  <a:txBody>
                    <a:bodyPr/>
                    <a:lstStyle/>
                    <a:p>
                      <a:endParaRPr lang="zh-CN" altLang="en-US" sz="2000" b="1">
                        <a:solidFill>
                          <a:schemeClr val="tx1"/>
                        </a:solidFill>
                      </a:endParaRPr>
                    </a:p>
                  </a:txBody>
                  <a:tcPr/>
                </a:tc>
                <a:tc>
                  <a:txBody>
                    <a:bodyPr/>
                    <a:lstStyle/>
                    <a:p>
                      <a:r>
                        <a:rPr lang="zh-CN" altLang="en-US" sz="2000" b="1" dirty="0" smtClean="0"/>
                        <a:t>归</a:t>
                      </a:r>
                      <a:r>
                        <a:rPr lang="zh-CN" altLang="en-US" sz="2000" b="1" dirty="0" smtClean="0">
                          <a:solidFill>
                            <a:schemeClr val="tx1"/>
                          </a:solidFill>
                        </a:rPr>
                        <a:t>约</a:t>
                      </a:r>
                      <a:endParaRPr lang="zh-CN" altLang="en-US" sz="2000" b="1" dirty="0">
                        <a:solidFill>
                          <a:schemeClr val="tx1"/>
                        </a:solidFill>
                      </a:endParaRPr>
                    </a:p>
                  </a:txBody>
                  <a:tcPr/>
                </a:tc>
              </a:tr>
              <a:tr h="306091">
                <a:tc>
                  <a:txBody>
                    <a:bodyPr/>
                    <a:lstStyle/>
                    <a:p>
                      <a:r>
                        <a:rPr lang="en-US" altLang="zh-CN" sz="2000" b="1" dirty="0" smtClean="0">
                          <a:solidFill>
                            <a:schemeClr val="tx1"/>
                          </a:solidFill>
                        </a:rPr>
                        <a:t>10</a:t>
                      </a:r>
                      <a:r>
                        <a:rPr lang="zh-CN" altLang="en-US" sz="2000" b="1" dirty="0" smtClean="0">
                          <a:solidFill>
                            <a:schemeClr val="tx1"/>
                          </a:solidFill>
                        </a:rPr>
                        <a:t>）</a:t>
                      </a:r>
                      <a:endParaRPr lang="zh-CN" altLang="en-US" sz="2000" b="1" dirty="0">
                        <a:solidFill>
                          <a:schemeClr val="tx1"/>
                        </a:solidFill>
                      </a:endParaRPr>
                    </a:p>
                  </a:txBody>
                  <a:tcPr/>
                </a:tc>
                <a:tc>
                  <a:txBody>
                    <a:bodyPr/>
                    <a:lstStyle/>
                    <a:p>
                      <a:r>
                        <a:rPr lang="en-US" altLang="zh-CN" sz="2000" b="1" dirty="0" smtClean="0">
                          <a:solidFill>
                            <a:schemeClr val="tx1"/>
                          </a:solidFill>
                        </a:rPr>
                        <a:t>#E+E</a:t>
                      </a:r>
                      <a:endParaRPr lang="zh-CN" altLang="en-US" sz="2000" b="1" dirty="0">
                        <a:solidFill>
                          <a:schemeClr val="tx1"/>
                        </a:solidFill>
                      </a:endParaRPr>
                    </a:p>
                  </a:txBody>
                  <a:tcPr/>
                </a:tc>
                <a:tc>
                  <a:txBody>
                    <a:bodyPr/>
                    <a:lstStyle/>
                    <a:p>
                      <a:r>
                        <a:rPr lang="en-US" altLang="zh-CN" sz="2000" b="1" dirty="0" smtClean="0">
                          <a:solidFill>
                            <a:schemeClr val="tx1"/>
                          </a:solidFill>
                        </a:rPr>
                        <a:t>#</a:t>
                      </a:r>
                      <a:endParaRPr lang="zh-CN" altLang="en-US" sz="2000" b="1" dirty="0">
                        <a:solidFill>
                          <a:schemeClr val="tx1"/>
                        </a:solidFill>
                      </a:endParaRPr>
                    </a:p>
                  </a:txBody>
                  <a:tcPr/>
                </a:tc>
                <a:tc>
                  <a:txBody>
                    <a:bodyPr/>
                    <a:lstStyle/>
                    <a:p>
                      <a:endParaRPr lang="zh-CN" altLang="en-US" sz="2000" b="1">
                        <a:solidFill>
                          <a:schemeClr val="tx1"/>
                        </a:solidFill>
                      </a:endParaRPr>
                    </a:p>
                  </a:txBody>
                  <a:tcPr/>
                </a:tc>
                <a:tc>
                  <a:txBody>
                    <a:bodyPr/>
                    <a:lstStyle/>
                    <a:p>
                      <a:r>
                        <a:rPr lang="zh-CN" altLang="en-US" sz="2000" b="1" dirty="0" smtClean="0"/>
                        <a:t>归</a:t>
                      </a:r>
                      <a:r>
                        <a:rPr lang="zh-CN" altLang="en-US" sz="2000" b="1" dirty="0" smtClean="0">
                          <a:solidFill>
                            <a:schemeClr val="tx1"/>
                          </a:solidFill>
                        </a:rPr>
                        <a:t>约</a:t>
                      </a:r>
                      <a:endParaRPr lang="zh-CN" altLang="en-US" sz="2000" b="1" dirty="0">
                        <a:solidFill>
                          <a:schemeClr val="tx1"/>
                        </a:solidFill>
                      </a:endParaRPr>
                    </a:p>
                  </a:txBody>
                  <a:tcPr/>
                </a:tc>
              </a:tr>
              <a:tr h="306091">
                <a:tc>
                  <a:txBody>
                    <a:bodyPr/>
                    <a:lstStyle/>
                    <a:p>
                      <a:r>
                        <a:rPr lang="en-US" altLang="zh-CN" sz="2000" b="1" dirty="0" smtClean="0">
                          <a:solidFill>
                            <a:schemeClr val="tx1"/>
                          </a:solidFill>
                        </a:rPr>
                        <a:t>11</a:t>
                      </a:r>
                      <a:r>
                        <a:rPr lang="zh-CN" altLang="en-US" sz="2000" b="1" dirty="0" smtClean="0">
                          <a:solidFill>
                            <a:schemeClr val="tx1"/>
                          </a:solidFill>
                        </a:rPr>
                        <a:t>）</a:t>
                      </a:r>
                      <a:endParaRPr lang="zh-CN" altLang="en-US" sz="2000" b="1" dirty="0">
                        <a:solidFill>
                          <a:schemeClr val="tx1"/>
                        </a:solidFill>
                      </a:endParaRPr>
                    </a:p>
                  </a:txBody>
                  <a:tcPr/>
                </a:tc>
                <a:tc>
                  <a:txBody>
                    <a:bodyPr/>
                    <a:lstStyle/>
                    <a:p>
                      <a:r>
                        <a:rPr lang="en-US" altLang="zh-CN" sz="2000" b="1" dirty="0" smtClean="0">
                          <a:solidFill>
                            <a:schemeClr val="tx1"/>
                          </a:solidFill>
                        </a:rPr>
                        <a:t>#E</a:t>
                      </a:r>
                      <a:endParaRPr lang="zh-CN" altLang="en-US" sz="2000" b="1" dirty="0">
                        <a:solidFill>
                          <a:schemeClr val="tx1"/>
                        </a:solidFill>
                      </a:endParaRPr>
                    </a:p>
                  </a:txBody>
                  <a:tcPr/>
                </a:tc>
                <a:tc>
                  <a:txBody>
                    <a:bodyPr/>
                    <a:lstStyle/>
                    <a:p>
                      <a:r>
                        <a:rPr lang="en-US" altLang="zh-CN" sz="2000" b="1" dirty="0" smtClean="0">
                          <a:solidFill>
                            <a:schemeClr val="tx1"/>
                          </a:solidFill>
                        </a:rPr>
                        <a:t>#</a:t>
                      </a:r>
                      <a:endParaRPr lang="zh-CN" altLang="en-US" sz="2000" b="1" dirty="0">
                        <a:solidFill>
                          <a:schemeClr val="tx1"/>
                        </a:solidFill>
                      </a:endParaRPr>
                    </a:p>
                  </a:txBody>
                  <a:tcPr/>
                </a:tc>
                <a:tc>
                  <a:txBody>
                    <a:bodyPr/>
                    <a:lstStyle/>
                    <a:p>
                      <a:endParaRPr lang="zh-CN" altLang="en-US" sz="2000" b="1">
                        <a:solidFill>
                          <a:schemeClr val="tx1"/>
                        </a:solidFill>
                      </a:endParaRPr>
                    </a:p>
                  </a:txBody>
                  <a:tcPr/>
                </a:tc>
                <a:tc>
                  <a:txBody>
                    <a:bodyPr/>
                    <a:lstStyle/>
                    <a:p>
                      <a:r>
                        <a:rPr lang="zh-CN" altLang="en-US" sz="2000" b="1" dirty="0" smtClean="0"/>
                        <a:t>归</a:t>
                      </a:r>
                      <a:r>
                        <a:rPr lang="zh-CN" altLang="en-US" sz="2000" b="1" dirty="0" smtClean="0">
                          <a:solidFill>
                            <a:schemeClr val="tx1"/>
                          </a:solidFill>
                        </a:rPr>
                        <a:t>约</a:t>
                      </a:r>
                      <a:endParaRPr lang="zh-CN" altLang="en-US" sz="2000" b="1" dirty="0">
                        <a:solidFill>
                          <a:schemeClr val="tx1"/>
                        </a:solidFill>
                      </a:endParaRPr>
                    </a:p>
                  </a:txBody>
                  <a:tcPr/>
                </a:tc>
              </a:tr>
            </a:tbl>
          </a:graphicData>
        </a:graphic>
      </p:graphicFrame>
      <p:sp>
        <p:nvSpPr>
          <p:cNvPr id="13" name="矩形 12"/>
          <p:cNvSpPr/>
          <p:nvPr/>
        </p:nvSpPr>
        <p:spPr>
          <a:xfrm>
            <a:off x="451161" y="5600640"/>
            <a:ext cx="8136904" cy="830997"/>
          </a:xfrm>
          <a:prstGeom prst="rect">
            <a:avLst/>
          </a:prstGeom>
        </p:spPr>
        <p:txBody>
          <a:bodyPr wrap="square">
            <a:spAutoFit/>
          </a:bodyPr>
          <a:lstStyle/>
          <a:p>
            <a:r>
              <a:rPr lang="zh-CN" altLang="en-US" b="1" dirty="0" smtClean="0"/>
              <a:t>因此，对于类似于表达式的语法分析，必须</a:t>
            </a:r>
            <a:r>
              <a:rPr lang="zh-CN" altLang="en-US" b="1" dirty="0"/>
              <a:t>定义归约</a:t>
            </a:r>
            <a:r>
              <a:rPr lang="zh-CN" altLang="en-US" b="1" dirty="0" smtClean="0"/>
              <a:t>的先后次序。</a:t>
            </a:r>
            <a:endParaRPr lang="zh-CN" altLang="en-US" b="1" dirty="0"/>
          </a:p>
        </p:txBody>
      </p:sp>
    </p:spTree>
    <p:extLst>
      <p:ext uri="{BB962C8B-B14F-4D97-AF65-F5344CB8AC3E}">
        <p14:creationId xmlns:p14="http://schemas.microsoft.com/office/powerpoint/2010/main" val="43786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8153400" y="640080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a:ea typeface="黑体" pitchFamily="2" charset="-122"/>
                <a:hlinkClick r:id="rId3" action="ppaction://hlinksldjump"/>
              </a:rPr>
              <a:t>下一节</a:t>
            </a:r>
            <a:endParaRPr lang="zh-CN" altLang="en-US" sz="1800">
              <a:ea typeface="黑体" pitchFamily="2" charset="-122"/>
            </a:endParaRPr>
          </a:p>
        </p:txBody>
      </p:sp>
      <p:grpSp>
        <p:nvGrpSpPr>
          <p:cNvPr id="6" name="Group 1032"/>
          <p:cNvGrpSpPr>
            <a:grpSpLocks/>
          </p:cNvGrpSpPr>
          <p:nvPr/>
        </p:nvGrpSpPr>
        <p:grpSpPr bwMode="auto">
          <a:xfrm>
            <a:off x="1257300" y="1943100"/>
            <a:ext cx="7467600" cy="4457700"/>
            <a:chOff x="864" y="1056"/>
            <a:chExt cx="4704" cy="2976"/>
          </a:xfrm>
        </p:grpSpPr>
        <p:sp>
          <p:nvSpPr>
            <p:cNvPr id="7" name="Rectangle 1033"/>
            <p:cNvSpPr>
              <a:spLocks noChangeArrowheads="1"/>
            </p:cNvSpPr>
            <p:nvPr/>
          </p:nvSpPr>
          <p:spPr bwMode="auto">
            <a:xfrm>
              <a:off x="864" y="1056"/>
              <a:ext cx="4704" cy="29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lnSpc>
                  <a:spcPct val="120000"/>
                </a:lnSpc>
                <a:spcBef>
                  <a:spcPct val="30000"/>
                </a:spcBef>
                <a:buClr>
                  <a:schemeClr val="accent1"/>
                </a:buClr>
                <a:buFont typeface="Wingdings" pitchFamily="2" charset="2"/>
                <a:buChar char="§"/>
              </a:pPr>
              <a:r>
                <a:rPr lang="en-US" altLang="zh-CN" b="1" dirty="0" smtClean="0">
                  <a:solidFill>
                    <a:srgbClr val="C00000"/>
                  </a:solidFill>
                  <a:latin typeface="幼圆" pitchFamily="49" charset="-122"/>
                  <a:ea typeface="幼圆" pitchFamily="49" charset="-122"/>
                </a:rPr>
                <a:t>a  b</a:t>
              </a:r>
              <a:r>
                <a:rPr lang="en-US" altLang="zh-CN" b="1" dirty="0" smtClean="0">
                  <a:solidFill>
                    <a:srgbClr val="FF0066"/>
                  </a:solidFill>
                  <a:latin typeface="幼圆" pitchFamily="49" charset="-122"/>
                  <a:ea typeface="幼圆" pitchFamily="49" charset="-122"/>
                </a:rPr>
                <a:t> </a:t>
              </a:r>
              <a:r>
                <a:rPr lang="en-US" altLang="zh-CN" b="1" dirty="0" smtClean="0">
                  <a:latin typeface="幼圆" pitchFamily="49" charset="-122"/>
                  <a:ea typeface="幼圆" pitchFamily="49" charset="-122"/>
                </a:rPr>
                <a:t>：a</a:t>
              </a:r>
              <a:r>
                <a:rPr lang="zh-CN" altLang="en-US" b="1" dirty="0" smtClean="0">
                  <a:latin typeface="幼圆" pitchFamily="49" charset="-122"/>
                  <a:ea typeface="幼圆" pitchFamily="49" charset="-122"/>
                </a:rPr>
                <a:t>与</a:t>
              </a:r>
              <a:r>
                <a:rPr lang="en-US" altLang="zh-CN" b="1" dirty="0" smtClean="0">
                  <a:latin typeface="幼圆" pitchFamily="49" charset="-122"/>
                  <a:ea typeface="幼圆" pitchFamily="49" charset="-122"/>
                </a:rPr>
                <a:t>b</a:t>
              </a:r>
              <a:r>
                <a:rPr lang="zh-CN" altLang="en-US" b="1" dirty="0"/>
                <a:t>归</a:t>
              </a:r>
              <a:r>
                <a:rPr lang="zh-CN" altLang="en-US" b="1" dirty="0" smtClean="0">
                  <a:latin typeface="幼圆" pitchFamily="49" charset="-122"/>
                  <a:ea typeface="幼圆" pitchFamily="49" charset="-122"/>
                </a:rPr>
                <a:t>约</a:t>
              </a:r>
              <a:r>
                <a:rPr lang="zh-CN" altLang="en-US" b="1" dirty="0" smtClean="0">
                  <a:latin typeface="幼圆" pitchFamily="49" charset="-122"/>
                  <a:ea typeface="幼圆" pitchFamily="49" charset="-122"/>
                </a:rPr>
                <a:t>优先级相等</a:t>
              </a:r>
              <a:endParaRPr lang="zh-CN" altLang="en-US" b="1" dirty="0">
                <a:latin typeface="幼圆" pitchFamily="49" charset="-122"/>
                <a:ea typeface="幼圆" pitchFamily="49" charset="-122"/>
              </a:endParaRPr>
            </a:p>
            <a:p>
              <a:pPr marL="742950" lvl="1" indent="-285750">
                <a:lnSpc>
                  <a:spcPct val="120000"/>
                </a:lnSpc>
                <a:spcBef>
                  <a:spcPct val="30000"/>
                </a:spcBef>
              </a:pPr>
              <a:r>
                <a:rPr lang="zh-CN" altLang="en-US" b="1" dirty="0">
                  <a:latin typeface="黑体" pitchFamily="2" charset="-122"/>
                  <a:ea typeface="黑体" pitchFamily="2" charset="-122"/>
                  <a:sym typeface="Symbol" pitchFamily="18" charset="2"/>
                </a:rPr>
                <a:t>	</a:t>
              </a:r>
              <a:r>
                <a:rPr lang="zh-CN" altLang="en-US" b="1" dirty="0" smtClean="0">
                  <a:latin typeface="黑体" pitchFamily="2" charset="-122"/>
                  <a:ea typeface="黑体" pitchFamily="2" charset="-122"/>
                  <a:sym typeface="Symbol" pitchFamily="18" charset="2"/>
                </a:rPr>
                <a:t>例如：</a:t>
              </a:r>
              <a:r>
                <a:rPr lang="en-US" altLang="zh-CN" b="1" dirty="0">
                  <a:latin typeface="黑体" pitchFamily="2" charset="-122"/>
                  <a:ea typeface="黑体" pitchFamily="2" charset="-122"/>
                  <a:sym typeface="Symbol" pitchFamily="18" charset="2"/>
                </a:rPr>
                <a:t>A </a:t>
              </a:r>
              <a:r>
                <a:rPr lang="en-US" altLang="zh-CN" b="1" dirty="0" smtClean="0">
                  <a:latin typeface="黑体" pitchFamily="2" charset="-122"/>
                  <a:ea typeface="黑体" pitchFamily="2" charset="-122"/>
                  <a:sym typeface="Symbol" pitchFamily="18" charset="2"/>
                </a:rPr>
                <a:t>→(E) a→(   b</a:t>
              </a:r>
              <a:r>
                <a:rPr lang="en-US" altLang="zh-CN" b="1" dirty="0">
                  <a:latin typeface="黑体" pitchFamily="2" charset="-122"/>
                  <a:ea typeface="黑体" pitchFamily="2" charset="-122"/>
                  <a:sym typeface="Symbol" pitchFamily="18" charset="2"/>
                </a:rPr>
                <a:t> </a:t>
              </a:r>
              <a:r>
                <a:rPr lang="en-US" altLang="zh-CN" b="1" dirty="0" smtClean="0">
                  <a:latin typeface="黑体" pitchFamily="2" charset="-122"/>
                  <a:ea typeface="黑体" pitchFamily="2" charset="-122"/>
                  <a:sym typeface="Symbol" pitchFamily="18" charset="2"/>
                </a:rPr>
                <a:t>→)   </a:t>
              </a:r>
              <a:r>
                <a:rPr lang="en-US" altLang="zh-CN" b="1" dirty="0" smtClean="0">
                  <a:solidFill>
                    <a:srgbClr val="C00000"/>
                  </a:solidFill>
                  <a:latin typeface="黑体" pitchFamily="2" charset="-122"/>
                  <a:ea typeface="黑体" pitchFamily="2" charset="-122"/>
                  <a:sym typeface="Symbol" pitchFamily="18" charset="2"/>
                </a:rPr>
                <a:t>)≠(</a:t>
              </a:r>
              <a:r>
                <a:rPr lang="en-US" altLang="zh-CN" b="1" dirty="0" smtClean="0">
                  <a:solidFill>
                    <a:srgbClr val="FFFF00"/>
                  </a:solidFill>
                  <a:latin typeface="黑体" pitchFamily="2" charset="-122"/>
                  <a:ea typeface="黑体" pitchFamily="2" charset="-122"/>
                  <a:sym typeface="Symbol" pitchFamily="18" charset="2"/>
                </a:rPr>
                <a:t>    </a:t>
              </a:r>
              <a:endParaRPr lang="en-US" altLang="zh-CN" b="1" dirty="0">
                <a:solidFill>
                  <a:srgbClr val="FFFF00"/>
                </a:solidFill>
                <a:latin typeface="黑体" pitchFamily="2" charset="-122"/>
                <a:ea typeface="黑体" pitchFamily="2" charset="-122"/>
                <a:sym typeface="Symbol" pitchFamily="18" charset="2"/>
              </a:endParaRPr>
            </a:p>
            <a:p>
              <a:pPr marL="342900" indent="-342900">
                <a:lnSpc>
                  <a:spcPct val="120000"/>
                </a:lnSpc>
                <a:spcBef>
                  <a:spcPct val="30000"/>
                </a:spcBef>
                <a:buClr>
                  <a:schemeClr val="accent1"/>
                </a:buClr>
                <a:buFont typeface="Wingdings" pitchFamily="2" charset="2"/>
                <a:buChar char="§"/>
              </a:pPr>
              <a:r>
                <a:rPr lang="en-US" altLang="zh-CN" b="1" dirty="0" smtClean="0">
                  <a:solidFill>
                    <a:srgbClr val="C00000"/>
                  </a:solidFill>
                  <a:latin typeface="幼圆" pitchFamily="49" charset="-122"/>
                  <a:ea typeface="幼圆" pitchFamily="49" charset="-122"/>
                  <a:sym typeface="Symbol" pitchFamily="18" charset="2"/>
                </a:rPr>
                <a:t>a  b</a:t>
              </a:r>
              <a:r>
                <a:rPr lang="en-US" altLang="zh-CN" b="1" dirty="0" smtClean="0">
                  <a:solidFill>
                    <a:srgbClr val="FF0066"/>
                  </a:solidFill>
                  <a:latin typeface="幼圆" pitchFamily="49" charset="-122"/>
                  <a:ea typeface="幼圆" pitchFamily="49" charset="-122"/>
                  <a:sym typeface="Symbol" pitchFamily="18" charset="2"/>
                </a:rPr>
                <a:t> </a:t>
              </a:r>
              <a:r>
                <a:rPr lang="en-US" altLang="zh-CN" b="1" dirty="0" smtClean="0">
                  <a:latin typeface="幼圆" pitchFamily="49" charset="-122"/>
                  <a:ea typeface="幼圆" pitchFamily="49" charset="-122"/>
                  <a:sym typeface="Symbol" pitchFamily="18" charset="2"/>
                </a:rPr>
                <a:t>：a</a:t>
              </a:r>
              <a:r>
                <a:rPr lang="zh-CN" altLang="en-US" b="1" dirty="0" smtClean="0">
                  <a:latin typeface="幼圆" pitchFamily="49" charset="-122"/>
                  <a:ea typeface="幼圆" pitchFamily="49" charset="-122"/>
                  <a:sym typeface="Symbol" pitchFamily="18" charset="2"/>
                </a:rPr>
                <a:t>的</a:t>
              </a:r>
              <a:r>
                <a:rPr lang="zh-CN" altLang="en-US" b="1" dirty="0"/>
                <a:t>归</a:t>
              </a:r>
              <a:r>
                <a:rPr lang="zh-CN" altLang="en-US" b="1" dirty="0" smtClean="0">
                  <a:latin typeface="幼圆" pitchFamily="49" charset="-122"/>
                  <a:ea typeface="幼圆" pitchFamily="49" charset="-122"/>
                  <a:sym typeface="Symbol" pitchFamily="18" charset="2"/>
                </a:rPr>
                <a:t>约</a:t>
              </a:r>
              <a:r>
                <a:rPr lang="zh-CN" altLang="en-US" b="1" dirty="0" smtClean="0">
                  <a:latin typeface="幼圆" pitchFamily="49" charset="-122"/>
                  <a:ea typeface="幼圆" pitchFamily="49" charset="-122"/>
                  <a:sym typeface="Symbol" pitchFamily="18" charset="2"/>
                </a:rPr>
                <a:t>优先性比</a:t>
              </a:r>
              <a:r>
                <a:rPr lang="en-US" altLang="zh-CN" b="1" dirty="0" smtClean="0">
                  <a:latin typeface="幼圆" pitchFamily="49" charset="-122"/>
                  <a:ea typeface="幼圆" pitchFamily="49" charset="-122"/>
                  <a:sym typeface="Symbol" pitchFamily="18" charset="2"/>
                </a:rPr>
                <a:t>b</a:t>
              </a:r>
              <a:r>
                <a:rPr lang="zh-CN" altLang="en-US" b="1" dirty="0" smtClean="0">
                  <a:latin typeface="幼圆" pitchFamily="49" charset="-122"/>
                  <a:ea typeface="幼圆" pitchFamily="49" charset="-122"/>
                  <a:sym typeface="Symbol" pitchFamily="18" charset="2"/>
                </a:rPr>
                <a:t>小</a:t>
              </a:r>
              <a:endParaRPr lang="zh-CN" altLang="en-US" b="1" dirty="0">
                <a:latin typeface="幼圆" pitchFamily="49" charset="-122"/>
                <a:ea typeface="幼圆" pitchFamily="49" charset="-122"/>
                <a:sym typeface="Symbol" pitchFamily="18" charset="2"/>
              </a:endParaRPr>
            </a:p>
            <a:p>
              <a:pPr marL="742950" lvl="1" indent="-285750">
                <a:lnSpc>
                  <a:spcPct val="120000"/>
                </a:lnSpc>
                <a:spcBef>
                  <a:spcPct val="30000"/>
                </a:spcBef>
              </a:pPr>
              <a:r>
                <a:rPr lang="zh-CN" altLang="en-US" b="1" dirty="0">
                  <a:latin typeface="黑体" pitchFamily="2" charset="-122"/>
                  <a:ea typeface="黑体" pitchFamily="2" charset="-122"/>
                  <a:sym typeface="Symbol" pitchFamily="18" charset="2"/>
                </a:rPr>
                <a:t>	</a:t>
              </a:r>
              <a:endParaRPr lang="en-US" altLang="zh-CN" b="1" dirty="0" smtClean="0">
                <a:latin typeface="黑体" pitchFamily="2" charset="-122"/>
                <a:ea typeface="黑体" pitchFamily="2" charset="-122"/>
                <a:sym typeface="Symbol" pitchFamily="18" charset="2"/>
              </a:endParaRPr>
            </a:p>
            <a:p>
              <a:pPr marL="742950" lvl="1" indent="-285750">
                <a:lnSpc>
                  <a:spcPct val="120000"/>
                </a:lnSpc>
                <a:spcBef>
                  <a:spcPct val="30000"/>
                </a:spcBef>
              </a:pPr>
              <a:r>
                <a:rPr lang="en-US" altLang="zh-CN" b="1" dirty="0" smtClean="0">
                  <a:solidFill>
                    <a:srgbClr val="C00000"/>
                  </a:solidFill>
                  <a:latin typeface="幼圆" pitchFamily="49" charset="-122"/>
                  <a:ea typeface="幼圆" pitchFamily="49" charset="-122"/>
                  <a:sym typeface="Symbol" pitchFamily="18" charset="2"/>
                </a:rPr>
                <a:t>a  b</a:t>
              </a:r>
              <a:r>
                <a:rPr lang="en-US" altLang="zh-CN" b="1" dirty="0" smtClean="0">
                  <a:solidFill>
                    <a:srgbClr val="FF0066"/>
                  </a:solidFill>
                  <a:latin typeface="幼圆" pitchFamily="49" charset="-122"/>
                  <a:ea typeface="幼圆" pitchFamily="49" charset="-122"/>
                  <a:sym typeface="Symbol" pitchFamily="18" charset="2"/>
                </a:rPr>
                <a:t> </a:t>
              </a:r>
              <a:r>
                <a:rPr lang="en-US" altLang="zh-CN" b="1" dirty="0" smtClean="0">
                  <a:latin typeface="幼圆" pitchFamily="49" charset="-122"/>
                  <a:ea typeface="幼圆" pitchFamily="49" charset="-122"/>
                  <a:sym typeface="Symbol" pitchFamily="18" charset="2"/>
                </a:rPr>
                <a:t>：a</a:t>
              </a:r>
              <a:r>
                <a:rPr lang="zh-CN" altLang="en-US" b="1" dirty="0" smtClean="0">
                  <a:latin typeface="幼圆" pitchFamily="49" charset="-122"/>
                  <a:ea typeface="幼圆" pitchFamily="49" charset="-122"/>
                  <a:sym typeface="Symbol" pitchFamily="18" charset="2"/>
                </a:rPr>
                <a:t>的</a:t>
              </a:r>
              <a:r>
                <a:rPr lang="zh-CN" altLang="en-US" b="1" dirty="0"/>
                <a:t>归</a:t>
              </a:r>
              <a:r>
                <a:rPr lang="zh-CN" altLang="en-US" b="1" dirty="0" smtClean="0">
                  <a:latin typeface="幼圆" pitchFamily="49" charset="-122"/>
                  <a:ea typeface="幼圆" pitchFamily="49" charset="-122"/>
                  <a:sym typeface="Symbol" pitchFamily="18" charset="2"/>
                </a:rPr>
                <a:t>约</a:t>
              </a:r>
              <a:r>
                <a:rPr lang="zh-CN" altLang="en-US" b="1" dirty="0" smtClean="0">
                  <a:latin typeface="幼圆" pitchFamily="49" charset="-122"/>
                  <a:ea typeface="幼圆" pitchFamily="49" charset="-122"/>
                  <a:sym typeface="Symbol" pitchFamily="18" charset="2"/>
                </a:rPr>
                <a:t>优先性比</a:t>
              </a:r>
              <a:r>
                <a:rPr lang="en-US" altLang="zh-CN" b="1" dirty="0" smtClean="0">
                  <a:latin typeface="幼圆" pitchFamily="49" charset="-122"/>
                  <a:ea typeface="幼圆" pitchFamily="49" charset="-122"/>
                  <a:sym typeface="Symbol" pitchFamily="18" charset="2"/>
                </a:rPr>
                <a:t>b</a:t>
              </a:r>
              <a:r>
                <a:rPr lang="zh-CN" altLang="en-US" b="1" dirty="0" smtClean="0">
                  <a:latin typeface="幼圆" pitchFamily="49" charset="-122"/>
                  <a:ea typeface="幼圆" pitchFamily="49" charset="-122"/>
                  <a:sym typeface="Symbol" pitchFamily="18" charset="2"/>
                </a:rPr>
                <a:t>大</a:t>
              </a:r>
              <a:endParaRPr lang="zh-CN" altLang="en-US" b="1" dirty="0">
                <a:latin typeface="幼圆" pitchFamily="49" charset="-122"/>
                <a:ea typeface="幼圆" pitchFamily="49" charset="-122"/>
                <a:sym typeface="Symbol" pitchFamily="18" charset="2"/>
              </a:endParaRPr>
            </a:p>
            <a:p>
              <a:pPr marL="742950" lvl="1" indent="-285750">
                <a:lnSpc>
                  <a:spcPct val="120000"/>
                </a:lnSpc>
                <a:spcBef>
                  <a:spcPct val="30000"/>
                </a:spcBef>
              </a:pPr>
              <a:r>
                <a:rPr lang="zh-CN" altLang="en-US" b="1" dirty="0">
                  <a:latin typeface="黑体" pitchFamily="2" charset="-122"/>
                  <a:ea typeface="黑体" pitchFamily="2" charset="-122"/>
                  <a:sym typeface="Symbol" pitchFamily="18" charset="2"/>
                </a:rPr>
                <a:t>	</a:t>
              </a:r>
              <a:endParaRPr lang="zh-CN" altLang="en-US" sz="2000" b="1" dirty="0">
                <a:latin typeface="幼圆" pitchFamily="49" charset="-122"/>
                <a:ea typeface="幼圆" pitchFamily="49" charset="-122"/>
              </a:endParaRPr>
            </a:p>
          </p:txBody>
        </p:sp>
        <p:pic>
          <p:nvPicPr>
            <p:cNvPr id="8" name="Picture 10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 y="1200"/>
              <a:ext cx="1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1872"/>
              <a:ext cx="1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7" y="2604"/>
              <a:ext cx="14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0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7" y="3634"/>
              <a:ext cx="14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0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8" y="3634"/>
              <a:ext cx="14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040"/>
          <p:cNvGrpSpPr>
            <a:grpSpLocks/>
          </p:cNvGrpSpPr>
          <p:nvPr/>
        </p:nvGrpSpPr>
        <p:grpSpPr bwMode="auto">
          <a:xfrm>
            <a:off x="2095500" y="3086100"/>
            <a:ext cx="6324600" cy="533400"/>
            <a:chOff x="1584" y="1776"/>
            <a:chExt cx="3984" cy="336"/>
          </a:xfrm>
        </p:grpSpPr>
        <p:grpSp>
          <p:nvGrpSpPr>
            <p:cNvPr id="15" name="Group 1041"/>
            <p:cNvGrpSpPr>
              <a:grpSpLocks/>
            </p:cNvGrpSpPr>
            <p:nvPr/>
          </p:nvGrpSpPr>
          <p:grpSpPr bwMode="auto">
            <a:xfrm>
              <a:off x="4176" y="1824"/>
              <a:ext cx="1392" cy="288"/>
              <a:chOff x="4176" y="2016"/>
              <a:chExt cx="1392" cy="288"/>
            </a:xfrm>
          </p:grpSpPr>
          <p:sp>
            <p:nvSpPr>
              <p:cNvPr id="17" name="AutoShape 1042"/>
              <p:cNvSpPr>
                <a:spLocks/>
              </p:cNvSpPr>
              <p:nvPr/>
            </p:nvSpPr>
            <p:spPr bwMode="auto">
              <a:xfrm>
                <a:off x="4176" y="2016"/>
                <a:ext cx="1392" cy="288"/>
              </a:xfrm>
              <a:prstGeom prst="borderCallout1">
                <a:avLst>
                  <a:gd name="adj1" fmla="val -16667"/>
                  <a:gd name="adj2" fmla="val 94829"/>
                  <a:gd name="adj3" fmla="val -16667"/>
                  <a:gd name="adj4" fmla="val -107972"/>
                </a:avLst>
              </a:prstGeom>
              <a:noFill/>
              <a:ln w="9525">
                <a:solidFill>
                  <a:srgbClr val="FF0066"/>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b="1" dirty="0">
                    <a:latin typeface="黑体" pitchFamily="2" charset="-122"/>
                    <a:ea typeface="黑体" pitchFamily="2" charset="-122"/>
                    <a:sym typeface="Symbol" pitchFamily="18" charset="2"/>
                  </a:rPr>
                  <a:t>不等价于 </a:t>
                </a:r>
                <a:r>
                  <a:rPr lang="en-US" altLang="zh-CN" sz="2000" b="1" dirty="0" smtClean="0">
                    <a:solidFill>
                      <a:srgbClr val="C00000"/>
                    </a:solidFill>
                    <a:latin typeface="黑体" pitchFamily="2" charset="-122"/>
                    <a:ea typeface="黑体" pitchFamily="2" charset="-122"/>
                    <a:sym typeface="Symbol" pitchFamily="18" charset="2"/>
                  </a:rPr>
                  <a:t>b   a</a:t>
                </a:r>
                <a:endParaRPr lang="zh-CN" altLang="en-US" sz="2000" b="1" dirty="0">
                  <a:solidFill>
                    <a:srgbClr val="C00000"/>
                  </a:solidFill>
                  <a:latin typeface="黑体" pitchFamily="2" charset="-122"/>
                  <a:ea typeface="黑体" pitchFamily="2" charset="-122"/>
                  <a:sym typeface="Symbol" pitchFamily="18" charset="2"/>
                </a:endParaRPr>
              </a:p>
            </p:txBody>
          </p:sp>
          <p:pic>
            <p:nvPicPr>
              <p:cNvPr id="18" name="Picture 10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6" y="2076"/>
                <a:ext cx="14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Line 1044"/>
            <p:cNvSpPr>
              <a:spLocks noChangeShapeType="1"/>
            </p:cNvSpPr>
            <p:nvPr/>
          </p:nvSpPr>
          <p:spPr bwMode="auto">
            <a:xfrm flipH="1">
              <a:off x="1584" y="1776"/>
              <a:ext cx="1056" cy="96"/>
            </a:xfrm>
            <a:prstGeom prst="line">
              <a:avLst/>
            </a:prstGeom>
            <a:noFill/>
            <a:ln w="9525">
              <a:solidFill>
                <a:srgbClr val="FF0066"/>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9" name="Group 1045"/>
          <p:cNvGrpSpPr>
            <a:grpSpLocks/>
          </p:cNvGrpSpPr>
          <p:nvPr/>
        </p:nvGrpSpPr>
        <p:grpSpPr bwMode="auto">
          <a:xfrm>
            <a:off x="2095500" y="1943100"/>
            <a:ext cx="6324600" cy="533400"/>
            <a:chOff x="1584" y="1008"/>
            <a:chExt cx="3984" cy="336"/>
          </a:xfrm>
        </p:grpSpPr>
        <p:sp>
          <p:nvSpPr>
            <p:cNvPr id="20" name="AutoShape 1046"/>
            <p:cNvSpPr>
              <a:spLocks/>
            </p:cNvSpPr>
            <p:nvPr/>
          </p:nvSpPr>
          <p:spPr bwMode="auto">
            <a:xfrm>
              <a:off x="4176" y="1056"/>
              <a:ext cx="1392" cy="288"/>
            </a:xfrm>
            <a:prstGeom prst="borderCallout1">
              <a:avLst>
                <a:gd name="adj1" fmla="val -16667"/>
                <a:gd name="adj2" fmla="val 94829"/>
                <a:gd name="adj3" fmla="val -16667"/>
                <a:gd name="adj4" fmla="val -107972"/>
              </a:avLst>
            </a:prstGeom>
            <a:noFill/>
            <a:ln w="9525">
              <a:solidFill>
                <a:srgbClr val="FF0066"/>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b="1" dirty="0" smtClean="0">
                  <a:latin typeface="黑体" pitchFamily="2" charset="-122"/>
                  <a:ea typeface="黑体" pitchFamily="2" charset="-122"/>
                  <a:sym typeface="Symbol" pitchFamily="18" charset="2"/>
                </a:rPr>
                <a:t>无法推导</a:t>
              </a:r>
              <a:r>
                <a:rPr lang="en-US" altLang="zh-CN" b="1" dirty="0" smtClean="0">
                  <a:solidFill>
                    <a:srgbClr val="C00000"/>
                  </a:solidFill>
                  <a:latin typeface="黑体" pitchFamily="2" charset="-122"/>
                  <a:ea typeface="黑体" pitchFamily="2" charset="-122"/>
                  <a:sym typeface="Symbol" pitchFamily="18" charset="2"/>
                </a:rPr>
                <a:t>b   a</a:t>
              </a:r>
              <a:endParaRPr lang="zh-CN" altLang="en-US" b="1" dirty="0">
                <a:solidFill>
                  <a:srgbClr val="C00000"/>
                </a:solidFill>
                <a:latin typeface="黑体" pitchFamily="2" charset="-122"/>
                <a:ea typeface="黑体" pitchFamily="2" charset="-122"/>
                <a:sym typeface="Symbol" pitchFamily="18" charset="2"/>
              </a:endParaRPr>
            </a:p>
          </p:txBody>
        </p:sp>
        <p:sp>
          <p:nvSpPr>
            <p:cNvPr id="21" name="Line 1047"/>
            <p:cNvSpPr>
              <a:spLocks noChangeShapeType="1"/>
            </p:cNvSpPr>
            <p:nvPr/>
          </p:nvSpPr>
          <p:spPr bwMode="auto">
            <a:xfrm flipH="1">
              <a:off x="1584" y="1008"/>
              <a:ext cx="1056" cy="96"/>
            </a:xfrm>
            <a:prstGeom prst="line">
              <a:avLst/>
            </a:prstGeom>
            <a:noFill/>
            <a:ln w="9525">
              <a:solidFill>
                <a:srgbClr val="FF0066"/>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pic>
          <p:nvPicPr>
            <p:cNvPr id="22" name="Picture 1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 y="1152"/>
              <a:ext cx="1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1049"/>
          <p:cNvGrpSpPr>
            <a:grpSpLocks/>
          </p:cNvGrpSpPr>
          <p:nvPr/>
        </p:nvGrpSpPr>
        <p:grpSpPr bwMode="auto">
          <a:xfrm>
            <a:off x="2220913" y="4076704"/>
            <a:ext cx="6234113" cy="512763"/>
            <a:chOff x="1663" y="2400"/>
            <a:chExt cx="3927" cy="323"/>
          </a:xfrm>
        </p:grpSpPr>
        <p:sp>
          <p:nvSpPr>
            <p:cNvPr id="24" name="AutoShape 1050"/>
            <p:cNvSpPr>
              <a:spLocks/>
            </p:cNvSpPr>
            <p:nvPr/>
          </p:nvSpPr>
          <p:spPr bwMode="auto">
            <a:xfrm>
              <a:off x="4198" y="2435"/>
              <a:ext cx="1392" cy="288"/>
            </a:xfrm>
            <a:prstGeom prst="borderCallout1">
              <a:avLst>
                <a:gd name="adj1" fmla="val -16667"/>
                <a:gd name="adj2" fmla="val 94829"/>
                <a:gd name="adj3" fmla="val -16667"/>
                <a:gd name="adj4" fmla="val -107972"/>
              </a:avLst>
            </a:prstGeom>
            <a:noFill/>
            <a:ln w="9525">
              <a:solidFill>
                <a:srgbClr val="FF0066"/>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b="1" dirty="0">
                  <a:latin typeface="黑体" pitchFamily="2" charset="-122"/>
                  <a:ea typeface="黑体" pitchFamily="2" charset="-122"/>
                  <a:sym typeface="Symbol" pitchFamily="18" charset="2"/>
                </a:rPr>
                <a:t>不等价于 </a:t>
              </a:r>
              <a:r>
                <a:rPr lang="en-US" altLang="zh-CN" sz="2000" b="1" dirty="0" smtClean="0">
                  <a:solidFill>
                    <a:srgbClr val="C00000"/>
                  </a:solidFill>
                  <a:latin typeface="黑体" pitchFamily="2" charset="-122"/>
                  <a:ea typeface="黑体" pitchFamily="2" charset="-122"/>
                  <a:sym typeface="Symbol" pitchFamily="18" charset="2"/>
                </a:rPr>
                <a:t>a   b</a:t>
              </a:r>
              <a:endParaRPr lang="zh-CN" altLang="en-US" sz="2000" b="1" dirty="0">
                <a:solidFill>
                  <a:srgbClr val="C00000"/>
                </a:solidFill>
                <a:latin typeface="黑体" pitchFamily="2" charset="-122"/>
                <a:ea typeface="黑体" pitchFamily="2" charset="-122"/>
                <a:sym typeface="Symbol" pitchFamily="18" charset="2"/>
              </a:endParaRPr>
            </a:p>
          </p:txBody>
        </p:sp>
        <p:sp>
          <p:nvSpPr>
            <p:cNvPr id="25" name="Line 1051"/>
            <p:cNvSpPr>
              <a:spLocks noChangeShapeType="1"/>
            </p:cNvSpPr>
            <p:nvPr/>
          </p:nvSpPr>
          <p:spPr bwMode="auto">
            <a:xfrm flipH="1">
              <a:off x="1663" y="2400"/>
              <a:ext cx="1056" cy="96"/>
            </a:xfrm>
            <a:prstGeom prst="line">
              <a:avLst/>
            </a:prstGeom>
            <a:noFill/>
            <a:ln w="9525">
              <a:solidFill>
                <a:srgbClr val="FF0066"/>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pic>
          <p:nvPicPr>
            <p:cNvPr id="26" name="Picture 10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 y="2491"/>
              <a:ext cx="1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 name="Rectangle 1053"/>
          <p:cNvSpPr txBox="1">
            <a:spLocks noChangeArrowheads="1"/>
          </p:cNvSpPr>
          <p:nvPr/>
        </p:nvSpPr>
        <p:spPr>
          <a:xfrm>
            <a:off x="6011863" y="508288"/>
            <a:ext cx="2408237" cy="685800"/>
          </a:xfrm>
          <a:prstGeom prst="rect">
            <a:avLst/>
          </a:prstGeom>
          <a:solidFill>
            <a:schemeClr val="bg1"/>
          </a:solidFill>
          <a:ln>
            <a:solidFill>
              <a:schemeClr val="hlink"/>
            </a:solidFill>
          </a:ln>
          <a:effectLst>
            <a:outerShdw dist="107763" dir="2700000" algn="ctr" rotWithShape="0">
              <a:srgbClr val="808080"/>
            </a:outerShdw>
          </a:effectLst>
        </p:spPr>
        <p:txBody>
          <a:bodyPr vert="horz" lIns="91440" tIns="45720" rIns="91440" bIns="45720" rtlCol="0" anchor="b" anchorCtr="0">
            <a:noAutofit/>
          </a:bodyPr>
          <a:lstStyle>
            <a:lvl1pPr algn="l" defTabSz="914400" rtl="0" eaLnBrk="1" latinLnBrk="0" hangingPunct="1">
              <a:spcBef>
                <a:spcPct val="0"/>
              </a:spcBef>
              <a:buNone/>
              <a:defRPr sz="32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zh-CN" altLang="en-US" dirty="0" smtClean="0"/>
              <a:t>优先关系</a:t>
            </a:r>
          </a:p>
        </p:txBody>
      </p:sp>
      <p:sp>
        <p:nvSpPr>
          <p:cNvPr id="4" name="标题 3"/>
          <p:cNvSpPr>
            <a:spLocks noGrp="1"/>
          </p:cNvSpPr>
          <p:nvPr>
            <p:ph type="title"/>
          </p:nvPr>
        </p:nvSpPr>
        <p:spPr/>
        <p:txBody>
          <a:bodyPr>
            <a:normAutofit/>
          </a:bodyPr>
          <a:lstStyle/>
          <a:p>
            <a:r>
              <a:rPr lang="zh-CN" altLang="en-US" sz="3200" dirty="0" smtClean="0"/>
              <a:t>（规约）优先级的表示方法</a:t>
            </a:r>
            <a:endParaRPr lang="zh-CN" altLang="en-US" sz="3200" dirty="0"/>
          </a:p>
        </p:txBody>
      </p:sp>
      <p:sp>
        <p:nvSpPr>
          <p:cNvPr id="5" name="TextBox 4"/>
          <p:cNvSpPr txBox="1"/>
          <p:nvPr/>
        </p:nvSpPr>
        <p:spPr>
          <a:xfrm>
            <a:off x="1403648" y="5301208"/>
            <a:ext cx="7016452" cy="830997"/>
          </a:xfrm>
          <a:prstGeom prst="rect">
            <a:avLst/>
          </a:prstGeom>
          <a:noFill/>
        </p:spPr>
        <p:txBody>
          <a:bodyPr wrap="square" rtlCol="0">
            <a:spAutoFit/>
          </a:bodyPr>
          <a:lstStyle/>
          <a:p>
            <a:r>
              <a:rPr lang="zh-CN" altLang="en-US" b="1" dirty="0"/>
              <a:t>归约</a:t>
            </a:r>
            <a:r>
              <a:rPr lang="zh-CN" altLang="en-US" b="1" dirty="0" smtClean="0"/>
              <a:t>的优先级有次序的。如：当</a:t>
            </a:r>
            <a:r>
              <a:rPr lang="en-US" altLang="zh-CN" b="1" dirty="0" smtClean="0"/>
              <a:t>+</a:t>
            </a:r>
            <a:r>
              <a:rPr lang="zh-CN" altLang="en-US" b="1" dirty="0" smtClean="0"/>
              <a:t>，</a:t>
            </a:r>
            <a:r>
              <a:rPr lang="en-US" altLang="zh-CN" b="1" dirty="0" smtClean="0"/>
              <a:t>- </a:t>
            </a:r>
            <a:r>
              <a:rPr lang="zh-CN" altLang="en-US" b="1" dirty="0" smtClean="0"/>
              <a:t>出现在同一表达式中，先计算左侧的，因此 </a:t>
            </a:r>
            <a:r>
              <a:rPr lang="en-US" altLang="zh-CN" b="1" dirty="0" smtClean="0"/>
              <a:t>+     -     -      +</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ChangeArrowheads="1"/>
          </p:cNvSpPr>
          <p:nvPr/>
        </p:nvSpPr>
        <p:spPr bwMode="auto">
          <a:xfrm>
            <a:off x="186408" y="3068960"/>
            <a:ext cx="7543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Font typeface="Wingdings" pitchFamily="2" charset="2"/>
              <a:buChar char="§"/>
            </a:pPr>
            <a:r>
              <a:rPr lang="en-US" altLang="zh-CN" b="1" dirty="0" err="1">
                <a:latin typeface="宋体" panose="02010600030101010101" pitchFamily="2" charset="-122"/>
              </a:rPr>
              <a:t>i</a:t>
            </a:r>
            <a:r>
              <a:rPr lang="zh-CN" altLang="en-US" b="1" dirty="0">
                <a:latin typeface="宋体" panose="02010600030101010101" pitchFamily="2" charset="-122"/>
              </a:rPr>
              <a:t>的优先级最高</a:t>
            </a:r>
          </a:p>
          <a:p>
            <a:pPr marL="342900" indent="-342900">
              <a:spcBef>
                <a:spcPct val="20000"/>
              </a:spcBef>
              <a:buClr>
                <a:schemeClr val="accent1"/>
              </a:buClr>
              <a:buFont typeface="Wingdings" pitchFamily="2" charset="2"/>
              <a:buChar char="§"/>
            </a:pPr>
            <a:r>
              <a:rPr lang="zh-CN" altLang="en-US" b="1" dirty="0">
                <a:latin typeface="宋体" panose="02010600030101010101" pitchFamily="2" charset="-122"/>
                <a:sym typeface="Symbol" pitchFamily="18" charset="2"/>
              </a:rPr>
              <a:t>优先级次于</a:t>
            </a:r>
            <a:r>
              <a:rPr lang="en-US" altLang="zh-CN" b="1" dirty="0" err="1">
                <a:latin typeface="宋体" panose="02010600030101010101" pitchFamily="2" charset="-122"/>
                <a:sym typeface="Symbol" pitchFamily="18" charset="2"/>
              </a:rPr>
              <a:t>i</a:t>
            </a:r>
            <a:r>
              <a:rPr lang="en-US" altLang="zh-CN" b="1" dirty="0">
                <a:latin typeface="宋体" panose="02010600030101010101" pitchFamily="2" charset="-122"/>
                <a:sym typeface="Symbol" pitchFamily="18" charset="2"/>
              </a:rPr>
              <a:t>，</a:t>
            </a:r>
            <a:r>
              <a:rPr lang="zh-CN" altLang="en-US" b="1" dirty="0">
                <a:latin typeface="宋体" panose="02010600030101010101" pitchFamily="2" charset="-122"/>
                <a:sym typeface="Symbol" pitchFamily="18" charset="2"/>
              </a:rPr>
              <a:t>右结合</a:t>
            </a:r>
          </a:p>
          <a:p>
            <a:pPr marL="342900" indent="-342900">
              <a:spcBef>
                <a:spcPct val="20000"/>
              </a:spcBef>
              <a:buClr>
                <a:schemeClr val="accent1"/>
              </a:buClr>
              <a:buFont typeface="Wingdings" pitchFamily="2" charset="2"/>
              <a:buChar char="§"/>
            </a:pPr>
            <a:r>
              <a:rPr lang="zh-CN" altLang="en-US" b="1" dirty="0">
                <a:latin typeface="宋体" panose="02010600030101010101" pitchFamily="2" charset="-122"/>
                <a:sym typeface="Symbol" pitchFamily="18" charset="2"/>
              </a:rPr>
              <a:t>*和/优先级次之，左结合</a:t>
            </a:r>
          </a:p>
          <a:p>
            <a:pPr marL="342900" indent="-342900">
              <a:spcBef>
                <a:spcPct val="20000"/>
              </a:spcBef>
              <a:buClr>
                <a:schemeClr val="accent1"/>
              </a:buClr>
              <a:buFont typeface="Wingdings" pitchFamily="2" charset="2"/>
              <a:buChar char="§"/>
            </a:pPr>
            <a:r>
              <a:rPr lang="zh-CN" altLang="en-US" b="1" dirty="0">
                <a:latin typeface="宋体" panose="02010600030101010101" pitchFamily="2" charset="-122"/>
                <a:sym typeface="Symbol" pitchFamily="18" charset="2"/>
              </a:rPr>
              <a:t>+和-优先级最低，左结合</a:t>
            </a:r>
          </a:p>
          <a:p>
            <a:pPr marL="342900" indent="-342900">
              <a:spcBef>
                <a:spcPct val="20000"/>
              </a:spcBef>
              <a:buClr>
                <a:schemeClr val="accent1"/>
              </a:buClr>
              <a:buFont typeface="Wingdings" pitchFamily="2" charset="2"/>
              <a:buChar char="§"/>
            </a:pPr>
            <a:r>
              <a:rPr lang="zh-CN" altLang="en-US" b="1" dirty="0">
                <a:latin typeface="宋体" panose="02010600030101010101" pitchFamily="2" charset="-122"/>
                <a:sym typeface="Symbol" pitchFamily="18" charset="2"/>
              </a:rPr>
              <a:t>括号的优先级大于括号外的运算符，小于括号内的运算符</a:t>
            </a:r>
          </a:p>
          <a:p>
            <a:pPr marL="342900" indent="-342900">
              <a:spcBef>
                <a:spcPct val="20000"/>
              </a:spcBef>
              <a:buClr>
                <a:schemeClr val="accent1"/>
              </a:buClr>
              <a:buFont typeface="Wingdings" pitchFamily="2" charset="2"/>
              <a:buChar char="§"/>
            </a:pPr>
            <a:r>
              <a:rPr lang="zh-CN" altLang="en-US" b="1" dirty="0">
                <a:latin typeface="宋体" panose="02010600030101010101" pitchFamily="2" charset="-122"/>
                <a:sym typeface="Symbol" pitchFamily="18" charset="2"/>
              </a:rPr>
              <a:t>内括号的优先性大于外括号</a:t>
            </a:r>
          </a:p>
          <a:p>
            <a:pPr marL="342900" indent="-342900">
              <a:spcBef>
                <a:spcPct val="20000"/>
              </a:spcBef>
              <a:buClr>
                <a:schemeClr val="accent1"/>
              </a:buClr>
              <a:buFont typeface="Wingdings" pitchFamily="2" charset="2"/>
              <a:buChar char="§"/>
            </a:pPr>
            <a:r>
              <a:rPr lang="zh-CN" altLang="en-US" b="1" dirty="0">
                <a:latin typeface="宋体" panose="02010600030101010101" pitchFamily="2" charset="-122"/>
                <a:sym typeface="Symbol" pitchFamily="18" charset="2"/>
              </a:rPr>
              <a:t>#的优先性低于与其相邻的算符</a:t>
            </a:r>
          </a:p>
        </p:txBody>
      </p:sp>
      <p:sp>
        <p:nvSpPr>
          <p:cNvPr id="3076" name="Text Box 4"/>
          <p:cNvSpPr txBox="1">
            <a:spLocks noChangeArrowheads="1"/>
          </p:cNvSpPr>
          <p:nvPr/>
        </p:nvSpPr>
        <p:spPr bwMode="auto">
          <a:xfrm>
            <a:off x="442824" y="326892"/>
            <a:ext cx="3337088" cy="2307052"/>
          </a:xfrm>
          <a:prstGeom prst="rect">
            <a:avLst/>
          </a:prstGeom>
          <a:solidFill>
            <a:schemeClr val="bg1"/>
          </a:solidFill>
          <a:ln w="9525">
            <a:solidFill>
              <a:schemeClr val="accent1"/>
            </a:solidFill>
            <a:miter lim="800000"/>
            <a:headEnd/>
            <a:tailEnd/>
          </a:ln>
        </p:spPr>
        <p:txBody>
          <a:bodyPr wrap="square" lIns="126000" tIns="10800" rIns="126000" bIns="10800"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15000"/>
              </a:spcBef>
            </a:pPr>
            <a:r>
              <a:rPr lang="zh-CN" altLang="en-US" sz="2200" b="1" dirty="0" smtClean="0">
                <a:latin typeface="幼圆" pitchFamily="49" charset="-122"/>
                <a:ea typeface="幼圆" pitchFamily="49" charset="-122"/>
              </a:rPr>
              <a:t>例 表达式文法</a:t>
            </a:r>
            <a:r>
              <a:rPr lang="en-US" altLang="zh-CN" sz="2200" b="1" dirty="0">
                <a:latin typeface="Arial" charset="0"/>
                <a:ea typeface="幼圆" pitchFamily="49" charset="-122"/>
              </a:rPr>
              <a:t>G[E]</a:t>
            </a:r>
            <a:r>
              <a:rPr lang="en-US" altLang="zh-CN" sz="2200" b="1" dirty="0">
                <a:latin typeface="幼圆" pitchFamily="49" charset="-122"/>
                <a:ea typeface="幼圆" pitchFamily="49" charset="-122"/>
              </a:rPr>
              <a:t>：</a:t>
            </a:r>
          </a:p>
          <a:p>
            <a:pPr eaLnBrk="1" hangingPunct="1">
              <a:spcBef>
                <a:spcPct val="15000"/>
              </a:spcBef>
            </a:pPr>
            <a:r>
              <a:rPr lang="en-US" altLang="zh-CN" sz="2200" b="1" dirty="0">
                <a:latin typeface="Arial" charset="0"/>
                <a:ea typeface="幼圆" pitchFamily="49" charset="-122"/>
              </a:rPr>
              <a:t>E→E+E | E-E</a:t>
            </a:r>
          </a:p>
          <a:p>
            <a:pPr eaLnBrk="1" hangingPunct="1">
              <a:spcBef>
                <a:spcPct val="15000"/>
              </a:spcBef>
            </a:pPr>
            <a:r>
              <a:rPr lang="en-US" altLang="zh-CN" sz="2200" b="1" dirty="0">
                <a:latin typeface="Arial" charset="0"/>
                <a:ea typeface="幼圆" pitchFamily="49" charset="-122"/>
              </a:rPr>
              <a:t>E→E*E | E/E</a:t>
            </a:r>
          </a:p>
          <a:p>
            <a:pPr eaLnBrk="1" hangingPunct="1">
              <a:spcBef>
                <a:spcPct val="15000"/>
              </a:spcBef>
            </a:pPr>
            <a:r>
              <a:rPr lang="en-US" altLang="zh-CN" sz="2200" b="1" dirty="0">
                <a:latin typeface="Arial" charset="0"/>
                <a:ea typeface="幼圆" pitchFamily="49" charset="-122"/>
              </a:rPr>
              <a:t>E→E</a:t>
            </a:r>
            <a:r>
              <a:rPr lang="en-US" altLang="zh-CN" sz="2200" b="1" dirty="0">
                <a:latin typeface="Arial" charset="0"/>
                <a:ea typeface="幼圆" pitchFamily="49" charset="-122"/>
                <a:sym typeface="Symbol" pitchFamily="18" charset="2"/>
              </a:rPr>
              <a:t>E</a:t>
            </a:r>
          </a:p>
          <a:p>
            <a:pPr eaLnBrk="1" hangingPunct="1">
              <a:spcBef>
                <a:spcPct val="15000"/>
              </a:spcBef>
            </a:pPr>
            <a:r>
              <a:rPr lang="en-US" altLang="zh-CN" sz="2200" b="1" dirty="0">
                <a:latin typeface="Arial" charset="0"/>
                <a:ea typeface="幼圆" pitchFamily="49" charset="-122"/>
              </a:rPr>
              <a:t>E→</a:t>
            </a:r>
            <a:r>
              <a:rPr lang="en-US" altLang="zh-CN" sz="2200" b="1" dirty="0">
                <a:latin typeface="Arial" charset="0"/>
                <a:ea typeface="幼圆" pitchFamily="49" charset="-122"/>
                <a:sym typeface="Symbol" pitchFamily="18" charset="2"/>
              </a:rPr>
              <a:t>(E)</a:t>
            </a:r>
          </a:p>
          <a:p>
            <a:pPr eaLnBrk="1" hangingPunct="1">
              <a:spcBef>
                <a:spcPct val="15000"/>
              </a:spcBef>
            </a:pPr>
            <a:r>
              <a:rPr lang="en-US" altLang="zh-CN" sz="2200" b="1" dirty="0" err="1">
                <a:latin typeface="Arial" charset="0"/>
                <a:ea typeface="幼圆" pitchFamily="49" charset="-122"/>
              </a:rPr>
              <a:t>E→</a:t>
            </a:r>
            <a:r>
              <a:rPr lang="en-US" altLang="zh-CN" sz="2200" b="1" dirty="0" err="1">
                <a:latin typeface="Arial" charset="0"/>
                <a:ea typeface="幼圆" pitchFamily="49" charset="-122"/>
                <a:sym typeface="Symbol" pitchFamily="18" charset="2"/>
              </a:rPr>
              <a:t>i</a:t>
            </a:r>
            <a:endParaRPr lang="en-US" altLang="zh-CN" sz="2200" b="1" dirty="0">
              <a:latin typeface="Arial" charset="0"/>
              <a:ea typeface="幼圆" pitchFamily="49" charset="-122"/>
              <a:sym typeface="Symbol" pitchFamily="18" charset="2"/>
            </a:endParaRPr>
          </a:p>
        </p:txBody>
      </p:sp>
      <p:grpSp>
        <p:nvGrpSpPr>
          <p:cNvPr id="2" name="Group 8"/>
          <p:cNvGrpSpPr>
            <a:grpSpLocks/>
          </p:cNvGrpSpPr>
          <p:nvPr/>
        </p:nvGrpSpPr>
        <p:grpSpPr bwMode="auto">
          <a:xfrm>
            <a:off x="4495800" y="332656"/>
            <a:ext cx="3810000" cy="4556125"/>
            <a:chOff x="3216" y="250"/>
            <a:chExt cx="2400" cy="2870"/>
          </a:xfrm>
        </p:grpSpPr>
        <p:graphicFrame>
          <p:nvGraphicFramePr>
            <p:cNvPr id="3074" name="Object 0"/>
            <p:cNvGraphicFramePr>
              <a:graphicFrameLocks noChangeAspect="1"/>
            </p:cNvGraphicFramePr>
            <p:nvPr>
              <p:extLst>
                <p:ext uri="{D42A27DB-BD31-4B8C-83A1-F6EECF244321}">
                  <p14:modId xmlns:p14="http://schemas.microsoft.com/office/powerpoint/2010/main" val="4114617293"/>
                </p:ext>
              </p:extLst>
            </p:nvPr>
          </p:nvGraphicFramePr>
          <p:xfrm>
            <a:off x="3216" y="912"/>
            <a:ext cx="2400" cy="2208"/>
          </p:xfrm>
          <a:graphic>
            <a:graphicData uri="http://schemas.openxmlformats.org/presentationml/2006/ole">
              <mc:AlternateContent xmlns:mc="http://schemas.openxmlformats.org/markup-compatibility/2006">
                <mc:Choice xmlns:v="urn:schemas-microsoft-com:vml" Requires="v">
                  <p:oleObj spid="_x0000_s9277" name="文档" r:id="rId4" imgW="5630040" imgH="5180400" progId="Word.Document.8">
                    <p:embed/>
                  </p:oleObj>
                </mc:Choice>
                <mc:Fallback>
                  <p:oleObj name="文档" r:id="rId4" imgW="5630040" imgH="51804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6" y="912"/>
                          <a:ext cx="2400" cy="2208"/>
                        </a:xfrm>
                        <a:prstGeom prst="rect">
                          <a:avLst/>
                        </a:prstGeom>
                        <a:solidFill>
                          <a:srgbClr val="F9F6DB"/>
                        </a:solidFill>
                        <a:ln>
                          <a:noFill/>
                        </a:ln>
                        <a:effectLst/>
                        <a:extLst/>
                      </p:spPr>
                    </p:pic>
                  </p:oleObj>
                </mc:Fallback>
              </mc:AlternateContent>
            </a:graphicData>
          </a:graphic>
        </p:graphicFrame>
        <p:sp>
          <p:nvSpPr>
            <p:cNvPr id="3079" name="Text Box 6"/>
            <p:cNvSpPr txBox="1">
              <a:spLocks noChangeArrowheads="1"/>
            </p:cNvSpPr>
            <p:nvPr/>
          </p:nvSpPr>
          <p:spPr bwMode="auto">
            <a:xfrm>
              <a:off x="3216" y="250"/>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dirty="0">
                  <a:ea typeface="幼圆" pitchFamily="49" charset="-122"/>
                </a:rPr>
                <a:t>算符优先关系表：</a:t>
              </a:r>
            </a:p>
          </p:txBody>
        </p:sp>
      </p:grpSp>
    </p:spTree>
    <p:extLst>
      <p:ext uri="{BB962C8B-B14F-4D97-AF65-F5344CB8AC3E}">
        <p14:creationId xmlns:p14="http://schemas.microsoft.com/office/powerpoint/2010/main" val="2011671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wipe(down)">
                                      <p:cBhvr>
                                        <p:cTn id="7" dur="580">
                                          <p:stCondLst>
                                            <p:cond delay="0"/>
                                          </p:stCondLst>
                                        </p:cTn>
                                        <p:tgtEl>
                                          <p:spTgt spid="47107"/>
                                        </p:tgtEl>
                                      </p:cBhvr>
                                    </p:animEffect>
                                    <p:anim calcmode="lin" valueType="num">
                                      <p:cBhvr>
                                        <p:cTn id="8" dur="1822" tmFilter="0,0; 0.14,0.36; 0.43,0.73; 0.71,0.91; 1.0,1.0">
                                          <p:stCondLst>
                                            <p:cond delay="0"/>
                                          </p:stCondLst>
                                        </p:cTn>
                                        <p:tgtEl>
                                          <p:spTgt spid="4710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710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710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710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7107"/>
                                        </p:tgtEl>
                                        <p:attrNameLst>
                                          <p:attrName>ppt_y</p:attrName>
                                        </p:attrNameLst>
                                      </p:cBhvr>
                                      <p:tavLst>
                                        <p:tav tm="0" fmla="#ppt_y-sin(pi*$)/81">
                                          <p:val>
                                            <p:fltVal val="0"/>
                                          </p:val>
                                        </p:tav>
                                        <p:tav tm="100000">
                                          <p:val>
                                            <p:fltVal val="1"/>
                                          </p:val>
                                        </p:tav>
                                      </p:tavLst>
                                    </p:anim>
                                    <p:animScale>
                                      <p:cBhvr>
                                        <p:cTn id="13" dur="26">
                                          <p:stCondLst>
                                            <p:cond delay="650"/>
                                          </p:stCondLst>
                                        </p:cTn>
                                        <p:tgtEl>
                                          <p:spTgt spid="47107"/>
                                        </p:tgtEl>
                                      </p:cBhvr>
                                      <p:to x="100000" y="60000"/>
                                    </p:animScale>
                                    <p:animScale>
                                      <p:cBhvr>
                                        <p:cTn id="14" dur="166" decel="50000">
                                          <p:stCondLst>
                                            <p:cond delay="676"/>
                                          </p:stCondLst>
                                        </p:cTn>
                                        <p:tgtEl>
                                          <p:spTgt spid="47107"/>
                                        </p:tgtEl>
                                      </p:cBhvr>
                                      <p:to x="100000" y="100000"/>
                                    </p:animScale>
                                    <p:animScale>
                                      <p:cBhvr>
                                        <p:cTn id="15" dur="26">
                                          <p:stCondLst>
                                            <p:cond delay="1312"/>
                                          </p:stCondLst>
                                        </p:cTn>
                                        <p:tgtEl>
                                          <p:spTgt spid="47107"/>
                                        </p:tgtEl>
                                      </p:cBhvr>
                                      <p:to x="100000" y="80000"/>
                                    </p:animScale>
                                    <p:animScale>
                                      <p:cBhvr>
                                        <p:cTn id="16" dur="166" decel="50000">
                                          <p:stCondLst>
                                            <p:cond delay="1338"/>
                                          </p:stCondLst>
                                        </p:cTn>
                                        <p:tgtEl>
                                          <p:spTgt spid="47107"/>
                                        </p:tgtEl>
                                      </p:cBhvr>
                                      <p:to x="100000" y="100000"/>
                                    </p:animScale>
                                    <p:animScale>
                                      <p:cBhvr>
                                        <p:cTn id="17" dur="26">
                                          <p:stCondLst>
                                            <p:cond delay="1642"/>
                                          </p:stCondLst>
                                        </p:cTn>
                                        <p:tgtEl>
                                          <p:spTgt spid="47107"/>
                                        </p:tgtEl>
                                      </p:cBhvr>
                                      <p:to x="100000" y="90000"/>
                                    </p:animScale>
                                    <p:animScale>
                                      <p:cBhvr>
                                        <p:cTn id="18" dur="166" decel="50000">
                                          <p:stCondLst>
                                            <p:cond delay="1668"/>
                                          </p:stCondLst>
                                        </p:cTn>
                                        <p:tgtEl>
                                          <p:spTgt spid="47107"/>
                                        </p:tgtEl>
                                      </p:cBhvr>
                                      <p:to x="100000" y="100000"/>
                                    </p:animScale>
                                    <p:animScale>
                                      <p:cBhvr>
                                        <p:cTn id="19" dur="26">
                                          <p:stCondLst>
                                            <p:cond delay="1808"/>
                                          </p:stCondLst>
                                        </p:cTn>
                                        <p:tgtEl>
                                          <p:spTgt spid="47107"/>
                                        </p:tgtEl>
                                      </p:cBhvr>
                                      <p:to x="100000" y="95000"/>
                                    </p:animScale>
                                    <p:animScale>
                                      <p:cBhvr>
                                        <p:cTn id="20" dur="166" decel="50000">
                                          <p:stCondLst>
                                            <p:cond delay="1834"/>
                                          </p:stCondLst>
                                        </p:cTn>
                                        <p:tgtEl>
                                          <p:spTgt spid="4710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4"/>
          <p:cNvSpPr>
            <a:spLocks noGrp="1" noChangeArrowheads="1"/>
          </p:cNvSpPr>
          <p:nvPr>
            <p:ph idx="1"/>
          </p:nvPr>
        </p:nvSpPr>
        <p:spPr>
          <a:xfrm>
            <a:off x="747713" y="1556792"/>
            <a:ext cx="7543800" cy="4648200"/>
          </a:xfrm>
          <a:noFill/>
        </p:spPr>
        <p:txBody>
          <a:bodyPr>
            <a:normAutofit/>
          </a:bodyPr>
          <a:lstStyle/>
          <a:p>
            <a:pPr eaLnBrk="1" hangingPunct="1">
              <a:lnSpc>
                <a:spcPct val="130000"/>
              </a:lnSpc>
              <a:spcBef>
                <a:spcPct val="5000"/>
              </a:spcBef>
              <a:buFont typeface="Wingdings" pitchFamily="2" charset="2"/>
              <a:buNone/>
            </a:pPr>
            <a:r>
              <a:rPr lang="zh-CN" altLang="en-US" sz="2400" b="1" dirty="0" smtClean="0">
                <a:latin typeface="幼圆" pitchFamily="49" charset="-122"/>
              </a:rPr>
              <a:t>定义</a:t>
            </a:r>
            <a:r>
              <a:rPr lang="en-US" altLang="zh-CN" sz="2400" b="1" dirty="0" smtClean="0">
                <a:latin typeface="幼圆" pitchFamily="49" charset="-122"/>
              </a:rPr>
              <a:t>5.2</a:t>
            </a:r>
            <a:r>
              <a:rPr lang="zh-CN" altLang="en-US" sz="2400" b="1" dirty="0" smtClean="0">
                <a:latin typeface="幼圆" pitchFamily="49" charset="-122"/>
              </a:rPr>
              <a:t>：设</a:t>
            </a:r>
            <a:r>
              <a:rPr lang="en-US" altLang="zh-CN" sz="2400" b="1" dirty="0" smtClean="0">
                <a:latin typeface="幼圆" pitchFamily="49" charset="-122"/>
              </a:rPr>
              <a:t>G[S]</a:t>
            </a:r>
            <a:r>
              <a:rPr lang="zh-CN" altLang="en-US" sz="2400" b="1" dirty="0" smtClean="0">
                <a:latin typeface="幼圆" pitchFamily="49" charset="-122"/>
              </a:rPr>
              <a:t>是一个不含</a:t>
            </a:r>
            <a:r>
              <a:rPr lang="en-US" altLang="zh-CN" sz="2400" b="1" dirty="0" smtClean="0">
                <a:latin typeface="宋体" pitchFamily="2" charset="-122"/>
                <a:ea typeface="宋体" pitchFamily="2" charset="-122"/>
              </a:rPr>
              <a:t>ε</a:t>
            </a:r>
            <a:r>
              <a:rPr lang="zh-CN" altLang="en-US" sz="2400" b="1" dirty="0" smtClean="0">
                <a:latin typeface="宋体" pitchFamily="2" charset="-122"/>
                <a:ea typeface="宋体" pitchFamily="2" charset="-122"/>
              </a:rPr>
              <a:t>产生式</a:t>
            </a:r>
            <a:r>
              <a:rPr lang="zh-CN" altLang="en-US" sz="2400" b="1" dirty="0" smtClean="0">
                <a:latin typeface="幼圆" pitchFamily="49" charset="-122"/>
              </a:rPr>
              <a:t>的算符文法</a:t>
            </a:r>
            <a:r>
              <a:rPr lang="en-US" altLang="zh-CN" sz="2400" b="1" dirty="0" smtClean="0">
                <a:latin typeface="幼圆" pitchFamily="49" charset="-122"/>
              </a:rPr>
              <a:t>G</a:t>
            </a:r>
            <a:r>
              <a:rPr lang="zh-CN" altLang="en-US" sz="2400" b="1" dirty="0" smtClean="0">
                <a:latin typeface="幼圆" pitchFamily="49" charset="-122"/>
              </a:rPr>
              <a:t>中</a:t>
            </a:r>
          </a:p>
          <a:p>
            <a:pPr eaLnBrk="1" hangingPunct="1">
              <a:lnSpc>
                <a:spcPct val="130000"/>
              </a:lnSpc>
              <a:spcBef>
                <a:spcPct val="5000"/>
              </a:spcBef>
            </a:pPr>
            <a:r>
              <a:rPr lang="en-US" altLang="zh-CN" sz="2400" b="1" dirty="0" smtClean="0">
                <a:solidFill>
                  <a:srgbClr val="C00000"/>
                </a:solidFill>
                <a:latin typeface="幼圆" pitchFamily="49" charset="-122"/>
              </a:rPr>
              <a:t>a   b</a:t>
            </a:r>
            <a:r>
              <a:rPr lang="en-US" altLang="zh-CN" sz="2400" b="1" dirty="0" smtClean="0">
                <a:latin typeface="幼圆" pitchFamily="49" charset="-122"/>
              </a:rPr>
              <a:t> ：</a:t>
            </a:r>
            <a:r>
              <a:rPr lang="zh-CN" altLang="en-US" sz="2400" b="1" dirty="0" smtClean="0">
                <a:latin typeface="幼圆" pitchFamily="49" charset="-122"/>
              </a:rPr>
              <a:t>当且仅当文法中含有形如 </a:t>
            </a:r>
            <a:r>
              <a:rPr lang="en-US" altLang="zh-CN" sz="2400" b="1" dirty="0" smtClean="0">
                <a:latin typeface="幼圆" pitchFamily="49" charset="-122"/>
              </a:rPr>
              <a:t>A</a:t>
            </a:r>
            <a:r>
              <a:rPr lang="en-US" altLang="zh-CN" sz="2400" b="1" dirty="0" smtClean="0">
                <a:latin typeface="幼圆" pitchFamily="49" charset="-122"/>
                <a:sym typeface="Symbol" pitchFamily="18" charset="2"/>
              </a:rPr>
              <a:t></a:t>
            </a:r>
            <a:r>
              <a:rPr lang="en-US" altLang="zh-CN" sz="2400" b="1" dirty="0" smtClean="0">
                <a:latin typeface="Times New Roman" pitchFamily="18" charset="0"/>
              </a:rPr>
              <a:t>…</a:t>
            </a:r>
            <a:r>
              <a:rPr lang="en-US" altLang="zh-CN" sz="2400" b="1" dirty="0" err="1" smtClean="0">
                <a:solidFill>
                  <a:srgbClr val="C00000"/>
                </a:solidFill>
                <a:latin typeface="幼圆" pitchFamily="49" charset="-122"/>
              </a:rPr>
              <a:t>ab</a:t>
            </a:r>
            <a:r>
              <a:rPr lang="en-US" altLang="zh-CN" sz="2400" b="1" dirty="0" smtClean="0">
                <a:latin typeface="Times New Roman" pitchFamily="18" charset="0"/>
              </a:rPr>
              <a:t>…</a:t>
            </a:r>
            <a:r>
              <a:rPr lang="zh-CN" altLang="en-US" sz="2400" b="1" dirty="0" smtClean="0">
                <a:latin typeface="幼圆" pitchFamily="49" charset="-122"/>
              </a:rPr>
              <a:t>或</a:t>
            </a:r>
            <a:r>
              <a:rPr lang="en-US" altLang="zh-CN" sz="2400" b="1" dirty="0" smtClean="0">
                <a:latin typeface="幼圆" pitchFamily="49" charset="-122"/>
              </a:rPr>
              <a:t>A </a:t>
            </a:r>
            <a:r>
              <a:rPr lang="en-US" altLang="zh-CN" sz="2400" b="1" dirty="0" smtClean="0">
                <a:latin typeface="幼圆" pitchFamily="49" charset="-122"/>
                <a:sym typeface="Symbol" pitchFamily="18" charset="2"/>
              </a:rPr>
              <a:t></a:t>
            </a:r>
            <a:r>
              <a:rPr lang="en-US" altLang="zh-CN" sz="2400" b="1" dirty="0" smtClean="0">
                <a:latin typeface="Times New Roman" pitchFamily="18" charset="0"/>
              </a:rPr>
              <a:t>…</a:t>
            </a:r>
            <a:r>
              <a:rPr lang="en-US" altLang="zh-CN" sz="2400" b="1" dirty="0" err="1" smtClean="0">
                <a:solidFill>
                  <a:srgbClr val="C00000"/>
                </a:solidFill>
                <a:latin typeface="幼圆" pitchFamily="49" charset="-122"/>
              </a:rPr>
              <a:t>aBb</a:t>
            </a:r>
            <a:r>
              <a:rPr lang="en-US" altLang="zh-CN" sz="2400" b="1" dirty="0" smtClean="0">
                <a:latin typeface="Times New Roman" pitchFamily="18" charset="0"/>
              </a:rPr>
              <a:t>…</a:t>
            </a:r>
            <a:r>
              <a:rPr lang="zh-CN" altLang="en-US" sz="2400" b="1" dirty="0" smtClean="0">
                <a:latin typeface="幼圆" pitchFamily="49" charset="-122"/>
              </a:rPr>
              <a:t>的产生式</a:t>
            </a:r>
          </a:p>
          <a:p>
            <a:pPr>
              <a:lnSpc>
                <a:spcPct val="130000"/>
              </a:lnSpc>
              <a:spcBef>
                <a:spcPct val="5000"/>
              </a:spcBef>
            </a:pPr>
            <a:r>
              <a:rPr lang="en-US" altLang="zh-CN" sz="2400" b="1" dirty="0" smtClean="0">
                <a:solidFill>
                  <a:srgbClr val="C00000"/>
                </a:solidFill>
                <a:latin typeface="幼圆" pitchFamily="49" charset="-122"/>
              </a:rPr>
              <a:t>a   b </a:t>
            </a:r>
            <a:r>
              <a:rPr lang="en-US" altLang="zh-CN" sz="2400" b="1" dirty="0" smtClean="0">
                <a:latin typeface="幼圆" pitchFamily="49" charset="-122"/>
              </a:rPr>
              <a:t>：</a:t>
            </a:r>
            <a:r>
              <a:rPr lang="zh-CN" altLang="en-US" sz="2400" b="1" dirty="0" smtClean="0">
                <a:latin typeface="幼圆" pitchFamily="49" charset="-122"/>
              </a:rPr>
              <a:t>当且仅当文法中含有形如 </a:t>
            </a:r>
            <a:r>
              <a:rPr lang="en-US" altLang="zh-CN" sz="2400" b="1" dirty="0" smtClean="0">
                <a:latin typeface="幼圆" pitchFamily="49" charset="-122"/>
              </a:rPr>
              <a:t>A</a:t>
            </a:r>
            <a:r>
              <a:rPr lang="en-US" altLang="zh-CN" sz="2400" b="1" dirty="0" smtClean="0">
                <a:latin typeface="幼圆" pitchFamily="49" charset="-122"/>
                <a:sym typeface="Symbol" pitchFamily="18" charset="2"/>
              </a:rPr>
              <a:t></a:t>
            </a:r>
            <a:r>
              <a:rPr lang="en-US" altLang="zh-CN" sz="2400" b="1" dirty="0" smtClean="0">
                <a:latin typeface="Times New Roman" pitchFamily="18" charset="0"/>
              </a:rPr>
              <a:t>…</a:t>
            </a:r>
            <a:r>
              <a:rPr lang="en-US" altLang="zh-CN" sz="2400" b="1" dirty="0" err="1" smtClean="0">
                <a:solidFill>
                  <a:srgbClr val="C00000"/>
                </a:solidFill>
                <a:latin typeface="幼圆" pitchFamily="49" charset="-122"/>
              </a:rPr>
              <a:t>aB</a:t>
            </a:r>
            <a:r>
              <a:rPr lang="en-US" altLang="zh-CN" sz="2400" b="1" dirty="0" smtClean="0">
                <a:latin typeface="Times New Roman" pitchFamily="18" charset="0"/>
              </a:rPr>
              <a:t>…</a:t>
            </a:r>
            <a:r>
              <a:rPr lang="zh-CN" altLang="en-US" sz="2400" b="1" dirty="0" smtClean="0">
                <a:latin typeface="幼圆" pitchFamily="49" charset="-122"/>
              </a:rPr>
              <a:t>的产生式，且 </a:t>
            </a:r>
            <a:r>
              <a:rPr lang="en-US" altLang="zh-CN" sz="2400" b="1" dirty="0" smtClean="0">
                <a:latin typeface="幼圆" pitchFamily="49" charset="-122"/>
              </a:rPr>
              <a:t>B =&gt;+</a:t>
            </a:r>
            <a:r>
              <a:rPr lang="en-US" altLang="zh-CN" sz="2400" b="1" dirty="0" smtClean="0">
                <a:latin typeface="幼圆" pitchFamily="49" charset="-122"/>
                <a:sym typeface="Symbol" pitchFamily="18" charset="2"/>
              </a:rPr>
              <a:t> </a:t>
            </a:r>
            <a:r>
              <a:rPr lang="en-US" altLang="zh-CN" sz="2400" b="1" dirty="0" smtClean="0">
                <a:latin typeface="幼圆" pitchFamily="49" charset="-122"/>
              </a:rPr>
              <a:t>b</a:t>
            </a:r>
            <a:r>
              <a:rPr lang="en-US" altLang="zh-CN" sz="2400" b="1" dirty="0" smtClean="0">
                <a:latin typeface="Times New Roman" pitchFamily="18" charset="0"/>
              </a:rPr>
              <a:t>…</a:t>
            </a:r>
            <a:r>
              <a:rPr lang="en-US" altLang="zh-CN" sz="2400" b="1" dirty="0" smtClean="0">
                <a:latin typeface="幼圆" pitchFamily="49" charset="-122"/>
              </a:rPr>
              <a:t> </a:t>
            </a:r>
            <a:r>
              <a:rPr lang="zh-CN" altLang="en-US" sz="2400" b="1" dirty="0" smtClean="0">
                <a:latin typeface="幼圆" pitchFamily="49" charset="-122"/>
              </a:rPr>
              <a:t>或 </a:t>
            </a:r>
            <a:r>
              <a:rPr lang="en-US" altLang="zh-CN" sz="2400" b="1" dirty="0" smtClean="0">
                <a:latin typeface="幼圆" pitchFamily="49" charset="-122"/>
              </a:rPr>
              <a:t>B =&gt;+</a:t>
            </a:r>
            <a:r>
              <a:rPr lang="en-US" altLang="zh-CN" sz="2400" b="1" dirty="0" smtClean="0">
                <a:latin typeface="幼圆" pitchFamily="49" charset="-122"/>
                <a:sym typeface="Symbol" pitchFamily="18" charset="2"/>
              </a:rPr>
              <a:t> </a:t>
            </a:r>
            <a:r>
              <a:rPr lang="en-US" altLang="zh-CN" sz="2400" b="1" dirty="0" err="1" smtClean="0">
                <a:latin typeface="幼圆" pitchFamily="49" charset="-122"/>
              </a:rPr>
              <a:t>Cb</a:t>
            </a:r>
            <a:r>
              <a:rPr lang="en-US" altLang="zh-CN" sz="2400" b="1" dirty="0" smtClean="0">
                <a:latin typeface="Times New Roman" pitchFamily="18" charset="0"/>
              </a:rPr>
              <a:t>…</a:t>
            </a:r>
            <a:r>
              <a:rPr lang="en-US" altLang="zh-CN" sz="2400" b="1" dirty="0" smtClean="0">
                <a:latin typeface="幼圆" pitchFamily="49" charset="-122"/>
              </a:rPr>
              <a:t> </a:t>
            </a:r>
          </a:p>
          <a:p>
            <a:pPr>
              <a:lnSpc>
                <a:spcPct val="130000"/>
              </a:lnSpc>
              <a:spcBef>
                <a:spcPct val="5000"/>
              </a:spcBef>
            </a:pPr>
            <a:r>
              <a:rPr lang="en-US" altLang="zh-CN" sz="2400" b="1" dirty="0" smtClean="0">
                <a:solidFill>
                  <a:srgbClr val="C00000"/>
                </a:solidFill>
                <a:latin typeface="幼圆" pitchFamily="49" charset="-122"/>
              </a:rPr>
              <a:t>a   b</a:t>
            </a:r>
            <a:r>
              <a:rPr lang="en-US" altLang="zh-CN" sz="2400" b="1" dirty="0" smtClean="0">
                <a:latin typeface="幼圆" pitchFamily="49" charset="-122"/>
              </a:rPr>
              <a:t> :</a:t>
            </a:r>
            <a:r>
              <a:rPr lang="zh-CN" altLang="en-US" sz="2400" b="1" dirty="0" smtClean="0">
                <a:latin typeface="幼圆" pitchFamily="49" charset="-122"/>
              </a:rPr>
              <a:t>当且仅当文法中含有形如 </a:t>
            </a:r>
            <a:r>
              <a:rPr lang="en-US" altLang="zh-CN" sz="2400" b="1" dirty="0" smtClean="0">
                <a:latin typeface="幼圆" pitchFamily="49" charset="-122"/>
              </a:rPr>
              <a:t>A</a:t>
            </a:r>
            <a:r>
              <a:rPr lang="en-US" altLang="zh-CN" sz="2400" b="1" dirty="0" smtClean="0">
                <a:latin typeface="幼圆" pitchFamily="49" charset="-122"/>
                <a:sym typeface="Symbol" pitchFamily="18" charset="2"/>
              </a:rPr>
              <a:t></a:t>
            </a:r>
            <a:r>
              <a:rPr lang="en-US" altLang="zh-CN" sz="2400" b="1" dirty="0" smtClean="0">
                <a:latin typeface="Times New Roman" pitchFamily="18" charset="0"/>
              </a:rPr>
              <a:t>…</a:t>
            </a:r>
            <a:r>
              <a:rPr lang="en-US" altLang="zh-CN" sz="2400" b="1" dirty="0" smtClean="0">
                <a:solidFill>
                  <a:srgbClr val="C00000"/>
                </a:solidFill>
                <a:latin typeface="幼圆" pitchFamily="49" charset="-122"/>
              </a:rPr>
              <a:t>Bb</a:t>
            </a:r>
            <a:r>
              <a:rPr lang="en-US" altLang="zh-CN" sz="2400" b="1" dirty="0" smtClean="0">
                <a:latin typeface="Times New Roman" pitchFamily="18" charset="0"/>
              </a:rPr>
              <a:t>…</a:t>
            </a:r>
            <a:r>
              <a:rPr lang="zh-CN" altLang="en-US" sz="2400" b="1" dirty="0" smtClean="0">
                <a:latin typeface="幼圆" pitchFamily="49" charset="-122"/>
              </a:rPr>
              <a:t>的产生式，且 </a:t>
            </a:r>
            <a:r>
              <a:rPr lang="en-US" altLang="zh-CN" sz="2400" b="1" dirty="0">
                <a:latin typeface="幼圆" pitchFamily="49" charset="-122"/>
              </a:rPr>
              <a:t>B =&gt;+ </a:t>
            </a:r>
            <a:r>
              <a:rPr lang="en-US" altLang="zh-CN" sz="2400" b="1" dirty="0" smtClean="0">
                <a:latin typeface="Times New Roman" pitchFamily="18" charset="0"/>
              </a:rPr>
              <a:t>…</a:t>
            </a:r>
            <a:r>
              <a:rPr lang="en-US" altLang="zh-CN" sz="2400" b="1" dirty="0" smtClean="0">
                <a:latin typeface="幼圆" pitchFamily="49" charset="-122"/>
              </a:rPr>
              <a:t>a </a:t>
            </a:r>
            <a:r>
              <a:rPr lang="zh-CN" altLang="en-US" sz="2400" b="1" dirty="0" smtClean="0">
                <a:latin typeface="幼圆" pitchFamily="49" charset="-122"/>
              </a:rPr>
              <a:t>或 </a:t>
            </a:r>
            <a:r>
              <a:rPr lang="en-US" altLang="zh-CN" sz="2400" b="1" dirty="0">
                <a:latin typeface="幼圆" pitchFamily="49" charset="-122"/>
              </a:rPr>
              <a:t>B </a:t>
            </a:r>
            <a:r>
              <a:rPr lang="en-US" altLang="zh-CN" sz="2400" b="1" dirty="0" smtClean="0">
                <a:latin typeface="幼圆" pitchFamily="49" charset="-122"/>
              </a:rPr>
              <a:t>=&gt;+ </a:t>
            </a:r>
            <a:r>
              <a:rPr lang="en-US" altLang="zh-CN" sz="2400" b="1" dirty="0" smtClean="0">
                <a:latin typeface="Times New Roman" pitchFamily="18" charset="0"/>
              </a:rPr>
              <a:t>…</a:t>
            </a:r>
            <a:r>
              <a:rPr lang="en-US" altLang="zh-CN" sz="2400" b="1" dirty="0" err="1" smtClean="0">
                <a:latin typeface="幼圆" pitchFamily="49" charset="-122"/>
              </a:rPr>
              <a:t>aC</a:t>
            </a:r>
            <a:endParaRPr lang="en-US" altLang="zh-CN" sz="2400" b="1" dirty="0" smtClean="0">
              <a:latin typeface="幼圆" pitchFamily="49" charset="-122"/>
            </a:endParaRPr>
          </a:p>
        </p:txBody>
      </p:sp>
      <p:sp>
        <p:nvSpPr>
          <p:cNvPr id="4104" name="Rectangle 18"/>
          <p:cNvSpPr>
            <a:spLocks noChangeArrowheads="1"/>
          </p:cNvSpPr>
          <p:nvPr/>
        </p:nvSpPr>
        <p:spPr bwMode="auto">
          <a:xfrm>
            <a:off x="4519613" y="3362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solidFill>
                <a:srgbClr val="FFFFFF"/>
              </a:solidFill>
            </a:endParaRPr>
          </a:p>
        </p:txBody>
      </p:sp>
      <p:sp>
        <p:nvSpPr>
          <p:cNvPr id="16" name="矩形 15"/>
          <p:cNvSpPr/>
          <p:nvPr/>
        </p:nvSpPr>
        <p:spPr>
          <a:xfrm>
            <a:off x="426441" y="294901"/>
            <a:ext cx="8136904" cy="461665"/>
          </a:xfrm>
          <a:prstGeom prst="rect">
            <a:avLst/>
          </a:prstGeom>
        </p:spPr>
        <p:txBody>
          <a:bodyPr wrap="square">
            <a:spAutoFit/>
          </a:bodyPr>
          <a:lstStyle/>
          <a:p>
            <a:pPr marL="0" lvl="1" eaLnBrk="1" hangingPunct="1">
              <a:spcBef>
                <a:spcPts val="0"/>
              </a:spcBef>
            </a:pPr>
            <a:r>
              <a:rPr lang="zh-CN" altLang="en-US" b="1" dirty="0" smtClean="0">
                <a:solidFill>
                  <a:srgbClr val="C00000"/>
                </a:solidFill>
              </a:rPr>
              <a:t>一般的算符文法如何计算规约优先级？</a:t>
            </a:r>
            <a:endParaRPr lang="en-US" altLang="zh-CN" b="1" dirty="0" smtClean="0">
              <a:solidFill>
                <a:srgbClr val="C00000"/>
              </a:solidFill>
            </a:endParaRPr>
          </a:p>
        </p:txBody>
      </p:sp>
      <p:sp>
        <p:nvSpPr>
          <p:cNvPr id="14" name="矩形 13"/>
          <p:cNvSpPr/>
          <p:nvPr/>
        </p:nvSpPr>
        <p:spPr>
          <a:xfrm>
            <a:off x="435609" y="823079"/>
            <a:ext cx="8136904" cy="461665"/>
          </a:xfrm>
          <a:prstGeom prst="rect">
            <a:avLst/>
          </a:prstGeom>
        </p:spPr>
        <p:txBody>
          <a:bodyPr wrap="square">
            <a:spAutoFit/>
          </a:bodyPr>
          <a:lstStyle/>
          <a:p>
            <a:pPr marL="0" lvl="1" eaLnBrk="1" hangingPunct="1">
              <a:spcBef>
                <a:spcPts val="0"/>
              </a:spcBef>
            </a:pPr>
            <a:r>
              <a:rPr lang="zh-CN" altLang="en-US" b="1" dirty="0" smtClean="0">
                <a:solidFill>
                  <a:srgbClr val="C00000"/>
                </a:solidFill>
              </a:rPr>
              <a:t>！！！</a:t>
            </a:r>
            <a:r>
              <a:rPr lang="zh-CN" altLang="en-US" b="1" dirty="0" smtClean="0"/>
              <a:t>算符文法</a:t>
            </a:r>
            <a:r>
              <a:rPr lang="zh-CN" altLang="en-US" b="1" dirty="0" smtClean="0">
                <a:solidFill>
                  <a:srgbClr val="C00000"/>
                </a:solidFill>
              </a:rPr>
              <a:t>只计算终结符号的规约优先级</a:t>
            </a:r>
            <a:endParaRPr lang="en-US" altLang="zh-CN" b="1" dirty="0" smtClean="0"/>
          </a:p>
        </p:txBody>
      </p:sp>
      <p:pic>
        <p:nvPicPr>
          <p:cNvPr id="17" name="Picture 10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302592"/>
            <a:ext cx="228600" cy="14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0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218528"/>
            <a:ext cx="239713" cy="28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0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022" y="4165005"/>
            <a:ext cx="228600" cy="19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271141" y="5351253"/>
            <a:ext cx="8496944" cy="830997"/>
          </a:xfrm>
          <a:prstGeom prst="rect">
            <a:avLst/>
          </a:prstGeom>
          <a:noFill/>
        </p:spPr>
        <p:txBody>
          <a:bodyPr wrap="square" rtlCol="0">
            <a:spAutoFit/>
          </a:bodyPr>
          <a:lstStyle/>
          <a:p>
            <a:r>
              <a:rPr lang="en-US" altLang="zh-CN" b="1" dirty="0" smtClean="0">
                <a:solidFill>
                  <a:srgbClr val="C00000"/>
                </a:solidFill>
              </a:rPr>
              <a:t>PS</a:t>
            </a:r>
            <a:r>
              <a:rPr lang="en-US" altLang="zh-CN" b="1" dirty="0" smtClean="0"/>
              <a:t>:</a:t>
            </a:r>
            <a:r>
              <a:rPr lang="zh-CN" altLang="en-US" b="1" dirty="0" smtClean="0"/>
              <a:t>规约优先级是专门针对两个相邻的终结符号，</a:t>
            </a:r>
            <a:r>
              <a:rPr lang="zh-CN" altLang="en-US" b="1" dirty="0"/>
              <a:t>确定归约</a:t>
            </a:r>
            <a:r>
              <a:rPr lang="zh-CN" altLang="en-US" b="1" dirty="0" smtClean="0"/>
              <a:t>次序。</a:t>
            </a:r>
            <a:r>
              <a:rPr lang="en-US" altLang="zh-CN" b="1" dirty="0" smtClean="0"/>
              <a:t>P110 </a:t>
            </a:r>
            <a:r>
              <a:rPr lang="zh-CN" altLang="en-US" b="1" dirty="0" smtClean="0"/>
              <a:t>图</a:t>
            </a:r>
            <a:r>
              <a:rPr lang="en-US" altLang="zh-CN" b="1" dirty="0" smtClean="0"/>
              <a:t>5.3</a:t>
            </a:r>
            <a:endParaRPr lang="zh-CN" altLang="en-US" b="1" dirty="0"/>
          </a:p>
        </p:txBody>
      </p:sp>
    </p:spTree>
    <p:extLst>
      <p:ext uri="{BB962C8B-B14F-4D97-AF65-F5344CB8AC3E}">
        <p14:creationId xmlns:p14="http://schemas.microsoft.com/office/powerpoint/2010/main" val="355496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103">
                                            <p:txEl>
                                              <p:pRg st="0" end="0"/>
                                            </p:txEl>
                                          </p:spTgt>
                                        </p:tgtEl>
                                        <p:attrNameLst>
                                          <p:attrName>style.visibility</p:attrName>
                                        </p:attrNameLst>
                                      </p:cBhvr>
                                      <p:to>
                                        <p:strVal val="visible"/>
                                      </p:to>
                                    </p:set>
                                    <p:anim calcmode="lin" valueType="num">
                                      <p:cBhvr additive="base">
                                        <p:cTn id="21" dur="500" fill="hold"/>
                                        <p:tgtEl>
                                          <p:spTgt spid="410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103">
                                            <p:txEl>
                                              <p:pRg st="1" end="1"/>
                                            </p:txEl>
                                          </p:spTgt>
                                        </p:tgtEl>
                                        <p:attrNameLst>
                                          <p:attrName>style.visibility</p:attrName>
                                        </p:attrNameLst>
                                      </p:cBhvr>
                                      <p:to>
                                        <p:strVal val="visible"/>
                                      </p:to>
                                    </p:set>
                                    <p:anim calcmode="lin" valueType="num">
                                      <p:cBhvr additive="base">
                                        <p:cTn id="27" dur="500" fill="hold"/>
                                        <p:tgtEl>
                                          <p:spTgt spid="410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1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103">
                                            <p:txEl>
                                              <p:pRg st="2" end="2"/>
                                            </p:txEl>
                                          </p:spTgt>
                                        </p:tgtEl>
                                        <p:attrNameLst>
                                          <p:attrName>style.visibility</p:attrName>
                                        </p:attrNameLst>
                                      </p:cBhvr>
                                      <p:to>
                                        <p:strVal val="visible"/>
                                      </p:to>
                                    </p:set>
                                    <p:anim calcmode="lin" valueType="num">
                                      <p:cBhvr additive="base">
                                        <p:cTn id="33" dur="500" fill="hold"/>
                                        <p:tgtEl>
                                          <p:spTgt spid="410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103">
                                            <p:txEl>
                                              <p:pRg st="3" end="3"/>
                                            </p:txEl>
                                          </p:spTgt>
                                        </p:tgtEl>
                                        <p:attrNameLst>
                                          <p:attrName>style.visibility</p:attrName>
                                        </p:attrNameLst>
                                      </p:cBhvr>
                                      <p:to>
                                        <p:strVal val="visible"/>
                                      </p:to>
                                    </p:set>
                                    <p:anim calcmode="lin" valueType="num">
                                      <p:cBhvr additive="base">
                                        <p:cTn id="39" dur="500" fill="hold"/>
                                        <p:tgtEl>
                                          <p:spTgt spid="410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1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build="p"/>
      <p:bldP spid="16" grpId="0"/>
      <p:bldP spid="14"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4"/>
          <p:cNvSpPr>
            <a:spLocks noGrp="1" noChangeArrowheads="1"/>
          </p:cNvSpPr>
          <p:nvPr>
            <p:ph idx="1"/>
          </p:nvPr>
        </p:nvSpPr>
        <p:spPr>
          <a:xfrm>
            <a:off x="747713" y="1970921"/>
            <a:ext cx="7543800" cy="3595464"/>
          </a:xfrm>
          <a:noFill/>
        </p:spPr>
        <p:txBody>
          <a:bodyPr>
            <a:normAutofit/>
          </a:bodyPr>
          <a:lstStyle/>
          <a:p>
            <a:pPr eaLnBrk="1" hangingPunct="1">
              <a:lnSpc>
                <a:spcPct val="130000"/>
              </a:lnSpc>
              <a:spcBef>
                <a:spcPct val="5000"/>
              </a:spcBef>
              <a:buFont typeface="Wingdings" pitchFamily="2" charset="2"/>
              <a:buNone/>
            </a:pPr>
            <a:r>
              <a:rPr lang="zh-CN" altLang="en-US" sz="2400" b="1" dirty="0" smtClean="0">
                <a:latin typeface="幼圆" pitchFamily="49" charset="-122"/>
              </a:rPr>
              <a:t>定义</a:t>
            </a:r>
            <a:r>
              <a:rPr lang="en-US" altLang="zh-CN" sz="2400" b="1" dirty="0" smtClean="0">
                <a:latin typeface="幼圆" pitchFamily="49" charset="-122"/>
              </a:rPr>
              <a:t>5.2</a:t>
            </a:r>
            <a:r>
              <a:rPr lang="zh-CN" altLang="en-US" sz="2400" b="1" dirty="0" smtClean="0">
                <a:latin typeface="幼圆" pitchFamily="49" charset="-122"/>
              </a:rPr>
              <a:t>：设</a:t>
            </a:r>
            <a:r>
              <a:rPr lang="en-US" altLang="zh-CN" sz="2400" b="1" dirty="0" smtClean="0">
                <a:latin typeface="幼圆" pitchFamily="49" charset="-122"/>
              </a:rPr>
              <a:t>G[S]</a:t>
            </a:r>
            <a:r>
              <a:rPr lang="zh-CN" altLang="en-US" sz="2400" b="1" dirty="0" smtClean="0">
                <a:latin typeface="幼圆" pitchFamily="49" charset="-122"/>
              </a:rPr>
              <a:t>是一个不含</a:t>
            </a:r>
            <a:r>
              <a:rPr lang="en-US" altLang="zh-CN" sz="2400" b="1" dirty="0" smtClean="0">
                <a:latin typeface="宋体" pitchFamily="2" charset="-122"/>
                <a:ea typeface="宋体" pitchFamily="2" charset="-122"/>
              </a:rPr>
              <a:t>ε</a:t>
            </a:r>
            <a:r>
              <a:rPr lang="zh-CN" altLang="en-US" sz="2400" b="1" dirty="0" smtClean="0">
                <a:latin typeface="宋体" pitchFamily="2" charset="-122"/>
                <a:ea typeface="宋体" pitchFamily="2" charset="-122"/>
              </a:rPr>
              <a:t>产生式</a:t>
            </a:r>
            <a:r>
              <a:rPr lang="zh-CN" altLang="en-US" sz="2400" b="1" dirty="0" smtClean="0">
                <a:latin typeface="幼圆" pitchFamily="49" charset="-122"/>
              </a:rPr>
              <a:t>的算符文法</a:t>
            </a:r>
            <a:r>
              <a:rPr lang="en-US" altLang="zh-CN" sz="2400" b="1" dirty="0" smtClean="0">
                <a:latin typeface="幼圆" pitchFamily="49" charset="-122"/>
              </a:rPr>
              <a:t>G</a:t>
            </a:r>
            <a:r>
              <a:rPr lang="zh-CN" altLang="en-US" sz="2400" b="1" dirty="0" smtClean="0">
                <a:latin typeface="幼圆" pitchFamily="49" charset="-122"/>
              </a:rPr>
              <a:t>中</a:t>
            </a:r>
          </a:p>
          <a:p>
            <a:pPr eaLnBrk="1" hangingPunct="1">
              <a:lnSpc>
                <a:spcPct val="130000"/>
              </a:lnSpc>
              <a:spcBef>
                <a:spcPct val="5000"/>
              </a:spcBef>
            </a:pPr>
            <a:r>
              <a:rPr lang="en-US" altLang="zh-CN" sz="2400" b="1" dirty="0" smtClean="0">
                <a:solidFill>
                  <a:srgbClr val="C00000"/>
                </a:solidFill>
                <a:latin typeface="幼圆" pitchFamily="49" charset="-122"/>
              </a:rPr>
              <a:t>a   b</a:t>
            </a:r>
            <a:r>
              <a:rPr lang="en-US" altLang="zh-CN" sz="2400" b="1" dirty="0" smtClean="0">
                <a:latin typeface="幼圆" pitchFamily="49" charset="-122"/>
              </a:rPr>
              <a:t> ：</a:t>
            </a:r>
            <a:r>
              <a:rPr lang="zh-CN" altLang="en-US" sz="2400" b="1" dirty="0" smtClean="0">
                <a:latin typeface="幼圆" pitchFamily="49" charset="-122"/>
              </a:rPr>
              <a:t>当且仅当文法中含有形如 </a:t>
            </a:r>
            <a:r>
              <a:rPr lang="en-US" altLang="zh-CN" sz="2400" b="1" dirty="0" smtClean="0">
                <a:latin typeface="幼圆" pitchFamily="49" charset="-122"/>
              </a:rPr>
              <a:t>A</a:t>
            </a:r>
            <a:r>
              <a:rPr lang="en-US" altLang="zh-CN" sz="2400" b="1" dirty="0" smtClean="0">
                <a:latin typeface="幼圆" pitchFamily="49" charset="-122"/>
                <a:sym typeface="Symbol" pitchFamily="18" charset="2"/>
              </a:rPr>
              <a:t></a:t>
            </a:r>
            <a:r>
              <a:rPr lang="en-US" altLang="zh-CN" sz="2400" b="1" dirty="0" smtClean="0">
                <a:latin typeface="Times New Roman" pitchFamily="18" charset="0"/>
              </a:rPr>
              <a:t>…</a:t>
            </a:r>
            <a:r>
              <a:rPr lang="en-US" altLang="zh-CN" sz="2400" b="1" dirty="0" err="1" smtClean="0">
                <a:solidFill>
                  <a:srgbClr val="C00000"/>
                </a:solidFill>
                <a:latin typeface="幼圆" pitchFamily="49" charset="-122"/>
              </a:rPr>
              <a:t>ab</a:t>
            </a:r>
            <a:r>
              <a:rPr lang="en-US" altLang="zh-CN" sz="2400" b="1" dirty="0" smtClean="0">
                <a:latin typeface="Times New Roman" pitchFamily="18" charset="0"/>
              </a:rPr>
              <a:t>…</a:t>
            </a:r>
            <a:r>
              <a:rPr lang="zh-CN" altLang="en-US" sz="2400" b="1" dirty="0" smtClean="0">
                <a:latin typeface="幼圆" pitchFamily="49" charset="-122"/>
              </a:rPr>
              <a:t>或</a:t>
            </a:r>
            <a:r>
              <a:rPr lang="en-US" altLang="zh-CN" sz="2400" b="1" dirty="0" smtClean="0">
                <a:latin typeface="幼圆" pitchFamily="49" charset="-122"/>
              </a:rPr>
              <a:t>A </a:t>
            </a:r>
            <a:r>
              <a:rPr lang="en-US" altLang="zh-CN" sz="2400" b="1" dirty="0" smtClean="0">
                <a:latin typeface="幼圆" pitchFamily="49" charset="-122"/>
                <a:sym typeface="Symbol" pitchFamily="18" charset="2"/>
              </a:rPr>
              <a:t></a:t>
            </a:r>
            <a:r>
              <a:rPr lang="en-US" altLang="zh-CN" sz="2400" b="1" dirty="0" smtClean="0">
                <a:latin typeface="Times New Roman" pitchFamily="18" charset="0"/>
              </a:rPr>
              <a:t>…</a:t>
            </a:r>
            <a:r>
              <a:rPr lang="en-US" altLang="zh-CN" sz="2400" b="1" dirty="0" err="1" smtClean="0">
                <a:solidFill>
                  <a:srgbClr val="C00000"/>
                </a:solidFill>
                <a:latin typeface="幼圆" pitchFamily="49" charset="-122"/>
              </a:rPr>
              <a:t>aBb</a:t>
            </a:r>
            <a:r>
              <a:rPr lang="en-US" altLang="zh-CN" sz="2400" b="1" dirty="0" smtClean="0">
                <a:latin typeface="Times New Roman" pitchFamily="18" charset="0"/>
              </a:rPr>
              <a:t>…</a:t>
            </a:r>
            <a:r>
              <a:rPr lang="zh-CN" altLang="en-US" sz="2400" b="1" dirty="0" smtClean="0">
                <a:latin typeface="幼圆" pitchFamily="49" charset="-122"/>
              </a:rPr>
              <a:t>的产生式</a:t>
            </a:r>
          </a:p>
          <a:p>
            <a:pPr>
              <a:lnSpc>
                <a:spcPct val="130000"/>
              </a:lnSpc>
              <a:spcBef>
                <a:spcPct val="5000"/>
              </a:spcBef>
            </a:pPr>
            <a:r>
              <a:rPr lang="en-US" altLang="zh-CN" sz="2400" b="1" dirty="0" smtClean="0">
                <a:solidFill>
                  <a:srgbClr val="C00000"/>
                </a:solidFill>
                <a:latin typeface="幼圆" pitchFamily="49" charset="-122"/>
              </a:rPr>
              <a:t>a   b </a:t>
            </a:r>
            <a:r>
              <a:rPr lang="en-US" altLang="zh-CN" sz="2400" b="1" dirty="0" smtClean="0">
                <a:latin typeface="幼圆" pitchFamily="49" charset="-122"/>
              </a:rPr>
              <a:t>：</a:t>
            </a:r>
            <a:r>
              <a:rPr lang="zh-CN" altLang="en-US" sz="2400" b="1" dirty="0" smtClean="0">
                <a:latin typeface="幼圆" pitchFamily="49" charset="-122"/>
              </a:rPr>
              <a:t>当且仅当文法中含有形如 </a:t>
            </a:r>
            <a:r>
              <a:rPr lang="en-US" altLang="zh-CN" sz="2400" b="1" dirty="0" smtClean="0">
                <a:latin typeface="幼圆" pitchFamily="49" charset="-122"/>
              </a:rPr>
              <a:t>A</a:t>
            </a:r>
            <a:r>
              <a:rPr lang="en-US" altLang="zh-CN" sz="2400" b="1" dirty="0" smtClean="0">
                <a:latin typeface="幼圆" pitchFamily="49" charset="-122"/>
                <a:sym typeface="Symbol" pitchFamily="18" charset="2"/>
              </a:rPr>
              <a:t></a:t>
            </a:r>
            <a:r>
              <a:rPr lang="en-US" altLang="zh-CN" sz="2400" b="1" dirty="0" smtClean="0">
                <a:latin typeface="Times New Roman" pitchFamily="18" charset="0"/>
              </a:rPr>
              <a:t>…</a:t>
            </a:r>
            <a:r>
              <a:rPr lang="en-US" altLang="zh-CN" sz="2400" b="1" dirty="0" err="1" smtClean="0">
                <a:solidFill>
                  <a:srgbClr val="C00000"/>
                </a:solidFill>
                <a:latin typeface="幼圆" pitchFamily="49" charset="-122"/>
              </a:rPr>
              <a:t>aB</a:t>
            </a:r>
            <a:r>
              <a:rPr lang="en-US" altLang="zh-CN" sz="2400" b="1" dirty="0" smtClean="0">
                <a:latin typeface="Times New Roman" pitchFamily="18" charset="0"/>
              </a:rPr>
              <a:t>…</a:t>
            </a:r>
            <a:r>
              <a:rPr lang="zh-CN" altLang="en-US" sz="2400" b="1" dirty="0" smtClean="0">
                <a:latin typeface="幼圆" pitchFamily="49" charset="-122"/>
              </a:rPr>
              <a:t>的产生式，且 </a:t>
            </a:r>
            <a:r>
              <a:rPr lang="en-US" altLang="zh-CN" sz="2400" b="1" dirty="0" err="1" smtClean="0">
                <a:latin typeface="幼圆" pitchFamily="49" charset="-122"/>
              </a:rPr>
              <a:t>b∈FirstVT</a:t>
            </a:r>
            <a:r>
              <a:rPr lang="en-US" altLang="zh-CN" sz="2400" b="1" dirty="0" smtClean="0">
                <a:latin typeface="幼圆" pitchFamily="49" charset="-122"/>
              </a:rPr>
              <a:t>(B)</a:t>
            </a:r>
          </a:p>
          <a:p>
            <a:pPr>
              <a:lnSpc>
                <a:spcPct val="130000"/>
              </a:lnSpc>
              <a:spcBef>
                <a:spcPct val="5000"/>
              </a:spcBef>
            </a:pPr>
            <a:r>
              <a:rPr lang="en-US" altLang="zh-CN" sz="2400" b="1" dirty="0" smtClean="0">
                <a:solidFill>
                  <a:srgbClr val="C00000"/>
                </a:solidFill>
                <a:latin typeface="幼圆" pitchFamily="49" charset="-122"/>
              </a:rPr>
              <a:t>a   b</a:t>
            </a:r>
            <a:r>
              <a:rPr lang="en-US" altLang="zh-CN" sz="2400" b="1" dirty="0" smtClean="0">
                <a:latin typeface="幼圆" pitchFamily="49" charset="-122"/>
              </a:rPr>
              <a:t> :</a:t>
            </a:r>
            <a:r>
              <a:rPr lang="zh-CN" altLang="en-US" sz="2400" b="1" dirty="0" smtClean="0">
                <a:latin typeface="幼圆" pitchFamily="49" charset="-122"/>
              </a:rPr>
              <a:t>当且仅当文法中含有形如 </a:t>
            </a:r>
            <a:r>
              <a:rPr lang="en-US" altLang="zh-CN" sz="2400" b="1" dirty="0" smtClean="0">
                <a:latin typeface="幼圆" pitchFamily="49" charset="-122"/>
              </a:rPr>
              <a:t>A</a:t>
            </a:r>
            <a:r>
              <a:rPr lang="en-US" altLang="zh-CN" sz="2400" b="1" dirty="0" smtClean="0">
                <a:latin typeface="幼圆" pitchFamily="49" charset="-122"/>
                <a:sym typeface="Symbol" pitchFamily="18" charset="2"/>
              </a:rPr>
              <a:t></a:t>
            </a:r>
            <a:r>
              <a:rPr lang="en-US" altLang="zh-CN" sz="2400" b="1" dirty="0" smtClean="0">
                <a:latin typeface="Times New Roman" pitchFamily="18" charset="0"/>
              </a:rPr>
              <a:t>…</a:t>
            </a:r>
            <a:r>
              <a:rPr lang="en-US" altLang="zh-CN" sz="2400" b="1" dirty="0" smtClean="0">
                <a:solidFill>
                  <a:srgbClr val="C00000"/>
                </a:solidFill>
                <a:latin typeface="幼圆" pitchFamily="49" charset="-122"/>
              </a:rPr>
              <a:t>Bb</a:t>
            </a:r>
            <a:r>
              <a:rPr lang="en-US" altLang="zh-CN" sz="2400" b="1" dirty="0" smtClean="0">
                <a:latin typeface="Times New Roman" pitchFamily="18" charset="0"/>
              </a:rPr>
              <a:t>…</a:t>
            </a:r>
            <a:r>
              <a:rPr lang="zh-CN" altLang="en-US" sz="2400" b="1" dirty="0" smtClean="0">
                <a:latin typeface="幼圆" pitchFamily="49" charset="-122"/>
              </a:rPr>
              <a:t>的产生式，且 </a:t>
            </a:r>
            <a:r>
              <a:rPr lang="en-US" altLang="zh-CN" sz="2400" b="1" dirty="0" err="1" smtClean="0">
                <a:latin typeface="幼圆" pitchFamily="49" charset="-122"/>
              </a:rPr>
              <a:t>a∈LastVT</a:t>
            </a:r>
            <a:r>
              <a:rPr lang="en-US" altLang="zh-CN" sz="2400" b="1" dirty="0" smtClean="0">
                <a:latin typeface="幼圆" pitchFamily="49" charset="-122"/>
              </a:rPr>
              <a:t>(B)</a:t>
            </a:r>
            <a:endParaRPr lang="en-US" altLang="zh-CN" sz="2400" b="1" dirty="0">
              <a:latin typeface="幼圆" pitchFamily="49" charset="-122"/>
            </a:endParaRPr>
          </a:p>
        </p:txBody>
      </p:sp>
      <p:sp>
        <p:nvSpPr>
          <p:cNvPr id="4104" name="Rectangle 18"/>
          <p:cNvSpPr>
            <a:spLocks noChangeArrowheads="1"/>
          </p:cNvSpPr>
          <p:nvPr/>
        </p:nvSpPr>
        <p:spPr bwMode="auto">
          <a:xfrm>
            <a:off x="4519613" y="3362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solidFill>
                <a:srgbClr val="FFFFFF"/>
              </a:solidFill>
            </a:endParaRPr>
          </a:p>
        </p:txBody>
      </p:sp>
      <p:sp>
        <p:nvSpPr>
          <p:cNvPr id="16" name="矩形 15"/>
          <p:cNvSpPr/>
          <p:nvPr/>
        </p:nvSpPr>
        <p:spPr>
          <a:xfrm>
            <a:off x="426441" y="294901"/>
            <a:ext cx="8136904" cy="461665"/>
          </a:xfrm>
          <a:prstGeom prst="rect">
            <a:avLst/>
          </a:prstGeom>
        </p:spPr>
        <p:txBody>
          <a:bodyPr wrap="square">
            <a:spAutoFit/>
          </a:bodyPr>
          <a:lstStyle/>
          <a:p>
            <a:pPr marL="0" lvl="1" eaLnBrk="1" hangingPunct="1">
              <a:spcBef>
                <a:spcPts val="0"/>
              </a:spcBef>
            </a:pPr>
            <a:r>
              <a:rPr lang="zh-CN" altLang="en-US" b="1" dirty="0" smtClean="0"/>
              <a:t>为方便书写，定义</a:t>
            </a:r>
            <a:r>
              <a:rPr lang="en-US" altLang="zh-CN" b="1" dirty="0" err="1" smtClean="0"/>
              <a:t>FirstVT</a:t>
            </a:r>
            <a:r>
              <a:rPr lang="en-US" altLang="zh-CN" b="1" dirty="0" smtClean="0"/>
              <a:t>( ) </a:t>
            </a:r>
            <a:r>
              <a:rPr lang="zh-CN" altLang="en-US" b="1" dirty="0" smtClean="0"/>
              <a:t>和</a:t>
            </a:r>
            <a:r>
              <a:rPr lang="en-US" altLang="zh-CN" b="1" dirty="0" err="1" smtClean="0"/>
              <a:t>LastVT</a:t>
            </a:r>
            <a:r>
              <a:rPr lang="en-US" altLang="zh-CN" b="1" dirty="0" smtClean="0"/>
              <a:t>( )</a:t>
            </a:r>
          </a:p>
        </p:txBody>
      </p:sp>
      <p:sp>
        <p:nvSpPr>
          <p:cNvPr id="14" name="矩形 13"/>
          <p:cNvSpPr/>
          <p:nvPr/>
        </p:nvSpPr>
        <p:spPr>
          <a:xfrm>
            <a:off x="435609" y="823079"/>
            <a:ext cx="8136904" cy="461665"/>
          </a:xfrm>
          <a:prstGeom prst="rect">
            <a:avLst/>
          </a:prstGeom>
        </p:spPr>
        <p:txBody>
          <a:bodyPr wrap="square">
            <a:spAutoFit/>
          </a:bodyPr>
          <a:lstStyle/>
          <a:p>
            <a:pPr marL="0" lvl="1" eaLnBrk="1" hangingPunct="1">
              <a:spcBef>
                <a:spcPts val="0"/>
              </a:spcBef>
            </a:pPr>
            <a:r>
              <a:rPr lang="en-US" altLang="zh-CN" b="1" dirty="0" err="1" smtClean="0">
                <a:solidFill>
                  <a:srgbClr val="C00000"/>
                </a:solidFill>
              </a:rPr>
              <a:t>FirstVT</a:t>
            </a:r>
            <a:r>
              <a:rPr lang="en-US" altLang="zh-CN" b="1" dirty="0" smtClean="0">
                <a:solidFill>
                  <a:srgbClr val="C00000"/>
                </a:solidFill>
              </a:rPr>
              <a:t>(B)</a:t>
            </a:r>
            <a:r>
              <a:rPr lang="en-US" altLang="zh-CN" b="1" dirty="0" smtClean="0"/>
              <a:t>={b | </a:t>
            </a:r>
            <a:r>
              <a:rPr lang="en-US" altLang="zh-CN" b="1" dirty="0">
                <a:latin typeface="幼圆" pitchFamily="49" charset="-122"/>
              </a:rPr>
              <a:t>B =&gt;+</a:t>
            </a:r>
            <a:r>
              <a:rPr lang="en-US" altLang="zh-CN" b="1" dirty="0">
                <a:latin typeface="幼圆" pitchFamily="49" charset="-122"/>
                <a:sym typeface="Symbol" pitchFamily="18" charset="2"/>
              </a:rPr>
              <a:t> </a:t>
            </a:r>
            <a:r>
              <a:rPr lang="en-US" altLang="zh-CN" b="1" dirty="0">
                <a:latin typeface="幼圆" pitchFamily="49" charset="-122"/>
              </a:rPr>
              <a:t>b</a:t>
            </a:r>
            <a:r>
              <a:rPr lang="en-US" altLang="zh-CN" b="1" dirty="0"/>
              <a:t>…</a:t>
            </a:r>
            <a:r>
              <a:rPr lang="en-US" altLang="zh-CN" b="1" dirty="0">
                <a:latin typeface="幼圆" pitchFamily="49" charset="-122"/>
              </a:rPr>
              <a:t> </a:t>
            </a:r>
            <a:r>
              <a:rPr lang="zh-CN" altLang="en-US" b="1" dirty="0">
                <a:latin typeface="幼圆" pitchFamily="49" charset="-122"/>
              </a:rPr>
              <a:t>或 </a:t>
            </a:r>
            <a:r>
              <a:rPr lang="en-US" altLang="zh-CN" b="1" dirty="0">
                <a:latin typeface="幼圆" pitchFamily="49" charset="-122"/>
              </a:rPr>
              <a:t>B =&gt;+</a:t>
            </a:r>
            <a:r>
              <a:rPr lang="en-US" altLang="zh-CN" b="1" dirty="0">
                <a:latin typeface="幼圆" pitchFamily="49" charset="-122"/>
                <a:sym typeface="Symbol" pitchFamily="18" charset="2"/>
              </a:rPr>
              <a:t> </a:t>
            </a:r>
            <a:r>
              <a:rPr lang="en-US" altLang="zh-CN" b="1" dirty="0" err="1">
                <a:latin typeface="幼圆" pitchFamily="49" charset="-122"/>
              </a:rPr>
              <a:t>Cb</a:t>
            </a:r>
            <a:r>
              <a:rPr lang="en-US" altLang="zh-CN" b="1" dirty="0"/>
              <a:t>…</a:t>
            </a:r>
            <a:r>
              <a:rPr lang="en-US" altLang="zh-CN" b="1" dirty="0">
                <a:latin typeface="幼圆" pitchFamily="49" charset="-122"/>
              </a:rPr>
              <a:t> </a:t>
            </a:r>
            <a:r>
              <a:rPr lang="en-US" altLang="zh-CN" b="1" dirty="0" smtClean="0"/>
              <a:t>}</a:t>
            </a:r>
          </a:p>
        </p:txBody>
      </p:sp>
      <p:pic>
        <p:nvPicPr>
          <p:cNvPr id="17" name="Picture 10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043" y="2708920"/>
            <a:ext cx="228600" cy="14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0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043" y="3624856"/>
            <a:ext cx="239713" cy="28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0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409" y="4571333"/>
            <a:ext cx="228600" cy="19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451161" y="1340768"/>
            <a:ext cx="8136904" cy="461665"/>
          </a:xfrm>
          <a:prstGeom prst="rect">
            <a:avLst/>
          </a:prstGeom>
        </p:spPr>
        <p:txBody>
          <a:bodyPr wrap="square">
            <a:spAutoFit/>
          </a:bodyPr>
          <a:lstStyle/>
          <a:p>
            <a:pPr marL="0" lvl="1" eaLnBrk="1" hangingPunct="1">
              <a:spcBef>
                <a:spcPts val="0"/>
              </a:spcBef>
            </a:pPr>
            <a:r>
              <a:rPr lang="en-US" altLang="zh-CN" b="1" dirty="0" err="1" smtClean="0">
                <a:solidFill>
                  <a:srgbClr val="C00000"/>
                </a:solidFill>
              </a:rPr>
              <a:t>LastVT</a:t>
            </a:r>
            <a:r>
              <a:rPr lang="en-US" altLang="zh-CN" b="1" dirty="0" smtClean="0">
                <a:solidFill>
                  <a:srgbClr val="C00000"/>
                </a:solidFill>
              </a:rPr>
              <a:t>(B)</a:t>
            </a:r>
            <a:r>
              <a:rPr lang="en-US" altLang="zh-CN" b="1" dirty="0" smtClean="0"/>
              <a:t>={a | </a:t>
            </a:r>
            <a:r>
              <a:rPr lang="en-US" altLang="zh-CN" b="1" dirty="0">
                <a:latin typeface="幼圆" pitchFamily="49" charset="-122"/>
              </a:rPr>
              <a:t>B =&gt;+</a:t>
            </a:r>
            <a:r>
              <a:rPr lang="en-US" altLang="zh-CN" b="1" dirty="0">
                <a:latin typeface="幼圆" pitchFamily="49" charset="-122"/>
                <a:sym typeface="Symbol" pitchFamily="18" charset="2"/>
              </a:rPr>
              <a:t> </a:t>
            </a:r>
            <a:r>
              <a:rPr lang="en-US" altLang="zh-CN" b="1" dirty="0" smtClean="0"/>
              <a:t>…</a:t>
            </a:r>
            <a:r>
              <a:rPr lang="en-US" altLang="zh-CN" b="1" dirty="0" smtClean="0">
                <a:latin typeface="幼圆" pitchFamily="49" charset="-122"/>
              </a:rPr>
              <a:t>a </a:t>
            </a:r>
            <a:r>
              <a:rPr lang="zh-CN" altLang="en-US" b="1" dirty="0">
                <a:latin typeface="幼圆" pitchFamily="49" charset="-122"/>
              </a:rPr>
              <a:t>或 </a:t>
            </a:r>
            <a:r>
              <a:rPr lang="en-US" altLang="zh-CN" b="1" dirty="0">
                <a:latin typeface="幼圆" pitchFamily="49" charset="-122"/>
              </a:rPr>
              <a:t>B =&gt;+</a:t>
            </a:r>
            <a:r>
              <a:rPr lang="en-US" altLang="zh-CN" b="1" dirty="0">
                <a:latin typeface="幼圆" pitchFamily="49" charset="-122"/>
                <a:sym typeface="Symbol" pitchFamily="18" charset="2"/>
              </a:rPr>
              <a:t> </a:t>
            </a:r>
            <a:r>
              <a:rPr lang="en-US" altLang="zh-CN" b="1" dirty="0" smtClean="0"/>
              <a:t>…</a:t>
            </a:r>
            <a:r>
              <a:rPr lang="en-US" altLang="zh-CN" b="1" dirty="0" err="1" smtClean="0">
                <a:latin typeface="幼圆" pitchFamily="49" charset="-122"/>
              </a:rPr>
              <a:t>aC</a:t>
            </a:r>
            <a:r>
              <a:rPr lang="en-US" altLang="zh-CN" b="1" dirty="0" smtClean="0">
                <a:latin typeface="幼圆" pitchFamily="49" charset="-122"/>
              </a:rPr>
              <a:t> </a:t>
            </a:r>
            <a:r>
              <a:rPr lang="en-US" altLang="zh-CN" b="1" dirty="0" smtClean="0"/>
              <a:t>}</a:t>
            </a:r>
          </a:p>
        </p:txBody>
      </p:sp>
      <p:sp>
        <p:nvSpPr>
          <p:cNvPr id="4" name="TextBox 3"/>
          <p:cNvSpPr txBox="1"/>
          <p:nvPr/>
        </p:nvSpPr>
        <p:spPr>
          <a:xfrm>
            <a:off x="268680" y="5517232"/>
            <a:ext cx="8496944" cy="1569660"/>
          </a:xfrm>
          <a:prstGeom prst="rect">
            <a:avLst/>
          </a:prstGeom>
          <a:noFill/>
        </p:spPr>
        <p:txBody>
          <a:bodyPr wrap="square" rtlCol="0">
            <a:spAutoFit/>
          </a:bodyPr>
          <a:lstStyle/>
          <a:p>
            <a:r>
              <a:rPr lang="en-US" altLang="zh-CN" b="1" dirty="0" smtClean="0">
                <a:solidFill>
                  <a:srgbClr val="C00000"/>
                </a:solidFill>
              </a:rPr>
              <a:t>PS</a:t>
            </a:r>
            <a:r>
              <a:rPr lang="en-US" altLang="zh-CN" b="1" dirty="0" smtClean="0"/>
              <a:t>: </a:t>
            </a:r>
            <a:r>
              <a:rPr lang="en-US" altLang="zh-CN" b="1" dirty="0" err="1" smtClean="0"/>
              <a:t>FirstVT</a:t>
            </a:r>
            <a:r>
              <a:rPr lang="en-US" altLang="zh-CN" b="1" dirty="0" smtClean="0"/>
              <a:t>( ) </a:t>
            </a:r>
            <a:r>
              <a:rPr lang="zh-CN" altLang="en-US" b="1" dirty="0" smtClean="0"/>
              <a:t>是指归约时，首先看到的首个终结符号（前面最多有一个非终结符号）；</a:t>
            </a:r>
            <a:r>
              <a:rPr lang="en-US" altLang="zh-CN" b="1" dirty="0" err="1" smtClean="0"/>
              <a:t>LastVT</a:t>
            </a:r>
            <a:r>
              <a:rPr lang="en-US" altLang="zh-CN" b="1" dirty="0"/>
              <a:t>( ) </a:t>
            </a:r>
            <a:r>
              <a:rPr lang="zh-CN" altLang="en-US" b="1" dirty="0"/>
              <a:t>是指归约时，首先应归约</a:t>
            </a:r>
            <a:r>
              <a:rPr lang="zh-CN" altLang="en-US" b="1" dirty="0" smtClean="0"/>
              <a:t>的最后一个</a:t>
            </a:r>
            <a:r>
              <a:rPr lang="zh-CN" altLang="en-US" b="1" dirty="0"/>
              <a:t>终结符号</a:t>
            </a:r>
            <a:r>
              <a:rPr lang="zh-CN" altLang="en-US" b="1" dirty="0" smtClean="0"/>
              <a:t>（后面面</a:t>
            </a:r>
            <a:r>
              <a:rPr lang="zh-CN" altLang="en-US" b="1" dirty="0"/>
              <a:t>最多有一个非终结符号）；</a:t>
            </a:r>
          </a:p>
          <a:p>
            <a:endParaRPr lang="zh-CN" altLang="en-US" b="1" dirty="0"/>
          </a:p>
        </p:txBody>
      </p:sp>
    </p:spTree>
    <p:extLst>
      <p:ext uri="{BB962C8B-B14F-4D97-AF65-F5344CB8AC3E}">
        <p14:creationId xmlns:p14="http://schemas.microsoft.com/office/powerpoint/2010/main" val="181833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103">
                                            <p:txEl>
                                              <p:pRg st="0" end="0"/>
                                            </p:txEl>
                                          </p:spTgt>
                                        </p:tgtEl>
                                        <p:attrNameLst>
                                          <p:attrName>style.visibility</p:attrName>
                                        </p:attrNameLst>
                                      </p:cBhvr>
                                      <p:to>
                                        <p:strVal val="visible"/>
                                      </p:to>
                                    </p:set>
                                    <p:anim calcmode="lin" valueType="num">
                                      <p:cBhvr additive="base">
                                        <p:cTn id="28" dur="500" fill="hold"/>
                                        <p:tgtEl>
                                          <p:spTgt spid="410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1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103">
                                            <p:txEl>
                                              <p:pRg st="1" end="1"/>
                                            </p:txEl>
                                          </p:spTgt>
                                        </p:tgtEl>
                                        <p:attrNameLst>
                                          <p:attrName>style.visibility</p:attrName>
                                        </p:attrNameLst>
                                      </p:cBhvr>
                                      <p:to>
                                        <p:strVal val="visible"/>
                                      </p:to>
                                    </p:set>
                                    <p:anim calcmode="lin" valueType="num">
                                      <p:cBhvr additive="base">
                                        <p:cTn id="34" dur="500" fill="hold"/>
                                        <p:tgtEl>
                                          <p:spTgt spid="4103">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1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103">
                                            <p:txEl>
                                              <p:pRg st="2" end="2"/>
                                            </p:txEl>
                                          </p:spTgt>
                                        </p:tgtEl>
                                        <p:attrNameLst>
                                          <p:attrName>style.visibility</p:attrName>
                                        </p:attrNameLst>
                                      </p:cBhvr>
                                      <p:to>
                                        <p:strVal val="visible"/>
                                      </p:to>
                                    </p:set>
                                    <p:anim calcmode="lin" valueType="num">
                                      <p:cBhvr additive="base">
                                        <p:cTn id="40" dur="500" fill="hold"/>
                                        <p:tgtEl>
                                          <p:spTgt spid="4103">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1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103">
                                            <p:txEl>
                                              <p:pRg st="3" end="3"/>
                                            </p:txEl>
                                          </p:spTgt>
                                        </p:tgtEl>
                                        <p:attrNameLst>
                                          <p:attrName>style.visibility</p:attrName>
                                        </p:attrNameLst>
                                      </p:cBhvr>
                                      <p:to>
                                        <p:strVal val="visible"/>
                                      </p:to>
                                    </p:set>
                                    <p:anim calcmode="lin" valueType="num">
                                      <p:cBhvr additive="base">
                                        <p:cTn id="46" dur="500" fill="hold"/>
                                        <p:tgtEl>
                                          <p:spTgt spid="4103">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1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1000"/>
                                        <p:tgtEl>
                                          <p:spTgt spid="4"/>
                                        </p:tgtEl>
                                      </p:cBhvr>
                                    </p:animEffect>
                                    <p:anim calcmode="lin" valueType="num">
                                      <p:cBhvr>
                                        <p:cTn id="53" dur="1000" fill="hold"/>
                                        <p:tgtEl>
                                          <p:spTgt spid="4"/>
                                        </p:tgtEl>
                                        <p:attrNameLst>
                                          <p:attrName>ppt_x</p:attrName>
                                        </p:attrNameLst>
                                      </p:cBhvr>
                                      <p:tavLst>
                                        <p:tav tm="0">
                                          <p:val>
                                            <p:strVal val="#ppt_x"/>
                                          </p:val>
                                        </p:tav>
                                        <p:tav tm="100000">
                                          <p:val>
                                            <p:strVal val="#ppt_x"/>
                                          </p:val>
                                        </p:tav>
                                      </p:tavLst>
                                    </p:anim>
                                    <p:anim calcmode="lin" valueType="num">
                                      <p:cBhvr>
                                        <p:cTn id="5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build="p"/>
      <p:bldP spid="16" grpId="0"/>
      <p:bldP spid="14" grpId="0"/>
      <p:bldP spid="11"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4294967295"/>
          </p:nvPr>
        </p:nvSpPr>
        <p:spPr>
          <a:xfrm>
            <a:off x="467544" y="1628800"/>
            <a:ext cx="7620000" cy="4572000"/>
          </a:xfrm>
        </p:spPr>
        <p:txBody>
          <a:bodyPr anchor="ctr">
            <a:normAutofit lnSpcReduction="10000"/>
          </a:bodyPr>
          <a:lstStyle/>
          <a:p>
            <a:pPr>
              <a:lnSpc>
                <a:spcPct val="130000"/>
              </a:lnSpc>
              <a:spcBef>
                <a:spcPct val="30000"/>
              </a:spcBef>
            </a:pPr>
            <a:r>
              <a:rPr lang="zh-CN" altLang="en-US" sz="2400" b="1" dirty="0" smtClean="0">
                <a:latin typeface="宋体" panose="02010600030101010101" pitchFamily="2" charset="-122"/>
                <a:ea typeface="宋体" panose="02010600030101010101" pitchFamily="2" charset="-122"/>
              </a:rPr>
              <a:t>定义</a:t>
            </a:r>
            <a:r>
              <a:rPr lang="en-US" altLang="zh-CN" sz="2400" b="1" dirty="0" smtClean="0">
                <a:latin typeface="宋体" panose="02010600030101010101" pitchFamily="2" charset="-122"/>
                <a:ea typeface="宋体" panose="02010600030101010101" pitchFamily="2" charset="-122"/>
              </a:rPr>
              <a:t>5.3</a:t>
            </a:r>
            <a:r>
              <a:rPr lang="zh-CN" altLang="en-US" sz="2400" b="1" dirty="0" smtClean="0">
                <a:latin typeface="宋体" panose="02010600030101010101" pitchFamily="2" charset="-122"/>
                <a:ea typeface="宋体" panose="02010600030101010101" pitchFamily="2" charset="-122"/>
              </a:rPr>
              <a:t>：设有一</a:t>
            </a:r>
            <a:r>
              <a:rPr lang="zh-CN" altLang="en-US" sz="2400" b="1" dirty="0" smtClean="0">
                <a:solidFill>
                  <a:srgbClr val="C00000"/>
                </a:solidFill>
                <a:latin typeface="宋体" panose="02010600030101010101" pitchFamily="2" charset="-122"/>
                <a:ea typeface="宋体" panose="02010600030101010101" pitchFamily="2" charset="-122"/>
              </a:rPr>
              <a:t>不含</a:t>
            </a:r>
            <a:r>
              <a:rPr lang="en-US" altLang="zh-CN" sz="2400" b="1" dirty="0" smtClean="0">
                <a:solidFill>
                  <a:srgbClr val="C00000"/>
                </a:solidFill>
                <a:latin typeface="宋体" panose="02010600030101010101" pitchFamily="2" charset="-122"/>
                <a:ea typeface="宋体" panose="02010600030101010101" pitchFamily="2" charset="-122"/>
              </a:rPr>
              <a:t>ε</a:t>
            </a:r>
            <a:r>
              <a:rPr lang="zh-CN" altLang="en-US" sz="2400" b="1" dirty="0" smtClean="0">
                <a:solidFill>
                  <a:srgbClr val="C00000"/>
                </a:solidFill>
                <a:latin typeface="宋体" panose="02010600030101010101" pitchFamily="2" charset="-122"/>
                <a:ea typeface="宋体" panose="02010600030101010101" pitchFamily="2" charset="-122"/>
              </a:rPr>
              <a:t>产生式</a:t>
            </a:r>
            <a:r>
              <a:rPr lang="zh-CN" altLang="en-US" sz="2400" b="1" dirty="0" smtClean="0">
                <a:latin typeface="宋体" panose="02010600030101010101" pitchFamily="2" charset="-122"/>
                <a:ea typeface="宋体" panose="02010600030101010101" pitchFamily="2" charset="-122"/>
              </a:rPr>
              <a:t>的</a:t>
            </a:r>
            <a:r>
              <a:rPr lang="zh-CN" altLang="en-US" sz="2400" b="1" dirty="0" smtClean="0">
                <a:solidFill>
                  <a:srgbClr val="C00000"/>
                </a:solidFill>
                <a:latin typeface="宋体" panose="02010600030101010101" pitchFamily="2" charset="-122"/>
                <a:ea typeface="宋体" panose="02010600030101010101" pitchFamily="2" charset="-122"/>
              </a:rPr>
              <a:t>算符文法</a:t>
            </a:r>
            <a:r>
              <a:rPr lang="en-US" altLang="zh-CN" sz="2400" b="1" dirty="0" smtClean="0">
                <a:latin typeface="宋体" panose="02010600030101010101" pitchFamily="2" charset="-122"/>
                <a:ea typeface="宋体" panose="02010600030101010101" pitchFamily="2" charset="-122"/>
              </a:rPr>
              <a:t>G，</a:t>
            </a:r>
            <a:r>
              <a:rPr lang="zh-CN" altLang="en-US" sz="2400" b="1" dirty="0" smtClean="0">
                <a:latin typeface="宋体" panose="02010600030101010101" pitchFamily="2" charset="-122"/>
                <a:ea typeface="宋体" panose="02010600030101010101" pitchFamily="2" charset="-122"/>
              </a:rPr>
              <a:t>如果对任意两个终结符</a:t>
            </a:r>
            <a:r>
              <a:rPr lang="en-US" altLang="zh-CN" sz="2400" b="1" dirty="0" smtClean="0">
                <a:latin typeface="宋体" panose="02010600030101010101" pitchFamily="2" charset="-122"/>
                <a:ea typeface="宋体" panose="02010600030101010101" pitchFamily="2" charset="-122"/>
              </a:rPr>
              <a:t>a</a:t>
            </a:r>
            <a:r>
              <a:rPr lang="zh-CN" altLang="en-US" sz="2400" b="1" dirty="0" smtClean="0">
                <a:latin typeface="宋体" panose="02010600030101010101" pitchFamily="2" charset="-122"/>
                <a:ea typeface="宋体" panose="02010600030101010101" pitchFamily="2" charset="-122"/>
              </a:rPr>
              <a:t>和</a:t>
            </a:r>
            <a:r>
              <a:rPr lang="en-US" altLang="zh-CN" sz="2400" b="1" dirty="0" smtClean="0">
                <a:latin typeface="宋体" panose="02010600030101010101" pitchFamily="2" charset="-122"/>
                <a:ea typeface="宋体" panose="02010600030101010101" pitchFamily="2" charset="-122"/>
              </a:rPr>
              <a:t>b</a:t>
            </a:r>
            <a:r>
              <a:rPr lang="zh-CN" altLang="en-US" sz="2400" b="1" dirty="0" smtClean="0">
                <a:latin typeface="宋体" panose="02010600030101010101" pitchFamily="2" charset="-122"/>
                <a:ea typeface="宋体" panose="02010600030101010101" pitchFamily="2" charset="-122"/>
              </a:rPr>
              <a:t>之间至多只有    、   、   三种关系的一种成立，则称 </a:t>
            </a:r>
            <a:r>
              <a:rPr lang="en-US" altLang="zh-CN" sz="2400" b="1" dirty="0" smtClean="0">
                <a:latin typeface="宋体" panose="02010600030101010101" pitchFamily="2" charset="-122"/>
                <a:ea typeface="宋体" panose="02010600030101010101" pitchFamily="2" charset="-122"/>
              </a:rPr>
              <a:t>G</a:t>
            </a:r>
            <a:r>
              <a:rPr lang="zh-CN" altLang="en-US" sz="2400" b="1" dirty="0" smtClean="0">
                <a:latin typeface="宋体" panose="02010600030101010101" pitchFamily="2" charset="-122"/>
                <a:ea typeface="宋体" panose="02010600030101010101" pitchFamily="2" charset="-122"/>
              </a:rPr>
              <a:t>是一个算符优先文法（</a:t>
            </a:r>
            <a:r>
              <a:rPr lang="en-US" altLang="zh-CN" sz="2400" b="1" dirty="0" smtClean="0">
                <a:latin typeface="宋体" panose="02010600030101010101" pitchFamily="2" charset="-122"/>
                <a:ea typeface="宋体" panose="02010600030101010101" pitchFamily="2" charset="-122"/>
              </a:rPr>
              <a:t>OPG , Operator Precedence Grammar）。</a:t>
            </a:r>
            <a:r>
              <a:rPr lang="zh-CN" altLang="en-US" sz="2400" b="1" dirty="0" smtClean="0">
                <a:latin typeface="宋体" panose="02010600030101010101" pitchFamily="2" charset="-122"/>
                <a:ea typeface="宋体" panose="02010600030101010101" pitchFamily="2" charset="-122"/>
              </a:rPr>
              <a:t>（也就是说，</a:t>
            </a:r>
            <a:r>
              <a:rPr lang="en-US" altLang="zh-CN" sz="2400" b="1" dirty="0" smtClean="0">
                <a:latin typeface="宋体" panose="02010600030101010101" pitchFamily="2" charset="-122"/>
                <a:ea typeface="宋体" panose="02010600030101010101" pitchFamily="2" charset="-122"/>
              </a:rPr>
              <a:t>a</a:t>
            </a:r>
            <a:r>
              <a:rPr lang="zh-CN" altLang="en-US" sz="2400" b="1" dirty="0" smtClean="0">
                <a:latin typeface="宋体" panose="02010600030101010101" pitchFamily="2" charset="-122"/>
                <a:ea typeface="宋体" panose="02010600030101010101" pitchFamily="2" charset="-122"/>
              </a:rPr>
              <a:t>和</a:t>
            </a:r>
            <a:r>
              <a:rPr lang="en-US" altLang="zh-CN" sz="2400" b="1" dirty="0" smtClean="0">
                <a:latin typeface="宋体" panose="02010600030101010101" pitchFamily="2" charset="-122"/>
                <a:ea typeface="宋体" panose="02010600030101010101" pitchFamily="2" charset="-122"/>
              </a:rPr>
              <a:t>b</a:t>
            </a:r>
            <a:r>
              <a:rPr lang="zh-CN" altLang="en-US" sz="2400" b="1" dirty="0" smtClean="0">
                <a:latin typeface="宋体" panose="02010600030101010101" pitchFamily="2" charset="-122"/>
                <a:ea typeface="宋体" panose="02010600030101010101" pitchFamily="2" charset="-122"/>
              </a:rPr>
              <a:t>之间</a:t>
            </a:r>
            <a:r>
              <a:rPr lang="zh-CN" altLang="en-US" sz="2400" b="1" dirty="0" smtClean="0">
                <a:latin typeface="宋体" panose="02010600030101010101" pitchFamily="2" charset="-122"/>
                <a:ea typeface="宋体" panose="02010600030101010101" pitchFamily="2" charset="-122"/>
              </a:rPr>
              <a:t>的</a:t>
            </a:r>
            <a:r>
              <a:rPr lang="zh-CN" altLang="en-US" sz="2400" b="1" dirty="0"/>
              <a:t>归</a:t>
            </a:r>
            <a:r>
              <a:rPr lang="zh-CN" altLang="en-US" sz="2400" b="1" dirty="0" smtClean="0">
                <a:latin typeface="宋体" panose="02010600030101010101" pitchFamily="2" charset="-122"/>
                <a:ea typeface="宋体" panose="02010600030101010101" pitchFamily="2" charset="-122"/>
              </a:rPr>
              <a:t>约</a:t>
            </a:r>
            <a:r>
              <a:rPr lang="zh-CN" altLang="en-US" sz="2400" b="1" dirty="0" smtClean="0">
                <a:latin typeface="宋体" panose="02010600030101010101" pitchFamily="2" charset="-122"/>
                <a:ea typeface="宋体" panose="02010600030101010101" pitchFamily="2" charset="-122"/>
              </a:rPr>
              <a:t>优先级是唯一的。）</a:t>
            </a:r>
          </a:p>
          <a:p>
            <a:pPr lvl="1" eaLnBrk="1" hangingPunct="1">
              <a:lnSpc>
                <a:spcPct val="130000"/>
              </a:lnSpc>
            </a:pPr>
            <a:r>
              <a:rPr lang="zh-CN" altLang="en-US" sz="2400" b="1" dirty="0" smtClean="0">
                <a:solidFill>
                  <a:srgbClr val="C00000"/>
                </a:solidFill>
                <a:latin typeface="宋体" panose="02010600030101010101" pitchFamily="2" charset="-122"/>
                <a:ea typeface="宋体" panose="02010600030101010101" pitchFamily="2" charset="-122"/>
              </a:rPr>
              <a:t>不含空产生式</a:t>
            </a:r>
          </a:p>
          <a:p>
            <a:pPr lvl="1" eaLnBrk="1" hangingPunct="1">
              <a:lnSpc>
                <a:spcPct val="130000"/>
              </a:lnSpc>
            </a:pPr>
            <a:r>
              <a:rPr lang="zh-CN" altLang="en-US" sz="2400" b="1" dirty="0" smtClean="0">
                <a:solidFill>
                  <a:srgbClr val="C00000"/>
                </a:solidFill>
                <a:latin typeface="宋体" panose="02010600030101010101" pitchFamily="2" charset="-122"/>
                <a:ea typeface="宋体" panose="02010600030101010101" pitchFamily="2" charset="-122"/>
              </a:rPr>
              <a:t>任何产生式右部不包含两个相邻的非终结符</a:t>
            </a:r>
          </a:p>
          <a:p>
            <a:pPr lvl="1" eaLnBrk="1" hangingPunct="1">
              <a:lnSpc>
                <a:spcPct val="130000"/>
              </a:lnSpc>
            </a:pPr>
            <a:r>
              <a:rPr lang="zh-CN" altLang="en-US" sz="2400" b="1" dirty="0" smtClean="0">
                <a:solidFill>
                  <a:srgbClr val="C00000"/>
                </a:solidFill>
                <a:latin typeface="宋体" panose="02010600030101010101" pitchFamily="2" charset="-122"/>
                <a:ea typeface="宋体" panose="02010600030101010101" pitchFamily="2" charset="-122"/>
              </a:rPr>
              <a:t>任何两个终结符之间优先关系唯一</a:t>
            </a:r>
          </a:p>
          <a:p>
            <a:pPr eaLnBrk="1" hangingPunct="1">
              <a:lnSpc>
                <a:spcPct val="130000"/>
              </a:lnSpc>
              <a:spcBef>
                <a:spcPct val="30000"/>
              </a:spcBef>
            </a:pPr>
            <a:r>
              <a:rPr lang="zh-CN" altLang="en-US" sz="2400" b="1" dirty="0" smtClean="0">
                <a:latin typeface="宋体" panose="02010600030101010101" pitchFamily="2" charset="-122"/>
                <a:ea typeface="宋体" panose="02010600030101010101" pitchFamily="2" charset="-122"/>
              </a:rPr>
              <a:t>算符优先文法是无二义的。</a:t>
            </a:r>
          </a:p>
        </p:txBody>
      </p:sp>
      <p:sp>
        <p:nvSpPr>
          <p:cNvPr id="24580" name="Rectangle 7"/>
          <p:cNvSpPr>
            <a:spLocks noChangeArrowheads="1"/>
          </p:cNvSpPr>
          <p:nvPr/>
        </p:nvSpPr>
        <p:spPr bwMode="auto">
          <a:xfrm>
            <a:off x="4514850" y="3390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4581" name="Rectangle 11"/>
          <p:cNvSpPr>
            <a:spLocks noChangeArrowheads="1"/>
          </p:cNvSpPr>
          <p:nvPr/>
        </p:nvSpPr>
        <p:spPr bwMode="auto">
          <a:xfrm>
            <a:off x="4514850"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24582" name="Group 12"/>
          <p:cNvGrpSpPr>
            <a:grpSpLocks/>
          </p:cNvGrpSpPr>
          <p:nvPr/>
        </p:nvGrpSpPr>
        <p:grpSpPr bwMode="auto">
          <a:xfrm>
            <a:off x="6096000" y="2387600"/>
            <a:ext cx="1828800" cy="381000"/>
            <a:chOff x="3264" y="1488"/>
            <a:chExt cx="1152" cy="240"/>
          </a:xfrm>
        </p:grpSpPr>
        <p:pic>
          <p:nvPicPr>
            <p:cNvPr id="2458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 y="1552"/>
              <a:ext cx="192"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4" y="1488"/>
              <a:ext cx="1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 y="1536"/>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583" name="Text Box 13"/>
          <p:cNvSpPr txBox="1">
            <a:spLocks noChangeArrowheads="1"/>
          </p:cNvSpPr>
          <p:nvPr/>
        </p:nvSpPr>
        <p:spPr bwMode="auto">
          <a:xfrm>
            <a:off x="8426450" y="64008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a:ea typeface="幼圆" pitchFamily="49" charset="-122"/>
                <a:hlinkClick r:id="rId6" action="ppaction://hlinksldjump"/>
              </a:rPr>
              <a:t>返回</a:t>
            </a:r>
            <a:endParaRPr lang="zh-CN" altLang="en-US" sz="1800">
              <a:ea typeface="幼圆" pitchFamily="49" charset="-122"/>
            </a:endParaRPr>
          </a:p>
        </p:txBody>
      </p:sp>
      <p:sp>
        <p:nvSpPr>
          <p:cNvPr id="2" name="TextBox 1"/>
          <p:cNvSpPr txBox="1"/>
          <p:nvPr/>
        </p:nvSpPr>
        <p:spPr>
          <a:xfrm>
            <a:off x="755576" y="260648"/>
            <a:ext cx="5661992" cy="584775"/>
          </a:xfrm>
          <a:prstGeom prst="rect">
            <a:avLst/>
          </a:prstGeom>
          <a:noFill/>
        </p:spPr>
        <p:txBody>
          <a:bodyPr wrap="square" rtlCol="0">
            <a:spAutoFit/>
          </a:bodyPr>
          <a:lstStyle/>
          <a:p>
            <a:r>
              <a:rPr lang="zh-CN" altLang="en-US" sz="3200" b="1" dirty="0" smtClean="0">
                <a:solidFill>
                  <a:srgbClr val="FFC000"/>
                </a:solidFill>
              </a:rPr>
              <a:t>算符优先文法定义</a:t>
            </a:r>
            <a:endParaRPr lang="zh-CN" altLang="en-US" sz="3200" b="1" dirty="0">
              <a:solidFill>
                <a:srgbClr val="FFC000"/>
              </a:solidFill>
            </a:endParaRPr>
          </a:p>
        </p:txBody>
      </p:sp>
    </p:spTree>
    <p:extLst>
      <p:ext uri="{BB962C8B-B14F-4D97-AF65-F5344CB8AC3E}">
        <p14:creationId xmlns:p14="http://schemas.microsoft.com/office/powerpoint/2010/main" val="9858966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4"/>
          <p:cNvSpPr>
            <a:spLocks noGrp="1" noChangeArrowheads="1"/>
          </p:cNvSpPr>
          <p:nvPr>
            <p:ph idx="1"/>
          </p:nvPr>
        </p:nvSpPr>
        <p:spPr>
          <a:xfrm>
            <a:off x="460369" y="834788"/>
            <a:ext cx="8665172" cy="5474531"/>
          </a:xfrm>
          <a:noFill/>
        </p:spPr>
        <p:txBody>
          <a:bodyPr>
            <a:normAutofit fontScale="92500"/>
          </a:bodyPr>
          <a:lstStyle/>
          <a:p>
            <a:pPr eaLnBrk="1" hangingPunct="1">
              <a:lnSpc>
                <a:spcPct val="130000"/>
              </a:lnSpc>
              <a:spcBef>
                <a:spcPct val="5000"/>
              </a:spcBef>
              <a:buFont typeface="Wingdings" pitchFamily="2" charset="2"/>
              <a:buNone/>
            </a:pPr>
            <a:r>
              <a:rPr lang="zh-CN" altLang="en-US" sz="2400" b="1" dirty="0" smtClean="0">
                <a:latin typeface="幼圆" pitchFamily="49" charset="-122"/>
              </a:rPr>
              <a:t>步骤：</a:t>
            </a:r>
            <a:endParaRPr lang="en-US" altLang="zh-CN" sz="2400" b="1" dirty="0" smtClean="0">
              <a:latin typeface="幼圆" pitchFamily="49" charset="-122"/>
            </a:endParaRPr>
          </a:p>
          <a:p>
            <a:pPr eaLnBrk="1" hangingPunct="1">
              <a:lnSpc>
                <a:spcPct val="130000"/>
              </a:lnSpc>
              <a:spcBef>
                <a:spcPct val="5000"/>
              </a:spcBef>
              <a:buFont typeface="Wingdings" pitchFamily="2" charset="2"/>
              <a:buNone/>
            </a:pPr>
            <a:r>
              <a:rPr lang="en-US" altLang="zh-CN" sz="2400" b="1" dirty="0" smtClean="0">
                <a:latin typeface="幼圆" pitchFamily="49" charset="-122"/>
              </a:rPr>
              <a:t>1</a:t>
            </a:r>
            <a:r>
              <a:rPr lang="zh-CN" altLang="en-US" sz="2400" b="1" dirty="0" smtClean="0">
                <a:latin typeface="幼圆" pitchFamily="49" charset="-122"/>
              </a:rPr>
              <a:t>、在文法的开始增加一条产生式：</a:t>
            </a:r>
            <a:r>
              <a:rPr lang="en-US" altLang="zh-CN" sz="2400" b="1" dirty="0" smtClean="0">
                <a:latin typeface="幼圆" pitchFamily="49" charset="-122"/>
              </a:rPr>
              <a:t>S</a:t>
            </a:r>
            <a:r>
              <a:rPr lang="en-US" altLang="zh-CN" sz="2400" b="1" dirty="0" smtClean="0">
                <a:latin typeface="Arial Narrow"/>
              </a:rPr>
              <a:t>´ -&gt; #S#</a:t>
            </a:r>
          </a:p>
          <a:p>
            <a:pPr eaLnBrk="1" hangingPunct="1">
              <a:lnSpc>
                <a:spcPct val="130000"/>
              </a:lnSpc>
              <a:spcBef>
                <a:spcPct val="5000"/>
              </a:spcBef>
              <a:buFont typeface="Wingdings" pitchFamily="2" charset="2"/>
              <a:buNone/>
            </a:pPr>
            <a:r>
              <a:rPr lang="en-US" altLang="zh-CN" sz="2400" b="1" dirty="0" smtClean="0">
                <a:latin typeface="Arial Narrow"/>
              </a:rPr>
              <a:t>2</a:t>
            </a:r>
            <a:r>
              <a:rPr lang="zh-CN" altLang="en-US" sz="2400" b="1" dirty="0" smtClean="0">
                <a:latin typeface="Arial Narrow"/>
              </a:rPr>
              <a:t>、从文法的</a:t>
            </a:r>
            <a:r>
              <a:rPr lang="zh-CN" altLang="en-US" sz="2400" b="1" dirty="0" smtClean="0">
                <a:solidFill>
                  <a:srgbClr val="C00000"/>
                </a:solidFill>
                <a:latin typeface="Arial Narrow"/>
              </a:rPr>
              <a:t>最后一条产生式</a:t>
            </a:r>
            <a:r>
              <a:rPr lang="zh-CN" altLang="en-US" sz="2400" b="1" dirty="0" smtClean="0">
                <a:latin typeface="Arial Narrow"/>
              </a:rPr>
              <a:t>计算</a:t>
            </a:r>
            <a:r>
              <a:rPr lang="zh-CN" altLang="en-US" sz="2400" b="1" dirty="0" smtClean="0">
                <a:solidFill>
                  <a:srgbClr val="C00000"/>
                </a:solidFill>
                <a:latin typeface="Arial Narrow"/>
              </a:rPr>
              <a:t>每个非终结符号</a:t>
            </a:r>
            <a:r>
              <a:rPr lang="zh-CN" altLang="en-US" sz="2400" b="1" dirty="0" smtClean="0">
                <a:latin typeface="Arial Narrow"/>
              </a:rPr>
              <a:t>的</a:t>
            </a:r>
            <a:r>
              <a:rPr lang="en-US" altLang="zh-CN" sz="2400" b="1" dirty="0" smtClean="0">
                <a:latin typeface="Arial Narrow"/>
              </a:rPr>
              <a:t>First VT</a:t>
            </a:r>
            <a:r>
              <a:rPr lang="zh-CN" altLang="en-US" sz="2400" b="1" dirty="0" smtClean="0">
                <a:latin typeface="Arial Narrow"/>
              </a:rPr>
              <a:t>（）和</a:t>
            </a:r>
            <a:r>
              <a:rPr lang="en-US" altLang="zh-CN" sz="2400" b="1" dirty="0" err="1" smtClean="0">
                <a:latin typeface="Arial Narrow"/>
              </a:rPr>
              <a:t>LastVT</a:t>
            </a:r>
            <a:r>
              <a:rPr lang="zh-CN" altLang="en-US" sz="2400" b="1" dirty="0" smtClean="0">
                <a:latin typeface="Arial Narrow"/>
              </a:rPr>
              <a:t>（）</a:t>
            </a:r>
            <a:endParaRPr lang="en-US" altLang="zh-CN" sz="2400" b="1" dirty="0" smtClean="0">
              <a:latin typeface="Arial Narrow"/>
            </a:endParaRPr>
          </a:p>
          <a:p>
            <a:pPr>
              <a:lnSpc>
                <a:spcPct val="130000"/>
              </a:lnSpc>
              <a:spcBef>
                <a:spcPct val="5000"/>
              </a:spcBef>
              <a:buNone/>
            </a:pPr>
            <a:r>
              <a:rPr lang="en-US" altLang="zh-CN" sz="2400" b="1" dirty="0" smtClean="0">
                <a:latin typeface="Arial Narrow"/>
              </a:rPr>
              <a:t>3</a:t>
            </a:r>
            <a:r>
              <a:rPr lang="zh-CN" altLang="en-US" sz="2400" b="1" dirty="0">
                <a:latin typeface="Arial Narrow"/>
              </a:rPr>
              <a:t>、若：</a:t>
            </a:r>
            <a:r>
              <a:rPr lang="en-US" altLang="zh-CN" sz="2400" b="1" dirty="0">
                <a:latin typeface="Arial Narrow"/>
              </a:rPr>
              <a:t>E -&gt;T  E -&gt; E+T   </a:t>
            </a:r>
            <a:r>
              <a:rPr lang="zh-CN" altLang="en-US" sz="2400" b="1" dirty="0">
                <a:latin typeface="Arial Narrow"/>
              </a:rPr>
              <a:t>则：</a:t>
            </a:r>
            <a:r>
              <a:rPr lang="en-US" altLang="zh-CN" sz="2400" b="1" dirty="0" err="1">
                <a:latin typeface="Arial Narrow"/>
              </a:rPr>
              <a:t>FirstVT</a:t>
            </a:r>
            <a:r>
              <a:rPr lang="en-US" altLang="zh-CN" sz="2400" b="1" dirty="0">
                <a:latin typeface="Arial Narrow"/>
              </a:rPr>
              <a:t>(E)=</a:t>
            </a:r>
            <a:r>
              <a:rPr lang="en-US" altLang="zh-CN" sz="2400" b="1" dirty="0" err="1">
                <a:latin typeface="Arial Narrow"/>
              </a:rPr>
              <a:t>FirstVT</a:t>
            </a:r>
            <a:r>
              <a:rPr lang="en-US" altLang="zh-CN" sz="2400" b="1" dirty="0">
                <a:latin typeface="Arial Narrow"/>
              </a:rPr>
              <a:t>(T) </a:t>
            </a:r>
            <a:r>
              <a:rPr lang="zh-CN" altLang="en-US" sz="2400" b="1" dirty="0">
                <a:latin typeface="Arial Narrow"/>
              </a:rPr>
              <a:t>∪</a:t>
            </a:r>
            <a:r>
              <a:rPr lang="en-US" altLang="zh-CN" sz="2400" b="1" dirty="0">
                <a:latin typeface="Arial Narrow"/>
              </a:rPr>
              <a:t>{+}</a:t>
            </a:r>
          </a:p>
          <a:p>
            <a:pPr>
              <a:lnSpc>
                <a:spcPct val="130000"/>
              </a:lnSpc>
              <a:spcBef>
                <a:spcPct val="5000"/>
              </a:spcBef>
              <a:buNone/>
            </a:pPr>
            <a:r>
              <a:rPr lang="en-US" altLang="zh-CN" sz="2400" b="1" dirty="0" err="1">
                <a:latin typeface="Arial Narrow"/>
              </a:rPr>
              <a:t>LastVT</a:t>
            </a:r>
            <a:r>
              <a:rPr lang="en-US" altLang="zh-CN" sz="2400" b="1" dirty="0">
                <a:latin typeface="Arial Narrow"/>
              </a:rPr>
              <a:t>(E)=</a:t>
            </a:r>
            <a:r>
              <a:rPr lang="en-US" altLang="zh-CN" sz="2400" b="1" dirty="0" err="1">
                <a:latin typeface="Arial Narrow"/>
              </a:rPr>
              <a:t>LastVT</a:t>
            </a:r>
            <a:r>
              <a:rPr lang="en-US" altLang="zh-CN" sz="2400" b="1" dirty="0">
                <a:latin typeface="Arial Narrow"/>
              </a:rPr>
              <a:t>(T)</a:t>
            </a:r>
            <a:r>
              <a:rPr lang="zh-CN" altLang="en-US" sz="2400" b="1" dirty="0">
                <a:latin typeface="Arial Narrow"/>
              </a:rPr>
              <a:t> ∪</a:t>
            </a:r>
            <a:r>
              <a:rPr lang="en-US" altLang="zh-CN" sz="2400" b="1" dirty="0" smtClean="0">
                <a:latin typeface="Arial Narrow"/>
              </a:rPr>
              <a:t>{+}</a:t>
            </a:r>
            <a:endParaRPr lang="en-US" altLang="zh-CN" sz="2400" b="1" dirty="0" smtClean="0">
              <a:latin typeface="Arial Narrow"/>
            </a:endParaRPr>
          </a:p>
          <a:p>
            <a:pPr>
              <a:lnSpc>
                <a:spcPct val="130000"/>
              </a:lnSpc>
              <a:spcBef>
                <a:spcPct val="5000"/>
              </a:spcBef>
              <a:buNone/>
            </a:pPr>
            <a:r>
              <a:rPr lang="en-US" altLang="zh-CN" sz="2400" b="1" dirty="0" smtClean="0">
                <a:latin typeface="Arial Narrow"/>
              </a:rPr>
              <a:t>4</a:t>
            </a:r>
            <a:r>
              <a:rPr lang="zh-CN" altLang="en-US" sz="2400" b="1" dirty="0">
                <a:latin typeface="Arial Narrow"/>
              </a:rPr>
              <a:t>、当一条产生式同时出现两个终结符号，二者用</a:t>
            </a:r>
            <a:endParaRPr lang="en-US" altLang="zh-CN" sz="2400" b="1" dirty="0">
              <a:latin typeface="Arial Narrow"/>
            </a:endParaRPr>
          </a:p>
          <a:p>
            <a:pPr>
              <a:lnSpc>
                <a:spcPct val="130000"/>
              </a:lnSpc>
              <a:spcBef>
                <a:spcPct val="5000"/>
              </a:spcBef>
              <a:buNone/>
            </a:pPr>
            <a:r>
              <a:rPr lang="en-US" altLang="zh-CN" sz="2400" b="1" dirty="0" smtClean="0">
                <a:latin typeface="幼圆" pitchFamily="49" charset="-122"/>
              </a:rPr>
              <a:t>5</a:t>
            </a:r>
            <a:r>
              <a:rPr lang="zh-CN" altLang="en-US" sz="2400" b="1" dirty="0" smtClean="0">
                <a:latin typeface="幼圆" pitchFamily="49" charset="-122"/>
              </a:rPr>
              <a:t>、寻找“终结符号在前，非终结符号在后</a:t>
            </a:r>
            <a:r>
              <a:rPr lang="zh-CN" altLang="en-US" sz="2400" b="1" dirty="0">
                <a:latin typeface="幼圆" pitchFamily="49" charset="-122"/>
              </a:rPr>
              <a:t>”和“终结符号在前，非终结符号在后</a:t>
            </a:r>
            <a:r>
              <a:rPr lang="zh-CN" altLang="en-US" sz="2400" b="1" dirty="0" smtClean="0">
                <a:latin typeface="幼圆" pitchFamily="49" charset="-122"/>
              </a:rPr>
              <a:t>”的产生式</a:t>
            </a:r>
            <a:endParaRPr lang="en-US" altLang="zh-CN" sz="2400" b="1" dirty="0" smtClean="0">
              <a:latin typeface="幼圆" pitchFamily="49" charset="-122"/>
            </a:endParaRPr>
          </a:p>
          <a:p>
            <a:pPr>
              <a:lnSpc>
                <a:spcPct val="130000"/>
              </a:lnSpc>
              <a:spcBef>
                <a:spcPct val="5000"/>
              </a:spcBef>
              <a:buNone/>
            </a:pPr>
            <a:r>
              <a:rPr lang="zh-CN" altLang="en-US" sz="2400" b="1" dirty="0">
                <a:latin typeface="幼圆" pitchFamily="49" charset="-122"/>
              </a:rPr>
              <a:t>若：终结符</a:t>
            </a:r>
            <a:r>
              <a:rPr lang="en-US" altLang="zh-CN" sz="2400" b="1" dirty="0">
                <a:latin typeface="幼圆" pitchFamily="49" charset="-122"/>
              </a:rPr>
              <a:t>a</a:t>
            </a:r>
            <a:r>
              <a:rPr lang="zh-CN" altLang="en-US" sz="2400" b="1" dirty="0">
                <a:latin typeface="幼圆" pitchFamily="49" charset="-122"/>
              </a:rPr>
              <a:t>在前，非终结符号</a:t>
            </a:r>
            <a:r>
              <a:rPr lang="en-US" altLang="zh-CN" sz="2400" b="1" dirty="0">
                <a:latin typeface="幼圆" pitchFamily="49" charset="-122"/>
              </a:rPr>
              <a:t>B</a:t>
            </a:r>
            <a:r>
              <a:rPr lang="zh-CN" altLang="en-US" sz="2400" b="1" dirty="0">
                <a:latin typeface="幼圆" pitchFamily="49" charset="-122"/>
              </a:rPr>
              <a:t>在后，</a:t>
            </a:r>
            <a:r>
              <a:rPr lang="en-US" altLang="zh-CN" sz="2400" b="1" dirty="0">
                <a:latin typeface="幼圆" pitchFamily="49" charset="-122"/>
              </a:rPr>
              <a:t>a   </a:t>
            </a:r>
            <a:r>
              <a:rPr lang="en-US" altLang="zh-CN" sz="2400" b="1" dirty="0" err="1">
                <a:latin typeface="幼圆" pitchFamily="49" charset="-122"/>
              </a:rPr>
              <a:t>FirstVT</a:t>
            </a:r>
            <a:r>
              <a:rPr lang="en-US" altLang="zh-CN" sz="2400" b="1" dirty="0">
                <a:latin typeface="幼圆" pitchFamily="49" charset="-122"/>
              </a:rPr>
              <a:t>(B)</a:t>
            </a:r>
          </a:p>
          <a:p>
            <a:pPr>
              <a:lnSpc>
                <a:spcPct val="130000"/>
              </a:lnSpc>
              <a:spcBef>
                <a:spcPct val="5000"/>
              </a:spcBef>
              <a:buNone/>
            </a:pPr>
            <a:r>
              <a:rPr lang="zh-CN" altLang="en-US" sz="2400" b="1" dirty="0" smtClean="0">
                <a:latin typeface="幼圆" pitchFamily="49" charset="-122"/>
              </a:rPr>
              <a:t>若：终结符</a:t>
            </a:r>
            <a:r>
              <a:rPr lang="en-US" altLang="zh-CN" sz="2400" b="1" dirty="0" smtClean="0">
                <a:latin typeface="幼圆" pitchFamily="49" charset="-122"/>
              </a:rPr>
              <a:t>a</a:t>
            </a:r>
            <a:r>
              <a:rPr lang="zh-CN" altLang="en-US" sz="2400" b="1" dirty="0" smtClean="0">
                <a:latin typeface="幼圆" pitchFamily="49" charset="-122"/>
              </a:rPr>
              <a:t>在</a:t>
            </a:r>
            <a:r>
              <a:rPr lang="zh-CN" altLang="en-US" sz="2400" b="1" dirty="0">
                <a:latin typeface="幼圆" pitchFamily="49" charset="-122"/>
              </a:rPr>
              <a:t>后</a:t>
            </a:r>
            <a:r>
              <a:rPr lang="zh-CN" altLang="en-US" sz="2400" b="1" dirty="0" smtClean="0">
                <a:latin typeface="幼圆" pitchFamily="49" charset="-122"/>
              </a:rPr>
              <a:t>，非终结符号</a:t>
            </a:r>
            <a:r>
              <a:rPr lang="en-US" altLang="zh-CN" sz="2400" b="1" dirty="0" smtClean="0">
                <a:latin typeface="幼圆" pitchFamily="49" charset="-122"/>
              </a:rPr>
              <a:t>B</a:t>
            </a:r>
            <a:r>
              <a:rPr lang="zh-CN" altLang="en-US" sz="2400" b="1" dirty="0" smtClean="0">
                <a:latin typeface="幼圆" pitchFamily="49" charset="-122"/>
              </a:rPr>
              <a:t>在前，</a:t>
            </a:r>
            <a:r>
              <a:rPr lang="en-US" altLang="zh-CN" sz="2400" b="1" dirty="0" err="1">
                <a:latin typeface="幼圆" pitchFamily="49" charset="-122"/>
              </a:rPr>
              <a:t>LastVT</a:t>
            </a:r>
            <a:r>
              <a:rPr lang="en-US" altLang="zh-CN" sz="2400" b="1" dirty="0">
                <a:latin typeface="幼圆" pitchFamily="49" charset="-122"/>
              </a:rPr>
              <a:t>(B</a:t>
            </a:r>
            <a:r>
              <a:rPr lang="en-US" altLang="zh-CN" sz="2400" b="1" dirty="0" smtClean="0">
                <a:latin typeface="幼圆" pitchFamily="49" charset="-122"/>
              </a:rPr>
              <a:t>)   a</a:t>
            </a:r>
          </a:p>
          <a:p>
            <a:pPr>
              <a:lnSpc>
                <a:spcPct val="130000"/>
              </a:lnSpc>
              <a:spcBef>
                <a:spcPct val="5000"/>
              </a:spcBef>
              <a:buNone/>
            </a:pPr>
            <a:r>
              <a:rPr lang="en-US" altLang="zh-CN" sz="2400" b="1" dirty="0" smtClean="0">
                <a:solidFill>
                  <a:srgbClr val="C00000"/>
                </a:solidFill>
                <a:latin typeface="幼圆" pitchFamily="49" charset="-122"/>
              </a:rPr>
              <a:t>PS</a:t>
            </a:r>
            <a:r>
              <a:rPr lang="en-US" altLang="zh-CN" sz="2400" b="1" dirty="0" smtClean="0">
                <a:latin typeface="幼圆" pitchFamily="49" charset="-122"/>
              </a:rPr>
              <a:t>:</a:t>
            </a:r>
            <a:r>
              <a:rPr lang="zh-CN" altLang="en-US" sz="2400" b="1" dirty="0" smtClean="0">
                <a:latin typeface="幼圆" pitchFamily="49" charset="-122"/>
              </a:rPr>
              <a:t>一定要注意次序问题</a:t>
            </a:r>
            <a:r>
              <a:rPr lang="zh-CN" altLang="en-US" sz="2400" b="1" dirty="0" smtClean="0">
                <a:latin typeface="幼圆" pitchFamily="49" charset="-122"/>
              </a:rPr>
              <a:t>，归约</a:t>
            </a:r>
            <a:r>
              <a:rPr lang="zh-CN" altLang="en-US" sz="2400" b="1" dirty="0" smtClean="0">
                <a:latin typeface="幼圆" pitchFamily="49" charset="-122"/>
              </a:rPr>
              <a:t>优先级符号的两端不能交换顺序</a:t>
            </a:r>
            <a:endParaRPr lang="en-US" altLang="zh-CN" sz="2400" b="1" dirty="0" smtClean="0">
              <a:latin typeface="幼圆" pitchFamily="49" charset="-122"/>
            </a:endParaRPr>
          </a:p>
        </p:txBody>
      </p:sp>
      <p:sp>
        <p:nvSpPr>
          <p:cNvPr id="4104" name="Rectangle 18"/>
          <p:cNvSpPr>
            <a:spLocks noChangeArrowheads="1"/>
          </p:cNvSpPr>
          <p:nvPr/>
        </p:nvSpPr>
        <p:spPr bwMode="auto">
          <a:xfrm>
            <a:off x="4519613" y="3362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solidFill>
                <a:srgbClr val="FFFFFF"/>
              </a:solidFill>
            </a:endParaRPr>
          </a:p>
        </p:txBody>
      </p:sp>
      <p:sp>
        <p:nvSpPr>
          <p:cNvPr id="16" name="矩形 15"/>
          <p:cNvSpPr/>
          <p:nvPr/>
        </p:nvSpPr>
        <p:spPr>
          <a:xfrm>
            <a:off x="426441" y="294901"/>
            <a:ext cx="8136904" cy="461665"/>
          </a:xfrm>
          <a:prstGeom prst="rect">
            <a:avLst/>
          </a:prstGeom>
        </p:spPr>
        <p:txBody>
          <a:bodyPr wrap="square">
            <a:spAutoFit/>
          </a:bodyPr>
          <a:lstStyle/>
          <a:p>
            <a:pPr marL="0" lvl="1">
              <a:spcBef>
                <a:spcPts val="0"/>
              </a:spcBef>
            </a:pPr>
            <a:r>
              <a:rPr lang="zh-CN" altLang="en-US" b="1" dirty="0" smtClean="0">
                <a:solidFill>
                  <a:srgbClr val="C00000"/>
                </a:solidFill>
              </a:rPr>
              <a:t>三、算符优先关系表的构造</a:t>
            </a:r>
            <a:r>
              <a:rPr lang="zh-CN" altLang="en-US" b="1" dirty="0" smtClean="0"/>
              <a:t>（仅针对算符优先文法）</a:t>
            </a:r>
            <a:endParaRPr lang="en-US" altLang="zh-CN" b="1" dirty="0" smtClean="0"/>
          </a:p>
        </p:txBody>
      </p:sp>
      <p:pic>
        <p:nvPicPr>
          <p:cNvPr id="17" name="Picture 10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9536" y="3789040"/>
            <a:ext cx="228600" cy="14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0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320" y="5058331"/>
            <a:ext cx="239713" cy="28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0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9948" y="5517232"/>
            <a:ext cx="228600" cy="19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807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103">
                                            <p:txEl>
                                              <p:pRg st="0" end="0"/>
                                            </p:txEl>
                                          </p:spTgt>
                                        </p:tgtEl>
                                        <p:attrNameLst>
                                          <p:attrName>style.visibility</p:attrName>
                                        </p:attrNameLst>
                                      </p:cBhvr>
                                      <p:to>
                                        <p:strVal val="visible"/>
                                      </p:to>
                                    </p:set>
                                    <p:anim calcmode="lin" valueType="num">
                                      <p:cBhvr additive="base">
                                        <p:cTn id="14" dur="500" fill="hold"/>
                                        <p:tgtEl>
                                          <p:spTgt spid="410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1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103">
                                            <p:txEl>
                                              <p:pRg st="1" end="1"/>
                                            </p:txEl>
                                          </p:spTgt>
                                        </p:tgtEl>
                                        <p:attrNameLst>
                                          <p:attrName>style.visibility</p:attrName>
                                        </p:attrNameLst>
                                      </p:cBhvr>
                                      <p:to>
                                        <p:strVal val="visible"/>
                                      </p:to>
                                    </p:set>
                                    <p:anim calcmode="lin" valueType="num">
                                      <p:cBhvr additive="base">
                                        <p:cTn id="20" dur="500" fill="hold"/>
                                        <p:tgtEl>
                                          <p:spTgt spid="410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1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103">
                                            <p:txEl>
                                              <p:pRg st="2" end="2"/>
                                            </p:txEl>
                                          </p:spTgt>
                                        </p:tgtEl>
                                        <p:attrNameLst>
                                          <p:attrName>style.visibility</p:attrName>
                                        </p:attrNameLst>
                                      </p:cBhvr>
                                      <p:to>
                                        <p:strVal val="visible"/>
                                      </p:to>
                                    </p:set>
                                    <p:anim calcmode="lin" valueType="num">
                                      <p:cBhvr additive="base">
                                        <p:cTn id="26" dur="500" fill="hold"/>
                                        <p:tgtEl>
                                          <p:spTgt spid="410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1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103">
                                            <p:txEl>
                                              <p:pRg st="3" end="3"/>
                                            </p:txEl>
                                          </p:spTgt>
                                        </p:tgtEl>
                                        <p:attrNameLst>
                                          <p:attrName>style.visibility</p:attrName>
                                        </p:attrNameLst>
                                      </p:cBhvr>
                                      <p:to>
                                        <p:strVal val="visible"/>
                                      </p:to>
                                    </p:set>
                                    <p:anim calcmode="lin" valueType="num">
                                      <p:cBhvr additive="base">
                                        <p:cTn id="32" dur="500" fill="hold"/>
                                        <p:tgtEl>
                                          <p:spTgt spid="410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1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103">
                                            <p:txEl>
                                              <p:pRg st="4" end="4"/>
                                            </p:txEl>
                                          </p:spTgt>
                                        </p:tgtEl>
                                        <p:attrNameLst>
                                          <p:attrName>style.visibility</p:attrName>
                                        </p:attrNameLst>
                                      </p:cBhvr>
                                      <p:to>
                                        <p:strVal val="visible"/>
                                      </p:to>
                                    </p:set>
                                    <p:anim calcmode="lin" valueType="num">
                                      <p:cBhvr additive="base">
                                        <p:cTn id="38" dur="500" fill="hold"/>
                                        <p:tgtEl>
                                          <p:spTgt spid="410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1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103">
                                            <p:txEl>
                                              <p:pRg st="5" end="5"/>
                                            </p:txEl>
                                          </p:spTgt>
                                        </p:tgtEl>
                                        <p:attrNameLst>
                                          <p:attrName>style.visibility</p:attrName>
                                        </p:attrNameLst>
                                      </p:cBhvr>
                                      <p:to>
                                        <p:strVal val="visible"/>
                                      </p:to>
                                    </p:set>
                                    <p:anim calcmode="lin" valueType="num">
                                      <p:cBhvr additive="base">
                                        <p:cTn id="44" dur="500" fill="hold"/>
                                        <p:tgtEl>
                                          <p:spTgt spid="410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1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103">
                                            <p:txEl>
                                              <p:pRg st="6" end="6"/>
                                            </p:txEl>
                                          </p:spTgt>
                                        </p:tgtEl>
                                        <p:attrNameLst>
                                          <p:attrName>style.visibility</p:attrName>
                                        </p:attrNameLst>
                                      </p:cBhvr>
                                      <p:to>
                                        <p:strVal val="visible"/>
                                      </p:to>
                                    </p:set>
                                    <p:anim calcmode="lin" valueType="num">
                                      <p:cBhvr additive="base">
                                        <p:cTn id="50" dur="500" fill="hold"/>
                                        <p:tgtEl>
                                          <p:spTgt spid="410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1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103">
                                            <p:txEl>
                                              <p:pRg st="7" end="7"/>
                                            </p:txEl>
                                          </p:spTgt>
                                        </p:tgtEl>
                                        <p:attrNameLst>
                                          <p:attrName>style.visibility</p:attrName>
                                        </p:attrNameLst>
                                      </p:cBhvr>
                                      <p:to>
                                        <p:strVal val="visible"/>
                                      </p:to>
                                    </p:set>
                                    <p:anim calcmode="lin" valueType="num">
                                      <p:cBhvr additive="base">
                                        <p:cTn id="56" dur="500" fill="hold"/>
                                        <p:tgtEl>
                                          <p:spTgt spid="410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1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103">
                                            <p:txEl>
                                              <p:pRg st="8" end="8"/>
                                            </p:txEl>
                                          </p:spTgt>
                                        </p:tgtEl>
                                        <p:attrNameLst>
                                          <p:attrName>style.visibility</p:attrName>
                                        </p:attrNameLst>
                                      </p:cBhvr>
                                      <p:to>
                                        <p:strVal val="visible"/>
                                      </p:to>
                                    </p:set>
                                    <p:anim calcmode="lin" valueType="num">
                                      <p:cBhvr additive="base">
                                        <p:cTn id="62" dur="500" fill="hold"/>
                                        <p:tgtEl>
                                          <p:spTgt spid="410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1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103">
                                            <p:txEl>
                                              <p:pRg st="9" end="9"/>
                                            </p:txEl>
                                          </p:spTgt>
                                        </p:tgtEl>
                                        <p:attrNameLst>
                                          <p:attrName>style.visibility</p:attrName>
                                        </p:attrNameLst>
                                      </p:cBhvr>
                                      <p:to>
                                        <p:strVal val="visible"/>
                                      </p:to>
                                    </p:set>
                                    <p:anim calcmode="lin" valueType="num">
                                      <p:cBhvr additive="base">
                                        <p:cTn id="68" dur="500" fill="hold"/>
                                        <p:tgtEl>
                                          <p:spTgt spid="4103">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41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build="p"/>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2"/>
          <p:cNvSpPr txBox="1">
            <a:spLocks noChangeArrowheads="1"/>
          </p:cNvSpPr>
          <p:nvPr/>
        </p:nvSpPr>
        <p:spPr bwMode="auto">
          <a:xfrm>
            <a:off x="381000" y="337939"/>
            <a:ext cx="2286000" cy="5724525"/>
          </a:xfrm>
          <a:prstGeom prst="rect">
            <a:avLst/>
          </a:prstGeom>
          <a:solidFill>
            <a:srgbClr val="FDF5D7"/>
          </a:solidFill>
          <a:ln w="9525">
            <a:solidFill>
              <a:srgbClr val="FDF5D7"/>
            </a:solidFill>
            <a:miter lim="800000"/>
            <a:headEnd/>
            <a:tailEnd/>
          </a:ln>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zh-CN" altLang="en-US" b="1" dirty="0" smtClean="0">
                <a:latin typeface="幼圆" pitchFamily="49" charset="-122"/>
                <a:ea typeface="幼圆" pitchFamily="49" charset="-122"/>
              </a:rPr>
              <a:t>例</a:t>
            </a:r>
            <a:r>
              <a:rPr lang="en-US" altLang="zh-CN" b="1" dirty="0" smtClean="0">
                <a:latin typeface="幼圆" pitchFamily="49" charset="-122"/>
                <a:ea typeface="幼圆" pitchFamily="49" charset="-122"/>
              </a:rPr>
              <a:t>5.3</a:t>
            </a:r>
            <a:r>
              <a:rPr lang="zh-CN" altLang="en-US" b="1" dirty="0" smtClean="0">
                <a:latin typeface="幼圆" pitchFamily="49" charset="-122"/>
                <a:ea typeface="幼圆" pitchFamily="49" charset="-122"/>
              </a:rPr>
              <a:t> </a:t>
            </a:r>
            <a:r>
              <a:rPr lang="zh-CN" altLang="en-US" b="1" dirty="0">
                <a:latin typeface="幼圆" pitchFamily="49" charset="-122"/>
                <a:ea typeface="幼圆" pitchFamily="49" charset="-122"/>
              </a:rPr>
              <a:t>文法</a:t>
            </a:r>
            <a:r>
              <a:rPr lang="en-US" altLang="zh-CN" b="1" dirty="0">
                <a:latin typeface="幼圆" pitchFamily="49" charset="-122"/>
                <a:ea typeface="幼圆" pitchFamily="49" charset="-122"/>
              </a:rPr>
              <a:t>G[E]</a:t>
            </a:r>
          </a:p>
          <a:p>
            <a:pPr eaLnBrk="1" hangingPunct="1">
              <a:spcBef>
                <a:spcPct val="20000"/>
              </a:spcBef>
            </a:pPr>
            <a:r>
              <a:rPr lang="en-US" altLang="zh-CN" b="1" dirty="0">
                <a:latin typeface="幼圆" pitchFamily="49" charset="-122"/>
                <a:ea typeface="幼圆" pitchFamily="49" charset="-122"/>
              </a:rPr>
              <a:t>(0) E</a:t>
            </a:r>
            <a:r>
              <a:rPr lang="en-US" altLang="zh-CN" b="1" dirty="0">
                <a:latin typeface="Comic Sans MS" pitchFamily="66" charset="0"/>
                <a:ea typeface="幼圆" pitchFamily="49" charset="-122"/>
              </a:rPr>
              <a:t>’</a:t>
            </a:r>
            <a:r>
              <a:rPr lang="en-US" altLang="zh-CN" b="1" dirty="0">
                <a:latin typeface="幼圆" pitchFamily="49" charset="-122"/>
                <a:ea typeface="幼圆" pitchFamily="49" charset="-122"/>
              </a:rPr>
              <a:t>→#E#</a:t>
            </a:r>
          </a:p>
          <a:p>
            <a:pPr eaLnBrk="1" hangingPunct="1">
              <a:spcBef>
                <a:spcPct val="20000"/>
              </a:spcBef>
              <a:buFontTx/>
              <a:buAutoNum type="arabicParenBoth"/>
            </a:pPr>
            <a:r>
              <a:rPr lang="en-US" altLang="zh-CN" b="1" dirty="0">
                <a:latin typeface="幼圆" pitchFamily="49" charset="-122"/>
                <a:ea typeface="幼圆" pitchFamily="49" charset="-122"/>
              </a:rPr>
              <a:t> E→E+T</a:t>
            </a:r>
          </a:p>
          <a:p>
            <a:pPr eaLnBrk="1" hangingPunct="1">
              <a:spcBef>
                <a:spcPct val="20000"/>
              </a:spcBef>
              <a:buFontTx/>
              <a:buAutoNum type="arabicParenBoth"/>
            </a:pPr>
            <a:r>
              <a:rPr lang="en-US" altLang="zh-CN" b="1" dirty="0">
                <a:latin typeface="幼圆" pitchFamily="49" charset="-122"/>
                <a:ea typeface="幼圆" pitchFamily="49" charset="-122"/>
              </a:rPr>
              <a:t> E→T</a:t>
            </a:r>
          </a:p>
          <a:p>
            <a:pPr eaLnBrk="1" hangingPunct="1">
              <a:spcBef>
                <a:spcPct val="20000"/>
              </a:spcBef>
              <a:buFontTx/>
              <a:buAutoNum type="arabicParenBoth"/>
            </a:pPr>
            <a:r>
              <a:rPr lang="en-US" altLang="zh-CN" b="1" dirty="0">
                <a:latin typeface="幼圆" pitchFamily="49" charset="-122"/>
                <a:ea typeface="幼圆" pitchFamily="49" charset="-122"/>
              </a:rPr>
              <a:t> T→T*F</a:t>
            </a:r>
          </a:p>
          <a:p>
            <a:pPr eaLnBrk="1" hangingPunct="1">
              <a:spcBef>
                <a:spcPct val="20000"/>
              </a:spcBef>
              <a:buFontTx/>
              <a:buAutoNum type="arabicParenBoth"/>
            </a:pPr>
            <a:r>
              <a:rPr lang="en-US" altLang="zh-CN" b="1" dirty="0">
                <a:latin typeface="幼圆" pitchFamily="49" charset="-122"/>
                <a:ea typeface="幼圆" pitchFamily="49" charset="-122"/>
              </a:rPr>
              <a:t> T→F</a:t>
            </a:r>
          </a:p>
          <a:p>
            <a:pPr eaLnBrk="1" hangingPunct="1">
              <a:spcBef>
                <a:spcPct val="20000"/>
              </a:spcBef>
              <a:buFontTx/>
              <a:buAutoNum type="arabicParenBoth"/>
            </a:pPr>
            <a:r>
              <a:rPr lang="en-US" altLang="zh-CN" b="1" dirty="0">
                <a:latin typeface="幼圆" pitchFamily="49" charset="-122"/>
                <a:ea typeface="幼圆" pitchFamily="49" charset="-122"/>
              </a:rPr>
              <a:t> F→</a:t>
            </a:r>
            <a:r>
              <a:rPr lang="en-US" altLang="zh-CN" b="1" dirty="0" smtClean="0">
                <a:latin typeface="幼圆" pitchFamily="49" charset="-122"/>
                <a:ea typeface="幼圆" pitchFamily="49" charset="-122"/>
              </a:rPr>
              <a:t>P</a:t>
            </a:r>
            <a:r>
              <a:rPr lang="en-US" altLang="zh-CN" b="1" dirty="0" smtClean="0">
                <a:latin typeface="Arial" charset="0"/>
                <a:ea typeface="幼圆" pitchFamily="49" charset="-122"/>
                <a:sym typeface="Symbol" pitchFamily="18" charset="2"/>
              </a:rPr>
              <a:t>↑</a:t>
            </a:r>
            <a:r>
              <a:rPr lang="en-US" altLang="zh-CN" b="1" dirty="0" smtClean="0">
                <a:latin typeface="幼圆" pitchFamily="49" charset="-122"/>
                <a:ea typeface="幼圆" pitchFamily="49" charset="-122"/>
                <a:sym typeface="Symbol" pitchFamily="18" charset="2"/>
              </a:rPr>
              <a:t>F</a:t>
            </a:r>
            <a:endParaRPr lang="en-US" altLang="zh-CN" b="1" dirty="0">
              <a:latin typeface="幼圆" pitchFamily="49" charset="-122"/>
              <a:ea typeface="幼圆" pitchFamily="49" charset="-122"/>
              <a:sym typeface="Symbol" pitchFamily="18" charset="2"/>
            </a:endParaRPr>
          </a:p>
          <a:p>
            <a:pPr eaLnBrk="1" hangingPunct="1">
              <a:spcBef>
                <a:spcPct val="20000"/>
              </a:spcBef>
            </a:pPr>
            <a:r>
              <a:rPr lang="en-US" altLang="zh-CN" b="1" dirty="0">
                <a:latin typeface="幼圆" pitchFamily="49" charset="-122"/>
                <a:ea typeface="幼圆" pitchFamily="49" charset="-122"/>
              </a:rPr>
              <a:t>(6) F→</a:t>
            </a:r>
            <a:r>
              <a:rPr lang="en-US" altLang="zh-CN" b="1" dirty="0">
                <a:latin typeface="幼圆" pitchFamily="49" charset="-122"/>
                <a:ea typeface="幼圆" pitchFamily="49" charset="-122"/>
                <a:sym typeface="Symbol" pitchFamily="18" charset="2"/>
              </a:rPr>
              <a:t>P</a:t>
            </a:r>
          </a:p>
          <a:p>
            <a:pPr eaLnBrk="1" hangingPunct="1">
              <a:spcBef>
                <a:spcPct val="20000"/>
              </a:spcBef>
            </a:pPr>
            <a:r>
              <a:rPr lang="en-US" altLang="zh-CN" b="1" dirty="0">
                <a:latin typeface="幼圆" pitchFamily="49" charset="-122"/>
                <a:ea typeface="幼圆" pitchFamily="49" charset="-122"/>
                <a:sym typeface="Symbol" pitchFamily="18" charset="2"/>
              </a:rPr>
              <a:t>(7) P</a:t>
            </a:r>
            <a:r>
              <a:rPr lang="en-US" altLang="zh-CN" b="1" dirty="0">
                <a:latin typeface="幼圆" pitchFamily="49" charset="-122"/>
                <a:ea typeface="幼圆" pitchFamily="49" charset="-122"/>
              </a:rPr>
              <a:t>→(E)</a:t>
            </a:r>
          </a:p>
          <a:p>
            <a:pPr eaLnBrk="1" hangingPunct="1">
              <a:spcBef>
                <a:spcPct val="20000"/>
              </a:spcBef>
            </a:pPr>
            <a:r>
              <a:rPr lang="en-US" altLang="zh-CN" b="1" dirty="0">
                <a:latin typeface="幼圆" pitchFamily="49" charset="-122"/>
                <a:ea typeface="幼圆" pitchFamily="49" charset="-122"/>
              </a:rPr>
              <a:t>(8) </a:t>
            </a:r>
            <a:r>
              <a:rPr lang="en-US" altLang="zh-CN" b="1" dirty="0" err="1">
                <a:latin typeface="幼圆" pitchFamily="49" charset="-122"/>
                <a:ea typeface="幼圆" pitchFamily="49" charset="-122"/>
              </a:rPr>
              <a:t>P→i</a:t>
            </a:r>
            <a:endParaRPr lang="en-US" altLang="zh-CN" b="1" dirty="0">
              <a:latin typeface="幼圆" pitchFamily="49" charset="-122"/>
              <a:ea typeface="幼圆" pitchFamily="49" charset="-122"/>
            </a:endParaRPr>
          </a:p>
          <a:p>
            <a:pPr eaLnBrk="1" hangingPunct="1">
              <a:spcBef>
                <a:spcPct val="20000"/>
              </a:spcBef>
            </a:pPr>
            <a:endParaRPr lang="zh-CN" altLang="en-US" b="1" dirty="0">
              <a:latin typeface="幼圆" pitchFamily="49" charset="-122"/>
              <a:ea typeface="幼圆" pitchFamily="49" charset="-122"/>
            </a:endParaRPr>
          </a:p>
          <a:p>
            <a:pPr eaLnBrk="1" hangingPunct="1">
              <a:spcBef>
                <a:spcPct val="20000"/>
              </a:spcBef>
            </a:pPr>
            <a:r>
              <a:rPr lang="zh-CN" altLang="en-US" b="1" dirty="0">
                <a:latin typeface="幼圆" pitchFamily="49" charset="-122"/>
                <a:ea typeface="幼圆" pitchFamily="49" charset="-122"/>
              </a:rPr>
              <a:t>构造算符优先</a:t>
            </a:r>
          </a:p>
          <a:p>
            <a:pPr eaLnBrk="1" hangingPunct="1">
              <a:spcBef>
                <a:spcPct val="20000"/>
              </a:spcBef>
            </a:pPr>
            <a:r>
              <a:rPr lang="zh-CN" altLang="en-US" b="1" dirty="0">
                <a:latin typeface="幼圆" pitchFamily="49" charset="-122"/>
                <a:ea typeface="幼圆" pitchFamily="49" charset="-122"/>
              </a:rPr>
              <a:t>关系表。</a:t>
            </a:r>
          </a:p>
        </p:txBody>
      </p:sp>
      <p:sp>
        <p:nvSpPr>
          <p:cNvPr id="6149" name="Text Box 9"/>
          <p:cNvSpPr txBox="1">
            <a:spLocks noChangeArrowheads="1"/>
          </p:cNvSpPr>
          <p:nvPr/>
        </p:nvSpPr>
        <p:spPr bwMode="auto">
          <a:xfrm>
            <a:off x="3016250" y="125730"/>
            <a:ext cx="5410200"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zh-CN" altLang="en-US" b="1" dirty="0">
                <a:latin typeface="幼圆" pitchFamily="49" charset="-122"/>
                <a:ea typeface="幼圆" pitchFamily="49" charset="-122"/>
              </a:rPr>
              <a:t>构造优先分析表的步骤</a:t>
            </a:r>
            <a:r>
              <a:rPr lang="zh-CN" altLang="en-US" b="1" dirty="0" smtClean="0">
                <a:latin typeface="幼圆" pitchFamily="49" charset="-122"/>
                <a:ea typeface="幼圆" pitchFamily="49" charset="-122"/>
              </a:rPr>
              <a:t>：</a:t>
            </a:r>
            <a:endParaRPr lang="en-US" altLang="zh-CN" b="1" dirty="0" smtClean="0">
              <a:latin typeface="幼圆" pitchFamily="49" charset="-122"/>
              <a:ea typeface="幼圆" pitchFamily="49" charset="-122"/>
            </a:endParaRPr>
          </a:p>
          <a:p>
            <a:pPr eaLnBrk="1" hangingPunct="1">
              <a:spcBef>
                <a:spcPct val="30000"/>
              </a:spcBef>
            </a:pPr>
            <a:r>
              <a:rPr lang="en-US" altLang="zh-CN" b="1" dirty="0" smtClean="0">
                <a:latin typeface="幼圆" pitchFamily="49" charset="-122"/>
                <a:ea typeface="幼圆" pitchFamily="49" charset="-122"/>
              </a:rPr>
              <a:t>0</a:t>
            </a:r>
            <a:r>
              <a:rPr lang="zh-CN" altLang="en-US" b="1" dirty="0" smtClean="0">
                <a:latin typeface="幼圆" pitchFamily="49" charset="-122"/>
                <a:ea typeface="幼圆" pitchFamily="49" charset="-122"/>
              </a:rPr>
              <a:t>）统计所有的终结符</a:t>
            </a:r>
            <a:endParaRPr lang="zh-CN" altLang="en-US" b="1" dirty="0">
              <a:latin typeface="幼圆" pitchFamily="49" charset="-122"/>
              <a:ea typeface="幼圆" pitchFamily="49" charset="-122"/>
            </a:endParaRPr>
          </a:p>
        </p:txBody>
      </p:sp>
      <p:sp>
        <p:nvSpPr>
          <p:cNvPr id="6150" name="Text Box 11"/>
          <p:cNvSpPr txBox="1">
            <a:spLocks noChangeArrowheads="1"/>
          </p:cNvSpPr>
          <p:nvPr/>
        </p:nvSpPr>
        <p:spPr bwMode="auto">
          <a:xfrm>
            <a:off x="8426450" y="64008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a:ea typeface="幼圆" pitchFamily="49" charset="-122"/>
                <a:hlinkClick r:id="rId3" action="ppaction://hlinksldjump"/>
              </a:rPr>
              <a:t>返回</a:t>
            </a:r>
            <a:endParaRPr lang="zh-CN" altLang="en-US" sz="1800">
              <a:ea typeface="幼圆" pitchFamily="49" charset="-122"/>
            </a:endParaRPr>
          </a:p>
        </p:txBody>
      </p:sp>
      <p:sp>
        <p:nvSpPr>
          <p:cNvPr id="7" name="Text Box 9"/>
          <p:cNvSpPr txBox="1">
            <a:spLocks noChangeArrowheads="1"/>
          </p:cNvSpPr>
          <p:nvPr/>
        </p:nvSpPr>
        <p:spPr bwMode="auto">
          <a:xfrm>
            <a:off x="3016250" y="1118100"/>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en-US" altLang="zh-CN" b="1" dirty="0" smtClean="0">
                <a:solidFill>
                  <a:srgbClr val="C00000"/>
                </a:solidFill>
                <a:latin typeface="幼圆" pitchFamily="49" charset="-122"/>
                <a:ea typeface="幼圆" pitchFamily="49" charset="-122"/>
              </a:rPr>
              <a:t>#</a:t>
            </a:r>
            <a:r>
              <a:rPr lang="zh-CN" altLang="en-US" b="1" dirty="0" smtClean="0">
                <a:solidFill>
                  <a:srgbClr val="C00000"/>
                </a:solidFill>
                <a:latin typeface="幼圆" pitchFamily="49" charset="-122"/>
                <a:ea typeface="幼圆" pitchFamily="49" charset="-122"/>
              </a:rPr>
              <a:t>，</a:t>
            </a:r>
            <a:r>
              <a:rPr lang="en-US" altLang="zh-CN" b="1" dirty="0" smtClean="0">
                <a:solidFill>
                  <a:srgbClr val="C00000"/>
                </a:solidFill>
                <a:latin typeface="幼圆" pitchFamily="49" charset="-122"/>
                <a:ea typeface="幼圆" pitchFamily="49" charset="-122"/>
              </a:rPr>
              <a:t>+</a:t>
            </a:r>
            <a:r>
              <a:rPr lang="zh-CN" altLang="en-US" b="1" dirty="0" smtClean="0">
                <a:solidFill>
                  <a:srgbClr val="C00000"/>
                </a:solidFill>
                <a:latin typeface="幼圆" pitchFamily="49" charset="-122"/>
                <a:ea typeface="幼圆" pitchFamily="49" charset="-122"/>
              </a:rPr>
              <a:t>，</a:t>
            </a:r>
            <a:r>
              <a:rPr lang="en-US" altLang="zh-CN" b="1" dirty="0" smtClean="0">
                <a:solidFill>
                  <a:srgbClr val="C00000"/>
                </a:solidFill>
                <a:latin typeface="幼圆" pitchFamily="49" charset="-122"/>
                <a:ea typeface="幼圆" pitchFamily="49" charset="-122"/>
              </a:rPr>
              <a:t>*</a:t>
            </a:r>
            <a:r>
              <a:rPr lang="zh-CN" altLang="en-US" b="1" dirty="0" smtClean="0">
                <a:solidFill>
                  <a:srgbClr val="C00000"/>
                </a:solidFill>
                <a:latin typeface="幼圆" pitchFamily="49" charset="-122"/>
                <a:ea typeface="幼圆" pitchFamily="49" charset="-122"/>
              </a:rPr>
              <a:t>，</a:t>
            </a:r>
            <a:r>
              <a:rPr lang="en-US" altLang="zh-CN" b="1" dirty="0" smtClean="0">
                <a:solidFill>
                  <a:srgbClr val="C00000"/>
                </a:solidFill>
                <a:latin typeface="幼圆" pitchFamily="49" charset="-122"/>
                <a:ea typeface="幼圆" pitchFamily="49" charset="-122"/>
              </a:rPr>
              <a:t>↑,( </a:t>
            </a:r>
            <a:r>
              <a:rPr lang="en-US" altLang="zh-CN" b="1" dirty="0" smtClean="0">
                <a:solidFill>
                  <a:srgbClr val="C00000"/>
                </a:solidFill>
                <a:latin typeface="幼圆" pitchFamily="49" charset="-122"/>
                <a:ea typeface="幼圆" pitchFamily="49" charset="-122"/>
              </a:rPr>
              <a:t>,), </a:t>
            </a:r>
            <a:r>
              <a:rPr lang="en-US" altLang="zh-CN" b="1" dirty="0" err="1" smtClean="0">
                <a:solidFill>
                  <a:srgbClr val="C00000"/>
                </a:solidFill>
                <a:latin typeface="幼圆" pitchFamily="49" charset="-122"/>
                <a:ea typeface="幼圆" pitchFamily="49" charset="-122"/>
              </a:rPr>
              <a:t>i</a:t>
            </a:r>
            <a:endParaRPr lang="zh-CN" altLang="en-US" b="1" dirty="0">
              <a:solidFill>
                <a:srgbClr val="C00000"/>
              </a:solidFill>
              <a:latin typeface="幼圆" pitchFamily="49" charset="-122"/>
              <a:ea typeface="幼圆" pitchFamily="49" charset="-122"/>
            </a:endParaRPr>
          </a:p>
        </p:txBody>
      </p:sp>
      <p:sp>
        <p:nvSpPr>
          <p:cNvPr id="3" name="矩形 2"/>
          <p:cNvSpPr/>
          <p:nvPr/>
        </p:nvSpPr>
        <p:spPr>
          <a:xfrm>
            <a:off x="2994479" y="1700808"/>
            <a:ext cx="6966520" cy="461665"/>
          </a:xfrm>
          <a:prstGeom prst="rect">
            <a:avLst/>
          </a:prstGeom>
        </p:spPr>
        <p:txBody>
          <a:bodyPr wrap="square">
            <a:spAutoFit/>
          </a:bodyPr>
          <a:lstStyle/>
          <a:p>
            <a:pPr lvl="0">
              <a:spcBef>
                <a:spcPct val="30000"/>
              </a:spcBef>
            </a:pPr>
            <a:r>
              <a:rPr lang="zh-CN" altLang="en-US" b="1" dirty="0">
                <a:solidFill>
                  <a:srgbClr val="C00000"/>
                </a:solidFill>
                <a:latin typeface="幼圆" pitchFamily="49" charset="-122"/>
                <a:ea typeface="幼圆" pitchFamily="49" charset="-122"/>
              </a:rPr>
              <a:t>1）计算每个</a:t>
            </a:r>
            <a:r>
              <a:rPr lang="en-US" altLang="zh-CN" b="1" dirty="0">
                <a:solidFill>
                  <a:srgbClr val="C00000"/>
                </a:solidFill>
                <a:latin typeface="幼圆" pitchFamily="49" charset="-122"/>
                <a:ea typeface="幼圆" pitchFamily="49" charset="-122"/>
              </a:rPr>
              <a:t>V</a:t>
            </a:r>
            <a:r>
              <a:rPr lang="en-US" altLang="zh-CN" b="1" baseline="-30000" dirty="0">
                <a:solidFill>
                  <a:srgbClr val="C00000"/>
                </a:solidFill>
                <a:latin typeface="幼圆" pitchFamily="49" charset="-122"/>
                <a:ea typeface="幼圆" pitchFamily="49" charset="-122"/>
              </a:rPr>
              <a:t>N</a:t>
            </a:r>
            <a:r>
              <a:rPr lang="zh-CN" altLang="en-US" b="1" dirty="0">
                <a:solidFill>
                  <a:srgbClr val="C00000"/>
                </a:solidFill>
                <a:latin typeface="幼圆" pitchFamily="49" charset="-122"/>
                <a:ea typeface="幼圆" pitchFamily="49" charset="-122"/>
              </a:rPr>
              <a:t>的</a:t>
            </a:r>
            <a:r>
              <a:rPr lang="en-US" altLang="zh-CN" b="1" dirty="0" err="1">
                <a:solidFill>
                  <a:srgbClr val="C00000"/>
                </a:solidFill>
                <a:latin typeface="幼圆" pitchFamily="49" charset="-122"/>
                <a:ea typeface="幼圆" pitchFamily="49" charset="-122"/>
              </a:rPr>
              <a:t>FirstV</a:t>
            </a:r>
            <a:r>
              <a:rPr lang="en-US" altLang="zh-CN" b="1" baseline="-30000" dirty="0" err="1">
                <a:solidFill>
                  <a:srgbClr val="C00000"/>
                </a:solidFill>
                <a:latin typeface="幼圆" pitchFamily="49" charset="-122"/>
                <a:ea typeface="幼圆" pitchFamily="49" charset="-122"/>
              </a:rPr>
              <a:t>T</a:t>
            </a:r>
            <a:r>
              <a:rPr lang="zh-CN" altLang="en-US" b="1" dirty="0">
                <a:solidFill>
                  <a:srgbClr val="C00000"/>
                </a:solidFill>
                <a:latin typeface="幼圆" pitchFamily="49" charset="-122"/>
                <a:ea typeface="幼圆" pitchFamily="49" charset="-122"/>
              </a:rPr>
              <a:t>集和</a:t>
            </a:r>
            <a:r>
              <a:rPr lang="en-US" altLang="zh-CN" b="1" dirty="0" err="1">
                <a:solidFill>
                  <a:srgbClr val="C00000"/>
                </a:solidFill>
                <a:latin typeface="幼圆" pitchFamily="49" charset="-122"/>
                <a:ea typeface="幼圆" pitchFamily="49" charset="-122"/>
              </a:rPr>
              <a:t>LastV</a:t>
            </a:r>
            <a:r>
              <a:rPr lang="en-US" altLang="zh-CN" b="1" baseline="-30000" dirty="0" err="1">
                <a:solidFill>
                  <a:srgbClr val="C00000"/>
                </a:solidFill>
                <a:latin typeface="幼圆" pitchFamily="49" charset="-122"/>
                <a:ea typeface="幼圆" pitchFamily="49" charset="-122"/>
              </a:rPr>
              <a:t>T</a:t>
            </a:r>
            <a:r>
              <a:rPr lang="zh-CN" altLang="en-US" b="1" dirty="0">
                <a:solidFill>
                  <a:srgbClr val="C00000"/>
                </a:solidFill>
                <a:latin typeface="幼圆" pitchFamily="49" charset="-122"/>
                <a:ea typeface="幼圆" pitchFamily="49" charset="-122"/>
              </a:rPr>
              <a:t>集</a:t>
            </a:r>
          </a:p>
        </p:txBody>
      </p:sp>
      <p:sp>
        <p:nvSpPr>
          <p:cNvPr id="10" name="Text Box 9"/>
          <p:cNvSpPr txBox="1">
            <a:spLocks noChangeArrowheads="1"/>
          </p:cNvSpPr>
          <p:nvPr/>
        </p:nvSpPr>
        <p:spPr bwMode="auto">
          <a:xfrm>
            <a:off x="3131840" y="2276872"/>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en-US" altLang="zh-CN" b="1" dirty="0" smtClean="0">
                <a:latin typeface="幼圆" pitchFamily="49" charset="-122"/>
                <a:ea typeface="幼圆" pitchFamily="49" charset="-122"/>
              </a:rPr>
              <a:t>FIRST VT (P)={ (, </a:t>
            </a:r>
            <a:r>
              <a:rPr lang="en-US" altLang="zh-CN" b="1" dirty="0" err="1" smtClean="0">
                <a:latin typeface="幼圆" pitchFamily="49" charset="-122"/>
                <a:ea typeface="幼圆" pitchFamily="49" charset="-122"/>
              </a:rPr>
              <a:t>i</a:t>
            </a:r>
            <a:r>
              <a:rPr lang="en-US" altLang="zh-CN" b="1" dirty="0" smtClean="0">
                <a:latin typeface="幼圆" pitchFamily="49" charset="-122"/>
                <a:ea typeface="幼圆" pitchFamily="49" charset="-122"/>
              </a:rPr>
              <a:t>}</a:t>
            </a:r>
            <a:endParaRPr lang="zh-CN" altLang="en-US" b="1" dirty="0">
              <a:latin typeface="幼圆" pitchFamily="49" charset="-122"/>
              <a:ea typeface="幼圆" pitchFamily="49" charset="-122"/>
            </a:endParaRPr>
          </a:p>
        </p:txBody>
      </p:sp>
      <p:sp>
        <p:nvSpPr>
          <p:cNvPr id="11" name="Text Box 9"/>
          <p:cNvSpPr txBox="1">
            <a:spLocks noChangeArrowheads="1"/>
          </p:cNvSpPr>
          <p:nvPr/>
        </p:nvSpPr>
        <p:spPr bwMode="auto">
          <a:xfrm>
            <a:off x="3115698" y="2738537"/>
            <a:ext cx="7072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en-US" altLang="zh-CN" b="1" dirty="0" smtClean="0">
                <a:latin typeface="幼圆" pitchFamily="49" charset="-122"/>
                <a:ea typeface="幼圆" pitchFamily="49" charset="-122"/>
              </a:rPr>
              <a:t>FIRST VT (F)={</a:t>
            </a:r>
            <a:r>
              <a:rPr lang="en-US" altLang="zh-CN" b="1" dirty="0">
                <a:latin typeface="Arial" charset="0"/>
                <a:ea typeface="幼圆" pitchFamily="49" charset="-122"/>
                <a:sym typeface="Symbol" pitchFamily="18" charset="2"/>
              </a:rPr>
              <a:t>↑</a:t>
            </a:r>
            <a:r>
              <a:rPr lang="en-US" altLang="zh-CN" b="1" dirty="0" smtClean="0">
                <a:latin typeface="幼圆" pitchFamily="49" charset="-122"/>
                <a:ea typeface="幼圆" pitchFamily="49" charset="-122"/>
              </a:rPr>
              <a:t>}</a:t>
            </a:r>
            <a:r>
              <a:rPr lang="zh-CN" altLang="en-US" b="1" dirty="0" smtClean="0">
                <a:latin typeface="幼圆" pitchFamily="49" charset="-122"/>
                <a:ea typeface="幼圆" pitchFamily="49" charset="-122"/>
              </a:rPr>
              <a:t>∪｛</a:t>
            </a:r>
            <a:r>
              <a:rPr lang="en-US" altLang="zh-CN" b="1" dirty="0" smtClean="0">
                <a:latin typeface="幼圆" pitchFamily="49" charset="-122"/>
                <a:ea typeface="幼圆" pitchFamily="49" charset="-122"/>
              </a:rPr>
              <a:t>(, </a:t>
            </a:r>
            <a:r>
              <a:rPr lang="en-US" altLang="zh-CN" b="1" dirty="0" err="1" smtClean="0">
                <a:latin typeface="幼圆" pitchFamily="49" charset="-122"/>
                <a:ea typeface="幼圆" pitchFamily="49" charset="-122"/>
              </a:rPr>
              <a:t>i</a:t>
            </a:r>
            <a:r>
              <a:rPr lang="en-US" altLang="zh-CN" b="1" dirty="0" smtClean="0">
                <a:latin typeface="幼圆" pitchFamily="49" charset="-122"/>
                <a:ea typeface="幼圆" pitchFamily="49" charset="-122"/>
              </a:rPr>
              <a:t>}=</a:t>
            </a:r>
            <a:r>
              <a:rPr lang="zh-CN" altLang="en-US" b="1" dirty="0" smtClean="0">
                <a:latin typeface="幼圆" pitchFamily="49" charset="-122"/>
                <a:ea typeface="幼圆" pitchFamily="49" charset="-122"/>
              </a:rPr>
              <a:t>｛</a:t>
            </a:r>
            <a:r>
              <a:rPr lang="en-US" altLang="zh-CN" b="1" dirty="0">
                <a:latin typeface="Arial" charset="0"/>
                <a:ea typeface="幼圆" pitchFamily="49" charset="-122"/>
                <a:sym typeface="Symbol" pitchFamily="18" charset="2"/>
              </a:rPr>
              <a:t> ↑</a:t>
            </a:r>
            <a:r>
              <a:rPr lang="en-US" altLang="zh-CN" b="1" dirty="0" smtClean="0">
                <a:latin typeface="幼圆" pitchFamily="49" charset="-122"/>
                <a:ea typeface="幼圆" pitchFamily="49" charset="-122"/>
              </a:rPr>
              <a:t>,(,</a:t>
            </a:r>
            <a:r>
              <a:rPr lang="en-US" altLang="zh-CN" b="1" dirty="0" err="1" smtClean="0">
                <a:latin typeface="幼圆" pitchFamily="49" charset="-122"/>
                <a:ea typeface="幼圆" pitchFamily="49" charset="-122"/>
              </a:rPr>
              <a:t>i</a:t>
            </a:r>
            <a:r>
              <a:rPr lang="zh-CN" altLang="en-US" b="1" dirty="0" smtClean="0">
                <a:latin typeface="幼圆" pitchFamily="49" charset="-122"/>
                <a:ea typeface="幼圆" pitchFamily="49" charset="-122"/>
              </a:rPr>
              <a:t>｝</a:t>
            </a:r>
            <a:endParaRPr lang="zh-CN" altLang="en-US" b="1" dirty="0">
              <a:latin typeface="幼圆" pitchFamily="49" charset="-122"/>
              <a:ea typeface="幼圆" pitchFamily="49" charset="-122"/>
            </a:endParaRPr>
          </a:p>
        </p:txBody>
      </p:sp>
      <p:sp>
        <p:nvSpPr>
          <p:cNvPr id="12" name="Text Box 9"/>
          <p:cNvSpPr txBox="1">
            <a:spLocks noChangeArrowheads="1"/>
          </p:cNvSpPr>
          <p:nvPr/>
        </p:nvSpPr>
        <p:spPr bwMode="auto">
          <a:xfrm>
            <a:off x="3066820" y="3284984"/>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en-US" altLang="zh-CN" b="1" dirty="0" smtClean="0">
                <a:latin typeface="幼圆" pitchFamily="49" charset="-122"/>
                <a:ea typeface="幼圆" pitchFamily="49" charset="-122"/>
              </a:rPr>
              <a:t>FIRST VT (T)={ *}</a:t>
            </a:r>
            <a:r>
              <a:rPr lang="zh-CN" altLang="en-US" b="1" dirty="0" smtClean="0">
                <a:latin typeface="幼圆" pitchFamily="49" charset="-122"/>
                <a:ea typeface="幼圆" pitchFamily="49" charset="-122"/>
              </a:rPr>
              <a:t>∪</a:t>
            </a:r>
            <a:r>
              <a:rPr lang="en-US" altLang="zh-CN" b="1" dirty="0" smtClean="0">
                <a:latin typeface="幼圆" pitchFamily="49" charset="-122"/>
                <a:ea typeface="幼圆" pitchFamily="49" charset="-122"/>
              </a:rPr>
              <a:t>FIRST VT(F)</a:t>
            </a:r>
            <a:endParaRPr lang="zh-CN" altLang="en-US" b="1" dirty="0">
              <a:latin typeface="幼圆" pitchFamily="49" charset="-122"/>
              <a:ea typeface="幼圆" pitchFamily="49" charset="-122"/>
            </a:endParaRPr>
          </a:p>
        </p:txBody>
      </p:sp>
      <p:sp>
        <p:nvSpPr>
          <p:cNvPr id="13" name="Text Box 9"/>
          <p:cNvSpPr txBox="1">
            <a:spLocks noChangeArrowheads="1"/>
          </p:cNvSpPr>
          <p:nvPr/>
        </p:nvSpPr>
        <p:spPr bwMode="auto">
          <a:xfrm>
            <a:off x="3066820" y="3746649"/>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en-US" altLang="zh-CN" b="1" dirty="0" smtClean="0">
                <a:latin typeface="幼圆" pitchFamily="49" charset="-122"/>
                <a:ea typeface="幼圆" pitchFamily="49" charset="-122"/>
              </a:rPr>
              <a:t>FIRST VT (E)={ +}</a:t>
            </a:r>
            <a:r>
              <a:rPr lang="zh-CN" altLang="en-US" b="1" dirty="0" smtClean="0">
                <a:latin typeface="幼圆" pitchFamily="49" charset="-122"/>
                <a:ea typeface="幼圆" pitchFamily="49" charset="-122"/>
              </a:rPr>
              <a:t>∪</a:t>
            </a:r>
            <a:r>
              <a:rPr lang="en-US" altLang="zh-CN" b="1" dirty="0" smtClean="0">
                <a:latin typeface="幼圆" pitchFamily="49" charset="-122"/>
                <a:ea typeface="幼圆" pitchFamily="49" charset="-122"/>
              </a:rPr>
              <a:t>FIRST VT(T)</a:t>
            </a:r>
            <a:endParaRPr lang="zh-CN" altLang="en-US" b="1" dirty="0">
              <a:latin typeface="幼圆" pitchFamily="49" charset="-122"/>
              <a:ea typeface="幼圆" pitchFamily="49" charset="-122"/>
            </a:endParaRPr>
          </a:p>
        </p:txBody>
      </p:sp>
      <p:sp>
        <p:nvSpPr>
          <p:cNvPr id="14" name="Text Box 9"/>
          <p:cNvSpPr txBox="1">
            <a:spLocks noChangeArrowheads="1"/>
          </p:cNvSpPr>
          <p:nvPr/>
        </p:nvSpPr>
        <p:spPr bwMode="auto">
          <a:xfrm>
            <a:off x="3086698" y="4229087"/>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en-US" altLang="zh-CN" b="1" dirty="0" smtClean="0">
                <a:latin typeface="幼圆" pitchFamily="49" charset="-122"/>
                <a:ea typeface="幼圆" pitchFamily="49" charset="-122"/>
              </a:rPr>
              <a:t>FIRST VT (E</a:t>
            </a:r>
            <a:r>
              <a:rPr lang="en-US" altLang="zh-CN" b="1" dirty="0" smtClean="0">
                <a:latin typeface="Arial Narrow"/>
                <a:ea typeface="幼圆" pitchFamily="49" charset="-122"/>
              </a:rPr>
              <a:t>´</a:t>
            </a:r>
            <a:r>
              <a:rPr lang="en-US" altLang="zh-CN" b="1" dirty="0" smtClean="0">
                <a:latin typeface="幼圆" pitchFamily="49" charset="-122"/>
                <a:ea typeface="幼圆" pitchFamily="49" charset="-122"/>
              </a:rPr>
              <a:t>)={ #}</a:t>
            </a:r>
            <a:endParaRPr lang="zh-CN" altLang="en-US" b="1" dirty="0">
              <a:latin typeface="幼圆" pitchFamily="49" charset="-122"/>
              <a:ea typeface="幼圆" pitchFamily="49" charset="-122"/>
            </a:endParaRPr>
          </a:p>
        </p:txBody>
      </p:sp>
    </p:spTree>
    <p:extLst>
      <p:ext uri="{BB962C8B-B14F-4D97-AF65-F5344CB8AC3E}">
        <p14:creationId xmlns:p14="http://schemas.microsoft.com/office/powerpoint/2010/main" val="127075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fade">
                                      <p:cBhvr>
                                        <p:cTn id="7" dur="1000"/>
                                        <p:tgtEl>
                                          <p:spTgt spid="6149"/>
                                        </p:tgtEl>
                                      </p:cBhvr>
                                    </p:animEffect>
                                    <p:anim calcmode="lin" valueType="num">
                                      <p:cBhvr>
                                        <p:cTn id="8" dur="1000" fill="hold"/>
                                        <p:tgtEl>
                                          <p:spTgt spid="6149"/>
                                        </p:tgtEl>
                                        <p:attrNameLst>
                                          <p:attrName>ppt_x</p:attrName>
                                        </p:attrNameLst>
                                      </p:cBhvr>
                                      <p:tavLst>
                                        <p:tav tm="0">
                                          <p:val>
                                            <p:strVal val="#ppt_x"/>
                                          </p:val>
                                        </p:tav>
                                        <p:tav tm="100000">
                                          <p:val>
                                            <p:strVal val="#ppt_x"/>
                                          </p:val>
                                        </p:tav>
                                      </p:tavLst>
                                    </p:anim>
                                    <p:anim calcmode="lin" valueType="num">
                                      <p:cBhvr>
                                        <p:cTn id="9" dur="1000" fill="hold"/>
                                        <p:tgtEl>
                                          <p:spTgt spid="614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anim calcmode="lin" valueType="num">
                                      <p:cBhvr>
                                        <p:cTn id="56" dur="1000" fill="hold"/>
                                        <p:tgtEl>
                                          <p:spTgt spid="14"/>
                                        </p:tgtEl>
                                        <p:attrNameLst>
                                          <p:attrName>ppt_x</p:attrName>
                                        </p:attrNameLst>
                                      </p:cBhvr>
                                      <p:tavLst>
                                        <p:tav tm="0">
                                          <p:val>
                                            <p:strVal val="#ppt_x"/>
                                          </p:val>
                                        </p:tav>
                                        <p:tav tm="100000">
                                          <p:val>
                                            <p:strVal val="#ppt_x"/>
                                          </p:val>
                                        </p:tav>
                                      </p:tavLst>
                                    </p:anim>
                                    <p:anim calcmode="lin" valueType="num">
                                      <p:cBhvr>
                                        <p:cTn id="5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7" grpId="0"/>
      <p:bldP spid="3" grpId="0"/>
      <p:bldP spid="10" grpId="0"/>
      <p:bldP spid="11" grpId="0"/>
      <p:bldP spid="12"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090042144"/>
              </p:ext>
            </p:extLst>
          </p:nvPr>
        </p:nvGraphicFramePr>
        <p:xfrm>
          <a:off x="1619672" y="191683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normAutofit/>
          </a:bodyPr>
          <a:lstStyle/>
          <a:p>
            <a:pPr algn="ctr"/>
            <a:r>
              <a:rPr lang="zh-CN" altLang="en-US" sz="3200" dirty="0" smtClean="0"/>
              <a:t>讲解思路</a:t>
            </a:r>
            <a:endParaRPr lang="zh-CN" altLang="en-US" sz="3200" dirty="0"/>
          </a:p>
        </p:txBody>
      </p:sp>
    </p:spTree>
    <p:extLst>
      <p:ext uri="{BB962C8B-B14F-4D97-AF65-F5344CB8AC3E}">
        <p14:creationId xmlns:p14="http://schemas.microsoft.com/office/powerpoint/2010/main" val="214477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2"/>
          <p:cNvSpPr txBox="1">
            <a:spLocks noChangeArrowheads="1"/>
          </p:cNvSpPr>
          <p:nvPr/>
        </p:nvSpPr>
        <p:spPr bwMode="auto">
          <a:xfrm>
            <a:off x="381000" y="533400"/>
            <a:ext cx="2286000" cy="5724525"/>
          </a:xfrm>
          <a:prstGeom prst="rect">
            <a:avLst/>
          </a:prstGeom>
          <a:solidFill>
            <a:srgbClr val="FDF5D7"/>
          </a:solidFill>
          <a:ln w="9525">
            <a:solidFill>
              <a:srgbClr val="FDF5D7"/>
            </a:solidFill>
            <a:miter lim="800000"/>
            <a:headEnd/>
            <a:tailEnd/>
          </a:ln>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zh-CN" altLang="en-US" b="1" dirty="0" smtClean="0">
                <a:latin typeface="幼圆" pitchFamily="49" charset="-122"/>
                <a:ea typeface="幼圆" pitchFamily="49" charset="-122"/>
              </a:rPr>
              <a:t>例 </a:t>
            </a:r>
            <a:r>
              <a:rPr lang="zh-CN" altLang="en-US" b="1" dirty="0">
                <a:latin typeface="幼圆" pitchFamily="49" charset="-122"/>
                <a:ea typeface="幼圆" pitchFamily="49" charset="-122"/>
              </a:rPr>
              <a:t>文法</a:t>
            </a:r>
            <a:r>
              <a:rPr lang="en-US" altLang="zh-CN" b="1" dirty="0">
                <a:latin typeface="幼圆" pitchFamily="49" charset="-122"/>
                <a:ea typeface="幼圆" pitchFamily="49" charset="-122"/>
              </a:rPr>
              <a:t>G[E]</a:t>
            </a:r>
          </a:p>
          <a:p>
            <a:pPr eaLnBrk="1" hangingPunct="1">
              <a:spcBef>
                <a:spcPct val="20000"/>
              </a:spcBef>
            </a:pPr>
            <a:r>
              <a:rPr lang="en-US" altLang="zh-CN" b="1" dirty="0">
                <a:latin typeface="幼圆" pitchFamily="49" charset="-122"/>
                <a:ea typeface="幼圆" pitchFamily="49" charset="-122"/>
              </a:rPr>
              <a:t>(0) E</a:t>
            </a:r>
            <a:r>
              <a:rPr lang="en-US" altLang="zh-CN" b="1" dirty="0">
                <a:latin typeface="Comic Sans MS" pitchFamily="66" charset="0"/>
                <a:ea typeface="幼圆" pitchFamily="49" charset="-122"/>
              </a:rPr>
              <a:t>’</a:t>
            </a:r>
            <a:r>
              <a:rPr lang="en-US" altLang="zh-CN" b="1" dirty="0">
                <a:latin typeface="幼圆" pitchFamily="49" charset="-122"/>
                <a:ea typeface="幼圆" pitchFamily="49" charset="-122"/>
              </a:rPr>
              <a:t>→#E#</a:t>
            </a:r>
          </a:p>
          <a:p>
            <a:pPr eaLnBrk="1" hangingPunct="1">
              <a:spcBef>
                <a:spcPct val="20000"/>
              </a:spcBef>
              <a:buFontTx/>
              <a:buAutoNum type="arabicParenBoth"/>
            </a:pPr>
            <a:r>
              <a:rPr lang="en-US" altLang="zh-CN" b="1" dirty="0">
                <a:latin typeface="幼圆" pitchFamily="49" charset="-122"/>
                <a:ea typeface="幼圆" pitchFamily="49" charset="-122"/>
              </a:rPr>
              <a:t> E→E+T</a:t>
            </a:r>
          </a:p>
          <a:p>
            <a:pPr eaLnBrk="1" hangingPunct="1">
              <a:spcBef>
                <a:spcPct val="20000"/>
              </a:spcBef>
              <a:buFontTx/>
              <a:buAutoNum type="arabicParenBoth"/>
            </a:pPr>
            <a:r>
              <a:rPr lang="en-US" altLang="zh-CN" b="1" dirty="0">
                <a:latin typeface="幼圆" pitchFamily="49" charset="-122"/>
                <a:ea typeface="幼圆" pitchFamily="49" charset="-122"/>
              </a:rPr>
              <a:t> E→T</a:t>
            </a:r>
          </a:p>
          <a:p>
            <a:pPr eaLnBrk="1" hangingPunct="1">
              <a:spcBef>
                <a:spcPct val="20000"/>
              </a:spcBef>
              <a:buFontTx/>
              <a:buAutoNum type="arabicParenBoth"/>
            </a:pPr>
            <a:r>
              <a:rPr lang="en-US" altLang="zh-CN" b="1" dirty="0">
                <a:latin typeface="幼圆" pitchFamily="49" charset="-122"/>
                <a:ea typeface="幼圆" pitchFamily="49" charset="-122"/>
              </a:rPr>
              <a:t> T→T*F</a:t>
            </a:r>
          </a:p>
          <a:p>
            <a:pPr eaLnBrk="1" hangingPunct="1">
              <a:spcBef>
                <a:spcPct val="20000"/>
              </a:spcBef>
              <a:buFontTx/>
              <a:buAutoNum type="arabicParenBoth"/>
            </a:pPr>
            <a:r>
              <a:rPr lang="en-US" altLang="zh-CN" b="1" dirty="0">
                <a:latin typeface="幼圆" pitchFamily="49" charset="-122"/>
                <a:ea typeface="幼圆" pitchFamily="49" charset="-122"/>
              </a:rPr>
              <a:t> T→F</a:t>
            </a:r>
          </a:p>
          <a:p>
            <a:pPr eaLnBrk="1" hangingPunct="1">
              <a:spcBef>
                <a:spcPct val="20000"/>
              </a:spcBef>
              <a:buFontTx/>
              <a:buAutoNum type="arabicParenBoth"/>
            </a:pPr>
            <a:r>
              <a:rPr lang="en-US" altLang="zh-CN" b="1" dirty="0">
                <a:latin typeface="幼圆" pitchFamily="49" charset="-122"/>
                <a:ea typeface="幼圆" pitchFamily="49" charset="-122"/>
              </a:rPr>
              <a:t> F→</a:t>
            </a:r>
            <a:r>
              <a:rPr lang="en-US" altLang="zh-CN" b="1" dirty="0" smtClean="0">
                <a:latin typeface="幼圆" pitchFamily="49" charset="-122"/>
                <a:ea typeface="幼圆" pitchFamily="49" charset="-122"/>
              </a:rPr>
              <a:t>P</a:t>
            </a:r>
            <a:r>
              <a:rPr lang="en-US" altLang="zh-CN" b="1" dirty="0">
                <a:latin typeface="Arial" charset="0"/>
                <a:ea typeface="幼圆" pitchFamily="49" charset="-122"/>
                <a:sym typeface="Symbol" pitchFamily="18" charset="2"/>
              </a:rPr>
              <a:t> ↑ </a:t>
            </a:r>
            <a:r>
              <a:rPr lang="en-US" altLang="zh-CN" b="1" dirty="0" smtClean="0">
                <a:latin typeface="幼圆" pitchFamily="49" charset="-122"/>
                <a:ea typeface="幼圆" pitchFamily="49" charset="-122"/>
                <a:sym typeface="Symbol" pitchFamily="18" charset="2"/>
              </a:rPr>
              <a:t>F</a:t>
            </a:r>
            <a:endParaRPr lang="en-US" altLang="zh-CN" b="1" dirty="0">
              <a:latin typeface="幼圆" pitchFamily="49" charset="-122"/>
              <a:ea typeface="幼圆" pitchFamily="49" charset="-122"/>
              <a:sym typeface="Symbol" pitchFamily="18" charset="2"/>
            </a:endParaRPr>
          </a:p>
          <a:p>
            <a:pPr eaLnBrk="1" hangingPunct="1">
              <a:spcBef>
                <a:spcPct val="20000"/>
              </a:spcBef>
            </a:pPr>
            <a:r>
              <a:rPr lang="en-US" altLang="zh-CN" b="1" dirty="0">
                <a:latin typeface="幼圆" pitchFamily="49" charset="-122"/>
                <a:ea typeface="幼圆" pitchFamily="49" charset="-122"/>
              </a:rPr>
              <a:t>(6) F→</a:t>
            </a:r>
            <a:r>
              <a:rPr lang="en-US" altLang="zh-CN" b="1" dirty="0">
                <a:latin typeface="幼圆" pitchFamily="49" charset="-122"/>
                <a:ea typeface="幼圆" pitchFamily="49" charset="-122"/>
                <a:sym typeface="Symbol" pitchFamily="18" charset="2"/>
              </a:rPr>
              <a:t>P</a:t>
            </a:r>
          </a:p>
          <a:p>
            <a:pPr eaLnBrk="1" hangingPunct="1">
              <a:spcBef>
                <a:spcPct val="20000"/>
              </a:spcBef>
            </a:pPr>
            <a:r>
              <a:rPr lang="en-US" altLang="zh-CN" b="1" dirty="0">
                <a:latin typeface="幼圆" pitchFamily="49" charset="-122"/>
                <a:ea typeface="幼圆" pitchFamily="49" charset="-122"/>
                <a:sym typeface="Symbol" pitchFamily="18" charset="2"/>
              </a:rPr>
              <a:t>(7) P</a:t>
            </a:r>
            <a:r>
              <a:rPr lang="en-US" altLang="zh-CN" b="1" dirty="0">
                <a:latin typeface="幼圆" pitchFamily="49" charset="-122"/>
                <a:ea typeface="幼圆" pitchFamily="49" charset="-122"/>
              </a:rPr>
              <a:t>→(E)</a:t>
            </a:r>
          </a:p>
          <a:p>
            <a:pPr eaLnBrk="1" hangingPunct="1">
              <a:spcBef>
                <a:spcPct val="20000"/>
              </a:spcBef>
            </a:pPr>
            <a:r>
              <a:rPr lang="en-US" altLang="zh-CN" b="1" dirty="0">
                <a:latin typeface="幼圆" pitchFamily="49" charset="-122"/>
                <a:ea typeface="幼圆" pitchFamily="49" charset="-122"/>
              </a:rPr>
              <a:t>(8) </a:t>
            </a:r>
            <a:r>
              <a:rPr lang="en-US" altLang="zh-CN" b="1" dirty="0" err="1">
                <a:latin typeface="幼圆" pitchFamily="49" charset="-122"/>
                <a:ea typeface="幼圆" pitchFamily="49" charset="-122"/>
              </a:rPr>
              <a:t>P→i</a:t>
            </a:r>
            <a:endParaRPr lang="en-US" altLang="zh-CN" b="1" dirty="0">
              <a:latin typeface="幼圆" pitchFamily="49" charset="-122"/>
              <a:ea typeface="幼圆" pitchFamily="49" charset="-122"/>
            </a:endParaRPr>
          </a:p>
          <a:p>
            <a:pPr eaLnBrk="1" hangingPunct="1">
              <a:spcBef>
                <a:spcPct val="20000"/>
              </a:spcBef>
            </a:pPr>
            <a:endParaRPr lang="zh-CN" altLang="en-US" b="1" dirty="0">
              <a:latin typeface="幼圆" pitchFamily="49" charset="-122"/>
              <a:ea typeface="幼圆" pitchFamily="49" charset="-122"/>
            </a:endParaRPr>
          </a:p>
          <a:p>
            <a:pPr eaLnBrk="1" hangingPunct="1">
              <a:spcBef>
                <a:spcPct val="20000"/>
              </a:spcBef>
            </a:pPr>
            <a:r>
              <a:rPr lang="zh-CN" altLang="en-US" b="1" dirty="0">
                <a:latin typeface="幼圆" pitchFamily="49" charset="-122"/>
                <a:ea typeface="幼圆" pitchFamily="49" charset="-122"/>
              </a:rPr>
              <a:t>构造算符优先</a:t>
            </a:r>
          </a:p>
          <a:p>
            <a:pPr eaLnBrk="1" hangingPunct="1">
              <a:spcBef>
                <a:spcPct val="20000"/>
              </a:spcBef>
            </a:pPr>
            <a:r>
              <a:rPr lang="zh-CN" altLang="en-US" b="1" dirty="0">
                <a:latin typeface="幼圆" pitchFamily="49" charset="-122"/>
                <a:ea typeface="幼圆" pitchFamily="49" charset="-122"/>
              </a:rPr>
              <a:t>关系表。</a:t>
            </a:r>
          </a:p>
        </p:txBody>
      </p:sp>
      <p:sp>
        <p:nvSpPr>
          <p:cNvPr id="6149" name="Text Box 9"/>
          <p:cNvSpPr txBox="1">
            <a:spLocks noChangeArrowheads="1"/>
          </p:cNvSpPr>
          <p:nvPr/>
        </p:nvSpPr>
        <p:spPr bwMode="auto">
          <a:xfrm>
            <a:off x="3016250" y="125730"/>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zh-CN" altLang="en-US" b="1" dirty="0">
                <a:latin typeface="幼圆" pitchFamily="49" charset="-122"/>
                <a:ea typeface="幼圆" pitchFamily="49" charset="-122"/>
              </a:rPr>
              <a:t>构造优先分析表的步骤</a:t>
            </a:r>
            <a:r>
              <a:rPr lang="zh-CN" altLang="en-US" b="1" dirty="0" smtClean="0">
                <a:latin typeface="幼圆" pitchFamily="49" charset="-122"/>
                <a:ea typeface="幼圆" pitchFamily="49" charset="-122"/>
              </a:rPr>
              <a:t>：</a:t>
            </a:r>
            <a:endParaRPr lang="en-US" altLang="zh-CN" b="1" dirty="0" smtClean="0">
              <a:latin typeface="幼圆" pitchFamily="49" charset="-122"/>
              <a:ea typeface="幼圆" pitchFamily="49" charset="-122"/>
            </a:endParaRPr>
          </a:p>
        </p:txBody>
      </p:sp>
      <p:sp>
        <p:nvSpPr>
          <p:cNvPr id="6150" name="Text Box 11"/>
          <p:cNvSpPr txBox="1">
            <a:spLocks noChangeArrowheads="1"/>
          </p:cNvSpPr>
          <p:nvPr/>
        </p:nvSpPr>
        <p:spPr bwMode="auto">
          <a:xfrm>
            <a:off x="8426450" y="64008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a:ea typeface="幼圆" pitchFamily="49" charset="-122"/>
                <a:hlinkClick r:id="rId3" action="ppaction://hlinksldjump"/>
              </a:rPr>
              <a:t>返回</a:t>
            </a:r>
            <a:endParaRPr lang="zh-CN" altLang="en-US" sz="1800">
              <a:ea typeface="幼圆" pitchFamily="49" charset="-122"/>
            </a:endParaRPr>
          </a:p>
        </p:txBody>
      </p:sp>
      <p:sp>
        <p:nvSpPr>
          <p:cNvPr id="7" name="Text Box 9"/>
          <p:cNvSpPr txBox="1">
            <a:spLocks noChangeArrowheads="1"/>
          </p:cNvSpPr>
          <p:nvPr/>
        </p:nvSpPr>
        <p:spPr bwMode="auto">
          <a:xfrm>
            <a:off x="3086698" y="887267"/>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zh-CN" altLang="en-US" b="1" dirty="0" smtClean="0">
                <a:solidFill>
                  <a:srgbClr val="C00000"/>
                </a:solidFill>
                <a:latin typeface="幼圆" pitchFamily="49" charset="-122"/>
                <a:ea typeface="幼圆" pitchFamily="49" charset="-122"/>
              </a:rPr>
              <a:t>计算所有非终结符号的</a:t>
            </a:r>
            <a:r>
              <a:rPr lang="en-US" altLang="zh-CN" b="1" dirty="0" smtClean="0">
                <a:solidFill>
                  <a:srgbClr val="C00000"/>
                </a:solidFill>
                <a:latin typeface="幼圆" pitchFamily="49" charset="-122"/>
                <a:ea typeface="幼圆" pitchFamily="49" charset="-122"/>
              </a:rPr>
              <a:t>LASTVT( )</a:t>
            </a:r>
            <a:endParaRPr lang="zh-CN" altLang="en-US" b="1" dirty="0">
              <a:solidFill>
                <a:srgbClr val="C00000"/>
              </a:solidFill>
              <a:latin typeface="幼圆" pitchFamily="49" charset="-122"/>
              <a:ea typeface="幼圆" pitchFamily="49" charset="-122"/>
            </a:endParaRPr>
          </a:p>
        </p:txBody>
      </p:sp>
      <p:sp>
        <p:nvSpPr>
          <p:cNvPr id="10" name="Text Box 9"/>
          <p:cNvSpPr txBox="1">
            <a:spLocks noChangeArrowheads="1"/>
          </p:cNvSpPr>
          <p:nvPr/>
        </p:nvSpPr>
        <p:spPr bwMode="auto">
          <a:xfrm>
            <a:off x="3131840" y="2276872"/>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en-US" altLang="zh-CN" b="1" dirty="0" smtClean="0">
                <a:latin typeface="幼圆" pitchFamily="49" charset="-122"/>
                <a:ea typeface="幼圆" pitchFamily="49" charset="-122"/>
              </a:rPr>
              <a:t>LAST VT (P)={ ), </a:t>
            </a:r>
            <a:r>
              <a:rPr lang="en-US" altLang="zh-CN" b="1" dirty="0" err="1" smtClean="0">
                <a:latin typeface="幼圆" pitchFamily="49" charset="-122"/>
                <a:ea typeface="幼圆" pitchFamily="49" charset="-122"/>
              </a:rPr>
              <a:t>i</a:t>
            </a:r>
            <a:r>
              <a:rPr lang="en-US" altLang="zh-CN" b="1" dirty="0" smtClean="0">
                <a:latin typeface="幼圆" pitchFamily="49" charset="-122"/>
                <a:ea typeface="幼圆" pitchFamily="49" charset="-122"/>
              </a:rPr>
              <a:t>}</a:t>
            </a:r>
            <a:endParaRPr lang="zh-CN" altLang="en-US" b="1" dirty="0">
              <a:latin typeface="幼圆" pitchFamily="49" charset="-122"/>
              <a:ea typeface="幼圆" pitchFamily="49" charset="-122"/>
            </a:endParaRPr>
          </a:p>
        </p:txBody>
      </p:sp>
      <p:sp>
        <p:nvSpPr>
          <p:cNvPr id="11" name="Text Box 9"/>
          <p:cNvSpPr txBox="1">
            <a:spLocks noChangeArrowheads="1"/>
          </p:cNvSpPr>
          <p:nvPr/>
        </p:nvSpPr>
        <p:spPr bwMode="auto">
          <a:xfrm>
            <a:off x="3115698" y="2738537"/>
            <a:ext cx="7072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en-US" altLang="zh-CN" b="1" dirty="0" smtClean="0">
                <a:latin typeface="幼圆" pitchFamily="49" charset="-122"/>
                <a:ea typeface="幼圆" pitchFamily="49" charset="-122"/>
              </a:rPr>
              <a:t>LAST VT (F)={</a:t>
            </a:r>
            <a:r>
              <a:rPr lang="en-US" altLang="zh-CN" b="1" dirty="0">
                <a:latin typeface="Arial" charset="0"/>
                <a:ea typeface="幼圆" pitchFamily="49" charset="-122"/>
                <a:sym typeface="Symbol" pitchFamily="18" charset="2"/>
              </a:rPr>
              <a:t>↑</a:t>
            </a:r>
            <a:r>
              <a:rPr lang="en-US" altLang="zh-CN" b="1" dirty="0" smtClean="0">
                <a:latin typeface="幼圆" pitchFamily="49" charset="-122"/>
                <a:ea typeface="幼圆" pitchFamily="49" charset="-122"/>
              </a:rPr>
              <a:t>}</a:t>
            </a:r>
            <a:r>
              <a:rPr lang="zh-CN" altLang="en-US" b="1" dirty="0" smtClean="0">
                <a:latin typeface="幼圆" pitchFamily="49" charset="-122"/>
                <a:ea typeface="幼圆" pitchFamily="49" charset="-122"/>
              </a:rPr>
              <a:t>∪｛</a:t>
            </a:r>
            <a:r>
              <a:rPr lang="en-US" altLang="zh-CN" b="1" dirty="0" smtClean="0">
                <a:latin typeface="幼圆" pitchFamily="49" charset="-122"/>
                <a:ea typeface="幼圆" pitchFamily="49" charset="-122"/>
              </a:rPr>
              <a:t>), </a:t>
            </a:r>
            <a:r>
              <a:rPr lang="en-US" altLang="zh-CN" b="1" dirty="0" err="1" smtClean="0">
                <a:latin typeface="幼圆" pitchFamily="49" charset="-122"/>
                <a:ea typeface="幼圆" pitchFamily="49" charset="-122"/>
              </a:rPr>
              <a:t>i</a:t>
            </a:r>
            <a:r>
              <a:rPr lang="en-US" altLang="zh-CN" b="1" dirty="0" smtClean="0">
                <a:latin typeface="幼圆" pitchFamily="49" charset="-122"/>
                <a:ea typeface="幼圆" pitchFamily="49" charset="-122"/>
              </a:rPr>
              <a:t>}=</a:t>
            </a:r>
            <a:r>
              <a:rPr lang="zh-CN" altLang="en-US" b="1" dirty="0" smtClean="0">
                <a:latin typeface="幼圆" pitchFamily="49" charset="-122"/>
                <a:ea typeface="幼圆" pitchFamily="49" charset="-122"/>
              </a:rPr>
              <a:t>｛</a:t>
            </a:r>
            <a:r>
              <a:rPr lang="en-US" altLang="zh-CN" b="1" dirty="0">
                <a:latin typeface="Arial" charset="0"/>
                <a:ea typeface="幼圆" pitchFamily="49" charset="-122"/>
                <a:sym typeface="Symbol" pitchFamily="18" charset="2"/>
              </a:rPr>
              <a:t> ↑</a:t>
            </a:r>
            <a:r>
              <a:rPr lang="en-US" altLang="zh-CN" b="1" dirty="0" smtClean="0">
                <a:latin typeface="幼圆" pitchFamily="49" charset="-122"/>
                <a:ea typeface="幼圆" pitchFamily="49" charset="-122"/>
              </a:rPr>
              <a:t>,),</a:t>
            </a:r>
            <a:r>
              <a:rPr lang="en-US" altLang="zh-CN" b="1" dirty="0" err="1" smtClean="0">
                <a:latin typeface="幼圆" pitchFamily="49" charset="-122"/>
                <a:ea typeface="幼圆" pitchFamily="49" charset="-122"/>
              </a:rPr>
              <a:t>i</a:t>
            </a:r>
            <a:r>
              <a:rPr lang="zh-CN" altLang="en-US" b="1" dirty="0" smtClean="0">
                <a:latin typeface="幼圆" pitchFamily="49" charset="-122"/>
                <a:ea typeface="幼圆" pitchFamily="49" charset="-122"/>
              </a:rPr>
              <a:t>｝</a:t>
            </a:r>
            <a:endParaRPr lang="zh-CN" altLang="en-US" b="1" dirty="0">
              <a:latin typeface="幼圆" pitchFamily="49" charset="-122"/>
              <a:ea typeface="幼圆" pitchFamily="49" charset="-122"/>
            </a:endParaRPr>
          </a:p>
        </p:txBody>
      </p:sp>
      <p:sp>
        <p:nvSpPr>
          <p:cNvPr id="12" name="Text Box 9"/>
          <p:cNvSpPr txBox="1">
            <a:spLocks noChangeArrowheads="1"/>
          </p:cNvSpPr>
          <p:nvPr/>
        </p:nvSpPr>
        <p:spPr bwMode="auto">
          <a:xfrm>
            <a:off x="3066820" y="3284984"/>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en-US" altLang="zh-CN" b="1" dirty="0" smtClean="0">
                <a:latin typeface="幼圆" pitchFamily="49" charset="-122"/>
                <a:ea typeface="幼圆" pitchFamily="49" charset="-122"/>
              </a:rPr>
              <a:t>LAST VT (T)={ *}</a:t>
            </a:r>
            <a:r>
              <a:rPr lang="zh-CN" altLang="en-US" b="1" dirty="0" smtClean="0">
                <a:latin typeface="幼圆" pitchFamily="49" charset="-122"/>
                <a:ea typeface="幼圆" pitchFamily="49" charset="-122"/>
              </a:rPr>
              <a:t>∪</a:t>
            </a:r>
            <a:r>
              <a:rPr lang="en-US" altLang="zh-CN" b="1" dirty="0" smtClean="0">
                <a:latin typeface="幼圆" pitchFamily="49" charset="-122"/>
                <a:ea typeface="幼圆" pitchFamily="49" charset="-122"/>
              </a:rPr>
              <a:t>LAST VT(F)</a:t>
            </a:r>
            <a:endParaRPr lang="zh-CN" altLang="en-US" b="1" dirty="0">
              <a:latin typeface="幼圆" pitchFamily="49" charset="-122"/>
              <a:ea typeface="幼圆" pitchFamily="49" charset="-122"/>
            </a:endParaRPr>
          </a:p>
        </p:txBody>
      </p:sp>
      <p:sp>
        <p:nvSpPr>
          <p:cNvPr id="13" name="Text Box 9"/>
          <p:cNvSpPr txBox="1">
            <a:spLocks noChangeArrowheads="1"/>
          </p:cNvSpPr>
          <p:nvPr/>
        </p:nvSpPr>
        <p:spPr bwMode="auto">
          <a:xfrm>
            <a:off x="3086698" y="3746649"/>
            <a:ext cx="53903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en-US" altLang="zh-CN" b="1" dirty="0" smtClean="0">
                <a:latin typeface="幼圆" pitchFamily="49" charset="-122"/>
                <a:ea typeface="幼圆" pitchFamily="49" charset="-122"/>
              </a:rPr>
              <a:t>LAST VT (E)={ +}</a:t>
            </a:r>
            <a:r>
              <a:rPr lang="zh-CN" altLang="en-US" b="1" dirty="0" smtClean="0">
                <a:latin typeface="幼圆" pitchFamily="49" charset="-122"/>
                <a:ea typeface="幼圆" pitchFamily="49" charset="-122"/>
              </a:rPr>
              <a:t>∪</a:t>
            </a:r>
            <a:r>
              <a:rPr lang="en-US" altLang="zh-CN" b="1" dirty="0" smtClean="0">
                <a:latin typeface="幼圆" pitchFamily="49" charset="-122"/>
                <a:ea typeface="幼圆" pitchFamily="49" charset="-122"/>
              </a:rPr>
              <a:t>LAST VT(T)</a:t>
            </a:r>
            <a:endParaRPr lang="zh-CN" altLang="en-US" b="1" dirty="0">
              <a:latin typeface="幼圆" pitchFamily="49" charset="-122"/>
              <a:ea typeface="幼圆" pitchFamily="49" charset="-122"/>
            </a:endParaRPr>
          </a:p>
        </p:txBody>
      </p:sp>
      <p:sp>
        <p:nvSpPr>
          <p:cNvPr id="14" name="Text Box 9"/>
          <p:cNvSpPr txBox="1">
            <a:spLocks noChangeArrowheads="1"/>
          </p:cNvSpPr>
          <p:nvPr/>
        </p:nvSpPr>
        <p:spPr bwMode="auto">
          <a:xfrm>
            <a:off x="3086698" y="4229087"/>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en-US" altLang="zh-CN" b="1" dirty="0" smtClean="0">
                <a:latin typeface="幼圆" pitchFamily="49" charset="-122"/>
                <a:ea typeface="幼圆" pitchFamily="49" charset="-122"/>
              </a:rPr>
              <a:t>LAST VT (E’)={ #}</a:t>
            </a:r>
            <a:endParaRPr lang="zh-CN" altLang="en-US" b="1" dirty="0">
              <a:latin typeface="幼圆" pitchFamily="49" charset="-122"/>
              <a:ea typeface="幼圆" pitchFamily="49" charset="-122"/>
            </a:endParaRPr>
          </a:p>
        </p:txBody>
      </p:sp>
    </p:spTree>
    <p:extLst>
      <p:ext uri="{BB962C8B-B14F-4D97-AF65-F5344CB8AC3E}">
        <p14:creationId xmlns:p14="http://schemas.microsoft.com/office/powerpoint/2010/main" val="23146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fade">
                                      <p:cBhvr>
                                        <p:cTn id="7" dur="1000"/>
                                        <p:tgtEl>
                                          <p:spTgt spid="6149"/>
                                        </p:tgtEl>
                                      </p:cBhvr>
                                    </p:animEffect>
                                    <p:anim calcmode="lin" valueType="num">
                                      <p:cBhvr>
                                        <p:cTn id="8" dur="1000" fill="hold"/>
                                        <p:tgtEl>
                                          <p:spTgt spid="6149"/>
                                        </p:tgtEl>
                                        <p:attrNameLst>
                                          <p:attrName>ppt_x</p:attrName>
                                        </p:attrNameLst>
                                      </p:cBhvr>
                                      <p:tavLst>
                                        <p:tav tm="0">
                                          <p:val>
                                            <p:strVal val="#ppt_x"/>
                                          </p:val>
                                        </p:tav>
                                        <p:tav tm="100000">
                                          <p:val>
                                            <p:strVal val="#ppt_x"/>
                                          </p:val>
                                        </p:tav>
                                      </p:tavLst>
                                    </p:anim>
                                    <p:anim calcmode="lin" valueType="num">
                                      <p:cBhvr>
                                        <p:cTn id="9" dur="1000" fill="hold"/>
                                        <p:tgtEl>
                                          <p:spTgt spid="614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7" grpId="0"/>
      <p:bldP spid="10" grpId="0"/>
      <p:bldP spid="11" grpId="0"/>
      <p:bldP spid="12" grpId="0"/>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2"/>
          <p:cNvSpPr txBox="1">
            <a:spLocks noChangeArrowheads="1"/>
          </p:cNvSpPr>
          <p:nvPr/>
        </p:nvSpPr>
        <p:spPr bwMode="auto">
          <a:xfrm>
            <a:off x="381000" y="533400"/>
            <a:ext cx="2286000" cy="5724525"/>
          </a:xfrm>
          <a:prstGeom prst="rect">
            <a:avLst/>
          </a:prstGeom>
          <a:solidFill>
            <a:srgbClr val="FDF5D7"/>
          </a:solidFill>
          <a:ln w="9525">
            <a:solidFill>
              <a:srgbClr val="FDF5D7"/>
            </a:solidFill>
            <a:miter lim="800000"/>
            <a:headEnd/>
            <a:tailEnd/>
          </a:ln>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zh-CN" altLang="en-US" b="1" dirty="0" smtClean="0">
                <a:latin typeface="幼圆" pitchFamily="49" charset="-122"/>
                <a:ea typeface="幼圆" pitchFamily="49" charset="-122"/>
              </a:rPr>
              <a:t>例</a:t>
            </a:r>
            <a:r>
              <a:rPr lang="en-US" altLang="zh-CN" b="1" dirty="0" smtClean="0">
                <a:latin typeface="幼圆" pitchFamily="49" charset="-122"/>
                <a:ea typeface="幼圆" pitchFamily="49" charset="-122"/>
              </a:rPr>
              <a:t>5.3</a:t>
            </a:r>
            <a:r>
              <a:rPr lang="zh-CN" altLang="en-US" b="1" dirty="0" smtClean="0">
                <a:latin typeface="幼圆" pitchFamily="49" charset="-122"/>
                <a:ea typeface="幼圆" pitchFamily="49" charset="-122"/>
              </a:rPr>
              <a:t> </a:t>
            </a:r>
            <a:r>
              <a:rPr lang="zh-CN" altLang="en-US" b="1" dirty="0">
                <a:latin typeface="幼圆" pitchFamily="49" charset="-122"/>
                <a:ea typeface="幼圆" pitchFamily="49" charset="-122"/>
              </a:rPr>
              <a:t>文法</a:t>
            </a:r>
            <a:r>
              <a:rPr lang="en-US" altLang="zh-CN" b="1" dirty="0">
                <a:latin typeface="幼圆" pitchFamily="49" charset="-122"/>
                <a:ea typeface="幼圆" pitchFamily="49" charset="-122"/>
              </a:rPr>
              <a:t>G[E]</a:t>
            </a:r>
          </a:p>
          <a:p>
            <a:pPr eaLnBrk="1" hangingPunct="1">
              <a:spcBef>
                <a:spcPct val="20000"/>
              </a:spcBef>
            </a:pPr>
            <a:r>
              <a:rPr lang="en-US" altLang="zh-CN" b="1" dirty="0">
                <a:latin typeface="幼圆" pitchFamily="49" charset="-122"/>
                <a:ea typeface="幼圆" pitchFamily="49" charset="-122"/>
              </a:rPr>
              <a:t>(0) E</a:t>
            </a:r>
            <a:r>
              <a:rPr lang="en-US" altLang="zh-CN" b="1" dirty="0">
                <a:latin typeface="Comic Sans MS" pitchFamily="66" charset="0"/>
                <a:ea typeface="幼圆" pitchFamily="49" charset="-122"/>
              </a:rPr>
              <a:t>’</a:t>
            </a:r>
            <a:r>
              <a:rPr lang="en-US" altLang="zh-CN" b="1" dirty="0">
                <a:latin typeface="幼圆" pitchFamily="49" charset="-122"/>
                <a:ea typeface="幼圆" pitchFamily="49" charset="-122"/>
              </a:rPr>
              <a:t>→#E#</a:t>
            </a:r>
          </a:p>
          <a:p>
            <a:pPr eaLnBrk="1" hangingPunct="1">
              <a:spcBef>
                <a:spcPct val="20000"/>
              </a:spcBef>
              <a:buFontTx/>
              <a:buAutoNum type="arabicParenBoth"/>
            </a:pPr>
            <a:r>
              <a:rPr lang="en-US" altLang="zh-CN" b="1" dirty="0">
                <a:latin typeface="幼圆" pitchFamily="49" charset="-122"/>
                <a:ea typeface="幼圆" pitchFamily="49" charset="-122"/>
              </a:rPr>
              <a:t> E→E+T</a:t>
            </a:r>
          </a:p>
          <a:p>
            <a:pPr eaLnBrk="1" hangingPunct="1">
              <a:spcBef>
                <a:spcPct val="20000"/>
              </a:spcBef>
              <a:buFontTx/>
              <a:buAutoNum type="arabicParenBoth"/>
            </a:pPr>
            <a:r>
              <a:rPr lang="en-US" altLang="zh-CN" b="1" dirty="0">
                <a:latin typeface="幼圆" pitchFamily="49" charset="-122"/>
                <a:ea typeface="幼圆" pitchFamily="49" charset="-122"/>
              </a:rPr>
              <a:t> E→T</a:t>
            </a:r>
          </a:p>
          <a:p>
            <a:pPr eaLnBrk="1" hangingPunct="1">
              <a:spcBef>
                <a:spcPct val="20000"/>
              </a:spcBef>
              <a:buFontTx/>
              <a:buAutoNum type="arabicParenBoth"/>
            </a:pPr>
            <a:r>
              <a:rPr lang="en-US" altLang="zh-CN" b="1" dirty="0">
                <a:latin typeface="幼圆" pitchFamily="49" charset="-122"/>
                <a:ea typeface="幼圆" pitchFamily="49" charset="-122"/>
              </a:rPr>
              <a:t> T→T*F</a:t>
            </a:r>
          </a:p>
          <a:p>
            <a:pPr eaLnBrk="1" hangingPunct="1">
              <a:spcBef>
                <a:spcPct val="20000"/>
              </a:spcBef>
              <a:buFontTx/>
              <a:buAutoNum type="arabicParenBoth"/>
            </a:pPr>
            <a:r>
              <a:rPr lang="en-US" altLang="zh-CN" b="1" dirty="0">
                <a:latin typeface="幼圆" pitchFamily="49" charset="-122"/>
                <a:ea typeface="幼圆" pitchFamily="49" charset="-122"/>
              </a:rPr>
              <a:t> T→F</a:t>
            </a:r>
          </a:p>
          <a:p>
            <a:pPr eaLnBrk="1" hangingPunct="1">
              <a:spcBef>
                <a:spcPct val="20000"/>
              </a:spcBef>
              <a:buFontTx/>
              <a:buAutoNum type="arabicParenBoth"/>
            </a:pPr>
            <a:r>
              <a:rPr lang="en-US" altLang="zh-CN" b="1" dirty="0">
                <a:latin typeface="幼圆" pitchFamily="49" charset="-122"/>
                <a:ea typeface="幼圆" pitchFamily="49" charset="-122"/>
              </a:rPr>
              <a:t> F→</a:t>
            </a:r>
            <a:r>
              <a:rPr lang="en-US" altLang="zh-CN" b="1" dirty="0" smtClean="0">
                <a:latin typeface="幼圆" pitchFamily="49" charset="-122"/>
                <a:ea typeface="幼圆" pitchFamily="49" charset="-122"/>
              </a:rPr>
              <a:t>P</a:t>
            </a:r>
            <a:r>
              <a:rPr lang="en-US" altLang="zh-CN" b="1" dirty="0">
                <a:latin typeface="Arial" charset="0"/>
                <a:ea typeface="幼圆" pitchFamily="49" charset="-122"/>
                <a:sym typeface="Symbol" pitchFamily="18" charset="2"/>
              </a:rPr>
              <a:t> ↑ </a:t>
            </a:r>
            <a:r>
              <a:rPr lang="en-US" altLang="zh-CN" b="1" dirty="0" smtClean="0">
                <a:latin typeface="幼圆" pitchFamily="49" charset="-122"/>
                <a:ea typeface="幼圆" pitchFamily="49" charset="-122"/>
                <a:sym typeface="Symbol" pitchFamily="18" charset="2"/>
              </a:rPr>
              <a:t>F</a:t>
            </a:r>
            <a:endParaRPr lang="en-US" altLang="zh-CN" b="1" dirty="0">
              <a:latin typeface="幼圆" pitchFamily="49" charset="-122"/>
              <a:ea typeface="幼圆" pitchFamily="49" charset="-122"/>
              <a:sym typeface="Symbol" pitchFamily="18" charset="2"/>
            </a:endParaRPr>
          </a:p>
          <a:p>
            <a:pPr eaLnBrk="1" hangingPunct="1">
              <a:spcBef>
                <a:spcPct val="20000"/>
              </a:spcBef>
            </a:pPr>
            <a:r>
              <a:rPr lang="en-US" altLang="zh-CN" b="1" dirty="0">
                <a:latin typeface="幼圆" pitchFamily="49" charset="-122"/>
                <a:ea typeface="幼圆" pitchFamily="49" charset="-122"/>
              </a:rPr>
              <a:t>(6) F→</a:t>
            </a:r>
            <a:r>
              <a:rPr lang="en-US" altLang="zh-CN" b="1" dirty="0">
                <a:latin typeface="幼圆" pitchFamily="49" charset="-122"/>
                <a:ea typeface="幼圆" pitchFamily="49" charset="-122"/>
                <a:sym typeface="Symbol" pitchFamily="18" charset="2"/>
              </a:rPr>
              <a:t>P</a:t>
            </a:r>
          </a:p>
          <a:p>
            <a:pPr eaLnBrk="1" hangingPunct="1">
              <a:spcBef>
                <a:spcPct val="20000"/>
              </a:spcBef>
            </a:pPr>
            <a:r>
              <a:rPr lang="en-US" altLang="zh-CN" b="1" dirty="0">
                <a:latin typeface="幼圆" pitchFamily="49" charset="-122"/>
                <a:ea typeface="幼圆" pitchFamily="49" charset="-122"/>
                <a:sym typeface="Symbol" pitchFamily="18" charset="2"/>
              </a:rPr>
              <a:t>(7) P</a:t>
            </a:r>
            <a:r>
              <a:rPr lang="en-US" altLang="zh-CN" b="1" dirty="0">
                <a:latin typeface="幼圆" pitchFamily="49" charset="-122"/>
                <a:ea typeface="幼圆" pitchFamily="49" charset="-122"/>
              </a:rPr>
              <a:t>→(E)</a:t>
            </a:r>
          </a:p>
          <a:p>
            <a:pPr eaLnBrk="1" hangingPunct="1">
              <a:spcBef>
                <a:spcPct val="20000"/>
              </a:spcBef>
            </a:pPr>
            <a:r>
              <a:rPr lang="en-US" altLang="zh-CN" b="1" dirty="0">
                <a:latin typeface="幼圆" pitchFamily="49" charset="-122"/>
                <a:ea typeface="幼圆" pitchFamily="49" charset="-122"/>
              </a:rPr>
              <a:t>(8) </a:t>
            </a:r>
            <a:r>
              <a:rPr lang="en-US" altLang="zh-CN" b="1" dirty="0" err="1">
                <a:latin typeface="幼圆" pitchFamily="49" charset="-122"/>
                <a:ea typeface="幼圆" pitchFamily="49" charset="-122"/>
              </a:rPr>
              <a:t>P→i</a:t>
            </a:r>
            <a:endParaRPr lang="en-US" altLang="zh-CN" b="1" dirty="0">
              <a:latin typeface="幼圆" pitchFamily="49" charset="-122"/>
              <a:ea typeface="幼圆" pitchFamily="49" charset="-122"/>
            </a:endParaRPr>
          </a:p>
          <a:p>
            <a:pPr eaLnBrk="1" hangingPunct="1">
              <a:spcBef>
                <a:spcPct val="20000"/>
              </a:spcBef>
            </a:pPr>
            <a:endParaRPr lang="zh-CN" altLang="en-US" b="1" dirty="0">
              <a:latin typeface="幼圆" pitchFamily="49" charset="-122"/>
              <a:ea typeface="幼圆" pitchFamily="49" charset="-122"/>
            </a:endParaRPr>
          </a:p>
          <a:p>
            <a:pPr eaLnBrk="1" hangingPunct="1">
              <a:spcBef>
                <a:spcPct val="20000"/>
              </a:spcBef>
            </a:pPr>
            <a:r>
              <a:rPr lang="zh-CN" altLang="en-US" b="1" dirty="0">
                <a:latin typeface="幼圆" pitchFamily="49" charset="-122"/>
                <a:ea typeface="幼圆" pitchFamily="49" charset="-122"/>
              </a:rPr>
              <a:t>构造算符优先</a:t>
            </a:r>
          </a:p>
          <a:p>
            <a:pPr eaLnBrk="1" hangingPunct="1">
              <a:spcBef>
                <a:spcPct val="20000"/>
              </a:spcBef>
            </a:pPr>
            <a:r>
              <a:rPr lang="zh-CN" altLang="en-US" b="1" dirty="0">
                <a:latin typeface="幼圆" pitchFamily="49" charset="-122"/>
                <a:ea typeface="幼圆" pitchFamily="49" charset="-122"/>
              </a:rPr>
              <a:t>关系表。</a:t>
            </a:r>
          </a:p>
        </p:txBody>
      </p:sp>
      <p:sp>
        <p:nvSpPr>
          <p:cNvPr id="6149" name="Text Box 9"/>
          <p:cNvSpPr txBox="1">
            <a:spLocks noChangeArrowheads="1"/>
          </p:cNvSpPr>
          <p:nvPr/>
        </p:nvSpPr>
        <p:spPr bwMode="auto">
          <a:xfrm>
            <a:off x="3016250" y="125730"/>
            <a:ext cx="5410200"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zh-CN" altLang="en-US" b="1" dirty="0">
                <a:latin typeface="幼圆" pitchFamily="49" charset="-122"/>
                <a:ea typeface="幼圆" pitchFamily="49" charset="-122"/>
              </a:rPr>
              <a:t>构造优先分析表的步骤</a:t>
            </a:r>
            <a:r>
              <a:rPr lang="zh-CN" altLang="en-US" b="1" dirty="0" smtClean="0">
                <a:latin typeface="幼圆" pitchFamily="49" charset="-122"/>
                <a:ea typeface="幼圆" pitchFamily="49" charset="-122"/>
              </a:rPr>
              <a:t>：</a:t>
            </a:r>
            <a:endParaRPr lang="en-US" altLang="zh-CN" b="1" dirty="0" smtClean="0">
              <a:latin typeface="幼圆" pitchFamily="49" charset="-122"/>
              <a:ea typeface="幼圆" pitchFamily="49" charset="-122"/>
            </a:endParaRPr>
          </a:p>
          <a:p>
            <a:pPr eaLnBrk="1" hangingPunct="1">
              <a:spcBef>
                <a:spcPct val="30000"/>
              </a:spcBef>
            </a:pPr>
            <a:r>
              <a:rPr lang="en-US" altLang="zh-CN" b="1" dirty="0" smtClean="0">
                <a:latin typeface="幼圆" pitchFamily="49" charset="-122"/>
                <a:ea typeface="幼圆" pitchFamily="49" charset="-122"/>
              </a:rPr>
              <a:t>0</a:t>
            </a:r>
            <a:r>
              <a:rPr lang="zh-CN" altLang="en-US" b="1" dirty="0" smtClean="0">
                <a:latin typeface="幼圆" pitchFamily="49" charset="-122"/>
                <a:ea typeface="幼圆" pitchFamily="49" charset="-122"/>
              </a:rPr>
              <a:t>）统计所有的终结符</a:t>
            </a:r>
            <a:endParaRPr lang="zh-CN" altLang="en-US" b="1" dirty="0">
              <a:latin typeface="幼圆" pitchFamily="49" charset="-122"/>
              <a:ea typeface="幼圆" pitchFamily="49" charset="-122"/>
            </a:endParaRPr>
          </a:p>
        </p:txBody>
      </p:sp>
      <p:sp>
        <p:nvSpPr>
          <p:cNvPr id="6150" name="Text Box 11"/>
          <p:cNvSpPr txBox="1">
            <a:spLocks noChangeArrowheads="1"/>
          </p:cNvSpPr>
          <p:nvPr/>
        </p:nvSpPr>
        <p:spPr bwMode="auto">
          <a:xfrm>
            <a:off x="8426450" y="64008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a:ea typeface="幼圆" pitchFamily="49" charset="-122"/>
                <a:hlinkClick r:id="rId3" action="ppaction://hlinksldjump"/>
              </a:rPr>
              <a:t>返回</a:t>
            </a:r>
            <a:endParaRPr lang="zh-CN" altLang="en-US" sz="1800">
              <a:ea typeface="幼圆" pitchFamily="49" charset="-122"/>
            </a:endParaRPr>
          </a:p>
        </p:txBody>
      </p:sp>
      <p:sp>
        <p:nvSpPr>
          <p:cNvPr id="3" name="矩形 2"/>
          <p:cNvSpPr/>
          <p:nvPr/>
        </p:nvSpPr>
        <p:spPr>
          <a:xfrm>
            <a:off x="3016250" y="1239142"/>
            <a:ext cx="6966520" cy="461665"/>
          </a:xfrm>
          <a:prstGeom prst="rect">
            <a:avLst/>
          </a:prstGeom>
        </p:spPr>
        <p:txBody>
          <a:bodyPr wrap="square">
            <a:spAutoFit/>
          </a:bodyPr>
          <a:lstStyle/>
          <a:p>
            <a:pPr lvl="0">
              <a:spcBef>
                <a:spcPct val="30000"/>
              </a:spcBef>
            </a:pPr>
            <a:r>
              <a:rPr lang="zh-CN" altLang="en-US" b="1" dirty="0">
                <a:latin typeface="幼圆" pitchFamily="49" charset="-122"/>
                <a:ea typeface="幼圆" pitchFamily="49" charset="-122"/>
              </a:rPr>
              <a:t>1）计算每个</a:t>
            </a:r>
            <a:r>
              <a:rPr lang="en-US" altLang="zh-CN" b="1" dirty="0">
                <a:latin typeface="幼圆" pitchFamily="49" charset="-122"/>
                <a:ea typeface="幼圆" pitchFamily="49" charset="-122"/>
              </a:rPr>
              <a:t>V</a:t>
            </a:r>
            <a:r>
              <a:rPr lang="en-US" altLang="zh-CN" b="1" baseline="-30000" dirty="0">
                <a:latin typeface="幼圆" pitchFamily="49" charset="-122"/>
                <a:ea typeface="幼圆" pitchFamily="49" charset="-122"/>
              </a:rPr>
              <a:t>N</a:t>
            </a:r>
            <a:r>
              <a:rPr lang="zh-CN" altLang="en-US" b="1" dirty="0">
                <a:latin typeface="幼圆" pitchFamily="49" charset="-122"/>
                <a:ea typeface="幼圆" pitchFamily="49" charset="-122"/>
              </a:rPr>
              <a:t>的</a:t>
            </a:r>
            <a:r>
              <a:rPr lang="en-US" altLang="zh-CN" b="1" dirty="0" err="1">
                <a:latin typeface="幼圆" pitchFamily="49" charset="-122"/>
                <a:ea typeface="幼圆" pitchFamily="49" charset="-122"/>
              </a:rPr>
              <a:t>FirstV</a:t>
            </a:r>
            <a:r>
              <a:rPr lang="en-US" altLang="zh-CN" b="1" baseline="-30000" dirty="0" err="1">
                <a:latin typeface="幼圆" pitchFamily="49" charset="-122"/>
                <a:ea typeface="幼圆" pitchFamily="49" charset="-122"/>
              </a:rPr>
              <a:t>T</a:t>
            </a:r>
            <a:r>
              <a:rPr lang="zh-CN" altLang="en-US" b="1" dirty="0">
                <a:latin typeface="幼圆" pitchFamily="49" charset="-122"/>
                <a:ea typeface="幼圆" pitchFamily="49" charset="-122"/>
              </a:rPr>
              <a:t>集和</a:t>
            </a:r>
            <a:r>
              <a:rPr lang="en-US" altLang="zh-CN" b="1" dirty="0" err="1">
                <a:latin typeface="幼圆" pitchFamily="49" charset="-122"/>
                <a:ea typeface="幼圆" pitchFamily="49" charset="-122"/>
              </a:rPr>
              <a:t>LastV</a:t>
            </a:r>
            <a:r>
              <a:rPr lang="en-US" altLang="zh-CN" b="1" baseline="-30000" dirty="0" err="1">
                <a:latin typeface="幼圆" pitchFamily="49" charset="-122"/>
                <a:ea typeface="幼圆" pitchFamily="49" charset="-122"/>
              </a:rPr>
              <a:t>T</a:t>
            </a:r>
            <a:r>
              <a:rPr lang="zh-CN" altLang="en-US" b="1" dirty="0">
                <a:latin typeface="幼圆" pitchFamily="49" charset="-122"/>
                <a:ea typeface="幼圆" pitchFamily="49" charset="-122"/>
              </a:rPr>
              <a:t>集</a:t>
            </a:r>
          </a:p>
        </p:txBody>
      </p:sp>
      <p:sp>
        <p:nvSpPr>
          <p:cNvPr id="4" name="矩形 3"/>
          <p:cNvSpPr/>
          <p:nvPr/>
        </p:nvSpPr>
        <p:spPr>
          <a:xfrm>
            <a:off x="3089606" y="1988840"/>
            <a:ext cx="5010785" cy="3490186"/>
          </a:xfrm>
          <a:prstGeom prst="rect">
            <a:avLst/>
          </a:prstGeom>
        </p:spPr>
        <p:txBody>
          <a:bodyPr wrap="square">
            <a:spAutoFit/>
          </a:bodyPr>
          <a:lstStyle/>
          <a:p>
            <a:pPr lvl="0">
              <a:spcBef>
                <a:spcPct val="30000"/>
              </a:spcBef>
            </a:pPr>
            <a:r>
              <a:rPr lang="zh-CN" altLang="en-US" b="1" dirty="0">
                <a:solidFill>
                  <a:srgbClr val="C00000"/>
                </a:solidFill>
                <a:latin typeface="幼圆" pitchFamily="49" charset="-122"/>
                <a:ea typeface="幼圆" pitchFamily="49" charset="-122"/>
              </a:rPr>
              <a:t>2）</a:t>
            </a:r>
            <a:r>
              <a:rPr lang="zh-CN" altLang="en-US" b="1" dirty="0" smtClean="0">
                <a:solidFill>
                  <a:srgbClr val="C00000"/>
                </a:solidFill>
                <a:latin typeface="幼圆" pitchFamily="49" charset="-122"/>
                <a:ea typeface="幼圆" pitchFamily="49" charset="-122"/>
              </a:rPr>
              <a:t>求</a:t>
            </a:r>
            <a:r>
              <a:rPr lang="en-US" altLang="zh-CN" b="1" dirty="0" smtClean="0">
                <a:solidFill>
                  <a:srgbClr val="C00000"/>
                </a:solidFill>
                <a:latin typeface="幼圆" pitchFamily="49" charset="-122"/>
                <a:ea typeface="幼圆" pitchFamily="49" charset="-122"/>
              </a:rPr>
              <a:t>V</a:t>
            </a:r>
            <a:r>
              <a:rPr lang="en-US" altLang="zh-CN" b="1" baseline="-25000" dirty="0" smtClean="0">
                <a:solidFill>
                  <a:srgbClr val="C00000"/>
                </a:solidFill>
                <a:latin typeface="幼圆" pitchFamily="49" charset="-122"/>
                <a:ea typeface="幼圆" pitchFamily="49" charset="-122"/>
              </a:rPr>
              <a:t>T</a:t>
            </a:r>
            <a:r>
              <a:rPr lang="zh-CN" altLang="en-US" b="1" dirty="0" smtClean="0">
                <a:solidFill>
                  <a:srgbClr val="C00000"/>
                </a:solidFill>
                <a:latin typeface="幼圆" pitchFamily="49" charset="-122"/>
                <a:ea typeface="幼圆" pitchFamily="49" charset="-122"/>
              </a:rPr>
              <a:t>符号间的优先</a:t>
            </a:r>
            <a:r>
              <a:rPr lang="zh-CN" altLang="en-US" b="1" dirty="0">
                <a:solidFill>
                  <a:srgbClr val="C00000"/>
                </a:solidFill>
                <a:latin typeface="幼圆" pitchFamily="49" charset="-122"/>
                <a:ea typeface="幼圆" pitchFamily="49" charset="-122"/>
              </a:rPr>
              <a:t>关系</a:t>
            </a:r>
          </a:p>
          <a:p>
            <a:pPr lvl="0">
              <a:spcBef>
                <a:spcPct val="30000"/>
              </a:spcBef>
              <a:buFontTx/>
              <a:buChar char="•"/>
            </a:pPr>
            <a:r>
              <a:rPr lang="zh-CN" altLang="en-US" b="1" dirty="0">
                <a:latin typeface="幼圆" pitchFamily="49" charset="-122"/>
                <a:ea typeface="幼圆" pitchFamily="49" charset="-122"/>
              </a:rPr>
              <a:t> </a:t>
            </a:r>
            <a:r>
              <a:rPr lang="zh-CN" altLang="en-US" b="1" dirty="0" smtClean="0">
                <a:latin typeface="幼圆" pitchFamily="49" charset="-122"/>
                <a:ea typeface="幼圆" pitchFamily="49" charset="-122"/>
              </a:rPr>
              <a:t>求   关系 </a:t>
            </a:r>
            <a:r>
              <a:rPr lang="en-US" altLang="zh-CN" b="1" dirty="0" smtClean="0">
                <a:latin typeface="幼圆" pitchFamily="49" charset="-122"/>
                <a:ea typeface="幼圆" pitchFamily="49" charset="-122"/>
              </a:rPr>
              <a:t>(</a:t>
            </a:r>
            <a:r>
              <a:rPr lang="zh-CN" altLang="en-US" b="1" dirty="0">
                <a:latin typeface="幼圆" pitchFamily="49" charset="-122"/>
                <a:ea typeface="幼圆" pitchFamily="49" charset="-122"/>
              </a:rPr>
              <a:t>同</a:t>
            </a:r>
            <a:r>
              <a:rPr lang="zh-CN" altLang="en-US" b="1" dirty="0" smtClean="0">
                <a:latin typeface="幼圆" pitchFamily="49" charset="-122"/>
                <a:ea typeface="幼圆" pitchFamily="49" charset="-122"/>
              </a:rPr>
              <a:t>一产生式</a:t>
            </a:r>
            <a:r>
              <a:rPr lang="en-US" altLang="zh-CN" b="1" dirty="0" smtClean="0">
                <a:latin typeface="幼圆" pitchFamily="49" charset="-122"/>
                <a:ea typeface="幼圆" pitchFamily="49" charset="-122"/>
              </a:rPr>
              <a:t>)</a:t>
            </a:r>
            <a:endParaRPr lang="zh-CN" altLang="en-US" b="1" dirty="0">
              <a:latin typeface="幼圆" pitchFamily="49" charset="-122"/>
              <a:ea typeface="幼圆" pitchFamily="49" charset="-122"/>
            </a:endParaRPr>
          </a:p>
          <a:p>
            <a:pPr lvl="0">
              <a:spcBef>
                <a:spcPct val="30000"/>
              </a:spcBef>
              <a:buFontTx/>
              <a:buChar char="•"/>
            </a:pPr>
            <a:r>
              <a:rPr lang="zh-CN" altLang="en-US" b="1" dirty="0">
                <a:latin typeface="幼圆" pitchFamily="49" charset="-122"/>
                <a:ea typeface="幼圆" pitchFamily="49" charset="-122"/>
              </a:rPr>
              <a:t> </a:t>
            </a:r>
            <a:r>
              <a:rPr lang="zh-CN" altLang="en-US" b="1" dirty="0" smtClean="0">
                <a:latin typeface="幼圆" pitchFamily="49" charset="-122"/>
                <a:ea typeface="幼圆" pitchFamily="49" charset="-122"/>
              </a:rPr>
              <a:t>求   关系</a:t>
            </a:r>
            <a:r>
              <a:rPr lang="zh-CN" altLang="en-US" b="1" dirty="0">
                <a:latin typeface="幼圆" pitchFamily="49" charset="-122"/>
                <a:ea typeface="幼圆" pitchFamily="49" charset="-122"/>
              </a:rPr>
              <a:t>：找</a:t>
            </a:r>
            <a:r>
              <a:rPr lang="zh-CN" altLang="en-US" b="1" dirty="0">
                <a:latin typeface="宋体" pitchFamily="2" charset="-122"/>
                <a:ea typeface="幼圆" pitchFamily="49" charset="-122"/>
              </a:rPr>
              <a:t>…</a:t>
            </a:r>
            <a:r>
              <a:rPr lang="en-US" altLang="zh-CN" b="1" dirty="0" err="1">
                <a:latin typeface="幼圆" pitchFamily="49" charset="-122"/>
                <a:ea typeface="幼圆" pitchFamily="49" charset="-122"/>
              </a:rPr>
              <a:t>aB</a:t>
            </a:r>
            <a:r>
              <a:rPr lang="en-US" altLang="zh-CN" b="1" dirty="0" smtClean="0">
                <a:latin typeface="宋体" pitchFamily="2" charset="-122"/>
                <a:ea typeface="幼圆" pitchFamily="49" charset="-122"/>
              </a:rPr>
              <a:t>…</a:t>
            </a:r>
            <a:r>
              <a:rPr lang="en-US" altLang="zh-CN" b="1" dirty="0" smtClean="0">
                <a:latin typeface="幼圆" pitchFamily="49" charset="-122"/>
                <a:ea typeface="幼圆" pitchFamily="49" charset="-122"/>
              </a:rPr>
              <a:t>，</a:t>
            </a:r>
            <a:r>
              <a:rPr lang="zh-CN" altLang="en-US" b="1" dirty="0" smtClean="0">
                <a:latin typeface="幼圆" pitchFamily="49" charset="-122"/>
                <a:ea typeface="幼圆" pitchFamily="49" charset="-122"/>
              </a:rPr>
              <a:t>（终结符号在前，非终结符号在后）</a:t>
            </a:r>
            <a:r>
              <a:rPr lang="en-US" altLang="zh-CN" b="1" dirty="0" smtClean="0">
                <a:latin typeface="幼圆" pitchFamily="49" charset="-122"/>
                <a:ea typeface="幼圆" pitchFamily="49" charset="-122"/>
              </a:rPr>
              <a:t>   </a:t>
            </a:r>
            <a:endParaRPr lang="en-US" altLang="zh-CN" b="1" dirty="0" smtClean="0">
              <a:latin typeface="幼圆" pitchFamily="49" charset="-122"/>
              <a:ea typeface="幼圆" pitchFamily="49" charset="-122"/>
            </a:endParaRPr>
          </a:p>
          <a:p>
            <a:pPr lvl="0">
              <a:spcBef>
                <a:spcPct val="30000"/>
              </a:spcBef>
            </a:pPr>
            <a:r>
              <a:rPr lang="en-US" altLang="zh-CN" b="1" dirty="0" smtClean="0">
                <a:latin typeface="幼圆" pitchFamily="49" charset="-122"/>
                <a:ea typeface="幼圆" pitchFamily="49" charset="-122"/>
              </a:rPr>
              <a:t>a   </a:t>
            </a:r>
            <a:r>
              <a:rPr lang="en-US" altLang="zh-CN" b="1" dirty="0" err="1" smtClean="0">
                <a:latin typeface="幼圆" pitchFamily="49" charset="-122"/>
                <a:ea typeface="幼圆" pitchFamily="49" charset="-122"/>
              </a:rPr>
              <a:t>FirstVT</a:t>
            </a:r>
            <a:r>
              <a:rPr lang="en-US" altLang="zh-CN" b="1" dirty="0" smtClean="0">
                <a:latin typeface="幼圆" pitchFamily="49" charset="-122"/>
                <a:ea typeface="幼圆" pitchFamily="49" charset="-122"/>
              </a:rPr>
              <a:t>(B</a:t>
            </a:r>
            <a:r>
              <a:rPr lang="en-US" altLang="zh-CN" b="1" dirty="0">
                <a:latin typeface="幼圆" pitchFamily="49" charset="-122"/>
                <a:ea typeface="幼圆" pitchFamily="49" charset="-122"/>
              </a:rPr>
              <a:t>)</a:t>
            </a:r>
          </a:p>
          <a:p>
            <a:pPr lvl="0">
              <a:spcBef>
                <a:spcPct val="30000"/>
              </a:spcBef>
              <a:buFontTx/>
              <a:buChar char="•"/>
            </a:pPr>
            <a:r>
              <a:rPr lang="zh-CN" altLang="en-US" b="1" dirty="0">
                <a:latin typeface="幼圆" pitchFamily="49" charset="-122"/>
                <a:ea typeface="幼圆" pitchFamily="49" charset="-122"/>
              </a:rPr>
              <a:t> </a:t>
            </a:r>
            <a:r>
              <a:rPr lang="zh-CN" altLang="en-US" b="1" dirty="0" smtClean="0">
                <a:latin typeface="幼圆" pitchFamily="49" charset="-122"/>
                <a:ea typeface="幼圆" pitchFamily="49" charset="-122"/>
              </a:rPr>
              <a:t>求   关系</a:t>
            </a:r>
            <a:r>
              <a:rPr lang="zh-CN" altLang="en-US" b="1" dirty="0">
                <a:latin typeface="幼圆" pitchFamily="49" charset="-122"/>
                <a:ea typeface="幼圆" pitchFamily="49" charset="-122"/>
              </a:rPr>
              <a:t>：找</a:t>
            </a:r>
            <a:r>
              <a:rPr lang="zh-CN" altLang="en-US" b="1" dirty="0">
                <a:latin typeface="宋体" pitchFamily="2" charset="-122"/>
                <a:ea typeface="幼圆" pitchFamily="49" charset="-122"/>
              </a:rPr>
              <a:t>…</a:t>
            </a:r>
            <a:r>
              <a:rPr lang="en-US" altLang="zh-CN" b="1" dirty="0" err="1">
                <a:latin typeface="幼圆" pitchFamily="49" charset="-122"/>
                <a:ea typeface="幼圆" pitchFamily="49" charset="-122"/>
              </a:rPr>
              <a:t>Bc</a:t>
            </a:r>
            <a:r>
              <a:rPr lang="en-US" altLang="zh-CN" b="1" dirty="0" smtClean="0">
                <a:latin typeface="宋体" pitchFamily="2" charset="-122"/>
                <a:ea typeface="幼圆" pitchFamily="49" charset="-122"/>
              </a:rPr>
              <a:t>…</a:t>
            </a:r>
            <a:r>
              <a:rPr lang="en-US" altLang="zh-CN" b="1" dirty="0" smtClean="0">
                <a:latin typeface="幼圆" pitchFamily="49" charset="-122"/>
                <a:ea typeface="幼圆" pitchFamily="49" charset="-122"/>
              </a:rPr>
              <a:t>，</a:t>
            </a:r>
            <a:r>
              <a:rPr lang="zh-CN" altLang="en-US" b="1" dirty="0" smtClean="0">
                <a:latin typeface="幼圆" pitchFamily="49" charset="-122"/>
                <a:ea typeface="幼圆" pitchFamily="49" charset="-122"/>
              </a:rPr>
              <a:t>（终结</a:t>
            </a:r>
            <a:r>
              <a:rPr lang="zh-CN" altLang="en-US" b="1" dirty="0">
                <a:latin typeface="幼圆" pitchFamily="49" charset="-122"/>
                <a:ea typeface="幼圆" pitchFamily="49" charset="-122"/>
              </a:rPr>
              <a:t>符号</a:t>
            </a:r>
            <a:r>
              <a:rPr lang="zh-CN" altLang="en-US" b="1" dirty="0" smtClean="0">
                <a:latin typeface="幼圆" pitchFamily="49" charset="-122"/>
                <a:ea typeface="幼圆" pitchFamily="49" charset="-122"/>
              </a:rPr>
              <a:t>在后，</a:t>
            </a:r>
            <a:r>
              <a:rPr lang="zh-CN" altLang="en-US" b="1" dirty="0">
                <a:latin typeface="幼圆" pitchFamily="49" charset="-122"/>
                <a:ea typeface="幼圆" pitchFamily="49" charset="-122"/>
              </a:rPr>
              <a:t>非终结符号</a:t>
            </a:r>
            <a:r>
              <a:rPr lang="zh-CN" altLang="en-US" b="1" dirty="0" smtClean="0">
                <a:latin typeface="幼圆" pitchFamily="49" charset="-122"/>
                <a:ea typeface="幼圆" pitchFamily="49" charset="-122"/>
              </a:rPr>
              <a:t>在前） </a:t>
            </a:r>
            <a:r>
              <a:rPr lang="en-US" altLang="zh-CN" b="1" dirty="0" err="1" smtClean="0">
                <a:latin typeface="幼圆" pitchFamily="49" charset="-122"/>
                <a:ea typeface="幼圆" pitchFamily="49" charset="-122"/>
              </a:rPr>
              <a:t>LastVT</a:t>
            </a:r>
            <a:r>
              <a:rPr lang="en-US" altLang="zh-CN" b="1" dirty="0" smtClean="0">
                <a:latin typeface="幼圆" pitchFamily="49" charset="-122"/>
                <a:ea typeface="幼圆" pitchFamily="49" charset="-122"/>
              </a:rPr>
              <a:t>(B</a:t>
            </a:r>
            <a:r>
              <a:rPr lang="en-US" altLang="zh-CN" b="1" dirty="0" smtClean="0">
                <a:latin typeface="幼圆" pitchFamily="49" charset="-122"/>
                <a:ea typeface="幼圆" pitchFamily="49" charset="-122"/>
              </a:rPr>
              <a:t>)    c</a:t>
            </a:r>
            <a:endParaRPr lang="zh-CN" altLang="en-US" dirty="0"/>
          </a:p>
        </p:txBody>
      </p:sp>
      <p:sp>
        <p:nvSpPr>
          <p:cNvPr id="5" name="矩形 4"/>
          <p:cNvSpPr/>
          <p:nvPr/>
        </p:nvSpPr>
        <p:spPr>
          <a:xfrm>
            <a:off x="3203848" y="5517232"/>
            <a:ext cx="2815194" cy="461665"/>
          </a:xfrm>
          <a:prstGeom prst="rect">
            <a:avLst/>
          </a:prstGeom>
        </p:spPr>
        <p:txBody>
          <a:bodyPr wrap="none">
            <a:spAutoFit/>
          </a:bodyPr>
          <a:lstStyle/>
          <a:p>
            <a:pPr lvl="0">
              <a:spcBef>
                <a:spcPct val="30000"/>
              </a:spcBef>
            </a:pPr>
            <a:r>
              <a:rPr lang="zh-CN" altLang="en-US" b="1" dirty="0">
                <a:solidFill>
                  <a:srgbClr val="C00000"/>
                </a:solidFill>
                <a:latin typeface="幼圆" pitchFamily="49" charset="-122"/>
                <a:ea typeface="幼圆" pitchFamily="49" charset="-122"/>
              </a:rPr>
              <a:t>3）构造优先关系表</a:t>
            </a:r>
          </a:p>
        </p:txBody>
      </p:sp>
      <p:pic>
        <p:nvPicPr>
          <p:cNvPr id="8" name="Picture 10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2685578"/>
            <a:ext cx="228600" cy="14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8371" y="3068960"/>
            <a:ext cx="239713" cy="28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3933056"/>
            <a:ext cx="239713" cy="28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9484" y="4362726"/>
            <a:ext cx="228600" cy="19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5157192"/>
            <a:ext cx="228600" cy="19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678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fade">
                                      <p:cBhvr>
                                        <p:cTn id="7" dur="1000"/>
                                        <p:tgtEl>
                                          <p:spTgt spid="6149"/>
                                        </p:tgtEl>
                                      </p:cBhvr>
                                    </p:animEffect>
                                    <p:anim calcmode="lin" valueType="num">
                                      <p:cBhvr>
                                        <p:cTn id="8" dur="1000" fill="hold"/>
                                        <p:tgtEl>
                                          <p:spTgt spid="6149"/>
                                        </p:tgtEl>
                                        <p:attrNameLst>
                                          <p:attrName>ppt_x</p:attrName>
                                        </p:attrNameLst>
                                      </p:cBhvr>
                                      <p:tavLst>
                                        <p:tav tm="0">
                                          <p:val>
                                            <p:strVal val="#ppt_x"/>
                                          </p:val>
                                        </p:tav>
                                        <p:tav tm="100000">
                                          <p:val>
                                            <p:strVal val="#ppt_x"/>
                                          </p:val>
                                        </p:tav>
                                      </p:tavLst>
                                    </p:anim>
                                    <p:anim calcmode="lin" valueType="num">
                                      <p:cBhvr>
                                        <p:cTn id="9" dur="1000" fill="hold"/>
                                        <p:tgtEl>
                                          <p:spTgt spid="614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3" grpId="0"/>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6148" name="Text Box 2"/>
          <p:cNvSpPr txBox="1">
            <a:spLocks noChangeArrowheads="1"/>
          </p:cNvSpPr>
          <p:nvPr/>
        </p:nvSpPr>
        <p:spPr bwMode="auto">
          <a:xfrm>
            <a:off x="381000" y="533400"/>
            <a:ext cx="2286000" cy="5724525"/>
          </a:xfrm>
          <a:prstGeom prst="rect">
            <a:avLst/>
          </a:prstGeom>
          <a:solidFill>
            <a:srgbClr val="FDF5D7"/>
          </a:solidFill>
          <a:ln w="9525">
            <a:solidFill>
              <a:srgbClr val="FDF5D7"/>
            </a:solidFill>
            <a:miter lim="800000"/>
            <a:headEnd/>
            <a:tailEnd/>
          </a:ln>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zh-CN" altLang="en-US" b="1" dirty="0" smtClean="0">
                <a:latin typeface="幼圆" pitchFamily="49" charset="-122"/>
                <a:ea typeface="幼圆" pitchFamily="49" charset="-122"/>
              </a:rPr>
              <a:t>例</a:t>
            </a:r>
            <a:r>
              <a:rPr lang="en-US" altLang="zh-CN" b="1" dirty="0" smtClean="0">
                <a:latin typeface="幼圆" pitchFamily="49" charset="-122"/>
                <a:ea typeface="幼圆" pitchFamily="49" charset="-122"/>
              </a:rPr>
              <a:t>5.3</a:t>
            </a:r>
            <a:r>
              <a:rPr lang="zh-CN" altLang="en-US" b="1" dirty="0" smtClean="0">
                <a:latin typeface="幼圆" pitchFamily="49" charset="-122"/>
                <a:ea typeface="幼圆" pitchFamily="49" charset="-122"/>
              </a:rPr>
              <a:t> </a:t>
            </a:r>
            <a:r>
              <a:rPr lang="zh-CN" altLang="en-US" b="1" dirty="0">
                <a:latin typeface="幼圆" pitchFamily="49" charset="-122"/>
                <a:ea typeface="幼圆" pitchFamily="49" charset="-122"/>
              </a:rPr>
              <a:t>文法</a:t>
            </a:r>
            <a:r>
              <a:rPr lang="en-US" altLang="zh-CN" b="1" dirty="0">
                <a:latin typeface="幼圆" pitchFamily="49" charset="-122"/>
                <a:ea typeface="幼圆" pitchFamily="49" charset="-122"/>
              </a:rPr>
              <a:t>G[E]</a:t>
            </a:r>
          </a:p>
          <a:p>
            <a:pPr eaLnBrk="1" hangingPunct="1">
              <a:spcBef>
                <a:spcPct val="20000"/>
              </a:spcBef>
            </a:pPr>
            <a:r>
              <a:rPr lang="en-US" altLang="zh-CN" b="1" dirty="0">
                <a:latin typeface="幼圆" pitchFamily="49" charset="-122"/>
                <a:ea typeface="幼圆" pitchFamily="49" charset="-122"/>
              </a:rPr>
              <a:t>(0) E</a:t>
            </a:r>
            <a:r>
              <a:rPr lang="en-US" altLang="zh-CN" b="1" dirty="0">
                <a:latin typeface="Comic Sans MS" pitchFamily="66" charset="0"/>
                <a:ea typeface="幼圆" pitchFamily="49" charset="-122"/>
              </a:rPr>
              <a:t>’</a:t>
            </a:r>
            <a:r>
              <a:rPr lang="en-US" altLang="zh-CN" b="1" dirty="0">
                <a:latin typeface="幼圆" pitchFamily="49" charset="-122"/>
                <a:ea typeface="幼圆" pitchFamily="49" charset="-122"/>
              </a:rPr>
              <a:t>→#E#</a:t>
            </a:r>
          </a:p>
          <a:p>
            <a:pPr eaLnBrk="1" hangingPunct="1">
              <a:spcBef>
                <a:spcPct val="20000"/>
              </a:spcBef>
              <a:buFontTx/>
              <a:buAutoNum type="arabicParenBoth"/>
            </a:pPr>
            <a:r>
              <a:rPr lang="en-US" altLang="zh-CN" b="1" dirty="0">
                <a:latin typeface="幼圆" pitchFamily="49" charset="-122"/>
                <a:ea typeface="幼圆" pitchFamily="49" charset="-122"/>
              </a:rPr>
              <a:t> E→E+T</a:t>
            </a:r>
          </a:p>
          <a:p>
            <a:pPr eaLnBrk="1" hangingPunct="1">
              <a:spcBef>
                <a:spcPct val="20000"/>
              </a:spcBef>
              <a:buFontTx/>
              <a:buAutoNum type="arabicParenBoth"/>
            </a:pPr>
            <a:r>
              <a:rPr lang="en-US" altLang="zh-CN" b="1" dirty="0">
                <a:latin typeface="幼圆" pitchFamily="49" charset="-122"/>
                <a:ea typeface="幼圆" pitchFamily="49" charset="-122"/>
              </a:rPr>
              <a:t> E→T</a:t>
            </a:r>
          </a:p>
          <a:p>
            <a:pPr eaLnBrk="1" hangingPunct="1">
              <a:spcBef>
                <a:spcPct val="20000"/>
              </a:spcBef>
              <a:buFontTx/>
              <a:buAutoNum type="arabicParenBoth"/>
            </a:pPr>
            <a:r>
              <a:rPr lang="en-US" altLang="zh-CN" b="1" dirty="0">
                <a:latin typeface="幼圆" pitchFamily="49" charset="-122"/>
                <a:ea typeface="幼圆" pitchFamily="49" charset="-122"/>
              </a:rPr>
              <a:t> T→T*F</a:t>
            </a:r>
          </a:p>
          <a:p>
            <a:pPr eaLnBrk="1" hangingPunct="1">
              <a:spcBef>
                <a:spcPct val="20000"/>
              </a:spcBef>
              <a:buFontTx/>
              <a:buAutoNum type="arabicParenBoth"/>
            </a:pPr>
            <a:r>
              <a:rPr lang="en-US" altLang="zh-CN" b="1" dirty="0">
                <a:latin typeface="幼圆" pitchFamily="49" charset="-122"/>
                <a:ea typeface="幼圆" pitchFamily="49" charset="-122"/>
              </a:rPr>
              <a:t> T→F</a:t>
            </a:r>
          </a:p>
          <a:p>
            <a:pPr eaLnBrk="1" hangingPunct="1">
              <a:spcBef>
                <a:spcPct val="20000"/>
              </a:spcBef>
              <a:buFontTx/>
              <a:buAutoNum type="arabicParenBoth"/>
            </a:pPr>
            <a:r>
              <a:rPr lang="en-US" altLang="zh-CN" b="1" dirty="0">
                <a:latin typeface="幼圆" pitchFamily="49" charset="-122"/>
                <a:ea typeface="幼圆" pitchFamily="49" charset="-122"/>
              </a:rPr>
              <a:t> F→</a:t>
            </a:r>
            <a:r>
              <a:rPr lang="en-US" altLang="zh-CN" b="1" dirty="0" smtClean="0">
                <a:latin typeface="幼圆" pitchFamily="49" charset="-122"/>
                <a:ea typeface="幼圆" pitchFamily="49" charset="-122"/>
              </a:rPr>
              <a:t>P</a:t>
            </a:r>
            <a:r>
              <a:rPr lang="en-US" altLang="zh-CN" b="1" dirty="0">
                <a:latin typeface="Arial" charset="0"/>
                <a:ea typeface="幼圆" pitchFamily="49" charset="-122"/>
                <a:sym typeface="Symbol" pitchFamily="18" charset="2"/>
              </a:rPr>
              <a:t> ↑ </a:t>
            </a:r>
            <a:r>
              <a:rPr lang="en-US" altLang="zh-CN" b="1" dirty="0" smtClean="0">
                <a:latin typeface="幼圆" pitchFamily="49" charset="-122"/>
                <a:ea typeface="幼圆" pitchFamily="49" charset="-122"/>
                <a:sym typeface="Symbol" pitchFamily="18" charset="2"/>
              </a:rPr>
              <a:t>F</a:t>
            </a:r>
            <a:endParaRPr lang="en-US" altLang="zh-CN" b="1" dirty="0">
              <a:latin typeface="幼圆" pitchFamily="49" charset="-122"/>
              <a:ea typeface="幼圆" pitchFamily="49" charset="-122"/>
              <a:sym typeface="Symbol" pitchFamily="18" charset="2"/>
            </a:endParaRPr>
          </a:p>
          <a:p>
            <a:pPr eaLnBrk="1" hangingPunct="1">
              <a:spcBef>
                <a:spcPct val="20000"/>
              </a:spcBef>
            </a:pPr>
            <a:r>
              <a:rPr lang="en-US" altLang="zh-CN" b="1" dirty="0">
                <a:latin typeface="幼圆" pitchFamily="49" charset="-122"/>
                <a:ea typeface="幼圆" pitchFamily="49" charset="-122"/>
              </a:rPr>
              <a:t>(6) F→</a:t>
            </a:r>
            <a:r>
              <a:rPr lang="en-US" altLang="zh-CN" b="1" dirty="0">
                <a:latin typeface="幼圆" pitchFamily="49" charset="-122"/>
                <a:ea typeface="幼圆" pitchFamily="49" charset="-122"/>
                <a:sym typeface="Symbol" pitchFamily="18" charset="2"/>
              </a:rPr>
              <a:t>P</a:t>
            </a:r>
          </a:p>
          <a:p>
            <a:pPr eaLnBrk="1" hangingPunct="1">
              <a:spcBef>
                <a:spcPct val="20000"/>
              </a:spcBef>
            </a:pPr>
            <a:r>
              <a:rPr lang="en-US" altLang="zh-CN" b="1" dirty="0">
                <a:latin typeface="幼圆" pitchFamily="49" charset="-122"/>
                <a:ea typeface="幼圆" pitchFamily="49" charset="-122"/>
                <a:sym typeface="Symbol" pitchFamily="18" charset="2"/>
              </a:rPr>
              <a:t>(7) P</a:t>
            </a:r>
            <a:r>
              <a:rPr lang="en-US" altLang="zh-CN" b="1" dirty="0">
                <a:latin typeface="幼圆" pitchFamily="49" charset="-122"/>
                <a:ea typeface="幼圆" pitchFamily="49" charset="-122"/>
              </a:rPr>
              <a:t>→(E)</a:t>
            </a:r>
          </a:p>
          <a:p>
            <a:pPr eaLnBrk="1" hangingPunct="1">
              <a:spcBef>
                <a:spcPct val="20000"/>
              </a:spcBef>
            </a:pPr>
            <a:r>
              <a:rPr lang="en-US" altLang="zh-CN" b="1" dirty="0">
                <a:latin typeface="幼圆" pitchFamily="49" charset="-122"/>
                <a:ea typeface="幼圆" pitchFamily="49" charset="-122"/>
              </a:rPr>
              <a:t>(8) </a:t>
            </a:r>
            <a:r>
              <a:rPr lang="en-US" altLang="zh-CN" b="1" dirty="0" err="1">
                <a:latin typeface="幼圆" pitchFamily="49" charset="-122"/>
                <a:ea typeface="幼圆" pitchFamily="49" charset="-122"/>
              </a:rPr>
              <a:t>P→i</a:t>
            </a:r>
            <a:endParaRPr lang="en-US" altLang="zh-CN" b="1" dirty="0">
              <a:latin typeface="幼圆" pitchFamily="49" charset="-122"/>
              <a:ea typeface="幼圆" pitchFamily="49" charset="-122"/>
            </a:endParaRPr>
          </a:p>
          <a:p>
            <a:pPr eaLnBrk="1" hangingPunct="1">
              <a:spcBef>
                <a:spcPct val="20000"/>
              </a:spcBef>
            </a:pPr>
            <a:endParaRPr lang="zh-CN" altLang="en-US" b="1" dirty="0">
              <a:latin typeface="幼圆" pitchFamily="49" charset="-122"/>
              <a:ea typeface="幼圆" pitchFamily="49" charset="-122"/>
            </a:endParaRPr>
          </a:p>
          <a:p>
            <a:pPr eaLnBrk="1" hangingPunct="1">
              <a:spcBef>
                <a:spcPct val="20000"/>
              </a:spcBef>
            </a:pPr>
            <a:r>
              <a:rPr lang="zh-CN" altLang="en-US" b="1" dirty="0">
                <a:latin typeface="幼圆" pitchFamily="49" charset="-122"/>
                <a:ea typeface="幼圆" pitchFamily="49" charset="-122"/>
              </a:rPr>
              <a:t>构造算符优先</a:t>
            </a:r>
          </a:p>
          <a:p>
            <a:pPr eaLnBrk="1" hangingPunct="1">
              <a:spcBef>
                <a:spcPct val="20000"/>
              </a:spcBef>
            </a:pPr>
            <a:r>
              <a:rPr lang="zh-CN" altLang="en-US" b="1" dirty="0">
                <a:latin typeface="幼圆" pitchFamily="49" charset="-122"/>
                <a:ea typeface="幼圆" pitchFamily="49" charset="-122"/>
              </a:rPr>
              <a:t>关系表。</a:t>
            </a:r>
          </a:p>
        </p:txBody>
      </p:sp>
      <p:sp>
        <p:nvSpPr>
          <p:cNvPr id="6149" name="Text Box 9"/>
          <p:cNvSpPr txBox="1">
            <a:spLocks noChangeArrowheads="1"/>
          </p:cNvSpPr>
          <p:nvPr/>
        </p:nvSpPr>
        <p:spPr bwMode="auto">
          <a:xfrm>
            <a:off x="3276600" y="1038225"/>
            <a:ext cx="54102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zh-CN" altLang="en-US" b="1">
                <a:latin typeface="幼圆" pitchFamily="49" charset="-122"/>
                <a:ea typeface="幼圆" pitchFamily="49" charset="-122"/>
              </a:rPr>
              <a:t>构造优先分析表的步骤：</a:t>
            </a:r>
          </a:p>
          <a:p>
            <a:pPr eaLnBrk="1" hangingPunct="1">
              <a:spcBef>
                <a:spcPct val="30000"/>
              </a:spcBef>
            </a:pPr>
            <a:r>
              <a:rPr lang="zh-CN" altLang="en-US" b="1">
                <a:latin typeface="幼圆" pitchFamily="49" charset="-122"/>
                <a:ea typeface="幼圆" pitchFamily="49" charset="-122"/>
              </a:rPr>
              <a:t>1）计算每个</a:t>
            </a:r>
            <a:r>
              <a:rPr lang="en-US" altLang="zh-CN" b="1">
                <a:latin typeface="幼圆" pitchFamily="49" charset="-122"/>
                <a:ea typeface="幼圆" pitchFamily="49" charset="-122"/>
              </a:rPr>
              <a:t>V</a:t>
            </a:r>
            <a:r>
              <a:rPr lang="en-US" altLang="zh-CN" b="1" baseline="-30000">
                <a:latin typeface="幼圆" pitchFamily="49" charset="-122"/>
                <a:ea typeface="幼圆" pitchFamily="49" charset="-122"/>
              </a:rPr>
              <a:t>N</a:t>
            </a:r>
            <a:r>
              <a:rPr lang="zh-CN" altLang="en-US" b="1">
                <a:latin typeface="幼圆" pitchFamily="49" charset="-122"/>
                <a:ea typeface="幼圆" pitchFamily="49" charset="-122"/>
              </a:rPr>
              <a:t>的</a:t>
            </a:r>
            <a:r>
              <a:rPr lang="en-US" altLang="zh-CN" b="1">
                <a:latin typeface="幼圆" pitchFamily="49" charset="-122"/>
                <a:ea typeface="幼圆" pitchFamily="49" charset="-122"/>
              </a:rPr>
              <a:t>FirstV</a:t>
            </a:r>
            <a:r>
              <a:rPr lang="en-US" altLang="zh-CN" b="1" baseline="-30000">
                <a:latin typeface="幼圆" pitchFamily="49" charset="-122"/>
                <a:ea typeface="幼圆" pitchFamily="49" charset="-122"/>
              </a:rPr>
              <a:t>T</a:t>
            </a:r>
            <a:r>
              <a:rPr lang="zh-CN" altLang="en-US" b="1">
                <a:latin typeface="幼圆" pitchFamily="49" charset="-122"/>
                <a:ea typeface="幼圆" pitchFamily="49" charset="-122"/>
              </a:rPr>
              <a:t>集和</a:t>
            </a:r>
            <a:r>
              <a:rPr lang="en-US" altLang="zh-CN" b="1">
                <a:latin typeface="幼圆" pitchFamily="49" charset="-122"/>
                <a:ea typeface="幼圆" pitchFamily="49" charset="-122"/>
              </a:rPr>
              <a:t>LastV</a:t>
            </a:r>
            <a:r>
              <a:rPr lang="en-US" altLang="zh-CN" b="1" baseline="-30000">
                <a:latin typeface="幼圆" pitchFamily="49" charset="-122"/>
                <a:ea typeface="幼圆" pitchFamily="49" charset="-122"/>
              </a:rPr>
              <a:t>T</a:t>
            </a:r>
            <a:r>
              <a:rPr lang="zh-CN" altLang="en-US" b="1">
                <a:latin typeface="幼圆" pitchFamily="49" charset="-122"/>
                <a:ea typeface="幼圆" pitchFamily="49" charset="-122"/>
              </a:rPr>
              <a:t>集</a:t>
            </a:r>
          </a:p>
          <a:p>
            <a:pPr eaLnBrk="1" hangingPunct="1">
              <a:spcBef>
                <a:spcPct val="30000"/>
              </a:spcBef>
            </a:pPr>
            <a:r>
              <a:rPr lang="zh-CN" altLang="en-US" b="1">
                <a:latin typeface="幼圆" pitchFamily="49" charset="-122"/>
                <a:ea typeface="幼圆" pitchFamily="49" charset="-122"/>
              </a:rPr>
              <a:t>2）求优先关系</a:t>
            </a:r>
          </a:p>
          <a:p>
            <a:pPr eaLnBrk="1" hangingPunct="1">
              <a:spcBef>
                <a:spcPct val="30000"/>
              </a:spcBef>
              <a:buFontTx/>
              <a:buChar char="•"/>
            </a:pPr>
            <a:r>
              <a:rPr lang="zh-CN" altLang="en-US" b="1">
                <a:latin typeface="幼圆" pitchFamily="49" charset="-122"/>
                <a:ea typeface="幼圆" pitchFamily="49" charset="-122"/>
              </a:rPr>
              <a:t> 求=关系</a:t>
            </a:r>
          </a:p>
          <a:p>
            <a:pPr eaLnBrk="1" hangingPunct="1">
              <a:spcBef>
                <a:spcPct val="30000"/>
              </a:spcBef>
              <a:buFontTx/>
              <a:buChar char="•"/>
            </a:pPr>
            <a:r>
              <a:rPr lang="zh-CN" altLang="en-US" b="1">
                <a:latin typeface="幼圆" pitchFamily="49" charset="-122"/>
                <a:ea typeface="幼圆" pitchFamily="49" charset="-122"/>
              </a:rPr>
              <a:t> 求&lt;关系：找</a:t>
            </a:r>
            <a:r>
              <a:rPr lang="zh-CN" altLang="en-US" b="1">
                <a:latin typeface="宋体" pitchFamily="2" charset="-122"/>
                <a:ea typeface="幼圆" pitchFamily="49" charset="-122"/>
              </a:rPr>
              <a:t>…</a:t>
            </a:r>
            <a:r>
              <a:rPr lang="en-US" altLang="zh-CN" b="1">
                <a:latin typeface="幼圆" pitchFamily="49" charset="-122"/>
                <a:ea typeface="幼圆" pitchFamily="49" charset="-122"/>
              </a:rPr>
              <a:t>aB</a:t>
            </a:r>
            <a:r>
              <a:rPr lang="en-US" altLang="zh-CN" b="1">
                <a:latin typeface="宋体" pitchFamily="2" charset="-122"/>
                <a:ea typeface="幼圆" pitchFamily="49" charset="-122"/>
              </a:rPr>
              <a:t>…</a:t>
            </a:r>
            <a:r>
              <a:rPr lang="en-US" altLang="zh-CN" b="1">
                <a:latin typeface="幼圆" pitchFamily="49" charset="-122"/>
                <a:ea typeface="幼圆" pitchFamily="49" charset="-122"/>
              </a:rPr>
              <a:t>，a&lt;FirstVT(B)</a:t>
            </a:r>
          </a:p>
          <a:p>
            <a:pPr eaLnBrk="1" hangingPunct="1">
              <a:spcBef>
                <a:spcPct val="30000"/>
              </a:spcBef>
              <a:buFontTx/>
              <a:buChar char="•"/>
            </a:pPr>
            <a:r>
              <a:rPr lang="zh-CN" altLang="en-US" b="1">
                <a:latin typeface="幼圆" pitchFamily="49" charset="-122"/>
                <a:ea typeface="幼圆" pitchFamily="49" charset="-122"/>
              </a:rPr>
              <a:t> 求&gt;关系：找</a:t>
            </a:r>
            <a:r>
              <a:rPr lang="zh-CN" altLang="en-US" b="1">
                <a:latin typeface="宋体" pitchFamily="2" charset="-122"/>
                <a:ea typeface="幼圆" pitchFamily="49" charset="-122"/>
              </a:rPr>
              <a:t>…</a:t>
            </a:r>
            <a:r>
              <a:rPr lang="en-US" altLang="zh-CN" b="1">
                <a:latin typeface="幼圆" pitchFamily="49" charset="-122"/>
                <a:ea typeface="幼圆" pitchFamily="49" charset="-122"/>
              </a:rPr>
              <a:t>Bc</a:t>
            </a:r>
            <a:r>
              <a:rPr lang="en-US" altLang="zh-CN" b="1">
                <a:latin typeface="宋体" pitchFamily="2" charset="-122"/>
                <a:ea typeface="幼圆" pitchFamily="49" charset="-122"/>
              </a:rPr>
              <a:t>…</a:t>
            </a:r>
            <a:r>
              <a:rPr lang="en-US" altLang="zh-CN" b="1">
                <a:latin typeface="幼圆" pitchFamily="49" charset="-122"/>
                <a:ea typeface="幼圆" pitchFamily="49" charset="-122"/>
              </a:rPr>
              <a:t>，LastVT(B)&gt;c</a:t>
            </a:r>
          </a:p>
          <a:p>
            <a:pPr eaLnBrk="1" hangingPunct="1">
              <a:spcBef>
                <a:spcPct val="30000"/>
              </a:spcBef>
            </a:pPr>
            <a:r>
              <a:rPr lang="zh-CN" altLang="en-US" b="1">
                <a:latin typeface="幼圆" pitchFamily="49" charset="-122"/>
                <a:ea typeface="幼圆" pitchFamily="49" charset="-122"/>
              </a:rPr>
              <a:t>3）构造优先关系表</a:t>
            </a:r>
          </a:p>
        </p:txBody>
      </p:sp>
      <p:graphicFrame>
        <p:nvGraphicFramePr>
          <p:cNvPr id="25610" name="Object 10"/>
          <p:cNvGraphicFramePr>
            <a:graphicFrameLocks noChangeAspect="1"/>
          </p:cNvGraphicFramePr>
          <p:nvPr>
            <p:extLst>
              <p:ext uri="{D42A27DB-BD31-4B8C-83A1-F6EECF244321}">
                <p14:modId xmlns:p14="http://schemas.microsoft.com/office/powerpoint/2010/main" val="3556345567"/>
              </p:ext>
            </p:extLst>
          </p:nvPr>
        </p:nvGraphicFramePr>
        <p:xfrm>
          <a:off x="2933700" y="533400"/>
          <a:ext cx="5791200" cy="5164137"/>
        </p:xfrm>
        <a:graphic>
          <a:graphicData uri="http://schemas.openxmlformats.org/presentationml/2006/ole">
            <mc:AlternateContent xmlns:mc="http://schemas.openxmlformats.org/markup-compatibility/2006">
              <mc:Choice xmlns:v="urn:schemas-microsoft-com:vml" Requires="v">
                <p:oleObj spid="_x0000_s16437" name="Document" r:id="rId4" imgW="3931899" imgH="3503542" progId="Word.Document.8">
                  <p:embed/>
                </p:oleObj>
              </mc:Choice>
              <mc:Fallback>
                <p:oleObj name="Document" r:id="rId4" imgW="3931899" imgH="3503542" progId="Word.Document.8">
                  <p:embed/>
                  <p:pic>
                    <p:nvPicPr>
                      <p:cNvPr id="0" name=""/>
                      <p:cNvPicPr>
                        <a:picLocks noChangeAspect="1" noChangeArrowheads="1"/>
                      </p:cNvPicPr>
                      <p:nvPr/>
                    </p:nvPicPr>
                    <p:blipFill>
                      <a:blip r:embed="rId5"/>
                      <a:srcRect/>
                      <a:stretch>
                        <a:fillRect/>
                      </a:stretch>
                    </p:blipFill>
                    <p:spPr bwMode="auto">
                      <a:xfrm>
                        <a:off x="2933700" y="533400"/>
                        <a:ext cx="5791200" cy="5164137"/>
                      </a:xfrm>
                      <a:prstGeom prst="rect">
                        <a:avLst/>
                      </a:prstGeom>
                      <a:solidFill>
                        <a:srgbClr val="F9F6DB"/>
                      </a:solidFill>
                      <a:ln>
                        <a:noFill/>
                      </a:ln>
                      <a:effectLst/>
                      <a:extLst/>
                    </p:spPr>
                  </p:pic>
                </p:oleObj>
              </mc:Fallback>
            </mc:AlternateContent>
          </a:graphicData>
        </a:graphic>
      </p:graphicFrame>
      <p:sp>
        <p:nvSpPr>
          <p:cNvPr id="6150" name="Text Box 11"/>
          <p:cNvSpPr txBox="1">
            <a:spLocks noChangeArrowheads="1"/>
          </p:cNvSpPr>
          <p:nvPr/>
        </p:nvSpPr>
        <p:spPr bwMode="auto">
          <a:xfrm>
            <a:off x="8426450" y="64008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a:ea typeface="幼圆" pitchFamily="49" charset="-122"/>
                <a:hlinkClick r:id="rId6" action="ppaction://hlinksldjump"/>
              </a:rPr>
              <a:t>返回</a:t>
            </a:r>
            <a:endParaRPr lang="zh-CN" altLang="en-US" sz="1800">
              <a:ea typeface="幼圆" pitchFamily="49" charset="-122"/>
            </a:endParaRPr>
          </a:p>
        </p:txBody>
      </p:sp>
      <p:sp>
        <p:nvSpPr>
          <p:cNvPr id="2" name="TextBox 1"/>
          <p:cNvSpPr txBox="1"/>
          <p:nvPr/>
        </p:nvSpPr>
        <p:spPr>
          <a:xfrm>
            <a:off x="2667000" y="5796260"/>
            <a:ext cx="5544616" cy="830997"/>
          </a:xfrm>
          <a:prstGeom prst="rect">
            <a:avLst/>
          </a:prstGeom>
          <a:noFill/>
        </p:spPr>
        <p:txBody>
          <a:bodyPr wrap="square" rtlCol="0">
            <a:spAutoFit/>
          </a:bodyPr>
          <a:lstStyle/>
          <a:p>
            <a:r>
              <a:rPr lang="zh-CN" altLang="en-US" b="1" dirty="0" smtClean="0">
                <a:solidFill>
                  <a:srgbClr val="C00000"/>
                </a:solidFill>
              </a:rPr>
              <a:t>教材中</a:t>
            </a:r>
            <a:r>
              <a:rPr lang="en-US" altLang="zh-CN" b="1" dirty="0" smtClean="0">
                <a:solidFill>
                  <a:srgbClr val="C00000"/>
                </a:solidFill>
              </a:rPr>
              <a:t>P112-115</a:t>
            </a:r>
            <a:r>
              <a:rPr lang="zh-CN" altLang="en-US" b="1" dirty="0" smtClean="0">
                <a:solidFill>
                  <a:srgbClr val="C00000"/>
                </a:solidFill>
              </a:rPr>
              <a:t>提到如何编程实现优先关系表，此处略去不讲。</a:t>
            </a:r>
            <a:endParaRPr lang="zh-CN" altLang="en-US" b="1" dirty="0">
              <a:solidFill>
                <a:srgbClr val="C00000"/>
              </a:solidFill>
            </a:endParaRPr>
          </a:p>
        </p:txBody>
      </p:sp>
    </p:spTree>
    <p:extLst>
      <p:ext uri="{BB962C8B-B14F-4D97-AF65-F5344CB8AC3E}">
        <p14:creationId xmlns:p14="http://schemas.microsoft.com/office/powerpoint/2010/main" val="1780677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5610"/>
                                        </p:tgtEl>
                                        <p:attrNameLst>
                                          <p:attrName>style.visibility</p:attrName>
                                        </p:attrNameLst>
                                      </p:cBhvr>
                                      <p:to>
                                        <p:strVal val="visible"/>
                                      </p:to>
                                    </p:set>
                                    <p:animEffect transition="in" filter="blinds(vertical)">
                                      <p:cBhvr>
                                        <p:cTn id="7" dur="500"/>
                                        <p:tgtEl>
                                          <p:spTgt spid="256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67544" y="476672"/>
            <a:ext cx="4104456" cy="762000"/>
          </a:xfrm>
          <a:solidFill>
            <a:srgbClr val="FFFF00"/>
          </a:solidFill>
          <a:ln>
            <a:solidFill>
              <a:schemeClr val="accent1"/>
            </a:solidFill>
          </a:ln>
          <a:effectLst>
            <a:outerShdw dist="107763" dir="2700000" algn="ctr" rotWithShape="0">
              <a:srgbClr val="808080"/>
            </a:outerShdw>
          </a:effectLst>
        </p:spPr>
        <p:txBody>
          <a:bodyPr>
            <a:normAutofit/>
          </a:bodyPr>
          <a:lstStyle/>
          <a:p>
            <a:pPr algn="ctr" eaLnBrk="1" hangingPunct="1">
              <a:defRPr/>
            </a:pPr>
            <a:r>
              <a:rPr lang="zh-CN" altLang="en-US" sz="3200" b="1" dirty="0" smtClean="0"/>
              <a:t>算符优先分析算法</a:t>
            </a:r>
          </a:p>
        </p:txBody>
      </p:sp>
      <p:sp>
        <p:nvSpPr>
          <p:cNvPr id="7" name="Rectangle 4"/>
          <p:cNvSpPr>
            <a:spLocks noGrp="1" noChangeArrowheads="1"/>
          </p:cNvSpPr>
          <p:nvPr>
            <p:ph idx="1"/>
          </p:nvPr>
        </p:nvSpPr>
        <p:spPr>
          <a:xfrm>
            <a:off x="460369" y="1412776"/>
            <a:ext cx="8665172" cy="4896543"/>
          </a:xfrm>
          <a:noFill/>
        </p:spPr>
        <p:txBody>
          <a:bodyPr>
            <a:normAutofit/>
          </a:bodyPr>
          <a:lstStyle/>
          <a:p>
            <a:pPr eaLnBrk="1" hangingPunct="1">
              <a:lnSpc>
                <a:spcPct val="130000"/>
              </a:lnSpc>
              <a:spcBef>
                <a:spcPct val="5000"/>
              </a:spcBef>
              <a:buFont typeface="Wingdings" pitchFamily="2" charset="2"/>
              <a:buNone/>
            </a:pPr>
            <a:r>
              <a:rPr lang="zh-CN" altLang="en-US" sz="2400" b="1" dirty="0" smtClean="0">
                <a:latin typeface="+mn-ea"/>
              </a:rPr>
              <a:t>算符优先分析的规约过程和规范规约不同：</a:t>
            </a:r>
            <a:endParaRPr lang="en-US" altLang="zh-CN" sz="2400" b="1" dirty="0" smtClean="0">
              <a:latin typeface="+mn-ea"/>
            </a:endParaRPr>
          </a:p>
          <a:p>
            <a:pPr eaLnBrk="1" hangingPunct="1">
              <a:lnSpc>
                <a:spcPct val="130000"/>
              </a:lnSpc>
              <a:spcBef>
                <a:spcPct val="5000"/>
              </a:spcBef>
              <a:buFont typeface="Wingdings" pitchFamily="2" charset="2"/>
              <a:buNone/>
            </a:pPr>
            <a:r>
              <a:rPr lang="en-US" altLang="zh-CN" sz="2400" b="1" dirty="0" smtClean="0">
                <a:latin typeface="+mn-ea"/>
              </a:rPr>
              <a:t>1</a:t>
            </a:r>
            <a:r>
              <a:rPr lang="zh-CN" altLang="en-US" sz="2400" b="1" dirty="0" smtClean="0">
                <a:latin typeface="+mn-ea"/>
              </a:rPr>
              <a:t>、算符优先分析只能针对特定的文法（算符优先文法），而规范归约可以针对一般的文法</a:t>
            </a:r>
            <a:endParaRPr lang="en-US" altLang="zh-CN" sz="2400" b="1" dirty="0" smtClean="0">
              <a:latin typeface="+mn-ea"/>
            </a:endParaRPr>
          </a:p>
          <a:p>
            <a:pPr eaLnBrk="1" hangingPunct="1">
              <a:lnSpc>
                <a:spcPct val="130000"/>
              </a:lnSpc>
              <a:spcBef>
                <a:spcPct val="5000"/>
              </a:spcBef>
              <a:buFont typeface="Wingdings" pitchFamily="2" charset="2"/>
              <a:buNone/>
            </a:pPr>
            <a:r>
              <a:rPr lang="en-US" altLang="zh-CN" sz="2400" b="1" dirty="0" smtClean="0">
                <a:latin typeface="+mn-ea"/>
              </a:rPr>
              <a:t>2</a:t>
            </a:r>
            <a:r>
              <a:rPr lang="zh-CN" altLang="en-US" sz="2400" b="1" dirty="0" smtClean="0">
                <a:latin typeface="+mn-ea"/>
              </a:rPr>
              <a:t>、</a:t>
            </a:r>
            <a:r>
              <a:rPr lang="zh-CN" altLang="en-US" sz="2400" b="1" dirty="0" smtClean="0">
                <a:solidFill>
                  <a:srgbClr val="C00000"/>
                </a:solidFill>
                <a:latin typeface="+mn-ea"/>
              </a:rPr>
              <a:t>算符优先分析无法区分非终结符号。归约时，用某个不确定的非终结符号替代所有的非终结符号；规范归约能准确区分不同的非终结符号</a:t>
            </a:r>
            <a:endParaRPr lang="en-US" altLang="zh-CN" sz="2400" b="1" dirty="0" smtClean="0">
              <a:solidFill>
                <a:srgbClr val="C00000"/>
              </a:solidFill>
              <a:latin typeface="+mn-ea"/>
            </a:endParaRPr>
          </a:p>
          <a:p>
            <a:pPr eaLnBrk="1" hangingPunct="1">
              <a:lnSpc>
                <a:spcPct val="130000"/>
              </a:lnSpc>
              <a:spcBef>
                <a:spcPct val="5000"/>
              </a:spcBef>
              <a:buFont typeface="Wingdings" pitchFamily="2" charset="2"/>
              <a:buNone/>
            </a:pPr>
            <a:r>
              <a:rPr lang="en-US" altLang="zh-CN" sz="2400" b="1" dirty="0" smtClean="0">
                <a:latin typeface="+mn-ea"/>
              </a:rPr>
              <a:t>3</a:t>
            </a:r>
            <a:r>
              <a:rPr lang="zh-CN" altLang="en-US" sz="2400" b="1" dirty="0" smtClean="0">
                <a:latin typeface="+mn-ea"/>
              </a:rPr>
              <a:t>、规范归约比算符优先分析更准确</a:t>
            </a:r>
            <a:endParaRPr lang="en-US" altLang="zh-CN" sz="2400" b="1" dirty="0" smtClean="0">
              <a:latin typeface="+mn-ea"/>
            </a:endParaRPr>
          </a:p>
          <a:p>
            <a:pPr eaLnBrk="1" hangingPunct="1">
              <a:lnSpc>
                <a:spcPct val="130000"/>
              </a:lnSpc>
              <a:spcBef>
                <a:spcPct val="5000"/>
              </a:spcBef>
              <a:buFont typeface="Wingdings" pitchFamily="2" charset="2"/>
              <a:buNone/>
            </a:pPr>
            <a:r>
              <a:rPr lang="en-US" altLang="zh-CN" sz="2400" b="1" dirty="0" smtClean="0">
                <a:latin typeface="+mn-ea"/>
              </a:rPr>
              <a:t> </a:t>
            </a:r>
            <a:endParaRPr lang="en-US" altLang="zh-CN" sz="2400" b="1" dirty="0">
              <a:latin typeface="+mn-ea"/>
            </a:endParaRPr>
          </a:p>
          <a:p>
            <a:pPr>
              <a:lnSpc>
                <a:spcPct val="130000"/>
              </a:lnSpc>
              <a:spcBef>
                <a:spcPct val="5000"/>
              </a:spcBef>
              <a:buNone/>
            </a:pPr>
            <a:r>
              <a:rPr lang="zh-CN" altLang="en-US" sz="2400" b="1" dirty="0" smtClean="0">
                <a:solidFill>
                  <a:srgbClr val="C00000"/>
                </a:solidFill>
                <a:latin typeface="+mn-ea"/>
              </a:rPr>
              <a:t>共同点</a:t>
            </a:r>
            <a:r>
              <a:rPr lang="en-US" altLang="zh-CN" sz="2400" b="1" dirty="0" smtClean="0">
                <a:latin typeface="+mn-ea"/>
              </a:rPr>
              <a:t>:</a:t>
            </a:r>
            <a:r>
              <a:rPr lang="zh-CN" altLang="en-US" sz="2400" b="1" dirty="0" smtClean="0">
                <a:latin typeface="+mn-ea"/>
              </a:rPr>
              <a:t>二者都是自底向上分析方法</a:t>
            </a:r>
            <a:endParaRPr lang="en-US" altLang="zh-CN" sz="2400" b="1" dirty="0" smtClean="0">
              <a:latin typeface="+mn-ea"/>
            </a:endParaRPr>
          </a:p>
        </p:txBody>
      </p:sp>
    </p:spTree>
    <p:extLst>
      <p:ext uri="{BB962C8B-B14F-4D97-AF65-F5344CB8AC3E}">
        <p14:creationId xmlns:p14="http://schemas.microsoft.com/office/powerpoint/2010/main" val="190384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2" name="Object 4"/>
          <p:cNvGraphicFramePr>
            <a:graphicFrameLocks noChangeAspect="1"/>
          </p:cNvGraphicFramePr>
          <p:nvPr>
            <p:extLst>
              <p:ext uri="{D42A27DB-BD31-4B8C-83A1-F6EECF244321}">
                <p14:modId xmlns:p14="http://schemas.microsoft.com/office/powerpoint/2010/main" val="2027817230"/>
              </p:ext>
            </p:extLst>
          </p:nvPr>
        </p:nvGraphicFramePr>
        <p:xfrm>
          <a:off x="5784776" y="2312"/>
          <a:ext cx="3359224" cy="3821538"/>
        </p:xfrm>
        <a:graphic>
          <a:graphicData uri="http://schemas.openxmlformats.org/presentationml/2006/ole">
            <mc:AlternateContent xmlns:mc="http://schemas.openxmlformats.org/markup-compatibility/2006">
              <mc:Choice xmlns:v="urn:schemas-microsoft-com:vml" Requires="v">
                <p:oleObj spid="_x0000_s13428" name="Document" r:id="rId4" imgW="3699806" imgH="4210870" progId="Word.Document.8">
                  <p:embed/>
                </p:oleObj>
              </mc:Choice>
              <mc:Fallback>
                <p:oleObj name="Document" r:id="rId4" imgW="3699806" imgH="4210870" progId="Word.Document.8">
                  <p:embed/>
                  <p:pic>
                    <p:nvPicPr>
                      <p:cNvPr id="0" name=""/>
                      <p:cNvPicPr>
                        <a:picLocks noChangeAspect="1" noChangeArrowheads="1"/>
                      </p:cNvPicPr>
                      <p:nvPr/>
                    </p:nvPicPr>
                    <p:blipFill>
                      <a:blip r:embed="rId5"/>
                      <a:srcRect/>
                      <a:stretch>
                        <a:fillRect/>
                      </a:stretch>
                    </p:blipFill>
                    <p:spPr bwMode="auto">
                      <a:xfrm>
                        <a:off x="5784776" y="2312"/>
                        <a:ext cx="3359224" cy="3821538"/>
                      </a:xfrm>
                      <a:prstGeom prst="rect">
                        <a:avLst/>
                      </a:prstGeom>
                      <a:solidFill>
                        <a:srgbClr val="FBF9EB"/>
                      </a:solidFill>
                      <a:ln>
                        <a:noFill/>
                      </a:ln>
                      <a:effectLst/>
                      <a:extLst/>
                    </p:spPr>
                  </p:pic>
                </p:oleObj>
              </mc:Fallback>
            </mc:AlternateContent>
          </a:graphicData>
        </a:graphic>
      </p:graphicFrame>
      <p:sp>
        <p:nvSpPr>
          <p:cNvPr id="58370" name="Rectangle 2"/>
          <p:cNvSpPr>
            <a:spLocks noGrp="1" noChangeArrowheads="1"/>
          </p:cNvSpPr>
          <p:nvPr>
            <p:ph type="title"/>
          </p:nvPr>
        </p:nvSpPr>
        <p:spPr>
          <a:xfrm>
            <a:off x="467544" y="476672"/>
            <a:ext cx="4104456" cy="762000"/>
          </a:xfrm>
          <a:solidFill>
            <a:srgbClr val="FFFF00"/>
          </a:solidFill>
          <a:ln>
            <a:solidFill>
              <a:schemeClr val="accent1"/>
            </a:solidFill>
          </a:ln>
          <a:effectLst>
            <a:outerShdw dist="107763" dir="2700000" algn="ctr" rotWithShape="0">
              <a:srgbClr val="808080"/>
            </a:outerShdw>
          </a:effectLst>
        </p:spPr>
        <p:txBody>
          <a:bodyPr>
            <a:normAutofit/>
          </a:bodyPr>
          <a:lstStyle/>
          <a:p>
            <a:pPr algn="ctr" eaLnBrk="1" hangingPunct="1">
              <a:defRPr/>
            </a:pPr>
            <a:r>
              <a:rPr lang="zh-CN" altLang="en-US" sz="3200" b="1" dirty="0" smtClean="0"/>
              <a:t>算符优先分析算法</a:t>
            </a:r>
          </a:p>
        </p:txBody>
      </p:sp>
      <p:sp>
        <p:nvSpPr>
          <p:cNvPr id="7173" name="Rectangle 3"/>
          <p:cNvSpPr>
            <a:spLocks noGrp="1" noChangeArrowheads="1"/>
          </p:cNvSpPr>
          <p:nvPr>
            <p:ph idx="1"/>
          </p:nvPr>
        </p:nvSpPr>
        <p:spPr>
          <a:xfrm>
            <a:off x="612676" y="1484784"/>
            <a:ext cx="3886200" cy="1066800"/>
          </a:xfrm>
        </p:spPr>
        <p:txBody>
          <a:bodyPr/>
          <a:lstStyle/>
          <a:p>
            <a:pPr eaLnBrk="1" hangingPunct="1">
              <a:lnSpc>
                <a:spcPct val="130000"/>
              </a:lnSpc>
              <a:spcBef>
                <a:spcPct val="35000"/>
              </a:spcBef>
              <a:buFont typeface="Wingdings" pitchFamily="2" charset="2"/>
              <a:buNone/>
            </a:pPr>
            <a:r>
              <a:rPr lang="zh-CN" altLang="en-US" sz="2400" b="1" dirty="0" smtClean="0">
                <a:latin typeface="幼圆" pitchFamily="49" charset="-122"/>
              </a:rPr>
              <a:t>举例:利用例4的算符优先分析表分析</a:t>
            </a:r>
            <a:r>
              <a:rPr lang="zh-CN" altLang="en-US" sz="2400" b="1" dirty="0" smtClean="0">
                <a:solidFill>
                  <a:srgbClr val="C00000"/>
                </a:solidFill>
                <a:latin typeface="幼圆" pitchFamily="49" charset="-122"/>
              </a:rPr>
              <a:t>句子 #</a:t>
            </a:r>
            <a:r>
              <a:rPr lang="en-US" altLang="zh-CN" sz="2400" b="1" dirty="0" err="1" smtClean="0">
                <a:solidFill>
                  <a:srgbClr val="C00000"/>
                </a:solidFill>
                <a:latin typeface="幼圆" pitchFamily="49" charset="-122"/>
              </a:rPr>
              <a:t>i+i</a:t>
            </a:r>
            <a:r>
              <a:rPr lang="en-US" altLang="zh-CN" sz="2400" b="1" dirty="0" smtClean="0">
                <a:solidFill>
                  <a:srgbClr val="C00000"/>
                </a:solidFill>
                <a:latin typeface="幼圆" pitchFamily="49" charset="-122"/>
              </a:rPr>
              <a:t># </a:t>
            </a:r>
          </a:p>
        </p:txBody>
      </p:sp>
      <p:graphicFrame>
        <p:nvGraphicFramePr>
          <p:cNvPr id="58373" name="Object 5"/>
          <p:cNvGraphicFramePr>
            <a:graphicFrameLocks noChangeAspect="1"/>
          </p:cNvGraphicFramePr>
          <p:nvPr>
            <p:extLst>
              <p:ext uri="{D42A27DB-BD31-4B8C-83A1-F6EECF244321}">
                <p14:modId xmlns:p14="http://schemas.microsoft.com/office/powerpoint/2010/main" val="592625408"/>
              </p:ext>
            </p:extLst>
          </p:nvPr>
        </p:nvGraphicFramePr>
        <p:xfrm>
          <a:off x="755576" y="3140968"/>
          <a:ext cx="7170737" cy="3495675"/>
        </p:xfrm>
        <a:graphic>
          <a:graphicData uri="http://schemas.openxmlformats.org/presentationml/2006/ole">
            <mc:AlternateContent xmlns:mc="http://schemas.openxmlformats.org/markup-compatibility/2006">
              <mc:Choice xmlns:v="urn:schemas-microsoft-com:vml" Requires="v">
                <p:oleObj spid="_x0000_s13429" name="Document" r:id="rId6" imgW="4874760" imgH="2549880" progId="Word.Document.8">
                  <p:embed/>
                </p:oleObj>
              </mc:Choice>
              <mc:Fallback>
                <p:oleObj name="Document" r:id="rId6" imgW="4874760" imgH="254988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6" y="3140968"/>
                        <a:ext cx="7170737" cy="3495675"/>
                      </a:xfrm>
                      <a:prstGeom prst="rect">
                        <a:avLst/>
                      </a:prstGeom>
                      <a:solidFill>
                        <a:srgbClr val="F9F6DB"/>
                      </a:solidFill>
                      <a:ln>
                        <a:noFill/>
                      </a:ln>
                      <a:effectLst/>
                      <a:extLst/>
                    </p:spPr>
                  </p:pic>
                </p:oleObj>
              </mc:Fallback>
            </mc:AlternateContent>
          </a:graphicData>
        </a:graphic>
      </p:graphicFrame>
    </p:spTree>
    <p:extLst>
      <p:ext uri="{BB962C8B-B14F-4D97-AF65-F5344CB8AC3E}">
        <p14:creationId xmlns:p14="http://schemas.microsoft.com/office/powerpoint/2010/main" val="2820243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after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blinds(vertical)">
                                      <p:cBhvr>
                                        <p:cTn id="7" dur="500"/>
                                        <p:tgtEl>
                                          <p:spTgt spid="58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8373"/>
                                        </p:tgtEl>
                                        <p:attrNameLst>
                                          <p:attrName>style.visibility</p:attrName>
                                        </p:attrNameLst>
                                      </p:cBhvr>
                                      <p:to>
                                        <p:strVal val="visible"/>
                                      </p:to>
                                    </p:set>
                                    <p:animEffect transition="in" filter="wipe(up)">
                                      <p:cBhvr>
                                        <p:cTn id="12" dur="500"/>
                                        <p:tgtEl>
                                          <p:spTgt spid="58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Grp="1" noChangeArrowheads="1"/>
          </p:cNvSpPr>
          <p:nvPr>
            <p:ph type="title"/>
          </p:nvPr>
        </p:nvSpPr>
        <p:spPr>
          <a:xfrm>
            <a:off x="683568" y="476672"/>
            <a:ext cx="5544616" cy="762000"/>
          </a:xfrm>
          <a:solidFill>
            <a:srgbClr val="F9F6DB"/>
          </a:solidFill>
          <a:ln>
            <a:solidFill>
              <a:schemeClr val="accent1"/>
            </a:solidFill>
          </a:ln>
          <a:effectLst>
            <a:outerShdw dist="107763" dir="2700000" algn="ctr" rotWithShape="0">
              <a:srgbClr val="808080"/>
            </a:outerShdw>
          </a:effectLst>
        </p:spPr>
        <p:txBody>
          <a:bodyPr>
            <a:normAutofit/>
          </a:bodyPr>
          <a:lstStyle/>
          <a:p>
            <a:pPr algn="ctr" eaLnBrk="1" hangingPunct="1">
              <a:defRPr/>
            </a:pPr>
            <a:r>
              <a:rPr lang="zh-CN" altLang="en-US" sz="3200" b="1" dirty="0" smtClean="0"/>
              <a:t>算符优先分析方法的实质</a:t>
            </a:r>
          </a:p>
        </p:txBody>
      </p:sp>
      <p:sp>
        <p:nvSpPr>
          <p:cNvPr id="25602" name="Rectangle 3"/>
          <p:cNvSpPr>
            <a:spLocks noGrp="1" noChangeArrowheads="1"/>
          </p:cNvSpPr>
          <p:nvPr>
            <p:ph idx="1"/>
          </p:nvPr>
        </p:nvSpPr>
        <p:spPr>
          <a:xfrm>
            <a:off x="755576" y="1700808"/>
            <a:ext cx="7666037" cy="3810000"/>
          </a:xfrm>
        </p:spPr>
        <p:txBody>
          <a:bodyPr>
            <a:normAutofit/>
          </a:bodyPr>
          <a:lstStyle/>
          <a:p>
            <a:pPr>
              <a:lnSpc>
                <a:spcPct val="130000"/>
              </a:lnSpc>
              <a:spcBef>
                <a:spcPct val="35000"/>
              </a:spcBef>
            </a:pPr>
            <a:r>
              <a:rPr lang="zh-CN" altLang="en-US" sz="2400" b="1" dirty="0" smtClean="0"/>
              <a:t>归约过程中，</a:t>
            </a:r>
            <a:r>
              <a:rPr lang="zh-CN" altLang="en-US" sz="2400" b="1" dirty="0" smtClean="0">
                <a:solidFill>
                  <a:srgbClr val="C00000"/>
                </a:solidFill>
              </a:rPr>
              <a:t>只考虑终结符之间的优先关系来确定句柄</a:t>
            </a:r>
            <a:r>
              <a:rPr lang="zh-CN" altLang="en-US" sz="2400" b="1" dirty="0" smtClean="0"/>
              <a:t>，而与非终结符无关，</a:t>
            </a:r>
            <a:r>
              <a:rPr lang="zh-CN" altLang="en-US" sz="2400" b="1" dirty="0" smtClean="0"/>
              <a:t>至于归约</a:t>
            </a:r>
            <a:r>
              <a:rPr lang="zh-CN" altLang="en-US" sz="2400" b="1" dirty="0" smtClean="0"/>
              <a:t>成什么样的非终结符号并不知道。这样也去掉了单个非终结符的归约，所以用算符优先分析法</a:t>
            </a:r>
            <a:r>
              <a:rPr lang="zh-CN" altLang="en-US" sz="2400" b="1" dirty="0"/>
              <a:t>的归约</a:t>
            </a:r>
            <a:r>
              <a:rPr lang="zh-CN" altLang="en-US" sz="2400" b="1" dirty="0" smtClean="0"/>
              <a:t>过程</a:t>
            </a:r>
            <a:r>
              <a:rPr lang="zh-CN" altLang="en-US" sz="2400" b="1" dirty="0" smtClean="0">
                <a:solidFill>
                  <a:srgbClr val="C00000"/>
                </a:solidFill>
              </a:rPr>
              <a:t>不是规范归约</a:t>
            </a:r>
            <a:r>
              <a:rPr lang="zh-CN" altLang="en-US" sz="2400" b="1" dirty="0" smtClean="0"/>
              <a:t>。</a:t>
            </a:r>
            <a:endParaRPr lang="en-US" altLang="zh-CN" sz="2400" b="1" dirty="0" smtClean="0"/>
          </a:p>
          <a:p>
            <a:pPr eaLnBrk="1" hangingPunct="1">
              <a:lnSpc>
                <a:spcPct val="130000"/>
              </a:lnSpc>
              <a:spcBef>
                <a:spcPct val="35000"/>
              </a:spcBef>
            </a:pPr>
            <a:r>
              <a:rPr lang="zh-CN" altLang="en-US" sz="2400" b="1" dirty="0" smtClean="0"/>
              <a:t>为解决在算符优先分析过程中如何寻找句柄，引进</a:t>
            </a:r>
            <a:r>
              <a:rPr lang="zh-CN" altLang="en-US" sz="2400" b="1" dirty="0" smtClean="0">
                <a:solidFill>
                  <a:srgbClr val="C00000"/>
                </a:solidFill>
              </a:rPr>
              <a:t>最左素短语</a:t>
            </a:r>
            <a:r>
              <a:rPr lang="zh-CN" altLang="en-US" sz="2400" b="1" dirty="0" smtClean="0"/>
              <a:t>的概念</a:t>
            </a:r>
          </a:p>
        </p:txBody>
      </p:sp>
    </p:spTree>
    <p:extLst>
      <p:ext uri="{BB962C8B-B14F-4D97-AF65-F5344CB8AC3E}">
        <p14:creationId xmlns:p14="http://schemas.microsoft.com/office/powerpoint/2010/main" val="29734005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57200" y="791305"/>
            <a:ext cx="7696200" cy="1752600"/>
          </a:xfrm>
          <a:ln>
            <a:solidFill>
              <a:srgbClr val="CCECFF"/>
            </a:solidFill>
            <a:miter lim="800000"/>
            <a:headEnd/>
            <a:tailEnd/>
          </a:ln>
        </p:spPr>
        <p:txBody>
          <a:bodyPr anchor="ctr"/>
          <a:lstStyle/>
          <a:p>
            <a:pPr eaLnBrk="1" hangingPunct="1">
              <a:spcBef>
                <a:spcPct val="5000"/>
              </a:spcBef>
            </a:pPr>
            <a:r>
              <a:rPr lang="zh-CN" altLang="en-US" sz="2400" b="1" dirty="0" smtClean="0">
                <a:solidFill>
                  <a:srgbClr val="C00000"/>
                </a:solidFill>
                <a:latin typeface="幼圆" pitchFamily="49" charset="-122"/>
              </a:rPr>
              <a:t>素短语</a:t>
            </a:r>
          </a:p>
          <a:p>
            <a:pPr eaLnBrk="1" hangingPunct="1">
              <a:spcBef>
                <a:spcPct val="5000"/>
              </a:spcBef>
              <a:buFont typeface="Wingdings" pitchFamily="2" charset="2"/>
              <a:buNone/>
            </a:pPr>
            <a:r>
              <a:rPr lang="zh-CN" altLang="en-US" sz="2400" b="1" dirty="0" smtClean="0">
                <a:latin typeface="幼圆" pitchFamily="49" charset="-122"/>
              </a:rPr>
              <a:t>	设有文法</a:t>
            </a:r>
            <a:r>
              <a:rPr lang="en-US" altLang="zh-CN" sz="2400" b="1" dirty="0" smtClean="0">
                <a:latin typeface="幼圆" pitchFamily="49" charset="-122"/>
              </a:rPr>
              <a:t>G[S]，</a:t>
            </a:r>
            <a:r>
              <a:rPr lang="zh-CN" altLang="en-US" sz="2400" b="1" dirty="0" smtClean="0">
                <a:latin typeface="幼圆" pitchFamily="49" charset="-122"/>
              </a:rPr>
              <a:t>其句型的素短语</a:t>
            </a:r>
            <a:r>
              <a:rPr lang="zh-CN" altLang="en-US" sz="2400" b="1" dirty="0" smtClean="0">
                <a:solidFill>
                  <a:srgbClr val="C00000"/>
                </a:solidFill>
                <a:latin typeface="幼圆" pitchFamily="49" charset="-122"/>
              </a:rPr>
              <a:t>是一个短语</a:t>
            </a:r>
            <a:r>
              <a:rPr lang="zh-CN" altLang="en-US" sz="2400" b="1" dirty="0" smtClean="0">
                <a:latin typeface="幼圆" pitchFamily="49" charset="-122"/>
              </a:rPr>
              <a:t>，它</a:t>
            </a:r>
            <a:r>
              <a:rPr lang="zh-CN" altLang="en-US" sz="2400" b="1" dirty="0" smtClean="0">
                <a:solidFill>
                  <a:srgbClr val="C00000"/>
                </a:solidFill>
                <a:latin typeface="幼圆" pitchFamily="49" charset="-122"/>
              </a:rPr>
              <a:t>至少包含一个终结符</a:t>
            </a:r>
            <a:r>
              <a:rPr lang="zh-CN" altLang="en-US" sz="2400" b="1" dirty="0" smtClean="0">
                <a:latin typeface="幼圆" pitchFamily="49" charset="-122"/>
              </a:rPr>
              <a:t>，且除自身外</a:t>
            </a:r>
            <a:r>
              <a:rPr lang="zh-CN" altLang="en-US" sz="2400" b="1" dirty="0" smtClean="0">
                <a:solidFill>
                  <a:srgbClr val="C00000"/>
                </a:solidFill>
                <a:latin typeface="幼圆" pitchFamily="49" charset="-122"/>
              </a:rPr>
              <a:t>不再包含其他素短语</a:t>
            </a:r>
            <a:r>
              <a:rPr lang="zh-CN" altLang="en-US" sz="2400" b="1" dirty="0" smtClean="0">
                <a:latin typeface="幼圆" pitchFamily="49" charset="-122"/>
              </a:rPr>
              <a:t>。</a:t>
            </a:r>
          </a:p>
          <a:p>
            <a:pPr eaLnBrk="1" hangingPunct="1">
              <a:spcBef>
                <a:spcPct val="5000"/>
              </a:spcBef>
            </a:pPr>
            <a:r>
              <a:rPr lang="zh-CN" altLang="en-US" sz="2400" b="1" dirty="0" smtClean="0">
                <a:solidFill>
                  <a:srgbClr val="C00000"/>
                </a:solidFill>
                <a:latin typeface="幼圆" pitchFamily="49" charset="-122"/>
              </a:rPr>
              <a:t>最左素短语：</a:t>
            </a:r>
            <a:r>
              <a:rPr lang="zh-CN" altLang="en-US" sz="2400" b="1" dirty="0" smtClean="0">
                <a:latin typeface="幼圆" pitchFamily="49" charset="-122"/>
              </a:rPr>
              <a:t>句型最左边的素短语。</a:t>
            </a:r>
          </a:p>
        </p:txBody>
      </p:sp>
      <p:sp>
        <p:nvSpPr>
          <p:cNvPr id="27652" name="Text Box 4"/>
          <p:cNvSpPr txBox="1">
            <a:spLocks noChangeArrowheads="1"/>
          </p:cNvSpPr>
          <p:nvPr/>
        </p:nvSpPr>
        <p:spPr bwMode="auto">
          <a:xfrm>
            <a:off x="685800" y="2871787"/>
            <a:ext cx="7620000" cy="337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10000"/>
              </a:spcBef>
            </a:pPr>
            <a:r>
              <a:rPr lang="zh-CN" altLang="en-US" sz="2200" b="1" dirty="0">
                <a:latin typeface="幼圆" pitchFamily="49" charset="-122"/>
                <a:ea typeface="幼圆" pitchFamily="49" charset="-122"/>
              </a:rPr>
              <a:t>文法</a:t>
            </a:r>
            <a:r>
              <a:rPr lang="en-US" altLang="zh-CN" sz="2200" b="1" dirty="0">
                <a:latin typeface="幼圆" pitchFamily="49" charset="-122"/>
                <a:ea typeface="幼圆" pitchFamily="49" charset="-122"/>
              </a:rPr>
              <a:t>G[E]：</a:t>
            </a:r>
          </a:p>
          <a:p>
            <a:pPr eaLnBrk="1" hangingPunct="1">
              <a:spcBef>
                <a:spcPct val="10000"/>
              </a:spcBef>
            </a:pPr>
            <a:r>
              <a:rPr lang="en-US" altLang="zh-CN" sz="2200" b="1" dirty="0">
                <a:latin typeface="幼圆" pitchFamily="49" charset="-122"/>
                <a:ea typeface="幼圆" pitchFamily="49" charset="-122"/>
              </a:rPr>
              <a:t>(1) E→E+T</a:t>
            </a:r>
          </a:p>
          <a:p>
            <a:pPr eaLnBrk="1" hangingPunct="1">
              <a:spcBef>
                <a:spcPct val="10000"/>
              </a:spcBef>
            </a:pPr>
            <a:r>
              <a:rPr lang="en-US" altLang="zh-CN" sz="2200" b="1" dirty="0">
                <a:latin typeface="幼圆" pitchFamily="49" charset="-122"/>
                <a:ea typeface="幼圆" pitchFamily="49" charset="-122"/>
              </a:rPr>
              <a:t>(2) E→T</a:t>
            </a:r>
          </a:p>
          <a:p>
            <a:pPr eaLnBrk="1" hangingPunct="1">
              <a:spcBef>
                <a:spcPct val="10000"/>
              </a:spcBef>
            </a:pPr>
            <a:r>
              <a:rPr lang="en-US" altLang="zh-CN" sz="2200" b="1" dirty="0">
                <a:latin typeface="幼圆" pitchFamily="49" charset="-122"/>
                <a:ea typeface="幼圆" pitchFamily="49" charset="-122"/>
              </a:rPr>
              <a:t>(3) T→T*F</a:t>
            </a:r>
          </a:p>
          <a:p>
            <a:pPr eaLnBrk="1" hangingPunct="1">
              <a:spcBef>
                <a:spcPct val="10000"/>
              </a:spcBef>
            </a:pPr>
            <a:r>
              <a:rPr lang="en-US" altLang="zh-CN" sz="2200" b="1" dirty="0">
                <a:latin typeface="幼圆" pitchFamily="49" charset="-122"/>
                <a:ea typeface="幼圆" pitchFamily="49" charset="-122"/>
              </a:rPr>
              <a:t>(4) T→F</a:t>
            </a:r>
          </a:p>
          <a:p>
            <a:pPr eaLnBrk="1" hangingPunct="1">
              <a:spcBef>
                <a:spcPct val="10000"/>
              </a:spcBef>
            </a:pPr>
            <a:r>
              <a:rPr lang="en-US" altLang="zh-CN" sz="2200" b="1" dirty="0">
                <a:latin typeface="幼圆" pitchFamily="49" charset="-122"/>
                <a:ea typeface="幼圆" pitchFamily="49" charset="-122"/>
              </a:rPr>
              <a:t>(5) F→P</a:t>
            </a:r>
            <a:r>
              <a:rPr lang="en-US" altLang="zh-CN" sz="2200" b="1" dirty="0">
                <a:latin typeface="幼圆" pitchFamily="49" charset="-122"/>
                <a:ea typeface="幼圆" pitchFamily="49" charset="-122"/>
                <a:sym typeface="Symbol" pitchFamily="18" charset="2"/>
              </a:rPr>
              <a:t>F</a:t>
            </a:r>
          </a:p>
          <a:p>
            <a:pPr eaLnBrk="1" hangingPunct="1">
              <a:spcBef>
                <a:spcPct val="10000"/>
              </a:spcBef>
            </a:pPr>
            <a:r>
              <a:rPr lang="en-US" altLang="zh-CN" sz="2200" b="1" dirty="0">
                <a:latin typeface="幼圆" pitchFamily="49" charset="-122"/>
                <a:ea typeface="幼圆" pitchFamily="49" charset="-122"/>
                <a:sym typeface="Symbol" pitchFamily="18" charset="2"/>
              </a:rPr>
              <a:t>(6) </a:t>
            </a:r>
            <a:r>
              <a:rPr lang="en-US" altLang="zh-CN" sz="2200" b="1" dirty="0">
                <a:latin typeface="幼圆" pitchFamily="49" charset="-122"/>
                <a:ea typeface="幼圆" pitchFamily="49" charset="-122"/>
              </a:rPr>
              <a:t>F→</a:t>
            </a:r>
            <a:r>
              <a:rPr lang="en-US" altLang="zh-CN" sz="2200" b="1" dirty="0">
                <a:latin typeface="幼圆" pitchFamily="49" charset="-122"/>
                <a:ea typeface="幼圆" pitchFamily="49" charset="-122"/>
                <a:sym typeface="Symbol" pitchFamily="18" charset="2"/>
              </a:rPr>
              <a:t>P</a:t>
            </a:r>
          </a:p>
          <a:p>
            <a:pPr eaLnBrk="1" hangingPunct="1">
              <a:spcBef>
                <a:spcPct val="10000"/>
              </a:spcBef>
            </a:pPr>
            <a:r>
              <a:rPr lang="en-US" altLang="zh-CN" sz="2200" b="1" dirty="0">
                <a:latin typeface="幼圆" pitchFamily="49" charset="-122"/>
                <a:ea typeface="幼圆" pitchFamily="49" charset="-122"/>
                <a:sym typeface="Symbol" pitchFamily="18" charset="2"/>
              </a:rPr>
              <a:t>(6) P</a:t>
            </a:r>
            <a:r>
              <a:rPr lang="en-US" altLang="zh-CN" sz="2200" b="1" dirty="0">
                <a:latin typeface="幼圆" pitchFamily="49" charset="-122"/>
                <a:ea typeface="幼圆" pitchFamily="49" charset="-122"/>
              </a:rPr>
              <a:t>→(E)</a:t>
            </a:r>
          </a:p>
          <a:p>
            <a:pPr eaLnBrk="1" hangingPunct="1">
              <a:spcBef>
                <a:spcPct val="10000"/>
              </a:spcBef>
            </a:pPr>
            <a:r>
              <a:rPr lang="en-US" altLang="zh-CN" sz="2200" b="1" dirty="0">
                <a:latin typeface="幼圆" pitchFamily="49" charset="-122"/>
                <a:ea typeface="幼圆" pitchFamily="49" charset="-122"/>
              </a:rPr>
              <a:t>(7) </a:t>
            </a:r>
            <a:r>
              <a:rPr lang="en-US" altLang="zh-CN" sz="2200" b="1" dirty="0" err="1">
                <a:latin typeface="幼圆" pitchFamily="49" charset="-122"/>
                <a:ea typeface="幼圆" pitchFamily="49" charset="-122"/>
              </a:rPr>
              <a:t>P→i</a:t>
            </a:r>
            <a:endParaRPr lang="en-US" altLang="zh-CN" sz="2200" b="1" dirty="0">
              <a:latin typeface="幼圆" pitchFamily="49" charset="-122"/>
              <a:ea typeface="幼圆" pitchFamily="49" charset="-122"/>
            </a:endParaRPr>
          </a:p>
        </p:txBody>
      </p:sp>
      <p:sp>
        <p:nvSpPr>
          <p:cNvPr id="27653" name="Text Box 5"/>
          <p:cNvSpPr txBox="1">
            <a:spLocks noChangeArrowheads="1"/>
          </p:cNvSpPr>
          <p:nvPr/>
        </p:nvSpPr>
        <p:spPr bwMode="auto">
          <a:xfrm>
            <a:off x="3276600" y="3352800"/>
            <a:ext cx="5035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latin typeface="幼圆" pitchFamily="49" charset="-122"/>
                <a:ea typeface="幼圆" pitchFamily="49" charset="-122"/>
              </a:rPr>
              <a:t>求句型 #</a:t>
            </a:r>
            <a:r>
              <a:rPr lang="en-US" altLang="zh-CN" b="1">
                <a:latin typeface="幼圆" pitchFamily="49" charset="-122"/>
                <a:ea typeface="幼圆" pitchFamily="49" charset="-122"/>
              </a:rPr>
              <a:t>T+T*F+i# </a:t>
            </a:r>
            <a:r>
              <a:rPr lang="zh-CN" altLang="en-US" b="1">
                <a:latin typeface="幼圆" pitchFamily="49" charset="-122"/>
                <a:ea typeface="幼圆" pitchFamily="49" charset="-122"/>
              </a:rPr>
              <a:t>的素短语。</a:t>
            </a:r>
          </a:p>
        </p:txBody>
      </p:sp>
      <p:grpSp>
        <p:nvGrpSpPr>
          <p:cNvPr id="2" name="Group 6"/>
          <p:cNvGrpSpPr>
            <a:grpSpLocks/>
          </p:cNvGrpSpPr>
          <p:nvPr/>
        </p:nvGrpSpPr>
        <p:grpSpPr bwMode="auto">
          <a:xfrm>
            <a:off x="3657600" y="4038600"/>
            <a:ext cx="2057400" cy="2133600"/>
            <a:chOff x="3744" y="48"/>
            <a:chExt cx="1296" cy="1344"/>
          </a:xfrm>
        </p:grpSpPr>
        <p:sp>
          <p:nvSpPr>
            <p:cNvPr id="26635" name="Text Box 7"/>
            <p:cNvSpPr txBox="1">
              <a:spLocks noChangeArrowheads="1"/>
            </p:cNvSpPr>
            <p:nvPr/>
          </p:nvSpPr>
          <p:spPr bwMode="auto">
            <a:xfrm>
              <a:off x="4368" y="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Comic Sans MS" pitchFamily="66" charset="0"/>
                  <a:ea typeface="华文彩云" pitchFamily="2" charset="-122"/>
                </a:rPr>
                <a:t>E</a:t>
              </a:r>
            </a:p>
          </p:txBody>
        </p:sp>
        <p:sp>
          <p:nvSpPr>
            <p:cNvPr id="26636" name="Text Box 8"/>
            <p:cNvSpPr txBox="1">
              <a:spLocks noChangeArrowheads="1"/>
            </p:cNvSpPr>
            <p:nvPr/>
          </p:nvSpPr>
          <p:spPr bwMode="auto">
            <a:xfrm>
              <a:off x="4032" y="3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Comic Sans MS" pitchFamily="66" charset="0"/>
                  <a:ea typeface="华文彩云" pitchFamily="2" charset="-122"/>
                </a:rPr>
                <a:t>E</a:t>
              </a:r>
            </a:p>
          </p:txBody>
        </p:sp>
        <p:sp>
          <p:nvSpPr>
            <p:cNvPr id="26637" name="Text Box 9"/>
            <p:cNvSpPr txBox="1">
              <a:spLocks noChangeArrowheads="1"/>
            </p:cNvSpPr>
            <p:nvPr/>
          </p:nvSpPr>
          <p:spPr bwMode="auto">
            <a:xfrm>
              <a:off x="4752" y="3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Comic Sans MS" pitchFamily="66" charset="0"/>
                  <a:ea typeface="华文彩云" pitchFamily="2" charset="-122"/>
                </a:rPr>
                <a:t>T</a:t>
              </a:r>
            </a:p>
          </p:txBody>
        </p:sp>
        <p:sp>
          <p:nvSpPr>
            <p:cNvPr id="26638" name="Text Box 10"/>
            <p:cNvSpPr txBox="1">
              <a:spLocks noChangeArrowheads="1"/>
            </p:cNvSpPr>
            <p:nvPr/>
          </p:nvSpPr>
          <p:spPr bwMode="auto">
            <a:xfrm>
              <a:off x="4368" y="3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latin typeface="Comic Sans MS" pitchFamily="66" charset="0"/>
                  <a:ea typeface="华文彩云" pitchFamily="2" charset="-122"/>
                </a:rPr>
                <a:t>+</a:t>
              </a:r>
            </a:p>
          </p:txBody>
        </p:sp>
        <p:sp>
          <p:nvSpPr>
            <p:cNvPr id="26639" name="Text Box 11"/>
            <p:cNvSpPr txBox="1">
              <a:spLocks noChangeArrowheads="1"/>
            </p:cNvSpPr>
            <p:nvPr/>
          </p:nvSpPr>
          <p:spPr bwMode="auto">
            <a:xfrm>
              <a:off x="4032" y="7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latin typeface="Comic Sans MS" pitchFamily="66" charset="0"/>
                  <a:ea typeface="华文彩云" pitchFamily="2" charset="-122"/>
                </a:rPr>
                <a:t>+</a:t>
              </a:r>
            </a:p>
          </p:txBody>
        </p:sp>
        <p:sp>
          <p:nvSpPr>
            <p:cNvPr id="26640" name="Text Box 12"/>
            <p:cNvSpPr txBox="1">
              <a:spLocks noChangeArrowheads="1"/>
            </p:cNvSpPr>
            <p:nvPr/>
          </p:nvSpPr>
          <p:spPr bwMode="auto">
            <a:xfrm>
              <a:off x="3744" y="7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Comic Sans MS" pitchFamily="66" charset="0"/>
                  <a:ea typeface="华文彩云" pitchFamily="2" charset="-122"/>
                </a:rPr>
                <a:t>E</a:t>
              </a:r>
            </a:p>
          </p:txBody>
        </p:sp>
        <p:sp>
          <p:nvSpPr>
            <p:cNvPr id="26641" name="Text Box 13"/>
            <p:cNvSpPr txBox="1">
              <a:spLocks noChangeArrowheads="1"/>
            </p:cNvSpPr>
            <p:nvPr/>
          </p:nvSpPr>
          <p:spPr bwMode="auto">
            <a:xfrm>
              <a:off x="4272" y="7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Comic Sans MS" pitchFamily="66" charset="0"/>
                  <a:ea typeface="华文彩云" pitchFamily="2" charset="-122"/>
                </a:rPr>
                <a:t>T</a:t>
              </a:r>
            </a:p>
          </p:txBody>
        </p:sp>
        <p:sp>
          <p:nvSpPr>
            <p:cNvPr id="26642" name="Text Box 14"/>
            <p:cNvSpPr txBox="1">
              <a:spLocks noChangeArrowheads="1"/>
            </p:cNvSpPr>
            <p:nvPr/>
          </p:nvSpPr>
          <p:spPr bwMode="auto">
            <a:xfrm>
              <a:off x="4800" y="7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Comic Sans MS" pitchFamily="66" charset="0"/>
                  <a:ea typeface="华文彩云" pitchFamily="2" charset="-122"/>
                </a:rPr>
                <a:t>F</a:t>
              </a:r>
            </a:p>
          </p:txBody>
        </p:sp>
        <p:sp>
          <p:nvSpPr>
            <p:cNvPr id="26643" name="Text Box 15"/>
            <p:cNvSpPr txBox="1">
              <a:spLocks noChangeArrowheads="1"/>
            </p:cNvSpPr>
            <p:nvPr/>
          </p:nvSpPr>
          <p:spPr bwMode="auto">
            <a:xfrm>
              <a:off x="4272" y="110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latin typeface="Comic Sans MS" pitchFamily="66" charset="0"/>
                  <a:ea typeface="华文彩云" pitchFamily="2" charset="-122"/>
                </a:rPr>
                <a:t>*</a:t>
              </a:r>
            </a:p>
          </p:txBody>
        </p:sp>
        <p:sp>
          <p:nvSpPr>
            <p:cNvPr id="26644" name="Text Box 16"/>
            <p:cNvSpPr txBox="1">
              <a:spLocks noChangeArrowheads="1"/>
            </p:cNvSpPr>
            <p:nvPr/>
          </p:nvSpPr>
          <p:spPr bwMode="auto">
            <a:xfrm>
              <a:off x="4512" y="110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Comic Sans MS" pitchFamily="66" charset="0"/>
                  <a:ea typeface="华文彩云" pitchFamily="2" charset="-122"/>
                </a:rPr>
                <a:t>F</a:t>
              </a:r>
            </a:p>
          </p:txBody>
        </p:sp>
        <p:sp>
          <p:nvSpPr>
            <p:cNvPr id="26645" name="Text Box 17"/>
            <p:cNvSpPr txBox="1">
              <a:spLocks noChangeArrowheads="1"/>
            </p:cNvSpPr>
            <p:nvPr/>
          </p:nvSpPr>
          <p:spPr bwMode="auto">
            <a:xfrm>
              <a:off x="4032" y="110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Comic Sans MS" pitchFamily="66" charset="0"/>
                  <a:ea typeface="华文彩云" pitchFamily="2" charset="-122"/>
                </a:rPr>
                <a:t>T</a:t>
              </a:r>
            </a:p>
          </p:txBody>
        </p:sp>
        <p:sp>
          <p:nvSpPr>
            <p:cNvPr id="26646" name="Text Box 18"/>
            <p:cNvSpPr txBox="1">
              <a:spLocks noChangeArrowheads="1"/>
            </p:cNvSpPr>
            <p:nvPr/>
          </p:nvSpPr>
          <p:spPr bwMode="auto">
            <a:xfrm>
              <a:off x="3744" y="110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Comic Sans MS" pitchFamily="66" charset="0"/>
                  <a:ea typeface="华文彩云" pitchFamily="2" charset="-122"/>
                </a:rPr>
                <a:t>T</a:t>
              </a:r>
            </a:p>
          </p:txBody>
        </p:sp>
        <p:sp>
          <p:nvSpPr>
            <p:cNvPr id="26647" name="Text Box 19"/>
            <p:cNvSpPr txBox="1">
              <a:spLocks noChangeArrowheads="1"/>
            </p:cNvSpPr>
            <p:nvPr/>
          </p:nvSpPr>
          <p:spPr bwMode="auto">
            <a:xfrm>
              <a:off x="4800" y="110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Comic Sans MS" pitchFamily="66" charset="0"/>
                  <a:ea typeface="华文彩云" pitchFamily="2" charset="-122"/>
                </a:rPr>
                <a:t>i</a:t>
              </a:r>
            </a:p>
          </p:txBody>
        </p:sp>
        <p:sp>
          <p:nvSpPr>
            <p:cNvPr id="26648" name="Line 20"/>
            <p:cNvSpPr>
              <a:spLocks noChangeShapeType="1"/>
            </p:cNvSpPr>
            <p:nvPr/>
          </p:nvSpPr>
          <p:spPr bwMode="auto">
            <a:xfrm>
              <a:off x="4464" y="28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9" name="Line 21"/>
            <p:cNvSpPr>
              <a:spLocks noChangeShapeType="1"/>
            </p:cNvSpPr>
            <p:nvPr/>
          </p:nvSpPr>
          <p:spPr bwMode="auto">
            <a:xfrm flipH="1">
              <a:off x="4176" y="288"/>
              <a:ext cx="28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0" name="Line 22"/>
            <p:cNvSpPr>
              <a:spLocks noChangeShapeType="1"/>
            </p:cNvSpPr>
            <p:nvPr/>
          </p:nvSpPr>
          <p:spPr bwMode="auto">
            <a:xfrm>
              <a:off x="4464" y="288"/>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1" name="Line 23"/>
            <p:cNvSpPr>
              <a:spLocks noChangeShapeType="1"/>
            </p:cNvSpPr>
            <p:nvPr/>
          </p:nvSpPr>
          <p:spPr bwMode="auto">
            <a:xfrm>
              <a:off x="4128" y="62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2" name="Line 24"/>
            <p:cNvSpPr>
              <a:spLocks noChangeShapeType="1"/>
            </p:cNvSpPr>
            <p:nvPr/>
          </p:nvSpPr>
          <p:spPr bwMode="auto">
            <a:xfrm>
              <a:off x="4128" y="624"/>
              <a:ext cx="24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3" name="Line 25"/>
            <p:cNvSpPr>
              <a:spLocks noChangeShapeType="1"/>
            </p:cNvSpPr>
            <p:nvPr/>
          </p:nvSpPr>
          <p:spPr bwMode="auto">
            <a:xfrm flipH="1">
              <a:off x="3888" y="624"/>
              <a:ext cx="24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4" name="Line 26"/>
            <p:cNvSpPr>
              <a:spLocks noChangeShapeType="1"/>
            </p:cNvSpPr>
            <p:nvPr/>
          </p:nvSpPr>
          <p:spPr bwMode="auto">
            <a:xfrm>
              <a:off x="3840" y="96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5" name="Line 27"/>
            <p:cNvSpPr>
              <a:spLocks noChangeShapeType="1"/>
            </p:cNvSpPr>
            <p:nvPr/>
          </p:nvSpPr>
          <p:spPr bwMode="auto">
            <a:xfrm>
              <a:off x="4368" y="96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6" name="Line 28"/>
            <p:cNvSpPr>
              <a:spLocks noChangeShapeType="1"/>
            </p:cNvSpPr>
            <p:nvPr/>
          </p:nvSpPr>
          <p:spPr bwMode="auto">
            <a:xfrm flipH="1">
              <a:off x="4128" y="960"/>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7" name="Line 29"/>
            <p:cNvSpPr>
              <a:spLocks noChangeShapeType="1"/>
            </p:cNvSpPr>
            <p:nvPr/>
          </p:nvSpPr>
          <p:spPr bwMode="auto">
            <a:xfrm>
              <a:off x="4368" y="960"/>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8" name="Line 30"/>
            <p:cNvSpPr>
              <a:spLocks noChangeShapeType="1"/>
            </p:cNvSpPr>
            <p:nvPr/>
          </p:nvSpPr>
          <p:spPr bwMode="auto">
            <a:xfrm>
              <a:off x="4848" y="62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9" name="Line 31"/>
            <p:cNvSpPr>
              <a:spLocks noChangeShapeType="1"/>
            </p:cNvSpPr>
            <p:nvPr/>
          </p:nvSpPr>
          <p:spPr bwMode="auto">
            <a:xfrm>
              <a:off x="4896" y="96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680" name="Text Box 32"/>
          <p:cNvSpPr txBox="1">
            <a:spLocks noChangeArrowheads="1"/>
          </p:cNvSpPr>
          <p:nvPr/>
        </p:nvSpPr>
        <p:spPr bwMode="auto">
          <a:xfrm>
            <a:off x="6232525" y="3962400"/>
            <a:ext cx="19208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latin typeface="黑体" pitchFamily="2" charset="-122"/>
                <a:ea typeface="黑体" pitchFamily="2" charset="-122"/>
              </a:rPr>
              <a:t>短语：</a:t>
            </a:r>
            <a:br>
              <a:rPr lang="zh-CN" altLang="en-US" b="1">
                <a:latin typeface="黑体" pitchFamily="2" charset="-122"/>
                <a:ea typeface="黑体" pitchFamily="2" charset="-122"/>
              </a:rPr>
            </a:br>
            <a:r>
              <a:rPr lang="en-US" altLang="zh-CN" b="1">
                <a:latin typeface="黑体" pitchFamily="2" charset="-122"/>
                <a:ea typeface="黑体" pitchFamily="2" charset="-122"/>
              </a:rPr>
              <a:t>T+T*F+i</a:t>
            </a:r>
            <a:br>
              <a:rPr lang="en-US" altLang="zh-CN" b="1">
                <a:latin typeface="黑体" pitchFamily="2" charset="-122"/>
                <a:ea typeface="黑体" pitchFamily="2" charset="-122"/>
              </a:rPr>
            </a:br>
            <a:r>
              <a:rPr lang="en-US" altLang="zh-CN" b="1">
                <a:latin typeface="黑体" pitchFamily="2" charset="-122"/>
                <a:ea typeface="黑体" pitchFamily="2" charset="-122"/>
              </a:rPr>
              <a:t>T+T*F</a:t>
            </a:r>
            <a:br>
              <a:rPr lang="en-US" altLang="zh-CN" b="1">
                <a:latin typeface="黑体" pitchFamily="2" charset="-122"/>
                <a:ea typeface="黑体" pitchFamily="2" charset="-122"/>
              </a:rPr>
            </a:br>
            <a:r>
              <a:rPr lang="en-US" altLang="zh-CN" b="1">
                <a:latin typeface="黑体" pitchFamily="2" charset="-122"/>
                <a:ea typeface="黑体" pitchFamily="2" charset="-122"/>
              </a:rPr>
              <a:t>T</a:t>
            </a:r>
            <a:br>
              <a:rPr lang="en-US" altLang="zh-CN" b="1">
                <a:latin typeface="黑体" pitchFamily="2" charset="-122"/>
                <a:ea typeface="黑体" pitchFamily="2" charset="-122"/>
              </a:rPr>
            </a:br>
            <a:r>
              <a:rPr lang="en-US" altLang="zh-CN" b="1">
                <a:latin typeface="黑体" pitchFamily="2" charset="-122"/>
                <a:ea typeface="黑体" pitchFamily="2" charset="-122"/>
              </a:rPr>
              <a:t>T*F</a:t>
            </a:r>
            <a:br>
              <a:rPr lang="en-US" altLang="zh-CN" b="1">
                <a:latin typeface="黑体" pitchFamily="2" charset="-122"/>
                <a:ea typeface="黑体" pitchFamily="2" charset="-122"/>
              </a:rPr>
            </a:br>
            <a:r>
              <a:rPr lang="en-US" altLang="zh-CN" b="1">
                <a:latin typeface="黑体" pitchFamily="2" charset="-122"/>
                <a:ea typeface="黑体" pitchFamily="2" charset="-122"/>
              </a:rPr>
              <a:t>i</a:t>
            </a:r>
            <a:endParaRPr lang="zh-CN" altLang="en-US">
              <a:latin typeface="黑体" pitchFamily="2" charset="-122"/>
              <a:ea typeface="黑体" pitchFamily="2" charset="-122"/>
            </a:endParaRPr>
          </a:p>
        </p:txBody>
      </p:sp>
      <p:sp>
        <p:nvSpPr>
          <p:cNvPr id="27681" name="Line 33"/>
          <p:cNvSpPr>
            <a:spLocks noChangeShapeType="1"/>
          </p:cNvSpPr>
          <p:nvPr/>
        </p:nvSpPr>
        <p:spPr bwMode="auto">
          <a:xfrm>
            <a:off x="6248400" y="4495800"/>
            <a:ext cx="1371600" cy="152400"/>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82" name="Line 34"/>
          <p:cNvSpPr>
            <a:spLocks noChangeShapeType="1"/>
          </p:cNvSpPr>
          <p:nvPr/>
        </p:nvSpPr>
        <p:spPr bwMode="auto">
          <a:xfrm>
            <a:off x="6248400" y="5257800"/>
            <a:ext cx="381000" cy="76200"/>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83" name="Line 35"/>
          <p:cNvSpPr>
            <a:spLocks noChangeShapeType="1"/>
          </p:cNvSpPr>
          <p:nvPr/>
        </p:nvSpPr>
        <p:spPr bwMode="auto">
          <a:xfrm>
            <a:off x="6248400" y="4876800"/>
            <a:ext cx="914400" cy="152400"/>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 name="TextBox 3"/>
          <p:cNvSpPr txBox="1"/>
          <p:nvPr/>
        </p:nvSpPr>
        <p:spPr>
          <a:xfrm>
            <a:off x="683568" y="332656"/>
            <a:ext cx="3355032" cy="461665"/>
          </a:xfrm>
          <a:prstGeom prst="rect">
            <a:avLst/>
          </a:prstGeom>
          <a:noFill/>
        </p:spPr>
        <p:txBody>
          <a:bodyPr wrap="square" rtlCol="0">
            <a:spAutoFit/>
          </a:bodyPr>
          <a:lstStyle/>
          <a:p>
            <a:r>
              <a:rPr lang="zh-CN" altLang="en-US" b="1" dirty="0" smtClean="0">
                <a:solidFill>
                  <a:srgbClr val="C00000"/>
                </a:solidFill>
              </a:rPr>
              <a:t>最左素短语</a:t>
            </a:r>
            <a:endParaRPr lang="zh-CN" altLang="en-US" b="1" dirty="0">
              <a:solidFill>
                <a:srgbClr val="C00000"/>
              </a:solidFill>
            </a:endParaRPr>
          </a:p>
        </p:txBody>
      </p:sp>
    </p:spTree>
    <p:extLst>
      <p:ext uri="{BB962C8B-B14F-4D97-AF65-F5344CB8AC3E}">
        <p14:creationId xmlns:p14="http://schemas.microsoft.com/office/powerpoint/2010/main" val="226505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checkerboard(across)">
                                      <p:cBhvr>
                                        <p:cTn id="7" dur="500"/>
                                        <p:tgtEl>
                                          <p:spTgt spid="27652"/>
                                        </p:tgtEl>
                                      </p:cBhvr>
                                    </p:animEffect>
                                  </p:childTnLst>
                                </p:cTn>
                              </p:par>
                            </p:childTnLst>
                          </p:cTn>
                        </p:par>
                        <p:par>
                          <p:cTn id="8" fill="hold" nodeType="afterGroup">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7653"/>
                                        </p:tgtEl>
                                        <p:attrNameLst>
                                          <p:attrName>style.visibility</p:attrName>
                                        </p:attrNameLst>
                                      </p:cBhvr>
                                      <p:to>
                                        <p:strVal val="visible"/>
                                      </p:to>
                                    </p:set>
                                    <p:anim calcmode="lin" valueType="num">
                                      <p:cBhvr additive="base">
                                        <p:cTn id="11" dur="500" fill="hold"/>
                                        <p:tgtEl>
                                          <p:spTgt spid="27653"/>
                                        </p:tgtEl>
                                        <p:attrNameLst>
                                          <p:attrName>ppt_x</p:attrName>
                                        </p:attrNameLst>
                                      </p:cBhvr>
                                      <p:tavLst>
                                        <p:tav tm="0">
                                          <p:val>
                                            <p:strVal val="1+#ppt_w/2"/>
                                          </p:val>
                                        </p:tav>
                                        <p:tav tm="100000">
                                          <p:val>
                                            <p:strVal val="#ppt_x"/>
                                          </p:val>
                                        </p:tav>
                                      </p:tavLst>
                                    </p:anim>
                                    <p:anim calcmode="lin" valueType="num">
                                      <p:cBhvr additive="base">
                                        <p:cTn id="12" dur="500" fill="hold"/>
                                        <p:tgtEl>
                                          <p:spTgt spid="2765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nodeType="afterGroup">
                            <p:stCondLst>
                              <p:cond delay="500"/>
                            </p:stCondLst>
                            <p:childTnLst>
                              <p:par>
                                <p:cTn id="19" presetID="14" presetClass="entr" presetSubtype="10" fill="hold" grpId="0" nodeType="afterEffect">
                                  <p:stCondLst>
                                    <p:cond delay="0"/>
                                  </p:stCondLst>
                                  <p:childTnLst>
                                    <p:set>
                                      <p:cBhvr>
                                        <p:cTn id="20" dur="1" fill="hold">
                                          <p:stCondLst>
                                            <p:cond delay="0"/>
                                          </p:stCondLst>
                                        </p:cTn>
                                        <p:tgtEl>
                                          <p:spTgt spid="27680">
                                            <p:txEl>
                                              <p:pRg st="0" end="0"/>
                                            </p:txEl>
                                          </p:spTgt>
                                        </p:tgtEl>
                                        <p:attrNameLst>
                                          <p:attrName>style.visibility</p:attrName>
                                        </p:attrNameLst>
                                      </p:cBhvr>
                                      <p:to>
                                        <p:strVal val="visible"/>
                                      </p:to>
                                    </p:set>
                                    <p:animEffect transition="in" filter="randombar(horizontal)">
                                      <p:cBhvr>
                                        <p:cTn id="21" dur="500"/>
                                        <p:tgtEl>
                                          <p:spTgt spid="27680">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27682"/>
                                        </p:tgtEl>
                                        <p:attrNameLst>
                                          <p:attrName>style.visibility</p:attrName>
                                        </p:attrNameLst>
                                      </p:cBhvr>
                                      <p:to>
                                        <p:strVal val="visible"/>
                                      </p:to>
                                    </p:set>
                                    <p:anim calcmode="lin" valueType="num">
                                      <p:cBhvr>
                                        <p:cTn id="26" dur="500" fill="hold"/>
                                        <p:tgtEl>
                                          <p:spTgt spid="27682"/>
                                        </p:tgtEl>
                                        <p:attrNameLst>
                                          <p:attrName>ppt_w</p:attrName>
                                        </p:attrNameLst>
                                      </p:cBhvr>
                                      <p:tavLst>
                                        <p:tav tm="0">
                                          <p:val>
                                            <p:fltVal val="0"/>
                                          </p:val>
                                        </p:tav>
                                        <p:tav tm="100000">
                                          <p:val>
                                            <p:strVal val="#ppt_w"/>
                                          </p:val>
                                        </p:tav>
                                      </p:tavLst>
                                    </p:anim>
                                    <p:anim calcmode="lin" valueType="num">
                                      <p:cBhvr>
                                        <p:cTn id="27" dur="500" fill="hold"/>
                                        <p:tgtEl>
                                          <p:spTgt spid="27682"/>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27681"/>
                                        </p:tgtEl>
                                        <p:attrNameLst>
                                          <p:attrName>style.visibility</p:attrName>
                                        </p:attrNameLst>
                                      </p:cBhvr>
                                      <p:to>
                                        <p:strVal val="visible"/>
                                      </p:to>
                                    </p:set>
                                    <p:anim calcmode="lin" valueType="num">
                                      <p:cBhvr>
                                        <p:cTn id="32" dur="500" fill="hold"/>
                                        <p:tgtEl>
                                          <p:spTgt spid="27681"/>
                                        </p:tgtEl>
                                        <p:attrNameLst>
                                          <p:attrName>ppt_w</p:attrName>
                                        </p:attrNameLst>
                                      </p:cBhvr>
                                      <p:tavLst>
                                        <p:tav tm="0">
                                          <p:val>
                                            <p:fltVal val="0"/>
                                          </p:val>
                                        </p:tav>
                                        <p:tav tm="100000">
                                          <p:val>
                                            <p:strVal val="#ppt_w"/>
                                          </p:val>
                                        </p:tav>
                                      </p:tavLst>
                                    </p:anim>
                                    <p:anim calcmode="lin" valueType="num">
                                      <p:cBhvr>
                                        <p:cTn id="33" dur="500" fill="hold"/>
                                        <p:tgtEl>
                                          <p:spTgt spid="27681"/>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27683"/>
                                        </p:tgtEl>
                                        <p:attrNameLst>
                                          <p:attrName>style.visibility</p:attrName>
                                        </p:attrNameLst>
                                      </p:cBhvr>
                                      <p:to>
                                        <p:strVal val="visible"/>
                                      </p:to>
                                    </p:set>
                                    <p:anim calcmode="lin" valueType="num">
                                      <p:cBhvr>
                                        <p:cTn id="38" dur="500" fill="hold"/>
                                        <p:tgtEl>
                                          <p:spTgt spid="27683"/>
                                        </p:tgtEl>
                                        <p:attrNameLst>
                                          <p:attrName>ppt_w</p:attrName>
                                        </p:attrNameLst>
                                      </p:cBhvr>
                                      <p:tavLst>
                                        <p:tav tm="0">
                                          <p:val>
                                            <p:fltVal val="0"/>
                                          </p:val>
                                        </p:tav>
                                        <p:tav tm="100000">
                                          <p:val>
                                            <p:strVal val="#ppt_w"/>
                                          </p:val>
                                        </p:tav>
                                      </p:tavLst>
                                    </p:anim>
                                    <p:anim calcmode="lin" valueType="num">
                                      <p:cBhvr>
                                        <p:cTn id="39" dur="500" fill="hold"/>
                                        <p:tgtEl>
                                          <p:spTgt spid="276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utoUpdateAnimBg="0"/>
      <p:bldP spid="27653" grpId="0" autoUpdateAnimBg="0"/>
      <p:bldP spid="27680" grpId="0" build="p" autoUpdateAnimBg="0" advAuto="0"/>
      <p:bldP spid="27681" grpId="0" animBg="1"/>
      <p:bldP spid="27682" grpId="0" animBg="1"/>
      <p:bldP spid="2768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143000" y="457200"/>
            <a:ext cx="7239000" cy="762000"/>
          </a:xfrm>
          <a:solidFill>
            <a:schemeClr val="bg1"/>
          </a:solidFill>
          <a:ln>
            <a:solidFill>
              <a:schemeClr val="accent1"/>
            </a:solidFill>
          </a:ln>
          <a:effectLst>
            <a:outerShdw dist="107763" dir="2700000" algn="ctr" rotWithShape="0">
              <a:srgbClr val="808080"/>
            </a:outerShdw>
          </a:effectLst>
        </p:spPr>
        <p:txBody>
          <a:bodyPr>
            <a:normAutofit/>
          </a:bodyPr>
          <a:lstStyle/>
          <a:p>
            <a:pPr algn="ctr" eaLnBrk="1" hangingPunct="1">
              <a:defRPr/>
            </a:pPr>
            <a:r>
              <a:rPr lang="zh-CN" altLang="en-US" sz="3200" b="1" dirty="0" smtClean="0">
                <a:solidFill>
                  <a:srgbClr val="C00000"/>
                </a:solidFill>
                <a:latin typeface="幼圆" pitchFamily="49" charset="-122"/>
              </a:rPr>
              <a:t>算符优先分析的局限性</a:t>
            </a:r>
          </a:p>
        </p:txBody>
      </p:sp>
      <p:sp>
        <p:nvSpPr>
          <p:cNvPr id="50212" name="Text Box 36"/>
          <p:cNvSpPr txBox="1">
            <a:spLocks noChangeArrowheads="1"/>
          </p:cNvSpPr>
          <p:nvPr/>
        </p:nvSpPr>
        <p:spPr bwMode="auto">
          <a:xfrm>
            <a:off x="1082675" y="1700808"/>
            <a:ext cx="7620000" cy="3860536"/>
          </a:xfrm>
          <a:prstGeom prst="rect">
            <a:avLst/>
          </a:prstGeom>
          <a:noFill/>
          <a:ln w="9525">
            <a:solidFill>
              <a:srgbClr val="CCECFF"/>
            </a:solidFill>
            <a:miter lim="800000"/>
            <a:headEnd/>
            <a:tailEnd/>
          </a:ln>
          <a:extLst>
            <a:ext uri="{909E8E84-426E-40DD-AFC4-6F175D3DCCD1}">
              <a14:hiddenFill xmlns:a14="http://schemas.microsoft.com/office/drawing/2010/main">
                <a:solidFill>
                  <a:srgbClr val="FFFFFF"/>
                </a:solidFill>
              </a14:hiddenFill>
            </a:ext>
          </a:extLst>
        </p:spPr>
        <p:txBody>
          <a:bodyPr tIns="82800" bIns="82800"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30000"/>
              </a:spcBef>
              <a:buClr>
                <a:schemeClr val="accent1"/>
              </a:buClr>
              <a:buFont typeface="Wingdings" pitchFamily="2" charset="2"/>
              <a:buChar char="§"/>
            </a:pPr>
            <a:r>
              <a:rPr lang="zh-CN" altLang="en-US" b="1" dirty="0" smtClean="0">
                <a:solidFill>
                  <a:srgbClr val="C00000"/>
                </a:solidFill>
                <a:latin typeface="宋体" panose="02010600030101010101" pitchFamily="2" charset="-122"/>
              </a:rPr>
              <a:t>算符</a:t>
            </a:r>
            <a:r>
              <a:rPr lang="zh-CN" altLang="en-US" b="1" dirty="0">
                <a:solidFill>
                  <a:srgbClr val="C00000"/>
                </a:solidFill>
                <a:latin typeface="宋体" panose="02010600030101010101" pitchFamily="2" charset="-122"/>
              </a:rPr>
              <a:t>优先分析</a:t>
            </a:r>
            <a:r>
              <a:rPr lang="zh-CN" altLang="en-US" b="1" dirty="0">
                <a:latin typeface="宋体" panose="02010600030101010101" pitchFamily="2" charset="-122"/>
              </a:rPr>
              <a:t>：不是规范归约，关键是寻找当前句型的</a:t>
            </a:r>
            <a:r>
              <a:rPr lang="zh-CN" altLang="en-US" b="1" u="sng" dirty="0">
                <a:solidFill>
                  <a:srgbClr val="C00000"/>
                </a:solidFill>
                <a:latin typeface="宋体" panose="02010600030101010101" pitchFamily="2" charset="-122"/>
              </a:rPr>
              <a:t>最左素短语</a:t>
            </a:r>
            <a:r>
              <a:rPr lang="zh-CN" altLang="en-US" b="1" dirty="0">
                <a:latin typeface="宋体" panose="02010600030101010101" pitchFamily="2" charset="-122"/>
              </a:rPr>
              <a:t>，符号栈顶一旦形成最左素短语就归约。</a:t>
            </a:r>
          </a:p>
          <a:p>
            <a:pPr eaLnBrk="1" hangingPunct="1">
              <a:lnSpc>
                <a:spcPct val="130000"/>
              </a:lnSpc>
              <a:spcBef>
                <a:spcPct val="30000"/>
              </a:spcBef>
              <a:buClr>
                <a:schemeClr val="accent1"/>
              </a:buClr>
              <a:buFont typeface="Wingdings" pitchFamily="2" charset="2"/>
              <a:buNone/>
            </a:pPr>
            <a:endParaRPr lang="zh-CN" altLang="en-US" b="1" dirty="0">
              <a:latin typeface="宋体" panose="02010600030101010101" pitchFamily="2" charset="-122"/>
            </a:endParaRPr>
          </a:p>
          <a:p>
            <a:pPr eaLnBrk="1" hangingPunct="1">
              <a:lnSpc>
                <a:spcPct val="130000"/>
              </a:lnSpc>
              <a:spcBef>
                <a:spcPct val="30000"/>
              </a:spcBef>
              <a:buClr>
                <a:schemeClr val="accent1"/>
              </a:buClr>
              <a:buFont typeface="Wingdings" pitchFamily="2" charset="2"/>
              <a:buNone/>
            </a:pPr>
            <a:r>
              <a:rPr lang="zh-CN" altLang="en-US" b="1" dirty="0">
                <a:latin typeface="宋体" panose="02010600030101010101" pitchFamily="2" charset="-122"/>
              </a:rPr>
              <a:t>因此，算符优先分析可能出现“</a:t>
            </a:r>
            <a:r>
              <a:rPr lang="zh-CN" altLang="en-US" b="1" dirty="0">
                <a:solidFill>
                  <a:srgbClr val="C00000"/>
                </a:solidFill>
                <a:latin typeface="宋体" panose="02010600030101010101" pitchFamily="2" charset="-122"/>
              </a:rPr>
              <a:t>错误的句子得到正确的归约</a:t>
            </a:r>
            <a:r>
              <a:rPr lang="zh-CN" altLang="en-US" b="1" dirty="0">
                <a:latin typeface="宋体" panose="02010600030101010101" pitchFamily="2" charset="-122"/>
              </a:rPr>
              <a:t>”；并且一般语言的文法很难满足算符优先文法的条件。</a:t>
            </a:r>
          </a:p>
          <a:p>
            <a:pPr eaLnBrk="1" hangingPunct="1">
              <a:lnSpc>
                <a:spcPct val="130000"/>
              </a:lnSpc>
              <a:spcBef>
                <a:spcPct val="30000"/>
              </a:spcBef>
              <a:buClr>
                <a:schemeClr val="accent1"/>
              </a:buClr>
              <a:buFont typeface="Wingdings" pitchFamily="2" charset="2"/>
              <a:buNone/>
            </a:pPr>
            <a:r>
              <a:rPr lang="zh-CN" altLang="en-US" b="1" dirty="0">
                <a:latin typeface="宋体" panose="02010600030101010101" pitchFamily="2" charset="-122"/>
              </a:rPr>
              <a:t>结论：算符优先分析</a:t>
            </a:r>
            <a:r>
              <a:rPr lang="zh-CN" altLang="en-US" b="1" dirty="0" smtClean="0">
                <a:latin typeface="宋体" panose="02010600030101010101" pitchFamily="2" charset="-122"/>
              </a:rPr>
              <a:t>法较适用于</a:t>
            </a:r>
            <a:r>
              <a:rPr lang="zh-CN" altLang="en-US" b="1" dirty="0">
                <a:solidFill>
                  <a:srgbClr val="C00000"/>
                </a:solidFill>
                <a:latin typeface="宋体" panose="02010600030101010101" pitchFamily="2" charset="-122"/>
              </a:rPr>
              <a:t>表达式的语法分析</a:t>
            </a:r>
            <a:r>
              <a:rPr lang="zh-CN" altLang="en-US" b="1" dirty="0">
                <a:latin typeface="宋体" panose="02010600030101010101" pitchFamily="2" charset="-122"/>
              </a:rPr>
              <a:t>。</a:t>
            </a:r>
          </a:p>
        </p:txBody>
      </p:sp>
      <p:sp>
        <p:nvSpPr>
          <p:cNvPr id="27652" name="Text Box 38"/>
          <p:cNvSpPr txBox="1">
            <a:spLocks noChangeArrowheads="1"/>
          </p:cNvSpPr>
          <p:nvPr/>
        </p:nvSpPr>
        <p:spPr bwMode="auto">
          <a:xfrm>
            <a:off x="8382000" y="64008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a:ea typeface="幼圆" pitchFamily="49" charset="-122"/>
                <a:hlinkClick r:id="rId3" action="ppaction://hlinksldjump"/>
              </a:rPr>
              <a:t>返回</a:t>
            </a:r>
            <a:endParaRPr lang="zh-CN" altLang="en-US" sz="1800">
              <a:ea typeface="幼圆" pitchFamily="49" charset="-122"/>
            </a:endParaRPr>
          </a:p>
        </p:txBody>
      </p:sp>
    </p:spTree>
    <p:extLst>
      <p:ext uri="{BB962C8B-B14F-4D97-AF65-F5344CB8AC3E}">
        <p14:creationId xmlns:p14="http://schemas.microsoft.com/office/powerpoint/2010/main" val="2603750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0212">
                                            <p:bg/>
                                          </p:spTgt>
                                        </p:tgtEl>
                                        <p:attrNameLst>
                                          <p:attrName>style.visibility</p:attrName>
                                        </p:attrNameLst>
                                      </p:cBhvr>
                                      <p:to>
                                        <p:strVal val="visible"/>
                                      </p:to>
                                    </p:set>
                                    <p:animEffect transition="in" filter="dissolve">
                                      <p:cBhvr>
                                        <p:cTn id="7" dur="500"/>
                                        <p:tgtEl>
                                          <p:spTgt spid="50212">
                                            <p:bg/>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0212">
                                            <p:txEl>
                                              <p:pRg st="0" end="0"/>
                                            </p:txEl>
                                          </p:spTgt>
                                        </p:tgtEl>
                                        <p:attrNameLst>
                                          <p:attrName>style.visibility</p:attrName>
                                        </p:attrNameLst>
                                      </p:cBhvr>
                                      <p:to>
                                        <p:strVal val="visible"/>
                                      </p:to>
                                    </p:set>
                                    <p:animEffect transition="in" filter="dissolve">
                                      <p:cBhvr>
                                        <p:cTn id="11" dur="500"/>
                                        <p:tgtEl>
                                          <p:spTgt spid="50212">
                                            <p:txEl>
                                              <p:pRg st="0" end="0"/>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0212">
                                            <p:txEl>
                                              <p:pRg st="2" end="2"/>
                                            </p:txEl>
                                          </p:spTgt>
                                        </p:tgtEl>
                                        <p:attrNameLst>
                                          <p:attrName>style.visibility</p:attrName>
                                        </p:attrNameLst>
                                      </p:cBhvr>
                                      <p:to>
                                        <p:strVal val="visible"/>
                                      </p:to>
                                    </p:set>
                                    <p:animEffect transition="in" filter="dissolve">
                                      <p:cBhvr>
                                        <p:cTn id="15" dur="500"/>
                                        <p:tgtEl>
                                          <p:spTgt spid="50212">
                                            <p:txEl>
                                              <p:pRg st="2" end="2"/>
                                            </p:txEl>
                                          </p:spTgt>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50212">
                                            <p:txEl>
                                              <p:pRg st="3" end="3"/>
                                            </p:txEl>
                                          </p:spTgt>
                                        </p:tgtEl>
                                        <p:attrNameLst>
                                          <p:attrName>style.visibility</p:attrName>
                                        </p:attrNameLst>
                                      </p:cBhvr>
                                      <p:to>
                                        <p:strVal val="visible"/>
                                      </p:to>
                                    </p:set>
                                    <p:animEffect transition="in" filter="dissolve">
                                      <p:cBhvr>
                                        <p:cTn id="19" dur="500"/>
                                        <p:tgtEl>
                                          <p:spTgt spid="502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12" grpId="0" build="p" animBg="1" autoUpdateAnimBg="0"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ChangeArrowheads="1"/>
          </p:cNvSpPr>
          <p:nvPr/>
        </p:nvSpPr>
        <p:spPr bwMode="auto">
          <a:xfrm>
            <a:off x="4519613" y="3362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0724" name="Rectangle 5"/>
          <p:cNvSpPr>
            <a:spLocks noChangeArrowheads="1"/>
          </p:cNvSpPr>
          <p:nvPr/>
        </p:nvSpPr>
        <p:spPr bwMode="auto">
          <a:xfrm>
            <a:off x="4514850"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TextBox 1"/>
          <p:cNvSpPr txBox="1"/>
          <p:nvPr/>
        </p:nvSpPr>
        <p:spPr>
          <a:xfrm>
            <a:off x="1691680" y="224956"/>
            <a:ext cx="6120680" cy="646331"/>
          </a:xfrm>
          <a:prstGeom prst="rect">
            <a:avLst/>
          </a:prstGeom>
          <a:noFill/>
        </p:spPr>
        <p:txBody>
          <a:bodyPr wrap="square" rtlCol="0">
            <a:spAutoFit/>
          </a:bodyPr>
          <a:lstStyle/>
          <a:p>
            <a:pPr algn="ctr"/>
            <a:r>
              <a:rPr lang="zh-CN" altLang="en-US" sz="3600" dirty="0" smtClean="0">
                <a:solidFill>
                  <a:srgbClr val="FFFF00"/>
                </a:solidFill>
              </a:rPr>
              <a:t>本章要点及习题</a:t>
            </a:r>
            <a:endParaRPr lang="zh-CN" altLang="en-US" sz="3600" dirty="0">
              <a:solidFill>
                <a:srgbClr val="FFFF00"/>
              </a:solidFill>
            </a:endParaRPr>
          </a:p>
        </p:txBody>
      </p:sp>
      <p:sp>
        <p:nvSpPr>
          <p:cNvPr id="3" name="TextBox 2"/>
          <p:cNvSpPr txBox="1"/>
          <p:nvPr/>
        </p:nvSpPr>
        <p:spPr>
          <a:xfrm>
            <a:off x="467544" y="1628800"/>
            <a:ext cx="7848872" cy="1569660"/>
          </a:xfrm>
          <a:prstGeom prst="rect">
            <a:avLst/>
          </a:prstGeom>
          <a:noFill/>
        </p:spPr>
        <p:txBody>
          <a:bodyPr wrap="square" rtlCol="0">
            <a:spAutoFit/>
          </a:bodyPr>
          <a:lstStyle/>
          <a:p>
            <a:r>
              <a:rPr lang="zh-CN" altLang="en-US" b="1" dirty="0" smtClean="0">
                <a:solidFill>
                  <a:srgbClr val="C00000"/>
                </a:solidFill>
              </a:rPr>
              <a:t>要点</a:t>
            </a:r>
            <a:r>
              <a:rPr lang="zh-CN" altLang="en-US" b="1" dirty="0" smtClean="0"/>
              <a:t>：</a:t>
            </a:r>
            <a:endParaRPr lang="en-US" altLang="zh-CN" b="1" dirty="0" smtClean="0"/>
          </a:p>
          <a:p>
            <a:r>
              <a:rPr lang="en-US" altLang="zh-CN" b="1" dirty="0" smtClean="0"/>
              <a:t>1</a:t>
            </a:r>
            <a:r>
              <a:rPr lang="zh-CN" altLang="en-US" b="1" dirty="0" smtClean="0"/>
              <a:t>、自底向上语法分析的两个关键操作：移进、规约。</a:t>
            </a:r>
            <a:endParaRPr lang="en-US" altLang="zh-CN" b="1" dirty="0" smtClean="0"/>
          </a:p>
          <a:p>
            <a:r>
              <a:rPr lang="en-US" altLang="zh-CN" b="1" dirty="0" smtClean="0"/>
              <a:t>2</a:t>
            </a:r>
            <a:r>
              <a:rPr lang="zh-CN" altLang="en-US" b="1" dirty="0" smtClean="0"/>
              <a:t>、已知算符文法，如何构造终结符号之间的算符优先表</a:t>
            </a:r>
            <a:endParaRPr lang="en-US" altLang="zh-CN" b="1" dirty="0" smtClean="0"/>
          </a:p>
          <a:p>
            <a:r>
              <a:rPr lang="en-US" altLang="zh-CN" b="1" dirty="0" smtClean="0"/>
              <a:t>3</a:t>
            </a:r>
            <a:r>
              <a:rPr lang="zh-CN" altLang="en-US" b="1" dirty="0" smtClean="0"/>
              <a:t>、什么是素短语？最左素短语？会判断吗？</a:t>
            </a:r>
            <a:endParaRPr lang="zh-CN" altLang="en-US" b="1" dirty="0"/>
          </a:p>
        </p:txBody>
      </p:sp>
      <p:sp>
        <p:nvSpPr>
          <p:cNvPr id="7" name="TextBox 6"/>
          <p:cNvSpPr txBox="1"/>
          <p:nvPr/>
        </p:nvSpPr>
        <p:spPr>
          <a:xfrm>
            <a:off x="590414" y="3861048"/>
            <a:ext cx="7848872" cy="2308324"/>
          </a:xfrm>
          <a:prstGeom prst="rect">
            <a:avLst/>
          </a:prstGeom>
          <a:noFill/>
        </p:spPr>
        <p:txBody>
          <a:bodyPr wrap="square" rtlCol="0">
            <a:spAutoFit/>
          </a:bodyPr>
          <a:lstStyle/>
          <a:p>
            <a:r>
              <a:rPr lang="zh-CN" altLang="en-US" b="1" dirty="0" smtClean="0">
                <a:solidFill>
                  <a:srgbClr val="C00000"/>
                </a:solidFill>
              </a:rPr>
              <a:t>作业</a:t>
            </a:r>
            <a:r>
              <a:rPr lang="zh-CN" altLang="en-US" b="1" dirty="0" smtClean="0"/>
              <a:t>：不需要掌握习题中的句子分析过程</a:t>
            </a:r>
            <a:r>
              <a:rPr lang="zh-CN" altLang="en-US" b="1" dirty="0" smtClean="0"/>
              <a:t>，（但需要看懂）仅</a:t>
            </a:r>
            <a:r>
              <a:rPr lang="zh-CN" altLang="en-US" b="1" dirty="0" smtClean="0"/>
              <a:t>需要构造算法优先表</a:t>
            </a:r>
            <a:endParaRPr lang="en-US" altLang="zh-CN" b="1" dirty="0" smtClean="0"/>
          </a:p>
          <a:p>
            <a:r>
              <a:rPr lang="en-US" altLang="zh-CN" b="1" dirty="0" smtClean="0"/>
              <a:t>【</a:t>
            </a:r>
            <a:r>
              <a:rPr lang="zh-CN" altLang="en-US" b="1" dirty="0" smtClean="0"/>
              <a:t>题目类型</a:t>
            </a:r>
            <a:r>
              <a:rPr lang="en-US" altLang="zh-CN" b="1" dirty="0" smtClean="0"/>
              <a:t>】</a:t>
            </a:r>
            <a:r>
              <a:rPr lang="zh-CN" altLang="en-US" b="1" dirty="0" smtClean="0">
                <a:latin typeface="宋体" panose="02010600030101010101" pitchFamily="2" charset="-122"/>
              </a:rPr>
              <a:t>已知</a:t>
            </a:r>
            <a:r>
              <a:rPr lang="zh-CN" altLang="en-US" b="1" dirty="0">
                <a:latin typeface="宋体" panose="02010600030101010101" pitchFamily="2" charset="-122"/>
              </a:rPr>
              <a:t>文法，写出</a:t>
            </a:r>
            <a:r>
              <a:rPr lang="en-US" altLang="zh-CN" b="1" dirty="0">
                <a:latin typeface="宋体" panose="02010600030101010101" pitchFamily="2" charset="-122"/>
              </a:rPr>
              <a:t>FIRST VT( )  LAST VT(),</a:t>
            </a:r>
            <a:r>
              <a:rPr lang="zh-CN" altLang="en-US" b="1" dirty="0">
                <a:latin typeface="宋体" panose="02010600030101010101" pitchFamily="2" charset="-122"/>
              </a:rPr>
              <a:t>构造算符优先关系</a:t>
            </a:r>
            <a:r>
              <a:rPr lang="zh-CN" altLang="en-US" b="1" dirty="0" smtClean="0">
                <a:latin typeface="宋体" panose="02010600030101010101" pitchFamily="2" charset="-122"/>
              </a:rPr>
              <a:t>表  </a:t>
            </a:r>
            <a:endParaRPr lang="en-US" altLang="zh-CN" b="1" dirty="0" smtClean="0">
              <a:latin typeface="宋体" panose="02010600030101010101" pitchFamily="2" charset="-122"/>
            </a:endParaRPr>
          </a:p>
          <a:p>
            <a:r>
              <a:rPr lang="zh-CN" altLang="en-US" b="1" dirty="0" smtClean="0">
                <a:latin typeface="宋体" panose="02010600030101010101" pitchFamily="2" charset="-122"/>
              </a:rPr>
              <a:t>作业</a:t>
            </a:r>
            <a:r>
              <a:rPr lang="zh-CN" altLang="en-US" b="1" dirty="0">
                <a:latin typeface="宋体" panose="02010600030101010101" pitchFamily="2" charset="-122"/>
              </a:rPr>
              <a:t>：</a:t>
            </a:r>
            <a:r>
              <a:rPr lang="en-US" altLang="zh-CN" b="1" dirty="0" smtClean="0">
                <a:latin typeface="宋体" panose="02010600030101010101" pitchFamily="2" charset="-122"/>
              </a:rPr>
              <a:t>P121-122  </a:t>
            </a:r>
            <a:r>
              <a:rPr lang="en-US" altLang="zh-CN" b="1" dirty="0">
                <a:latin typeface="宋体" panose="02010600030101010101" pitchFamily="2" charset="-122"/>
              </a:rPr>
              <a:t>1，3</a:t>
            </a:r>
            <a:br>
              <a:rPr lang="en-US" altLang="zh-CN" b="1" dirty="0">
                <a:latin typeface="宋体" panose="02010600030101010101" pitchFamily="2" charset="-122"/>
              </a:rPr>
            </a:br>
            <a:endParaRPr lang="zh-CN" altLang="en-US" b="1" dirty="0"/>
          </a:p>
        </p:txBody>
      </p:sp>
    </p:spTree>
    <p:extLst>
      <p:ext uri="{BB962C8B-B14F-4D97-AF65-F5344CB8AC3E}">
        <p14:creationId xmlns:p14="http://schemas.microsoft.com/office/powerpoint/2010/main" val="746376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71045" y="133276"/>
            <a:ext cx="8229600" cy="633412"/>
          </a:xfrm>
        </p:spPr>
        <p:txBody>
          <a:bodyPr>
            <a:normAutofit/>
          </a:bodyPr>
          <a:lstStyle/>
          <a:p>
            <a:pPr algn="l"/>
            <a:r>
              <a:rPr lang="zh-CN" altLang="en-US" sz="2400" b="1" dirty="0" smtClean="0">
                <a:solidFill>
                  <a:srgbClr val="C00000"/>
                </a:solidFill>
              </a:rPr>
              <a:t>附：</a:t>
            </a:r>
            <a:r>
              <a:rPr lang="en-US" altLang="zh-CN" sz="2400" b="1" dirty="0" smtClean="0">
                <a:solidFill>
                  <a:srgbClr val="C00000"/>
                </a:solidFill>
              </a:rPr>
              <a:t>P121  </a:t>
            </a:r>
            <a:r>
              <a:rPr lang="zh-CN" altLang="en-US" sz="2400" b="1" dirty="0" smtClean="0">
                <a:solidFill>
                  <a:srgbClr val="C00000"/>
                </a:solidFill>
              </a:rPr>
              <a:t>习题</a:t>
            </a:r>
            <a:r>
              <a:rPr lang="en-US" altLang="zh-CN" sz="2400" b="1" dirty="0" smtClean="0">
                <a:solidFill>
                  <a:srgbClr val="C00000"/>
                </a:solidFill>
              </a:rPr>
              <a:t>3</a:t>
            </a:r>
            <a:endParaRPr lang="zh-CN" altLang="en-US" sz="2400" b="1" dirty="0">
              <a:solidFill>
                <a:srgbClr val="C00000"/>
              </a:solidFill>
            </a:endParaRPr>
          </a:p>
        </p:txBody>
      </p:sp>
      <p:sp>
        <p:nvSpPr>
          <p:cNvPr id="4" name="TextBox 3"/>
          <p:cNvSpPr txBox="1"/>
          <p:nvPr/>
        </p:nvSpPr>
        <p:spPr>
          <a:xfrm>
            <a:off x="484737" y="2708920"/>
            <a:ext cx="7920880" cy="461665"/>
          </a:xfrm>
          <a:prstGeom prst="rect">
            <a:avLst/>
          </a:prstGeom>
          <a:noFill/>
        </p:spPr>
        <p:txBody>
          <a:bodyPr wrap="square" rtlCol="0">
            <a:spAutoFit/>
          </a:bodyPr>
          <a:lstStyle/>
          <a:p>
            <a:r>
              <a:rPr lang="en-US" altLang="zh-CN" sz="2400" b="1" dirty="0" smtClean="0"/>
              <a:t>1</a:t>
            </a:r>
            <a:r>
              <a:rPr lang="zh-CN" altLang="en-US" sz="2400" b="1" dirty="0" smtClean="0"/>
              <a:t>）找出</a:t>
            </a:r>
            <a:r>
              <a:rPr lang="zh-CN" altLang="en-US" sz="2400" b="1" dirty="0" smtClean="0"/>
              <a:t>所有的终结符｛</a:t>
            </a:r>
            <a:r>
              <a:rPr lang="en-US" altLang="zh-CN" sz="2400" b="1" dirty="0" err="1" smtClean="0"/>
              <a:t>i</a:t>
            </a:r>
            <a:r>
              <a:rPr lang="en-US" altLang="zh-CN" sz="2400" b="1" dirty="0" smtClean="0"/>
              <a:t>, +, ), (, *</a:t>
            </a:r>
            <a:r>
              <a:rPr lang="zh-CN" altLang="en-US" sz="2400" b="1" dirty="0" smtClean="0"/>
              <a:t>｝∪</a:t>
            </a:r>
            <a:r>
              <a:rPr lang="en-US" altLang="zh-CN" sz="2400" b="1" dirty="0" smtClean="0"/>
              <a:t>{#}</a:t>
            </a:r>
            <a:endParaRPr lang="en-US" altLang="zh-CN" sz="2400" b="1" dirty="0" smtClean="0"/>
          </a:p>
        </p:txBody>
      </p:sp>
      <p:sp>
        <p:nvSpPr>
          <p:cNvPr id="6" name="矩形 5"/>
          <p:cNvSpPr/>
          <p:nvPr/>
        </p:nvSpPr>
        <p:spPr>
          <a:xfrm>
            <a:off x="540520" y="3198167"/>
            <a:ext cx="7704856" cy="461665"/>
          </a:xfrm>
          <a:prstGeom prst="rect">
            <a:avLst/>
          </a:prstGeom>
        </p:spPr>
        <p:txBody>
          <a:bodyPr wrap="square">
            <a:spAutoFit/>
          </a:bodyPr>
          <a:lstStyle/>
          <a:p>
            <a:pPr lvl="0"/>
            <a:r>
              <a:rPr lang="en-US" altLang="zh-CN" sz="2400" b="1" dirty="0" smtClean="0">
                <a:solidFill>
                  <a:prstClr val="black"/>
                </a:solidFill>
              </a:rPr>
              <a:t>2</a:t>
            </a:r>
            <a:r>
              <a:rPr lang="zh-CN" altLang="en-US" sz="2400" b="1" dirty="0" smtClean="0">
                <a:solidFill>
                  <a:prstClr val="black"/>
                </a:solidFill>
              </a:rPr>
              <a:t>）对</a:t>
            </a:r>
            <a:r>
              <a:rPr lang="zh-CN" altLang="en-US" sz="2400" b="1" dirty="0" smtClean="0">
                <a:solidFill>
                  <a:prstClr val="black"/>
                </a:solidFill>
              </a:rPr>
              <a:t>所有非终结符，求</a:t>
            </a:r>
            <a:r>
              <a:rPr lang="en-US" altLang="zh-CN" sz="2400" b="1" dirty="0" smtClean="0">
                <a:solidFill>
                  <a:prstClr val="black"/>
                </a:solidFill>
              </a:rPr>
              <a:t>FIRST VT</a:t>
            </a:r>
            <a:r>
              <a:rPr lang="en-US" altLang="zh-CN" sz="2400" b="1" dirty="0" smtClean="0">
                <a:solidFill>
                  <a:prstClr val="black"/>
                </a:solidFill>
              </a:rPr>
              <a:t>( )   </a:t>
            </a:r>
            <a:r>
              <a:rPr lang="en-US" altLang="zh-CN" sz="2400" b="1" dirty="0" smtClean="0">
                <a:solidFill>
                  <a:prstClr val="black"/>
                </a:solidFill>
              </a:rPr>
              <a:t>LAST VT</a:t>
            </a:r>
            <a:r>
              <a:rPr lang="en-US" altLang="zh-CN" sz="2400" b="1" dirty="0" smtClean="0">
                <a:solidFill>
                  <a:prstClr val="black"/>
                </a:solidFill>
              </a:rPr>
              <a:t>( )</a:t>
            </a:r>
            <a:endParaRPr lang="en-US" altLang="zh-CN" sz="2400" b="1" dirty="0">
              <a:solidFill>
                <a:prstClr val="black"/>
              </a:solidFill>
            </a:endParaRPr>
          </a:p>
        </p:txBody>
      </p:sp>
      <p:sp>
        <p:nvSpPr>
          <p:cNvPr id="7" name="矩形 6"/>
          <p:cNvSpPr/>
          <p:nvPr/>
        </p:nvSpPr>
        <p:spPr>
          <a:xfrm>
            <a:off x="611560" y="5176969"/>
            <a:ext cx="8150720" cy="830997"/>
          </a:xfrm>
          <a:prstGeom prst="rect">
            <a:avLst/>
          </a:prstGeom>
        </p:spPr>
        <p:txBody>
          <a:bodyPr wrap="square">
            <a:spAutoFit/>
          </a:bodyPr>
          <a:lstStyle/>
          <a:p>
            <a:r>
              <a:rPr lang="en-US" altLang="zh-CN" sz="2400" b="1" dirty="0" smtClean="0">
                <a:solidFill>
                  <a:prstClr val="black"/>
                </a:solidFill>
              </a:rPr>
              <a:t>FIRST VT(S) </a:t>
            </a:r>
            <a:r>
              <a:rPr lang="en-US" altLang="zh-CN" sz="2400" b="1" dirty="0">
                <a:solidFill>
                  <a:prstClr val="black"/>
                </a:solidFill>
              </a:rPr>
              <a:t>=</a:t>
            </a:r>
            <a:r>
              <a:rPr lang="en-US" altLang="zh-CN" sz="2400" b="1" dirty="0" smtClean="0">
                <a:solidFill>
                  <a:prstClr val="black"/>
                </a:solidFill>
              </a:rPr>
              <a:t>FIRSTVT(V</a:t>
            </a:r>
            <a:r>
              <a:rPr lang="en-US" altLang="zh-CN" b="1" dirty="0">
                <a:solidFill>
                  <a:prstClr val="black"/>
                </a:solidFill>
              </a:rPr>
              <a:t>)= {</a:t>
            </a:r>
            <a:r>
              <a:rPr lang="en-US" altLang="zh-CN" b="1" dirty="0" err="1">
                <a:solidFill>
                  <a:prstClr val="black"/>
                </a:solidFill>
              </a:rPr>
              <a:t>i</a:t>
            </a:r>
            <a:r>
              <a:rPr lang="en-US" altLang="zh-CN" b="1" dirty="0">
                <a:solidFill>
                  <a:prstClr val="black"/>
                </a:solidFill>
              </a:rPr>
              <a:t>, </a:t>
            </a:r>
            <a:r>
              <a:rPr lang="en-US" altLang="zh-CN" b="1" dirty="0" smtClean="0">
                <a:solidFill>
                  <a:prstClr val="black"/>
                </a:solidFill>
              </a:rPr>
              <a:t>), </a:t>
            </a:r>
            <a:r>
              <a:rPr lang="en-US" altLang="zh-CN" b="1" dirty="0">
                <a:solidFill>
                  <a:prstClr val="black"/>
                </a:solidFill>
              </a:rPr>
              <a:t>(, +} </a:t>
            </a:r>
            <a:endParaRPr lang="en-US" altLang="zh-CN" sz="2400" b="1" dirty="0">
              <a:solidFill>
                <a:prstClr val="black"/>
              </a:solidFill>
            </a:endParaRPr>
          </a:p>
          <a:p>
            <a:pPr lvl="0"/>
            <a:endParaRPr lang="en-US" altLang="zh-CN" sz="2400" b="1" dirty="0">
              <a:solidFill>
                <a:prstClr val="black"/>
              </a:solidFill>
            </a:endParaRPr>
          </a:p>
        </p:txBody>
      </p:sp>
      <p:sp>
        <p:nvSpPr>
          <p:cNvPr id="8" name="TextBox 7"/>
          <p:cNvSpPr txBox="1"/>
          <p:nvPr/>
        </p:nvSpPr>
        <p:spPr>
          <a:xfrm>
            <a:off x="525405" y="2132856"/>
            <a:ext cx="7920880" cy="461665"/>
          </a:xfrm>
          <a:prstGeom prst="rect">
            <a:avLst/>
          </a:prstGeom>
          <a:noFill/>
        </p:spPr>
        <p:txBody>
          <a:bodyPr wrap="square" rtlCol="0">
            <a:spAutoFit/>
          </a:bodyPr>
          <a:lstStyle/>
          <a:p>
            <a:r>
              <a:rPr lang="zh-CN" altLang="en-US" sz="2400" b="1" dirty="0" smtClean="0">
                <a:solidFill>
                  <a:srgbClr val="FF0066"/>
                </a:solidFill>
              </a:rPr>
              <a:t>补充：</a:t>
            </a:r>
            <a:r>
              <a:rPr lang="en-US" altLang="zh-CN" sz="2400" b="1" dirty="0">
                <a:solidFill>
                  <a:srgbClr val="FF0066"/>
                </a:solidFill>
              </a:rPr>
              <a:t>S </a:t>
            </a:r>
            <a:r>
              <a:rPr lang="en-US" altLang="zh-CN" b="1" dirty="0">
                <a:solidFill>
                  <a:srgbClr val="FF0066"/>
                </a:solidFill>
                <a:latin typeface="Arial Narrow"/>
              </a:rPr>
              <a:t>´ </a:t>
            </a:r>
            <a:r>
              <a:rPr lang="en-US" altLang="zh-CN" sz="2400" b="1" dirty="0" smtClean="0">
                <a:solidFill>
                  <a:srgbClr val="FF0066"/>
                </a:solidFill>
              </a:rPr>
              <a:t>→</a:t>
            </a:r>
            <a:r>
              <a:rPr lang="en-US" altLang="zh-CN" sz="2400" b="1" dirty="0" smtClean="0">
                <a:solidFill>
                  <a:srgbClr val="FF0066"/>
                </a:solidFill>
              </a:rPr>
              <a:t>#S#</a:t>
            </a:r>
            <a:endParaRPr lang="en-US" altLang="zh-CN" sz="2400" b="1" dirty="0">
              <a:solidFill>
                <a:srgbClr val="FF0066"/>
              </a:solidFill>
            </a:endParaRPr>
          </a:p>
        </p:txBody>
      </p:sp>
      <p:sp>
        <p:nvSpPr>
          <p:cNvPr id="9" name="TextBox 8"/>
          <p:cNvSpPr txBox="1"/>
          <p:nvPr/>
        </p:nvSpPr>
        <p:spPr>
          <a:xfrm>
            <a:off x="487925" y="760928"/>
            <a:ext cx="7920880" cy="1200329"/>
          </a:xfrm>
          <a:prstGeom prst="rect">
            <a:avLst/>
          </a:prstGeom>
          <a:noFill/>
        </p:spPr>
        <p:txBody>
          <a:bodyPr wrap="square" rtlCol="0">
            <a:spAutoFit/>
          </a:bodyPr>
          <a:lstStyle/>
          <a:p>
            <a:r>
              <a:rPr lang="en-US" altLang="zh-CN" sz="2400" b="1" dirty="0" smtClean="0"/>
              <a:t>3</a:t>
            </a:r>
            <a:r>
              <a:rPr lang="zh-CN" altLang="en-US" sz="2400" b="1" dirty="0" smtClean="0"/>
              <a:t>、已知</a:t>
            </a:r>
            <a:r>
              <a:rPr lang="zh-CN" altLang="en-US" sz="2400" b="1" dirty="0" smtClean="0"/>
              <a:t>文法</a:t>
            </a:r>
            <a:r>
              <a:rPr lang="en-US" altLang="zh-CN" sz="2400" b="1" dirty="0" smtClean="0"/>
              <a:t>G[S]:  </a:t>
            </a:r>
            <a:r>
              <a:rPr lang="en-US" altLang="zh-CN" sz="2400" b="1" dirty="0"/>
              <a:t>S </a:t>
            </a:r>
            <a:r>
              <a:rPr lang="en-US" altLang="zh-CN" sz="2400" b="1" dirty="0" smtClean="0"/>
              <a:t>→V    </a:t>
            </a:r>
            <a:r>
              <a:rPr lang="en-US" altLang="zh-CN" sz="2400" b="1" dirty="0" smtClean="0"/>
              <a:t> </a:t>
            </a:r>
            <a:r>
              <a:rPr lang="en-US" altLang="zh-CN" sz="2400" b="1" dirty="0" smtClean="0"/>
              <a:t>V →T  </a:t>
            </a:r>
            <a:r>
              <a:rPr lang="en-US" altLang="zh-CN" sz="2400" b="1" dirty="0" smtClean="0"/>
              <a:t>| </a:t>
            </a:r>
            <a:r>
              <a:rPr lang="en-US" altLang="zh-CN" sz="2400" b="1" dirty="0" err="1" smtClean="0"/>
              <a:t>ViT</a:t>
            </a:r>
            <a:r>
              <a:rPr lang="en-US" altLang="zh-CN" sz="2400" b="1" dirty="0" smtClean="0"/>
              <a:t>    </a:t>
            </a:r>
            <a:r>
              <a:rPr lang="en-US" altLang="zh-CN" sz="2400" b="1" dirty="0" smtClean="0">
                <a:solidFill>
                  <a:srgbClr val="FF0066"/>
                </a:solidFill>
              </a:rPr>
              <a:t>S</a:t>
            </a:r>
            <a:r>
              <a:rPr lang="en-US" altLang="zh-CN" sz="2400" b="1" dirty="0" smtClean="0">
                <a:solidFill>
                  <a:srgbClr val="FF0066"/>
                </a:solidFill>
                <a:latin typeface="Arial Narrow"/>
              </a:rPr>
              <a:t>´</a:t>
            </a:r>
            <a:r>
              <a:rPr lang="en-US" altLang="zh-CN" sz="2400" b="1" dirty="0" smtClean="0">
                <a:solidFill>
                  <a:srgbClr val="FF0066"/>
                </a:solidFill>
              </a:rPr>
              <a:t>→ #</a:t>
            </a:r>
            <a:r>
              <a:rPr lang="en-US" altLang="zh-CN" sz="2400" b="1" dirty="0">
                <a:solidFill>
                  <a:srgbClr val="FF0066"/>
                </a:solidFill>
              </a:rPr>
              <a:t>S#</a:t>
            </a:r>
          </a:p>
          <a:p>
            <a:r>
              <a:rPr lang="en-US" altLang="zh-CN" sz="2400" b="1" dirty="0" smtClean="0"/>
              <a:t>                             </a:t>
            </a:r>
            <a:r>
              <a:rPr lang="en-US" altLang="zh-CN" sz="2400" b="1" dirty="0" smtClean="0"/>
              <a:t>    T </a:t>
            </a:r>
            <a:r>
              <a:rPr lang="en-US" altLang="zh-CN" sz="2400" b="1" dirty="0" smtClean="0"/>
              <a:t>→F  </a:t>
            </a:r>
            <a:r>
              <a:rPr lang="en-US" altLang="zh-CN" sz="2400" b="1" dirty="0" smtClean="0"/>
              <a:t>| T+F             </a:t>
            </a:r>
            <a:r>
              <a:rPr lang="en-US" altLang="zh-CN" sz="2400" b="1" dirty="0" smtClean="0"/>
              <a:t>F </a:t>
            </a:r>
            <a:r>
              <a:rPr lang="en-US" altLang="zh-CN" sz="2400" b="1" dirty="0" smtClean="0"/>
              <a:t>→ ) </a:t>
            </a:r>
            <a:r>
              <a:rPr lang="en-US" altLang="zh-CN" sz="2400" b="1" dirty="0" smtClean="0"/>
              <a:t>V </a:t>
            </a:r>
            <a:r>
              <a:rPr lang="en-US" altLang="zh-CN" sz="2400" b="1" dirty="0" smtClean="0"/>
              <a:t>* | (</a:t>
            </a:r>
            <a:endParaRPr lang="en-US" altLang="zh-CN" sz="2400" b="1" dirty="0" smtClean="0"/>
          </a:p>
          <a:p>
            <a:r>
              <a:rPr lang="zh-CN" altLang="en-US" sz="2400" b="1" dirty="0" smtClean="0"/>
              <a:t>问：</a:t>
            </a:r>
            <a:r>
              <a:rPr lang="en-US" altLang="zh-CN" sz="2400" b="1" dirty="0" smtClean="0"/>
              <a:t> 3</a:t>
            </a:r>
            <a:r>
              <a:rPr lang="zh-CN" altLang="en-US" sz="2400" b="1" dirty="0" smtClean="0"/>
              <a:t>）</a:t>
            </a:r>
            <a:r>
              <a:rPr lang="en-US" altLang="zh-CN" sz="2400" b="1" dirty="0" smtClean="0"/>
              <a:t>G[S]</a:t>
            </a:r>
            <a:r>
              <a:rPr lang="zh-CN" altLang="en-US" sz="2400" b="1" dirty="0" smtClean="0"/>
              <a:t>是否为算符优先文法</a:t>
            </a:r>
            <a:endParaRPr lang="zh-CN" altLang="en-US" sz="2400" b="1" dirty="0"/>
          </a:p>
        </p:txBody>
      </p:sp>
      <p:sp>
        <p:nvSpPr>
          <p:cNvPr id="5" name="矩形 4"/>
          <p:cNvSpPr/>
          <p:nvPr/>
        </p:nvSpPr>
        <p:spPr>
          <a:xfrm>
            <a:off x="611560" y="3748087"/>
            <a:ext cx="2760756" cy="461665"/>
          </a:xfrm>
          <a:prstGeom prst="rect">
            <a:avLst/>
          </a:prstGeom>
        </p:spPr>
        <p:txBody>
          <a:bodyPr wrap="none">
            <a:spAutoFit/>
          </a:bodyPr>
          <a:lstStyle/>
          <a:p>
            <a:pPr lvl="0"/>
            <a:r>
              <a:rPr lang="en-US" altLang="zh-CN" sz="2400" b="1" dirty="0">
                <a:solidFill>
                  <a:prstClr val="black"/>
                </a:solidFill>
              </a:rPr>
              <a:t>FIRST </a:t>
            </a:r>
            <a:r>
              <a:rPr lang="en-US" altLang="zh-CN" sz="2400" b="1" dirty="0" smtClean="0">
                <a:solidFill>
                  <a:prstClr val="black"/>
                </a:solidFill>
              </a:rPr>
              <a:t>VT(S</a:t>
            </a:r>
            <a:r>
              <a:rPr lang="en-US" altLang="zh-CN" b="1" dirty="0">
                <a:solidFill>
                  <a:srgbClr val="FF0066"/>
                </a:solidFill>
                <a:latin typeface="Arial Narrow"/>
              </a:rPr>
              <a:t> ´</a:t>
            </a:r>
            <a:r>
              <a:rPr lang="en-US" altLang="zh-CN" sz="2400" b="1" dirty="0" smtClean="0">
                <a:solidFill>
                  <a:prstClr val="black"/>
                </a:solidFill>
              </a:rPr>
              <a:t>)={#}</a:t>
            </a:r>
            <a:endParaRPr lang="en-US" altLang="zh-CN" sz="2400" b="1" dirty="0">
              <a:solidFill>
                <a:prstClr val="black"/>
              </a:solidFill>
            </a:endParaRPr>
          </a:p>
        </p:txBody>
      </p:sp>
      <p:sp>
        <p:nvSpPr>
          <p:cNvPr id="10" name="矩形 9"/>
          <p:cNvSpPr/>
          <p:nvPr/>
        </p:nvSpPr>
        <p:spPr>
          <a:xfrm>
            <a:off x="3851920" y="3748263"/>
            <a:ext cx="2909836" cy="461665"/>
          </a:xfrm>
          <a:prstGeom prst="rect">
            <a:avLst/>
          </a:prstGeom>
        </p:spPr>
        <p:txBody>
          <a:bodyPr wrap="none">
            <a:spAutoFit/>
          </a:bodyPr>
          <a:lstStyle/>
          <a:p>
            <a:pPr lvl="0"/>
            <a:r>
              <a:rPr lang="en-US" altLang="zh-CN" sz="2400" b="1" dirty="0">
                <a:solidFill>
                  <a:prstClr val="black"/>
                </a:solidFill>
              </a:rPr>
              <a:t>FIRST VT(F</a:t>
            </a:r>
            <a:r>
              <a:rPr lang="en-US" altLang="zh-CN" sz="2400" b="1" dirty="0" smtClean="0">
                <a:solidFill>
                  <a:prstClr val="black"/>
                </a:solidFill>
              </a:rPr>
              <a:t>)={ ), ( }</a:t>
            </a:r>
            <a:endParaRPr lang="en-US" altLang="zh-CN" sz="2400" b="1" dirty="0">
              <a:solidFill>
                <a:prstClr val="black"/>
              </a:solidFill>
            </a:endParaRPr>
          </a:p>
        </p:txBody>
      </p:sp>
      <p:sp>
        <p:nvSpPr>
          <p:cNvPr id="11" name="矩形 10"/>
          <p:cNvSpPr/>
          <p:nvPr/>
        </p:nvSpPr>
        <p:spPr>
          <a:xfrm>
            <a:off x="611560" y="4209928"/>
            <a:ext cx="6192688" cy="461665"/>
          </a:xfrm>
          <a:prstGeom prst="rect">
            <a:avLst/>
          </a:prstGeom>
        </p:spPr>
        <p:txBody>
          <a:bodyPr wrap="square">
            <a:spAutoFit/>
          </a:bodyPr>
          <a:lstStyle/>
          <a:p>
            <a:pPr lvl="0"/>
            <a:r>
              <a:rPr lang="en-US" altLang="zh-CN" sz="2400" b="1" dirty="0">
                <a:solidFill>
                  <a:prstClr val="black"/>
                </a:solidFill>
              </a:rPr>
              <a:t>FIRST VT(T) =FIRSTVT(F</a:t>
            </a:r>
            <a:r>
              <a:rPr lang="en-US" altLang="zh-CN" sz="2400" b="1" dirty="0" smtClean="0">
                <a:solidFill>
                  <a:prstClr val="black"/>
                </a:solidFill>
              </a:rPr>
              <a:t>)</a:t>
            </a:r>
            <a:r>
              <a:rPr lang="zh-CN" altLang="en-US" b="1" dirty="0"/>
              <a:t> ∪</a:t>
            </a:r>
            <a:r>
              <a:rPr lang="en-US" altLang="zh-CN" sz="2400" b="1" dirty="0" smtClean="0">
                <a:solidFill>
                  <a:prstClr val="black"/>
                </a:solidFill>
              </a:rPr>
              <a:t>{+}={ ), (, +}</a:t>
            </a:r>
            <a:endParaRPr lang="en-US" altLang="zh-CN" sz="2400" b="1" dirty="0">
              <a:solidFill>
                <a:prstClr val="black"/>
              </a:solidFill>
            </a:endParaRPr>
          </a:p>
        </p:txBody>
      </p:sp>
      <p:sp>
        <p:nvSpPr>
          <p:cNvPr id="12" name="矩形 11"/>
          <p:cNvSpPr/>
          <p:nvPr/>
        </p:nvSpPr>
        <p:spPr>
          <a:xfrm>
            <a:off x="611560" y="4715304"/>
            <a:ext cx="6408712" cy="461665"/>
          </a:xfrm>
          <a:prstGeom prst="rect">
            <a:avLst/>
          </a:prstGeom>
        </p:spPr>
        <p:txBody>
          <a:bodyPr wrap="square">
            <a:spAutoFit/>
          </a:bodyPr>
          <a:lstStyle/>
          <a:p>
            <a:r>
              <a:rPr lang="en-US" altLang="zh-CN" sz="2400" b="1" dirty="0">
                <a:solidFill>
                  <a:prstClr val="black"/>
                </a:solidFill>
              </a:rPr>
              <a:t>FIRST VT(V) =FIRSTVT(T</a:t>
            </a:r>
            <a:r>
              <a:rPr lang="en-US" altLang="zh-CN" sz="2400" b="1" dirty="0" smtClean="0">
                <a:solidFill>
                  <a:prstClr val="black"/>
                </a:solidFill>
              </a:rPr>
              <a:t>)</a:t>
            </a:r>
            <a:r>
              <a:rPr lang="zh-CN" altLang="en-US" b="1" dirty="0"/>
              <a:t> ∪</a:t>
            </a:r>
            <a:r>
              <a:rPr lang="en-US" altLang="zh-CN" sz="2400" b="1" dirty="0" smtClean="0">
                <a:solidFill>
                  <a:prstClr val="black"/>
                </a:solidFill>
              </a:rPr>
              <a:t>{</a:t>
            </a:r>
            <a:r>
              <a:rPr lang="en-US" altLang="zh-CN" sz="2400" b="1" dirty="0" err="1">
                <a:solidFill>
                  <a:prstClr val="black"/>
                </a:solidFill>
              </a:rPr>
              <a:t>i</a:t>
            </a:r>
            <a:r>
              <a:rPr lang="en-US" altLang="zh-CN" sz="2400" b="1" dirty="0" smtClean="0">
                <a:solidFill>
                  <a:prstClr val="black"/>
                </a:solidFill>
              </a:rPr>
              <a:t>} = {</a:t>
            </a:r>
            <a:r>
              <a:rPr lang="en-US" altLang="zh-CN" sz="2400" b="1" dirty="0" err="1">
                <a:solidFill>
                  <a:prstClr val="black"/>
                </a:solidFill>
              </a:rPr>
              <a:t>i</a:t>
            </a:r>
            <a:r>
              <a:rPr lang="en-US" altLang="zh-CN" sz="2400" b="1" dirty="0" smtClean="0">
                <a:solidFill>
                  <a:prstClr val="black"/>
                </a:solidFill>
              </a:rPr>
              <a:t>, ), (, +} </a:t>
            </a:r>
            <a:endParaRPr lang="zh-CN" altLang="en-US" dirty="0"/>
          </a:p>
        </p:txBody>
      </p:sp>
    </p:spTree>
    <p:extLst>
      <p:ext uri="{BB962C8B-B14F-4D97-AF65-F5344CB8AC3E}">
        <p14:creationId xmlns:p14="http://schemas.microsoft.com/office/powerpoint/2010/main" val="161948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5"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7544" y="341784"/>
            <a:ext cx="7924800" cy="1143000"/>
          </a:xfrm>
        </p:spPr>
        <p:txBody>
          <a:bodyPr/>
          <a:lstStyle/>
          <a:p>
            <a:pPr algn="ctr"/>
            <a:r>
              <a:rPr lang="zh-CN" altLang="en-US" sz="3200" b="1" dirty="0" smtClean="0"/>
              <a:t>本章提要</a:t>
            </a: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3</a:t>
            </a:fld>
            <a:endParaRPr lang="en-US">
              <a:solidFill>
                <a:prstClr val="black">
                  <a:tint val="95000"/>
                </a:prstClr>
              </a:solidFill>
            </a:endParaRPr>
          </a:p>
        </p:txBody>
      </p:sp>
      <p:sp>
        <p:nvSpPr>
          <p:cNvPr id="2" name="矩形 1"/>
          <p:cNvSpPr/>
          <p:nvPr/>
        </p:nvSpPr>
        <p:spPr>
          <a:xfrm>
            <a:off x="539552" y="2132856"/>
            <a:ext cx="7920880" cy="2323713"/>
          </a:xfrm>
          <a:prstGeom prst="rect">
            <a:avLst/>
          </a:prstGeom>
        </p:spPr>
        <p:txBody>
          <a:bodyPr wrap="square">
            <a:spAutoFit/>
          </a:bodyPr>
          <a:lstStyle/>
          <a:p>
            <a:pPr marL="342900" indent="-342900" fontAlgn="auto">
              <a:lnSpc>
                <a:spcPct val="120000"/>
              </a:lnSpc>
              <a:spcBef>
                <a:spcPct val="20000"/>
              </a:spcBef>
              <a:spcAft>
                <a:spcPts val="600"/>
              </a:spcAft>
              <a:buClr>
                <a:srgbClr val="DC9E1F"/>
              </a:buClr>
              <a:buFont typeface="Arial" pitchFamily="34" charset="0"/>
              <a:buChar char="•"/>
            </a:pPr>
            <a:r>
              <a:rPr kumimoji="0" lang="zh-CN" altLang="en-US" sz="2800" b="1" spc="30" dirty="0" smtClean="0">
                <a:solidFill>
                  <a:prstClr val="black"/>
                </a:solidFill>
                <a:latin typeface="宋体" panose="02010600030101010101" pitchFamily="2" charset="-122"/>
                <a:ea typeface="宋体"/>
              </a:rPr>
              <a:t>本章讲述了自底向上的语法分析思想，</a:t>
            </a:r>
            <a:r>
              <a:rPr kumimoji="0" lang="zh-CN" altLang="en-US" sz="2800" b="1" spc="30" dirty="0">
                <a:solidFill>
                  <a:prstClr val="black"/>
                </a:solidFill>
                <a:latin typeface="宋体" panose="02010600030101010101" pitchFamily="2" charset="-122"/>
                <a:ea typeface="宋体"/>
              </a:rPr>
              <a:t>即：从待检查的符号串开始，</a:t>
            </a:r>
            <a:r>
              <a:rPr kumimoji="0" lang="zh-CN" altLang="en-US" sz="2800" b="1" spc="30" dirty="0" smtClean="0">
                <a:solidFill>
                  <a:prstClr val="black"/>
                </a:solidFill>
                <a:latin typeface="宋体" panose="02010600030101010101" pitchFamily="2" charset="-122"/>
                <a:ea typeface="宋体"/>
              </a:rPr>
              <a:t>逐步归约</a:t>
            </a:r>
            <a:r>
              <a:rPr kumimoji="0" lang="zh-CN" altLang="en-US" sz="2800" b="1" spc="30" dirty="0">
                <a:solidFill>
                  <a:prstClr val="black"/>
                </a:solidFill>
                <a:latin typeface="宋体" panose="02010600030101010101" pitchFamily="2" charset="-122"/>
                <a:ea typeface="宋体"/>
              </a:rPr>
              <a:t>，</a:t>
            </a:r>
            <a:r>
              <a:rPr kumimoji="0" lang="zh-CN" altLang="en-US" sz="2800" b="1" spc="30" dirty="0">
                <a:solidFill>
                  <a:prstClr val="black"/>
                </a:solidFill>
                <a:latin typeface="宋体" panose="02010600030101010101" pitchFamily="2" charset="-122"/>
                <a:ea typeface="宋体"/>
              </a:rPr>
              <a:t>试图归约</a:t>
            </a:r>
            <a:r>
              <a:rPr kumimoji="0" lang="zh-CN" altLang="en-US" sz="2800" b="1" spc="30" dirty="0">
                <a:solidFill>
                  <a:prstClr val="black"/>
                </a:solidFill>
                <a:latin typeface="宋体" panose="02010600030101010101" pitchFamily="2" charset="-122"/>
                <a:ea typeface="宋体"/>
              </a:rPr>
              <a:t>到开始符号。</a:t>
            </a:r>
          </a:p>
          <a:p>
            <a:pPr marL="342900" indent="-342900" fontAlgn="auto">
              <a:lnSpc>
                <a:spcPct val="120000"/>
              </a:lnSpc>
              <a:spcBef>
                <a:spcPct val="20000"/>
              </a:spcBef>
              <a:spcAft>
                <a:spcPts val="600"/>
              </a:spcAft>
              <a:buClr>
                <a:srgbClr val="DC9E1F"/>
              </a:buClr>
              <a:buFont typeface="Arial" pitchFamily="34" charset="0"/>
              <a:buChar char="•"/>
            </a:pPr>
            <a:r>
              <a:rPr kumimoji="0" lang="zh-CN" altLang="en-US" sz="2800" b="1" spc="30" dirty="0" smtClean="0">
                <a:solidFill>
                  <a:prstClr val="black"/>
                </a:solidFill>
                <a:latin typeface="宋体" panose="02010600030101010101" pitchFamily="2" charset="-122"/>
                <a:ea typeface="宋体"/>
              </a:rPr>
              <a:t>主要讲述算符文法如何采用自底向上语法分析。</a:t>
            </a:r>
            <a:endParaRPr kumimoji="0" lang="zh-CN" altLang="en-US" sz="2800" b="1" spc="30" dirty="0">
              <a:solidFill>
                <a:prstClr val="black"/>
              </a:solidFill>
              <a:latin typeface="宋体" panose="02010600030101010101" pitchFamily="2" charset="-122"/>
              <a:ea typeface="宋体"/>
            </a:endParaRPr>
          </a:p>
        </p:txBody>
      </p:sp>
    </p:spTree>
    <p:extLst>
      <p:ext uri="{BB962C8B-B14F-4D97-AF65-F5344CB8AC3E}">
        <p14:creationId xmlns:p14="http://schemas.microsoft.com/office/powerpoint/2010/main" val="88808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84" y="3270537"/>
            <a:ext cx="2587631" cy="461665"/>
          </a:xfrm>
          <a:prstGeom prst="rect">
            <a:avLst/>
          </a:prstGeom>
        </p:spPr>
        <p:txBody>
          <a:bodyPr wrap="none">
            <a:spAutoFit/>
          </a:bodyPr>
          <a:lstStyle/>
          <a:p>
            <a:pPr lvl="0"/>
            <a:r>
              <a:rPr lang="en-US" altLang="zh-CN" sz="2400" b="1" dirty="0" smtClean="0">
                <a:solidFill>
                  <a:prstClr val="black"/>
                </a:solidFill>
              </a:rPr>
              <a:t>LAST </a:t>
            </a:r>
            <a:r>
              <a:rPr lang="en-US" altLang="zh-CN" sz="2400" b="1" dirty="0" smtClean="0">
                <a:solidFill>
                  <a:prstClr val="black"/>
                </a:solidFill>
              </a:rPr>
              <a:t>VT(S</a:t>
            </a:r>
            <a:r>
              <a:rPr lang="en-US" altLang="zh-CN" sz="2400" b="1" dirty="0" smtClean="0">
                <a:solidFill>
                  <a:prstClr val="black"/>
                </a:solidFill>
                <a:latin typeface="Arial Narrow"/>
              </a:rPr>
              <a:t>´</a:t>
            </a:r>
            <a:r>
              <a:rPr lang="en-US" altLang="zh-CN" sz="2400" b="1" dirty="0" smtClean="0">
                <a:solidFill>
                  <a:prstClr val="black"/>
                </a:solidFill>
              </a:rPr>
              <a:t>)={#}</a:t>
            </a:r>
            <a:endParaRPr lang="en-US" altLang="zh-CN" sz="2400" b="1" dirty="0">
              <a:solidFill>
                <a:prstClr val="black"/>
              </a:solidFill>
            </a:endParaRPr>
          </a:p>
        </p:txBody>
      </p:sp>
      <p:sp>
        <p:nvSpPr>
          <p:cNvPr id="10" name="矩形 9"/>
          <p:cNvSpPr/>
          <p:nvPr/>
        </p:nvSpPr>
        <p:spPr>
          <a:xfrm>
            <a:off x="4031940" y="3271490"/>
            <a:ext cx="2988332" cy="461665"/>
          </a:xfrm>
          <a:prstGeom prst="rect">
            <a:avLst/>
          </a:prstGeom>
        </p:spPr>
        <p:txBody>
          <a:bodyPr wrap="square">
            <a:spAutoFit/>
          </a:bodyPr>
          <a:lstStyle/>
          <a:p>
            <a:pPr lvl="0"/>
            <a:r>
              <a:rPr lang="en-US" altLang="zh-CN" sz="2400" b="1" dirty="0" smtClean="0">
                <a:solidFill>
                  <a:prstClr val="black"/>
                </a:solidFill>
              </a:rPr>
              <a:t>LAST </a:t>
            </a:r>
            <a:r>
              <a:rPr lang="en-US" altLang="zh-CN" sz="2400" b="1" dirty="0">
                <a:solidFill>
                  <a:prstClr val="black"/>
                </a:solidFill>
              </a:rPr>
              <a:t>VT(F</a:t>
            </a:r>
            <a:r>
              <a:rPr lang="en-US" altLang="zh-CN" sz="2400" b="1" dirty="0" smtClean="0">
                <a:solidFill>
                  <a:prstClr val="black"/>
                </a:solidFill>
              </a:rPr>
              <a:t>)={*, </a:t>
            </a:r>
            <a:r>
              <a:rPr lang="en-US" altLang="zh-CN" sz="2400" b="1" dirty="0">
                <a:solidFill>
                  <a:prstClr val="black"/>
                </a:solidFill>
              </a:rPr>
              <a:t>(}</a:t>
            </a:r>
          </a:p>
        </p:txBody>
      </p:sp>
      <p:sp>
        <p:nvSpPr>
          <p:cNvPr id="3" name="矩形 2"/>
          <p:cNvSpPr/>
          <p:nvPr/>
        </p:nvSpPr>
        <p:spPr>
          <a:xfrm>
            <a:off x="827584" y="3963987"/>
            <a:ext cx="7417792" cy="830997"/>
          </a:xfrm>
          <a:prstGeom prst="rect">
            <a:avLst/>
          </a:prstGeom>
        </p:spPr>
        <p:txBody>
          <a:bodyPr wrap="square">
            <a:spAutoFit/>
          </a:bodyPr>
          <a:lstStyle/>
          <a:p>
            <a:r>
              <a:rPr lang="en-US" altLang="zh-CN" sz="2400" b="1" dirty="0">
                <a:solidFill>
                  <a:prstClr val="black"/>
                </a:solidFill>
              </a:rPr>
              <a:t>LAST VT(T) = </a:t>
            </a:r>
            <a:r>
              <a:rPr lang="en-US" altLang="zh-CN" b="1" dirty="0">
                <a:solidFill>
                  <a:prstClr val="black"/>
                </a:solidFill>
              </a:rPr>
              <a:t>LASTVT(F</a:t>
            </a:r>
            <a:r>
              <a:rPr lang="en-US" altLang="zh-CN" b="1" dirty="0" smtClean="0">
                <a:solidFill>
                  <a:prstClr val="black"/>
                </a:solidFill>
              </a:rPr>
              <a:t>)</a:t>
            </a:r>
            <a:r>
              <a:rPr lang="zh-CN" altLang="en-US" b="1" dirty="0" smtClean="0">
                <a:solidFill>
                  <a:prstClr val="black"/>
                </a:solidFill>
              </a:rPr>
              <a:t>∪</a:t>
            </a:r>
            <a:r>
              <a:rPr lang="en-US" altLang="zh-CN" b="1" dirty="0" smtClean="0">
                <a:solidFill>
                  <a:prstClr val="black"/>
                </a:solidFill>
              </a:rPr>
              <a:t>{+}={*, (, +}</a:t>
            </a:r>
            <a:endParaRPr lang="zh-CN" altLang="en-US" dirty="0"/>
          </a:p>
          <a:p>
            <a:endParaRPr lang="zh-CN" altLang="en-US" dirty="0"/>
          </a:p>
        </p:txBody>
      </p:sp>
      <p:sp>
        <p:nvSpPr>
          <p:cNvPr id="14" name="矩形 13"/>
          <p:cNvSpPr/>
          <p:nvPr/>
        </p:nvSpPr>
        <p:spPr>
          <a:xfrm>
            <a:off x="611560" y="4660080"/>
            <a:ext cx="6840760" cy="461665"/>
          </a:xfrm>
          <a:prstGeom prst="rect">
            <a:avLst/>
          </a:prstGeom>
        </p:spPr>
        <p:txBody>
          <a:bodyPr wrap="square">
            <a:spAutoFit/>
          </a:bodyPr>
          <a:lstStyle/>
          <a:p>
            <a:pPr lvl="0"/>
            <a:r>
              <a:rPr lang="en-US" altLang="zh-CN" sz="2400" b="1" dirty="0">
                <a:solidFill>
                  <a:prstClr val="black"/>
                </a:solidFill>
              </a:rPr>
              <a:t>LAST VT(V) = LAST VT(T</a:t>
            </a:r>
            <a:r>
              <a:rPr lang="en-US" altLang="zh-CN" sz="2400" b="1" dirty="0" smtClean="0">
                <a:solidFill>
                  <a:prstClr val="black"/>
                </a:solidFill>
              </a:rPr>
              <a:t>)</a:t>
            </a:r>
            <a:r>
              <a:rPr lang="zh-CN" altLang="en-US" b="1" dirty="0">
                <a:solidFill>
                  <a:prstClr val="black"/>
                </a:solidFill>
              </a:rPr>
              <a:t> ∪</a:t>
            </a:r>
            <a:r>
              <a:rPr lang="en-US" altLang="zh-CN" sz="2400" b="1" dirty="0" smtClean="0">
                <a:solidFill>
                  <a:prstClr val="black"/>
                </a:solidFill>
              </a:rPr>
              <a:t>{</a:t>
            </a:r>
            <a:r>
              <a:rPr lang="en-US" altLang="zh-CN" sz="2400" b="1" dirty="0" err="1">
                <a:solidFill>
                  <a:prstClr val="black"/>
                </a:solidFill>
              </a:rPr>
              <a:t>i</a:t>
            </a:r>
            <a:r>
              <a:rPr lang="en-US" altLang="zh-CN" sz="2400" b="1" dirty="0">
                <a:solidFill>
                  <a:prstClr val="black"/>
                </a:solidFill>
              </a:rPr>
              <a:t>}={</a:t>
            </a:r>
            <a:r>
              <a:rPr lang="en-US" altLang="zh-CN" sz="2400" b="1" dirty="0" err="1">
                <a:solidFill>
                  <a:prstClr val="black"/>
                </a:solidFill>
              </a:rPr>
              <a:t>i</a:t>
            </a:r>
            <a:r>
              <a:rPr lang="en-US" altLang="zh-CN" sz="2400" b="1" dirty="0" smtClean="0">
                <a:solidFill>
                  <a:prstClr val="black"/>
                </a:solidFill>
              </a:rPr>
              <a:t>, *, (, +}   </a:t>
            </a:r>
            <a:endParaRPr lang="en-US" altLang="zh-CN" sz="2400" b="1" dirty="0">
              <a:solidFill>
                <a:prstClr val="black"/>
              </a:solidFill>
            </a:endParaRPr>
          </a:p>
        </p:txBody>
      </p:sp>
      <p:sp>
        <p:nvSpPr>
          <p:cNvPr id="15" name="矩形 14"/>
          <p:cNvSpPr/>
          <p:nvPr/>
        </p:nvSpPr>
        <p:spPr>
          <a:xfrm>
            <a:off x="540520" y="5156474"/>
            <a:ext cx="6182485" cy="461665"/>
          </a:xfrm>
          <a:prstGeom prst="rect">
            <a:avLst/>
          </a:prstGeom>
        </p:spPr>
        <p:txBody>
          <a:bodyPr wrap="square">
            <a:spAutoFit/>
          </a:bodyPr>
          <a:lstStyle/>
          <a:p>
            <a:pPr lvl="0"/>
            <a:r>
              <a:rPr lang="en-US" altLang="zh-CN" sz="2400" b="1" dirty="0">
                <a:solidFill>
                  <a:prstClr val="black"/>
                </a:solidFill>
              </a:rPr>
              <a:t>LAST VT(S) = LAST VT(V)={</a:t>
            </a:r>
            <a:r>
              <a:rPr lang="en-US" altLang="zh-CN" sz="2400" b="1" dirty="0" err="1">
                <a:solidFill>
                  <a:prstClr val="black"/>
                </a:solidFill>
              </a:rPr>
              <a:t>i</a:t>
            </a:r>
            <a:r>
              <a:rPr lang="en-US" altLang="zh-CN" sz="2400" b="1" dirty="0" smtClean="0">
                <a:solidFill>
                  <a:prstClr val="black"/>
                </a:solidFill>
              </a:rPr>
              <a:t>, *, (, +}   </a:t>
            </a:r>
            <a:endParaRPr lang="en-US" altLang="zh-CN" sz="2400" b="1" dirty="0">
              <a:solidFill>
                <a:prstClr val="black"/>
              </a:solidFill>
            </a:endParaRPr>
          </a:p>
        </p:txBody>
      </p:sp>
      <p:sp>
        <p:nvSpPr>
          <p:cNvPr id="12" name="TextBox 11"/>
          <p:cNvSpPr txBox="1"/>
          <p:nvPr/>
        </p:nvSpPr>
        <p:spPr>
          <a:xfrm>
            <a:off x="487925" y="760928"/>
            <a:ext cx="7920880" cy="1200329"/>
          </a:xfrm>
          <a:prstGeom prst="rect">
            <a:avLst/>
          </a:prstGeom>
          <a:noFill/>
        </p:spPr>
        <p:txBody>
          <a:bodyPr wrap="square" rtlCol="0">
            <a:spAutoFit/>
          </a:bodyPr>
          <a:lstStyle/>
          <a:p>
            <a:r>
              <a:rPr lang="en-US" altLang="zh-CN" sz="2400" b="1" dirty="0" smtClean="0"/>
              <a:t>3</a:t>
            </a:r>
            <a:r>
              <a:rPr lang="zh-CN" altLang="en-US" sz="2400" b="1" dirty="0" smtClean="0"/>
              <a:t>、已知</a:t>
            </a:r>
            <a:r>
              <a:rPr lang="zh-CN" altLang="en-US" sz="2400" b="1" dirty="0" smtClean="0"/>
              <a:t>文法</a:t>
            </a:r>
            <a:r>
              <a:rPr lang="en-US" altLang="zh-CN" sz="2400" b="1" dirty="0" smtClean="0"/>
              <a:t>G[S]:  </a:t>
            </a:r>
            <a:r>
              <a:rPr lang="en-US" altLang="zh-CN" sz="2400" b="1" dirty="0"/>
              <a:t>S </a:t>
            </a:r>
            <a:r>
              <a:rPr lang="en-US" altLang="zh-CN" sz="2400" b="1" dirty="0" smtClean="0"/>
              <a:t>→V    </a:t>
            </a:r>
            <a:r>
              <a:rPr lang="en-US" altLang="zh-CN" sz="2400" b="1" dirty="0" smtClean="0"/>
              <a:t> </a:t>
            </a:r>
            <a:r>
              <a:rPr lang="en-US" altLang="zh-CN" sz="2400" b="1" dirty="0" smtClean="0"/>
              <a:t>V →T  </a:t>
            </a:r>
            <a:r>
              <a:rPr lang="en-US" altLang="zh-CN" sz="2400" b="1" dirty="0" smtClean="0"/>
              <a:t>| </a:t>
            </a:r>
            <a:r>
              <a:rPr lang="en-US" altLang="zh-CN" sz="2400" b="1" dirty="0" err="1" smtClean="0"/>
              <a:t>ViT</a:t>
            </a:r>
            <a:r>
              <a:rPr lang="en-US" altLang="zh-CN" sz="2400" b="1" dirty="0" smtClean="0"/>
              <a:t>    </a:t>
            </a:r>
            <a:r>
              <a:rPr lang="en-US" altLang="zh-CN" sz="2400" b="1" dirty="0" smtClean="0">
                <a:solidFill>
                  <a:srgbClr val="FF0066"/>
                </a:solidFill>
              </a:rPr>
              <a:t>S</a:t>
            </a:r>
            <a:r>
              <a:rPr lang="en-US" altLang="zh-CN" sz="2400" b="1" dirty="0" smtClean="0">
                <a:solidFill>
                  <a:srgbClr val="FF0066"/>
                </a:solidFill>
                <a:latin typeface="Arial Narrow"/>
              </a:rPr>
              <a:t>´</a:t>
            </a:r>
            <a:r>
              <a:rPr lang="en-US" altLang="zh-CN" sz="2400" b="1" dirty="0" smtClean="0">
                <a:solidFill>
                  <a:srgbClr val="FF0066"/>
                </a:solidFill>
              </a:rPr>
              <a:t>→ #</a:t>
            </a:r>
            <a:r>
              <a:rPr lang="en-US" altLang="zh-CN" sz="2400" b="1" dirty="0">
                <a:solidFill>
                  <a:srgbClr val="FF0066"/>
                </a:solidFill>
              </a:rPr>
              <a:t>S#</a:t>
            </a:r>
          </a:p>
          <a:p>
            <a:r>
              <a:rPr lang="en-US" altLang="zh-CN" sz="2400" b="1" dirty="0" smtClean="0"/>
              <a:t>                             </a:t>
            </a:r>
            <a:r>
              <a:rPr lang="en-US" altLang="zh-CN" sz="2400" b="1" dirty="0" smtClean="0"/>
              <a:t>    T </a:t>
            </a:r>
            <a:r>
              <a:rPr lang="en-US" altLang="zh-CN" sz="2400" b="1" dirty="0" smtClean="0"/>
              <a:t>→F  </a:t>
            </a:r>
            <a:r>
              <a:rPr lang="en-US" altLang="zh-CN" sz="2400" b="1" dirty="0" smtClean="0"/>
              <a:t>| T+F             </a:t>
            </a:r>
            <a:r>
              <a:rPr lang="en-US" altLang="zh-CN" sz="2400" b="1" dirty="0" smtClean="0"/>
              <a:t>F →) V </a:t>
            </a:r>
            <a:r>
              <a:rPr lang="en-US" altLang="zh-CN" sz="2400" b="1" dirty="0" smtClean="0"/>
              <a:t>* | (</a:t>
            </a:r>
            <a:endParaRPr lang="en-US" altLang="zh-CN" sz="2400" b="1" dirty="0" smtClean="0"/>
          </a:p>
          <a:p>
            <a:r>
              <a:rPr lang="zh-CN" altLang="en-US" sz="2400" b="1" dirty="0" smtClean="0"/>
              <a:t>问：</a:t>
            </a:r>
            <a:r>
              <a:rPr lang="en-US" altLang="zh-CN" sz="2400" b="1" dirty="0" smtClean="0"/>
              <a:t> 3</a:t>
            </a:r>
            <a:r>
              <a:rPr lang="zh-CN" altLang="en-US" sz="2400" b="1" dirty="0" smtClean="0"/>
              <a:t>）</a:t>
            </a:r>
            <a:r>
              <a:rPr lang="en-US" altLang="zh-CN" sz="2400" b="1" dirty="0" smtClean="0"/>
              <a:t>G[S]</a:t>
            </a:r>
            <a:r>
              <a:rPr lang="zh-CN" altLang="en-US" sz="2400" b="1" dirty="0" smtClean="0"/>
              <a:t>是否为算符优先文法</a:t>
            </a:r>
            <a:endParaRPr lang="zh-CN" altLang="en-US" sz="2400" b="1" dirty="0"/>
          </a:p>
        </p:txBody>
      </p:sp>
      <p:sp>
        <p:nvSpPr>
          <p:cNvPr id="13" name="矩形 12"/>
          <p:cNvSpPr/>
          <p:nvPr/>
        </p:nvSpPr>
        <p:spPr>
          <a:xfrm>
            <a:off x="540520" y="2415520"/>
            <a:ext cx="7704856" cy="461665"/>
          </a:xfrm>
          <a:prstGeom prst="rect">
            <a:avLst/>
          </a:prstGeom>
        </p:spPr>
        <p:txBody>
          <a:bodyPr wrap="square">
            <a:spAutoFit/>
          </a:bodyPr>
          <a:lstStyle/>
          <a:p>
            <a:pPr lvl="0"/>
            <a:r>
              <a:rPr lang="en-US" altLang="zh-CN" sz="2400" b="1" dirty="0" smtClean="0">
                <a:solidFill>
                  <a:prstClr val="black"/>
                </a:solidFill>
              </a:rPr>
              <a:t>2</a:t>
            </a:r>
            <a:r>
              <a:rPr lang="zh-CN" altLang="en-US" sz="2400" b="1" dirty="0" smtClean="0">
                <a:solidFill>
                  <a:prstClr val="black"/>
                </a:solidFill>
              </a:rPr>
              <a:t>）对</a:t>
            </a:r>
            <a:r>
              <a:rPr lang="zh-CN" altLang="en-US" sz="2400" b="1" dirty="0" smtClean="0">
                <a:solidFill>
                  <a:prstClr val="black"/>
                </a:solidFill>
              </a:rPr>
              <a:t>所有非终结符，求</a:t>
            </a:r>
            <a:r>
              <a:rPr lang="en-US" altLang="zh-CN" sz="2400" b="1" dirty="0" smtClean="0">
                <a:solidFill>
                  <a:prstClr val="black"/>
                </a:solidFill>
              </a:rPr>
              <a:t>FIRST VT</a:t>
            </a:r>
            <a:r>
              <a:rPr lang="en-US" altLang="zh-CN" sz="2400" b="1" dirty="0" smtClean="0">
                <a:solidFill>
                  <a:prstClr val="black"/>
                </a:solidFill>
              </a:rPr>
              <a:t>( )   </a:t>
            </a:r>
            <a:r>
              <a:rPr lang="en-US" altLang="zh-CN" sz="2400" b="1" dirty="0" smtClean="0">
                <a:solidFill>
                  <a:prstClr val="black"/>
                </a:solidFill>
              </a:rPr>
              <a:t>LAST VT</a:t>
            </a:r>
            <a:r>
              <a:rPr lang="en-US" altLang="zh-CN" sz="2400" b="1" dirty="0" smtClean="0">
                <a:solidFill>
                  <a:prstClr val="black"/>
                </a:solidFill>
              </a:rPr>
              <a:t>( )</a:t>
            </a:r>
            <a:endParaRPr lang="en-US" altLang="zh-CN" sz="2400" b="1" dirty="0">
              <a:solidFill>
                <a:prstClr val="black"/>
              </a:solidFill>
            </a:endParaRPr>
          </a:p>
        </p:txBody>
      </p:sp>
    </p:spTree>
    <p:extLst>
      <p:ext uri="{BB962C8B-B14F-4D97-AF65-F5344CB8AC3E}">
        <p14:creationId xmlns:p14="http://schemas.microsoft.com/office/powerpoint/2010/main" val="91419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3" grpId="0"/>
      <p:bldP spid="14"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1560" y="620688"/>
            <a:ext cx="7704856" cy="461665"/>
          </a:xfrm>
          <a:prstGeom prst="rect">
            <a:avLst/>
          </a:prstGeom>
        </p:spPr>
        <p:txBody>
          <a:bodyPr wrap="square">
            <a:spAutoFit/>
          </a:bodyPr>
          <a:lstStyle/>
          <a:p>
            <a:pPr lvl="0"/>
            <a:r>
              <a:rPr lang="en-US" altLang="zh-CN" sz="2400" b="1" dirty="0" smtClean="0">
                <a:solidFill>
                  <a:prstClr val="black"/>
                </a:solidFill>
              </a:rPr>
              <a:t>3</a:t>
            </a:r>
            <a:r>
              <a:rPr lang="zh-CN" altLang="en-US" sz="2400" b="1" dirty="0" smtClean="0">
                <a:solidFill>
                  <a:prstClr val="black"/>
                </a:solidFill>
              </a:rPr>
              <a:t>）求</a:t>
            </a:r>
            <a:r>
              <a:rPr lang="zh-CN" altLang="en-US" sz="2400" b="1" dirty="0" smtClean="0">
                <a:solidFill>
                  <a:prstClr val="black"/>
                </a:solidFill>
              </a:rPr>
              <a:t>优先级</a:t>
            </a:r>
            <a:r>
              <a:rPr lang="zh-CN" altLang="en-US" sz="2400" b="1" dirty="0" smtClean="0">
                <a:solidFill>
                  <a:prstClr val="black"/>
                </a:solidFill>
              </a:rPr>
              <a:t>的 </a:t>
            </a:r>
            <a:r>
              <a:rPr lang="en-US" altLang="zh-CN" sz="2400" b="1" dirty="0" smtClean="0">
                <a:solidFill>
                  <a:prstClr val="black"/>
                </a:solidFill>
              </a:rPr>
              <a:t>=  </a:t>
            </a:r>
            <a:r>
              <a:rPr lang="en-US" altLang="zh-CN" sz="2400" b="1" dirty="0" smtClean="0">
                <a:solidFill>
                  <a:prstClr val="black"/>
                </a:solidFill>
              </a:rPr>
              <a:t>,  &gt;,  &lt;</a:t>
            </a:r>
            <a:endParaRPr lang="zh-CN" altLang="en-US" dirty="0"/>
          </a:p>
        </p:txBody>
      </p:sp>
      <p:sp>
        <p:nvSpPr>
          <p:cNvPr id="8" name="矩形 7"/>
          <p:cNvSpPr/>
          <p:nvPr/>
        </p:nvSpPr>
        <p:spPr>
          <a:xfrm>
            <a:off x="601809" y="1412776"/>
            <a:ext cx="7704856" cy="3785652"/>
          </a:xfrm>
          <a:prstGeom prst="rect">
            <a:avLst/>
          </a:prstGeom>
        </p:spPr>
        <p:txBody>
          <a:bodyPr wrap="square">
            <a:spAutoFit/>
          </a:bodyPr>
          <a:lstStyle/>
          <a:p>
            <a:pPr lvl="0"/>
            <a:r>
              <a:rPr lang="zh-CN" altLang="en-US" sz="2400" b="1" dirty="0" smtClean="0">
                <a:solidFill>
                  <a:prstClr val="black"/>
                </a:solidFill>
              </a:rPr>
              <a:t>优先级的</a:t>
            </a:r>
            <a:r>
              <a:rPr lang="en-US" altLang="zh-CN" sz="2400" b="1" dirty="0" smtClean="0">
                <a:solidFill>
                  <a:prstClr val="black"/>
                </a:solidFill>
              </a:rPr>
              <a:t>= </a:t>
            </a:r>
            <a:r>
              <a:rPr lang="en-US" altLang="zh-CN" sz="2400" b="1" dirty="0" smtClean="0">
                <a:solidFill>
                  <a:prstClr val="black"/>
                </a:solidFill>
              </a:rPr>
              <a:t>    </a:t>
            </a:r>
            <a:r>
              <a:rPr lang="en-US" altLang="zh-CN" sz="2400" b="1" dirty="0" smtClean="0">
                <a:solidFill>
                  <a:srgbClr val="FF0066"/>
                </a:solidFill>
              </a:rPr>
              <a:t>“ </a:t>
            </a:r>
            <a:r>
              <a:rPr lang="en-US" altLang="zh-CN" sz="2400" b="1" dirty="0" smtClean="0">
                <a:solidFill>
                  <a:srgbClr val="FF0066"/>
                </a:solidFill>
              </a:rPr>
              <a:t>#” </a:t>
            </a:r>
            <a:r>
              <a:rPr lang="en-US" altLang="zh-CN" sz="2400" b="1" dirty="0">
                <a:solidFill>
                  <a:srgbClr val="FF0066"/>
                </a:solidFill>
              </a:rPr>
              <a:t>= </a:t>
            </a:r>
            <a:r>
              <a:rPr lang="en-US" altLang="zh-CN" sz="2400" b="1" dirty="0" smtClean="0">
                <a:solidFill>
                  <a:srgbClr val="FF0066"/>
                </a:solidFill>
              </a:rPr>
              <a:t>“#” </a:t>
            </a:r>
          </a:p>
          <a:p>
            <a:r>
              <a:rPr lang="zh-CN" altLang="en-US" sz="2400" b="1" dirty="0">
                <a:solidFill>
                  <a:prstClr val="black"/>
                </a:solidFill>
              </a:rPr>
              <a:t>优先级</a:t>
            </a:r>
            <a:r>
              <a:rPr lang="zh-CN" altLang="en-US" sz="2400" b="1" dirty="0" smtClean="0">
                <a:solidFill>
                  <a:prstClr val="black"/>
                </a:solidFill>
              </a:rPr>
              <a:t>的</a:t>
            </a:r>
            <a:r>
              <a:rPr lang="en-US" altLang="zh-CN" sz="2400" b="1" dirty="0" smtClean="0">
                <a:solidFill>
                  <a:prstClr val="black"/>
                </a:solidFill>
              </a:rPr>
              <a:t>&lt;     </a:t>
            </a:r>
            <a:r>
              <a:rPr lang="en-US" altLang="zh-CN" sz="2400" b="1" dirty="0" smtClean="0">
                <a:solidFill>
                  <a:prstClr val="black"/>
                </a:solidFill>
              </a:rPr>
              <a:t>   </a:t>
            </a:r>
            <a:r>
              <a:rPr lang="en-US" altLang="zh-CN" sz="2400" b="1" dirty="0" err="1" smtClean="0">
                <a:solidFill>
                  <a:prstClr val="black"/>
                </a:solidFill>
              </a:rPr>
              <a:t>iT</a:t>
            </a:r>
            <a:r>
              <a:rPr lang="en-US" altLang="zh-CN" sz="2400" b="1" dirty="0" smtClean="0">
                <a:solidFill>
                  <a:prstClr val="black"/>
                </a:solidFill>
              </a:rPr>
              <a:t>      </a:t>
            </a:r>
            <a:r>
              <a:rPr lang="en-US" altLang="zh-CN" sz="2400" b="1" dirty="0" err="1" smtClean="0">
                <a:solidFill>
                  <a:prstClr val="black"/>
                </a:solidFill>
              </a:rPr>
              <a:t>i</a:t>
            </a:r>
            <a:r>
              <a:rPr lang="en-US" altLang="zh-CN" b="1" dirty="0" smtClean="0">
                <a:solidFill>
                  <a:prstClr val="black"/>
                </a:solidFill>
              </a:rPr>
              <a:t>  </a:t>
            </a:r>
            <a:r>
              <a:rPr lang="en-US" altLang="zh-CN" sz="2400" b="1" dirty="0" smtClean="0">
                <a:solidFill>
                  <a:prstClr val="black"/>
                </a:solidFill>
              </a:rPr>
              <a:t> </a:t>
            </a:r>
            <a:r>
              <a:rPr lang="en-US" altLang="zh-CN" sz="2400" b="1" dirty="0" smtClean="0">
                <a:solidFill>
                  <a:prstClr val="black"/>
                </a:solidFill>
              </a:rPr>
              <a:t>&lt; FIRST VT (T)</a:t>
            </a:r>
            <a:endParaRPr lang="en-US" altLang="zh-CN" sz="2400" b="1" dirty="0">
              <a:solidFill>
                <a:prstClr val="black"/>
              </a:solidFill>
            </a:endParaRPr>
          </a:p>
          <a:p>
            <a:r>
              <a:rPr lang="en-US" altLang="zh-CN" dirty="0" smtClean="0"/>
              <a:t>                                 </a:t>
            </a:r>
            <a:r>
              <a:rPr lang="en-US" altLang="zh-CN" sz="2400" b="1" dirty="0" smtClean="0"/>
              <a:t>+T    </a:t>
            </a:r>
            <a:r>
              <a:rPr lang="en-US" altLang="zh-CN" sz="2400" b="1" dirty="0" smtClean="0"/>
              <a:t>+  </a:t>
            </a:r>
            <a:r>
              <a:rPr lang="en-US" altLang="zh-CN" sz="2400" b="1" dirty="0" smtClean="0"/>
              <a:t>&lt; </a:t>
            </a:r>
            <a:r>
              <a:rPr lang="en-US" altLang="zh-CN" sz="2400" b="1" dirty="0">
                <a:solidFill>
                  <a:prstClr val="black"/>
                </a:solidFill>
              </a:rPr>
              <a:t>FIRST VT (T</a:t>
            </a:r>
            <a:r>
              <a:rPr lang="en-US" altLang="zh-CN" sz="2400" b="1" dirty="0" smtClean="0">
                <a:solidFill>
                  <a:prstClr val="black"/>
                </a:solidFill>
              </a:rPr>
              <a:t>)</a:t>
            </a:r>
            <a:endParaRPr lang="en-US" altLang="zh-CN" sz="2400" b="1" dirty="0" smtClean="0"/>
          </a:p>
          <a:p>
            <a:r>
              <a:rPr lang="en-US" altLang="zh-CN" dirty="0" smtClean="0"/>
              <a:t>                                 </a:t>
            </a:r>
            <a:r>
              <a:rPr lang="en-US" altLang="zh-CN" dirty="0" smtClean="0">
                <a:solidFill>
                  <a:prstClr val="black"/>
                </a:solidFill>
              </a:rPr>
              <a:t> </a:t>
            </a:r>
            <a:r>
              <a:rPr lang="en-US" altLang="zh-CN" sz="2400" b="1" dirty="0" smtClean="0">
                <a:solidFill>
                  <a:prstClr val="black"/>
                </a:solidFill>
              </a:rPr>
              <a:t>)V    </a:t>
            </a:r>
            <a:r>
              <a:rPr lang="en-US" altLang="zh-CN" sz="2400" b="1" dirty="0" smtClean="0">
                <a:solidFill>
                  <a:prstClr val="black"/>
                </a:solidFill>
              </a:rPr>
              <a:t> ) &lt; </a:t>
            </a:r>
            <a:r>
              <a:rPr lang="en-US" altLang="zh-CN" sz="2400" b="1" dirty="0">
                <a:solidFill>
                  <a:prstClr val="black"/>
                </a:solidFill>
              </a:rPr>
              <a:t>FIRST VT (T</a:t>
            </a:r>
            <a:r>
              <a:rPr lang="en-US" altLang="zh-CN" sz="2400" b="1" dirty="0" smtClean="0">
                <a:solidFill>
                  <a:prstClr val="black"/>
                </a:solidFill>
              </a:rPr>
              <a:t>)</a:t>
            </a:r>
          </a:p>
          <a:p>
            <a:r>
              <a:rPr lang="en-US" altLang="zh-CN" sz="2400" b="1" dirty="0">
                <a:solidFill>
                  <a:srgbClr val="FF0066"/>
                </a:solidFill>
              </a:rPr>
              <a:t> </a:t>
            </a:r>
            <a:r>
              <a:rPr lang="en-US" altLang="zh-CN" sz="2400" b="1" dirty="0" smtClean="0">
                <a:solidFill>
                  <a:srgbClr val="FF0066"/>
                </a:solidFill>
              </a:rPr>
              <a:t>                         #S    </a:t>
            </a:r>
            <a:r>
              <a:rPr lang="en-US" altLang="zh-CN" sz="2400" b="1" dirty="0" smtClean="0">
                <a:solidFill>
                  <a:srgbClr val="FF0066"/>
                </a:solidFill>
              </a:rPr>
              <a:t> # &lt; </a:t>
            </a:r>
            <a:r>
              <a:rPr lang="en-US" altLang="zh-CN" sz="2400" b="1" dirty="0">
                <a:solidFill>
                  <a:srgbClr val="FF0066"/>
                </a:solidFill>
              </a:rPr>
              <a:t>FIRST VT </a:t>
            </a:r>
            <a:r>
              <a:rPr lang="en-US" altLang="zh-CN" sz="2400" b="1" dirty="0" smtClean="0">
                <a:solidFill>
                  <a:srgbClr val="FF0066"/>
                </a:solidFill>
              </a:rPr>
              <a:t>(</a:t>
            </a:r>
            <a:r>
              <a:rPr lang="en-US" altLang="zh-CN" sz="2400" b="1" dirty="0" smtClean="0">
                <a:solidFill>
                  <a:srgbClr val="FF0066"/>
                </a:solidFill>
              </a:rPr>
              <a:t>S)</a:t>
            </a:r>
            <a:endParaRPr lang="en-US" altLang="zh-CN" sz="2400" b="1" dirty="0">
              <a:solidFill>
                <a:srgbClr val="FF0066"/>
              </a:solidFill>
            </a:endParaRPr>
          </a:p>
          <a:p>
            <a:endParaRPr lang="en-US" altLang="zh-CN" sz="2400" b="1" dirty="0" smtClean="0">
              <a:solidFill>
                <a:prstClr val="black"/>
              </a:solidFill>
            </a:endParaRPr>
          </a:p>
          <a:p>
            <a:r>
              <a:rPr lang="zh-CN" altLang="en-US" sz="2400" b="1" dirty="0">
                <a:solidFill>
                  <a:prstClr val="black"/>
                </a:solidFill>
              </a:rPr>
              <a:t>优先级</a:t>
            </a:r>
            <a:r>
              <a:rPr lang="zh-CN" altLang="en-US" sz="2400" b="1" dirty="0" smtClean="0">
                <a:solidFill>
                  <a:prstClr val="black"/>
                </a:solidFill>
              </a:rPr>
              <a:t>的</a:t>
            </a:r>
            <a:r>
              <a:rPr lang="en-US" altLang="zh-CN" sz="2400" b="1" dirty="0" smtClean="0">
                <a:solidFill>
                  <a:prstClr val="black"/>
                </a:solidFill>
              </a:rPr>
              <a:t>&gt;     Vi     LAST VT(V</a:t>
            </a:r>
            <a:r>
              <a:rPr lang="en-US" altLang="zh-CN" sz="2400" b="1" dirty="0" smtClean="0">
                <a:solidFill>
                  <a:prstClr val="black"/>
                </a:solidFill>
              </a:rPr>
              <a:t>)&gt; </a:t>
            </a:r>
            <a:r>
              <a:rPr lang="en-US" altLang="zh-CN" sz="2400" b="1" dirty="0" err="1" smtClean="0">
                <a:solidFill>
                  <a:prstClr val="black"/>
                </a:solidFill>
              </a:rPr>
              <a:t>i</a:t>
            </a:r>
            <a:endParaRPr lang="en-US" altLang="zh-CN" sz="2400" b="1" dirty="0" smtClean="0">
              <a:solidFill>
                <a:prstClr val="black"/>
              </a:solidFill>
            </a:endParaRPr>
          </a:p>
          <a:p>
            <a:r>
              <a:rPr lang="en-US" altLang="zh-CN" sz="2400" b="1" dirty="0">
                <a:solidFill>
                  <a:prstClr val="black"/>
                </a:solidFill>
              </a:rPr>
              <a:t> </a:t>
            </a:r>
            <a:r>
              <a:rPr lang="en-US" altLang="zh-CN" sz="2400" b="1" dirty="0" smtClean="0">
                <a:solidFill>
                  <a:prstClr val="black"/>
                </a:solidFill>
              </a:rPr>
              <a:t>                        T+    </a:t>
            </a:r>
            <a:r>
              <a:rPr lang="en-US" altLang="zh-CN" sz="2400" b="1" dirty="0">
                <a:solidFill>
                  <a:prstClr val="black"/>
                </a:solidFill>
              </a:rPr>
              <a:t>LAST </a:t>
            </a:r>
            <a:r>
              <a:rPr lang="en-US" altLang="zh-CN" sz="2400" b="1" dirty="0" smtClean="0">
                <a:solidFill>
                  <a:prstClr val="black"/>
                </a:solidFill>
              </a:rPr>
              <a:t>VT(T)&gt; +</a:t>
            </a:r>
            <a:endParaRPr lang="en-US" altLang="zh-CN" sz="2400" b="1" dirty="0" smtClean="0">
              <a:solidFill>
                <a:prstClr val="black"/>
              </a:solidFill>
            </a:endParaRPr>
          </a:p>
          <a:p>
            <a:r>
              <a:rPr lang="en-US" altLang="zh-CN" sz="2400" b="1" dirty="0">
                <a:solidFill>
                  <a:prstClr val="black"/>
                </a:solidFill>
              </a:rPr>
              <a:t> </a:t>
            </a:r>
            <a:r>
              <a:rPr lang="en-US" altLang="zh-CN" sz="2400" b="1" dirty="0" smtClean="0">
                <a:solidFill>
                  <a:prstClr val="black"/>
                </a:solidFill>
              </a:rPr>
              <a:t>                         V*   </a:t>
            </a:r>
            <a:r>
              <a:rPr lang="en-US" altLang="zh-CN" sz="2400" b="1" dirty="0">
                <a:solidFill>
                  <a:prstClr val="black"/>
                </a:solidFill>
              </a:rPr>
              <a:t>LAST VT(V</a:t>
            </a:r>
            <a:r>
              <a:rPr lang="en-US" altLang="zh-CN" sz="2400" b="1" dirty="0" smtClean="0">
                <a:solidFill>
                  <a:prstClr val="black"/>
                </a:solidFill>
              </a:rPr>
              <a:t>)&gt; * </a:t>
            </a:r>
            <a:endParaRPr lang="en-US" altLang="zh-CN" sz="2400" b="1" dirty="0">
              <a:solidFill>
                <a:prstClr val="black"/>
              </a:solidFill>
            </a:endParaRPr>
          </a:p>
          <a:p>
            <a:pPr lvl="0"/>
            <a:r>
              <a:rPr lang="en-US" altLang="zh-CN" sz="2400" b="1" dirty="0" smtClean="0">
                <a:solidFill>
                  <a:srgbClr val="FF0066"/>
                </a:solidFill>
              </a:rPr>
              <a:t>                          S </a:t>
            </a:r>
            <a:r>
              <a:rPr lang="en-US" altLang="zh-CN" sz="2400" b="1" dirty="0">
                <a:solidFill>
                  <a:srgbClr val="FF0066"/>
                </a:solidFill>
              </a:rPr>
              <a:t>#</a:t>
            </a:r>
            <a:r>
              <a:rPr lang="en-US" altLang="zh-CN" sz="2400" b="1" dirty="0" smtClean="0">
                <a:solidFill>
                  <a:srgbClr val="FF0066"/>
                </a:solidFill>
              </a:rPr>
              <a:t>   LAST </a:t>
            </a:r>
            <a:r>
              <a:rPr lang="en-US" altLang="zh-CN" sz="2400" b="1" dirty="0">
                <a:solidFill>
                  <a:srgbClr val="FF0066"/>
                </a:solidFill>
              </a:rPr>
              <a:t>VT (S</a:t>
            </a:r>
            <a:r>
              <a:rPr lang="en-US" altLang="zh-CN" sz="2400" b="1" dirty="0" smtClean="0">
                <a:solidFill>
                  <a:srgbClr val="FF0066"/>
                </a:solidFill>
              </a:rPr>
              <a:t>)&gt;</a:t>
            </a:r>
            <a:r>
              <a:rPr lang="en-US" altLang="zh-CN" b="1" dirty="0">
                <a:solidFill>
                  <a:srgbClr val="FF0066"/>
                </a:solidFill>
              </a:rPr>
              <a:t> </a:t>
            </a:r>
            <a:r>
              <a:rPr lang="en-US" altLang="zh-CN" sz="2400" b="1" dirty="0" smtClean="0">
                <a:solidFill>
                  <a:srgbClr val="FF0066"/>
                </a:solidFill>
              </a:rPr>
              <a:t>#</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784364496"/>
              </p:ext>
            </p:extLst>
          </p:nvPr>
        </p:nvGraphicFramePr>
        <p:xfrm>
          <a:off x="2771800" y="332656"/>
          <a:ext cx="6095999" cy="277368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139040">
                <a:tc>
                  <a:txBody>
                    <a:bodyPr/>
                    <a:lstStyle/>
                    <a:p>
                      <a:endParaRPr lang="zh-CN" altLang="en-US" sz="2000" dirty="0"/>
                    </a:p>
                  </a:txBody>
                  <a:tcPr/>
                </a:tc>
                <a:tc>
                  <a:txBody>
                    <a:bodyPr/>
                    <a:lstStyle/>
                    <a:p>
                      <a:r>
                        <a:rPr lang="en-US" altLang="zh-CN" sz="2000" dirty="0" err="1" smtClean="0"/>
                        <a:t>i</a:t>
                      </a:r>
                      <a:endParaRPr lang="zh-CN" altLang="en-US" sz="2000" dirty="0"/>
                    </a:p>
                  </a:txBody>
                  <a:tcPr/>
                </a:tc>
                <a:tc>
                  <a:txBody>
                    <a:bodyPr/>
                    <a:lstStyle/>
                    <a:p>
                      <a:r>
                        <a:rPr lang="en-US" altLang="zh-CN" sz="2000" dirty="0" smtClean="0"/>
                        <a:t>+</a:t>
                      </a:r>
                      <a:endParaRPr lang="zh-CN" altLang="en-US" sz="2000" dirty="0"/>
                    </a:p>
                  </a:txBody>
                  <a:tcPr/>
                </a:tc>
                <a:tc>
                  <a:txBody>
                    <a:bodyPr/>
                    <a:lstStyle/>
                    <a:p>
                      <a:r>
                        <a:rPr lang="en-US" altLang="zh-CN" sz="2000" dirty="0" smtClean="0"/>
                        <a:t>)</a:t>
                      </a:r>
                      <a:endParaRPr lang="zh-CN" altLang="en-US" sz="2000" dirty="0"/>
                    </a:p>
                  </a:txBody>
                  <a:tcPr/>
                </a:tc>
                <a:tc>
                  <a:txBody>
                    <a:bodyPr/>
                    <a:lstStyle/>
                    <a:p>
                      <a:r>
                        <a:rPr lang="en-US" altLang="zh-CN" sz="2000" dirty="0" smtClean="0"/>
                        <a:t>*</a:t>
                      </a:r>
                      <a:endParaRPr lang="zh-CN" altLang="en-US" sz="2000" dirty="0"/>
                    </a:p>
                  </a:txBody>
                  <a:tcPr/>
                </a:tc>
                <a:tc>
                  <a:txBody>
                    <a:bodyPr/>
                    <a:lstStyle/>
                    <a:p>
                      <a:r>
                        <a:rPr lang="en-US" altLang="zh-CN" sz="2000" dirty="0" smtClean="0"/>
                        <a:t>(</a:t>
                      </a:r>
                      <a:endParaRPr lang="zh-CN" altLang="en-US" sz="2000" dirty="0"/>
                    </a:p>
                  </a:txBody>
                  <a:tcPr/>
                </a:tc>
                <a:tc>
                  <a:txBody>
                    <a:bodyPr/>
                    <a:lstStyle/>
                    <a:p>
                      <a:r>
                        <a:rPr lang="en-US" altLang="zh-CN" sz="2000" dirty="0" smtClean="0"/>
                        <a:t>#</a:t>
                      </a:r>
                      <a:endParaRPr lang="zh-CN" altLang="en-US" sz="2000" dirty="0"/>
                    </a:p>
                  </a:txBody>
                  <a:tcPr/>
                </a:tc>
              </a:tr>
              <a:tr h="370840">
                <a:tc>
                  <a:txBody>
                    <a:bodyPr/>
                    <a:lstStyle/>
                    <a:p>
                      <a:r>
                        <a:rPr lang="en-US" altLang="zh-CN" sz="2000" dirty="0" err="1" smtClean="0"/>
                        <a:t>i</a:t>
                      </a:r>
                      <a:endParaRPr lang="zh-CN" altLang="en-US" sz="2000" dirty="0"/>
                    </a:p>
                  </a:txBody>
                  <a:tcPr/>
                </a:tc>
                <a:tc>
                  <a:txBody>
                    <a:bodyPr/>
                    <a:lstStyle/>
                    <a:p>
                      <a:r>
                        <a:rPr lang="en-US" altLang="zh-CN" sz="2000" dirty="0" smtClean="0"/>
                        <a:t>&gt;</a:t>
                      </a:r>
                      <a:endParaRPr lang="zh-CN" altLang="en-US" sz="2000" dirty="0"/>
                    </a:p>
                  </a:txBody>
                  <a:tcPr/>
                </a:tc>
                <a:tc>
                  <a:txBody>
                    <a:bodyPr/>
                    <a:lstStyle/>
                    <a:p>
                      <a:r>
                        <a:rPr lang="en-US" altLang="zh-CN" sz="2000" dirty="0" smtClean="0"/>
                        <a:t>&lt;</a:t>
                      </a:r>
                      <a:endParaRPr lang="zh-CN" altLang="en-US" sz="2000" dirty="0"/>
                    </a:p>
                  </a:txBody>
                  <a:tcPr/>
                </a:tc>
                <a:tc>
                  <a:txBody>
                    <a:bodyPr/>
                    <a:lstStyle/>
                    <a:p>
                      <a:r>
                        <a:rPr lang="en-US" altLang="zh-CN" sz="2000" dirty="0" smtClean="0"/>
                        <a:t>&lt;</a:t>
                      </a:r>
                      <a:endParaRPr lang="zh-CN" altLang="en-US" sz="2000" dirty="0"/>
                    </a:p>
                  </a:txBody>
                  <a:tcPr/>
                </a:tc>
                <a:tc>
                  <a:txBody>
                    <a:bodyPr/>
                    <a:lstStyle/>
                    <a:p>
                      <a:r>
                        <a:rPr lang="en-US" altLang="zh-CN" sz="2000" dirty="0" smtClean="0"/>
                        <a:t>&gt;</a:t>
                      </a:r>
                      <a:endParaRPr lang="zh-CN" altLang="en-US" sz="2000" dirty="0"/>
                    </a:p>
                  </a:txBody>
                  <a:tcPr/>
                </a:tc>
                <a:tc>
                  <a:txBody>
                    <a:bodyPr/>
                    <a:lstStyle/>
                    <a:p>
                      <a:r>
                        <a:rPr lang="en-US" altLang="zh-CN" sz="2000" dirty="0" smtClean="0"/>
                        <a:t>&lt;</a:t>
                      </a:r>
                      <a:endParaRPr lang="zh-CN" altLang="en-US" sz="2000" dirty="0"/>
                    </a:p>
                  </a:txBody>
                  <a:tcPr/>
                </a:tc>
                <a:tc>
                  <a:txBody>
                    <a:bodyPr/>
                    <a:lstStyle/>
                    <a:p>
                      <a:r>
                        <a:rPr lang="en-US" altLang="zh-CN" sz="2000" dirty="0" smtClean="0"/>
                        <a:t>&gt;</a:t>
                      </a:r>
                      <a:endParaRPr lang="zh-CN" altLang="en-US" sz="2000" dirty="0"/>
                    </a:p>
                  </a:txBody>
                  <a:tcPr/>
                </a:tc>
              </a:tr>
              <a:tr h="370840">
                <a:tc>
                  <a:txBody>
                    <a:bodyPr/>
                    <a:lstStyle/>
                    <a:p>
                      <a:r>
                        <a:rPr lang="en-US" altLang="zh-CN" sz="2000" dirty="0" smtClean="0"/>
                        <a:t>+</a:t>
                      </a:r>
                      <a:endParaRPr lang="zh-CN" altLang="en-US" sz="2000" dirty="0"/>
                    </a:p>
                  </a:txBody>
                  <a:tcPr/>
                </a:tc>
                <a:tc>
                  <a:txBody>
                    <a:bodyPr/>
                    <a:lstStyle/>
                    <a:p>
                      <a:r>
                        <a:rPr lang="en-US" altLang="zh-CN" sz="2000" dirty="0" smtClean="0"/>
                        <a:t>&gt;</a:t>
                      </a:r>
                      <a:endParaRPr lang="zh-CN" altLang="en-US" sz="2000" dirty="0"/>
                    </a:p>
                  </a:txBody>
                  <a:tcPr/>
                </a:tc>
                <a:tc>
                  <a:txBody>
                    <a:bodyPr/>
                    <a:lstStyle/>
                    <a:p>
                      <a:r>
                        <a:rPr lang="en-US" altLang="zh-CN" sz="2000" dirty="0" smtClean="0"/>
                        <a:t>&gt;</a:t>
                      </a:r>
                      <a:endParaRPr lang="zh-CN" altLang="en-US" sz="2000" dirty="0"/>
                    </a:p>
                  </a:txBody>
                  <a:tcPr/>
                </a:tc>
                <a:tc>
                  <a:txBody>
                    <a:bodyPr/>
                    <a:lstStyle/>
                    <a:p>
                      <a:r>
                        <a:rPr lang="en-US" altLang="zh-CN" sz="2000" dirty="0" smtClean="0"/>
                        <a:t>&lt;</a:t>
                      </a:r>
                      <a:endParaRPr lang="zh-CN" altLang="en-US" sz="2000" dirty="0"/>
                    </a:p>
                  </a:txBody>
                  <a:tcPr/>
                </a:tc>
                <a:tc>
                  <a:txBody>
                    <a:bodyPr/>
                    <a:lstStyle/>
                    <a:p>
                      <a:r>
                        <a:rPr lang="en-US" altLang="zh-CN" sz="2000" dirty="0" smtClean="0"/>
                        <a:t>&gt;</a:t>
                      </a:r>
                      <a:endParaRPr lang="zh-CN" altLang="en-US" sz="2000" dirty="0"/>
                    </a:p>
                  </a:txBody>
                  <a:tcPr/>
                </a:tc>
                <a:tc>
                  <a:txBody>
                    <a:bodyPr/>
                    <a:lstStyle/>
                    <a:p>
                      <a:r>
                        <a:rPr lang="en-US" altLang="zh-CN" sz="2000" dirty="0" smtClean="0"/>
                        <a:t>&lt;</a:t>
                      </a:r>
                      <a:endParaRPr lang="zh-CN" altLang="en-US" sz="2000" dirty="0"/>
                    </a:p>
                  </a:txBody>
                  <a:tcPr/>
                </a:tc>
                <a:tc>
                  <a:txBody>
                    <a:bodyPr/>
                    <a:lstStyle/>
                    <a:p>
                      <a:r>
                        <a:rPr lang="en-US" altLang="zh-CN" sz="2000" dirty="0" smtClean="0"/>
                        <a:t>&gt;</a:t>
                      </a:r>
                      <a:endParaRPr lang="zh-CN" altLang="en-US" sz="2000" dirty="0"/>
                    </a:p>
                  </a:txBody>
                  <a:tcPr/>
                </a:tc>
              </a:tr>
              <a:tr h="370840">
                <a:tc>
                  <a:txBody>
                    <a:bodyPr/>
                    <a:lstStyle/>
                    <a:p>
                      <a:r>
                        <a:rPr lang="en-US" altLang="zh-CN" sz="2000" dirty="0" smtClean="0"/>
                        <a:t>)</a:t>
                      </a:r>
                      <a:endParaRPr lang="zh-CN" altLang="en-US" sz="2000" dirty="0"/>
                    </a:p>
                  </a:txBody>
                  <a:tcPr/>
                </a:tc>
                <a:tc>
                  <a:txBody>
                    <a:bodyPr/>
                    <a:lstStyle/>
                    <a:p>
                      <a:r>
                        <a:rPr lang="en-US" altLang="zh-CN" sz="2000" dirty="0" smtClean="0"/>
                        <a:t>&lt;</a:t>
                      </a:r>
                      <a:endParaRPr lang="zh-CN" altLang="en-US" sz="2000" dirty="0"/>
                    </a:p>
                  </a:txBody>
                  <a:tcPr/>
                </a:tc>
                <a:tc>
                  <a:txBody>
                    <a:bodyPr/>
                    <a:lstStyle/>
                    <a:p>
                      <a:r>
                        <a:rPr lang="en-US" altLang="zh-CN" sz="2000" dirty="0" smtClean="0"/>
                        <a:t>&lt;</a:t>
                      </a:r>
                      <a:endParaRPr lang="zh-CN" altLang="en-US" sz="2000" dirty="0"/>
                    </a:p>
                  </a:txBody>
                  <a:tcPr/>
                </a:tc>
                <a:tc>
                  <a:txBody>
                    <a:bodyPr/>
                    <a:lstStyle/>
                    <a:p>
                      <a:r>
                        <a:rPr lang="en-US" altLang="zh-CN" sz="2000" dirty="0" smtClean="0"/>
                        <a:t>&lt;</a:t>
                      </a:r>
                      <a:endParaRPr lang="zh-CN" altLang="en-US" sz="2000" dirty="0"/>
                    </a:p>
                  </a:txBody>
                  <a:tcPr/>
                </a:tc>
                <a:tc>
                  <a:txBody>
                    <a:bodyPr/>
                    <a:lstStyle/>
                    <a:p>
                      <a:r>
                        <a:rPr lang="en-US" altLang="zh-CN" sz="2000" smtClean="0"/>
                        <a:t>=</a:t>
                      </a:r>
                      <a:endParaRPr lang="zh-CN" altLang="en-US" sz="2000" dirty="0"/>
                    </a:p>
                  </a:txBody>
                  <a:tcPr/>
                </a:tc>
                <a:tc>
                  <a:txBody>
                    <a:bodyPr/>
                    <a:lstStyle/>
                    <a:p>
                      <a:r>
                        <a:rPr lang="en-US" altLang="zh-CN" sz="2000" dirty="0" smtClean="0"/>
                        <a:t>&lt;</a:t>
                      </a:r>
                      <a:endParaRPr lang="zh-CN" altLang="en-US" sz="2000" dirty="0"/>
                    </a:p>
                  </a:txBody>
                  <a:tcPr/>
                </a:tc>
                <a:tc>
                  <a:txBody>
                    <a:bodyPr/>
                    <a:lstStyle/>
                    <a:p>
                      <a:endParaRPr lang="zh-CN" altLang="en-US" sz="2000" dirty="0"/>
                    </a:p>
                  </a:txBody>
                  <a:tcPr/>
                </a:tc>
              </a:tr>
              <a:tr h="370840">
                <a:tc>
                  <a:txBody>
                    <a:bodyPr/>
                    <a:lstStyle/>
                    <a:p>
                      <a:r>
                        <a:rPr lang="en-US" altLang="zh-CN" sz="2000" dirty="0" smtClean="0"/>
                        <a:t>*</a:t>
                      </a:r>
                      <a:endParaRPr lang="zh-CN" altLang="en-US" sz="2000" dirty="0"/>
                    </a:p>
                  </a:txBody>
                  <a:tcPr/>
                </a:tc>
                <a:tc>
                  <a:txBody>
                    <a:bodyPr/>
                    <a:lstStyle/>
                    <a:p>
                      <a:r>
                        <a:rPr lang="en-US" altLang="zh-CN" sz="2000" dirty="0" smtClean="0"/>
                        <a:t>&gt;</a:t>
                      </a:r>
                      <a:endParaRPr lang="zh-CN" altLang="en-US" sz="2000" dirty="0"/>
                    </a:p>
                  </a:txBody>
                  <a:tcPr/>
                </a:tc>
                <a:tc>
                  <a:txBody>
                    <a:bodyPr/>
                    <a:lstStyle/>
                    <a:p>
                      <a:r>
                        <a:rPr lang="en-US" altLang="zh-CN" sz="2000" dirty="0" smtClean="0"/>
                        <a:t>&gt;</a:t>
                      </a:r>
                      <a:endParaRPr lang="zh-CN" altLang="en-US" sz="2000" dirty="0"/>
                    </a:p>
                  </a:txBody>
                  <a:tcPr/>
                </a:tc>
                <a:tc>
                  <a:txBody>
                    <a:bodyPr/>
                    <a:lstStyle/>
                    <a:p>
                      <a:endParaRPr lang="zh-CN" altLang="en-US" sz="2000"/>
                    </a:p>
                  </a:txBody>
                  <a:tcPr/>
                </a:tc>
                <a:tc>
                  <a:txBody>
                    <a:bodyPr/>
                    <a:lstStyle/>
                    <a:p>
                      <a:r>
                        <a:rPr lang="en-US" altLang="zh-CN" sz="2000" dirty="0" smtClean="0"/>
                        <a:t>&gt;</a:t>
                      </a:r>
                      <a:endParaRPr lang="zh-CN" altLang="en-US" sz="2000" dirty="0"/>
                    </a:p>
                  </a:txBody>
                  <a:tcPr/>
                </a:tc>
                <a:tc>
                  <a:txBody>
                    <a:bodyPr/>
                    <a:lstStyle/>
                    <a:p>
                      <a:endParaRPr lang="zh-CN" altLang="en-US" sz="2000"/>
                    </a:p>
                  </a:txBody>
                  <a:tcPr/>
                </a:tc>
                <a:tc>
                  <a:txBody>
                    <a:bodyPr/>
                    <a:lstStyle/>
                    <a:p>
                      <a:r>
                        <a:rPr lang="en-US" altLang="zh-CN" sz="2000" dirty="0" smtClean="0"/>
                        <a:t>&gt;</a:t>
                      </a:r>
                      <a:endParaRPr lang="zh-CN" altLang="en-US" sz="2000" dirty="0"/>
                    </a:p>
                  </a:txBody>
                  <a:tcPr/>
                </a:tc>
              </a:tr>
              <a:tr h="370840">
                <a:tc>
                  <a:txBody>
                    <a:bodyPr/>
                    <a:lstStyle/>
                    <a:p>
                      <a:r>
                        <a:rPr lang="en-US" altLang="zh-CN" sz="2000" dirty="0" smtClean="0"/>
                        <a:t>(</a:t>
                      </a:r>
                      <a:endParaRPr lang="zh-CN" altLang="en-US" sz="2000" dirty="0"/>
                    </a:p>
                  </a:txBody>
                  <a:tcPr/>
                </a:tc>
                <a:tc>
                  <a:txBody>
                    <a:bodyPr/>
                    <a:lstStyle/>
                    <a:p>
                      <a:r>
                        <a:rPr lang="en-US" altLang="zh-CN" sz="2000" dirty="0" smtClean="0"/>
                        <a:t>&gt;</a:t>
                      </a:r>
                      <a:endParaRPr lang="zh-CN" altLang="en-US" sz="2000" dirty="0"/>
                    </a:p>
                  </a:txBody>
                  <a:tcPr/>
                </a:tc>
                <a:tc>
                  <a:txBody>
                    <a:bodyPr/>
                    <a:lstStyle/>
                    <a:p>
                      <a:r>
                        <a:rPr lang="en-US" altLang="zh-CN" sz="2000" dirty="0" smtClean="0"/>
                        <a:t>&gt;</a:t>
                      </a:r>
                      <a:endParaRPr lang="zh-CN" altLang="en-US" sz="2000" dirty="0"/>
                    </a:p>
                  </a:txBody>
                  <a:tcPr/>
                </a:tc>
                <a:tc>
                  <a:txBody>
                    <a:bodyPr/>
                    <a:lstStyle/>
                    <a:p>
                      <a:endParaRPr lang="zh-CN" altLang="en-US" sz="2000"/>
                    </a:p>
                  </a:txBody>
                  <a:tcPr/>
                </a:tc>
                <a:tc>
                  <a:txBody>
                    <a:bodyPr/>
                    <a:lstStyle/>
                    <a:p>
                      <a:r>
                        <a:rPr lang="en-US" altLang="zh-CN" sz="2000" dirty="0" smtClean="0"/>
                        <a:t>&gt;</a:t>
                      </a:r>
                      <a:endParaRPr lang="zh-CN" altLang="en-US" sz="2000" dirty="0"/>
                    </a:p>
                  </a:txBody>
                  <a:tcPr/>
                </a:tc>
                <a:tc>
                  <a:txBody>
                    <a:bodyPr/>
                    <a:lstStyle/>
                    <a:p>
                      <a:endParaRPr lang="zh-CN" altLang="en-US" sz="2000"/>
                    </a:p>
                  </a:txBody>
                  <a:tcPr/>
                </a:tc>
                <a:tc>
                  <a:txBody>
                    <a:bodyPr/>
                    <a:lstStyle/>
                    <a:p>
                      <a:r>
                        <a:rPr lang="en-US" altLang="zh-CN" sz="2000" dirty="0" smtClean="0"/>
                        <a:t>&gt;</a:t>
                      </a:r>
                      <a:endParaRPr lang="zh-CN" altLang="en-US" sz="2000" dirty="0"/>
                    </a:p>
                  </a:txBody>
                  <a:tcPr/>
                </a:tc>
              </a:tr>
              <a:tr h="370840">
                <a:tc>
                  <a:txBody>
                    <a:bodyPr/>
                    <a:lstStyle/>
                    <a:p>
                      <a:r>
                        <a:rPr lang="en-US" altLang="zh-CN" sz="2000" dirty="0" smtClean="0"/>
                        <a:t>#</a:t>
                      </a:r>
                      <a:endParaRPr lang="zh-CN" altLang="en-US" sz="2000" dirty="0"/>
                    </a:p>
                  </a:txBody>
                  <a:tcPr/>
                </a:tc>
                <a:tc>
                  <a:txBody>
                    <a:bodyPr/>
                    <a:lstStyle/>
                    <a:p>
                      <a:r>
                        <a:rPr lang="en-US" altLang="zh-CN" sz="2000" dirty="0" smtClean="0"/>
                        <a:t>&lt;</a:t>
                      </a:r>
                      <a:endParaRPr lang="zh-CN" altLang="en-US" sz="2000" dirty="0"/>
                    </a:p>
                  </a:txBody>
                  <a:tcPr/>
                </a:tc>
                <a:tc>
                  <a:txBody>
                    <a:bodyPr/>
                    <a:lstStyle/>
                    <a:p>
                      <a:r>
                        <a:rPr lang="en-US" altLang="zh-CN" sz="2000" dirty="0" smtClean="0"/>
                        <a:t>&lt;</a:t>
                      </a:r>
                      <a:endParaRPr lang="zh-CN"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&lt;</a:t>
                      </a:r>
                      <a:endParaRPr lang="zh-CN" altLang="en-US" sz="2000" dirty="0"/>
                    </a:p>
                  </a:txBody>
                  <a:tcPr/>
                </a:tc>
                <a:tc>
                  <a:txBody>
                    <a:bodyPr/>
                    <a:lstStyle/>
                    <a:p>
                      <a:endParaRPr lang="zh-CN" altLang="en-US" sz="2000" dirty="0"/>
                    </a:p>
                  </a:txBody>
                  <a:tcPr/>
                </a:tc>
                <a:tc>
                  <a:txBody>
                    <a:bodyPr/>
                    <a:lstStyle/>
                    <a:p>
                      <a:r>
                        <a:rPr lang="en-US" altLang="zh-CN" sz="2000" dirty="0" smtClean="0"/>
                        <a:t>&lt;</a:t>
                      </a:r>
                      <a:endParaRPr lang="zh-CN" altLang="en-US" sz="2000" dirty="0"/>
                    </a:p>
                  </a:txBody>
                  <a:tcPr/>
                </a:tc>
                <a:tc>
                  <a:txBody>
                    <a:bodyPr/>
                    <a:lstStyle/>
                    <a:p>
                      <a:r>
                        <a:rPr lang="en-US" altLang="zh-CN" sz="2000" dirty="0" smtClean="0"/>
                        <a:t>=</a:t>
                      </a:r>
                      <a:endParaRPr lang="zh-CN" altLang="en-US" sz="2000" dirty="0"/>
                    </a:p>
                  </a:txBody>
                  <a:tcPr/>
                </a:tc>
              </a:tr>
            </a:tbl>
          </a:graphicData>
        </a:graphic>
      </p:graphicFrame>
      <p:sp>
        <p:nvSpPr>
          <p:cNvPr id="10" name="TextBox 9"/>
          <p:cNvSpPr txBox="1"/>
          <p:nvPr/>
        </p:nvSpPr>
        <p:spPr>
          <a:xfrm>
            <a:off x="601809" y="5411598"/>
            <a:ext cx="6048672" cy="461665"/>
          </a:xfrm>
          <a:prstGeom prst="rect">
            <a:avLst/>
          </a:prstGeom>
          <a:noFill/>
        </p:spPr>
        <p:txBody>
          <a:bodyPr wrap="square" rtlCol="0">
            <a:spAutoFit/>
          </a:bodyPr>
          <a:lstStyle/>
          <a:p>
            <a:r>
              <a:rPr lang="zh-CN" altLang="en-US" sz="2400" b="1" dirty="0" smtClean="0"/>
              <a:t>结论：是算符优先文法。</a:t>
            </a:r>
            <a:endParaRPr lang="zh-CN" altLang="en-US" sz="2400" b="1" dirty="0"/>
          </a:p>
        </p:txBody>
      </p:sp>
      <p:sp>
        <p:nvSpPr>
          <p:cNvPr id="7" name="TextBox 6"/>
          <p:cNvSpPr txBox="1"/>
          <p:nvPr/>
        </p:nvSpPr>
        <p:spPr>
          <a:xfrm>
            <a:off x="601809" y="6021288"/>
            <a:ext cx="6048672" cy="461665"/>
          </a:xfrm>
          <a:prstGeom prst="rect">
            <a:avLst/>
          </a:prstGeom>
          <a:noFill/>
        </p:spPr>
        <p:txBody>
          <a:bodyPr wrap="square" rtlCol="0">
            <a:spAutoFit/>
          </a:bodyPr>
          <a:lstStyle/>
          <a:p>
            <a:r>
              <a:rPr lang="zh-CN" altLang="en-US" b="1" dirty="0" smtClean="0"/>
              <a:t>算符优先分析过程</a:t>
            </a:r>
            <a:r>
              <a:rPr lang="en-US" altLang="zh-CN" b="1" dirty="0" smtClean="0"/>
              <a:t>…..</a:t>
            </a:r>
            <a:endParaRPr lang="zh-CN" altLang="en-US" sz="2400" b="1" dirty="0"/>
          </a:p>
        </p:txBody>
      </p:sp>
    </p:spTree>
    <p:extLst>
      <p:ext uri="{BB962C8B-B14F-4D97-AF65-F5344CB8AC3E}">
        <p14:creationId xmlns:p14="http://schemas.microsoft.com/office/powerpoint/2010/main" val="303719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5.1 </a:t>
            </a:r>
            <a:r>
              <a:rPr lang="zh-CN" altLang="en-US" sz="4000" dirty="0" smtClean="0"/>
              <a:t>自底向上分析方法概述</a:t>
            </a:r>
            <a:endParaRPr lang="zh-CN" altLang="en-US" sz="4000" dirty="0"/>
          </a:p>
        </p:txBody>
      </p:sp>
      <p:sp>
        <p:nvSpPr>
          <p:cNvPr id="3" name="TextBox 2"/>
          <p:cNvSpPr txBox="1"/>
          <p:nvPr/>
        </p:nvSpPr>
        <p:spPr>
          <a:xfrm>
            <a:off x="462588" y="1436583"/>
            <a:ext cx="8208912" cy="1200329"/>
          </a:xfrm>
          <a:prstGeom prst="rect">
            <a:avLst/>
          </a:prstGeom>
          <a:noFill/>
        </p:spPr>
        <p:txBody>
          <a:bodyPr wrap="square" rtlCol="0">
            <a:spAutoFit/>
          </a:bodyPr>
          <a:lstStyle/>
          <a:p>
            <a:r>
              <a:rPr lang="zh-CN" altLang="en-US" b="1" dirty="0" smtClean="0"/>
              <a:t>自底向上语法分析的思想：分析的每一步都是从当前句型中选择一个可归约的子串，将</a:t>
            </a:r>
            <a:r>
              <a:rPr lang="zh-CN" altLang="en-US" b="1" dirty="0" smtClean="0"/>
              <a:t>其</a:t>
            </a:r>
            <a:r>
              <a:rPr kumimoji="0" lang="zh-CN" altLang="en-US" b="1" spc="30" dirty="0">
                <a:solidFill>
                  <a:prstClr val="black"/>
                </a:solidFill>
                <a:latin typeface="宋体" panose="02010600030101010101" pitchFamily="2" charset="-122"/>
                <a:ea typeface="宋体"/>
              </a:rPr>
              <a:t>归</a:t>
            </a:r>
            <a:r>
              <a:rPr lang="zh-CN" altLang="en-US" b="1" dirty="0" smtClean="0"/>
              <a:t>约</a:t>
            </a:r>
            <a:r>
              <a:rPr lang="zh-CN" altLang="en-US" b="1" dirty="0" smtClean="0"/>
              <a:t>到某个非终结符号。直到</a:t>
            </a:r>
            <a:r>
              <a:rPr lang="zh-CN" altLang="en-US" b="1" dirty="0" smtClean="0"/>
              <a:t>最终</a:t>
            </a:r>
            <a:r>
              <a:rPr kumimoji="0" lang="zh-CN" altLang="en-US" b="1" spc="30" dirty="0">
                <a:solidFill>
                  <a:prstClr val="black"/>
                </a:solidFill>
                <a:latin typeface="宋体" panose="02010600030101010101" pitchFamily="2" charset="-122"/>
                <a:ea typeface="宋体"/>
              </a:rPr>
              <a:t>归</a:t>
            </a:r>
            <a:r>
              <a:rPr lang="zh-CN" altLang="en-US" b="1" dirty="0" smtClean="0"/>
              <a:t>约</a:t>
            </a:r>
            <a:r>
              <a:rPr lang="zh-CN" altLang="en-US" b="1" dirty="0" smtClean="0"/>
              <a:t>到开始符号</a:t>
            </a:r>
            <a:r>
              <a:rPr lang="en-US" altLang="zh-CN" b="1" dirty="0" smtClean="0"/>
              <a:t>S</a:t>
            </a:r>
            <a:r>
              <a:rPr lang="zh-CN" altLang="en-US" b="1" dirty="0" smtClean="0"/>
              <a:t>，该语法分析成功结束。</a:t>
            </a:r>
            <a:endParaRPr lang="zh-CN" altLang="en-US" b="1" dirty="0"/>
          </a:p>
        </p:txBody>
      </p:sp>
      <p:sp>
        <p:nvSpPr>
          <p:cNvPr id="4" name="TextBox 3"/>
          <p:cNvSpPr txBox="1"/>
          <p:nvPr/>
        </p:nvSpPr>
        <p:spPr>
          <a:xfrm>
            <a:off x="462588" y="4598640"/>
            <a:ext cx="8362840" cy="830997"/>
          </a:xfrm>
          <a:prstGeom prst="rect">
            <a:avLst/>
          </a:prstGeom>
          <a:noFill/>
        </p:spPr>
        <p:txBody>
          <a:bodyPr wrap="square" rtlCol="0">
            <a:spAutoFit/>
          </a:bodyPr>
          <a:lstStyle/>
          <a:p>
            <a:r>
              <a:rPr lang="zh-CN" altLang="en-US" b="1" dirty="0" smtClean="0"/>
              <a:t>分析：</a:t>
            </a:r>
            <a:r>
              <a:rPr lang="en-US" altLang="zh-CN" b="1" dirty="0" err="1" smtClean="0"/>
              <a:t>abbcde</a:t>
            </a:r>
            <a:r>
              <a:rPr lang="en-US" altLang="zh-CN" b="1" dirty="0" smtClean="0"/>
              <a:t>  &lt;=  </a:t>
            </a:r>
            <a:r>
              <a:rPr lang="en-US" altLang="zh-CN" b="1" dirty="0" err="1" smtClean="0"/>
              <a:t>aAbcde</a:t>
            </a:r>
            <a:r>
              <a:rPr lang="en-US" altLang="zh-CN" b="1" dirty="0" smtClean="0"/>
              <a:t>  &lt;=  </a:t>
            </a:r>
            <a:r>
              <a:rPr lang="en-US" altLang="zh-CN" b="1" dirty="0" err="1" smtClean="0"/>
              <a:t>aAcde</a:t>
            </a:r>
            <a:r>
              <a:rPr lang="en-US" altLang="zh-CN" b="1" dirty="0" smtClean="0"/>
              <a:t>  &lt;=  </a:t>
            </a:r>
            <a:r>
              <a:rPr lang="en-US" altLang="zh-CN" b="1" dirty="0" err="1" smtClean="0"/>
              <a:t>aAcBe</a:t>
            </a:r>
            <a:r>
              <a:rPr lang="en-US" altLang="zh-CN" b="1" dirty="0" smtClean="0"/>
              <a:t>  &lt;= S</a:t>
            </a:r>
          </a:p>
          <a:p>
            <a:r>
              <a:rPr lang="zh-CN" altLang="en-US" b="1" dirty="0"/>
              <a:t>结论</a:t>
            </a:r>
            <a:r>
              <a:rPr lang="zh-CN" altLang="en-US" b="1" dirty="0" smtClean="0"/>
              <a:t>：符号串</a:t>
            </a:r>
            <a:r>
              <a:rPr lang="en-US" altLang="zh-CN" b="1" dirty="0" err="1"/>
              <a:t>abbcde</a:t>
            </a:r>
            <a:r>
              <a:rPr lang="zh-CN" altLang="en-US" b="1" dirty="0" smtClean="0"/>
              <a:t>是符合文法。</a:t>
            </a:r>
            <a:endParaRPr lang="zh-CN" altLang="en-US" b="1" dirty="0"/>
          </a:p>
        </p:txBody>
      </p:sp>
      <p:sp>
        <p:nvSpPr>
          <p:cNvPr id="6" name="TextBox 5"/>
          <p:cNvSpPr txBox="1"/>
          <p:nvPr/>
        </p:nvSpPr>
        <p:spPr>
          <a:xfrm>
            <a:off x="498064" y="2656240"/>
            <a:ext cx="6984776" cy="1938992"/>
          </a:xfrm>
          <a:prstGeom prst="rect">
            <a:avLst/>
          </a:prstGeom>
          <a:noFill/>
        </p:spPr>
        <p:txBody>
          <a:bodyPr wrap="square" rtlCol="0">
            <a:spAutoFit/>
          </a:bodyPr>
          <a:lstStyle/>
          <a:p>
            <a:r>
              <a:rPr lang="zh-CN" altLang="en-US" b="1" dirty="0" smtClean="0"/>
              <a:t>例</a:t>
            </a:r>
            <a:r>
              <a:rPr lang="en-US" altLang="zh-CN" b="1" dirty="0" smtClean="0"/>
              <a:t>5.1</a:t>
            </a:r>
            <a:r>
              <a:rPr lang="zh-CN" altLang="en-US" b="1" dirty="0" smtClean="0"/>
              <a:t>：已知文法</a:t>
            </a:r>
            <a:r>
              <a:rPr lang="en-US" altLang="zh-CN" b="1" dirty="0" smtClean="0"/>
              <a:t>G(S)</a:t>
            </a:r>
            <a:r>
              <a:rPr lang="zh-CN" altLang="en-US" b="1" dirty="0" smtClean="0"/>
              <a:t>：</a:t>
            </a:r>
            <a:endParaRPr lang="en-US" altLang="zh-CN" b="1" dirty="0"/>
          </a:p>
          <a:p>
            <a:r>
              <a:rPr lang="en-US" altLang="zh-CN" b="1" dirty="0" smtClean="0"/>
              <a:t>                  S -&gt; </a:t>
            </a:r>
            <a:r>
              <a:rPr lang="en-US" altLang="zh-CN" b="1" dirty="0" err="1" smtClean="0"/>
              <a:t>aAcBe</a:t>
            </a:r>
            <a:endParaRPr lang="en-US" altLang="zh-CN" b="1" dirty="0" smtClean="0"/>
          </a:p>
          <a:p>
            <a:r>
              <a:rPr lang="en-US" altLang="zh-CN" b="1" dirty="0"/>
              <a:t> </a:t>
            </a:r>
            <a:r>
              <a:rPr lang="en-US" altLang="zh-CN" b="1" dirty="0" smtClean="0"/>
              <a:t>                A -&gt; b     A -&gt; Ab</a:t>
            </a:r>
          </a:p>
          <a:p>
            <a:r>
              <a:rPr lang="en-US" altLang="zh-CN" b="1" dirty="0"/>
              <a:t> </a:t>
            </a:r>
            <a:r>
              <a:rPr lang="en-US" altLang="zh-CN" b="1" dirty="0" smtClean="0"/>
              <a:t>                B -&gt; d</a:t>
            </a:r>
          </a:p>
          <a:p>
            <a:r>
              <a:rPr lang="zh-CN" altLang="en-US" b="1" dirty="0" smtClean="0"/>
              <a:t>判断：</a:t>
            </a:r>
            <a:r>
              <a:rPr lang="en-US" altLang="zh-CN" b="1" dirty="0" err="1" smtClean="0"/>
              <a:t>abbcde</a:t>
            </a:r>
            <a:r>
              <a:rPr lang="zh-CN" altLang="en-US" b="1" dirty="0" smtClean="0"/>
              <a:t>是否符合文法。</a:t>
            </a:r>
            <a:endParaRPr lang="zh-CN" altLang="en-US" b="1" dirty="0"/>
          </a:p>
        </p:txBody>
      </p:sp>
      <p:sp>
        <p:nvSpPr>
          <p:cNvPr id="7" name="TextBox 6"/>
          <p:cNvSpPr txBox="1"/>
          <p:nvPr/>
        </p:nvSpPr>
        <p:spPr>
          <a:xfrm>
            <a:off x="498064" y="5450557"/>
            <a:ext cx="8362840" cy="1200329"/>
          </a:xfrm>
          <a:prstGeom prst="rect">
            <a:avLst/>
          </a:prstGeom>
          <a:noFill/>
        </p:spPr>
        <p:txBody>
          <a:bodyPr wrap="square" rtlCol="0">
            <a:spAutoFit/>
          </a:bodyPr>
          <a:lstStyle/>
          <a:p>
            <a:r>
              <a:rPr lang="zh-CN" altLang="en-US" b="1" dirty="0" smtClean="0"/>
              <a:t>发现：</a:t>
            </a:r>
            <a:r>
              <a:rPr lang="en-US" altLang="zh-CN" b="1" dirty="0" smtClean="0"/>
              <a:t>  S =&gt; </a:t>
            </a:r>
            <a:r>
              <a:rPr lang="en-US" altLang="zh-CN" b="1" dirty="0" err="1" smtClean="0"/>
              <a:t>aAcBe</a:t>
            </a:r>
            <a:r>
              <a:rPr lang="en-US" altLang="zh-CN" b="1" dirty="0" smtClean="0"/>
              <a:t> =&gt; </a:t>
            </a:r>
            <a:r>
              <a:rPr lang="en-US" altLang="zh-CN" b="1" dirty="0" err="1" smtClean="0"/>
              <a:t>aAcde</a:t>
            </a:r>
            <a:r>
              <a:rPr lang="en-US" altLang="zh-CN" b="1" dirty="0" smtClean="0"/>
              <a:t> =&gt; </a:t>
            </a:r>
            <a:r>
              <a:rPr lang="en-US" altLang="zh-CN" b="1" dirty="0" err="1" smtClean="0"/>
              <a:t>aAbcde</a:t>
            </a:r>
            <a:r>
              <a:rPr lang="en-US" altLang="zh-CN" b="1" dirty="0" smtClean="0"/>
              <a:t> =&gt;</a:t>
            </a:r>
            <a:r>
              <a:rPr lang="en-US" altLang="zh-CN" b="1" dirty="0" err="1" smtClean="0"/>
              <a:t>abbcde</a:t>
            </a:r>
            <a:r>
              <a:rPr lang="en-US" altLang="zh-CN" b="1" dirty="0" smtClean="0"/>
              <a:t>  </a:t>
            </a:r>
            <a:r>
              <a:rPr lang="zh-CN" altLang="en-US" b="1" dirty="0" smtClean="0"/>
              <a:t>恰巧是最右推导（规范推导）。上述 </a:t>
            </a:r>
            <a:r>
              <a:rPr lang="zh-CN" altLang="en-US" b="1" dirty="0" smtClean="0">
                <a:solidFill>
                  <a:srgbClr val="C00000"/>
                </a:solidFill>
              </a:rPr>
              <a:t>“</a:t>
            </a:r>
            <a:r>
              <a:rPr lang="en-US" altLang="zh-CN" b="1" dirty="0" smtClean="0">
                <a:solidFill>
                  <a:srgbClr val="C00000"/>
                </a:solidFill>
              </a:rPr>
              <a:t>&lt;=</a:t>
            </a:r>
            <a:r>
              <a:rPr lang="zh-CN" altLang="en-US" b="1" dirty="0" smtClean="0">
                <a:solidFill>
                  <a:srgbClr val="C00000"/>
                </a:solidFill>
              </a:rPr>
              <a:t>”</a:t>
            </a:r>
            <a:r>
              <a:rPr lang="zh-CN" altLang="en-US" b="1" dirty="0" smtClean="0">
                <a:solidFill>
                  <a:srgbClr val="C00000"/>
                </a:solidFill>
              </a:rPr>
              <a:t>是</a:t>
            </a:r>
            <a:r>
              <a:rPr kumimoji="0" lang="zh-CN" altLang="en-US" b="1" spc="30" dirty="0">
                <a:solidFill>
                  <a:srgbClr val="C00000"/>
                </a:solidFill>
                <a:latin typeface="宋体" panose="02010600030101010101" pitchFamily="2" charset="-122"/>
                <a:ea typeface="宋体"/>
              </a:rPr>
              <a:t>归</a:t>
            </a:r>
            <a:r>
              <a:rPr lang="zh-CN" altLang="en-US" b="1" dirty="0" smtClean="0">
                <a:solidFill>
                  <a:srgbClr val="C00000"/>
                </a:solidFill>
              </a:rPr>
              <a:t>约</a:t>
            </a:r>
            <a:r>
              <a:rPr lang="zh-CN" altLang="en-US" b="1" dirty="0" smtClean="0">
                <a:solidFill>
                  <a:srgbClr val="C00000"/>
                </a:solidFill>
              </a:rPr>
              <a:t>过程</a:t>
            </a:r>
            <a:r>
              <a:rPr lang="zh-CN" altLang="en-US" b="1" dirty="0" smtClean="0"/>
              <a:t>，而且</a:t>
            </a:r>
            <a:r>
              <a:rPr lang="zh-CN" altLang="en-US" b="1" dirty="0" smtClean="0">
                <a:solidFill>
                  <a:srgbClr val="C00000"/>
                </a:solidFill>
              </a:rPr>
              <a:t>是规范推导的逆过程</a:t>
            </a:r>
            <a:r>
              <a:rPr lang="zh-CN" altLang="en-US" b="1" dirty="0" smtClean="0"/>
              <a:t>，所以</a:t>
            </a:r>
            <a:r>
              <a:rPr lang="zh-CN" altLang="en-US" b="1" dirty="0" smtClean="0">
                <a:solidFill>
                  <a:srgbClr val="C00000"/>
                </a:solidFill>
              </a:rPr>
              <a:t>规范归约</a:t>
            </a:r>
            <a:r>
              <a:rPr lang="zh-CN" altLang="en-US" b="1" dirty="0" smtClean="0"/>
              <a:t>。</a:t>
            </a:r>
            <a:r>
              <a:rPr lang="en-US" altLang="zh-CN" b="1" dirty="0" smtClean="0"/>
              <a:t> </a:t>
            </a:r>
          </a:p>
        </p:txBody>
      </p:sp>
    </p:spTree>
    <p:extLst>
      <p:ext uri="{BB962C8B-B14F-4D97-AF65-F5344CB8AC3E}">
        <p14:creationId xmlns:p14="http://schemas.microsoft.com/office/powerpoint/2010/main" val="225820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1"/>
          <p:cNvSpPr txBox="1">
            <a:spLocks noChangeArrowheads="1"/>
          </p:cNvSpPr>
          <p:nvPr/>
        </p:nvSpPr>
        <p:spPr bwMode="auto">
          <a:xfrm>
            <a:off x="6589712" y="116632"/>
            <a:ext cx="2590800" cy="2769989"/>
          </a:xfrm>
          <a:prstGeom prst="rect">
            <a:avLst/>
          </a:prstGeom>
          <a:solidFill>
            <a:srgbClr val="FDF5D7"/>
          </a:solidFill>
          <a:ln w="9525">
            <a:solidFill>
              <a:srgbClr val="CCECFF"/>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
              </a:spcBef>
            </a:pPr>
            <a:r>
              <a:rPr lang="zh-CN" altLang="en-US" b="1" dirty="0" smtClean="0">
                <a:solidFill>
                  <a:schemeClr val="bg2"/>
                </a:solidFill>
                <a:latin typeface="Comic Sans MS" pitchFamily="66" charset="0"/>
                <a:ea typeface="幼圆" pitchFamily="49" charset="-122"/>
              </a:rPr>
              <a:t>例</a:t>
            </a:r>
            <a:r>
              <a:rPr lang="en-US" altLang="zh-CN" b="1" dirty="0" smtClean="0">
                <a:solidFill>
                  <a:schemeClr val="bg2"/>
                </a:solidFill>
                <a:latin typeface="Comic Sans MS" pitchFamily="66" charset="0"/>
                <a:ea typeface="幼圆" pitchFamily="49" charset="-122"/>
              </a:rPr>
              <a:t>5.</a:t>
            </a:r>
            <a:r>
              <a:rPr lang="zh-CN" altLang="en-US" b="1" dirty="0" smtClean="0">
                <a:solidFill>
                  <a:schemeClr val="bg2"/>
                </a:solidFill>
                <a:latin typeface="Comic Sans MS" pitchFamily="66" charset="0"/>
                <a:ea typeface="幼圆" pitchFamily="49" charset="-122"/>
              </a:rPr>
              <a:t>1 已知：</a:t>
            </a:r>
            <a:endParaRPr lang="en-US" altLang="zh-CN" b="1" dirty="0" smtClean="0">
              <a:solidFill>
                <a:schemeClr val="bg2"/>
              </a:solidFill>
              <a:latin typeface="Comic Sans MS" pitchFamily="66" charset="0"/>
              <a:ea typeface="幼圆" pitchFamily="49" charset="-122"/>
            </a:endParaRPr>
          </a:p>
          <a:p>
            <a:pPr eaLnBrk="1" hangingPunct="1">
              <a:spcBef>
                <a:spcPct val="5000"/>
              </a:spcBef>
            </a:pPr>
            <a:r>
              <a:rPr lang="zh-CN" altLang="en-US" b="1" dirty="0" smtClean="0">
                <a:solidFill>
                  <a:schemeClr val="bg2"/>
                </a:solidFill>
                <a:latin typeface="Comic Sans MS" pitchFamily="66" charset="0"/>
                <a:ea typeface="幼圆" pitchFamily="49" charset="-122"/>
              </a:rPr>
              <a:t>文法</a:t>
            </a:r>
            <a:r>
              <a:rPr lang="en-US" altLang="zh-CN" b="1" dirty="0">
                <a:solidFill>
                  <a:schemeClr val="bg2"/>
                </a:solidFill>
                <a:latin typeface="黑体" pitchFamily="2" charset="-122"/>
                <a:ea typeface="黑体" pitchFamily="2" charset="-122"/>
              </a:rPr>
              <a:t>G[S]：</a:t>
            </a:r>
          </a:p>
          <a:p>
            <a:pPr eaLnBrk="1" hangingPunct="1">
              <a:spcBef>
                <a:spcPct val="5000"/>
              </a:spcBef>
            </a:pPr>
            <a:r>
              <a:rPr lang="en-US" altLang="zh-CN" b="1" dirty="0">
                <a:solidFill>
                  <a:schemeClr val="bg2"/>
                </a:solidFill>
                <a:latin typeface="黑体" pitchFamily="2" charset="-122"/>
                <a:ea typeface="黑体" pitchFamily="2" charset="-122"/>
              </a:rPr>
              <a:t>(1) S → </a:t>
            </a:r>
            <a:r>
              <a:rPr lang="en-US" altLang="zh-CN" b="1" dirty="0" err="1">
                <a:solidFill>
                  <a:schemeClr val="bg2"/>
                </a:solidFill>
                <a:latin typeface="黑体" pitchFamily="2" charset="-122"/>
                <a:ea typeface="黑体" pitchFamily="2" charset="-122"/>
              </a:rPr>
              <a:t>aAcBe</a:t>
            </a:r>
            <a:endParaRPr lang="en-US" altLang="zh-CN" b="1" dirty="0">
              <a:solidFill>
                <a:schemeClr val="bg2"/>
              </a:solidFill>
              <a:latin typeface="黑体" pitchFamily="2" charset="-122"/>
              <a:ea typeface="黑体" pitchFamily="2" charset="-122"/>
            </a:endParaRPr>
          </a:p>
          <a:p>
            <a:pPr eaLnBrk="1" hangingPunct="1">
              <a:spcBef>
                <a:spcPct val="5000"/>
              </a:spcBef>
            </a:pPr>
            <a:r>
              <a:rPr lang="en-US" altLang="zh-CN" b="1" dirty="0">
                <a:solidFill>
                  <a:schemeClr val="bg2"/>
                </a:solidFill>
                <a:latin typeface="黑体" pitchFamily="2" charset="-122"/>
                <a:ea typeface="黑体" pitchFamily="2" charset="-122"/>
              </a:rPr>
              <a:t>(2) A → b</a:t>
            </a:r>
          </a:p>
          <a:p>
            <a:pPr eaLnBrk="1" hangingPunct="1">
              <a:spcBef>
                <a:spcPct val="5000"/>
              </a:spcBef>
            </a:pPr>
            <a:r>
              <a:rPr lang="en-US" altLang="zh-CN" b="1" dirty="0">
                <a:solidFill>
                  <a:schemeClr val="bg2"/>
                </a:solidFill>
                <a:latin typeface="黑体" pitchFamily="2" charset="-122"/>
                <a:ea typeface="黑体" pitchFamily="2" charset="-122"/>
              </a:rPr>
              <a:t>(3) A → </a:t>
            </a:r>
            <a:r>
              <a:rPr lang="en-US" altLang="zh-CN" b="1" dirty="0" err="1">
                <a:solidFill>
                  <a:schemeClr val="bg2"/>
                </a:solidFill>
                <a:latin typeface="黑体" pitchFamily="2" charset="-122"/>
                <a:ea typeface="黑体" pitchFamily="2" charset="-122"/>
              </a:rPr>
              <a:t>Ab</a:t>
            </a:r>
            <a:endParaRPr lang="en-US" altLang="zh-CN" b="1" dirty="0">
              <a:solidFill>
                <a:schemeClr val="bg2"/>
              </a:solidFill>
              <a:latin typeface="黑体" pitchFamily="2" charset="-122"/>
              <a:ea typeface="黑体" pitchFamily="2" charset="-122"/>
            </a:endParaRPr>
          </a:p>
          <a:p>
            <a:pPr eaLnBrk="1" hangingPunct="1">
              <a:spcBef>
                <a:spcPct val="5000"/>
              </a:spcBef>
            </a:pPr>
            <a:r>
              <a:rPr lang="en-US" altLang="zh-CN" b="1" dirty="0">
                <a:solidFill>
                  <a:schemeClr val="bg2"/>
                </a:solidFill>
                <a:latin typeface="黑体" pitchFamily="2" charset="-122"/>
                <a:ea typeface="黑体" pitchFamily="2" charset="-122"/>
              </a:rPr>
              <a:t>(4) B → d</a:t>
            </a:r>
          </a:p>
          <a:p>
            <a:pPr eaLnBrk="1" hangingPunct="1">
              <a:spcBef>
                <a:spcPct val="5000"/>
              </a:spcBef>
            </a:pPr>
            <a:r>
              <a:rPr lang="zh-CN" altLang="en-US" b="1" dirty="0">
                <a:solidFill>
                  <a:schemeClr val="bg2"/>
                </a:solidFill>
                <a:latin typeface="幼圆" pitchFamily="49" charset="-122"/>
                <a:ea typeface="幼圆" pitchFamily="49" charset="-122"/>
              </a:rPr>
              <a:t>分析</a:t>
            </a:r>
            <a:r>
              <a:rPr lang="zh-CN" altLang="en-US" b="1" dirty="0">
                <a:solidFill>
                  <a:schemeClr val="bg2"/>
                </a:solidFill>
                <a:latin typeface="黑体" pitchFamily="2" charset="-122"/>
                <a:ea typeface="黑体" pitchFamily="2" charset="-122"/>
              </a:rPr>
              <a:t> </a:t>
            </a:r>
            <a:r>
              <a:rPr lang="en-US" altLang="zh-CN" b="1" dirty="0" err="1">
                <a:solidFill>
                  <a:schemeClr val="bg2"/>
                </a:solidFill>
                <a:latin typeface="黑体" pitchFamily="2" charset="-122"/>
                <a:ea typeface="黑体" pitchFamily="2" charset="-122"/>
              </a:rPr>
              <a:t>abbcde</a:t>
            </a:r>
            <a:endParaRPr lang="en-US" altLang="zh-CN" b="1" dirty="0">
              <a:solidFill>
                <a:schemeClr val="bg2"/>
              </a:solidFill>
              <a:latin typeface="黑体" pitchFamily="2" charset="-122"/>
              <a:ea typeface="黑体" pitchFamily="2" charset="-122"/>
            </a:endParaRPr>
          </a:p>
        </p:txBody>
      </p:sp>
      <p:sp>
        <p:nvSpPr>
          <p:cNvPr id="5" name="TextBox 4"/>
          <p:cNvSpPr txBox="1"/>
          <p:nvPr/>
        </p:nvSpPr>
        <p:spPr>
          <a:xfrm>
            <a:off x="1043608" y="4955976"/>
            <a:ext cx="648072" cy="461665"/>
          </a:xfrm>
          <a:prstGeom prst="rect">
            <a:avLst/>
          </a:prstGeom>
          <a:noFill/>
        </p:spPr>
        <p:txBody>
          <a:bodyPr wrap="square" rtlCol="0">
            <a:spAutoFit/>
          </a:bodyPr>
          <a:lstStyle/>
          <a:p>
            <a:r>
              <a:rPr lang="en-US" altLang="zh-CN" b="1" dirty="0" smtClean="0">
                <a:solidFill>
                  <a:schemeClr val="bg1"/>
                </a:solidFill>
              </a:rPr>
              <a:t>#</a:t>
            </a:r>
            <a:endParaRPr lang="zh-CN" altLang="en-US" b="1" dirty="0">
              <a:solidFill>
                <a:schemeClr val="bg1"/>
              </a:solidFill>
            </a:endParaRPr>
          </a:p>
        </p:txBody>
      </p:sp>
      <p:sp>
        <p:nvSpPr>
          <p:cNvPr id="6" name="TextBox 5"/>
          <p:cNvSpPr txBox="1"/>
          <p:nvPr/>
        </p:nvSpPr>
        <p:spPr>
          <a:xfrm>
            <a:off x="2339752" y="5502423"/>
            <a:ext cx="1296144" cy="461665"/>
          </a:xfrm>
          <a:prstGeom prst="rect">
            <a:avLst/>
          </a:prstGeom>
          <a:noFill/>
        </p:spPr>
        <p:txBody>
          <a:bodyPr wrap="square" rtlCol="0">
            <a:spAutoFit/>
          </a:bodyPr>
          <a:lstStyle/>
          <a:p>
            <a:r>
              <a:rPr lang="zh-CN" altLang="en-US" b="1" dirty="0" smtClean="0"/>
              <a:t>符号栈</a:t>
            </a:r>
            <a:endParaRPr lang="zh-CN" altLang="en-US" b="1" dirty="0"/>
          </a:p>
        </p:txBody>
      </p:sp>
      <p:sp>
        <p:nvSpPr>
          <p:cNvPr id="7" name="TextBox 6"/>
          <p:cNvSpPr txBox="1"/>
          <p:nvPr/>
        </p:nvSpPr>
        <p:spPr>
          <a:xfrm>
            <a:off x="2339752" y="481711"/>
            <a:ext cx="3456384" cy="461665"/>
          </a:xfrm>
          <a:prstGeom prst="rect">
            <a:avLst/>
          </a:prstGeom>
          <a:solidFill>
            <a:schemeClr val="tx1">
              <a:lumMod val="95000"/>
            </a:schemeClr>
          </a:solidFill>
        </p:spPr>
        <p:txBody>
          <a:bodyPr wrap="square" rtlCol="0">
            <a:spAutoFit/>
          </a:bodyPr>
          <a:lstStyle/>
          <a:p>
            <a:r>
              <a:rPr lang="zh-CN" altLang="en-US" b="1" dirty="0" smtClean="0">
                <a:solidFill>
                  <a:srgbClr val="FF0066"/>
                </a:solidFill>
              </a:rPr>
              <a:t>输入符号串</a:t>
            </a:r>
            <a:endParaRPr lang="zh-CN" altLang="en-US" b="1" dirty="0">
              <a:solidFill>
                <a:srgbClr val="FF0066"/>
              </a:solidFill>
            </a:endParaRPr>
          </a:p>
        </p:txBody>
      </p:sp>
      <p:sp>
        <p:nvSpPr>
          <p:cNvPr id="9" name="矩形 8"/>
          <p:cNvSpPr/>
          <p:nvPr/>
        </p:nvSpPr>
        <p:spPr>
          <a:xfrm>
            <a:off x="2843808" y="935776"/>
            <a:ext cx="3168352" cy="55825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err="1" smtClean="0">
                <a:solidFill>
                  <a:schemeClr val="bg2"/>
                </a:solidFill>
              </a:rPr>
              <a:t>abbcde</a:t>
            </a:r>
            <a:r>
              <a:rPr lang="en-US" altLang="zh-CN" b="1" dirty="0" smtClean="0">
                <a:solidFill>
                  <a:schemeClr val="bg2"/>
                </a:solidFill>
              </a:rPr>
              <a:t>#</a:t>
            </a:r>
            <a:endParaRPr lang="zh-CN" altLang="en-US" b="1" dirty="0">
              <a:solidFill>
                <a:schemeClr val="bg2"/>
              </a:solidFill>
            </a:endParaRPr>
          </a:p>
        </p:txBody>
      </p:sp>
      <p:sp>
        <p:nvSpPr>
          <p:cNvPr id="10" name="矩形 9"/>
          <p:cNvSpPr/>
          <p:nvPr/>
        </p:nvSpPr>
        <p:spPr>
          <a:xfrm>
            <a:off x="1675696" y="1859632"/>
            <a:ext cx="648072" cy="3600400"/>
          </a:xfrm>
          <a:prstGeom prst="rect">
            <a:avLst/>
          </a:prstGeom>
          <a:solidFill>
            <a:srgbClr val="FDF5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TextBox 10"/>
          <p:cNvSpPr txBox="1"/>
          <p:nvPr/>
        </p:nvSpPr>
        <p:spPr>
          <a:xfrm>
            <a:off x="1763688" y="4937193"/>
            <a:ext cx="648072" cy="461665"/>
          </a:xfrm>
          <a:prstGeom prst="rect">
            <a:avLst/>
          </a:prstGeom>
          <a:noFill/>
        </p:spPr>
        <p:txBody>
          <a:bodyPr wrap="square" rtlCol="0">
            <a:spAutoFit/>
          </a:bodyPr>
          <a:lstStyle/>
          <a:p>
            <a:r>
              <a:rPr lang="en-US" altLang="zh-CN" b="1" dirty="0" smtClean="0">
                <a:solidFill>
                  <a:schemeClr val="bg1"/>
                </a:solidFill>
              </a:rPr>
              <a:t>#</a:t>
            </a:r>
            <a:endParaRPr lang="zh-CN" altLang="en-US" b="1" dirty="0">
              <a:solidFill>
                <a:schemeClr val="bg1"/>
              </a:solidFill>
            </a:endParaRPr>
          </a:p>
        </p:txBody>
      </p:sp>
      <p:sp>
        <p:nvSpPr>
          <p:cNvPr id="12" name="TextBox 11"/>
          <p:cNvSpPr txBox="1"/>
          <p:nvPr/>
        </p:nvSpPr>
        <p:spPr>
          <a:xfrm>
            <a:off x="1745056" y="4474961"/>
            <a:ext cx="648072" cy="461665"/>
          </a:xfrm>
          <a:prstGeom prst="rect">
            <a:avLst/>
          </a:prstGeom>
          <a:noFill/>
        </p:spPr>
        <p:txBody>
          <a:bodyPr wrap="square" rtlCol="0">
            <a:spAutoFit/>
          </a:bodyPr>
          <a:lstStyle/>
          <a:p>
            <a:r>
              <a:rPr lang="en-US" altLang="zh-CN" b="1" dirty="0" smtClean="0">
                <a:solidFill>
                  <a:schemeClr val="bg1"/>
                </a:solidFill>
              </a:rPr>
              <a:t>a</a:t>
            </a:r>
            <a:endParaRPr lang="zh-CN" altLang="en-US" b="1" dirty="0">
              <a:solidFill>
                <a:schemeClr val="bg1"/>
              </a:solidFill>
            </a:endParaRPr>
          </a:p>
        </p:txBody>
      </p:sp>
      <p:sp>
        <p:nvSpPr>
          <p:cNvPr id="13" name="矩形 12"/>
          <p:cNvSpPr/>
          <p:nvPr/>
        </p:nvSpPr>
        <p:spPr>
          <a:xfrm>
            <a:off x="2555776" y="943376"/>
            <a:ext cx="3168352" cy="55825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err="1" smtClean="0">
                <a:solidFill>
                  <a:schemeClr val="bg2"/>
                </a:solidFill>
              </a:rPr>
              <a:t>bbcde</a:t>
            </a:r>
            <a:r>
              <a:rPr lang="en-US" altLang="zh-CN" b="1" dirty="0" smtClean="0">
                <a:solidFill>
                  <a:schemeClr val="bg2"/>
                </a:solidFill>
              </a:rPr>
              <a:t>#</a:t>
            </a:r>
            <a:endParaRPr lang="zh-CN" altLang="en-US" b="1" dirty="0">
              <a:solidFill>
                <a:schemeClr val="bg2"/>
              </a:solidFill>
            </a:endParaRPr>
          </a:p>
        </p:txBody>
      </p:sp>
      <p:sp>
        <p:nvSpPr>
          <p:cNvPr id="14" name="矩形 13"/>
          <p:cNvSpPr/>
          <p:nvPr/>
        </p:nvSpPr>
        <p:spPr>
          <a:xfrm>
            <a:off x="2411760" y="1859632"/>
            <a:ext cx="648072" cy="3600400"/>
          </a:xfrm>
          <a:prstGeom prst="rect">
            <a:avLst/>
          </a:prstGeom>
          <a:solidFill>
            <a:srgbClr val="FDF5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2421092" y="4913585"/>
            <a:ext cx="648072" cy="461665"/>
          </a:xfrm>
          <a:prstGeom prst="rect">
            <a:avLst/>
          </a:prstGeom>
          <a:noFill/>
        </p:spPr>
        <p:txBody>
          <a:bodyPr wrap="square" rtlCol="0">
            <a:spAutoFit/>
          </a:bodyPr>
          <a:lstStyle/>
          <a:p>
            <a:r>
              <a:rPr lang="en-US" altLang="zh-CN" b="1" dirty="0" smtClean="0">
                <a:solidFill>
                  <a:schemeClr val="bg1"/>
                </a:solidFill>
              </a:rPr>
              <a:t>#</a:t>
            </a:r>
            <a:endParaRPr lang="zh-CN" altLang="en-US" b="1" dirty="0">
              <a:solidFill>
                <a:schemeClr val="bg1"/>
              </a:solidFill>
            </a:endParaRPr>
          </a:p>
        </p:txBody>
      </p:sp>
      <p:sp>
        <p:nvSpPr>
          <p:cNvPr id="16" name="TextBox 15"/>
          <p:cNvSpPr txBox="1"/>
          <p:nvPr/>
        </p:nvSpPr>
        <p:spPr>
          <a:xfrm>
            <a:off x="2402460" y="4451353"/>
            <a:ext cx="648072" cy="461665"/>
          </a:xfrm>
          <a:prstGeom prst="rect">
            <a:avLst/>
          </a:prstGeom>
          <a:noFill/>
        </p:spPr>
        <p:txBody>
          <a:bodyPr wrap="square" rtlCol="0">
            <a:spAutoFit/>
          </a:bodyPr>
          <a:lstStyle/>
          <a:p>
            <a:r>
              <a:rPr lang="en-US" altLang="zh-CN" b="1" dirty="0" smtClean="0">
                <a:solidFill>
                  <a:schemeClr val="bg1"/>
                </a:solidFill>
              </a:rPr>
              <a:t>a</a:t>
            </a:r>
            <a:endParaRPr lang="zh-CN" altLang="en-US" b="1" dirty="0">
              <a:solidFill>
                <a:schemeClr val="bg1"/>
              </a:solidFill>
            </a:endParaRPr>
          </a:p>
        </p:txBody>
      </p:sp>
      <p:sp>
        <p:nvSpPr>
          <p:cNvPr id="17" name="TextBox 16"/>
          <p:cNvSpPr txBox="1"/>
          <p:nvPr/>
        </p:nvSpPr>
        <p:spPr>
          <a:xfrm>
            <a:off x="2468208" y="4149079"/>
            <a:ext cx="648072" cy="461665"/>
          </a:xfrm>
          <a:prstGeom prst="rect">
            <a:avLst/>
          </a:prstGeom>
          <a:noFill/>
        </p:spPr>
        <p:txBody>
          <a:bodyPr wrap="square" rtlCol="0">
            <a:spAutoFit/>
          </a:bodyPr>
          <a:lstStyle/>
          <a:p>
            <a:r>
              <a:rPr lang="en-US" altLang="zh-CN" b="1" dirty="0" smtClean="0">
                <a:solidFill>
                  <a:schemeClr val="bg1"/>
                </a:solidFill>
              </a:rPr>
              <a:t>b</a:t>
            </a:r>
            <a:endParaRPr lang="zh-CN" altLang="en-US" b="1" dirty="0">
              <a:solidFill>
                <a:schemeClr val="bg1"/>
              </a:solidFill>
            </a:endParaRPr>
          </a:p>
        </p:txBody>
      </p:sp>
      <p:sp>
        <p:nvSpPr>
          <p:cNvPr id="18" name="矩形 17"/>
          <p:cNvSpPr/>
          <p:nvPr/>
        </p:nvSpPr>
        <p:spPr>
          <a:xfrm>
            <a:off x="2454236" y="943376"/>
            <a:ext cx="3168352" cy="55825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err="1" smtClean="0">
                <a:solidFill>
                  <a:schemeClr val="bg2"/>
                </a:solidFill>
              </a:rPr>
              <a:t>bcde</a:t>
            </a:r>
            <a:r>
              <a:rPr lang="en-US" altLang="zh-CN" b="1" dirty="0" smtClean="0">
                <a:solidFill>
                  <a:schemeClr val="bg2"/>
                </a:solidFill>
              </a:rPr>
              <a:t>#</a:t>
            </a:r>
            <a:endParaRPr lang="zh-CN" altLang="en-US" b="1" dirty="0">
              <a:solidFill>
                <a:schemeClr val="bg2"/>
              </a:solidFill>
            </a:endParaRPr>
          </a:p>
        </p:txBody>
      </p:sp>
      <p:sp>
        <p:nvSpPr>
          <p:cNvPr id="19" name="TextBox 18"/>
          <p:cNvSpPr txBox="1"/>
          <p:nvPr/>
        </p:nvSpPr>
        <p:spPr>
          <a:xfrm>
            <a:off x="2555776" y="4149078"/>
            <a:ext cx="648072" cy="461665"/>
          </a:xfrm>
          <a:prstGeom prst="rect">
            <a:avLst/>
          </a:prstGeom>
          <a:noFill/>
        </p:spPr>
        <p:txBody>
          <a:bodyPr wrap="square" rtlCol="0">
            <a:spAutoFit/>
          </a:bodyPr>
          <a:lstStyle/>
          <a:p>
            <a:r>
              <a:rPr lang="en-US" altLang="zh-CN" b="1" dirty="0" smtClean="0">
                <a:solidFill>
                  <a:srgbClr val="FF0000"/>
                </a:solidFill>
              </a:rPr>
              <a:t>A</a:t>
            </a:r>
            <a:endParaRPr lang="zh-CN" altLang="en-US" b="1" dirty="0">
              <a:solidFill>
                <a:srgbClr val="FF0000"/>
              </a:solidFill>
            </a:endParaRPr>
          </a:p>
        </p:txBody>
      </p:sp>
      <p:sp>
        <p:nvSpPr>
          <p:cNvPr id="20" name="矩形 19"/>
          <p:cNvSpPr/>
          <p:nvPr/>
        </p:nvSpPr>
        <p:spPr>
          <a:xfrm>
            <a:off x="3174380" y="1859632"/>
            <a:ext cx="648072" cy="3600400"/>
          </a:xfrm>
          <a:prstGeom prst="rect">
            <a:avLst/>
          </a:prstGeom>
          <a:solidFill>
            <a:srgbClr val="FDF5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3147040" y="4962842"/>
            <a:ext cx="648072" cy="461665"/>
          </a:xfrm>
          <a:prstGeom prst="rect">
            <a:avLst/>
          </a:prstGeom>
          <a:noFill/>
        </p:spPr>
        <p:txBody>
          <a:bodyPr wrap="square" rtlCol="0">
            <a:spAutoFit/>
          </a:bodyPr>
          <a:lstStyle/>
          <a:p>
            <a:r>
              <a:rPr lang="en-US" altLang="zh-CN" b="1" dirty="0" smtClean="0">
                <a:solidFill>
                  <a:schemeClr val="bg1"/>
                </a:solidFill>
              </a:rPr>
              <a:t>#</a:t>
            </a:r>
            <a:endParaRPr lang="zh-CN" altLang="en-US" b="1" dirty="0">
              <a:solidFill>
                <a:schemeClr val="bg1"/>
              </a:solidFill>
            </a:endParaRPr>
          </a:p>
        </p:txBody>
      </p:sp>
      <p:sp>
        <p:nvSpPr>
          <p:cNvPr id="22" name="TextBox 21"/>
          <p:cNvSpPr txBox="1"/>
          <p:nvPr/>
        </p:nvSpPr>
        <p:spPr>
          <a:xfrm>
            <a:off x="3128408" y="4551511"/>
            <a:ext cx="648072" cy="461665"/>
          </a:xfrm>
          <a:prstGeom prst="rect">
            <a:avLst/>
          </a:prstGeom>
          <a:noFill/>
        </p:spPr>
        <p:txBody>
          <a:bodyPr wrap="square" rtlCol="0">
            <a:spAutoFit/>
          </a:bodyPr>
          <a:lstStyle/>
          <a:p>
            <a:r>
              <a:rPr lang="en-US" altLang="zh-CN" b="1" dirty="0" smtClean="0">
                <a:solidFill>
                  <a:schemeClr val="bg1"/>
                </a:solidFill>
              </a:rPr>
              <a:t>a</a:t>
            </a:r>
            <a:endParaRPr lang="zh-CN" altLang="en-US" b="1" dirty="0">
              <a:solidFill>
                <a:schemeClr val="bg1"/>
              </a:solidFill>
            </a:endParaRPr>
          </a:p>
        </p:txBody>
      </p:sp>
      <p:sp>
        <p:nvSpPr>
          <p:cNvPr id="64" name="TextBox 63"/>
          <p:cNvSpPr txBox="1"/>
          <p:nvPr/>
        </p:nvSpPr>
        <p:spPr>
          <a:xfrm>
            <a:off x="3147040" y="4191471"/>
            <a:ext cx="648072" cy="461665"/>
          </a:xfrm>
          <a:prstGeom prst="rect">
            <a:avLst/>
          </a:prstGeom>
          <a:noFill/>
        </p:spPr>
        <p:txBody>
          <a:bodyPr wrap="square" rtlCol="0">
            <a:spAutoFit/>
          </a:bodyPr>
          <a:lstStyle/>
          <a:p>
            <a:r>
              <a:rPr lang="en-US" altLang="zh-CN" b="1" dirty="0" smtClean="0">
                <a:solidFill>
                  <a:schemeClr val="bg1"/>
                </a:solidFill>
              </a:rPr>
              <a:t>A</a:t>
            </a:r>
            <a:endParaRPr lang="zh-CN" altLang="en-US" b="1" dirty="0">
              <a:solidFill>
                <a:schemeClr val="bg1"/>
              </a:solidFill>
            </a:endParaRPr>
          </a:p>
        </p:txBody>
      </p:sp>
      <p:sp>
        <p:nvSpPr>
          <p:cNvPr id="65" name="TextBox 64"/>
          <p:cNvSpPr txBox="1"/>
          <p:nvPr/>
        </p:nvSpPr>
        <p:spPr>
          <a:xfrm>
            <a:off x="3128048" y="3897661"/>
            <a:ext cx="648072" cy="461665"/>
          </a:xfrm>
          <a:prstGeom prst="rect">
            <a:avLst/>
          </a:prstGeom>
          <a:noFill/>
        </p:spPr>
        <p:txBody>
          <a:bodyPr wrap="square" rtlCol="0">
            <a:spAutoFit/>
          </a:bodyPr>
          <a:lstStyle/>
          <a:p>
            <a:r>
              <a:rPr lang="en-US" altLang="zh-CN" b="1" dirty="0" smtClean="0">
                <a:solidFill>
                  <a:schemeClr val="bg1"/>
                </a:solidFill>
              </a:rPr>
              <a:t>b</a:t>
            </a:r>
            <a:endParaRPr lang="zh-CN" altLang="en-US" b="1" dirty="0">
              <a:solidFill>
                <a:schemeClr val="bg1"/>
              </a:solidFill>
            </a:endParaRPr>
          </a:p>
        </p:txBody>
      </p:sp>
      <p:sp>
        <p:nvSpPr>
          <p:cNvPr id="66" name="矩形 65"/>
          <p:cNvSpPr/>
          <p:nvPr/>
        </p:nvSpPr>
        <p:spPr>
          <a:xfrm>
            <a:off x="2210936" y="935776"/>
            <a:ext cx="3168352" cy="55825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smtClean="0">
                <a:solidFill>
                  <a:srgbClr val="FF0066"/>
                </a:solidFill>
              </a:rPr>
              <a:t>cde</a:t>
            </a:r>
            <a:r>
              <a:rPr lang="en-US" altLang="zh-CN" dirty="0" smtClean="0">
                <a:solidFill>
                  <a:srgbClr val="FF0066"/>
                </a:solidFill>
              </a:rPr>
              <a:t>#</a:t>
            </a:r>
            <a:endParaRPr lang="zh-CN" altLang="en-US" dirty="0">
              <a:solidFill>
                <a:srgbClr val="FF0066"/>
              </a:solidFill>
            </a:endParaRPr>
          </a:p>
        </p:txBody>
      </p:sp>
      <p:sp>
        <p:nvSpPr>
          <p:cNvPr id="69" name="TextBox 68"/>
          <p:cNvSpPr txBox="1"/>
          <p:nvPr/>
        </p:nvSpPr>
        <p:spPr>
          <a:xfrm>
            <a:off x="3471076" y="4128493"/>
            <a:ext cx="305404" cy="461665"/>
          </a:xfrm>
          <a:prstGeom prst="rect">
            <a:avLst/>
          </a:prstGeom>
          <a:noFill/>
        </p:spPr>
        <p:txBody>
          <a:bodyPr wrap="square" rtlCol="0">
            <a:spAutoFit/>
          </a:bodyPr>
          <a:lstStyle/>
          <a:p>
            <a:r>
              <a:rPr lang="en-US" altLang="zh-CN" b="1" dirty="0" smtClean="0">
                <a:solidFill>
                  <a:srgbClr val="FF0000"/>
                </a:solidFill>
              </a:rPr>
              <a:t>A</a:t>
            </a:r>
            <a:endParaRPr lang="zh-CN" altLang="en-US" b="1" dirty="0">
              <a:solidFill>
                <a:srgbClr val="FF0000"/>
              </a:solidFill>
            </a:endParaRPr>
          </a:p>
        </p:txBody>
      </p:sp>
      <p:sp>
        <p:nvSpPr>
          <p:cNvPr id="72" name="矩形 71"/>
          <p:cNvSpPr/>
          <p:nvPr/>
        </p:nvSpPr>
        <p:spPr>
          <a:xfrm>
            <a:off x="3923928" y="1902023"/>
            <a:ext cx="648072" cy="3600400"/>
          </a:xfrm>
          <a:prstGeom prst="rect">
            <a:avLst/>
          </a:prstGeom>
          <a:solidFill>
            <a:srgbClr val="FDF5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72"/>
          <p:cNvSpPr txBox="1"/>
          <p:nvPr/>
        </p:nvSpPr>
        <p:spPr>
          <a:xfrm>
            <a:off x="3995936" y="4998367"/>
            <a:ext cx="648072" cy="461665"/>
          </a:xfrm>
          <a:prstGeom prst="rect">
            <a:avLst/>
          </a:prstGeom>
          <a:noFill/>
        </p:spPr>
        <p:txBody>
          <a:bodyPr wrap="square" rtlCol="0">
            <a:spAutoFit/>
          </a:bodyPr>
          <a:lstStyle/>
          <a:p>
            <a:r>
              <a:rPr lang="en-US" altLang="zh-CN" b="1" dirty="0" smtClean="0">
                <a:solidFill>
                  <a:schemeClr val="bg1"/>
                </a:solidFill>
              </a:rPr>
              <a:t>#</a:t>
            </a:r>
            <a:endParaRPr lang="zh-CN" altLang="en-US" b="1" dirty="0">
              <a:solidFill>
                <a:schemeClr val="bg1"/>
              </a:solidFill>
            </a:endParaRPr>
          </a:p>
        </p:txBody>
      </p:sp>
      <p:sp>
        <p:nvSpPr>
          <p:cNvPr id="74" name="TextBox 73"/>
          <p:cNvSpPr txBox="1"/>
          <p:nvPr/>
        </p:nvSpPr>
        <p:spPr>
          <a:xfrm>
            <a:off x="3977304" y="4536135"/>
            <a:ext cx="648072" cy="461665"/>
          </a:xfrm>
          <a:prstGeom prst="rect">
            <a:avLst/>
          </a:prstGeom>
          <a:noFill/>
        </p:spPr>
        <p:txBody>
          <a:bodyPr wrap="square" rtlCol="0">
            <a:spAutoFit/>
          </a:bodyPr>
          <a:lstStyle/>
          <a:p>
            <a:r>
              <a:rPr lang="en-US" altLang="zh-CN" b="1" dirty="0" smtClean="0">
                <a:solidFill>
                  <a:schemeClr val="bg1"/>
                </a:solidFill>
              </a:rPr>
              <a:t>a</a:t>
            </a:r>
            <a:endParaRPr lang="zh-CN" altLang="en-US" b="1" dirty="0">
              <a:solidFill>
                <a:schemeClr val="bg1"/>
              </a:solidFill>
            </a:endParaRPr>
          </a:p>
        </p:txBody>
      </p:sp>
      <p:sp>
        <p:nvSpPr>
          <p:cNvPr id="75" name="TextBox 74"/>
          <p:cNvSpPr txBox="1"/>
          <p:nvPr/>
        </p:nvSpPr>
        <p:spPr>
          <a:xfrm>
            <a:off x="3941268" y="4033472"/>
            <a:ext cx="648072" cy="461665"/>
          </a:xfrm>
          <a:prstGeom prst="rect">
            <a:avLst/>
          </a:prstGeom>
          <a:noFill/>
        </p:spPr>
        <p:txBody>
          <a:bodyPr wrap="square" rtlCol="0">
            <a:spAutoFit/>
          </a:bodyPr>
          <a:lstStyle/>
          <a:p>
            <a:r>
              <a:rPr lang="en-US" altLang="zh-CN" b="1" dirty="0" smtClean="0">
                <a:solidFill>
                  <a:schemeClr val="bg1"/>
                </a:solidFill>
              </a:rPr>
              <a:t>A</a:t>
            </a:r>
            <a:endParaRPr lang="zh-CN" altLang="en-US" b="1" dirty="0">
              <a:solidFill>
                <a:schemeClr val="bg1"/>
              </a:solidFill>
            </a:endParaRPr>
          </a:p>
        </p:txBody>
      </p:sp>
      <p:sp>
        <p:nvSpPr>
          <p:cNvPr id="76" name="TextBox 75"/>
          <p:cNvSpPr txBox="1"/>
          <p:nvPr/>
        </p:nvSpPr>
        <p:spPr>
          <a:xfrm>
            <a:off x="3923928" y="3571807"/>
            <a:ext cx="648072" cy="461665"/>
          </a:xfrm>
          <a:prstGeom prst="rect">
            <a:avLst/>
          </a:prstGeom>
          <a:noFill/>
        </p:spPr>
        <p:txBody>
          <a:bodyPr wrap="square" rtlCol="0">
            <a:spAutoFit/>
          </a:bodyPr>
          <a:lstStyle/>
          <a:p>
            <a:r>
              <a:rPr lang="en-US" altLang="zh-CN" b="1" dirty="0" smtClean="0">
                <a:solidFill>
                  <a:schemeClr val="bg1"/>
                </a:solidFill>
              </a:rPr>
              <a:t>c</a:t>
            </a:r>
            <a:endParaRPr lang="zh-CN" altLang="en-US" b="1" dirty="0">
              <a:solidFill>
                <a:schemeClr val="bg1"/>
              </a:solidFill>
            </a:endParaRPr>
          </a:p>
        </p:txBody>
      </p:sp>
      <p:sp>
        <p:nvSpPr>
          <p:cNvPr id="77" name="矩形 76"/>
          <p:cNvSpPr/>
          <p:nvPr/>
        </p:nvSpPr>
        <p:spPr>
          <a:xfrm>
            <a:off x="1867908" y="951269"/>
            <a:ext cx="3168352" cy="55825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rgbClr val="FF0066"/>
                </a:solidFill>
              </a:rPr>
              <a:t>de#</a:t>
            </a:r>
            <a:endParaRPr lang="zh-CN" altLang="en-US" dirty="0">
              <a:solidFill>
                <a:srgbClr val="FF0066"/>
              </a:solidFill>
            </a:endParaRPr>
          </a:p>
        </p:txBody>
      </p:sp>
      <p:sp>
        <p:nvSpPr>
          <p:cNvPr id="78" name="矩形 77"/>
          <p:cNvSpPr/>
          <p:nvPr/>
        </p:nvSpPr>
        <p:spPr>
          <a:xfrm>
            <a:off x="4589340" y="1852024"/>
            <a:ext cx="648072" cy="3600400"/>
          </a:xfrm>
          <a:prstGeom prst="rect">
            <a:avLst/>
          </a:prstGeom>
          <a:solidFill>
            <a:srgbClr val="FDF5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TextBox 78"/>
          <p:cNvSpPr txBox="1"/>
          <p:nvPr/>
        </p:nvSpPr>
        <p:spPr>
          <a:xfrm>
            <a:off x="4695488" y="4990759"/>
            <a:ext cx="648072" cy="461665"/>
          </a:xfrm>
          <a:prstGeom prst="rect">
            <a:avLst/>
          </a:prstGeom>
          <a:noFill/>
        </p:spPr>
        <p:txBody>
          <a:bodyPr wrap="square" rtlCol="0">
            <a:spAutoFit/>
          </a:bodyPr>
          <a:lstStyle/>
          <a:p>
            <a:r>
              <a:rPr lang="en-US" altLang="zh-CN" b="1" dirty="0" smtClean="0">
                <a:solidFill>
                  <a:schemeClr val="bg1"/>
                </a:solidFill>
              </a:rPr>
              <a:t>#</a:t>
            </a:r>
            <a:endParaRPr lang="zh-CN" altLang="en-US" b="1" dirty="0">
              <a:solidFill>
                <a:schemeClr val="bg1"/>
              </a:solidFill>
            </a:endParaRPr>
          </a:p>
        </p:txBody>
      </p:sp>
      <p:sp>
        <p:nvSpPr>
          <p:cNvPr id="80" name="TextBox 79"/>
          <p:cNvSpPr txBox="1"/>
          <p:nvPr/>
        </p:nvSpPr>
        <p:spPr>
          <a:xfrm>
            <a:off x="4676856" y="4528527"/>
            <a:ext cx="648072" cy="461665"/>
          </a:xfrm>
          <a:prstGeom prst="rect">
            <a:avLst/>
          </a:prstGeom>
          <a:noFill/>
        </p:spPr>
        <p:txBody>
          <a:bodyPr wrap="square" rtlCol="0">
            <a:spAutoFit/>
          </a:bodyPr>
          <a:lstStyle/>
          <a:p>
            <a:r>
              <a:rPr lang="en-US" altLang="zh-CN" b="1" dirty="0" smtClean="0">
                <a:solidFill>
                  <a:schemeClr val="bg1"/>
                </a:solidFill>
              </a:rPr>
              <a:t>a</a:t>
            </a:r>
            <a:endParaRPr lang="zh-CN" altLang="en-US" b="1" dirty="0">
              <a:solidFill>
                <a:schemeClr val="bg1"/>
              </a:solidFill>
            </a:endParaRPr>
          </a:p>
        </p:txBody>
      </p:sp>
      <p:sp>
        <p:nvSpPr>
          <p:cNvPr id="81" name="TextBox 80"/>
          <p:cNvSpPr txBox="1"/>
          <p:nvPr/>
        </p:nvSpPr>
        <p:spPr>
          <a:xfrm>
            <a:off x="4640820" y="4025864"/>
            <a:ext cx="648072" cy="461665"/>
          </a:xfrm>
          <a:prstGeom prst="rect">
            <a:avLst/>
          </a:prstGeom>
          <a:noFill/>
        </p:spPr>
        <p:txBody>
          <a:bodyPr wrap="square" rtlCol="0">
            <a:spAutoFit/>
          </a:bodyPr>
          <a:lstStyle/>
          <a:p>
            <a:r>
              <a:rPr lang="en-US" altLang="zh-CN" b="1" dirty="0" smtClean="0">
                <a:solidFill>
                  <a:schemeClr val="bg1"/>
                </a:solidFill>
              </a:rPr>
              <a:t>A</a:t>
            </a:r>
            <a:endParaRPr lang="zh-CN" altLang="en-US" b="1" dirty="0">
              <a:solidFill>
                <a:schemeClr val="bg1"/>
              </a:solidFill>
            </a:endParaRPr>
          </a:p>
        </p:txBody>
      </p:sp>
      <p:sp>
        <p:nvSpPr>
          <p:cNvPr id="82" name="TextBox 81"/>
          <p:cNvSpPr txBox="1"/>
          <p:nvPr/>
        </p:nvSpPr>
        <p:spPr>
          <a:xfrm>
            <a:off x="4623480" y="3564199"/>
            <a:ext cx="648072" cy="461665"/>
          </a:xfrm>
          <a:prstGeom prst="rect">
            <a:avLst/>
          </a:prstGeom>
          <a:noFill/>
        </p:spPr>
        <p:txBody>
          <a:bodyPr wrap="square" rtlCol="0">
            <a:spAutoFit/>
          </a:bodyPr>
          <a:lstStyle/>
          <a:p>
            <a:r>
              <a:rPr lang="en-US" altLang="zh-CN" b="1" dirty="0" smtClean="0">
                <a:solidFill>
                  <a:schemeClr val="bg1"/>
                </a:solidFill>
              </a:rPr>
              <a:t>c</a:t>
            </a:r>
            <a:endParaRPr lang="zh-CN" altLang="en-US" b="1" dirty="0">
              <a:solidFill>
                <a:schemeClr val="bg1"/>
              </a:solidFill>
            </a:endParaRPr>
          </a:p>
        </p:txBody>
      </p:sp>
      <p:sp>
        <p:nvSpPr>
          <p:cNvPr id="83" name="TextBox 82"/>
          <p:cNvSpPr txBox="1"/>
          <p:nvPr/>
        </p:nvSpPr>
        <p:spPr>
          <a:xfrm>
            <a:off x="4621044" y="3102534"/>
            <a:ext cx="648072" cy="461665"/>
          </a:xfrm>
          <a:prstGeom prst="rect">
            <a:avLst/>
          </a:prstGeom>
          <a:noFill/>
        </p:spPr>
        <p:txBody>
          <a:bodyPr wrap="square" rtlCol="0">
            <a:spAutoFit/>
          </a:bodyPr>
          <a:lstStyle/>
          <a:p>
            <a:r>
              <a:rPr lang="en-US" altLang="zh-CN" b="1" dirty="0" smtClean="0">
                <a:solidFill>
                  <a:schemeClr val="bg1"/>
                </a:solidFill>
              </a:rPr>
              <a:t>d</a:t>
            </a:r>
            <a:endParaRPr lang="zh-CN" altLang="en-US" b="1" dirty="0">
              <a:solidFill>
                <a:schemeClr val="bg1"/>
              </a:solidFill>
            </a:endParaRPr>
          </a:p>
        </p:txBody>
      </p:sp>
      <p:sp>
        <p:nvSpPr>
          <p:cNvPr id="84" name="矩形 83"/>
          <p:cNvSpPr/>
          <p:nvPr/>
        </p:nvSpPr>
        <p:spPr>
          <a:xfrm>
            <a:off x="1675696" y="951269"/>
            <a:ext cx="3168352" cy="55825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rgbClr val="FF0066"/>
                </a:solidFill>
              </a:rPr>
              <a:t>e#</a:t>
            </a:r>
            <a:endParaRPr lang="zh-CN" altLang="en-US" dirty="0">
              <a:solidFill>
                <a:srgbClr val="FF0066"/>
              </a:solidFill>
            </a:endParaRPr>
          </a:p>
        </p:txBody>
      </p:sp>
      <p:sp>
        <p:nvSpPr>
          <p:cNvPr id="85" name="TextBox 84"/>
          <p:cNvSpPr txBox="1"/>
          <p:nvPr/>
        </p:nvSpPr>
        <p:spPr>
          <a:xfrm>
            <a:off x="4788024" y="3126469"/>
            <a:ext cx="648072" cy="461665"/>
          </a:xfrm>
          <a:prstGeom prst="rect">
            <a:avLst/>
          </a:prstGeom>
          <a:noFill/>
        </p:spPr>
        <p:txBody>
          <a:bodyPr wrap="square" rtlCol="0">
            <a:spAutoFit/>
          </a:bodyPr>
          <a:lstStyle/>
          <a:p>
            <a:r>
              <a:rPr lang="en-US" altLang="zh-CN" b="1" dirty="0" smtClean="0">
                <a:solidFill>
                  <a:srgbClr val="FF0000"/>
                </a:solidFill>
              </a:rPr>
              <a:t>B</a:t>
            </a:r>
            <a:endParaRPr lang="zh-CN" altLang="en-US" b="1" dirty="0">
              <a:solidFill>
                <a:srgbClr val="FF0000"/>
              </a:solidFill>
            </a:endParaRPr>
          </a:p>
        </p:txBody>
      </p:sp>
      <p:sp>
        <p:nvSpPr>
          <p:cNvPr id="86" name="矩形 85"/>
          <p:cNvSpPr/>
          <p:nvPr/>
        </p:nvSpPr>
        <p:spPr>
          <a:xfrm>
            <a:off x="5343560" y="1902023"/>
            <a:ext cx="648072" cy="3600400"/>
          </a:xfrm>
          <a:prstGeom prst="rect">
            <a:avLst/>
          </a:prstGeom>
          <a:solidFill>
            <a:srgbClr val="FDF5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TextBox 86"/>
          <p:cNvSpPr txBox="1"/>
          <p:nvPr/>
        </p:nvSpPr>
        <p:spPr>
          <a:xfrm>
            <a:off x="5415568" y="4998367"/>
            <a:ext cx="648072" cy="461665"/>
          </a:xfrm>
          <a:prstGeom prst="rect">
            <a:avLst/>
          </a:prstGeom>
          <a:noFill/>
        </p:spPr>
        <p:txBody>
          <a:bodyPr wrap="square" rtlCol="0">
            <a:spAutoFit/>
          </a:bodyPr>
          <a:lstStyle/>
          <a:p>
            <a:r>
              <a:rPr lang="en-US" altLang="zh-CN" b="1" dirty="0" smtClean="0">
                <a:solidFill>
                  <a:schemeClr val="bg1"/>
                </a:solidFill>
              </a:rPr>
              <a:t>#</a:t>
            </a:r>
            <a:endParaRPr lang="zh-CN" altLang="en-US" b="1" dirty="0">
              <a:solidFill>
                <a:schemeClr val="bg1"/>
              </a:solidFill>
            </a:endParaRPr>
          </a:p>
        </p:txBody>
      </p:sp>
      <p:sp>
        <p:nvSpPr>
          <p:cNvPr id="88" name="TextBox 87"/>
          <p:cNvSpPr txBox="1"/>
          <p:nvPr/>
        </p:nvSpPr>
        <p:spPr>
          <a:xfrm>
            <a:off x="5379288" y="4551510"/>
            <a:ext cx="648072" cy="461665"/>
          </a:xfrm>
          <a:prstGeom prst="rect">
            <a:avLst/>
          </a:prstGeom>
          <a:noFill/>
        </p:spPr>
        <p:txBody>
          <a:bodyPr wrap="square" rtlCol="0">
            <a:spAutoFit/>
          </a:bodyPr>
          <a:lstStyle/>
          <a:p>
            <a:r>
              <a:rPr lang="en-US" altLang="zh-CN" b="1" dirty="0" smtClean="0">
                <a:solidFill>
                  <a:schemeClr val="bg1"/>
                </a:solidFill>
              </a:rPr>
              <a:t>a</a:t>
            </a:r>
            <a:endParaRPr lang="zh-CN" altLang="en-US" b="1" dirty="0">
              <a:solidFill>
                <a:schemeClr val="bg1"/>
              </a:solidFill>
            </a:endParaRPr>
          </a:p>
        </p:txBody>
      </p:sp>
      <p:sp>
        <p:nvSpPr>
          <p:cNvPr id="89" name="TextBox 88"/>
          <p:cNvSpPr txBox="1"/>
          <p:nvPr/>
        </p:nvSpPr>
        <p:spPr>
          <a:xfrm>
            <a:off x="5379288" y="4066862"/>
            <a:ext cx="648072" cy="461665"/>
          </a:xfrm>
          <a:prstGeom prst="rect">
            <a:avLst/>
          </a:prstGeom>
          <a:noFill/>
        </p:spPr>
        <p:txBody>
          <a:bodyPr wrap="square" rtlCol="0">
            <a:spAutoFit/>
          </a:bodyPr>
          <a:lstStyle/>
          <a:p>
            <a:r>
              <a:rPr lang="en-US" altLang="zh-CN" b="1" dirty="0" smtClean="0">
                <a:solidFill>
                  <a:schemeClr val="bg1"/>
                </a:solidFill>
              </a:rPr>
              <a:t>A</a:t>
            </a:r>
            <a:endParaRPr lang="zh-CN" altLang="en-US" b="1" dirty="0">
              <a:solidFill>
                <a:schemeClr val="bg1"/>
              </a:solidFill>
            </a:endParaRPr>
          </a:p>
        </p:txBody>
      </p:sp>
      <p:sp>
        <p:nvSpPr>
          <p:cNvPr id="90" name="TextBox 89"/>
          <p:cNvSpPr txBox="1"/>
          <p:nvPr/>
        </p:nvSpPr>
        <p:spPr>
          <a:xfrm>
            <a:off x="5364088" y="3605197"/>
            <a:ext cx="648072" cy="461665"/>
          </a:xfrm>
          <a:prstGeom prst="rect">
            <a:avLst/>
          </a:prstGeom>
          <a:noFill/>
        </p:spPr>
        <p:txBody>
          <a:bodyPr wrap="square" rtlCol="0">
            <a:spAutoFit/>
          </a:bodyPr>
          <a:lstStyle/>
          <a:p>
            <a:r>
              <a:rPr lang="en-US" altLang="zh-CN" b="1" dirty="0" smtClean="0">
                <a:solidFill>
                  <a:schemeClr val="bg1"/>
                </a:solidFill>
              </a:rPr>
              <a:t>c</a:t>
            </a:r>
            <a:endParaRPr lang="zh-CN" altLang="en-US" b="1" dirty="0">
              <a:solidFill>
                <a:schemeClr val="bg1"/>
              </a:solidFill>
            </a:endParaRPr>
          </a:p>
        </p:txBody>
      </p:sp>
      <p:sp>
        <p:nvSpPr>
          <p:cNvPr id="91" name="TextBox 90"/>
          <p:cNvSpPr txBox="1"/>
          <p:nvPr/>
        </p:nvSpPr>
        <p:spPr>
          <a:xfrm>
            <a:off x="5319960" y="3094028"/>
            <a:ext cx="648072" cy="461665"/>
          </a:xfrm>
          <a:prstGeom prst="rect">
            <a:avLst/>
          </a:prstGeom>
          <a:noFill/>
        </p:spPr>
        <p:txBody>
          <a:bodyPr wrap="square" rtlCol="0">
            <a:spAutoFit/>
          </a:bodyPr>
          <a:lstStyle/>
          <a:p>
            <a:r>
              <a:rPr lang="en-US" altLang="zh-CN" b="1" dirty="0" smtClean="0">
                <a:solidFill>
                  <a:schemeClr val="bg1"/>
                </a:solidFill>
              </a:rPr>
              <a:t>B</a:t>
            </a:r>
            <a:endParaRPr lang="zh-CN" altLang="en-US" b="1" dirty="0">
              <a:solidFill>
                <a:schemeClr val="bg1"/>
              </a:solidFill>
            </a:endParaRPr>
          </a:p>
        </p:txBody>
      </p:sp>
      <p:sp>
        <p:nvSpPr>
          <p:cNvPr id="92" name="TextBox 91"/>
          <p:cNvSpPr txBox="1"/>
          <p:nvPr/>
        </p:nvSpPr>
        <p:spPr>
          <a:xfrm>
            <a:off x="5364088" y="2629623"/>
            <a:ext cx="648072" cy="461665"/>
          </a:xfrm>
          <a:prstGeom prst="rect">
            <a:avLst/>
          </a:prstGeom>
          <a:noFill/>
        </p:spPr>
        <p:txBody>
          <a:bodyPr wrap="square" rtlCol="0">
            <a:spAutoFit/>
          </a:bodyPr>
          <a:lstStyle/>
          <a:p>
            <a:r>
              <a:rPr lang="en-US" altLang="zh-CN" b="1" dirty="0" smtClean="0">
                <a:solidFill>
                  <a:schemeClr val="bg1"/>
                </a:solidFill>
              </a:rPr>
              <a:t>e</a:t>
            </a:r>
            <a:endParaRPr lang="zh-CN" altLang="en-US" b="1" dirty="0">
              <a:solidFill>
                <a:schemeClr val="bg1"/>
              </a:solidFill>
            </a:endParaRPr>
          </a:p>
        </p:txBody>
      </p:sp>
      <p:sp>
        <p:nvSpPr>
          <p:cNvPr id="93" name="矩形 92"/>
          <p:cNvSpPr/>
          <p:nvPr/>
        </p:nvSpPr>
        <p:spPr>
          <a:xfrm>
            <a:off x="1341004" y="951269"/>
            <a:ext cx="3168352" cy="55825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rgbClr val="FF0066"/>
                </a:solidFill>
              </a:rPr>
              <a:t>#</a:t>
            </a:r>
            <a:endParaRPr lang="zh-CN" altLang="en-US" dirty="0">
              <a:solidFill>
                <a:srgbClr val="FF0066"/>
              </a:solidFill>
            </a:endParaRPr>
          </a:p>
        </p:txBody>
      </p:sp>
      <p:sp>
        <p:nvSpPr>
          <p:cNvPr id="94" name="矩形 93"/>
          <p:cNvSpPr/>
          <p:nvPr/>
        </p:nvSpPr>
        <p:spPr>
          <a:xfrm>
            <a:off x="6007108" y="1906158"/>
            <a:ext cx="648072" cy="3600400"/>
          </a:xfrm>
          <a:prstGeom prst="rect">
            <a:avLst/>
          </a:prstGeom>
          <a:solidFill>
            <a:srgbClr val="FDF5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TextBox 94"/>
          <p:cNvSpPr txBox="1"/>
          <p:nvPr/>
        </p:nvSpPr>
        <p:spPr>
          <a:xfrm>
            <a:off x="6079116" y="5002502"/>
            <a:ext cx="648072" cy="461665"/>
          </a:xfrm>
          <a:prstGeom prst="rect">
            <a:avLst/>
          </a:prstGeom>
          <a:noFill/>
        </p:spPr>
        <p:txBody>
          <a:bodyPr wrap="square" rtlCol="0">
            <a:spAutoFit/>
          </a:bodyPr>
          <a:lstStyle/>
          <a:p>
            <a:r>
              <a:rPr lang="en-US" altLang="zh-CN" b="1" dirty="0" smtClean="0">
                <a:solidFill>
                  <a:schemeClr val="bg1"/>
                </a:solidFill>
              </a:rPr>
              <a:t>#</a:t>
            </a:r>
            <a:endParaRPr lang="zh-CN" altLang="en-US" b="1" dirty="0">
              <a:solidFill>
                <a:schemeClr val="bg1"/>
              </a:solidFill>
            </a:endParaRPr>
          </a:p>
        </p:txBody>
      </p:sp>
      <p:sp>
        <p:nvSpPr>
          <p:cNvPr id="96" name="TextBox 95"/>
          <p:cNvSpPr txBox="1"/>
          <p:nvPr/>
        </p:nvSpPr>
        <p:spPr>
          <a:xfrm>
            <a:off x="6019512" y="4474608"/>
            <a:ext cx="648072" cy="461665"/>
          </a:xfrm>
          <a:prstGeom prst="rect">
            <a:avLst/>
          </a:prstGeom>
          <a:noFill/>
        </p:spPr>
        <p:txBody>
          <a:bodyPr wrap="square" rtlCol="0">
            <a:spAutoFit/>
          </a:bodyPr>
          <a:lstStyle/>
          <a:p>
            <a:r>
              <a:rPr lang="en-US" altLang="zh-CN" b="1" dirty="0" smtClean="0">
                <a:solidFill>
                  <a:schemeClr val="bg1"/>
                </a:solidFill>
              </a:rPr>
              <a:t>S</a:t>
            </a:r>
            <a:endParaRPr lang="zh-CN" altLang="en-US" b="1" dirty="0">
              <a:solidFill>
                <a:schemeClr val="bg1"/>
              </a:solidFill>
            </a:endParaRPr>
          </a:p>
        </p:txBody>
      </p:sp>
      <p:sp>
        <p:nvSpPr>
          <p:cNvPr id="97" name="TextBox 96"/>
          <p:cNvSpPr txBox="1"/>
          <p:nvPr/>
        </p:nvSpPr>
        <p:spPr>
          <a:xfrm>
            <a:off x="7164288" y="3246925"/>
            <a:ext cx="1224136" cy="461665"/>
          </a:xfrm>
          <a:prstGeom prst="rect">
            <a:avLst/>
          </a:prstGeom>
          <a:noFill/>
        </p:spPr>
        <p:txBody>
          <a:bodyPr wrap="square" rtlCol="0">
            <a:spAutoFit/>
          </a:bodyPr>
          <a:lstStyle/>
          <a:p>
            <a:r>
              <a:rPr lang="zh-CN" altLang="en-US" b="1" dirty="0"/>
              <a:t>移进</a:t>
            </a:r>
          </a:p>
        </p:txBody>
      </p:sp>
      <p:sp>
        <p:nvSpPr>
          <p:cNvPr id="98" name="TextBox 97"/>
          <p:cNvSpPr txBox="1"/>
          <p:nvPr/>
        </p:nvSpPr>
        <p:spPr>
          <a:xfrm>
            <a:off x="7164288" y="3795031"/>
            <a:ext cx="1224136" cy="461665"/>
          </a:xfrm>
          <a:prstGeom prst="rect">
            <a:avLst/>
          </a:prstGeom>
          <a:noFill/>
        </p:spPr>
        <p:txBody>
          <a:bodyPr wrap="square" rtlCol="0">
            <a:spAutoFit/>
          </a:bodyPr>
          <a:lstStyle/>
          <a:p>
            <a:r>
              <a:rPr lang="zh-CN" altLang="en-US" b="1" dirty="0" smtClean="0"/>
              <a:t>归约</a:t>
            </a:r>
            <a:endParaRPr lang="zh-CN" altLang="en-US" b="1" dirty="0"/>
          </a:p>
        </p:txBody>
      </p:sp>
      <p:grpSp>
        <p:nvGrpSpPr>
          <p:cNvPr id="99" name="Group 47"/>
          <p:cNvGrpSpPr>
            <a:grpSpLocks/>
          </p:cNvGrpSpPr>
          <p:nvPr/>
        </p:nvGrpSpPr>
        <p:grpSpPr bwMode="auto">
          <a:xfrm>
            <a:off x="609600" y="5867400"/>
            <a:ext cx="8001000" cy="609600"/>
            <a:chOff x="384" y="3696"/>
            <a:chExt cx="5040" cy="384"/>
          </a:xfrm>
        </p:grpSpPr>
        <p:sp>
          <p:nvSpPr>
            <p:cNvPr id="100" name="Text Box 48"/>
            <p:cNvSpPr txBox="1">
              <a:spLocks noChangeArrowheads="1"/>
            </p:cNvSpPr>
            <p:nvPr/>
          </p:nvSpPr>
          <p:spPr bwMode="auto">
            <a:xfrm>
              <a:off x="384" y="3715"/>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latin typeface="Comic Sans MS" pitchFamily="66" charset="0"/>
                  <a:ea typeface="仿宋_GB2312" pitchFamily="49" charset="-122"/>
                </a:rPr>
                <a:t>S</a:t>
              </a:r>
            </a:p>
          </p:txBody>
        </p:sp>
        <p:sp>
          <p:nvSpPr>
            <p:cNvPr id="101" name="Rectangle 49"/>
            <p:cNvSpPr>
              <a:spLocks noChangeArrowheads="1"/>
            </p:cNvSpPr>
            <p:nvPr/>
          </p:nvSpPr>
          <p:spPr bwMode="auto">
            <a:xfrm>
              <a:off x="576" y="3715"/>
              <a:ext cx="3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Comic Sans MS" pitchFamily="66" charset="0"/>
                  <a:ea typeface="仿宋_GB2312" pitchFamily="49" charset="-122"/>
                  <a:sym typeface="Symbol" pitchFamily="18" charset="2"/>
                </a:rPr>
                <a:t></a:t>
              </a:r>
            </a:p>
          </p:txBody>
        </p:sp>
        <p:sp>
          <p:nvSpPr>
            <p:cNvPr id="102" name="Text Box 50"/>
            <p:cNvSpPr txBox="1">
              <a:spLocks noChangeArrowheads="1"/>
            </p:cNvSpPr>
            <p:nvPr/>
          </p:nvSpPr>
          <p:spPr bwMode="auto">
            <a:xfrm>
              <a:off x="864" y="3715"/>
              <a:ext cx="9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latin typeface="Comic Sans MS" pitchFamily="66" charset="0"/>
                  <a:ea typeface="仿宋_GB2312" pitchFamily="49" charset="-122"/>
                </a:rPr>
                <a:t>aAcBe</a:t>
              </a:r>
            </a:p>
          </p:txBody>
        </p:sp>
        <p:sp>
          <p:nvSpPr>
            <p:cNvPr id="103" name="Rectangle 51"/>
            <p:cNvSpPr>
              <a:spLocks noChangeArrowheads="1"/>
            </p:cNvSpPr>
            <p:nvPr/>
          </p:nvSpPr>
          <p:spPr bwMode="auto">
            <a:xfrm>
              <a:off x="1647" y="3696"/>
              <a:ext cx="3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Comic Sans MS" pitchFamily="66" charset="0"/>
                  <a:ea typeface="仿宋_GB2312" pitchFamily="49" charset="-122"/>
                  <a:sym typeface="Symbol" pitchFamily="18" charset="2"/>
                </a:rPr>
                <a:t></a:t>
              </a:r>
            </a:p>
          </p:txBody>
        </p:sp>
        <p:sp>
          <p:nvSpPr>
            <p:cNvPr id="104" name="Text Box 52"/>
            <p:cNvSpPr txBox="1">
              <a:spLocks noChangeArrowheads="1"/>
            </p:cNvSpPr>
            <p:nvPr/>
          </p:nvSpPr>
          <p:spPr bwMode="auto">
            <a:xfrm>
              <a:off x="1968" y="3715"/>
              <a:ext cx="9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err="1">
                  <a:latin typeface="Comic Sans MS" pitchFamily="66" charset="0"/>
                  <a:ea typeface="仿宋_GB2312" pitchFamily="49" charset="-122"/>
                </a:rPr>
                <a:t>aAcde</a:t>
              </a:r>
              <a:endParaRPr lang="en-US" altLang="zh-CN" sz="3200" b="1" dirty="0">
                <a:latin typeface="Comic Sans MS" pitchFamily="66" charset="0"/>
                <a:ea typeface="仿宋_GB2312" pitchFamily="49" charset="-122"/>
              </a:endParaRPr>
            </a:p>
          </p:txBody>
        </p:sp>
        <p:sp>
          <p:nvSpPr>
            <p:cNvPr id="105" name="Rectangle 53"/>
            <p:cNvSpPr>
              <a:spLocks noChangeArrowheads="1"/>
            </p:cNvSpPr>
            <p:nvPr/>
          </p:nvSpPr>
          <p:spPr bwMode="auto">
            <a:xfrm>
              <a:off x="2751" y="3696"/>
              <a:ext cx="3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Comic Sans MS" pitchFamily="66" charset="0"/>
                  <a:ea typeface="仿宋_GB2312" pitchFamily="49" charset="-122"/>
                  <a:sym typeface="Symbol" pitchFamily="18" charset="2"/>
                </a:rPr>
                <a:t></a:t>
              </a:r>
            </a:p>
          </p:txBody>
        </p:sp>
        <p:sp>
          <p:nvSpPr>
            <p:cNvPr id="106" name="Text Box 54"/>
            <p:cNvSpPr txBox="1">
              <a:spLocks noChangeArrowheads="1"/>
            </p:cNvSpPr>
            <p:nvPr/>
          </p:nvSpPr>
          <p:spPr bwMode="auto">
            <a:xfrm>
              <a:off x="3072" y="3715"/>
              <a:ext cx="10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latin typeface="Comic Sans MS" pitchFamily="66" charset="0"/>
                  <a:ea typeface="仿宋_GB2312" pitchFamily="49" charset="-122"/>
                </a:rPr>
                <a:t>aAbcde</a:t>
              </a:r>
            </a:p>
          </p:txBody>
        </p:sp>
        <p:sp>
          <p:nvSpPr>
            <p:cNvPr id="107" name="Rectangle 55"/>
            <p:cNvSpPr>
              <a:spLocks noChangeArrowheads="1"/>
            </p:cNvSpPr>
            <p:nvPr/>
          </p:nvSpPr>
          <p:spPr bwMode="auto">
            <a:xfrm>
              <a:off x="4047" y="3715"/>
              <a:ext cx="3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Comic Sans MS" pitchFamily="66" charset="0"/>
                  <a:ea typeface="仿宋_GB2312" pitchFamily="49" charset="-122"/>
                  <a:sym typeface="Symbol" pitchFamily="18" charset="2"/>
                </a:rPr>
                <a:t></a:t>
              </a:r>
            </a:p>
          </p:txBody>
        </p:sp>
        <p:sp>
          <p:nvSpPr>
            <p:cNvPr id="108" name="Text Box 56"/>
            <p:cNvSpPr txBox="1">
              <a:spLocks noChangeArrowheads="1"/>
            </p:cNvSpPr>
            <p:nvPr/>
          </p:nvSpPr>
          <p:spPr bwMode="auto">
            <a:xfrm>
              <a:off x="4368" y="3715"/>
              <a:ext cx="10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latin typeface="Comic Sans MS" pitchFamily="66" charset="0"/>
                  <a:ea typeface="仿宋_GB2312" pitchFamily="49" charset="-122"/>
                </a:rPr>
                <a:t>abbcde</a:t>
              </a:r>
            </a:p>
          </p:txBody>
        </p:sp>
      </p:grpSp>
      <p:grpSp>
        <p:nvGrpSpPr>
          <p:cNvPr id="24" name="组合 23"/>
          <p:cNvGrpSpPr/>
          <p:nvPr/>
        </p:nvGrpSpPr>
        <p:grpSpPr>
          <a:xfrm>
            <a:off x="956828" y="1852024"/>
            <a:ext cx="648072" cy="3600400"/>
            <a:chOff x="395536" y="1863767"/>
            <a:chExt cx="648072" cy="3600400"/>
          </a:xfrm>
          <a:solidFill>
            <a:srgbClr val="F9F6DB"/>
          </a:solidFill>
        </p:grpSpPr>
        <p:sp>
          <p:nvSpPr>
            <p:cNvPr id="4" name="矩形 3"/>
            <p:cNvSpPr/>
            <p:nvPr/>
          </p:nvSpPr>
          <p:spPr>
            <a:xfrm>
              <a:off x="395536" y="1863767"/>
              <a:ext cx="648072" cy="3600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23" name="TextBox 22"/>
            <p:cNvSpPr txBox="1"/>
            <p:nvPr/>
          </p:nvSpPr>
          <p:spPr>
            <a:xfrm>
              <a:off x="609600" y="4962842"/>
              <a:ext cx="304800" cy="461665"/>
            </a:xfrm>
            <a:prstGeom prst="rect">
              <a:avLst/>
            </a:prstGeom>
            <a:grpFill/>
          </p:spPr>
          <p:txBody>
            <a:bodyPr wrap="square" rtlCol="0">
              <a:spAutoFit/>
            </a:bodyPr>
            <a:lstStyle/>
            <a:p>
              <a:r>
                <a:rPr lang="en-US" altLang="zh-CN" b="1" dirty="0" smtClean="0">
                  <a:solidFill>
                    <a:schemeClr val="bg2"/>
                  </a:solidFill>
                </a:rPr>
                <a:t>#</a:t>
              </a:r>
              <a:endParaRPr lang="zh-CN" altLang="en-US" b="1" dirty="0">
                <a:solidFill>
                  <a:schemeClr val="bg2"/>
                </a:solidFill>
              </a:endParaRPr>
            </a:p>
          </p:txBody>
        </p:sp>
      </p:grpSp>
      <p:sp>
        <p:nvSpPr>
          <p:cNvPr id="67" name="矩形 66"/>
          <p:cNvSpPr/>
          <p:nvPr/>
        </p:nvSpPr>
        <p:spPr>
          <a:xfrm>
            <a:off x="2262596" y="935776"/>
            <a:ext cx="3168352" cy="55825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err="1" smtClean="0">
                <a:solidFill>
                  <a:schemeClr val="bg2"/>
                </a:solidFill>
              </a:rPr>
              <a:t>cde</a:t>
            </a:r>
            <a:r>
              <a:rPr lang="en-US" altLang="zh-CN" b="1" dirty="0" smtClean="0">
                <a:solidFill>
                  <a:schemeClr val="bg2"/>
                </a:solidFill>
              </a:rPr>
              <a:t>#</a:t>
            </a:r>
            <a:endParaRPr lang="zh-CN" altLang="en-US" b="1" dirty="0">
              <a:solidFill>
                <a:schemeClr val="bg2"/>
              </a:solidFill>
            </a:endParaRPr>
          </a:p>
        </p:txBody>
      </p:sp>
      <p:sp>
        <p:nvSpPr>
          <p:cNvPr id="68" name="矩形 67"/>
          <p:cNvSpPr/>
          <p:nvPr/>
        </p:nvSpPr>
        <p:spPr>
          <a:xfrm>
            <a:off x="1919568" y="951269"/>
            <a:ext cx="3168352" cy="55825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chemeClr val="bg2"/>
                </a:solidFill>
              </a:rPr>
              <a:t>de#</a:t>
            </a:r>
            <a:endParaRPr lang="zh-CN" altLang="en-US" b="1" dirty="0">
              <a:solidFill>
                <a:schemeClr val="bg2"/>
              </a:solidFill>
            </a:endParaRPr>
          </a:p>
        </p:txBody>
      </p:sp>
      <p:sp>
        <p:nvSpPr>
          <p:cNvPr id="70" name="矩形 69"/>
          <p:cNvSpPr/>
          <p:nvPr/>
        </p:nvSpPr>
        <p:spPr>
          <a:xfrm>
            <a:off x="1727356" y="951269"/>
            <a:ext cx="3168352" cy="55825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chemeClr val="bg2"/>
                </a:solidFill>
              </a:rPr>
              <a:t>e#</a:t>
            </a:r>
            <a:endParaRPr lang="zh-CN" altLang="en-US" b="1" dirty="0">
              <a:solidFill>
                <a:schemeClr val="bg2"/>
              </a:solidFill>
            </a:endParaRPr>
          </a:p>
        </p:txBody>
      </p:sp>
      <p:sp>
        <p:nvSpPr>
          <p:cNvPr id="71" name="矩形 70"/>
          <p:cNvSpPr/>
          <p:nvPr/>
        </p:nvSpPr>
        <p:spPr>
          <a:xfrm>
            <a:off x="1392664" y="951269"/>
            <a:ext cx="3168352" cy="55825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chemeClr val="bg2"/>
                </a:solidFill>
              </a:rPr>
              <a:t>#</a:t>
            </a:r>
            <a:endParaRPr lang="zh-CN" altLang="en-US" b="1" dirty="0">
              <a:solidFill>
                <a:schemeClr val="bg2"/>
              </a:solidFill>
            </a:endParaRPr>
          </a:p>
        </p:txBody>
      </p:sp>
    </p:spTree>
    <p:extLst>
      <p:ext uri="{BB962C8B-B14F-4D97-AF65-F5344CB8AC3E}">
        <p14:creationId xmlns:p14="http://schemas.microsoft.com/office/powerpoint/2010/main" val="108144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ircle(in)">
                                      <p:cBhvr>
                                        <p:cTn id="29" dur="2000"/>
                                        <p:tgtEl>
                                          <p:spTgt spid="10"/>
                                        </p:tgtEl>
                                      </p:cBhvr>
                                    </p:animEffect>
                                  </p:childTnLst>
                                </p:cTn>
                              </p:par>
                              <p:par>
                                <p:cTn id="30" presetID="2" presetClass="entr" presetSubtype="4"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circle(in)">
                                      <p:cBhvr>
                                        <p:cTn id="47" dur="2000"/>
                                        <p:tgtEl>
                                          <p:spTgt spid="14"/>
                                        </p:tgtEl>
                                      </p:cBhvr>
                                    </p:animEffect>
                                  </p:childTnLst>
                                </p:cTn>
                              </p:par>
                              <p:par>
                                <p:cTn id="48" presetID="2" presetClass="entr" presetSubtype="4"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ppt_x"/>
                                          </p:val>
                                        </p:tav>
                                        <p:tav tm="100000">
                                          <p:val>
                                            <p:strVal val="#ppt_x"/>
                                          </p:val>
                                        </p:tav>
                                      </p:tavLst>
                                    </p:anim>
                                    <p:anim calcmode="lin" valueType="num">
                                      <p:cBhvr additive="base">
                                        <p:cTn id="5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down)">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17"/>
                                        </p:tgtEl>
                                      </p:cBhvr>
                                    </p:animEffect>
                                    <p:set>
                                      <p:cBhvr>
                                        <p:cTn id="65" dur="1" fill="hold">
                                          <p:stCondLst>
                                            <p:cond delay="499"/>
                                          </p:stCondLst>
                                        </p:cTn>
                                        <p:tgtEl>
                                          <p:spTgt spid="17"/>
                                        </p:tgtEl>
                                        <p:attrNameLst>
                                          <p:attrName>style.visibility</p:attrName>
                                        </p:attrNameLst>
                                      </p:cBhvr>
                                      <p:to>
                                        <p:strVal val="hidden"/>
                                      </p:to>
                                    </p:set>
                                  </p:childTnLst>
                                </p:cTn>
                              </p:par>
                              <p:par>
                                <p:cTn id="66" presetID="2" presetClass="entr" presetSubtype="4"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grpId="0" nodeType="click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circle(in)">
                                      <p:cBhvr>
                                        <p:cTn id="74" dur="2000"/>
                                        <p:tgtEl>
                                          <p:spTgt spid="20"/>
                                        </p:tgtEl>
                                      </p:cBhvr>
                                    </p:animEffect>
                                  </p:childTnLst>
                                </p:cTn>
                              </p:par>
                              <p:par>
                                <p:cTn id="75" presetID="2" presetClass="entr" presetSubtype="4"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ppt_x"/>
                                          </p:val>
                                        </p:tav>
                                        <p:tav tm="100000">
                                          <p:val>
                                            <p:strVal val="#ppt_x"/>
                                          </p:val>
                                        </p:tav>
                                      </p:tavLst>
                                    </p:anim>
                                    <p:anim calcmode="lin" valueType="num">
                                      <p:cBhvr additive="base">
                                        <p:cTn id="78" dur="500" fill="hold"/>
                                        <p:tgtEl>
                                          <p:spTgt spid="2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additive="base">
                                        <p:cTn id="81" dur="500" fill="hold"/>
                                        <p:tgtEl>
                                          <p:spTgt spid="22"/>
                                        </p:tgtEl>
                                        <p:attrNameLst>
                                          <p:attrName>ppt_x</p:attrName>
                                        </p:attrNameLst>
                                      </p:cBhvr>
                                      <p:tavLst>
                                        <p:tav tm="0">
                                          <p:val>
                                            <p:strVal val="#ppt_x"/>
                                          </p:val>
                                        </p:tav>
                                        <p:tav tm="100000">
                                          <p:val>
                                            <p:strVal val="#ppt_x"/>
                                          </p:val>
                                        </p:tav>
                                      </p:tavLst>
                                    </p:anim>
                                    <p:anim calcmode="lin" valueType="num">
                                      <p:cBhvr additive="base">
                                        <p:cTn id="8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grpId="0" nodeType="clickEffect">
                                  <p:stCondLst>
                                    <p:cond delay="0"/>
                                  </p:stCondLst>
                                  <p:childTnLst>
                                    <p:anim calcmode="lin" valueType="num">
                                      <p:cBhvr additive="base">
                                        <p:cTn id="86" dur="500"/>
                                        <p:tgtEl>
                                          <p:spTgt spid="64"/>
                                        </p:tgtEl>
                                        <p:attrNameLst>
                                          <p:attrName>ppt_x</p:attrName>
                                        </p:attrNameLst>
                                      </p:cBhvr>
                                      <p:tavLst>
                                        <p:tav tm="0">
                                          <p:val>
                                            <p:strVal val="ppt_x"/>
                                          </p:val>
                                        </p:tav>
                                        <p:tav tm="100000">
                                          <p:val>
                                            <p:strVal val="ppt_x"/>
                                          </p:val>
                                        </p:tav>
                                      </p:tavLst>
                                    </p:anim>
                                    <p:anim calcmode="lin" valueType="num">
                                      <p:cBhvr additive="base">
                                        <p:cTn id="87" dur="500"/>
                                        <p:tgtEl>
                                          <p:spTgt spid="64"/>
                                        </p:tgtEl>
                                        <p:attrNameLst>
                                          <p:attrName>ppt_y</p:attrName>
                                        </p:attrNameLst>
                                      </p:cBhvr>
                                      <p:tavLst>
                                        <p:tav tm="0">
                                          <p:val>
                                            <p:strVal val="ppt_y"/>
                                          </p:val>
                                        </p:tav>
                                        <p:tav tm="100000">
                                          <p:val>
                                            <p:strVal val="1+ppt_h/2"/>
                                          </p:val>
                                        </p:tav>
                                      </p:tavLst>
                                    </p:anim>
                                    <p:set>
                                      <p:cBhvr>
                                        <p:cTn id="88" dur="1" fill="hold">
                                          <p:stCondLst>
                                            <p:cond delay="499"/>
                                          </p:stCondLst>
                                        </p:cTn>
                                        <p:tgtEl>
                                          <p:spTgt spid="64"/>
                                        </p:tgtEl>
                                        <p:attrNameLst>
                                          <p:attrName>style.visibility</p:attrName>
                                        </p:attrNameLst>
                                      </p:cBhvr>
                                      <p:to>
                                        <p:strVal val="hidden"/>
                                      </p:to>
                                    </p:set>
                                  </p:childTnLst>
                                </p:cTn>
                              </p:par>
                              <p:par>
                                <p:cTn id="89" presetID="2" presetClass="exit" presetSubtype="4" fill="hold" grpId="0" nodeType="withEffect">
                                  <p:stCondLst>
                                    <p:cond delay="0"/>
                                  </p:stCondLst>
                                  <p:childTnLst>
                                    <p:anim calcmode="lin" valueType="num">
                                      <p:cBhvr additive="base">
                                        <p:cTn id="90" dur="500"/>
                                        <p:tgtEl>
                                          <p:spTgt spid="65"/>
                                        </p:tgtEl>
                                        <p:attrNameLst>
                                          <p:attrName>ppt_x</p:attrName>
                                        </p:attrNameLst>
                                      </p:cBhvr>
                                      <p:tavLst>
                                        <p:tav tm="0">
                                          <p:val>
                                            <p:strVal val="ppt_x"/>
                                          </p:val>
                                        </p:tav>
                                        <p:tav tm="100000">
                                          <p:val>
                                            <p:strVal val="ppt_x"/>
                                          </p:val>
                                        </p:tav>
                                      </p:tavLst>
                                    </p:anim>
                                    <p:anim calcmode="lin" valueType="num">
                                      <p:cBhvr additive="base">
                                        <p:cTn id="91" dur="500"/>
                                        <p:tgtEl>
                                          <p:spTgt spid="65"/>
                                        </p:tgtEl>
                                        <p:attrNameLst>
                                          <p:attrName>ppt_y</p:attrName>
                                        </p:attrNameLst>
                                      </p:cBhvr>
                                      <p:tavLst>
                                        <p:tav tm="0">
                                          <p:val>
                                            <p:strVal val="ppt_y"/>
                                          </p:val>
                                        </p:tav>
                                        <p:tav tm="100000">
                                          <p:val>
                                            <p:strVal val="1+ppt_h/2"/>
                                          </p:val>
                                        </p:tav>
                                      </p:tavLst>
                                    </p:anim>
                                    <p:set>
                                      <p:cBhvr>
                                        <p:cTn id="92" dur="1" fill="hold">
                                          <p:stCondLst>
                                            <p:cond delay="499"/>
                                          </p:stCondLst>
                                        </p:cTn>
                                        <p:tgtEl>
                                          <p:spTgt spid="6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wipe(down)">
                                      <p:cBhvr>
                                        <p:cTn id="97" dur="500"/>
                                        <p:tgtEl>
                                          <p:spTgt spid="66"/>
                                        </p:tgtEl>
                                      </p:cBhvr>
                                    </p:animEffect>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69"/>
                                        </p:tgtEl>
                                        <p:attrNameLst>
                                          <p:attrName>style.visibility</p:attrName>
                                        </p:attrNameLst>
                                      </p:cBhvr>
                                      <p:to>
                                        <p:strVal val="visible"/>
                                      </p:to>
                                    </p:set>
                                    <p:anim calcmode="lin" valueType="num">
                                      <p:cBhvr additive="base">
                                        <p:cTn id="102" dur="500" fill="hold"/>
                                        <p:tgtEl>
                                          <p:spTgt spid="69"/>
                                        </p:tgtEl>
                                        <p:attrNameLst>
                                          <p:attrName>ppt_x</p:attrName>
                                        </p:attrNameLst>
                                      </p:cBhvr>
                                      <p:tavLst>
                                        <p:tav tm="0">
                                          <p:val>
                                            <p:strVal val="#ppt_x"/>
                                          </p:val>
                                        </p:tav>
                                        <p:tav tm="100000">
                                          <p:val>
                                            <p:strVal val="#ppt_x"/>
                                          </p:val>
                                        </p:tav>
                                      </p:tavLst>
                                    </p:anim>
                                    <p:anim calcmode="lin" valueType="num">
                                      <p:cBhvr additive="base">
                                        <p:cTn id="103"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6" presetClass="entr" presetSubtype="16" fill="hold" grpId="0" nodeType="clickEffect">
                                  <p:stCondLst>
                                    <p:cond delay="0"/>
                                  </p:stCondLst>
                                  <p:childTnLst>
                                    <p:set>
                                      <p:cBhvr>
                                        <p:cTn id="107" dur="1" fill="hold">
                                          <p:stCondLst>
                                            <p:cond delay="0"/>
                                          </p:stCondLst>
                                        </p:cTn>
                                        <p:tgtEl>
                                          <p:spTgt spid="72"/>
                                        </p:tgtEl>
                                        <p:attrNameLst>
                                          <p:attrName>style.visibility</p:attrName>
                                        </p:attrNameLst>
                                      </p:cBhvr>
                                      <p:to>
                                        <p:strVal val="visible"/>
                                      </p:to>
                                    </p:set>
                                    <p:animEffect transition="in" filter="circle(in)">
                                      <p:cBhvr>
                                        <p:cTn id="108" dur="2000"/>
                                        <p:tgtEl>
                                          <p:spTgt spid="72"/>
                                        </p:tgtEl>
                                      </p:cBhvr>
                                    </p:animEffect>
                                  </p:childTnLst>
                                </p:cTn>
                              </p:par>
                              <p:par>
                                <p:cTn id="109" presetID="2" presetClass="entr" presetSubtype="4" fill="hold" grpId="0" nodeType="withEffect">
                                  <p:stCondLst>
                                    <p:cond delay="0"/>
                                  </p:stCondLst>
                                  <p:childTnLst>
                                    <p:set>
                                      <p:cBhvr>
                                        <p:cTn id="110" dur="1" fill="hold">
                                          <p:stCondLst>
                                            <p:cond delay="0"/>
                                          </p:stCondLst>
                                        </p:cTn>
                                        <p:tgtEl>
                                          <p:spTgt spid="73"/>
                                        </p:tgtEl>
                                        <p:attrNameLst>
                                          <p:attrName>style.visibility</p:attrName>
                                        </p:attrNameLst>
                                      </p:cBhvr>
                                      <p:to>
                                        <p:strVal val="visible"/>
                                      </p:to>
                                    </p:set>
                                    <p:anim calcmode="lin" valueType="num">
                                      <p:cBhvr additive="base">
                                        <p:cTn id="111" dur="500" fill="hold"/>
                                        <p:tgtEl>
                                          <p:spTgt spid="73"/>
                                        </p:tgtEl>
                                        <p:attrNameLst>
                                          <p:attrName>ppt_x</p:attrName>
                                        </p:attrNameLst>
                                      </p:cBhvr>
                                      <p:tavLst>
                                        <p:tav tm="0">
                                          <p:val>
                                            <p:strVal val="#ppt_x"/>
                                          </p:val>
                                        </p:tav>
                                        <p:tav tm="100000">
                                          <p:val>
                                            <p:strVal val="#ppt_x"/>
                                          </p:val>
                                        </p:tav>
                                      </p:tavLst>
                                    </p:anim>
                                    <p:anim calcmode="lin" valueType="num">
                                      <p:cBhvr additive="base">
                                        <p:cTn id="112" dur="500" fill="hold"/>
                                        <p:tgtEl>
                                          <p:spTgt spid="7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74"/>
                                        </p:tgtEl>
                                        <p:attrNameLst>
                                          <p:attrName>style.visibility</p:attrName>
                                        </p:attrNameLst>
                                      </p:cBhvr>
                                      <p:to>
                                        <p:strVal val="visible"/>
                                      </p:to>
                                    </p:set>
                                    <p:anim calcmode="lin" valueType="num">
                                      <p:cBhvr additive="base">
                                        <p:cTn id="115" dur="500" fill="hold"/>
                                        <p:tgtEl>
                                          <p:spTgt spid="74"/>
                                        </p:tgtEl>
                                        <p:attrNameLst>
                                          <p:attrName>ppt_x</p:attrName>
                                        </p:attrNameLst>
                                      </p:cBhvr>
                                      <p:tavLst>
                                        <p:tav tm="0">
                                          <p:val>
                                            <p:strVal val="#ppt_x"/>
                                          </p:val>
                                        </p:tav>
                                        <p:tav tm="100000">
                                          <p:val>
                                            <p:strVal val="#ppt_x"/>
                                          </p:val>
                                        </p:tav>
                                      </p:tavLst>
                                    </p:anim>
                                    <p:anim calcmode="lin" valueType="num">
                                      <p:cBhvr additive="base">
                                        <p:cTn id="116" dur="500" fill="hold"/>
                                        <p:tgtEl>
                                          <p:spTgt spid="7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5"/>
                                        </p:tgtEl>
                                        <p:attrNameLst>
                                          <p:attrName>style.visibility</p:attrName>
                                        </p:attrNameLst>
                                      </p:cBhvr>
                                      <p:to>
                                        <p:strVal val="visible"/>
                                      </p:to>
                                    </p:set>
                                    <p:anim calcmode="lin" valueType="num">
                                      <p:cBhvr additive="base">
                                        <p:cTn id="119" dur="500" fill="hold"/>
                                        <p:tgtEl>
                                          <p:spTgt spid="75"/>
                                        </p:tgtEl>
                                        <p:attrNameLst>
                                          <p:attrName>ppt_x</p:attrName>
                                        </p:attrNameLst>
                                      </p:cBhvr>
                                      <p:tavLst>
                                        <p:tav tm="0">
                                          <p:val>
                                            <p:strVal val="#ppt_x"/>
                                          </p:val>
                                        </p:tav>
                                        <p:tav tm="100000">
                                          <p:val>
                                            <p:strVal val="#ppt_x"/>
                                          </p:val>
                                        </p:tav>
                                      </p:tavLst>
                                    </p:anim>
                                    <p:anim calcmode="lin" valueType="num">
                                      <p:cBhvr additive="base">
                                        <p:cTn id="120" dur="500" fill="hold"/>
                                        <p:tgtEl>
                                          <p:spTgt spid="75"/>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6"/>
                                        </p:tgtEl>
                                        <p:attrNameLst>
                                          <p:attrName>style.visibility</p:attrName>
                                        </p:attrNameLst>
                                      </p:cBhvr>
                                      <p:to>
                                        <p:strVal val="visible"/>
                                      </p:to>
                                    </p:set>
                                    <p:anim calcmode="lin" valueType="num">
                                      <p:cBhvr additive="base">
                                        <p:cTn id="123" dur="500" fill="hold"/>
                                        <p:tgtEl>
                                          <p:spTgt spid="76"/>
                                        </p:tgtEl>
                                        <p:attrNameLst>
                                          <p:attrName>ppt_x</p:attrName>
                                        </p:attrNameLst>
                                      </p:cBhvr>
                                      <p:tavLst>
                                        <p:tav tm="0">
                                          <p:val>
                                            <p:strVal val="#ppt_x"/>
                                          </p:val>
                                        </p:tav>
                                        <p:tav tm="100000">
                                          <p:val>
                                            <p:strVal val="#ppt_x"/>
                                          </p:val>
                                        </p:tav>
                                      </p:tavLst>
                                    </p:anim>
                                    <p:anim calcmode="lin" valueType="num">
                                      <p:cBhvr additive="base">
                                        <p:cTn id="124"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77"/>
                                        </p:tgtEl>
                                        <p:attrNameLst>
                                          <p:attrName>style.visibility</p:attrName>
                                        </p:attrNameLst>
                                      </p:cBhvr>
                                      <p:to>
                                        <p:strVal val="visible"/>
                                      </p:to>
                                    </p:set>
                                    <p:animEffect transition="in" filter="wipe(down)">
                                      <p:cBhvr>
                                        <p:cTn id="129" dur="500"/>
                                        <p:tgtEl>
                                          <p:spTgt spid="77"/>
                                        </p:tgtEl>
                                      </p:cBhvr>
                                    </p:animEffect>
                                  </p:childTnLst>
                                </p:cTn>
                              </p:par>
                            </p:childTnLst>
                          </p:cTn>
                        </p:par>
                      </p:childTnLst>
                    </p:cTn>
                  </p:par>
                  <p:par>
                    <p:cTn id="130" fill="hold">
                      <p:stCondLst>
                        <p:cond delay="indefinite"/>
                      </p:stCondLst>
                      <p:childTnLst>
                        <p:par>
                          <p:cTn id="131" fill="hold">
                            <p:stCondLst>
                              <p:cond delay="0"/>
                            </p:stCondLst>
                            <p:childTnLst>
                              <p:par>
                                <p:cTn id="132" presetID="6" presetClass="entr" presetSubtype="16" fill="hold" grpId="0" nodeType="clickEffect">
                                  <p:stCondLst>
                                    <p:cond delay="0"/>
                                  </p:stCondLst>
                                  <p:childTnLst>
                                    <p:set>
                                      <p:cBhvr>
                                        <p:cTn id="133" dur="1" fill="hold">
                                          <p:stCondLst>
                                            <p:cond delay="0"/>
                                          </p:stCondLst>
                                        </p:cTn>
                                        <p:tgtEl>
                                          <p:spTgt spid="78"/>
                                        </p:tgtEl>
                                        <p:attrNameLst>
                                          <p:attrName>style.visibility</p:attrName>
                                        </p:attrNameLst>
                                      </p:cBhvr>
                                      <p:to>
                                        <p:strVal val="visible"/>
                                      </p:to>
                                    </p:set>
                                    <p:animEffect transition="in" filter="circle(in)">
                                      <p:cBhvr>
                                        <p:cTn id="134" dur="2000"/>
                                        <p:tgtEl>
                                          <p:spTgt spid="78"/>
                                        </p:tgtEl>
                                      </p:cBhvr>
                                    </p:animEffect>
                                  </p:childTnLst>
                                </p:cTn>
                              </p:par>
                              <p:par>
                                <p:cTn id="135" presetID="2" presetClass="entr" presetSubtype="4" fill="hold" grpId="0" nodeType="withEffect">
                                  <p:stCondLst>
                                    <p:cond delay="0"/>
                                  </p:stCondLst>
                                  <p:childTnLst>
                                    <p:set>
                                      <p:cBhvr>
                                        <p:cTn id="136" dur="1" fill="hold">
                                          <p:stCondLst>
                                            <p:cond delay="0"/>
                                          </p:stCondLst>
                                        </p:cTn>
                                        <p:tgtEl>
                                          <p:spTgt spid="79"/>
                                        </p:tgtEl>
                                        <p:attrNameLst>
                                          <p:attrName>style.visibility</p:attrName>
                                        </p:attrNameLst>
                                      </p:cBhvr>
                                      <p:to>
                                        <p:strVal val="visible"/>
                                      </p:to>
                                    </p:set>
                                    <p:anim calcmode="lin" valueType="num">
                                      <p:cBhvr additive="base">
                                        <p:cTn id="137" dur="500" fill="hold"/>
                                        <p:tgtEl>
                                          <p:spTgt spid="79"/>
                                        </p:tgtEl>
                                        <p:attrNameLst>
                                          <p:attrName>ppt_x</p:attrName>
                                        </p:attrNameLst>
                                      </p:cBhvr>
                                      <p:tavLst>
                                        <p:tav tm="0">
                                          <p:val>
                                            <p:strVal val="#ppt_x"/>
                                          </p:val>
                                        </p:tav>
                                        <p:tav tm="100000">
                                          <p:val>
                                            <p:strVal val="#ppt_x"/>
                                          </p:val>
                                        </p:tav>
                                      </p:tavLst>
                                    </p:anim>
                                    <p:anim calcmode="lin" valueType="num">
                                      <p:cBhvr additive="base">
                                        <p:cTn id="138" dur="500" fill="hold"/>
                                        <p:tgtEl>
                                          <p:spTgt spid="79"/>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80"/>
                                        </p:tgtEl>
                                        <p:attrNameLst>
                                          <p:attrName>style.visibility</p:attrName>
                                        </p:attrNameLst>
                                      </p:cBhvr>
                                      <p:to>
                                        <p:strVal val="visible"/>
                                      </p:to>
                                    </p:set>
                                    <p:anim calcmode="lin" valueType="num">
                                      <p:cBhvr additive="base">
                                        <p:cTn id="141" dur="500" fill="hold"/>
                                        <p:tgtEl>
                                          <p:spTgt spid="80"/>
                                        </p:tgtEl>
                                        <p:attrNameLst>
                                          <p:attrName>ppt_x</p:attrName>
                                        </p:attrNameLst>
                                      </p:cBhvr>
                                      <p:tavLst>
                                        <p:tav tm="0">
                                          <p:val>
                                            <p:strVal val="#ppt_x"/>
                                          </p:val>
                                        </p:tav>
                                        <p:tav tm="100000">
                                          <p:val>
                                            <p:strVal val="#ppt_x"/>
                                          </p:val>
                                        </p:tav>
                                      </p:tavLst>
                                    </p:anim>
                                    <p:anim calcmode="lin" valueType="num">
                                      <p:cBhvr additive="base">
                                        <p:cTn id="142" dur="500" fill="hold"/>
                                        <p:tgtEl>
                                          <p:spTgt spid="80"/>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81"/>
                                        </p:tgtEl>
                                        <p:attrNameLst>
                                          <p:attrName>style.visibility</p:attrName>
                                        </p:attrNameLst>
                                      </p:cBhvr>
                                      <p:to>
                                        <p:strVal val="visible"/>
                                      </p:to>
                                    </p:set>
                                    <p:anim calcmode="lin" valueType="num">
                                      <p:cBhvr additive="base">
                                        <p:cTn id="145" dur="500" fill="hold"/>
                                        <p:tgtEl>
                                          <p:spTgt spid="81"/>
                                        </p:tgtEl>
                                        <p:attrNameLst>
                                          <p:attrName>ppt_x</p:attrName>
                                        </p:attrNameLst>
                                      </p:cBhvr>
                                      <p:tavLst>
                                        <p:tav tm="0">
                                          <p:val>
                                            <p:strVal val="#ppt_x"/>
                                          </p:val>
                                        </p:tav>
                                        <p:tav tm="100000">
                                          <p:val>
                                            <p:strVal val="#ppt_x"/>
                                          </p:val>
                                        </p:tav>
                                      </p:tavLst>
                                    </p:anim>
                                    <p:anim calcmode="lin" valueType="num">
                                      <p:cBhvr additive="base">
                                        <p:cTn id="146" dur="500" fill="hold"/>
                                        <p:tgtEl>
                                          <p:spTgt spid="81"/>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82"/>
                                        </p:tgtEl>
                                        <p:attrNameLst>
                                          <p:attrName>style.visibility</p:attrName>
                                        </p:attrNameLst>
                                      </p:cBhvr>
                                      <p:to>
                                        <p:strVal val="visible"/>
                                      </p:to>
                                    </p:set>
                                    <p:anim calcmode="lin" valueType="num">
                                      <p:cBhvr additive="base">
                                        <p:cTn id="149" dur="500" fill="hold"/>
                                        <p:tgtEl>
                                          <p:spTgt spid="82"/>
                                        </p:tgtEl>
                                        <p:attrNameLst>
                                          <p:attrName>ppt_x</p:attrName>
                                        </p:attrNameLst>
                                      </p:cBhvr>
                                      <p:tavLst>
                                        <p:tav tm="0">
                                          <p:val>
                                            <p:strVal val="#ppt_x"/>
                                          </p:val>
                                        </p:tav>
                                        <p:tav tm="100000">
                                          <p:val>
                                            <p:strVal val="#ppt_x"/>
                                          </p:val>
                                        </p:tav>
                                      </p:tavLst>
                                    </p:anim>
                                    <p:anim calcmode="lin" valueType="num">
                                      <p:cBhvr additive="base">
                                        <p:cTn id="150"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xit" presetSubtype="4" fill="hold" grpId="0" nodeType="clickEffect">
                                  <p:stCondLst>
                                    <p:cond delay="0"/>
                                  </p:stCondLst>
                                  <p:childTnLst>
                                    <p:anim calcmode="lin" valueType="num">
                                      <p:cBhvr additive="base">
                                        <p:cTn id="154" dur="500"/>
                                        <p:tgtEl>
                                          <p:spTgt spid="83"/>
                                        </p:tgtEl>
                                        <p:attrNameLst>
                                          <p:attrName>ppt_x</p:attrName>
                                        </p:attrNameLst>
                                      </p:cBhvr>
                                      <p:tavLst>
                                        <p:tav tm="0">
                                          <p:val>
                                            <p:strVal val="ppt_x"/>
                                          </p:val>
                                        </p:tav>
                                        <p:tav tm="100000">
                                          <p:val>
                                            <p:strVal val="ppt_x"/>
                                          </p:val>
                                        </p:tav>
                                      </p:tavLst>
                                    </p:anim>
                                    <p:anim calcmode="lin" valueType="num">
                                      <p:cBhvr additive="base">
                                        <p:cTn id="155" dur="500"/>
                                        <p:tgtEl>
                                          <p:spTgt spid="83"/>
                                        </p:tgtEl>
                                        <p:attrNameLst>
                                          <p:attrName>ppt_y</p:attrName>
                                        </p:attrNameLst>
                                      </p:cBhvr>
                                      <p:tavLst>
                                        <p:tav tm="0">
                                          <p:val>
                                            <p:strVal val="ppt_y"/>
                                          </p:val>
                                        </p:tav>
                                        <p:tav tm="100000">
                                          <p:val>
                                            <p:strVal val="1+ppt_h/2"/>
                                          </p:val>
                                        </p:tav>
                                      </p:tavLst>
                                    </p:anim>
                                    <p:set>
                                      <p:cBhvr>
                                        <p:cTn id="156" dur="1" fill="hold">
                                          <p:stCondLst>
                                            <p:cond delay="499"/>
                                          </p:stCondLst>
                                        </p:cTn>
                                        <p:tgtEl>
                                          <p:spTgt spid="83"/>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22" presetClass="entr" presetSubtype="4" fill="hold" grpId="0" nodeType="clickEffect">
                                  <p:stCondLst>
                                    <p:cond delay="0"/>
                                  </p:stCondLst>
                                  <p:childTnLst>
                                    <p:set>
                                      <p:cBhvr>
                                        <p:cTn id="160" dur="1" fill="hold">
                                          <p:stCondLst>
                                            <p:cond delay="0"/>
                                          </p:stCondLst>
                                        </p:cTn>
                                        <p:tgtEl>
                                          <p:spTgt spid="84"/>
                                        </p:tgtEl>
                                        <p:attrNameLst>
                                          <p:attrName>style.visibility</p:attrName>
                                        </p:attrNameLst>
                                      </p:cBhvr>
                                      <p:to>
                                        <p:strVal val="visible"/>
                                      </p:to>
                                    </p:set>
                                    <p:animEffect transition="in" filter="wipe(down)">
                                      <p:cBhvr>
                                        <p:cTn id="161" dur="500"/>
                                        <p:tgtEl>
                                          <p:spTgt spid="84"/>
                                        </p:tgtEl>
                                      </p:cBhvr>
                                    </p:animEffect>
                                  </p:childTnLst>
                                </p:cTn>
                              </p:par>
                              <p:par>
                                <p:cTn id="162" presetID="2" presetClass="entr" presetSubtype="4" fill="hold" grpId="0" nodeType="withEffect">
                                  <p:stCondLst>
                                    <p:cond delay="0"/>
                                  </p:stCondLst>
                                  <p:childTnLst>
                                    <p:set>
                                      <p:cBhvr>
                                        <p:cTn id="163" dur="1" fill="hold">
                                          <p:stCondLst>
                                            <p:cond delay="0"/>
                                          </p:stCondLst>
                                        </p:cTn>
                                        <p:tgtEl>
                                          <p:spTgt spid="85"/>
                                        </p:tgtEl>
                                        <p:attrNameLst>
                                          <p:attrName>style.visibility</p:attrName>
                                        </p:attrNameLst>
                                      </p:cBhvr>
                                      <p:to>
                                        <p:strVal val="visible"/>
                                      </p:to>
                                    </p:set>
                                    <p:anim calcmode="lin" valueType="num">
                                      <p:cBhvr additive="base">
                                        <p:cTn id="164" dur="500" fill="hold"/>
                                        <p:tgtEl>
                                          <p:spTgt spid="85"/>
                                        </p:tgtEl>
                                        <p:attrNameLst>
                                          <p:attrName>ppt_x</p:attrName>
                                        </p:attrNameLst>
                                      </p:cBhvr>
                                      <p:tavLst>
                                        <p:tav tm="0">
                                          <p:val>
                                            <p:strVal val="#ppt_x"/>
                                          </p:val>
                                        </p:tav>
                                        <p:tav tm="100000">
                                          <p:val>
                                            <p:strVal val="#ppt_x"/>
                                          </p:val>
                                        </p:tav>
                                      </p:tavLst>
                                    </p:anim>
                                    <p:anim calcmode="lin" valueType="num">
                                      <p:cBhvr additive="base">
                                        <p:cTn id="165"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ntr" presetSubtype="4" fill="hold" grpId="0" nodeType="clickEffect">
                                  <p:stCondLst>
                                    <p:cond delay="0"/>
                                  </p:stCondLst>
                                  <p:childTnLst>
                                    <p:set>
                                      <p:cBhvr>
                                        <p:cTn id="169" dur="1" fill="hold">
                                          <p:stCondLst>
                                            <p:cond delay="0"/>
                                          </p:stCondLst>
                                        </p:cTn>
                                        <p:tgtEl>
                                          <p:spTgt spid="86"/>
                                        </p:tgtEl>
                                        <p:attrNameLst>
                                          <p:attrName>style.visibility</p:attrName>
                                        </p:attrNameLst>
                                      </p:cBhvr>
                                      <p:to>
                                        <p:strVal val="visible"/>
                                      </p:to>
                                    </p:set>
                                    <p:anim calcmode="lin" valueType="num">
                                      <p:cBhvr additive="base">
                                        <p:cTn id="170" dur="500" fill="hold"/>
                                        <p:tgtEl>
                                          <p:spTgt spid="86"/>
                                        </p:tgtEl>
                                        <p:attrNameLst>
                                          <p:attrName>ppt_x</p:attrName>
                                        </p:attrNameLst>
                                      </p:cBhvr>
                                      <p:tavLst>
                                        <p:tav tm="0">
                                          <p:val>
                                            <p:strVal val="#ppt_x"/>
                                          </p:val>
                                        </p:tav>
                                        <p:tav tm="100000">
                                          <p:val>
                                            <p:strVal val="#ppt_x"/>
                                          </p:val>
                                        </p:tav>
                                      </p:tavLst>
                                    </p:anim>
                                    <p:anim calcmode="lin" valueType="num">
                                      <p:cBhvr additive="base">
                                        <p:cTn id="171" dur="500" fill="hold"/>
                                        <p:tgtEl>
                                          <p:spTgt spid="86"/>
                                        </p:tgtEl>
                                        <p:attrNameLst>
                                          <p:attrName>ppt_y</p:attrName>
                                        </p:attrNameLst>
                                      </p:cBhvr>
                                      <p:tavLst>
                                        <p:tav tm="0">
                                          <p:val>
                                            <p:strVal val="1+#ppt_h/2"/>
                                          </p:val>
                                        </p:tav>
                                        <p:tav tm="100000">
                                          <p:val>
                                            <p:strVal val="#ppt_y"/>
                                          </p:val>
                                        </p:tav>
                                      </p:tavLst>
                                    </p:anim>
                                  </p:childTnLst>
                                </p:cTn>
                              </p:par>
                              <p:par>
                                <p:cTn id="172" presetID="2" presetClass="entr" presetSubtype="4" fill="hold" grpId="0" nodeType="withEffect">
                                  <p:stCondLst>
                                    <p:cond delay="0"/>
                                  </p:stCondLst>
                                  <p:childTnLst>
                                    <p:set>
                                      <p:cBhvr>
                                        <p:cTn id="173" dur="1" fill="hold">
                                          <p:stCondLst>
                                            <p:cond delay="0"/>
                                          </p:stCondLst>
                                        </p:cTn>
                                        <p:tgtEl>
                                          <p:spTgt spid="87"/>
                                        </p:tgtEl>
                                        <p:attrNameLst>
                                          <p:attrName>style.visibility</p:attrName>
                                        </p:attrNameLst>
                                      </p:cBhvr>
                                      <p:to>
                                        <p:strVal val="visible"/>
                                      </p:to>
                                    </p:set>
                                    <p:anim calcmode="lin" valueType="num">
                                      <p:cBhvr additive="base">
                                        <p:cTn id="174" dur="500" fill="hold"/>
                                        <p:tgtEl>
                                          <p:spTgt spid="87"/>
                                        </p:tgtEl>
                                        <p:attrNameLst>
                                          <p:attrName>ppt_x</p:attrName>
                                        </p:attrNameLst>
                                      </p:cBhvr>
                                      <p:tavLst>
                                        <p:tav tm="0">
                                          <p:val>
                                            <p:strVal val="#ppt_x"/>
                                          </p:val>
                                        </p:tav>
                                        <p:tav tm="100000">
                                          <p:val>
                                            <p:strVal val="#ppt_x"/>
                                          </p:val>
                                        </p:tav>
                                      </p:tavLst>
                                    </p:anim>
                                    <p:anim calcmode="lin" valueType="num">
                                      <p:cBhvr additive="base">
                                        <p:cTn id="175" dur="500" fill="hold"/>
                                        <p:tgtEl>
                                          <p:spTgt spid="87"/>
                                        </p:tgtEl>
                                        <p:attrNameLst>
                                          <p:attrName>ppt_y</p:attrName>
                                        </p:attrNameLst>
                                      </p:cBhvr>
                                      <p:tavLst>
                                        <p:tav tm="0">
                                          <p:val>
                                            <p:strVal val="1+#ppt_h/2"/>
                                          </p:val>
                                        </p:tav>
                                        <p:tav tm="100000">
                                          <p:val>
                                            <p:strVal val="#ppt_y"/>
                                          </p:val>
                                        </p:tav>
                                      </p:tavLst>
                                    </p:anim>
                                  </p:childTnLst>
                                </p:cTn>
                              </p:par>
                              <p:par>
                                <p:cTn id="176" presetID="2" presetClass="entr" presetSubtype="4" fill="hold" grpId="0" nodeType="withEffect">
                                  <p:stCondLst>
                                    <p:cond delay="0"/>
                                  </p:stCondLst>
                                  <p:childTnLst>
                                    <p:set>
                                      <p:cBhvr>
                                        <p:cTn id="177" dur="1" fill="hold">
                                          <p:stCondLst>
                                            <p:cond delay="0"/>
                                          </p:stCondLst>
                                        </p:cTn>
                                        <p:tgtEl>
                                          <p:spTgt spid="88"/>
                                        </p:tgtEl>
                                        <p:attrNameLst>
                                          <p:attrName>style.visibility</p:attrName>
                                        </p:attrNameLst>
                                      </p:cBhvr>
                                      <p:to>
                                        <p:strVal val="visible"/>
                                      </p:to>
                                    </p:set>
                                    <p:anim calcmode="lin" valueType="num">
                                      <p:cBhvr additive="base">
                                        <p:cTn id="178" dur="500" fill="hold"/>
                                        <p:tgtEl>
                                          <p:spTgt spid="88"/>
                                        </p:tgtEl>
                                        <p:attrNameLst>
                                          <p:attrName>ppt_x</p:attrName>
                                        </p:attrNameLst>
                                      </p:cBhvr>
                                      <p:tavLst>
                                        <p:tav tm="0">
                                          <p:val>
                                            <p:strVal val="#ppt_x"/>
                                          </p:val>
                                        </p:tav>
                                        <p:tav tm="100000">
                                          <p:val>
                                            <p:strVal val="#ppt_x"/>
                                          </p:val>
                                        </p:tav>
                                      </p:tavLst>
                                    </p:anim>
                                    <p:anim calcmode="lin" valueType="num">
                                      <p:cBhvr additive="base">
                                        <p:cTn id="179" dur="500" fill="hold"/>
                                        <p:tgtEl>
                                          <p:spTgt spid="88"/>
                                        </p:tgtEl>
                                        <p:attrNameLst>
                                          <p:attrName>ppt_y</p:attrName>
                                        </p:attrNameLst>
                                      </p:cBhvr>
                                      <p:tavLst>
                                        <p:tav tm="0">
                                          <p:val>
                                            <p:strVal val="1+#ppt_h/2"/>
                                          </p:val>
                                        </p:tav>
                                        <p:tav tm="100000">
                                          <p:val>
                                            <p:strVal val="#ppt_y"/>
                                          </p:val>
                                        </p:tav>
                                      </p:tavLst>
                                    </p:anim>
                                  </p:childTnLst>
                                </p:cTn>
                              </p:par>
                              <p:par>
                                <p:cTn id="180" presetID="2" presetClass="entr" presetSubtype="4" fill="hold" grpId="0" nodeType="withEffect">
                                  <p:stCondLst>
                                    <p:cond delay="0"/>
                                  </p:stCondLst>
                                  <p:childTnLst>
                                    <p:set>
                                      <p:cBhvr>
                                        <p:cTn id="181" dur="1" fill="hold">
                                          <p:stCondLst>
                                            <p:cond delay="0"/>
                                          </p:stCondLst>
                                        </p:cTn>
                                        <p:tgtEl>
                                          <p:spTgt spid="89"/>
                                        </p:tgtEl>
                                        <p:attrNameLst>
                                          <p:attrName>style.visibility</p:attrName>
                                        </p:attrNameLst>
                                      </p:cBhvr>
                                      <p:to>
                                        <p:strVal val="visible"/>
                                      </p:to>
                                    </p:set>
                                    <p:anim calcmode="lin" valueType="num">
                                      <p:cBhvr additive="base">
                                        <p:cTn id="182" dur="500" fill="hold"/>
                                        <p:tgtEl>
                                          <p:spTgt spid="89"/>
                                        </p:tgtEl>
                                        <p:attrNameLst>
                                          <p:attrName>ppt_x</p:attrName>
                                        </p:attrNameLst>
                                      </p:cBhvr>
                                      <p:tavLst>
                                        <p:tav tm="0">
                                          <p:val>
                                            <p:strVal val="#ppt_x"/>
                                          </p:val>
                                        </p:tav>
                                        <p:tav tm="100000">
                                          <p:val>
                                            <p:strVal val="#ppt_x"/>
                                          </p:val>
                                        </p:tav>
                                      </p:tavLst>
                                    </p:anim>
                                    <p:anim calcmode="lin" valueType="num">
                                      <p:cBhvr additive="base">
                                        <p:cTn id="183" dur="500" fill="hold"/>
                                        <p:tgtEl>
                                          <p:spTgt spid="89"/>
                                        </p:tgtEl>
                                        <p:attrNameLst>
                                          <p:attrName>ppt_y</p:attrName>
                                        </p:attrNameLst>
                                      </p:cBhvr>
                                      <p:tavLst>
                                        <p:tav tm="0">
                                          <p:val>
                                            <p:strVal val="1+#ppt_h/2"/>
                                          </p:val>
                                        </p:tav>
                                        <p:tav tm="100000">
                                          <p:val>
                                            <p:strVal val="#ppt_y"/>
                                          </p:val>
                                        </p:tav>
                                      </p:tavLst>
                                    </p:anim>
                                  </p:childTnLst>
                                </p:cTn>
                              </p:par>
                              <p:par>
                                <p:cTn id="184" presetID="2" presetClass="entr" presetSubtype="4" fill="hold" grpId="0" nodeType="withEffect">
                                  <p:stCondLst>
                                    <p:cond delay="0"/>
                                  </p:stCondLst>
                                  <p:childTnLst>
                                    <p:set>
                                      <p:cBhvr>
                                        <p:cTn id="185" dur="1" fill="hold">
                                          <p:stCondLst>
                                            <p:cond delay="0"/>
                                          </p:stCondLst>
                                        </p:cTn>
                                        <p:tgtEl>
                                          <p:spTgt spid="90"/>
                                        </p:tgtEl>
                                        <p:attrNameLst>
                                          <p:attrName>style.visibility</p:attrName>
                                        </p:attrNameLst>
                                      </p:cBhvr>
                                      <p:to>
                                        <p:strVal val="visible"/>
                                      </p:to>
                                    </p:set>
                                    <p:anim calcmode="lin" valueType="num">
                                      <p:cBhvr additive="base">
                                        <p:cTn id="186" dur="500" fill="hold"/>
                                        <p:tgtEl>
                                          <p:spTgt spid="90"/>
                                        </p:tgtEl>
                                        <p:attrNameLst>
                                          <p:attrName>ppt_x</p:attrName>
                                        </p:attrNameLst>
                                      </p:cBhvr>
                                      <p:tavLst>
                                        <p:tav tm="0">
                                          <p:val>
                                            <p:strVal val="#ppt_x"/>
                                          </p:val>
                                        </p:tav>
                                        <p:tav tm="100000">
                                          <p:val>
                                            <p:strVal val="#ppt_x"/>
                                          </p:val>
                                        </p:tav>
                                      </p:tavLst>
                                    </p:anim>
                                    <p:anim calcmode="lin" valueType="num">
                                      <p:cBhvr additive="base">
                                        <p:cTn id="187" dur="500" fill="hold"/>
                                        <p:tgtEl>
                                          <p:spTgt spid="90"/>
                                        </p:tgtEl>
                                        <p:attrNameLst>
                                          <p:attrName>ppt_y</p:attrName>
                                        </p:attrNameLst>
                                      </p:cBhvr>
                                      <p:tavLst>
                                        <p:tav tm="0">
                                          <p:val>
                                            <p:strVal val="1+#ppt_h/2"/>
                                          </p:val>
                                        </p:tav>
                                        <p:tav tm="100000">
                                          <p:val>
                                            <p:strVal val="#ppt_y"/>
                                          </p:val>
                                        </p:tav>
                                      </p:tavLst>
                                    </p:anim>
                                  </p:childTnLst>
                                </p:cTn>
                              </p:par>
                              <p:par>
                                <p:cTn id="188" presetID="2" presetClass="entr" presetSubtype="4" fill="hold" grpId="0" nodeType="withEffect">
                                  <p:stCondLst>
                                    <p:cond delay="0"/>
                                  </p:stCondLst>
                                  <p:childTnLst>
                                    <p:set>
                                      <p:cBhvr>
                                        <p:cTn id="189" dur="1" fill="hold">
                                          <p:stCondLst>
                                            <p:cond delay="0"/>
                                          </p:stCondLst>
                                        </p:cTn>
                                        <p:tgtEl>
                                          <p:spTgt spid="91"/>
                                        </p:tgtEl>
                                        <p:attrNameLst>
                                          <p:attrName>style.visibility</p:attrName>
                                        </p:attrNameLst>
                                      </p:cBhvr>
                                      <p:to>
                                        <p:strVal val="visible"/>
                                      </p:to>
                                    </p:set>
                                    <p:anim calcmode="lin" valueType="num">
                                      <p:cBhvr additive="base">
                                        <p:cTn id="190" dur="500" fill="hold"/>
                                        <p:tgtEl>
                                          <p:spTgt spid="91"/>
                                        </p:tgtEl>
                                        <p:attrNameLst>
                                          <p:attrName>ppt_x</p:attrName>
                                        </p:attrNameLst>
                                      </p:cBhvr>
                                      <p:tavLst>
                                        <p:tav tm="0">
                                          <p:val>
                                            <p:strVal val="#ppt_x"/>
                                          </p:val>
                                        </p:tav>
                                        <p:tav tm="100000">
                                          <p:val>
                                            <p:strVal val="#ppt_x"/>
                                          </p:val>
                                        </p:tav>
                                      </p:tavLst>
                                    </p:anim>
                                    <p:anim calcmode="lin" valueType="num">
                                      <p:cBhvr additive="base">
                                        <p:cTn id="191" dur="500" fill="hold"/>
                                        <p:tgtEl>
                                          <p:spTgt spid="91"/>
                                        </p:tgtEl>
                                        <p:attrNameLst>
                                          <p:attrName>ppt_y</p:attrName>
                                        </p:attrNameLst>
                                      </p:cBhvr>
                                      <p:tavLst>
                                        <p:tav tm="0">
                                          <p:val>
                                            <p:strVal val="1+#ppt_h/2"/>
                                          </p:val>
                                        </p:tav>
                                        <p:tav tm="100000">
                                          <p:val>
                                            <p:strVal val="#ppt_y"/>
                                          </p:val>
                                        </p:tav>
                                      </p:tavLst>
                                    </p:anim>
                                  </p:childTnLst>
                                </p:cTn>
                              </p:par>
                              <p:par>
                                <p:cTn id="192" presetID="2" presetClass="entr" presetSubtype="4" fill="hold" grpId="0" nodeType="withEffect">
                                  <p:stCondLst>
                                    <p:cond delay="0"/>
                                  </p:stCondLst>
                                  <p:childTnLst>
                                    <p:set>
                                      <p:cBhvr>
                                        <p:cTn id="193" dur="1" fill="hold">
                                          <p:stCondLst>
                                            <p:cond delay="0"/>
                                          </p:stCondLst>
                                        </p:cTn>
                                        <p:tgtEl>
                                          <p:spTgt spid="92"/>
                                        </p:tgtEl>
                                        <p:attrNameLst>
                                          <p:attrName>style.visibility</p:attrName>
                                        </p:attrNameLst>
                                      </p:cBhvr>
                                      <p:to>
                                        <p:strVal val="visible"/>
                                      </p:to>
                                    </p:set>
                                    <p:anim calcmode="lin" valueType="num">
                                      <p:cBhvr additive="base">
                                        <p:cTn id="194" dur="500" fill="hold"/>
                                        <p:tgtEl>
                                          <p:spTgt spid="92"/>
                                        </p:tgtEl>
                                        <p:attrNameLst>
                                          <p:attrName>ppt_x</p:attrName>
                                        </p:attrNameLst>
                                      </p:cBhvr>
                                      <p:tavLst>
                                        <p:tav tm="0">
                                          <p:val>
                                            <p:strVal val="#ppt_x"/>
                                          </p:val>
                                        </p:tav>
                                        <p:tav tm="100000">
                                          <p:val>
                                            <p:strVal val="#ppt_x"/>
                                          </p:val>
                                        </p:tav>
                                      </p:tavLst>
                                    </p:anim>
                                    <p:anim calcmode="lin" valueType="num">
                                      <p:cBhvr additive="base">
                                        <p:cTn id="195"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22" presetClass="entr" presetSubtype="4" fill="hold" grpId="0" nodeType="clickEffect">
                                  <p:stCondLst>
                                    <p:cond delay="0"/>
                                  </p:stCondLst>
                                  <p:childTnLst>
                                    <p:set>
                                      <p:cBhvr>
                                        <p:cTn id="199" dur="1" fill="hold">
                                          <p:stCondLst>
                                            <p:cond delay="0"/>
                                          </p:stCondLst>
                                        </p:cTn>
                                        <p:tgtEl>
                                          <p:spTgt spid="93"/>
                                        </p:tgtEl>
                                        <p:attrNameLst>
                                          <p:attrName>style.visibility</p:attrName>
                                        </p:attrNameLst>
                                      </p:cBhvr>
                                      <p:to>
                                        <p:strVal val="visible"/>
                                      </p:to>
                                    </p:set>
                                    <p:animEffect transition="in" filter="wipe(down)">
                                      <p:cBhvr>
                                        <p:cTn id="200" dur="500"/>
                                        <p:tgtEl>
                                          <p:spTgt spid="93"/>
                                        </p:tgtEl>
                                      </p:cBhvr>
                                    </p:animEffect>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94"/>
                                        </p:tgtEl>
                                        <p:attrNameLst>
                                          <p:attrName>style.visibility</p:attrName>
                                        </p:attrNameLst>
                                      </p:cBhvr>
                                      <p:to>
                                        <p:strVal val="visible"/>
                                      </p:to>
                                    </p:set>
                                    <p:anim calcmode="lin" valueType="num">
                                      <p:cBhvr additive="base">
                                        <p:cTn id="205" dur="500" fill="hold"/>
                                        <p:tgtEl>
                                          <p:spTgt spid="94"/>
                                        </p:tgtEl>
                                        <p:attrNameLst>
                                          <p:attrName>ppt_x</p:attrName>
                                        </p:attrNameLst>
                                      </p:cBhvr>
                                      <p:tavLst>
                                        <p:tav tm="0">
                                          <p:val>
                                            <p:strVal val="#ppt_x"/>
                                          </p:val>
                                        </p:tav>
                                        <p:tav tm="100000">
                                          <p:val>
                                            <p:strVal val="#ppt_x"/>
                                          </p:val>
                                        </p:tav>
                                      </p:tavLst>
                                    </p:anim>
                                    <p:anim calcmode="lin" valueType="num">
                                      <p:cBhvr additive="base">
                                        <p:cTn id="206" dur="500" fill="hold"/>
                                        <p:tgtEl>
                                          <p:spTgt spid="94"/>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95"/>
                                        </p:tgtEl>
                                        <p:attrNameLst>
                                          <p:attrName>style.visibility</p:attrName>
                                        </p:attrNameLst>
                                      </p:cBhvr>
                                      <p:to>
                                        <p:strVal val="visible"/>
                                      </p:to>
                                    </p:set>
                                    <p:anim calcmode="lin" valueType="num">
                                      <p:cBhvr additive="base">
                                        <p:cTn id="209" dur="500" fill="hold"/>
                                        <p:tgtEl>
                                          <p:spTgt spid="95"/>
                                        </p:tgtEl>
                                        <p:attrNameLst>
                                          <p:attrName>ppt_x</p:attrName>
                                        </p:attrNameLst>
                                      </p:cBhvr>
                                      <p:tavLst>
                                        <p:tav tm="0">
                                          <p:val>
                                            <p:strVal val="#ppt_x"/>
                                          </p:val>
                                        </p:tav>
                                        <p:tav tm="100000">
                                          <p:val>
                                            <p:strVal val="#ppt_x"/>
                                          </p:val>
                                        </p:tav>
                                      </p:tavLst>
                                    </p:anim>
                                    <p:anim calcmode="lin" valueType="num">
                                      <p:cBhvr additive="base">
                                        <p:cTn id="210" dur="500" fill="hold"/>
                                        <p:tgtEl>
                                          <p:spTgt spid="95"/>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96"/>
                                        </p:tgtEl>
                                        <p:attrNameLst>
                                          <p:attrName>style.visibility</p:attrName>
                                        </p:attrNameLst>
                                      </p:cBhvr>
                                      <p:to>
                                        <p:strVal val="visible"/>
                                      </p:to>
                                    </p:set>
                                    <p:anim calcmode="lin" valueType="num">
                                      <p:cBhvr additive="base">
                                        <p:cTn id="213" dur="500" fill="hold"/>
                                        <p:tgtEl>
                                          <p:spTgt spid="96"/>
                                        </p:tgtEl>
                                        <p:attrNameLst>
                                          <p:attrName>ppt_x</p:attrName>
                                        </p:attrNameLst>
                                      </p:cBhvr>
                                      <p:tavLst>
                                        <p:tav tm="0">
                                          <p:val>
                                            <p:strVal val="#ppt_x"/>
                                          </p:val>
                                        </p:tav>
                                        <p:tav tm="100000">
                                          <p:val>
                                            <p:strVal val="#ppt_x"/>
                                          </p:val>
                                        </p:tav>
                                      </p:tavLst>
                                    </p:anim>
                                    <p:anim calcmode="lin" valueType="num">
                                      <p:cBhvr additive="base">
                                        <p:cTn id="214"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2" presetClass="entr" presetSubtype="4" fill="hold" grpId="0" nodeType="clickEffect">
                                  <p:stCondLst>
                                    <p:cond delay="0"/>
                                  </p:stCondLst>
                                  <p:childTnLst>
                                    <p:set>
                                      <p:cBhvr>
                                        <p:cTn id="218" dur="1" fill="hold">
                                          <p:stCondLst>
                                            <p:cond delay="0"/>
                                          </p:stCondLst>
                                        </p:cTn>
                                        <p:tgtEl>
                                          <p:spTgt spid="97"/>
                                        </p:tgtEl>
                                        <p:attrNameLst>
                                          <p:attrName>style.visibility</p:attrName>
                                        </p:attrNameLst>
                                      </p:cBhvr>
                                      <p:to>
                                        <p:strVal val="visible"/>
                                      </p:to>
                                    </p:set>
                                    <p:anim calcmode="lin" valueType="num">
                                      <p:cBhvr additive="base">
                                        <p:cTn id="219" dur="500" fill="hold"/>
                                        <p:tgtEl>
                                          <p:spTgt spid="97"/>
                                        </p:tgtEl>
                                        <p:attrNameLst>
                                          <p:attrName>ppt_x</p:attrName>
                                        </p:attrNameLst>
                                      </p:cBhvr>
                                      <p:tavLst>
                                        <p:tav tm="0">
                                          <p:val>
                                            <p:strVal val="#ppt_x"/>
                                          </p:val>
                                        </p:tav>
                                        <p:tav tm="100000">
                                          <p:val>
                                            <p:strVal val="#ppt_x"/>
                                          </p:val>
                                        </p:tav>
                                      </p:tavLst>
                                    </p:anim>
                                    <p:anim calcmode="lin" valueType="num">
                                      <p:cBhvr additive="base">
                                        <p:cTn id="220" dur="500" fill="hold"/>
                                        <p:tgtEl>
                                          <p:spTgt spid="97"/>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98"/>
                                        </p:tgtEl>
                                        <p:attrNameLst>
                                          <p:attrName>style.visibility</p:attrName>
                                        </p:attrNameLst>
                                      </p:cBhvr>
                                      <p:to>
                                        <p:strVal val="visible"/>
                                      </p:to>
                                    </p:set>
                                    <p:anim calcmode="lin" valueType="num">
                                      <p:cBhvr additive="base">
                                        <p:cTn id="223" dur="500" fill="hold"/>
                                        <p:tgtEl>
                                          <p:spTgt spid="98"/>
                                        </p:tgtEl>
                                        <p:attrNameLst>
                                          <p:attrName>ppt_x</p:attrName>
                                        </p:attrNameLst>
                                      </p:cBhvr>
                                      <p:tavLst>
                                        <p:tav tm="0">
                                          <p:val>
                                            <p:strVal val="#ppt_x"/>
                                          </p:val>
                                        </p:tav>
                                        <p:tav tm="100000">
                                          <p:val>
                                            <p:strVal val="#ppt_x"/>
                                          </p:val>
                                        </p:tav>
                                      </p:tavLst>
                                    </p:anim>
                                    <p:anim calcmode="lin" valueType="num">
                                      <p:cBhvr additive="base">
                                        <p:cTn id="224"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4" fill="hold" nodeType="clickEffect">
                                  <p:stCondLst>
                                    <p:cond delay="0"/>
                                  </p:stCondLst>
                                  <p:childTnLst>
                                    <p:set>
                                      <p:cBhvr>
                                        <p:cTn id="228" dur="1" fill="hold">
                                          <p:stCondLst>
                                            <p:cond delay="0"/>
                                          </p:stCondLst>
                                        </p:cTn>
                                        <p:tgtEl>
                                          <p:spTgt spid="99"/>
                                        </p:tgtEl>
                                        <p:attrNameLst>
                                          <p:attrName>style.visibility</p:attrName>
                                        </p:attrNameLst>
                                      </p:cBhvr>
                                      <p:to>
                                        <p:strVal val="visible"/>
                                      </p:to>
                                    </p:set>
                                    <p:anim calcmode="lin" valueType="num">
                                      <p:cBhvr additive="base">
                                        <p:cTn id="229" dur="500" fill="hold"/>
                                        <p:tgtEl>
                                          <p:spTgt spid="99"/>
                                        </p:tgtEl>
                                        <p:attrNameLst>
                                          <p:attrName>ppt_x</p:attrName>
                                        </p:attrNameLst>
                                      </p:cBhvr>
                                      <p:tavLst>
                                        <p:tav tm="0">
                                          <p:val>
                                            <p:strVal val="#ppt_x"/>
                                          </p:val>
                                        </p:tav>
                                        <p:tav tm="100000">
                                          <p:val>
                                            <p:strVal val="#ppt_x"/>
                                          </p:val>
                                        </p:tav>
                                      </p:tavLst>
                                    </p:anim>
                                    <p:anim calcmode="lin" valueType="num">
                                      <p:cBhvr additive="base">
                                        <p:cTn id="230"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2" presetClass="entr" presetSubtype="4" fill="hold" grpId="0" nodeType="clickEffect">
                                  <p:stCondLst>
                                    <p:cond delay="0"/>
                                  </p:stCondLst>
                                  <p:childTnLst>
                                    <p:set>
                                      <p:cBhvr>
                                        <p:cTn id="234" dur="1" fill="hold">
                                          <p:stCondLst>
                                            <p:cond delay="0"/>
                                          </p:stCondLst>
                                        </p:cTn>
                                        <p:tgtEl>
                                          <p:spTgt spid="67"/>
                                        </p:tgtEl>
                                        <p:attrNameLst>
                                          <p:attrName>style.visibility</p:attrName>
                                        </p:attrNameLst>
                                      </p:cBhvr>
                                      <p:to>
                                        <p:strVal val="visible"/>
                                      </p:to>
                                    </p:set>
                                    <p:animEffect transition="in" filter="wipe(down)">
                                      <p:cBhvr>
                                        <p:cTn id="235" dur="500"/>
                                        <p:tgtEl>
                                          <p:spTgt spid="67"/>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4" fill="hold" grpId="0" nodeType="click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wipe(down)">
                                      <p:cBhvr>
                                        <p:cTn id="240" dur="500"/>
                                        <p:tgtEl>
                                          <p:spTgt spid="68"/>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4" fill="hold" grpId="0" nodeType="clickEffect">
                                  <p:stCondLst>
                                    <p:cond delay="0"/>
                                  </p:stCondLst>
                                  <p:childTnLst>
                                    <p:set>
                                      <p:cBhvr>
                                        <p:cTn id="244" dur="1" fill="hold">
                                          <p:stCondLst>
                                            <p:cond delay="0"/>
                                          </p:stCondLst>
                                        </p:cTn>
                                        <p:tgtEl>
                                          <p:spTgt spid="70"/>
                                        </p:tgtEl>
                                        <p:attrNameLst>
                                          <p:attrName>style.visibility</p:attrName>
                                        </p:attrNameLst>
                                      </p:cBhvr>
                                      <p:to>
                                        <p:strVal val="visible"/>
                                      </p:to>
                                    </p:set>
                                    <p:animEffect transition="in" filter="wipe(down)">
                                      <p:cBhvr>
                                        <p:cTn id="245" dur="500"/>
                                        <p:tgtEl>
                                          <p:spTgt spid="70"/>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4" fill="hold" grpId="0" nodeType="clickEffect">
                                  <p:stCondLst>
                                    <p:cond delay="0"/>
                                  </p:stCondLst>
                                  <p:childTnLst>
                                    <p:set>
                                      <p:cBhvr>
                                        <p:cTn id="249" dur="1" fill="hold">
                                          <p:stCondLst>
                                            <p:cond delay="0"/>
                                          </p:stCondLst>
                                        </p:cTn>
                                        <p:tgtEl>
                                          <p:spTgt spid="71"/>
                                        </p:tgtEl>
                                        <p:attrNameLst>
                                          <p:attrName>style.visibility</p:attrName>
                                        </p:attrNameLst>
                                      </p:cBhvr>
                                      <p:to>
                                        <p:strVal val="visible"/>
                                      </p:to>
                                    </p:set>
                                    <p:animEffect transition="in" filter="wipe(down)">
                                      <p:cBhvr>
                                        <p:cTn id="25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p:bldP spid="10" grpId="0" animBg="1"/>
      <p:bldP spid="11" grpId="0"/>
      <p:bldP spid="12" grpId="0"/>
      <p:bldP spid="13" grpId="0" animBg="1"/>
      <p:bldP spid="14" grpId="0" animBg="1"/>
      <p:bldP spid="15" grpId="0"/>
      <p:bldP spid="16" grpId="0"/>
      <p:bldP spid="17" grpId="0"/>
      <p:bldP spid="18" grpId="0" animBg="1"/>
      <p:bldP spid="19" grpId="0"/>
      <p:bldP spid="20" grpId="0" animBg="1"/>
      <p:bldP spid="21" grpId="0"/>
      <p:bldP spid="22" grpId="0"/>
      <p:bldP spid="64" grpId="0"/>
      <p:bldP spid="65" grpId="0"/>
      <p:bldP spid="66" grpId="0" animBg="1"/>
      <p:bldP spid="69" grpId="0"/>
      <p:bldP spid="72" grpId="0" animBg="1"/>
      <p:bldP spid="73" grpId="0"/>
      <p:bldP spid="74" grpId="0"/>
      <p:bldP spid="75" grpId="0"/>
      <p:bldP spid="76" grpId="0"/>
      <p:bldP spid="77" grpId="0" animBg="1"/>
      <p:bldP spid="78" grpId="0" animBg="1"/>
      <p:bldP spid="79" grpId="0"/>
      <p:bldP spid="80" grpId="0"/>
      <p:bldP spid="81" grpId="0"/>
      <p:bldP spid="82" grpId="0"/>
      <p:bldP spid="83" grpId="0"/>
      <p:bldP spid="84" grpId="0" animBg="1"/>
      <p:bldP spid="85" grpId="0"/>
      <p:bldP spid="86" grpId="0" animBg="1"/>
      <p:bldP spid="87" grpId="0"/>
      <p:bldP spid="88" grpId="0"/>
      <p:bldP spid="89" grpId="0"/>
      <p:bldP spid="90" grpId="0"/>
      <p:bldP spid="91" grpId="0"/>
      <p:bldP spid="92" grpId="0"/>
      <p:bldP spid="93" grpId="0" animBg="1"/>
      <p:bldP spid="94" grpId="0" animBg="1"/>
      <p:bldP spid="95" grpId="0"/>
      <p:bldP spid="96" grpId="0"/>
      <p:bldP spid="97" grpId="0"/>
      <p:bldP spid="98" grpId="0"/>
      <p:bldP spid="67" grpId="0" animBg="1"/>
      <p:bldP spid="68" grpId="0" animBg="1"/>
      <p:bldP spid="70" grpId="0" animBg="1"/>
      <p:bldP spid="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836712"/>
            <a:ext cx="7992888" cy="1938992"/>
          </a:xfrm>
          <a:prstGeom prst="rect">
            <a:avLst/>
          </a:prstGeom>
          <a:noFill/>
        </p:spPr>
        <p:txBody>
          <a:bodyPr wrap="square" rtlCol="0">
            <a:spAutoFit/>
          </a:bodyPr>
          <a:lstStyle/>
          <a:p>
            <a:pPr indent="457200"/>
            <a:r>
              <a:rPr lang="zh-CN" altLang="en-US" b="1" dirty="0" smtClean="0"/>
              <a:t>首先需要一个后进先出的栈（即：先入后出的栈）。</a:t>
            </a:r>
            <a:endParaRPr lang="en-US" altLang="zh-CN" b="1" dirty="0" smtClean="0"/>
          </a:p>
          <a:p>
            <a:pPr indent="457200"/>
            <a:r>
              <a:rPr lang="zh-CN" altLang="en-US" b="1" dirty="0" smtClean="0"/>
              <a:t>分析时，从左到右逐个扫描待检查的符号串，将输入符号逐个移入栈，边移入</a:t>
            </a:r>
            <a:r>
              <a:rPr lang="zh-CN" altLang="en-US" b="1" dirty="0" smtClean="0"/>
              <a:t>边归约</a:t>
            </a:r>
            <a:r>
              <a:rPr lang="zh-CN" altLang="en-US" b="1" dirty="0" smtClean="0"/>
              <a:t>成非终结符号，</a:t>
            </a:r>
            <a:r>
              <a:rPr lang="zh-CN" altLang="en-US" b="1" dirty="0"/>
              <a:t>直到归约</a:t>
            </a:r>
            <a:r>
              <a:rPr lang="zh-CN" altLang="en-US" b="1" dirty="0" smtClean="0"/>
              <a:t>成开始符号</a:t>
            </a:r>
            <a:r>
              <a:rPr lang="en-US" altLang="zh-CN" b="1" dirty="0" smtClean="0"/>
              <a:t>S</a:t>
            </a:r>
            <a:r>
              <a:rPr lang="zh-CN" altLang="en-US" b="1" dirty="0" smtClean="0"/>
              <a:t>，分析结束。</a:t>
            </a:r>
            <a:endParaRPr lang="en-US" altLang="zh-CN" b="1" dirty="0" smtClean="0"/>
          </a:p>
          <a:p>
            <a:pPr indent="457200"/>
            <a:r>
              <a:rPr lang="zh-CN" altLang="en-US" b="1" dirty="0"/>
              <a:t>如果归约</a:t>
            </a:r>
            <a:r>
              <a:rPr lang="zh-CN" altLang="en-US" b="1" dirty="0" smtClean="0"/>
              <a:t>完，仍然不是开始符号，提示符号串出错。</a:t>
            </a:r>
            <a:endParaRPr lang="en-US" altLang="zh-CN" b="1" dirty="0" smtClean="0"/>
          </a:p>
        </p:txBody>
      </p:sp>
      <p:sp>
        <p:nvSpPr>
          <p:cNvPr id="4" name="TextBox 3"/>
          <p:cNvSpPr txBox="1"/>
          <p:nvPr/>
        </p:nvSpPr>
        <p:spPr>
          <a:xfrm>
            <a:off x="514636" y="3237369"/>
            <a:ext cx="8362840" cy="1200329"/>
          </a:xfrm>
          <a:prstGeom prst="rect">
            <a:avLst/>
          </a:prstGeom>
          <a:noFill/>
        </p:spPr>
        <p:txBody>
          <a:bodyPr wrap="square" rtlCol="0">
            <a:spAutoFit/>
          </a:bodyPr>
          <a:lstStyle/>
          <a:p>
            <a:r>
              <a:rPr lang="en-US" altLang="zh-CN" b="1" dirty="0" smtClean="0"/>
              <a:t>1</a:t>
            </a:r>
            <a:r>
              <a:rPr lang="zh-CN" altLang="en-US" b="1" dirty="0" smtClean="0"/>
              <a:t>、自底向上分析主要工作是移进</a:t>
            </a:r>
            <a:r>
              <a:rPr lang="en-US" altLang="zh-CN" b="1" dirty="0" smtClean="0"/>
              <a:t>-</a:t>
            </a:r>
            <a:r>
              <a:rPr lang="zh-CN" altLang="en-US" b="1" dirty="0"/>
              <a:t>归约，归约</a:t>
            </a:r>
            <a:r>
              <a:rPr lang="zh-CN" altLang="en-US" b="1" dirty="0" smtClean="0"/>
              <a:t>是推导的逆过程。（推导是把非终结符号用产生式右端代替</a:t>
            </a:r>
            <a:r>
              <a:rPr lang="zh-CN" altLang="en-US" b="1" dirty="0"/>
              <a:t>；归约</a:t>
            </a:r>
            <a:r>
              <a:rPr lang="zh-CN" altLang="en-US" b="1" dirty="0" smtClean="0"/>
              <a:t>是把适当的符号串用非终结符号代替）</a:t>
            </a:r>
            <a:endParaRPr lang="zh-CN" altLang="en-US" b="1" dirty="0"/>
          </a:p>
        </p:txBody>
      </p:sp>
      <p:sp>
        <p:nvSpPr>
          <p:cNvPr id="5" name="TextBox 4"/>
          <p:cNvSpPr txBox="1"/>
          <p:nvPr/>
        </p:nvSpPr>
        <p:spPr>
          <a:xfrm>
            <a:off x="533284" y="4479970"/>
            <a:ext cx="8362840" cy="461665"/>
          </a:xfrm>
          <a:prstGeom prst="rect">
            <a:avLst/>
          </a:prstGeom>
          <a:noFill/>
        </p:spPr>
        <p:txBody>
          <a:bodyPr wrap="square" rtlCol="0">
            <a:spAutoFit/>
          </a:bodyPr>
          <a:lstStyle/>
          <a:p>
            <a:r>
              <a:rPr lang="en-US" altLang="zh-CN" b="1" dirty="0" smtClean="0"/>
              <a:t>2</a:t>
            </a:r>
            <a:r>
              <a:rPr lang="zh-CN" altLang="en-US" b="1" dirty="0" smtClean="0"/>
              <a:t>、在栈中，</a:t>
            </a:r>
            <a:r>
              <a:rPr lang="zh-CN" altLang="en-US" b="1" dirty="0"/>
              <a:t>能归约</a:t>
            </a:r>
            <a:r>
              <a:rPr lang="zh-CN" altLang="en-US" b="1" dirty="0" smtClean="0"/>
              <a:t>先规约，</a:t>
            </a:r>
            <a:r>
              <a:rPr lang="zh-CN" altLang="en-US" b="1" dirty="0"/>
              <a:t>不能归约</a:t>
            </a:r>
            <a:r>
              <a:rPr lang="zh-CN" altLang="en-US" b="1" dirty="0" smtClean="0"/>
              <a:t>就移进符号。</a:t>
            </a:r>
            <a:endParaRPr lang="en-US" altLang="zh-CN" b="1" dirty="0" smtClean="0"/>
          </a:p>
        </p:txBody>
      </p:sp>
      <p:sp>
        <p:nvSpPr>
          <p:cNvPr id="6" name="TextBox 5"/>
          <p:cNvSpPr txBox="1"/>
          <p:nvPr/>
        </p:nvSpPr>
        <p:spPr>
          <a:xfrm>
            <a:off x="457632" y="173831"/>
            <a:ext cx="4042360" cy="461665"/>
          </a:xfrm>
          <a:prstGeom prst="rect">
            <a:avLst/>
          </a:prstGeom>
          <a:noFill/>
        </p:spPr>
        <p:txBody>
          <a:bodyPr wrap="square" rtlCol="0">
            <a:spAutoFit/>
          </a:bodyPr>
          <a:lstStyle/>
          <a:p>
            <a:r>
              <a:rPr lang="zh-CN" altLang="en-US" b="1" dirty="0" smtClean="0">
                <a:solidFill>
                  <a:srgbClr val="C00000"/>
                </a:solidFill>
              </a:rPr>
              <a:t>自底向上分析的过程</a:t>
            </a:r>
            <a:endParaRPr lang="zh-CN" altLang="en-US" b="1" dirty="0">
              <a:solidFill>
                <a:srgbClr val="C00000"/>
              </a:solidFill>
            </a:endParaRPr>
          </a:p>
        </p:txBody>
      </p:sp>
      <p:sp>
        <p:nvSpPr>
          <p:cNvPr id="7" name="TextBox 6"/>
          <p:cNvSpPr txBox="1"/>
          <p:nvPr/>
        </p:nvSpPr>
        <p:spPr>
          <a:xfrm>
            <a:off x="533284" y="2775704"/>
            <a:ext cx="4042360" cy="461665"/>
          </a:xfrm>
          <a:prstGeom prst="rect">
            <a:avLst/>
          </a:prstGeom>
          <a:noFill/>
        </p:spPr>
        <p:txBody>
          <a:bodyPr wrap="square" rtlCol="0">
            <a:spAutoFit/>
          </a:bodyPr>
          <a:lstStyle/>
          <a:p>
            <a:r>
              <a:rPr lang="zh-CN" altLang="en-US" b="1" dirty="0" smtClean="0">
                <a:solidFill>
                  <a:srgbClr val="C00000"/>
                </a:solidFill>
              </a:rPr>
              <a:t>自底向上分析的特点</a:t>
            </a:r>
            <a:endParaRPr lang="zh-CN" altLang="en-US" b="1" dirty="0">
              <a:solidFill>
                <a:srgbClr val="C00000"/>
              </a:solidFill>
            </a:endParaRPr>
          </a:p>
        </p:txBody>
      </p:sp>
      <p:sp>
        <p:nvSpPr>
          <p:cNvPr id="8" name="TextBox 7"/>
          <p:cNvSpPr txBox="1"/>
          <p:nvPr/>
        </p:nvSpPr>
        <p:spPr>
          <a:xfrm>
            <a:off x="514636" y="5013176"/>
            <a:ext cx="8362840" cy="830997"/>
          </a:xfrm>
          <a:prstGeom prst="rect">
            <a:avLst/>
          </a:prstGeom>
          <a:noFill/>
        </p:spPr>
        <p:txBody>
          <a:bodyPr wrap="square" rtlCol="0">
            <a:spAutoFit/>
          </a:bodyPr>
          <a:lstStyle/>
          <a:p>
            <a:r>
              <a:rPr lang="en-US" altLang="zh-CN" b="1" dirty="0" smtClean="0"/>
              <a:t>3</a:t>
            </a:r>
            <a:r>
              <a:rPr lang="zh-CN" altLang="en-US" b="1" dirty="0" smtClean="0"/>
              <a:t>、如何选择适当的</a:t>
            </a:r>
            <a:r>
              <a:rPr lang="zh-CN" altLang="en-US" b="1" dirty="0"/>
              <a:t>符号串归约</a:t>
            </a:r>
            <a:r>
              <a:rPr lang="zh-CN" altLang="en-US" b="1" dirty="0" smtClean="0"/>
              <a:t>是该分析方法的难点。</a:t>
            </a:r>
            <a:endParaRPr lang="en-US" altLang="zh-CN" b="1" dirty="0" smtClean="0"/>
          </a:p>
          <a:p>
            <a:r>
              <a:rPr lang="zh-CN" altLang="en-US" b="1" dirty="0" smtClean="0"/>
              <a:t>例如：</a:t>
            </a:r>
            <a:r>
              <a:rPr lang="en-US" altLang="zh-CN" b="1" dirty="0" err="1" smtClean="0"/>
              <a:t>aAbcde</a:t>
            </a:r>
            <a:r>
              <a:rPr lang="en-US" altLang="zh-CN" b="1" dirty="0" smtClean="0"/>
              <a:t>  &lt;= </a:t>
            </a:r>
            <a:r>
              <a:rPr lang="en-US" altLang="zh-CN" b="1" dirty="0" err="1" smtClean="0"/>
              <a:t>aAAcde</a:t>
            </a:r>
            <a:r>
              <a:rPr lang="en-US" altLang="zh-CN" b="1" dirty="0" smtClean="0"/>
              <a:t>  </a:t>
            </a:r>
            <a:r>
              <a:rPr lang="zh-CN" altLang="en-US" b="1" dirty="0" smtClean="0"/>
              <a:t>还是</a:t>
            </a:r>
            <a:r>
              <a:rPr lang="en-US" altLang="zh-CN" b="1" dirty="0" err="1"/>
              <a:t>aAbcde</a:t>
            </a:r>
            <a:r>
              <a:rPr lang="en-US" altLang="zh-CN" b="1" dirty="0"/>
              <a:t>  &lt;= </a:t>
            </a:r>
            <a:r>
              <a:rPr lang="en-US" altLang="zh-CN" b="1" dirty="0" err="1" smtClean="0"/>
              <a:t>aAcde</a:t>
            </a:r>
            <a:r>
              <a:rPr lang="zh-CN" altLang="en-US" b="1" dirty="0" smtClean="0"/>
              <a:t>？</a:t>
            </a:r>
            <a:endParaRPr lang="en-US" altLang="zh-CN" b="1" dirty="0" smtClean="0"/>
          </a:p>
        </p:txBody>
      </p:sp>
    </p:spTree>
    <p:extLst>
      <p:ext uri="{BB962C8B-B14F-4D97-AF65-F5344CB8AC3E}">
        <p14:creationId xmlns:p14="http://schemas.microsoft.com/office/powerpoint/2010/main" val="99138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3314" name="Rectangle 66"/>
          <p:cNvSpPr>
            <a:spLocks noChangeArrowheads="1"/>
          </p:cNvSpPr>
          <p:nvPr/>
        </p:nvSpPr>
        <p:spPr bwMode="auto">
          <a:xfrm>
            <a:off x="60960" y="213519"/>
            <a:ext cx="8991600" cy="6858000"/>
          </a:xfrm>
          <a:prstGeom prst="rect">
            <a:avLst/>
          </a:prstGeom>
          <a:solidFill>
            <a:schemeClr val="bg1"/>
          </a:solidFill>
          <a:ln w="9525">
            <a:solidFill>
              <a:schemeClr val="bg1"/>
            </a:solidFill>
            <a:miter lim="800000"/>
            <a:headEnd/>
            <a:tailEnd/>
          </a:ln>
        </p:spPr>
        <p:txBody>
          <a:bodyPr wrap="none" anchor="ctr"/>
          <a:lstStyle/>
          <a:p>
            <a:pPr algn="ctr"/>
            <a:endParaRPr lang="zh-CN" altLang="en-US">
              <a:solidFill>
                <a:srgbClr val="C00000"/>
              </a:solidFill>
            </a:endParaRPr>
          </a:p>
        </p:txBody>
      </p:sp>
      <p:sp>
        <p:nvSpPr>
          <p:cNvPr id="13315" name="Text Box 11"/>
          <p:cNvSpPr txBox="1">
            <a:spLocks noChangeArrowheads="1"/>
          </p:cNvSpPr>
          <p:nvPr/>
        </p:nvSpPr>
        <p:spPr bwMode="auto">
          <a:xfrm>
            <a:off x="304800" y="288925"/>
            <a:ext cx="2590800" cy="2387600"/>
          </a:xfrm>
          <a:prstGeom prst="rect">
            <a:avLst/>
          </a:prstGeom>
          <a:solidFill>
            <a:srgbClr val="FDF5D7"/>
          </a:solidFill>
          <a:ln w="9525">
            <a:solidFill>
              <a:srgbClr val="CCECFF"/>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
              </a:spcBef>
            </a:pPr>
            <a:r>
              <a:rPr lang="zh-CN" altLang="en-US" b="1" dirty="0">
                <a:latin typeface="Comic Sans MS" pitchFamily="66" charset="0"/>
                <a:ea typeface="幼圆" pitchFamily="49" charset="-122"/>
              </a:rPr>
              <a:t>例1 文法</a:t>
            </a:r>
            <a:r>
              <a:rPr lang="en-US" altLang="zh-CN" b="1" dirty="0">
                <a:latin typeface="黑体" pitchFamily="2" charset="-122"/>
                <a:ea typeface="黑体" pitchFamily="2" charset="-122"/>
              </a:rPr>
              <a:t>G[S]：</a:t>
            </a:r>
          </a:p>
          <a:p>
            <a:pPr eaLnBrk="1" hangingPunct="1">
              <a:spcBef>
                <a:spcPct val="5000"/>
              </a:spcBef>
            </a:pPr>
            <a:r>
              <a:rPr lang="en-US" altLang="zh-CN" b="1" dirty="0">
                <a:latin typeface="黑体" pitchFamily="2" charset="-122"/>
                <a:ea typeface="黑体" pitchFamily="2" charset="-122"/>
              </a:rPr>
              <a:t>(1) S → </a:t>
            </a:r>
            <a:r>
              <a:rPr lang="en-US" altLang="zh-CN" b="1" dirty="0" err="1">
                <a:latin typeface="黑体" pitchFamily="2" charset="-122"/>
                <a:ea typeface="黑体" pitchFamily="2" charset="-122"/>
              </a:rPr>
              <a:t>aAcBe</a:t>
            </a:r>
            <a:endParaRPr lang="en-US" altLang="zh-CN" b="1" dirty="0">
              <a:latin typeface="黑体" pitchFamily="2" charset="-122"/>
              <a:ea typeface="黑体" pitchFamily="2" charset="-122"/>
            </a:endParaRPr>
          </a:p>
          <a:p>
            <a:pPr eaLnBrk="1" hangingPunct="1">
              <a:spcBef>
                <a:spcPct val="5000"/>
              </a:spcBef>
            </a:pPr>
            <a:r>
              <a:rPr lang="en-US" altLang="zh-CN" b="1" dirty="0">
                <a:latin typeface="黑体" pitchFamily="2" charset="-122"/>
                <a:ea typeface="黑体" pitchFamily="2" charset="-122"/>
              </a:rPr>
              <a:t>(2) A → b</a:t>
            </a:r>
          </a:p>
          <a:p>
            <a:pPr eaLnBrk="1" hangingPunct="1">
              <a:spcBef>
                <a:spcPct val="5000"/>
              </a:spcBef>
            </a:pPr>
            <a:r>
              <a:rPr lang="en-US" altLang="zh-CN" b="1" dirty="0">
                <a:latin typeface="黑体" pitchFamily="2" charset="-122"/>
                <a:ea typeface="黑体" pitchFamily="2" charset="-122"/>
              </a:rPr>
              <a:t>(3) A → </a:t>
            </a:r>
            <a:r>
              <a:rPr lang="en-US" altLang="zh-CN" b="1" dirty="0" err="1">
                <a:latin typeface="黑体" pitchFamily="2" charset="-122"/>
                <a:ea typeface="黑体" pitchFamily="2" charset="-122"/>
              </a:rPr>
              <a:t>Ab</a:t>
            </a:r>
            <a:endParaRPr lang="en-US" altLang="zh-CN" b="1" dirty="0">
              <a:latin typeface="黑体" pitchFamily="2" charset="-122"/>
              <a:ea typeface="黑体" pitchFamily="2" charset="-122"/>
            </a:endParaRPr>
          </a:p>
          <a:p>
            <a:pPr eaLnBrk="1" hangingPunct="1">
              <a:spcBef>
                <a:spcPct val="5000"/>
              </a:spcBef>
            </a:pPr>
            <a:r>
              <a:rPr lang="en-US" altLang="zh-CN" b="1" dirty="0">
                <a:latin typeface="黑体" pitchFamily="2" charset="-122"/>
                <a:ea typeface="黑体" pitchFamily="2" charset="-122"/>
              </a:rPr>
              <a:t>(4) B → d</a:t>
            </a:r>
          </a:p>
          <a:p>
            <a:pPr eaLnBrk="1" hangingPunct="1">
              <a:spcBef>
                <a:spcPct val="5000"/>
              </a:spcBef>
            </a:pPr>
            <a:r>
              <a:rPr lang="zh-CN" altLang="en-US" b="1" dirty="0">
                <a:latin typeface="幼圆" pitchFamily="49" charset="-122"/>
                <a:ea typeface="幼圆" pitchFamily="49" charset="-122"/>
              </a:rPr>
              <a:t>分析</a:t>
            </a:r>
            <a:r>
              <a:rPr lang="zh-CN" altLang="en-US" b="1" dirty="0">
                <a:latin typeface="黑体" pitchFamily="2" charset="-122"/>
                <a:ea typeface="黑体" pitchFamily="2" charset="-122"/>
              </a:rPr>
              <a:t> </a:t>
            </a:r>
            <a:r>
              <a:rPr lang="en-US" altLang="zh-CN" b="1" dirty="0" err="1">
                <a:latin typeface="黑体" pitchFamily="2" charset="-122"/>
                <a:ea typeface="黑体" pitchFamily="2" charset="-122"/>
              </a:rPr>
              <a:t>abbcde</a:t>
            </a:r>
            <a:endParaRPr lang="en-US" altLang="zh-CN" b="1" dirty="0">
              <a:latin typeface="黑体" pitchFamily="2" charset="-122"/>
              <a:ea typeface="黑体" pitchFamily="2" charset="-122"/>
            </a:endParaRPr>
          </a:p>
        </p:txBody>
      </p:sp>
      <p:sp>
        <p:nvSpPr>
          <p:cNvPr id="13316" name="Text Box 12"/>
          <p:cNvSpPr txBox="1">
            <a:spLocks noChangeArrowheads="1"/>
          </p:cNvSpPr>
          <p:nvPr/>
        </p:nvSpPr>
        <p:spPr bwMode="auto">
          <a:xfrm>
            <a:off x="0" y="5516563"/>
            <a:ext cx="609600" cy="57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b="1">
                <a:latin typeface="Comic Sans MS" pitchFamily="66" charset="0"/>
              </a:rPr>
              <a:t>a</a:t>
            </a:r>
          </a:p>
        </p:txBody>
      </p:sp>
      <p:sp>
        <p:nvSpPr>
          <p:cNvPr id="13317" name="Text Box 13"/>
          <p:cNvSpPr txBox="1">
            <a:spLocks noChangeArrowheads="1"/>
          </p:cNvSpPr>
          <p:nvPr/>
        </p:nvSpPr>
        <p:spPr bwMode="auto">
          <a:xfrm>
            <a:off x="533400" y="5516563"/>
            <a:ext cx="304800" cy="57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b="1">
                <a:latin typeface="Comic Sans MS" pitchFamily="66" charset="0"/>
              </a:rPr>
              <a:t>b</a:t>
            </a:r>
          </a:p>
        </p:txBody>
      </p:sp>
      <p:sp>
        <p:nvSpPr>
          <p:cNvPr id="13318" name="Text Box 14"/>
          <p:cNvSpPr txBox="1">
            <a:spLocks noChangeArrowheads="1"/>
          </p:cNvSpPr>
          <p:nvPr/>
        </p:nvSpPr>
        <p:spPr bwMode="auto">
          <a:xfrm>
            <a:off x="1066800" y="5516563"/>
            <a:ext cx="304800" cy="57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b="1">
                <a:latin typeface="Comic Sans MS" pitchFamily="66" charset="0"/>
              </a:rPr>
              <a:t>b</a:t>
            </a:r>
          </a:p>
        </p:txBody>
      </p:sp>
      <p:sp>
        <p:nvSpPr>
          <p:cNvPr id="13319" name="Text Box 15"/>
          <p:cNvSpPr txBox="1">
            <a:spLocks noChangeArrowheads="1"/>
          </p:cNvSpPr>
          <p:nvPr/>
        </p:nvSpPr>
        <p:spPr bwMode="auto">
          <a:xfrm>
            <a:off x="1524000" y="5516563"/>
            <a:ext cx="304800" cy="57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b="1">
                <a:latin typeface="Comic Sans MS" pitchFamily="66" charset="0"/>
              </a:rPr>
              <a:t>c</a:t>
            </a:r>
          </a:p>
        </p:txBody>
      </p:sp>
      <p:sp>
        <p:nvSpPr>
          <p:cNvPr id="13320" name="Text Box 16"/>
          <p:cNvSpPr txBox="1">
            <a:spLocks noChangeArrowheads="1"/>
          </p:cNvSpPr>
          <p:nvPr/>
        </p:nvSpPr>
        <p:spPr bwMode="auto">
          <a:xfrm>
            <a:off x="1981200" y="5516563"/>
            <a:ext cx="304800" cy="57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b="1">
                <a:latin typeface="Comic Sans MS" pitchFamily="66" charset="0"/>
              </a:rPr>
              <a:t>d</a:t>
            </a:r>
          </a:p>
        </p:txBody>
      </p:sp>
      <p:sp>
        <p:nvSpPr>
          <p:cNvPr id="13321" name="Text Box 17"/>
          <p:cNvSpPr txBox="1">
            <a:spLocks noChangeArrowheads="1"/>
          </p:cNvSpPr>
          <p:nvPr/>
        </p:nvSpPr>
        <p:spPr bwMode="auto">
          <a:xfrm>
            <a:off x="2590800" y="5516563"/>
            <a:ext cx="381000" cy="57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b="1">
                <a:latin typeface="Comic Sans MS" pitchFamily="66" charset="0"/>
              </a:rPr>
              <a:t>e</a:t>
            </a:r>
          </a:p>
        </p:txBody>
      </p:sp>
      <p:sp>
        <p:nvSpPr>
          <p:cNvPr id="13322" name="Line 18"/>
          <p:cNvSpPr>
            <a:spLocks noChangeShapeType="1"/>
          </p:cNvSpPr>
          <p:nvPr/>
        </p:nvSpPr>
        <p:spPr bwMode="auto">
          <a:xfrm>
            <a:off x="3124200" y="563563"/>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3" name="Line 19"/>
          <p:cNvSpPr>
            <a:spLocks noChangeShapeType="1"/>
          </p:cNvSpPr>
          <p:nvPr/>
        </p:nvSpPr>
        <p:spPr bwMode="auto">
          <a:xfrm>
            <a:off x="3127375" y="944563"/>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4" name="Line 20"/>
          <p:cNvSpPr>
            <a:spLocks noChangeShapeType="1"/>
          </p:cNvSpPr>
          <p:nvPr/>
        </p:nvSpPr>
        <p:spPr bwMode="auto">
          <a:xfrm>
            <a:off x="3127375" y="4983163"/>
            <a:ext cx="5864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5" name="Text Box 21"/>
          <p:cNvSpPr txBox="1">
            <a:spLocks noChangeArrowheads="1"/>
          </p:cNvSpPr>
          <p:nvPr/>
        </p:nvSpPr>
        <p:spPr bwMode="auto">
          <a:xfrm>
            <a:off x="3124200" y="563563"/>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a:ea typeface="隶书" pitchFamily="49" charset="-122"/>
              </a:rPr>
              <a:t>步骤</a:t>
            </a:r>
          </a:p>
        </p:txBody>
      </p:sp>
      <p:sp>
        <p:nvSpPr>
          <p:cNvPr id="13326" name="Text Box 22"/>
          <p:cNvSpPr txBox="1">
            <a:spLocks noChangeArrowheads="1"/>
          </p:cNvSpPr>
          <p:nvPr/>
        </p:nvSpPr>
        <p:spPr bwMode="auto">
          <a:xfrm>
            <a:off x="3886200" y="563563"/>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a:ea typeface="隶书" pitchFamily="49" charset="-122"/>
              </a:rPr>
              <a:t>符号栈</a:t>
            </a:r>
          </a:p>
        </p:txBody>
      </p:sp>
      <p:sp>
        <p:nvSpPr>
          <p:cNvPr id="13327" name="Text Box 23"/>
          <p:cNvSpPr txBox="1">
            <a:spLocks noChangeArrowheads="1"/>
          </p:cNvSpPr>
          <p:nvPr/>
        </p:nvSpPr>
        <p:spPr bwMode="auto">
          <a:xfrm>
            <a:off x="5181600" y="563563"/>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a:ea typeface="隶书" pitchFamily="49" charset="-122"/>
              </a:rPr>
              <a:t>输入符号串</a:t>
            </a:r>
          </a:p>
        </p:txBody>
      </p:sp>
      <p:sp>
        <p:nvSpPr>
          <p:cNvPr id="13328" name="Text Box 24"/>
          <p:cNvSpPr txBox="1">
            <a:spLocks noChangeArrowheads="1"/>
          </p:cNvSpPr>
          <p:nvPr/>
        </p:nvSpPr>
        <p:spPr bwMode="auto">
          <a:xfrm>
            <a:off x="7162800" y="563563"/>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a:ea typeface="隶书" pitchFamily="49" charset="-122"/>
              </a:rPr>
              <a:t>动作</a:t>
            </a:r>
          </a:p>
        </p:txBody>
      </p:sp>
      <p:sp>
        <p:nvSpPr>
          <p:cNvPr id="13329" name="Line 25"/>
          <p:cNvSpPr>
            <a:spLocks noChangeShapeType="1"/>
          </p:cNvSpPr>
          <p:nvPr/>
        </p:nvSpPr>
        <p:spPr bwMode="auto">
          <a:xfrm>
            <a:off x="3810000" y="563563"/>
            <a:ext cx="0" cy="441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4" name="Text Box 26"/>
          <p:cNvSpPr txBox="1">
            <a:spLocks noChangeArrowheads="1"/>
          </p:cNvSpPr>
          <p:nvPr/>
        </p:nvSpPr>
        <p:spPr bwMode="auto">
          <a:xfrm>
            <a:off x="3124200" y="944563"/>
            <a:ext cx="586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1800" b="1">
                <a:latin typeface="Comic Sans MS" pitchFamily="66" charset="0"/>
              </a:rPr>
              <a:t> 1）   #           </a:t>
            </a:r>
            <a:r>
              <a:rPr lang="en-US" altLang="zh-CN" sz="1800" b="1">
                <a:latin typeface="Comic Sans MS" pitchFamily="66" charset="0"/>
              </a:rPr>
              <a:t>abbcde#           </a:t>
            </a:r>
            <a:r>
              <a:rPr lang="zh-CN" altLang="en-US" sz="1800" b="1">
                <a:latin typeface="Comic Sans MS" pitchFamily="66" charset="0"/>
              </a:rPr>
              <a:t>移进</a:t>
            </a:r>
          </a:p>
        </p:txBody>
      </p:sp>
      <p:sp>
        <p:nvSpPr>
          <p:cNvPr id="7195" name="Text Box 27"/>
          <p:cNvSpPr txBox="1">
            <a:spLocks noChangeArrowheads="1"/>
          </p:cNvSpPr>
          <p:nvPr/>
        </p:nvSpPr>
        <p:spPr bwMode="auto">
          <a:xfrm>
            <a:off x="3127375" y="126365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1800" b="1">
                <a:latin typeface="Comic Sans MS" pitchFamily="66" charset="0"/>
              </a:rPr>
              <a:t> 2）   #</a:t>
            </a:r>
            <a:r>
              <a:rPr lang="en-US" altLang="zh-CN" sz="1800" b="1">
                <a:latin typeface="Comic Sans MS" pitchFamily="66" charset="0"/>
              </a:rPr>
              <a:t>a           bbcde#           </a:t>
            </a:r>
            <a:r>
              <a:rPr lang="zh-CN" altLang="en-US" sz="1800" b="1">
                <a:latin typeface="Comic Sans MS" pitchFamily="66" charset="0"/>
              </a:rPr>
              <a:t>移进</a:t>
            </a:r>
          </a:p>
        </p:txBody>
      </p:sp>
      <p:grpSp>
        <p:nvGrpSpPr>
          <p:cNvPr id="2" name="Group 28"/>
          <p:cNvGrpSpPr>
            <a:grpSpLocks/>
          </p:cNvGrpSpPr>
          <p:nvPr/>
        </p:nvGrpSpPr>
        <p:grpSpPr bwMode="auto">
          <a:xfrm>
            <a:off x="457200" y="1568450"/>
            <a:ext cx="8537575" cy="4024313"/>
            <a:chOff x="384" y="777"/>
            <a:chExt cx="5378" cy="2535"/>
          </a:xfrm>
        </p:grpSpPr>
        <p:sp>
          <p:nvSpPr>
            <p:cNvPr id="13356" name="Text Box 29"/>
            <p:cNvSpPr txBox="1">
              <a:spLocks noChangeArrowheads="1"/>
            </p:cNvSpPr>
            <p:nvPr/>
          </p:nvSpPr>
          <p:spPr bwMode="auto">
            <a:xfrm>
              <a:off x="384" y="2736"/>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b="1">
                  <a:latin typeface="Comic Sans MS" pitchFamily="66" charset="0"/>
                </a:rPr>
                <a:t>A</a:t>
              </a:r>
            </a:p>
          </p:txBody>
        </p:sp>
        <p:sp>
          <p:nvSpPr>
            <p:cNvPr id="13357" name="Line 30"/>
            <p:cNvSpPr>
              <a:spLocks noChangeShapeType="1"/>
            </p:cNvSpPr>
            <p:nvPr/>
          </p:nvSpPr>
          <p:spPr bwMode="auto">
            <a:xfrm flipV="1">
              <a:off x="528" y="307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8" name="Text Box 31"/>
            <p:cNvSpPr txBox="1">
              <a:spLocks noChangeArrowheads="1"/>
            </p:cNvSpPr>
            <p:nvPr/>
          </p:nvSpPr>
          <p:spPr bwMode="auto">
            <a:xfrm>
              <a:off x="2066" y="777"/>
              <a:ext cx="3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1800" b="1">
                  <a:latin typeface="Comic Sans MS" pitchFamily="66" charset="0"/>
                </a:rPr>
                <a:t> 3）   #</a:t>
              </a:r>
              <a:r>
                <a:rPr lang="en-US" altLang="zh-CN" sz="1800" b="1">
                  <a:latin typeface="Comic Sans MS" pitchFamily="66" charset="0"/>
                </a:rPr>
                <a:t>ab           bcde#           </a:t>
              </a:r>
              <a:r>
                <a:rPr lang="zh-CN" altLang="en-US" sz="1800" b="1">
                  <a:latin typeface="Comic Sans MS" pitchFamily="66" charset="0"/>
                </a:rPr>
                <a:t>归约(</a:t>
              </a:r>
              <a:r>
                <a:rPr lang="en-US" altLang="zh-CN" sz="1800" b="1">
                  <a:latin typeface="Comic Sans MS" pitchFamily="66" charset="0"/>
                </a:rPr>
                <a:t>A→b)</a:t>
              </a:r>
            </a:p>
          </p:txBody>
        </p:sp>
      </p:grpSp>
      <p:sp>
        <p:nvSpPr>
          <p:cNvPr id="7200" name="Text Box 32"/>
          <p:cNvSpPr txBox="1">
            <a:spLocks noChangeArrowheads="1"/>
          </p:cNvSpPr>
          <p:nvPr/>
        </p:nvSpPr>
        <p:spPr bwMode="auto">
          <a:xfrm>
            <a:off x="3127375" y="1935163"/>
            <a:ext cx="586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1800" b="1">
                <a:latin typeface="Comic Sans MS" pitchFamily="66" charset="0"/>
              </a:rPr>
              <a:t> 4）   #</a:t>
            </a:r>
            <a:r>
              <a:rPr lang="en-US" altLang="zh-CN" sz="1800" b="1">
                <a:latin typeface="Comic Sans MS" pitchFamily="66" charset="0"/>
              </a:rPr>
              <a:t>aA           bcde#           </a:t>
            </a:r>
            <a:r>
              <a:rPr lang="zh-CN" altLang="en-US" sz="1800" b="1">
                <a:latin typeface="Comic Sans MS" pitchFamily="66" charset="0"/>
              </a:rPr>
              <a:t>移进</a:t>
            </a:r>
          </a:p>
        </p:txBody>
      </p:sp>
      <p:grpSp>
        <p:nvGrpSpPr>
          <p:cNvPr id="3" name="Group 33"/>
          <p:cNvGrpSpPr>
            <a:grpSpLocks/>
          </p:cNvGrpSpPr>
          <p:nvPr/>
        </p:nvGrpSpPr>
        <p:grpSpPr bwMode="auto">
          <a:xfrm>
            <a:off x="685800" y="2316163"/>
            <a:ext cx="8308975" cy="3276600"/>
            <a:chOff x="528" y="1248"/>
            <a:chExt cx="5234" cy="2064"/>
          </a:xfrm>
        </p:grpSpPr>
        <p:sp>
          <p:nvSpPr>
            <p:cNvPr id="13352" name="Text Box 34"/>
            <p:cNvSpPr txBox="1">
              <a:spLocks noChangeArrowheads="1"/>
            </p:cNvSpPr>
            <p:nvPr/>
          </p:nvSpPr>
          <p:spPr bwMode="auto">
            <a:xfrm>
              <a:off x="720" y="2208"/>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b="1">
                  <a:latin typeface="Comic Sans MS" pitchFamily="66" charset="0"/>
                </a:rPr>
                <a:t>A</a:t>
              </a:r>
            </a:p>
          </p:txBody>
        </p:sp>
        <p:sp>
          <p:nvSpPr>
            <p:cNvPr id="13353" name="Line 35"/>
            <p:cNvSpPr>
              <a:spLocks noChangeShapeType="1"/>
            </p:cNvSpPr>
            <p:nvPr/>
          </p:nvSpPr>
          <p:spPr bwMode="auto">
            <a:xfrm flipV="1">
              <a:off x="912" y="2544"/>
              <a:ext cx="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4" name="Line 36"/>
            <p:cNvSpPr>
              <a:spLocks noChangeShapeType="1"/>
            </p:cNvSpPr>
            <p:nvPr/>
          </p:nvSpPr>
          <p:spPr bwMode="auto">
            <a:xfrm flipH="1">
              <a:off x="528" y="2544"/>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5" name="Text Box 37"/>
            <p:cNvSpPr txBox="1">
              <a:spLocks noChangeArrowheads="1"/>
            </p:cNvSpPr>
            <p:nvPr/>
          </p:nvSpPr>
          <p:spPr bwMode="auto">
            <a:xfrm>
              <a:off x="2066" y="1248"/>
              <a:ext cx="3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1800" b="1">
                  <a:latin typeface="Comic Sans MS" pitchFamily="66" charset="0"/>
                </a:rPr>
                <a:t> 5）   #</a:t>
              </a:r>
              <a:r>
                <a:rPr lang="en-US" altLang="zh-CN" sz="1800" b="1">
                  <a:latin typeface="Comic Sans MS" pitchFamily="66" charset="0"/>
                </a:rPr>
                <a:t>aAb          cde#            </a:t>
              </a:r>
              <a:r>
                <a:rPr lang="zh-CN" altLang="en-US" sz="1800" b="1">
                  <a:latin typeface="Comic Sans MS" pitchFamily="66" charset="0"/>
                </a:rPr>
                <a:t>归约(</a:t>
              </a:r>
              <a:r>
                <a:rPr lang="en-US" altLang="zh-CN" sz="1800" b="1">
                  <a:latin typeface="Comic Sans MS" pitchFamily="66" charset="0"/>
                </a:rPr>
                <a:t>A→Ab)</a:t>
              </a:r>
            </a:p>
          </p:txBody>
        </p:sp>
      </p:grpSp>
      <p:sp>
        <p:nvSpPr>
          <p:cNvPr id="7206" name="Text Box 38"/>
          <p:cNvSpPr txBox="1">
            <a:spLocks noChangeArrowheads="1"/>
          </p:cNvSpPr>
          <p:nvPr/>
        </p:nvSpPr>
        <p:spPr bwMode="auto">
          <a:xfrm>
            <a:off x="3127375" y="2697163"/>
            <a:ext cx="586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1800" b="1">
                <a:latin typeface="Comic Sans MS" pitchFamily="66" charset="0"/>
              </a:rPr>
              <a:t> 6）   #</a:t>
            </a:r>
            <a:r>
              <a:rPr lang="en-US" altLang="zh-CN" sz="1800" b="1">
                <a:latin typeface="Comic Sans MS" pitchFamily="66" charset="0"/>
              </a:rPr>
              <a:t>aA           cde#            </a:t>
            </a:r>
            <a:r>
              <a:rPr lang="zh-CN" altLang="en-US" sz="1800" b="1">
                <a:latin typeface="Comic Sans MS" pitchFamily="66" charset="0"/>
              </a:rPr>
              <a:t>移进</a:t>
            </a:r>
          </a:p>
        </p:txBody>
      </p:sp>
      <p:sp>
        <p:nvSpPr>
          <p:cNvPr id="7207" name="Text Box 39"/>
          <p:cNvSpPr txBox="1">
            <a:spLocks noChangeArrowheads="1"/>
          </p:cNvSpPr>
          <p:nvPr/>
        </p:nvSpPr>
        <p:spPr bwMode="auto">
          <a:xfrm>
            <a:off x="3127375" y="3078163"/>
            <a:ext cx="586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1800" b="1">
                <a:latin typeface="Comic Sans MS" pitchFamily="66" charset="0"/>
              </a:rPr>
              <a:t> 7）   #</a:t>
            </a:r>
            <a:r>
              <a:rPr lang="en-US" altLang="zh-CN" sz="1800" b="1">
                <a:latin typeface="Comic Sans MS" pitchFamily="66" charset="0"/>
              </a:rPr>
              <a:t>aAc           de#            </a:t>
            </a:r>
            <a:r>
              <a:rPr lang="zh-CN" altLang="en-US" sz="1800" b="1">
                <a:latin typeface="Comic Sans MS" pitchFamily="66" charset="0"/>
              </a:rPr>
              <a:t>移进</a:t>
            </a:r>
          </a:p>
        </p:txBody>
      </p:sp>
      <p:grpSp>
        <p:nvGrpSpPr>
          <p:cNvPr id="4" name="Group 40"/>
          <p:cNvGrpSpPr>
            <a:grpSpLocks/>
          </p:cNvGrpSpPr>
          <p:nvPr/>
        </p:nvGrpSpPr>
        <p:grpSpPr bwMode="auto">
          <a:xfrm>
            <a:off x="1905000" y="3459163"/>
            <a:ext cx="7089775" cy="2133600"/>
            <a:chOff x="1296" y="1968"/>
            <a:chExt cx="4466" cy="1344"/>
          </a:xfrm>
        </p:grpSpPr>
        <p:sp>
          <p:nvSpPr>
            <p:cNvPr id="13349" name="Text Box 41"/>
            <p:cNvSpPr txBox="1">
              <a:spLocks noChangeArrowheads="1"/>
            </p:cNvSpPr>
            <p:nvPr/>
          </p:nvSpPr>
          <p:spPr bwMode="auto">
            <a:xfrm>
              <a:off x="1296" y="2208"/>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b="1">
                  <a:latin typeface="Comic Sans MS" pitchFamily="66" charset="0"/>
                </a:rPr>
                <a:t>B</a:t>
              </a:r>
            </a:p>
          </p:txBody>
        </p:sp>
        <p:sp>
          <p:nvSpPr>
            <p:cNvPr id="13350" name="Line 42"/>
            <p:cNvSpPr>
              <a:spLocks noChangeShapeType="1"/>
            </p:cNvSpPr>
            <p:nvPr/>
          </p:nvSpPr>
          <p:spPr bwMode="auto">
            <a:xfrm flipV="1">
              <a:off x="1440" y="2544"/>
              <a:ext cx="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1" name="Text Box 43"/>
            <p:cNvSpPr txBox="1">
              <a:spLocks noChangeArrowheads="1"/>
            </p:cNvSpPr>
            <p:nvPr/>
          </p:nvSpPr>
          <p:spPr bwMode="auto">
            <a:xfrm>
              <a:off x="2066" y="1968"/>
              <a:ext cx="3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1800" b="1">
                  <a:latin typeface="Comic Sans MS" pitchFamily="66" charset="0"/>
                </a:rPr>
                <a:t> 8）   #</a:t>
              </a:r>
              <a:r>
                <a:rPr lang="en-US" altLang="zh-CN" sz="1800" b="1">
                  <a:latin typeface="Comic Sans MS" pitchFamily="66" charset="0"/>
                </a:rPr>
                <a:t>aAcd           e#            </a:t>
              </a:r>
              <a:r>
                <a:rPr lang="zh-CN" altLang="en-US" sz="1800" b="1">
                  <a:latin typeface="Comic Sans MS" pitchFamily="66" charset="0"/>
                </a:rPr>
                <a:t>归约(</a:t>
              </a:r>
              <a:r>
                <a:rPr lang="en-US" altLang="zh-CN" sz="1800" b="1">
                  <a:latin typeface="Comic Sans MS" pitchFamily="66" charset="0"/>
                </a:rPr>
                <a:t>B→d)</a:t>
              </a:r>
            </a:p>
          </p:txBody>
        </p:sp>
      </p:grpSp>
      <p:sp>
        <p:nvSpPr>
          <p:cNvPr id="7212" name="Text Box 44"/>
          <p:cNvSpPr txBox="1">
            <a:spLocks noChangeArrowheads="1"/>
          </p:cNvSpPr>
          <p:nvPr/>
        </p:nvSpPr>
        <p:spPr bwMode="auto">
          <a:xfrm>
            <a:off x="3127375" y="3840163"/>
            <a:ext cx="586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1800" b="1">
                <a:latin typeface="Comic Sans MS" pitchFamily="66" charset="0"/>
              </a:rPr>
              <a:t> 9）   #</a:t>
            </a:r>
            <a:r>
              <a:rPr lang="en-US" altLang="zh-CN" sz="1800" b="1">
                <a:latin typeface="Comic Sans MS" pitchFamily="66" charset="0"/>
              </a:rPr>
              <a:t>aAcB           e#            </a:t>
            </a:r>
            <a:r>
              <a:rPr lang="zh-CN" altLang="en-US" sz="1800" b="1">
                <a:latin typeface="Comic Sans MS" pitchFamily="66" charset="0"/>
              </a:rPr>
              <a:t>移进</a:t>
            </a:r>
          </a:p>
        </p:txBody>
      </p:sp>
      <p:sp>
        <p:nvSpPr>
          <p:cNvPr id="7213" name="Text Box 45"/>
          <p:cNvSpPr txBox="1">
            <a:spLocks noChangeArrowheads="1"/>
          </p:cNvSpPr>
          <p:nvPr/>
        </p:nvSpPr>
        <p:spPr bwMode="auto">
          <a:xfrm>
            <a:off x="3127375" y="4525963"/>
            <a:ext cx="586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1800" b="1">
                <a:latin typeface="Comic Sans MS" pitchFamily="66" charset="0"/>
              </a:rPr>
              <a:t>11）   #</a:t>
            </a:r>
            <a:r>
              <a:rPr lang="en-US" altLang="zh-CN" sz="1800" b="1">
                <a:latin typeface="Comic Sans MS" pitchFamily="66" charset="0"/>
              </a:rPr>
              <a:t>S               #            </a:t>
            </a:r>
            <a:r>
              <a:rPr lang="zh-CN" altLang="en-US" sz="1800" b="1">
                <a:latin typeface="Comic Sans MS" pitchFamily="66" charset="0"/>
              </a:rPr>
              <a:t>接受</a:t>
            </a:r>
          </a:p>
        </p:txBody>
      </p:sp>
      <p:grpSp>
        <p:nvGrpSpPr>
          <p:cNvPr id="5" name="Group 46"/>
          <p:cNvGrpSpPr>
            <a:grpSpLocks/>
          </p:cNvGrpSpPr>
          <p:nvPr/>
        </p:nvGrpSpPr>
        <p:grpSpPr bwMode="auto">
          <a:xfrm>
            <a:off x="152400" y="2620963"/>
            <a:ext cx="8842375" cy="3048000"/>
            <a:chOff x="192" y="1440"/>
            <a:chExt cx="5570" cy="1920"/>
          </a:xfrm>
        </p:grpSpPr>
        <p:sp>
          <p:nvSpPr>
            <p:cNvPr id="13342" name="Text Box 47"/>
            <p:cNvSpPr txBox="1">
              <a:spLocks noChangeArrowheads="1"/>
            </p:cNvSpPr>
            <p:nvPr/>
          </p:nvSpPr>
          <p:spPr bwMode="auto">
            <a:xfrm>
              <a:off x="1008" y="1440"/>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b="1" dirty="0">
                  <a:latin typeface="Comic Sans MS" pitchFamily="66" charset="0"/>
                </a:rPr>
                <a:t>S</a:t>
              </a:r>
            </a:p>
          </p:txBody>
        </p:sp>
        <p:sp>
          <p:nvSpPr>
            <p:cNvPr id="13343" name="Freeform 48"/>
            <p:cNvSpPr>
              <a:spLocks/>
            </p:cNvSpPr>
            <p:nvPr/>
          </p:nvSpPr>
          <p:spPr bwMode="auto">
            <a:xfrm>
              <a:off x="192" y="1776"/>
              <a:ext cx="912" cy="1584"/>
            </a:xfrm>
            <a:custGeom>
              <a:avLst/>
              <a:gdLst>
                <a:gd name="T0" fmla="*/ 912 w 912"/>
                <a:gd name="T1" fmla="*/ 0 h 1584"/>
                <a:gd name="T2" fmla="*/ 192 w 912"/>
                <a:gd name="T3" fmla="*/ 384 h 1584"/>
                <a:gd name="T4" fmla="*/ 0 w 912"/>
                <a:gd name="T5" fmla="*/ 1584 h 1584"/>
                <a:gd name="T6" fmla="*/ 0 60000 65536"/>
                <a:gd name="T7" fmla="*/ 0 60000 65536"/>
                <a:gd name="T8" fmla="*/ 0 60000 65536"/>
                <a:gd name="T9" fmla="*/ 0 w 912"/>
                <a:gd name="T10" fmla="*/ 0 h 1584"/>
                <a:gd name="T11" fmla="*/ 912 w 912"/>
                <a:gd name="T12" fmla="*/ 1584 h 1584"/>
              </a:gdLst>
              <a:ahLst/>
              <a:cxnLst>
                <a:cxn ang="T6">
                  <a:pos x="T0" y="T1"/>
                </a:cxn>
                <a:cxn ang="T7">
                  <a:pos x="T2" y="T3"/>
                </a:cxn>
                <a:cxn ang="T8">
                  <a:pos x="T4" y="T5"/>
                </a:cxn>
              </a:cxnLst>
              <a:rect l="T9" t="T10" r="T11" b="T12"/>
              <a:pathLst>
                <a:path w="912" h="1584">
                  <a:moveTo>
                    <a:pt x="912" y="0"/>
                  </a:moveTo>
                  <a:cubicBezTo>
                    <a:pt x="628" y="60"/>
                    <a:pt x="344" y="120"/>
                    <a:pt x="192" y="384"/>
                  </a:cubicBezTo>
                  <a:cubicBezTo>
                    <a:pt x="40" y="648"/>
                    <a:pt x="20" y="1116"/>
                    <a:pt x="0" y="158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4" name="Line 49"/>
            <p:cNvSpPr>
              <a:spLocks noChangeShapeType="1"/>
            </p:cNvSpPr>
            <p:nvPr/>
          </p:nvSpPr>
          <p:spPr bwMode="auto">
            <a:xfrm flipV="1">
              <a:off x="1152" y="1776"/>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5" name="Freeform 50"/>
            <p:cNvSpPr>
              <a:spLocks/>
            </p:cNvSpPr>
            <p:nvPr/>
          </p:nvSpPr>
          <p:spPr bwMode="auto">
            <a:xfrm>
              <a:off x="1200" y="1776"/>
              <a:ext cx="672" cy="1584"/>
            </a:xfrm>
            <a:custGeom>
              <a:avLst/>
              <a:gdLst>
                <a:gd name="T0" fmla="*/ 0 w 672"/>
                <a:gd name="T1" fmla="*/ 0 h 1584"/>
                <a:gd name="T2" fmla="*/ 480 w 672"/>
                <a:gd name="T3" fmla="*/ 384 h 1584"/>
                <a:gd name="T4" fmla="*/ 672 w 672"/>
                <a:gd name="T5" fmla="*/ 1584 h 1584"/>
                <a:gd name="T6" fmla="*/ 0 60000 65536"/>
                <a:gd name="T7" fmla="*/ 0 60000 65536"/>
                <a:gd name="T8" fmla="*/ 0 60000 65536"/>
                <a:gd name="T9" fmla="*/ 0 w 672"/>
                <a:gd name="T10" fmla="*/ 0 h 1584"/>
                <a:gd name="T11" fmla="*/ 672 w 672"/>
                <a:gd name="T12" fmla="*/ 1584 h 1584"/>
              </a:gdLst>
              <a:ahLst/>
              <a:cxnLst>
                <a:cxn ang="T6">
                  <a:pos x="T0" y="T1"/>
                </a:cxn>
                <a:cxn ang="T7">
                  <a:pos x="T2" y="T3"/>
                </a:cxn>
                <a:cxn ang="T8">
                  <a:pos x="T4" y="T5"/>
                </a:cxn>
              </a:cxnLst>
              <a:rect l="T9" t="T10" r="T11" b="T12"/>
              <a:pathLst>
                <a:path w="672" h="1584">
                  <a:moveTo>
                    <a:pt x="0" y="0"/>
                  </a:moveTo>
                  <a:cubicBezTo>
                    <a:pt x="184" y="60"/>
                    <a:pt x="368" y="120"/>
                    <a:pt x="480" y="384"/>
                  </a:cubicBezTo>
                  <a:cubicBezTo>
                    <a:pt x="592" y="648"/>
                    <a:pt x="632" y="1116"/>
                    <a:pt x="672" y="158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6" name="Text Box 51"/>
            <p:cNvSpPr txBox="1">
              <a:spLocks noChangeArrowheads="1"/>
            </p:cNvSpPr>
            <p:nvPr/>
          </p:nvSpPr>
          <p:spPr bwMode="auto">
            <a:xfrm>
              <a:off x="2066" y="2409"/>
              <a:ext cx="3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1800" b="1">
                  <a:latin typeface="Comic Sans MS" pitchFamily="66" charset="0"/>
                </a:rPr>
                <a:t>10）   #</a:t>
              </a:r>
              <a:r>
                <a:rPr lang="en-US" altLang="zh-CN" sz="1800" b="1">
                  <a:latin typeface="Comic Sans MS" pitchFamily="66" charset="0"/>
                </a:rPr>
                <a:t>aAcBe          #           </a:t>
              </a:r>
              <a:r>
                <a:rPr lang="zh-CN" altLang="en-US" sz="1800" b="1">
                  <a:latin typeface="Comic Sans MS" pitchFamily="66" charset="0"/>
                </a:rPr>
                <a:t>归约(</a:t>
              </a:r>
              <a:r>
                <a:rPr lang="en-US" altLang="zh-CN" sz="1800" b="1">
                  <a:latin typeface="Comic Sans MS" pitchFamily="66" charset="0"/>
                </a:rPr>
                <a:t>S→aAcBe)</a:t>
              </a:r>
            </a:p>
          </p:txBody>
        </p:sp>
        <p:sp>
          <p:nvSpPr>
            <p:cNvPr id="13347" name="Line 52"/>
            <p:cNvSpPr>
              <a:spLocks noChangeShapeType="1"/>
            </p:cNvSpPr>
            <p:nvPr/>
          </p:nvSpPr>
          <p:spPr bwMode="auto">
            <a:xfrm flipH="1">
              <a:off x="864" y="1776"/>
              <a:ext cx="24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8" name="Line 53"/>
            <p:cNvSpPr>
              <a:spLocks noChangeShapeType="1"/>
            </p:cNvSpPr>
            <p:nvPr/>
          </p:nvSpPr>
          <p:spPr bwMode="auto">
            <a:xfrm>
              <a:off x="1200" y="1776"/>
              <a:ext cx="24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41" name="Text Box 55"/>
          <p:cNvSpPr txBox="1">
            <a:spLocks noChangeArrowheads="1"/>
          </p:cNvSpPr>
          <p:nvPr/>
        </p:nvSpPr>
        <p:spPr bwMode="auto">
          <a:xfrm>
            <a:off x="4343400" y="182245"/>
            <a:ext cx="563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a:latin typeface="黑体" pitchFamily="2" charset="-122"/>
                <a:ea typeface="黑体" pitchFamily="2" charset="-122"/>
              </a:rPr>
              <a:t>对输入串 #</a:t>
            </a:r>
            <a:r>
              <a:rPr lang="en-US" altLang="zh-CN" sz="2000" b="1">
                <a:latin typeface="黑体" pitchFamily="2" charset="-122"/>
                <a:ea typeface="黑体" pitchFamily="2" charset="-122"/>
              </a:rPr>
              <a:t>abbcde# </a:t>
            </a:r>
            <a:r>
              <a:rPr lang="zh-CN" altLang="en-US" sz="2000" b="1">
                <a:latin typeface="黑体" pitchFamily="2" charset="-122"/>
                <a:ea typeface="黑体" pitchFamily="2" charset="-122"/>
              </a:rPr>
              <a:t>的移进-归约分析过程：</a:t>
            </a:r>
          </a:p>
        </p:txBody>
      </p:sp>
      <p:sp>
        <p:nvSpPr>
          <p:cNvPr id="10" name="右弧形箭头 9"/>
          <p:cNvSpPr/>
          <p:nvPr/>
        </p:nvSpPr>
        <p:spPr>
          <a:xfrm>
            <a:off x="4716016" y="2499519"/>
            <a:ext cx="236984" cy="411163"/>
          </a:xfrm>
          <a:prstGeom prst="curved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TextBox 10"/>
          <p:cNvSpPr txBox="1"/>
          <p:nvPr/>
        </p:nvSpPr>
        <p:spPr>
          <a:xfrm>
            <a:off x="4067944" y="5402263"/>
            <a:ext cx="4104456" cy="461665"/>
          </a:xfrm>
          <a:prstGeom prst="rect">
            <a:avLst/>
          </a:prstGeom>
          <a:noFill/>
        </p:spPr>
        <p:txBody>
          <a:bodyPr wrap="square" rtlCol="0">
            <a:spAutoFit/>
          </a:bodyPr>
          <a:lstStyle/>
          <a:p>
            <a:r>
              <a:rPr lang="en-US" altLang="zh-CN" b="1" dirty="0" smtClean="0">
                <a:solidFill>
                  <a:srgbClr val="C00000"/>
                </a:solidFill>
              </a:rPr>
              <a:t>!!!</a:t>
            </a:r>
            <a:r>
              <a:rPr lang="zh-CN" altLang="en-US" b="1" dirty="0" smtClean="0">
                <a:solidFill>
                  <a:srgbClr val="C00000"/>
                </a:solidFill>
              </a:rPr>
              <a:t>难点：</a:t>
            </a:r>
            <a:r>
              <a:rPr lang="en-US" altLang="zh-CN" b="1" dirty="0" smtClean="0">
                <a:solidFill>
                  <a:srgbClr val="C00000"/>
                </a:solidFill>
              </a:rPr>
              <a:t>5</a:t>
            </a:r>
            <a:r>
              <a:rPr lang="zh-CN" altLang="en-US" b="1" dirty="0" smtClean="0">
                <a:solidFill>
                  <a:srgbClr val="C00000"/>
                </a:solidFill>
              </a:rPr>
              <a:t>）到</a:t>
            </a:r>
            <a:r>
              <a:rPr lang="en-US" altLang="zh-CN" b="1" dirty="0" smtClean="0">
                <a:solidFill>
                  <a:srgbClr val="C00000"/>
                </a:solidFill>
              </a:rPr>
              <a:t>6</a:t>
            </a:r>
            <a:r>
              <a:rPr lang="zh-CN" altLang="en-US" b="1" dirty="0" smtClean="0">
                <a:solidFill>
                  <a:srgbClr val="C00000"/>
                </a:solidFill>
              </a:rPr>
              <a:t>）</a:t>
            </a:r>
            <a:r>
              <a:rPr lang="zh-CN" altLang="en-US" b="1" dirty="0" smtClean="0">
                <a:solidFill>
                  <a:srgbClr val="C00000"/>
                </a:solidFill>
              </a:rPr>
              <a:t>的归约</a:t>
            </a:r>
            <a:endParaRPr lang="zh-CN" altLang="en-US"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20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20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21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2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4" grpId="0" autoUpdateAnimBg="0"/>
      <p:bldP spid="7195" grpId="0" autoUpdateAnimBg="0"/>
      <p:bldP spid="7200" grpId="0" autoUpdateAnimBg="0"/>
      <p:bldP spid="7206" grpId="0" autoUpdateAnimBg="0"/>
      <p:bldP spid="7207" grpId="0" autoUpdateAnimBg="0"/>
      <p:bldP spid="7212" grpId="0" autoUpdateAnimBg="0"/>
      <p:bldP spid="7213" grpId="0" autoUpdateAnimBg="0"/>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9200" y="548680"/>
            <a:ext cx="7992888" cy="830997"/>
          </a:xfrm>
          <a:prstGeom prst="rect">
            <a:avLst/>
          </a:prstGeom>
          <a:noFill/>
        </p:spPr>
        <p:txBody>
          <a:bodyPr wrap="square" rtlCol="0">
            <a:spAutoFit/>
          </a:bodyPr>
          <a:lstStyle/>
          <a:p>
            <a:r>
              <a:rPr lang="zh-CN" altLang="en-US" b="1" dirty="0" smtClean="0"/>
              <a:t>目前有两种典型的解决</a:t>
            </a:r>
            <a:r>
              <a:rPr lang="zh-CN" altLang="en-US" b="1" dirty="0"/>
              <a:t>何时归约</a:t>
            </a:r>
            <a:r>
              <a:rPr lang="zh-CN" altLang="en-US" b="1" dirty="0" smtClean="0"/>
              <a:t>的算法：</a:t>
            </a:r>
            <a:r>
              <a:rPr lang="zh-CN" altLang="en-US" b="1" dirty="0" smtClean="0">
                <a:solidFill>
                  <a:srgbClr val="C00000"/>
                </a:solidFill>
              </a:rPr>
              <a:t>简单优先分析方法、</a:t>
            </a:r>
            <a:r>
              <a:rPr lang="en-US" altLang="zh-CN" b="1" dirty="0" smtClean="0">
                <a:solidFill>
                  <a:srgbClr val="C00000"/>
                </a:solidFill>
              </a:rPr>
              <a:t>LR</a:t>
            </a:r>
            <a:r>
              <a:rPr lang="zh-CN" altLang="en-US" b="1" dirty="0" smtClean="0">
                <a:solidFill>
                  <a:srgbClr val="C00000"/>
                </a:solidFill>
              </a:rPr>
              <a:t>分析方法。</a:t>
            </a:r>
            <a:endParaRPr lang="en-US" altLang="zh-CN" b="1" dirty="0" smtClean="0">
              <a:solidFill>
                <a:srgbClr val="C00000"/>
              </a:solidFill>
            </a:endParaRPr>
          </a:p>
        </p:txBody>
      </p:sp>
      <p:sp>
        <p:nvSpPr>
          <p:cNvPr id="4" name="TextBox 3"/>
          <p:cNvSpPr txBox="1"/>
          <p:nvPr/>
        </p:nvSpPr>
        <p:spPr>
          <a:xfrm>
            <a:off x="672344" y="2996952"/>
            <a:ext cx="7899744" cy="830997"/>
          </a:xfrm>
          <a:prstGeom prst="rect">
            <a:avLst/>
          </a:prstGeom>
          <a:noFill/>
        </p:spPr>
        <p:txBody>
          <a:bodyPr wrap="square" rtlCol="0">
            <a:spAutoFit/>
          </a:bodyPr>
          <a:lstStyle/>
          <a:p>
            <a:r>
              <a:rPr lang="en-US" altLang="zh-CN" b="1" dirty="0" smtClean="0"/>
              <a:t>LR</a:t>
            </a:r>
            <a:r>
              <a:rPr lang="zh-CN" altLang="en-US" b="1" dirty="0" smtClean="0"/>
              <a:t>分析方法：向后多看几个符号，然后决定选择哪个子</a:t>
            </a:r>
            <a:r>
              <a:rPr lang="zh-CN" altLang="en-US" b="1" dirty="0"/>
              <a:t>串归约</a:t>
            </a:r>
            <a:r>
              <a:rPr lang="zh-CN" altLang="en-US" b="1" dirty="0" smtClean="0"/>
              <a:t>。</a:t>
            </a:r>
            <a:endParaRPr lang="zh-CN" altLang="en-US" b="1" dirty="0"/>
          </a:p>
        </p:txBody>
      </p:sp>
      <p:sp>
        <p:nvSpPr>
          <p:cNvPr id="5" name="TextBox 4"/>
          <p:cNvSpPr txBox="1"/>
          <p:nvPr/>
        </p:nvSpPr>
        <p:spPr>
          <a:xfrm>
            <a:off x="672344" y="3838134"/>
            <a:ext cx="7899744" cy="830997"/>
          </a:xfrm>
          <a:prstGeom prst="rect">
            <a:avLst/>
          </a:prstGeom>
          <a:noFill/>
        </p:spPr>
        <p:txBody>
          <a:bodyPr wrap="square" rtlCol="0">
            <a:spAutoFit/>
          </a:bodyPr>
          <a:lstStyle/>
          <a:p>
            <a:r>
              <a:rPr lang="zh-CN" altLang="en-US" b="1" dirty="0" smtClean="0"/>
              <a:t>简单优先分析方法，准确、规范，但是工作量太大，效率太低，实际用处不大。</a:t>
            </a:r>
            <a:endParaRPr lang="en-US" altLang="zh-CN" b="1" dirty="0" smtClean="0"/>
          </a:p>
        </p:txBody>
      </p:sp>
      <p:sp>
        <p:nvSpPr>
          <p:cNvPr id="7" name="TextBox 6"/>
          <p:cNvSpPr txBox="1"/>
          <p:nvPr/>
        </p:nvSpPr>
        <p:spPr>
          <a:xfrm>
            <a:off x="672344" y="1628800"/>
            <a:ext cx="7899744" cy="1200329"/>
          </a:xfrm>
          <a:prstGeom prst="rect">
            <a:avLst/>
          </a:prstGeom>
          <a:noFill/>
        </p:spPr>
        <p:txBody>
          <a:bodyPr wrap="square" rtlCol="0">
            <a:spAutoFit/>
          </a:bodyPr>
          <a:lstStyle/>
          <a:p>
            <a:r>
              <a:rPr lang="zh-CN" altLang="en-US" b="1" dirty="0" smtClean="0">
                <a:solidFill>
                  <a:srgbClr val="C00000"/>
                </a:solidFill>
              </a:rPr>
              <a:t>简单优先分析方法：</a:t>
            </a:r>
            <a:r>
              <a:rPr lang="zh-CN" altLang="en-US" b="1" dirty="0" smtClean="0"/>
              <a:t>把所有符号（包括所有的终结符号和非终结符号）</a:t>
            </a:r>
            <a:r>
              <a:rPr lang="zh-CN" altLang="en-US" b="1" dirty="0"/>
              <a:t>按照归约</a:t>
            </a:r>
            <a:r>
              <a:rPr lang="zh-CN" altLang="en-US" b="1" dirty="0" smtClean="0"/>
              <a:t>的优先级排序</a:t>
            </a:r>
            <a:r>
              <a:rPr lang="zh-CN" altLang="en-US" b="1" dirty="0"/>
              <a:t>。归约</a:t>
            </a:r>
            <a:r>
              <a:rPr lang="zh-CN" altLang="en-US" b="1" dirty="0" smtClean="0"/>
              <a:t>时候，按照优先级先后</a:t>
            </a:r>
            <a:r>
              <a:rPr lang="zh-CN" altLang="en-US" b="1" dirty="0"/>
              <a:t>顺序归约</a:t>
            </a:r>
            <a:r>
              <a:rPr lang="zh-CN" altLang="en-US" b="1" dirty="0" smtClean="0"/>
              <a:t>。</a:t>
            </a:r>
            <a:endParaRPr lang="zh-CN" altLang="en-US" b="1" dirty="0"/>
          </a:p>
        </p:txBody>
      </p:sp>
      <p:sp>
        <p:nvSpPr>
          <p:cNvPr id="8" name="TextBox 7"/>
          <p:cNvSpPr txBox="1"/>
          <p:nvPr/>
        </p:nvSpPr>
        <p:spPr>
          <a:xfrm>
            <a:off x="672344" y="4869160"/>
            <a:ext cx="7899744" cy="830997"/>
          </a:xfrm>
          <a:prstGeom prst="rect">
            <a:avLst/>
          </a:prstGeom>
          <a:noFill/>
        </p:spPr>
        <p:txBody>
          <a:bodyPr wrap="square" rtlCol="0">
            <a:spAutoFit/>
          </a:bodyPr>
          <a:lstStyle/>
          <a:p>
            <a:r>
              <a:rPr lang="zh-CN" altLang="en-US" b="1" dirty="0" smtClean="0"/>
              <a:t>根据确定简单优先分析方法</a:t>
            </a:r>
            <a:r>
              <a:rPr lang="zh-CN" altLang="en-US" b="1" dirty="0"/>
              <a:t>的归约</a:t>
            </a:r>
            <a:r>
              <a:rPr lang="zh-CN" altLang="en-US" b="1" dirty="0" smtClean="0"/>
              <a:t>优先级的思路，算符优先算法应用较广。</a:t>
            </a:r>
            <a:endParaRPr lang="en-US" altLang="zh-CN" b="1" dirty="0" smtClean="0"/>
          </a:p>
        </p:txBody>
      </p:sp>
    </p:spTree>
    <p:extLst>
      <p:ext uri="{BB962C8B-B14F-4D97-AF65-F5344CB8AC3E}">
        <p14:creationId xmlns:p14="http://schemas.microsoft.com/office/powerpoint/2010/main" val="296491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normAutofit/>
          </a:bodyPr>
          <a:lstStyle/>
          <a:p>
            <a:pPr eaLnBrk="1" hangingPunct="1"/>
            <a:r>
              <a:rPr lang="en-US" altLang="zh-CN" sz="3200" dirty="0" smtClean="0">
                <a:latin typeface="幼圆" pitchFamily="49" charset="-122"/>
              </a:rPr>
              <a:t>5.3 </a:t>
            </a:r>
            <a:r>
              <a:rPr lang="zh-CN" altLang="en-US" sz="3200" dirty="0" smtClean="0">
                <a:latin typeface="幼圆" pitchFamily="49" charset="-122"/>
              </a:rPr>
              <a:t>算符优先分析方法</a:t>
            </a:r>
          </a:p>
        </p:txBody>
      </p:sp>
      <p:sp>
        <p:nvSpPr>
          <p:cNvPr id="3" name="矩形 2"/>
          <p:cNvSpPr/>
          <p:nvPr/>
        </p:nvSpPr>
        <p:spPr>
          <a:xfrm>
            <a:off x="467544" y="1628800"/>
            <a:ext cx="8136904" cy="830997"/>
          </a:xfrm>
          <a:prstGeom prst="rect">
            <a:avLst/>
          </a:prstGeom>
        </p:spPr>
        <p:txBody>
          <a:bodyPr wrap="square">
            <a:spAutoFit/>
          </a:bodyPr>
          <a:lstStyle/>
          <a:p>
            <a:pPr marL="0" lvl="1" eaLnBrk="1" hangingPunct="1">
              <a:spcBef>
                <a:spcPts val="0"/>
              </a:spcBef>
            </a:pPr>
            <a:r>
              <a:rPr lang="zh-CN" altLang="en-US" b="1" dirty="0" smtClean="0">
                <a:solidFill>
                  <a:srgbClr val="C00000"/>
                </a:solidFill>
              </a:rPr>
              <a:t>性质</a:t>
            </a:r>
            <a:r>
              <a:rPr lang="zh-CN" altLang="en-US" b="1" dirty="0" smtClean="0"/>
              <a:t>：</a:t>
            </a:r>
            <a:endParaRPr lang="en-US" altLang="zh-CN" b="1" dirty="0" smtClean="0"/>
          </a:p>
          <a:p>
            <a:pPr marL="0" lvl="1" eaLnBrk="1" hangingPunct="1">
              <a:spcBef>
                <a:spcPts val="0"/>
              </a:spcBef>
            </a:pPr>
            <a:r>
              <a:rPr lang="en-US" altLang="zh-CN" b="1" dirty="0" smtClean="0"/>
              <a:t>1</a:t>
            </a:r>
            <a:r>
              <a:rPr lang="zh-CN" altLang="en-US" b="1" dirty="0" smtClean="0"/>
              <a:t>、算符优先分析是一种自底向上分析方法</a:t>
            </a:r>
            <a:endParaRPr lang="en-US" altLang="zh-CN" b="1" dirty="0" smtClean="0"/>
          </a:p>
        </p:txBody>
      </p:sp>
      <p:sp>
        <p:nvSpPr>
          <p:cNvPr id="6" name="矩形 5"/>
          <p:cNvSpPr/>
          <p:nvPr/>
        </p:nvSpPr>
        <p:spPr>
          <a:xfrm>
            <a:off x="467544" y="2667040"/>
            <a:ext cx="8136904" cy="830997"/>
          </a:xfrm>
          <a:prstGeom prst="rect">
            <a:avLst/>
          </a:prstGeom>
        </p:spPr>
        <p:txBody>
          <a:bodyPr wrap="square">
            <a:spAutoFit/>
          </a:bodyPr>
          <a:lstStyle/>
          <a:p>
            <a:pPr marL="0" lvl="1" eaLnBrk="1" hangingPunct="1">
              <a:spcBef>
                <a:spcPts val="0"/>
              </a:spcBef>
            </a:pPr>
            <a:r>
              <a:rPr lang="en-US" altLang="zh-CN" b="1" dirty="0" smtClean="0"/>
              <a:t>2</a:t>
            </a:r>
            <a:r>
              <a:rPr lang="zh-CN" altLang="en-US" b="1" dirty="0" smtClean="0"/>
              <a:t>、</a:t>
            </a:r>
            <a:r>
              <a:rPr lang="zh-CN" altLang="en-US" b="1" dirty="0"/>
              <a:t>算符优先</a:t>
            </a:r>
            <a:r>
              <a:rPr lang="zh-CN" altLang="en-US" b="1" dirty="0" smtClean="0"/>
              <a:t>分析是非常适合分析表达式，但不局限于表达式的分析</a:t>
            </a:r>
            <a:endParaRPr lang="zh-CN" altLang="en-US" b="1" dirty="0"/>
          </a:p>
        </p:txBody>
      </p:sp>
      <p:sp>
        <p:nvSpPr>
          <p:cNvPr id="7" name="矩形 6"/>
          <p:cNvSpPr/>
          <p:nvPr/>
        </p:nvSpPr>
        <p:spPr>
          <a:xfrm>
            <a:off x="475576" y="4365104"/>
            <a:ext cx="8136904" cy="461665"/>
          </a:xfrm>
          <a:prstGeom prst="rect">
            <a:avLst/>
          </a:prstGeom>
        </p:spPr>
        <p:txBody>
          <a:bodyPr wrap="square">
            <a:spAutoFit/>
          </a:bodyPr>
          <a:lstStyle/>
          <a:p>
            <a:pPr marL="0" lvl="1" eaLnBrk="1" hangingPunct="1">
              <a:spcBef>
                <a:spcPts val="0"/>
              </a:spcBef>
            </a:pPr>
            <a:r>
              <a:rPr lang="en-US" altLang="zh-CN" b="1" dirty="0" smtClean="0"/>
              <a:t>4</a:t>
            </a:r>
            <a:r>
              <a:rPr lang="zh-CN" altLang="en-US" b="1" dirty="0" smtClean="0"/>
              <a:t>、</a:t>
            </a:r>
            <a:r>
              <a:rPr lang="zh-CN" altLang="en-US" b="1" dirty="0"/>
              <a:t>算符优先</a:t>
            </a:r>
            <a:r>
              <a:rPr lang="zh-CN" altLang="en-US" b="1" dirty="0" smtClean="0"/>
              <a:t>分析仅适用于算符优先文法。</a:t>
            </a:r>
            <a:endParaRPr lang="zh-CN" altLang="en-US" b="1" dirty="0"/>
          </a:p>
        </p:txBody>
      </p:sp>
      <p:sp>
        <p:nvSpPr>
          <p:cNvPr id="8" name="矩形 7"/>
          <p:cNvSpPr/>
          <p:nvPr/>
        </p:nvSpPr>
        <p:spPr>
          <a:xfrm>
            <a:off x="475576" y="3645024"/>
            <a:ext cx="8136904" cy="461665"/>
          </a:xfrm>
          <a:prstGeom prst="rect">
            <a:avLst/>
          </a:prstGeom>
        </p:spPr>
        <p:txBody>
          <a:bodyPr wrap="square">
            <a:spAutoFit/>
          </a:bodyPr>
          <a:lstStyle/>
          <a:p>
            <a:pPr marL="0" lvl="1" eaLnBrk="1" hangingPunct="1">
              <a:spcBef>
                <a:spcPts val="0"/>
              </a:spcBef>
            </a:pPr>
            <a:r>
              <a:rPr lang="en-US" altLang="zh-CN" b="1" dirty="0" smtClean="0"/>
              <a:t>3</a:t>
            </a:r>
            <a:r>
              <a:rPr lang="zh-CN" altLang="en-US" b="1" dirty="0" smtClean="0"/>
              <a:t>、</a:t>
            </a:r>
            <a:r>
              <a:rPr lang="zh-CN" altLang="en-US" b="1" dirty="0"/>
              <a:t>算符优先</a:t>
            </a:r>
            <a:r>
              <a:rPr lang="zh-CN" altLang="en-US" b="1" dirty="0" smtClean="0"/>
              <a:t>分析不规范（有出错的时候），但分析速度快</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极目远眺">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2_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1607</TotalTime>
  <Words>4279</Words>
  <Application>Microsoft Office PowerPoint</Application>
  <PresentationFormat>全屏显示(4:3)</PresentationFormat>
  <Paragraphs>745</Paragraphs>
  <Slides>31</Slides>
  <Notes>19</Notes>
  <HiddenSlides>0</HiddenSlides>
  <MMClips>0</MMClips>
  <ScaleCrop>false</ScaleCrop>
  <HeadingPairs>
    <vt:vector size="6" baseType="variant">
      <vt:variant>
        <vt:lpstr>主题</vt:lpstr>
      </vt:variant>
      <vt:variant>
        <vt:i4>4</vt:i4>
      </vt:variant>
      <vt:variant>
        <vt:lpstr>嵌入 OLE 服务器</vt:lpstr>
      </vt:variant>
      <vt:variant>
        <vt:i4>2</vt:i4>
      </vt:variant>
      <vt:variant>
        <vt:lpstr>幻灯片标题</vt:lpstr>
      </vt:variant>
      <vt:variant>
        <vt:i4>31</vt:i4>
      </vt:variant>
    </vt:vector>
  </HeadingPairs>
  <TitlesOfParts>
    <vt:vector size="37" baseType="lpstr">
      <vt:lpstr>极目远眺</vt:lpstr>
      <vt:lpstr>2_模块</vt:lpstr>
      <vt:lpstr>Office 主题​​</vt:lpstr>
      <vt:lpstr>1_Office 主题​​</vt:lpstr>
      <vt:lpstr>文档</vt:lpstr>
      <vt:lpstr>Document</vt:lpstr>
      <vt:lpstr>第5章  自底向上优先分析法</vt:lpstr>
      <vt:lpstr>讲解思路</vt:lpstr>
      <vt:lpstr>本章提要</vt:lpstr>
      <vt:lpstr>5.1 自底向上分析方法概述</vt:lpstr>
      <vt:lpstr>PowerPoint 演示文稿</vt:lpstr>
      <vt:lpstr>PowerPoint 演示文稿</vt:lpstr>
      <vt:lpstr>PowerPoint 演示文稿</vt:lpstr>
      <vt:lpstr>PowerPoint 演示文稿</vt:lpstr>
      <vt:lpstr>5.3 算符优先分析方法</vt:lpstr>
      <vt:lpstr>PowerPoint 演示文稿</vt:lpstr>
      <vt:lpstr>PowerPoint 演示文稿</vt:lpstr>
      <vt:lpstr>PowerPoint 演示文稿</vt:lpstr>
      <vt:lpstr>（规约）优先级的表示方法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算符优先分析算法</vt:lpstr>
      <vt:lpstr>算符优先分析算法</vt:lpstr>
      <vt:lpstr>算符优先分析方法的实质</vt:lpstr>
      <vt:lpstr>PowerPoint 演示文稿</vt:lpstr>
      <vt:lpstr>算符优先分析的局限性</vt:lpstr>
      <vt:lpstr>PowerPoint 演示文稿</vt:lpstr>
      <vt:lpstr>附：P121  习题3</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lijinxi</dc:creator>
  <cp:lastModifiedBy>jinxi</cp:lastModifiedBy>
  <cp:revision>415</cp:revision>
  <dcterms:created xsi:type="dcterms:W3CDTF">1601-01-01T00:00:00Z</dcterms:created>
  <dcterms:modified xsi:type="dcterms:W3CDTF">2016-11-08T22:25:04Z</dcterms:modified>
</cp:coreProperties>
</file>