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79" r:id="rId2"/>
    <p:sldId id="314" r:id="rId3"/>
    <p:sldId id="316" r:id="rId4"/>
    <p:sldId id="322" r:id="rId5"/>
    <p:sldId id="323" r:id="rId6"/>
    <p:sldId id="319" r:id="rId7"/>
    <p:sldId id="320" r:id="rId8"/>
    <p:sldId id="321" r:id="rId9"/>
    <p:sldId id="324" r:id="rId10"/>
    <p:sldId id="311" r:id="rId11"/>
    <p:sldId id="280" r:id="rId12"/>
    <p:sldId id="281" r:id="rId13"/>
    <p:sldId id="294" r:id="rId14"/>
    <p:sldId id="295" r:id="rId15"/>
    <p:sldId id="297" r:id="rId16"/>
    <p:sldId id="298" r:id="rId17"/>
    <p:sldId id="299" r:id="rId18"/>
    <p:sldId id="328" r:id="rId19"/>
    <p:sldId id="300" r:id="rId20"/>
    <p:sldId id="301" r:id="rId21"/>
    <p:sldId id="302" r:id="rId22"/>
    <p:sldId id="336" r:id="rId23"/>
    <p:sldId id="337" r:id="rId24"/>
    <p:sldId id="338" r:id="rId25"/>
    <p:sldId id="339" r:id="rId26"/>
    <p:sldId id="329" r:id="rId27"/>
    <p:sldId id="330" r:id="rId28"/>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FFFF"/>
    <a:srgbClr val="FFCCFF"/>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p:cViewPr varScale="1">
        <p:scale>
          <a:sx n="65" d="100"/>
          <a:sy n="65" d="100"/>
        </p:scale>
        <p:origin x="-1512"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sp>
          <p:nvSpPr>
            <p:cNvPr id="512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5124"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grpSp>
          <p:nvGrpSpPr>
            <p:cNvPr id="5125" name="Group 5"/>
            <p:cNvGrpSpPr>
              <a:grpSpLocks/>
            </p:cNvGrpSpPr>
            <p:nvPr/>
          </p:nvGrpSpPr>
          <p:grpSpPr bwMode="auto">
            <a:xfrm>
              <a:off x="0" y="672"/>
              <a:ext cx="1806" cy="1989"/>
              <a:chOff x="0" y="672"/>
              <a:chExt cx="1806" cy="1989"/>
            </a:xfrm>
          </p:grpSpPr>
          <p:sp>
            <p:nvSpPr>
              <p:cNvPr id="5126"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27"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28"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29"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5130"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31"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32"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5133"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34"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35"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grpSp>
      </p:grpSp>
      <p:sp>
        <p:nvSpPr>
          <p:cNvPr id="513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137" name="Rectangle 17"/>
          <p:cNvSpPr>
            <a:spLocks noGrp="1" noChangeArrowheads="1"/>
          </p:cNvSpPr>
          <p:nvPr>
            <p:ph type="ftr" sz="quarter" idx="3"/>
          </p:nvPr>
        </p:nvSpPr>
        <p:spPr/>
        <p:txBody>
          <a:bodyPr/>
          <a:lstStyle>
            <a:lvl1pPr>
              <a:defRPr/>
            </a:lvl1pPr>
          </a:lstStyle>
          <a:p>
            <a:endParaRPr lang="en-US" altLang="zh-CN"/>
          </a:p>
        </p:txBody>
      </p:sp>
      <p:sp>
        <p:nvSpPr>
          <p:cNvPr id="5138" name="Rectangle 18"/>
          <p:cNvSpPr>
            <a:spLocks noGrp="1" noChangeArrowheads="1"/>
          </p:cNvSpPr>
          <p:nvPr>
            <p:ph type="sldNum" sz="quarter" idx="4"/>
          </p:nvPr>
        </p:nvSpPr>
        <p:spPr/>
        <p:txBody>
          <a:bodyPr/>
          <a:lstStyle>
            <a:lvl1pPr>
              <a:defRPr/>
            </a:lvl1pPr>
          </a:lstStyle>
          <a:p>
            <a:fld id="{4EDFCD54-4886-42FB-BBF6-A9FDA5B25E17}" type="slidenum">
              <a:rPr lang="en-US" altLang="zh-CN"/>
              <a:pPr/>
              <a:t>‹#›</a:t>
            </a:fld>
            <a:endParaRPr lang="en-US" altLang="zh-CN"/>
          </a:p>
        </p:txBody>
      </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AA0D017-E2C2-4C43-8C47-F4B91E4258F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870311B-B5BD-49A5-9BFF-1345D5D72678}"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DAFDA032-B6E6-4F23-A1D6-673B3A90E5AF}"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6553200" y="6248400"/>
            <a:ext cx="2133600" cy="457200"/>
          </a:xfrm>
        </p:spPr>
        <p:txBody>
          <a:bodyPr/>
          <a:lstStyle>
            <a:lvl1pPr>
              <a:defRPr/>
            </a:lvl1pPr>
          </a:lstStyle>
          <a:p>
            <a:fld id="{AFBED290-639E-4E62-8514-6693CB51772A}" type="slidenum">
              <a:rPr lang="en-US" altLang="zh-CN"/>
              <a:pPr/>
              <a:t>‹#›</a:t>
            </a:fld>
            <a:endParaRPr lang="en-US" altLang="zh-CN"/>
          </a:p>
        </p:txBody>
      </p:sp>
      <p:sp>
        <p:nvSpPr>
          <p:cNvPr id="9" name="日期占位符 8"/>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14CAF1A-7423-481B-AB87-D183BF4955FA}"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B6693AD-85B0-4776-AF0A-30C5F8DF733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7F87A75-59A1-4CA3-BF90-CC72E8D714C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348E7E42-FF8E-4ED6-9023-D9E3D92D2BAC}"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075B019C-BC8D-4C1E-8452-B0EFCCF89590}"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C794958-A54F-42D4-909F-D7DE7470A00B}"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2CF2205-CE5B-490E-9778-45EFD430F7B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DBB1B7C5-2122-42DB-89C3-EAC51F42DDC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A3CF7C07-E6F9-4C0E-9AFF-E0B07C15701E}" type="slidenum">
              <a:rPr lang="en-US" altLang="zh-CN"/>
              <a:pPr/>
              <a:t>‹#›</a:t>
            </a:fld>
            <a:endParaRPr lang="en-US" altLang="zh-CN"/>
          </a:p>
        </p:txBody>
      </p:sp>
      <p:grpSp>
        <p:nvGrpSpPr>
          <p:cNvPr id="4100" name="Group 4"/>
          <p:cNvGrpSpPr>
            <a:grpSpLocks/>
          </p:cNvGrpSpPr>
          <p:nvPr/>
        </p:nvGrpSpPr>
        <p:grpSpPr bwMode="auto">
          <a:xfrm>
            <a:off x="0" y="0"/>
            <a:ext cx="9144000" cy="546100"/>
            <a:chOff x="0" y="0"/>
            <a:chExt cx="5760" cy="344"/>
          </a:xfrm>
        </p:grpSpPr>
        <p:sp>
          <p:nvSpPr>
            <p:cNvPr id="41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41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a:endParaRPr lang="zh-CN" altLang="zh-CN" sz="2400">
                <a:latin typeface="Times New Roman" pitchFamily="18" charset="0"/>
              </a:endParaRPr>
            </a:p>
          </p:txBody>
        </p:sp>
        <p:sp>
          <p:nvSpPr>
            <p:cNvPr id="41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sp>
          <p:nvSpPr>
            <p:cNvPr id="41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41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sp>
          <p:nvSpPr>
            <p:cNvPr id="41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grpSp>
      <p:sp>
        <p:nvSpPr>
          <p:cNvPr id="4110"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4111"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000">
          <a:solidFill>
            <a:schemeClr val="tx1"/>
          </a:solidFill>
          <a:latin typeface="隶书" pitchFamily="49" charset="-122"/>
          <a:ea typeface="隶书" pitchFamily="49" charset="-122"/>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lnSpc>
          <a:spcPts val="3600"/>
        </a:lnSpc>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fontAlgn="base">
        <a:lnSpc>
          <a:spcPts val="3600"/>
        </a:lnSpc>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lnSpc>
          <a:spcPts val="3600"/>
        </a:lnSpc>
        <a:spcBef>
          <a:spcPct val="20000"/>
        </a:spcBef>
        <a:spcAft>
          <a:spcPct val="0"/>
        </a:spcAft>
        <a:buClr>
          <a:schemeClr val="bg2"/>
        </a:buClr>
        <a:buSzPct val="65000"/>
        <a:buFont typeface="Wingdings" pitchFamily="2" charset="2"/>
        <a:buChar char="n"/>
        <a:defRPr sz="2800">
          <a:solidFill>
            <a:schemeClr val="tx1"/>
          </a:solidFill>
          <a:latin typeface="+mn-lt"/>
          <a:ea typeface="+mn-ea"/>
        </a:defRPr>
      </a:lvl3pPr>
      <a:lvl4pPr marL="1600200" indent="-228600" algn="l" rtl="0" fontAlgn="base">
        <a:lnSpc>
          <a:spcPts val="3600"/>
        </a:lnSpc>
        <a:spcBef>
          <a:spcPct val="20000"/>
        </a:spcBef>
        <a:spcAft>
          <a:spcPct val="0"/>
        </a:spcAft>
        <a:buClr>
          <a:schemeClr val="accent2"/>
        </a:buClr>
        <a:buSzPct val="70000"/>
        <a:buFont typeface="Wingdings" pitchFamily="2" charset="2"/>
        <a:buChar char="¨"/>
        <a:defRPr sz="2800">
          <a:solidFill>
            <a:schemeClr val="tx1"/>
          </a:solidFill>
          <a:latin typeface="+mn-lt"/>
          <a:ea typeface="+mn-ea"/>
        </a:defRPr>
      </a:lvl4pPr>
      <a:lvl5pPr marL="2057400" indent="-228600" algn="l" rtl="0" fontAlgn="base">
        <a:lnSpc>
          <a:spcPts val="3600"/>
        </a:lnSpc>
        <a:spcBef>
          <a:spcPct val="20000"/>
        </a:spcBef>
        <a:spcAft>
          <a:spcPct val="0"/>
        </a:spcAft>
        <a:buClr>
          <a:schemeClr val="bg2"/>
        </a:buClr>
        <a:buFont typeface="Wingdings" pitchFamily="2" charset="2"/>
        <a:buChar char="§"/>
        <a:defRPr sz="28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oleObject" Target="../embeddings/oleObject24.bin"/><Relationship Id="rId10" Type="http://schemas.openxmlformats.org/officeDocument/2006/relationships/oleObject" Target="../embeddings/oleObject29.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4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oleObject" Target="../embeddings/oleObject5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6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altLang="zh-CN" sz="3600" b="1" dirty="0"/>
              <a:t>4.3   </a:t>
            </a:r>
            <a:r>
              <a:rPr lang="zh-CN" altLang="en-US" sz="3600" b="1" dirty="0"/>
              <a:t>含残差风险因子的套利定价理论</a:t>
            </a:r>
            <a:r>
              <a:rPr lang="zh-CN" altLang="en-US" dirty="0"/>
              <a:t> </a:t>
            </a:r>
          </a:p>
        </p:txBody>
      </p:sp>
      <p:sp>
        <p:nvSpPr>
          <p:cNvPr id="35" name="副标题 34"/>
          <p:cNvSpPr>
            <a:spLocks noGrp="1"/>
          </p:cNvSpPr>
          <p:nvPr>
            <p:ph type="subTitle" idx="1"/>
          </p:nvPr>
        </p:nvSpPr>
        <p:spPr/>
        <p:txBody>
          <a:bodyPr/>
          <a:lstStyle/>
          <a:p>
            <a:endParaRPr lang="zh-CN" altLang="en-US" dirty="0"/>
          </a:p>
        </p:txBody>
      </p:sp>
      <p:sp>
        <p:nvSpPr>
          <p:cNvPr id="40967" name="Rectangle 7"/>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70" name="Rectangle 10"/>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73" name="Rectangle 13"/>
          <p:cNvSpPr>
            <a:spLocks noChangeArrowheads="1"/>
          </p:cNvSpPr>
          <p:nvPr/>
        </p:nvSpPr>
        <p:spPr bwMode="auto">
          <a:xfrm>
            <a:off x="0" y="32813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75" name="Rectangle 15"/>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78" name="Rectangle 18"/>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80" name="Rectangle 20"/>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83" name="Rectangle 23"/>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89" name="Rectangle 29"/>
          <p:cNvSpPr>
            <a:spLocks noChangeArrowheads="1"/>
          </p:cNvSpPr>
          <p:nvPr/>
        </p:nvSpPr>
        <p:spPr bwMode="auto">
          <a:xfrm>
            <a:off x="0" y="33575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93" name="Rectangle 33"/>
          <p:cNvSpPr>
            <a:spLocks noChangeArrowheads="1"/>
          </p:cNvSpPr>
          <p:nvPr/>
        </p:nvSpPr>
        <p:spPr bwMode="auto">
          <a:xfrm>
            <a:off x="0" y="3200400"/>
            <a:ext cx="9144000" cy="0"/>
          </a:xfrm>
          <a:prstGeom prst="rect">
            <a:avLst/>
          </a:prstGeom>
          <a:no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600" b="1" dirty="0"/>
              <a:t>4.3   </a:t>
            </a:r>
            <a:r>
              <a:rPr lang="zh-CN" altLang="en-US" sz="3600" b="1" dirty="0"/>
              <a:t>含残差风险因子的套利定价理论</a:t>
            </a:r>
            <a:r>
              <a:rPr lang="zh-CN" altLang="en-US" dirty="0"/>
              <a:t> </a:t>
            </a:r>
          </a:p>
        </p:txBody>
      </p:sp>
      <p:sp>
        <p:nvSpPr>
          <p:cNvPr id="40964" name="Text Box 4"/>
          <p:cNvSpPr txBox="1">
            <a:spLocks noChangeArrowheads="1"/>
          </p:cNvSpPr>
          <p:nvPr/>
        </p:nvSpPr>
        <p:spPr bwMode="auto">
          <a:xfrm>
            <a:off x="401638" y="1897063"/>
            <a:ext cx="2774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4.3.1</a:t>
            </a:r>
            <a:r>
              <a:rPr lang="zh-CN" altLang="en-US" sz="2400">
                <a:latin typeface="黑体" pitchFamily="2" charset="-122"/>
                <a:ea typeface="黑体" pitchFamily="2" charset="-122"/>
              </a:rPr>
              <a:t>渐进套利机会</a:t>
            </a:r>
          </a:p>
        </p:txBody>
      </p:sp>
      <p:sp>
        <p:nvSpPr>
          <p:cNvPr id="40965" name="Text Box 5"/>
          <p:cNvSpPr txBox="1">
            <a:spLocks noChangeArrowheads="1"/>
          </p:cNvSpPr>
          <p:nvPr/>
        </p:nvSpPr>
        <p:spPr bwMode="auto">
          <a:xfrm>
            <a:off x="0" y="2708275"/>
            <a:ext cx="3905250" cy="366713"/>
          </a:xfrm>
          <a:prstGeom prst="rect">
            <a:avLst/>
          </a:prstGeom>
          <a:noFill/>
          <a:ln w="9525" algn="ctr">
            <a:noFill/>
            <a:miter lim="800000"/>
            <a:headEnd/>
            <a:tailEnd/>
          </a:ln>
          <a:effectLst/>
        </p:spPr>
        <p:txBody>
          <a:bodyPr wrap="none">
            <a:spAutoFit/>
          </a:bodyPr>
          <a:lstStyle/>
          <a:p>
            <a:r>
              <a:rPr lang="zh-CN" altLang="en-US"/>
              <a:t>假设市场上有可数无穷多个资产记为 </a:t>
            </a:r>
          </a:p>
        </p:txBody>
      </p:sp>
      <p:sp>
        <p:nvSpPr>
          <p:cNvPr id="40967" name="Rectangle 7"/>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0966" name="Object 6"/>
          <p:cNvGraphicFramePr>
            <a:graphicFrameLocks noChangeAspect="1"/>
          </p:cNvGraphicFramePr>
          <p:nvPr/>
        </p:nvGraphicFramePr>
        <p:xfrm>
          <a:off x="3779838" y="2708275"/>
          <a:ext cx="1655762" cy="371475"/>
        </p:xfrm>
        <a:graphic>
          <a:graphicData uri="http://schemas.openxmlformats.org/presentationml/2006/ole">
            <p:oleObj spid="_x0000_s79874" name="Equation" r:id="rId3" imgW="1016000" imgH="228600" progId="Equation.DSMT4">
              <p:embed/>
            </p:oleObj>
          </a:graphicData>
        </a:graphic>
      </p:graphicFrame>
      <p:sp>
        <p:nvSpPr>
          <p:cNvPr id="40968" name="Text Box 8"/>
          <p:cNvSpPr txBox="1">
            <a:spLocks noChangeArrowheads="1"/>
          </p:cNvSpPr>
          <p:nvPr/>
        </p:nvSpPr>
        <p:spPr bwMode="auto">
          <a:xfrm>
            <a:off x="5435600" y="2708275"/>
            <a:ext cx="1619250" cy="366713"/>
          </a:xfrm>
          <a:prstGeom prst="rect">
            <a:avLst/>
          </a:prstGeom>
          <a:noFill/>
          <a:ln w="9525" algn="ctr">
            <a:noFill/>
            <a:miter lim="800000"/>
            <a:headEnd/>
            <a:tailEnd/>
          </a:ln>
          <a:effectLst/>
        </p:spPr>
        <p:txBody>
          <a:bodyPr wrap="none">
            <a:spAutoFit/>
          </a:bodyPr>
          <a:lstStyle/>
          <a:p>
            <a:r>
              <a:rPr lang="zh-CN" altLang="en-US"/>
              <a:t>其收益率记为 </a:t>
            </a:r>
          </a:p>
        </p:txBody>
      </p:sp>
      <p:sp>
        <p:nvSpPr>
          <p:cNvPr id="40970" name="Rectangle 10"/>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0969" name="Object 9"/>
          <p:cNvGraphicFramePr>
            <a:graphicFrameLocks noChangeAspect="1"/>
          </p:cNvGraphicFramePr>
          <p:nvPr/>
        </p:nvGraphicFramePr>
        <p:xfrm>
          <a:off x="6948488" y="2708275"/>
          <a:ext cx="1403350" cy="339725"/>
        </p:xfrm>
        <a:graphic>
          <a:graphicData uri="http://schemas.openxmlformats.org/presentationml/2006/ole">
            <p:oleObj spid="_x0000_s79875" name="Equation" r:id="rId4" imgW="939800" imgH="228600" progId="Equation.DSMT4">
              <p:embed/>
            </p:oleObj>
          </a:graphicData>
        </a:graphic>
      </p:graphicFrame>
      <p:sp>
        <p:nvSpPr>
          <p:cNvPr id="40971" name="Text Box 11"/>
          <p:cNvSpPr txBox="1">
            <a:spLocks noChangeArrowheads="1"/>
          </p:cNvSpPr>
          <p:nvPr/>
        </p:nvSpPr>
        <p:spPr bwMode="auto">
          <a:xfrm>
            <a:off x="468313" y="3357563"/>
            <a:ext cx="2533650" cy="366712"/>
          </a:xfrm>
          <a:prstGeom prst="rect">
            <a:avLst/>
          </a:prstGeom>
          <a:noFill/>
          <a:ln w="9525" algn="ctr">
            <a:noFill/>
            <a:miter lim="800000"/>
            <a:headEnd/>
            <a:tailEnd/>
          </a:ln>
          <a:effectLst/>
        </p:spPr>
        <p:txBody>
          <a:bodyPr wrap="none">
            <a:spAutoFit/>
          </a:bodyPr>
          <a:lstStyle/>
          <a:p>
            <a:r>
              <a:rPr lang="zh-CN" altLang="en-US"/>
              <a:t>如果存在资产组合序列 </a:t>
            </a:r>
          </a:p>
        </p:txBody>
      </p:sp>
      <p:sp>
        <p:nvSpPr>
          <p:cNvPr id="40973" name="Rectangle 13"/>
          <p:cNvSpPr>
            <a:spLocks noChangeArrowheads="1"/>
          </p:cNvSpPr>
          <p:nvPr/>
        </p:nvSpPr>
        <p:spPr bwMode="auto">
          <a:xfrm>
            <a:off x="0" y="328136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0972" name="Object 12"/>
          <p:cNvGraphicFramePr>
            <a:graphicFrameLocks noChangeAspect="1"/>
          </p:cNvGraphicFramePr>
          <p:nvPr/>
        </p:nvGraphicFramePr>
        <p:xfrm>
          <a:off x="2800350" y="3357563"/>
          <a:ext cx="2408238" cy="407987"/>
        </p:xfrm>
        <a:graphic>
          <a:graphicData uri="http://schemas.openxmlformats.org/presentationml/2006/ole">
            <p:oleObj spid="_x0000_s79876" name="Equation" r:id="rId5" imgW="1739880" imgH="291960" progId="Equation.DSMT4">
              <p:embed/>
            </p:oleObj>
          </a:graphicData>
        </a:graphic>
      </p:graphicFrame>
      <p:sp>
        <p:nvSpPr>
          <p:cNvPr id="40975" name="Rectangle 15"/>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0974" name="Object 14"/>
          <p:cNvGraphicFramePr>
            <a:graphicFrameLocks noChangeAspect="1"/>
          </p:cNvGraphicFramePr>
          <p:nvPr/>
        </p:nvGraphicFramePr>
        <p:xfrm>
          <a:off x="5219700" y="3429000"/>
          <a:ext cx="1008063" cy="315913"/>
        </p:xfrm>
        <a:graphic>
          <a:graphicData uri="http://schemas.openxmlformats.org/presentationml/2006/ole">
            <p:oleObj spid="_x0000_s79877" name="Equation" r:id="rId6" imgW="634725" imgH="203112" progId="Equation.DSMT4">
              <p:embed/>
            </p:oleObj>
          </a:graphicData>
        </a:graphic>
      </p:graphicFrame>
      <p:sp>
        <p:nvSpPr>
          <p:cNvPr id="40976" name="Text Box 16"/>
          <p:cNvSpPr txBox="1">
            <a:spLocks noChangeArrowheads="1"/>
          </p:cNvSpPr>
          <p:nvPr/>
        </p:nvSpPr>
        <p:spPr bwMode="auto">
          <a:xfrm>
            <a:off x="6156325" y="3357563"/>
            <a:ext cx="641350" cy="366712"/>
          </a:xfrm>
          <a:prstGeom prst="rect">
            <a:avLst/>
          </a:prstGeom>
          <a:noFill/>
          <a:ln w="9525" algn="ctr">
            <a:noFill/>
            <a:miter lim="800000"/>
            <a:headEnd/>
            <a:tailEnd/>
          </a:ln>
          <a:effectLst/>
        </p:spPr>
        <p:txBody>
          <a:bodyPr wrap="none">
            <a:spAutoFit/>
          </a:bodyPr>
          <a:lstStyle/>
          <a:p>
            <a:r>
              <a:rPr lang="zh-CN" altLang="en-US"/>
              <a:t>满足</a:t>
            </a:r>
          </a:p>
        </p:txBody>
      </p:sp>
      <p:sp>
        <p:nvSpPr>
          <p:cNvPr id="40978" name="Rectangle 18"/>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0980" name="Rectangle 20"/>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0979" name="Object 19"/>
          <p:cNvGraphicFramePr>
            <a:graphicFrameLocks noChangeAspect="1"/>
          </p:cNvGraphicFramePr>
          <p:nvPr/>
        </p:nvGraphicFramePr>
        <p:xfrm>
          <a:off x="2771775" y="4365625"/>
          <a:ext cx="1296988" cy="687388"/>
        </p:xfrm>
        <a:graphic>
          <a:graphicData uri="http://schemas.openxmlformats.org/presentationml/2006/ole">
            <p:oleObj spid="_x0000_s79878" name="Equation" r:id="rId7" imgW="812447" imgH="431613" progId="Equation.DSMT4">
              <p:embed/>
            </p:oleObj>
          </a:graphicData>
        </a:graphic>
      </p:graphicFrame>
      <p:sp>
        <p:nvSpPr>
          <p:cNvPr id="40983" name="Rectangle 23"/>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2" name="Group 35"/>
          <p:cNvGrpSpPr>
            <a:grpSpLocks/>
          </p:cNvGrpSpPr>
          <p:nvPr/>
        </p:nvGrpSpPr>
        <p:grpSpPr bwMode="auto">
          <a:xfrm>
            <a:off x="379413" y="3933825"/>
            <a:ext cx="2571750" cy="385763"/>
            <a:chOff x="239" y="2478"/>
            <a:chExt cx="1620" cy="243"/>
          </a:xfrm>
        </p:grpSpPr>
        <p:sp>
          <p:nvSpPr>
            <p:cNvPr id="40981" name="Text Box 21"/>
            <p:cNvSpPr txBox="1">
              <a:spLocks noChangeArrowheads="1"/>
            </p:cNvSpPr>
            <p:nvPr/>
          </p:nvSpPr>
          <p:spPr bwMode="auto">
            <a:xfrm>
              <a:off x="239" y="2490"/>
              <a:ext cx="292" cy="231"/>
            </a:xfrm>
            <a:prstGeom prst="rect">
              <a:avLst/>
            </a:prstGeom>
            <a:noFill/>
            <a:ln w="9525" algn="ctr">
              <a:noFill/>
              <a:miter lim="800000"/>
              <a:headEnd/>
              <a:tailEnd/>
            </a:ln>
            <a:effectLst/>
          </p:spPr>
          <p:txBody>
            <a:bodyPr wrap="none">
              <a:spAutoFit/>
            </a:bodyPr>
            <a:lstStyle/>
            <a:p>
              <a:r>
                <a:rPr lang="en-US" altLang="zh-CN"/>
                <a:t>(1)</a:t>
              </a:r>
            </a:p>
          </p:txBody>
        </p:sp>
        <p:graphicFrame>
          <p:nvGraphicFramePr>
            <p:cNvPr id="40982" name="Object 22"/>
            <p:cNvGraphicFramePr>
              <a:graphicFrameLocks noChangeAspect="1"/>
            </p:cNvGraphicFramePr>
            <p:nvPr/>
          </p:nvGraphicFramePr>
          <p:xfrm>
            <a:off x="521" y="2478"/>
            <a:ext cx="385" cy="231"/>
          </p:xfrm>
          <a:graphic>
            <a:graphicData uri="http://schemas.openxmlformats.org/presentationml/2006/ole">
              <p:oleObj spid="_x0000_s79881" name="Equation" r:id="rId8" imgW="330057" imgH="203112" progId="Equation.DSMT4">
                <p:embed/>
              </p:oleObj>
            </a:graphicData>
          </a:graphic>
        </p:graphicFrame>
        <p:sp>
          <p:nvSpPr>
            <p:cNvPr id="40984" name="Text Box 24"/>
            <p:cNvSpPr txBox="1">
              <a:spLocks noChangeArrowheads="1"/>
            </p:cNvSpPr>
            <p:nvPr/>
          </p:nvSpPr>
          <p:spPr bwMode="auto">
            <a:xfrm>
              <a:off x="839" y="2478"/>
              <a:ext cx="1020" cy="231"/>
            </a:xfrm>
            <a:prstGeom prst="rect">
              <a:avLst/>
            </a:prstGeom>
            <a:noFill/>
            <a:ln w="9525" algn="ctr">
              <a:noFill/>
              <a:miter lim="800000"/>
              <a:headEnd/>
              <a:tailEnd/>
            </a:ln>
            <a:effectLst/>
          </p:spPr>
          <p:txBody>
            <a:bodyPr wrap="none">
              <a:spAutoFit/>
            </a:bodyPr>
            <a:lstStyle/>
            <a:p>
              <a:r>
                <a:rPr lang="zh-CN" altLang="en-US" dirty="0"/>
                <a:t>是无套利组合 </a:t>
              </a:r>
            </a:p>
          </p:txBody>
        </p:sp>
      </p:grpSp>
      <p:sp>
        <p:nvSpPr>
          <p:cNvPr id="40985" name="Text Box 25"/>
          <p:cNvSpPr txBox="1">
            <a:spLocks noChangeArrowheads="1"/>
          </p:cNvSpPr>
          <p:nvPr/>
        </p:nvSpPr>
        <p:spPr bwMode="auto">
          <a:xfrm>
            <a:off x="7254875" y="4456113"/>
            <a:ext cx="971550" cy="366712"/>
          </a:xfrm>
          <a:prstGeom prst="rect">
            <a:avLst/>
          </a:prstGeom>
          <a:noFill/>
          <a:ln w="9525" algn="ctr">
            <a:noFill/>
            <a:miter lim="800000"/>
            <a:headEnd/>
            <a:tailEnd/>
          </a:ln>
          <a:effectLst/>
        </p:spPr>
        <p:txBody>
          <a:bodyPr wrap="none">
            <a:spAutoFit/>
          </a:bodyPr>
          <a:lstStyle/>
          <a:p>
            <a:r>
              <a:rPr lang="en-US" altLang="zh-CN"/>
              <a:t>(4.3.1a)</a:t>
            </a:r>
          </a:p>
        </p:txBody>
      </p:sp>
      <p:sp>
        <p:nvSpPr>
          <p:cNvPr id="40989" name="Rectangle 29"/>
          <p:cNvSpPr>
            <a:spLocks noChangeArrowheads="1"/>
          </p:cNvSpPr>
          <p:nvPr/>
        </p:nvSpPr>
        <p:spPr bwMode="auto">
          <a:xfrm>
            <a:off x="0" y="3357563"/>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3" name="Group 36"/>
          <p:cNvGrpSpPr>
            <a:grpSpLocks/>
          </p:cNvGrpSpPr>
          <p:nvPr/>
        </p:nvGrpSpPr>
        <p:grpSpPr bwMode="auto">
          <a:xfrm>
            <a:off x="395288" y="5084763"/>
            <a:ext cx="969962" cy="366712"/>
            <a:chOff x="249" y="3203"/>
            <a:chExt cx="611" cy="231"/>
          </a:xfrm>
        </p:grpSpPr>
        <p:sp>
          <p:nvSpPr>
            <p:cNvPr id="40986" name="Text Box 26"/>
            <p:cNvSpPr txBox="1">
              <a:spLocks noChangeArrowheads="1"/>
            </p:cNvSpPr>
            <p:nvPr/>
          </p:nvSpPr>
          <p:spPr bwMode="auto">
            <a:xfrm>
              <a:off x="249" y="3203"/>
              <a:ext cx="292" cy="231"/>
            </a:xfrm>
            <a:prstGeom prst="rect">
              <a:avLst/>
            </a:prstGeom>
            <a:noFill/>
            <a:ln w="9525" algn="ctr">
              <a:noFill/>
              <a:miter lim="800000"/>
              <a:headEnd/>
              <a:tailEnd/>
            </a:ln>
            <a:effectLst/>
          </p:spPr>
          <p:txBody>
            <a:bodyPr wrap="none">
              <a:spAutoFit/>
            </a:bodyPr>
            <a:lstStyle/>
            <a:p>
              <a:r>
                <a:rPr lang="en-US" altLang="zh-CN"/>
                <a:t>(2)</a:t>
              </a:r>
            </a:p>
          </p:txBody>
        </p:sp>
        <p:sp>
          <p:nvSpPr>
            <p:cNvPr id="40987" name="Text Box 27"/>
            <p:cNvSpPr txBox="1">
              <a:spLocks noChangeArrowheads="1"/>
            </p:cNvSpPr>
            <p:nvPr/>
          </p:nvSpPr>
          <p:spPr bwMode="auto">
            <a:xfrm>
              <a:off x="495" y="3203"/>
              <a:ext cx="260" cy="231"/>
            </a:xfrm>
            <a:prstGeom prst="rect">
              <a:avLst/>
            </a:prstGeom>
            <a:noFill/>
            <a:ln w="9525" algn="ctr">
              <a:noFill/>
              <a:miter lim="800000"/>
              <a:headEnd/>
              <a:tailEnd/>
            </a:ln>
            <a:effectLst/>
          </p:spPr>
          <p:txBody>
            <a:bodyPr wrap="none">
              <a:spAutoFit/>
            </a:bodyPr>
            <a:lstStyle/>
            <a:p>
              <a:r>
                <a:rPr lang="zh-CN" altLang="en-US"/>
                <a:t>当</a:t>
              </a:r>
            </a:p>
          </p:txBody>
        </p:sp>
        <p:graphicFrame>
          <p:nvGraphicFramePr>
            <p:cNvPr id="40988" name="Object 28"/>
            <p:cNvGraphicFramePr>
              <a:graphicFrameLocks noChangeAspect="1"/>
            </p:cNvGraphicFramePr>
            <p:nvPr/>
          </p:nvGraphicFramePr>
          <p:xfrm>
            <a:off x="703" y="3249"/>
            <a:ext cx="157" cy="181"/>
          </p:xfrm>
          <a:graphic>
            <a:graphicData uri="http://schemas.openxmlformats.org/presentationml/2006/ole">
              <p:oleObj spid="_x0000_s79880" name="Equation" r:id="rId9" imgW="126835" imgH="139518" progId="Equation.DSMT4">
                <p:embed/>
              </p:oleObj>
            </a:graphicData>
          </a:graphic>
        </p:graphicFrame>
      </p:grpSp>
      <p:sp>
        <p:nvSpPr>
          <p:cNvPr id="40990" name="Text Box 30"/>
          <p:cNvSpPr txBox="1">
            <a:spLocks noChangeArrowheads="1"/>
          </p:cNvSpPr>
          <p:nvPr/>
        </p:nvSpPr>
        <p:spPr bwMode="auto">
          <a:xfrm>
            <a:off x="1331913" y="5084763"/>
            <a:ext cx="1619250" cy="366712"/>
          </a:xfrm>
          <a:prstGeom prst="rect">
            <a:avLst/>
          </a:prstGeom>
          <a:noFill/>
          <a:ln w="9525" algn="ctr">
            <a:noFill/>
            <a:miter lim="800000"/>
            <a:headEnd/>
            <a:tailEnd/>
          </a:ln>
          <a:effectLst/>
        </p:spPr>
        <p:txBody>
          <a:bodyPr wrap="none">
            <a:spAutoFit/>
          </a:bodyPr>
          <a:lstStyle/>
          <a:p>
            <a:r>
              <a:rPr lang="zh-CN" altLang="en-US"/>
              <a:t>无限增大时， </a:t>
            </a:r>
          </a:p>
        </p:txBody>
      </p:sp>
      <p:sp>
        <p:nvSpPr>
          <p:cNvPr id="40991" name="Text Box 31"/>
          <p:cNvSpPr txBox="1">
            <a:spLocks noChangeArrowheads="1"/>
          </p:cNvSpPr>
          <p:nvPr/>
        </p:nvSpPr>
        <p:spPr bwMode="auto">
          <a:xfrm>
            <a:off x="2700338" y="5084763"/>
            <a:ext cx="1911350" cy="366712"/>
          </a:xfrm>
          <a:prstGeom prst="rect">
            <a:avLst/>
          </a:prstGeom>
          <a:noFill/>
          <a:ln w="9525" algn="ctr">
            <a:noFill/>
            <a:miter lim="800000"/>
            <a:headEnd/>
            <a:tailEnd/>
          </a:ln>
          <a:effectLst/>
        </p:spPr>
        <p:txBody>
          <a:bodyPr wrap="none">
            <a:spAutoFit/>
          </a:bodyPr>
          <a:lstStyle/>
          <a:p>
            <a:r>
              <a:rPr lang="zh-CN" altLang="en-US"/>
              <a:t>风险趋向于</a:t>
            </a:r>
            <a:r>
              <a:rPr lang="en-US" altLang="zh-CN"/>
              <a:t>0</a:t>
            </a:r>
            <a:r>
              <a:rPr lang="zh-CN" altLang="en-US"/>
              <a:t>，即</a:t>
            </a:r>
          </a:p>
        </p:txBody>
      </p:sp>
      <p:sp>
        <p:nvSpPr>
          <p:cNvPr id="40993" name="Rectangle 33"/>
          <p:cNvSpPr>
            <a:spLocks noChangeArrowheads="1"/>
          </p:cNvSpPr>
          <p:nvPr/>
        </p:nvSpPr>
        <p:spPr bwMode="auto">
          <a:xfrm>
            <a:off x="0" y="32004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0992" name="Object 32"/>
          <p:cNvGraphicFramePr>
            <a:graphicFrameLocks noChangeAspect="1"/>
          </p:cNvGraphicFramePr>
          <p:nvPr/>
        </p:nvGraphicFramePr>
        <p:xfrm>
          <a:off x="2700338" y="5661025"/>
          <a:ext cx="2305050" cy="669925"/>
        </p:xfrm>
        <a:graphic>
          <a:graphicData uri="http://schemas.openxmlformats.org/presentationml/2006/ole">
            <p:oleObj spid="_x0000_s79879" name="Equation" r:id="rId10" imgW="1574800" imgH="457200" progId="Equation.DSMT4">
              <p:embed/>
            </p:oleObj>
          </a:graphicData>
        </a:graphic>
      </p:graphicFrame>
      <p:sp>
        <p:nvSpPr>
          <p:cNvPr id="40994" name="Text Box 34"/>
          <p:cNvSpPr txBox="1">
            <a:spLocks noChangeArrowheads="1"/>
          </p:cNvSpPr>
          <p:nvPr/>
        </p:nvSpPr>
        <p:spPr bwMode="auto">
          <a:xfrm>
            <a:off x="7380288" y="5734050"/>
            <a:ext cx="971550" cy="366713"/>
          </a:xfrm>
          <a:prstGeom prst="rect">
            <a:avLst/>
          </a:prstGeom>
          <a:noFill/>
          <a:ln w="9525" algn="ctr">
            <a:noFill/>
            <a:miter lim="800000"/>
            <a:headEnd/>
            <a:tailEnd/>
          </a:ln>
          <a:effectLst/>
        </p:spPr>
        <p:txBody>
          <a:bodyPr wrap="none">
            <a:spAutoFit/>
          </a:bodyPr>
          <a:lstStyle/>
          <a:p>
            <a:r>
              <a:rPr lang="en-US" altLang="zh-CN"/>
              <a:t>(4.3.1b)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9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9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9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0968" grpId="0"/>
      <p:bldP spid="40971" grpId="0"/>
      <p:bldP spid="40976" grpId="0"/>
      <p:bldP spid="40985" grpId="0"/>
      <p:bldP spid="40991" grpId="0"/>
      <p:bldP spid="409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3600" b="1"/>
              <a:t>4.3   </a:t>
            </a:r>
            <a:r>
              <a:rPr lang="zh-CN" altLang="en-US" sz="3600" b="1"/>
              <a:t>含残差风险因子的套利定价理论</a:t>
            </a:r>
          </a:p>
        </p:txBody>
      </p:sp>
      <p:sp>
        <p:nvSpPr>
          <p:cNvPr id="41988" name="Text Box 4"/>
          <p:cNvSpPr txBox="1">
            <a:spLocks noChangeArrowheads="1"/>
          </p:cNvSpPr>
          <p:nvPr/>
        </p:nvSpPr>
        <p:spPr bwMode="auto">
          <a:xfrm>
            <a:off x="401638" y="1897063"/>
            <a:ext cx="2774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4.3.1</a:t>
            </a:r>
            <a:r>
              <a:rPr lang="zh-CN" altLang="en-US" sz="2400">
                <a:latin typeface="黑体" pitchFamily="2" charset="-122"/>
                <a:ea typeface="黑体" pitchFamily="2" charset="-122"/>
              </a:rPr>
              <a:t>渐进套利机会</a:t>
            </a:r>
          </a:p>
        </p:txBody>
      </p:sp>
      <p:sp>
        <p:nvSpPr>
          <p:cNvPr id="41991" name="Rectangle 7"/>
          <p:cNvSpPr>
            <a:spLocks noChangeArrowheads="1"/>
          </p:cNvSpPr>
          <p:nvPr/>
        </p:nvSpPr>
        <p:spPr bwMode="auto">
          <a:xfrm>
            <a:off x="0" y="32845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41989" name="Text Box 5"/>
          <p:cNvSpPr txBox="1">
            <a:spLocks noChangeArrowheads="1"/>
          </p:cNvSpPr>
          <p:nvPr/>
        </p:nvSpPr>
        <p:spPr bwMode="auto">
          <a:xfrm>
            <a:off x="722616" y="2852738"/>
            <a:ext cx="5977919" cy="369332"/>
          </a:xfrm>
          <a:prstGeom prst="rect">
            <a:avLst/>
          </a:prstGeom>
          <a:noFill/>
          <a:ln w="9525" algn="ctr">
            <a:noFill/>
            <a:miter lim="800000"/>
            <a:headEnd/>
            <a:tailEnd/>
          </a:ln>
          <a:effectLst/>
        </p:spPr>
        <p:txBody>
          <a:bodyPr wrap="none">
            <a:spAutoFit/>
          </a:bodyPr>
          <a:lstStyle/>
          <a:p>
            <a:r>
              <a:rPr lang="en-US" altLang="zh-CN" dirty="0"/>
              <a:t>(3) </a:t>
            </a:r>
            <a:r>
              <a:rPr lang="zh-CN" altLang="en-US" b="1" dirty="0"/>
              <a:t>当</a:t>
            </a:r>
            <a:r>
              <a:rPr lang="en-US" altLang="zh-CN" b="1" dirty="0"/>
              <a:t>n</a:t>
            </a:r>
            <a:r>
              <a:rPr lang="zh-CN" altLang="en-US" b="1" dirty="0"/>
              <a:t>无线增大时，套利组合的期望</a:t>
            </a:r>
            <a:r>
              <a:rPr lang="zh-CN" altLang="en-US" b="1" dirty="0" smtClean="0"/>
              <a:t>收益大于</a:t>
            </a:r>
            <a:r>
              <a:rPr lang="en-US" altLang="zh-CN" b="1" dirty="0" smtClean="0"/>
              <a:t>1</a:t>
            </a:r>
            <a:r>
              <a:rPr lang="zh-CN" altLang="en-US" b="1" dirty="0" smtClean="0"/>
              <a:t>个正常</a:t>
            </a:r>
            <a:r>
              <a:rPr lang="zh-CN" altLang="en-US" b="1" dirty="0"/>
              <a:t>数</a:t>
            </a:r>
            <a:r>
              <a:rPr lang="zh-CN" altLang="en-US" dirty="0"/>
              <a:t> </a:t>
            </a:r>
          </a:p>
        </p:txBody>
      </p:sp>
      <p:sp>
        <p:nvSpPr>
          <p:cNvPr id="41994" name="Rectangle 10"/>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1993" name="Object 9"/>
          <p:cNvGraphicFramePr>
            <a:graphicFrameLocks noChangeAspect="1"/>
          </p:cNvGraphicFramePr>
          <p:nvPr/>
        </p:nvGraphicFramePr>
        <p:xfrm>
          <a:off x="2339752" y="3429000"/>
          <a:ext cx="2587071" cy="792658"/>
        </p:xfrm>
        <a:graphic>
          <a:graphicData uri="http://schemas.openxmlformats.org/presentationml/2006/ole">
            <p:oleObj spid="_x0000_s41993" name="Equation" r:id="rId3" imgW="1397000" imgH="431800" progId="Equation.DSMT4">
              <p:embed/>
            </p:oleObj>
          </a:graphicData>
        </a:graphic>
      </p:graphicFrame>
      <p:sp>
        <p:nvSpPr>
          <p:cNvPr id="41995" name="Text Box 11"/>
          <p:cNvSpPr txBox="1">
            <a:spLocks noChangeArrowheads="1"/>
          </p:cNvSpPr>
          <p:nvPr/>
        </p:nvSpPr>
        <p:spPr bwMode="auto">
          <a:xfrm>
            <a:off x="7188200" y="3592513"/>
            <a:ext cx="958850" cy="366712"/>
          </a:xfrm>
          <a:prstGeom prst="rect">
            <a:avLst/>
          </a:prstGeom>
          <a:noFill/>
          <a:ln w="9525" algn="ctr">
            <a:noFill/>
            <a:miter lim="800000"/>
            <a:headEnd/>
            <a:tailEnd/>
          </a:ln>
          <a:effectLst/>
        </p:spPr>
        <p:txBody>
          <a:bodyPr wrap="none">
            <a:spAutoFit/>
          </a:bodyPr>
          <a:lstStyle/>
          <a:p>
            <a:r>
              <a:rPr lang="en-US" altLang="zh-CN"/>
              <a:t>(4.3.1c)</a:t>
            </a:r>
          </a:p>
        </p:txBody>
      </p:sp>
      <p:sp>
        <p:nvSpPr>
          <p:cNvPr id="41996" name="Text Box 12"/>
          <p:cNvSpPr txBox="1">
            <a:spLocks noChangeArrowheads="1"/>
          </p:cNvSpPr>
          <p:nvPr/>
        </p:nvSpPr>
        <p:spPr bwMode="auto">
          <a:xfrm>
            <a:off x="819150" y="4652963"/>
            <a:ext cx="2716213" cy="366712"/>
          </a:xfrm>
          <a:prstGeom prst="rect">
            <a:avLst/>
          </a:prstGeom>
          <a:noFill/>
          <a:ln w="9525" algn="ctr">
            <a:noFill/>
            <a:miter lim="800000"/>
            <a:headEnd/>
            <a:tailEnd/>
          </a:ln>
          <a:effectLst/>
        </p:spPr>
        <p:txBody>
          <a:bodyPr wrap="none">
            <a:spAutoFit/>
          </a:bodyPr>
          <a:lstStyle/>
          <a:p>
            <a:r>
              <a:rPr lang="zh-CN" altLang="en-US" b="1" dirty="0"/>
              <a:t>则称</a:t>
            </a:r>
            <a:r>
              <a:rPr lang="zh-CN" altLang="en-US" b="1" dirty="0">
                <a:solidFill>
                  <a:srgbClr val="FF0000"/>
                </a:solidFill>
              </a:rPr>
              <a:t>存在渐近套利机会。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p:bldP spid="419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3600" b="1"/>
              <a:t>4.3   </a:t>
            </a:r>
            <a:r>
              <a:rPr lang="zh-CN" altLang="en-US" sz="3600" b="1"/>
              <a:t>含残差风险因子的套利定价理论</a:t>
            </a:r>
          </a:p>
        </p:txBody>
      </p:sp>
      <p:sp>
        <p:nvSpPr>
          <p:cNvPr id="43012" name="Text Box 4"/>
          <p:cNvSpPr txBox="1">
            <a:spLocks noChangeArrowheads="1"/>
          </p:cNvSpPr>
          <p:nvPr/>
        </p:nvSpPr>
        <p:spPr bwMode="auto">
          <a:xfrm>
            <a:off x="468313" y="1916113"/>
            <a:ext cx="4325937" cy="457200"/>
          </a:xfrm>
          <a:prstGeom prst="rect">
            <a:avLst/>
          </a:prstGeom>
          <a:noFill/>
          <a:ln w="9525" algn="ctr">
            <a:noFill/>
            <a:miter lim="800000"/>
            <a:headEnd/>
            <a:tailEnd/>
          </a:ln>
          <a:effectLst/>
        </p:spPr>
        <p:txBody>
          <a:bodyPr wrap="none">
            <a:spAutoFit/>
          </a:bodyPr>
          <a:lstStyle/>
          <a:p>
            <a:r>
              <a:rPr lang="en-US" altLang="zh-CN" sz="2400" b="1">
                <a:latin typeface="宋体" pitchFamily="2" charset="-122"/>
              </a:rPr>
              <a:t>4.3.2  </a:t>
            </a:r>
            <a:r>
              <a:rPr lang="zh-CN" altLang="en-US" sz="2400" b="1">
                <a:latin typeface="宋体" pitchFamily="2" charset="-122"/>
              </a:rPr>
              <a:t>含残差的套利定价模型</a:t>
            </a:r>
          </a:p>
        </p:txBody>
      </p:sp>
      <p:sp>
        <p:nvSpPr>
          <p:cNvPr id="43013" name="Text Box 5"/>
          <p:cNvSpPr txBox="1">
            <a:spLocks noChangeArrowheads="1"/>
          </p:cNvSpPr>
          <p:nvPr/>
        </p:nvSpPr>
        <p:spPr bwMode="auto">
          <a:xfrm>
            <a:off x="468313" y="2636838"/>
            <a:ext cx="1025525" cy="366712"/>
          </a:xfrm>
          <a:prstGeom prst="rect">
            <a:avLst/>
          </a:prstGeom>
          <a:noFill/>
          <a:ln w="9525" algn="ctr">
            <a:noFill/>
            <a:miter lim="800000"/>
            <a:headEnd/>
            <a:tailEnd/>
          </a:ln>
          <a:effectLst/>
        </p:spPr>
        <p:txBody>
          <a:bodyPr wrap="none">
            <a:spAutoFit/>
          </a:bodyPr>
          <a:lstStyle/>
          <a:p>
            <a:r>
              <a:rPr lang="zh-CN" altLang="en-US" b="1" dirty="0">
                <a:solidFill>
                  <a:srgbClr val="FF0000"/>
                </a:solidFill>
              </a:rPr>
              <a:t>定理</a:t>
            </a:r>
            <a:r>
              <a:rPr lang="en-US" altLang="zh-CN" b="1" dirty="0">
                <a:solidFill>
                  <a:srgbClr val="FF0000"/>
                </a:solidFill>
              </a:rPr>
              <a:t>4.2</a:t>
            </a:r>
            <a:r>
              <a:rPr lang="en-US" altLang="zh-CN" dirty="0">
                <a:solidFill>
                  <a:srgbClr val="FF0000"/>
                </a:solidFill>
              </a:rPr>
              <a:t> </a:t>
            </a:r>
          </a:p>
        </p:txBody>
      </p:sp>
      <p:sp>
        <p:nvSpPr>
          <p:cNvPr id="43014" name="Text Box 6"/>
          <p:cNvSpPr txBox="1">
            <a:spLocks noChangeArrowheads="1"/>
          </p:cNvSpPr>
          <p:nvPr/>
        </p:nvSpPr>
        <p:spPr bwMode="auto">
          <a:xfrm>
            <a:off x="1403648" y="2636912"/>
            <a:ext cx="2319337" cy="366712"/>
          </a:xfrm>
          <a:prstGeom prst="rect">
            <a:avLst/>
          </a:prstGeom>
          <a:noFill/>
          <a:ln w="9525" algn="ctr">
            <a:noFill/>
            <a:miter lim="800000"/>
            <a:headEnd/>
            <a:tailEnd/>
          </a:ln>
          <a:effectLst/>
        </p:spPr>
        <p:txBody>
          <a:bodyPr wrap="none">
            <a:spAutoFit/>
          </a:bodyPr>
          <a:lstStyle/>
          <a:p>
            <a:r>
              <a:rPr lang="zh-CN" altLang="en-US" b="1" dirty="0"/>
              <a:t>如果风险资产收益率</a:t>
            </a:r>
            <a:r>
              <a:rPr lang="zh-CN" altLang="en-US" dirty="0"/>
              <a:t> </a:t>
            </a:r>
          </a:p>
        </p:txBody>
      </p:sp>
      <p:sp>
        <p:nvSpPr>
          <p:cNvPr id="43016" name="Rectangle 8"/>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3015" name="Object 7"/>
          <p:cNvGraphicFramePr>
            <a:graphicFrameLocks noChangeAspect="1"/>
          </p:cNvGraphicFramePr>
          <p:nvPr/>
        </p:nvGraphicFramePr>
        <p:xfrm>
          <a:off x="3563888" y="2636912"/>
          <a:ext cx="255588" cy="360362"/>
        </p:xfrm>
        <a:graphic>
          <a:graphicData uri="http://schemas.openxmlformats.org/presentationml/2006/ole">
            <p:oleObj spid="_x0000_s43015" name="Equation" r:id="rId3" imgW="165028" imgH="228501" progId="Equation.DSMT4">
              <p:embed/>
            </p:oleObj>
          </a:graphicData>
        </a:graphic>
      </p:graphicFrame>
      <p:sp>
        <p:nvSpPr>
          <p:cNvPr id="43017" name="Text Box 9"/>
          <p:cNvSpPr txBox="1">
            <a:spLocks noChangeArrowheads="1"/>
          </p:cNvSpPr>
          <p:nvPr/>
        </p:nvSpPr>
        <p:spPr bwMode="auto">
          <a:xfrm>
            <a:off x="3779912" y="2636912"/>
            <a:ext cx="3155950" cy="366712"/>
          </a:xfrm>
          <a:prstGeom prst="rect">
            <a:avLst/>
          </a:prstGeom>
          <a:noFill/>
          <a:ln w="9525" algn="ctr">
            <a:noFill/>
            <a:miter lim="800000"/>
            <a:headEnd/>
            <a:tailEnd/>
          </a:ln>
          <a:effectLst/>
        </p:spPr>
        <p:txBody>
          <a:bodyPr wrap="none">
            <a:spAutoFit/>
          </a:bodyPr>
          <a:lstStyle/>
          <a:p>
            <a:r>
              <a:rPr lang="zh-CN" altLang="en-US" b="1" dirty="0"/>
              <a:t>由有界风险</a:t>
            </a:r>
            <a:r>
              <a:rPr lang="en-US" altLang="zh-CN" b="1" dirty="0"/>
              <a:t>K</a:t>
            </a:r>
            <a:r>
              <a:rPr lang="zh-CN" altLang="en-US" b="1" dirty="0"/>
              <a:t>因子模型给出，</a:t>
            </a:r>
            <a:r>
              <a:rPr lang="zh-CN" altLang="en-US" dirty="0"/>
              <a:t> </a:t>
            </a:r>
          </a:p>
        </p:txBody>
      </p:sp>
      <p:sp>
        <p:nvSpPr>
          <p:cNvPr id="43018" name="Text Box 10"/>
          <p:cNvSpPr txBox="1">
            <a:spLocks noChangeArrowheads="1"/>
          </p:cNvSpPr>
          <p:nvPr/>
        </p:nvSpPr>
        <p:spPr bwMode="auto">
          <a:xfrm>
            <a:off x="6591300" y="2636838"/>
            <a:ext cx="1390650" cy="366712"/>
          </a:xfrm>
          <a:prstGeom prst="rect">
            <a:avLst/>
          </a:prstGeom>
          <a:noFill/>
          <a:ln w="9525" algn="ctr">
            <a:noFill/>
            <a:miter lim="800000"/>
            <a:headEnd/>
            <a:tailEnd/>
          </a:ln>
          <a:effectLst/>
        </p:spPr>
        <p:txBody>
          <a:bodyPr wrap="none">
            <a:spAutoFit/>
          </a:bodyPr>
          <a:lstStyle/>
          <a:p>
            <a:r>
              <a:rPr lang="zh-CN" altLang="en-US" b="1" dirty="0"/>
              <a:t>市场不存在</a:t>
            </a:r>
            <a:r>
              <a:rPr lang="zh-CN" altLang="en-US" dirty="0"/>
              <a:t> </a:t>
            </a:r>
          </a:p>
        </p:txBody>
      </p:sp>
      <p:sp>
        <p:nvSpPr>
          <p:cNvPr id="43019" name="Text Box 11"/>
          <p:cNvSpPr txBox="1">
            <a:spLocks noChangeArrowheads="1"/>
          </p:cNvSpPr>
          <p:nvPr/>
        </p:nvSpPr>
        <p:spPr bwMode="auto">
          <a:xfrm>
            <a:off x="1476375" y="3284538"/>
            <a:ext cx="1858963" cy="366712"/>
          </a:xfrm>
          <a:prstGeom prst="rect">
            <a:avLst/>
          </a:prstGeom>
          <a:noFill/>
          <a:ln w="9525" algn="ctr">
            <a:noFill/>
            <a:miter lim="800000"/>
            <a:headEnd/>
            <a:tailEnd/>
          </a:ln>
          <a:effectLst/>
        </p:spPr>
        <p:txBody>
          <a:bodyPr wrap="none">
            <a:spAutoFit/>
          </a:bodyPr>
          <a:lstStyle/>
          <a:p>
            <a:r>
              <a:rPr lang="zh-CN" altLang="en-US" b="1"/>
              <a:t>渐近套利机会，</a:t>
            </a:r>
            <a:r>
              <a:rPr lang="zh-CN" altLang="en-US"/>
              <a:t> </a:t>
            </a:r>
          </a:p>
        </p:txBody>
      </p:sp>
      <p:sp>
        <p:nvSpPr>
          <p:cNvPr id="43020" name="Text Box 12"/>
          <p:cNvSpPr txBox="1">
            <a:spLocks noChangeArrowheads="1"/>
          </p:cNvSpPr>
          <p:nvPr/>
        </p:nvSpPr>
        <p:spPr bwMode="auto">
          <a:xfrm>
            <a:off x="3127375" y="3284538"/>
            <a:ext cx="2459038" cy="366712"/>
          </a:xfrm>
          <a:prstGeom prst="rect">
            <a:avLst/>
          </a:prstGeom>
          <a:noFill/>
          <a:ln w="9525" algn="ctr">
            <a:noFill/>
            <a:miter lim="800000"/>
            <a:headEnd/>
            <a:tailEnd/>
          </a:ln>
          <a:effectLst/>
        </p:spPr>
        <p:txBody>
          <a:bodyPr wrap="none">
            <a:spAutoFit/>
          </a:bodyPr>
          <a:lstStyle/>
          <a:p>
            <a:r>
              <a:rPr lang="zh-CN" altLang="en-US" b="1" dirty="0"/>
              <a:t>则存在依赖于</a:t>
            </a:r>
            <a:r>
              <a:rPr lang="en-US" altLang="zh-CN" b="1" dirty="0"/>
              <a:t>n</a:t>
            </a:r>
            <a:r>
              <a:rPr lang="zh-CN" altLang="en-US" b="1" dirty="0"/>
              <a:t>的实数</a:t>
            </a:r>
            <a:r>
              <a:rPr lang="zh-CN" altLang="en-US" dirty="0"/>
              <a:t> </a:t>
            </a:r>
          </a:p>
        </p:txBody>
      </p:sp>
      <p:sp>
        <p:nvSpPr>
          <p:cNvPr id="43022" name="Rectangle 14"/>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3021" name="Object 13"/>
          <p:cNvGraphicFramePr>
            <a:graphicFrameLocks noChangeAspect="1"/>
          </p:cNvGraphicFramePr>
          <p:nvPr/>
        </p:nvGraphicFramePr>
        <p:xfrm>
          <a:off x="5405438" y="3284538"/>
          <a:ext cx="1285875" cy="373062"/>
        </p:xfrm>
        <a:graphic>
          <a:graphicData uri="http://schemas.openxmlformats.org/presentationml/2006/ole">
            <p:oleObj spid="_x0000_s43021" name="Equation" r:id="rId4" imgW="787320" imgH="228600" progId="Equation.DSMT4">
              <p:embed/>
            </p:oleObj>
          </a:graphicData>
        </a:graphic>
      </p:graphicFrame>
      <p:sp>
        <p:nvSpPr>
          <p:cNvPr id="43023" name="Text Box 15"/>
          <p:cNvSpPr txBox="1">
            <a:spLocks noChangeArrowheads="1"/>
          </p:cNvSpPr>
          <p:nvPr/>
        </p:nvSpPr>
        <p:spPr bwMode="auto">
          <a:xfrm>
            <a:off x="6659563" y="3284538"/>
            <a:ext cx="704850" cy="366712"/>
          </a:xfrm>
          <a:prstGeom prst="rect">
            <a:avLst/>
          </a:prstGeom>
          <a:noFill/>
          <a:ln w="9525" algn="ctr">
            <a:noFill/>
            <a:miter lim="800000"/>
            <a:headEnd/>
            <a:tailEnd/>
          </a:ln>
          <a:effectLst/>
        </p:spPr>
        <p:txBody>
          <a:bodyPr wrap="none">
            <a:spAutoFit/>
          </a:bodyPr>
          <a:lstStyle/>
          <a:p>
            <a:r>
              <a:rPr lang="zh-CN" altLang="en-US" b="1" dirty="0"/>
              <a:t>使得</a:t>
            </a:r>
            <a:r>
              <a:rPr lang="zh-CN" altLang="en-US" dirty="0"/>
              <a:t> </a:t>
            </a:r>
          </a:p>
        </p:txBody>
      </p:sp>
      <p:sp>
        <p:nvSpPr>
          <p:cNvPr id="43025" name="Rectangle 17"/>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3024" name="Object 16"/>
          <p:cNvGraphicFramePr>
            <a:graphicFrameLocks noChangeAspect="1"/>
          </p:cNvGraphicFramePr>
          <p:nvPr/>
        </p:nvGraphicFramePr>
        <p:xfrm>
          <a:off x="2268538" y="4005263"/>
          <a:ext cx="2735262" cy="774700"/>
        </p:xfrm>
        <a:graphic>
          <a:graphicData uri="http://schemas.openxmlformats.org/presentationml/2006/ole">
            <p:oleObj spid="_x0000_s43024" name="Equation" r:id="rId5" imgW="1511300" imgH="431800" progId="Equation.DSMT4">
              <p:embed/>
            </p:oleObj>
          </a:graphicData>
        </a:graphic>
      </p:graphicFrame>
      <p:sp>
        <p:nvSpPr>
          <p:cNvPr id="43026" name="Text Box 18"/>
          <p:cNvSpPr txBox="1">
            <a:spLocks noChangeArrowheads="1"/>
          </p:cNvSpPr>
          <p:nvPr/>
        </p:nvSpPr>
        <p:spPr bwMode="auto">
          <a:xfrm>
            <a:off x="7254875" y="4097338"/>
            <a:ext cx="971550" cy="366712"/>
          </a:xfrm>
          <a:prstGeom prst="rect">
            <a:avLst/>
          </a:prstGeom>
          <a:noFill/>
          <a:ln w="9525" algn="ctr">
            <a:noFill/>
            <a:miter lim="800000"/>
            <a:headEnd/>
            <a:tailEnd/>
          </a:ln>
          <a:effectLst/>
        </p:spPr>
        <p:txBody>
          <a:bodyPr wrap="none">
            <a:spAutoFit/>
          </a:bodyPr>
          <a:lstStyle/>
          <a:p>
            <a:r>
              <a:rPr lang="en-US" altLang="zh-CN"/>
              <a:t>(4.3.2a)</a:t>
            </a:r>
          </a:p>
        </p:txBody>
      </p:sp>
      <p:sp>
        <p:nvSpPr>
          <p:cNvPr id="43027" name="Text Box 19"/>
          <p:cNvSpPr txBox="1">
            <a:spLocks noChangeArrowheads="1"/>
          </p:cNvSpPr>
          <p:nvPr/>
        </p:nvSpPr>
        <p:spPr bwMode="auto">
          <a:xfrm>
            <a:off x="755576" y="5013176"/>
            <a:ext cx="2779712" cy="366713"/>
          </a:xfrm>
          <a:prstGeom prst="rect">
            <a:avLst/>
          </a:prstGeom>
          <a:noFill/>
          <a:ln w="9525" algn="ctr">
            <a:noFill/>
            <a:miter lim="800000"/>
            <a:headEnd/>
            <a:tailEnd/>
          </a:ln>
          <a:effectLst/>
        </p:spPr>
        <p:txBody>
          <a:bodyPr wrap="none">
            <a:spAutoFit/>
          </a:bodyPr>
          <a:lstStyle/>
          <a:p>
            <a:r>
              <a:rPr lang="zh-CN" altLang="en-US" b="1" dirty="0"/>
              <a:t>而且期望收益率的残差项</a:t>
            </a:r>
            <a:r>
              <a:rPr lang="zh-CN" altLang="en-US" dirty="0"/>
              <a:t> </a:t>
            </a:r>
          </a:p>
        </p:txBody>
      </p:sp>
      <p:sp>
        <p:nvSpPr>
          <p:cNvPr id="43029" name="Rectangle 21"/>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3028" name="Object 20"/>
          <p:cNvGraphicFramePr>
            <a:graphicFrameLocks noChangeAspect="1"/>
          </p:cNvGraphicFramePr>
          <p:nvPr/>
        </p:nvGraphicFramePr>
        <p:xfrm>
          <a:off x="3419872" y="5013176"/>
          <a:ext cx="296862" cy="474662"/>
        </p:xfrm>
        <a:graphic>
          <a:graphicData uri="http://schemas.openxmlformats.org/presentationml/2006/ole">
            <p:oleObj spid="_x0000_s43028" name="Equation" r:id="rId6" imgW="139700" imgH="228600" progId="Equation.DSMT4">
              <p:embed/>
            </p:oleObj>
          </a:graphicData>
        </a:graphic>
      </p:graphicFrame>
      <p:sp>
        <p:nvSpPr>
          <p:cNvPr id="43030" name="Text Box 22"/>
          <p:cNvSpPr txBox="1">
            <a:spLocks noChangeArrowheads="1"/>
          </p:cNvSpPr>
          <p:nvPr/>
        </p:nvSpPr>
        <p:spPr bwMode="auto">
          <a:xfrm>
            <a:off x="3635896" y="5013176"/>
            <a:ext cx="641350" cy="366713"/>
          </a:xfrm>
          <a:prstGeom prst="rect">
            <a:avLst/>
          </a:prstGeom>
          <a:noFill/>
          <a:ln w="9525" algn="ctr">
            <a:noFill/>
            <a:miter lim="800000"/>
            <a:headEnd/>
            <a:tailEnd/>
          </a:ln>
          <a:effectLst/>
        </p:spPr>
        <p:txBody>
          <a:bodyPr wrap="none">
            <a:spAutoFit/>
          </a:bodyPr>
          <a:lstStyle/>
          <a:p>
            <a:r>
              <a:rPr lang="zh-CN" altLang="en-US" b="1" dirty="0"/>
              <a:t>满足</a:t>
            </a:r>
          </a:p>
        </p:txBody>
      </p:sp>
      <p:sp>
        <p:nvSpPr>
          <p:cNvPr id="43032" name="Rectangle 24"/>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3031" name="Object 23"/>
          <p:cNvGraphicFramePr>
            <a:graphicFrameLocks noChangeAspect="1"/>
          </p:cNvGraphicFramePr>
          <p:nvPr/>
        </p:nvGraphicFramePr>
        <p:xfrm>
          <a:off x="4355976" y="4941168"/>
          <a:ext cx="2951162" cy="660400"/>
        </p:xfrm>
        <a:graphic>
          <a:graphicData uri="http://schemas.openxmlformats.org/presentationml/2006/ole">
            <p:oleObj spid="_x0000_s43031" name="Equation" r:id="rId7" imgW="1917360" imgH="431640" progId="Equation.DSMT4">
              <p:embed/>
            </p:oleObj>
          </a:graphicData>
        </a:graphic>
      </p:graphicFrame>
      <p:sp>
        <p:nvSpPr>
          <p:cNvPr id="43033" name="Text Box 25"/>
          <p:cNvSpPr txBox="1">
            <a:spLocks noChangeArrowheads="1"/>
          </p:cNvSpPr>
          <p:nvPr/>
        </p:nvSpPr>
        <p:spPr bwMode="auto">
          <a:xfrm>
            <a:off x="7380312" y="5085184"/>
            <a:ext cx="971550" cy="366713"/>
          </a:xfrm>
          <a:prstGeom prst="rect">
            <a:avLst/>
          </a:prstGeom>
          <a:noFill/>
          <a:ln w="9525" algn="ctr">
            <a:noFill/>
            <a:miter lim="800000"/>
            <a:headEnd/>
            <a:tailEnd/>
          </a:ln>
          <a:effectLst/>
        </p:spPr>
        <p:txBody>
          <a:bodyPr wrap="none">
            <a:spAutoFit/>
          </a:bodyPr>
          <a:lstStyle/>
          <a:p>
            <a:r>
              <a:rPr lang="en-US" altLang="zh-CN"/>
              <a:t>(4.3.2b)</a:t>
            </a:r>
          </a:p>
        </p:txBody>
      </p:sp>
      <p:sp>
        <p:nvSpPr>
          <p:cNvPr id="25" name="矩形 24"/>
          <p:cNvSpPr/>
          <p:nvPr/>
        </p:nvSpPr>
        <p:spPr>
          <a:xfrm>
            <a:off x="755576" y="5877272"/>
            <a:ext cx="7416824" cy="369332"/>
          </a:xfrm>
          <a:prstGeom prst="rect">
            <a:avLst/>
          </a:prstGeom>
        </p:spPr>
        <p:txBody>
          <a:bodyPr wrap="square">
            <a:spAutoFit/>
          </a:bodyPr>
          <a:lstStyle/>
          <a:p>
            <a:pPr algn="l"/>
            <a:r>
              <a:rPr kumimoji="1" lang="zh-CN" altLang="en-US" b="1" dirty="0" smtClean="0">
                <a:latin typeface="宋体" charset="-122"/>
              </a:rPr>
              <a:t>即：对误差的分析发现，风险资产预期收益的平均平方误差的极限为</a:t>
            </a:r>
            <a:r>
              <a:rPr kumimoji="1" lang="en-US" altLang="zh-CN" b="1" dirty="0" smtClean="0">
                <a:latin typeface="宋体"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0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0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0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0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0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0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0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linds(horizontal)">
                                      <p:cBhvr>
                                        <p:cTn id="7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14" grpId="0"/>
      <p:bldP spid="43017" grpId="0"/>
      <p:bldP spid="43018" grpId="0"/>
      <p:bldP spid="43019" grpId="0"/>
      <p:bldP spid="43020" grpId="0"/>
      <p:bldP spid="43023" grpId="0"/>
      <p:bldP spid="43026" grpId="0"/>
      <p:bldP spid="43027" grpId="0"/>
      <p:bldP spid="43030" grpId="0"/>
      <p:bldP spid="4303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600" b="1" dirty="0" smtClean="0"/>
              <a:t>4.3.4</a:t>
            </a:r>
            <a:r>
              <a:rPr lang="zh-CN" altLang="en-US" sz="3600" b="1" dirty="0" smtClean="0"/>
              <a:t>风险溢价因子的经济解释</a:t>
            </a:r>
            <a:br>
              <a:rPr lang="zh-CN" altLang="en-US" sz="3600" b="1" dirty="0" smtClean="0"/>
            </a:br>
            <a:endParaRPr lang="zh-CN" altLang="en-US" sz="3600" b="1" dirty="0"/>
          </a:p>
        </p:txBody>
      </p:sp>
      <p:sp>
        <p:nvSpPr>
          <p:cNvPr id="60421" name="Text Box 5"/>
          <p:cNvSpPr txBox="1">
            <a:spLocks noChangeArrowheads="1"/>
          </p:cNvSpPr>
          <p:nvPr/>
        </p:nvSpPr>
        <p:spPr bwMode="auto">
          <a:xfrm>
            <a:off x="323528" y="1412776"/>
            <a:ext cx="6760185" cy="461665"/>
          </a:xfrm>
          <a:prstGeom prst="rect">
            <a:avLst/>
          </a:prstGeom>
          <a:noFill/>
          <a:ln w="9525" algn="ctr">
            <a:noFill/>
            <a:miter lim="800000"/>
            <a:headEnd/>
            <a:tailEnd/>
          </a:ln>
          <a:effectLst/>
        </p:spPr>
        <p:txBody>
          <a:bodyPr wrap="none">
            <a:spAutoFit/>
          </a:bodyPr>
          <a:lstStyle/>
          <a:p>
            <a:r>
              <a:rPr lang="zh-CN" altLang="en-US" sz="2400" b="1" dirty="0">
                <a:solidFill>
                  <a:srgbClr val="FF0000"/>
                </a:solidFill>
              </a:rPr>
              <a:t>完全分散化投资组合</a:t>
            </a:r>
            <a:r>
              <a:rPr lang="en-US" altLang="zh-CN" sz="2400" b="1" dirty="0">
                <a:solidFill>
                  <a:srgbClr val="FF0000"/>
                </a:solidFill>
              </a:rPr>
              <a:t>(fully diversified </a:t>
            </a:r>
            <a:r>
              <a:rPr lang="en-US" altLang="zh-CN" sz="2400" b="1" dirty="0" err="1">
                <a:solidFill>
                  <a:srgbClr val="FF0000"/>
                </a:solidFill>
              </a:rPr>
              <a:t>portfdio</a:t>
            </a:r>
            <a:r>
              <a:rPr lang="en-US" altLang="zh-CN" sz="2400" b="1" dirty="0">
                <a:solidFill>
                  <a:srgbClr val="FF0000"/>
                </a:solidFill>
              </a:rPr>
              <a:t>) </a:t>
            </a:r>
          </a:p>
        </p:txBody>
      </p:sp>
      <p:sp>
        <p:nvSpPr>
          <p:cNvPr id="60424" name="Rectangle 8"/>
          <p:cNvSpPr>
            <a:spLocks noChangeArrowheads="1"/>
          </p:cNvSpPr>
          <p:nvPr/>
        </p:nvSpPr>
        <p:spPr bwMode="auto">
          <a:xfrm>
            <a:off x="-51142" y="188845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0422" name="Text Box 6"/>
          <p:cNvSpPr txBox="1">
            <a:spLocks noChangeArrowheads="1"/>
          </p:cNvSpPr>
          <p:nvPr/>
        </p:nvSpPr>
        <p:spPr bwMode="auto">
          <a:xfrm>
            <a:off x="199683" y="2059906"/>
            <a:ext cx="5734050" cy="366712"/>
          </a:xfrm>
          <a:prstGeom prst="rect">
            <a:avLst/>
          </a:prstGeom>
          <a:noFill/>
          <a:ln w="9525" algn="ctr">
            <a:noFill/>
            <a:miter lim="800000"/>
            <a:headEnd/>
            <a:tailEnd/>
          </a:ln>
          <a:effectLst/>
        </p:spPr>
        <p:txBody>
          <a:bodyPr wrap="none">
            <a:spAutoFit/>
          </a:bodyPr>
          <a:lstStyle/>
          <a:p>
            <a:r>
              <a:rPr lang="zh-CN" altLang="en-US" b="1" dirty="0"/>
              <a:t>一个完全分散投资组合是指某一个正的净投资组合序列 </a:t>
            </a:r>
          </a:p>
        </p:txBody>
      </p:sp>
      <p:graphicFrame>
        <p:nvGraphicFramePr>
          <p:cNvPr id="60423" name="Object 7"/>
          <p:cNvGraphicFramePr>
            <a:graphicFrameLocks noChangeAspect="1"/>
          </p:cNvGraphicFramePr>
          <p:nvPr/>
        </p:nvGraphicFramePr>
        <p:xfrm>
          <a:off x="5744821" y="2059906"/>
          <a:ext cx="539750" cy="323850"/>
        </p:xfrm>
        <a:graphic>
          <a:graphicData uri="http://schemas.openxmlformats.org/presentationml/2006/ole">
            <p:oleObj spid="_x0000_s60423" name="Equation" r:id="rId3" imgW="330057" imgH="203112" progId="Equation.DSMT4">
              <p:embed/>
            </p:oleObj>
          </a:graphicData>
        </a:graphic>
      </p:graphicFrame>
      <p:sp>
        <p:nvSpPr>
          <p:cNvPr id="60425" name="Text Box 9"/>
          <p:cNvSpPr txBox="1">
            <a:spLocks noChangeArrowheads="1"/>
          </p:cNvSpPr>
          <p:nvPr/>
        </p:nvSpPr>
        <p:spPr bwMode="auto">
          <a:xfrm>
            <a:off x="6249646" y="2059906"/>
            <a:ext cx="1162050" cy="366712"/>
          </a:xfrm>
          <a:prstGeom prst="rect">
            <a:avLst/>
          </a:prstGeom>
          <a:noFill/>
          <a:ln w="9525" algn="ctr">
            <a:noFill/>
            <a:miter lim="800000"/>
            <a:headEnd/>
            <a:tailEnd/>
          </a:ln>
          <a:effectLst/>
        </p:spPr>
        <p:txBody>
          <a:bodyPr wrap="none">
            <a:spAutoFit/>
          </a:bodyPr>
          <a:lstStyle/>
          <a:p>
            <a:r>
              <a:rPr lang="zh-CN" altLang="en-US" b="1"/>
              <a:t>的极限，</a:t>
            </a:r>
            <a:r>
              <a:rPr lang="zh-CN" altLang="en-US"/>
              <a:t> </a:t>
            </a:r>
          </a:p>
        </p:txBody>
      </p:sp>
      <p:sp>
        <p:nvSpPr>
          <p:cNvPr id="60427" name="Rectangle 11"/>
          <p:cNvSpPr>
            <a:spLocks noChangeArrowheads="1"/>
          </p:cNvSpPr>
          <p:nvPr/>
        </p:nvSpPr>
        <p:spPr bwMode="auto">
          <a:xfrm>
            <a:off x="-51142" y="1888456"/>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60439" name="Group 23"/>
          <p:cNvGrpSpPr>
            <a:grpSpLocks/>
          </p:cNvGrpSpPr>
          <p:nvPr/>
        </p:nvGrpSpPr>
        <p:grpSpPr bwMode="auto">
          <a:xfrm>
            <a:off x="7184683" y="1988468"/>
            <a:ext cx="1144588" cy="395288"/>
            <a:chOff x="4468" y="2160"/>
            <a:chExt cx="721" cy="249"/>
          </a:xfrm>
        </p:grpSpPr>
        <p:graphicFrame>
          <p:nvGraphicFramePr>
            <p:cNvPr id="60426" name="Object 10"/>
            <p:cNvGraphicFramePr>
              <a:graphicFrameLocks noChangeAspect="1"/>
            </p:cNvGraphicFramePr>
            <p:nvPr/>
          </p:nvGraphicFramePr>
          <p:xfrm>
            <a:off x="4468" y="2205"/>
            <a:ext cx="340" cy="204"/>
          </p:xfrm>
          <a:graphic>
            <a:graphicData uri="http://schemas.openxmlformats.org/presentationml/2006/ole">
              <p:oleObj spid="_x0000_s60426" name="Equation" r:id="rId4" imgW="330057" imgH="203112" progId="Equation.DSMT4">
                <p:embed/>
              </p:oleObj>
            </a:graphicData>
          </a:graphic>
        </p:graphicFrame>
        <p:sp>
          <p:nvSpPr>
            <p:cNvPr id="60428" name="Text Box 12"/>
            <p:cNvSpPr txBox="1">
              <a:spLocks noChangeArrowheads="1"/>
            </p:cNvSpPr>
            <p:nvPr/>
          </p:nvSpPr>
          <p:spPr bwMode="auto">
            <a:xfrm>
              <a:off x="4785" y="2160"/>
              <a:ext cx="404" cy="231"/>
            </a:xfrm>
            <a:prstGeom prst="rect">
              <a:avLst/>
            </a:prstGeom>
            <a:noFill/>
            <a:ln w="9525" algn="ctr">
              <a:noFill/>
              <a:miter lim="800000"/>
              <a:headEnd/>
              <a:tailEnd/>
            </a:ln>
            <a:effectLst/>
          </p:spPr>
          <p:txBody>
            <a:bodyPr wrap="none">
              <a:spAutoFit/>
            </a:bodyPr>
            <a:lstStyle/>
            <a:p>
              <a:r>
                <a:rPr lang="zh-CN" altLang="en-US" b="1"/>
                <a:t>满足</a:t>
              </a:r>
            </a:p>
          </p:txBody>
        </p:sp>
      </p:grpSp>
      <p:sp>
        <p:nvSpPr>
          <p:cNvPr id="60430" name="Rectangle 14"/>
          <p:cNvSpPr>
            <a:spLocks noChangeArrowheads="1"/>
          </p:cNvSpPr>
          <p:nvPr/>
        </p:nvSpPr>
        <p:spPr bwMode="auto">
          <a:xfrm>
            <a:off x="-51142" y="1774156"/>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0429" name="Object 13"/>
          <p:cNvGraphicFramePr>
            <a:graphicFrameLocks noChangeAspect="1"/>
          </p:cNvGraphicFramePr>
          <p:nvPr/>
        </p:nvGraphicFramePr>
        <p:xfrm>
          <a:off x="2576171" y="2780631"/>
          <a:ext cx="2592387" cy="747712"/>
        </p:xfrm>
        <a:graphic>
          <a:graphicData uri="http://schemas.openxmlformats.org/presentationml/2006/ole">
            <p:oleObj spid="_x0000_s60429" name="Equation" r:id="rId5" imgW="1485900" imgH="431800" progId="Equation.DSMT4">
              <p:embed/>
            </p:oleObj>
          </a:graphicData>
        </a:graphic>
      </p:graphicFrame>
      <p:sp>
        <p:nvSpPr>
          <p:cNvPr id="60431" name="Text Box 15"/>
          <p:cNvSpPr txBox="1">
            <a:spLocks noChangeArrowheads="1"/>
          </p:cNvSpPr>
          <p:nvPr/>
        </p:nvSpPr>
        <p:spPr bwMode="auto">
          <a:xfrm>
            <a:off x="7275171" y="2872706"/>
            <a:ext cx="971550" cy="366712"/>
          </a:xfrm>
          <a:prstGeom prst="rect">
            <a:avLst/>
          </a:prstGeom>
          <a:noFill/>
          <a:ln w="9525" algn="ctr">
            <a:noFill/>
            <a:miter lim="800000"/>
            <a:headEnd/>
            <a:tailEnd/>
          </a:ln>
          <a:effectLst/>
        </p:spPr>
        <p:txBody>
          <a:bodyPr wrap="none">
            <a:spAutoFit/>
          </a:bodyPr>
          <a:lstStyle/>
          <a:p>
            <a:r>
              <a:rPr lang="en-US" altLang="zh-CN"/>
              <a:t>(4.3.12)</a:t>
            </a:r>
          </a:p>
        </p:txBody>
      </p:sp>
      <p:sp>
        <p:nvSpPr>
          <p:cNvPr id="60434" name="Rectangle 18"/>
          <p:cNvSpPr>
            <a:spLocks noChangeArrowheads="1"/>
          </p:cNvSpPr>
          <p:nvPr/>
        </p:nvSpPr>
        <p:spPr bwMode="auto">
          <a:xfrm>
            <a:off x="-51142" y="1869406"/>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60440" name="Group 24"/>
          <p:cNvGrpSpPr>
            <a:grpSpLocks/>
          </p:cNvGrpSpPr>
          <p:nvPr/>
        </p:nvGrpSpPr>
        <p:grpSpPr bwMode="auto">
          <a:xfrm>
            <a:off x="352083" y="3572793"/>
            <a:ext cx="4902200" cy="388938"/>
            <a:chOff x="254" y="3158"/>
            <a:chExt cx="3088" cy="245"/>
          </a:xfrm>
        </p:grpSpPr>
        <p:sp>
          <p:nvSpPr>
            <p:cNvPr id="60432" name="Text Box 16"/>
            <p:cNvSpPr txBox="1">
              <a:spLocks noChangeArrowheads="1"/>
            </p:cNvSpPr>
            <p:nvPr/>
          </p:nvSpPr>
          <p:spPr bwMode="auto">
            <a:xfrm>
              <a:off x="254" y="3170"/>
              <a:ext cx="444" cy="231"/>
            </a:xfrm>
            <a:prstGeom prst="rect">
              <a:avLst/>
            </a:prstGeom>
            <a:noFill/>
            <a:ln w="9525" algn="ctr">
              <a:noFill/>
              <a:miter lim="800000"/>
              <a:headEnd/>
              <a:tailEnd/>
            </a:ln>
            <a:effectLst/>
          </p:spPr>
          <p:txBody>
            <a:bodyPr wrap="none">
              <a:spAutoFit/>
            </a:bodyPr>
            <a:lstStyle/>
            <a:p>
              <a:r>
                <a:rPr lang="zh-CN" altLang="en-US" b="1"/>
                <a:t>其中</a:t>
              </a:r>
              <a:r>
                <a:rPr lang="zh-CN" altLang="en-US"/>
                <a:t> </a:t>
              </a:r>
            </a:p>
          </p:txBody>
        </p:sp>
        <p:graphicFrame>
          <p:nvGraphicFramePr>
            <p:cNvPr id="60433" name="Object 17"/>
            <p:cNvGraphicFramePr>
              <a:graphicFrameLocks noChangeAspect="1"/>
            </p:cNvGraphicFramePr>
            <p:nvPr/>
          </p:nvGraphicFramePr>
          <p:xfrm>
            <a:off x="612" y="3158"/>
            <a:ext cx="2042" cy="245"/>
          </p:xfrm>
          <a:graphic>
            <a:graphicData uri="http://schemas.openxmlformats.org/presentationml/2006/ole">
              <p:oleObj spid="_x0000_s60433" name="Equation" r:id="rId6" imgW="1981200" imgH="241300" progId="Equation.DSMT4">
                <p:embed/>
              </p:oleObj>
            </a:graphicData>
          </a:graphic>
        </p:graphicFrame>
        <p:sp>
          <p:nvSpPr>
            <p:cNvPr id="60435" name="Text Box 19"/>
            <p:cNvSpPr txBox="1">
              <a:spLocks noChangeArrowheads="1"/>
            </p:cNvSpPr>
            <p:nvPr/>
          </p:nvSpPr>
          <p:spPr bwMode="auto">
            <a:xfrm>
              <a:off x="2606" y="3158"/>
              <a:ext cx="736" cy="231"/>
            </a:xfrm>
            <a:prstGeom prst="rect">
              <a:avLst/>
            </a:prstGeom>
            <a:noFill/>
            <a:ln w="9525" algn="ctr">
              <a:noFill/>
              <a:miter lim="800000"/>
              <a:headEnd/>
              <a:tailEnd/>
            </a:ln>
            <a:effectLst/>
          </p:spPr>
          <p:txBody>
            <a:bodyPr wrap="none">
              <a:spAutoFit/>
            </a:bodyPr>
            <a:lstStyle/>
            <a:p>
              <a:r>
                <a:rPr lang="zh-CN" altLang="en-US" b="1"/>
                <a:t>满足条件</a:t>
              </a:r>
              <a:r>
                <a:rPr lang="zh-CN" altLang="en-US"/>
                <a:t> </a:t>
              </a:r>
            </a:p>
          </p:txBody>
        </p:sp>
      </p:grpSp>
      <p:sp>
        <p:nvSpPr>
          <p:cNvPr id="60437" name="Rectangle 21"/>
          <p:cNvSpPr>
            <a:spLocks noChangeArrowheads="1"/>
          </p:cNvSpPr>
          <p:nvPr/>
        </p:nvSpPr>
        <p:spPr bwMode="auto">
          <a:xfrm>
            <a:off x="-51142" y="1774156"/>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0436" name="Object 20"/>
          <p:cNvGraphicFramePr>
            <a:graphicFrameLocks noChangeAspect="1"/>
          </p:cNvGraphicFramePr>
          <p:nvPr/>
        </p:nvGraphicFramePr>
        <p:xfrm>
          <a:off x="5312946" y="3356620"/>
          <a:ext cx="1441450" cy="820738"/>
        </p:xfrm>
        <a:graphic>
          <a:graphicData uri="http://schemas.openxmlformats.org/presentationml/2006/ole">
            <p:oleObj spid="_x0000_s60436" name="Equation" r:id="rId7" imgW="748975" imgH="431613" progId="Equation.DSMT4">
              <p:embed/>
            </p:oleObj>
          </a:graphicData>
        </a:graphic>
      </p:graphicFrame>
      <p:sp>
        <p:nvSpPr>
          <p:cNvPr id="23" name="Text Box 5"/>
          <p:cNvSpPr txBox="1">
            <a:spLocks noChangeArrowheads="1"/>
          </p:cNvSpPr>
          <p:nvPr/>
        </p:nvSpPr>
        <p:spPr bwMode="auto">
          <a:xfrm>
            <a:off x="539552" y="4077072"/>
            <a:ext cx="4856779" cy="927883"/>
          </a:xfrm>
          <a:prstGeom prst="rect">
            <a:avLst/>
          </a:prstGeom>
          <a:noFill/>
          <a:ln w="9525" algn="ctr">
            <a:noFill/>
            <a:miter lim="800000"/>
            <a:headEnd/>
            <a:tailEnd/>
          </a:ln>
          <a:effectLst/>
        </p:spPr>
        <p:txBody>
          <a:bodyPr wrap="none">
            <a:spAutoFit/>
          </a:bodyPr>
          <a:lstStyle/>
          <a:p>
            <a:pPr>
              <a:lnSpc>
                <a:spcPts val="3500"/>
              </a:lnSpc>
            </a:pPr>
            <a:r>
              <a:rPr lang="zh-CN" altLang="en-US" b="1" dirty="0" smtClean="0"/>
              <a:t>完全分散化是指投资组合的每个权重都很小。</a:t>
            </a:r>
            <a:endParaRPr lang="en-US" altLang="zh-CN" b="1" dirty="0" smtClean="0"/>
          </a:p>
          <a:p>
            <a:pPr algn="l">
              <a:lnSpc>
                <a:spcPts val="3500"/>
              </a:lnSpc>
            </a:pPr>
            <a:r>
              <a:rPr lang="zh-CN" altLang="en-US" b="1" dirty="0" smtClean="0"/>
              <a:t>完全</a:t>
            </a:r>
            <a:r>
              <a:rPr lang="zh-CN" altLang="en-US" b="1" dirty="0"/>
              <a:t>分散化资产组合残差，有如下性质</a:t>
            </a:r>
          </a:p>
        </p:txBody>
      </p:sp>
      <p:graphicFrame>
        <p:nvGraphicFramePr>
          <p:cNvPr id="24" name="Object 6"/>
          <p:cNvGraphicFramePr>
            <a:graphicFrameLocks noChangeAspect="1"/>
          </p:cNvGraphicFramePr>
          <p:nvPr/>
        </p:nvGraphicFramePr>
        <p:xfrm>
          <a:off x="2195736" y="5229200"/>
          <a:ext cx="4321175" cy="746125"/>
        </p:xfrm>
        <a:graphic>
          <a:graphicData uri="http://schemas.openxmlformats.org/presentationml/2006/ole">
            <p:oleObj spid="_x0000_s60437" name="Equation" r:id="rId8" imgW="2590800" imgH="4445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blinds(horizontal)">
                                      <p:cBhvr>
                                        <p:cTn id="11" dur="500"/>
                                        <p:tgtEl>
                                          <p:spTgt spid="60422"/>
                                        </p:tgtEl>
                                      </p:cBhvr>
                                    </p:animEffect>
                                  </p:childTnLst>
                                </p:cTn>
                              </p:par>
                              <p:par>
                                <p:cTn id="12" presetID="3" presetClass="entr" presetSubtype="10" fill="hold" nodeType="withEffect">
                                  <p:stCondLst>
                                    <p:cond delay="0"/>
                                  </p:stCondLst>
                                  <p:childTnLst>
                                    <p:set>
                                      <p:cBhvr>
                                        <p:cTn id="13" dur="1" fill="hold">
                                          <p:stCondLst>
                                            <p:cond delay="0"/>
                                          </p:stCondLst>
                                        </p:cTn>
                                        <p:tgtEl>
                                          <p:spTgt spid="60423"/>
                                        </p:tgtEl>
                                        <p:attrNameLst>
                                          <p:attrName>style.visibility</p:attrName>
                                        </p:attrNameLst>
                                      </p:cBhvr>
                                      <p:to>
                                        <p:strVal val="visible"/>
                                      </p:to>
                                    </p:set>
                                    <p:animEffect transition="in" filter="blinds(horizontal)">
                                      <p:cBhvr>
                                        <p:cTn id="14" dur="500"/>
                                        <p:tgtEl>
                                          <p:spTgt spid="6042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0425"/>
                                        </p:tgtEl>
                                        <p:attrNameLst>
                                          <p:attrName>style.visibility</p:attrName>
                                        </p:attrNameLst>
                                      </p:cBhvr>
                                      <p:to>
                                        <p:strVal val="visible"/>
                                      </p:to>
                                    </p:set>
                                    <p:animEffect transition="in" filter="blinds(horizontal)">
                                      <p:cBhvr>
                                        <p:cTn id="17" dur="500"/>
                                        <p:tgtEl>
                                          <p:spTgt spid="604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04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04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04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044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04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2" grpId="0"/>
      <p:bldP spid="60425" grpId="0"/>
      <p:bldP spid="60431"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z="3600" b="1" dirty="0" smtClean="0"/>
              <a:t>4.3.4</a:t>
            </a:r>
            <a:r>
              <a:rPr lang="zh-CN" altLang="en-US" sz="3600" b="1" dirty="0" smtClean="0"/>
              <a:t>风险溢价因子的经济解释</a:t>
            </a:r>
            <a:br>
              <a:rPr lang="zh-CN" altLang="en-US" sz="3600" b="1" dirty="0" smtClean="0"/>
            </a:br>
            <a:endParaRPr lang="zh-CN" altLang="en-US" sz="3600" b="1" dirty="0"/>
          </a:p>
        </p:txBody>
      </p:sp>
      <p:sp>
        <p:nvSpPr>
          <p:cNvPr id="61447" name="Rectangle 7"/>
          <p:cNvSpPr>
            <a:spLocks noChangeArrowheads="1"/>
          </p:cNvSpPr>
          <p:nvPr/>
        </p:nvSpPr>
        <p:spPr bwMode="auto">
          <a:xfrm>
            <a:off x="0" y="32051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1448" name="Text Box 8"/>
          <p:cNvSpPr txBox="1">
            <a:spLocks noChangeArrowheads="1"/>
          </p:cNvSpPr>
          <p:nvPr/>
        </p:nvSpPr>
        <p:spPr bwMode="auto">
          <a:xfrm>
            <a:off x="545330" y="1988840"/>
            <a:ext cx="1034259" cy="369332"/>
          </a:xfrm>
          <a:prstGeom prst="rect">
            <a:avLst/>
          </a:prstGeom>
          <a:noFill/>
          <a:ln w="9525" algn="ctr">
            <a:noFill/>
            <a:miter lim="800000"/>
            <a:headEnd/>
            <a:tailEnd/>
          </a:ln>
          <a:effectLst/>
        </p:spPr>
        <p:txBody>
          <a:bodyPr wrap="none">
            <a:spAutoFit/>
          </a:bodyPr>
          <a:lstStyle/>
          <a:p>
            <a:r>
              <a:rPr lang="zh-CN" altLang="en-US" b="1" dirty="0">
                <a:solidFill>
                  <a:srgbClr val="FF0000"/>
                </a:solidFill>
              </a:rPr>
              <a:t>定理</a:t>
            </a:r>
            <a:r>
              <a:rPr lang="en-US" altLang="zh-CN" b="1" dirty="0">
                <a:solidFill>
                  <a:srgbClr val="FF0000"/>
                </a:solidFill>
              </a:rPr>
              <a:t>4.3</a:t>
            </a:r>
            <a:r>
              <a:rPr lang="en-US" altLang="zh-CN" dirty="0">
                <a:solidFill>
                  <a:srgbClr val="FF0000"/>
                </a:solidFill>
              </a:rPr>
              <a:t> </a:t>
            </a:r>
          </a:p>
        </p:txBody>
      </p:sp>
      <p:sp>
        <p:nvSpPr>
          <p:cNvPr id="61449" name="Text Box 9"/>
          <p:cNvSpPr txBox="1">
            <a:spLocks noChangeArrowheads="1"/>
          </p:cNvSpPr>
          <p:nvPr/>
        </p:nvSpPr>
        <p:spPr bwMode="auto">
          <a:xfrm>
            <a:off x="1619672" y="1988840"/>
            <a:ext cx="3700462" cy="366712"/>
          </a:xfrm>
          <a:prstGeom prst="rect">
            <a:avLst/>
          </a:prstGeom>
          <a:noFill/>
          <a:ln w="9525" algn="ctr">
            <a:noFill/>
            <a:miter lim="800000"/>
            <a:headEnd/>
            <a:tailEnd/>
          </a:ln>
          <a:effectLst/>
        </p:spPr>
        <p:txBody>
          <a:bodyPr wrap="none">
            <a:spAutoFit/>
          </a:bodyPr>
          <a:lstStyle/>
          <a:p>
            <a:r>
              <a:rPr lang="zh-CN" altLang="en-US" b="1"/>
              <a:t>完全分散化投资组合的期望收益率</a:t>
            </a:r>
            <a:r>
              <a:rPr lang="zh-CN" altLang="en-US"/>
              <a:t> </a:t>
            </a:r>
          </a:p>
        </p:txBody>
      </p:sp>
      <p:sp>
        <p:nvSpPr>
          <p:cNvPr id="61451" name="Rectangle 11"/>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1450" name="Object 10"/>
          <p:cNvGraphicFramePr>
            <a:graphicFrameLocks noChangeAspect="1"/>
          </p:cNvGraphicFramePr>
          <p:nvPr/>
        </p:nvGraphicFramePr>
        <p:xfrm>
          <a:off x="2279278" y="2708969"/>
          <a:ext cx="3311525" cy="654050"/>
        </p:xfrm>
        <a:graphic>
          <a:graphicData uri="http://schemas.openxmlformats.org/presentationml/2006/ole">
            <p:oleObj spid="_x0000_s61450" name="Equation" r:id="rId3" imgW="2171700" imgH="431800" progId="Equation.DSMT4">
              <p:embed/>
            </p:oleObj>
          </a:graphicData>
        </a:graphic>
      </p:graphicFrame>
      <p:sp>
        <p:nvSpPr>
          <p:cNvPr id="61452" name="Text Box 12"/>
          <p:cNvSpPr txBox="1">
            <a:spLocks noChangeArrowheads="1"/>
          </p:cNvSpPr>
          <p:nvPr/>
        </p:nvSpPr>
        <p:spPr bwMode="auto">
          <a:xfrm>
            <a:off x="7121947" y="2800052"/>
            <a:ext cx="971550" cy="366713"/>
          </a:xfrm>
          <a:prstGeom prst="rect">
            <a:avLst/>
          </a:prstGeom>
          <a:noFill/>
          <a:ln w="9525" algn="ctr">
            <a:noFill/>
            <a:miter lim="800000"/>
            <a:headEnd/>
            <a:tailEnd/>
          </a:ln>
          <a:effectLst/>
        </p:spPr>
        <p:txBody>
          <a:bodyPr wrap="none">
            <a:spAutoFit/>
          </a:bodyPr>
          <a:lstStyle/>
          <a:p>
            <a:r>
              <a:rPr lang="en-US" altLang="zh-CN"/>
              <a:t>(4.3.13)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p:bldP spid="61449" grpId="0"/>
      <p:bldP spid="614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600" b="1"/>
              <a:t>4.3   </a:t>
            </a:r>
            <a:r>
              <a:rPr lang="zh-CN" altLang="en-US" sz="3600" b="1"/>
              <a:t>含残差风险因子的套利定价理论</a:t>
            </a:r>
          </a:p>
        </p:txBody>
      </p:sp>
      <p:sp>
        <p:nvSpPr>
          <p:cNvPr id="63493" name="Text Box 5"/>
          <p:cNvSpPr txBox="1">
            <a:spLocks noChangeArrowheads="1"/>
          </p:cNvSpPr>
          <p:nvPr/>
        </p:nvSpPr>
        <p:spPr bwMode="auto">
          <a:xfrm>
            <a:off x="468313" y="2060575"/>
            <a:ext cx="4232275" cy="457200"/>
          </a:xfrm>
          <a:prstGeom prst="rect">
            <a:avLst/>
          </a:prstGeom>
          <a:noFill/>
          <a:ln w="9525" algn="ctr">
            <a:noFill/>
            <a:miter lim="800000"/>
            <a:headEnd/>
            <a:tailEnd/>
          </a:ln>
          <a:effectLst/>
        </p:spPr>
        <p:txBody>
          <a:bodyPr wrap="none">
            <a:spAutoFit/>
          </a:bodyPr>
          <a:lstStyle/>
          <a:p>
            <a:r>
              <a:rPr lang="en-US" altLang="zh-CN" sz="2400" b="1"/>
              <a:t>4.3.4</a:t>
            </a:r>
            <a:r>
              <a:rPr lang="zh-CN" altLang="en-US" sz="2400" b="1"/>
              <a:t>风险溢价因子的经济解释</a:t>
            </a:r>
          </a:p>
        </p:txBody>
      </p:sp>
      <p:sp>
        <p:nvSpPr>
          <p:cNvPr id="63495" name="Rectangle 7"/>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3494" name="Object 6"/>
          <p:cNvGraphicFramePr>
            <a:graphicFrameLocks noChangeAspect="1"/>
          </p:cNvGraphicFramePr>
          <p:nvPr/>
        </p:nvGraphicFramePr>
        <p:xfrm>
          <a:off x="2339975" y="3068638"/>
          <a:ext cx="4103688" cy="773112"/>
        </p:xfrm>
        <a:graphic>
          <a:graphicData uri="http://schemas.openxmlformats.org/presentationml/2006/ole">
            <p:oleObj spid="_x0000_s63494" name="Equation" r:id="rId3" imgW="2273300" imgH="431800" progId="Equation.DSMT4">
              <p:embed/>
            </p:oleObj>
          </a:graphicData>
        </a:graphic>
      </p:graphicFrame>
      <p:sp>
        <p:nvSpPr>
          <p:cNvPr id="63496" name="Text Box 8"/>
          <p:cNvSpPr txBox="1">
            <a:spLocks noChangeArrowheads="1"/>
          </p:cNvSpPr>
          <p:nvPr/>
        </p:nvSpPr>
        <p:spPr bwMode="auto">
          <a:xfrm>
            <a:off x="549275" y="2714625"/>
            <a:ext cx="412750" cy="366713"/>
          </a:xfrm>
          <a:prstGeom prst="rect">
            <a:avLst/>
          </a:prstGeom>
          <a:noFill/>
          <a:ln w="9525" algn="ctr">
            <a:noFill/>
            <a:miter lim="800000"/>
            <a:headEnd/>
            <a:tailEnd/>
          </a:ln>
          <a:effectLst/>
        </p:spPr>
        <p:txBody>
          <a:bodyPr wrap="none">
            <a:spAutoFit/>
          </a:bodyPr>
          <a:lstStyle/>
          <a:p>
            <a:r>
              <a:rPr lang="zh-CN" altLang="en-US" b="1"/>
              <a:t>而</a:t>
            </a:r>
          </a:p>
        </p:txBody>
      </p:sp>
      <p:sp>
        <p:nvSpPr>
          <p:cNvPr id="63497" name="Text Box 9"/>
          <p:cNvSpPr txBox="1">
            <a:spLocks noChangeArrowheads="1"/>
          </p:cNvSpPr>
          <p:nvPr/>
        </p:nvSpPr>
        <p:spPr bwMode="auto">
          <a:xfrm>
            <a:off x="434975" y="4083050"/>
            <a:ext cx="641350" cy="366713"/>
          </a:xfrm>
          <a:prstGeom prst="rect">
            <a:avLst/>
          </a:prstGeom>
          <a:noFill/>
          <a:ln w="9525" algn="ctr">
            <a:noFill/>
            <a:miter lim="800000"/>
            <a:headEnd/>
            <a:tailEnd/>
          </a:ln>
          <a:effectLst/>
        </p:spPr>
        <p:txBody>
          <a:bodyPr wrap="none">
            <a:spAutoFit/>
          </a:bodyPr>
          <a:lstStyle/>
          <a:p>
            <a:r>
              <a:rPr lang="zh-CN" altLang="en-US" b="1"/>
              <a:t>所以</a:t>
            </a:r>
          </a:p>
        </p:txBody>
      </p:sp>
      <p:sp>
        <p:nvSpPr>
          <p:cNvPr id="63499" name="Rectangle 11"/>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3498" name="Object 10"/>
          <p:cNvGraphicFramePr>
            <a:graphicFrameLocks noChangeAspect="1"/>
          </p:cNvGraphicFramePr>
          <p:nvPr/>
        </p:nvGraphicFramePr>
        <p:xfrm>
          <a:off x="2411413" y="4868863"/>
          <a:ext cx="3743325" cy="754062"/>
        </p:xfrm>
        <a:graphic>
          <a:graphicData uri="http://schemas.openxmlformats.org/presentationml/2006/ole">
            <p:oleObj spid="_x0000_s63498" name="Equation" r:id="rId4" imgW="2120900" imgH="431800" progId="Equation.DSMT4">
              <p:embed/>
            </p:oleObj>
          </a:graphicData>
        </a:graphic>
      </p:graphicFrame>
      <p:sp>
        <p:nvSpPr>
          <p:cNvPr id="63500" name="Text Box 12"/>
          <p:cNvSpPr txBox="1">
            <a:spLocks noChangeArrowheads="1"/>
          </p:cNvSpPr>
          <p:nvPr/>
        </p:nvSpPr>
        <p:spPr bwMode="auto">
          <a:xfrm>
            <a:off x="468313" y="5949950"/>
            <a:ext cx="874712" cy="366713"/>
          </a:xfrm>
          <a:prstGeom prst="rect">
            <a:avLst/>
          </a:prstGeom>
          <a:noFill/>
          <a:ln w="9525" algn="ctr">
            <a:noFill/>
            <a:miter lim="800000"/>
            <a:headEnd/>
            <a:tailEnd/>
          </a:ln>
          <a:effectLst/>
        </p:spPr>
        <p:txBody>
          <a:bodyPr wrap="none">
            <a:spAutoFit/>
          </a:bodyPr>
          <a:lstStyle/>
          <a:p>
            <a:r>
              <a:rPr lang="zh-CN" altLang="en-US" b="1"/>
              <a:t>证毕。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P spid="63497" grpId="0"/>
      <p:bldP spid="635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600" b="1"/>
              <a:t>4.3   </a:t>
            </a:r>
            <a:r>
              <a:rPr lang="zh-CN" altLang="en-US" sz="3600" b="1"/>
              <a:t>含残差风险因子的套利定价理论</a:t>
            </a:r>
          </a:p>
        </p:txBody>
      </p:sp>
      <p:sp>
        <p:nvSpPr>
          <p:cNvPr id="64516" name="Text Box 4"/>
          <p:cNvSpPr txBox="1">
            <a:spLocks noChangeArrowheads="1"/>
          </p:cNvSpPr>
          <p:nvPr/>
        </p:nvSpPr>
        <p:spPr bwMode="auto">
          <a:xfrm>
            <a:off x="468313" y="2060575"/>
            <a:ext cx="4232275" cy="457200"/>
          </a:xfrm>
          <a:prstGeom prst="rect">
            <a:avLst/>
          </a:prstGeom>
          <a:noFill/>
          <a:ln w="9525" algn="ctr">
            <a:noFill/>
            <a:miter lim="800000"/>
            <a:headEnd/>
            <a:tailEnd/>
          </a:ln>
          <a:effectLst/>
        </p:spPr>
        <p:txBody>
          <a:bodyPr wrap="none">
            <a:spAutoFit/>
          </a:bodyPr>
          <a:lstStyle/>
          <a:p>
            <a:r>
              <a:rPr lang="en-US" altLang="zh-CN" sz="2400" b="1"/>
              <a:t>4.3.4</a:t>
            </a:r>
            <a:r>
              <a:rPr lang="zh-CN" altLang="en-US" sz="2400" b="1"/>
              <a:t>风险溢价因子的经济解释</a:t>
            </a:r>
          </a:p>
        </p:txBody>
      </p:sp>
      <p:sp>
        <p:nvSpPr>
          <p:cNvPr id="64519" name="Rectangle 7"/>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64520" name="Group 8"/>
          <p:cNvGrpSpPr>
            <a:grpSpLocks/>
          </p:cNvGrpSpPr>
          <p:nvPr/>
        </p:nvGrpSpPr>
        <p:grpSpPr bwMode="auto">
          <a:xfrm>
            <a:off x="527050" y="2852738"/>
            <a:ext cx="4621213" cy="447675"/>
            <a:chOff x="332" y="1797"/>
            <a:chExt cx="2911" cy="282"/>
          </a:xfrm>
        </p:grpSpPr>
        <p:sp>
          <p:nvSpPr>
            <p:cNvPr id="64517" name="Text Box 5"/>
            <p:cNvSpPr txBox="1">
              <a:spLocks noChangeArrowheads="1"/>
            </p:cNvSpPr>
            <p:nvPr/>
          </p:nvSpPr>
          <p:spPr bwMode="auto">
            <a:xfrm>
              <a:off x="332" y="1797"/>
              <a:ext cx="2621" cy="231"/>
            </a:xfrm>
            <a:prstGeom prst="rect">
              <a:avLst/>
            </a:prstGeom>
            <a:noFill/>
            <a:ln w="9525" algn="ctr">
              <a:noFill/>
              <a:miter lim="800000"/>
              <a:headEnd/>
              <a:tailEnd/>
            </a:ln>
            <a:effectLst/>
          </p:spPr>
          <p:txBody>
            <a:bodyPr wrap="none">
              <a:spAutoFit/>
            </a:bodyPr>
            <a:lstStyle/>
            <a:p>
              <a:r>
                <a:rPr lang="zh-CN" altLang="en-US" b="1"/>
                <a:t>构造一个特殊的完全可分散化投资组合</a:t>
              </a:r>
              <a:r>
                <a:rPr lang="zh-CN" altLang="en-US"/>
                <a:t> </a:t>
              </a:r>
            </a:p>
          </p:txBody>
        </p:sp>
        <p:graphicFrame>
          <p:nvGraphicFramePr>
            <p:cNvPr id="64518" name="Object 6"/>
            <p:cNvGraphicFramePr>
              <a:graphicFrameLocks noChangeAspect="1"/>
            </p:cNvGraphicFramePr>
            <p:nvPr/>
          </p:nvGraphicFramePr>
          <p:xfrm>
            <a:off x="2835" y="1797"/>
            <a:ext cx="408" cy="282"/>
          </p:xfrm>
          <a:graphic>
            <a:graphicData uri="http://schemas.openxmlformats.org/presentationml/2006/ole">
              <p:oleObj spid="_x0000_s64518" name="Equation" r:id="rId3" imgW="368140" imgH="253890" progId="Equation.DSMT4">
                <p:embed/>
              </p:oleObj>
            </a:graphicData>
          </a:graphic>
        </p:graphicFrame>
      </p:grpSp>
      <p:sp>
        <p:nvSpPr>
          <p:cNvPr id="64522" name="Rectangle 10"/>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4521" name="Object 9"/>
          <p:cNvGraphicFramePr>
            <a:graphicFrameLocks noChangeAspect="1"/>
          </p:cNvGraphicFramePr>
          <p:nvPr/>
        </p:nvGraphicFramePr>
        <p:xfrm>
          <a:off x="2987675" y="3644900"/>
          <a:ext cx="1728788" cy="836613"/>
        </p:xfrm>
        <a:graphic>
          <a:graphicData uri="http://schemas.openxmlformats.org/presentationml/2006/ole">
            <p:oleObj spid="_x0000_s64521" name="Equation" r:id="rId4" imgW="888614" imgH="431613" progId="Equation.DSMT4">
              <p:embed/>
            </p:oleObj>
          </a:graphicData>
        </a:graphic>
      </p:graphicFrame>
      <p:sp>
        <p:nvSpPr>
          <p:cNvPr id="64524" name="Rectangle 12"/>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4523" name="Object 11"/>
          <p:cNvGraphicFramePr>
            <a:graphicFrameLocks noChangeAspect="1"/>
          </p:cNvGraphicFramePr>
          <p:nvPr/>
        </p:nvGraphicFramePr>
        <p:xfrm>
          <a:off x="2916238" y="5013325"/>
          <a:ext cx="1944687" cy="552450"/>
        </p:xfrm>
        <a:graphic>
          <a:graphicData uri="http://schemas.openxmlformats.org/presentationml/2006/ole">
            <p:oleObj spid="_x0000_s64523" name="Equation" r:id="rId5" imgW="901309" imgH="253890" progId="Equation.DSMT4">
              <p:embed/>
            </p:oleObj>
          </a:graphicData>
        </a:graphic>
      </p:graphicFrame>
      <p:sp>
        <p:nvSpPr>
          <p:cNvPr id="64525" name="Text Box 13"/>
          <p:cNvSpPr txBox="1">
            <a:spLocks noChangeArrowheads="1"/>
          </p:cNvSpPr>
          <p:nvPr/>
        </p:nvSpPr>
        <p:spPr bwMode="auto">
          <a:xfrm>
            <a:off x="7042150" y="3881438"/>
            <a:ext cx="1250950" cy="366712"/>
          </a:xfrm>
          <a:prstGeom prst="rect">
            <a:avLst/>
          </a:prstGeom>
          <a:noFill/>
          <a:ln w="9525" algn="ctr">
            <a:noFill/>
            <a:miter lim="800000"/>
            <a:headEnd/>
            <a:tailEnd/>
          </a:ln>
          <a:effectLst/>
        </p:spPr>
        <p:txBody>
          <a:bodyPr wrap="none">
            <a:spAutoFit/>
          </a:bodyPr>
          <a:lstStyle/>
          <a:p>
            <a:r>
              <a:rPr lang="zh-CN" altLang="en-US"/>
              <a:t>（</a:t>
            </a:r>
            <a:r>
              <a:rPr lang="en-US" altLang="zh-CN"/>
              <a:t>4.3.15a)</a:t>
            </a:r>
          </a:p>
        </p:txBody>
      </p:sp>
      <p:sp>
        <p:nvSpPr>
          <p:cNvPr id="64526" name="Text Box 14"/>
          <p:cNvSpPr txBox="1">
            <a:spLocks noChangeArrowheads="1"/>
          </p:cNvSpPr>
          <p:nvPr/>
        </p:nvSpPr>
        <p:spPr bwMode="auto">
          <a:xfrm>
            <a:off x="7308850" y="5157788"/>
            <a:ext cx="1098550" cy="366712"/>
          </a:xfrm>
          <a:prstGeom prst="rect">
            <a:avLst/>
          </a:prstGeom>
          <a:noFill/>
          <a:ln w="9525" algn="ctr">
            <a:noFill/>
            <a:miter lim="800000"/>
            <a:headEnd/>
            <a:tailEnd/>
          </a:ln>
          <a:effectLst/>
        </p:spPr>
        <p:txBody>
          <a:bodyPr wrap="none">
            <a:spAutoFit/>
          </a:bodyPr>
          <a:lstStyle/>
          <a:p>
            <a:r>
              <a:rPr lang="en-US" altLang="zh-CN"/>
              <a:t>(4.3.15b)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p:bldP spid="645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z="3600" b="1" dirty="0"/>
              <a:t>4.3   </a:t>
            </a:r>
            <a:r>
              <a:rPr lang="zh-CN" altLang="en-US" sz="3600" b="1" dirty="0"/>
              <a:t>含残差风险因子的套利定价理论</a:t>
            </a:r>
          </a:p>
        </p:txBody>
      </p:sp>
      <p:sp>
        <p:nvSpPr>
          <p:cNvPr id="65540" name="Text Box 4"/>
          <p:cNvSpPr txBox="1">
            <a:spLocks noChangeArrowheads="1"/>
          </p:cNvSpPr>
          <p:nvPr/>
        </p:nvSpPr>
        <p:spPr bwMode="auto">
          <a:xfrm>
            <a:off x="468313" y="2060575"/>
            <a:ext cx="4232275" cy="457200"/>
          </a:xfrm>
          <a:prstGeom prst="rect">
            <a:avLst/>
          </a:prstGeom>
          <a:noFill/>
          <a:ln w="9525" algn="ctr">
            <a:noFill/>
            <a:miter lim="800000"/>
            <a:headEnd/>
            <a:tailEnd/>
          </a:ln>
          <a:effectLst/>
        </p:spPr>
        <p:txBody>
          <a:bodyPr wrap="none">
            <a:spAutoFit/>
          </a:bodyPr>
          <a:lstStyle/>
          <a:p>
            <a:r>
              <a:rPr lang="en-US" altLang="zh-CN" sz="2400" b="1" dirty="0"/>
              <a:t>4.3.4</a:t>
            </a:r>
            <a:r>
              <a:rPr lang="zh-CN" altLang="en-US" sz="2400" b="1" dirty="0"/>
              <a:t>风险溢价因子的经济解释</a:t>
            </a:r>
          </a:p>
        </p:txBody>
      </p:sp>
      <p:sp>
        <p:nvSpPr>
          <p:cNvPr id="65543" name="Text Box 7"/>
          <p:cNvSpPr txBox="1">
            <a:spLocks noChangeArrowheads="1"/>
          </p:cNvSpPr>
          <p:nvPr/>
        </p:nvSpPr>
        <p:spPr bwMode="auto">
          <a:xfrm>
            <a:off x="663575" y="3001963"/>
            <a:ext cx="184150" cy="366712"/>
          </a:xfrm>
          <a:prstGeom prst="rect">
            <a:avLst/>
          </a:prstGeom>
          <a:noFill/>
          <a:ln w="9525" algn="ctr">
            <a:noFill/>
            <a:miter lim="800000"/>
            <a:headEnd/>
            <a:tailEnd/>
          </a:ln>
          <a:effectLst/>
        </p:spPr>
        <p:txBody>
          <a:bodyPr wrap="none">
            <a:spAutoFit/>
          </a:bodyPr>
          <a:lstStyle/>
          <a:p>
            <a:endParaRPr lang="zh-CN" altLang="zh-CN"/>
          </a:p>
        </p:txBody>
      </p:sp>
      <p:sp>
        <p:nvSpPr>
          <p:cNvPr id="65546" name="Rectangle 10"/>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65553" name="Group 17"/>
          <p:cNvGrpSpPr>
            <a:grpSpLocks/>
          </p:cNvGrpSpPr>
          <p:nvPr/>
        </p:nvGrpSpPr>
        <p:grpSpPr bwMode="auto">
          <a:xfrm>
            <a:off x="468313" y="2924175"/>
            <a:ext cx="4913312" cy="385763"/>
            <a:chOff x="295" y="1842"/>
            <a:chExt cx="3095" cy="243"/>
          </a:xfrm>
        </p:grpSpPr>
        <p:sp>
          <p:nvSpPr>
            <p:cNvPr id="65544" name="Text Box 8"/>
            <p:cNvSpPr txBox="1">
              <a:spLocks noChangeArrowheads="1"/>
            </p:cNvSpPr>
            <p:nvPr/>
          </p:nvSpPr>
          <p:spPr bwMode="auto">
            <a:xfrm>
              <a:off x="295" y="1842"/>
              <a:ext cx="2689" cy="231"/>
            </a:xfrm>
            <a:prstGeom prst="rect">
              <a:avLst/>
            </a:prstGeom>
            <a:noFill/>
            <a:ln w="9525" algn="ctr">
              <a:noFill/>
              <a:miter lim="800000"/>
              <a:headEnd/>
              <a:tailEnd/>
            </a:ln>
            <a:effectLst/>
          </p:spPr>
          <p:txBody>
            <a:bodyPr>
              <a:spAutoFit/>
            </a:bodyPr>
            <a:lstStyle/>
            <a:p>
              <a:r>
                <a:rPr lang="zh-CN" altLang="en-US" b="1"/>
                <a:t>完全可分散化投资组合的期望收益率为</a:t>
              </a:r>
              <a:r>
                <a:rPr lang="zh-CN" altLang="en-US"/>
                <a:t> </a:t>
              </a:r>
            </a:p>
          </p:txBody>
        </p:sp>
        <p:graphicFrame>
          <p:nvGraphicFramePr>
            <p:cNvPr id="65545" name="Object 9"/>
            <p:cNvGraphicFramePr>
              <a:graphicFrameLocks noChangeAspect="1"/>
            </p:cNvGraphicFramePr>
            <p:nvPr/>
          </p:nvGraphicFramePr>
          <p:xfrm>
            <a:off x="2846" y="1842"/>
            <a:ext cx="544" cy="243"/>
          </p:xfrm>
          <a:graphic>
            <a:graphicData uri="http://schemas.openxmlformats.org/presentationml/2006/ole">
              <p:oleObj spid="_x0000_s65545" name="Equation" r:id="rId3" imgW="507960" imgH="228600" progId="Equation.DSMT4">
                <p:embed/>
              </p:oleObj>
            </a:graphicData>
          </a:graphic>
        </p:graphicFrame>
      </p:grpSp>
      <p:sp>
        <p:nvSpPr>
          <p:cNvPr id="65548" name="Rectangle 12"/>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5547" name="Object 11"/>
          <p:cNvGraphicFramePr>
            <a:graphicFrameLocks noChangeAspect="1"/>
          </p:cNvGraphicFramePr>
          <p:nvPr/>
        </p:nvGraphicFramePr>
        <p:xfrm>
          <a:off x="4572000" y="4005263"/>
          <a:ext cx="900113" cy="433387"/>
        </p:xfrm>
        <a:graphic>
          <a:graphicData uri="http://schemas.openxmlformats.org/presentationml/2006/ole">
            <p:oleObj spid="_x0000_s65547" name="Equation" r:id="rId4" imgW="495085" imgH="241195" progId="Equation.DSMT4">
              <p:embed/>
            </p:oleObj>
          </a:graphicData>
        </a:graphic>
      </p:graphicFrame>
      <p:sp>
        <p:nvSpPr>
          <p:cNvPr id="65549" name="Text Box 13"/>
          <p:cNvSpPr txBox="1">
            <a:spLocks noChangeArrowheads="1"/>
          </p:cNvSpPr>
          <p:nvPr/>
        </p:nvSpPr>
        <p:spPr bwMode="auto">
          <a:xfrm>
            <a:off x="611188" y="3644900"/>
            <a:ext cx="412750" cy="366713"/>
          </a:xfrm>
          <a:prstGeom prst="rect">
            <a:avLst/>
          </a:prstGeom>
          <a:noFill/>
          <a:ln w="9525" algn="ctr">
            <a:noFill/>
            <a:miter lim="800000"/>
            <a:headEnd/>
            <a:tailEnd/>
          </a:ln>
          <a:effectLst/>
        </p:spPr>
        <p:txBody>
          <a:bodyPr wrap="none">
            <a:spAutoFit/>
          </a:bodyPr>
          <a:lstStyle/>
          <a:p>
            <a:r>
              <a:rPr lang="zh-CN" altLang="en-US" b="1"/>
              <a:t>故</a:t>
            </a:r>
          </a:p>
        </p:txBody>
      </p:sp>
      <p:sp>
        <p:nvSpPr>
          <p:cNvPr id="65551" name="Rectangle 15"/>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65554" name="Group 18"/>
          <p:cNvGrpSpPr>
            <a:grpSpLocks/>
          </p:cNvGrpSpPr>
          <p:nvPr/>
        </p:nvGrpSpPr>
        <p:grpSpPr bwMode="auto">
          <a:xfrm>
            <a:off x="755650" y="4797425"/>
            <a:ext cx="8270875" cy="503238"/>
            <a:chOff x="476" y="3022"/>
            <a:chExt cx="5210" cy="317"/>
          </a:xfrm>
        </p:grpSpPr>
        <p:graphicFrame>
          <p:nvGraphicFramePr>
            <p:cNvPr id="65550" name="Object 14"/>
            <p:cNvGraphicFramePr>
              <a:graphicFrameLocks noChangeAspect="1"/>
            </p:cNvGraphicFramePr>
            <p:nvPr/>
          </p:nvGraphicFramePr>
          <p:xfrm>
            <a:off x="476" y="3022"/>
            <a:ext cx="251" cy="317"/>
          </p:xfrm>
          <a:graphic>
            <a:graphicData uri="http://schemas.openxmlformats.org/presentationml/2006/ole">
              <p:oleObj spid="_x0000_s65550" name="Equation" r:id="rId5" imgW="177646" imgH="228402" progId="Equation.DSMT4">
                <p:embed/>
              </p:oleObj>
            </a:graphicData>
          </a:graphic>
        </p:graphicFrame>
        <p:sp>
          <p:nvSpPr>
            <p:cNvPr id="65552" name="Text Box 16"/>
            <p:cNvSpPr txBox="1">
              <a:spLocks noChangeArrowheads="1"/>
            </p:cNvSpPr>
            <p:nvPr/>
          </p:nvSpPr>
          <p:spPr bwMode="auto">
            <a:xfrm>
              <a:off x="641" y="3067"/>
              <a:ext cx="5045" cy="231"/>
            </a:xfrm>
            <a:prstGeom prst="rect">
              <a:avLst/>
            </a:prstGeom>
            <a:noFill/>
            <a:ln w="9525" algn="ctr">
              <a:noFill/>
              <a:miter lim="800000"/>
              <a:headEnd/>
              <a:tailEnd/>
            </a:ln>
            <a:effectLst/>
          </p:spPr>
          <p:txBody>
            <a:bodyPr wrap="none">
              <a:spAutoFit/>
            </a:bodyPr>
            <a:lstStyle/>
            <a:p>
              <a:r>
                <a:rPr lang="zh-CN" altLang="en-US" b="1" dirty="0"/>
                <a:t>是满足条件</a:t>
              </a:r>
              <a:r>
                <a:rPr lang="en-US" altLang="zh-CN" b="1" dirty="0"/>
                <a:t>(4.3.15a)</a:t>
              </a:r>
              <a:r>
                <a:rPr lang="zh-CN" altLang="en-US" b="1" dirty="0"/>
                <a:t>和</a:t>
              </a:r>
              <a:r>
                <a:rPr lang="en-US" altLang="zh-CN" b="1" dirty="0"/>
                <a:t>(4.3.15b)</a:t>
              </a:r>
              <a:r>
                <a:rPr lang="zh-CN" altLang="en-US" b="1" dirty="0"/>
                <a:t>的投资组合的超额收益率，或称为风险溢价</a:t>
              </a:r>
              <a:r>
                <a:rPr lang="zh-CN" altLang="en-US"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smtClean="0"/>
              <a:t>4.3.4</a:t>
            </a:r>
            <a:r>
              <a:rPr lang="zh-CN" altLang="en-US" b="1" dirty="0" smtClean="0"/>
              <a:t>风险溢价因子的经济解释</a:t>
            </a:r>
            <a:endParaRPr lang="zh-CN" altLang="en-US" dirty="0"/>
          </a:p>
        </p:txBody>
      </p:sp>
      <p:graphicFrame>
        <p:nvGraphicFramePr>
          <p:cNvPr id="38916" name="Object 9"/>
          <p:cNvGraphicFramePr>
            <a:graphicFrameLocks noChangeAspect="1"/>
          </p:cNvGraphicFramePr>
          <p:nvPr>
            <p:ph idx="4294967295"/>
          </p:nvPr>
        </p:nvGraphicFramePr>
        <p:xfrm>
          <a:off x="683568" y="2204864"/>
          <a:ext cx="7726213" cy="1944216"/>
        </p:xfrm>
        <a:graphic>
          <a:graphicData uri="http://schemas.openxmlformats.org/presentationml/2006/ole">
            <p:oleObj spid="_x0000_s88066" name="Equation" r:id="rId3" imgW="3835080" imgH="965160" progId="Equation.DSMT4">
              <p:embed/>
            </p:oleObj>
          </a:graphicData>
        </a:graphic>
      </p:graphicFrame>
      <p:graphicFrame>
        <p:nvGraphicFramePr>
          <p:cNvPr id="88067" name="Object 5"/>
          <p:cNvGraphicFramePr>
            <a:graphicFrameLocks noChangeAspect="1"/>
          </p:cNvGraphicFramePr>
          <p:nvPr/>
        </p:nvGraphicFramePr>
        <p:xfrm>
          <a:off x="971600" y="4437112"/>
          <a:ext cx="6696744" cy="1048146"/>
        </p:xfrm>
        <a:graphic>
          <a:graphicData uri="http://schemas.openxmlformats.org/presentationml/2006/ole">
            <p:oleObj spid="_x0000_s88067" name="Equation" r:id="rId4" imgW="3085920" imgH="482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blinds(horizontal)">
                                      <p:cBhvr>
                                        <p:cTn id="12"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b="1" dirty="0"/>
              <a:t>4.3.5  APT</a:t>
            </a:r>
            <a:r>
              <a:rPr lang="zh-CN" altLang="en-US" b="1" dirty="0"/>
              <a:t>与</a:t>
            </a:r>
            <a:r>
              <a:rPr lang="en-US" altLang="zh-CN" b="1" dirty="0"/>
              <a:t>CAPM</a:t>
            </a:r>
            <a:r>
              <a:rPr lang="zh-CN" altLang="en-US" b="1" dirty="0"/>
              <a:t>对比分析</a:t>
            </a:r>
          </a:p>
        </p:txBody>
      </p:sp>
      <p:sp>
        <p:nvSpPr>
          <p:cNvPr id="69635" name="Rectangle 3"/>
          <p:cNvSpPr>
            <a:spLocks noGrp="1" noChangeArrowheads="1"/>
          </p:cNvSpPr>
          <p:nvPr>
            <p:ph type="body" idx="1"/>
          </p:nvPr>
        </p:nvSpPr>
        <p:spPr/>
        <p:txBody>
          <a:bodyPr/>
          <a:lstStyle/>
          <a:p>
            <a:r>
              <a:rPr lang="en-US" altLang="zh-CN" b="1" dirty="0"/>
              <a:t>1</a:t>
            </a:r>
            <a:r>
              <a:rPr lang="zh-CN" altLang="en-US" b="1" dirty="0"/>
              <a:t>．单因子情况</a:t>
            </a:r>
          </a:p>
          <a:p>
            <a:pPr lvl="1"/>
            <a:r>
              <a:rPr lang="zh-CN" altLang="en-US" b="1" dirty="0"/>
              <a:t>考虑单因子模型，假设市场组合是完全可分散化资产组合，则</a:t>
            </a:r>
          </a:p>
          <a:p>
            <a:pPr lvl="1"/>
            <a:endParaRPr lang="zh-CN" altLang="en-US" b="1" dirty="0"/>
          </a:p>
          <a:p>
            <a:pPr lvl="1"/>
            <a:endParaRPr lang="zh-CN" altLang="en-US" b="1" dirty="0"/>
          </a:p>
          <a:p>
            <a:pPr lvl="1"/>
            <a:r>
              <a:rPr lang="zh-CN" altLang="en-US" b="1" dirty="0"/>
              <a:t>同样</a:t>
            </a:r>
            <a:r>
              <a:rPr lang="zh-CN" altLang="en-US" dirty="0"/>
              <a:t> </a:t>
            </a:r>
          </a:p>
          <a:p>
            <a:pPr lvl="1"/>
            <a:endParaRPr lang="zh-CN" altLang="en-US" b="1" dirty="0"/>
          </a:p>
          <a:p>
            <a:pPr lvl="1"/>
            <a:endParaRPr lang="en-US" altLang="zh-CN" b="1" dirty="0"/>
          </a:p>
        </p:txBody>
      </p:sp>
      <p:sp>
        <p:nvSpPr>
          <p:cNvPr id="69637" name="Rectangle 5"/>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9636" name="Object 4"/>
          <p:cNvGraphicFramePr>
            <a:graphicFrameLocks noChangeAspect="1"/>
          </p:cNvGraphicFramePr>
          <p:nvPr/>
        </p:nvGraphicFramePr>
        <p:xfrm>
          <a:off x="3059113" y="3933825"/>
          <a:ext cx="2808287" cy="592138"/>
        </p:xfrm>
        <a:graphic>
          <a:graphicData uri="http://schemas.openxmlformats.org/presentationml/2006/ole">
            <p:oleObj spid="_x0000_s69636" name="Equation" r:id="rId3" imgW="1218671" imgH="253890" progId="Equation.DSMT4">
              <p:embed/>
            </p:oleObj>
          </a:graphicData>
        </a:graphic>
      </p:graphicFrame>
      <p:sp>
        <p:nvSpPr>
          <p:cNvPr id="69639" name="Rectangle 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9638" name="Object 6"/>
          <p:cNvGraphicFramePr>
            <a:graphicFrameLocks noChangeAspect="1"/>
          </p:cNvGraphicFramePr>
          <p:nvPr/>
        </p:nvGraphicFramePr>
        <p:xfrm>
          <a:off x="2771775" y="5300663"/>
          <a:ext cx="4032250" cy="960437"/>
        </p:xfrm>
        <a:graphic>
          <a:graphicData uri="http://schemas.openxmlformats.org/presentationml/2006/ole">
            <p:oleObj spid="_x0000_s69638" name="Equation" r:id="rId4" imgW="1879600" imgH="4445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blinds(horizontal)">
                                      <p:cBhvr>
                                        <p:cTn id="17" dur="500"/>
                                        <p:tgtEl>
                                          <p:spTgt spid="696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22" dur="500"/>
                                        <p:tgtEl>
                                          <p:spTgt spid="696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638"/>
                                        </p:tgtEl>
                                        <p:attrNameLst>
                                          <p:attrName>style.visibility</p:attrName>
                                        </p:attrNameLst>
                                      </p:cBhvr>
                                      <p:to>
                                        <p:strVal val="visible"/>
                                      </p:to>
                                    </p:set>
                                    <p:animEffect transition="in" filter="blinds(horizontal)">
                                      <p:cBhvr>
                                        <p:cTn id="2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71600"/>
          </a:xfrm>
        </p:spPr>
        <p:txBody>
          <a:bodyPr/>
          <a:lstStyle/>
          <a:p>
            <a:r>
              <a:rPr lang="zh-CN" altLang="en-US" dirty="0" smtClean="0"/>
              <a:t>套利定价模型（</a:t>
            </a:r>
            <a:r>
              <a:rPr lang="en-US" altLang="zh-CN" dirty="0" smtClean="0"/>
              <a:t>APT</a:t>
            </a:r>
            <a:r>
              <a:rPr lang="zh-CN" altLang="en-US" dirty="0" smtClean="0"/>
              <a:t>）</a:t>
            </a:r>
            <a:endParaRPr lang="zh-CN" altLang="en-US" dirty="0"/>
          </a:p>
        </p:txBody>
      </p:sp>
      <p:sp>
        <p:nvSpPr>
          <p:cNvPr id="4" name="Rectangle 3"/>
          <p:cNvSpPr txBox="1">
            <a:spLocks noRot="1" noChangeArrowheads="1"/>
          </p:cNvSpPr>
          <p:nvPr/>
        </p:nvSpPr>
        <p:spPr bwMode="auto">
          <a:xfrm>
            <a:off x="685800" y="1524000"/>
            <a:ext cx="7772400" cy="2590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3600"/>
              </a:lnSpc>
              <a:spcBef>
                <a:spcPct val="20000"/>
              </a:spcBef>
              <a:spcAft>
                <a:spcPct val="0"/>
              </a:spcAft>
              <a:buClr>
                <a:schemeClr val="bg2"/>
              </a:buClr>
              <a:buSzPct val="75000"/>
              <a:buFont typeface="Wingdings" pitchFamily="2" charset="2"/>
              <a:buChar char="n"/>
              <a:tabLst/>
              <a:defRPr/>
            </a:pP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当单独一个因素不足以反映众多证券之间的关联性，多因素模型出现了。</a:t>
            </a:r>
            <a:endParaRPr kumimoji="0" lang="en-US" altLang="zh-CN" sz="2400" b="1" i="0" u="none" strike="noStrike" kern="0" cap="none" spc="0" normalizeH="0" baseline="0" noProof="0" dirty="0" smtClean="0">
              <a:ln>
                <a:noFill/>
              </a:ln>
              <a:solidFill>
                <a:schemeClr val="tx1"/>
              </a:solidFill>
              <a:effectLst/>
              <a:uLnTx/>
              <a:uFillTx/>
              <a:latin typeface="宋体" charset="-122"/>
              <a:ea typeface="+mn-ea"/>
              <a:cs typeface="+mn-cs"/>
            </a:endParaRPr>
          </a:p>
          <a:p>
            <a:pPr marL="342900" marR="0" lvl="0" indent="-342900" algn="l" defTabSz="914400" rtl="0" eaLnBrk="1" fontAlgn="base" latinLnBrk="0" hangingPunct="1">
              <a:lnSpc>
                <a:spcPts val="3600"/>
              </a:lnSpc>
              <a:spcBef>
                <a:spcPct val="20000"/>
              </a:spcBef>
              <a:spcAft>
                <a:spcPct val="0"/>
              </a:spcAft>
              <a:buClr>
                <a:schemeClr val="bg2"/>
              </a:buClr>
              <a:buSzPct val="75000"/>
              <a:buFont typeface="Wingdings" pitchFamily="2" charset="2"/>
              <a:buChar char="n"/>
              <a:tabLst/>
              <a:defRPr/>
            </a:pP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假设证券收益率受</a:t>
            </a:r>
            <a:r>
              <a:rPr kumimoji="0" lang="en-US" altLang="zh-CN" sz="2400" b="1" i="0" u="none" strike="noStrike" kern="0" cap="none" spc="0" normalizeH="0" baseline="0" noProof="0" dirty="0" smtClean="0">
                <a:ln>
                  <a:noFill/>
                </a:ln>
                <a:solidFill>
                  <a:schemeClr val="tx1"/>
                </a:solidFill>
                <a:effectLst/>
                <a:uLnTx/>
                <a:uFillTx/>
                <a:latin typeface="宋体" charset="-122"/>
                <a:ea typeface="+mn-ea"/>
                <a:cs typeface="+mn-cs"/>
              </a:rPr>
              <a:t>K</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个共同因素</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a:t>
            </a:r>
            <a:r>
              <a:rPr kumimoji="0" lang="en-US" altLang="zh-CN" sz="2400" b="1" i="0" u="none" strike="noStrike" kern="0" cap="none" spc="0" normalizeH="0" baseline="-3000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a:t>
            </a:r>
            <a:r>
              <a:rPr kumimoji="0" lang="en-US" altLang="zh-CN" sz="2400" b="1" i="0" u="none" strike="noStrike" kern="0" cap="none" spc="0" normalizeH="0" baseline="-3000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a:t>
            </a:r>
            <a:r>
              <a:rPr kumimoji="0" lang="en-US" altLang="zh-CN" sz="2400" b="1" i="0" u="none" strike="noStrike" kern="0" cap="none" spc="0" normalizeH="0" baseline="-30000" noProof="0" dirty="0" smtClean="0">
                <a:ln>
                  <a:noFill/>
                </a:ln>
                <a:solidFill>
                  <a:schemeClr val="tx1"/>
                </a:solidFill>
                <a:effectLst/>
                <a:uLnTx/>
                <a:uFillTx/>
                <a:latin typeface="+mn-lt"/>
                <a:ea typeface="+mn-ea"/>
                <a:cs typeface="+mn-cs"/>
              </a:rPr>
              <a:t>K</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的普遍影响，用多元线性回归，建立如下的证券</a:t>
            </a:r>
            <a:r>
              <a:rPr kumimoji="0" lang="en-US" altLang="zh-CN" sz="2400" b="1" i="0" u="none" strike="noStrike" kern="0" cap="none" spc="0" normalizeH="0" baseline="0" noProof="0" dirty="0" err="1" smtClean="0">
                <a:ln>
                  <a:noFill/>
                </a:ln>
                <a:solidFill>
                  <a:schemeClr val="tx1"/>
                </a:solidFill>
                <a:effectLst/>
                <a:uLnTx/>
                <a:uFillTx/>
                <a:latin typeface="宋体" charset="-122"/>
                <a:ea typeface="+mn-ea"/>
                <a:cs typeface="+mn-cs"/>
              </a:rPr>
              <a:t>i</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的收益率与</a:t>
            </a:r>
            <a:r>
              <a:rPr kumimoji="0" lang="en-US" altLang="zh-CN" sz="2400" b="1" i="0" u="none" strike="noStrike" kern="0" cap="none" spc="0" normalizeH="0" baseline="0" noProof="0" dirty="0" smtClean="0">
                <a:ln>
                  <a:noFill/>
                </a:ln>
                <a:solidFill>
                  <a:schemeClr val="tx1"/>
                </a:solidFill>
                <a:effectLst/>
                <a:uLnTx/>
                <a:uFillTx/>
                <a:latin typeface="宋体" charset="-122"/>
                <a:ea typeface="+mn-ea"/>
                <a:cs typeface="+mn-cs"/>
              </a:rPr>
              <a:t>K</a:t>
            </a:r>
            <a:r>
              <a:rPr kumimoji="0" lang="zh-CN" altLang="en-US" sz="2400" b="1" i="0" u="none" strike="noStrike" kern="0" cap="none" spc="0" normalizeH="0" baseline="0" noProof="0" dirty="0" smtClean="0">
                <a:ln>
                  <a:noFill/>
                </a:ln>
                <a:solidFill>
                  <a:schemeClr val="tx1"/>
                </a:solidFill>
                <a:effectLst/>
                <a:uLnTx/>
                <a:uFillTx/>
                <a:latin typeface="宋体" charset="-122"/>
                <a:ea typeface="+mn-ea"/>
                <a:cs typeface="+mn-cs"/>
              </a:rPr>
              <a:t>个因素的关系式</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p>
        </p:txBody>
      </p:sp>
      <p:graphicFrame>
        <p:nvGraphicFramePr>
          <p:cNvPr id="5" name="Object 4"/>
          <p:cNvGraphicFramePr>
            <a:graphicFrameLocks noChangeAspect="1"/>
          </p:cNvGraphicFramePr>
          <p:nvPr/>
        </p:nvGraphicFramePr>
        <p:xfrm>
          <a:off x="1835696" y="4005064"/>
          <a:ext cx="5111750" cy="542925"/>
        </p:xfrm>
        <a:graphic>
          <a:graphicData uri="http://schemas.openxmlformats.org/presentationml/2006/ole">
            <p:oleObj spid="_x0000_s80898" name="Equation" r:id="rId3" imgW="2120760" imgH="228600" progId="">
              <p:embed/>
            </p:oleObj>
          </a:graphicData>
        </a:graphic>
      </p:graphicFrame>
      <p:pic>
        <p:nvPicPr>
          <p:cNvPr id="6" name="Picture 5"/>
          <p:cNvPicPr>
            <a:picLocks noChangeAspect="1" noChangeArrowheads="1"/>
          </p:cNvPicPr>
          <p:nvPr/>
        </p:nvPicPr>
        <p:blipFill>
          <a:blip r:embed="rId4" cstate="print"/>
          <a:srcRect/>
          <a:stretch>
            <a:fillRect/>
          </a:stretch>
        </p:blipFill>
        <p:spPr bwMode="auto">
          <a:xfrm>
            <a:off x="611560" y="4797152"/>
            <a:ext cx="8258175" cy="1081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4294967295"/>
          </p:nvPr>
        </p:nvSpPr>
        <p:spPr>
          <a:xfrm>
            <a:off x="611188" y="692150"/>
            <a:ext cx="7618412" cy="5175250"/>
          </a:xfrm>
        </p:spPr>
        <p:txBody>
          <a:bodyPr/>
          <a:lstStyle/>
          <a:p>
            <a:pPr>
              <a:buFont typeface="Wingdings" pitchFamily="2" charset="2"/>
              <a:buNone/>
            </a:pPr>
            <a:r>
              <a:rPr lang="zh-CN" altLang="en-US" sz="2400" b="1" dirty="0" smtClean="0"/>
              <a:t>由</a:t>
            </a:r>
            <a:r>
              <a:rPr lang="en-US" altLang="zh-CN" sz="2400" b="1" dirty="0" smtClean="0"/>
              <a:t>APT</a:t>
            </a:r>
            <a:endParaRPr lang="zh-CN" altLang="en-US" sz="2400" b="1" dirty="0"/>
          </a:p>
          <a:p>
            <a:pPr>
              <a:buFont typeface="Wingdings" pitchFamily="2" charset="2"/>
              <a:buNone/>
            </a:pPr>
            <a:endParaRPr lang="zh-CN" altLang="en-US" b="1" dirty="0"/>
          </a:p>
          <a:p>
            <a:pPr>
              <a:buFont typeface="Wingdings" pitchFamily="2" charset="2"/>
              <a:buNone/>
            </a:pPr>
            <a:r>
              <a:rPr lang="zh-CN" altLang="en-US" sz="2400" dirty="0"/>
              <a:t>由</a:t>
            </a:r>
            <a:r>
              <a:rPr lang="en-US" altLang="zh-CN" sz="2400" dirty="0"/>
              <a:t>CAPM</a:t>
            </a:r>
          </a:p>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r>
              <a:rPr lang="zh-CN" altLang="en-US" sz="2400" b="1" dirty="0"/>
              <a:t>在</a:t>
            </a:r>
            <a:r>
              <a:rPr lang="zh-CN" altLang="en-US" sz="2400" b="1" dirty="0">
                <a:solidFill>
                  <a:srgbClr val="FF0000"/>
                </a:solidFill>
              </a:rPr>
              <a:t>市场组合是完全可分散化资产</a:t>
            </a:r>
            <a:r>
              <a:rPr lang="zh-CN" altLang="en-US" sz="2400" b="1" dirty="0"/>
              <a:t>的假设之下</a:t>
            </a:r>
          </a:p>
          <a:p>
            <a:pPr>
              <a:buFont typeface="Wingdings" pitchFamily="2" charset="2"/>
              <a:buNone/>
            </a:pPr>
            <a:endParaRPr lang="zh-CN" altLang="en-US" sz="2400" dirty="0"/>
          </a:p>
          <a:p>
            <a:pPr>
              <a:buFont typeface="Wingdings" pitchFamily="2" charset="2"/>
              <a:buNone/>
            </a:pPr>
            <a:endParaRPr lang="zh-CN" altLang="en-US" sz="2400" dirty="0"/>
          </a:p>
          <a:p>
            <a:pPr>
              <a:buFont typeface="Wingdings" pitchFamily="2" charset="2"/>
              <a:buNone/>
            </a:pPr>
            <a:endParaRPr lang="zh-CN" altLang="en-US" sz="2400" dirty="0"/>
          </a:p>
        </p:txBody>
      </p:sp>
      <p:sp>
        <p:nvSpPr>
          <p:cNvPr id="70661" name="Rectangle 5"/>
          <p:cNvSpPr>
            <a:spLocks noChangeArrowheads="1"/>
          </p:cNvSpPr>
          <p:nvPr/>
        </p:nvSpPr>
        <p:spPr bwMode="auto">
          <a:xfrm>
            <a:off x="0" y="320516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0660" name="Object 4"/>
          <p:cNvGraphicFramePr>
            <a:graphicFrameLocks noChangeAspect="1"/>
          </p:cNvGraphicFramePr>
          <p:nvPr/>
        </p:nvGraphicFramePr>
        <p:xfrm>
          <a:off x="1907705" y="1124744"/>
          <a:ext cx="5976664" cy="836519"/>
        </p:xfrm>
        <a:graphic>
          <a:graphicData uri="http://schemas.openxmlformats.org/presentationml/2006/ole">
            <p:oleObj spid="_x0000_s70660" name="Equation" r:id="rId3" imgW="3200400" imgH="444240" progId="Equation.DSMT4">
              <p:embed/>
            </p:oleObj>
          </a:graphicData>
        </a:graphic>
      </p:graphicFrame>
      <p:graphicFrame>
        <p:nvGraphicFramePr>
          <p:cNvPr id="70663" name="Object 7"/>
          <p:cNvGraphicFramePr>
            <a:graphicFrameLocks noChangeAspect="1"/>
          </p:cNvGraphicFramePr>
          <p:nvPr/>
        </p:nvGraphicFramePr>
        <p:xfrm>
          <a:off x="1619672" y="2492896"/>
          <a:ext cx="6554787" cy="557213"/>
        </p:xfrm>
        <a:graphic>
          <a:graphicData uri="http://schemas.openxmlformats.org/presentationml/2006/ole">
            <p:oleObj spid="_x0000_s70663" name="Equation" r:id="rId4" imgW="3022560" imgH="253800" progId="Equation.DSMT4">
              <p:embed/>
            </p:oleObj>
          </a:graphicData>
        </a:graphic>
      </p:graphicFrame>
      <p:sp>
        <p:nvSpPr>
          <p:cNvPr id="70666" name="Rectangle 10"/>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0665" name="Object 9"/>
          <p:cNvGraphicFramePr>
            <a:graphicFrameLocks noChangeAspect="1"/>
          </p:cNvGraphicFramePr>
          <p:nvPr/>
        </p:nvGraphicFramePr>
        <p:xfrm>
          <a:off x="1187450" y="3860800"/>
          <a:ext cx="6624638" cy="1016000"/>
        </p:xfrm>
        <a:graphic>
          <a:graphicData uri="http://schemas.openxmlformats.org/presentationml/2006/ole">
            <p:oleObj spid="_x0000_s70665" name="Equation" r:id="rId5" imgW="2984500" imgH="457200" progId="Equation.DSMT4">
              <p:embed/>
            </p:oleObj>
          </a:graphicData>
        </a:graphic>
      </p:graphicFrame>
      <p:sp>
        <p:nvSpPr>
          <p:cNvPr id="70668" name="Rectangle 12"/>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0667" name="Object 11"/>
          <p:cNvGraphicFramePr>
            <a:graphicFrameLocks noChangeAspect="1"/>
          </p:cNvGraphicFramePr>
          <p:nvPr/>
        </p:nvGraphicFramePr>
        <p:xfrm>
          <a:off x="1331640" y="5085184"/>
          <a:ext cx="1368425" cy="1020762"/>
        </p:xfrm>
        <a:graphic>
          <a:graphicData uri="http://schemas.openxmlformats.org/presentationml/2006/ole">
            <p:oleObj spid="_x0000_s70667" name="Equation" r:id="rId6" imgW="596641" imgH="444307" progId="Equation.DSMT4">
              <p:embed/>
            </p:oleObj>
          </a:graphicData>
        </a:graphic>
      </p:graphicFrame>
      <p:sp>
        <p:nvSpPr>
          <p:cNvPr id="10" name="TextBox 9"/>
          <p:cNvSpPr txBox="1"/>
          <p:nvPr/>
        </p:nvSpPr>
        <p:spPr>
          <a:xfrm>
            <a:off x="3347864" y="5301208"/>
            <a:ext cx="4680520" cy="869533"/>
          </a:xfrm>
          <a:prstGeom prst="rect">
            <a:avLst/>
          </a:prstGeom>
          <a:noFill/>
          <a:ln>
            <a:solidFill>
              <a:srgbClr val="FF0000"/>
            </a:solidFill>
          </a:ln>
        </p:spPr>
        <p:txBody>
          <a:bodyPr wrap="square" rtlCol="0">
            <a:spAutoFit/>
          </a:bodyPr>
          <a:lstStyle/>
          <a:p>
            <a:pPr algn="l">
              <a:lnSpc>
                <a:spcPct val="150000"/>
              </a:lnSpc>
            </a:pPr>
            <a:r>
              <a:rPr lang="zh-CN" altLang="en-US" b="1" dirty="0" smtClean="0"/>
              <a:t>在市场组合是完全可分散化的情况下，二者是一致的。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blinds(horizontal)">
                                      <p:cBhvr>
                                        <p:cTn id="12" dur="500"/>
                                        <p:tgtEl>
                                          <p:spTgt spid="706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17" dur="500"/>
                                        <p:tgtEl>
                                          <p:spTgt spid="706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22" dur="500"/>
                                        <p:tgtEl>
                                          <p:spTgt spid="706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63"/>
                                        </p:tgtEl>
                                        <p:attrNameLst>
                                          <p:attrName>style.visibility</p:attrName>
                                        </p:attrNameLst>
                                      </p:cBhvr>
                                      <p:to>
                                        <p:strVal val="visible"/>
                                      </p:to>
                                    </p:set>
                                    <p:animEffect transition="in" filter="blinds(horizontal)">
                                      <p:cBhvr>
                                        <p:cTn id="27" dur="500"/>
                                        <p:tgtEl>
                                          <p:spTgt spid="706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659">
                                            <p:txEl>
                                              <p:pRg st="5" end="5"/>
                                            </p:txEl>
                                          </p:spTgt>
                                        </p:tgtEl>
                                        <p:attrNameLst>
                                          <p:attrName>style.visibility</p:attrName>
                                        </p:attrNameLst>
                                      </p:cBhvr>
                                      <p:to>
                                        <p:strVal val="visible"/>
                                      </p:to>
                                    </p:set>
                                    <p:animEffect transition="in" filter="blinds(horizontal)">
                                      <p:cBhvr>
                                        <p:cTn id="32" dur="500"/>
                                        <p:tgtEl>
                                          <p:spTgt spid="70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665"/>
                                        </p:tgtEl>
                                        <p:attrNameLst>
                                          <p:attrName>style.visibility</p:attrName>
                                        </p:attrNameLst>
                                      </p:cBhvr>
                                      <p:to>
                                        <p:strVal val="visible"/>
                                      </p:to>
                                    </p:set>
                                    <p:animEffect transition="in" filter="blinds(horizontal)">
                                      <p:cBhvr>
                                        <p:cTn id="37" dur="500"/>
                                        <p:tgtEl>
                                          <p:spTgt spid="7066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667"/>
                                        </p:tgtEl>
                                        <p:attrNameLst>
                                          <p:attrName>style.visibility</p:attrName>
                                        </p:attrNameLst>
                                      </p:cBhvr>
                                      <p:to>
                                        <p:strVal val="visible"/>
                                      </p:to>
                                    </p:set>
                                    <p:animEffect transition="in" filter="blinds(horizontal)">
                                      <p:cBhvr>
                                        <p:cTn id="42" dur="500"/>
                                        <p:tgtEl>
                                          <p:spTgt spid="706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b="1" dirty="0" smtClean="0"/>
              <a:t>2</a:t>
            </a:r>
            <a:r>
              <a:rPr lang="zh-CN" altLang="en-US" b="1" dirty="0" smtClean="0"/>
              <a:t>．多因子情况</a:t>
            </a:r>
            <a:br>
              <a:rPr lang="zh-CN" altLang="en-US" b="1" dirty="0" smtClean="0"/>
            </a:br>
            <a:endParaRPr lang="zh-CN" altLang="en-US" b="1" dirty="0"/>
          </a:p>
        </p:txBody>
      </p:sp>
      <p:sp>
        <p:nvSpPr>
          <p:cNvPr id="73733"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3735" name="Rectangle 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12" name="内容占位符 11"/>
          <p:cNvSpPr>
            <a:spLocks noGrp="1"/>
          </p:cNvSpPr>
          <p:nvPr>
            <p:ph idx="1"/>
          </p:nvPr>
        </p:nvSpPr>
        <p:spPr>
          <a:xfrm>
            <a:off x="457200" y="1412776"/>
            <a:ext cx="8229600" cy="4454624"/>
          </a:xfrm>
        </p:spPr>
        <p:txBody>
          <a:bodyPr/>
          <a:lstStyle/>
          <a:p>
            <a:r>
              <a:rPr lang="zh-CN" altLang="en-US" dirty="0" smtClean="0">
                <a:latin typeface="宋体" pitchFamily="2" charset="-122"/>
              </a:rPr>
              <a:t>以两因素模型和</a:t>
            </a:r>
            <a:r>
              <a:rPr lang="en-US" altLang="zh-CN" dirty="0" smtClean="0">
                <a:latin typeface="宋体" pitchFamily="2" charset="-122"/>
              </a:rPr>
              <a:t>CAPM</a:t>
            </a:r>
            <a:r>
              <a:rPr lang="zh-CN" altLang="en-US" dirty="0" smtClean="0">
                <a:latin typeface="宋体" pitchFamily="2" charset="-122"/>
              </a:rPr>
              <a:t>加以比较，讨论</a:t>
            </a:r>
            <a:r>
              <a:rPr lang="en-US" altLang="zh-CN" dirty="0" smtClean="0">
                <a:latin typeface="宋体" pitchFamily="2" charset="-122"/>
              </a:rPr>
              <a:t>β</a:t>
            </a:r>
            <a:r>
              <a:rPr lang="zh-CN" altLang="en-US" dirty="0" smtClean="0">
                <a:latin typeface="宋体" pitchFamily="2" charset="-122"/>
              </a:rPr>
              <a:t>系数与敏感系数的关系</a:t>
            </a:r>
            <a:endParaRPr lang="en-US" altLang="zh-CN" dirty="0" smtClean="0">
              <a:latin typeface="宋体" pitchFamily="2" charset="-122"/>
            </a:endParaRPr>
          </a:p>
          <a:p>
            <a:r>
              <a:rPr lang="en-US" altLang="zh-CN" dirty="0" smtClean="0">
                <a:latin typeface="宋体" pitchFamily="2" charset="-122"/>
              </a:rPr>
              <a:t>CAPM</a:t>
            </a:r>
            <a:r>
              <a:rPr lang="zh-CN" altLang="en-US" dirty="0" smtClean="0">
                <a:latin typeface="宋体" pitchFamily="2" charset="-122"/>
              </a:rPr>
              <a:t>：</a:t>
            </a:r>
            <a:endParaRPr lang="en-US" altLang="zh-CN" dirty="0" smtClean="0">
              <a:latin typeface="宋体" pitchFamily="2" charset="-122"/>
            </a:endParaRPr>
          </a:p>
          <a:p>
            <a:r>
              <a:rPr lang="en-US" altLang="zh-CN" dirty="0" smtClean="0">
                <a:latin typeface="宋体" pitchFamily="2" charset="-122"/>
              </a:rPr>
              <a:t>APT</a:t>
            </a:r>
            <a:r>
              <a:rPr lang="zh-CN" altLang="en-US" dirty="0" smtClean="0"/>
              <a:t> ：</a:t>
            </a:r>
            <a:endParaRPr lang="en-US" altLang="zh-CN" dirty="0" smtClean="0">
              <a:latin typeface="宋体" pitchFamily="2" charset="-122"/>
            </a:endParaRPr>
          </a:p>
          <a:p>
            <a:pPr eaLnBrk="1" hangingPunct="1">
              <a:lnSpc>
                <a:spcPct val="150000"/>
              </a:lnSpc>
            </a:pPr>
            <a:r>
              <a:rPr lang="zh-CN" altLang="en-US" dirty="0" smtClean="0"/>
              <a:t>以两个敏感性</a:t>
            </a:r>
            <a:r>
              <a:rPr lang="en-US" altLang="zh-CN" dirty="0" smtClean="0"/>
              <a:t>b</a:t>
            </a:r>
            <a:r>
              <a:rPr lang="zh-CN" altLang="en-US" dirty="0" smtClean="0"/>
              <a:t>为横纵坐标建立坐标系。</a:t>
            </a:r>
          </a:p>
          <a:p>
            <a:pPr eaLnBrk="1" hangingPunct="1">
              <a:lnSpc>
                <a:spcPct val="150000"/>
              </a:lnSpc>
            </a:pPr>
            <a:r>
              <a:rPr lang="zh-CN" altLang="en-US" dirty="0" smtClean="0"/>
              <a:t>给定一个证券</a:t>
            </a:r>
            <a:r>
              <a:rPr lang="en-US" altLang="zh-CN" dirty="0" err="1" smtClean="0"/>
              <a:t>i</a:t>
            </a:r>
            <a:r>
              <a:rPr lang="zh-CN" altLang="en-US" dirty="0" smtClean="0"/>
              <a:t>的期望收益率，</a:t>
            </a:r>
            <a:r>
              <a:rPr lang="zh-CN" altLang="en-US" dirty="0" smtClean="0">
                <a:latin typeface="宋体" pitchFamily="2" charset="-122"/>
              </a:rPr>
              <a:t>满足定价公式的点很多。这些点构成资产</a:t>
            </a:r>
            <a:r>
              <a:rPr lang="en-US" altLang="zh-CN" dirty="0" err="1" smtClean="0">
                <a:cs typeface="Times New Roman" pitchFamily="18" charset="0"/>
              </a:rPr>
              <a:t>i</a:t>
            </a:r>
            <a:r>
              <a:rPr lang="zh-CN" altLang="en-US" dirty="0" smtClean="0">
                <a:latin typeface="宋体" pitchFamily="2" charset="-122"/>
              </a:rPr>
              <a:t>的等值线，等高线</a:t>
            </a:r>
            <a:endParaRPr lang="zh-CN" altLang="en-US" dirty="0"/>
          </a:p>
        </p:txBody>
      </p:sp>
      <p:graphicFrame>
        <p:nvGraphicFramePr>
          <p:cNvPr id="12290" name="Object 4"/>
          <p:cNvGraphicFramePr>
            <a:graphicFrameLocks noChangeAspect="1"/>
          </p:cNvGraphicFramePr>
          <p:nvPr/>
        </p:nvGraphicFramePr>
        <p:xfrm>
          <a:off x="1835696" y="2924944"/>
          <a:ext cx="5400600" cy="565406"/>
        </p:xfrm>
        <a:graphic>
          <a:graphicData uri="http://schemas.openxmlformats.org/presentationml/2006/ole">
            <p:oleObj spid="_x0000_s73739" name="Equation" r:id="rId3" imgW="2412720" imgH="253800" progId="Equation.DSMT4">
              <p:embed/>
            </p:oleObj>
          </a:graphicData>
        </a:graphic>
      </p:graphicFrame>
      <p:graphicFrame>
        <p:nvGraphicFramePr>
          <p:cNvPr id="73740" name="Object 12"/>
          <p:cNvGraphicFramePr>
            <a:graphicFrameLocks noChangeAspect="1"/>
          </p:cNvGraphicFramePr>
          <p:nvPr/>
        </p:nvGraphicFramePr>
        <p:xfrm>
          <a:off x="1979712" y="2420888"/>
          <a:ext cx="3812995" cy="576064"/>
        </p:xfrm>
        <a:graphic>
          <a:graphicData uri="http://schemas.openxmlformats.org/presentationml/2006/ole">
            <p:oleObj spid="_x0000_s73740" name="Equation" r:id="rId4" imgW="1765080" imgH="266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40"/>
                                        </p:tgtEl>
                                        <p:attrNameLst>
                                          <p:attrName>style.visibility</p:attrName>
                                        </p:attrNameLst>
                                      </p:cBhvr>
                                      <p:to>
                                        <p:strVal val="visible"/>
                                      </p:to>
                                    </p:set>
                                    <p:animEffect transition="in" filter="blinds(horizontal)">
                                      <p:cBhvr>
                                        <p:cTn id="17" dur="500"/>
                                        <p:tgtEl>
                                          <p:spTgt spid="737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blinds(horizontal)">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0"/>
                                        </p:tgtEl>
                                        <p:attrNameLst>
                                          <p:attrName>style.visibility</p:attrName>
                                        </p:attrNameLst>
                                      </p:cBhvr>
                                      <p:to>
                                        <p:strVal val="visible"/>
                                      </p:to>
                                    </p:set>
                                    <p:animEffect transition="in" filter="blinds(horizontal)">
                                      <p:cBhvr>
                                        <p:cTn id="27" dur="500"/>
                                        <p:tgtEl>
                                          <p:spTgt spid="1229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blinds(horizontal)">
                                      <p:cBhvr>
                                        <p:cTn id="32" dur="500"/>
                                        <p:tgtEl>
                                          <p:spTgt spid="1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animEffect transition="in" filter="blinds(horizontal)">
                                      <p:cBhvr>
                                        <p:cTn id="3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8"/>
          <p:cNvGrpSpPr>
            <a:grpSpLocks/>
          </p:cNvGrpSpPr>
          <p:nvPr/>
        </p:nvGrpSpPr>
        <p:grpSpPr bwMode="auto">
          <a:xfrm>
            <a:off x="2051050" y="476250"/>
            <a:ext cx="5257800" cy="3673475"/>
            <a:chOff x="1056" y="306"/>
            <a:chExt cx="4096" cy="3678"/>
          </a:xfrm>
        </p:grpSpPr>
        <p:graphicFrame>
          <p:nvGraphicFramePr>
            <p:cNvPr id="2" name="Object 2"/>
            <p:cNvGraphicFramePr>
              <a:graphicFrameLocks noChangeAspect="1"/>
            </p:cNvGraphicFramePr>
            <p:nvPr/>
          </p:nvGraphicFramePr>
          <p:xfrm>
            <a:off x="1632" y="3600"/>
            <a:ext cx="3520" cy="384"/>
          </p:xfrm>
          <a:graphic>
            <a:graphicData uri="http://schemas.openxmlformats.org/presentationml/2006/ole">
              <p:oleObj spid="_x0000_s114692" name="Equation" r:id="rId3" imgW="2222280" imgH="253800" progId="">
                <p:embed/>
              </p:oleObj>
            </a:graphicData>
          </a:graphic>
        </p:graphicFrame>
        <p:sp>
          <p:nvSpPr>
            <p:cNvPr id="13319" name="Text Box 3"/>
            <p:cNvSpPr txBox="1">
              <a:spLocks noChangeArrowheads="1"/>
            </p:cNvSpPr>
            <p:nvPr/>
          </p:nvSpPr>
          <p:spPr bwMode="auto">
            <a:xfrm>
              <a:off x="1584" y="1820"/>
              <a:ext cx="438" cy="271"/>
            </a:xfrm>
            <a:prstGeom prst="rect">
              <a:avLst/>
            </a:prstGeom>
            <a:solidFill>
              <a:schemeClr val="accent1"/>
            </a:solidFill>
            <a:ln w="9525">
              <a:solidFill>
                <a:schemeClr val="bg1"/>
              </a:solidFill>
              <a:miter lim="800000"/>
              <a:headEnd/>
              <a:tailEnd/>
            </a:ln>
          </p:spPr>
          <p:txBody>
            <a:bodyPr/>
            <a:lstStyle/>
            <a:p>
              <a:pPr algn="just" eaLnBrk="0" hangingPunct="0"/>
              <a:r>
                <a:rPr lang="en-US" altLang="zh-CN">
                  <a:latin typeface="Times New Roman" pitchFamily="18" charset="0"/>
                </a:rPr>
                <a:t>1.0</a:t>
              </a:r>
              <a:r>
                <a:rPr lang="en-US" altLang="zh-CN" sz="1000">
                  <a:latin typeface="Times New Roman" pitchFamily="18" charset="0"/>
                </a:rPr>
                <a:t> </a:t>
              </a:r>
            </a:p>
          </p:txBody>
        </p:sp>
        <p:sp>
          <p:nvSpPr>
            <p:cNvPr id="13320" name="Text Box 4"/>
            <p:cNvSpPr txBox="1">
              <a:spLocks noChangeArrowheads="1"/>
            </p:cNvSpPr>
            <p:nvPr/>
          </p:nvSpPr>
          <p:spPr bwMode="auto">
            <a:xfrm>
              <a:off x="1530" y="1334"/>
              <a:ext cx="437" cy="270"/>
            </a:xfrm>
            <a:prstGeom prst="rect">
              <a:avLst/>
            </a:prstGeom>
            <a:solidFill>
              <a:schemeClr val="accent1"/>
            </a:solidFill>
            <a:ln w="9525">
              <a:solidFill>
                <a:schemeClr val="bg1"/>
              </a:solidFill>
              <a:miter lim="800000"/>
              <a:headEnd/>
              <a:tailEnd/>
            </a:ln>
          </p:spPr>
          <p:txBody>
            <a:bodyPr/>
            <a:lstStyle/>
            <a:p>
              <a:pPr algn="just" eaLnBrk="0" hangingPunct="0"/>
              <a:r>
                <a:rPr lang="en-US" altLang="zh-CN">
                  <a:latin typeface="Times New Roman" pitchFamily="18" charset="0"/>
                </a:rPr>
                <a:t>1.5</a:t>
              </a:r>
              <a:r>
                <a:rPr lang="en-US" altLang="zh-CN" sz="1000">
                  <a:latin typeface="Times New Roman" pitchFamily="18" charset="0"/>
                </a:rPr>
                <a:t> </a:t>
              </a:r>
            </a:p>
          </p:txBody>
        </p:sp>
        <p:sp>
          <p:nvSpPr>
            <p:cNvPr id="13321" name="Text Box 5"/>
            <p:cNvSpPr txBox="1">
              <a:spLocks noChangeArrowheads="1"/>
            </p:cNvSpPr>
            <p:nvPr/>
          </p:nvSpPr>
          <p:spPr bwMode="auto">
            <a:xfrm>
              <a:off x="1694" y="2415"/>
              <a:ext cx="437" cy="271"/>
            </a:xfrm>
            <a:prstGeom prst="rect">
              <a:avLst/>
            </a:prstGeom>
            <a:solidFill>
              <a:schemeClr val="accent1"/>
            </a:solidFill>
            <a:ln w="9525">
              <a:solidFill>
                <a:schemeClr val="bg1"/>
              </a:solidFill>
              <a:miter lim="800000"/>
              <a:headEnd/>
              <a:tailEnd/>
            </a:ln>
          </p:spPr>
          <p:txBody>
            <a:bodyPr/>
            <a:lstStyle/>
            <a:p>
              <a:pPr algn="just" eaLnBrk="0" hangingPunct="0"/>
              <a:r>
                <a:rPr lang="en-US" altLang="zh-CN">
                  <a:latin typeface="Times New Roman" pitchFamily="18" charset="0"/>
                </a:rPr>
                <a:t>0.5</a:t>
              </a:r>
              <a:r>
                <a:rPr lang="en-US" altLang="zh-CN" sz="1000">
                  <a:latin typeface="Times New Roman" pitchFamily="18" charset="0"/>
                </a:rPr>
                <a:t> </a:t>
              </a:r>
            </a:p>
          </p:txBody>
        </p:sp>
        <p:sp>
          <p:nvSpPr>
            <p:cNvPr id="13322" name="Text Box 6"/>
            <p:cNvSpPr txBox="1">
              <a:spLocks noChangeArrowheads="1"/>
            </p:cNvSpPr>
            <p:nvPr/>
          </p:nvSpPr>
          <p:spPr bwMode="auto">
            <a:xfrm>
              <a:off x="2350" y="3064"/>
              <a:ext cx="383" cy="325"/>
            </a:xfrm>
            <a:prstGeom prst="rect">
              <a:avLst/>
            </a:prstGeom>
            <a:solidFill>
              <a:schemeClr val="accent1"/>
            </a:solidFill>
            <a:ln w="9525">
              <a:solidFill>
                <a:schemeClr val="bg1"/>
              </a:solidFill>
              <a:miter lim="800000"/>
              <a:headEnd/>
              <a:tailEnd/>
            </a:ln>
          </p:spPr>
          <p:txBody>
            <a:bodyPr/>
            <a:lstStyle/>
            <a:p>
              <a:pPr algn="just" eaLnBrk="0" hangingPunct="0"/>
              <a:r>
                <a:rPr lang="en-US" altLang="zh-CN" sz="2000">
                  <a:latin typeface="Times New Roman" pitchFamily="18" charset="0"/>
                </a:rPr>
                <a:t>1.0</a:t>
              </a:r>
            </a:p>
          </p:txBody>
        </p:sp>
        <p:sp>
          <p:nvSpPr>
            <p:cNvPr id="13323" name="Text Box 7"/>
            <p:cNvSpPr txBox="1">
              <a:spLocks noChangeArrowheads="1"/>
            </p:cNvSpPr>
            <p:nvPr/>
          </p:nvSpPr>
          <p:spPr bwMode="auto">
            <a:xfrm>
              <a:off x="2897" y="3064"/>
              <a:ext cx="383" cy="325"/>
            </a:xfrm>
            <a:prstGeom prst="rect">
              <a:avLst/>
            </a:prstGeom>
            <a:solidFill>
              <a:schemeClr val="accent1"/>
            </a:solidFill>
            <a:ln w="9525">
              <a:solidFill>
                <a:srgbClr val="333399"/>
              </a:solidFill>
              <a:miter lim="800000"/>
              <a:headEnd/>
              <a:tailEnd/>
            </a:ln>
          </p:spPr>
          <p:txBody>
            <a:bodyPr/>
            <a:lstStyle/>
            <a:p>
              <a:pPr algn="just" eaLnBrk="0" hangingPunct="0"/>
              <a:r>
                <a:rPr lang="en-US" altLang="zh-CN" sz="2000">
                  <a:latin typeface="Times New Roman" pitchFamily="18" charset="0"/>
                </a:rPr>
                <a:t>2.0</a:t>
              </a:r>
            </a:p>
          </p:txBody>
        </p:sp>
        <p:sp>
          <p:nvSpPr>
            <p:cNvPr id="13324" name="Text Box 8"/>
            <p:cNvSpPr txBox="1">
              <a:spLocks noChangeArrowheads="1"/>
            </p:cNvSpPr>
            <p:nvPr/>
          </p:nvSpPr>
          <p:spPr bwMode="auto">
            <a:xfrm>
              <a:off x="3389" y="3118"/>
              <a:ext cx="383" cy="325"/>
            </a:xfrm>
            <a:prstGeom prst="rect">
              <a:avLst/>
            </a:prstGeom>
            <a:solidFill>
              <a:schemeClr val="accent1"/>
            </a:solidFill>
            <a:ln w="9525">
              <a:solidFill>
                <a:schemeClr val="bg1"/>
              </a:solidFill>
              <a:miter lim="800000"/>
              <a:headEnd/>
              <a:tailEnd/>
            </a:ln>
          </p:spPr>
          <p:txBody>
            <a:bodyPr/>
            <a:lstStyle/>
            <a:p>
              <a:pPr algn="just" eaLnBrk="0" hangingPunct="0"/>
              <a:r>
                <a:rPr lang="en-US" altLang="zh-CN" sz="2000">
                  <a:latin typeface="Times New Roman" pitchFamily="18" charset="0"/>
                </a:rPr>
                <a:t>3.0</a:t>
              </a:r>
            </a:p>
          </p:txBody>
        </p:sp>
        <p:sp>
          <p:nvSpPr>
            <p:cNvPr id="13325" name="Text Box 9"/>
            <p:cNvSpPr txBox="1">
              <a:spLocks noChangeArrowheads="1"/>
            </p:cNvSpPr>
            <p:nvPr/>
          </p:nvSpPr>
          <p:spPr bwMode="auto">
            <a:xfrm>
              <a:off x="1858" y="3064"/>
              <a:ext cx="383" cy="325"/>
            </a:xfrm>
            <a:prstGeom prst="rect">
              <a:avLst/>
            </a:prstGeom>
            <a:solidFill>
              <a:schemeClr val="accent1"/>
            </a:solidFill>
            <a:ln w="9525">
              <a:solidFill>
                <a:schemeClr val="bg1"/>
              </a:solidFill>
              <a:miter lim="800000"/>
              <a:headEnd/>
              <a:tailEnd/>
            </a:ln>
          </p:spPr>
          <p:txBody>
            <a:bodyPr/>
            <a:lstStyle/>
            <a:p>
              <a:pPr algn="just" eaLnBrk="0" hangingPunct="0"/>
              <a:r>
                <a:rPr lang="en-US" altLang="zh-CN" sz="2000">
                  <a:latin typeface="Times New Roman" pitchFamily="18" charset="0"/>
                </a:rPr>
                <a:t>0</a:t>
              </a:r>
            </a:p>
          </p:txBody>
        </p:sp>
        <p:sp>
          <p:nvSpPr>
            <p:cNvPr id="13326" name="Text Box 10"/>
            <p:cNvSpPr txBox="1">
              <a:spLocks noChangeArrowheads="1"/>
            </p:cNvSpPr>
            <p:nvPr/>
          </p:nvSpPr>
          <p:spPr bwMode="auto">
            <a:xfrm>
              <a:off x="1056" y="3072"/>
              <a:ext cx="531" cy="324"/>
            </a:xfrm>
            <a:prstGeom prst="rect">
              <a:avLst/>
            </a:prstGeom>
            <a:solidFill>
              <a:schemeClr val="accent1"/>
            </a:solidFill>
            <a:ln w="9525">
              <a:solidFill>
                <a:schemeClr val="bg1"/>
              </a:solidFill>
              <a:miter lim="800000"/>
              <a:headEnd/>
              <a:tailEnd/>
            </a:ln>
          </p:spPr>
          <p:txBody>
            <a:bodyPr/>
            <a:lstStyle/>
            <a:p>
              <a:pPr algn="just" eaLnBrk="0" hangingPunct="0"/>
              <a:r>
                <a:rPr lang="zh-CN" altLang="en-US" sz="1600">
                  <a:latin typeface="Times New Roman" pitchFamily="18" charset="0"/>
                </a:rPr>
                <a:t>无风险资产</a:t>
              </a:r>
            </a:p>
          </p:txBody>
        </p:sp>
        <p:sp>
          <p:nvSpPr>
            <p:cNvPr id="13327" name="Text Box 11"/>
            <p:cNvSpPr txBox="1">
              <a:spLocks noChangeArrowheads="1"/>
            </p:cNvSpPr>
            <p:nvPr/>
          </p:nvSpPr>
          <p:spPr bwMode="auto">
            <a:xfrm>
              <a:off x="2784" y="2736"/>
              <a:ext cx="328" cy="324"/>
            </a:xfrm>
            <a:prstGeom prst="rect">
              <a:avLst/>
            </a:prstGeom>
            <a:solidFill>
              <a:schemeClr val="accent1"/>
            </a:solidFill>
            <a:ln w="9525">
              <a:solidFill>
                <a:schemeClr val="bg1"/>
              </a:solidFill>
              <a:miter lim="800000"/>
              <a:headEnd/>
              <a:tailEnd/>
            </a:ln>
          </p:spPr>
          <p:txBody>
            <a:bodyPr/>
            <a:lstStyle/>
            <a:p>
              <a:pPr algn="just" eaLnBrk="0" hangingPunct="0"/>
              <a:r>
                <a:rPr lang="en-US" altLang="zh-CN" sz="2000">
                  <a:latin typeface="Times New Roman" pitchFamily="18" charset="0"/>
                </a:rPr>
                <a:t>p’</a:t>
              </a:r>
              <a:r>
                <a:rPr lang="en-US" altLang="zh-CN" sz="1000">
                  <a:latin typeface="Times New Roman" pitchFamily="18" charset="0"/>
                </a:rPr>
                <a:t> </a:t>
              </a:r>
            </a:p>
          </p:txBody>
        </p:sp>
        <p:sp>
          <p:nvSpPr>
            <p:cNvPr id="13328" name="Text Box 12"/>
            <p:cNvSpPr txBox="1">
              <a:spLocks noChangeArrowheads="1"/>
            </p:cNvSpPr>
            <p:nvPr/>
          </p:nvSpPr>
          <p:spPr bwMode="auto">
            <a:xfrm>
              <a:off x="2352" y="2256"/>
              <a:ext cx="273" cy="324"/>
            </a:xfrm>
            <a:prstGeom prst="rect">
              <a:avLst/>
            </a:prstGeom>
            <a:solidFill>
              <a:schemeClr val="accent1"/>
            </a:solidFill>
            <a:ln w="9525">
              <a:solidFill>
                <a:schemeClr val="bg1"/>
              </a:solidFill>
              <a:miter lim="800000"/>
              <a:headEnd/>
              <a:tailEnd/>
            </a:ln>
          </p:spPr>
          <p:txBody>
            <a:bodyPr/>
            <a:lstStyle/>
            <a:p>
              <a:pPr algn="just" eaLnBrk="0" hangingPunct="0"/>
              <a:r>
                <a:rPr lang="en-US" altLang="zh-CN" sz="2000">
                  <a:latin typeface="Times New Roman" pitchFamily="18" charset="0"/>
                </a:rPr>
                <a:t>p</a:t>
              </a:r>
              <a:endParaRPr lang="en-US" altLang="zh-CN" sz="1000">
                <a:latin typeface="Times New Roman" pitchFamily="18" charset="0"/>
              </a:endParaRPr>
            </a:p>
          </p:txBody>
        </p:sp>
        <p:sp>
          <p:nvSpPr>
            <p:cNvPr id="13329" name="Text Box 13"/>
            <p:cNvSpPr txBox="1">
              <a:spLocks noChangeArrowheads="1"/>
            </p:cNvSpPr>
            <p:nvPr/>
          </p:nvSpPr>
          <p:spPr bwMode="auto">
            <a:xfrm>
              <a:off x="3936" y="576"/>
              <a:ext cx="757" cy="271"/>
            </a:xfrm>
            <a:prstGeom prst="rect">
              <a:avLst/>
            </a:prstGeom>
            <a:solidFill>
              <a:schemeClr val="accent1"/>
            </a:solidFill>
            <a:ln w="9525">
              <a:solidFill>
                <a:srgbClr val="333399"/>
              </a:solidFill>
              <a:miter lim="800000"/>
              <a:headEnd/>
              <a:tailEnd/>
            </a:ln>
          </p:spPr>
          <p:txBody>
            <a:bodyPr/>
            <a:lstStyle/>
            <a:p>
              <a:pPr algn="just" eaLnBrk="0" hangingPunct="0"/>
              <a:r>
                <a:rPr lang="en-US" altLang="zh-CN" sz="2400">
                  <a:latin typeface="Times New Roman" pitchFamily="18" charset="0"/>
                </a:rPr>
                <a:t>SML </a:t>
              </a:r>
            </a:p>
          </p:txBody>
        </p:sp>
        <p:sp>
          <p:nvSpPr>
            <p:cNvPr id="13330" name="Text Box 14"/>
            <p:cNvSpPr txBox="1">
              <a:spLocks noChangeArrowheads="1"/>
            </p:cNvSpPr>
            <p:nvPr/>
          </p:nvSpPr>
          <p:spPr bwMode="auto">
            <a:xfrm>
              <a:off x="1475" y="306"/>
              <a:ext cx="438" cy="379"/>
            </a:xfrm>
            <a:prstGeom prst="rect">
              <a:avLst/>
            </a:prstGeom>
            <a:solidFill>
              <a:schemeClr val="accent1"/>
            </a:solidFill>
            <a:ln w="9525">
              <a:solidFill>
                <a:schemeClr val="bg1"/>
              </a:solidFill>
              <a:miter lim="800000"/>
              <a:headEnd/>
              <a:tailEnd/>
            </a:ln>
          </p:spPr>
          <p:txBody>
            <a:bodyPr/>
            <a:lstStyle/>
            <a:p>
              <a:pPr algn="just" eaLnBrk="0" hangingPunct="0"/>
              <a:r>
                <a:rPr lang="en-US" altLang="zh-CN" sz="2400">
                  <a:latin typeface="Times New Roman" pitchFamily="18" charset="0"/>
                </a:rPr>
                <a:t>b</a:t>
              </a:r>
              <a:r>
                <a:rPr lang="en-US" altLang="zh-CN" sz="2400" baseline="-25000">
                  <a:latin typeface="Times New Roman" pitchFamily="18" charset="0"/>
                </a:rPr>
                <a:t>i2</a:t>
              </a:r>
            </a:p>
          </p:txBody>
        </p:sp>
        <p:sp>
          <p:nvSpPr>
            <p:cNvPr id="13331" name="Text Box 15"/>
            <p:cNvSpPr txBox="1">
              <a:spLocks noChangeArrowheads="1"/>
            </p:cNvSpPr>
            <p:nvPr/>
          </p:nvSpPr>
          <p:spPr bwMode="auto">
            <a:xfrm>
              <a:off x="3072" y="1824"/>
              <a:ext cx="1081" cy="316"/>
            </a:xfrm>
            <a:prstGeom prst="rect">
              <a:avLst/>
            </a:prstGeom>
            <a:solidFill>
              <a:schemeClr val="accent1"/>
            </a:solidFill>
            <a:ln w="9525">
              <a:solidFill>
                <a:srgbClr val="003366"/>
              </a:solidFill>
              <a:miter lim="800000"/>
              <a:headEnd/>
              <a:tailEnd/>
            </a:ln>
          </p:spPr>
          <p:txBody>
            <a:bodyPr/>
            <a:lstStyle/>
            <a:p>
              <a:pPr algn="just" eaLnBrk="0" hangingPunct="0"/>
              <a:r>
                <a:rPr lang="en-US" altLang="zh-CN" sz="2400">
                  <a:latin typeface="Times New Roman" pitchFamily="18" charset="0"/>
                </a:rPr>
                <a:t>m  </a:t>
              </a:r>
              <a:r>
                <a:rPr lang="zh-CN" altLang="en-US" sz="2000">
                  <a:latin typeface="Times New Roman" pitchFamily="18" charset="0"/>
                </a:rPr>
                <a:t>市场组合</a:t>
              </a:r>
            </a:p>
          </p:txBody>
        </p:sp>
        <p:sp>
          <p:nvSpPr>
            <p:cNvPr id="13332" name="Freeform 16"/>
            <p:cNvSpPr>
              <a:spLocks/>
            </p:cNvSpPr>
            <p:nvPr/>
          </p:nvSpPr>
          <p:spPr bwMode="auto">
            <a:xfrm>
              <a:off x="2041" y="468"/>
              <a:ext cx="3" cy="2814"/>
            </a:xfrm>
            <a:custGeom>
              <a:avLst/>
              <a:gdLst>
                <a:gd name="T0" fmla="*/ 0 w 2"/>
                <a:gd name="T1" fmla="*/ 2895 h 2794"/>
                <a:gd name="T2" fmla="*/ 13 w 2"/>
                <a:gd name="T3" fmla="*/ 0 h 2794"/>
                <a:gd name="T4" fmla="*/ 0 60000 65536"/>
                <a:gd name="T5" fmla="*/ 0 60000 65536"/>
                <a:gd name="T6" fmla="*/ 0 w 2"/>
                <a:gd name="T7" fmla="*/ 0 h 2794"/>
                <a:gd name="T8" fmla="*/ 2 w 2"/>
                <a:gd name="T9" fmla="*/ 2794 h 2794"/>
              </a:gdLst>
              <a:ahLst/>
              <a:cxnLst>
                <a:cxn ang="T4">
                  <a:pos x="T0" y="T1"/>
                </a:cxn>
                <a:cxn ang="T5">
                  <a:pos x="T2" y="T3"/>
                </a:cxn>
              </a:cxnLst>
              <a:rect l="T6" t="T7" r="T8" b="T9"/>
              <a:pathLst>
                <a:path w="2" h="2794">
                  <a:moveTo>
                    <a:pt x="0" y="2794"/>
                  </a:moveTo>
                  <a:lnTo>
                    <a:pt x="2" y="0"/>
                  </a:lnTo>
                </a:path>
              </a:pathLst>
            </a:custGeom>
            <a:solidFill>
              <a:schemeClr val="accent1"/>
            </a:solidFill>
            <a:ln w="25400">
              <a:solidFill>
                <a:schemeClr val="tx1"/>
              </a:solidFill>
              <a:round/>
              <a:headEnd/>
              <a:tailEnd type="triangle" w="med" len="med"/>
            </a:ln>
          </p:spPr>
          <p:txBody>
            <a:bodyPr/>
            <a:lstStyle/>
            <a:p>
              <a:endParaRPr lang="zh-CN" altLang="en-US"/>
            </a:p>
          </p:txBody>
        </p:sp>
        <p:sp>
          <p:nvSpPr>
            <p:cNvPr id="13333" name="Freeform 17"/>
            <p:cNvSpPr>
              <a:spLocks/>
            </p:cNvSpPr>
            <p:nvPr/>
          </p:nvSpPr>
          <p:spPr bwMode="auto">
            <a:xfrm>
              <a:off x="1800" y="783"/>
              <a:ext cx="2116" cy="2513"/>
            </a:xfrm>
            <a:custGeom>
              <a:avLst/>
              <a:gdLst>
                <a:gd name="T0" fmla="*/ 53191 w 945"/>
                <a:gd name="T1" fmla="*/ 0 h 780"/>
                <a:gd name="T2" fmla="*/ 0 w 945"/>
                <a:gd name="T3" fmla="*/ 270750 h 780"/>
                <a:gd name="T4" fmla="*/ 0 60000 65536"/>
                <a:gd name="T5" fmla="*/ 0 60000 65536"/>
                <a:gd name="T6" fmla="*/ 0 w 945"/>
                <a:gd name="T7" fmla="*/ 0 h 780"/>
                <a:gd name="T8" fmla="*/ 945 w 945"/>
                <a:gd name="T9" fmla="*/ 780 h 780"/>
              </a:gdLst>
              <a:ahLst/>
              <a:cxnLst>
                <a:cxn ang="T4">
                  <a:pos x="T0" y="T1"/>
                </a:cxn>
                <a:cxn ang="T5">
                  <a:pos x="T2" y="T3"/>
                </a:cxn>
              </a:cxnLst>
              <a:rect l="T6" t="T7" r="T8" b="T9"/>
              <a:pathLst>
                <a:path w="945" h="780">
                  <a:moveTo>
                    <a:pt x="945" y="0"/>
                  </a:moveTo>
                  <a:lnTo>
                    <a:pt x="0" y="780"/>
                  </a:lnTo>
                </a:path>
              </a:pathLst>
            </a:custGeom>
            <a:solidFill>
              <a:schemeClr val="accent1"/>
            </a:solidFill>
            <a:ln w="25400" cap="flat">
              <a:solidFill>
                <a:schemeClr val="hlink"/>
              </a:solidFill>
              <a:prstDash val="solid"/>
              <a:round/>
              <a:headEnd/>
              <a:tailEnd/>
            </a:ln>
          </p:spPr>
          <p:txBody>
            <a:bodyPr/>
            <a:lstStyle/>
            <a:p>
              <a:endParaRPr lang="zh-CN" altLang="en-US"/>
            </a:p>
          </p:txBody>
        </p:sp>
        <p:sp>
          <p:nvSpPr>
            <p:cNvPr id="13334" name="Freeform 18"/>
            <p:cNvSpPr>
              <a:spLocks/>
            </p:cNvSpPr>
            <p:nvPr/>
          </p:nvSpPr>
          <p:spPr bwMode="auto">
            <a:xfrm>
              <a:off x="1506" y="2391"/>
              <a:ext cx="1037" cy="1221"/>
            </a:xfrm>
            <a:custGeom>
              <a:avLst/>
              <a:gdLst>
                <a:gd name="T0" fmla="*/ 1037 w 1037"/>
                <a:gd name="T1" fmla="*/ 1221 h 1221"/>
                <a:gd name="T2" fmla="*/ 0 w 1037"/>
                <a:gd name="T3" fmla="*/ 0 h 1221"/>
                <a:gd name="T4" fmla="*/ 0 60000 65536"/>
                <a:gd name="T5" fmla="*/ 0 60000 65536"/>
                <a:gd name="T6" fmla="*/ 0 w 1037"/>
                <a:gd name="T7" fmla="*/ 0 h 1221"/>
                <a:gd name="T8" fmla="*/ 1037 w 1037"/>
                <a:gd name="T9" fmla="*/ 1221 h 1221"/>
              </a:gdLst>
              <a:ahLst/>
              <a:cxnLst>
                <a:cxn ang="T4">
                  <a:pos x="T0" y="T1"/>
                </a:cxn>
                <a:cxn ang="T5">
                  <a:pos x="T2" y="T3"/>
                </a:cxn>
              </a:cxnLst>
              <a:rect l="T6" t="T7" r="T8" b="T9"/>
              <a:pathLst>
                <a:path w="1037" h="1221">
                  <a:moveTo>
                    <a:pt x="1037" y="1221"/>
                  </a:moveTo>
                  <a:lnTo>
                    <a:pt x="0" y="0"/>
                  </a:lnTo>
                </a:path>
              </a:pathLst>
            </a:custGeom>
            <a:solidFill>
              <a:schemeClr val="accent1"/>
            </a:solidFill>
            <a:ln w="12700" cap="flat">
              <a:solidFill>
                <a:schemeClr val="tx1"/>
              </a:solidFill>
              <a:prstDash val="dash"/>
              <a:round/>
              <a:headEnd/>
              <a:tailEnd/>
            </a:ln>
          </p:spPr>
          <p:txBody>
            <a:bodyPr/>
            <a:lstStyle/>
            <a:p>
              <a:endParaRPr lang="zh-CN" altLang="en-US"/>
            </a:p>
          </p:txBody>
        </p:sp>
        <p:sp>
          <p:nvSpPr>
            <p:cNvPr id="13335" name="Line 19"/>
            <p:cNvSpPr>
              <a:spLocks noChangeShapeType="1"/>
            </p:cNvSpPr>
            <p:nvPr/>
          </p:nvSpPr>
          <p:spPr bwMode="auto">
            <a:xfrm>
              <a:off x="1803" y="3010"/>
              <a:ext cx="2721" cy="1"/>
            </a:xfrm>
            <a:prstGeom prst="line">
              <a:avLst/>
            </a:prstGeom>
            <a:noFill/>
            <a:ln w="25400">
              <a:solidFill>
                <a:schemeClr val="tx1"/>
              </a:solidFill>
              <a:round/>
              <a:headEnd/>
              <a:tailEnd type="triangle" w="med" len="med"/>
            </a:ln>
          </p:spPr>
          <p:txBody>
            <a:bodyPr/>
            <a:lstStyle/>
            <a:p>
              <a:endParaRPr lang="zh-CN" altLang="en-US"/>
            </a:p>
          </p:txBody>
        </p:sp>
        <p:sp>
          <p:nvSpPr>
            <p:cNvPr id="13336" name="Freeform 20"/>
            <p:cNvSpPr>
              <a:spLocks/>
            </p:cNvSpPr>
            <p:nvPr/>
          </p:nvSpPr>
          <p:spPr bwMode="auto">
            <a:xfrm>
              <a:off x="1498" y="939"/>
              <a:ext cx="2461" cy="2668"/>
            </a:xfrm>
            <a:custGeom>
              <a:avLst/>
              <a:gdLst>
                <a:gd name="T0" fmla="*/ 2461 w 2461"/>
                <a:gd name="T1" fmla="*/ 2668 h 2668"/>
                <a:gd name="T2" fmla="*/ 0 w 2461"/>
                <a:gd name="T3" fmla="*/ 0 h 2668"/>
                <a:gd name="T4" fmla="*/ 0 60000 65536"/>
                <a:gd name="T5" fmla="*/ 0 60000 65536"/>
                <a:gd name="T6" fmla="*/ 0 w 2461"/>
                <a:gd name="T7" fmla="*/ 0 h 2668"/>
                <a:gd name="T8" fmla="*/ 2461 w 2461"/>
                <a:gd name="T9" fmla="*/ 2668 h 2668"/>
              </a:gdLst>
              <a:ahLst/>
              <a:cxnLst>
                <a:cxn ang="T4">
                  <a:pos x="T0" y="T1"/>
                </a:cxn>
                <a:cxn ang="T5">
                  <a:pos x="T2" y="T3"/>
                </a:cxn>
              </a:cxnLst>
              <a:rect l="T6" t="T7" r="T8" b="T9"/>
              <a:pathLst>
                <a:path w="2461" h="2668">
                  <a:moveTo>
                    <a:pt x="2461" y="2668"/>
                  </a:moveTo>
                  <a:lnTo>
                    <a:pt x="0" y="0"/>
                  </a:lnTo>
                </a:path>
              </a:pathLst>
            </a:custGeom>
            <a:solidFill>
              <a:schemeClr val="accent1"/>
            </a:solidFill>
            <a:ln w="12700" cap="flat">
              <a:solidFill>
                <a:schemeClr val="tx1"/>
              </a:solidFill>
              <a:prstDash val="dash"/>
              <a:round/>
              <a:headEnd/>
              <a:tailEnd/>
            </a:ln>
          </p:spPr>
          <p:txBody>
            <a:bodyPr/>
            <a:lstStyle/>
            <a:p>
              <a:endParaRPr lang="zh-CN" altLang="en-US"/>
            </a:p>
          </p:txBody>
        </p:sp>
        <p:sp>
          <p:nvSpPr>
            <p:cNvPr id="13337" name="Freeform 21"/>
            <p:cNvSpPr>
              <a:spLocks/>
            </p:cNvSpPr>
            <p:nvPr/>
          </p:nvSpPr>
          <p:spPr bwMode="auto">
            <a:xfrm>
              <a:off x="1637" y="581"/>
              <a:ext cx="2861" cy="3072"/>
            </a:xfrm>
            <a:custGeom>
              <a:avLst/>
              <a:gdLst>
                <a:gd name="T0" fmla="*/ 4822 w 2511"/>
                <a:gd name="T1" fmla="*/ 4954 h 2726"/>
                <a:gd name="T2" fmla="*/ 0 w 2511"/>
                <a:gd name="T3" fmla="*/ 0 h 2726"/>
                <a:gd name="T4" fmla="*/ 0 60000 65536"/>
                <a:gd name="T5" fmla="*/ 0 60000 65536"/>
                <a:gd name="T6" fmla="*/ 0 w 2511"/>
                <a:gd name="T7" fmla="*/ 0 h 2726"/>
                <a:gd name="T8" fmla="*/ 2511 w 2511"/>
                <a:gd name="T9" fmla="*/ 2726 h 2726"/>
              </a:gdLst>
              <a:ahLst/>
              <a:cxnLst>
                <a:cxn ang="T4">
                  <a:pos x="T0" y="T1"/>
                </a:cxn>
                <a:cxn ang="T5">
                  <a:pos x="T2" y="T3"/>
                </a:cxn>
              </a:cxnLst>
              <a:rect l="T6" t="T7" r="T8" b="T9"/>
              <a:pathLst>
                <a:path w="2511" h="2726">
                  <a:moveTo>
                    <a:pt x="2511" y="2726"/>
                  </a:moveTo>
                  <a:lnTo>
                    <a:pt x="0" y="0"/>
                  </a:lnTo>
                </a:path>
              </a:pathLst>
            </a:custGeom>
            <a:solidFill>
              <a:schemeClr val="accent1"/>
            </a:solidFill>
            <a:ln w="12700" cap="flat">
              <a:solidFill>
                <a:schemeClr val="tx1"/>
              </a:solidFill>
              <a:prstDash val="dash"/>
              <a:round/>
              <a:headEnd/>
              <a:tailEnd/>
            </a:ln>
          </p:spPr>
          <p:txBody>
            <a:bodyPr/>
            <a:lstStyle/>
            <a:p>
              <a:endParaRPr lang="zh-CN" altLang="en-US"/>
            </a:p>
          </p:txBody>
        </p:sp>
        <p:sp>
          <p:nvSpPr>
            <p:cNvPr id="13338" name="Freeform 22"/>
            <p:cNvSpPr>
              <a:spLocks/>
            </p:cNvSpPr>
            <p:nvPr/>
          </p:nvSpPr>
          <p:spPr bwMode="auto">
            <a:xfrm>
              <a:off x="1491" y="1362"/>
              <a:ext cx="1984" cy="2229"/>
            </a:xfrm>
            <a:custGeom>
              <a:avLst/>
              <a:gdLst>
                <a:gd name="T0" fmla="*/ 1984 w 1984"/>
                <a:gd name="T1" fmla="*/ 2229 h 2229"/>
                <a:gd name="T2" fmla="*/ 0 w 1984"/>
                <a:gd name="T3" fmla="*/ 0 h 2229"/>
                <a:gd name="T4" fmla="*/ 0 60000 65536"/>
                <a:gd name="T5" fmla="*/ 0 60000 65536"/>
                <a:gd name="T6" fmla="*/ 0 w 1984"/>
                <a:gd name="T7" fmla="*/ 0 h 2229"/>
                <a:gd name="T8" fmla="*/ 1984 w 1984"/>
                <a:gd name="T9" fmla="*/ 2229 h 2229"/>
              </a:gdLst>
              <a:ahLst/>
              <a:cxnLst>
                <a:cxn ang="T4">
                  <a:pos x="T0" y="T1"/>
                </a:cxn>
                <a:cxn ang="T5">
                  <a:pos x="T2" y="T3"/>
                </a:cxn>
              </a:cxnLst>
              <a:rect l="T6" t="T7" r="T8" b="T9"/>
              <a:pathLst>
                <a:path w="1984" h="2229">
                  <a:moveTo>
                    <a:pt x="1984" y="2229"/>
                  </a:moveTo>
                  <a:lnTo>
                    <a:pt x="0" y="0"/>
                  </a:lnTo>
                </a:path>
              </a:pathLst>
            </a:custGeom>
            <a:solidFill>
              <a:schemeClr val="accent1"/>
            </a:solidFill>
            <a:ln w="12700" cap="flat">
              <a:solidFill>
                <a:schemeClr val="tx1"/>
              </a:solidFill>
              <a:prstDash val="dash"/>
              <a:round/>
              <a:headEnd/>
              <a:tailEnd/>
            </a:ln>
          </p:spPr>
          <p:txBody>
            <a:bodyPr/>
            <a:lstStyle/>
            <a:p>
              <a:endParaRPr lang="zh-CN" altLang="en-US"/>
            </a:p>
          </p:txBody>
        </p:sp>
        <p:sp>
          <p:nvSpPr>
            <p:cNvPr id="13339" name="Freeform 23"/>
            <p:cNvSpPr>
              <a:spLocks/>
            </p:cNvSpPr>
            <p:nvPr/>
          </p:nvSpPr>
          <p:spPr bwMode="auto">
            <a:xfrm>
              <a:off x="1584" y="1983"/>
              <a:ext cx="1407" cy="1616"/>
            </a:xfrm>
            <a:custGeom>
              <a:avLst/>
              <a:gdLst>
                <a:gd name="T0" fmla="*/ 1407 w 1407"/>
                <a:gd name="T1" fmla="*/ 1616 h 1616"/>
                <a:gd name="T2" fmla="*/ 0 w 1407"/>
                <a:gd name="T3" fmla="*/ 0 h 1616"/>
                <a:gd name="T4" fmla="*/ 0 60000 65536"/>
                <a:gd name="T5" fmla="*/ 0 60000 65536"/>
                <a:gd name="T6" fmla="*/ 0 w 1407"/>
                <a:gd name="T7" fmla="*/ 0 h 1616"/>
                <a:gd name="T8" fmla="*/ 1407 w 1407"/>
                <a:gd name="T9" fmla="*/ 1616 h 1616"/>
              </a:gdLst>
              <a:ahLst/>
              <a:cxnLst>
                <a:cxn ang="T4">
                  <a:pos x="T0" y="T1"/>
                </a:cxn>
                <a:cxn ang="T5">
                  <a:pos x="T2" y="T3"/>
                </a:cxn>
              </a:cxnLst>
              <a:rect l="T6" t="T7" r="T8" b="T9"/>
              <a:pathLst>
                <a:path w="1407" h="1616">
                  <a:moveTo>
                    <a:pt x="1407" y="1616"/>
                  </a:moveTo>
                  <a:lnTo>
                    <a:pt x="0" y="0"/>
                  </a:lnTo>
                </a:path>
              </a:pathLst>
            </a:custGeom>
            <a:solidFill>
              <a:schemeClr val="accent1"/>
            </a:solidFill>
            <a:ln w="12700" cap="flat">
              <a:solidFill>
                <a:schemeClr val="tx1"/>
              </a:solidFill>
              <a:prstDash val="dash"/>
              <a:round/>
              <a:headEnd/>
              <a:tailEnd/>
            </a:ln>
          </p:spPr>
          <p:txBody>
            <a:bodyPr/>
            <a:lstStyle/>
            <a:p>
              <a:endParaRPr lang="zh-CN" altLang="en-US"/>
            </a:p>
          </p:txBody>
        </p:sp>
        <p:sp>
          <p:nvSpPr>
            <p:cNvPr id="13340" name="Freeform 24"/>
            <p:cNvSpPr>
              <a:spLocks/>
            </p:cNvSpPr>
            <p:nvPr/>
          </p:nvSpPr>
          <p:spPr bwMode="auto">
            <a:xfrm>
              <a:off x="1605" y="3018"/>
              <a:ext cx="399" cy="177"/>
            </a:xfrm>
            <a:custGeom>
              <a:avLst/>
              <a:gdLst>
                <a:gd name="T0" fmla="*/ 0 w 399"/>
                <a:gd name="T1" fmla="*/ 177 h 177"/>
                <a:gd name="T2" fmla="*/ 399 w 399"/>
                <a:gd name="T3" fmla="*/ 0 h 177"/>
                <a:gd name="T4" fmla="*/ 0 60000 65536"/>
                <a:gd name="T5" fmla="*/ 0 60000 65536"/>
                <a:gd name="T6" fmla="*/ 0 w 399"/>
                <a:gd name="T7" fmla="*/ 0 h 177"/>
                <a:gd name="T8" fmla="*/ 399 w 399"/>
                <a:gd name="T9" fmla="*/ 177 h 177"/>
              </a:gdLst>
              <a:ahLst/>
              <a:cxnLst>
                <a:cxn ang="T4">
                  <a:pos x="T0" y="T1"/>
                </a:cxn>
                <a:cxn ang="T5">
                  <a:pos x="T2" y="T3"/>
                </a:cxn>
              </a:cxnLst>
              <a:rect l="T6" t="T7" r="T8" b="T9"/>
              <a:pathLst>
                <a:path w="399" h="177">
                  <a:moveTo>
                    <a:pt x="0" y="177"/>
                  </a:moveTo>
                  <a:lnTo>
                    <a:pt x="399" y="0"/>
                  </a:lnTo>
                </a:path>
              </a:pathLst>
            </a:custGeom>
            <a:solidFill>
              <a:schemeClr val="accent1"/>
            </a:solidFill>
            <a:ln w="12700" cap="flat" cmpd="sng">
              <a:solidFill>
                <a:schemeClr val="tx1"/>
              </a:solidFill>
              <a:prstDash val="dash"/>
              <a:round/>
              <a:headEnd type="none" w="med" len="med"/>
              <a:tailEnd type="triangle" w="med" len="med"/>
            </a:ln>
          </p:spPr>
          <p:txBody>
            <a:bodyPr/>
            <a:lstStyle/>
            <a:p>
              <a:endParaRPr lang="zh-CN" altLang="en-US"/>
            </a:p>
          </p:txBody>
        </p:sp>
        <p:sp>
          <p:nvSpPr>
            <p:cNvPr id="13341" name="Text Box 25"/>
            <p:cNvSpPr txBox="1">
              <a:spLocks noChangeArrowheads="1"/>
            </p:cNvSpPr>
            <p:nvPr/>
          </p:nvSpPr>
          <p:spPr bwMode="auto">
            <a:xfrm>
              <a:off x="4593" y="2902"/>
              <a:ext cx="492" cy="433"/>
            </a:xfrm>
            <a:prstGeom prst="rect">
              <a:avLst/>
            </a:prstGeom>
            <a:solidFill>
              <a:schemeClr val="accent1"/>
            </a:solidFill>
            <a:ln w="9525">
              <a:solidFill>
                <a:srgbClr val="000080"/>
              </a:solidFill>
              <a:miter lim="800000"/>
              <a:headEnd/>
              <a:tailEnd/>
            </a:ln>
          </p:spPr>
          <p:txBody>
            <a:bodyPr/>
            <a:lstStyle/>
            <a:p>
              <a:pPr algn="just" eaLnBrk="0" hangingPunct="0"/>
              <a:r>
                <a:rPr lang="en-US" altLang="zh-CN" sz="2400">
                  <a:latin typeface="Times New Roman" pitchFamily="18" charset="0"/>
                </a:rPr>
                <a:t>b</a:t>
              </a:r>
              <a:r>
                <a:rPr lang="en-US" altLang="zh-CN" sz="2400" baseline="-25000">
                  <a:latin typeface="Times New Roman" pitchFamily="18" charset="0"/>
                </a:rPr>
                <a:t>i1</a:t>
              </a:r>
            </a:p>
          </p:txBody>
        </p:sp>
      </p:grpSp>
      <p:sp>
        <p:nvSpPr>
          <p:cNvPr id="13318" name="矩形 26"/>
          <p:cNvSpPr>
            <a:spLocks noChangeArrowheads="1"/>
          </p:cNvSpPr>
          <p:nvPr/>
        </p:nvSpPr>
        <p:spPr bwMode="auto">
          <a:xfrm>
            <a:off x="827088" y="4437063"/>
            <a:ext cx="7559675" cy="1682577"/>
          </a:xfrm>
          <a:prstGeom prst="rect">
            <a:avLst/>
          </a:prstGeom>
          <a:noFill/>
          <a:ln w="9525">
            <a:noFill/>
            <a:miter lim="800000"/>
            <a:headEnd/>
            <a:tailEnd/>
          </a:ln>
        </p:spPr>
        <p:txBody>
          <a:bodyPr>
            <a:spAutoFit/>
          </a:bodyPr>
          <a:lstStyle/>
          <a:p>
            <a:pPr algn="l">
              <a:lnSpc>
                <a:spcPct val="150000"/>
              </a:lnSpc>
            </a:pPr>
            <a:r>
              <a:rPr lang="zh-CN" altLang="en-US" sz="2400" b="1" dirty="0">
                <a:latin typeface="宋体" pitchFamily="2" charset="-122"/>
              </a:rPr>
              <a:t>等值线是一簇平行线，斜率相同</a:t>
            </a:r>
            <a:endParaRPr lang="en-US" altLang="zh-CN" sz="2400" b="1" dirty="0">
              <a:latin typeface="宋体" pitchFamily="2" charset="-122"/>
            </a:endParaRPr>
          </a:p>
          <a:p>
            <a:pPr algn="l">
              <a:lnSpc>
                <a:spcPct val="150000"/>
              </a:lnSpc>
            </a:pPr>
            <a:r>
              <a:rPr lang="zh-CN" altLang="en-US" sz="2400" b="1" dirty="0">
                <a:latin typeface="宋体" pitchFamily="2" charset="-122"/>
              </a:rPr>
              <a:t>截距       不同，与期望值有关。</a:t>
            </a:r>
            <a:endParaRPr lang="en-US" altLang="zh-CN" sz="2400" b="1" dirty="0">
              <a:latin typeface="宋体" pitchFamily="2" charset="-122"/>
            </a:endParaRPr>
          </a:p>
          <a:p>
            <a:pPr algn="l">
              <a:lnSpc>
                <a:spcPct val="150000"/>
              </a:lnSpc>
            </a:pPr>
            <a:r>
              <a:rPr lang="zh-CN" altLang="en-US" sz="2400" b="1" dirty="0"/>
              <a:t>例如，无风险资产过原点，截距＝</a:t>
            </a:r>
            <a:r>
              <a:rPr lang="en-US" altLang="zh-CN" sz="2400" b="1" dirty="0"/>
              <a:t>0</a:t>
            </a:r>
            <a:r>
              <a:rPr lang="zh-CN" altLang="en-US" sz="2400" b="1" dirty="0"/>
              <a:t>。</a:t>
            </a:r>
            <a:endParaRPr lang="en-US" altLang="zh-CN" sz="2400" b="1" dirty="0"/>
          </a:p>
        </p:txBody>
      </p:sp>
      <p:graphicFrame>
        <p:nvGraphicFramePr>
          <p:cNvPr id="13315" name="Object 28"/>
          <p:cNvGraphicFramePr>
            <a:graphicFrameLocks noChangeAspect="1"/>
          </p:cNvGraphicFramePr>
          <p:nvPr/>
        </p:nvGraphicFramePr>
        <p:xfrm>
          <a:off x="5436096" y="4437112"/>
          <a:ext cx="865188" cy="722313"/>
        </p:xfrm>
        <a:graphic>
          <a:graphicData uri="http://schemas.openxmlformats.org/presentationml/2006/ole">
            <p:oleObj spid="_x0000_s114690" name="Equation" r:id="rId4" imgW="545760" imgH="457200" progId="Equation.DSMT4">
              <p:embed/>
            </p:oleObj>
          </a:graphicData>
        </a:graphic>
      </p:graphicFrame>
      <p:graphicFrame>
        <p:nvGraphicFramePr>
          <p:cNvPr id="13316" name="Object 29"/>
          <p:cNvGraphicFramePr>
            <a:graphicFrameLocks noChangeAspect="1"/>
          </p:cNvGraphicFramePr>
          <p:nvPr/>
        </p:nvGraphicFramePr>
        <p:xfrm>
          <a:off x="1476375" y="5013325"/>
          <a:ext cx="1079500" cy="760413"/>
        </p:xfrm>
        <a:graphic>
          <a:graphicData uri="http://schemas.openxmlformats.org/presentationml/2006/ole">
            <p:oleObj spid="_x0000_s114691" name="Equation" r:id="rId5" imgW="685800" imgH="482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blinds(horizontal)">
                                      <p:cBhvr>
                                        <p:cTn id="7" dur="500"/>
                                        <p:tgtEl>
                                          <p:spTgt spid="133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linds(horizontal)">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blinds(horizontal)">
                                      <p:cBhvr>
                                        <p:cTn id="1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Rot="1" noChangeArrowheads="1"/>
          </p:cNvSpPr>
          <p:nvPr>
            <p:ph type="title"/>
          </p:nvPr>
        </p:nvSpPr>
        <p:spPr>
          <a:xfrm>
            <a:off x="685800" y="304800"/>
            <a:ext cx="7696200" cy="1447800"/>
          </a:xfrm>
        </p:spPr>
        <p:txBody>
          <a:bodyPr/>
          <a:lstStyle/>
          <a:p>
            <a:pPr eaLnBrk="1" hangingPunct="1"/>
            <a:r>
              <a:rPr lang="zh-CN" altLang="en-US" dirty="0" smtClean="0">
                <a:latin typeface="宋体" pitchFamily="2" charset="-122"/>
              </a:rPr>
              <a:t>两因素模型下</a:t>
            </a:r>
            <a:br>
              <a:rPr lang="zh-CN" altLang="en-US" dirty="0" smtClean="0">
                <a:latin typeface="宋体" pitchFamily="2" charset="-122"/>
              </a:rPr>
            </a:br>
            <a:r>
              <a:rPr lang="en-US" altLang="zh-CN" dirty="0" smtClean="0">
                <a:latin typeface="宋体" pitchFamily="2" charset="-122"/>
              </a:rPr>
              <a:t>β</a:t>
            </a:r>
            <a:r>
              <a:rPr lang="zh-CN" altLang="en-US" dirty="0" smtClean="0">
                <a:latin typeface="宋体" pitchFamily="2" charset="-122"/>
              </a:rPr>
              <a:t>系数与敏感系数的关系</a:t>
            </a:r>
            <a:r>
              <a:rPr lang="zh-CN" altLang="en-US" dirty="0" smtClean="0"/>
              <a:t> </a:t>
            </a:r>
          </a:p>
        </p:txBody>
      </p:sp>
      <p:sp>
        <p:nvSpPr>
          <p:cNvPr id="14341" name="Rectangle 3"/>
          <p:cNvSpPr>
            <a:spLocks noGrp="1" noRot="1" noChangeArrowheads="1"/>
          </p:cNvSpPr>
          <p:nvPr>
            <p:ph type="body" idx="1"/>
          </p:nvPr>
        </p:nvSpPr>
        <p:spPr>
          <a:xfrm>
            <a:off x="457200" y="1981200"/>
            <a:ext cx="8458200" cy="4191000"/>
          </a:xfrm>
        </p:spPr>
        <p:txBody>
          <a:bodyPr/>
          <a:lstStyle/>
          <a:p>
            <a:pPr eaLnBrk="1" hangingPunct="1"/>
            <a:r>
              <a:rPr lang="zh-CN" altLang="en-US" dirty="0" smtClean="0">
                <a:latin typeface="宋体" pitchFamily="2" charset="-122"/>
              </a:rPr>
              <a:t>由</a:t>
            </a:r>
            <a:r>
              <a:rPr lang="en-US" altLang="zh-CN" dirty="0" smtClean="0">
                <a:latin typeface="宋体" pitchFamily="2" charset="-122"/>
              </a:rPr>
              <a:t>CAPM</a:t>
            </a:r>
            <a:r>
              <a:rPr lang="zh-CN" altLang="en-US" dirty="0" smtClean="0">
                <a:latin typeface="宋体" pitchFamily="2" charset="-122"/>
              </a:rPr>
              <a:t>和套利定价公式有：</a:t>
            </a:r>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endParaRPr lang="en-US" altLang="zh-CN" dirty="0" smtClean="0">
              <a:latin typeface="宋体" pitchFamily="2" charset="-122"/>
            </a:endParaRPr>
          </a:p>
          <a:p>
            <a:pPr eaLnBrk="1" hangingPunct="1"/>
            <a:r>
              <a:rPr lang="zh-CN" altLang="en-US" dirty="0" smtClean="0">
                <a:latin typeface="宋体" pitchFamily="2" charset="-122"/>
              </a:rPr>
              <a:t>即：资产</a:t>
            </a:r>
            <a:r>
              <a:rPr lang="en-US" altLang="zh-CN" dirty="0" smtClean="0">
                <a:latin typeface="宋体" pitchFamily="2" charset="-122"/>
              </a:rPr>
              <a:t>j</a:t>
            </a:r>
            <a:r>
              <a:rPr lang="zh-CN" altLang="en-US" dirty="0" smtClean="0">
                <a:latin typeface="宋体" pitchFamily="2" charset="-122"/>
              </a:rPr>
              <a:t>对因素</a:t>
            </a:r>
            <a:r>
              <a:rPr lang="en-US" altLang="zh-CN" dirty="0" smtClean="0">
                <a:latin typeface="宋体" pitchFamily="2" charset="-122"/>
              </a:rPr>
              <a:t>1</a:t>
            </a:r>
            <a:r>
              <a:rPr lang="zh-CN" altLang="en-US" dirty="0" smtClean="0">
                <a:latin typeface="宋体" pitchFamily="2" charset="-122"/>
              </a:rPr>
              <a:t>和因素</a:t>
            </a:r>
            <a:r>
              <a:rPr lang="en-US" altLang="zh-CN" dirty="0" smtClean="0">
                <a:latin typeface="宋体" pitchFamily="2" charset="-122"/>
              </a:rPr>
              <a:t>2</a:t>
            </a:r>
            <a:r>
              <a:rPr lang="zh-CN" altLang="en-US" dirty="0" smtClean="0">
                <a:latin typeface="宋体" pitchFamily="2" charset="-122"/>
              </a:rPr>
              <a:t>的敏感系数</a:t>
            </a:r>
          </a:p>
          <a:p>
            <a:pPr eaLnBrk="1" hangingPunct="1">
              <a:buFont typeface="Wingdings" pitchFamily="2" charset="2"/>
              <a:buNone/>
            </a:pPr>
            <a:r>
              <a:rPr lang="zh-CN" altLang="en-US" dirty="0" smtClean="0">
                <a:latin typeface="宋体" pitchFamily="2" charset="-122"/>
              </a:rPr>
              <a:t>          ＝市场组合对应的敏感系数的某一个倍数</a:t>
            </a:r>
          </a:p>
          <a:p>
            <a:pPr eaLnBrk="1" hangingPunct="1"/>
            <a:r>
              <a:rPr lang="zh-CN" altLang="en-US" dirty="0" smtClean="0">
                <a:latin typeface="宋体" pitchFamily="2" charset="-122"/>
              </a:rPr>
              <a:t>这个倍数就是</a:t>
            </a:r>
            <a:r>
              <a:rPr lang="en-US" altLang="zh-CN" dirty="0" smtClean="0">
                <a:latin typeface="宋体" pitchFamily="2" charset="-122"/>
              </a:rPr>
              <a:t>β</a:t>
            </a:r>
            <a:r>
              <a:rPr lang="zh-CN" altLang="en-US" dirty="0" smtClean="0">
                <a:latin typeface="宋体" pitchFamily="2" charset="-122"/>
              </a:rPr>
              <a:t>系数。</a:t>
            </a:r>
          </a:p>
        </p:txBody>
      </p:sp>
      <p:graphicFrame>
        <p:nvGraphicFramePr>
          <p:cNvPr id="14338" name="Object 4"/>
          <p:cNvGraphicFramePr>
            <a:graphicFrameLocks noChangeAspect="1"/>
          </p:cNvGraphicFramePr>
          <p:nvPr/>
        </p:nvGraphicFramePr>
        <p:xfrm>
          <a:off x="467544" y="2564904"/>
          <a:ext cx="7573962" cy="968375"/>
        </p:xfrm>
        <a:graphic>
          <a:graphicData uri="http://schemas.openxmlformats.org/presentationml/2006/ole">
            <p:oleObj spid="_x0000_s115714" name="Equation" r:id="rId3" imgW="3949560" imgH="507960" progId="Equation.DSMT4">
              <p:embed/>
            </p:oleObj>
          </a:graphicData>
        </a:graphic>
      </p:graphicFrame>
      <p:graphicFrame>
        <p:nvGraphicFramePr>
          <p:cNvPr id="14339" name="Object 5"/>
          <p:cNvGraphicFramePr>
            <a:graphicFrameLocks noChangeAspect="1"/>
          </p:cNvGraphicFramePr>
          <p:nvPr/>
        </p:nvGraphicFramePr>
        <p:xfrm>
          <a:off x="1475656" y="3645024"/>
          <a:ext cx="4657725" cy="904875"/>
        </p:xfrm>
        <a:graphic>
          <a:graphicData uri="http://schemas.openxmlformats.org/presentationml/2006/ole">
            <p:oleObj spid="_x0000_s115715" name="Equation" r:id="rId4" imgW="2489040" imgH="482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blinds(horizontal)">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blinds(horizontal)">
                                      <p:cBhvr>
                                        <p:cTn id="12" dur="500"/>
                                        <p:tgtEl>
                                          <p:spTgt spid="143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blinds(horizontal)">
                                      <p:cBhvr>
                                        <p:cTn id="17" dur="500"/>
                                        <p:tgtEl>
                                          <p:spTgt spid="143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41">
                                            <p:txEl>
                                              <p:pRg st="5" end="5"/>
                                            </p:txEl>
                                          </p:spTgt>
                                        </p:tgtEl>
                                        <p:attrNameLst>
                                          <p:attrName>style.visibility</p:attrName>
                                        </p:attrNameLst>
                                      </p:cBhvr>
                                      <p:to>
                                        <p:strVal val="visible"/>
                                      </p:to>
                                    </p:set>
                                    <p:animEffect transition="in" filter="blinds(horizontal)">
                                      <p:cBhvr>
                                        <p:cTn id="22" dur="500"/>
                                        <p:tgtEl>
                                          <p:spTgt spid="1434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41">
                                            <p:txEl>
                                              <p:pRg st="6" end="6"/>
                                            </p:txEl>
                                          </p:spTgt>
                                        </p:tgtEl>
                                        <p:attrNameLst>
                                          <p:attrName>style.visibility</p:attrName>
                                        </p:attrNameLst>
                                      </p:cBhvr>
                                      <p:to>
                                        <p:strVal val="visible"/>
                                      </p:to>
                                    </p:set>
                                    <p:animEffect transition="in" filter="blinds(horizontal)">
                                      <p:cBhvr>
                                        <p:cTn id="27" dur="500"/>
                                        <p:tgtEl>
                                          <p:spTgt spid="1434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41">
                                            <p:txEl>
                                              <p:pRg st="7" end="7"/>
                                            </p:txEl>
                                          </p:spTgt>
                                        </p:tgtEl>
                                        <p:attrNameLst>
                                          <p:attrName>style.visibility</p:attrName>
                                        </p:attrNameLst>
                                      </p:cBhvr>
                                      <p:to>
                                        <p:strVal val="visible"/>
                                      </p:to>
                                    </p:set>
                                    <p:animEffect transition="in" filter="blinds(horizontal)">
                                      <p:cBhvr>
                                        <p:cTn id="32" dur="500"/>
                                        <p:tgtEl>
                                          <p:spTgt spid="143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altLang="zh-CN" smtClean="0"/>
              <a:t>APT</a:t>
            </a:r>
            <a:r>
              <a:rPr lang="zh-CN" altLang="en-US" smtClean="0">
                <a:latin typeface="宋体" pitchFamily="2" charset="-122"/>
              </a:rPr>
              <a:t>比</a:t>
            </a:r>
            <a:r>
              <a:rPr lang="en-US" altLang="zh-CN" smtClean="0"/>
              <a:t>CAPM</a:t>
            </a:r>
            <a:r>
              <a:rPr lang="zh-CN" altLang="en-US" smtClean="0">
                <a:latin typeface="宋体" pitchFamily="2" charset="-122"/>
              </a:rPr>
              <a:t>的选择余地大</a:t>
            </a:r>
            <a:r>
              <a:rPr lang="zh-CN" altLang="en-US" smtClean="0"/>
              <a:t> </a:t>
            </a:r>
          </a:p>
        </p:txBody>
      </p:sp>
      <p:sp>
        <p:nvSpPr>
          <p:cNvPr id="28675" name="Rectangle 3"/>
          <p:cNvSpPr>
            <a:spLocks noGrp="1" noRot="1" noChangeArrowheads="1"/>
          </p:cNvSpPr>
          <p:nvPr>
            <p:ph type="body" idx="1"/>
          </p:nvPr>
        </p:nvSpPr>
        <p:spPr>
          <a:xfrm>
            <a:off x="457200" y="1676400"/>
            <a:ext cx="8305800" cy="4724400"/>
          </a:xfrm>
        </p:spPr>
        <p:txBody>
          <a:bodyPr/>
          <a:lstStyle/>
          <a:p>
            <a:pPr eaLnBrk="1" hangingPunct="1">
              <a:lnSpc>
                <a:spcPts val="3500"/>
              </a:lnSpc>
            </a:pPr>
            <a:r>
              <a:rPr lang="zh-CN" altLang="en-US" sz="2400" dirty="0" smtClean="0">
                <a:latin typeface="宋体" pitchFamily="2" charset="-122"/>
              </a:rPr>
              <a:t>期望收益率都等于无风险利率的资产组合，等值线是图中过原点的虚线。除了原点</a:t>
            </a:r>
            <a:r>
              <a:rPr lang="en-US" altLang="zh-CN" sz="2400" dirty="0" smtClean="0"/>
              <a:t>O</a:t>
            </a:r>
            <a:r>
              <a:rPr lang="zh-CN" altLang="en-US" sz="2400" dirty="0" smtClean="0">
                <a:latin typeface="宋体" pitchFamily="2" charset="-122"/>
              </a:rPr>
              <a:t>点外，均不是无风险资产组合（因为包含有风险资产）。</a:t>
            </a:r>
          </a:p>
          <a:p>
            <a:pPr eaLnBrk="1" hangingPunct="1">
              <a:lnSpc>
                <a:spcPts val="3500"/>
              </a:lnSpc>
            </a:pPr>
            <a:r>
              <a:rPr lang="zh-CN" altLang="en-US" sz="2400" dirty="0" smtClean="0">
                <a:latin typeface="宋体" pitchFamily="2" charset="-122"/>
              </a:rPr>
              <a:t>例如，对于期望收益率为</a:t>
            </a:r>
            <a:r>
              <a:rPr lang="en-US" altLang="zh-CN" sz="2400" dirty="0" smtClean="0"/>
              <a:t>20</a:t>
            </a:r>
            <a:r>
              <a:rPr lang="zh-CN" altLang="en-US" sz="2400" dirty="0" smtClean="0">
                <a:latin typeface="宋体" pitchFamily="2" charset="-122"/>
              </a:rPr>
              <a:t>％的资产组合来说：</a:t>
            </a:r>
          </a:p>
          <a:p>
            <a:pPr eaLnBrk="1" hangingPunct="1">
              <a:lnSpc>
                <a:spcPts val="3500"/>
              </a:lnSpc>
              <a:buFont typeface="Wingdings" pitchFamily="2" charset="2"/>
              <a:buNone/>
            </a:pPr>
            <a:r>
              <a:rPr lang="zh-CN" altLang="en-US" sz="2400" dirty="0" smtClean="0">
                <a:latin typeface="宋体" pitchFamily="2" charset="-122"/>
              </a:rPr>
              <a:t>    由</a:t>
            </a:r>
            <a:r>
              <a:rPr lang="en-US" altLang="zh-CN" sz="2400" dirty="0" smtClean="0"/>
              <a:t>CAPM</a:t>
            </a:r>
            <a:r>
              <a:rPr lang="zh-CN" altLang="en-US" sz="2400" dirty="0" smtClean="0">
                <a:latin typeface="宋体" pitchFamily="2" charset="-122"/>
              </a:rPr>
              <a:t>决定，则，对应惟一点，</a:t>
            </a:r>
            <a:r>
              <a:rPr lang="en-US" altLang="zh-CN" sz="2400" dirty="0" smtClean="0">
                <a:latin typeface="宋体" pitchFamily="2" charset="-122"/>
              </a:rPr>
              <a:t>p</a:t>
            </a:r>
          </a:p>
          <a:p>
            <a:pPr eaLnBrk="1" hangingPunct="1">
              <a:lnSpc>
                <a:spcPts val="3500"/>
              </a:lnSpc>
              <a:buFont typeface="Wingdings" pitchFamily="2" charset="2"/>
              <a:buNone/>
            </a:pPr>
            <a:r>
              <a:rPr lang="zh-CN" altLang="en-US" sz="2400" dirty="0" smtClean="0">
                <a:latin typeface="宋体" pitchFamily="2" charset="-122"/>
              </a:rPr>
              <a:t>    由</a:t>
            </a:r>
            <a:r>
              <a:rPr lang="en-US" altLang="zh-CN" sz="2400" dirty="0" smtClean="0"/>
              <a:t>APT</a:t>
            </a:r>
            <a:r>
              <a:rPr lang="zh-CN" altLang="en-US" sz="2400" dirty="0" smtClean="0">
                <a:latin typeface="宋体" pitchFamily="2" charset="-122"/>
              </a:rPr>
              <a:t>决定，则，对应直线</a:t>
            </a:r>
            <a:r>
              <a:rPr lang="en-US" altLang="zh-CN" sz="2400" dirty="0" smtClean="0"/>
              <a:t>pp’</a:t>
            </a:r>
            <a:r>
              <a:rPr lang="zh-CN" altLang="en-US" sz="2400" dirty="0" smtClean="0">
                <a:latin typeface="宋体" pitchFamily="2" charset="-122"/>
              </a:rPr>
              <a:t>上任意的点</a:t>
            </a:r>
          </a:p>
          <a:p>
            <a:pPr eaLnBrk="1" hangingPunct="1">
              <a:lnSpc>
                <a:spcPts val="3500"/>
              </a:lnSpc>
            </a:pPr>
            <a:r>
              <a:rPr lang="zh-CN" altLang="en-US" sz="2400" dirty="0" smtClean="0">
                <a:latin typeface="宋体" pitchFamily="2" charset="-122"/>
              </a:rPr>
              <a:t>对某些投资者来说，虽然</a:t>
            </a:r>
            <a:r>
              <a:rPr lang="en-US" altLang="zh-CN" sz="2400" dirty="0" smtClean="0"/>
              <a:t>p</a:t>
            </a:r>
            <a:r>
              <a:rPr lang="zh-CN" altLang="en-US" sz="2400" dirty="0" smtClean="0"/>
              <a:t>和</a:t>
            </a:r>
            <a:r>
              <a:rPr lang="en-US" altLang="zh-CN" sz="2400" dirty="0" smtClean="0"/>
              <a:t>p’</a:t>
            </a:r>
            <a:r>
              <a:rPr lang="zh-CN" altLang="en-US" sz="2400" dirty="0" smtClean="0">
                <a:latin typeface="宋体" pitchFamily="2" charset="-122"/>
              </a:rPr>
              <a:t>均值相等，也许更喜好资产组合</a:t>
            </a:r>
            <a:r>
              <a:rPr lang="en-US" altLang="zh-CN" sz="2400" dirty="0" smtClean="0"/>
              <a:t>p’</a:t>
            </a:r>
            <a:r>
              <a:rPr lang="zh-CN" altLang="en-US" sz="2400" dirty="0" smtClean="0"/>
              <a:t>，</a:t>
            </a:r>
            <a:r>
              <a:rPr lang="zh-CN" altLang="en-US" sz="2400" dirty="0" smtClean="0">
                <a:latin typeface="宋体" pitchFamily="2" charset="-122"/>
              </a:rPr>
              <a:t>胜过</a:t>
            </a:r>
            <a:r>
              <a:rPr lang="en-US" altLang="zh-CN" sz="2400" dirty="0" smtClean="0"/>
              <a:t>p</a:t>
            </a:r>
            <a:endParaRPr lang="en-US" altLang="zh-CN" sz="2400" dirty="0" smtClean="0">
              <a:latin typeface="宋体" pitchFamily="2" charset="-122"/>
            </a:endParaRPr>
          </a:p>
          <a:p>
            <a:pPr eaLnBrk="1" hangingPunct="1">
              <a:lnSpc>
                <a:spcPts val="3500"/>
              </a:lnSpc>
            </a:pPr>
            <a:r>
              <a:rPr lang="zh-CN" altLang="en-US" sz="2400" dirty="0" smtClean="0">
                <a:latin typeface="宋体" pitchFamily="2" charset="-122"/>
              </a:rPr>
              <a:t>从这个意义上讲，</a:t>
            </a:r>
            <a:r>
              <a:rPr lang="en-US" altLang="zh-CN" sz="2400" dirty="0" smtClean="0"/>
              <a:t>APT</a:t>
            </a:r>
            <a:r>
              <a:rPr lang="zh-CN" altLang="en-US" sz="2400" dirty="0" smtClean="0">
                <a:latin typeface="宋体" pitchFamily="2" charset="-122"/>
              </a:rPr>
              <a:t>比</a:t>
            </a:r>
            <a:r>
              <a:rPr lang="en-US" altLang="zh-CN" sz="2400" dirty="0" smtClean="0"/>
              <a:t>CAPM</a:t>
            </a:r>
            <a:r>
              <a:rPr lang="zh-CN" altLang="en-US" sz="2400" dirty="0" smtClean="0">
                <a:latin typeface="宋体" pitchFamily="2" charset="-122"/>
              </a:rPr>
              <a:t>选择余地大。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32"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a:xfrm>
            <a:off x="685800" y="609600"/>
            <a:ext cx="7848600" cy="1739280"/>
          </a:xfrm>
        </p:spPr>
        <p:txBody>
          <a:bodyPr/>
          <a:lstStyle/>
          <a:p>
            <a:pPr eaLnBrk="1" hangingPunct="1"/>
            <a:r>
              <a:rPr lang="zh-CN" altLang="en-US" dirty="0" smtClean="0">
                <a:latin typeface="宋体" pitchFamily="2" charset="-122"/>
              </a:rPr>
              <a:t>多因素模型下</a:t>
            </a:r>
            <a:br>
              <a:rPr lang="zh-CN" altLang="en-US" dirty="0" smtClean="0">
                <a:latin typeface="宋体" pitchFamily="2" charset="-122"/>
              </a:rPr>
            </a:br>
            <a:r>
              <a:rPr lang="zh-CN" altLang="en-US" dirty="0" smtClean="0">
                <a:latin typeface="宋体" pitchFamily="2" charset="-122"/>
              </a:rPr>
              <a:t>的敏感系数与</a:t>
            </a:r>
            <a:r>
              <a:rPr lang="en-US" altLang="zh-CN" dirty="0" smtClean="0">
                <a:latin typeface="宋体" pitchFamily="2" charset="-122"/>
              </a:rPr>
              <a:t>β</a:t>
            </a:r>
            <a:r>
              <a:rPr lang="zh-CN" altLang="en-US" dirty="0" smtClean="0">
                <a:latin typeface="宋体" pitchFamily="2" charset="-122"/>
              </a:rPr>
              <a:t>系数的关系</a:t>
            </a:r>
            <a:r>
              <a:rPr lang="zh-CN" altLang="en-US" dirty="0" smtClean="0"/>
              <a:t> </a:t>
            </a:r>
          </a:p>
        </p:txBody>
      </p:sp>
      <p:sp>
        <p:nvSpPr>
          <p:cNvPr id="16388" name="Rectangle 3"/>
          <p:cNvSpPr>
            <a:spLocks noGrp="1" noRot="1" noChangeArrowheads="1"/>
          </p:cNvSpPr>
          <p:nvPr>
            <p:ph type="body" idx="1"/>
          </p:nvPr>
        </p:nvSpPr>
        <p:spPr>
          <a:xfrm>
            <a:off x="684213" y="2492375"/>
            <a:ext cx="8077200" cy="2057400"/>
          </a:xfrm>
        </p:spPr>
        <p:txBody>
          <a:bodyPr/>
          <a:lstStyle/>
          <a:p>
            <a:pPr eaLnBrk="1" hangingPunct="1"/>
            <a:r>
              <a:rPr lang="zh-CN" altLang="en-US" dirty="0" smtClean="0">
                <a:latin typeface="宋体" pitchFamily="2" charset="-122"/>
              </a:rPr>
              <a:t>通过市场组合，计算单个资产的敏感系数：</a:t>
            </a:r>
          </a:p>
          <a:p>
            <a:pPr eaLnBrk="1" hangingPunct="1">
              <a:buFont typeface="Wingdings" pitchFamily="2" charset="2"/>
              <a:buNone/>
            </a:pPr>
            <a:endParaRPr lang="en-US" altLang="zh-CN" dirty="0" smtClean="0">
              <a:latin typeface="宋体" pitchFamily="2" charset="-122"/>
            </a:endParaRPr>
          </a:p>
          <a:p>
            <a:pPr eaLnBrk="1" hangingPunct="1"/>
            <a:r>
              <a:rPr lang="zh-CN" altLang="en-US" dirty="0" smtClean="0">
                <a:latin typeface="宋体" pitchFamily="2" charset="-122"/>
              </a:rPr>
              <a:t>资产</a:t>
            </a:r>
            <a:r>
              <a:rPr lang="en-US" altLang="zh-CN" dirty="0" smtClean="0"/>
              <a:t>j</a:t>
            </a:r>
            <a:r>
              <a:rPr lang="zh-CN" altLang="en-US" dirty="0" smtClean="0">
                <a:latin typeface="宋体" pitchFamily="2" charset="-122"/>
              </a:rPr>
              <a:t>对应于每个因素的敏感系数</a:t>
            </a:r>
          </a:p>
          <a:p>
            <a:pPr eaLnBrk="1" hangingPunct="1">
              <a:buFont typeface="Wingdings" pitchFamily="2" charset="2"/>
              <a:buNone/>
            </a:pPr>
            <a:r>
              <a:rPr lang="zh-CN" altLang="en-US" dirty="0" smtClean="0">
                <a:latin typeface="宋体" pitchFamily="2" charset="-122"/>
              </a:rPr>
              <a:t>       ＝市场组合所对应的敏感系数的一个倍数</a:t>
            </a:r>
            <a:r>
              <a:rPr lang="zh-CN" altLang="en-US" dirty="0" smtClean="0"/>
              <a:t> </a:t>
            </a:r>
          </a:p>
        </p:txBody>
      </p:sp>
      <p:graphicFrame>
        <p:nvGraphicFramePr>
          <p:cNvPr id="16386" name="Object 4"/>
          <p:cNvGraphicFramePr>
            <a:graphicFrameLocks noChangeAspect="1"/>
          </p:cNvGraphicFramePr>
          <p:nvPr/>
        </p:nvGraphicFramePr>
        <p:xfrm>
          <a:off x="1763688" y="3068960"/>
          <a:ext cx="4896544" cy="528435"/>
        </p:xfrm>
        <a:graphic>
          <a:graphicData uri="http://schemas.openxmlformats.org/presentationml/2006/ole">
            <p:oleObj spid="_x0000_s116738" name="Equation" r:id="rId3" imgW="223488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blinds(horizontal)">
                                      <p:cBhvr>
                                        <p:cTn id="12" dur="500"/>
                                        <p:tgtEl>
                                          <p:spTgt spid="163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17" dur="500"/>
                                        <p:tgtEl>
                                          <p:spTgt spid="16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22" dur="500"/>
                                        <p:tgtEl>
                                          <p:spTgt spid="16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b="1" dirty="0" smtClean="0"/>
              <a:t>APT</a:t>
            </a:r>
            <a:r>
              <a:rPr lang="zh-CN" altLang="en-US" b="1" dirty="0" smtClean="0"/>
              <a:t>与</a:t>
            </a:r>
            <a:r>
              <a:rPr lang="en-US" altLang="zh-CN" b="1" dirty="0" smtClean="0"/>
              <a:t>CAPM</a:t>
            </a:r>
            <a:r>
              <a:rPr lang="zh-CN" altLang="en-US" b="1" dirty="0" smtClean="0"/>
              <a:t>对比分析</a:t>
            </a:r>
            <a:endParaRPr lang="zh-CN" altLang="en-US" dirty="0" smtClean="0"/>
          </a:p>
        </p:txBody>
      </p:sp>
      <p:sp>
        <p:nvSpPr>
          <p:cNvPr id="26627" name="Rectangle 3"/>
          <p:cNvSpPr>
            <a:spLocks noGrp="1" noRot="1" noChangeArrowheads="1"/>
          </p:cNvSpPr>
          <p:nvPr>
            <p:ph type="body" idx="1"/>
          </p:nvPr>
        </p:nvSpPr>
        <p:spPr/>
        <p:txBody>
          <a:bodyPr/>
          <a:lstStyle/>
          <a:p>
            <a:pPr eaLnBrk="1" hangingPunct="1"/>
            <a:r>
              <a:rPr lang="en-US" altLang="zh-CN" dirty="0" smtClean="0"/>
              <a:t>1.APT</a:t>
            </a:r>
            <a:r>
              <a:rPr lang="zh-CN" altLang="en-US" dirty="0" smtClean="0">
                <a:latin typeface="宋体" pitchFamily="2" charset="-122"/>
              </a:rPr>
              <a:t>与</a:t>
            </a:r>
            <a:r>
              <a:rPr lang="en-US" altLang="zh-CN" dirty="0" smtClean="0"/>
              <a:t>CAPM</a:t>
            </a:r>
            <a:r>
              <a:rPr lang="zh-CN" altLang="en-US" dirty="0" smtClean="0">
                <a:latin typeface="宋体" pitchFamily="2" charset="-122"/>
              </a:rPr>
              <a:t>内在的经济含义不同</a:t>
            </a:r>
            <a:endParaRPr lang="en-US" altLang="zh-CN" dirty="0" smtClean="0"/>
          </a:p>
          <a:p>
            <a:pPr eaLnBrk="1" hangingPunct="1"/>
            <a:r>
              <a:rPr lang="en-US" altLang="zh-CN" dirty="0" smtClean="0"/>
              <a:t>APT</a:t>
            </a:r>
            <a:r>
              <a:rPr lang="zh-CN" altLang="en-US" dirty="0" smtClean="0">
                <a:latin typeface="宋体" pitchFamily="2" charset="-122"/>
              </a:rPr>
              <a:t>与</a:t>
            </a:r>
            <a:r>
              <a:rPr lang="en-US" altLang="zh-CN" dirty="0" smtClean="0"/>
              <a:t>CAPM</a:t>
            </a:r>
            <a:r>
              <a:rPr lang="zh-CN" altLang="en-US" dirty="0" smtClean="0"/>
              <a:t>的公式的形式一样，</a:t>
            </a:r>
            <a:r>
              <a:rPr lang="zh-CN" altLang="en-US" dirty="0" smtClean="0">
                <a:latin typeface="宋体" pitchFamily="2" charset="-122"/>
              </a:rPr>
              <a:t>内在的经济含义不同。</a:t>
            </a:r>
          </a:p>
          <a:p>
            <a:pPr eaLnBrk="1" hangingPunct="1"/>
            <a:r>
              <a:rPr lang="en-US" altLang="zh-CN" dirty="0" smtClean="0"/>
              <a:t>CAPM</a:t>
            </a:r>
            <a:r>
              <a:rPr lang="zh-CN" altLang="en-US" dirty="0" smtClean="0">
                <a:latin typeface="宋体" pitchFamily="2" charset="-122"/>
              </a:rPr>
              <a:t>是在市场均衡的条件得到的；</a:t>
            </a:r>
          </a:p>
          <a:p>
            <a:pPr eaLnBrk="1" hangingPunct="1"/>
            <a:r>
              <a:rPr lang="en-US" altLang="zh-CN" dirty="0" smtClean="0"/>
              <a:t>APT</a:t>
            </a:r>
            <a:r>
              <a:rPr lang="zh-CN" altLang="en-US" dirty="0" smtClean="0">
                <a:latin typeface="宋体" pitchFamily="2" charset="-122"/>
              </a:rPr>
              <a:t>是在无套利条件得到的。</a:t>
            </a:r>
          </a:p>
          <a:p>
            <a:pPr eaLnBrk="1" hangingPunct="1"/>
            <a:r>
              <a:rPr lang="zh-CN" altLang="en-US" dirty="0" smtClean="0">
                <a:latin typeface="宋体" pitchFamily="2" charset="-122"/>
              </a:rPr>
              <a:t>两者之间的关系是：</a:t>
            </a:r>
          </a:p>
          <a:p>
            <a:pPr eaLnBrk="1" hangingPunct="1">
              <a:buFont typeface="Wingdings" pitchFamily="2" charset="2"/>
              <a:buNone/>
            </a:pPr>
            <a:r>
              <a:rPr lang="zh-CN" altLang="en-US" dirty="0" smtClean="0">
                <a:latin typeface="宋体" pitchFamily="2" charset="-122"/>
              </a:rPr>
              <a:t>   均衡的市场里一定没有套利机会；</a:t>
            </a:r>
          </a:p>
          <a:p>
            <a:pPr eaLnBrk="1" hangingPunct="1">
              <a:buFont typeface="Wingdings" pitchFamily="2" charset="2"/>
              <a:buNone/>
            </a:pPr>
            <a:r>
              <a:rPr lang="zh-CN" altLang="en-US" dirty="0" smtClean="0">
                <a:latin typeface="宋体" pitchFamily="2" charset="-122"/>
              </a:rPr>
              <a:t>   无套利机会并不意味着市场是均衡的 。</a:t>
            </a:r>
            <a:r>
              <a:rPr lang="zh-CN" alt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37"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685800" y="381000"/>
            <a:ext cx="7772400" cy="1371600"/>
          </a:xfrm>
        </p:spPr>
        <p:txBody>
          <a:bodyPr/>
          <a:lstStyle/>
          <a:p>
            <a:pPr eaLnBrk="1" hangingPunct="1"/>
            <a:r>
              <a:rPr lang="en-US" altLang="zh-CN" dirty="0" smtClean="0"/>
              <a:t>2.</a:t>
            </a:r>
            <a:r>
              <a:rPr lang="zh-CN" altLang="en-US" dirty="0" smtClean="0"/>
              <a:t>影响因素不同</a:t>
            </a:r>
          </a:p>
        </p:txBody>
      </p:sp>
      <p:sp>
        <p:nvSpPr>
          <p:cNvPr id="27651" name="Rectangle 3"/>
          <p:cNvSpPr>
            <a:spLocks noGrp="1" noRot="1" noChangeArrowheads="1"/>
          </p:cNvSpPr>
          <p:nvPr>
            <p:ph type="body" idx="1"/>
          </p:nvPr>
        </p:nvSpPr>
        <p:spPr>
          <a:xfrm>
            <a:off x="533400" y="1981200"/>
            <a:ext cx="8305800" cy="4572000"/>
          </a:xfrm>
        </p:spPr>
        <p:txBody>
          <a:bodyPr/>
          <a:lstStyle/>
          <a:p>
            <a:pPr eaLnBrk="1" hangingPunct="1"/>
            <a:r>
              <a:rPr lang="en-US" altLang="zh-CN" dirty="0" smtClean="0"/>
              <a:t>CAPM</a:t>
            </a:r>
            <a:r>
              <a:rPr lang="zh-CN" altLang="en-US" dirty="0" smtClean="0">
                <a:latin typeface="宋体" pitchFamily="2" charset="-122"/>
              </a:rPr>
              <a:t>依赖于</a:t>
            </a:r>
            <a:r>
              <a:rPr lang="en-US" altLang="zh-CN" dirty="0" smtClean="0"/>
              <a:t>1</a:t>
            </a:r>
            <a:r>
              <a:rPr lang="zh-CN" altLang="en-US" dirty="0" smtClean="0">
                <a:latin typeface="宋体" pitchFamily="2" charset="-122"/>
              </a:rPr>
              <a:t>个因素</a:t>
            </a:r>
            <a:r>
              <a:rPr lang="en-US" altLang="zh-CN" dirty="0" smtClean="0">
                <a:latin typeface="宋体" pitchFamily="2" charset="-122"/>
              </a:rPr>
              <a:t>(</a:t>
            </a:r>
            <a:r>
              <a:rPr lang="zh-CN" altLang="en-US" dirty="0" smtClean="0">
                <a:latin typeface="宋体" pitchFamily="2" charset="-122"/>
              </a:rPr>
              <a:t>市场因素</a:t>
            </a:r>
            <a:r>
              <a:rPr lang="en-US" altLang="zh-CN" dirty="0" smtClean="0">
                <a:latin typeface="宋体" pitchFamily="2" charset="-122"/>
              </a:rPr>
              <a:t>)</a:t>
            </a:r>
            <a:r>
              <a:rPr lang="zh-CN" altLang="en-US" dirty="0" smtClean="0">
                <a:latin typeface="宋体" pitchFamily="2" charset="-122"/>
              </a:rPr>
              <a:t>。</a:t>
            </a:r>
            <a:endParaRPr lang="en-US" altLang="zh-CN" dirty="0" smtClean="0">
              <a:latin typeface="宋体" pitchFamily="2" charset="-122"/>
            </a:endParaRPr>
          </a:p>
          <a:p>
            <a:pPr eaLnBrk="1" hangingPunct="1"/>
            <a:r>
              <a:rPr lang="en-US" altLang="zh-CN" dirty="0" smtClean="0">
                <a:latin typeface="宋体" pitchFamily="2" charset="-122"/>
              </a:rPr>
              <a:t>CAPM</a:t>
            </a:r>
            <a:r>
              <a:rPr lang="zh-CN" altLang="en-US" dirty="0" smtClean="0">
                <a:latin typeface="宋体" pitchFamily="2" charset="-122"/>
              </a:rPr>
              <a:t>是一维的，</a:t>
            </a:r>
            <a:r>
              <a:rPr lang="en-US" altLang="zh-CN" dirty="0" smtClean="0"/>
              <a:t>APT</a:t>
            </a:r>
            <a:r>
              <a:rPr lang="zh-CN" altLang="en-US" dirty="0" smtClean="0"/>
              <a:t>是</a:t>
            </a:r>
            <a:r>
              <a:rPr lang="zh-CN" altLang="en-US" dirty="0" smtClean="0">
                <a:latin typeface="宋体" pitchFamily="2" charset="-122"/>
              </a:rPr>
              <a:t>多维模型。</a:t>
            </a:r>
            <a:endParaRPr lang="zh-CN" altLang="en-US" dirty="0" smtClean="0"/>
          </a:p>
          <a:p>
            <a:pPr eaLnBrk="1" hangingPunct="1">
              <a:buNone/>
            </a:pPr>
            <a:r>
              <a:rPr lang="en-US" altLang="zh-CN" dirty="0" smtClean="0"/>
              <a:t>    3</a:t>
            </a:r>
            <a:r>
              <a:rPr lang="zh-CN" altLang="en-US" dirty="0" smtClean="0">
                <a:latin typeface="宋体" pitchFamily="2" charset="-122"/>
              </a:rPr>
              <a:t>维空间中，确定一个点，需要</a:t>
            </a:r>
            <a:r>
              <a:rPr lang="en-US" altLang="zh-CN" dirty="0" smtClean="0"/>
              <a:t>3</a:t>
            </a:r>
            <a:r>
              <a:rPr lang="zh-CN" altLang="en-US" dirty="0" smtClean="0">
                <a:latin typeface="宋体" pitchFamily="2" charset="-122"/>
              </a:rPr>
              <a:t>个独立条件。如果只有一个，将不能精确地确定。似乎多维模型比一维模型</a:t>
            </a:r>
            <a:r>
              <a:rPr lang="zh-CN" altLang="en-US" dirty="0" smtClean="0"/>
              <a:t>“</a:t>
            </a:r>
            <a:r>
              <a:rPr lang="zh-CN" altLang="en-US" dirty="0" smtClean="0">
                <a:latin typeface="宋体" pitchFamily="2" charset="-122"/>
              </a:rPr>
              <a:t>更准确</a:t>
            </a:r>
            <a:r>
              <a:rPr lang="zh-CN" altLang="en-US" dirty="0" smtClean="0"/>
              <a:t>”</a:t>
            </a:r>
            <a:r>
              <a:rPr lang="en-US" altLang="zh-CN" dirty="0" smtClean="0"/>
              <a:t>APT</a:t>
            </a:r>
            <a:r>
              <a:rPr lang="zh-CN" altLang="en-US" dirty="0" smtClean="0">
                <a:latin typeface="宋体" pitchFamily="2" charset="-122"/>
              </a:rPr>
              <a:t>比</a:t>
            </a:r>
            <a:r>
              <a:rPr lang="en-US" altLang="zh-CN" dirty="0" smtClean="0"/>
              <a:t>CAPM  “</a:t>
            </a:r>
            <a:r>
              <a:rPr lang="zh-CN" altLang="en-US" dirty="0" smtClean="0">
                <a:latin typeface="宋体" pitchFamily="2" charset="-122"/>
              </a:rPr>
              <a:t>好</a:t>
            </a:r>
            <a:r>
              <a:rPr lang="zh-CN" altLang="en-US" dirty="0" smtClean="0"/>
              <a:t>”。</a:t>
            </a:r>
            <a:endParaRPr lang="en-US" altLang="zh-CN" dirty="0" smtClean="0"/>
          </a:p>
          <a:p>
            <a:pPr eaLnBrk="1" hangingPunct="1"/>
            <a:r>
              <a:rPr lang="zh-CN" altLang="en-US" dirty="0" smtClean="0">
                <a:latin typeface="宋体" pitchFamily="2" charset="-122"/>
              </a:rPr>
              <a:t>多因子模型可以同时考虑多个因素，因此对资产的选择比</a:t>
            </a:r>
            <a:r>
              <a:rPr lang="en-US" altLang="zh-CN" dirty="0" smtClean="0">
                <a:latin typeface="宋体" pitchFamily="2" charset="-122"/>
              </a:rPr>
              <a:t>CAPM</a:t>
            </a:r>
            <a:r>
              <a:rPr lang="zh-CN" altLang="en-US" dirty="0" smtClean="0">
                <a:latin typeface="宋体" pitchFamily="2" charset="-122"/>
              </a:rPr>
              <a:t>更加灵活。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2"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685800" y="304800"/>
            <a:ext cx="7772400" cy="762000"/>
          </a:xfrm>
        </p:spPr>
        <p:txBody>
          <a:bodyPr/>
          <a:lstStyle/>
          <a:p>
            <a:pPr eaLnBrk="1" hangingPunct="1"/>
            <a:r>
              <a:rPr lang="zh-CN" altLang="en-US" dirty="0" smtClean="0">
                <a:latin typeface="宋体" charset="-122"/>
              </a:rPr>
              <a:t>套利定价方程</a:t>
            </a:r>
            <a:r>
              <a:rPr lang="zh-CN" altLang="en-US" dirty="0" smtClean="0"/>
              <a:t> </a:t>
            </a:r>
          </a:p>
        </p:txBody>
      </p:sp>
      <p:sp>
        <p:nvSpPr>
          <p:cNvPr id="9220" name="Rectangle 3"/>
          <p:cNvSpPr>
            <a:spLocks noGrp="1" noRot="1" noChangeArrowheads="1"/>
          </p:cNvSpPr>
          <p:nvPr>
            <p:ph type="body" idx="1"/>
          </p:nvPr>
        </p:nvSpPr>
        <p:spPr>
          <a:xfrm>
            <a:off x="611560" y="1052736"/>
            <a:ext cx="8153400" cy="2819400"/>
          </a:xfrm>
        </p:spPr>
        <p:txBody>
          <a:bodyPr/>
          <a:lstStyle/>
          <a:p>
            <a:pPr eaLnBrk="1" hangingPunct="1"/>
            <a:endParaRPr lang="en-US" altLang="zh-CN" dirty="0" smtClean="0">
              <a:latin typeface="宋体" charset="-122"/>
            </a:endParaRPr>
          </a:p>
          <a:p>
            <a:pPr eaLnBrk="1" hangingPunct="1"/>
            <a:endParaRPr lang="en-US" altLang="zh-CN" dirty="0" smtClean="0">
              <a:latin typeface="宋体" charset="-122"/>
            </a:endParaRPr>
          </a:p>
          <a:p>
            <a:pPr eaLnBrk="1" hangingPunct="1"/>
            <a:r>
              <a:rPr lang="zh-CN" altLang="en-US" sz="2400" b="1" dirty="0" smtClean="0">
                <a:latin typeface="宋体" charset="-122"/>
              </a:rPr>
              <a:t>这就是</a:t>
            </a:r>
            <a:r>
              <a:rPr lang="zh-CN" altLang="en-US" sz="2400" b="1" dirty="0" smtClean="0">
                <a:solidFill>
                  <a:schemeClr val="tx2"/>
                </a:solidFill>
                <a:latin typeface="宋体" charset="-122"/>
              </a:rPr>
              <a:t>套利定价方程</a:t>
            </a:r>
            <a:r>
              <a:rPr lang="zh-CN" altLang="en-US" sz="2400" b="1" dirty="0" smtClean="0">
                <a:latin typeface="宋体" charset="-122"/>
              </a:rPr>
              <a:t>。</a:t>
            </a:r>
            <a:endParaRPr lang="en-US" altLang="zh-CN" sz="2400" b="1" dirty="0" smtClean="0">
              <a:latin typeface="宋体" charset="-122"/>
            </a:endParaRPr>
          </a:p>
          <a:p>
            <a:pPr eaLnBrk="1" hangingPunct="1"/>
            <a:r>
              <a:rPr lang="zh-CN" altLang="en-US" sz="2400" b="1" dirty="0" smtClean="0">
                <a:latin typeface="宋体" charset="-122"/>
              </a:rPr>
              <a:t>在均衡状态下，证券收益率与因素敏感性之间存在线性关系。如果违背了这个线性关系，就会为别人提供套利的机会。</a:t>
            </a:r>
            <a:endParaRPr lang="zh-CN" altLang="en-US" sz="2400" b="1" dirty="0" smtClean="0"/>
          </a:p>
        </p:txBody>
      </p:sp>
      <p:graphicFrame>
        <p:nvGraphicFramePr>
          <p:cNvPr id="9218" name="Object 4"/>
          <p:cNvGraphicFramePr>
            <a:graphicFrameLocks noChangeAspect="1"/>
          </p:cNvGraphicFramePr>
          <p:nvPr/>
        </p:nvGraphicFramePr>
        <p:xfrm>
          <a:off x="1403648" y="1412776"/>
          <a:ext cx="5040313" cy="581025"/>
        </p:xfrm>
        <a:graphic>
          <a:graphicData uri="http://schemas.openxmlformats.org/presentationml/2006/ole">
            <p:oleObj spid="_x0000_s81922" name="Equation" r:id="rId3" imgW="2286000" imgH="228600" progId="">
              <p:embed/>
            </p:oleObj>
          </a:graphicData>
        </a:graphic>
      </p:graphicFrame>
      <p:graphicFrame>
        <p:nvGraphicFramePr>
          <p:cNvPr id="38916" name="Object 9"/>
          <p:cNvGraphicFramePr>
            <a:graphicFrameLocks noChangeAspect="1"/>
          </p:cNvGraphicFramePr>
          <p:nvPr/>
        </p:nvGraphicFramePr>
        <p:xfrm>
          <a:off x="899592" y="4293096"/>
          <a:ext cx="7500937" cy="925512"/>
        </p:xfrm>
        <a:graphic>
          <a:graphicData uri="http://schemas.openxmlformats.org/presentationml/2006/ole">
            <p:oleObj spid="_x0000_s81923" name="Equation" r:id="rId4" imgW="4114800" imgH="507960" progId="Equation.DSMT4">
              <p:embed/>
            </p:oleObj>
          </a:graphicData>
        </a:graphic>
      </p:graphicFrame>
      <p:graphicFrame>
        <p:nvGraphicFramePr>
          <p:cNvPr id="38917" name="Object 5"/>
          <p:cNvGraphicFramePr>
            <a:graphicFrameLocks noChangeAspect="1"/>
          </p:cNvGraphicFramePr>
          <p:nvPr/>
        </p:nvGraphicFramePr>
        <p:xfrm>
          <a:off x="1619672" y="5373216"/>
          <a:ext cx="5545138" cy="866775"/>
        </p:xfrm>
        <a:graphic>
          <a:graphicData uri="http://schemas.openxmlformats.org/presentationml/2006/ole">
            <p:oleObj spid="_x0000_s81924" name="Equation" r:id="rId5" imgW="3085920" imgH="482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2" dur="500"/>
                                        <p:tgtEl>
                                          <p:spTgt spid="92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0">
                                            <p:txEl>
                                              <p:pRg st="3" end="3"/>
                                            </p:txEl>
                                          </p:spTgt>
                                        </p:tgtEl>
                                        <p:attrNameLst>
                                          <p:attrName>style.visibility</p:attrName>
                                        </p:attrNameLst>
                                      </p:cBhvr>
                                      <p:to>
                                        <p:strVal val="visible"/>
                                      </p:to>
                                    </p:set>
                                    <p:animEffect transition="in" filter="blinds(horizontal)">
                                      <p:cBhvr>
                                        <p:cTn id="17" dur="500"/>
                                        <p:tgtEl>
                                          <p:spTgt spid="92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6"/>
                                        </p:tgtEl>
                                        <p:attrNameLst>
                                          <p:attrName>style.visibility</p:attrName>
                                        </p:attrNameLst>
                                      </p:cBhvr>
                                      <p:to>
                                        <p:strVal val="visible"/>
                                      </p:to>
                                    </p:set>
                                    <p:animEffect transition="in" filter="blinds(horizontal)">
                                      <p:cBhvr>
                                        <p:cTn id="22" dur="500"/>
                                        <p:tgtEl>
                                          <p:spTgt spid="389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blinds(horizontal)">
                                      <p:cBhvr>
                                        <p:cTn id="2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609600" y="152400"/>
            <a:ext cx="7772400" cy="1143000"/>
          </a:xfrm>
        </p:spPr>
        <p:txBody>
          <a:bodyPr/>
          <a:lstStyle/>
          <a:p>
            <a:pPr eaLnBrk="1" hangingPunct="1"/>
            <a:r>
              <a:rPr lang="zh-CN" altLang="en-US" dirty="0" smtClean="0"/>
              <a:t>套利组合</a:t>
            </a:r>
          </a:p>
        </p:txBody>
      </p:sp>
      <p:sp>
        <p:nvSpPr>
          <p:cNvPr id="35843" name="Rectangle 4"/>
          <p:cNvSpPr>
            <a:spLocks noChangeArrowheads="1"/>
          </p:cNvSpPr>
          <p:nvPr/>
        </p:nvSpPr>
        <p:spPr bwMode="auto">
          <a:xfrm>
            <a:off x="609600" y="1295400"/>
            <a:ext cx="8153400" cy="5105400"/>
          </a:xfrm>
          <a:prstGeom prst="rect">
            <a:avLst/>
          </a:prstGeom>
          <a:noFill/>
          <a:ln w="9525">
            <a:noFill/>
            <a:miter lim="800000"/>
            <a:headEnd/>
            <a:tailEnd/>
          </a:ln>
        </p:spPr>
        <p:txBody>
          <a:bodyPr/>
          <a:lstStyle/>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为实现套利，需要买入一些证券，同时卖出一些证券，该过程就是构建套利组合</a:t>
            </a:r>
          </a:p>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构建套利组合需要满足的</a:t>
            </a:r>
            <a:r>
              <a:rPr kumimoji="1" lang="en-US" altLang="zh-CN" sz="2400" b="1" dirty="0">
                <a:latin typeface="宋体" charset="-122"/>
              </a:rPr>
              <a:t>3</a:t>
            </a:r>
            <a:r>
              <a:rPr kumimoji="1" lang="zh-CN" altLang="en-US" sz="2400" b="1" dirty="0">
                <a:latin typeface="宋体" charset="-122"/>
              </a:rPr>
              <a:t>个条件：</a:t>
            </a:r>
          </a:p>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第一，不增加额外资金。套利组合中买入证券需要的资金来自卖出证券所的资金</a:t>
            </a:r>
          </a:p>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第二，套利不承担风险。因素模型中的风险是因素风险</a:t>
            </a:r>
          </a:p>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第三，套利提供</a:t>
            </a:r>
            <a:r>
              <a:rPr kumimoji="1" lang="zh-CN" altLang="en-US" sz="2400" b="1" dirty="0">
                <a:solidFill>
                  <a:schemeClr val="hlink"/>
                </a:solidFill>
                <a:latin typeface="宋体" charset="-122"/>
              </a:rPr>
              <a:t>正</a:t>
            </a:r>
            <a:r>
              <a:rPr kumimoji="1" lang="zh-CN" altLang="en-US" sz="2400" b="1" dirty="0">
                <a:latin typeface="宋体" charset="-122"/>
              </a:rPr>
              <a:t>利润。新证券组合的收益率必须大于前组合的收益率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27"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684213" y="1125538"/>
            <a:ext cx="7772400" cy="4546600"/>
          </a:xfrm>
        </p:spPr>
        <p:txBody>
          <a:bodyPr/>
          <a:lstStyle/>
          <a:p>
            <a:pPr eaLnBrk="1" hangingPunct="1">
              <a:lnSpc>
                <a:spcPct val="120000"/>
              </a:lnSpc>
            </a:pPr>
            <a:r>
              <a:rPr lang="zh-CN" altLang="en-US" sz="2400" b="1" dirty="0" smtClean="0">
                <a:latin typeface="宋体" charset="-122"/>
              </a:rPr>
              <a:t>如果用            表示证券权重的改变量，则应满足的三个性质可以表示成 </a:t>
            </a:r>
          </a:p>
        </p:txBody>
      </p:sp>
      <p:sp>
        <p:nvSpPr>
          <p:cNvPr id="1024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4"/>
          <p:cNvGraphicFramePr>
            <a:graphicFrameLocks noChangeAspect="1"/>
          </p:cNvGraphicFramePr>
          <p:nvPr/>
        </p:nvGraphicFramePr>
        <p:xfrm>
          <a:off x="2195513" y="1268413"/>
          <a:ext cx="1524000" cy="377825"/>
        </p:xfrm>
        <a:graphic>
          <a:graphicData uri="http://schemas.openxmlformats.org/presentationml/2006/ole">
            <p:oleObj spid="_x0000_s87042" name="Equation" r:id="rId3" imgW="927100" imgH="228600" progId="Equation.DSMT4">
              <p:embed/>
            </p:oleObj>
          </a:graphicData>
        </a:graphic>
      </p:graphicFrame>
      <p:sp>
        <p:nvSpPr>
          <p:cNvPr id="10246"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6804" name="Object 4"/>
          <p:cNvGraphicFramePr>
            <a:graphicFrameLocks noChangeAspect="1"/>
          </p:cNvGraphicFramePr>
          <p:nvPr/>
        </p:nvGraphicFramePr>
        <p:xfrm>
          <a:off x="1042988" y="2349500"/>
          <a:ext cx="5816032" cy="2879700"/>
        </p:xfrm>
        <a:graphic>
          <a:graphicData uri="http://schemas.openxmlformats.org/presentationml/2006/ole">
            <p:oleObj spid="_x0000_s87043" name="Equation" r:id="rId4" imgW="2958840" imgH="1396800" progId="Equation.DSMT4">
              <p:embed/>
            </p:oleObj>
          </a:graphicData>
        </a:graphic>
      </p:graphicFrame>
      <p:sp>
        <p:nvSpPr>
          <p:cNvPr id="10247" name="Rectangle 2"/>
          <p:cNvSpPr>
            <a:spLocks noGrp="1" noRot="1" noChangeArrowheads="1"/>
          </p:cNvSpPr>
          <p:nvPr>
            <p:ph type="title"/>
          </p:nvPr>
        </p:nvSpPr>
        <p:spPr>
          <a:xfrm>
            <a:off x="323850" y="260350"/>
            <a:ext cx="8540750" cy="792163"/>
          </a:xfrm>
        </p:spPr>
        <p:txBody>
          <a:bodyPr/>
          <a:lstStyle/>
          <a:p>
            <a:pPr eaLnBrk="1" hangingPunct="1"/>
            <a:r>
              <a:rPr lang="zh-CN" altLang="en-US" dirty="0" smtClean="0"/>
              <a:t>套利组合条件公式表示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blinds(horizontal)">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linds(horizontal)">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804"/>
                                        </p:tgtEl>
                                        <p:attrNameLst>
                                          <p:attrName>style.visibility</p:attrName>
                                        </p:attrNameLst>
                                      </p:cBhvr>
                                      <p:to>
                                        <p:strVal val="visible"/>
                                      </p:to>
                                    </p:set>
                                    <p:animEffect transition="in" filter="blinds(horizontal)">
                                      <p:cBhvr>
                                        <p:cTn id="17"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Rectangle 3"/>
          <p:cNvSpPr>
            <a:spLocks noGrp="1" noChangeArrowheads="1"/>
          </p:cNvSpPr>
          <p:nvPr>
            <p:ph type="body" idx="1"/>
          </p:nvPr>
        </p:nvSpPr>
        <p:spPr>
          <a:xfrm>
            <a:off x="684213" y="908050"/>
            <a:ext cx="7772400" cy="5761038"/>
          </a:xfrm>
        </p:spPr>
        <p:txBody>
          <a:bodyPr/>
          <a:lstStyle/>
          <a:p>
            <a:pPr eaLnBrk="1" hangingPunct="1">
              <a:lnSpc>
                <a:spcPct val="110000"/>
              </a:lnSpc>
            </a:pPr>
            <a:r>
              <a:rPr lang="zh-CN" altLang="en-US" sz="2400" b="1" dirty="0" smtClean="0">
                <a:latin typeface="宋体" charset="-122"/>
              </a:rPr>
              <a:t>例、证券市场有三个证券其收益率分别记为      ，经验表明，它们受两个市场因子    的影响，下表给出了这三个证券收益率及其与市场因子收益率影响程度的因子            的客观统计估计值：</a:t>
            </a:r>
          </a:p>
          <a:p>
            <a:pPr eaLnBrk="1" hangingPunct="1">
              <a:lnSpc>
                <a:spcPct val="110000"/>
              </a:lnSpc>
            </a:pPr>
            <a:endParaRPr lang="zh-CN" altLang="en-US" sz="2400" b="1" dirty="0" smtClean="0">
              <a:latin typeface="宋体" charset="-122"/>
            </a:endParaRPr>
          </a:p>
          <a:p>
            <a:pPr eaLnBrk="1" hangingPunct="1">
              <a:lnSpc>
                <a:spcPct val="110000"/>
              </a:lnSpc>
            </a:pPr>
            <a:endParaRPr lang="zh-CN" altLang="en-US" sz="2400" b="1" dirty="0" smtClean="0">
              <a:latin typeface="宋体" charset="-122"/>
            </a:endParaRPr>
          </a:p>
          <a:p>
            <a:pPr eaLnBrk="1" hangingPunct="1">
              <a:lnSpc>
                <a:spcPct val="110000"/>
              </a:lnSpc>
            </a:pPr>
            <a:endParaRPr lang="zh-CN" altLang="en-US" sz="2400" b="1" dirty="0" smtClean="0">
              <a:latin typeface="宋体" charset="-122"/>
            </a:endParaRPr>
          </a:p>
          <a:p>
            <a:pPr eaLnBrk="1" hangingPunct="1">
              <a:lnSpc>
                <a:spcPct val="110000"/>
              </a:lnSpc>
            </a:pPr>
            <a:endParaRPr lang="zh-CN" altLang="en-US" sz="2400" b="1" dirty="0" smtClean="0">
              <a:latin typeface="宋体" charset="-122"/>
            </a:endParaRPr>
          </a:p>
          <a:p>
            <a:pPr eaLnBrk="1" hangingPunct="1">
              <a:lnSpc>
                <a:spcPct val="110000"/>
              </a:lnSpc>
            </a:pPr>
            <a:r>
              <a:rPr lang="zh-CN" altLang="en-US" sz="2400" b="1" dirty="0" smtClean="0">
                <a:latin typeface="宋体" charset="-122"/>
              </a:rPr>
              <a:t>以及                  ，如果无风险收益率为</a:t>
            </a:r>
            <a:endParaRPr lang="en-US" altLang="zh-CN" sz="2400" b="1" dirty="0" smtClean="0">
              <a:latin typeface="宋体" charset="-122"/>
            </a:endParaRPr>
          </a:p>
          <a:p>
            <a:pPr eaLnBrk="1" hangingPunct="1">
              <a:lnSpc>
                <a:spcPct val="110000"/>
              </a:lnSpc>
            </a:pPr>
            <a:endParaRPr lang="en-US" altLang="zh-CN" dirty="0" smtClean="0">
              <a:latin typeface="宋体" charset="-122"/>
            </a:endParaRPr>
          </a:p>
          <a:p>
            <a:pPr eaLnBrk="1" hangingPunct="1">
              <a:lnSpc>
                <a:spcPct val="110000"/>
              </a:lnSpc>
            </a:pPr>
            <a:r>
              <a:rPr lang="zh-CN" altLang="en-US" sz="2400" b="1" dirty="0" smtClean="0">
                <a:latin typeface="宋体" charset="-122"/>
              </a:rPr>
              <a:t>是否存在套利机会？如果有，求套利组合。</a:t>
            </a:r>
          </a:p>
        </p:txBody>
      </p:sp>
      <p:sp>
        <p:nvSpPr>
          <p:cNvPr id="18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7092280" y="908720"/>
          <a:ext cx="838200" cy="428625"/>
        </p:xfrm>
        <a:graphic>
          <a:graphicData uri="http://schemas.openxmlformats.org/presentationml/2006/ole">
            <p:oleObj spid="_x0000_s83970" name="Equation" r:id="rId3" imgW="444307" imgH="228501" progId="Equation.DSMT4">
              <p:embed/>
            </p:oleObj>
          </a:graphicData>
        </a:graphic>
      </p:graphicFrame>
      <p:sp>
        <p:nvSpPr>
          <p:cNvPr id="1844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5" name="Object 6"/>
          <p:cNvGraphicFramePr>
            <a:graphicFrameLocks noChangeAspect="1"/>
          </p:cNvGraphicFramePr>
          <p:nvPr/>
        </p:nvGraphicFramePr>
        <p:xfrm>
          <a:off x="5368925" y="1328738"/>
          <a:ext cx="609600" cy="442912"/>
        </p:xfrm>
        <a:graphic>
          <a:graphicData uri="http://schemas.openxmlformats.org/presentationml/2006/ole">
            <p:oleObj spid="_x0000_s83971" name="Equation" r:id="rId4" imgW="317362" imgH="228501" progId="Equation.DSMT4">
              <p:embed/>
            </p:oleObj>
          </a:graphicData>
        </a:graphic>
      </p:graphicFrame>
      <p:sp>
        <p:nvSpPr>
          <p:cNvPr id="1844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6" name="Object 8"/>
          <p:cNvGraphicFramePr>
            <a:graphicFrameLocks noChangeAspect="1"/>
          </p:cNvGraphicFramePr>
          <p:nvPr/>
        </p:nvGraphicFramePr>
        <p:xfrm>
          <a:off x="2339752" y="2132856"/>
          <a:ext cx="1828800" cy="442912"/>
        </p:xfrm>
        <a:graphic>
          <a:graphicData uri="http://schemas.openxmlformats.org/presentationml/2006/ole">
            <p:oleObj spid="_x0000_s83972" name="Equation" r:id="rId5" imgW="1143000" imgH="279400" progId="Equation.DSMT4">
              <p:embed/>
            </p:oleObj>
          </a:graphicData>
        </a:graphic>
      </p:graphicFrame>
      <p:sp>
        <p:nvSpPr>
          <p:cNvPr id="18447" name="Rectangle 19"/>
          <p:cNvSpPr>
            <a:spLocks noChangeArrowheads="1"/>
          </p:cNvSpPr>
          <p:nvPr/>
        </p:nvSpPr>
        <p:spPr bwMode="auto">
          <a:xfrm>
            <a:off x="1025525" y="2882900"/>
            <a:ext cx="755650" cy="244475"/>
          </a:xfrm>
          <a:prstGeom prst="rect">
            <a:avLst/>
          </a:prstGeom>
          <a:noFill/>
          <a:ln w="9525">
            <a:noFill/>
            <a:miter lim="800000"/>
            <a:headEnd/>
            <a:tailEnd/>
          </a:ln>
        </p:spPr>
        <p:txBody>
          <a:bodyPr wrap="none">
            <a:spAutoFit/>
          </a:bodyPr>
          <a:lstStyle/>
          <a:p>
            <a:r>
              <a:rPr lang="en-US" altLang="zh-CN" sz="1000" i="1">
                <a:latin typeface="宋体" charset="-122"/>
                <a:cs typeface="Times New Roman" pitchFamily="18" charset="0"/>
              </a:rPr>
              <a:t>         </a:t>
            </a:r>
            <a:endParaRPr lang="en-US" altLang="zh-CN"/>
          </a:p>
        </p:txBody>
      </p:sp>
      <p:graphicFrame>
        <p:nvGraphicFramePr>
          <p:cNvPr id="61547" name="Group 107"/>
          <p:cNvGraphicFramePr>
            <a:graphicFrameLocks noGrp="1"/>
          </p:cNvGraphicFramePr>
          <p:nvPr/>
        </p:nvGraphicFramePr>
        <p:xfrm>
          <a:off x="1101725" y="2776538"/>
          <a:ext cx="6172200" cy="1706880"/>
        </p:xfrm>
        <a:graphic>
          <a:graphicData uri="http://schemas.openxmlformats.org/drawingml/2006/table">
            <a:tbl>
              <a:tblPr/>
              <a:tblGrid>
                <a:gridCol w="1885950"/>
                <a:gridCol w="1428750"/>
                <a:gridCol w="1428750"/>
                <a:gridCol w="142875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Tahoma" pitchFamily="34" charset="0"/>
                          <a:ea typeface="宋体" pitchFamily="2" charset="-122"/>
                        </a:rPr>
                        <a:t>证券    的收益率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宋体" pitchFamily="2" charset="-122"/>
                          <a:ea typeface="宋体" pitchFamily="2" charset="-122"/>
                        </a:rPr>
                        <a:t>     </a:t>
                      </a:r>
                      <a:r>
                        <a:rPr kumimoji="0" lang="en-US" altLang="ja-JP" sz="2000" b="0" i="1" u="none" strike="noStrike" cap="none" normalizeH="0" baseline="0" smtClean="0">
                          <a:ln>
                            <a:noFill/>
                          </a:ln>
                          <a:solidFill>
                            <a:schemeClr val="tx1"/>
                          </a:solidFill>
                          <a:effectLst/>
                          <a:latin typeface="宋体" pitchFamily="2" charset="-122"/>
                          <a:ea typeface="宋体" pitchFamily="2" charset="-122"/>
                        </a:rPr>
                        <a:t>r</a:t>
                      </a:r>
                      <a:r>
                        <a:rPr kumimoji="0" lang="en-US" altLang="zh-CN" sz="2000" b="0" i="1" u="none" strike="noStrike" cap="none" normalizeH="0" baseline="0" smtClean="0">
                          <a:ln>
                            <a:noFill/>
                          </a:ln>
                          <a:solidFill>
                            <a:schemeClr val="tx1"/>
                          </a:solidFill>
                          <a:effectLst/>
                          <a:latin typeface="宋体" pitchFamily="2" charset="-122"/>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0.5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2.0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宋体" pitchFamily="2" charset="-122"/>
                          <a:ea typeface="宋体" pitchFamily="2" charset="-122"/>
                        </a:rPr>
                        <a:t>     </a:t>
                      </a:r>
                      <a:r>
                        <a:rPr kumimoji="0" lang="en-US" altLang="ja-JP" sz="2000" b="0" i="1" u="none" strike="noStrike" cap="none" normalizeH="0" baseline="0" smtClean="0">
                          <a:ln>
                            <a:noFill/>
                          </a:ln>
                          <a:solidFill>
                            <a:schemeClr val="tx1"/>
                          </a:solidFill>
                          <a:effectLst/>
                          <a:latin typeface="宋体" pitchFamily="2" charset="-122"/>
                          <a:ea typeface="宋体" pitchFamily="2" charset="-122"/>
                        </a:rPr>
                        <a:t>r2</a:t>
                      </a:r>
                      <a:endParaRPr kumimoji="0" lang="en-US" altLang="zh-CN" sz="2000" b="0" i="1"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25%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1.5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宋体" pitchFamily="2" charset="-122"/>
                          <a:ea typeface="宋体" pitchFamily="2" charset="-122"/>
                        </a:rPr>
                        <a:t>     </a:t>
                      </a:r>
                      <a:r>
                        <a:rPr kumimoji="0" lang="en-US" altLang="ja-JP" sz="2000" b="0" i="1" u="none" strike="noStrike" cap="none" normalizeH="0" baseline="0" smtClean="0">
                          <a:ln>
                            <a:noFill/>
                          </a:ln>
                          <a:solidFill>
                            <a:schemeClr val="tx1"/>
                          </a:solidFill>
                          <a:effectLst/>
                          <a:latin typeface="宋体" pitchFamily="2" charset="-122"/>
                          <a:ea typeface="宋体" pitchFamily="2" charset="-122"/>
                        </a:rPr>
                        <a:t>r3</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23%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437" name="Object 90"/>
          <p:cNvGraphicFramePr>
            <a:graphicFrameLocks noChangeAspect="1"/>
          </p:cNvGraphicFramePr>
          <p:nvPr/>
        </p:nvGraphicFramePr>
        <p:xfrm>
          <a:off x="1711325" y="2928938"/>
          <a:ext cx="130175" cy="241300"/>
        </p:xfrm>
        <a:graphic>
          <a:graphicData uri="http://schemas.openxmlformats.org/presentationml/2006/ole">
            <p:oleObj spid="_x0000_s83973" name="Equation" r:id="rId6" imgW="88560" imgH="164880" progId="Equation.DSMT4">
              <p:embed/>
            </p:oleObj>
          </a:graphicData>
        </a:graphic>
      </p:graphicFrame>
      <p:sp>
        <p:nvSpPr>
          <p:cNvPr id="18475" name="Rectangle 9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8" name="Object 96"/>
          <p:cNvGraphicFramePr>
            <a:graphicFrameLocks noChangeAspect="1"/>
          </p:cNvGraphicFramePr>
          <p:nvPr/>
        </p:nvGraphicFramePr>
        <p:xfrm>
          <a:off x="3311525" y="2928938"/>
          <a:ext cx="533400" cy="355600"/>
        </p:xfrm>
        <a:graphic>
          <a:graphicData uri="http://schemas.openxmlformats.org/presentationml/2006/ole">
            <p:oleObj spid="_x0000_s83974" name="Equation" r:id="rId7" imgW="342751" imgH="228501" progId="Equation.DSMT4">
              <p:embed/>
            </p:oleObj>
          </a:graphicData>
        </a:graphic>
      </p:graphicFrame>
      <p:sp>
        <p:nvSpPr>
          <p:cNvPr id="18476" name="Rectangle 10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9" name="Object 101"/>
          <p:cNvGraphicFramePr>
            <a:graphicFrameLocks noChangeAspect="1"/>
          </p:cNvGraphicFramePr>
          <p:nvPr/>
        </p:nvGraphicFramePr>
        <p:xfrm>
          <a:off x="4835525" y="2852738"/>
          <a:ext cx="333375" cy="381000"/>
        </p:xfrm>
        <a:graphic>
          <a:graphicData uri="http://schemas.openxmlformats.org/presentationml/2006/ole">
            <p:oleObj spid="_x0000_s83975" name="Equation" r:id="rId8" imgW="203112" imgH="228501" progId="Equation.DSMT4">
              <p:embed/>
            </p:oleObj>
          </a:graphicData>
        </a:graphic>
      </p:graphicFrame>
      <p:sp>
        <p:nvSpPr>
          <p:cNvPr id="18477" name="Rectangle 10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0" name="Object 104"/>
          <p:cNvGraphicFramePr>
            <a:graphicFrameLocks noChangeAspect="1"/>
          </p:cNvGraphicFramePr>
          <p:nvPr/>
        </p:nvGraphicFramePr>
        <p:xfrm>
          <a:off x="6283325" y="2852738"/>
          <a:ext cx="365125" cy="381000"/>
        </p:xfrm>
        <a:graphic>
          <a:graphicData uri="http://schemas.openxmlformats.org/presentationml/2006/ole">
            <p:oleObj spid="_x0000_s83976" name="Equation" r:id="rId9" imgW="215806" imgH="228501" progId="Equation.DSMT4">
              <p:embed/>
            </p:oleObj>
          </a:graphicData>
        </a:graphic>
      </p:graphicFrame>
      <p:sp>
        <p:nvSpPr>
          <p:cNvPr id="18478" name="Rectangle 10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1" name="Object 108"/>
          <p:cNvGraphicFramePr>
            <a:graphicFrameLocks noChangeAspect="1"/>
          </p:cNvGraphicFramePr>
          <p:nvPr/>
        </p:nvGraphicFramePr>
        <p:xfrm>
          <a:off x="1689100" y="4625975"/>
          <a:ext cx="2744788" cy="349250"/>
        </p:xfrm>
        <a:graphic>
          <a:graphicData uri="http://schemas.openxmlformats.org/presentationml/2006/ole">
            <p:oleObj spid="_x0000_s83977" name="Equation" r:id="rId10" imgW="1600200" imgH="203040" progId="Equation.DSMT4">
              <p:embed/>
            </p:oleObj>
          </a:graphicData>
        </a:graphic>
      </p:graphicFrame>
      <p:sp>
        <p:nvSpPr>
          <p:cNvPr id="18479" name="Rectangle 1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2" name="Object 110"/>
          <p:cNvGraphicFramePr>
            <a:graphicFrameLocks noChangeAspect="1"/>
          </p:cNvGraphicFramePr>
          <p:nvPr/>
        </p:nvGraphicFramePr>
        <p:xfrm>
          <a:off x="1254125" y="5062538"/>
          <a:ext cx="1219200" cy="407987"/>
        </p:xfrm>
        <a:graphic>
          <a:graphicData uri="http://schemas.openxmlformats.org/presentationml/2006/ole">
            <p:oleObj spid="_x0000_s83978" name="Equation" r:id="rId11" imgW="583947" imgH="241195"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467544" y="1052736"/>
            <a:ext cx="8229600" cy="3886200"/>
          </a:xfrm>
        </p:spPr>
        <p:txBody>
          <a:bodyPr/>
          <a:lstStyle/>
          <a:p>
            <a:pPr eaLnBrk="1" hangingPunct="1"/>
            <a:r>
              <a:rPr lang="zh-CN" altLang="en-US" sz="2400" b="1" dirty="0" smtClean="0">
                <a:latin typeface="宋体" charset="-122"/>
              </a:rPr>
              <a:t>由</a:t>
            </a:r>
            <a:r>
              <a:rPr lang="en-US" altLang="zh-CN" sz="2400" b="1" i="1" dirty="0" smtClean="0">
                <a:latin typeface="宋体" charset="-122"/>
              </a:rPr>
              <a:t>APT</a:t>
            </a:r>
            <a:r>
              <a:rPr lang="zh-CN" altLang="en-US" sz="2400" b="1" dirty="0" smtClean="0">
                <a:latin typeface="宋体" charset="-122"/>
              </a:rPr>
              <a:t>模型，这三个证券的期望收益率为</a:t>
            </a:r>
          </a:p>
          <a:p>
            <a:pPr eaLnBrk="1" hangingPunct="1"/>
            <a:endParaRPr lang="zh-CN" altLang="en-US" sz="2400" b="1" dirty="0" smtClean="0">
              <a:latin typeface="宋体" charset="-122"/>
            </a:endParaRPr>
          </a:p>
          <a:p>
            <a:pPr eaLnBrk="1" hangingPunct="1"/>
            <a:endParaRPr lang="zh-CN" altLang="en-US" sz="2400" b="1" dirty="0" smtClean="0">
              <a:latin typeface="宋体" charset="-122"/>
            </a:endParaRPr>
          </a:p>
          <a:p>
            <a:pPr eaLnBrk="1" hangingPunct="1"/>
            <a:endParaRPr lang="zh-CN" altLang="en-US" sz="2400" b="1" dirty="0" smtClean="0">
              <a:latin typeface="宋体" charset="-122"/>
            </a:endParaRPr>
          </a:p>
          <a:p>
            <a:pPr eaLnBrk="1" hangingPunct="1">
              <a:lnSpc>
                <a:spcPct val="105000"/>
              </a:lnSpc>
            </a:pPr>
            <a:r>
              <a:rPr lang="zh-CN" altLang="en-US" sz="2400" b="1" dirty="0" smtClean="0">
                <a:latin typeface="宋体" charset="-122"/>
              </a:rPr>
              <a:t>将</a:t>
            </a:r>
            <a:r>
              <a:rPr lang="en-US" altLang="zh-CN" sz="2400" b="1" dirty="0" smtClean="0">
                <a:latin typeface="宋体" charset="-122"/>
              </a:rPr>
              <a:t>APT</a:t>
            </a:r>
            <a:r>
              <a:rPr lang="zh-CN" altLang="en-US" sz="2400" b="1" dirty="0" smtClean="0">
                <a:latin typeface="宋体" charset="-122"/>
              </a:rPr>
              <a:t>给出的期望收益率与证券的客观收益率比较，我们发现证券</a:t>
            </a:r>
            <a:r>
              <a:rPr lang="en-US" altLang="zh-CN" sz="2400" b="1" dirty="0" smtClean="0">
                <a:latin typeface="宋体" charset="-122"/>
              </a:rPr>
              <a:t>1</a:t>
            </a:r>
            <a:r>
              <a:rPr lang="zh-CN" altLang="en-US" sz="2400" b="1" dirty="0" smtClean="0">
                <a:latin typeface="宋体" charset="-122"/>
              </a:rPr>
              <a:t>和证券</a:t>
            </a:r>
            <a:r>
              <a:rPr lang="en-US" altLang="zh-CN" sz="2400" b="1" dirty="0" smtClean="0">
                <a:latin typeface="宋体" charset="-122"/>
              </a:rPr>
              <a:t>3</a:t>
            </a:r>
            <a:r>
              <a:rPr lang="zh-CN" altLang="en-US" sz="2400" b="1" dirty="0" smtClean="0">
                <a:latin typeface="宋体" charset="-122"/>
              </a:rPr>
              <a:t>的客观估计值的期望收益率与无套利条件下的期望收益率相同，因此交易这两种证券无套利而言。而证券</a:t>
            </a:r>
            <a:r>
              <a:rPr lang="en-US" altLang="zh-CN" sz="2400" b="1" dirty="0" smtClean="0">
                <a:latin typeface="宋体" charset="-122"/>
              </a:rPr>
              <a:t>2</a:t>
            </a:r>
            <a:r>
              <a:rPr lang="zh-CN" altLang="en-US" sz="2400" b="1" dirty="0" smtClean="0">
                <a:latin typeface="宋体" charset="-122"/>
              </a:rPr>
              <a:t>却不同，即             所以通过卖出适当比例的证券</a:t>
            </a:r>
            <a:r>
              <a:rPr lang="en-US" altLang="zh-CN" sz="2400" b="1" dirty="0" smtClean="0">
                <a:latin typeface="宋体" charset="-122"/>
              </a:rPr>
              <a:t>1</a:t>
            </a:r>
            <a:r>
              <a:rPr lang="zh-CN" altLang="en-US" sz="2400" b="1" dirty="0" smtClean="0">
                <a:latin typeface="宋体" charset="-122"/>
              </a:rPr>
              <a:t>和证券</a:t>
            </a:r>
            <a:r>
              <a:rPr lang="en-US" altLang="zh-CN" sz="2400" b="1" dirty="0" smtClean="0">
                <a:latin typeface="宋体" charset="-122"/>
              </a:rPr>
              <a:t>3</a:t>
            </a:r>
            <a:r>
              <a:rPr lang="zh-CN" altLang="en-US" sz="2400" b="1" dirty="0" smtClean="0">
                <a:latin typeface="宋体" charset="-122"/>
              </a:rPr>
              <a:t>，并投资于证券</a:t>
            </a:r>
            <a:r>
              <a:rPr lang="en-US" altLang="zh-CN" sz="2400" b="1" dirty="0" smtClean="0">
                <a:latin typeface="宋体" charset="-122"/>
              </a:rPr>
              <a:t>2</a:t>
            </a:r>
            <a:r>
              <a:rPr lang="zh-CN" altLang="en-US" sz="2400" b="1" dirty="0" smtClean="0">
                <a:latin typeface="宋体" charset="-122"/>
              </a:rPr>
              <a:t>可以构成套利组合。</a:t>
            </a:r>
            <a:r>
              <a:rPr lang="zh-CN" altLang="en-US" sz="2400" b="1" dirty="0" smtClean="0"/>
              <a:t> </a:t>
            </a:r>
            <a:r>
              <a:rPr lang="zh-CN" altLang="en-US" sz="2400" b="1" dirty="0" smtClean="0">
                <a:latin typeface="宋体" charset="-122"/>
              </a:rPr>
              <a:t> </a:t>
            </a:r>
          </a:p>
        </p:txBody>
      </p:sp>
      <p:graphicFrame>
        <p:nvGraphicFramePr>
          <p:cNvPr id="19458" name="Object 4"/>
          <p:cNvGraphicFramePr>
            <a:graphicFrameLocks noChangeAspect="1"/>
          </p:cNvGraphicFramePr>
          <p:nvPr/>
        </p:nvGraphicFramePr>
        <p:xfrm>
          <a:off x="1547664" y="1844824"/>
          <a:ext cx="5562600" cy="1163638"/>
        </p:xfrm>
        <a:graphic>
          <a:graphicData uri="http://schemas.openxmlformats.org/presentationml/2006/ole">
            <p:oleObj spid="_x0000_s84994" name="Equation" r:id="rId3" imgW="3276600" imgH="685800" progId="Equation.DSMT4">
              <p:embed/>
            </p:oleObj>
          </a:graphicData>
        </a:graphic>
      </p:graphicFrame>
      <p:graphicFrame>
        <p:nvGraphicFramePr>
          <p:cNvPr id="19459" name="Object 6"/>
          <p:cNvGraphicFramePr>
            <a:graphicFrameLocks noChangeAspect="1"/>
          </p:cNvGraphicFramePr>
          <p:nvPr/>
        </p:nvGraphicFramePr>
        <p:xfrm>
          <a:off x="3635896" y="4437112"/>
          <a:ext cx="1905000" cy="357188"/>
        </p:xfrm>
        <a:graphic>
          <a:graphicData uri="http://schemas.openxmlformats.org/presentationml/2006/ole">
            <p:oleObj spid="_x0000_s84995" name="Equation" r:id="rId4" imgW="12192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linds(horizontal)">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blinds(horizontal)">
                                      <p:cBhvr>
                                        <p:cTn id="12" dur="500"/>
                                        <p:tgtEl>
                                          <p:spTgt spid="194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0">
                                            <p:txEl>
                                              <p:pRg st="4" end="4"/>
                                            </p:txEl>
                                          </p:spTgt>
                                        </p:tgtEl>
                                        <p:attrNameLst>
                                          <p:attrName>style.visibility</p:attrName>
                                        </p:attrNameLst>
                                      </p:cBhvr>
                                      <p:to>
                                        <p:strVal val="visible"/>
                                      </p:to>
                                    </p:set>
                                    <p:animEffect transition="in" filter="blinds(horizontal)">
                                      <p:cBhvr>
                                        <p:cTn id="17" dur="500"/>
                                        <p:tgtEl>
                                          <p:spTgt spid="1946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gtEl>
                                        <p:attrNameLst>
                                          <p:attrName>style.visibility</p:attrName>
                                        </p:attrNameLst>
                                      </p:cBhvr>
                                      <p:to>
                                        <p:strVal val="visible"/>
                                      </p:to>
                                    </p:set>
                                    <p:animEffect transition="in" filter="blinds(horizontal)">
                                      <p:cBhvr>
                                        <p:cTn id="2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type="body" idx="1"/>
          </p:nvPr>
        </p:nvSpPr>
        <p:spPr>
          <a:xfrm>
            <a:off x="827584" y="1052736"/>
            <a:ext cx="7275512" cy="4114800"/>
          </a:xfrm>
        </p:spPr>
        <p:txBody>
          <a:bodyPr/>
          <a:lstStyle/>
          <a:p>
            <a:pPr eaLnBrk="1" hangingPunct="1"/>
            <a:r>
              <a:rPr lang="zh-CN" altLang="en-US" sz="2400" dirty="0" smtClean="0">
                <a:latin typeface="宋体" charset="-122"/>
              </a:rPr>
              <a:t>设证券组合的权重为        </a:t>
            </a:r>
            <a:r>
              <a:rPr lang="en-US" altLang="zh-CN" sz="2400" dirty="0" smtClean="0">
                <a:latin typeface="宋体" charset="-122"/>
              </a:rPr>
              <a:t>,</a:t>
            </a:r>
            <a:r>
              <a:rPr lang="zh-CN" altLang="en-US" sz="2400" dirty="0" smtClean="0">
                <a:latin typeface="宋体" charset="-122"/>
              </a:rPr>
              <a:t>根据套利组合的定义：</a:t>
            </a:r>
          </a:p>
          <a:p>
            <a:pPr eaLnBrk="1" hangingPunct="1"/>
            <a:endParaRPr lang="zh-CN" altLang="en-US" sz="2400" dirty="0" smtClean="0">
              <a:latin typeface="宋体" charset="-122"/>
            </a:endParaRPr>
          </a:p>
          <a:p>
            <a:pPr eaLnBrk="1" hangingPunct="1"/>
            <a:endParaRPr lang="zh-CN" altLang="en-US" sz="2400" dirty="0" smtClean="0">
              <a:latin typeface="宋体" charset="-122"/>
            </a:endParaRPr>
          </a:p>
          <a:p>
            <a:pPr eaLnBrk="1" hangingPunct="1"/>
            <a:endParaRPr lang="zh-CN" altLang="en-US" sz="2400" dirty="0" smtClean="0">
              <a:latin typeface="宋体" charset="-122"/>
            </a:endParaRPr>
          </a:p>
          <a:p>
            <a:pPr eaLnBrk="1" hangingPunct="1"/>
            <a:r>
              <a:rPr lang="zh-CN" altLang="en-US" sz="2400" dirty="0" smtClean="0">
                <a:latin typeface="宋体" charset="-122"/>
              </a:rPr>
              <a:t>由此解得</a:t>
            </a:r>
          </a:p>
          <a:p>
            <a:pPr eaLnBrk="1" hangingPunct="1"/>
            <a:endParaRPr lang="zh-CN" altLang="en-US" sz="2400" dirty="0" smtClean="0">
              <a:latin typeface="宋体" charset="-122"/>
            </a:endParaRPr>
          </a:p>
          <a:p>
            <a:pPr eaLnBrk="1" hangingPunct="1"/>
            <a:r>
              <a:rPr lang="zh-CN" altLang="en-US" sz="2400" dirty="0" smtClean="0">
                <a:latin typeface="宋体" charset="-122"/>
              </a:rPr>
              <a:t>此证券组合的存在着套利机会，套利收益率为</a:t>
            </a:r>
            <a:r>
              <a:rPr lang="zh-CN" altLang="en-US" sz="2400" dirty="0" smtClean="0"/>
              <a:t> </a:t>
            </a:r>
          </a:p>
        </p:txBody>
      </p:sp>
      <p:sp>
        <p:nvSpPr>
          <p:cNvPr id="2048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4"/>
          <p:cNvGraphicFramePr>
            <a:graphicFrameLocks noChangeAspect="1"/>
          </p:cNvGraphicFramePr>
          <p:nvPr/>
        </p:nvGraphicFramePr>
        <p:xfrm>
          <a:off x="3988296" y="1092423"/>
          <a:ext cx="1219200" cy="430213"/>
        </p:xfrm>
        <a:graphic>
          <a:graphicData uri="http://schemas.openxmlformats.org/presentationml/2006/ole">
            <p:oleObj spid="_x0000_s86018" name="Equation" r:id="rId3" imgW="647700" imgH="228600" progId="Equation.DSMT4">
              <p:embed/>
            </p:oleObj>
          </a:graphicData>
        </a:graphic>
      </p:graphicFrame>
      <p:sp>
        <p:nvSpPr>
          <p:cNvPr id="20488" name="Rectangle 7"/>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3" name="Object 6"/>
          <p:cNvGraphicFramePr>
            <a:graphicFrameLocks noChangeAspect="1"/>
          </p:cNvGraphicFramePr>
          <p:nvPr/>
        </p:nvGraphicFramePr>
        <p:xfrm>
          <a:off x="2699792" y="1844824"/>
          <a:ext cx="3048000" cy="1336675"/>
        </p:xfrm>
        <a:graphic>
          <a:graphicData uri="http://schemas.openxmlformats.org/presentationml/2006/ole">
            <p:oleObj spid="_x0000_s86019" name="Equation" r:id="rId4" imgW="1625400" imgH="711000" progId="Equation.DSMT4">
              <p:embed/>
            </p:oleObj>
          </a:graphicData>
        </a:graphic>
      </p:graphicFrame>
      <p:sp>
        <p:nvSpPr>
          <p:cNvPr id="20489"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4" name="Object 8"/>
          <p:cNvGraphicFramePr>
            <a:graphicFrameLocks noChangeAspect="1"/>
          </p:cNvGraphicFramePr>
          <p:nvPr/>
        </p:nvGraphicFramePr>
        <p:xfrm>
          <a:off x="2699792" y="3789040"/>
          <a:ext cx="3657600" cy="808038"/>
        </p:xfrm>
        <a:graphic>
          <a:graphicData uri="http://schemas.openxmlformats.org/presentationml/2006/ole">
            <p:oleObj spid="_x0000_s86020" name="Equation" r:id="rId5" imgW="1777680" imgH="393480" progId="Equation.DSMT4">
              <p:embed/>
            </p:oleObj>
          </a:graphicData>
        </a:graphic>
      </p:graphicFrame>
      <p:sp>
        <p:nvSpPr>
          <p:cNvPr id="2049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5" name="Object 10"/>
          <p:cNvGraphicFramePr>
            <a:graphicFrameLocks noChangeAspect="1"/>
          </p:cNvGraphicFramePr>
          <p:nvPr/>
        </p:nvGraphicFramePr>
        <p:xfrm>
          <a:off x="2339752" y="5301208"/>
          <a:ext cx="4800600" cy="790575"/>
        </p:xfrm>
        <a:graphic>
          <a:graphicData uri="http://schemas.openxmlformats.org/presentationml/2006/ole">
            <p:oleObj spid="_x0000_s86021" name="Equation" r:id="rId6" imgW="2374900" imgH="3937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zh-CN" altLang="en-US" sz="3600" smtClean="0">
              <a:solidFill>
                <a:srgbClr val="000066"/>
              </a:solidFill>
              <a:latin typeface="宋体" charset="-122"/>
            </a:endParaRPr>
          </a:p>
        </p:txBody>
      </p:sp>
      <p:sp>
        <p:nvSpPr>
          <p:cNvPr id="38915" name="Rectangle 3"/>
          <p:cNvSpPr>
            <a:spLocks noGrp="1" noChangeArrowheads="1"/>
          </p:cNvSpPr>
          <p:nvPr>
            <p:ph type="body" idx="1"/>
          </p:nvPr>
        </p:nvSpPr>
        <p:spPr>
          <a:xfrm>
            <a:off x="900113" y="1412875"/>
            <a:ext cx="7199312" cy="4114800"/>
          </a:xfrm>
        </p:spPr>
        <p:txBody>
          <a:bodyPr/>
          <a:lstStyle/>
          <a:p>
            <a:pPr eaLnBrk="1" hangingPunct="1">
              <a:lnSpc>
                <a:spcPct val="135000"/>
              </a:lnSpc>
              <a:buFont typeface="Wingdings" pitchFamily="2" charset="2"/>
              <a:buNone/>
              <a:defRPr/>
            </a:pPr>
            <a:r>
              <a:rPr lang="zh-CN" altLang="en-US" b="1" dirty="0" smtClean="0">
                <a:solidFill>
                  <a:srgbClr val="CC00CC"/>
                </a:solidFill>
                <a:effectLst>
                  <a:outerShdw blurRad="38100" dist="38100" dir="2700000" algn="tl">
                    <a:srgbClr val="C0C0C0"/>
                  </a:outerShdw>
                </a:effectLst>
                <a:latin typeface="宋体" pitchFamily="2" charset="-122"/>
              </a:rPr>
              <a:t>套利定价理论的一个基本假设：</a:t>
            </a:r>
          </a:p>
          <a:p>
            <a:pPr eaLnBrk="1" hangingPunct="1">
              <a:lnSpc>
                <a:spcPct val="135000"/>
              </a:lnSpc>
              <a:defRPr/>
            </a:pPr>
            <a:r>
              <a:rPr lang="zh-CN" altLang="en-US" dirty="0" smtClean="0">
                <a:latin typeface="宋体" pitchFamily="2" charset="-122"/>
              </a:rPr>
              <a:t>证券的收益率主要受一个或多个市场因素影响， 假设证券收益率与这些因素之间具有线性关系，然后利用</a:t>
            </a:r>
            <a:r>
              <a:rPr lang="zh-CN" altLang="en-US" dirty="0" smtClean="0">
                <a:solidFill>
                  <a:srgbClr val="FF0000"/>
                </a:solidFill>
                <a:latin typeface="宋体" pitchFamily="2" charset="-122"/>
              </a:rPr>
              <a:t>无套利均衡</a:t>
            </a:r>
            <a:r>
              <a:rPr lang="zh-CN" altLang="en-US" dirty="0" smtClean="0">
                <a:latin typeface="宋体" pitchFamily="2" charset="-122"/>
              </a:rPr>
              <a:t>分析方法确定这些市场因素及对证券收益率的影响。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1776</TotalTime>
  <Words>1389</Words>
  <Application>Microsoft Office PowerPoint</Application>
  <PresentationFormat>全屏显示(4:3)</PresentationFormat>
  <Paragraphs>187</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Pixel</vt:lpstr>
      <vt:lpstr>Equation</vt:lpstr>
      <vt:lpstr>4.3   含残差风险因子的套利定价理论 </vt:lpstr>
      <vt:lpstr>套利定价模型（APT）</vt:lpstr>
      <vt:lpstr>套利定价方程 </vt:lpstr>
      <vt:lpstr>套利组合</vt:lpstr>
      <vt:lpstr>套利组合条件公式表示</vt:lpstr>
      <vt:lpstr>幻灯片 6</vt:lpstr>
      <vt:lpstr>幻灯片 7</vt:lpstr>
      <vt:lpstr>幻灯片 8</vt:lpstr>
      <vt:lpstr>幻灯片 9</vt:lpstr>
      <vt:lpstr>4.3   含残差风险因子的套利定价理论 </vt:lpstr>
      <vt:lpstr>4.3   含残差风险因子的套利定价理论</vt:lpstr>
      <vt:lpstr>4.3   含残差风险因子的套利定价理论</vt:lpstr>
      <vt:lpstr>4.3.4风险溢价因子的经济解释 </vt:lpstr>
      <vt:lpstr>4.3.4风险溢价因子的经济解释 </vt:lpstr>
      <vt:lpstr>4.3   含残差风险因子的套利定价理论</vt:lpstr>
      <vt:lpstr>4.3   含残差风险因子的套利定价理论</vt:lpstr>
      <vt:lpstr>4.3   含残差风险因子的套利定价理论</vt:lpstr>
      <vt:lpstr>4.3.4风险溢价因子的经济解释</vt:lpstr>
      <vt:lpstr>4.3.5  APT与CAPM对比分析</vt:lpstr>
      <vt:lpstr>幻灯片 20</vt:lpstr>
      <vt:lpstr>2．多因子情况 </vt:lpstr>
      <vt:lpstr>幻灯片 22</vt:lpstr>
      <vt:lpstr>两因素模型下 β系数与敏感系数的关系 </vt:lpstr>
      <vt:lpstr>APT比CAPM的选择余地大 </vt:lpstr>
      <vt:lpstr>多因素模型下 的敏感系数与β系数的关系 </vt:lpstr>
      <vt:lpstr>APT与CAPM对比分析</vt:lpstr>
      <vt:lpstr>2.影响因素不同</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套利定价理论</dc:title>
  <dc:creator>微软用户</dc:creator>
  <cp:lastModifiedBy>thinkpad</cp:lastModifiedBy>
  <cp:revision>72</cp:revision>
  <dcterms:created xsi:type="dcterms:W3CDTF">2008-01-23T13:15:55Z</dcterms:created>
  <dcterms:modified xsi:type="dcterms:W3CDTF">2018-12-18T12:49:29Z</dcterms:modified>
</cp:coreProperties>
</file>