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323" r:id="rId2"/>
    <p:sldId id="324" r:id="rId3"/>
    <p:sldId id="314" r:id="rId4"/>
    <p:sldId id="325" r:id="rId5"/>
    <p:sldId id="326" r:id="rId6"/>
    <p:sldId id="327" r:id="rId7"/>
    <p:sldId id="322" r:id="rId8"/>
    <p:sldId id="337" r:id="rId9"/>
    <p:sldId id="336" r:id="rId10"/>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charset="0"/>
        <a:ea typeface="宋体" pitchFamily="2" charset="-122"/>
        <a:cs typeface="+mn-cs"/>
      </a:defRPr>
    </a:lvl1pPr>
    <a:lvl2pPr marL="457200" algn="ctr" rtl="0" fontAlgn="base">
      <a:spcBef>
        <a:spcPct val="0"/>
      </a:spcBef>
      <a:spcAft>
        <a:spcPct val="0"/>
      </a:spcAft>
      <a:defRPr kern="1200">
        <a:solidFill>
          <a:schemeClr val="tx1"/>
        </a:solidFill>
        <a:latin typeface="Arial" charset="0"/>
        <a:ea typeface="宋体" pitchFamily="2" charset="-122"/>
        <a:cs typeface="+mn-cs"/>
      </a:defRPr>
    </a:lvl2pPr>
    <a:lvl3pPr marL="914400" algn="ctr" rtl="0" fontAlgn="base">
      <a:spcBef>
        <a:spcPct val="0"/>
      </a:spcBef>
      <a:spcAft>
        <a:spcPct val="0"/>
      </a:spcAft>
      <a:defRPr kern="1200">
        <a:solidFill>
          <a:schemeClr val="tx1"/>
        </a:solidFill>
        <a:latin typeface="Arial" charset="0"/>
        <a:ea typeface="宋体" pitchFamily="2" charset="-122"/>
        <a:cs typeface="+mn-cs"/>
      </a:defRPr>
    </a:lvl3pPr>
    <a:lvl4pPr marL="1371600" algn="ctr" rtl="0" fontAlgn="base">
      <a:spcBef>
        <a:spcPct val="0"/>
      </a:spcBef>
      <a:spcAft>
        <a:spcPct val="0"/>
      </a:spcAft>
      <a:defRPr kern="1200">
        <a:solidFill>
          <a:schemeClr val="tx1"/>
        </a:solidFill>
        <a:latin typeface="Arial" charset="0"/>
        <a:ea typeface="宋体" pitchFamily="2" charset="-122"/>
        <a:cs typeface="+mn-cs"/>
      </a:defRPr>
    </a:lvl4pPr>
    <a:lvl5pPr marL="1828800" algn="ctr"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FFFFFF"/>
    <a:srgbClr val="FFCCFF"/>
    <a:srgbClr val="FF66CC"/>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5" autoAdjust="0"/>
    <p:restoredTop sz="94660"/>
  </p:normalViewPr>
  <p:slideViewPr>
    <p:cSldViewPr>
      <p:cViewPr varScale="1">
        <p:scale>
          <a:sx n="65" d="100"/>
          <a:sy n="65" d="100"/>
        </p:scale>
        <p:origin x="-1512"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4000" cy="6858000"/>
            <a:chOff x="0" y="0"/>
            <a:chExt cx="5760" cy="4320"/>
          </a:xfrm>
        </p:grpSpPr>
        <p:sp>
          <p:nvSpPr>
            <p:cNvPr id="5123"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zh-CN" sz="2400">
                <a:latin typeface="Times New Roman" pitchFamily="18" charset="0"/>
              </a:endParaRPr>
            </a:p>
          </p:txBody>
        </p:sp>
        <p:sp>
          <p:nvSpPr>
            <p:cNvPr id="5124"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lgn="l"/>
              <a:endParaRPr lang="zh-CN" altLang="zh-CN" sz="2400">
                <a:latin typeface="Times New Roman" pitchFamily="18" charset="0"/>
              </a:endParaRPr>
            </a:p>
          </p:txBody>
        </p:sp>
        <p:grpSp>
          <p:nvGrpSpPr>
            <p:cNvPr id="5125" name="Group 5"/>
            <p:cNvGrpSpPr>
              <a:grpSpLocks/>
            </p:cNvGrpSpPr>
            <p:nvPr/>
          </p:nvGrpSpPr>
          <p:grpSpPr bwMode="auto">
            <a:xfrm>
              <a:off x="0" y="672"/>
              <a:ext cx="1806" cy="1989"/>
              <a:chOff x="0" y="672"/>
              <a:chExt cx="1806" cy="1989"/>
            </a:xfrm>
          </p:grpSpPr>
          <p:sp>
            <p:nvSpPr>
              <p:cNvPr id="5126"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lgn="l"/>
                <a:endParaRPr lang="zh-CN" altLang="zh-CN" sz="2400">
                  <a:latin typeface="Times New Roman" pitchFamily="18" charset="0"/>
                </a:endParaRPr>
              </a:p>
            </p:txBody>
          </p:sp>
          <p:sp>
            <p:nvSpPr>
              <p:cNvPr id="5127"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lgn="l"/>
                <a:endParaRPr lang="zh-CN" altLang="zh-CN" sz="2400">
                  <a:latin typeface="Times New Roman" pitchFamily="18" charset="0"/>
                </a:endParaRPr>
              </a:p>
            </p:txBody>
          </p:sp>
          <p:sp>
            <p:nvSpPr>
              <p:cNvPr id="5128"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lgn="l"/>
                <a:endParaRPr lang="zh-CN" altLang="zh-CN" sz="2400">
                  <a:latin typeface="Times New Roman" pitchFamily="18" charset="0"/>
                </a:endParaRPr>
              </a:p>
            </p:txBody>
          </p:sp>
          <p:sp>
            <p:nvSpPr>
              <p:cNvPr id="5129"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lgn="l"/>
                <a:endParaRPr lang="zh-CN" altLang="zh-CN" sz="2400">
                  <a:latin typeface="Times New Roman" pitchFamily="18" charset="0"/>
                </a:endParaRPr>
              </a:p>
            </p:txBody>
          </p:sp>
          <p:sp>
            <p:nvSpPr>
              <p:cNvPr id="5130"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lgn="l"/>
                <a:endParaRPr lang="zh-CN" altLang="zh-CN" sz="2400">
                  <a:latin typeface="Times New Roman" pitchFamily="18" charset="0"/>
                </a:endParaRPr>
              </a:p>
            </p:txBody>
          </p:sp>
          <p:sp>
            <p:nvSpPr>
              <p:cNvPr id="5131"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lgn="l"/>
                <a:endParaRPr lang="zh-CN" altLang="zh-CN" sz="2400">
                  <a:latin typeface="Times New Roman" pitchFamily="18" charset="0"/>
                </a:endParaRPr>
              </a:p>
            </p:txBody>
          </p:sp>
          <p:sp>
            <p:nvSpPr>
              <p:cNvPr id="5132"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lgn="l"/>
                <a:endParaRPr lang="zh-CN" altLang="zh-CN" sz="2400">
                  <a:latin typeface="Times New Roman" pitchFamily="18" charset="0"/>
                </a:endParaRPr>
              </a:p>
            </p:txBody>
          </p:sp>
          <p:sp>
            <p:nvSpPr>
              <p:cNvPr id="5133"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lgn="l"/>
                <a:endParaRPr lang="zh-CN" altLang="zh-CN" sz="2400">
                  <a:latin typeface="Times New Roman" pitchFamily="18" charset="0"/>
                </a:endParaRPr>
              </a:p>
            </p:txBody>
          </p:sp>
          <p:sp>
            <p:nvSpPr>
              <p:cNvPr id="5134"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lgn="l"/>
                <a:endParaRPr lang="zh-CN" altLang="zh-CN" sz="2400">
                  <a:latin typeface="Times New Roman" pitchFamily="18" charset="0"/>
                </a:endParaRPr>
              </a:p>
            </p:txBody>
          </p:sp>
          <p:sp>
            <p:nvSpPr>
              <p:cNvPr id="5135"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lgn="l"/>
                <a:endParaRPr lang="zh-CN" altLang="zh-CN" sz="2400">
                  <a:latin typeface="Times New Roman" pitchFamily="18" charset="0"/>
                </a:endParaRPr>
              </a:p>
            </p:txBody>
          </p:sp>
        </p:grpSp>
      </p:grpSp>
      <p:sp>
        <p:nvSpPr>
          <p:cNvPr id="5136"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5137" name="Rectangle 17"/>
          <p:cNvSpPr>
            <a:spLocks noGrp="1" noChangeArrowheads="1"/>
          </p:cNvSpPr>
          <p:nvPr>
            <p:ph type="ftr" sz="quarter" idx="3"/>
          </p:nvPr>
        </p:nvSpPr>
        <p:spPr/>
        <p:txBody>
          <a:bodyPr/>
          <a:lstStyle>
            <a:lvl1pPr>
              <a:defRPr/>
            </a:lvl1pPr>
          </a:lstStyle>
          <a:p>
            <a:endParaRPr lang="en-US" altLang="zh-CN"/>
          </a:p>
        </p:txBody>
      </p:sp>
      <p:sp>
        <p:nvSpPr>
          <p:cNvPr id="5138" name="Rectangle 18"/>
          <p:cNvSpPr>
            <a:spLocks noGrp="1" noChangeArrowheads="1"/>
          </p:cNvSpPr>
          <p:nvPr>
            <p:ph type="sldNum" sz="quarter" idx="4"/>
          </p:nvPr>
        </p:nvSpPr>
        <p:spPr/>
        <p:txBody>
          <a:bodyPr/>
          <a:lstStyle>
            <a:lvl1pPr>
              <a:defRPr/>
            </a:lvl1pPr>
          </a:lstStyle>
          <a:p>
            <a:fld id="{4EDFCD54-4886-42FB-BBF6-A9FDA5B25E17}" type="slidenum">
              <a:rPr lang="en-US" altLang="zh-CN"/>
              <a:pPr/>
              <a:t>‹#›</a:t>
            </a:fld>
            <a:endParaRPr lang="en-US" altLang="zh-CN"/>
          </a:p>
        </p:txBody>
      </p:sp>
      <p:sp>
        <p:nvSpPr>
          <p:cNvPr id="513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514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DAA0D017-E2C2-4C43-8C47-F4B91E4258F1}"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6870311B-B5BD-49A5-9BFF-1345D5D72678}"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6553200" y="6248400"/>
            <a:ext cx="2133600" cy="457200"/>
          </a:xfrm>
        </p:spPr>
        <p:txBody>
          <a:bodyPr/>
          <a:lstStyle>
            <a:lvl1pPr>
              <a:defRPr/>
            </a:lvl1pPr>
          </a:lstStyle>
          <a:p>
            <a:fld id="{DAFDA032-B6E6-4F23-A1D6-673B3A90E5AF}" type="slidenum">
              <a:rPr lang="en-US" altLang="zh-CN"/>
              <a:pPr/>
              <a:t>‹#›</a:t>
            </a:fld>
            <a:endParaRPr lang="en-US" altLang="zh-CN"/>
          </a:p>
        </p:txBody>
      </p:sp>
      <p:sp>
        <p:nvSpPr>
          <p:cNvPr id="8" name="日期占位符 7"/>
          <p:cNvSpPr>
            <a:spLocks noGrp="1"/>
          </p:cNvSpPr>
          <p:nvPr>
            <p:ph type="dt" sz="half" idx="12"/>
          </p:nvPr>
        </p:nvSpPr>
        <p:spPr>
          <a:xfrm>
            <a:off x="457200" y="6245225"/>
            <a:ext cx="2133600" cy="476250"/>
          </a:xfrm>
        </p:spPr>
        <p:txBody>
          <a:bodyPr/>
          <a:lstStyle>
            <a:lvl1pPr>
              <a:defRPr/>
            </a:lvl1pPr>
          </a:lstStyle>
          <a:p>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457200"/>
            <a:ext cx="8229600" cy="13716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8" name="灯片编号占位符 7"/>
          <p:cNvSpPr>
            <a:spLocks noGrp="1"/>
          </p:cNvSpPr>
          <p:nvPr>
            <p:ph type="sldNum" sz="quarter" idx="11"/>
          </p:nvPr>
        </p:nvSpPr>
        <p:spPr>
          <a:xfrm>
            <a:off x="6553200" y="6248400"/>
            <a:ext cx="2133600" cy="457200"/>
          </a:xfrm>
        </p:spPr>
        <p:txBody>
          <a:bodyPr/>
          <a:lstStyle>
            <a:lvl1pPr>
              <a:defRPr/>
            </a:lvl1pPr>
          </a:lstStyle>
          <a:p>
            <a:fld id="{AFBED290-639E-4E62-8514-6693CB51772A}" type="slidenum">
              <a:rPr lang="en-US" altLang="zh-CN"/>
              <a:pPr/>
              <a:t>‹#›</a:t>
            </a:fld>
            <a:endParaRPr lang="en-US" altLang="zh-CN"/>
          </a:p>
        </p:txBody>
      </p:sp>
      <p:sp>
        <p:nvSpPr>
          <p:cNvPr id="9" name="日期占位符 8"/>
          <p:cNvSpPr>
            <a:spLocks noGrp="1"/>
          </p:cNvSpPr>
          <p:nvPr>
            <p:ph type="dt" sz="half" idx="12"/>
          </p:nvPr>
        </p:nvSpPr>
        <p:spPr>
          <a:xfrm>
            <a:off x="457200" y="6245225"/>
            <a:ext cx="2133600" cy="476250"/>
          </a:xfrm>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A14CAF1A-7423-481B-AB87-D183BF4955FA}"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DB6693AD-85B0-4776-AF0A-30C5F8DF7334}"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77F87A75-59A1-4CA3-BF90-CC72E8D714C3}"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348E7E42-FF8E-4ED6-9023-D9E3D92D2BAC}" type="slidenum">
              <a:rPr lang="en-US" altLang="zh-CN"/>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075B019C-BC8D-4C1E-8452-B0EFCCF89590}" type="slidenum">
              <a:rPr lang="en-US" altLang="zh-CN"/>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EC794958-A54F-42D4-909F-D7DE7470A00B}" type="slidenum">
              <a:rPr lang="en-US" altLang="zh-CN"/>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32CF2205-CE5B-490E-9778-45EFD430F7B0}"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DBB1B7C5-2122-42DB-89C3-EAC51F42DDC0}"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09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fld id="{A3CF7C07-E6F9-4C0E-9AFF-E0B07C15701E}" type="slidenum">
              <a:rPr lang="en-US" altLang="zh-CN"/>
              <a:pPr/>
              <a:t>‹#›</a:t>
            </a:fld>
            <a:endParaRPr lang="en-US" altLang="zh-CN"/>
          </a:p>
        </p:txBody>
      </p:sp>
      <p:grpSp>
        <p:nvGrpSpPr>
          <p:cNvPr id="4100" name="Group 4"/>
          <p:cNvGrpSpPr>
            <a:grpSpLocks/>
          </p:cNvGrpSpPr>
          <p:nvPr/>
        </p:nvGrpSpPr>
        <p:grpSpPr bwMode="auto">
          <a:xfrm>
            <a:off x="0" y="0"/>
            <a:ext cx="9144000" cy="546100"/>
            <a:chOff x="0" y="0"/>
            <a:chExt cx="5760" cy="344"/>
          </a:xfrm>
        </p:grpSpPr>
        <p:sp>
          <p:nvSpPr>
            <p:cNvPr id="41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zh-CN" sz="2400">
                <a:latin typeface="Times New Roman" pitchFamily="18" charset="0"/>
              </a:endParaRPr>
            </a:p>
          </p:txBody>
        </p:sp>
        <p:sp>
          <p:nvSpPr>
            <p:cNvPr id="41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lgn="l"/>
              <a:endParaRPr lang="zh-CN" altLang="zh-CN" sz="2400">
                <a:latin typeface="Times New Roman" pitchFamily="18" charset="0"/>
              </a:endParaRPr>
            </a:p>
          </p:txBody>
        </p:sp>
        <p:sp>
          <p:nvSpPr>
            <p:cNvPr id="4103"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lgn="l"/>
              <a:endParaRPr lang="zh-CN" altLang="zh-CN">
                <a:solidFill>
                  <a:schemeClr val="hlink"/>
                </a:solidFill>
              </a:endParaRPr>
            </a:p>
          </p:txBody>
        </p:sp>
        <p:sp>
          <p:nvSpPr>
            <p:cNvPr id="4104"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lgn="l"/>
              <a:endParaRPr lang="zh-CN" altLang="zh-CN">
                <a:solidFill>
                  <a:schemeClr val="hlink"/>
                </a:solidFill>
              </a:endParaRPr>
            </a:p>
          </p:txBody>
        </p:sp>
        <p:sp>
          <p:nvSpPr>
            <p:cNvPr id="4105"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lgn="l"/>
              <a:endParaRPr lang="zh-CN" altLang="zh-CN">
                <a:solidFill>
                  <a:schemeClr val="accent2"/>
                </a:solidFill>
              </a:endParaRPr>
            </a:p>
          </p:txBody>
        </p:sp>
        <p:sp>
          <p:nvSpPr>
            <p:cNvPr id="4106"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lgn="l"/>
              <a:endParaRPr lang="zh-CN" altLang="zh-CN">
                <a:solidFill>
                  <a:schemeClr val="hlink"/>
                </a:solidFill>
              </a:endParaRPr>
            </a:p>
          </p:txBody>
        </p:sp>
        <p:sp>
          <p:nvSpPr>
            <p:cNvPr id="4107"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lgn="l"/>
              <a:endParaRPr lang="zh-CN" altLang="zh-CN" sz="2400">
                <a:latin typeface="Times New Roman" pitchFamily="18" charset="0"/>
              </a:endParaRPr>
            </a:p>
          </p:txBody>
        </p:sp>
        <p:sp>
          <p:nvSpPr>
            <p:cNvPr id="4108"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lgn="l"/>
              <a:endParaRPr lang="zh-CN" altLang="zh-CN">
                <a:solidFill>
                  <a:schemeClr val="accent2"/>
                </a:solidFill>
              </a:endParaRPr>
            </a:p>
          </p:txBody>
        </p:sp>
        <p:sp>
          <p:nvSpPr>
            <p:cNvPr id="4109"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lgn="l"/>
              <a:endParaRPr lang="zh-CN" altLang="zh-CN">
                <a:solidFill>
                  <a:schemeClr val="accent2"/>
                </a:solidFill>
              </a:endParaRPr>
            </a:p>
          </p:txBody>
        </p:sp>
      </p:grpSp>
      <p:sp>
        <p:nvSpPr>
          <p:cNvPr id="4110"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4111"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11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rtl="0" fontAlgn="base">
        <a:spcBef>
          <a:spcPct val="0"/>
        </a:spcBef>
        <a:spcAft>
          <a:spcPct val="0"/>
        </a:spcAft>
        <a:defRPr sz="4000">
          <a:solidFill>
            <a:schemeClr val="tx1"/>
          </a:solidFill>
          <a:latin typeface="隶书" pitchFamily="49" charset="-122"/>
          <a:ea typeface="隶书" pitchFamily="49" charset="-122"/>
          <a:cs typeface="+mj-cs"/>
        </a:defRPr>
      </a:lvl1pPr>
      <a:lvl2pPr algn="l" rtl="0" fontAlgn="base">
        <a:spcBef>
          <a:spcPct val="0"/>
        </a:spcBef>
        <a:spcAft>
          <a:spcPct val="0"/>
        </a:spcAft>
        <a:defRPr sz="4400">
          <a:solidFill>
            <a:schemeClr val="tx1"/>
          </a:solidFill>
          <a:latin typeface="Arial" charset="0"/>
          <a:ea typeface="宋体" pitchFamily="2" charset="-122"/>
        </a:defRPr>
      </a:lvl2pPr>
      <a:lvl3pPr algn="l" rtl="0" fontAlgn="base">
        <a:spcBef>
          <a:spcPct val="0"/>
        </a:spcBef>
        <a:spcAft>
          <a:spcPct val="0"/>
        </a:spcAft>
        <a:defRPr sz="4400">
          <a:solidFill>
            <a:schemeClr val="tx1"/>
          </a:solidFill>
          <a:latin typeface="Arial" charset="0"/>
          <a:ea typeface="宋体" pitchFamily="2" charset="-122"/>
        </a:defRPr>
      </a:lvl3pPr>
      <a:lvl4pPr algn="l" rtl="0" fontAlgn="base">
        <a:spcBef>
          <a:spcPct val="0"/>
        </a:spcBef>
        <a:spcAft>
          <a:spcPct val="0"/>
        </a:spcAft>
        <a:defRPr sz="4400">
          <a:solidFill>
            <a:schemeClr val="tx1"/>
          </a:solidFill>
          <a:latin typeface="Arial" charset="0"/>
          <a:ea typeface="宋体" pitchFamily="2" charset="-122"/>
        </a:defRPr>
      </a:lvl4pPr>
      <a:lvl5pPr algn="l" rtl="0" fontAlgn="base">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fontAlgn="base">
        <a:lnSpc>
          <a:spcPts val="3600"/>
        </a:lnSpc>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fontAlgn="base">
        <a:lnSpc>
          <a:spcPts val="3600"/>
        </a:lnSpc>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lnSpc>
          <a:spcPts val="3600"/>
        </a:lnSpc>
        <a:spcBef>
          <a:spcPct val="20000"/>
        </a:spcBef>
        <a:spcAft>
          <a:spcPct val="0"/>
        </a:spcAft>
        <a:buClr>
          <a:schemeClr val="bg2"/>
        </a:buClr>
        <a:buSzPct val="65000"/>
        <a:buFont typeface="Wingdings" pitchFamily="2" charset="2"/>
        <a:buChar char="n"/>
        <a:defRPr sz="2800">
          <a:solidFill>
            <a:schemeClr val="tx1"/>
          </a:solidFill>
          <a:latin typeface="+mn-lt"/>
          <a:ea typeface="+mn-ea"/>
        </a:defRPr>
      </a:lvl3pPr>
      <a:lvl4pPr marL="1600200" indent="-228600" algn="l" rtl="0" fontAlgn="base">
        <a:lnSpc>
          <a:spcPts val="3600"/>
        </a:lnSpc>
        <a:spcBef>
          <a:spcPct val="20000"/>
        </a:spcBef>
        <a:spcAft>
          <a:spcPct val="0"/>
        </a:spcAft>
        <a:buClr>
          <a:schemeClr val="accent2"/>
        </a:buClr>
        <a:buSzPct val="70000"/>
        <a:buFont typeface="Wingdings" pitchFamily="2" charset="2"/>
        <a:buChar char="¨"/>
        <a:defRPr sz="2800">
          <a:solidFill>
            <a:schemeClr val="tx1"/>
          </a:solidFill>
          <a:latin typeface="+mn-lt"/>
          <a:ea typeface="+mn-ea"/>
        </a:defRPr>
      </a:lvl4pPr>
      <a:lvl5pPr marL="2057400" indent="-228600" algn="l" rtl="0" fontAlgn="base">
        <a:lnSpc>
          <a:spcPts val="3600"/>
        </a:lnSpc>
        <a:spcBef>
          <a:spcPct val="20000"/>
        </a:spcBef>
        <a:spcAft>
          <a:spcPct val="0"/>
        </a:spcAft>
        <a:buClr>
          <a:schemeClr val="bg2"/>
        </a:buClr>
        <a:buFont typeface="Wingdings" pitchFamily="2" charset="2"/>
        <a:buChar char="§"/>
        <a:defRPr sz="28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dirty="0" smtClean="0"/>
              <a:t>4.4 </a:t>
            </a:r>
            <a:r>
              <a:rPr lang="zh-CN" altLang="en-US" b="1" dirty="0" smtClean="0"/>
              <a:t>因子选择与参数估计和检验</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charset="-122"/>
              </a:rPr>
              <a:t>两个问题</a:t>
            </a:r>
            <a:r>
              <a:rPr lang="en-US" altLang="zh-CN" dirty="0" smtClean="0">
                <a:latin typeface="宋体" charset="-122"/>
              </a:rPr>
              <a:t>:</a:t>
            </a:r>
            <a:endParaRPr lang="zh-CN" altLang="en-US" dirty="0"/>
          </a:p>
        </p:txBody>
      </p:sp>
      <p:sp>
        <p:nvSpPr>
          <p:cNvPr id="3" name="内容占位符 2"/>
          <p:cNvSpPr>
            <a:spLocks noGrp="1"/>
          </p:cNvSpPr>
          <p:nvPr>
            <p:ph idx="1"/>
          </p:nvPr>
        </p:nvSpPr>
        <p:spPr/>
        <p:txBody>
          <a:bodyPr/>
          <a:lstStyle/>
          <a:p>
            <a:pPr eaLnBrk="1" hangingPunct="1"/>
            <a:r>
              <a:rPr lang="zh-CN" altLang="en-US" dirty="0" smtClean="0">
                <a:latin typeface="宋体" charset="-122"/>
              </a:rPr>
              <a:t>第一，如何选择</a:t>
            </a:r>
            <a:r>
              <a:rPr lang="en-US" altLang="zh-CN" dirty="0" smtClean="0">
                <a:latin typeface="宋体" charset="-122"/>
              </a:rPr>
              <a:t>APT</a:t>
            </a:r>
            <a:r>
              <a:rPr lang="zh-CN" altLang="en-US" dirty="0" smtClean="0">
                <a:latin typeface="宋体" charset="-122"/>
              </a:rPr>
              <a:t>中影响各资产收益率的因素？</a:t>
            </a:r>
          </a:p>
          <a:p>
            <a:pPr eaLnBrk="1" hangingPunct="1"/>
            <a:r>
              <a:rPr lang="zh-CN" altLang="en-US" dirty="0" smtClean="0">
                <a:latin typeface="宋体" charset="-122"/>
              </a:rPr>
              <a:t>第二，如何估计定价公式中的参数并检验其正确性？</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sz="4000" dirty="0"/>
              <a:t>4.4.1</a:t>
            </a:r>
            <a:r>
              <a:rPr lang="zh-CN" altLang="en-US" sz="4000" dirty="0"/>
              <a:t>因子选择</a:t>
            </a:r>
            <a:br>
              <a:rPr lang="zh-CN" altLang="en-US" sz="4000" dirty="0"/>
            </a:br>
            <a:r>
              <a:rPr lang="zh-CN" altLang="en-US" sz="4000" dirty="0"/>
              <a:t>         </a:t>
            </a:r>
            <a:r>
              <a:rPr lang="en-US" altLang="zh-CN" sz="4000" dirty="0"/>
              <a:t>—</a:t>
            </a:r>
            <a:r>
              <a:rPr lang="zh-CN" altLang="en-US" sz="2400" dirty="0"/>
              <a:t>理论方法</a:t>
            </a:r>
            <a:endParaRPr lang="zh-CN" altLang="en-US" sz="2800" dirty="0"/>
          </a:p>
        </p:txBody>
      </p:sp>
      <p:sp>
        <p:nvSpPr>
          <p:cNvPr id="88067" name="Rectangle 3"/>
          <p:cNvSpPr>
            <a:spLocks noGrp="1" noChangeArrowheads="1"/>
          </p:cNvSpPr>
          <p:nvPr>
            <p:ph type="body" idx="1"/>
          </p:nvPr>
        </p:nvSpPr>
        <p:spPr/>
        <p:txBody>
          <a:bodyPr/>
          <a:lstStyle/>
          <a:p>
            <a:r>
              <a:rPr lang="zh-CN" altLang="en-US" sz="2800" dirty="0"/>
              <a:t>第一种方法就是用宏观经济和金融市场中的经济变量来刻划系统风险。 </a:t>
            </a:r>
          </a:p>
          <a:p>
            <a:r>
              <a:rPr lang="zh-CN" altLang="en-US" sz="2800" dirty="0"/>
              <a:t>第二种方法是通过对投资经理，经纪人和金融分析师的行为进行观测，在他们寻找获利机会时所使用的决策变量，这些变量与因素的敏感系数矩阵有密切关系。虽然我们不能由此完全确定，但他们确实完全包含了大量的关于公司的资产的特征，这些对资产的收益有很强的解释能力。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Effect transition="in" filter="blinds(horizontal)">
                                      <p:cBhvr>
                                        <p:cTn id="7" dur="500"/>
                                        <p:tgtEl>
                                          <p:spTgt spid="88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067">
                                            <p:txEl>
                                              <p:pRg st="1" end="1"/>
                                            </p:txEl>
                                          </p:spTgt>
                                        </p:tgtEl>
                                        <p:attrNameLst>
                                          <p:attrName>style.visibility</p:attrName>
                                        </p:attrNameLst>
                                      </p:cBhvr>
                                      <p:to>
                                        <p:strVal val="visible"/>
                                      </p:to>
                                    </p:set>
                                    <p:animEffect transition="in" filter="blinds(horizontal)">
                                      <p:cBhvr>
                                        <p:cTn id="12" dur="500"/>
                                        <p:tgtEl>
                                          <p:spTgt spid="880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Rot="1" noChangeArrowheads="1"/>
          </p:cNvSpPr>
          <p:nvPr>
            <p:ph type="body" idx="1"/>
          </p:nvPr>
        </p:nvSpPr>
        <p:spPr>
          <a:xfrm>
            <a:off x="457200" y="304800"/>
            <a:ext cx="8686800" cy="6248400"/>
          </a:xfrm>
        </p:spPr>
        <p:txBody>
          <a:bodyPr/>
          <a:lstStyle/>
          <a:p>
            <a:pPr eaLnBrk="1" hangingPunct="1"/>
            <a:r>
              <a:rPr lang="zh-CN" altLang="en-US" dirty="0" smtClean="0">
                <a:latin typeface="宋体" charset="-122"/>
              </a:rPr>
              <a:t>多元统计分析中</a:t>
            </a:r>
          </a:p>
          <a:p>
            <a:pPr eaLnBrk="1" hangingPunct="1"/>
            <a:r>
              <a:rPr lang="zh-CN" altLang="en-US" dirty="0" smtClean="0">
                <a:latin typeface="宋体" charset="-122"/>
              </a:rPr>
              <a:t>因子分析法（</a:t>
            </a:r>
            <a:r>
              <a:rPr lang="en-US" altLang="zh-CN" dirty="0" smtClean="0">
                <a:cs typeface="Times New Roman" pitchFamily="18" charset="0"/>
              </a:rPr>
              <a:t>factor</a:t>
            </a:r>
            <a:r>
              <a:rPr lang="en-US" altLang="zh-CN" dirty="0" smtClean="0">
                <a:latin typeface="宋体" charset="-122"/>
              </a:rPr>
              <a:t> </a:t>
            </a:r>
            <a:r>
              <a:rPr lang="en-US" altLang="zh-CN" dirty="0" smtClean="0">
                <a:cs typeface="Times New Roman" pitchFamily="18" charset="0"/>
              </a:rPr>
              <a:t>analysis</a:t>
            </a:r>
            <a:r>
              <a:rPr lang="zh-CN" altLang="en-US" dirty="0" smtClean="0">
                <a:latin typeface="宋体" charset="-122"/>
              </a:rPr>
              <a:t>）、主成分分析法（</a:t>
            </a:r>
            <a:r>
              <a:rPr lang="en-US" altLang="zh-CN" dirty="0" smtClean="0">
                <a:cs typeface="Times New Roman" pitchFamily="18" charset="0"/>
              </a:rPr>
              <a:t>principal</a:t>
            </a:r>
            <a:r>
              <a:rPr lang="en-US" altLang="zh-CN" dirty="0" smtClean="0">
                <a:latin typeface="宋体" charset="-122"/>
              </a:rPr>
              <a:t> </a:t>
            </a:r>
            <a:r>
              <a:rPr lang="en-US" altLang="zh-CN" dirty="0" smtClean="0">
                <a:cs typeface="Times New Roman" pitchFamily="18" charset="0"/>
              </a:rPr>
              <a:t>components</a:t>
            </a:r>
            <a:r>
              <a:rPr lang="en-US" altLang="zh-CN" dirty="0" smtClean="0">
                <a:latin typeface="宋体" charset="-122"/>
              </a:rPr>
              <a:t> </a:t>
            </a:r>
            <a:r>
              <a:rPr lang="en-US" altLang="zh-CN" dirty="0" smtClean="0">
                <a:cs typeface="Times New Roman" pitchFamily="18" charset="0"/>
              </a:rPr>
              <a:t>analysis</a:t>
            </a:r>
            <a:r>
              <a:rPr lang="zh-CN" altLang="en-US" dirty="0" smtClean="0">
                <a:latin typeface="宋体" charset="-122"/>
              </a:rPr>
              <a:t>）可以用来确定因素的个数</a:t>
            </a:r>
          </a:p>
          <a:p>
            <a:pPr eaLnBrk="1" hangingPunct="1"/>
            <a:r>
              <a:rPr lang="en-US" altLang="zh-CN" dirty="0" smtClean="0"/>
              <a:t>Connor</a:t>
            </a:r>
            <a:r>
              <a:rPr lang="zh-CN" altLang="en-US" dirty="0" smtClean="0">
                <a:latin typeface="宋体" charset="-122"/>
              </a:rPr>
              <a:t>和</a:t>
            </a:r>
            <a:r>
              <a:rPr lang="en-US" altLang="zh-CN" dirty="0" err="1" smtClean="0"/>
              <a:t>Korajczyk</a:t>
            </a:r>
            <a:r>
              <a:rPr lang="zh-CN" altLang="en-US" dirty="0" smtClean="0">
                <a:latin typeface="宋体" charset="-122"/>
              </a:rPr>
              <a:t>发现：</a:t>
            </a:r>
          </a:p>
          <a:p>
            <a:pPr eaLnBrk="1" hangingPunct="1"/>
            <a:r>
              <a:rPr lang="zh-CN" altLang="en-US" dirty="0" smtClean="0">
                <a:latin typeface="宋体" charset="-122"/>
              </a:rPr>
              <a:t>因素的数目达到</a:t>
            </a:r>
            <a:r>
              <a:rPr lang="en-US" altLang="zh-CN" dirty="0" smtClean="0"/>
              <a:t>5</a:t>
            </a:r>
            <a:r>
              <a:rPr lang="zh-CN" altLang="en-US" dirty="0" smtClean="0">
                <a:latin typeface="宋体" charset="-122"/>
              </a:rPr>
              <a:t>个，资产收益对因素数目的增加就不敏感了</a:t>
            </a:r>
          </a:p>
          <a:p>
            <a:pPr eaLnBrk="1" hangingPunct="1"/>
            <a:r>
              <a:rPr lang="en-US" altLang="zh-CN" dirty="0" err="1" smtClean="0"/>
              <a:t>Fama</a:t>
            </a:r>
            <a:r>
              <a:rPr lang="zh-CN" altLang="en-US" dirty="0" smtClean="0">
                <a:latin typeface="宋体" charset="-122"/>
              </a:rPr>
              <a:t>和</a:t>
            </a:r>
            <a:r>
              <a:rPr lang="en-US" altLang="zh-CN" dirty="0" smtClean="0"/>
              <a:t>French</a:t>
            </a:r>
            <a:r>
              <a:rPr lang="zh-CN" altLang="en-US" dirty="0" smtClean="0">
                <a:latin typeface="宋体" charset="-122"/>
              </a:rPr>
              <a:t>发现：</a:t>
            </a:r>
          </a:p>
          <a:p>
            <a:pPr eaLnBrk="1" hangingPunct="1"/>
            <a:r>
              <a:rPr lang="zh-CN" altLang="en-US" dirty="0" smtClean="0">
                <a:latin typeface="宋体" charset="-122"/>
              </a:rPr>
              <a:t>因素数目从</a:t>
            </a:r>
            <a:r>
              <a:rPr lang="en-US" altLang="zh-CN" dirty="0" smtClean="0"/>
              <a:t>3</a:t>
            </a:r>
            <a:r>
              <a:rPr lang="zh-CN" altLang="en-US" dirty="0" smtClean="0">
                <a:latin typeface="宋体" charset="-122"/>
              </a:rPr>
              <a:t>个增加到</a:t>
            </a:r>
            <a:r>
              <a:rPr lang="en-US" altLang="zh-CN" dirty="0" smtClean="0"/>
              <a:t>5</a:t>
            </a:r>
            <a:r>
              <a:rPr lang="zh-CN" altLang="en-US" dirty="0" smtClean="0">
                <a:latin typeface="宋体" charset="-122"/>
              </a:rPr>
              <a:t>个，模型效果有提高</a:t>
            </a:r>
          </a:p>
          <a:p>
            <a:pPr eaLnBrk="1" hangingPunct="1"/>
            <a:r>
              <a:rPr lang="zh-CN" altLang="en-US" dirty="0" smtClean="0">
                <a:solidFill>
                  <a:srgbClr val="FF0000"/>
                </a:solidFill>
                <a:latin typeface="宋体" charset="-122"/>
              </a:rPr>
              <a:t>当仅有股票时，</a:t>
            </a:r>
            <a:r>
              <a:rPr lang="en-US" altLang="zh-CN" dirty="0" smtClean="0">
                <a:solidFill>
                  <a:srgbClr val="FF0000"/>
                </a:solidFill>
              </a:rPr>
              <a:t>3</a:t>
            </a:r>
            <a:r>
              <a:rPr lang="zh-CN" altLang="en-US" dirty="0" smtClean="0">
                <a:solidFill>
                  <a:srgbClr val="FF0000"/>
                </a:solidFill>
                <a:latin typeface="宋体" charset="-122"/>
              </a:rPr>
              <a:t>个因素是必要的</a:t>
            </a:r>
          </a:p>
          <a:p>
            <a:pPr eaLnBrk="1" hangingPunct="1"/>
            <a:r>
              <a:rPr lang="zh-CN" altLang="en-US" dirty="0" smtClean="0">
                <a:solidFill>
                  <a:srgbClr val="FF0000"/>
                </a:solidFill>
                <a:latin typeface="宋体" charset="-122"/>
              </a:rPr>
              <a:t>如果包含债券资产，</a:t>
            </a:r>
            <a:r>
              <a:rPr lang="en-US" altLang="zh-CN" dirty="0" smtClean="0">
                <a:solidFill>
                  <a:srgbClr val="FF0000"/>
                </a:solidFill>
              </a:rPr>
              <a:t>5</a:t>
            </a:r>
            <a:r>
              <a:rPr lang="zh-CN" altLang="en-US" dirty="0" smtClean="0">
                <a:solidFill>
                  <a:srgbClr val="FF0000"/>
                </a:solidFill>
                <a:latin typeface="宋体" charset="-122"/>
              </a:rPr>
              <a:t>个因素是必要的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animEffect transition="in" filter="blinds(horizontal)">
                                      <p:cBhvr>
                                        <p:cTn id="7" dur="500"/>
                                        <p:tgtEl>
                                          <p:spTgt spid="65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38">
                                            <p:txEl>
                                              <p:pRg st="1" end="1"/>
                                            </p:txEl>
                                          </p:spTgt>
                                        </p:tgtEl>
                                        <p:attrNameLst>
                                          <p:attrName>style.visibility</p:attrName>
                                        </p:attrNameLst>
                                      </p:cBhvr>
                                      <p:to>
                                        <p:strVal val="visible"/>
                                      </p:to>
                                    </p:set>
                                    <p:animEffect transition="in" filter="blinds(horizontal)">
                                      <p:cBhvr>
                                        <p:cTn id="12" dur="500"/>
                                        <p:tgtEl>
                                          <p:spTgt spid="65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38">
                                            <p:txEl>
                                              <p:pRg st="2" end="2"/>
                                            </p:txEl>
                                          </p:spTgt>
                                        </p:tgtEl>
                                        <p:attrNameLst>
                                          <p:attrName>style.visibility</p:attrName>
                                        </p:attrNameLst>
                                      </p:cBhvr>
                                      <p:to>
                                        <p:strVal val="visible"/>
                                      </p:to>
                                    </p:set>
                                    <p:animEffect transition="in" filter="blinds(horizontal)">
                                      <p:cBhvr>
                                        <p:cTn id="17" dur="500"/>
                                        <p:tgtEl>
                                          <p:spTgt spid="65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38">
                                            <p:txEl>
                                              <p:pRg st="3" end="3"/>
                                            </p:txEl>
                                          </p:spTgt>
                                        </p:tgtEl>
                                        <p:attrNameLst>
                                          <p:attrName>style.visibility</p:attrName>
                                        </p:attrNameLst>
                                      </p:cBhvr>
                                      <p:to>
                                        <p:strVal val="visible"/>
                                      </p:to>
                                    </p:set>
                                    <p:animEffect transition="in" filter="blinds(horizontal)">
                                      <p:cBhvr>
                                        <p:cTn id="22" dur="500"/>
                                        <p:tgtEl>
                                          <p:spTgt spid="655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538">
                                            <p:txEl>
                                              <p:pRg st="4" end="4"/>
                                            </p:txEl>
                                          </p:spTgt>
                                        </p:tgtEl>
                                        <p:attrNameLst>
                                          <p:attrName>style.visibility</p:attrName>
                                        </p:attrNameLst>
                                      </p:cBhvr>
                                      <p:to>
                                        <p:strVal val="visible"/>
                                      </p:to>
                                    </p:set>
                                    <p:animEffect transition="in" filter="blinds(horizontal)">
                                      <p:cBhvr>
                                        <p:cTn id="27" dur="500"/>
                                        <p:tgtEl>
                                          <p:spTgt spid="655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538">
                                            <p:txEl>
                                              <p:pRg st="5" end="5"/>
                                            </p:txEl>
                                          </p:spTgt>
                                        </p:tgtEl>
                                        <p:attrNameLst>
                                          <p:attrName>style.visibility</p:attrName>
                                        </p:attrNameLst>
                                      </p:cBhvr>
                                      <p:to>
                                        <p:strVal val="visible"/>
                                      </p:to>
                                    </p:set>
                                    <p:animEffect transition="in" filter="blinds(horizontal)">
                                      <p:cBhvr>
                                        <p:cTn id="32" dur="500"/>
                                        <p:tgtEl>
                                          <p:spTgt spid="655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5538">
                                            <p:txEl>
                                              <p:pRg st="6" end="6"/>
                                            </p:txEl>
                                          </p:spTgt>
                                        </p:tgtEl>
                                        <p:attrNameLst>
                                          <p:attrName>style.visibility</p:attrName>
                                        </p:attrNameLst>
                                      </p:cBhvr>
                                      <p:to>
                                        <p:strVal val="visible"/>
                                      </p:to>
                                    </p:set>
                                    <p:animEffect transition="in" filter="blinds(horizontal)">
                                      <p:cBhvr>
                                        <p:cTn id="37" dur="500"/>
                                        <p:tgtEl>
                                          <p:spTgt spid="6553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5538">
                                            <p:txEl>
                                              <p:pRg st="7" end="7"/>
                                            </p:txEl>
                                          </p:spTgt>
                                        </p:tgtEl>
                                        <p:attrNameLst>
                                          <p:attrName>style.visibility</p:attrName>
                                        </p:attrNameLst>
                                      </p:cBhvr>
                                      <p:to>
                                        <p:strVal val="visible"/>
                                      </p:to>
                                    </p:set>
                                    <p:animEffect transition="in" filter="blinds(horizontal)">
                                      <p:cBhvr>
                                        <p:cTn id="42" dur="500"/>
                                        <p:tgtEl>
                                          <p:spTgt spid="655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609600" y="304800"/>
            <a:ext cx="7772400" cy="762000"/>
          </a:xfrm>
        </p:spPr>
        <p:txBody>
          <a:bodyPr/>
          <a:lstStyle/>
          <a:p>
            <a:pPr eaLnBrk="1" hangingPunct="1"/>
            <a:r>
              <a:rPr lang="zh-CN" altLang="en-US" smtClean="0">
                <a:latin typeface="宋体" charset="-122"/>
              </a:rPr>
              <a:t>因素的具体选择</a:t>
            </a:r>
          </a:p>
        </p:txBody>
      </p:sp>
      <p:sp>
        <p:nvSpPr>
          <p:cNvPr id="66563" name="Rectangle 3"/>
          <p:cNvSpPr>
            <a:spLocks noGrp="1" noRot="1" noChangeArrowheads="1"/>
          </p:cNvSpPr>
          <p:nvPr>
            <p:ph type="body" idx="1"/>
          </p:nvPr>
        </p:nvSpPr>
        <p:spPr>
          <a:xfrm>
            <a:off x="228600" y="1371600"/>
            <a:ext cx="8686800" cy="5334000"/>
          </a:xfrm>
        </p:spPr>
        <p:txBody>
          <a:bodyPr/>
          <a:lstStyle/>
          <a:p>
            <a:pPr eaLnBrk="1" hangingPunct="1">
              <a:lnSpc>
                <a:spcPct val="90000"/>
              </a:lnSpc>
            </a:pPr>
            <a:r>
              <a:rPr lang="zh-CN" altLang="en-US" smtClean="0">
                <a:latin typeface="宋体" charset="-122"/>
              </a:rPr>
              <a:t>需要考虑在估计预期回报率时必须包含的因素，不同的研究人员可能给出不同的结果。</a:t>
            </a:r>
          </a:p>
          <a:p>
            <a:pPr eaLnBrk="1" hangingPunct="1">
              <a:lnSpc>
                <a:spcPct val="90000"/>
              </a:lnSpc>
            </a:pPr>
            <a:r>
              <a:rPr lang="zh-CN" altLang="en-US" smtClean="0">
                <a:latin typeface="宋体" charset="-122"/>
              </a:rPr>
              <a:t>第一组，罗尔和罗斯。</a:t>
            </a:r>
          </a:p>
          <a:p>
            <a:pPr eaLnBrk="1" hangingPunct="1">
              <a:lnSpc>
                <a:spcPct val="90000"/>
              </a:lnSpc>
            </a:pPr>
            <a:r>
              <a:rPr lang="zh-CN" altLang="en-US" smtClean="0">
                <a:latin typeface="宋体" charset="-122"/>
              </a:rPr>
              <a:t>   </a:t>
            </a:r>
            <a:r>
              <a:rPr lang="en-US" altLang="zh-CN" smtClean="0">
                <a:latin typeface="宋体" charset="-122"/>
              </a:rPr>
              <a:t>1</a:t>
            </a:r>
            <a:r>
              <a:rPr lang="zh-CN" altLang="en-US" smtClean="0">
                <a:latin typeface="宋体" charset="-122"/>
              </a:rPr>
              <a:t>．工业产值增长率；</a:t>
            </a:r>
          </a:p>
          <a:p>
            <a:pPr eaLnBrk="1" hangingPunct="1">
              <a:lnSpc>
                <a:spcPct val="90000"/>
              </a:lnSpc>
            </a:pPr>
            <a:r>
              <a:rPr lang="zh-CN" altLang="en-US" smtClean="0">
                <a:latin typeface="宋体" charset="-122"/>
              </a:rPr>
              <a:t>   </a:t>
            </a:r>
            <a:r>
              <a:rPr lang="en-US" altLang="zh-CN" smtClean="0">
                <a:latin typeface="宋体" charset="-122"/>
              </a:rPr>
              <a:t>2</a:t>
            </a:r>
            <a:r>
              <a:rPr lang="zh-CN" altLang="en-US" smtClean="0">
                <a:latin typeface="宋体" charset="-122"/>
              </a:rPr>
              <a:t>．通货膨胀率（预期的和未预期的）；</a:t>
            </a:r>
          </a:p>
          <a:p>
            <a:pPr eaLnBrk="1" hangingPunct="1">
              <a:lnSpc>
                <a:spcPct val="90000"/>
              </a:lnSpc>
            </a:pPr>
            <a:r>
              <a:rPr lang="zh-CN" altLang="en-US" smtClean="0">
                <a:latin typeface="宋体" charset="-122"/>
              </a:rPr>
              <a:t>   </a:t>
            </a:r>
            <a:r>
              <a:rPr lang="en-US" altLang="zh-CN" smtClean="0">
                <a:latin typeface="宋体" charset="-122"/>
              </a:rPr>
              <a:t>3</a:t>
            </a:r>
            <a:r>
              <a:rPr lang="zh-CN" altLang="en-US" smtClean="0">
                <a:latin typeface="宋体" charset="-122"/>
              </a:rPr>
              <a:t>．长期和短期利率的差额；</a:t>
            </a:r>
          </a:p>
          <a:p>
            <a:pPr eaLnBrk="1" hangingPunct="1">
              <a:lnSpc>
                <a:spcPct val="90000"/>
              </a:lnSpc>
            </a:pPr>
            <a:r>
              <a:rPr lang="zh-CN" altLang="en-US" smtClean="0">
                <a:latin typeface="宋体" charset="-122"/>
              </a:rPr>
              <a:t>   </a:t>
            </a:r>
            <a:r>
              <a:rPr lang="en-US" altLang="zh-CN" smtClean="0">
                <a:latin typeface="宋体" charset="-122"/>
              </a:rPr>
              <a:t>4</a:t>
            </a:r>
            <a:r>
              <a:rPr lang="zh-CN" altLang="en-US" smtClean="0">
                <a:latin typeface="宋体" charset="-122"/>
              </a:rPr>
              <a:t>．低级和高级债券的差别。</a:t>
            </a:r>
          </a:p>
          <a:p>
            <a:pPr eaLnBrk="1" hangingPunct="1">
              <a:lnSpc>
                <a:spcPct val="90000"/>
              </a:lnSpc>
            </a:pPr>
            <a:r>
              <a:rPr lang="zh-CN" altLang="en-US" smtClean="0">
                <a:latin typeface="宋体" charset="-122"/>
              </a:rPr>
              <a:t>第二组，伯雷、鲍梅斯特和麦克</a:t>
            </a:r>
            <a:r>
              <a:rPr lang="en-US" altLang="zh-CN" smtClean="0">
                <a:latin typeface="Courier New" pitchFamily="49" charset="0"/>
              </a:rPr>
              <a:t>·</a:t>
            </a:r>
            <a:r>
              <a:rPr lang="zh-CN" altLang="en-US" smtClean="0">
                <a:latin typeface="宋体" charset="-122"/>
              </a:rPr>
              <a:t>埃罗依。共</a:t>
            </a:r>
            <a:r>
              <a:rPr lang="en-US" altLang="zh-CN" smtClean="0">
                <a:latin typeface="宋体" charset="-122"/>
              </a:rPr>
              <a:t>5</a:t>
            </a:r>
            <a:r>
              <a:rPr lang="zh-CN" altLang="en-US" smtClean="0">
                <a:latin typeface="宋体" charset="-122"/>
              </a:rPr>
              <a:t>个</a:t>
            </a:r>
          </a:p>
          <a:p>
            <a:pPr eaLnBrk="1" hangingPunct="1">
              <a:lnSpc>
                <a:spcPct val="90000"/>
              </a:lnSpc>
            </a:pPr>
            <a:r>
              <a:rPr lang="zh-CN" altLang="en-US" smtClean="0">
                <a:latin typeface="宋体" charset="-122"/>
              </a:rPr>
              <a:t>  前</a:t>
            </a:r>
            <a:r>
              <a:rPr lang="en-US" altLang="zh-CN" smtClean="0">
                <a:latin typeface="宋体" charset="-122"/>
              </a:rPr>
              <a:t>3</a:t>
            </a:r>
            <a:r>
              <a:rPr lang="zh-CN" altLang="en-US" smtClean="0">
                <a:latin typeface="宋体" charset="-122"/>
              </a:rPr>
              <a:t>个因素接近于上面的后</a:t>
            </a:r>
            <a:r>
              <a:rPr lang="en-US" altLang="zh-CN" smtClean="0">
                <a:latin typeface="宋体" charset="-122"/>
              </a:rPr>
              <a:t>3</a:t>
            </a:r>
            <a:r>
              <a:rPr lang="zh-CN" altLang="en-US" smtClean="0">
                <a:latin typeface="宋体" charset="-122"/>
              </a:rPr>
              <a:t>个因素</a:t>
            </a:r>
          </a:p>
          <a:p>
            <a:pPr eaLnBrk="1" hangingPunct="1">
              <a:lnSpc>
                <a:spcPct val="90000"/>
              </a:lnSpc>
            </a:pPr>
            <a:r>
              <a:rPr lang="zh-CN" altLang="en-US" smtClean="0">
                <a:latin typeface="宋体" charset="-122"/>
              </a:rPr>
              <a:t>  社会总销售增长率</a:t>
            </a:r>
          </a:p>
          <a:p>
            <a:pPr eaLnBrk="1" hangingPunct="1">
              <a:lnSpc>
                <a:spcPct val="90000"/>
              </a:lnSpc>
            </a:pPr>
            <a:r>
              <a:rPr lang="zh-CN" altLang="en-US" smtClean="0">
                <a:latin typeface="宋体" charset="-122"/>
              </a:rPr>
              <a:t>  标准</a:t>
            </a:r>
            <a:r>
              <a:rPr lang="en-US" altLang="zh-CN" smtClean="0">
                <a:latin typeface="Courier New" pitchFamily="49" charset="0"/>
              </a:rPr>
              <a:t>·</a:t>
            </a:r>
            <a:r>
              <a:rPr lang="zh-CN" altLang="en-US" smtClean="0">
                <a:latin typeface="宋体" charset="-122"/>
              </a:rPr>
              <a:t>普尔</a:t>
            </a:r>
            <a:r>
              <a:rPr lang="en-US" altLang="zh-CN" smtClean="0">
                <a:latin typeface="宋体" charset="-122"/>
              </a:rPr>
              <a:t>500</a:t>
            </a:r>
            <a:r>
              <a:rPr lang="zh-CN" altLang="en-US" smtClean="0">
                <a:latin typeface="宋体" charset="-122"/>
              </a:rPr>
              <a:t>指数的收益率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blinds(horizontal)">
                                      <p:cBhvr>
                                        <p:cTn id="7" dur="500"/>
                                        <p:tgtEl>
                                          <p:spTgt spid="66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Effect transition="in" filter="blinds(horizontal)">
                                      <p:cBhvr>
                                        <p:cTn id="12" dur="500"/>
                                        <p:tgtEl>
                                          <p:spTgt spid="66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563">
                                            <p:txEl>
                                              <p:pRg st="2" end="2"/>
                                            </p:txEl>
                                          </p:spTgt>
                                        </p:tgtEl>
                                        <p:attrNameLst>
                                          <p:attrName>style.visibility</p:attrName>
                                        </p:attrNameLst>
                                      </p:cBhvr>
                                      <p:to>
                                        <p:strVal val="visible"/>
                                      </p:to>
                                    </p:set>
                                    <p:animEffect transition="in" filter="blinds(horizontal)">
                                      <p:cBhvr>
                                        <p:cTn id="17" dur="500"/>
                                        <p:tgtEl>
                                          <p:spTgt spid="66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563">
                                            <p:txEl>
                                              <p:pRg st="3" end="3"/>
                                            </p:txEl>
                                          </p:spTgt>
                                        </p:tgtEl>
                                        <p:attrNameLst>
                                          <p:attrName>style.visibility</p:attrName>
                                        </p:attrNameLst>
                                      </p:cBhvr>
                                      <p:to>
                                        <p:strVal val="visible"/>
                                      </p:to>
                                    </p:set>
                                    <p:animEffect transition="in" filter="blinds(horizontal)">
                                      <p:cBhvr>
                                        <p:cTn id="22" dur="500"/>
                                        <p:tgtEl>
                                          <p:spTgt spid="665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563">
                                            <p:txEl>
                                              <p:pRg st="4" end="4"/>
                                            </p:txEl>
                                          </p:spTgt>
                                        </p:tgtEl>
                                        <p:attrNameLst>
                                          <p:attrName>style.visibility</p:attrName>
                                        </p:attrNameLst>
                                      </p:cBhvr>
                                      <p:to>
                                        <p:strVal val="visible"/>
                                      </p:to>
                                    </p:set>
                                    <p:animEffect transition="in" filter="blinds(horizontal)">
                                      <p:cBhvr>
                                        <p:cTn id="27" dur="500"/>
                                        <p:tgtEl>
                                          <p:spTgt spid="665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6563">
                                            <p:txEl>
                                              <p:pRg st="5" end="5"/>
                                            </p:txEl>
                                          </p:spTgt>
                                        </p:tgtEl>
                                        <p:attrNameLst>
                                          <p:attrName>style.visibility</p:attrName>
                                        </p:attrNameLst>
                                      </p:cBhvr>
                                      <p:to>
                                        <p:strVal val="visible"/>
                                      </p:to>
                                    </p:set>
                                    <p:animEffect transition="in" filter="blinds(horizontal)">
                                      <p:cBhvr>
                                        <p:cTn id="32" dur="500"/>
                                        <p:tgtEl>
                                          <p:spTgt spid="665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6563">
                                            <p:txEl>
                                              <p:pRg st="6" end="6"/>
                                            </p:txEl>
                                          </p:spTgt>
                                        </p:tgtEl>
                                        <p:attrNameLst>
                                          <p:attrName>style.visibility</p:attrName>
                                        </p:attrNameLst>
                                      </p:cBhvr>
                                      <p:to>
                                        <p:strVal val="visible"/>
                                      </p:to>
                                    </p:set>
                                    <p:animEffect transition="in" filter="blinds(horizontal)">
                                      <p:cBhvr>
                                        <p:cTn id="37" dur="500"/>
                                        <p:tgtEl>
                                          <p:spTgt spid="6656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6563">
                                            <p:txEl>
                                              <p:pRg st="7" end="7"/>
                                            </p:txEl>
                                          </p:spTgt>
                                        </p:tgtEl>
                                        <p:attrNameLst>
                                          <p:attrName>style.visibility</p:attrName>
                                        </p:attrNameLst>
                                      </p:cBhvr>
                                      <p:to>
                                        <p:strVal val="visible"/>
                                      </p:to>
                                    </p:set>
                                    <p:animEffect transition="in" filter="blinds(horizontal)">
                                      <p:cBhvr>
                                        <p:cTn id="42" dur="500"/>
                                        <p:tgtEl>
                                          <p:spTgt spid="6656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6563">
                                            <p:txEl>
                                              <p:pRg st="8" end="8"/>
                                            </p:txEl>
                                          </p:spTgt>
                                        </p:tgtEl>
                                        <p:attrNameLst>
                                          <p:attrName>style.visibility</p:attrName>
                                        </p:attrNameLst>
                                      </p:cBhvr>
                                      <p:to>
                                        <p:strVal val="visible"/>
                                      </p:to>
                                    </p:set>
                                    <p:animEffect transition="in" filter="blinds(horizontal)">
                                      <p:cBhvr>
                                        <p:cTn id="47" dur="500"/>
                                        <p:tgtEl>
                                          <p:spTgt spid="6656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6563">
                                            <p:txEl>
                                              <p:pRg st="9" end="9"/>
                                            </p:txEl>
                                          </p:spTgt>
                                        </p:tgtEl>
                                        <p:attrNameLst>
                                          <p:attrName>style.visibility</p:attrName>
                                        </p:attrNameLst>
                                      </p:cBhvr>
                                      <p:to>
                                        <p:strVal val="visible"/>
                                      </p:to>
                                    </p:set>
                                    <p:animEffect transition="in" filter="blinds(horizontal)">
                                      <p:cBhvr>
                                        <p:cTn id="52" dur="500"/>
                                        <p:tgtEl>
                                          <p:spTgt spid="665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Rot="1" noChangeArrowheads="1"/>
          </p:cNvSpPr>
          <p:nvPr>
            <p:ph type="body" idx="1"/>
          </p:nvPr>
        </p:nvSpPr>
        <p:spPr>
          <a:xfrm>
            <a:off x="381000" y="152400"/>
            <a:ext cx="8534400" cy="6553200"/>
          </a:xfrm>
        </p:spPr>
        <p:txBody>
          <a:bodyPr/>
          <a:lstStyle/>
          <a:p>
            <a:pPr eaLnBrk="1" hangingPunct="1">
              <a:lnSpc>
                <a:spcPct val="110000"/>
              </a:lnSpc>
            </a:pPr>
            <a:r>
              <a:rPr lang="zh-CN" altLang="en-US" sz="2400" dirty="0" smtClean="0">
                <a:latin typeface="宋体" charset="-122"/>
              </a:rPr>
              <a:t>第三组由所罗门兄弟公司（</a:t>
            </a:r>
            <a:r>
              <a:rPr lang="en-US" altLang="zh-CN" sz="2400" dirty="0" smtClean="0">
                <a:cs typeface="Times New Roman" pitchFamily="18" charset="0"/>
              </a:rPr>
              <a:t>Salomon</a:t>
            </a:r>
            <a:r>
              <a:rPr lang="en-US" altLang="zh-CN" sz="2400" dirty="0" smtClean="0">
                <a:latin typeface="宋体" charset="-122"/>
              </a:rPr>
              <a:t> </a:t>
            </a:r>
            <a:r>
              <a:rPr lang="en-US" altLang="zh-CN" sz="2400" dirty="0" smtClean="0">
                <a:cs typeface="Times New Roman" pitchFamily="18" charset="0"/>
              </a:rPr>
              <a:t>Brothers</a:t>
            </a:r>
            <a:r>
              <a:rPr lang="zh-CN" altLang="en-US" sz="2400" dirty="0" smtClean="0">
                <a:latin typeface="宋体" charset="-122"/>
              </a:rPr>
              <a:t>）</a:t>
            </a:r>
          </a:p>
          <a:p>
            <a:pPr eaLnBrk="1" hangingPunct="1">
              <a:lnSpc>
                <a:spcPct val="110000"/>
              </a:lnSpc>
            </a:pPr>
            <a:r>
              <a:rPr lang="zh-CN" altLang="en-US" sz="2400" dirty="0" smtClean="0">
                <a:latin typeface="宋体" charset="-122"/>
              </a:rPr>
              <a:t>  </a:t>
            </a:r>
            <a:r>
              <a:rPr lang="en-US" altLang="zh-CN" sz="2400" dirty="0" smtClean="0">
                <a:latin typeface="宋体" charset="-122"/>
              </a:rPr>
              <a:t>1.</a:t>
            </a:r>
            <a:r>
              <a:rPr lang="zh-CN" altLang="en-US" sz="2400" dirty="0" smtClean="0">
                <a:latin typeface="宋体" charset="-122"/>
              </a:rPr>
              <a:t>国民生产总值；</a:t>
            </a:r>
          </a:p>
          <a:p>
            <a:pPr eaLnBrk="1" hangingPunct="1">
              <a:lnSpc>
                <a:spcPct val="110000"/>
              </a:lnSpc>
            </a:pPr>
            <a:r>
              <a:rPr lang="zh-CN" altLang="en-US" sz="2400" dirty="0" smtClean="0">
                <a:latin typeface="宋体" charset="-122"/>
              </a:rPr>
              <a:t>  </a:t>
            </a:r>
            <a:r>
              <a:rPr lang="en-US" altLang="zh-CN" sz="2400" dirty="0" smtClean="0">
                <a:latin typeface="宋体" charset="-122"/>
              </a:rPr>
              <a:t>2.</a:t>
            </a:r>
            <a:r>
              <a:rPr lang="zh-CN" altLang="en-US" sz="2400" dirty="0" smtClean="0">
                <a:latin typeface="宋体" charset="-122"/>
              </a:rPr>
              <a:t>通货膨胀率（预期的和未预期的）；</a:t>
            </a:r>
          </a:p>
          <a:p>
            <a:pPr eaLnBrk="1" hangingPunct="1">
              <a:lnSpc>
                <a:spcPct val="110000"/>
              </a:lnSpc>
            </a:pPr>
            <a:r>
              <a:rPr lang="zh-CN" altLang="en-US" sz="2400" dirty="0" smtClean="0">
                <a:latin typeface="宋体" charset="-122"/>
              </a:rPr>
              <a:t>  </a:t>
            </a:r>
            <a:r>
              <a:rPr lang="en-US" altLang="zh-CN" sz="2400" dirty="0" smtClean="0">
                <a:latin typeface="宋体" charset="-122"/>
              </a:rPr>
              <a:t>3.</a:t>
            </a:r>
            <a:r>
              <a:rPr lang="zh-CN" altLang="en-US" sz="2400" dirty="0" smtClean="0">
                <a:latin typeface="宋体" charset="-122"/>
              </a:rPr>
              <a:t>利率；</a:t>
            </a:r>
          </a:p>
          <a:p>
            <a:pPr eaLnBrk="1" hangingPunct="1">
              <a:lnSpc>
                <a:spcPct val="110000"/>
              </a:lnSpc>
            </a:pPr>
            <a:r>
              <a:rPr lang="zh-CN" altLang="en-US" sz="2400" dirty="0" smtClean="0">
                <a:latin typeface="宋体" charset="-122"/>
              </a:rPr>
              <a:t>  </a:t>
            </a:r>
            <a:r>
              <a:rPr lang="en-US" altLang="zh-CN" sz="2400" dirty="0" smtClean="0">
                <a:latin typeface="宋体" charset="-122"/>
              </a:rPr>
              <a:t>4.</a:t>
            </a:r>
            <a:r>
              <a:rPr lang="zh-CN" altLang="en-US" sz="2400" dirty="0" smtClean="0">
                <a:latin typeface="宋体" charset="-122"/>
              </a:rPr>
              <a:t>石油价格变化率；</a:t>
            </a:r>
          </a:p>
          <a:p>
            <a:pPr eaLnBrk="1" hangingPunct="1">
              <a:lnSpc>
                <a:spcPct val="110000"/>
              </a:lnSpc>
            </a:pPr>
            <a:r>
              <a:rPr lang="zh-CN" altLang="en-US" sz="2400" dirty="0" smtClean="0">
                <a:latin typeface="宋体" charset="-122"/>
              </a:rPr>
              <a:t>  </a:t>
            </a:r>
            <a:r>
              <a:rPr lang="en-US" altLang="zh-CN" sz="2400" dirty="0" smtClean="0">
                <a:latin typeface="宋体" charset="-122"/>
              </a:rPr>
              <a:t>5.</a:t>
            </a:r>
            <a:r>
              <a:rPr lang="zh-CN" altLang="en-US" sz="2400" dirty="0" smtClean="0">
                <a:latin typeface="宋体" charset="-122"/>
              </a:rPr>
              <a:t>国防开支增长率。</a:t>
            </a:r>
          </a:p>
          <a:p>
            <a:pPr eaLnBrk="1" hangingPunct="1">
              <a:lnSpc>
                <a:spcPct val="110000"/>
              </a:lnSpc>
            </a:pPr>
            <a:r>
              <a:rPr lang="zh-CN" altLang="en-US" sz="2400" dirty="0" smtClean="0">
                <a:latin typeface="宋体" charset="-122"/>
              </a:rPr>
              <a:t>三组因素的共同特征</a:t>
            </a:r>
          </a:p>
          <a:p>
            <a:pPr eaLnBrk="1" hangingPunct="1">
              <a:lnSpc>
                <a:spcPct val="110000"/>
              </a:lnSpc>
            </a:pPr>
            <a:r>
              <a:rPr lang="zh-CN" altLang="en-US" sz="2400" dirty="0" smtClean="0">
                <a:latin typeface="宋体" charset="-122"/>
              </a:rPr>
              <a:t>第一，包括总体经济活动指标（工业产值、总销售和国民生产总值）</a:t>
            </a:r>
          </a:p>
          <a:p>
            <a:pPr eaLnBrk="1" hangingPunct="1">
              <a:lnSpc>
                <a:spcPct val="110000"/>
              </a:lnSpc>
            </a:pPr>
            <a:r>
              <a:rPr lang="zh-CN" altLang="en-US" sz="2400" dirty="0" smtClean="0">
                <a:latin typeface="宋体" charset="-122"/>
              </a:rPr>
              <a:t>第二，包括通货膨胀</a:t>
            </a:r>
          </a:p>
          <a:p>
            <a:pPr eaLnBrk="1" hangingPunct="1">
              <a:lnSpc>
                <a:spcPct val="110000"/>
              </a:lnSpc>
            </a:pPr>
            <a:r>
              <a:rPr lang="zh-CN" altLang="en-US" sz="2400" dirty="0" smtClean="0">
                <a:latin typeface="宋体" charset="-122"/>
              </a:rPr>
              <a:t>第三，包括利率因素（或差额或利率本身）</a:t>
            </a:r>
          </a:p>
          <a:p>
            <a:pPr eaLnBrk="1" hangingPunct="1">
              <a:lnSpc>
                <a:spcPct val="110000"/>
              </a:lnSpc>
            </a:pPr>
            <a:r>
              <a:rPr lang="zh-CN" altLang="en-US" sz="2400" dirty="0" smtClean="0">
                <a:latin typeface="宋体" charset="-122"/>
              </a:rPr>
              <a:t>证券价格被认为是未来红利的贴现，通过因素将这种直觉得以实现。未来红利将与总体经济活动有关，而贴现率与通货膨胀和利率有关</a:t>
            </a:r>
            <a:r>
              <a:rPr lang="zh-CN" altLang="en-US" sz="24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animEffect transition="in" filter="blinds(horizontal)">
                                      <p:cBhvr>
                                        <p:cTn id="7" dur="500"/>
                                        <p:tgtEl>
                                          <p:spTgt spid="675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586">
                                            <p:txEl>
                                              <p:pRg st="1" end="1"/>
                                            </p:txEl>
                                          </p:spTgt>
                                        </p:tgtEl>
                                        <p:attrNameLst>
                                          <p:attrName>style.visibility</p:attrName>
                                        </p:attrNameLst>
                                      </p:cBhvr>
                                      <p:to>
                                        <p:strVal val="visible"/>
                                      </p:to>
                                    </p:set>
                                    <p:animEffect transition="in" filter="blinds(horizontal)">
                                      <p:cBhvr>
                                        <p:cTn id="12" dur="500"/>
                                        <p:tgtEl>
                                          <p:spTgt spid="675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586">
                                            <p:txEl>
                                              <p:pRg st="2" end="2"/>
                                            </p:txEl>
                                          </p:spTgt>
                                        </p:tgtEl>
                                        <p:attrNameLst>
                                          <p:attrName>style.visibility</p:attrName>
                                        </p:attrNameLst>
                                      </p:cBhvr>
                                      <p:to>
                                        <p:strVal val="visible"/>
                                      </p:to>
                                    </p:set>
                                    <p:animEffect transition="in" filter="blinds(horizontal)">
                                      <p:cBhvr>
                                        <p:cTn id="17" dur="500"/>
                                        <p:tgtEl>
                                          <p:spTgt spid="675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586">
                                            <p:txEl>
                                              <p:pRg st="3" end="3"/>
                                            </p:txEl>
                                          </p:spTgt>
                                        </p:tgtEl>
                                        <p:attrNameLst>
                                          <p:attrName>style.visibility</p:attrName>
                                        </p:attrNameLst>
                                      </p:cBhvr>
                                      <p:to>
                                        <p:strVal val="visible"/>
                                      </p:to>
                                    </p:set>
                                    <p:animEffect transition="in" filter="blinds(horizontal)">
                                      <p:cBhvr>
                                        <p:cTn id="22" dur="500"/>
                                        <p:tgtEl>
                                          <p:spTgt spid="675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7586">
                                            <p:txEl>
                                              <p:pRg st="4" end="4"/>
                                            </p:txEl>
                                          </p:spTgt>
                                        </p:tgtEl>
                                        <p:attrNameLst>
                                          <p:attrName>style.visibility</p:attrName>
                                        </p:attrNameLst>
                                      </p:cBhvr>
                                      <p:to>
                                        <p:strVal val="visible"/>
                                      </p:to>
                                    </p:set>
                                    <p:animEffect transition="in" filter="blinds(horizontal)">
                                      <p:cBhvr>
                                        <p:cTn id="27" dur="500"/>
                                        <p:tgtEl>
                                          <p:spTgt spid="675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7586">
                                            <p:txEl>
                                              <p:pRg st="5" end="5"/>
                                            </p:txEl>
                                          </p:spTgt>
                                        </p:tgtEl>
                                        <p:attrNameLst>
                                          <p:attrName>style.visibility</p:attrName>
                                        </p:attrNameLst>
                                      </p:cBhvr>
                                      <p:to>
                                        <p:strVal val="visible"/>
                                      </p:to>
                                    </p:set>
                                    <p:animEffect transition="in" filter="blinds(horizontal)">
                                      <p:cBhvr>
                                        <p:cTn id="32" dur="500"/>
                                        <p:tgtEl>
                                          <p:spTgt spid="6758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7586">
                                            <p:txEl>
                                              <p:pRg st="6" end="6"/>
                                            </p:txEl>
                                          </p:spTgt>
                                        </p:tgtEl>
                                        <p:attrNameLst>
                                          <p:attrName>style.visibility</p:attrName>
                                        </p:attrNameLst>
                                      </p:cBhvr>
                                      <p:to>
                                        <p:strVal val="visible"/>
                                      </p:to>
                                    </p:set>
                                    <p:animEffect transition="in" filter="blinds(horizontal)">
                                      <p:cBhvr>
                                        <p:cTn id="37" dur="500"/>
                                        <p:tgtEl>
                                          <p:spTgt spid="6758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7586">
                                            <p:txEl>
                                              <p:pRg st="7" end="7"/>
                                            </p:txEl>
                                          </p:spTgt>
                                        </p:tgtEl>
                                        <p:attrNameLst>
                                          <p:attrName>style.visibility</p:attrName>
                                        </p:attrNameLst>
                                      </p:cBhvr>
                                      <p:to>
                                        <p:strVal val="visible"/>
                                      </p:to>
                                    </p:set>
                                    <p:animEffect transition="in" filter="blinds(horizontal)">
                                      <p:cBhvr>
                                        <p:cTn id="42" dur="500"/>
                                        <p:tgtEl>
                                          <p:spTgt spid="6758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7586">
                                            <p:txEl>
                                              <p:pRg st="8" end="8"/>
                                            </p:txEl>
                                          </p:spTgt>
                                        </p:tgtEl>
                                        <p:attrNameLst>
                                          <p:attrName>style.visibility</p:attrName>
                                        </p:attrNameLst>
                                      </p:cBhvr>
                                      <p:to>
                                        <p:strVal val="visible"/>
                                      </p:to>
                                    </p:set>
                                    <p:animEffect transition="in" filter="blinds(horizontal)">
                                      <p:cBhvr>
                                        <p:cTn id="47" dur="500"/>
                                        <p:tgtEl>
                                          <p:spTgt spid="6758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7586">
                                            <p:txEl>
                                              <p:pRg st="9" end="9"/>
                                            </p:txEl>
                                          </p:spTgt>
                                        </p:tgtEl>
                                        <p:attrNameLst>
                                          <p:attrName>style.visibility</p:attrName>
                                        </p:attrNameLst>
                                      </p:cBhvr>
                                      <p:to>
                                        <p:strVal val="visible"/>
                                      </p:to>
                                    </p:set>
                                    <p:animEffect transition="in" filter="blinds(horizontal)">
                                      <p:cBhvr>
                                        <p:cTn id="52" dur="500"/>
                                        <p:tgtEl>
                                          <p:spTgt spid="6758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7586">
                                            <p:txEl>
                                              <p:pRg st="10" end="10"/>
                                            </p:txEl>
                                          </p:spTgt>
                                        </p:tgtEl>
                                        <p:attrNameLst>
                                          <p:attrName>style.visibility</p:attrName>
                                        </p:attrNameLst>
                                      </p:cBhvr>
                                      <p:to>
                                        <p:strVal val="visible"/>
                                      </p:to>
                                    </p:set>
                                    <p:animEffect transition="in" filter="blinds(horizontal)">
                                      <p:cBhvr>
                                        <p:cTn id="57" dur="500"/>
                                        <p:tgtEl>
                                          <p:spTgt spid="675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Text Box 4"/>
          <p:cNvSpPr txBox="1">
            <a:spLocks noChangeArrowheads="1"/>
          </p:cNvSpPr>
          <p:nvPr/>
        </p:nvSpPr>
        <p:spPr bwMode="auto">
          <a:xfrm>
            <a:off x="2987675" y="2852738"/>
            <a:ext cx="2470150" cy="701675"/>
          </a:xfrm>
          <a:prstGeom prst="rect">
            <a:avLst/>
          </a:prstGeom>
          <a:noFill/>
          <a:ln w="9525" algn="ctr">
            <a:noFill/>
            <a:miter lim="800000"/>
            <a:headEnd/>
            <a:tailEnd/>
          </a:ln>
          <a:effectLst/>
        </p:spPr>
        <p:txBody>
          <a:bodyPr wrap="none">
            <a:spAutoFit/>
          </a:bodyPr>
          <a:lstStyle/>
          <a:p>
            <a:r>
              <a:rPr lang="zh-CN" altLang="en-US" sz="4000">
                <a:latin typeface="黑体" pitchFamily="2" charset="-122"/>
                <a:ea typeface="黑体" pitchFamily="2" charset="-122"/>
              </a:rPr>
              <a:t>第</a:t>
            </a:r>
            <a:r>
              <a:rPr lang="en-US" altLang="zh-CN" sz="4000">
                <a:latin typeface="黑体" pitchFamily="2" charset="-122"/>
                <a:ea typeface="黑体" pitchFamily="2" charset="-122"/>
              </a:rPr>
              <a:t>4</a:t>
            </a:r>
            <a:r>
              <a:rPr lang="zh-CN" altLang="en-US" sz="4000">
                <a:latin typeface="黑体" pitchFamily="2" charset="-122"/>
                <a:ea typeface="黑体" pitchFamily="2" charset="-122"/>
              </a:rPr>
              <a:t>章结束</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57200"/>
            <a:ext cx="8147248" cy="5708104"/>
          </a:xfrm>
        </p:spPr>
        <p:txBody>
          <a:bodyPr>
            <a:normAutofit lnSpcReduction="10000"/>
          </a:bodyPr>
          <a:lstStyle/>
          <a:p>
            <a:pPr>
              <a:lnSpc>
                <a:spcPct val="124000"/>
              </a:lnSpc>
              <a:buNone/>
            </a:pPr>
            <a:r>
              <a:rPr lang="zh-CN" altLang="en-US" sz="2400" b="1" dirty="0" smtClean="0">
                <a:latin typeface="宋体" pitchFamily="2" charset="-122"/>
                <a:ea typeface="宋体" pitchFamily="2" charset="-122"/>
              </a:rPr>
              <a:t>       第三章       练习</a:t>
            </a:r>
            <a:endParaRPr lang="en-US" altLang="zh-CN" sz="2400" b="1" dirty="0" smtClean="0">
              <a:latin typeface="宋体" pitchFamily="2" charset="-122"/>
              <a:ea typeface="宋体" pitchFamily="2" charset="-122"/>
            </a:endParaRPr>
          </a:p>
          <a:p>
            <a:pPr>
              <a:lnSpc>
                <a:spcPct val="124000"/>
              </a:lnSpc>
              <a:buNone/>
            </a:pPr>
            <a:r>
              <a:rPr lang="en-US" altLang="zh-CN" sz="2400" b="1" dirty="0" smtClean="0">
                <a:latin typeface="宋体" pitchFamily="2" charset="-122"/>
                <a:ea typeface="宋体" pitchFamily="2" charset="-122"/>
              </a:rPr>
              <a:t>1.</a:t>
            </a:r>
            <a:r>
              <a:rPr lang="zh-CN" altLang="zh-CN" sz="2400" b="1" dirty="0" smtClean="0">
                <a:latin typeface="宋体" pitchFamily="2" charset="-122"/>
                <a:ea typeface="宋体" pitchFamily="2" charset="-122"/>
              </a:rPr>
              <a:t>假设两个资产收益率的均值为</a:t>
            </a:r>
            <a:r>
              <a:rPr lang="en-US" altLang="zh-CN" sz="2400" b="1" dirty="0" smtClean="0">
                <a:latin typeface="宋体" pitchFamily="2" charset="-122"/>
                <a:ea typeface="宋体" pitchFamily="2" charset="-122"/>
              </a:rPr>
              <a:t>0.12</a:t>
            </a:r>
            <a:r>
              <a:rPr lang="zh-CN" altLang="zh-CN" sz="2400" b="1" dirty="0" smtClean="0">
                <a:latin typeface="宋体" pitchFamily="2" charset="-122"/>
                <a:ea typeface="宋体" pitchFamily="2" charset="-122"/>
              </a:rPr>
              <a:t>，</a:t>
            </a:r>
            <a:r>
              <a:rPr lang="en-US" altLang="zh-CN" sz="2400" b="1" dirty="0" smtClean="0">
                <a:latin typeface="宋体" pitchFamily="2" charset="-122"/>
                <a:ea typeface="宋体" pitchFamily="2" charset="-122"/>
              </a:rPr>
              <a:t>0.15</a:t>
            </a:r>
            <a:r>
              <a:rPr lang="zh-CN" altLang="zh-CN" sz="2400" b="1" dirty="0" smtClean="0">
                <a:latin typeface="宋体" pitchFamily="2" charset="-122"/>
                <a:ea typeface="宋体" pitchFamily="2" charset="-122"/>
              </a:rPr>
              <a:t>，其标准差为</a:t>
            </a:r>
            <a:r>
              <a:rPr lang="en-US" altLang="zh-CN" sz="2400" b="1" dirty="0" smtClean="0">
                <a:latin typeface="宋体" pitchFamily="2" charset="-122"/>
                <a:ea typeface="宋体" pitchFamily="2" charset="-122"/>
              </a:rPr>
              <a:t>0.20</a:t>
            </a:r>
            <a:r>
              <a:rPr lang="zh-CN" altLang="zh-CN" sz="2400" b="1" dirty="0" smtClean="0">
                <a:latin typeface="宋体" pitchFamily="2" charset="-122"/>
                <a:ea typeface="宋体" pitchFamily="2" charset="-122"/>
              </a:rPr>
              <a:t>和</a:t>
            </a:r>
            <a:r>
              <a:rPr lang="en-US" altLang="zh-CN" sz="2400" b="1" dirty="0" smtClean="0">
                <a:latin typeface="宋体" pitchFamily="2" charset="-122"/>
                <a:ea typeface="宋体" pitchFamily="2" charset="-122"/>
              </a:rPr>
              <a:t>0.18</a:t>
            </a:r>
            <a:r>
              <a:rPr lang="zh-CN" altLang="zh-CN" sz="2400" b="1" dirty="0" smtClean="0">
                <a:latin typeface="宋体" pitchFamily="2" charset="-122"/>
                <a:ea typeface="宋体" pitchFamily="2" charset="-122"/>
              </a:rPr>
              <a:t>，占组合的投资比例分别是</a:t>
            </a:r>
            <a:r>
              <a:rPr lang="en-US" altLang="zh-CN" sz="2400" b="1" dirty="0" smtClean="0">
                <a:latin typeface="宋体" pitchFamily="2" charset="-122"/>
                <a:ea typeface="宋体" pitchFamily="2" charset="-122"/>
              </a:rPr>
              <a:t>0.25</a:t>
            </a:r>
            <a:r>
              <a:rPr lang="zh-CN" altLang="zh-CN" sz="2400" b="1" dirty="0" smtClean="0">
                <a:latin typeface="宋体" pitchFamily="2" charset="-122"/>
                <a:ea typeface="宋体" pitchFamily="2" charset="-122"/>
              </a:rPr>
              <a:t>和</a:t>
            </a:r>
            <a:r>
              <a:rPr lang="en-US" altLang="zh-CN" sz="2400" b="1" dirty="0" smtClean="0">
                <a:latin typeface="宋体" pitchFamily="2" charset="-122"/>
                <a:ea typeface="宋体" pitchFamily="2" charset="-122"/>
              </a:rPr>
              <a:t>0.75</a:t>
            </a:r>
            <a:r>
              <a:rPr lang="zh-CN" altLang="zh-CN" sz="2400" b="1" dirty="0" smtClean="0">
                <a:latin typeface="宋体" pitchFamily="2" charset="-122"/>
                <a:ea typeface="宋体" pitchFamily="2" charset="-122"/>
              </a:rPr>
              <a:t>，两个资产协方差为</a:t>
            </a:r>
            <a:r>
              <a:rPr lang="en-US" altLang="zh-CN" sz="2400" b="1" dirty="0" smtClean="0">
                <a:latin typeface="宋体" pitchFamily="2" charset="-122"/>
                <a:ea typeface="宋体" pitchFamily="2" charset="-122"/>
              </a:rPr>
              <a:t>0.01</a:t>
            </a:r>
            <a:r>
              <a:rPr lang="zh-CN" altLang="zh-CN" sz="2400" b="1" dirty="0" smtClean="0">
                <a:latin typeface="宋体" pitchFamily="2" charset="-122"/>
                <a:ea typeface="宋体" pitchFamily="2" charset="-122"/>
              </a:rPr>
              <a:t>，则求组合收益的期望值和方差</a:t>
            </a:r>
            <a:r>
              <a:rPr lang="en-US" altLang="zh-CN" sz="2400" b="1" dirty="0" smtClean="0">
                <a:latin typeface="宋体" pitchFamily="2" charset="-122"/>
                <a:ea typeface="宋体" pitchFamily="2" charset="-122"/>
              </a:rPr>
              <a:t>.</a:t>
            </a:r>
            <a:r>
              <a:rPr lang="zh-CN" altLang="en-US" sz="2400" b="1" dirty="0" smtClean="0">
                <a:latin typeface="宋体" pitchFamily="2" charset="-122"/>
                <a:ea typeface="宋体" pitchFamily="2" charset="-122"/>
              </a:rPr>
              <a:t>（</a:t>
            </a:r>
            <a:r>
              <a:rPr lang="en-US" altLang="zh-CN" sz="2400" b="1" dirty="0" smtClean="0">
                <a:latin typeface="宋体" pitchFamily="2" charset="-122"/>
                <a:ea typeface="宋体" pitchFamily="2" charset="-122"/>
              </a:rPr>
              <a:t>P62</a:t>
            </a:r>
            <a:r>
              <a:rPr lang="zh-CN" altLang="en-US" sz="2400" b="1" dirty="0" smtClean="0">
                <a:latin typeface="宋体" pitchFamily="2" charset="-122"/>
                <a:ea typeface="宋体" pitchFamily="2" charset="-122"/>
              </a:rPr>
              <a:t>）</a:t>
            </a:r>
            <a:endParaRPr lang="en-US" altLang="zh-CN" sz="2400" b="1" dirty="0" smtClean="0">
              <a:latin typeface="宋体" pitchFamily="2" charset="-122"/>
              <a:ea typeface="宋体" pitchFamily="2" charset="-122"/>
            </a:endParaRPr>
          </a:p>
          <a:p>
            <a:pPr>
              <a:lnSpc>
                <a:spcPct val="124000"/>
              </a:lnSpc>
              <a:buNone/>
            </a:pPr>
            <a:r>
              <a:rPr lang="en-US" altLang="zh-CN" sz="2400" b="1" dirty="0" smtClean="0">
                <a:latin typeface="宋体" pitchFamily="2" charset="-122"/>
                <a:ea typeface="宋体" pitchFamily="2" charset="-122"/>
              </a:rPr>
              <a:t>2.</a:t>
            </a:r>
            <a:r>
              <a:rPr lang="zh-CN" altLang="en-US" sz="2400" b="1" dirty="0" smtClean="0"/>
              <a:t>给定市场组合的期望收益率为</a:t>
            </a:r>
            <a:r>
              <a:rPr lang="en-US" altLang="zh-CN" sz="2400" b="1" dirty="0" smtClean="0"/>
              <a:t>12%</a:t>
            </a:r>
            <a:r>
              <a:rPr lang="zh-CN" altLang="en-US" sz="2400" b="1" dirty="0" smtClean="0"/>
              <a:t>，无风险利率为</a:t>
            </a:r>
            <a:r>
              <a:rPr lang="en-US" altLang="zh-CN" sz="2400" b="1" dirty="0" smtClean="0"/>
              <a:t>6%</a:t>
            </a:r>
            <a:r>
              <a:rPr lang="zh-CN" altLang="en-US" sz="2400" b="1" dirty="0" smtClean="0"/>
              <a:t>，市场组合的标准差为</a:t>
            </a:r>
            <a:r>
              <a:rPr lang="en-US" altLang="zh-CN" sz="2400" b="1" dirty="0" smtClean="0"/>
              <a:t>20%</a:t>
            </a:r>
            <a:r>
              <a:rPr lang="zh-CN" altLang="en-US" sz="2400" b="1" dirty="0" smtClean="0"/>
              <a:t>，画出资本市场线？（</a:t>
            </a:r>
            <a:r>
              <a:rPr lang="en-US" altLang="zh-CN" sz="2400" b="1" dirty="0" smtClean="0"/>
              <a:t>P77</a:t>
            </a:r>
            <a:r>
              <a:rPr lang="zh-CN" altLang="en-US" sz="2400" b="1" dirty="0" smtClean="0"/>
              <a:t>）</a:t>
            </a:r>
            <a:endParaRPr lang="en-US" altLang="zh-CN" sz="2400" b="1" dirty="0" smtClean="0"/>
          </a:p>
          <a:p>
            <a:pPr>
              <a:lnSpc>
                <a:spcPct val="124000"/>
              </a:lnSpc>
              <a:buNone/>
            </a:pPr>
            <a:r>
              <a:rPr lang="en-US" altLang="zh-CN" sz="2400" b="1" dirty="0" smtClean="0"/>
              <a:t>3.</a:t>
            </a:r>
            <a:r>
              <a:rPr lang="zh-CN" altLang="en-US" sz="2400" b="1" dirty="0" smtClean="0"/>
              <a:t>设市场组合的期望收益率为</a:t>
            </a:r>
            <a:r>
              <a:rPr lang="en-US" altLang="zh-CN" sz="2400" b="1" dirty="0" smtClean="0"/>
              <a:t>10%</a:t>
            </a:r>
            <a:r>
              <a:rPr lang="zh-CN" altLang="en-US" sz="2400" b="1" dirty="0" smtClean="0"/>
              <a:t>，无风险利率为</a:t>
            </a:r>
            <a:r>
              <a:rPr lang="en-US" altLang="zh-CN" sz="2400" b="1" dirty="0" smtClean="0"/>
              <a:t>6%</a:t>
            </a:r>
            <a:r>
              <a:rPr lang="zh-CN" altLang="en-US" sz="2400" b="1" dirty="0" smtClean="0"/>
              <a:t>，证券</a:t>
            </a:r>
            <a:r>
              <a:rPr lang="en-US" altLang="zh-CN" sz="2400" b="1" dirty="0" smtClean="0"/>
              <a:t>A</a:t>
            </a:r>
            <a:r>
              <a:rPr lang="zh-CN" altLang="en-US" sz="2400" b="1" dirty="0" smtClean="0"/>
              <a:t>的的贝塔值为</a:t>
            </a:r>
            <a:r>
              <a:rPr lang="en-US" altLang="zh-CN" sz="2400" b="1" dirty="0" smtClean="0"/>
              <a:t>0.85</a:t>
            </a:r>
            <a:r>
              <a:rPr lang="zh-CN" altLang="en-US" sz="2400" b="1" dirty="0" smtClean="0"/>
              <a:t>，证券</a:t>
            </a:r>
            <a:r>
              <a:rPr lang="en-US" altLang="zh-CN" sz="2400" b="1" dirty="0" smtClean="0"/>
              <a:t>B</a:t>
            </a:r>
            <a:r>
              <a:rPr lang="zh-CN" altLang="en-US" sz="2400" b="1" dirty="0" smtClean="0"/>
              <a:t>的贝塔值为</a:t>
            </a:r>
            <a:r>
              <a:rPr lang="en-US" altLang="zh-CN" sz="2400" b="1" dirty="0" smtClean="0"/>
              <a:t>1.20</a:t>
            </a:r>
            <a:r>
              <a:rPr lang="zh-CN" altLang="en-US" sz="2400" b="1" dirty="0" smtClean="0"/>
              <a:t>：</a:t>
            </a:r>
          </a:p>
          <a:p>
            <a:pPr lvl="1">
              <a:buFont typeface="Wingdings" pitchFamily="2" charset="2"/>
              <a:buNone/>
            </a:pPr>
            <a:r>
              <a:rPr lang="zh-CN" altLang="en-US" sz="2400" b="1" dirty="0" smtClean="0"/>
              <a:t>  </a:t>
            </a:r>
            <a:r>
              <a:rPr lang="en-US" altLang="zh-CN" sz="2400" b="1" dirty="0" smtClean="0"/>
              <a:t>a</a:t>
            </a:r>
            <a:r>
              <a:rPr lang="zh-CN" altLang="en-US" sz="2400" b="1" dirty="0" smtClean="0"/>
              <a:t>、画出证券市场线？</a:t>
            </a:r>
          </a:p>
          <a:p>
            <a:pPr lvl="1">
              <a:buFont typeface="Wingdings" pitchFamily="2" charset="2"/>
              <a:buNone/>
            </a:pPr>
            <a:r>
              <a:rPr lang="zh-CN" altLang="en-US" sz="2400" b="1" dirty="0" smtClean="0"/>
              <a:t>  </a:t>
            </a:r>
            <a:r>
              <a:rPr lang="en-US" altLang="zh-CN" sz="2400" b="1" dirty="0" smtClean="0"/>
              <a:t>b</a:t>
            </a:r>
            <a:r>
              <a:rPr lang="zh-CN" altLang="en-US" sz="2400" b="1" dirty="0" smtClean="0"/>
              <a:t>、证券市场线的方程是什么？（</a:t>
            </a:r>
            <a:r>
              <a:rPr lang="en-US" altLang="zh-CN" sz="2400" b="1" dirty="0" smtClean="0"/>
              <a:t>P76</a:t>
            </a:r>
            <a:r>
              <a:rPr lang="zh-CN" altLang="en-US" sz="2400" b="1" dirty="0" smtClean="0"/>
              <a:t>）</a:t>
            </a:r>
          </a:p>
          <a:p>
            <a:pPr lvl="1">
              <a:buFont typeface="Wingdings" pitchFamily="2" charset="2"/>
              <a:buNone/>
            </a:pPr>
            <a:r>
              <a:rPr lang="zh-CN" altLang="en-US" sz="2400" b="1" dirty="0" smtClean="0"/>
              <a:t>  </a:t>
            </a:r>
            <a:r>
              <a:rPr lang="en-US" altLang="zh-CN" sz="2400" b="1" dirty="0" smtClean="0"/>
              <a:t>C</a:t>
            </a:r>
            <a:r>
              <a:rPr lang="zh-CN" altLang="en-US" sz="2400" b="1" dirty="0" smtClean="0"/>
              <a:t>、证券</a:t>
            </a:r>
            <a:r>
              <a:rPr lang="en-US" altLang="zh-CN" sz="2400" b="1" dirty="0" smtClean="0"/>
              <a:t>A</a:t>
            </a:r>
            <a:r>
              <a:rPr lang="zh-CN" altLang="en-US" sz="2400" b="1" dirty="0" smtClean="0"/>
              <a:t>和</a:t>
            </a:r>
            <a:r>
              <a:rPr lang="en-US" altLang="zh-CN" sz="2400" b="1" dirty="0" smtClean="0"/>
              <a:t>B</a:t>
            </a:r>
            <a:r>
              <a:rPr lang="zh-CN" altLang="en-US" sz="2400" b="1" dirty="0" smtClean="0"/>
              <a:t>的均衡期望收益率是多少？</a:t>
            </a:r>
          </a:p>
          <a:p>
            <a:pPr>
              <a:lnSpc>
                <a:spcPct val="150000"/>
              </a:lnSpc>
            </a:pPr>
            <a:endParaRPr lang="en-US" altLang="zh-C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a:xfrm>
            <a:off x="467544" y="1412776"/>
            <a:ext cx="8229600" cy="4246240"/>
          </a:xfrm>
        </p:spPr>
        <p:txBody>
          <a:bodyPr/>
          <a:lstStyle/>
          <a:p>
            <a:r>
              <a:rPr lang="en-US" altLang="zh-CN" dirty="0" smtClean="0"/>
              <a:t>1</a:t>
            </a:r>
            <a:r>
              <a:rPr lang="zh-CN" altLang="en-US" dirty="0" smtClean="0"/>
              <a:t>、</a:t>
            </a:r>
            <a:r>
              <a:rPr lang="zh-CN" altLang="en-US" sz="2400" dirty="0" smtClean="0"/>
              <a:t>比较</a:t>
            </a:r>
            <a:r>
              <a:rPr lang="en-US" altLang="zh-CN" sz="2400" dirty="0" smtClean="0"/>
              <a:t>CAPM</a:t>
            </a:r>
            <a:r>
              <a:rPr lang="zh-CN" altLang="en-US" sz="2400" dirty="0" smtClean="0"/>
              <a:t>和</a:t>
            </a:r>
            <a:r>
              <a:rPr lang="en-US" altLang="zh-CN" sz="2400" dirty="0" smtClean="0"/>
              <a:t>APT</a:t>
            </a:r>
            <a:r>
              <a:rPr lang="zh-CN" altLang="en-US" sz="2400" dirty="0" smtClean="0"/>
              <a:t>两种模型；</a:t>
            </a:r>
            <a:endParaRPr lang="en-US" altLang="zh-CN" sz="2400" dirty="0" smtClean="0"/>
          </a:p>
          <a:p>
            <a:r>
              <a:rPr lang="en-US" altLang="zh-CN" sz="2400" dirty="0" smtClean="0"/>
              <a:t>2</a:t>
            </a:r>
            <a:r>
              <a:rPr lang="zh-CN" altLang="en-US" sz="2400" dirty="0" smtClean="0"/>
              <a:t>、</a:t>
            </a:r>
            <a:r>
              <a:rPr lang="zh-CN" altLang="zh-CN" sz="2400" dirty="0" smtClean="0"/>
              <a:t>假设市场中，风险资产的报酬服从一个二因子的套利定价模型（</a:t>
            </a:r>
            <a:r>
              <a:rPr lang="en-US" altLang="zh-CN" sz="2400" dirty="0" smtClean="0"/>
              <a:t>APT</a:t>
            </a:r>
            <a:r>
              <a:rPr lang="zh-CN" altLang="zh-CN" sz="2400" dirty="0" smtClean="0"/>
              <a:t>）</a:t>
            </a:r>
            <a:r>
              <a:rPr lang="en-US" altLang="zh-CN" sz="2400" dirty="0" smtClean="0"/>
              <a:t>,</a:t>
            </a:r>
            <a:r>
              <a:rPr lang="zh-CN" altLang="zh-CN" sz="2400" dirty="0" smtClean="0"/>
              <a:t>其中无风险利率为</a:t>
            </a:r>
            <a:r>
              <a:rPr lang="en-US" altLang="zh-CN" sz="2400" dirty="0" smtClean="0"/>
              <a:t>6%</a:t>
            </a:r>
            <a:r>
              <a:rPr lang="zh-CN" altLang="zh-CN" sz="2400" dirty="0" smtClean="0"/>
              <a:t>。</a:t>
            </a:r>
            <a:endParaRPr lang="en-US" altLang="zh-CN" sz="2400" dirty="0" smtClean="0"/>
          </a:p>
          <a:p>
            <a:endParaRPr lang="en-US" altLang="zh-CN" sz="2400" dirty="0" smtClean="0"/>
          </a:p>
          <a:p>
            <a:r>
              <a:rPr lang="zh-CN" altLang="zh-CN" sz="2400" dirty="0" smtClean="0"/>
              <a:t>若发现有三个基金</a:t>
            </a:r>
            <a:r>
              <a:rPr lang="zh-CN" altLang="en-US" sz="2400" dirty="0" smtClean="0"/>
              <a:t>如表。</a:t>
            </a:r>
            <a:endParaRPr lang="en-US" altLang="zh-CN" sz="2400" dirty="0" smtClean="0"/>
          </a:p>
          <a:p>
            <a:r>
              <a:rPr lang="zh-CN" altLang="zh-CN" sz="2400" dirty="0" smtClean="0"/>
              <a:t>请回答以下问题：</a:t>
            </a:r>
            <a:endParaRPr lang="zh-CN" altLang="zh-CN" sz="2400" b="1" dirty="0" smtClean="0"/>
          </a:p>
          <a:p>
            <a:pPr lvl="0"/>
            <a:r>
              <a:rPr lang="en-US" altLang="zh-CN" sz="2400" dirty="0" smtClean="0"/>
              <a:t>1.</a:t>
            </a:r>
            <a:r>
              <a:rPr lang="zh-CN" altLang="zh-CN" sz="2400" dirty="0" smtClean="0"/>
              <a:t>在</a:t>
            </a:r>
            <a:r>
              <a:rPr lang="en-US" altLang="zh-CN" sz="2400" dirty="0" smtClean="0"/>
              <a:t>APT</a:t>
            </a:r>
            <a:r>
              <a:rPr lang="zh-CN" altLang="zh-CN" sz="2400" dirty="0" smtClean="0"/>
              <a:t>中，</a:t>
            </a:r>
            <a:r>
              <a:rPr lang="en-US" altLang="zh-CN" sz="2400" dirty="0" smtClean="0"/>
              <a:t>    </a:t>
            </a:r>
            <a:r>
              <a:rPr lang="zh-CN" altLang="zh-CN" sz="2400" dirty="0" smtClean="0"/>
              <a:t>和</a:t>
            </a:r>
            <a:r>
              <a:rPr lang="en-US" altLang="zh-CN" sz="2400" dirty="0" smtClean="0"/>
              <a:t>      </a:t>
            </a:r>
            <a:r>
              <a:rPr lang="zh-CN" altLang="zh-CN" sz="2400" dirty="0" smtClean="0"/>
              <a:t>表示什么？</a:t>
            </a:r>
            <a:endParaRPr lang="zh-CN" altLang="zh-CN" sz="2400" b="1" dirty="0" smtClean="0"/>
          </a:p>
          <a:p>
            <a:pPr lvl="0"/>
            <a:r>
              <a:rPr lang="en-US" altLang="zh-CN" sz="2400" dirty="0" smtClean="0"/>
              <a:t>2.</a:t>
            </a:r>
            <a:r>
              <a:rPr lang="zh-CN" altLang="zh-CN" sz="2400" dirty="0" smtClean="0"/>
              <a:t>利用</a:t>
            </a:r>
            <a:r>
              <a:rPr lang="en-US" altLang="zh-CN" sz="2400" dirty="0" smtClean="0"/>
              <a:t>A</a:t>
            </a:r>
            <a:r>
              <a:rPr lang="zh-CN" altLang="zh-CN" sz="2400" dirty="0" smtClean="0"/>
              <a:t>和</a:t>
            </a:r>
            <a:r>
              <a:rPr lang="en-US" altLang="zh-CN" sz="2400" dirty="0" smtClean="0"/>
              <a:t>B</a:t>
            </a:r>
            <a:r>
              <a:rPr lang="zh-CN" altLang="zh-CN" sz="2400" dirty="0" smtClean="0"/>
              <a:t>两种基金，计算两个因素的风险溢价。</a:t>
            </a:r>
            <a:endParaRPr lang="zh-CN" altLang="zh-CN" sz="2400" b="1" dirty="0" smtClean="0"/>
          </a:p>
          <a:p>
            <a:pPr lvl="0"/>
            <a:r>
              <a:rPr lang="en-US" altLang="zh-CN" sz="2400" dirty="0" smtClean="0"/>
              <a:t>3.</a:t>
            </a:r>
            <a:r>
              <a:rPr lang="zh-CN" altLang="zh-CN" sz="2400" dirty="0" smtClean="0"/>
              <a:t>利用三种基金，请构造一个套利组合</a:t>
            </a:r>
            <a:r>
              <a:rPr lang="en-US" altLang="zh-CN" sz="2400" dirty="0" smtClean="0"/>
              <a:t>?</a:t>
            </a:r>
            <a:r>
              <a:rPr lang="zh-CN" altLang="zh-CN" sz="2400" dirty="0" smtClean="0"/>
              <a:t>（不需计算结果）</a:t>
            </a:r>
            <a:endParaRPr lang="zh-CN" altLang="zh-CN" sz="2400" b="1" dirty="0" smtClean="0"/>
          </a:p>
          <a:p>
            <a:endParaRPr lang="zh-CN" altLang="en-US" dirty="0" smtClean="0"/>
          </a:p>
        </p:txBody>
      </p:sp>
      <p:sp>
        <p:nvSpPr>
          <p:cNvPr id="19459" name="Rectangle 2"/>
          <p:cNvSpPr>
            <a:spLocks noGrp="1" noChangeArrowheads="1"/>
          </p:cNvSpPr>
          <p:nvPr>
            <p:ph type="title"/>
          </p:nvPr>
        </p:nvSpPr>
        <p:spPr>
          <a:xfrm>
            <a:off x="395536" y="476672"/>
            <a:ext cx="8229600" cy="955576"/>
          </a:xfrm>
        </p:spPr>
        <p:txBody>
          <a:bodyPr/>
          <a:lstStyle/>
          <a:p>
            <a:r>
              <a:rPr lang="zh-CN" altLang="en-US" dirty="0" smtClean="0"/>
              <a:t>第四章 习题</a:t>
            </a:r>
          </a:p>
        </p:txBody>
      </p:sp>
      <p:graphicFrame>
        <p:nvGraphicFramePr>
          <p:cNvPr id="5" name="表格 4"/>
          <p:cNvGraphicFramePr>
            <a:graphicFrameLocks noGrp="1"/>
          </p:cNvGraphicFramePr>
          <p:nvPr/>
        </p:nvGraphicFramePr>
        <p:xfrm>
          <a:off x="5004048" y="3140968"/>
          <a:ext cx="4139952" cy="1520748"/>
        </p:xfrm>
        <a:graphic>
          <a:graphicData uri="http://schemas.openxmlformats.org/drawingml/2006/table">
            <a:tbl>
              <a:tblPr firstRow="1" bandRow="1">
                <a:tableStyleId>{5C22544A-7EE6-4342-B048-85BDC9FD1C3A}</a:tableStyleId>
              </a:tblPr>
              <a:tblGrid>
                <a:gridCol w="1034988"/>
                <a:gridCol w="1034988"/>
                <a:gridCol w="1034988"/>
                <a:gridCol w="1034988"/>
              </a:tblGrid>
              <a:tr h="324036">
                <a:tc>
                  <a:txBody>
                    <a:bodyPr/>
                    <a:lstStyle/>
                    <a:p>
                      <a:pPr algn="ctr">
                        <a:spcAft>
                          <a:spcPts val="0"/>
                        </a:spcAft>
                      </a:pPr>
                      <a:r>
                        <a:rPr lang="zh-CN" sz="1800" b="0" dirty="0">
                          <a:solidFill>
                            <a:srgbClr val="000000"/>
                          </a:solidFill>
                          <a:latin typeface="Times New Roman"/>
                          <a:ea typeface="宋体"/>
                          <a:cs typeface="Times New Roman"/>
                        </a:rPr>
                        <a:t>基金</a:t>
                      </a:r>
                      <a:endParaRPr lang="zh-CN" sz="1800" b="1" dirty="0">
                        <a:latin typeface="仿宋_GB2312"/>
                        <a:cs typeface="Times New Roman"/>
                      </a:endParaRPr>
                    </a:p>
                  </a:txBody>
                  <a:tcPr marL="68580" marR="68580" marT="0" marB="0"/>
                </a:tc>
                <a:tc>
                  <a:txBody>
                    <a:bodyPr/>
                    <a:lstStyle/>
                    <a:p>
                      <a:pPr algn="ctr">
                        <a:spcAft>
                          <a:spcPts val="0"/>
                        </a:spcAft>
                      </a:pPr>
                      <a:r>
                        <a:rPr lang="zh-CN" sz="1800" b="0" dirty="0">
                          <a:solidFill>
                            <a:srgbClr val="000000"/>
                          </a:solidFill>
                          <a:latin typeface="Times New Roman"/>
                          <a:ea typeface="宋体"/>
                          <a:cs typeface="Times New Roman"/>
                        </a:rPr>
                        <a:t>期望收益</a:t>
                      </a:r>
                      <a:endParaRPr lang="zh-CN" sz="1800" b="1" dirty="0">
                        <a:latin typeface="仿宋_GB2312"/>
                        <a:cs typeface="Times New Roman"/>
                      </a:endParaRPr>
                    </a:p>
                  </a:txBody>
                  <a:tcPr marL="68580" marR="68580" marT="0" marB="0"/>
                </a:tc>
                <a:tc>
                  <a:txBody>
                    <a:bodyPr/>
                    <a:lstStyle/>
                    <a:p>
                      <a:pPr algn="ctr">
                        <a:spcAft>
                          <a:spcPts val="0"/>
                        </a:spcAft>
                      </a:pPr>
                      <a:r>
                        <a:rPr lang="en-US" sz="1800" b="0" dirty="0" smtClean="0">
                          <a:solidFill>
                            <a:srgbClr val="000000"/>
                          </a:solidFill>
                          <a:latin typeface="Times New Roman"/>
                          <a:ea typeface="宋体"/>
                          <a:cs typeface="Times New Roman"/>
                        </a:rPr>
                        <a:t>b1</a:t>
                      </a:r>
                      <a:endParaRPr lang="en-US" sz="1800" b="0" dirty="0">
                        <a:solidFill>
                          <a:srgbClr val="000000"/>
                        </a:solidFill>
                        <a:latin typeface="Times New Roman"/>
                        <a:ea typeface="宋体"/>
                        <a:cs typeface="Times New Roman"/>
                      </a:endParaRPr>
                    </a:p>
                  </a:txBody>
                  <a:tcPr marL="68580" marR="68580" marT="0" marB="0"/>
                </a:tc>
                <a:tc>
                  <a:txBody>
                    <a:bodyPr/>
                    <a:lstStyle/>
                    <a:p>
                      <a:pPr algn="ctr">
                        <a:spcAft>
                          <a:spcPts val="0"/>
                        </a:spcAft>
                      </a:pPr>
                      <a:r>
                        <a:rPr lang="en-US" sz="1800" b="0" dirty="0" smtClean="0">
                          <a:solidFill>
                            <a:srgbClr val="000000"/>
                          </a:solidFill>
                          <a:latin typeface="Times New Roman"/>
                          <a:ea typeface="宋体"/>
                          <a:cs typeface="Times New Roman"/>
                        </a:rPr>
                        <a:t>b2</a:t>
                      </a:r>
                      <a:endParaRPr lang="en-US" sz="1800" b="0" dirty="0">
                        <a:solidFill>
                          <a:srgbClr val="000000"/>
                        </a:solidFill>
                        <a:latin typeface="Times New Roman"/>
                        <a:ea typeface="宋体"/>
                        <a:cs typeface="Times New Roman"/>
                      </a:endParaRPr>
                    </a:p>
                  </a:txBody>
                  <a:tcPr marL="68580" marR="68580" marT="0" marB="0"/>
                </a:tc>
              </a:tr>
              <a:tr h="324036">
                <a:tc>
                  <a:txBody>
                    <a:bodyPr/>
                    <a:lstStyle/>
                    <a:p>
                      <a:pPr algn="ctr">
                        <a:spcAft>
                          <a:spcPts val="0"/>
                        </a:spcAft>
                      </a:pPr>
                      <a:r>
                        <a:rPr lang="en-US" sz="1800" b="0" dirty="0">
                          <a:solidFill>
                            <a:srgbClr val="000000"/>
                          </a:solidFill>
                          <a:latin typeface="Times New Roman"/>
                          <a:ea typeface="宋体"/>
                          <a:cs typeface="Times New Roman"/>
                        </a:rPr>
                        <a:t>A</a:t>
                      </a:r>
                      <a:endParaRPr lang="zh-CN" sz="1800" b="1" dirty="0">
                        <a:latin typeface="仿宋_GB2312"/>
                        <a:cs typeface="Times New Roman"/>
                      </a:endParaRPr>
                    </a:p>
                  </a:txBody>
                  <a:tcPr marL="68580" marR="68580" marT="0" marB="0"/>
                </a:tc>
                <a:tc>
                  <a:txBody>
                    <a:bodyPr/>
                    <a:lstStyle/>
                    <a:p>
                      <a:pPr algn="ctr">
                        <a:spcAft>
                          <a:spcPts val="0"/>
                        </a:spcAft>
                      </a:pPr>
                      <a:r>
                        <a:rPr lang="en-US" sz="1800" b="0" dirty="0">
                          <a:solidFill>
                            <a:srgbClr val="000000"/>
                          </a:solidFill>
                          <a:latin typeface="Times New Roman"/>
                          <a:ea typeface="宋体"/>
                          <a:cs typeface="Times New Roman"/>
                        </a:rPr>
                        <a:t>15%</a:t>
                      </a:r>
                      <a:endParaRPr lang="zh-CN" sz="1800" b="1" dirty="0">
                        <a:latin typeface="仿宋_GB2312"/>
                        <a:cs typeface="Times New Roman"/>
                      </a:endParaRPr>
                    </a:p>
                  </a:txBody>
                  <a:tcPr marL="68580" marR="68580" marT="0" marB="0"/>
                </a:tc>
                <a:tc>
                  <a:txBody>
                    <a:bodyPr/>
                    <a:lstStyle/>
                    <a:p>
                      <a:pPr algn="ctr">
                        <a:spcAft>
                          <a:spcPts val="0"/>
                        </a:spcAft>
                      </a:pPr>
                      <a:r>
                        <a:rPr lang="en-US" sz="1800" b="0">
                          <a:solidFill>
                            <a:srgbClr val="000000"/>
                          </a:solidFill>
                          <a:latin typeface="Times New Roman"/>
                          <a:ea typeface="宋体"/>
                          <a:cs typeface="Times New Roman"/>
                        </a:rPr>
                        <a:t>1.0</a:t>
                      </a:r>
                      <a:endParaRPr lang="zh-CN" sz="1800" b="1">
                        <a:latin typeface="仿宋_GB2312"/>
                        <a:cs typeface="Times New Roman"/>
                      </a:endParaRPr>
                    </a:p>
                  </a:txBody>
                  <a:tcPr marL="68580" marR="68580" marT="0" marB="0"/>
                </a:tc>
                <a:tc>
                  <a:txBody>
                    <a:bodyPr/>
                    <a:lstStyle/>
                    <a:p>
                      <a:pPr algn="ctr">
                        <a:spcAft>
                          <a:spcPts val="0"/>
                        </a:spcAft>
                      </a:pPr>
                      <a:r>
                        <a:rPr lang="en-US" sz="1800" b="0" dirty="0">
                          <a:solidFill>
                            <a:srgbClr val="000000"/>
                          </a:solidFill>
                          <a:latin typeface="Times New Roman"/>
                          <a:ea typeface="宋体"/>
                          <a:cs typeface="Times New Roman"/>
                        </a:rPr>
                        <a:t>0.6</a:t>
                      </a:r>
                      <a:endParaRPr lang="zh-CN" sz="1800" b="1" dirty="0">
                        <a:latin typeface="仿宋_GB2312"/>
                        <a:cs typeface="Times New Roman"/>
                      </a:endParaRPr>
                    </a:p>
                  </a:txBody>
                  <a:tcPr marL="68580" marR="68580" marT="0" marB="0"/>
                </a:tc>
              </a:tr>
              <a:tr h="324036">
                <a:tc>
                  <a:txBody>
                    <a:bodyPr/>
                    <a:lstStyle/>
                    <a:p>
                      <a:pPr algn="ctr">
                        <a:spcAft>
                          <a:spcPts val="0"/>
                        </a:spcAft>
                      </a:pPr>
                      <a:r>
                        <a:rPr lang="en-US" sz="1800" b="0" dirty="0">
                          <a:solidFill>
                            <a:srgbClr val="000000"/>
                          </a:solidFill>
                          <a:latin typeface="Times New Roman"/>
                          <a:ea typeface="宋体"/>
                          <a:cs typeface="Times New Roman"/>
                        </a:rPr>
                        <a:t>B</a:t>
                      </a:r>
                      <a:endParaRPr lang="zh-CN" sz="1800" b="1" dirty="0">
                        <a:latin typeface="仿宋_GB2312"/>
                        <a:cs typeface="Times New Roman"/>
                      </a:endParaRPr>
                    </a:p>
                  </a:txBody>
                  <a:tcPr marL="68580" marR="68580" marT="0" marB="0"/>
                </a:tc>
                <a:tc>
                  <a:txBody>
                    <a:bodyPr/>
                    <a:lstStyle/>
                    <a:p>
                      <a:pPr algn="ctr">
                        <a:spcAft>
                          <a:spcPts val="0"/>
                        </a:spcAft>
                      </a:pPr>
                      <a:r>
                        <a:rPr lang="en-US" sz="1800" b="0" dirty="0">
                          <a:solidFill>
                            <a:srgbClr val="000000"/>
                          </a:solidFill>
                          <a:latin typeface="Times New Roman"/>
                          <a:ea typeface="宋体"/>
                          <a:cs typeface="Times New Roman"/>
                        </a:rPr>
                        <a:t>14%</a:t>
                      </a:r>
                      <a:endParaRPr lang="zh-CN" sz="1800" b="1" dirty="0">
                        <a:latin typeface="仿宋_GB2312"/>
                        <a:cs typeface="Times New Roman"/>
                      </a:endParaRPr>
                    </a:p>
                  </a:txBody>
                  <a:tcPr marL="68580" marR="68580" marT="0" marB="0"/>
                </a:tc>
                <a:tc>
                  <a:txBody>
                    <a:bodyPr/>
                    <a:lstStyle/>
                    <a:p>
                      <a:pPr algn="ctr">
                        <a:spcAft>
                          <a:spcPts val="0"/>
                        </a:spcAft>
                      </a:pPr>
                      <a:r>
                        <a:rPr lang="en-US" sz="1800" b="0">
                          <a:solidFill>
                            <a:srgbClr val="000000"/>
                          </a:solidFill>
                          <a:latin typeface="Times New Roman"/>
                          <a:ea typeface="宋体"/>
                          <a:cs typeface="Times New Roman"/>
                        </a:rPr>
                        <a:t>0.5</a:t>
                      </a:r>
                      <a:endParaRPr lang="zh-CN" sz="1800" b="1">
                        <a:latin typeface="仿宋_GB2312"/>
                        <a:cs typeface="Times New Roman"/>
                      </a:endParaRPr>
                    </a:p>
                  </a:txBody>
                  <a:tcPr marL="68580" marR="68580" marT="0" marB="0"/>
                </a:tc>
                <a:tc>
                  <a:txBody>
                    <a:bodyPr/>
                    <a:lstStyle/>
                    <a:p>
                      <a:pPr algn="ctr">
                        <a:spcAft>
                          <a:spcPts val="0"/>
                        </a:spcAft>
                      </a:pPr>
                      <a:r>
                        <a:rPr lang="en-US" sz="1800" b="0" dirty="0">
                          <a:solidFill>
                            <a:srgbClr val="000000"/>
                          </a:solidFill>
                          <a:latin typeface="Times New Roman"/>
                          <a:ea typeface="宋体"/>
                          <a:cs typeface="Times New Roman"/>
                        </a:rPr>
                        <a:t>1.0</a:t>
                      </a:r>
                      <a:endParaRPr lang="zh-CN" sz="1800" b="1" dirty="0">
                        <a:latin typeface="仿宋_GB2312"/>
                        <a:cs typeface="Times New Roman"/>
                      </a:endParaRPr>
                    </a:p>
                  </a:txBody>
                  <a:tcPr marL="68580" marR="68580" marT="0" marB="0"/>
                </a:tc>
              </a:tr>
              <a:tr h="324036">
                <a:tc>
                  <a:txBody>
                    <a:bodyPr/>
                    <a:lstStyle/>
                    <a:p>
                      <a:pPr algn="l">
                        <a:spcAft>
                          <a:spcPts val="0"/>
                        </a:spcAft>
                        <a:tabLst>
                          <a:tab pos="582930" algn="ctr"/>
                          <a:tab pos="1165860" algn="r"/>
                        </a:tabLst>
                      </a:pPr>
                      <a:r>
                        <a:rPr lang="en-US" sz="1800" b="0" baseline="0" dirty="0">
                          <a:solidFill>
                            <a:srgbClr val="000000"/>
                          </a:solidFill>
                          <a:latin typeface="Times New Roman"/>
                          <a:ea typeface="宋体"/>
                          <a:cs typeface="Times New Roman"/>
                        </a:rPr>
                        <a:t> </a:t>
                      </a:r>
                      <a:r>
                        <a:rPr lang="en-US" sz="1800" b="0" baseline="0" dirty="0" smtClean="0">
                          <a:solidFill>
                            <a:srgbClr val="000000"/>
                          </a:solidFill>
                          <a:latin typeface="Times New Roman"/>
                          <a:ea typeface="宋体"/>
                          <a:cs typeface="Times New Roman"/>
                        </a:rPr>
                        <a:t>     </a:t>
                      </a:r>
                      <a:r>
                        <a:rPr lang="en-US" sz="1800" b="0" dirty="0" smtClean="0">
                          <a:solidFill>
                            <a:srgbClr val="000000"/>
                          </a:solidFill>
                          <a:latin typeface="Times New Roman"/>
                          <a:ea typeface="宋体"/>
                          <a:cs typeface="Times New Roman"/>
                        </a:rPr>
                        <a:t>C</a:t>
                      </a:r>
                      <a:r>
                        <a:rPr lang="en-US" sz="1800" b="0" dirty="0">
                          <a:solidFill>
                            <a:srgbClr val="000000"/>
                          </a:solidFill>
                          <a:latin typeface="Times New Roman"/>
                          <a:ea typeface="宋体"/>
                          <a:cs typeface="Times New Roman"/>
                        </a:rPr>
                        <a:t>	</a:t>
                      </a:r>
                      <a:endParaRPr lang="zh-CN" sz="1800" b="1" dirty="0">
                        <a:latin typeface="仿宋_GB2312"/>
                        <a:cs typeface="Times New Roman"/>
                      </a:endParaRPr>
                    </a:p>
                  </a:txBody>
                  <a:tcPr marL="68580" marR="68580" marT="0" marB="0"/>
                </a:tc>
                <a:tc>
                  <a:txBody>
                    <a:bodyPr/>
                    <a:lstStyle/>
                    <a:p>
                      <a:pPr algn="ctr">
                        <a:spcAft>
                          <a:spcPts val="0"/>
                        </a:spcAft>
                      </a:pPr>
                      <a:r>
                        <a:rPr lang="en-US" sz="1800" b="0" dirty="0">
                          <a:solidFill>
                            <a:srgbClr val="000000"/>
                          </a:solidFill>
                          <a:latin typeface="Times New Roman"/>
                          <a:ea typeface="宋体"/>
                          <a:cs typeface="Times New Roman"/>
                        </a:rPr>
                        <a:t>10%</a:t>
                      </a:r>
                      <a:endParaRPr lang="zh-CN" sz="1800" b="1" dirty="0">
                        <a:latin typeface="仿宋_GB2312"/>
                        <a:cs typeface="Times New Roman"/>
                      </a:endParaRPr>
                    </a:p>
                  </a:txBody>
                  <a:tcPr marL="68580" marR="68580" marT="0" marB="0"/>
                </a:tc>
                <a:tc>
                  <a:txBody>
                    <a:bodyPr/>
                    <a:lstStyle/>
                    <a:p>
                      <a:pPr algn="ctr">
                        <a:spcAft>
                          <a:spcPts val="0"/>
                        </a:spcAft>
                      </a:pPr>
                      <a:r>
                        <a:rPr lang="en-US" sz="1800" b="0" dirty="0">
                          <a:solidFill>
                            <a:srgbClr val="000000"/>
                          </a:solidFill>
                          <a:latin typeface="Times New Roman"/>
                          <a:ea typeface="宋体"/>
                          <a:cs typeface="Times New Roman"/>
                        </a:rPr>
                        <a:t>0.3</a:t>
                      </a:r>
                      <a:endParaRPr lang="zh-CN" sz="1800" b="1" dirty="0">
                        <a:latin typeface="仿宋_GB2312"/>
                        <a:cs typeface="Times New Roman"/>
                      </a:endParaRPr>
                    </a:p>
                  </a:txBody>
                  <a:tcPr marL="68580" marR="68580" marT="0" marB="0"/>
                </a:tc>
                <a:tc>
                  <a:txBody>
                    <a:bodyPr/>
                    <a:lstStyle/>
                    <a:p>
                      <a:pPr algn="ctr">
                        <a:spcAft>
                          <a:spcPts val="0"/>
                        </a:spcAft>
                      </a:pPr>
                      <a:r>
                        <a:rPr lang="en-US" sz="1800" b="0" dirty="0">
                          <a:solidFill>
                            <a:srgbClr val="000000"/>
                          </a:solidFill>
                          <a:latin typeface="Times New Roman"/>
                          <a:ea typeface="宋体"/>
                          <a:cs typeface="Times New Roman"/>
                        </a:rPr>
                        <a:t>0.2</a:t>
                      </a:r>
                      <a:endParaRPr lang="zh-CN" sz="1800" b="1" dirty="0">
                        <a:latin typeface="仿宋_GB2312"/>
                        <a:cs typeface="Times New Roman"/>
                      </a:endParaRPr>
                    </a:p>
                  </a:txBody>
                  <a:tcPr marL="68580" marR="68580" marT="0" marB="0"/>
                </a:tc>
              </a:tr>
            </a:tbl>
          </a:graphicData>
        </a:graphic>
      </p:graphicFrame>
      <p:sp>
        <p:nvSpPr>
          <p:cNvPr id="33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793" name="Object 1"/>
          <p:cNvGraphicFramePr>
            <a:graphicFrameLocks noChangeAspect="1"/>
          </p:cNvGraphicFramePr>
          <p:nvPr/>
        </p:nvGraphicFramePr>
        <p:xfrm>
          <a:off x="0" y="0"/>
          <a:ext cx="1495425" cy="228600"/>
        </p:xfrm>
        <a:graphic>
          <a:graphicData uri="http://schemas.openxmlformats.org/presentationml/2006/ole">
            <p:oleObj spid="_x0000_s33793" name="Equation" r:id="rId3" imgW="1498600" imgH="228600" progId="Equation.DSMT4">
              <p:embed/>
            </p:oleObj>
          </a:graphicData>
        </a:graphic>
      </p:graphicFrame>
      <p:graphicFrame>
        <p:nvGraphicFramePr>
          <p:cNvPr id="33795" name="Object 3"/>
          <p:cNvGraphicFramePr>
            <a:graphicFrameLocks noChangeAspect="1"/>
          </p:cNvGraphicFramePr>
          <p:nvPr/>
        </p:nvGraphicFramePr>
        <p:xfrm>
          <a:off x="899592" y="2852936"/>
          <a:ext cx="3581615" cy="546348"/>
        </p:xfrm>
        <a:graphic>
          <a:graphicData uri="http://schemas.openxmlformats.org/presentationml/2006/ole">
            <p:oleObj spid="_x0000_s33795" name="Equation" r:id="rId4" imgW="1498320" imgH="228600" progId="Equation.DSMT4">
              <p:embed/>
            </p:oleObj>
          </a:graphicData>
        </a:graphic>
      </p:graphicFrame>
      <p:graphicFrame>
        <p:nvGraphicFramePr>
          <p:cNvPr id="33796" name="Object 4"/>
          <p:cNvGraphicFramePr>
            <a:graphicFrameLocks noChangeAspect="1"/>
          </p:cNvGraphicFramePr>
          <p:nvPr/>
        </p:nvGraphicFramePr>
        <p:xfrm>
          <a:off x="2555776" y="4509120"/>
          <a:ext cx="442912" cy="571500"/>
        </p:xfrm>
        <a:graphic>
          <a:graphicData uri="http://schemas.openxmlformats.org/presentationml/2006/ole">
            <p:oleObj spid="_x0000_s33796" name="Equation" r:id="rId5" imgW="177480" imgH="228600" progId="Equation.DSMT4">
              <p:embed/>
            </p:oleObj>
          </a:graphicData>
        </a:graphic>
      </p:graphicFrame>
      <p:graphicFrame>
        <p:nvGraphicFramePr>
          <p:cNvPr id="33797" name="Object 5"/>
          <p:cNvGraphicFramePr>
            <a:graphicFrameLocks noChangeAspect="1"/>
          </p:cNvGraphicFramePr>
          <p:nvPr/>
        </p:nvGraphicFramePr>
        <p:xfrm>
          <a:off x="3419872" y="4509120"/>
          <a:ext cx="476250" cy="571500"/>
        </p:xfrm>
        <a:graphic>
          <a:graphicData uri="http://schemas.openxmlformats.org/presentationml/2006/ole">
            <p:oleObj spid="_x0000_s33797" name="Equation" r:id="rId6" imgW="190440" imgH="228600" progId="Equation.DSMT4">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1491</TotalTime>
  <Words>747</Words>
  <Application>Microsoft Office PowerPoint</Application>
  <PresentationFormat>全屏显示(4:3)</PresentationFormat>
  <Paragraphs>70</Paragraphs>
  <Slides>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11" baseType="lpstr">
      <vt:lpstr>Pixel</vt:lpstr>
      <vt:lpstr>Equation</vt:lpstr>
      <vt:lpstr>4.4 因子选择与参数估计和检验</vt:lpstr>
      <vt:lpstr>两个问题:</vt:lpstr>
      <vt:lpstr>4.4.1因子选择          —理论方法</vt:lpstr>
      <vt:lpstr>幻灯片 4</vt:lpstr>
      <vt:lpstr>因素的具体选择</vt:lpstr>
      <vt:lpstr>幻灯片 6</vt:lpstr>
      <vt:lpstr>幻灯片 7</vt:lpstr>
      <vt:lpstr>幻灯片 8</vt:lpstr>
      <vt:lpstr>第四章 习题</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套利定价理论</dc:title>
  <dc:creator>微软用户</dc:creator>
  <cp:lastModifiedBy>thinkpad</cp:lastModifiedBy>
  <cp:revision>63</cp:revision>
  <dcterms:created xsi:type="dcterms:W3CDTF">2008-01-23T13:15:55Z</dcterms:created>
  <dcterms:modified xsi:type="dcterms:W3CDTF">2018-12-18T12:50:54Z</dcterms:modified>
</cp:coreProperties>
</file>