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3600"/>
            <a:ext cx="91440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/>
          <p:nvPr userDrawn="1"/>
        </p:nvSpPr>
        <p:spPr>
          <a:xfrm>
            <a:off x="0" y="4646613"/>
            <a:ext cx="9144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0" y="4114800"/>
            <a:ext cx="8964488" cy="533400"/>
          </a:xfrm>
          <a:noFill/>
        </p:spPr>
        <p:txBody>
          <a:bodyPr vert="horz">
            <a:noAutofit/>
          </a:bodyPr>
          <a:lstStyle>
            <a:lvl1pPr algn="l">
              <a:defRPr sz="4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6477000" y="6477000"/>
            <a:ext cx="1020763" cy="3048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FD8540-8CC3-4DF6-B2B8-86F6B07C236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 smtClean="0">
                <a:solidFill>
                  <a:srgbClr val="A0A0A0"/>
                </a:solidFill>
              </a:defRPr>
            </a:lvl1pPr>
            <a:extLst/>
          </a:lstStyle>
          <a:p>
            <a:pPr>
              <a:defRPr/>
            </a:pPr>
            <a:fld id="{46042D31-4418-4C08-9B95-21D03D460610}" type="datetime1">
              <a:rPr lang="en-US"/>
              <a:pPr>
                <a:defRPr/>
              </a:pPr>
              <a:t>5/14/2018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9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US" altLang="zh-CN" sz="2000" dirty="0" smtClean="0">
                <a:solidFill>
                  <a:prstClr val="white"/>
                </a:solidFill>
                <a:latin typeface="Arial"/>
              </a:rPr>
              <a:t>An Introduction to Database System</a:t>
            </a:r>
            <a:endParaRPr lang="en-US" sz="2000" kern="0" dirty="0">
              <a:solidFill>
                <a:prstClr val="white"/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zh-CN" altLang="en-US" sz="1800" kern="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CA6587-EFA3-4D41-B177-9B636E9E02BE}" type="datetime1">
              <a:rPr lang="en-US">
                <a:solidFill>
                  <a:prstClr val="black">
                    <a:tint val="65000"/>
                  </a:prstClr>
                </a:solidFill>
              </a:rPr>
              <a:pPr>
                <a:defRPr/>
              </a:pPr>
              <a:t>5/14/2018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5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4797FB-AB79-42FF-BBC3-A6E408BD1C4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US" altLang="zh-CN" sz="1800" dirty="0" smtClean="0">
                <a:solidFill>
                  <a:prstClr val="white"/>
                </a:solidFill>
                <a:latin typeface="Arial"/>
              </a:rPr>
              <a:t>An Introduction to Database System</a:t>
            </a:r>
            <a:endParaRPr lang="en-US" sz="1800" kern="0" dirty="0">
              <a:solidFill>
                <a:prstClr val="white"/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zh-CN" altLang="en-US" sz="1800" kern="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5411688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15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94451E-26BA-442E-ABF7-22371BAE086C}" type="datetime1">
              <a:rPr lang="en-US">
                <a:solidFill>
                  <a:prstClr val="black">
                    <a:tint val="65000"/>
                  </a:prstClr>
                </a:solidFill>
              </a:rPr>
              <a:pPr>
                <a:defRPr/>
              </a:pPr>
              <a:t>5/14/2018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fld id="{BD2676BF-040B-4C23-9779-90B01343AA6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US" altLang="zh-CN" sz="2000" dirty="0" smtClean="0">
                <a:solidFill>
                  <a:prstClr val="white"/>
                </a:solidFill>
                <a:latin typeface="Arial"/>
              </a:rPr>
              <a:t>An Introduction to Database System</a:t>
            </a:r>
            <a:endParaRPr lang="en-US" sz="2000" kern="0" dirty="0">
              <a:solidFill>
                <a:prstClr val="white"/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zh-CN" altLang="en-US" sz="1800" kern="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4E5C1B-0194-4B74-B0BF-B23643B16809}" type="datetime1">
              <a:rPr lang="en-US">
                <a:solidFill>
                  <a:prstClr val="black">
                    <a:tint val="65000"/>
                  </a:prstClr>
                </a:solidFill>
              </a:rPr>
              <a:pPr>
                <a:defRPr/>
              </a:pPr>
              <a:t>5/14/2018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7" name="Rectangl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E641F8-BE66-41CF-8581-7B273F26889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107950" y="-171450"/>
            <a:ext cx="9432925" cy="720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72F6-23A7-441A-B33A-D5F358F1E51A}" type="datetime1">
              <a:rPr lang="en-US">
                <a:solidFill>
                  <a:prstClr val="black">
                    <a:tint val="65000"/>
                  </a:prstClr>
                </a:solidFill>
              </a:rPr>
              <a:pPr>
                <a:defRPr/>
              </a:pPr>
              <a:t>5/14/2018</a:t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A1B51-C933-45FF-B6C1-ECA9AE8EDFF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CE644-163A-4436-AD00-F199E6690281}" type="datetime1">
              <a:rPr lang="en-US">
                <a:solidFill>
                  <a:prstClr val="black">
                    <a:tint val="65000"/>
                  </a:prstClr>
                </a:solidFill>
              </a:rPr>
              <a:pPr>
                <a:defRPr/>
              </a:pPr>
              <a:t>5/14/2018</a:t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B11A-CA80-4C09-ADBB-EE5F8E8D4E0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US" altLang="zh-CN" sz="2000" dirty="0" smtClean="0">
                <a:solidFill>
                  <a:prstClr val="white"/>
                </a:solidFill>
                <a:latin typeface="Arial"/>
              </a:rPr>
              <a:t>An Introduction to Database System</a:t>
            </a:r>
            <a:endParaRPr lang="en-US" sz="2000" kern="0" dirty="0">
              <a:solidFill>
                <a:prstClr val="white"/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46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zh-CN" altLang="en-US" sz="1800" kern="0" dirty="0" smtClean="0">
                <a:solidFill>
                  <a:prstClr val="white"/>
                </a:solidFill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/>
          </p:nvPr>
        </p:nvSpPr>
        <p:spPr>
          <a:xfrm>
            <a:off x="15240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/>
          </p:nvPr>
        </p:nvSpPr>
        <p:spPr>
          <a:xfrm>
            <a:off x="15240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/>
          </p:nvPr>
        </p:nvSpPr>
        <p:spPr>
          <a:xfrm>
            <a:off x="36576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/>
          </p:nvPr>
        </p:nvSpPr>
        <p:spPr>
          <a:xfrm>
            <a:off x="36576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/>
          </p:nvPr>
        </p:nvSpPr>
        <p:spPr>
          <a:xfrm>
            <a:off x="57912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/>
          </p:nvPr>
        </p:nvSpPr>
        <p:spPr>
          <a:xfrm>
            <a:off x="57912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7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24053A-989D-44C4-AFD8-2B29D021E317}" type="datetime1">
              <a:rPr lang="en-US">
                <a:solidFill>
                  <a:prstClr val="black">
                    <a:tint val="65000"/>
                  </a:prstClr>
                </a:solidFill>
              </a:rPr>
              <a:pPr>
                <a:defRPr/>
              </a:pPr>
              <a:t>5/14/2018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8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CD3880-41A3-4269-851E-D60F2507055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 bwMode="auto">
          <a:xfrm>
            <a:off x="304800" y="381000"/>
            <a:ext cx="8077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6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E9AC452-E04C-4B4B-8695-1A7CCF3762AD}" type="datetime1">
              <a:rPr lang="en-US">
                <a:solidFill>
                  <a:prstClr val="black">
                    <a:tint val="65000"/>
                  </a:prstClr>
                </a:solidFill>
              </a:rPr>
              <a:pPr>
                <a:defRPr/>
              </a:pPr>
              <a:t>5/14/2018</a:t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599E3B0-1869-43C2-96F4-4120BE02BAE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dirty="0">
                <a:solidFill>
                  <a:sysClr val="windowText" lastClr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  <a:extLst/>
    </p:titleStyle>
    <p:bodyStyle>
      <a:lvl1pPr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zh-CN" altLang="zh-CN" dirty="0"/>
              <a:t>以下关系模式</a:t>
            </a:r>
          </a:p>
          <a:p>
            <a:pPr lvl="1"/>
            <a:r>
              <a:rPr lang="zh-CN" altLang="zh-CN" dirty="0"/>
              <a:t>学生</a:t>
            </a:r>
          </a:p>
          <a:p>
            <a:pPr lvl="2"/>
            <a:r>
              <a:rPr lang="en-US" altLang="zh-CN" dirty="0" smtClean="0"/>
              <a:t>S(SNO, </a:t>
            </a:r>
            <a:r>
              <a:rPr lang="en-US" altLang="zh-CN" dirty="0"/>
              <a:t>SNAME, SEX, AGE, </a:t>
            </a:r>
            <a:r>
              <a:rPr lang="en-US" altLang="zh-CN" dirty="0" smtClean="0"/>
              <a:t>DNO)  </a:t>
            </a:r>
            <a:r>
              <a:rPr lang="en-US" altLang="zh-CN" dirty="0"/>
              <a:t>//(</a:t>
            </a:r>
            <a:r>
              <a:rPr lang="zh-CN" altLang="zh-CN" dirty="0"/>
              <a:t>学号，姓名，性别，年龄，系部编号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zh-CN" altLang="zh-CN" dirty="0"/>
              <a:t>课程</a:t>
            </a:r>
          </a:p>
          <a:p>
            <a:pPr lvl="2"/>
            <a:r>
              <a:rPr lang="en-US" altLang="zh-CN" dirty="0" smtClean="0"/>
              <a:t>C(CNO, </a:t>
            </a:r>
            <a:r>
              <a:rPr lang="en-US" altLang="zh-CN" dirty="0"/>
              <a:t>CNAME, </a:t>
            </a:r>
            <a:r>
              <a:rPr lang="en-US" altLang="zh-CN" dirty="0" smtClean="0"/>
              <a:t>TNO)  </a:t>
            </a:r>
            <a:r>
              <a:rPr lang="en-US" altLang="zh-CN" dirty="0"/>
              <a:t>(</a:t>
            </a:r>
            <a:r>
              <a:rPr lang="zh-CN" altLang="zh-CN" dirty="0"/>
              <a:t>课程号，课程名，代课教师号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zh-CN" altLang="zh-CN" dirty="0"/>
              <a:t>教师</a:t>
            </a:r>
          </a:p>
          <a:p>
            <a:pPr lvl="2"/>
            <a:r>
              <a:rPr lang="en-US" altLang="zh-CN" dirty="0" smtClean="0"/>
              <a:t>T(TNO, </a:t>
            </a:r>
            <a:r>
              <a:rPr lang="en-US" altLang="zh-CN" dirty="0"/>
              <a:t>TNAME, </a:t>
            </a:r>
            <a:r>
              <a:rPr lang="en-US" altLang="zh-CN" dirty="0" smtClean="0"/>
              <a:t>DNO) </a:t>
            </a:r>
            <a:r>
              <a:rPr lang="zh-CN" altLang="zh-CN" dirty="0"/>
              <a:t>（教师编号，教师姓名，系部编号）</a:t>
            </a:r>
          </a:p>
          <a:p>
            <a:pPr lvl="1"/>
            <a:r>
              <a:rPr lang="zh-CN" altLang="zh-CN" dirty="0"/>
              <a:t>系部</a:t>
            </a:r>
          </a:p>
          <a:p>
            <a:pPr lvl="2"/>
            <a:r>
              <a:rPr lang="en-US" altLang="zh-CN" dirty="0" smtClean="0"/>
              <a:t>D(DNO, </a:t>
            </a:r>
            <a:r>
              <a:rPr lang="en-US" altLang="zh-CN" dirty="0"/>
              <a:t>DNAME, </a:t>
            </a:r>
            <a:r>
              <a:rPr lang="en-US" altLang="zh-CN" dirty="0" smtClean="0"/>
              <a:t>DEANNO)  </a:t>
            </a:r>
            <a:r>
              <a:rPr lang="zh-CN" altLang="zh-CN" dirty="0"/>
              <a:t>（系部编号，系部名称，系主任编号）</a:t>
            </a:r>
          </a:p>
          <a:p>
            <a:pPr lvl="1"/>
            <a:r>
              <a:rPr lang="zh-CN" altLang="zh-CN" dirty="0"/>
              <a:t>选课</a:t>
            </a:r>
          </a:p>
          <a:p>
            <a:pPr lvl="2"/>
            <a:r>
              <a:rPr lang="en-US" altLang="zh-CN" dirty="0" smtClean="0"/>
              <a:t>SC(SNO, CNO, </a:t>
            </a:r>
            <a:r>
              <a:rPr lang="en-US" altLang="zh-CN" dirty="0"/>
              <a:t>SCORE)  </a:t>
            </a:r>
            <a:r>
              <a:rPr lang="zh-CN" altLang="zh-CN" dirty="0"/>
              <a:t>（学号，课程号，成绩）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/>
          <a:lstStyle/>
          <a:p>
            <a:r>
              <a:rPr lang="zh-CN" altLang="en-US" dirty="0" smtClean="0"/>
              <a:t>补充关系查询练习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4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选修课程号为</a:t>
            </a:r>
            <a:r>
              <a:rPr lang="en-US" altLang="zh-CN" sz="2000" dirty="0" smtClean="0"/>
              <a:t>C2</a:t>
            </a:r>
            <a:r>
              <a:rPr lang="zh-CN" altLang="zh-CN" sz="2000" dirty="0" smtClean="0"/>
              <a:t>的学生学号和成绩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年龄大于</a:t>
            </a:r>
            <a:r>
              <a:rPr lang="en-US" altLang="zh-CN" sz="2000" dirty="0" smtClean="0"/>
              <a:t>20</a:t>
            </a:r>
            <a:r>
              <a:rPr lang="zh-CN" altLang="zh-CN" sz="2000" dirty="0" smtClean="0"/>
              <a:t>岁的学生的姓名和年龄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选修课程名为“</a:t>
            </a:r>
            <a:r>
              <a:rPr lang="en-US" altLang="zh-CN" sz="2000" dirty="0" smtClean="0"/>
              <a:t>DATABASE</a:t>
            </a:r>
            <a:r>
              <a:rPr lang="zh-CN" altLang="zh-CN" sz="2000" dirty="0" smtClean="0"/>
              <a:t>”的学生姓名和成绩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没选修课程号为</a:t>
            </a:r>
            <a:r>
              <a:rPr lang="en-US" altLang="zh-CN" sz="2000" dirty="0" smtClean="0"/>
              <a:t>C2</a:t>
            </a:r>
            <a:r>
              <a:rPr lang="zh-CN" altLang="zh-CN" sz="2000" dirty="0" smtClean="0"/>
              <a:t>的学生的姓名和年龄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全部</a:t>
            </a:r>
            <a:r>
              <a:rPr lang="zh-CN" altLang="zh-CN" sz="2000" dirty="0" smtClean="0"/>
              <a:t>课程的学生姓名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b="1" dirty="0" smtClean="0">
                <a:solidFill>
                  <a:srgbClr val="7030A0"/>
                </a:solidFill>
              </a:rPr>
              <a:t>至少</a:t>
            </a:r>
            <a:r>
              <a:rPr lang="zh-CN" altLang="zh-CN" sz="2000" dirty="0" smtClean="0"/>
              <a:t>选修了课程号</a:t>
            </a:r>
            <a:r>
              <a:rPr lang="en-US" altLang="zh-CN" sz="2000" dirty="0" smtClean="0"/>
              <a:t>C1</a:t>
            </a:r>
            <a:r>
              <a:rPr lang="zh-CN" altLang="zh-CN" sz="2000" dirty="0" smtClean="0"/>
              <a:t>的学生的学号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b="1" dirty="0" smtClean="0">
                <a:solidFill>
                  <a:srgbClr val="7030A0"/>
                </a:solidFill>
              </a:rPr>
              <a:t>仅</a:t>
            </a:r>
            <a:r>
              <a:rPr lang="zh-CN" altLang="zh-CN" sz="2000" dirty="0" smtClean="0"/>
              <a:t>选修了课程</a:t>
            </a:r>
            <a:r>
              <a:rPr lang="en-US" altLang="zh-CN" sz="2000" dirty="0" smtClean="0"/>
              <a:t>C1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C2</a:t>
            </a:r>
            <a:r>
              <a:rPr lang="zh-CN" altLang="zh-CN" sz="2000" dirty="0" smtClean="0"/>
              <a:t>的学生学号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选课人数</a:t>
            </a:r>
            <a:r>
              <a:rPr lang="en-US" altLang="zh-CN" sz="2000" dirty="0" smtClean="0"/>
              <a:t>&gt;100</a:t>
            </a:r>
            <a:r>
              <a:rPr lang="zh-CN" altLang="zh-CN" sz="2000" dirty="0" smtClean="0"/>
              <a:t>的课程名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学生的姓名和其所选课程的平均成绩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b="1" dirty="0" smtClean="0">
                <a:solidFill>
                  <a:srgbClr val="7030A0"/>
                </a:solidFill>
              </a:rPr>
              <a:t>至少</a:t>
            </a:r>
            <a:r>
              <a:rPr lang="zh-CN" altLang="zh-CN" sz="2000" dirty="0" smtClean="0"/>
              <a:t>选修了“张抗抗”老师所教的一门课程的学生姓名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选修了“张抗抗”老师所有课程的学生的姓名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没选修“张抗抗”老师所教课程的学生姓名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选修了课程</a:t>
            </a:r>
            <a:r>
              <a:rPr lang="en-US" altLang="zh-CN" sz="2000" dirty="0" smtClean="0"/>
              <a:t>C1</a:t>
            </a:r>
            <a:r>
              <a:rPr lang="zh-CN" altLang="zh-CN" sz="2000" dirty="0" smtClean="0"/>
              <a:t>或者选修了课程</a:t>
            </a:r>
            <a:r>
              <a:rPr lang="en-US" altLang="zh-CN" sz="2000" dirty="0" smtClean="0"/>
              <a:t>C2</a:t>
            </a:r>
            <a:r>
              <a:rPr lang="zh-CN" altLang="zh-CN" sz="2000" dirty="0" smtClean="0"/>
              <a:t>的学生姓名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 smtClean="0"/>
              <a:t>选修了“</a:t>
            </a:r>
            <a:r>
              <a:rPr lang="en-US" altLang="zh-CN" sz="2000" dirty="0" smtClean="0"/>
              <a:t>CS</a:t>
            </a:r>
            <a:r>
              <a:rPr lang="zh-CN" altLang="zh-CN" sz="2000" dirty="0" smtClean="0"/>
              <a:t>”系所开设全部课程的学生学号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/>
          <a:lstStyle/>
          <a:p>
            <a:r>
              <a:rPr lang="zh-CN" altLang="en-US" dirty="0" smtClean="0"/>
              <a:t>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4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自定义 13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C7B70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257</Words>
  <Application>Microsoft Office PowerPoint</Application>
  <PresentationFormat>全屏显示(4:3)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Pitchbook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zhangkk</dc:creator>
  <cp:lastModifiedBy>lab</cp:lastModifiedBy>
  <cp:revision>3</cp:revision>
  <dcterms:created xsi:type="dcterms:W3CDTF">2017-03-10T16:33:26Z</dcterms:created>
  <dcterms:modified xsi:type="dcterms:W3CDTF">2018-05-14T06:16:27Z</dcterms:modified>
</cp:coreProperties>
</file>