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48" r:id="rId2"/>
    <p:sldId id="447" r:id="rId3"/>
    <p:sldId id="346" r:id="rId4"/>
    <p:sldId id="419" r:id="rId5"/>
    <p:sldId id="420" r:id="rId6"/>
    <p:sldId id="421" r:id="rId7"/>
    <p:sldId id="452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9" r:id="rId32"/>
    <p:sldId id="445" r:id="rId33"/>
    <p:sldId id="446" r:id="rId34"/>
    <p:sldId id="453" r:id="rId35"/>
    <p:sldId id="450" r:id="rId36"/>
    <p:sldId id="451" r:id="rId37"/>
    <p:sldId id="332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 autoAdjust="0"/>
    <p:restoredTop sz="94925" autoAdjust="0"/>
  </p:normalViewPr>
  <p:slideViewPr>
    <p:cSldViewPr>
      <p:cViewPr varScale="1">
        <p:scale>
          <a:sx n="116" d="100"/>
          <a:sy n="116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68BEB-A248-F447-BBD2-707EB57C939F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D767DB-490E-AD4B-9C45-079A05B5F95A}">
      <dgm:prSet phldrT="[文本]"/>
      <dgm:spPr/>
      <dgm:t>
        <a:bodyPr/>
        <a:lstStyle/>
        <a:p>
          <a:r>
            <a:rPr lang="en-US" altLang="zh-CN" dirty="0" smtClean="0"/>
            <a:t>MS</a:t>
          </a:r>
          <a:r>
            <a:rPr lang="zh-CN" altLang="en-US" dirty="0" smtClean="0"/>
            <a:t> </a:t>
          </a:r>
          <a:r>
            <a:rPr lang="en-US" altLang="zh-CN" dirty="0" err="1" smtClean="0"/>
            <a:t>SQLServer</a:t>
          </a:r>
          <a:r>
            <a:rPr lang="zh-CN" altLang="en-US" dirty="0" smtClean="0"/>
            <a:t>中实现了 </a:t>
          </a:r>
          <a:r>
            <a:rPr lang="en-US" altLang="zh-CN" dirty="0" smtClean="0"/>
            <a:t>SELECT</a:t>
          </a:r>
          <a:r>
            <a:rPr lang="zh-CN" altLang="en-US" dirty="0" smtClean="0"/>
            <a:t> </a:t>
          </a:r>
          <a:r>
            <a:rPr lang="en-US" altLang="zh-CN" dirty="0" smtClean="0"/>
            <a:t>TOP</a:t>
          </a:r>
          <a:r>
            <a:rPr lang="zh-CN" altLang="en-US" dirty="0" smtClean="0"/>
            <a:t> </a:t>
          </a:r>
          <a:r>
            <a:rPr lang="en-US" altLang="zh-CN" dirty="0" smtClean="0"/>
            <a:t>n</a:t>
          </a:r>
          <a:r>
            <a:rPr lang="zh-CN" altLang="en-US" dirty="0" smtClean="0"/>
            <a:t> 形式的语句</a:t>
          </a:r>
          <a:endParaRPr lang="zh-CN" altLang="en-US" dirty="0"/>
        </a:p>
      </dgm:t>
    </dgm:pt>
    <dgm:pt modelId="{5184BA1E-7F57-8A40-8A9D-4DF829357623}" type="parTrans" cxnId="{D1238DD7-8BA2-9B4D-B7D5-C5DCD53A7DFD}">
      <dgm:prSet/>
      <dgm:spPr/>
      <dgm:t>
        <a:bodyPr/>
        <a:lstStyle/>
        <a:p>
          <a:endParaRPr lang="zh-CN" altLang="en-US"/>
        </a:p>
      </dgm:t>
    </dgm:pt>
    <dgm:pt modelId="{74714768-D9C3-E840-8C86-98C754CFF2EF}" type="sibTrans" cxnId="{D1238DD7-8BA2-9B4D-B7D5-C5DCD53A7DFD}">
      <dgm:prSet/>
      <dgm:spPr/>
      <dgm:t>
        <a:bodyPr/>
        <a:lstStyle/>
        <a:p>
          <a:endParaRPr lang="zh-CN" altLang="en-US"/>
        </a:p>
      </dgm:t>
    </dgm:pt>
    <dgm:pt modelId="{7BE81626-C9AE-FD45-98B7-A65C956A7E3C}">
      <dgm:prSet phldrT="[文本]"/>
      <dgm:spPr/>
      <dgm:t>
        <a:bodyPr/>
        <a:lstStyle/>
        <a:p>
          <a:r>
            <a:rPr lang="en-US" altLang="zh-CN" dirty="0" smtClean="0"/>
            <a:t>SELECT</a:t>
          </a:r>
          <a:r>
            <a:rPr lang="zh-CN" altLang="en-US" dirty="0" smtClean="0"/>
            <a:t> </a:t>
          </a:r>
          <a:r>
            <a:rPr lang="en-US" altLang="zh-CN" dirty="0" smtClean="0"/>
            <a:t>TOP</a:t>
          </a:r>
          <a:r>
            <a:rPr lang="zh-CN" altLang="en-US" dirty="0" smtClean="0"/>
            <a:t> </a:t>
          </a:r>
          <a:r>
            <a:rPr lang="en-US" altLang="zh-CN" dirty="0" smtClean="0"/>
            <a:t>10 </a:t>
          </a:r>
          <a:r>
            <a:rPr lang="en-US" altLang="zh-CN" dirty="0" err="1" smtClean="0"/>
            <a:t>sno</a:t>
          </a:r>
          <a:r>
            <a:rPr lang="en-US" altLang="zh-CN" dirty="0" smtClean="0"/>
            <a:t>, grade FROM</a:t>
          </a:r>
          <a:r>
            <a:rPr lang="zh-CN" altLang="en-US" dirty="0" smtClean="0"/>
            <a:t> </a:t>
          </a:r>
          <a:r>
            <a:rPr lang="en-US" altLang="zh-CN" dirty="0" smtClean="0"/>
            <a:t>SC</a:t>
          </a:r>
          <a:endParaRPr lang="zh-CN" altLang="en-US" dirty="0"/>
        </a:p>
      </dgm:t>
    </dgm:pt>
    <dgm:pt modelId="{5ABEC552-C61B-3E4C-8F78-1290DF0260BF}" type="parTrans" cxnId="{36314B6A-0BDC-4D43-9F31-571D4CEE4571}">
      <dgm:prSet/>
      <dgm:spPr/>
      <dgm:t>
        <a:bodyPr/>
        <a:lstStyle/>
        <a:p>
          <a:endParaRPr lang="zh-CN" altLang="en-US"/>
        </a:p>
      </dgm:t>
    </dgm:pt>
    <dgm:pt modelId="{77348E0F-7A6F-E34B-B053-E8736ABDD172}" type="sibTrans" cxnId="{36314B6A-0BDC-4D43-9F31-571D4CEE4571}">
      <dgm:prSet/>
      <dgm:spPr/>
      <dgm:t>
        <a:bodyPr/>
        <a:lstStyle/>
        <a:p>
          <a:endParaRPr lang="zh-CN" altLang="en-US"/>
        </a:p>
      </dgm:t>
    </dgm:pt>
    <dgm:pt modelId="{30F2310D-27E0-544B-A59C-2AAB0D5B5805}">
      <dgm:prSet phldrT="[文本]"/>
      <dgm:spPr/>
      <dgm:t>
        <a:bodyPr/>
        <a:lstStyle/>
        <a:p>
          <a:r>
            <a:rPr lang="en-US" altLang="zh-CN" dirty="0" smtClean="0"/>
            <a:t>Oracle</a:t>
          </a:r>
          <a:r>
            <a:rPr lang="zh-CN" altLang="en-US" dirty="0" smtClean="0"/>
            <a:t>没有实现类似的语法，可以通过变通的方法实现</a:t>
          </a:r>
          <a:endParaRPr lang="zh-CN" altLang="en-US" dirty="0"/>
        </a:p>
      </dgm:t>
    </dgm:pt>
    <dgm:pt modelId="{CAB26094-2C30-A048-BB53-06EA39DCC42E}" type="parTrans" cxnId="{D968F4DA-73DC-5B42-93B1-6EE85E5A6E1E}">
      <dgm:prSet/>
      <dgm:spPr/>
      <dgm:t>
        <a:bodyPr/>
        <a:lstStyle/>
        <a:p>
          <a:endParaRPr lang="zh-CN" altLang="en-US"/>
        </a:p>
      </dgm:t>
    </dgm:pt>
    <dgm:pt modelId="{6E2B03FE-CCB8-0945-803A-07FA9A2B9BC4}" type="sibTrans" cxnId="{D968F4DA-73DC-5B42-93B1-6EE85E5A6E1E}">
      <dgm:prSet/>
      <dgm:spPr/>
      <dgm:t>
        <a:bodyPr/>
        <a:lstStyle/>
        <a:p>
          <a:endParaRPr lang="zh-CN" altLang="en-US"/>
        </a:p>
      </dgm:t>
    </dgm:pt>
    <dgm:pt modelId="{776062CA-242D-264D-AD4F-0F26FC6F775D}">
      <dgm:prSet phldrT="[文本]"/>
      <dgm:spPr/>
      <dgm:t>
        <a:bodyPr/>
        <a:lstStyle/>
        <a:p>
          <a:r>
            <a:rPr lang="en-US" altLang="zh-CN" dirty="0" smtClean="0"/>
            <a:t>SELECT</a:t>
          </a:r>
          <a:r>
            <a:rPr lang="zh-CN" altLang="en-US" dirty="0" smtClean="0"/>
            <a:t> * </a:t>
          </a:r>
          <a:endParaRPr lang="zh-CN" altLang="en-US" dirty="0"/>
        </a:p>
      </dgm:t>
    </dgm:pt>
    <dgm:pt modelId="{CB8AD22E-60E6-F14A-9D7E-697D163049BD}" type="parTrans" cxnId="{49303C52-4B91-944F-80F1-7F22D251AF92}">
      <dgm:prSet/>
      <dgm:spPr/>
      <dgm:t>
        <a:bodyPr/>
        <a:lstStyle/>
        <a:p>
          <a:endParaRPr lang="zh-CN" altLang="en-US"/>
        </a:p>
      </dgm:t>
    </dgm:pt>
    <dgm:pt modelId="{2B70F43B-77B5-EC40-A008-9D3C1A7821F9}" type="sibTrans" cxnId="{49303C52-4B91-944F-80F1-7F22D251AF92}">
      <dgm:prSet/>
      <dgm:spPr/>
      <dgm:t>
        <a:bodyPr/>
        <a:lstStyle/>
        <a:p>
          <a:endParaRPr lang="zh-CN" altLang="en-US"/>
        </a:p>
      </dgm:t>
    </dgm:pt>
    <dgm:pt modelId="{F90D9683-D2C3-F249-9DB4-A8F7315382DA}">
      <dgm:prSet phldrT="[文本]"/>
      <dgm:spPr/>
      <dgm:t>
        <a:bodyPr/>
        <a:lstStyle/>
        <a:p>
          <a:r>
            <a:rPr lang="en-US" altLang="zh-CN" smtClean="0"/>
            <a:t>MySQL</a:t>
          </a:r>
          <a:r>
            <a:rPr lang="zh-CN" altLang="en-US" smtClean="0"/>
            <a:t> 可以使用</a:t>
          </a:r>
          <a:r>
            <a:rPr lang="en-US" altLang="zh-CN" smtClean="0"/>
            <a:t>LIMIT</a:t>
          </a:r>
          <a:r>
            <a:rPr lang="zh-CN" altLang="en-US" smtClean="0"/>
            <a:t>短语来实现</a:t>
          </a:r>
          <a:endParaRPr lang="zh-CN" altLang="en-US"/>
        </a:p>
      </dgm:t>
    </dgm:pt>
    <dgm:pt modelId="{6276D127-3A2D-D54A-AABC-BC47B6FB6099}" type="parTrans" cxnId="{C4AD567B-082A-FB45-9B6C-013C49A91DAA}">
      <dgm:prSet/>
      <dgm:spPr/>
      <dgm:t>
        <a:bodyPr/>
        <a:lstStyle/>
        <a:p>
          <a:endParaRPr lang="zh-CN" altLang="en-US"/>
        </a:p>
      </dgm:t>
    </dgm:pt>
    <dgm:pt modelId="{A5A3F394-0E08-334C-A9A7-CB9A6B566496}" type="sibTrans" cxnId="{C4AD567B-082A-FB45-9B6C-013C49A91DAA}">
      <dgm:prSet/>
      <dgm:spPr/>
      <dgm:t>
        <a:bodyPr/>
        <a:lstStyle/>
        <a:p>
          <a:endParaRPr lang="zh-CN" altLang="en-US"/>
        </a:p>
      </dgm:t>
    </dgm:pt>
    <dgm:pt modelId="{F62132EA-A036-3B44-8A48-B3DD713146F6}">
      <dgm:prSet phldrT="[文本]"/>
      <dgm:spPr/>
      <dgm:t>
        <a:bodyPr/>
        <a:lstStyle/>
        <a:p>
          <a:r>
            <a:rPr lang="zh-CN" altLang="en-US" dirty="0" smtClean="0"/>
            <a:t>不同的产品有不同的实现方法</a:t>
          </a:r>
          <a:endParaRPr lang="zh-CN" altLang="en-US" dirty="0"/>
        </a:p>
      </dgm:t>
    </dgm:pt>
    <dgm:pt modelId="{FD5563C5-334B-224B-BB4B-FDB47A4F69DB}" type="parTrans" cxnId="{6B97D345-83A6-F54C-9DCB-58E84CF59A8F}">
      <dgm:prSet/>
      <dgm:spPr/>
      <dgm:t>
        <a:bodyPr/>
        <a:lstStyle/>
        <a:p>
          <a:endParaRPr lang="zh-CN" altLang="en-US"/>
        </a:p>
      </dgm:t>
    </dgm:pt>
    <dgm:pt modelId="{6DF07535-977A-BD46-A1D2-6E683434E9F3}" type="sibTrans" cxnId="{6B97D345-83A6-F54C-9DCB-58E84CF59A8F}">
      <dgm:prSet/>
      <dgm:spPr/>
      <dgm:t>
        <a:bodyPr/>
        <a:lstStyle/>
        <a:p>
          <a:endParaRPr lang="zh-CN" altLang="en-US"/>
        </a:p>
      </dgm:t>
    </dgm:pt>
    <dgm:pt modelId="{2A646E84-710D-7340-B7E8-8800078836D1}">
      <dgm:prSet phldrT="[文本]"/>
      <dgm:spPr/>
      <dgm:t>
        <a:bodyPr/>
        <a:lstStyle/>
        <a:p>
          <a:r>
            <a:rPr lang="zh-CN" altLang="en-US" dirty="0" smtClean="0"/>
            <a:t>通过以下例子来看具体的实现</a:t>
          </a:r>
          <a:endParaRPr lang="zh-CN" altLang="en-US" dirty="0"/>
        </a:p>
      </dgm:t>
    </dgm:pt>
    <dgm:pt modelId="{DE68059D-5728-5D4C-B4BF-1BDA91C24EA4}" type="parTrans" cxnId="{721C332D-1659-5F4E-A0AA-CE0D5BC96075}">
      <dgm:prSet/>
      <dgm:spPr/>
      <dgm:t>
        <a:bodyPr/>
        <a:lstStyle/>
        <a:p>
          <a:endParaRPr lang="zh-CN" altLang="en-US"/>
        </a:p>
      </dgm:t>
    </dgm:pt>
    <dgm:pt modelId="{91EF1625-4A12-F342-882D-CD4ECD562166}" type="sibTrans" cxnId="{721C332D-1659-5F4E-A0AA-CE0D5BC96075}">
      <dgm:prSet/>
      <dgm:spPr/>
      <dgm:t>
        <a:bodyPr/>
        <a:lstStyle/>
        <a:p>
          <a:endParaRPr lang="zh-CN" altLang="en-US"/>
        </a:p>
      </dgm:t>
    </dgm:pt>
    <dgm:pt modelId="{0F25147E-C4BE-2749-BF03-EDE7A7ACDE45}">
      <dgm:prSet phldrT="[文本]"/>
      <dgm:spPr/>
      <dgm:t>
        <a:bodyPr/>
        <a:lstStyle/>
        <a:p>
          <a:r>
            <a:rPr lang="zh-CN" altLang="en-US" dirty="0" smtClean="0"/>
            <a:t>查询选修</a:t>
          </a:r>
          <a:r>
            <a:rPr lang="en-US" altLang="zh-CN" dirty="0" smtClean="0"/>
            <a:t>’5’</a:t>
          </a:r>
          <a:r>
            <a:rPr lang="zh-CN" altLang="en-US" dirty="0" smtClean="0"/>
            <a:t>号课程的成绩前</a:t>
          </a:r>
          <a:r>
            <a:rPr lang="en-US" altLang="zh-CN" dirty="0" smtClean="0"/>
            <a:t>10</a:t>
          </a:r>
          <a:r>
            <a:rPr lang="zh-CN" altLang="en-US" dirty="0" smtClean="0"/>
            <a:t>名的学生的学号和成绩</a:t>
          </a:r>
          <a:endParaRPr lang="zh-CN" altLang="en-US" dirty="0"/>
        </a:p>
      </dgm:t>
    </dgm:pt>
    <dgm:pt modelId="{05C8E77D-3027-C141-8101-4F3677EE6306}" type="parTrans" cxnId="{205CE9CD-8841-0B40-A0DA-BC846039848B}">
      <dgm:prSet/>
      <dgm:spPr/>
      <dgm:t>
        <a:bodyPr/>
        <a:lstStyle/>
        <a:p>
          <a:endParaRPr lang="zh-CN" altLang="en-US"/>
        </a:p>
      </dgm:t>
    </dgm:pt>
    <dgm:pt modelId="{6B20082B-EB98-A843-9B4C-E0CA14C4F87E}" type="sibTrans" cxnId="{205CE9CD-8841-0B40-A0DA-BC846039848B}">
      <dgm:prSet/>
      <dgm:spPr/>
      <dgm:t>
        <a:bodyPr/>
        <a:lstStyle/>
        <a:p>
          <a:endParaRPr lang="zh-CN" altLang="en-US"/>
        </a:p>
      </dgm:t>
    </dgm:pt>
    <dgm:pt modelId="{5EB10BBF-DBD3-8E47-A6AA-2F9904B5F19D}">
      <dgm:prSet phldrT="[文本]"/>
      <dgm:spPr/>
      <dgm:t>
        <a:bodyPr/>
        <a:lstStyle/>
        <a:p>
          <a:r>
            <a:rPr lang="en-US" altLang="zh-CN" dirty="0" smtClean="0"/>
            <a:t>WHERE</a:t>
          </a:r>
          <a:r>
            <a:rPr lang="zh-CN" altLang="en-US" dirty="0" smtClean="0"/>
            <a:t> </a:t>
          </a:r>
          <a:r>
            <a:rPr lang="en-US" altLang="zh-CN" dirty="0" err="1" smtClean="0"/>
            <a:t>cno</a:t>
          </a:r>
          <a:r>
            <a:rPr lang="en-US" altLang="zh-CN" dirty="0" smtClean="0"/>
            <a:t>=‘5’</a:t>
          </a:r>
          <a:endParaRPr lang="zh-CN" altLang="en-US" dirty="0"/>
        </a:p>
      </dgm:t>
    </dgm:pt>
    <dgm:pt modelId="{66FDD1F6-B0A4-A74C-A811-86FA1ED163E2}" type="parTrans" cxnId="{42504628-6C6E-4E4B-84DF-6D3F05450F56}">
      <dgm:prSet/>
      <dgm:spPr/>
      <dgm:t>
        <a:bodyPr/>
        <a:lstStyle/>
        <a:p>
          <a:endParaRPr lang="zh-CN" altLang="en-US"/>
        </a:p>
      </dgm:t>
    </dgm:pt>
    <dgm:pt modelId="{F2A7A15B-D82B-514A-8A39-ACCE9B025E15}" type="sibTrans" cxnId="{42504628-6C6E-4E4B-84DF-6D3F05450F56}">
      <dgm:prSet/>
      <dgm:spPr/>
      <dgm:t>
        <a:bodyPr/>
        <a:lstStyle/>
        <a:p>
          <a:endParaRPr lang="zh-CN" altLang="en-US"/>
        </a:p>
      </dgm:t>
    </dgm:pt>
    <dgm:pt modelId="{F5544B51-7989-C64A-B8B6-972DDD48C4D2}">
      <dgm:prSet phldrT="[文本]"/>
      <dgm:spPr/>
      <dgm:t>
        <a:bodyPr/>
        <a:lstStyle/>
        <a:p>
          <a:r>
            <a:rPr lang="en-US" altLang="zh-CN" dirty="0" smtClean="0"/>
            <a:t>ORDER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grade</a:t>
          </a:r>
          <a:r>
            <a:rPr lang="zh-CN" altLang="en-US" dirty="0" smtClean="0"/>
            <a:t> </a:t>
          </a:r>
          <a:r>
            <a:rPr lang="en-US" altLang="zh-CN" dirty="0" smtClean="0"/>
            <a:t>DESC;</a:t>
          </a:r>
          <a:endParaRPr lang="zh-CN" altLang="en-US" dirty="0"/>
        </a:p>
      </dgm:t>
    </dgm:pt>
    <dgm:pt modelId="{33C5E560-E94B-5E48-B37A-044214D95D90}" type="parTrans" cxnId="{804C5352-D9E7-7845-BD8C-B20676CDB695}">
      <dgm:prSet/>
      <dgm:spPr/>
      <dgm:t>
        <a:bodyPr/>
        <a:lstStyle/>
        <a:p>
          <a:endParaRPr lang="zh-CN" altLang="en-US"/>
        </a:p>
      </dgm:t>
    </dgm:pt>
    <dgm:pt modelId="{32C78675-2D02-984D-9AC8-8BF58F1676D4}" type="sibTrans" cxnId="{804C5352-D9E7-7845-BD8C-B20676CDB695}">
      <dgm:prSet/>
      <dgm:spPr/>
      <dgm:t>
        <a:bodyPr/>
        <a:lstStyle/>
        <a:p>
          <a:endParaRPr lang="zh-CN" altLang="en-US"/>
        </a:p>
      </dgm:t>
    </dgm:pt>
    <dgm:pt modelId="{69BB7F40-02F2-E94B-8EA8-D03079240C8A}">
      <dgm:prSet phldrT="[文本]"/>
      <dgm:spPr/>
      <dgm:t>
        <a:bodyPr/>
        <a:lstStyle/>
        <a:p>
          <a:r>
            <a:rPr lang="en-US" altLang="zh-CN" dirty="0" smtClean="0"/>
            <a:t>MySQL</a:t>
          </a:r>
          <a:r>
            <a:rPr lang="zh-CN" altLang="en-US" dirty="0" smtClean="0"/>
            <a:t> 中实现了 </a:t>
          </a:r>
          <a:r>
            <a:rPr lang="en-US" altLang="zh-CN" dirty="0" smtClean="0"/>
            <a:t>LIMIT</a:t>
          </a:r>
          <a:r>
            <a:rPr lang="zh-CN" altLang="en-US" dirty="0" smtClean="0"/>
            <a:t>短语，基本形式如下：</a:t>
          </a:r>
          <a:endParaRPr lang="zh-CN" altLang="en-US" dirty="0"/>
        </a:p>
      </dgm:t>
    </dgm:pt>
    <dgm:pt modelId="{F200014B-DEF7-C640-9600-35502C9A710A}" type="parTrans" cxnId="{BAC79718-2136-0649-8F8F-5863DE1250D6}">
      <dgm:prSet/>
      <dgm:spPr/>
      <dgm:t>
        <a:bodyPr/>
        <a:lstStyle/>
        <a:p>
          <a:endParaRPr lang="zh-CN" altLang="en-US"/>
        </a:p>
      </dgm:t>
    </dgm:pt>
    <dgm:pt modelId="{EE480E08-8C6F-1C4B-81BE-EE16B8A667C0}" type="sibTrans" cxnId="{BAC79718-2136-0649-8F8F-5863DE1250D6}">
      <dgm:prSet/>
      <dgm:spPr/>
      <dgm:t>
        <a:bodyPr/>
        <a:lstStyle/>
        <a:p>
          <a:endParaRPr lang="zh-CN" altLang="en-US"/>
        </a:p>
      </dgm:t>
    </dgm:pt>
    <dgm:pt modelId="{DC267ABB-C48F-2F40-BDA4-85066234DBEE}">
      <dgm:prSet phldrT="[文本]"/>
      <dgm:spPr/>
      <dgm:t>
        <a:bodyPr/>
        <a:lstStyle/>
        <a:p>
          <a:r>
            <a:rPr lang="en-US" altLang="zh-CN" dirty="0" smtClean="0"/>
            <a:t>SELECT</a:t>
          </a:r>
          <a:r>
            <a:rPr lang="zh-CN" altLang="en-US" dirty="0" smtClean="0"/>
            <a:t> *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&lt;table&gt;</a:t>
          </a:r>
          <a:r>
            <a:rPr lang="zh-CN" altLang="en-US" dirty="0" smtClean="0"/>
            <a:t> </a:t>
          </a:r>
          <a:r>
            <a:rPr lang="en-US" altLang="zh-CN" dirty="0" smtClean="0"/>
            <a:t>LIMIT</a:t>
          </a:r>
          <a:r>
            <a:rPr lang="zh-CN" altLang="en-US" dirty="0" smtClean="0"/>
            <a:t> </a:t>
          </a:r>
          <a:r>
            <a:rPr lang="en-US" altLang="zh-CN" dirty="0" smtClean="0"/>
            <a:t>[&lt;offset&gt;,]</a:t>
          </a:r>
          <a:r>
            <a:rPr lang="zh-CN" altLang="en-US" dirty="0" smtClean="0"/>
            <a:t> </a:t>
          </a:r>
          <a:r>
            <a:rPr lang="en-US" altLang="zh-CN" dirty="0" smtClean="0"/>
            <a:t>&lt;rows&gt;</a:t>
          </a:r>
          <a:endParaRPr lang="zh-CN" altLang="en-US" dirty="0"/>
        </a:p>
      </dgm:t>
    </dgm:pt>
    <dgm:pt modelId="{C358D530-BB50-5244-B20D-F9568F6C6FA1}" type="parTrans" cxnId="{A743CAD8-27F3-6A4A-9E76-EF03F6DCEC71}">
      <dgm:prSet/>
      <dgm:spPr/>
      <dgm:t>
        <a:bodyPr/>
        <a:lstStyle/>
        <a:p>
          <a:endParaRPr lang="zh-CN" altLang="en-US"/>
        </a:p>
      </dgm:t>
    </dgm:pt>
    <dgm:pt modelId="{DF2B5AC6-D1AD-5A4D-9FE2-2B1BC6B029BF}" type="sibTrans" cxnId="{A743CAD8-27F3-6A4A-9E76-EF03F6DCEC71}">
      <dgm:prSet/>
      <dgm:spPr/>
      <dgm:t>
        <a:bodyPr/>
        <a:lstStyle/>
        <a:p>
          <a:endParaRPr lang="zh-CN" altLang="en-US"/>
        </a:p>
      </dgm:t>
    </dgm:pt>
    <dgm:pt modelId="{276E67A2-68BE-574F-98F7-8BD4CB0E3FFC}">
      <dgm:prSet phldrT="[文本]"/>
      <dgm:spPr/>
      <dgm:t>
        <a:bodyPr/>
        <a:lstStyle/>
        <a:p>
          <a:r>
            <a:rPr lang="en-US" altLang="zh-CN" dirty="0" smtClean="0"/>
            <a:t>table:</a:t>
          </a:r>
          <a:r>
            <a:rPr lang="zh-CN" altLang="en-US" dirty="0" smtClean="0"/>
            <a:t>表名；</a:t>
          </a:r>
          <a:r>
            <a:rPr lang="en-US" altLang="zh-CN" dirty="0" smtClean="0"/>
            <a:t>offset</a:t>
          </a:r>
          <a:r>
            <a:rPr lang="zh-CN" altLang="en-US" dirty="0" smtClean="0"/>
            <a:t>：记录偏移量，即从第几条记录开始；</a:t>
          </a:r>
          <a:r>
            <a:rPr lang="en-US" altLang="zh-CN" dirty="0" smtClean="0"/>
            <a:t>rows</a:t>
          </a:r>
          <a:r>
            <a:rPr lang="zh-CN" altLang="en-US" dirty="0" smtClean="0"/>
            <a:t>：结果记录条数</a:t>
          </a:r>
          <a:endParaRPr lang="zh-CN" altLang="en-US" dirty="0"/>
        </a:p>
      </dgm:t>
    </dgm:pt>
    <dgm:pt modelId="{49BFF0EB-17AD-0340-9F18-8FE58619B347}" type="parTrans" cxnId="{6194D338-A442-D049-993D-777F1B3E04AA}">
      <dgm:prSet/>
      <dgm:spPr/>
      <dgm:t>
        <a:bodyPr/>
        <a:lstStyle/>
        <a:p>
          <a:endParaRPr lang="zh-CN" altLang="en-US"/>
        </a:p>
      </dgm:t>
    </dgm:pt>
    <dgm:pt modelId="{C53694C9-3B27-FF40-9F95-51FFF412EB1C}" type="sibTrans" cxnId="{6194D338-A442-D049-993D-777F1B3E04AA}">
      <dgm:prSet/>
      <dgm:spPr/>
      <dgm:t>
        <a:bodyPr/>
        <a:lstStyle/>
        <a:p>
          <a:endParaRPr lang="zh-CN" altLang="en-US"/>
        </a:p>
      </dgm:t>
    </dgm:pt>
    <dgm:pt modelId="{5222D3A8-3030-724D-8BA4-78254C9BD9BE}">
      <dgm:prSet phldrT="[文本]"/>
      <dgm:spPr/>
      <dgm:t>
        <a:bodyPr/>
        <a:lstStyle/>
        <a:p>
          <a:r>
            <a:rPr lang="en-US" altLang="zh-CN" dirty="0" smtClean="0"/>
            <a:t>SELECT</a:t>
          </a:r>
          <a:r>
            <a:rPr lang="zh-CN" altLang="en-US" dirty="0" smtClean="0"/>
            <a:t> </a:t>
          </a:r>
          <a:r>
            <a:rPr lang="en-US" altLang="zh-CN" dirty="0" err="1" smtClean="0"/>
            <a:t>sno</a:t>
          </a:r>
          <a:r>
            <a:rPr lang="en-US" altLang="zh-CN" dirty="0" smtClean="0"/>
            <a:t>, grade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SC</a:t>
          </a:r>
          <a:endParaRPr lang="zh-CN" altLang="en-US" dirty="0"/>
        </a:p>
      </dgm:t>
    </dgm:pt>
    <dgm:pt modelId="{807B1AAA-0D46-6849-953F-831128178C9A}" type="parTrans" cxnId="{B42CE8CE-265B-6540-B899-8A966C89B543}">
      <dgm:prSet/>
      <dgm:spPr/>
      <dgm:t>
        <a:bodyPr/>
        <a:lstStyle/>
        <a:p>
          <a:endParaRPr lang="zh-CN" altLang="en-US"/>
        </a:p>
      </dgm:t>
    </dgm:pt>
    <dgm:pt modelId="{4399FBD7-C9AD-0E4C-BCD0-BC7AB8C422A3}" type="sibTrans" cxnId="{B42CE8CE-265B-6540-B899-8A966C89B543}">
      <dgm:prSet/>
      <dgm:spPr/>
      <dgm:t>
        <a:bodyPr/>
        <a:lstStyle/>
        <a:p>
          <a:endParaRPr lang="zh-CN" altLang="en-US"/>
        </a:p>
      </dgm:t>
    </dgm:pt>
    <dgm:pt modelId="{60B19318-1380-9741-9DA8-3AD0D8EC7B59}">
      <dgm:prSet phldrT="[文本]"/>
      <dgm:spPr/>
      <dgm:t>
        <a:bodyPr/>
        <a:lstStyle/>
        <a:p>
          <a:r>
            <a:rPr lang="en-US" altLang="zh-CN" dirty="0" smtClean="0"/>
            <a:t>WHERE</a:t>
          </a:r>
          <a:r>
            <a:rPr lang="zh-CN" altLang="en-US" dirty="0" smtClean="0"/>
            <a:t> </a:t>
          </a:r>
          <a:r>
            <a:rPr lang="en-US" altLang="zh-CN" dirty="0" err="1" smtClean="0"/>
            <a:t>cno</a:t>
          </a:r>
          <a:r>
            <a:rPr lang="en-US" altLang="zh-CN" dirty="0" smtClean="0"/>
            <a:t>=‘5’</a:t>
          </a:r>
          <a:endParaRPr lang="zh-CN" altLang="en-US" dirty="0"/>
        </a:p>
      </dgm:t>
    </dgm:pt>
    <dgm:pt modelId="{F8EDD1FE-F7D7-9D46-AD10-2BD76B9CACA4}" type="parTrans" cxnId="{E7172B8E-7343-2842-8556-BC64F343B8E1}">
      <dgm:prSet/>
      <dgm:spPr/>
      <dgm:t>
        <a:bodyPr/>
        <a:lstStyle/>
        <a:p>
          <a:endParaRPr lang="zh-CN" altLang="en-US"/>
        </a:p>
      </dgm:t>
    </dgm:pt>
    <dgm:pt modelId="{6C8F73FF-C3FE-8241-BB85-0399CD519AB9}" type="sibTrans" cxnId="{E7172B8E-7343-2842-8556-BC64F343B8E1}">
      <dgm:prSet/>
      <dgm:spPr/>
      <dgm:t>
        <a:bodyPr/>
        <a:lstStyle/>
        <a:p>
          <a:endParaRPr lang="zh-CN" altLang="en-US"/>
        </a:p>
      </dgm:t>
    </dgm:pt>
    <dgm:pt modelId="{DCD370E9-6660-3B44-AE56-B85FE7B048CF}">
      <dgm:prSet phldrT="[文本]"/>
      <dgm:spPr/>
      <dgm:t>
        <a:bodyPr/>
        <a:lstStyle/>
        <a:p>
          <a:r>
            <a:rPr lang="en-US" altLang="zh-CN" dirty="0" smtClean="0"/>
            <a:t>ORDER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grade</a:t>
          </a:r>
          <a:r>
            <a:rPr lang="zh-CN" altLang="en-US" dirty="0" smtClean="0"/>
            <a:t> </a:t>
          </a:r>
          <a:r>
            <a:rPr lang="en-US" altLang="zh-CN" dirty="0" smtClean="0"/>
            <a:t>DESC</a:t>
          </a:r>
          <a:r>
            <a:rPr lang="zh-CN" altLang="en-US" dirty="0" smtClean="0"/>
            <a:t> </a:t>
          </a:r>
          <a:r>
            <a:rPr lang="en-US" altLang="zh-CN" dirty="0" smtClean="0"/>
            <a:t>LIMIT</a:t>
          </a:r>
          <a:r>
            <a:rPr lang="zh-CN" altLang="en-US" dirty="0" smtClean="0"/>
            <a:t> </a:t>
          </a:r>
          <a:r>
            <a:rPr lang="en-US" altLang="zh-CN" dirty="0" smtClean="0"/>
            <a:t>0,10</a:t>
          </a:r>
          <a:endParaRPr lang="zh-CN" altLang="en-US" dirty="0"/>
        </a:p>
      </dgm:t>
    </dgm:pt>
    <dgm:pt modelId="{3FB31D51-ABF2-AD44-876D-ACC71C59FE1A}" type="parTrans" cxnId="{1808A5A0-51E9-9B46-8E5E-47BD63A6470D}">
      <dgm:prSet/>
      <dgm:spPr/>
      <dgm:t>
        <a:bodyPr/>
        <a:lstStyle/>
        <a:p>
          <a:endParaRPr lang="zh-CN" altLang="en-US"/>
        </a:p>
      </dgm:t>
    </dgm:pt>
    <dgm:pt modelId="{78138978-4C48-6E45-BD2B-5387DC26C0F6}" type="sibTrans" cxnId="{1808A5A0-51E9-9B46-8E5E-47BD63A6470D}">
      <dgm:prSet/>
      <dgm:spPr/>
      <dgm:t>
        <a:bodyPr/>
        <a:lstStyle/>
        <a:p>
          <a:endParaRPr lang="zh-CN" altLang="en-US"/>
        </a:p>
      </dgm:t>
    </dgm:pt>
    <dgm:pt modelId="{1F24F615-8EF1-684A-A732-383B662BC6BE}">
      <dgm:prSet phldrT="[文本]"/>
      <dgm:spPr/>
      <dgm:t>
        <a:bodyPr/>
        <a:lstStyle/>
        <a:p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(SELECT</a:t>
          </a:r>
          <a:r>
            <a:rPr lang="zh-CN" altLang="en-US" dirty="0" smtClean="0"/>
            <a:t> </a:t>
          </a:r>
          <a:r>
            <a:rPr lang="en-US" altLang="zh-CN" dirty="0" err="1" smtClean="0"/>
            <a:t>sno</a:t>
          </a:r>
          <a:r>
            <a:rPr lang="en-US" altLang="zh-CN" dirty="0" smtClean="0"/>
            <a:t>, grade</a:t>
          </a:r>
          <a:r>
            <a:rPr lang="zh-CN" altLang="en-US" dirty="0" smtClean="0"/>
            <a:t> </a:t>
          </a:r>
          <a:r>
            <a:rPr lang="en-US" altLang="zh-CN" dirty="0" smtClean="0"/>
            <a:t>FROM</a:t>
          </a:r>
          <a:r>
            <a:rPr lang="zh-CN" altLang="en-US" dirty="0" smtClean="0"/>
            <a:t> </a:t>
          </a:r>
          <a:r>
            <a:rPr lang="en-US" altLang="zh-CN" dirty="0" smtClean="0"/>
            <a:t>SC</a:t>
          </a:r>
          <a:r>
            <a:rPr lang="zh-CN" altLang="en-US" dirty="0" smtClean="0"/>
            <a:t> </a:t>
          </a:r>
          <a:r>
            <a:rPr lang="en-US" altLang="zh-CN" dirty="0" smtClean="0"/>
            <a:t>WHERE</a:t>
          </a:r>
          <a:r>
            <a:rPr lang="zh-CN" altLang="en-US" dirty="0" smtClean="0"/>
            <a:t> </a:t>
          </a:r>
          <a:r>
            <a:rPr lang="en-US" altLang="zh-CN" dirty="0" err="1" smtClean="0"/>
            <a:t>cno</a:t>
          </a:r>
          <a:r>
            <a:rPr lang="en-US" altLang="zh-CN" dirty="0" smtClean="0"/>
            <a:t>=‘5’</a:t>
          </a:r>
          <a:r>
            <a:rPr lang="zh-CN" altLang="en-US" dirty="0" smtClean="0"/>
            <a:t> </a:t>
          </a:r>
          <a:r>
            <a:rPr lang="en-US" altLang="zh-CN" dirty="0" smtClean="0"/>
            <a:t>ORDER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grade</a:t>
          </a:r>
          <a:r>
            <a:rPr lang="zh-CN" altLang="en-US" dirty="0" smtClean="0"/>
            <a:t> </a:t>
          </a:r>
          <a:r>
            <a:rPr lang="en-US" altLang="zh-CN" dirty="0" smtClean="0"/>
            <a:t>DESC)</a:t>
          </a:r>
          <a:endParaRPr lang="zh-CN" altLang="en-US" dirty="0"/>
        </a:p>
      </dgm:t>
    </dgm:pt>
    <dgm:pt modelId="{443D6FA6-A345-8D49-9AA7-FF6C7850EC89}" type="parTrans" cxnId="{1A6600D1-6433-8640-AF87-73E0D2C20DC1}">
      <dgm:prSet/>
      <dgm:spPr/>
      <dgm:t>
        <a:bodyPr/>
        <a:lstStyle/>
        <a:p>
          <a:endParaRPr lang="zh-CN" altLang="en-US"/>
        </a:p>
      </dgm:t>
    </dgm:pt>
    <dgm:pt modelId="{536AAAD4-6C5F-DC4B-9395-8941F145F445}" type="sibTrans" cxnId="{1A6600D1-6433-8640-AF87-73E0D2C20DC1}">
      <dgm:prSet/>
      <dgm:spPr/>
      <dgm:t>
        <a:bodyPr/>
        <a:lstStyle/>
        <a:p>
          <a:endParaRPr lang="zh-CN" altLang="en-US"/>
        </a:p>
      </dgm:t>
    </dgm:pt>
    <dgm:pt modelId="{E9494140-61D9-5C45-9518-E1FD461699F7}">
      <dgm:prSet phldrT="[文本]"/>
      <dgm:spPr/>
      <dgm:t>
        <a:bodyPr/>
        <a:lstStyle/>
        <a:p>
          <a:r>
            <a:rPr lang="en-US" altLang="zh-CN" dirty="0" smtClean="0"/>
            <a:t>WHERE</a:t>
          </a:r>
          <a:r>
            <a:rPr lang="zh-CN" altLang="en-US" dirty="0" smtClean="0"/>
            <a:t> </a:t>
          </a:r>
          <a:r>
            <a:rPr lang="en-US" altLang="zh-CN" dirty="0" smtClean="0"/>
            <a:t>ROWNUM&lt;=10</a:t>
          </a:r>
          <a:endParaRPr lang="zh-CN" altLang="en-US" dirty="0"/>
        </a:p>
      </dgm:t>
    </dgm:pt>
    <dgm:pt modelId="{B5CB3476-A883-E64E-9F94-BF0A69C13FAD}" type="parTrans" cxnId="{AC3C2B08-8703-0840-84A9-9F911E4ACCE2}">
      <dgm:prSet/>
      <dgm:spPr/>
      <dgm:t>
        <a:bodyPr/>
        <a:lstStyle/>
        <a:p>
          <a:endParaRPr lang="zh-CN" altLang="en-US"/>
        </a:p>
      </dgm:t>
    </dgm:pt>
    <dgm:pt modelId="{DC1A119D-36B8-8240-B29D-61C769FAEB3B}" type="sibTrans" cxnId="{AC3C2B08-8703-0840-84A9-9F911E4ACCE2}">
      <dgm:prSet/>
      <dgm:spPr/>
      <dgm:t>
        <a:bodyPr/>
        <a:lstStyle/>
        <a:p>
          <a:endParaRPr lang="zh-CN" altLang="en-US"/>
        </a:p>
      </dgm:t>
    </dgm:pt>
    <dgm:pt modelId="{636612E2-7551-D545-9BB4-55BF694D449F}">
      <dgm:prSet phldrT="[文本]"/>
      <dgm:spPr/>
      <dgm:t>
        <a:bodyPr/>
        <a:lstStyle/>
        <a:p>
          <a:r>
            <a:rPr lang="en-US" altLang="zh-CN" dirty="0" smtClean="0"/>
            <a:t>ORDER</a:t>
          </a:r>
          <a:r>
            <a:rPr lang="zh-CN" altLang="en-US" dirty="0" smtClean="0"/>
            <a:t> </a:t>
          </a:r>
          <a:r>
            <a:rPr lang="en-US" altLang="zh-CN" dirty="0" smtClean="0"/>
            <a:t>BY</a:t>
          </a:r>
          <a:r>
            <a:rPr lang="zh-CN" altLang="en-US" dirty="0" smtClean="0"/>
            <a:t> </a:t>
          </a:r>
          <a:r>
            <a:rPr lang="en-US" altLang="zh-CN" dirty="0" smtClean="0"/>
            <a:t>ROWNUM</a:t>
          </a:r>
          <a:r>
            <a:rPr lang="zh-CN" altLang="en-US" dirty="0" smtClean="0"/>
            <a:t> </a:t>
          </a:r>
          <a:r>
            <a:rPr lang="en-US" altLang="zh-CN" dirty="0" smtClean="0"/>
            <a:t>ASC</a:t>
          </a:r>
          <a:endParaRPr lang="zh-CN" altLang="en-US" dirty="0"/>
        </a:p>
      </dgm:t>
    </dgm:pt>
    <dgm:pt modelId="{8C1C53D2-C7D1-4743-B027-96BC6E512E8D}" type="parTrans" cxnId="{30CD7BD1-3CA9-2E42-A131-A31E91BC5A1B}">
      <dgm:prSet/>
      <dgm:spPr/>
      <dgm:t>
        <a:bodyPr/>
        <a:lstStyle/>
        <a:p>
          <a:endParaRPr lang="zh-CN" altLang="en-US"/>
        </a:p>
      </dgm:t>
    </dgm:pt>
    <dgm:pt modelId="{21C577E6-C9D9-3142-8FAE-35CB8CEE7E6A}" type="sibTrans" cxnId="{30CD7BD1-3CA9-2E42-A131-A31E91BC5A1B}">
      <dgm:prSet/>
      <dgm:spPr/>
      <dgm:t>
        <a:bodyPr/>
        <a:lstStyle/>
        <a:p>
          <a:endParaRPr lang="zh-CN" altLang="en-US"/>
        </a:p>
      </dgm:t>
    </dgm:pt>
    <dgm:pt modelId="{4250CDB6-C1B3-45FC-9AB0-91FC95D49407}">
      <dgm:prSet phldrT="[文本]"/>
      <dgm:spPr/>
      <dgm:t>
        <a:bodyPr/>
        <a:lstStyle/>
        <a:p>
          <a:r>
            <a:rPr lang="en-US" altLang="zh-CN" dirty="0" smtClean="0"/>
            <a:t>Oracle</a:t>
          </a:r>
          <a:r>
            <a:rPr lang="zh-CN" altLang="en-US" dirty="0" smtClean="0"/>
            <a:t> 数据表中有一个隐含字段 </a:t>
          </a:r>
          <a:r>
            <a:rPr lang="en-US" altLang="zh-CN" dirty="0" smtClean="0"/>
            <a:t>ROWNUM</a:t>
          </a:r>
          <a:r>
            <a:rPr lang="zh-CN" altLang="en-US" dirty="0" smtClean="0"/>
            <a:t>，表示记录号，表中的每一条记录都有一个记录号，只要记录不重新排序，该记录号不变。</a:t>
          </a:r>
          <a:endParaRPr lang="zh-CN" altLang="en-US" dirty="0"/>
        </a:p>
      </dgm:t>
    </dgm:pt>
    <dgm:pt modelId="{3FF0FA1A-6278-4D01-91D3-1022A113121E}" type="parTrans" cxnId="{D3F47C15-6C8F-4893-98EE-86846A435B7A}">
      <dgm:prSet/>
      <dgm:spPr/>
      <dgm:t>
        <a:bodyPr/>
        <a:lstStyle/>
        <a:p>
          <a:endParaRPr lang="zh-CN" altLang="en-US"/>
        </a:p>
      </dgm:t>
    </dgm:pt>
    <dgm:pt modelId="{64EA92D3-4F61-4F5A-9BDA-4116FA547410}" type="sibTrans" cxnId="{D3F47C15-6C8F-4893-98EE-86846A435B7A}">
      <dgm:prSet/>
      <dgm:spPr/>
      <dgm:t>
        <a:bodyPr/>
        <a:lstStyle/>
        <a:p>
          <a:endParaRPr lang="zh-CN" altLang="en-US"/>
        </a:p>
      </dgm:t>
    </dgm:pt>
    <dgm:pt modelId="{2E88D4CF-C1FD-464A-9F25-2AD95CD86B30}" type="pres">
      <dgm:prSet presAssocID="{DB768BEB-A248-F447-BBD2-707EB57C93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63DFBF-644B-D946-870D-374D455BEFB3}" type="pres">
      <dgm:prSet presAssocID="{F62132EA-A036-3B44-8A48-B3DD713146F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EB031-58C3-1F48-A79C-750BEEF49B44}" type="pres">
      <dgm:prSet presAssocID="{F62132EA-A036-3B44-8A48-B3DD713146F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2B11B-2F9C-3740-97DF-AB00618FBEE6}" type="pres">
      <dgm:prSet presAssocID="{F1D767DB-490E-AD4B-9C45-079A05B5F95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507AF-7E9A-124A-A41A-722249A52AEA}" type="pres">
      <dgm:prSet presAssocID="{F1D767DB-490E-AD4B-9C45-079A05B5F95A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6BCFB6-4372-604F-BC03-506953B1D098}" type="pres">
      <dgm:prSet presAssocID="{30F2310D-27E0-544B-A59C-2AAB0D5B580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D6FB5-3348-804D-8732-5EBAC9485FCF}" type="pres">
      <dgm:prSet presAssocID="{30F2310D-27E0-544B-A59C-2AAB0D5B5805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3CC7C-0420-194C-B356-D90BEC4DC6B1}" type="pres">
      <dgm:prSet presAssocID="{F90D9683-D2C3-F249-9DB4-A8F7315382D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E63B6-F782-2A4D-959D-EF519CE1ABC5}" type="pres">
      <dgm:prSet presAssocID="{F90D9683-D2C3-F249-9DB4-A8F7315382D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5CE9CD-8841-0B40-A0DA-BC846039848B}" srcId="{F62132EA-A036-3B44-8A48-B3DD713146F6}" destId="{0F25147E-C4BE-2749-BF03-EDE7A7ACDE45}" srcOrd="1" destOrd="0" parTransId="{05C8E77D-3027-C141-8101-4F3677EE6306}" sibTransId="{6B20082B-EB98-A843-9B4C-E0CA14C4F87E}"/>
    <dgm:cxn modelId="{D3F47C15-6C8F-4893-98EE-86846A435B7A}" srcId="{30F2310D-27E0-544B-A59C-2AAB0D5B5805}" destId="{4250CDB6-C1B3-45FC-9AB0-91FC95D49407}" srcOrd="0" destOrd="0" parTransId="{3FF0FA1A-6278-4D01-91D3-1022A113121E}" sibTransId="{64EA92D3-4F61-4F5A-9BDA-4116FA547410}"/>
    <dgm:cxn modelId="{6194D338-A442-D049-993D-777F1B3E04AA}" srcId="{DC267ABB-C48F-2F40-BDA4-85066234DBEE}" destId="{276E67A2-68BE-574F-98F7-8BD4CB0E3FFC}" srcOrd="0" destOrd="0" parTransId="{49BFF0EB-17AD-0340-9F18-8FE58619B347}" sibTransId="{C53694C9-3B27-FF40-9F95-51FFF412EB1C}"/>
    <dgm:cxn modelId="{36314B6A-0BDC-4D43-9F31-571D4CEE4571}" srcId="{F1D767DB-490E-AD4B-9C45-079A05B5F95A}" destId="{7BE81626-C9AE-FD45-98B7-A65C956A7E3C}" srcOrd="0" destOrd="0" parTransId="{5ABEC552-C61B-3E4C-8F78-1290DF0260BF}" sibTransId="{77348E0F-7A6F-E34B-B053-E8736ABDD172}"/>
    <dgm:cxn modelId="{1808A5A0-51E9-9B46-8E5E-47BD63A6470D}" srcId="{5222D3A8-3030-724D-8BA4-78254C9BD9BE}" destId="{DCD370E9-6660-3B44-AE56-B85FE7B048CF}" srcOrd="1" destOrd="0" parTransId="{3FB31D51-ABF2-AD44-876D-ACC71C59FE1A}" sibTransId="{78138978-4C48-6E45-BD2B-5387DC26C0F6}"/>
    <dgm:cxn modelId="{BAC79718-2136-0649-8F8F-5863DE1250D6}" srcId="{F90D9683-D2C3-F249-9DB4-A8F7315382DA}" destId="{69BB7F40-02F2-E94B-8EA8-D03079240C8A}" srcOrd="0" destOrd="0" parTransId="{F200014B-DEF7-C640-9600-35502C9A710A}" sibTransId="{EE480E08-8C6F-1C4B-81BE-EE16B8A667C0}"/>
    <dgm:cxn modelId="{49303C52-4B91-944F-80F1-7F22D251AF92}" srcId="{30F2310D-27E0-544B-A59C-2AAB0D5B5805}" destId="{776062CA-242D-264D-AD4F-0F26FC6F775D}" srcOrd="1" destOrd="0" parTransId="{CB8AD22E-60E6-F14A-9D7E-697D163049BD}" sibTransId="{2B70F43B-77B5-EC40-A008-9D3C1A7821F9}"/>
    <dgm:cxn modelId="{A303AACF-98E3-BC4C-AA79-5E01469F96B3}" type="presOf" srcId="{F5544B51-7989-C64A-B8B6-972DDD48C4D2}" destId="{DA5507AF-7E9A-124A-A41A-722249A52AEA}" srcOrd="0" destOrd="2" presId="urn:microsoft.com/office/officeart/2005/8/layout/vList2"/>
    <dgm:cxn modelId="{E5ED4F10-B03C-D845-BF3C-49EBDF94E01A}" type="presOf" srcId="{276E67A2-68BE-574F-98F7-8BD4CB0E3FFC}" destId="{9DBE63B6-F782-2A4D-959D-EF519CE1ABC5}" srcOrd="0" destOrd="2" presId="urn:microsoft.com/office/officeart/2005/8/layout/vList2"/>
    <dgm:cxn modelId="{505C54D9-4805-9645-B481-B501D6E40370}" type="presOf" srcId="{5EB10BBF-DBD3-8E47-A6AA-2F9904B5F19D}" destId="{DA5507AF-7E9A-124A-A41A-722249A52AEA}" srcOrd="0" destOrd="1" presId="urn:microsoft.com/office/officeart/2005/8/layout/vList2"/>
    <dgm:cxn modelId="{804C5352-D9E7-7845-BD8C-B20676CDB695}" srcId="{7BE81626-C9AE-FD45-98B7-A65C956A7E3C}" destId="{F5544B51-7989-C64A-B8B6-972DDD48C4D2}" srcOrd="1" destOrd="0" parTransId="{33C5E560-E94B-5E48-B37A-044214D95D90}" sibTransId="{32C78675-2D02-984D-9AC8-8BF58F1676D4}"/>
    <dgm:cxn modelId="{AC3C2B08-8703-0840-84A9-9F911E4ACCE2}" srcId="{776062CA-242D-264D-AD4F-0F26FC6F775D}" destId="{E9494140-61D9-5C45-9518-E1FD461699F7}" srcOrd="1" destOrd="0" parTransId="{B5CB3476-A883-E64E-9F94-BF0A69C13FAD}" sibTransId="{DC1A119D-36B8-8240-B29D-61C769FAEB3B}"/>
    <dgm:cxn modelId="{C4AD567B-082A-FB45-9B6C-013C49A91DAA}" srcId="{DB768BEB-A248-F447-BBD2-707EB57C939F}" destId="{F90D9683-D2C3-F249-9DB4-A8F7315382DA}" srcOrd="3" destOrd="0" parTransId="{6276D127-3A2D-D54A-AABC-BC47B6FB6099}" sibTransId="{A5A3F394-0E08-334C-A9A7-CB9A6B566496}"/>
    <dgm:cxn modelId="{ED8E6024-8DF9-1C47-AC26-04F513BCF54E}" type="presOf" srcId="{2A646E84-710D-7340-B7E8-8800078836D1}" destId="{CF8EB031-58C3-1F48-A79C-750BEEF49B44}" srcOrd="0" destOrd="0" presId="urn:microsoft.com/office/officeart/2005/8/layout/vList2"/>
    <dgm:cxn modelId="{42504628-6C6E-4E4B-84DF-6D3F05450F56}" srcId="{7BE81626-C9AE-FD45-98B7-A65C956A7E3C}" destId="{5EB10BBF-DBD3-8E47-A6AA-2F9904B5F19D}" srcOrd="0" destOrd="0" parTransId="{66FDD1F6-B0A4-A74C-A811-86FA1ED163E2}" sibTransId="{F2A7A15B-D82B-514A-8A39-ACCE9B025E15}"/>
    <dgm:cxn modelId="{2C8A4DCC-A18F-D84F-A6F5-5016C316C612}" type="presOf" srcId="{F90D9683-D2C3-F249-9DB4-A8F7315382DA}" destId="{5AC3CC7C-0420-194C-B356-D90BEC4DC6B1}" srcOrd="0" destOrd="0" presId="urn:microsoft.com/office/officeart/2005/8/layout/vList2"/>
    <dgm:cxn modelId="{30CD7BD1-3CA9-2E42-A131-A31E91BC5A1B}" srcId="{776062CA-242D-264D-AD4F-0F26FC6F775D}" destId="{636612E2-7551-D545-9BB4-55BF694D449F}" srcOrd="2" destOrd="0" parTransId="{8C1C53D2-C7D1-4743-B027-96BC6E512E8D}" sibTransId="{21C577E6-C9D9-3142-8FAE-35CB8CEE7E6A}"/>
    <dgm:cxn modelId="{6312E58D-A2D8-8547-8F1B-AA180D1935C3}" type="presOf" srcId="{F1D767DB-490E-AD4B-9C45-079A05B5F95A}" destId="{46C2B11B-2F9C-3740-97DF-AB00618FBEE6}" srcOrd="0" destOrd="0" presId="urn:microsoft.com/office/officeart/2005/8/layout/vList2"/>
    <dgm:cxn modelId="{B42CE8CE-265B-6540-B899-8A966C89B543}" srcId="{69BB7F40-02F2-E94B-8EA8-D03079240C8A}" destId="{5222D3A8-3030-724D-8BA4-78254C9BD9BE}" srcOrd="1" destOrd="0" parTransId="{807B1AAA-0D46-6849-953F-831128178C9A}" sibTransId="{4399FBD7-C9AD-0E4C-BCD0-BC7AB8C422A3}"/>
    <dgm:cxn modelId="{64E661E3-6A03-478A-A316-2FD9C8AD4416}" type="presOf" srcId="{4250CDB6-C1B3-45FC-9AB0-91FC95D49407}" destId="{153D6FB5-3348-804D-8732-5EBAC9485FCF}" srcOrd="0" destOrd="0" presId="urn:microsoft.com/office/officeart/2005/8/layout/vList2"/>
    <dgm:cxn modelId="{D86097AA-018B-450F-A7BD-734BF2A0BDC5}" type="presOf" srcId="{636612E2-7551-D545-9BB4-55BF694D449F}" destId="{153D6FB5-3348-804D-8732-5EBAC9485FCF}" srcOrd="0" destOrd="4" presId="urn:microsoft.com/office/officeart/2005/8/layout/vList2"/>
    <dgm:cxn modelId="{8DAD04F7-492F-3A46-BCCA-EA271385A9C7}" type="presOf" srcId="{5222D3A8-3030-724D-8BA4-78254C9BD9BE}" destId="{9DBE63B6-F782-2A4D-959D-EF519CE1ABC5}" srcOrd="0" destOrd="3" presId="urn:microsoft.com/office/officeart/2005/8/layout/vList2"/>
    <dgm:cxn modelId="{E93436E5-C142-4F1E-AFEE-1DC46803C54F}" type="presOf" srcId="{776062CA-242D-264D-AD4F-0F26FC6F775D}" destId="{153D6FB5-3348-804D-8732-5EBAC9485FCF}" srcOrd="0" destOrd="1" presId="urn:microsoft.com/office/officeart/2005/8/layout/vList2"/>
    <dgm:cxn modelId="{1A6600D1-6433-8640-AF87-73E0D2C20DC1}" srcId="{776062CA-242D-264D-AD4F-0F26FC6F775D}" destId="{1F24F615-8EF1-684A-A732-383B662BC6BE}" srcOrd="0" destOrd="0" parTransId="{443D6FA6-A345-8D49-9AA7-FF6C7850EC89}" sibTransId="{536AAAD4-6C5F-DC4B-9395-8941F145F445}"/>
    <dgm:cxn modelId="{D968F4DA-73DC-5B42-93B1-6EE85E5A6E1E}" srcId="{DB768BEB-A248-F447-BBD2-707EB57C939F}" destId="{30F2310D-27E0-544B-A59C-2AAB0D5B5805}" srcOrd="2" destOrd="0" parTransId="{CAB26094-2C30-A048-BB53-06EA39DCC42E}" sibTransId="{6E2B03FE-CCB8-0945-803A-07FA9A2B9BC4}"/>
    <dgm:cxn modelId="{36F7E485-2BB4-7545-ADF3-1CE67D8D89CA}" type="presOf" srcId="{60B19318-1380-9741-9DA8-3AD0D8EC7B59}" destId="{9DBE63B6-F782-2A4D-959D-EF519CE1ABC5}" srcOrd="0" destOrd="4" presId="urn:microsoft.com/office/officeart/2005/8/layout/vList2"/>
    <dgm:cxn modelId="{33B5BFB5-2F27-404C-9E16-3D78E8F82F4D}" type="presOf" srcId="{DC267ABB-C48F-2F40-BDA4-85066234DBEE}" destId="{9DBE63B6-F782-2A4D-959D-EF519CE1ABC5}" srcOrd="0" destOrd="1" presId="urn:microsoft.com/office/officeart/2005/8/layout/vList2"/>
    <dgm:cxn modelId="{6B97D345-83A6-F54C-9DCB-58E84CF59A8F}" srcId="{DB768BEB-A248-F447-BBD2-707EB57C939F}" destId="{F62132EA-A036-3B44-8A48-B3DD713146F6}" srcOrd="0" destOrd="0" parTransId="{FD5563C5-334B-224B-BB4B-FDB47A4F69DB}" sibTransId="{6DF07535-977A-BD46-A1D2-6E683434E9F3}"/>
    <dgm:cxn modelId="{7409F04F-DAE4-A64C-885B-964BAC383ADE}" type="presOf" srcId="{0F25147E-C4BE-2749-BF03-EDE7A7ACDE45}" destId="{CF8EB031-58C3-1F48-A79C-750BEEF49B44}" srcOrd="0" destOrd="1" presId="urn:microsoft.com/office/officeart/2005/8/layout/vList2"/>
    <dgm:cxn modelId="{9662F5FD-711F-9049-8A17-5113CB231857}" type="presOf" srcId="{30F2310D-27E0-544B-A59C-2AAB0D5B5805}" destId="{C06BCFB6-4372-604F-BC03-506953B1D098}" srcOrd="0" destOrd="0" presId="urn:microsoft.com/office/officeart/2005/8/layout/vList2"/>
    <dgm:cxn modelId="{7178A7DD-117B-4C6D-8DC9-37D4B8EEF046}" type="presOf" srcId="{1F24F615-8EF1-684A-A732-383B662BC6BE}" destId="{153D6FB5-3348-804D-8732-5EBAC9485FCF}" srcOrd="0" destOrd="2" presId="urn:microsoft.com/office/officeart/2005/8/layout/vList2"/>
    <dgm:cxn modelId="{D1238DD7-8BA2-9B4D-B7D5-C5DCD53A7DFD}" srcId="{DB768BEB-A248-F447-BBD2-707EB57C939F}" destId="{F1D767DB-490E-AD4B-9C45-079A05B5F95A}" srcOrd="1" destOrd="0" parTransId="{5184BA1E-7F57-8A40-8A9D-4DF829357623}" sibTransId="{74714768-D9C3-E840-8C86-98C754CFF2EF}"/>
    <dgm:cxn modelId="{A743CAD8-27F3-6A4A-9E76-EF03F6DCEC71}" srcId="{69BB7F40-02F2-E94B-8EA8-D03079240C8A}" destId="{DC267ABB-C48F-2F40-BDA4-85066234DBEE}" srcOrd="0" destOrd="0" parTransId="{C358D530-BB50-5244-B20D-F9568F6C6FA1}" sibTransId="{DF2B5AC6-D1AD-5A4D-9FE2-2B1BC6B029BF}"/>
    <dgm:cxn modelId="{0C712223-70AF-9244-ABD1-CD0FE6A860F9}" type="presOf" srcId="{7BE81626-C9AE-FD45-98B7-A65C956A7E3C}" destId="{DA5507AF-7E9A-124A-A41A-722249A52AEA}" srcOrd="0" destOrd="0" presId="urn:microsoft.com/office/officeart/2005/8/layout/vList2"/>
    <dgm:cxn modelId="{E7172B8E-7343-2842-8556-BC64F343B8E1}" srcId="{5222D3A8-3030-724D-8BA4-78254C9BD9BE}" destId="{60B19318-1380-9741-9DA8-3AD0D8EC7B59}" srcOrd="0" destOrd="0" parTransId="{F8EDD1FE-F7D7-9D46-AD10-2BD76B9CACA4}" sibTransId="{6C8F73FF-C3FE-8241-BB85-0399CD519AB9}"/>
    <dgm:cxn modelId="{A4E91A55-FDC3-0F41-9876-9CD69065B84A}" type="presOf" srcId="{DB768BEB-A248-F447-BBD2-707EB57C939F}" destId="{2E88D4CF-C1FD-464A-9F25-2AD95CD86B30}" srcOrd="0" destOrd="0" presId="urn:microsoft.com/office/officeart/2005/8/layout/vList2"/>
    <dgm:cxn modelId="{7F12B45B-5ED5-1541-A10E-FABFF67CD4C5}" type="presOf" srcId="{DCD370E9-6660-3B44-AE56-B85FE7B048CF}" destId="{9DBE63B6-F782-2A4D-959D-EF519CE1ABC5}" srcOrd="0" destOrd="5" presId="urn:microsoft.com/office/officeart/2005/8/layout/vList2"/>
    <dgm:cxn modelId="{9F6121CA-43B6-3746-B011-EEBE1376A00E}" type="presOf" srcId="{69BB7F40-02F2-E94B-8EA8-D03079240C8A}" destId="{9DBE63B6-F782-2A4D-959D-EF519CE1ABC5}" srcOrd="0" destOrd="0" presId="urn:microsoft.com/office/officeart/2005/8/layout/vList2"/>
    <dgm:cxn modelId="{721C332D-1659-5F4E-A0AA-CE0D5BC96075}" srcId="{F62132EA-A036-3B44-8A48-B3DD713146F6}" destId="{2A646E84-710D-7340-B7E8-8800078836D1}" srcOrd="0" destOrd="0" parTransId="{DE68059D-5728-5D4C-B4BF-1BDA91C24EA4}" sibTransId="{91EF1625-4A12-F342-882D-CD4ECD562166}"/>
    <dgm:cxn modelId="{940B9515-354D-4DC1-ACB9-4EDC2207BC0F}" type="presOf" srcId="{E9494140-61D9-5C45-9518-E1FD461699F7}" destId="{153D6FB5-3348-804D-8732-5EBAC9485FCF}" srcOrd="0" destOrd="3" presId="urn:microsoft.com/office/officeart/2005/8/layout/vList2"/>
    <dgm:cxn modelId="{7188FCEB-6C8D-7140-91FE-E554ADAAAA5E}" type="presOf" srcId="{F62132EA-A036-3B44-8A48-B3DD713146F6}" destId="{E563DFBF-644B-D946-870D-374D455BEFB3}" srcOrd="0" destOrd="0" presId="urn:microsoft.com/office/officeart/2005/8/layout/vList2"/>
    <dgm:cxn modelId="{E31CDE22-9BEB-7B40-A3A9-83D1750B9600}" type="presParOf" srcId="{2E88D4CF-C1FD-464A-9F25-2AD95CD86B30}" destId="{E563DFBF-644B-D946-870D-374D455BEFB3}" srcOrd="0" destOrd="0" presId="urn:microsoft.com/office/officeart/2005/8/layout/vList2"/>
    <dgm:cxn modelId="{BD4EE351-5746-D448-B494-BE67401026DC}" type="presParOf" srcId="{2E88D4CF-C1FD-464A-9F25-2AD95CD86B30}" destId="{CF8EB031-58C3-1F48-A79C-750BEEF49B44}" srcOrd="1" destOrd="0" presId="urn:microsoft.com/office/officeart/2005/8/layout/vList2"/>
    <dgm:cxn modelId="{B739DEE3-3601-2242-AD9E-F82FE099124C}" type="presParOf" srcId="{2E88D4CF-C1FD-464A-9F25-2AD95CD86B30}" destId="{46C2B11B-2F9C-3740-97DF-AB00618FBEE6}" srcOrd="2" destOrd="0" presId="urn:microsoft.com/office/officeart/2005/8/layout/vList2"/>
    <dgm:cxn modelId="{4E76F455-7C65-0E4C-A89D-090AD8F24A3E}" type="presParOf" srcId="{2E88D4CF-C1FD-464A-9F25-2AD95CD86B30}" destId="{DA5507AF-7E9A-124A-A41A-722249A52AEA}" srcOrd="3" destOrd="0" presId="urn:microsoft.com/office/officeart/2005/8/layout/vList2"/>
    <dgm:cxn modelId="{54C16675-C10A-7E46-86E3-7D173D178AE1}" type="presParOf" srcId="{2E88D4CF-C1FD-464A-9F25-2AD95CD86B30}" destId="{C06BCFB6-4372-604F-BC03-506953B1D098}" srcOrd="4" destOrd="0" presId="urn:microsoft.com/office/officeart/2005/8/layout/vList2"/>
    <dgm:cxn modelId="{94EB0C51-C8CA-47EB-9157-9B03A57566CF}" type="presParOf" srcId="{2E88D4CF-C1FD-464A-9F25-2AD95CD86B30}" destId="{153D6FB5-3348-804D-8732-5EBAC9485FCF}" srcOrd="5" destOrd="0" presId="urn:microsoft.com/office/officeart/2005/8/layout/vList2"/>
    <dgm:cxn modelId="{2FAC1AB1-A3EF-644B-B036-0D342D2A380E}" type="presParOf" srcId="{2E88D4CF-C1FD-464A-9F25-2AD95CD86B30}" destId="{5AC3CC7C-0420-194C-B356-D90BEC4DC6B1}" srcOrd="6" destOrd="0" presId="urn:microsoft.com/office/officeart/2005/8/layout/vList2"/>
    <dgm:cxn modelId="{DA4E0EB2-E9C8-6848-A586-6EF55C0D8B14}" type="presParOf" srcId="{2E88D4CF-C1FD-464A-9F25-2AD95CD86B30}" destId="{9DBE63B6-F782-2A4D-959D-EF519CE1ABC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FA336-5D28-4A22-B569-63DEF5A894CF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D851739E-D036-4ACC-AD06-63F3E71C3580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统计元组个数</a:t>
          </a:r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D48661-AD3A-43FC-8745-0DB154D2DAE1}" type="parTrans" cxnId="{127F16B1-6D2D-4EB0-9D91-07D59690D8FF}">
      <dgm:prSet/>
      <dgm:spPr/>
      <dgm:t>
        <a:bodyPr/>
        <a:lstStyle/>
        <a:p>
          <a:endParaRPr lang="zh-CN" altLang="en-US"/>
        </a:p>
      </dgm:t>
    </dgm:pt>
    <dgm:pt modelId="{E1DC2FBA-9724-4307-9A71-F7B203D3CBE8}" type="sibTrans" cxnId="{127F16B1-6D2D-4EB0-9D91-07D59690D8FF}">
      <dgm:prSet/>
      <dgm:spPr/>
      <dgm:t>
        <a:bodyPr/>
        <a:lstStyle/>
        <a:p>
          <a:endParaRPr lang="zh-CN" altLang="en-US"/>
        </a:p>
      </dgm:t>
    </dgm:pt>
    <dgm:pt modelId="{FA6EBF57-48D7-49DA-A378-2C3BACC52D78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COUNT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*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8BF9E667-30EB-43D1-B806-46DF5EF00D07}" type="parTrans" cxnId="{228A71E1-9CC0-440A-AD72-A5880BE70100}">
      <dgm:prSet/>
      <dgm:spPr/>
      <dgm:t>
        <a:bodyPr/>
        <a:lstStyle/>
        <a:p>
          <a:endParaRPr lang="zh-CN" altLang="en-US"/>
        </a:p>
      </dgm:t>
    </dgm:pt>
    <dgm:pt modelId="{196D9423-25FF-4DAF-9040-A715EB99F0D7}" type="sibTrans" cxnId="{228A71E1-9CC0-440A-AD72-A5880BE70100}">
      <dgm:prSet/>
      <dgm:spPr/>
      <dgm:t>
        <a:bodyPr/>
        <a:lstStyle/>
        <a:p>
          <a:endParaRPr lang="zh-CN" altLang="en-US"/>
        </a:p>
      </dgm:t>
    </dgm:pt>
    <dgm:pt modelId="{0EAC7B65-A7F1-4176-8F69-6C0B51997735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统计一列中值（</a:t>
          </a:r>
          <a:r>
            <a:rPr lang="zh-CN" altLang="en-US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非空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）的个数</a:t>
          </a:r>
        </a:p>
      </dgm:t>
    </dgm:pt>
    <dgm:pt modelId="{B7F8D465-4372-424B-84F0-F2AB008C5C1E}" type="parTrans" cxnId="{0967F67B-BD70-4732-8C12-9F60CADE6833}">
      <dgm:prSet/>
      <dgm:spPr/>
      <dgm:t>
        <a:bodyPr/>
        <a:lstStyle/>
        <a:p>
          <a:endParaRPr lang="zh-CN" altLang="en-US"/>
        </a:p>
      </dgm:t>
    </dgm:pt>
    <dgm:pt modelId="{7AAF6E32-CB49-4B98-B512-065C43DE973F}" type="sibTrans" cxnId="{0967F67B-BD70-4732-8C12-9F60CADE6833}">
      <dgm:prSet/>
      <dgm:spPr/>
      <dgm:t>
        <a:bodyPr/>
        <a:lstStyle/>
        <a:p>
          <a:endParaRPr lang="zh-CN" altLang="en-US"/>
        </a:p>
      </dgm:t>
    </dgm:pt>
    <dgm:pt modelId="{D93A1978-C563-4E01-AE63-3781705ADEF3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COUNT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4B9557CA-2665-4784-A885-9F42051C641F}" type="parTrans" cxnId="{6B3C98D8-760C-4485-AC49-39CC508F1B8F}">
      <dgm:prSet/>
      <dgm:spPr/>
      <dgm:t>
        <a:bodyPr/>
        <a:lstStyle/>
        <a:p>
          <a:endParaRPr lang="zh-CN" altLang="en-US"/>
        </a:p>
      </dgm:t>
    </dgm:pt>
    <dgm:pt modelId="{E781FAD0-CE8B-4900-BCF5-61E1A0440C8D}" type="sibTrans" cxnId="{6B3C98D8-760C-4485-AC49-39CC508F1B8F}">
      <dgm:prSet/>
      <dgm:spPr/>
      <dgm:t>
        <a:bodyPr/>
        <a:lstStyle/>
        <a:p>
          <a:endParaRPr lang="zh-CN" altLang="en-US"/>
        </a:p>
      </dgm:t>
    </dgm:pt>
    <dgm:pt modelId="{0D659865-E299-4704-A4E0-FE35A8695AEE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计算一列值的总和（此列必须为数值型）</a:t>
          </a:r>
        </a:p>
      </dgm:t>
    </dgm:pt>
    <dgm:pt modelId="{7539E1CA-5174-4188-BAB2-FF2138D07D13}" type="parTrans" cxnId="{2B61563B-854C-44FD-84C9-F63304F6E20C}">
      <dgm:prSet/>
      <dgm:spPr/>
      <dgm:t>
        <a:bodyPr/>
        <a:lstStyle/>
        <a:p>
          <a:endParaRPr lang="zh-CN" altLang="en-US"/>
        </a:p>
      </dgm:t>
    </dgm:pt>
    <dgm:pt modelId="{F864BF1D-7406-4E92-B922-C27C164B261C}" type="sibTrans" cxnId="{2B61563B-854C-44FD-84C9-F63304F6E20C}">
      <dgm:prSet/>
      <dgm:spPr/>
      <dgm:t>
        <a:bodyPr/>
        <a:lstStyle/>
        <a:p>
          <a:endParaRPr lang="zh-CN" altLang="en-US"/>
        </a:p>
      </dgm:t>
    </dgm:pt>
    <dgm:pt modelId="{25A6FE08-D33A-482D-A766-3736518C3949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SUM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	</a:t>
          </a:r>
        </a:p>
      </dgm:t>
    </dgm:pt>
    <dgm:pt modelId="{199B33EF-8CAA-456B-9340-577D41505CC9}" type="parTrans" cxnId="{D4B4CE21-FA38-4701-BED7-EFE0E3B0C182}">
      <dgm:prSet/>
      <dgm:spPr/>
      <dgm:t>
        <a:bodyPr/>
        <a:lstStyle/>
        <a:p>
          <a:endParaRPr lang="zh-CN" altLang="en-US"/>
        </a:p>
      </dgm:t>
    </dgm:pt>
    <dgm:pt modelId="{E8965525-4525-4558-BA52-3DBE1E8ED7F2}" type="sibTrans" cxnId="{D4B4CE21-FA38-4701-BED7-EFE0E3B0C182}">
      <dgm:prSet/>
      <dgm:spPr/>
      <dgm:t>
        <a:bodyPr/>
        <a:lstStyle/>
        <a:p>
          <a:endParaRPr lang="zh-CN" altLang="en-US"/>
        </a:p>
      </dgm:t>
    </dgm:pt>
    <dgm:pt modelId="{336AB9B6-78F8-41CD-93C3-3D756AB796B4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计算一列值的平均值（此列必须为数值型）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BD45B4-5FD0-4911-95F6-9B86DB811AA3}" type="parTrans" cxnId="{9441249F-DD63-49BE-AB5F-7D098FBEFE1F}">
      <dgm:prSet/>
      <dgm:spPr/>
      <dgm:t>
        <a:bodyPr/>
        <a:lstStyle/>
        <a:p>
          <a:endParaRPr lang="zh-CN" altLang="en-US"/>
        </a:p>
      </dgm:t>
    </dgm:pt>
    <dgm:pt modelId="{352EFED5-398F-43B9-BBD8-3F9C62480082}" type="sibTrans" cxnId="{9441249F-DD63-49BE-AB5F-7D098FBEFE1F}">
      <dgm:prSet/>
      <dgm:spPr/>
      <dgm:t>
        <a:bodyPr/>
        <a:lstStyle/>
        <a:p>
          <a:endParaRPr lang="zh-CN" altLang="en-US"/>
        </a:p>
      </dgm:t>
    </dgm:pt>
    <dgm:pt modelId="{E5A5B530-D052-414A-A1BD-65D9B4E29AB3}">
      <dgm:prSet/>
      <dgm:spPr/>
      <dgm:t>
        <a:bodyPr/>
        <a:lstStyle/>
        <a:p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AVG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u="sng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4428C3-F3CA-4E3A-BE3C-9C90D18C8CD2}" type="parTrans" cxnId="{286AB173-3DBB-42F0-9F42-42085112FF01}">
      <dgm:prSet/>
      <dgm:spPr/>
      <dgm:t>
        <a:bodyPr/>
        <a:lstStyle/>
        <a:p>
          <a:endParaRPr lang="zh-CN" altLang="en-US"/>
        </a:p>
      </dgm:t>
    </dgm:pt>
    <dgm:pt modelId="{A59C71F9-54DB-49CB-9A6E-7C57D1F945AC}" type="sibTrans" cxnId="{286AB173-3DBB-42F0-9F42-42085112FF01}">
      <dgm:prSet/>
      <dgm:spPr/>
      <dgm:t>
        <a:bodyPr/>
        <a:lstStyle/>
        <a:p>
          <a:endParaRPr lang="zh-CN" altLang="en-US"/>
        </a:p>
      </dgm:t>
    </dgm:pt>
    <dgm:pt modelId="{5E68594F-C0BD-42DD-BFC1-665FDCA59F1D}">
      <dgm:prSet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求一列中的最大值和最小值</a:t>
          </a:r>
          <a:endParaRPr lang="zh-CN" altLang="en-US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9ABC76-AD3A-4FEA-883A-310F797CC622}" type="parTrans" cxnId="{61E38DBD-61C3-4CAA-9789-214D0B9639CF}">
      <dgm:prSet/>
      <dgm:spPr/>
      <dgm:t>
        <a:bodyPr/>
        <a:lstStyle/>
        <a:p>
          <a:endParaRPr lang="zh-CN" altLang="en-US"/>
        </a:p>
      </dgm:t>
    </dgm:pt>
    <dgm:pt modelId="{21ACFBB9-225F-43C3-936E-236FDCF92C69}" type="sibTrans" cxnId="{61E38DBD-61C3-4CAA-9789-214D0B9639CF}">
      <dgm:prSet/>
      <dgm:spPr/>
      <dgm:t>
        <a:bodyPr/>
        <a:lstStyle/>
        <a:p>
          <a:endParaRPr lang="zh-CN" altLang="en-US"/>
        </a:p>
      </dgm:t>
    </dgm:pt>
    <dgm:pt modelId="{BD5CDE6A-B20F-4286-AC99-C322BDA2DABB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MAX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2FDA545E-5FD6-45ED-BA14-B2CDA7780FA9}" type="parTrans" cxnId="{F9C6886F-754E-498E-BC2A-86AA06B6B0D4}">
      <dgm:prSet/>
      <dgm:spPr/>
      <dgm:t>
        <a:bodyPr/>
        <a:lstStyle/>
        <a:p>
          <a:endParaRPr lang="zh-CN" altLang="en-US"/>
        </a:p>
      </dgm:t>
    </dgm:pt>
    <dgm:pt modelId="{6D1BA609-96FF-4B94-807D-A56375E49FF0}" type="sibTrans" cxnId="{F9C6886F-754E-498E-BC2A-86AA06B6B0D4}">
      <dgm:prSet/>
      <dgm:spPr/>
      <dgm:t>
        <a:bodyPr/>
        <a:lstStyle/>
        <a:p>
          <a:endParaRPr lang="zh-CN" altLang="en-US"/>
        </a:p>
      </dgm:t>
    </dgm:pt>
    <dgm:pt modelId="{95B72CC4-377A-45DD-974D-25566EFBD760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MIN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u="sng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0AC8E3AD-D74C-4088-98DD-0267B28A8905}" type="parTrans" cxnId="{E584B1AF-F3E4-47EF-A937-C95AF3A45A49}">
      <dgm:prSet/>
      <dgm:spPr/>
      <dgm:t>
        <a:bodyPr/>
        <a:lstStyle/>
        <a:p>
          <a:endParaRPr lang="zh-CN" altLang="en-US"/>
        </a:p>
      </dgm:t>
    </dgm:pt>
    <dgm:pt modelId="{09E2BE68-CF4D-4E61-8D0B-4FF6EBB092AF}" type="sibTrans" cxnId="{E584B1AF-F3E4-47EF-A937-C95AF3A45A49}">
      <dgm:prSet/>
      <dgm:spPr/>
      <dgm:t>
        <a:bodyPr/>
        <a:lstStyle/>
        <a:p>
          <a:endParaRPr lang="zh-CN" altLang="en-US"/>
        </a:p>
      </dgm:t>
    </dgm:pt>
    <dgm:pt modelId="{BA863C88-4D63-4DE5-B9EB-0E1270BEF98E}" type="pres">
      <dgm:prSet presAssocID="{7F5FA336-5D28-4A22-B569-63DEF5A894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285F7A-06B1-4247-B32B-018F711FE5B9}" type="pres">
      <dgm:prSet presAssocID="{D851739E-D036-4ACC-AD06-63F3E71C358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809557-BD86-4D64-9B25-2932D446EBD6}" type="pres">
      <dgm:prSet presAssocID="{D851739E-D036-4ACC-AD06-63F3E71C358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D7AFAD-2303-4CEA-AEE0-501DA3A4A920}" type="pres">
      <dgm:prSet presAssocID="{0EAC7B65-A7F1-4176-8F69-6C0B5199773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7D1CF-5B4E-4701-A00C-A47B00FBB680}" type="pres">
      <dgm:prSet presAssocID="{0EAC7B65-A7F1-4176-8F69-6C0B5199773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67C8DD-0F1E-4681-8121-1B90399E652B}" type="pres">
      <dgm:prSet presAssocID="{0D659865-E299-4704-A4E0-FE35A8695AE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F01FD-C7FE-4996-B93A-951C908C7D5C}" type="pres">
      <dgm:prSet presAssocID="{0D659865-E299-4704-A4E0-FE35A8695AEE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11CE8F-EC19-4C53-B58C-B4C476CF48ED}" type="pres">
      <dgm:prSet presAssocID="{336AB9B6-78F8-41CD-93C3-3D756AB796B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9281D0-5806-4CCA-93E1-9B9D39C9EF8D}" type="pres">
      <dgm:prSet presAssocID="{336AB9B6-78F8-41CD-93C3-3D756AB796B4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66006-4B5A-420B-ABCB-7361FFDCC2CE}" type="pres">
      <dgm:prSet presAssocID="{5E68594F-C0BD-42DD-BFC1-665FDCA59F1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F0B9B-B9B8-41C1-933B-A7EB31BA2C25}" type="pres">
      <dgm:prSet presAssocID="{5E68594F-C0BD-42DD-BFC1-665FDCA59F1D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D5F7F8-E8BA-4921-89BF-936F36A3FA4D}" type="presOf" srcId="{D851739E-D036-4ACC-AD06-63F3E71C3580}" destId="{BB285F7A-06B1-4247-B32B-018F711FE5B9}" srcOrd="0" destOrd="0" presId="urn:microsoft.com/office/officeart/2005/8/layout/vList2"/>
    <dgm:cxn modelId="{CE441751-CC29-46B2-ADA7-89153DE17E27}" type="presOf" srcId="{5E68594F-C0BD-42DD-BFC1-665FDCA59F1D}" destId="{74966006-4B5A-420B-ABCB-7361FFDCC2CE}" srcOrd="0" destOrd="0" presId="urn:microsoft.com/office/officeart/2005/8/layout/vList2"/>
    <dgm:cxn modelId="{5A74B3A5-A71F-475D-BE9A-073EFAFE08B9}" type="presOf" srcId="{7F5FA336-5D28-4A22-B569-63DEF5A894CF}" destId="{BA863C88-4D63-4DE5-B9EB-0E1270BEF98E}" srcOrd="0" destOrd="0" presId="urn:microsoft.com/office/officeart/2005/8/layout/vList2"/>
    <dgm:cxn modelId="{127F16B1-6D2D-4EB0-9D91-07D59690D8FF}" srcId="{7F5FA336-5D28-4A22-B569-63DEF5A894CF}" destId="{D851739E-D036-4ACC-AD06-63F3E71C3580}" srcOrd="0" destOrd="0" parTransId="{BDD48661-AD3A-43FC-8745-0DB154D2DAE1}" sibTransId="{E1DC2FBA-9724-4307-9A71-F7B203D3CBE8}"/>
    <dgm:cxn modelId="{E584B1AF-F3E4-47EF-A937-C95AF3A45A49}" srcId="{5E68594F-C0BD-42DD-BFC1-665FDCA59F1D}" destId="{95B72CC4-377A-45DD-974D-25566EFBD760}" srcOrd="1" destOrd="0" parTransId="{0AC8E3AD-D74C-4088-98DD-0267B28A8905}" sibTransId="{09E2BE68-CF4D-4E61-8D0B-4FF6EBB092AF}"/>
    <dgm:cxn modelId="{0967F67B-BD70-4732-8C12-9F60CADE6833}" srcId="{7F5FA336-5D28-4A22-B569-63DEF5A894CF}" destId="{0EAC7B65-A7F1-4176-8F69-6C0B51997735}" srcOrd="1" destOrd="0" parTransId="{B7F8D465-4372-424B-84F0-F2AB008C5C1E}" sibTransId="{7AAF6E32-CB49-4B98-B512-065C43DE973F}"/>
    <dgm:cxn modelId="{82C11CD9-09C0-4D89-9903-132295C72642}" type="presOf" srcId="{E5A5B530-D052-414A-A1BD-65D9B4E29AB3}" destId="{289281D0-5806-4CCA-93E1-9B9D39C9EF8D}" srcOrd="0" destOrd="0" presId="urn:microsoft.com/office/officeart/2005/8/layout/vList2"/>
    <dgm:cxn modelId="{6B3C98D8-760C-4485-AC49-39CC508F1B8F}" srcId="{0EAC7B65-A7F1-4176-8F69-6C0B51997735}" destId="{D93A1978-C563-4E01-AE63-3781705ADEF3}" srcOrd="0" destOrd="0" parTransId="{4B9557CA-2665-4784-A885-9F42051C641F}" sibTransId="{E781FAD0-CE8B-4900-BCF5-61E1A0440C8D}"/>
    <dgm:cxn modelId="{B2DD2FFD-0C11-469F-8E9E-1C79E33FFEF9}" type="presOf" srcId="{0EAC7B65-A7F1-4176-8F69-6C0B51997735}" destId="{6CD7AFAD-2303-4CEA-AEE0-501DA3A4A920}" srcOrd="0" destOrd="0" presId="urn:microsoft.com/office/officeart/2005/8/layout/vList2"/>
    <dgm:cxn modelId="{C8091F25-4084-4655-ACB1-AF10F0F65B2D}" type="presOf" srcId="{25A6FE08-D33A-482D-A766-3736518C3949}" destId="{554F01FD-C7FE-4996-B93A-951C908C7D5C}" srcOrd="0" destOrd="0" presId="urn:microsoft.com/office/officeart/2005/8/layout/vList2"/>
    <dgm:cxn modelId="{8EF2A094-2ACD-41BE-B1BF-6F98E5962921}" type="presOf" srcId="{336AB9B6-78F8-41CD-93C3-3D756AB796B4}" destId="{F011CE8F-EC19-4C53-B58C-B4C476CF48ED}" srcOrd="0" destOrd="0" presId="urn:microsoft.com/office/officeart/2005/8/layout/vList2"/>
    <dgm:cxn modelId="{228A71E1-9CC0-440A-AD72-A5880BE70100}" srcId="{D851739E-D036-4ACC-AD06-63F3E71C3580}" destId="{FA6EBF57-48D7-49DA-A378-2C3BACC52D78}" srcOrd="0" destOrd="0" parTransId="{8BF9E667-30EB-43D1-B806-46DF5EF00D07}" sibTransId="{196D9423-25FF-4DAF-9040-A715EB99F0D7}"/>
    <dgm:cxn modelId="{2B61563B-854C-44FD-84C9-F63304F6E20C}" srcId="{7F5FA336-5D28-4A22-B569-63DEF5A894CF}" destId="{0D659865-E299-4704-A4E0-FE35A8695AEE}" srcOrd="2" destOrd="0" parTransId="{7539E1CA-5174-4188-BAB2-FF2138D07D13}" sibTransId="{F864BF1D-7406-4E92-B922-C27C164B261C}"/>
    <dgm:cxn modelId="{61E38DBD-61C3-4CAA-9789-214D0B9639CF}" srcId="{7F5FA336-5D28-4A22-B569-63DEF5A894CF}" destId="{5E68594F-C0BD-42DD-BFC1-665FDCA59F1D}" srcOrd="4" destOrd="0" parTransId="{339ABC76-AD3A-4FEA-883A-310F797CC622}" sibTransId="{21ACFBB9-225F-43C3-936E-236FDCF92C69}"/>
    <dgm:cxn modelId="{A4E737EB-207B-4C20-87C2-52B578468727}" type="presOf" srcId="{BD5CDE6A-B20F-4286-AC99-C322BDA2DABB}" destId="{9BAF0B9B-B9B8-41C1-933B-A7EB31BA2C25}" srcOrd="0" destOrd="0" presId="urn:microsoft.com/office/officeart/2005/8/layout/vList2"/>
    <dgm:cxn modelId="{9441249F-DD63-49BE-AB5F-7D098FBEFE1F}" srcId="{7F5FA336-5D28-4A22-B569-63DEF5A894CF}" destId="{336AB9B6-78F8-41CD-93C3-3D756AB796B4}" srcOrd="3" destOrd="0" parTransId="{AEBD45B4-5FD0-4911-95F6-9B86DB811AA3}" sibTransId="{352EFED5-398F-43B9-BBD8-3F9C62480082}"/>
    <dgm:cxn modelId="{75DB8106-D39F-4D44-8D1F-BB9B0D58B325}" type="presOf" srcId="{D93A1978-C563-4E01-AE63-3781705ADEF3}" destId="{EC47D1CF-5B4E-4701-A00C-A47B00FBB680}" srcOrd="0" destOrd="0" presId="urn:microsoft.com/office/officeart/2005/8/layout/vList2"/>
    <dgm:cxn modelId="{000804A2-0648-40F7-BA8E-BA0FECDD36DF}" type="presOf" srcId="{95B72CC4-377A-45DD-974D-25566EFBD760}" destId="{9BAF0B9B-B9B8-41C1-933B-A7EB31BA2C25}" srcOrd="0" destOrd="1" presId="urn:microsoft.com/office/officeart/2005/8/layout/vList2"/>
    <dgm:cxn modelId="{F9C6886F-754E-498E-BC2A-86AA06B6B0D4}" srcId="{5E68594F-C0BD-42DD-BFC1-665FDCA59F1D}" destId="{BD5CDE6A-B20F-4286-AC99-C322BDA2DABB}" srcOrd="0" destOrd="0" parTransId="{2FDA545E-5FD6-45ED-BA14-B2CDA7780FA9}" sibTransId="{6D1BA609-96FF-4B94-807D-A56375E49FF0}"/>
    <dgm:cxn modelId="{D4B4CE21-FA38-4701-BED7-EFE0E3B0C182}" srcId="{0D659865-E299-4704-A4E0-FE35A8695AEE}" destId="{25A6FE08-D33A-482D-A766-3736518C3949}" srcOrd="0" destOrd="0" parTransId="{199B33EF-8CAA-456B-9340-577D41505CC9}" sibTransId="{E8965525-4525-4558-BA52-3DBE1E8ED7F2}"/>
    <dgm:cxn modelId="{286AB173-3DBB-42F0-9F42-42085112FF01}" srcId="{336AB9B6-78F8-41CD-93C3-3D756AB796B4}" destId="{E5A5B530-D052-414A-A1BD-65D9B4E29AB3}" srcOrd="0" destOrd="0" parTransId="{F24428C3-F3CA-4E3A-BE3C-9C90D18C8CD2}" sibTransId="{A59C71F9-54DB-49CB-9A6E-7C57D1F945AC}"/>
    <dgm:cxn modelId="{A75E06E6-3AB6-4D77-B4BA-310A6EE852C0}" type="presOf" srcId="{FA6EBF57-48D7-49DA-A378-2C3BACC52D78}" destId="{19809557-BD86-4D64-9B25-2932D446EBD6}" srcOrd="0" destOrd="0" presId="urn:microsoft.com/office/officeart/2005/8/layout/vList2"/>
    <dgm:cxn modelId="{DCCC1E7A-509A-4351-B12F-2AC5F64B9CEB}" type="presOf" srcId="{0D659865-E299-4704-A4E0-FE35A8695AEE}" destId="{1167C8DD-0F1E-4681-8121-1B90399E652B}" srcOrd="0" destOrd="0" presId="urn:microsoft.com/office/officeart/2005/8/layout/vList2"/>
    <dgm:cxn modelId="{1F61E3FD-2AEB-4D99-9139-47B42E134F9F}" type="presParOf" srcId="{BA863C88-4D63-4DE5-B9EB-0E1270BEF98E}" destId="{BB285F7A-06B1-4247-B32B-018F711FE5B9}" srcOrd="0" destOrd="0" presId="urn:microsoft.com/office/officeart/2005/8/layout/vList2"/>
    <dgm:cxn modelId="{1074EF56-B8FE-4075-ABA7-B2A22F010C77}" type="presParOf" srcId="{BA863C88-4D63-4DE5-B9EB-0E1270BEF98E}" destId="{19809557-BD86-4D64-9B25-2932D446EBD6}" srcOrd="1" destOrd="0" presId="urn:microsoft.com/office/officeart/2005/8/layout/vList2"/>
    <dgm:cxn modelId="{15D39374-6C4C-49DE-B9B4-0C45CD14F045}" type="presParOf" srcId="{BA863C88-4D63-4DE5-B9EB-0E1270BEF98E}" destId="{6CD7AFAD-2303-4CEA-AEE0-501DA3A4A920}" srcOrd="2" destOrd="0" presId="urn:microsoft.com/office/officeart/2005/8/layout/vList2"/>
    <dgm:cxn modelId="{80361F6D-2E36-42F3-A836-BDF85C5906DB}" type="presParOf" srcId="{BA863C88-4D63-4DE5-B9EB-0E1270BEF98E}" destId="{EC47D1CF-5B4E-4701-A00C-A47B00FBB680}" srcOrd="3" destOrd="0" presId="urn:microsoft.com/office/officeart/2005/8/layout/vList2"/>
    <dgm:cxn modelId="{EB2E3D11-EF32-47CC-ADAA-13FAF1E7D7BD}" type="presParOf" srcId="{BA863C88-4D63-4DE5-B9EB-0E1270BEF98E}" destId="{1167C8DD-0F1E-4681-8121-1B90399E652B}" srcOrd="4" destOrd="0" presId="urn:microsoft.com/office/officeart/2005/8/layout/vList2"/>
    <dgm:cxn modelId="{50D268DE-59E9-4593-863F-F6EE945F2D31}" type="presParOf" srcId="{BA863C88-4D63-4DE5-B9EB-0E1270BEF98E}" destId="{554F01FD-C7FE-4996-B93A-951C908C7D5C}" srcOrd="5" destOrd="0" presId="urn:microsoft.com/office/officeart/2005/8/layout/vList2"/>
    <dgm:cxn modelId="{437C8369-369D-45FF-A490-420F8240E66B}" type="presParOf" srcId="{BA863C88-4D63-4DE5-B9EB-0E1270BEF98E}" destId="{F011CE8F-EC19-4C53-B58C-B4C476CF48ED}" srcOrd="6" destOrd="0" presId="urn:microsoft.com/office/officeart/2005/8/layout/vList2"/>
    <dgm:cxn modelId="{E9531122-2DE4-4B2D-B635-A2678BD2996E}" type="presParOf" srcId="{BA863C88-4D63-4DE5-B9EB-0E1270BEF98E}" destId="{289281D0-5806-4CCA-93E1-9B9D39C9EF8D}" srcOrd="7" destOrd="0" presId="urn:microsoft.com/office/officeart/2005/8/layout/vList2"/>
    <dgm:cxn modelId="{09AFB370-78BB-4CD9-BB78-64B068D112C9}" type="presParOf" srcId="{BA863C88-4D63-4DE5-B9EB-0E1270BEF98E}" destId="{74966006-4B5A-420B-ABCB-7361FFDCC2CE}" srcOrd="8" destOrd="0" presId="urn:microsoft.com/office/officeart/2005/8/layout/vList2"/>
    <dgm:cxn modelId="{3E9B46DF-7658-4E0E-9FA5-37633B500788}" type="presParOf" srcId="{BA863C88-4D63-4DE5-B9EB-0E1270BEF98E}" destId="{9BAF0B9B-B9B8-41C1-933B-A7EB31BA2C2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DFBF-644B-D946-870D-374D455BEFB3}">
      <dsp:nvSpPr>
        <dsp:cNvPr id="0" name=""/>
        <dsp:cNvSpPr/>
      </dsp:nvSpPr>
      <dsp:spPr>
        <a:xfrm>
          <a:off x="0" y="48680"/>
          <a:ext cx="807720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不同的产品有不同的实现方法</a:t>
          </a:r>
          <a:endParaRPr lang="zh-CN" altLang="en-US" sz="1800" kern="1200" dirty="0"/>
        </a:p>
      </dsp:txBody>
      <dsp:txXfrm>
        <a:off x="22103" y="70783"/>
        <a:ext cx="8032994" cy="408584"/>
      </dsp:txXfrm>
    </dsp:sp>
    <dsp:sp modelId="{CF8EB031-58C3-1F48-A79C-750BEEF49B44}">
      <dsp:nvSpPr>
        <dsp:cNvPr id="0" name=""/>
        <dsp:cNvSpPr/>
      </dsp:nvSpPr>
      <dsp:spPr>
        <a:xfrm>
          <a:off x="0" y="501470"/>
          <a:ext cx="807720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通过以下例子来看具体的实现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查询选修</a:t>
          </a:r>
          <a:r>
            <a:rPr lang="en-US" altLang="zh-CN" sz="1400" kern="1200" dirty="0" smtClean="0"/>
            <a:t>’5’</a:t>
          </a:r>
          <a:r>
            <a:rPr lang="zh-CN" altLang="en-US" sz="1400" kern="1200" dirty="0" smtClean="0"/>
            <a:t>号课程的成绩前</a:t>
          </a:r>
          <a:r>
            <a:rPr lang="en-US" altLang="zh-CN" sz="1400" kern="1200" dirty="0" smtClean="0"/>
            <a:t>10</a:t>
          </a:r>
          <a:r>
            <a:rPr lang="zh-CN" altLang="en-US" sz="1400" kern="1200" dirty="0" smtClean="0"/>
            <a:t>名的学生的学号和成绩</a:t>
          </a:r>
          <a:endParaRPr lang="zh-CN" altLang="en-US" sz="1400" kern="1200" dirty="0"/>
        </a:p>
      </dsp:txBody>
      <dsp:txXfrm>
        <a:off x="0" y="501470"/>
        <a:ext cx="8077200" cy="512325"/>
      </dsp:txXfrm>
    </dsp:sp>
    <dsp:sp modelId="{46C2B11B-2F9C-3740-97DF-AB00618FBEE6}">
      <dsp:nvSpPr>
        <dsp:cNvPr id="0" name=""/>
        <dsp:cNvSpPr/>
      </dsp:nvSpPr>
      <dsp:spPr>
        <a:xfrm>
          <a:off x="0" y="1013795"/>
          <a:ext cx="807720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MS</a:t>
          </a:r>
          <a:r>
            <a:rPr lang="zh-CN" altLang="en-US" sz="1800" kern="1200" dirty="0" smtClean="0"/>
            <a:t> </a:t>
          </a:r>
          <a:r>
            <a:rPr lang="en-US" altLang="zh-CN" sz="1800" kern="1200" dirty="0" err="1" smtClean="0"/>
            <a:t>SQLServer</a:t>
          </a:r>
          <a:r>
            <a:rPr lang="zh-CN" altLang="en-US" sz="1800" kern="1200" dirty="0" smtClean="0"/>
            <a:t>中实现了 </a:t>
          </a:r>
          <a:r>
            <a:rPr lang="en-US" altLang="zh-CN" sz="1800" kern="1200" dirty="0" smtClean="0"/>
            <a:t>SELECT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TOP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</a:t>
          </a:r>
          <a:r>
            <a:rPr lang="zh-CN" altLang="en-US" sz="1800" kern="1200" dirty="0" smtClean="0"/>
            <a:t> 形式的语句</a:t>
          </a:r>
          <a:endParaRPr lang="zh-CN" altLang="en-US" sz="1800" kern="1200" dirty="0"/>
        </a:p>
      </dsp:txBody>
      <dsp:txXfrm>
        <a:off x="22103" y="1035898"/>
        <a:ext cx="8032994" cy="408584"/>
      </dsp:txXfrm>
    </dsp:sp>
    <dsp:sp modelId="{DA5507AF-7E9A-124A-A41A-722249A52AEA}">
      <dsp:nvSpPr>
        <dsp:cNvPr id="0" name=""/>
        <dsp:cNvSpPr/>
      </dsp:nvSpPr>
      <dsp:spPr>
        <a:xfrm>
          <a:off x="0" y="1466585"/>
          <a:ext cx="807720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SELECT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TOP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10 </a:t>
          </a:r>
          <a:r>
            <a:rPr lang="en-US" altLang="zh-CN" sz="1400" kern="1200" dirty="0" err="1" smtClean="0"/>
            <a:t>sno</a:t>
          </a:r>
          <a:r>
            <a:rPr lang="en-US" altLang="zh-CN" sz="1400" kern="1200" dirty="0" smtClean="0"/>
            <a:t>, grade 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SC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WHERE</a:t>
          </a:r>
          <a:r>
            <a:rPr lang="zh-CN" altLang="en-US" sz="1400" kern="1200" dirty="0" smtClean="0"/>
            <a:t> </a:t>
          </a:r>
          <a:r>
            <a:rPr lang="en-US" altLang="zh-CN" sz="1400" kern="1200" dirty="0" err="1" smtClean="0"/>
            <a:t>cno</a:t>
          </a:r>
          <a:r>
            <a:rPr lang="en-US" altLang="zh-CN" sz="1400" kern="1200" dirty="0" smtClean="0"/>
            <a:t>=‘5’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ORDER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grade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DESC;</a:t>
          </a:r>
          <a:endParaRPr lang="zh-CN" altLang="en-US" sz="1400" kern="1200" dirty="0"/>
        </a:p>
      </dsp:txBody>
      <dsp:txXfrm>
        <a:off x="0" y="1466585"/>
        <a:ext cx="8077200" cy="689310"/>
      </dsp:txXfrm>
    </dsp:sp>
    <dsp:sp modelId="{C06BCFB6-4372-604F-BC03-506953B1D098}">
      <dsp:nvSpPr>
        <dsp:cNvPr id="0" name=""/>
        <dsp:cNvSpPr/>
      </dsp:nvSpPr>
      <dsp:spPr>
        <a:xfrm>
          <a:off x="0" y="2155895"/>
          <a:ext cx="807720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Oracle</a:t>
          </a:r>
          <a:r>
            <a:rPr lang="zh-CN" altLang="en-US" sz="1800" kern="1200" dirty="0" smtClean="0"/>
            <a:t>没有实现类似的语法，可以通过变通的方法实现</a:t>
          </a:r>
          <a:endParaRPr lang="zh-CN" altLang="en-US" sz="1800" kern="1200" dirty="0"/>
        </a:p>
      </dsp:txBody>
      <dsp:txXfrm>
        <a:off x="22103" y="2177998"/>
        <a:ext cx="8032994" cy="408584"/>
      </dsp:txXfrm>
    </dsp:sp>
    <dsp:sp modelId="{153D6FB5-3348-804D-8732-5EBAC9485FCF}">
      <dsp:nvSpPr>
        <dsp:cNvPr id="0" name=""/>
        <dsp:cNvSpPr/>
      </dsp:nvSpPr>
      <dsp:spPr>
        <a:xfrm>
          <a:off x="0" y="2608685"/>
          <a:ext cx="8077200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Oracle</a:t>
          </a:r>
          <a:r>
            <a:rPr lang="zh-CN" altLang="en-US" sz="1400" kern="1200" dirty="0" smtClean="0"/>
            <a:t> 数据表中有一个隐含字段 </a:t>
          </a:r>
          <a:r>
            <a:rPr lang="en-US" altLang="zh-CN" sz="1400" kern="1200" dirty="0" smtClean="0"/>
            <a:t>ROWNUM</a:t>
          </a:r>
          <a:r>
            <a:rPr lang="zh-CN" altLang="en-US" sz="1400" kern="1200" dirty="0" smtClean="0"/>
            <a:t>，表示记录号，表中的每一条记录都有一个记录号，只要记录不重新排序，该记录号不变。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SELECT</a:t>
          </a:r>
          <a:r>
            <a:rPr lang="zh-CN" altLang="en-US" sz="1400" kern="1200" dirty="0" smtClean="0"/>
            <a:t> * 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(SELECT</a:t>
          </a:r>
          <a:r>
            <a:rPr lang="zh-CN" altLang="en-US" sz="1400" kern="1200" dirty="0" smtClean="0"/>
            <a:t> </a:t>
          </a:r>
          <a:r>
            <a:rPr lang="en-US" altLang="zh-CN" sz="1400" kern="1200" dirty="0" err="1" smtClean="0"/>
            <a:t>sno</a:t>
          </a:r>
          <a:r>
            <a:rPr lang="en-US" altLang="zh-CN" sz="1400" kern="1200" dirty="0" smtClean="0"/>
            <a:t>, grade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SC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WHERE</a:t>
          </a:r>
          <a:r>
            <a:rPr lang="zh-CN" altLang="en-US" sz="1400" kern="1200" dirty="0" smtClean="0"/>
            <a:t> </a:t>
          </a:r>
          <a:r>
            <a:rPr lang="en-US" altLang="zh-CN" sz="1400" kern="1200" dirty="0" err="1" smtClean="0"/>
            <a:t>cno</a:t>
          </a:r>
          <a:r>
            <a:rPr lang="en-US" altLang="zh-CN" sz="1400" kern="1200" dirty="0" smtClean="0"/>
            <a:t>=‘5’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ORDER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grade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DESC)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WHERE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ROWNUM&lt;=10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ORDER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ROWNUM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ASC</a:t>
          </a:r>
          <a:endParaRPr lang="zh-CN" altLang="en-US" sz="1400" kern="1200" dirty="0"/>
        </a:p>
      </dsp:txBody>
      <dsp:txXfrm>
        <a:off x="0" y="2608685"/>
        <a:ext cx="8077200" cy="1378620"/>
      </dsp:txXfrm>
    </dsp:sp>
    <dsp:sp modelId="{5AC3CC7C-0420-194C-B356-D90BEC4DC6B1}">
      <dsp:nvSpPr>
        <dsp:cNvPr id="0" name=""/>
        <dsp:cNvSpPr/>
      </dsp:nvSpPr>
      <dsp:spPr>
        <a:xfrm>
          <a:off x="0" y="3987305"/>
          <a:ext cx="8077200" cy="452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MySQL</a:t>
          </a:r>
          <a:r>
            <a:rPr lang="zh-CN" altLang="en-US" sz="1800" kern="1200" smtClean="0"/>
            <a:t> 可以使用</a:t>
          </a:r>
          <a:r>
            <a:rPr lang="en-US" altLang="zh-CN" sz="1800" kern="1200" smtClean="0"/>
            <a:t>LIMIT</a:t>
          </a:r>
          <a:r>
            <a:rPr lang="zh-CN" altLang="en-US" sz="1800" kern="1200" smtClean="0"/>
            <a:t>短语来实现</a:t>
          </a:r>
          <a:endParaRPr lang="zh-CN" altLang="en-US" sz="1800" kern="1200"/>
        </a:p>
      </dsp:txBody>
      <dsp:txXfrm>
        <a:off x="22103" y="4009408"/>
        <a:ext cx="8032994" cy="408584"/>
      </dsp:txXfrm>
    </dsp:sp>
    <dsp:sp modelId="{9DBE63B6-F782-2A4D-959D-EF519CE1ABC5}">
      <dsp:nvSpPr>
        <dsp:cNvPr id="0" name=""/>
        <dsp:cNvSpPr/>
      </dsp:nvSpPr>
      <dsp:spPr>
        <a:xfrm>
          <a:off x="0" y="4440095"/>
          <a:ext cx="8077200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5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MySQL</a:t>
          </a:r>
          <a:r>
            <a:rPr lang="zh-CN" altLang="en-US" sz="1400" kern="1200" dirty="0" smtClean="0"/>
            <a:t> 中实现了 </a:t>
          </a:r>
          <a:r>
            <a:rPr lang="en-US" altLang="zh-CN" sz="1400" kern="1200" dirty="0" smtClean="0"/>
            <a:t>LIMIT</a:t>
          </a:r>
          <a:r>
            <a:rPr lang="zh-CN" altLang="en-US" sz="1400" kern="1200" dirty="0" smtClean="0"/>
            <a:t>短语，基本形式如下：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SELECT</a:t>
          </a:r>
          <a:r>
            <a:rPr lang="zh-CN" altLang="en-US" sz="1400" kern="1200" dirty="0" smtClean="0"/>
            <a:t> *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&lt;table&gt;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[&lt;offset&gt;,]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&lt;rows&gt;</a:t>
          </a:r>
          <a:endParaRPr lang="zh-CN" altLang="en-US" sz="1400" kern="1200" dirty="0"/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table:</a:t>
          </a:r>
          <a:r>
            <a:rPr lang="zh-CN" altLang="en-US" sz="1400" kern="1200" dirty="0" smtClean="0"/>
            <a:t>表名；</a:t>
          </a:r>
          <a:r>
            <a:rPr lang="en-US" altLang="zh-CN" sz="1400" kern="1200" dirty="0" smtClean="0"/>
            <a:t>offset</a:t>
          </a:r>
          <a:r>
            <a:rPr lang="zh-CN" altLang="en-US" sz="1400" kern="1200" dirty="0" smtClean="0"/>
            <a:t>：记录偏移量，即从第几条记录开始；</a:t>
          </a:r>
          <a:r>
            <a:rPr lang="en-US" altLang="zh-CN" sz="1400" kern="1200" dirty="0" smtClean="0"/>
            <a:t>rows</a:t>
          </a:r>
          <a:r>
            <a:rPr lang="zh-CN" altLang="en-US" sz="1400" kern="1200" dirty="0" smtClean="0"/>
            <a:t>：结果记录条数</a:t>
          </a:r>
          <a:endParaRPr lang="zh-CN" alt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SELECT</a:t>
          </a:r>
          <a:r>
            <a:rPr lang="zh-CN" altLang="en-US" sz="1400" kern="1200" dirty="0" smtClean="0"/>
            <a:t> </a:t>
          </a:r>
          <a:r>
            <a:rPr lang="en-US" altLang="zh-CN" sz="1400" kern="1200" dirty="0" err="1" smtClean="0"/>
            <a:t>sno</a:t>
          </a:r>
          <a:r>
            <a:rPr lang="en-US" altLang="zh-CN" sz="1400" kern="1200" dirty="0" smtClean="0"/>
            <a:t>, grade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FROM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SC</a:t>
          </a:r>
          <a:endParaRPr lang="zh-CN" altLang="en-US" sz="1400" kern="1200" dirty="0"/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WHERE</a:t>
          </a:r>
          <a:r>
            <a:rPr lang="zh-CN" altLang="en-US" sz="1400" kern="1200" dirty="0" smtClean="0"/>
            <a:t> </a:t>
          </a:r>
          <a:r>
            <a:rPr lang="en-US" altLang="zh-CN" sz="1400" kern="1200" dirty="0" err="1" smtClean="0"/>
            <a:t>cno</a:t>
          </a:r>
          <a:r>
            <a:rPr lang="en-US" altLang="zh-CN" sz="1400" kern="1200" dirty="0" smtClean="0"/>
            <a:t>=‘5’</a:t>
          </a:r>
          <a:endParaRPr lang="zh-CN" altLang="en-US" sz="1400" kern="1200" dirty="0"/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/>
            <a:t>ORDER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BY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grade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DESC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LIMIT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0,10</a:t>
          </a:r>
          <a:endParaRPr lang="zh-CN" altLang="en-US" sz="1400" kern="1200" dirty="0"/>
        </a:p>
      </dsp:txBody>
      <dsp:txXfrm>
        <a:off x="0" y="4440095"/>
        <a:ext cx="8077200" cy="1415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85F7A-06B1-4247-B32B-018F711FE5B9}">
      <dsp:nvSpPr>
        <dsp:cNvPr id="0" name=""/>
        <dsp:cNvSpPr/>
      </dsp:nvSpPr>
      <dsp:spPr>
        <a:xfrm>
          <a:off x="0" y="9212"/>
          <a:ext cx="7391400" cy="627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统计元组个数</a:t>
          </a: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28" y="39840"/>
        <a:ext cx="7330144" cy="566156"/>
      </dsp:txXfrm>
    </dsp:sp>
    <dsp:sp modelId="{19809557-BD86-4D64-9B25-2932D446EBD6}">
      <dsp:nvSpPr>
        <dsp:cNvPr id="0" name=""/>
        <dsp:cNvSpPr/>
      </dsp:nvSpPr>
      <dsp:spPr>
        <a:xfrm>
          <a:off x="0" y="636624"/>
          <a:ext cx="7391400" cy="37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COUNT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*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sp:txBody>
      <dsp:txXfrm>
        <a:off x="0" y="636624"/>
        <a:ext cx="7391400" cy="372600"/>
      </dsp:txXfrm>
    </dsp:sp>
    <dsp:sp modelId="{6CD7AFAD-2303-4CEA-AEE0-501DA3A4A920}">
      <dsp:nvSpPr>
        <dsp:cNvPr id="0" name=""/>
        <dsp:cNvSpPr/>
      </dsp:nvSpPr>
      <dsp:spPr>
        <a:xfrm>
          <a:off x="0" y="1009224"/>
          <a:ext cx="7391400" cy="627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统计一列中值（</a:t>
          </a:r>
          <a:r>
            <a:rPr lang="zh-CN" altLang="en-US" sz="20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非空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）的个数</a:t>
          </a:r>
        </a:p>
      </dsp:txBody>
      <dsp:txXfrm>
        <a:off x="30628" y="1039852"/>
        <a:ext cx="7330144" cy="566156"/>
      </dsp:txXfrm>
    </dsp:sp>
    <dsp:sp modelId="{EC47D1CF-5B4E-4701-A00C-A47B00FBB680}">
      <dsp:nvSpPr>
        <dsp:cNvPr id="0" name=""/>
        <dsp:cNvSpPr/>
      </dsp:nvSpPr>
      <dsp:spPr>
        <a:xfrm>
          <a:off x="0" y="1636637"/>
          <a:ext cx="7391400" cy="37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COUNT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sz="1600" u="sng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sp:txBody>
      <dsp:txXfrm>
        <a:off x="0" y="1636637"/>
        <a:ext cx="7391400" cy="372600"/>
      </dsp:txXfrm>
    </dsp:sp>
    <dsp:sp modelId="{1167C8DD-0F1E-4681-8121-1B90399E652B}">
      <dsp:nvSpPr>
        <dsp:cNvPr id="0" name=""/>
        <dsp:cNvSpPr/>
      </dsp:nvSpPr>
      <dsp:spPr>
        <a:xfrm>
          <a:off x="0" y="2009237"/>
          <a:ext cx="7391400" cy="627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计算一列值的总和（此列必须为数值型）</a:t>
          </a:r>
        </a:p>
      </dsp:txBody>
      <dsp:txXfrm>
        <a:off x="30628" y="2039865"/>
        <a:ext cx="7330144" cy="566156"/>
      </dsp:txXfrm>
    </dsp:sp>
    <dsp:sp modelId="{554F01FD-C7FE-4996-B93A-951C908C7D5C}">
      <dsp:nvSpPr>
        <dsp:cNvPr id="0" name=""/>
        <dsp:cNvSpPr/>
      </dsp:nvSpPr>
      <dsp:spPr>
        <a:xfrm>
          <a:off x="0" y="2636649"/>
          <a:ext cx="7391400" cy="37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SUM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sz="1600" u="sng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	</a:t>
          </a:r>
        </a:p>
      </dsp:txBody>
      <dsp:txXfrm>
        <a:off x="0" y="2636649"/>
        <a:ext cx="7391400" cy="372600"/>
      </dsp:txXfrm>
    </dsp:sp>
    <dsp:sp modelId="{F011CE8F-EC19-4C53-B58C-B4C476CF48ED}">
      <dsp:nvSpPr>
        <dsp:cNvPr id="0" name=""/>
        <dsp:cNvSpPr/>
      </dsp:nvSpPr>
      <dsp:spPr>
        <a:xfrm>
          <a:off x="0" y="3009249"/>
          <a:ext cx="7391400" cy="627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计算一列值的平均值（此列必须为数值型）</a:t>
          </a:r>
          <a:endParaRPr lang="zh-CN" altLang="en-US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28" y="3039877"/>
        <a:ext cx="7330144" cy="566156"/>
      </dsp:txXfrm>
    </dsp:sp>
    <dsp:sp modelId="{289281D0-5806-4CCA-93E1-9B9D39C9EF8D}">
      <dsp:nvSpPr>
        <dsp:cNvPr id="0" name=""/>
        <dsp:cNvSpPr/>
      </dsp:nvSpPr>
      <dsp:spPr>
        <a:xfrm>
          <a:off x="0" y="3636662"/>
          <a:ext cx="7391400" cy="37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AVG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sz="1600" u="sng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636662"/>
        <a:ext cx="7391400" cy="372600"/>
      </dsp:txXfrm>
    </dsp:sp>
    <dsp:sp modelId="{74966006-4B5A-420B-ABCB-7361FFDCC2CE}">
      <dsp:nvSpPr>
        <dsp:cNvPr id="0" name=""/>
        <dsp:cNvSpPr/>
      </dsp:nvSpPr>
      <dsp:spPr>
        <a:xfrm>
          <a:off x="0" y="4009262"/>
          <a:ext cx="7391400" cy="627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求一列中的最大值和最小值</a:t>
          </a:r>
          <a:endParaRPr lang="zh-CN" altLang="en-US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28" y="4039890"/>
        <a:ext cx="7330144" cy="566156"/>
      </dsp:txXfrm>
    </dsp:sp>
    <dsp:sp modelId="{9BAF0B9B-B9B8-41C1-933B-A7EB31BA2C25}">
      <dsp:nvSpPr>
        <dsp:cNvPr id="0" name=""/>
        <dsp:cNvSpPr/>
      </dsp:nvSpPr>
      <dsp:spPr>
        <a:xfrm>
          <a:off x="0" y="4636674"/>
          <a:ext cx="7391400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sz="1600" u="sng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MIN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[DISTINCT|</a:t>
          </a:r>
          <a:r>
            <a:rPr lang="en-US" altLang="zh-CN" sz="1600" u="sng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ALL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] &lt;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列名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sp:txBody>
      <dsp:txXfrm>
        <a:off x="0" y="4636674"/>
        <a:ext cx="7391400" cy="76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49ADD80-3DBF-6448-B65A-06FB7C94064E}" type="datetimeFigureOut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507D69E-371F-564D-AD12-C23FBEEEB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2CFEE8D-888F-CE43-95C2-0FDC2EAB2105}" type="datetimeFigureOut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01BC606-F698-7F49-83D4-21FB4EF51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8501C3-9B2B-B541-B485-A91FBC3173CB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1.SELECT Sno,Sname,2017-Sage</a:t>
            </a:r>
          </a:p>
          <a:p>
            <a:r>
              <a:rPr kumimoji="1" lang="en-US" altLang="zh-CN" dirty="0" smtClean="0"/>
              <a:t>  FROM</a:t>
            </a:r>
            <a:r>
              <a:rPr kumimoji="1" lang="en-US" altLang="zh-CN" baseline="0" dirty="0" smtClean="0"/>
              <a:t>  Student;</a:t>
            </a:r>
          </a:p>
          <a:p>
            <a:r>
              <a:rPr kumimoji="1" lang="en-US" altLang="zh-CN" baseline="0" dirty="0" smtClean="0"/>
              <a:t>2.SELECT *</a:t>
            </a:r>
          </a:p>
          <a:p>
            <a:r>
              <a:rPr kumimoji="1" lang="en-US" altLang="zh-CN" baseline="0" dirty="0" smtClean="0"/>
              <a:t>  FROM Course;</a:t>
            </a:r>
          </a:p>
          <a:p>
            <a:r>
              <a:rPr kumimoji="1" lang="en-US" altLang="zh-CN" baseline="0" dirty="0" smtClean="0"/>
              <a:t>  WHERE </a:t>
            </a:r>
            <a:r>
              <a:rPr kumimoji="1" lang="en-US" altLang="zh-CN" baseline="0" dirty="0" err="1" smtClean="0"/>
              <a:t>CCredit</a:t>
            </a:r>
            <a:r>
              <a:rPr kumimoji="1" lang="en-US" altLang="zh-CN" baseline="0" dirty="0" smtClean="0"/>
              <a:t>  BETWEEN 2 AND 3;</a:t>
            </a:r>
          </a:p>
          <a:p>
            <a:r>
              <a:rPr kumimoji="1" lang="en-US" altLang="zh-CN" baseline="0" dirty="0" smtClean="0"/>
              <a:t>3. SELECT *</a:t>
            </a:r>
          </a:p>
          <a:p>
            <a:r>
              <a:rPr kumimoji="1" lang="en-US" altLang="zh-CN" baseline="0" dirty="0" smtClean="0"/>
              <a:t>   FROM Course</a:t>
            </a:r>
          </a:p>
          <a:p>
            <a:r>
              <a:rPr kumimoji="1" lang="en-US" altLang="zh-CN" baseline="0" dirty="0" smtClean="0"/>
              <a:t>   WHERE </a:t>
            </a:r>
            <a:r>
              <a:rPr kumimoji="1" lang="en-US" altLang="zh-CN" baseline="0" dirty="0" err="1" smtClean="0"/>
              <a:t>Cname</a:t>
            </a:r>
            <a:r>
              <a:rPr kumimoji="1" lang="en-US" altLang="zh-CN" baseline="0" dirty="0" smtClean="0"/>
              <a:t> LIKE “%</a:t>
            </a:r>
            <a:r>
              <a:rPr kumimoji="1" lang="zh-CN" altLang="en-US" baseline="0" dirty="0" smtClean="0"/>
              <a:t>课程</a:t>
            </a:r>
            <a:r>
              <a:rPr kumimoji="1" lang="en-US" altLang="zh-CN" baseline="0" dirty="0" smtClean="0"/>
              <a:t>%”;</a:t>
            </a:r>
          </a:p>
          <a:p>
            <a:r>
              <a:rPr kumimoji="1" lang="en-US" altLang="zh-CN" baseline="0" dirty="0" smtClean="0"/>
              <a:t>4.SELECT *</a:t>
            </a:r>
          </a:p>
          <a:p>
            <a:r>
              <a:rPr kumimoji="1" lang="en-US" altLang="zh-CN" baseline="0" dirty="0" smtClean="0"/>
              <a:t>  FROM Course</a:t>
            </a:r>
          </a:p>
          <a:p>
            <a:r>
              <a:rPr kumimoji="1" lang="en-US" altLang="zh-CN" baseline="0" dirty="0" smtClean="0"/>
              <a:t>  WHERE </a:t>
            </a:r>
            <a:r>
              <a:rPr kumimoji="1" lang="en-US" altLang="zh-CN" baseline="0" dirty="0" err="1" smtClean="0"/>
              <a:t>Cpno</a:t>
            </a:r>
            <a:r>
              <a:rPr kumimoji="1" lang="en-US" altLang="zh-CN" baseline="0" dirty="0" smtClean="0"/>
              <a:t> is NULL AND </a:t>
            </a:r>
            <a:r>
              <a:rPr kumimoji="1" lang="en-US" altLang="zh-CN" baseline="0" dirty="0" err="1" smtClean="0"/>
              <a:t>Ccredit</a:t>
            </a:r>
            <a:r>
              <a:rPr kumimoji="1" lang="en-US" altLang="zh-CN" baseline="0" dirty="0" smtClean="0"/>
              <a:t>&gt;2;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BC606-F698-7F49-83D4-21FB4EF51EF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614B02-6D03-834F-87EB-ADA08592342E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3BF39A-3A9F-7742-8408-52983B8E960B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1BC606-F698-7F49-83D4-21FB4EF51E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12. SELECT MAX(price)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  FROM Product;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13. SELECT AVG(price)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  FROM Product;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8F4D78-3D35-8E4D-A4B8-BFE173C0CB03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A4D779-519D-204A-85D2-BA33A885093A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C2CA67-A07E-4A4A-A525-A2D85EA896C0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018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71835-8E7A-D343-B04C-1D67DA83EC3B}" type="slidenum">
              <a:rPr lang="en-US" altLang="zh-CN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1"/>
          <p:cNvSpPr/>
          <p:nvPr userDrawn="1"/>
        </p:nvSpPr>
        <p:spPr>
          <a:xfrm>
            <a:off x="0" y="4646613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763" cy="3048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58F073-9D79-774D-BB30-85249516BD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1E734D4B-F0E3-4349-A903-09BE07731F14}" type="datetime1">
              <a:rPr lang="en-US"/>
              <a:pPr>
                <a:defRPr/>
              </a:pPr>
              <a:t>4/16/18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71041E-0BFB-F846-B96C-F8D526B83601}" type="datetime1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C3E494-05F3-4641-86C9-EA431ED10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1800" dirty="0" smtClean="0">
                <a:latin typeface="+mn-lt"/>
              </a:rPr>
              <a:t>An Introduction to Database System</a:t>
            </a:r>
            <a:endParaRPr lang="en-US" sz="18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836712"/>
            <a:ext cx="8077200" cy="54116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53F6BD-F400-6748-9F78-B1214F4290BE}" type="datetime1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fld id="{EB34F737-4C4E-B946-825E-56B726431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3538" y="701675"/>
            <a:ext cx="7272337" cy="71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236984"/>
            <a:ext cx="8077200" cy="527720"/>
          </a:xfrm>
        </p:spPr>
        <p:txBody>
          <a:bodyPr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5B38D-7E19-E843-AAFD-0CFCD7531D81}" type="datetime1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7" name="Rectangl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D74C2A-827B-3544-A622-7A3F06A72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107950" y="-171450"/>
            <a:ext cx="9432925" cy="720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62ABD-858F-C04C-847E-70FC47551002}" type="datetime1">
              <a:rPr lang="en-US"/>
              <a:pPr>
                <a:defRPr/>
              </a:pPr>
              <a:t>4/16/18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D2CB6-7244-E445-B7A0-B10E21289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C05B6-88BC-7A45-A5C1-DD1732544F34}" type="datetime1">
              <a:rPr lang="en-US"/>
              <a:pPr>
                <a:defRPr/>
              </a:pPr>
              <a:t>4/16/18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8FA32-67B5-764E-8966-15C0E6D380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2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15240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15240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36576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36576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5791200" y="16002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5791200" y="4038600"/>
            <a:ext cx="1371600" cy="685800"/>
          </a:xfrm>
        </p:spPr>
        <p:txBody>
          <a:bodyPr>
            <a:normAutofit/>
          </a:bodyPr>
          <a:lstStyle>
            <a:extLst/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7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9DDB7C-8378-5940-B9C8-549FEBD150CC}" type="datetime1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48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33759E-CEDD-9F45-8738-76C73E64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9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 userDrawn="1"/>
        </p:nvSpPr>
        <p:spPr>
          <a:xfrm>
            <a:off x="8604250" y="2455863"/>
            <a:ext cx="533400" cy="4429125"/>
          </a:xfrm>
          <a:prstGeom prst="rect">
            <a:avLst/>
          </a:prstGeom>
        </p:spPr>
        <p:txBody>
          <a:bodyPr vert="eaVert" anchor="ctr"/>
          <a:lstStyle>
            <a:lvl1pPr algn="l" rtl="0" eaLnBrk="1" latinLnBrk="0" hangingPunct="1">
              <a:spcBef>
                <a:spcPct val="0"/>
              </a:spcBef>
              <a:buNone/>
              <a:defRPr sz="2400" b="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An Introduction to Database System</a:t>
            </a:r>
            <a:endParaRPr lang="en-US" sz="20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/>
          </p:cNvSpPr>
          <p:nvPr userDrawn="1"/>
        </p:nvSpPr>
        <p:spPr>
          <a:xfrm>
            <a:off x="8648700" y="269875"/>
            <a:ext cx="533400" cy="19177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数据库系统原理</a:t>
            </a:r>
            <a:endParaRPr lang="en-US" altLang="x-none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5F5C9E-A0AE-624D-A1E9-F0321D6F7534}" type="datetime1">
              <a:rPr lang="en-US"/>
              <a:pPr>
                <a:defRPr/>
              </a:pPr>
              <a:t>4/16/18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ED871D-735C-8445-BFAB-D656DD26C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6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4DCEC98-C909-A04B-B0EF-8F6D7270DA96}" type="datetime1">
              <a:rPr lang="en-US"/>
              <a:pPr>
                <a:defRPr/>
              </a:pPr>
              <a:t>4/16/18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93D89EE-D559-B74E-9164-6A7871AE2C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ysClr val="windowText" lastClr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  <a:extLst/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6" b="-2071"/>
          <a:stretch>
            <a:fillRect/>
          </a:stretch>
        </p:blipFill>
        <p:spPr bwMode="auto">
          <a:xfrm>
            <a:off x="-36513" y="0"/>
            <a:ext cx="9178926" cy="710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36513" y="4149725"/>
            <a:ext cx="9174163" cy="19431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2598738" y="4305300"/>
            <a:ext cx="5286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>
                <a:latin typeface="微软雅黑" charset="-122"/>
                <a:ea typeface="微软雅黑" charset="-122"/>
              </a:rPr>
              <a:t>数据库系统原理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700338" y="5013325"/>
            <a:ext cx="431958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6886" y="5569605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山东财经大学   张抗抗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3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55600" y="2420938"/>
            <a:ext cx="7600950" cy="4365625"/>
          </a:xfrm>
        </p:spPr>
        <p:txBody>
          <a:bodyPr/>
          <a:lstStyle/>
          <a:p>
            <a:pPr algn="just"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3.44] 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查询选修</a:t>
            </a:r>
            <a:r>
              <a:rPr lang="en-US" altLang="zh-CN" sz="2400">
                <a:latin typeface="微软雅黑" charset="-122"/>
                <a:ea typeface="微软雅黑" charset="-122"/>
              </a:rPr>
              <a:t>1</a:t>
            </a:r>
            <a:r>
              <a:rPr lang="zh-CN" altLang="en-US" sz="2400">
                <a:latin typeface="微软雅黑" charset="-122"/>
                <a:ea typeface="微软雅黑" charset="-122"/>
              </a:rPr>
              <a:t>号课程的学生最高分数。</a:t>
            </a:r>
          </a:p>
          <a:p>
            <a:pPr marL="914400" lvl="2" indent="0" algn="just" eaLnBrk="1" hangingPunct="1"/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MAX</a:t>
            </a:r>
            <a:r>
              <a:rPr lang="zh-CN" altLang="en-US" sz="2400"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latin typeface="微软雅黑" charset="-122"/>
                <a:ea typeface="微软雅黑" charset="-122"/>
              </a:rPr>
              <a:t>Grade</a:t>
            </a:r>
            <a:r>
              <a:rPr lang="zh-CN" altLang="en-US" sz="2400">
                <a:latin typeface="微软雅黑" charset="-122"/>
                <a:ea typeface="微软雅黑" charset="-122"/>
              </a:rPr>
              <a:t>)</a:t>
            </a:r>
          </a:p>
          <a:p>
            <a:pPr marL="914400" lvl="2" indent="0" algn="just" eaLnBrk="1" hangingPunct="1"/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SC</a:t>
            </a:r>
          </a:p>
          <a:p>
            <a:pPr marL="914400" lvl="2" indent="0" algn="just" eaLnBrk="1" hangingPunct="1"/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2400">
                <a:latin typeface="微软雅黑" charset="-122"/>
                <a:ea typeface="微软雅黑" charset="-122"/>
              </a:rPr>
              <a:t> Cno='1'</a:t>
            </a:r>
            <a:r>
              <a:rPr lang="zh-CN" altLang="en-US" sz="2400">
                <a:latin typeface="微软雅黑" charset="-122"/>
                <a:ea typeface="微软雅黑" charset="-122"/>
              </a:rPr>
              <a:t>;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3.45 ]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查询学生</a:t>
            </a:r>
            <a:r>
              <a:rPr lang="en-US" altLang="zh-CN" sz="2400">
                <a:latin typeface="微软雅黑" charset="-122"/>
                <a:ea typeface="微软雅黑" charset="-122"/>
              </a:rPr>
              <a:t>201215012</a:t>
            </a:r>
            <a:r>
              <a:rPr lang="zh-CN" altLang="en-US" sz="2400">
                <a:latin typeface="微软雅黑" charset="-122"/>
                <a:ea typeface="微软雅黑" charset="-122"/>
              </a:rPr>
              <a:t>选修课程的总学分数。</a:t>
            </a:r>
          </a:p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 SUM</a:t>
            </a:r>
            <a:r>
              <a:rPr lang="zh-CN" altLang="en-US" sz="2400"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latin typeface="微软雅黑" charset="-122"/>
                <a:ea typeface="微软雅黑" charset="-122"/>
              </a:rPr>
              <a:t>Ccredit</a:t>
            </a:r>
            <a:r>
              <a:rPr lang="zh-CN" altLang="en-US" sz="2400"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         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SC,Course</a:t>
            </a:r>
          </a:p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2400">
                <a:latin typeface="微软雅黑" charset="-122"/>
                <a:ea typeface="微软雅黑" charset="-122"/>
              </a:rPr>
              <a:t> Sno='201215012'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zh-CN" altLang="en-US" sz="2400">
                <a:latin typeface="微软雅黑" charset="-122"/>
                <a:ea typeface="微软雅黑" charset="-122"/>
              </a:rPr>
              <a:t> 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		 SC.Cno=Course.Cno; </a:t>
            </a:r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聚集</a:t>
            </a:r>
            <a:r>
              <a:rPr lang="zh-CN" altLang="en-US" sz="2800" kern="0" dirty="0" smtClean="0">
                <a:solidFill>
                  <a:schemeClr val="tx1"/>
                </a:solidFill>
                <a:latin typeface="微软雅黑" pitchFamily="34" charset="-122"/>
              </a:rPr>
              <a:t>函数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3863" y="854075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796212" cy="41767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8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微软雅黑" charset="-122"/>
                <a:ea typeface="微软雅黑" charset="-122"/>
              </a:rPr>
              <a:t>12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查询最贵产品的价格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微软雅黑" charset="-122"/>
                <a:ea typeface="微软雅黑" charset="-122"/>
              </a:rPr>
              <a:t>13.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查询所有产品的平均价格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141663" y="4187825"/>
            <a:ext cx="4572000" cy="1570038"/>
          </a:xfrm>
          <a:prstGeom prst="rect">
            <a:avLst/>
          </a:prstGeom>
          <a:gradFill rotWithShape="1">
            <a:gsLst>
              <a:gs pos="0">
                <a:srgbClr val="C8B5AA"/>
              </a:gs>
              <a:gs pos="25000">
                <a:srgbClr val="CFBCB1"/>
              </a:gs>
              <a:gs pos="100000">
                <a:srgbClr val="EBE1DC"/>
              </a:gs>
            </a:gsLst>
            <a:lin ang="162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12. SELECT MAX(price)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      FROM Product;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13. SELECT AVG(price)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      FROM Product;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2276475"/>
            <a:ext cx="7651750" cy="41878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GROUP BY</a:t>
            </a:r>
            <a:r>
              <a:rPr lang="zh-CN" altLang="en-US" sz="2400">
                <a:latin typeface="微软雅黑" charset="-122"/>
                <a:ea typeface="微软雅黑" charset="-122"/>
              </a:rPr>
              <a:t>子句分组：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marL="600075" lvl="1" indent="-342900" algn="just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-122"/>
                <a:ea typeface="微软雅黑" charset="-122"/>
              </a:rPr>
              <a:t>细化聚集函数的作用对象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marL="600075" lvl="1" indent="-342900" algn="just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-122"/>
                <a:ea typeface="微软雅黑" charset="-122"/>
              </a:rPr>
              <a:t>如果未对查询结果分组，聚集函数将作用于整个查询结果</a:t>
            </a:r>
          </a:p>
          <a:p>
            <a:pPr marL="600075" lvl="1" indent="-342900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-122"/>
                <a:ea typeface="微软雅黑" charset="-122"/>
              </a:rPr>
              <a:t> 对查询结果分组后，聚集函数将分别作用于每个组 </a:t>
            </a:r>
          </a:p>
          <a:p>
            <a:pPr marL="600075" lvl="1" indent="-342900" eaLnBrk="1" hangingPunct="1">
              <a:lnSpc>
                <a:spcPct val="140000"/>
              </a:lnSpc>
              <a:buFont typeface="Arial" charset="0"/>
              <a:buChar char="•"/>
            </a:pPr>
            <a:r>
              <a:rPr lang="zh-CN" altLang="en-US" sz="2400">
                <a:latin typeface="微软雅黑" charset="-122"/>
                <a:ea typeface="微软雅黑" charset="-122"/>
              </a:rPr>
              <a:t>按指定的一列或多列值分组，值相等的为一组</a:t>
            </a: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5. GROUP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  <p:sp>
        <p:nvSpPr>
          <p:cNvPr id="25604" name="文本框 1"/>
          <p:cNvSpPr txBox="1">
            <a:spLocks noChangeArrowheads="1"/>
          </p:cNvSpPr>
          <p:nvPr/>
        </p:nvSpPr>
        <p:spPr bwMode="auto">
          <a:xfrm>
            <a:off x="539750" y="1125538"/>
            <a:ext cx="7704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200"/>
              <a:t>将查询结果按照某一列或多列的值分组</a:t>
            </a:r>
            <a:r>
              <a:rPr lang="zh-CN" altLang="en-US" sz="18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quarter" idx="15"/>
          </p:nvPr>
        </p:nvSpPr>
        <p:spPr>
          <a:xfrm>
            <a:off x="323850" y="981075"/>
            <a:ext cx="7723188" cy="5411788"/>
          </a:xfrm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FontTx/>
              <a:buChar char="•"/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GROUP 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BY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子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句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可以包含任意数目的列，可以对分组进行嵌套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GROUP BY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子句中列出的每一列都必须是检索列或有效的表达式（不能是聚集函数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）</a:t>
            </a:r>
            <a:endParaRPr lang="en-US" altLang="zh-CN" sz="2400" dirty="0" smtClean="0">
              <a:latin typeface="微软雅黑" charset="-122"/>
              <a:ea typeface="微软雅黑" charset="-122"/>
            </a:endParaRPr>
          </a:p>
          <a:p>
            <a:pPr marL="342900" indent="-342900">
              <a:spcBef>
                <a:spcPts val="12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如果有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子句，则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后的字段列表或者是聚集函数，或者必须出现在</a:t>
            </a:r>
            <a:r>
              <a:rPr lang="en-US" altLang="zh-CN" sz="24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zh-CN" altLang="en-US" sz="24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列表中</a:t>
            </a:r>
            <a:endParaRPr lang="en-US" altLang="zh-CN" sz="2400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如果分组列中包含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NULL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值的列，则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NULL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将作为一个分组返回。如果列中有多行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NULL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值，它们将分为一组。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GROUP BY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子句必须出现在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WHERE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子句之后，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ORDER BY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子句之前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</a:p>
          <a:p>
            <a:pPr marL="342900" indent="-342900" eaLnBrk="1" hangingPunct="1">
              <a:spcBef>
                <a:spcPts val="1200"/>
              </a:spcBef>
              <a:buFontTx/>
              <a:buChar char="•"/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如果分组后还要求按照一定的条件对这些组进行筛选，最终只输出满足指定条件的组，则可以使用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having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短语来筛选指定条件。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GROUP BY</a:t>
            </a:r>
            <a:endParaRPr lang="zh-CN" altLang="en-US" sz="2800" kern="0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50838" y="2565400"/>
            <a:ext cx="8077200" cy="1800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黑体" charset="-122"/>
              </a:rPr>
              <a:t>例</a:t>
            </a:r>
            <a:r>
              <a:rPr lang="en-US" altLang="zh-CN" sz="2400">
                <a:latin typeface="微软雅黑" charset="-122"/>
                <a:ea typeface="黑体" charset="-122"/>
              </a:rPr>
              <a:t>3.</a:t>
            </a:r>
            <a:r>
              <a:rPr lang="en-US" altLang="zh-CN" sz="2400">
                <a:latin typeface="微软雅黑" charset="-122"/>
                <a:ea typeface="微软雅黑" charset="-122"/>
              </a:rPr>
              <a:t>46]  </a:t>
            </a:r>
            <a:r>
              <a:rPr lang="zh-CN" altLang="en-US" sz="2400">
                <a:latin typeface="微软雅黑" charset="-122"/>
                <a:ea typeface="微软雅黑" charset="-122"/>
              </a:rPr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latin typeface="微软雅黑" charset="-122"/>
                <a:ea typeface="微软雅黑" charset="-122"/>
              </a:rPr>
              <a:t>Cno</a:t>
            </a:r>
            <a:r>
              <a:rPr lang="zh-CN" altLang="en-US" sz="2400">
                <a:latin typeface="微软雅黑" charset="-122"/>
                <a:ea typeface="微软雅黑" charset="-122"/>
              </a:rPr>
              <a:t>，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COUNT</a:t>
            </a:r>
            <a:r>
              <a:rPr lang="zh-CN" altLang="en-US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zh-CN" altLang="en-US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>
              <a:solidFill>
                <a:srgbClr val="FF00FF"/>
              </a:solidFill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  SC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2400">
                <a:latin typeface="微软雅黑" charset="-122"/>
                <a:ea typeface="微软雅黑" charset="-122"/>
              </a:rPr>
              <a:t> Cno</a:t>
            </a:r>
            <a:r>
              <a:rPr lang="zh-CN" altLang="en-US" sz="2400">
                <a:latin typeface="微软雅黑" charset="-122"/>
                <a:ea typeface="微软雅黑" charset="-122"/>
              </a:rPr>
              <a:t>; </a:t>
            </a: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GROUP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3863" y="854075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4572000" y="3573463"/>
          <a:ext cx="3698875" cy="2944813"/>
        </p:xfrm>
        <a:graphic>
          <a:graphicData uri="http://schemas.openxmlformats.org/drawingml/2006/table">
            <a:tbl>
              <a:tblPr/>
              <a:tblGrid>
                <a:gridCol w="1584325"/>
                <a:gridCol w="1008063"/>
                <a:gridCol w="1106487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</a:p>
                  </a:txBody>
                  <a:tcPr marL="91452" marR="91452" marT="45718" marB="45718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</a:p>
                  </a:txBody>
                  <a:tcPr marL="91452" marR="91452" marT="45718" marB="457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Grade</a:t>
                      </a:r>
                    </a:p>
                  </a:txBody>
                  <a:tcPr marL="91452" marR="91452" marT="45718" marB="45718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</a:p>
                  </a:txBody>
                  <a:tcPr marL="91452" marR="91452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92</a:t>
                      </a: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85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 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88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91452" marR="91452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90</a:t>
                      </a: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91452" marR="91452" marT="45718" marB="45718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80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8" marB="45718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3688" y="4221163"/>
            <a:ext cx="3702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latin typeface="微软雅黑" charset="-122"/>
                <a:ea typeface="微软雅黑" charset="-122"/>
              </a:rPr>
              <a:t>结果：</a:t>
            </a:r>
            <a:endParaRPr lang="en-US" altLang="zh-CN">
              <a:latin typeface="微软雅黑" charset="-122"/>
              <a:ea typeface="微软雅黑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Cno       COUNT(Sno)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 1               1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 2               2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 3               2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85763" y="2492375"/>
            <a:ext cx="8077200" cy="35687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sz="2400">
                <a:latin typeface="微软雅黑" charset="-122"/>
                <a:ea typeface="黑体" charset="-122"/>
              </a:rPr>
              <a:t>[</a:t>
            </a:r>
            <a:r>
              <a:rPr lang="zh-CN" altLang="en-US" sz="2400">
                <a:latin typeface="微软雅黑" charset="-122"/>
                <a:ea typeface="黑体" charset="-122"/>
              </a:rPr>
              <a:t>例</a:t>
            </a:r>
            <a:r>
              <a:rPr lang="en-US" altLang="zh-CN" sz="2400">
                <a:latin typeface="微软雅黑" charset="-122"/>
                <a:ea typeface="黑体" charset="-122"/>
              </a:rPr>
              <a:t>3.</a:t>
            </a:r>
            <a:r>
              <a:rPr lang="en-US" altLang="zh-CN" sz="2400">
                <a:latin typeface="微软雅黑" charset="-122"/>
                <a:ea typeface="微软雅黑" charset="-122"/>
              </a:rPr>
              <a:t>47] 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查询选修了</a:t>
            </a:r>
            <a:r>
              <a:rPr lang="en-US" altLang="zh-CN" sz="2400">
                <a:latin typeface="微软雅黑" charset="-122"/>
                <a:ea typeface="微软雅黑" charset="-122"/>
              </a:rPr>
              <a:t>3</a:t>
            </a:r>
            <a:r>
              <a:rPr lang="zh-CN" altLang="en-US" sz="2400">
                <a:latin typeface="微软雅黑" charset="-122"/>
                <a:ea typeface="微软雅黑" charset="-122"/>
              </a:rPr>
              <a:t>门以上课程的学生学号。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marL="457200" lvl="1" indent="0" algn="just" eaLnBrk="1" hangingPunct="1">
              <a:lnSpc>
                <a:spcPct val="16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latin typeface="微软雅黑" charset="-122"/>
                <a:ea typeface="微软雅黑" charset="-122"/>
              </a:rPr>
              <a:t> Sno</a:t>
            </a:r>
          </a:p>
          <a:p>
            <a:pPr marL="457200" lvl="1" indent="0"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SC</a:t>
            </a:r>
          </a:p>
          <a:p>
            <a:pPr marL="457200" lvl="1" indent="0"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2400">
                <a:latin typeface="微软雅黑" charset="-122"/>
                <a:ea typeface="微软雅黑" charset="-122"/>
              </a:rPr>
              <a:t> Sno</a:t>
            </a:r>
          </a:p>
          <a:p>
            <a:pPr marL="457200" lvl="1" indent="0"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HAVING</a:t>
            </a:r>
            <a:r>
              <a:rPr lang="en-US" altLang="zh-CN" sz="2400">
                <a:latin typeface="微软雅黑" charset="-122"/>
                <a:ea typeface="微软雅黑" charset="-122"/>
              </a:rPr>
              <a:t>  COUNT</a:t>
            </a:r>
            <a:r>
              <a:rPr lang="zh-CN" altLang="en-US" sz="2400"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latin typeface="微软雅黑" charset="-122"/>
                <a:ea typeface="微软雅黑" charset="-122"/>
              </a:rPr>
              <a:t>*</a:t>
            </a:r>
            <a:r>
              <a:rPr lang="zh-CN" altLang="en-US" sz="2400">
                <a:latin typeface="微软雅黑" charset="-122"/>
                <a:ea typeface="微软雅黑" charset="-122"/>
              </a:rPr>
              <a:t>)</a:t>
            </a:r>
            <a:r>
              <a:rPr lang="en-US" altLang="zh-CN" sz="2400">
                <a:latin typeface="微软雅黑" charset="-122"/>
                <a:ea typeface="微软雅黑" charset="-122"/>
              </a:rPr>
              <a:t> &gt;3</a:t>
            </a:r>
            <a:r>
              <a:rPr lang="zh-CN" altLang="en-US" sz="2400">
                <a:latin typeface="微软雅黑" charset="-122"/>
                <a:ea typeface="微软雅黑" charset="-122"/>
              </a:rPr>
              <a:t>;       </a:t>
            </a: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GROUP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3863" y="854075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2492375"/>
            <a:ext cx="8077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sz="2200" dirty="0">
                <a:latin typeface="微软雅黑" charset="-122"/>
                <a:ea typeface="微软雅黑" charset="-122"/>
              </a:rPr>
              <a:t>例</a:t>
            </a:r>
            <a:r>
              <a:rPr lang="en-US" altLang="zh-CN" sz="2200" dirty="0">
                <a:latin typeface="微软雅黑" charset="-122"/>
                <a:ea typeface="微软雅黑" charset="-122"/>
              </a:rPr>
              <a:t>3.48 ]</a:t>
            </a:r>
            <a:r>
              <a:rPr lang="zh-CN" altLang="en-US" sz="2200" dirty="0">
                <a:latin typeface="微软雅黑" charset="-122"/>
                <a:ea typeface="微软雅黑" charset="-122"/>
              </a:rPr>
              <a:t>查询平均成绩大于等于</a:t>
            </a:r>
            <a:r>
              <a:rPr lang="en-US" altLang="zh-CN" sz="2200" dirty="0">
                <a:latin typeface="微软雅黑" charset="-122"/>
                <a:ea typeface="微软雅黑" charset="-122"/>
              </a:rPr>
              <a:t>90</a:t>
            </a:r>
            <a:r>
              <a:rPr lang="zh-CN" altLang="en-US" sz="2200" dirty="0">
                <a:latin typeface="微软雅黑" charset="-122"/>
                <a:ea typeface="微软雅黑" charset="-122"/>
              </a:rPr>
              <a:t>分的学生学号和平均成绩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微软雅黑" charset="-122"/>
                <a:ea typeface="微软雅黑" charset="-122"/>
              </a:rPr>
              <a:t>下面的语句对不对？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900" dirty="0" err="1">
                <a:latin typeface="微软雅黑" charset="-122"/>
                <a:ea typeface="微软雅黑" charset="-122"/>
              </a:rPr>
              <a:t>Sno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AVG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Grade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 SC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AVG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Grade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)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&gt;=90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900" dirty="0" err="1">
                <a:latin typeface="微软雅黑" charset="-122"/>
                <a:ea typeface="微软雅黑" charset="-122"/>
              </a:rPr>
              <a:t>Sno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;</a:t>
            </a:r>
            <a:endParaRPr lang="zh-CN" altLang="en-US" sz="22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6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微软雅黑" charset="-122"/>
                <a:ea typeface="微软雅黑" charset="-122"/>
              </a:rPr>
              <a:t>因为</a:t>
            </a:r>
            <a:r>
              <a:rPr lang="en-US" altLang="zh-CN" sz="2200" dirty="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zh-CN" altLang="en-US" sz="2200" dirty="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子句中是不能用聚集函数作为条件表达式</a:t>
            </a:r>
            <a:endParaRPr lang="zh-CN" altLang="en-US" sz="1600" dirty="0">
              <a:solidFill>
                <a:srgbClr val="FF00FF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微软雅黑" charset="-122"/>
                <a:ea typeface="微软雅黑" charset="-122"/>
              </a:rPr>
              <a:t>正确的查询语句应该是：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 </a:t>
            </a:r>
            <a:r>
              <a:rPr lang="en-US" altLang="zh-CN" sz="1900" dirty="0" err="1">
                <a:latin typeface="微软雅黑" charset="-122"/>
                <a:ea typeface="微软雅黑" charset="-122"/>
              </a:rPr>
              <a:t>Sno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AVG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Grade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 SC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900" dirty="0" err="1">
                <a:latin typeface="微软雅黑" charset="-122"/>
                <a:ea typeface="微软雅黑" charset="-122"/>
              </a:rPr>
              <a:t>Sno</a:t>
            </a:r>
            <a:endParaRPr lang="en-US" altLang="zh-CN" sz="19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9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HAVING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 AVG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Grade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)</a:t>
            </a:r>
            <a:r>
              <a:rPr lang="en-US" altLang="zh-CN" sz="1900" dirty="0">
                <a:latin typeface="微软雅黑" charset="-122"/>
                <a:ea typeface="微软雅黑" charset="-122"/>
              </a:rPr>
              <a:t>&gt;=90</a:t>
            </a:r>
            <a:r>
              <a:rPr lang="zh-CN" altLang="en-US" sz="1900" dirty="0">
                <a:latin typeface="微软雅黑" charset="-122"/>
                <a:ea typeface="微软雅黑" charset="-122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zh-CN" altLang="en-US" sz="1600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GROUP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3863" y="854075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75">
            <a:off x="3989287" y="3070311"/>
            <a:ext cx="1296279" cy="126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83568" y="3717032"/>
            <a:ext cx="302433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7867650" cy="54117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HAVING</a:t>
            </a:r>
            <a:r>
              <a:rPr lang="zh-CN" altLang="en-US" sz="2400">
                <a:latin typeface="微软雅黑" charset="-122"/>
                <a:ea typeface="微软雅黑" charset="-122"/>
              </a:rPr>
              <a:t>短语与</a:t>
            </a:r>
            <a:r>
              <a:rPr lang="en-US" altLang="zh-CN" sz="2400">
                <a:latin typeface="微软雅黑" charset="-122"/>
                <a:ea typeface="微软雅黑" charset="-122"/>
              </a:rPr>
              <a:t>WHERE</a:t>
            </a:r>
            <a:r>
              <a:rPr lang="zh-CN" altLang="en-US" sz="2400">
                <a:latin typeface="微软雅黑" charset="-122"/>
                <a:ea typeface="微软雅黑" charset="-122"/>
              </a:rPr>
              <a:t>子句的区别：</a:t>
            </a:r>
          </a:p>
          <a:p>
            <a:pPr marL="600075" lvl="1" indent="-342900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zh-CN" altLang="en-US" sz="2400">
                <a:latin typeface="微软雅黑" charset="-122"/>
                <a:ea typeface="微软雅黑" charset="-122"/>
              </a:rPr>
              <a:t>作用对象不同</a:t>
            </a:r>
          </a:p>
          <a:p>
            <a:pPr marL="600075" lvl="1" indent="-342900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zh-CN" sz="2400">
                <a:latin typeface="微软雅黑" charset="-122"/>
                <a:ea typeface="微软雅黑" charset="-122"/>
              </a:rPr>
              <a:t>WHERE</a:t>
            </a:r>
            <a:r>
              <a:rPr lang="zh-CN" altLang="en-US" sz="2400">
                <a:latin typeface="微软雅黑" charset="-122"/>
                <a:ea typeface="微软雅黑" charset="-122"/>
              </a:rPr>
              <a:t>子句作用于基表或视图，从中选择满足条件的元组</a:t>
            </a:r>
            <a:r>
              <a:rPr lang="en-US" altLang="zh-CN" sz="2400">
                <a:latin typeface="微软雅黑" charset="-122"/>
                <a:ea typeface="微软雅黑" charset="-122"/>
              </a:rPr>
              <a:t>(</a:t>
            </a:r>
            <a:r>
              <a:rPr lang="zh-CN" altLang="en-US" sz="2400">
                <a:latin typeface="微软雅黑" charset="-122"/>
                <a:ea typeface="微软雅黑" charset="-122"/>
              </a:rPr>
              <a:t>过滤行）</a:t>
            </a:r>
          </a:p>
          <a:p>
            <a:pPr marL="600075" lvl="1" indent="-342900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altLang="zh-CN" sz="2400">
                <a:latin typeface="微软雅黑" charset="-122"/>
                <a:ea typeface="微软雅黑" charset="-122"/>
              </a:rPr>
              <a:t>HAVING</a:t>
            </a:r>
            <a:r>
              <a:rPr lang="zh-CN" altLang="en-US" sz="2400">
                <a:latin typeface="微软雅黑" charset="-122"/>
                <a:ea typeface="微软雅黑" charset="-122"/>
              </a:rPr>
              <a:t>短语作用于组，从中选择满足条件的组。（过滤分组）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GROUP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54013" y="764704"/>
            <a:ext cx="8077200" cy="54117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4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4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sz="24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sz="1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sz="18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400" dirty="0" smtClean="0">
                <a:latin typeface="微软雅黑" charset="-122"/>
                <a:ea typeface="微软雅黑" charset="-122"/>
              </a:rPr>
              <a:t>13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查询每个供应商提供的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产品种类数。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vend_id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count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(*)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Product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vend_id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/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Order(</a:t>
            </a:r>
            <a:r>
              <a:rPr lang="en-US" altLang="zh-CN" sz="2400" u="sng" dirty="0" err="1">
                <a:solidFill>
                  <a:srgbClr val="C00000"/>
                </a:solidFill>
                <a:latin typeface="微软雅黑" charset="-122"/>
                <a:ea typeface="微软雅黑" charset="-122"/>
              </a:rPr>
              <a:t>order_id</a:t>
            </a:r>
            <a:r>
              <a:rPr lang="en-US" altLang="zh-CN" sz="2400" dirty="0" err="1">
                <a:solidFill>
                  <a:srgbClr val="C00000"/>
                </a:solidFill>
                <a:latin typeface="微软雅黑" charset="-122"/>
                <a:ea typeface="微软雅黑" charset="-122"/>
              </a:rPr>
              <a:t>,order_date,cust_id</a:t>
            </a:r>
            <a:r>
              <a:rPr lang="en-US" altLang="zh-CN" sz="24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订单</a:t>
            </a:r>
            <a:r>
              <a:rPr lang="zh-CN" altLang="en-US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（订单</a:t>
            </a:r>
            <a:r>
              <a:rPr lang="en-US" altLang="zh-CN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id, </a:t>
            </a:r>
            <a:r>
              <a:rPr lang="zh-CN" altLang="en-US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订单日期</a:t>
            </a:r>
            <a:r>
              <a:rPr lang="en-US" altLang="zh-CN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 </a:t>
            </a:r>
            <a:r>
              <a:rPr lang="zh-CN" altLang="en-US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客户</a:t>
            </a:r>
            <a:r>
              <a:rPr lang="en-US" altLang="zh-CN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</a:t>
            </a:r>
            <a:r>
              <a:rPr lang="zh-CN" altLang="en-US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/>
            <a:r>
              <a:rPr lang="en-US" altLang="zh-CN" sz="2400" dirty="0" smtClean="0">
                <a:latin typeface="微软雅黑" charset="-122"/>
                <a:ea typeface="微软雅黑" charset="-122"/>
              </a:rPr>
              <a:t>14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查询拥有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2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个及以上订单的顾客编号和订单数量。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cust_id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, count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(*)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Order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GROUP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cust_id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HAVING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COUNT(*)&gt;=2</a:t>
            </a:r>
            <a:endParaRPr lang="zh-CN" altLang="en-US" sz="2400" dirty="0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1247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54117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连接查询：同时涉及两个以上的表的查询</a:t>
            </a:r>
          </a:p>
          <a:p>
            <a:pPr algn="just"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连接条件或连接谓词：用来连接两个表的条件</a:t>
            </a:r>
          </a:p>
          <a:p>
            <a:pPr algn="just"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 一般格式：</a:t>
            </a:r>
          </a:p>
          <a:p>
            <a:pPr marL="457200" lvl="1" indent="0" eaLnBrk="1" hangingPunct="1">
              <a:lnSpc>
                <a:spcPct val="150000"/>
              </a:lnSpc>
            </a:pPr>
            <a:r>
              <a:rPr lang="en-US" altLang="zh-CN">
                <a:latin typeface="微软雅黑" charset="-122"/>
                <a:ea typeface="微软雅黑" charset="-122"/>
              </a:rPr>
              <a:t>[&lt;</a:t>
            </a:r>
            <a:r>
              <a:rPr lang="zh-CN" altLang="en-US">
                <a:latin typeface="微软雅黑" charset="-122"/>
                <a:ea typeface="微软雅黑" charset="-122"/>
              </a:rPr>
              <a:t>表名</a:t>
            </a:r>
            <a:r>
              <a:rPr lang="en-US" altLang="zh-CN">
                <a:latin typeface="微软雅黑" charset="-122"/>
                <a:ea typeface="微软雅黑" charset="-122"/>
              </a:rPr>
              <a:t>1&gt;.]&lt;</a:t>
            </a:r>
            <a:r>
              <a:rPr lang="zh-CN" altLang="en-US">
                <a:latin typeface="微软雅黑" charset="-122"/>
                <a:ea typeface="微软雅黑" charset="-122"/>
              </a:rPr>
              <a:t>列名</a:t>
            </a:r>
            <a:r>
              <a:rPr lang="en-US" altLang="zh-CN">
                <a:latin typeface="微软雅黑" charset="-122"/>
                <a:ea typeface="微软雅黑" charset="-122"/>
              </a:rPr>
              <a:t>1&gt;  </a:t>
            </a:r>
            <a:r>
              <a:rPr lang="en-US" altLang="zh-CN">
                <a:solidFill>
                  <a:srgbClr val="D75B5B"/>
                </a:solidFill>
                <a:latin typeface="微软雅黑" charset="-122"/>
                <a:ea typeface="微软雅黑" charset="-122"/>
              </a:rPr>
              <a:t>&lt;</a:t>
            </a:r>
            <a:r>
              <a:rPr lang="zh-CN" altLang="en-US">
                <a:solidFill>
                  <a:srgbClr val="D75B5B"/>
                </a:solidFill>
                <a:latin typeface="微软雅黑" charset="-122"/>
                <a:ea typeface="微软雅黑" charset="-122"/>
              </a:rPr>
              <a:t>比较运算符</a:t>
            </a:r>
            <a:r>
              <a:rPr lang="en-US" altLang="zh-CN">
                <a:solidFill>
                  <a:srgbClr val="D75B5B"/>
                </a:solidFill>
                <a:latin typeface="微软雅黑" charset="-122"/>
                <a:ea typeface="微软雅黑" charset="-122"/>
              </a:rPr>
              <a:t>&gt;</a:t>
            </a:r>
            <a:r>
              <a:rPr lang="en-US" altLang="zh-CN">
                <a:latin typeface="微软雅黑" charset="-122"/>
                <a:ea typeface="微软雅黑" charset="-122"/>
              </a:rPr>
              <a:t>  [&lt;</a:t>
            </a:r>
            <a:r>
              <a:rPr lang="zh-CN" altLang="en-US">
                <a:latin typeface="微软雅黑" charset="-122"/>
                <a:ea typeface="微软雅黑" charset="-122"/>
              </a:rPr>
              <a:t>表名</a:t>
            </a:r>
            <a:r>
              <a:rPr lang="en-US" altLang="zh-CN">
                <a:latin typeface="微软雅黑" charset="-122"/>
                <a:ea typeface="微软雅黑" charset="-122"/>
              </a:rPr>
              <a:t>2&gt;.]&lt;</a:t>
            </a:r>
            <a:r>
              <a:rPr lang="zh-CN" altLang="en-US">
                <a:latin typeface="微软雅黑" charset="-122"/>
                <a:ea typeface="微软雅黑" charset="-122"/>
              </a:rPr>
              <a:t>列名</a:t>
            </a:r>
            <a:r>
              <a:rPr lang="en-US" altLang="zh-CN">
                <a:latin typeface="微软雅黑" charset="-122"/>
                <a:ea typeface="微软雅黑" charset="-122"/>
              </a:rPr>
              <a:t>2&gt;</a:t>
            </a:r>
          </a:p>
          <a:p>
            <a:pPr marL="457200" lvl="1" indent="0" eaLnBrk="1" hangingPunct="1">
              <a:lnSpc>
                <a:spcPct val="150000"/>
              </a:lnSpc>
            </a:pPr>
            <a:r>
              <a:rPr lang="en-US" altLang="zh-CN" sz="1600">
                <a:latin typeface="微软雅黑" charset="-122"/>
                <a:ea typeface="微软雅黑" charset="-122"/>
              </a:rPr>
              <a:t>[&lt;</a:t>
            </a:r>
            <a:r>
              <a:rPr lang="zh-CN" altLang="en-US" sz="1600">
                <a:latin typeface="微软雅黑" charset="-122"/>
                <a:ea typeface="微软雅黑" charset="-122"/>
              </a:rPr>
              <a:t>表名</a:t>
            </a:r>
            <a:r>
              <a:rPr lang="en-US" altLang="zh-CN" sz="1600">
                <a:latin typeface="微软雅黑" charset="-122"/>
                <a:ea typeface="微软雅黑" charset="-122"/>
              </a:rPr>
              <a:t>1&gt;.]&lt;</a:t>
            </a:r>
            <a:r>
              <a:rPr lang="zh-CN" altLang="en-US" sz="1600">
                <a:latin typeface="微软雅黑" charset="-122"/>
                <a:ea typeface="微软雅黑" charset="-122"/>
              </a:rPr>
              <a:t>列名</a:t>
            </a:r>
            <a:r>
              <a:rPr lang="en-US" altLang="zh-CN" sz="1600">
                <a:latin typeface="微软雅黑" charset="-122"/>
                <a:ea typeface="微软雅黑" charset="-122"/>
              </a:rPr>
              <a:t>1&gt; </a:t>
            </a:r>
            <a:r>
              <a:rPr lang="en-US" altLang="zh-CN" sz="1600">
                <a:solidFill>
                  <a:srgbClr val="D75B5B"/>
                </a:solidFill>
                <a:latin typeface="微软雅黑" charset="-122"/>
                <a:ea typeface="微软雅黑" charset="-122"/>
              </a:rPr>
              <a:t>BETWEEN</a:t>
            </a:r>
            <a:r>
              <a:rPr lang="en-US" altLang="zh-CN" sz="1600">
                <a:latin typeface="微软雅黑" charset="-122"/>
                <a:ea typeface="微软雅黑" charset="-122"/>
              </a:rPr>
              <a:t> [&lt;</a:t>
            </a:r>
            <a:r>
              <a:rPr lang="zh-CN" altLang="en-US" sz="1600">
                <a:latin typeface="微软雅黑" charset="-122"/>
                <a:ea typeface="微软雅黑" charset="-122"/>
              </a:rPr>
              <a:t>表名</a:t>
            </a:r>
            <a:r>
              <a:rPr lang="en-US" altLang="zh-CN" sz="1600">
                <a:latin typeface="微软雅黑" charset="-122"/>
                <a:ea typeface="微软雅黑" charset="-122"/>
              </a:rPr>
              <a:t>2&gt;.]&lt;</a:t>
            </a:r>
            <a:r>
              <a:rPr lang="zh-CN" altLang="en-US" sz="1600">
                <a:latin typeface="微软雅黑" charset="-122"/>
                <a:ea typeface="微软雅黑" charset="-122"/>
              </a:rPr>
              <a:t>列名</a:t>
            </a:r>
            <a:r>
              <a:rPr lang="en-US" altLang="zh-CN" sz="1600">
                <a:latin typeface="微软雅黑" charset="-122"/>
                <a:ea typeface="微软雅黑" charset="-122"/>
              </a:rPr>
              <a:t>2&gt; </a:t>
            </a:r>
            <a:r>
              <a:rPr lang="en-US" altLang="zh-CN" sz="1600">
                <a:solidFill>
                  <a:srgbClr val="D75B5B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sz="1600">
                <a:latin typeface="微软雅黑" charset="-122"/>
                <a:ea typeface="微软雅黑" charset="-122"/>
              </a:rPr>
              <a:t> [&lt;</a:t>
            </a:r>
            <a:r>
              <a:rPr lang="zh-CN" altLang="en-US" sz="1600">
                <a:latin typeface="微软雅黑" charset="-122"/>
                <a:ea typeface="微软雅黑" charset="-122"/>
              </a:rPr>
              <a:t>表名</a:t>
            </a:r>
            <a:r>
              <a:rPr lang="en-US" altLang="zh-CN" sz="1600">
                <a:latin typeface="微软雅黑" charset="-122"/>
                <a:ea typeface="微软雅黑" charset="-122"/>
              </a:rPr>
              <a:t>2&gt;.]&lt;</a:t>
            </a:r>
            <a:r>
              <a:rPr lang="zh-CN" altLang="en-US" sz="1600">
                <a:latin typeface="微软雅黑" charset="-122"/>
                <a:ea typeface="微软雅黑" charset="-122"/>
              </a:rPr>
              <a:t>列名</a:t>
            </a:r>
            <a:r>
              <a:rPr lang="en-US" altLang="zh-CN" sz="1600">
                <a:latin typeface="微软雅黑" charset="-122"/>
                <a:ea typeface="微软雅黑" charset="-122"/>
              </a:rPr>
              <a:t>3&gt;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连接字段：连接谓词中的列名称</a:t>
            </a:r>
          </a:p>
          <a:p>
            <a:pPr marL="457200" lvl="1" indent="0" algn="just"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连接条件中的各连接字段类型必须是可比的，但名字不必相同</a:t>
            </a: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3.4.2 </a:t>
            </a:r>
            <a:r>
              <a:rPr lang="zh-CN" altLang="en-US" sz="2800">
                <a:latin typeface="微软雅黑" charset="-122"/>
                <a:ea typeface="微软雅黑" charset="-122"/>
              </a:rPr>
              <a:t>连接查询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236538"/>
            <a:ext cx="8077200" cy="528637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750" y="1125538"/>
            <a:ext cx="6335713" cy="1338262"/>
          </a:xfrm>
          <a:prstGeom prst="rect">
            <a:avLst/>
          </a:prstGeom>
          <a:gradFill rotWithShape="1">
            <a:gsLst>
              <a:gs pos="0">
                <a:srgbClr val="665347"/>
              </a:gs>
              <a:gs pos="60001">
                <a:srgbClr val="907766"/>
              </a:gs>
              <a:gs pos="100000">
                <a:srgbClr val="B09280"/>
              </a:gs>
            </a:gsLst>
            <a:lin ang="16200000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547688" y="3068638"/>
            <a:ext cx="5903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 dirty="0"/>
              <a:t>1.</a:t>
            </a:r>
            <a:r>
              <a:rPr lang="zh-CN" altLang="en-US" sz="1800" dirty="0"/>
              <a:t>查询所有学生的学号、姓名、出生年份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2.</a:t>
            </a:r>
            <a:r>
              <a:rPr lang="zh-CN" altLang="en-US" sz="1800" dirty="0"/>
              <a:t>查询学分在</a:t>
            </a:r>
            <a:r>
              <a:rPr lang="en-US" altLang="zh-CN" sz="1800" dirty="0"/>
              <a:t>2</a:t>
            </a:r>
            <a:r>
              <a:rPr lang="zh-CN" altLang="en-US" sz="1800" dirty="0"/>
              <a:t>分到</a:t>
            </a:r>
            <a:r>
              <a:rPr lang="en-US" altLang="zh-CN" sz="1800" dirty="0"/>
              <a:t>3</a:t>
            </a:r>
            <a:r>
              <a:rPr lang="zh-CN" altLang="en-US" sz="1800" dirty="0"/>
              <a:t>分之间的所有课程信息。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3.</a:t>
            </a:r>
            <a:r>
              <a:rPr lang="zh-CN" altLang="en-US" sz="1800" dirty="0"/>
              <a:t>查询课程名含“数据”这两字的课程信息。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4.</a:t>
            </a:r>
            <a:r>
              <a:rPr lang="zh-CN" altLang="en-US" sz="1800" dirty="0"/>
              <a:t>查询先行课为空且学分大于</a:t>
            </a:r>
            <a:r>
              <a:rPr lang="en-US" altLang="zh-CN" sz="1800" dirty="0"/>
              <a:t>2</a:t>
            </a:r>
            <a:r>
              <a:rPr lang="zh-CN" altLang="en-US" sz="1800" dirty="0"/>
              <a:t>分的课程信息。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quarter" idx="15"/>
          </p:nvPr>
        </p:nvSpPr>
        <p:spPr>
          <a:xfrm>
            <a:off x="323850" y="849313"/>
            <a:ext cx="8077200" cy="515937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等值连接：连接运算符为</a:t>
            </a:r>
            <a:r>
              <a:rPr lang="en-US" altLang="zh-CN" sz="2400">
                <a:latin typeface="微软雅黑" charset="-122"/>
                <a:ea typeface="微软雅黑" charset="-122"/>
              </a:rPr>
              <a:t>=</a:t>
            </a:r>
          </a:p>
          <a:p>
            <a:pPr algn="just" eaLnBrk="1" hangingPunct="1">
              <a:lnSpc>
                <a:spcPct val="120000"/>
              </a:lnSpc>
            </a:pPr>
            <a:endParaRPr lang="en-US" altLang="zh-CN" sz="2400"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2400">
              <a:latin typeface="微软雅黑" charset="-122"/>
              <a:ea typeface="微软雅黑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23850" y="4581525"/>
          <a:ext cx="7999413" cy="2036833"/>
        </p:xfrm>
        <a:graphic>
          <a:graphicData uri="http://schemas.openxmlformats.org/drawingml/2006/table">
            <a:tbl>
              <a:tblPr/>
              <a:tblGrid>
                <a:gridCol w="1565275"/>
                <a:gridCol w="957263"/>
                <a:gridCol w="752475"/>
                <a:gridCol w="819150"/>
                <a:gridCol w="819150"/>
                <a:gridCol w="1436687"/>
                <a:gridCol w="674688"/>
                <a:gridCol w="974725"/>
              </a:tblGrid>
              <a:tr h="360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Student.Sno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Sname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Ssex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Sage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Sdept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SC.Sno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Cno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Grade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李勇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男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CS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92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李勇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男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CS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85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李勇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男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CS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201215121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3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88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刘晨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女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19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CS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90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刘晨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女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19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CS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201215122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3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charset="0"/>
                        </a:rPr>
                        <a:t>80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1. </a:t>
            </a:r>
            <a:r>
              <a:rPr lang="zh-CN" altLang="en-US" sz="2800">
                <a:latin typeface="微软雅黑" charset="-122"/>
                <a:ea typeface="微软雅黑" charset="-122"/>
              </a:rPr>
              <a:t>等值与非等值连接查询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5288" y="1341438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3846" name="矩形 7"/>
          <p:cNvSpPr>
            <a:spLocks noChangeArrowheads="1"/>
          </p:cNvSpPr>
          <p:nvPr/>
        </p:nvSpPr>
        <p:spPr bwMode="auto">
          <a:xfrm>
            <a:off x="331788" y="2922588"/>
            <a:ext cx="728503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微软雅黑" charset="-122"/>
                <a:ea typeface="微软雅黑" charset="-122"/>
              </a:rPr>
              <a:t>[</a:t>
            </a:r>
            <a:r>
              <a:rPr lang="zh-CN" altLang="en-US">
                <a:latin typeface="微软雅黑" charset="-122"/>
                <a:ea typeface="微软雅黑" charset="-122"/>
              </a:rPr>
              <a:t>例 </a:t>
            </a:r>
            <a:r>
              <a:rPr lang="en-US" altLang="zh-CN">
                <a:latin typeface="微软雅黑" charset="-122"/>
                <a:ea typeface="微软雅黑" charset="-122"/>
              </a:rPr>
              <a:t>3.49]  </a:t>
            </a:r>
            <a:r>
              <a:rPr lang="zh-CN" altLang="en-US">
                <a:latin typeface="微软雅黑" charset="-122"/>
                <a:ea typeface="微软雅黑" charset="-122"/>
              </a:rPr>
              <a:t>查询每个学生及其选修课程的情况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1800">
                <a:latin typeface="微软雅黑" charset="-122"/>
                <a:ea typeface="微软雅黑" charset="-122"/>
              </a:rPr>
              <a:t>		</a:t>
            </a:r>
            <a:r>
              <a:rPr lang="en-US" altLang="zh-CN" sz="18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1800">
                <a:latin typeface="微软雅黑" charset="-122"/>
                <a:ea typeface="微软雅黑" charset="-122"/>
              </a:rPr>
              <a:t>  Student.*</a:t>
            </a:r>
            <a:r>
              <a:rPr lang="zh-CN" altLang="en-US" sz="1800">
                <a:latin typeface="微软雅黑" charset="-122"/>
                <a:ea typeface="微软雅黑" charset="-122"/>
              </a:rPr>
              <a:t>, </a:t>
            </a:r>
            <a:r>
              <a:rPr lang="en-US" altLang="zh-CN" sz="1800">
                <a:latin typeface="微软雅黑" charset="-122"/>
                <a:ea typeface="微软雅黑" charset="-122"/>
              </a:rPr>
              <a:t>SC.*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800">
                <a:latin typeface="微软雅黑" charset="-122"/>
                <a:ea typeface="微软雅黑" charset="-122"/>
              </a:rPr>
              <a:t>		</a:t>
            </a:r>
            <a:r>
              <a:rPr lang="en-US" altLang="zh-CN" sz="18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1800">
                <a:latin typeface="微软雅黑" charset="-122"/>
                <a:ea typeface="微软雅黑" charset="-122"/>
              </a:rPr>
              <a:t>     Student</a:t>
            </a:r>
            <a:r>
              <a:rPr lang="zh-CN" altLang="en-US" sz="1800">
                <a:latin typeface="微软雅黑" charset="-122"/>
                <a:ea typeface="微软雅黑" charset="-122"/>
              </a:rPr>
              <a:t>, </a:t>
            </a:r>
            <a:r>
              <a:rPr lang="en-US" altLang="zh-CN" sz="1800">
                <a:latin typeface="微软雅黑" charset="-122"/>
                <a:ea typeface="微软雅黑" charset="-122"/>
              </a:rPr>
              <a:t>SC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800">
                <a:latin typeface="微软雅黑" charset="-122"/>
                <a:ea typeface="微软雅黑" charset="-122"/>
              </a:rPr>
              <a:t>		</a:t>
            </a:r>
            <a:r>
              <a:rPr lang="en-US" altLang="zh-CN" sz="18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1800">
                <a:latin typeface="微软雅黑" charset="-122"/>
                <a:ea typeface="微软雅黑" charset="-122"/>
              </a:rPr>
              <a:t>  Student.Sno = SC.Sno</a:t>
            </a:r>
            <a:r>
              <a:rPr lang="zh-CN" altLang="en-US" sz="1800">
                <a:latin typeface="微软雅黑" charset="-122"/>
                <a:ea typeface="微软雅黑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quarter" idx="15"/>
          </p:nvPr>
        </p:nvSpPr>
        <p:spPr>
          <a:xfrm>
            <a:off x="446088" y="2744788"/>
            <a:ext cx="7794625" cy="10795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用关系代数的等值连接做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 </a:t>
            </a:r>
            <a:r>
              <a:rPr lang="zh-CN" altLang="en-US" sz="2800">
                <a:latin typeface="微软雅黑" charset="-122"/>
                <a:ea typeface="微软雅黑" charset="-122"/>
              </a:rPr>
              <a:t>查询每个学生及其选修课程的情况</a:t>
            </a:r>
            <a:endParaRPr lang="zh-CN" altLang="en-US" sz="2400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95726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31940" y="4853842"/>
            <a:ext cx="2833853" cy="276999"/>
          </a:xfrm>
          <a:prstGeom prst="rect">
            <a:avLst/>
          </a:prstGeom>
          <a:blipFill rotWithShape="0">
            <a:blip r:embed="rId4"/>
            <a:stretch>
              <a:fillRect l="-1505" r="-1290" b="-1956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981075"/>
            <a:ext cx="7867650" cy="5411788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在等值连接中把目标列中重复的属性列去掉则为自然连接。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查询每个学生及其选修课程的情况，用自然连接完成。</a:t>
            </a:r>
          </a:p>
          <a:p>
            <a:pPr eaLnBrk="1" hangingPunct="1"/>
            <a:endParaRPr lang="zh-CN" altLang="en-US" sz="240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>
                <a:solidFill>
                  <a:srgbClr val="D75B5B"/>
                </a:solidFill>
                <a:latin typeface="微软雅黑" charset="-122"/>
                <a:ea typeface="微软雅黑" charset="-122"/>
              </a:rPr>
              <a:t>Student.Sno</a:t>
            </a:r>
            <a:r>
              <a:rPr lang="zh-CN" altLang="en-US">
                <a:latin typeface="微软雅黑" charset="-122"/>
                <a:ea typeface="微软雅黑" charset="-122"/>
              </a:rPr>
              <a:t>,</a:t>
            </a:r>
            <a:r>
              <a:rPr lang="en-US" altLang="zh-CN">
                <a:latin typeface="微软雅黑" charset="-122"/>
                <a:ea typeface="微软雅黑" charset="-122"/>
              </a:rPr>
              <a:t>Sname</a:t>
            </a:r>
            <a:r>
              <a:rPr lang="zh-CN" altLang="en-US">
                <a:latin typeface="微软雅黑" charset="-122"/>
                <a:ea typeface="微软雅黑" charset="-122"/>
              </a:rPr>
              <a:t>,</a:t>
            </a:r>
            <a:r>
              <a:rPr lang="en-US" altLang="zh-CN">
                <a:latin typeface="微软雅黑" charset="-122"/>
                <a:ea typeface="微软雅黑" charset="-122"/>
              </a:rPr>
              <a:t>Ssex</a:t>
            </a:r>
            <a:r>
              <a:rPr lang="zh-CN" altLang="en-US">
                <a:latin typeface="微软雅黑" charset="-122"/>
                <a:ea typeface="微软雅黑" charset="-122"/>
              </a:rPr>
              <a:t>,</a:t>
            </a:r>
            <a:r>
              <a:rPr lang="en-US" altLang="zh-CN">
                <a:latin typeface="微软雅黑" charset="-122"/>
                <a:ea typeface="微软雅黑" charset="-122"/>
              </a:rPr>
              <a:t>Sage</a:t>
            </a:r>
            <a:r>
              <a:rPr lang="zh-CN" altLang="en-US">
                <a:latin typeface="微软雅黑" charset="-122"/>
                <a:ea typeface="微软雅黑" charset="-122"/>
              </a:rPr>
              <a:t>,</a:t>
            </a:r>
            <a:r>
              <a:rPr lang="en-US" altLang="zh-CN">
                <a:latin typeface="微软雅黑" charset="-122"/>
                <a:ea typeface="微软雅黑" charset="-122"/>
              </a:rPr>
              <a:t>Sdept</a:t>
            </a:r>
            <a:r>
              <a:rPr lang="zh-CN" altLang="en-US">
                <a:latin typeface="微软雅黑" charset="-122"/>
                <a:ea typeface="微软雅黑" charset="-122"/>
              </a:rPr>
              <a:t>,</a:t>
            </a:r>
            <a:r>
              <a:rPr lang="en-US" altLang="zh-CN">
                <a:latin typeface="微软雅黑" charset="-122"/>
                <a:ea typeface="微软雅黑" charset="-122"/>
              </a:rPr>
              <a:t>Cno</a:t>
            </a:r>
            <a:r>
              <a:rPr lang="zh-CN" altLang="en-US">
                <a:latin typeface="微软雅黑" charset="-122"/>
                <a:ea typeface="微软雅黑" charset="-122"/>
              </a:rPr>
              <a:t>,</a:t>
            </a:r>
            <a:r>
              <a:rPr lang="en-US" altLang="zh-CN">
                <a:latin typeface="微软雅黑" charset="-122"/>
                <a:ea typeface="微软雅黑" charset="-122"/>
              </a:rPr>
              <a:t>Grade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   Student</a:t>
            </a:r>
            <a:r>
              <a:rPr lang="zh-CN" altLang="en-US" sz="2400">
                <a:latin typeface="微软雅黑" charset="-122"/>
                <a:ea typeface="微软雅黑" charset="-122"/>
              </a:rPr>
              <a:t>,</a:t>
            </a:r>
            <a:r>
              <a:rPr lang="en-US" altLang="zh-CN" sz="2400">
                <a:latin typeface="微软雅黑" charset="-122"/>
                <a:ea typeface="微软雅黑" charset="-122"/>
              </a:rPr>
              <a:t>SC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2400">
                <a:latin typeface="微软雅黑" charset="-122"/>
                <a:ea typeface="微软雅黑" charset="-122"/>
              </a:rPr>
              <a:t>  Student.Sno = SC.Sno</a:t>
            </a:r>
            <a:r>
              <a:rPr lang="zh-CN" altLang="en-US" sz="2400">
                <a:latin typeface="微软雅黑" charset="-122"/>
                <a:ea typeface="微软雅黑" charset="-122"/>
              </a:rPr>
              <a:t>;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自然连接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5"/>
          </p:nvPr>
        </p:nvSpPr>
        <p:spPr>
          <a:xfrm>
            <a:off x="446088" y="2744788"/>
            <a:ext cx="7794625" cy="10795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charset="-122"/>
                <a:ea typeface="微软雅黑" charset="-122"/>
              </a:rPr>
              <a:t>用关系代数的自然连接做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查询每个学生及其选修课程的情况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95726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4069147"/>
            <a:ext cx="1860509" cy="369332"/>
          </a:xfrm>
          <a:prstGeom prst="rect">
            <a:avLst/>
          </a:prstGeom>
          <a:blipFill rotWithShape="0">
            <a:blip r:embed="rId3"/>
            <a:stretch>
              <a:fillRect l="-3279" r="-3279" b="-11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96938"/>
            <a:ext cx="8077200" cy="5845175"/>
          </a:xfrm>
        </p:spPr>
        <p:txBody>
          <a:bodyPr>
            <a:normAutofit/>
          </a:bodyPr>
          <a:lstStyle/>
          <a:p>
            <a:pPr marL="87313" indent="-87313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宋体" charset="-122"/>
                <a:ea typeface="微软雅黑" charset="-122"/>
              </a:rPr>
              <a:t>一条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SQL</a:t>
            </a:r>
            <a:r>
              <a:rPr lang="zh-CN" altLang="en-US" sz="1800" dirty="0">
                <a:latin typeface="宋体" charset="-122"/>
                <a:ea typeface="微软雅黑" charset="-122"/>
              </a:rPr>
              <a:t>语句可以同时完成选择和连接查询，这时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WHERE</a:t>
            </a:r>
            <a:r>
              <a:rPr lang="zh-CN" altLang="en-US" sz="1800" dirty="0">
                <a:latin typeface="宋体" charset="-122"/>
                <a:ea typeface="微软雅黑" charset="-122"/>
              </a:rPr>
              <a:t>子句是由连接谓词和选择谓词组成的复合条件</a:t>
            </a:r>
            <a:endParaRPr lang="en-US" altLang="zh-CN" sz="1800" dirty="0">
              <a:latin typeface="宋体" charset="-122"/>
              <a:ea typeface="微软雅黑" charset="-122"/>
            </a:endParaRPr>
          </a:p>
          <a:p>
            <a:pPr marL="87313" indent="-87313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dirty="0">
                <a:latin typeface="微软雅黑" charset="-122"/>
                <a:ea typeface="微软雅黑" charset="-122"/>
              </a:rPr>
              <a:t>例 </a:t>
            </a:r>
            <a:r>
              <a:rPr lang="en-US" altLang="zh-CN" dirty="0">
                <a:latin typeface="微软雅黑" charset="-122"/>
                <a:ea typeface="微软雅黑" charset="-122"/>
              </a:rPr>
              <a:t>3.51 ]</a:t>
            </a:r>
            <a:r>
              <a:rPr lang="zh-CN" altLang="en-US" dirty="0">
                <a:latin typeface="微软雅黑" charset="-122"/>
                <a:ea typeface="微软雅黑" charset="-122"/>
              </a:rPr>
              <a:t>查询选修</a:t>
            </a:r>
            <a:r>
              <a:rPr lang="en-US" altLang="zh-CN" dirty="0"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latin typeface="微软雅黑" charset="-122"/>
                <a:ea typeface="微软雅黑" charset="-122"/>
              </a:rPr>
              <a:t>号课程且成绩在</a:t>
            </a:r>
            <a:r>
              <a:rPr lang="en-US" altLang="zh-CN" dirty="0">
                <a:latin typeface="微软雅黑" charset="-122"/>
                <a:ea typeface="微软雅黑" charset="-122"/>
              </a:rPr>
              <a:t>90</a:t>
            </a:r>
            <a:r>
              <a:rPr lang="zh-CN" altLang="en-US" dirty="0">
                <a:latin typeface="微软雅黑" charset="-122"/>
                <a:ea typeface="微软雅黑" charset="-122"/>
              </a:rPr>
              <a:t>分以上的所有学生的学号和姓名。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7313" indent="-87313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600" dirty="0">
              <a:latin typeface="微软雅黑" charset="-122"/>
              <a:ea typeface="微软雅黑" charset="-122"/>
            </a:endParaRP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</a:t>
            </a: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Student.Sno</a:t>
            </a:r>
            <a:r>
              <a:rPr lang="zh-CN" altLang="en-US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Sname</a:t>
            </a: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dirty="0">
                <a:latin typeface="微软雅黑" charset="-122"/>
                <a:ea typeface="微软雅黑" charset="-122"/>
              </a:rPr>
              <a:t>     Student</a:t>
            </a:r>
            <a:r>
              <a:rPr lang="zh-CN" altLang="en-US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>
                <a:latin typeface="微软雅黑" charset="-122"/>
                <a:ea typeface="微软雅黑" charset="-122"/>
              </a:rPr>
              <a:t>SC</a:t>
            </a: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dirty="0">
                <a:latin typeface="微软雅黑" charset="-122"/>
                <a:ea typeface="微软雅黑" charset="-122"/>
              </a:rPr>
              <a:t> 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Student.Sno</a:t>
            </a:r>
            <a:r>
              <a:rPr lang="en-US" altLang="zh-CN" dirty="0">
                <a:latin typeface="微软雅黑" charset="-122"/>
                <a:ea typeface="微软雅黑" charset="-122"/>
              </a:rPr>
              <a:t>=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SC.Sno</a:t>
            </a:r>
            <a:r>
              <a:rPr lang="en-US" altLang="zh-CN" dirty="0">
                <a:latin typeface="微软雅黑" charset="-122"/>
                <a:ea typeface="微软雅黑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dirty="0">
                <a:latin typeface="微软雅黑" charset="-122"/>
                <a:ea typeface="微软雅黑" charset="-122"/>
              </a:rPr>
              <a:t>    		               </a:t>
            </a:r>
          </a:p>
          <a:p>
            <a:pPr marL="87313" indent="-87313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              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SC.Cno</a:t>
            </a:r>
            <a:r>
              <a:rPr lang="en-US" altLang="zh-CN" dirty="0">
                <a:latin typeface="微软雅黑" charset="-122"/>
                <a:ea typeface="微软雅黑" charset="-122"/>
              </a:rPr>
              <a:t>=' 2 '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SC.Grade</a:t>
            </a:r>
            <a:r>
              <a:rPr lang="en-US" altLang="zh-CN" dirty="0">
                <a:latin typeface="微软雅黑" charset="-122"/>
                <a:ea typeface="微软雅黑" charset="-122"/>
              </a:rPr>
              <a:t>&gt;90</a:t>
            </a:r>
            <a:r>
              <a:rPr lang="zh-CN" altLang="en-US" dirty="0">
                <a:latin typeface="微软雅黑" charset="-122"/>
                <a:ea typeface="微软雅黑" charset="-122"/>
              </a:rPr>
              <a:t>;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400050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charset="-122"/>
                <a:ea typeface="微软雅黑" charset="-122"/>
              </a:rPr>
              <a:t>执行过程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:</a:t>
            </a:r>
          </a:p>
          <a:p>
            <a:pPr marL="40005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charset="2"/>
              <a:buChar char="l"/>
            </a:pPr>
            <a:r>
              <a:rPr lang="zh-CN" altLang="en-US" sz="1800" dirty="0">
                <a:latin typeface="微软雅黑" charset="-122"/>
                <a:ea typeface="微软雅黑" charset="-122"/>
              </a:rPr>
              <a:t>先从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SC</a:t>
            </a:r>
            <a:r>
              <a:rPr lang="zh-CN" altLang="en-US" sz="1800" dirty="0">
                <a:latin typeface="微软雅黑" charset="-122"/>
                <a:ea typeface="微软雅黑" charset="-122"/>
              </a:rPr>
              <a:t>中挑选出</a:t>
            </a:r>
            <a:r>
              <a:rPr lang="en-US" altLang="zh-CN" sz="1800" dirty="0" err="1">
                <a:latin typeface="微软雅黑" charset="-122"/>
                <a:ea typeface="微软雅黑" charset="-122"/>
              </a:rPr>
              <a:t>Cno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=</a:t>
            </a:r>
            <a:r>
              <a:rPr lang="zh-CN" altLang="en-US" sz="1800" dirty="0">
                <a:latin typeface="微软雅黑" charset="-122"/>
                <a:ea typeface="微软雅黑" charset="-122"/>
              </a:rPr>
              <a:t>'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2</a:t>
            </a:r>
            <a:r>
              <a:rPr lang="zh-CN" altLang="en-US" sz="1800" dirty="0">
                <a:latin typeface="微软雅黑" charset="-122"/>
                <a:ea typeface="微软雅黑" charset="-122"/>
              </a:rPr>
              <a:t>'并且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Grade&gt;90</a:t>
            </a:r>
            <a:r>
              <a:rPr lang="zh-CN" altLang="en-US" sz="1800" dirty="0">
                <a:latin typeface="微软雅黑" charset="-122"/>
                <a:ea typeface="微软雅黑" charset="-122"/>
              </a:rPr>
              <a:t>的元组形成一个中间关系</a:t>
            </a:r>
          </a:p>
          <a:p>
            <a:pPr marL="40005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charset="2"/>
              <a:buChar char="l"/>
            </a:pPr>
            <a:r>
              <a:rPr lang="zh-CN" altLang="en-US" sz="1800" dirty="0">
                <a:latin typeface="微软雅黑" charset="-122"/>
                <a:ea typeface="微软雅黑" charset="-122"/>
              </a:rPr>
              <a:t>再和</a:t>
            </a:r>
            <a:r>
              <a:rPr lang="en-US" altLang="zh-CN" sz="1800" dirty="0">
                <a:latin typeface="微软雅黑" charset="-122"/>
                <a:ea typeface="微软雅黑" charset="-122"/>
              </a:rPr>
              <a:t>Student</a:t>
            </a:r>
            <a:r>
              <a:rPr lang="zh-CN" altLang="en-US" sz="1800" dirty="0">
                <a:latin typeface="微软雅黑" charset="-122"/>
                <a:ea typeface="微软雅黑" charset="-122"/>
              </a:rPr>
              <a:t>中满足连接条件的元组进行连接得到最终的结果关系</a:t>
            </a:r>
          </a:p>
          <a:p>
            <a:pPr marL="87313" indent="-87313" eaLnBrk="1" hangingPunct="1"/>
            <a:endParaRPr lang="zh-CN" altLang="en-US" sz="1900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等值与非等值连接查询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68325" y="2279006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sz="quarter" idx="15"/>
          </p:nvPr>
        </p:nvSpPr>
        <p:spPr>
          <a:xfrm>
            <a:off x="446088" y="2593975"/>
            <a:ext cx="7294562" cy="198755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用关系代数做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zh-CN" altLang="en-US" sz="2600" dirty="0">
                <a:latin typeface="微软雅黑" charset="-122"/>
                <a:ea typeface="微软雅黑" charset="-122"/>
              </a:rPr>
              <a:t>查询选修</a:t>
            </a:r>
            <a:r>
              <a:rPr lang="en-US" altLang="zh-CN" sz="2600" dirty="0">
                <a:latin typeface="微软雅黑" charset="-122"/>
                <a:ea typeface="微软雅黑" charset="-122"/>
              </a:rPr>
              <a:t>2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号课程且成绩在</a:t>
            </a:r>
            <a:r>
              <a:rPr lang="en-US" altLang="zh-CN" sz="2600" dirty="0">
                <a:latin typeface="微软雅黑" charset="-122"/>
                <a:ea typeface="微软雅黑" charset="-122"/>
              </a:rPr>
              <a:t>90</a:t>
            </a:r>
            <a:r>
              <a:rPr lang="zh-CN" altLang="en-US" sz="2600" dirty="0">
                <a:latin typeface="微软雅黑" charset="-122"/>
                <a:ea typeface="微软雅黑" charset="-122"/>
              </a:rPr>
              <a:t>分以上的所有学生的学号和姓名。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919" y="4077072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95726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552" y="6013800"/>
            <a:ext cx="7704856" cy="425822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5411787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latin typeface="黑体" charset="-122"/>
                <a:ea typeface="微软雅黑" charset="-122"/>
              </a:rPr>
              <a:t>自身连接</a:t>
            </a:r>
            <a:r>
              <a:rPr lang="zh-CN" altLang="en-US" sz="2400" dirty="0">
                <a:latin typeface="微软雅黑" charset="-122"/>
                <a:ea typeface="黑体" charset="-122"/>
              </a:rPr>
              <a:t>：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一个表与其自己进行连接</a:t>
            </a:r>
          </a:p>
          <a:p>
            <a:pPr marL="342900" indent="-342900"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latin typeface="黑体" charset="-122"/>
                <a:ea typeface="微软雅黑" charset="-122"/>
              </a:rPr>
              <a:t>需要给表起别名以示区别</a:t>
            </a:r>
          </a:p>
          <a:p>
            <a:pPr marL="342900" indent="-342900"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latin typeface="黑体" charset="-122"/>
                <a:ea typeface="微软雅黑" charset="-122"/>
              </a:rPr>
              <a:t>由于所有属性名都是同名属性，因此必须使用别名前缀</a:t>
            </a:r>
          </a:p>
          <a:p>
            <a:pPr marL="342900" indent="-342900" eaLnBrk="1" hangingPunct="1">
              <a:lnSpc>
                <a:spcPct val="140000"/>
              </a:lnSpc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例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3.52]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查询每一门课的间接先修课（即先修课的先修课）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140000"/>
              </a:lnSpc>
            </a:pPr>
            <a:endParaRPr lang="zh-CN" altLang="en-US" sz="2800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charset="-122"/>
                <a:ea typeface="微软雅黑" charset="-122"/>
              </a:rPr>
              <a:t>    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140000"/>
              </a:lnSpc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</a:p>
          <a:p>
            <a:pPr marL="342900" indent="-342900" eaLnBrk="1" hangingPunct="1">
              <a:lnSpc>
                <a:spcPct val="140000"/>
              </a:lnSpc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dirty="0">
                <a:latin typeface="微软雅黑" charset="-122"/>
                <a:ea typeface="微软雅黑" charset="-122"/>
              </a:rPr>
              <a:t> 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FIRST.Cno</a:t>
            </a:r>
            <a:r>
              <a:rPr lang="zh-CN" altLang="en-US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SECOND.Cpno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140000"/>
              </a:lnSpc>
            </a:pPr>
            <a:r>
              <a:rPr lang="en-US" altLang="zh-CN" dirty="0">
                <a:latin typeface="微软雅黑" charset="-122"/>
                <a:ea typeface="微软雅黑" charset="-122"/>
              </a:rPr>
              <a:t> 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dirty="0">
                <a:latin typeface="微软雅黑" charset="-122"/>
                <a:ea typeface="微软雅黑" charset="-122"/>
              </a:rPr>
              <a:t>  Course  </a:t>
            </a:r>
            <a:r>
              <a:rPr lang="en-US" altLang="zh-CN" dirty="0">
                <a:solidFill>
                  <a:srgbClr val="D75B5B"/>
                </a:solidFill>
                <a:latin typeface="微软雅黑" charset="-122"/>
                <a:ea typeface="微软雅黑" charset="-122"/>
              </a:rPr>
              <a:t>FIRST</a:t>
            </a:r>
            <a:r>
              <a:rPr lang="zh-CN" altLang="en-US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>
                <a:latin typeface="微软雅黑" charset="-122"/>
                <a:ea typeface="微软雅黑" charset="-122"/>
              </a:rPr>
              <a:t>Course  </a:t>
            </a:r>
            <a:r>
              <a:rPr lang="en-US" altLang="zh-CN" dirty="0">
                <a:solidFill>
                  <a:srgbClr val="D75B5B"/>
                </a:solidFill>
                <a:latin typeface="微软雅黑" charset="-122"/>
                <a:ea typeface="微软雅黑" charset="-122"/>
              </a:rPr>
              <a:t>SECOND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140000"/>
              </a:lnSpc>
            </a:pPr>
            <a:r>
              <a:rPr lang="en-US" altLang="zh-CN" dirty="0">
                <a:latin typeface="微软雅黑" charset="-122"/>
                <a:ea typeface="微软雅黑" charset="-122"/>
              </a:rPr>
              <a:t> 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FIRST.Cpno</a:t>
            </a:r>
            <a:r>
              <a:rPr lang="en-US" altLang="zh-CN" dirty="0">
                <a:latin typeface="微软雅黑" charset="-122"/>
                <a:ea typeface="微软雅黑" charset="-122"/>
              </a:rPr>
              <a:t> =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SECOND.Cno</a:t>
            </a:r>
            <a:r>
              <a:rPr lang="zh-CN" altLang="en-US" dirty="0">
                <a:latin typeface="微软雅黑" charset="-122"/>
                <a:ea typeface="微软雅黑" charset="-122"/>
              </a:rPr>
              <a:t>;</a:t>
            </a:r>
          </a:p>
          <a:p>
            <a:pPr marL="342900" indent="-342900" eaLnBrk="1" hangingPunct="1"/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2. </a:t>
            </a:r>
            <a:r>
              <a:rPr lang="zh-CN" altLang="en-US" sz="2800">
                <a:latin typeface="微软雅黑" charset="-122"/>
                <a:ea typeface="微软雅黑" charset="-122"/>
              </a:rPr>
              <a:t>自身连接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2941638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79388" y="1554163"/>
          <a:ext cx="4078287" cy="3529669"/>
        </p:xfrm>
        <a:graphic>
          <a:graphicData uri="http://schemas.openxmlformats.org/drawingml/2006/table">
            <a:tbl>
              <a:tblPr/>
              <a:tblGrid>
                <a:gridCol w="982662"/>
                <a:gridCol w="1195388"/>
                <a:gridCol w="938212"/>
                <a:gridCol w="962025"/>
              </a:tblGrid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Cname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Cpno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Ccredit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数据库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5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1428" marR="91428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信息系统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操作系统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5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数据结构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数据处理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PASCAL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28" marR="91428" marT="45700" marB="457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381500" y="1555750"/>
          <a:ext cx="4078288" cy="3529921"/>
        </p:xfrm>
        <a:graphic>
          <a:graphicData uri="http://schemas.openxmlformats.org/drawingml/2006/table">
            <a:tbl>
              <a:tblPr/>
              <a:tblGrid>
                <a:gridCol w="898525"/>
                <a:gridCol w="1228725"/>
                <a:gridCol w="963613"/>
                <a:gridCol w="987425"/>
              </a:tblGrid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Cname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Cpno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Ccredit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数据库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5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1395" marR="91395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信息系统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操作系统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5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数据结构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数据处理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PASCAL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语言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395" marR="91395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908050"/>
            <a:ext cx="8229600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rtl="0" eaLnBrk="1" latinLnBrk="0" hangingPunct="1">
              <a:spcBef>
                <a:spcPct val="20000"/>
              </a:spcBef>
              <a:buFontTx/>
              <a:buNone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rtl="0" eaLnBrk="1" latinLnBrk="0" hangingPunct="1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FIRST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表）           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表（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表） </a:t>
            </a:r>
          </a:p>
        </p:txBody>
      </p:sp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2339975" y="5202238"/>
          <a:ext cx="3827463" cy="1611313"/>
        </p:xfrm>
        <a:graphic>
          <a:graphicData uri="http://schemas.openxmlformats.org/drawingml/2006/table">
            <a:tbl>
              <a:tblPr/>
              <a:tblGrid>
                <a:gridCol w="1914525"/>
                <a:gridCol w="1912938"/>
              </a:tblGrid>
              <a:tr h="422284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Pcno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9634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自身连接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1"/>
          <p:cNvSpPr>
            <a:spLocks noGrp="1"/>
          </p:cNvSpPr>
          <p:nvPr>
            <p:ph sz="quarter" idx="15"/>
          </p:nvPr>
        </p:nvSpPr>
        <p:spPr>
          <a:xfrm>
            <a:off x="304800" y="981075"/>
            <a:ext cx="8077200" cy="231933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外连接与普通连接的区别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普通连接操作只输出满足连接条件的元组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外连接操作以指定表为连接主体，将主体表中不满足连接条件的元组一并输出</a:t>
            </a:r>
            <a:endParaRPr lang="en-US" altLang="zh-CN" sz="2400">
              <a:latin typeface="微软雅黑" charset="-122"/>
              <a:ea typeface="微软雅黑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>
              <a:latin typeface="微软雅黑" charset="-122"/>
              <a:ea typeface="微软雅黑" charset="-122"/>
            </a:endParaRP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95300" y="3087688"/>
            <a:ext cx="7696200" cy="186531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左外连接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charset="2"/>
              <a:buChar char="l"/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列出左边关系中所有的元组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右外连接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charset="2"/>
              <a:buChar char="l"/>
            </a:pPr>
            <a:r>
              <a:rPr lang="zh-CN" altLang="en-US" sz="24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列出右边关系中所有的元组 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3. </a:t>
            </a:r>
            <a:r>
              <a:rPr lang="zh-CN" altLang="en-US" sz="2800">
                <a:latin typeface="微软雅黑" charset="-122"/>
                <a:ea typeface="微软雅黑" charset="-122"/>
              </a:rPr>
              <a:t>外连接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54117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例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3.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53]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查询每个学生及其选修课程的情况，用左外连接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Student.Sno,Sname,Ssex,Sage,Sdept,Cno,Grade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 Student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LEFT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OUTER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JOIN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SC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ON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             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(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Student.Sno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=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SC.Sno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); </a:t>
            </a:r>
          </a:p>
          <a:p>
            <a:pPr eaLnBrk="1" hangingPunct="1"/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5011738" y="2997200"/>
          <a:ext cx="3457575" cy="2897188"/>
        </p:xfrm>
        <a:graphic>
          <a:graphicData uri="http://schemas.openxmlformats.org/drawingml/2006/table">
            <a:tbl>
              <a:tblPr/>
              <a:tblGrid>
                <a:gridCol w="1566862"/>
                <a:gridCol w="931863"/>
                <a:gridCol w="958850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</a:p>
                  </a:txBody>
                  <a:tcPr marL="91415" marR="91415" marT="45704" marB="45704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</a:p>
                  </a:txBody>
                  <a:tcPr marL="91415" marR="91415" marT="45704" marB="4570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Grade</a:t>
                      </a:r>
                    </a:p>
                  </a:txBody>
                  <a:tcPr marL="91415" marR="91415" marT="45704" marB="45704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</a:p>
                  </a:txBody>
                  <a:tcPr marL="91415" marR="91415" marT="45704" marB="457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92</a:t>
                      </a: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  </a:t>
                      </a:r>
                    </a:p>
                  </a:txBody>
                  <a:tcPr marL="91415" marR="91415" marT="45704" marB="457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85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  </a:t>
                      </a:r>
                    </a:p>
                  </a:txBody>
                  <a:tcPr marL="91415" marR="91415" marT="45704" marB="457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88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91415" marR="91415" marT="45704" marB="457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90</a:t>
                      </a: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</a:p>
                  </a:txBody>
                  <a:tcPr marL="91415" marR="91415" marT="45704" marB="45704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80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5" marR="91415" marT="45704" marB="45704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79388" y="3068638"/>
          <a:ext cx="4602162" cy="2713038"/>
        </p:xfrm>
        <a:graphic>
          <a:graphicData uri="http://schemas.openxmlformats.org/drawingml/2006/table">
            <a:tbl>
              <a:tblPr/>
              <a:tblGrid>
                <a:gridCol w="1314450"/>
                <a:gridCol w="933450"/>
                <a:gridCol w="704850"/>
                <a:gridCol w="796925"/>
                <a:gridCol w="852487"/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Sname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性别</a:t>
                      </a:r>
                      <a:endParaRPr kumimoji="0" lang="en-US" altLang="x-none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Ssex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Sage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Sdept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李勇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刘晨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王敏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张立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T="45736" marB="45736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外连接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23850" y="260350"/>
            <a:ext cx="3240088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本讲内容</a:t>
            </a: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539750" y="908050"/>
            <a:ext cx="71278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charset="2"/>
              <a:buChar char="Ø"/>
            </a:pPr>
            <a:r>
              <a:rPr lang="en-US" altLang="zh-CN" sz="2800">
                <a:latin typeface="微软雅黑" charset="-122"/>
                <a:ea typeface="微软雅黑" charset="-122"/>
              </a:rPr>
              <a:t>3.4 </a:t>
            </a:r>
            <a:r>
              <a:rPr lang="zh-CN" altLang="en-US" sz="2800">
                <a:latin typeface="微软雅黑" charset="-122"/>
                <a:ea typeface="微软雅黑" charset="-122"/>
              </a:rPr>
              <a:t>数据查询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750" y="923925"/>
            <a:ext cx="4968875" cy="6477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52513"/>
            <a:ext cx="4038600" cy="447675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417513" indent="-160338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642938" indent="-128588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900113" indent="-128588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1157288" indent="-128588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1614488" indent="-128588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071688" indent="-128588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2528888" indent="-128588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2986088" indent="-128588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just"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 </a:t>
            </a:r>
            <a:r>
              <a:rPr lang="en-US" altLang="zh-CN" sz="2400">
                <a:latin typeface="微软雅黑" charset="-122"/>
                <a:ea typeface="微软雅黑" charset="-122"/>
              </a:rPr>
              <a:t>3.</a:t>
            </a:r>
            <a:r>
              <a:rPr lang="zh-CN" altLang="en-US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latin typeface="微软雅黑" charset="-122"/>
                <a:ea typeface="微软雅黑" charset="-122"/>
              </a:rPr>
              <a:t>53]</a:t>
            </a:r>
            <a:r>
              <a:rPr lang="zh-CN" altLang="en-US" sz="2400">
                <a:latin typeface="微软雅黑" charset="-122"/>
                <a:ea typeface="微软雅黑" charset="-122"/>
              </a:rPr>
              <a:t>执行结果：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11188" y="1773238"/>
          <a:ext cx="7339012" cy="4322766"/>
        </p:xfrm>
        <a:graphic>
          <a:graphicData uri="http://schemas.openxmlformats.org/drawingml/2006/table">
            <a:tbl>
              <a:tblPr/>
              <a:tblGrid>
                <a:gridCol w="1741487"/>
                <a:gridCol w="1084263"/>
                <a:gridCol w="793750"/>
                <a:gridCol w="849312"/>
                <a:gridCol w="966788"/>
                <a:gridCol w="914400"/>
                <a:gridCol w="989012"/>
              </a:tblGrid>
              <a:tr h="5349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Student.Sno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Ssex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Sage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Sdept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Cno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Grade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C7B70"/>
                    </a:solidFill>
                  </a:tcPr>
                </a:tc>
              </a:tr>
              <a:tr h="5381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李勇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刘晨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刘晨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王敏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41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201215125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张立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黑体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charset="0"/>
                      </a:endParaRPr>
                    </a:p>
                  </a:txBody>
                  <a:tcPr marL="91452" marR="91452"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7B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charset="-122"/>
                <a:ea typeface="微软雅黑" charset="-122"/>
              </a:rPr>
              <a:t>外连接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188640"/>
            <a:ext cx="8077200" cy="60597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kern="1200" dirty="0" smtClean="0">
                <a:latin typeface="微软雅黑" charset="-122"/>
                <a:ea typeface="微软雅黑" charset="-122"/>
              </a:rPr>
              <a:t>内连接的不同书写格式</a:t>
            </a:r>
            <a:endParaRPr lang="zh-CN" altLang="en-US" sz="2800" kern="1200" dirty="0">
              <a:latin typeface="微软雅黑" charset="-122"/>
              <a:ea typeface="微软雅黑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836712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 dirty="0" err="1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5" name="内容占位符 1"/>
          <p:cNvSpPr>
            <a:spLocks noGrp="1"/>
          </p:cNvSpPr>
          <p:nvPr>
            <p:ph sz="quarter" idx="15"/>
          </p:nvPr>
        </p:nvSpPr>
        <p:spPr>
          <a:xfrm>
            <a:off x="446088" y="2593975"/>
            <a:ext cx="7294562" cy="19875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charset="-122"/>
                <a:ea typeface="微软雅黑" charset="-122"/>
              </a:rPr>
              <a:t>查询选修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2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号课程且成绩在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90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分以上的所有学生的学号和姓名。</a:t>
            </a:r>
            <a:endParaRPr lang="en-US" altLang="zh-CN" dirty="0" smtClean="0">
              <a:latin typeface="微软雅黑" charset="-122"/>
              <a:ea typeface="微软雅黑" charset="-122"/>
            </a:endParaRP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Student.Sno</a:t>
            </a:r>
            <a:r>
              <a:rPr lang="zh-CN" altLang="en-US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Sname</a:t>
            </a: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dirty="0">
                <a:latin typeface="微软雅黑" charset="-122"/>
                <a:ea typeface="微软雅黑" charset="-122"/>
              </a:rPr>
              <a:t>     Student</a:t>
            </a:r>
            <a:r>
              <a:rPr lang="zh-CN" altLang="en-US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>
                <a:latin typeface="微软雅黑" charset="-122"/>
                <a:ea typeface="微软雅黑" charset="-122"/>
              </a:rPr>
              <a:t>SC</a:t>
            </a:r>
            <a:endParaRPr lang="zh-CN" altLang="en-US" dirty="0">
              <a:latin typeface="微软雅黑" charset="-122"/>
              <a:ea typeface="微软雅黑" charset="-122"/>
            </a:endParaRP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dirty="0">
                <a:latin typeface="微软雅黑" charset="-122"/>
                <a:ea typeface="微软雅黑" charset="-122"/>
              </a:rPr>
              <a:t> 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Student.Sno</a:t>
            </a:r>
            <a:r>
              <a:rPr lang="en-US" altLang="zh-CN" dirty="0">
                <a:latin typeface="微软雅黑" charset="-122"/>
                <a:ea typeface="微软雅黑" charset="-122"/>
              </a:rPr>
              <a:t>=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SC.Sno</a:t>
            </a:r>
            <a:r>
              <a:rPr lang="en-US" altLang="zh-CN" dirty="0">
                <a:latin typeface="微软雅黑" charset="-122"/>
                <a:ea typeface="微软雅黑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dirty="0">
                <a:latin typeface="微软雅黑" charset="-122"/>
                <a:ea typeface="微软雅黑" charset="-122"/>
              </a:rPr>
              <a:t>    		               </a:t>
            </a: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latin typeface="微软雅黑" charset="-122"/>
                <a:ea typeface="微软雅黑" charset="-122"/>
              </a:rPr>
              <a:t>                  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SC.Cno</a:t>
            </a:r>
            <a:r>
              <a:rPr lang="en-US" altLang="zh-CN" dirty="0">
                <a:latin typeface="微软雅黑" charset="-122"/>
                <a:ea typeface="微软雅黑" charset="-122"/>
              </a:rPr>
              <a:t>=' 2 '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SC.Grade</a:t>
            </a:r>
            <a:r>
              <a:rPr lang="en-US" altLang="zh-CN" dirty="0">
                <a:latin typeface="微软雅黑" charset="-122"/>
                <a:ea typeface="微软雅黑" charset="-122"/>
              </a:rPr>
              <a:t>&gt;90</a:t>
            </a:r>
            <a:r>
              <a:rPr lang="zh-CN" altLang="en-US" dirty="0">
                <a:latin typeface="微软雅黑" charset="-122"/>
                <a:ea typeface="微软雅黑" charset="-122"/>
              </a:rPr>
              <a:t>;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67544" y="4465786"/>
            <a:ext cx="72945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smtClean="0">
                <a:latin typeface="微软雅黑" charset="-122"/>
                <a:ea typeface="微软雅黑" charset="-122"/>
              </a:rPr>
              <a:t>OR</a:t>
            </a:r>
          </a:p>
          <a:p>
            <a:endParaRPr lang="en-US" altLang="zh-CN" dirty="0" smtClean="0">
              <a:latin typeface="微软雅黑" charset="-122"/>
              <a:ea typeface="微软雅黑" charset="-122"/>
            </a:endParaRP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 smtClean="0">
                <a:latin typeface="微软雅黑" charset="-122"/>
                <a:ea typeface="微软雅黑" charset="-122"/>
              </a:rPr>
              <a:t>Student.Sno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, </a:t>
            </a:r>
            <a:r>
              <a:rPr lang="en-US" altLang="zh-CN" dirty="0" err="1" smtClean="0">
                <a:latin typeface="微软雅黑" charset="-122"/>
                <a:ea typeface="微软雅黑" charset="-122"/>
              </a:rPr>
              <a:t>Sname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   Student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JOIN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 SC </a:t>
            </a:r>
            <a:r>
              <a:rPr lang="en-US" altLang="zh-CN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ON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Student.Sno</a:t>
            </a:r>
            <a:r>
              <a:rPr lang="en-US" altLang="zh-CN" dirty="0">
                <a:latin typeface="微软雅黑" charset="-122"/>
                <a:ea typeface="微软雅黑" charset="-122"/>
              </a:rPr>
              <a:t>=</a:t>
            </a:r>
            <a:r>
              <a:rPr lang="en-US" altLang="zh-CN" dirty="0" err="1">
                <a:latin typeface="微软雅黑" charset="-122"/>
                <a:ea typeface="微软雅黑" charset="-122"/>
              </a:rPr>
              <a:t>SC.Sno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87313" indent="-87313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微软雅黑" charset="-122"/>
                <a:ea typeface="微软雅黑" charset="-122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 smtClean="0">
                <a:latin typeface="微软雅黑" charset="-122"/>
                <a:ea typeface="微软雅黑" charset="-122"/>
              </a:rPr>
              <a:t>SC.Cno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=' 2 ' </a:t>
            </a:r>
            <a:r>
              <a:rPr lang="en-US" altLang="zh-CN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 err="1" smtClean="0">
                <a:latin typeface="微软雅黑" charset="-122"/>
                <a:ea typeface="微软雅黑" charset="-122"/>
              </a:rPr>
              <a:t>SC.Grade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&gt;90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;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1115616" y="6093296"/>
            <a:ext cx="7416824" cy="648072"/>
          </a:xfrm>
          <a:prstGeom prst="wedgeRoundRectCallout">
            <a:avLst>
              <a:gd name="adj1" fmla="val -13443"/>
              <a:gd name="adj2" fmla="val -275799"/>
              <a:gd name="adj3" fmla="val 16667"/>
            </a:avLst>
          </a:prstGeom>
          <a:solidFill>
            <a:schemeClr val="bg2">
              <a:lumMod val="75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2000" dirty="0">
                <a:solidFill>
                  <a:srgbClr val="E02920"/>
                </a:solidFill>
                <a:latin typeface="微软雅黑" charset="-122"/>
                <a:ea typeface="微软雅黑" charset="-122"/>
              </a:rPr>
              <a:t>/*</a:t>
            </a:r>
            <a:r>
              <a:rPr lang="zh-CN" altLang="en-US" sz="2000" dirty="0">
                <a:solidFill>
                  <a:srgbClr val="E02920"/>
                </a:solidFill>
                <a:latin typeface="微软雅黑" charset="-122"/>
                <a:ea typeface="微软雅黑" charset="-122"/>
              </a:rPr>
              <a:t>多表连接</a:t>
            </a:r>
            <a:r>
              <a:rPr lang="en-US" altLang="zh-CN" sz="2000" dirty="0">
                <a:solidFill>
                  <a:srgbClr val="E02920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zh-CN" altLang="en-US" sz="2000" dirty="0">
                <a:solidFill>
                  <a:srgbClr val="E02920"/>
                </a:solidFill>
                <a:latin typeface="微软雅黑" charset="-122"/>
                <a:ea typeface="微软雅黑" charset="-122"/>
              </a:rPr>
              <a:t>表的顺序任意，只要后面的连接条件写好即可*</a:t>
            </a:r>
            <a:r>
              <a:rPr lang="en-US" altLang="zh-CN" sz="2000" dirty="0">
                <a:solidFill>
                  <a:srgbClr val="E02920"/>
                </a:solidFill>
                <a:latin typeface="微软雅黑" charset="-122"/>
                <a:ea typeface="微软雅黑" charset="-122"/>
              </a:rPr>
              <a:t>/</a:t>
            </a:r>
          </a:p>
          <a:p>
            <a:pPr algn="ctr"/>
            <a:endParaRPr kumimoji="1" lang="zh-CN" altLang="en-US" dirty="0"/>
          </a:p>
        </p:txBody>
      </p:sp>
      <p:sp>
        <p:nvSpPr>
          <p:cNvPr id="47106" name="内容占位符 1"/>
          <p:cNvSpPr>
            <a:spLocks noGrp="1"/>
          </p:cNvSpPr>
          <p:nvPr>
            <p:ph sz="quarter" idx="15"/>
          </p:nvPr>
        </p:nvSpPr>
        <p:spPr>
          <a:xfrm>
            <a:off x="304800" y="836613"/>
            <a:ext cx="8077200" cy="13684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微软雅黑" charset="-122"/>
                <a:ea typeface="微软雅黑" charset="-122"/>
              </a:rPr>
              <a:t>多表连接：两个以上的表进行连接</a:t>
            </a:r>
            <a:endParaRPr lang="zh-CN" altLang="en-US" sz="2400">
              <a:latin typeface="微软雅黑" charset="-122"/>
              <a:ea typeface="微软雅黑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3.54]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查询每个学生的学号、姓名、选修的课程名及成绩</a:t>
            </a: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4800" y="3794125"/>
            <a:ext cx="819785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Student.Sno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Sname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Cname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Grade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   Student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SC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Course </a:t>
            </a:r>
            <a:endParaRPr lang="en-US" altLang="zh-CN" sz="2400" dirty="0" smtClean="0">
              <a:latin typeface="微软雅黑" charset="-122"/>
              <a:ea typeface="微软雅黑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Student.Sno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=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SC.Sno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       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AND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SC.Cno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=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Course.Cno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;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charset="-122"/>
                <a:ea typeface="微软雅黑" charset="-122"/>
              </a:rPr>
              <a:t>4.</a:t>
            </a:r>
            <a:r>
              <a:rPr lang="zh-CN" altLang="en-US" sz="2800">
                <a:latin typeface="微软雅黑" charset="-122"/>
                <a:ea typeface="微软雅黑" charset="-122"/>
              </a:rPr>
              <a:t>多表连接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6088" y="2149475"/>
            <a:ext cx="7172325" cy="1423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2267744" y="4365104"/>
            <a:ext cx="3024336" cy="36004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sz="quarter" idx="15"/>
          </p:nvPr>
        </p:nvSpPr>
        <p:spPr>
          <a:xfrm>
            <a:off x="446088" y="2593975"/>
            <a:ext cx="7294562" cy="198755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charset="-122"/>
                <a:ea typeface="微软雅黑" charset="-122"/>
              </a:rPr>
              <a:t>用关系代数做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8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例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3.54]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查询每个学生的学号、姓名、选修的课程名及成绩</a:t>
            </a:r>
          </a:p>
          <a:p>
            <a:pPr eaLnBrk="1" hangingPunct="1"/>
            <a:endParaRPr lang="zh-CN" altLang="en-US" sz="2800" dirty="0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919" y="4077072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95726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5373216"/>
            <a:ext cx="5594480" cy="289182"/>
          </a:xfrm>
          <a:prstGeom prst="rect">
            <a:avLst/>
          </a:prstGeom>
          <a:blipFill rotWithShape="0">
            <a:blip r:embed="rId3"/>
            <a:stretch>
              <a:fillRect b="-125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sz="quarter" idx="15"/>
          </p:nvPr>
        </p:nvSpPr>
        <p:spPr>
          <a:xfrm>
            <a:off x="446088" y="2593975"/>
            <a:ext cx="8014344" cy="198755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charset="-122"/>
                <a:ea typeface="微软雅黑" charset="-122"/>
              </a:rPr>
              <a:t>用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SQL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完成，换一种书写格式，使用 </a:t>
            </a:r>
            <a:r>
              <a:rPr lang="en-US" altLang="zh-CN" sz="2800" dirty="0" smtClean="0">
                <a:latin typeface="微软雅黑" charset="-122"/>
                <a:ea typeface="微软雅黑" charset="-122"/>
              </a:rPr>
              <a:t>JOIN</a:t>
            </a:r>
            <a:r>
              <a:rPr lang="zh-CN" altLang="en-US" sz="2800" dirty="0" smtClean="0">
                <a:latin typeface="微软雅黑" charset="-122"/>
                <a:ea typeface="微软雅黑" charset="-122"/>
              </a:rPr>
              <a:t> 短语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eaLnBrk="1" hangingPunct="1"/>
            <a:r>
              <a:rPr lang="en-US" altLang="zh-CN" sz="2800" dirty="0">
                <a:latin typeface="微软雅黑" charset="-122"/>
                <a:ea typeface="微软雅黑" charset="-122"/>
              </a:rPr>
              <a:t>[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例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3.54]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查询每个学生的学号、姓名、选修的课程名及成绩</a:t>
            </a:r>
          </a:p>
          <a:p>
            <a:pPr eaLnBrk="1" hangingPunct="1"/>
            <a:endParaRPr lang="zh-CN" altLang="en-US" sz="2800" dirty="0">
              <a:latin typeface="微软雅黑" charset="-122"/>
              <a:ea typeface="微软雅黑" charset="-122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957263"/>
            <a:ext cx="7172325" cy="14239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4800" y="4514998"/>
            <a:ext cx="819785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Student.Sno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Sname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Cname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Grade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Student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   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*注意连接顺序*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/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		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JOIN</a:t>
            </a:r>
            <a:r>
              <a:rPr lang="zh-CN" altLang="en-US" sz="2400" dirty="0" smtClean="0">
                <a:solidFill>
                  <a:srgbClr val="3366FF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SC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ON</a:t>
            </a:r>
            <a:r>
              <a:rPr lang="zh-CN" altLang="en-US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 smtClean="0">
                <a:latin typeface="微软雅黑" charset="-122"/>
                <a:ea typeface="微软雅黑" charset="-122"/>
              </a:rPr>
              <a:t>Student.Sno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=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SC.Sno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            </a:t>
            </a:r>
            <a:r>
              <a:rPr lang="zh-CN" altLang="zh-CN" sz="2400" b="1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J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OIN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 dirty="0" smtClean="0">
                <a:latin typeface="微软雅黑" charset="-122"/>
                <a:ea typeface="微软雅黑" charset="-122"/>
              </a:rPr>
              <a:t>Course</a:t>
            </a:r>
            <a:r>
              <a:rPr lang="zh-CN" alt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ON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 err="1" smtClean="0">
                <a:latin typeface="微软雅黑" charset="-122"/>
                <a:ea typeface="微软雅黑" charset="-122"/>
              </a:rPr>
              <a:t>SC.Cno</a:t>
            </a:r>
            <a:r>
              <a:rPr lang="en-US" altLang="zh-CN" sz="2400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=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Course.Cno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;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0648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6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04800" y="2780928"/>
            <a:ext cx="8077200" cy="280831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语句完成以下操作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生成</a:t>
            </a:r>
            <a:r>
              <a:rPr lang="zh-CN" altLang="en-US" dirty="0" smtClean="0">
                <a:solidFill>
                  <a:srgbClr val="FF0000"/>
                </a:solidFill>
              </a:rPr>
              <a:t>所有选课学生</a:t>
            </a:r>
            <a:r>
              <a:rPr lang="zh-CN" altLang="en-US" dirty="0" smtClean="0"/>
              <a:t>的成绩单，包括学生的学号、姓名、选修课程名和成绩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生成</a:t>
            </a:r>
            <a:r>
              <a:rPr lang="zh-CN" altLang="en-US" dirty="0" smtClean="0">
                <a:solidFill>
                  <a:srgbClr val="FF0000"/>
                </a:solidFill>
              </a:rPr>
              <a:t>所有学生</a:t>
            </a:r>
            <a:r>
              <a:rPr lang="zh-CN" altLang="en-US" dirty="0" smtClean="0"/>
              <a:t>的平均成绩单，包括学生的姓名和平均成绩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选课人数超过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的课程编号及选课人数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‘数据库’课程的先修课的课程编号、课程名和学分</a:t>
            </a:r>
            <a:endParaRPr lang="zh-CN" alt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6088" y="957263"/>
            <a:ext cx="7798320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5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624"/>
            <a:ext cx="6984776" cy="660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9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304800" y="188913"/>
            <a:ext cx="8077200" cy="52705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微软雅黑" charset="-122"/>
              </a:rPr>
              <a:t>Q&amp;A</a:t>
            </a:r>
          </a:p>
        </p:txBody>
      </p:sp>
      <p:sp>
        <p:nvSpPr>
          <p:cNvPr id="49155" name="AutoShape 4" descr="d:\users\administrator\appdata\roaming\360se6\User Data\Temp\images?q=tbn:ANd9GcQouzzEJDnX2jOQqYatwMBpdX4ptLi0Y1e_7XUB5HneNeQx3OuJ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5543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725488" y="3068638"/>
            <a:ext cx="7235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6000">
                <a:solidFill>
                  <a:srgbClr val="000000"/>
                </a:solidFill>
                <a:latin typeface="隶书" charset="0"/>
                <a:ea typeface="隶书" charset="0"/>
              </a:rPr>
              <a:t>克明峻德 格物致知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quarter" idx="15"/>
          </p:nvPr>
        </p:nvSpPr>
        <p:spPr>
          <a:xfrm>
            <a:off x="346075" y="3068638"/>
            <a:ext cx="8077200" cy="15430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对于空值，排序时显示的次序由具体系统实现来决定</a:t>
            </a:r>
          </a:p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863" y="1019175"/>
            <a:ext cx="7215187" cy="1757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ORDER BY</a:t>
            </a:r>
            <a:r>
              <a:rPr lang="zh-CN" altLang="en-US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子句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可以按一个或多个属性列排序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升序：</a:t>
            </a:r>
            <a:r>
              <a:rPr lang="en-US" altLang="zh-CN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ASC</a:t>
            </a:r>
            <a:r>
              <a:rPr lang="zh-CN" altLang="en-US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;降序：</a:t>
            </a:r>
            <a:r>
              <a:rPr lang="en-US" altLang="zh-CN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DESC</a:t>
            </a:r>
            <a:r>
              <a:rPr lang="zh-CN" altLang="en-US" sz="24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;缺省值为升序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3.ORDER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2332038"/>
            <a:ext cx="7704138" cy="447833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3.39]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查询选修了</a:t>
            </a:r>
            <a:r>
              <a:rPr lang="en-US" altLang="zh-CN" sz="2400">
                <a:latin typeface="微软雅黑" charset="-122"/>
                <a:ea typeface="微软雅黑" charset="-122"/>
              </a:rPr>
              <a:t>3</a:t>
            </a:r>
            <a:r>
              <a:rPr lang="zh-CN" altLang="en-US" sz="2400">
                <a:latin typeface="微软雅黑" charset="-122"/>
                <a:ea typeface="微软雅黑" charset="-122"/>
              </a:rPr>
              <a:t>号课程的学生的学号及其成绩，查询结果按分数降序排列。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latin typeface="微软雅黑" charset="-122"/>
                <a:ea typeface="微软雅黑" charset="-122"/>
              </a:rPr>
              <a:t>Sno</a:t>
            </a:r>
            <a:r>
              <a:rPr lang="zh-CN" altLang="en-US" sz="240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>
                <a:latin typeface="微软雅黑" charset="-122"/>
                <a:ea typeface="微软雅黑" charset="-122"/>
              </a:rPr>
              <a:t>Grade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  SC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2400">
                <a:latin typeface="微软雅黑" charset="-122"/>
                <a:ea typeface="微软雅黑" charset="-122"/>
              </a:rPr>
              <a:t>  Cno= ' 3 '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ORDER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2400">
                <a:latin typeface="微软雅黑" charset="-122"/>
                <a:ea typeface="微软雅黑" charset="-122"/>
              </a:rPr>
              <a:t> Grade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DESC</a:t>
            </a:r>
            <a:r>
              <a:rPr lang="zh-CN" altLang="en-US" sz="2400">
                <a:latin typeface="微软雅黑" charset="-122"/>
                <a:ea typeface="微软雅黑" charset="-122"/>
              </a:rPr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3.40]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查询全体学生情况，查询结果按所在系的系号升序排列，同一系中的学生按年龄降序排列。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latin typeface="微软雅黑" charset="-122"/>
                <a:ea typeface="微软雅黑" charset="-122"/>
              </a:rPr>
              <a:t>  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Student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微软雅黑" charset="-122"/>
                <a:ea typeface="微软雅黑" charset="-122"/>
              </a:rPr>
              <a:t>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ORDER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BY</a:t>
            </a:r>
            <a:r>
              <a:rPr lang="en-US" altLang="zh-CN" sz="2400">
                <a:latin typeface="微软雅黑" charset="-122"/>
                <a:ea typeface="微软雅黑" charset="-122"/>
              </a:rPr>
              <a:t> Sdept</a:t>
            </a:r>
            <a:r>
              <a:rPr lang="zh-CN" altLang="en-US" sz="2400">
                <a:latin typeface="微软雅黑" charset="-122"/>
                <a:ea typeface="微软雅黑" charset="-122"/>
              </a:rPr>
              <a:t>, </a:t>
            </a:r>
            <a:r>
              <a:rPr lang="en-US" altLang="zh-CN" sz="2400">
                <a:latin typeface="微软雅黑" charset="-122"/>
                <a:ea typeface="微软雅黑" charset="-122"/>
              </a:rPr>
              <a:t>Sage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DESC</a:t>
            </a:r>
            <a:r>
              <a:rPr lang="zh-CN" altLang="en-US" sz="2400">
                <a:latin typeface="微软雅黑" charset="-122"/>
                <a:ea typeface="微软雅黑" charset="-122"/>
              </a:rPr>
              <a:t>;  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ORDER BY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子句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3863" y="765175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5"/>
          </p:nvPr>
        </p:nvSpPr>
        <p:spPr>
          <a:xfrm>
            <a:off x="325438" y="981075"/>
            <a:ext cx="7796212" cy="41767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Product</a:t>
            </a:r>
            <a:r>
              <a:rPr lang="zh-CN" altLang="en-US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2800" dirty="0" err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prod_id,vend_id,name,price</a:t>
            </a:r>
            <a:r>
              <a:rPr lang="en-US" altLang="zh-CN" sz="28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商品（商品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供应商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_id,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商品名</a:t>
            </a:r>
            <a:r>
              <a:rPr lang="en-US" altLang="zh-CN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价格）</a:t>
            </a:r>
            <a:endParaRPr lang="en-US" altLang="zh-CN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>
                <a:latin typeface="微软雅黑" charset="-122"/>
                <a:ea typeface="微软雅黑" charset="-122"/>
              </a:rPr>
              <a:t>11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查询供应商编号为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DLL01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的产品编号、名称和价格，并按产品编号升序排序。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练习</a:t>
            </a:r>
          </a:p>
        </p:txBody>
      </p:sp>
      <p:pic>
        <p:nvPicPr>
          <p:cNvPr id="5" name="Picture 3" descr="D:\My Documents\图片收藏\question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187844"/>
            <a:ext cx="1994433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179763" y="4557713"/>
            <a:ext cx="4572000" cy="1568450"/>
          </a:xfrm>
          <a:prstGeom prst="rect">
            <a:avLst/>
          </a:prstGeom>
          <a:gradFill rotWithShape="1">
            <a:gsLst>
              <a:gs pos="0">
                <a:srgbClr val="C8B5AA"/>
              </a:gs>
              <a:gs pos="25000">
                <a:srgbClr val="CFBCB1"/>
              </a:gs>
              <a:gs pos="100000">
                <a:srgbClr val="EBE1DC"/>
              </a:gs>
            </a:gsLst>
            <a:lin ang="16200000" scaled="1"/>
          </a:gradFill>
          <a:ln w="9525">
            <a:solidFill>
              <a:srgbClr val="937A69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SELECT </a:t>
            </a:r>
            <a:r>
              <a:rPr lang="en-US" altLang="zh-CN" sz="2400" dirty="0" err="1">
                <a:solidFill>
                  <a:schemeClr val="dk1"/>
                </a:solidFill>
                <a:latin typeface="+mn-lt"/>
                <a:ea typeface="+mn-ea"/>
              </a:rPr>
              <a:t>prod_id,name,price</a:t>
            </a:r>
            <a:endParaRPr lang="en-US" altLang="zh-CN" sz="2400" dirty="0">
              <a:solidFill>
                <a:schemeClr val="dk1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FROM Product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WHERE </a:t>
            </a:r>
            <a:r>
              <a:rPr lang="en-US" altLang="zh-CN" sz="2400" dirty="0" err="1">
                <a:solidFill>
                  <a:schemeClr val="dk1"/>
                </a:solidFill>
                <a:latin typeface="+mn-lt"/>
                <a:ea typeface="+mn-ea"/>
              </a:rPr>
              <a:t>vend_id</a:t>
            </a: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=‘DLL01’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ORDER BY </a:t>
            </a:r>
            <a:r>
              <a:rPr lang="en-US" altLang="zh-CN" sz="2400" dirty="0" err="1">
                <a:solidFill>
                  <a:schemeClr val="dk1"/>
                </a:solidFill>
                <a:latin typeface="+mn-lt"/>
                <a:ea typeface="+mn-ea"/>
              </a:rPr>
              <a:t>prod_id</a:t>
            </a: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 </a:t>
            </a:r>
            <a:r>
              <a:rPr lang="en-US" altLang="zh-CN" sz="2400" dirty="0" err="1">
                <a:solidFill>
                  <a:schemeClr val="dk1"/>
                </a:solidFill>
                <a:latin typeface="+mn-lt"/>
                <a:ea typeface="+mn-ea"/>
              </a:rPr>
              <a:t>asc</a:t>
            </a:r>
            <a:r>
              <a:rPr lang="en-US" altLang="zh-CN" sz="2400" dirty="0">
                <a:solidFill>
                  <a:schemeClr val="dk1"/>
                </a:solidFill>
                <a:latin typeface="+mn-lt"/>
                <a:ea typeface="+mn-ea"/>
              </a:rPr>
              <a:t>;</a:t>
            </a:r>
            <a:endParaRPr lang="zh-CN" altLang="en-US" sz="2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109551242"/>
              </p:ext>
            </p:extLst>
          </p:nvPr>
        </p:nvGraphicFramePr>
        <p:xfrm>
          <a:off x="304800" y="836712"/>
          <a:ext cx="807720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04800" y="116632"/>
            <a:ext cx="8077200" cy="576064"/>
          </a:xfrm>
        </p:spPr>
        <p:txBody>
          <a:bodyPr/>
          <a:lstStyle/>
          <a:p>
            <a:pPr fontAlgn="auto">
              <a:spcBef>
                <a:spcPct val="0"/>
              </a:spcBef>
              <a:spcAft>
                <a:spcPts val="0"/>
              </a:spcAft>
            </a:pPr>
            <a:r>
              <a:rPr lang="zh-CN" altLang="en-US" sz="2800" cap="small" dirty="0" smtClean="0">
                <a:ea typeface="+mj-ea"/>
                <a:cs typeface="+mj-cs"/>
              </a:rPr>
              <a:t>前几名</a:t>
            </a:r>
            <a:r>
              <a:rPr lang="en-US" altLang="zh-CN" sz="2800" cap="small" dirty="0" smtClean="0">
                <a:ea typeface="+mj-ea"/>
                <a:cs typeface="+mj-cs"/>
              </a:rPr>
              <a:t>/</a:t>
            </a:r>
            <a:r>
              <a:rPr lang="zh-CN" altLang="en-US" sz="2800" cap="small" dirty="0" smtClean="0">
                <a:ea typeface="+mj-ea"/>
                <a:cs typeface="+mj-cs"/>
              </a:rPr>
              <a:t>后几名等形式的查询</a:t>
            </a:r>
            <a:endParaRPr lang="zh-CN" altLang="en-US" sz="2800" cap="small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42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63DFBF-644B-D946-870D-374D455BE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563DFBF-644B-D946-870D-374D455BE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8EB031-58C3-1F48-A79C-750BEEF49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F8EB031-58C3-1F48-A79C-750BEEF49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2B11B-2F9C-3740-97DF-AB00618FB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6C2B11B-2F9C-3740-97DF-AB00618FB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5507AF-7E9A-124A-A41A-722249A52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A5507AF-7E9A-124A-A41A-722249A52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BCFB6-4372-604F-BC03-506953B1D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06BCFB6-4372-604F-BC03-506953B1D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3D6FB5-3348-804D-8732-5EBAC9485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53D6FB5-3348-804D-8732-5EBAC9485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C3CC7C-0420-194C-B356-D90BEC4DC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5AC3CC7C-0420-194C-B356-D90BEC4DC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BE63B6-F782-2A4D-959D-EF519CE1A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9DBE63B6-F782-2A4D-959D-EF519CE1AB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329327251"/>
              </p:ext>
            </p:extLst>
          </p:nvPr>
        </p:nvGraphicFramePr>
        <p:xfrm>
          <a:off x="304800" y="836613"/>
          <a:ext cx="7391400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微软雅黑" pitchFamily="34" charset="-122"/>
              </a:rPr>
              <a:t>4. </a:t>
            </a: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聚集函数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323850" y="2492375"/>
            <a:ext cx="8077200" cy="3971925"/>
          </a:xfrm>
        </p:spPr>
        <p:txBody>
          <a:bodyPr/>
          <a:lstStyle/>
          <a:p>
            <a:pPr algn="just"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3.41] 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查询学生总人数。</a:t>
            </a:r>
          </a:p>
          <a:p>
            <a:pPr marL="914400" lvl="2" indent="0" algn="just" eaLnBrk="1" hangingPunct="1"/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COUNT</a:t>
            </a:r>
            <a:r>
              <a:rPr lang="zh-CN" altLang="en-US" sz="2400"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latin typeface="微软雅黑" charset="-122"/>
                <a:ea typeface="微软雅黑" charset="-122"/>
              </a:rPr>
              <a:t>*</a:t>
            </a:r>
            <a:r>
              <a:rPr lang="zh-CN" altLang="en-US" sz="2400">
                <a:latin typeface="微软雅黑" charset="-122"/>
                <a:ea typeface="微软雅黑" charset="-122"/>
              </a:rPr>
              <a:t>)</a:t>
            </a:r>
            <a:r>
              <a:rPr lang="en-US" altLang="zh-CN" sz="2400">
                <a:latin typeface="微软雅黑" charset="-122"/>
                <a:ea typeface="微软雅黑" charset="-122"/>
              </a:rPr>
              <a:t>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Student</a:t>
            </a:r>
            <a:r>
              <a:rPr lang="zh-CN" altLang="en-US" sz="2400">
                <a:latin typeface="微软雅黑" charset="-122"/>
                <a:ea typeface="微软雅黑" charset="-122"/>
              </a:rPr>
              <a:t>;</a:t>
            </a:r>
            <a:r>
              <a:rPr lang="zh-CN" altLang="en-US" sz="2600">
                <a:latin typeface="Courier New" charset="0"/>
                <a:ea typeface="微软雅黑" charset="-122"/>
              </a:rPr>
              <a:t> </a:t>
            </a:r>
            <a:endParaRPr lang="en-US" altLang="zh-CN" sz="2600">
              <a:latin typeface="Courier New" charset="0"/>
              <a:ea typeface="微软雅黑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3.42]  </a:t>
            </a:r>
            <a:r>
              <a:rPr lang="zh-CN" altLang="en-US" sz="2400">
                <a:latin typeface="微软雅黑" charset="-122"/>
                <a:ea typeface="微软雅黑" charset="-122"/>
              </a:rPr>
              <a:t>查询选修了课程的学生人数。</a:t>
            </a:r>
          </a:p>
          <a:p>
            <a:pPr marL="914400" lvl="2" indent="0" algn="just" eaLnBrk="1" hangingPunct="1">
              <a:spcBef>
                <a:spcPts val="1200"/>
              </a:spcBef>
            </a:pP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latin typeface="微软雅黑" charset="-122"/>
                <a:ea typeface="微软雅黑" charset="-122"/>
              </a:rPr>
              <a:t> COUNT</a:t>
            </a:r>
            <a:r>
              <a:rPr lang="zh-CN" altLang="en-US" sz="2400"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DISTINCT</a:t>
            </a:r>
            <a:r>
              <a:rPr lang="en-US" altLang="zh-CN" sz="2400">
                <a:latin typeface="微软雅黑" charset="-122"/>
                <a:ea typeface="微软雅黑" charset="-122"/>
              </a:rPr>
              <a:t> Sno</a:t>
            </a:r>
            <a:r>
              <a:rPr lang="zh-CN" altLang="en-US" sz="2400">
                <a:latin typeface="微软雅黑" charset="-122"/>
                <a:ea typeface="微软雅黑" charset="-122"/>
              </a:rPr>
              <a:t>)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SC</a:t>
            </a:r>
            <a:r>
              <a:rPr lang="zh-CN" altLang="en-US" sz="2400">
                <a:latin typeface="微软雅黑" charset="-122"/>
                <a:ea typeface="微软雅黑" charset="-122"/>
              </a:rPr>
              <a:t>;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latin typeface="微软雅黑" charset="-122"/>
                <a:ea typeface="微软雅黑" charset="-122"/>
              </a:rPr>
              <a:t>[</a:t>
            </a:r>
            <a:r>
              <a:rPr lang="zh-CN" altLang="en-US" sz="2400">
                <a:latin typeface="微软雅黑" charset="-122"/>
                <a:ea typeface="微软雅黑" charset="-122"/>
              </a:rPr>
              <a:t>例</a:t>
            </a:r>
            <a:r>
              <a:rPr lang="en-US" altLang="zh-CN" sz="2400">
                <a:latin typeface="微软雅黑" charset="-122"/>
                <a:ea typeface="微软雅黑" charset="-122"/>
              </a:rPr>
              <a:t>3.43]  </a:t>
            </a:r>
            <a:r>
              <a:rPr lang="zh-CN" altLang="en-US" sz="2400">
                <a:latin typeface="微软雅黑" charset="-122"/>
                <a:ea typeface="微软雅黑" charset="-122"/>
              </a:rPr>
              <a:t>计算</a:t>
            </a:r>
            <a:r>
              <a:rPr lang="en-US" altLang="zh-CN" sz="2400">
                <a:latin typeface="微软雅黑" charset="-122"/>
                <a:ea typeface="微软雅黑" charset="-122"/>
              </a:rPr>
              <a:t>1</a:t>
            </a:r>
            <a:r>
              <a:rPr lang="zh-CN" altLang="en-US" sz="2400">
                <a:latin typeface="微软雅黑" charset="-122"/>
                <a:ea typeface="微软雅黑" charset="-122"/>
              </a:rPr>
              <a:t>号课程的学生平均成绩。</a:t>
            </a:r>
          </a:p>
          <a:p>
            <a:pPr marL="457200" lvl="1" indent="285750" algn="just" eaLnBrk="1" hangingPunct="1">
              <a:spcBef>
                <a:spcPts val="1200"/>
              </a:spcBef>
            </a:pP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SELECT</a:t>
            </a:r>
            <a:r>
              <a:rPr lang="en-US" altLang="zh-CN" sz="2400">
                <a:latin typeface="微软雅黑" charset="-122"/>
                <a:ea typeface="微软雅黑" charset="-122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微软雅黑" charset="-122"/>
                <a:ea typeface="微软雅黑" charset="-122"/>
              </a:rPr>
              <a:t>AVG</a:t>
            </a:r>
            <a:r>
              <a:rPr lang="zh-CN" altLang="en-US" sz="2400">
                <a:latin typeface="微软雅黑" charset="-122"/>
                <a:ea typeface="微软雅黑" charset="-122"/>
              </a:rPr>
              <a:t>(</a:t>
            </a:r>
            <a:r>
              <a:rPr lang="en-US" altLang="zh-CN" sz="2400">
                <a:latin typeface="微软雅黑" charset="-122"/>
                <a:ea typeface="微软雅黑" charset="-122"/>
              </a:rPr>
              <a:t>Grade</a:t>
            </a:r>
            <a:r>
              <a:rPr lang="zh-CN" altLang="en-US" sz="2400">
                <a:latin typeface="微软雅黑" charset="-122"/>
                <a:ea typeface="微软雅黑" charset="-122"/>
              </a:rPr>
              <a:t>)</a:t>
            </a:r>
            <a:endParaRPr lang="zh-CN" altLang="en-US" sz="5400">
              <a:latin typeface="微软雅黑" charset="-122"/>
              <a:ea typeface="微软雅黑" charset="-122"/>
            </a:endParaRPr>
          </a:p>
          <a:p>
            <a:pPr marL="457200" lvl="1" indent="285750" algn="just"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  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FROM</a:t>
            </a:r>
            <a:r>
              <a:rPr lang="en-US" altLang="zh-CN" sz="2400">
                <a:latin typeface="微软雅黑" charset="-122"/>
                <a:ea typeface="微软雅黑" charset="-122"/>
              </a:rPr>
              <a:t>    SC</a:t>
            </a:r>
          </a:p>
          <a:p>
            <a:pPr marL="457200" lvl="1" indent="285750" algn="just" eaLnBrk="1" hangingPunct="1"/>
            <a:r>
              <a:rPr lang="en-US" altLang="zh-CN" sz="2400">
                <a:latin typeface="微软雅黑" charset="-122"/>
                <a:ea typeface="微软雅黑" charset="-122"/>
              </a:rPr>
              <a:t>          </a:t>
            </a:r>
            <a:r>
              <a:rPr lang="en-US" altLang="zh-CN" sz="2400" b="1">
                <a:solidFill>
                  <a:srgbClr val="0070C0"/>
                </a:solidFill>
                <a:latin typeface="微软雅黑" charset="-122"/>
                <a:ea typeface="微软雅黑" charset="-122"/>
              </a:rPr>
              <a:t>WHERE</a:t>
            </a:r>
            <a:r>
              <a:rPr lang="en-US" altLang="zh-CN" sz="2400">
                <a:latin typeface="微软雅黑" charset="-122"/>
                <a:ea typeface="微软雅黑" charset="-122"/>
              </a:rPr>
              <a:t> Cno= ' 1 '</a:t>
            </a:r>
            <a:r>
              <a:rPr lang="zh-CN" altLang="en-US" sz="2400">
                <a:latin typeface="微软雅黑" charset="-122"/>
                <a:ea typeface="微软雅黑" charset="-122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23850" y="260350"/>
            <a:ext cx="7416800" cy="48418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2400" cap="sm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微软雅黑" pitchFamily="34" charset="-122"/>
              </a:rPr>
              <a:t>聚集函数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3863" y="854075"/>
            <a:ext cx="7172325" cy="1422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5500" dist="38100" dir="5400000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Student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,Sname,Ssex,Sage,Sdept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课程表：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Course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,Cname,Cpno,Ccredit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学生选课表：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SC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(</a:t>
            </a:r>
            <a:r>
              <a:rPr lang="en-US" altLang="zh-CN" sz="2000" u="sng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Sno,Cno</a:t>
            </a:r>
            <a:r>
              <a:rPr lang="en-US" altLang="zh-CN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,Grade</a:t>
            </a:r>
            <a:r>
              <a:rPr lang="zh-CN" altLang="en-US" sz="200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3讲sql3">
  <a:themeElements>
    <a:clrScheme name="自定义 7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C7B7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第3讲sql3" id="{1D0BFDB7-5A5E-004B-AF1F-B4B33107533C}" vid="{A251D16D-588D-6B4F-B763-227BCD151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第3讲sql3.potx</Template>
  <TotalTime>0</TotalTime>
  <Words>2886</Words>
  <Application>Microsoft Macintosh PowerPoint</Application>
  <PresentationFormat>全屏显示(4:3)</PresentationFormat>
  <Paragraphs>602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Arial Black</vt:lpstr>
      <vt:lpstr>Calibri</vt:lpstr>
      <vt:lpstr>Courier New</vt:lpstr>
      <vt:lpstr>Times New Roman</vt:lpstr>
      <vt:lpstr>Wingdings</vt:lpstr>
      <vt:lpstr>黑体</vt:lpstr>
      <vt:lpstr>隶书</vt:lpstr>
      <vt:lpstr>宋体</vt:lpstr>
      <vt:lpstr>微软雅黑</vt:lpstr>
      <vt:lpstr>第3讲sql3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2014-02-11T06:17:23Z</dcterms:created>
  <dcterms:modified xsi:type="dcterms:W3CDTF">2018-04-16T09:10:56Z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