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343" autoAdjust="0"/>
    <p:restoredTop sz="95372" autoAdjust="0"/>
  </p:normalViewPr>
  <p:slideViewPr>
    <p:cSldViewPr>
      <p:cViewPr>
        <p:scale>
          <a:sx n="75" d="100"/>
          <a:sy n="75" d="100"/>
        </p:scale>
        <p:origin x="-1302"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6/7/2013</a:t>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8" name="页脚占位符 7"/>
          <p:cNvSpPr>
            <a:spLocks noGrp="1"/>
          </p:cNvSpPr>
          <p:nvPr>
            <p:ph type="ftr" sz="quarter" idx="11"/>
          </p:nvPr>
        </p:nvSpPr>
        <p:spPr/>
        <p:txBody>
          <a:bodyPr/>
          <a:lstStyle>
            <a:extLst/>
          </a:lstStyle>
          <a:p>
            <a:endParaRPr kumimoji="0" lang="en-US"/>
          </a:p>
        </p:txBody>
      </p:sp>
      <p:sp>
        <p:nvSpPr>
          <p:cNvPr id="9" name="灯片编号占位符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4" name="页脚占位符 3"/>
          <p:cNvSpPr>
            <a:spLocks noGrp="1"/>
          </p:cNvSpPr>
          <p:nvPr>
            <p:ph type="ftr" sz="quarter" idx="11"/>
          </p:nvPr>
        </p:nvSpPr>
        <p:spPr/>
        <p:txBody>
          <a:bodyPr/>
          <a:lstStyle>
            <a:extLst/>
          </a:lstStyle>
          <a:p>
            <a:endParaRPr kumimoji="0" lang="en-US"/>
          </a:p>
        </p:txBody>
      </p:sp>
      <p:sp>
        <p:nvSpPr>
          <p:cNvPr id="5" name="灯片编号占位符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44213AF-26F6-41FA-8D85-E2C5388D6E58}" type="datetimeFigureOut">
              <a:rPr lang="en-US" smtClean="0"/>
              <a:pPr/>
              <a:t>6/7/2013</a:t>
            </a:fld>
            <a:endParaRPr lang="en-US"/>
          </a:p>
        </p:txBody>
      </p:sp>
      <p:sp>
        <p:nvSpPr>
          <p:cNvPr id="3" name="页脚占位符 2"/>
          <p:cNvSpPr>
            <a:spLocks noGrp="1"/>
          </p:cNvSpPr>
          <p:nvPr>
            <p:ph type="ftr" sz="quarter" idx="11"/>
          </p:nvPr>
        </p:nvSpPr>
        <p:spPr/>
        <p:txBody>
          <a:bodyPr/>
          <a:lstStyle>
            <a:extLst/>
          </a:lstStyle>
          <a:p>
            <a:endParaRPr kumimoji="0" lang="en-US"/>
          </a:p>
        </p:txBody>
      </p:sp>
      <p:sp>
        <p:nvSpPr>
          <p:cNvPr id="4" name="灯片编号占位符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6/7/2013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6/7/2013</a:t>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6/7/2013</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ijiasi0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85860"/>
            <a:ext cx="9144000" cy="1367809"/>
          </a:xfrm>
        </p:spPr>
        <p:txBody>
          <a:bodyPr>
            <a:normAutofit/>
          </a:bodyPr>
          <a:lstStyle/>
          <a:p>
            <a:pPr algn="ctr"/>
            <a:r>
              <a:rPr lang="zh-CN" altLang="en-US" sz="4000" dirty="0" smtClean="0">
                <a:latin typeface="幼圆" pitchFamily="49" charset="-122"/>
                <a:ea typeface="幼圆" pitchFamily="49" charset="-122"/>
              </a:rPr>
              <a:t>嵌入式</a:t>
            </a:r>
            <a:r>
              <a:rPr lang="en-US" altLang="zh-CN" sz="4000" dirty="0" smtClean="0">
                <a:latin typeface="幼圆" pitchFamily="49" charset="-122"/>
                <a:ea typeface="幼圆" pitchFamily="49" charset="-122"/>
              </a:rPr>
              <a:t>ARM</a:t>
            </a:r>
            <a:r>
              <a:rPr lang="zh-CN" altLang="en-US" sz="4000" dirty="0" smtClean="0">
                <a:latin typeface="幼圆" pitchFamily="49" charset="-122"/>
                <a:ea typeface="幼圆" pitchFamily="49" charset="-122"/>
              </a:rPr>
              <a:t>体系入门与嵌入式</a:t>
            </a:r>
            <a:r>
              <a:rPr lang="en-US" altLang="zh-CN" sz="4000" dirty="0" smtClean="0">
                <a:latin typeface="幼圆" pitchFamily="49" charset="-122"/>
                <a:ea typeface="幼圆" pitchFamily="49" charset="-122"/>
              </a:rPr>
              <a:t>C</a:t>
            </a:r>
            <a:r>
              <a:rPr lang="zh-CN" altLang="en-US" sz="4000" dirty="0" smtClean="0">
                <a:latin typeface="幼圆" pitchFamily="49" charset="-122"/>
                <a:ea typeface="幼圆" pitchFamily="49" charset="-122"/>
              </a:rPr>
              <a:t>语言训练 </a:t>
            </a:r>
            <a:endParaRPr lang="zh-CN" altLang="en-US" sz="4000" dirty="0">
              <a:latin typeface="幼圆" pitchFamily="49" charset="-122"/>
              <a:ea typeface="幼圆" pitchFamily="49" charset="-122"/>
            </a:endParaRPr>
          </a:p>
        </p:txBody>
      </p:sp>
      <p:sp>
        <p:nvSpPr>
          <p:cNvPr id="3" name="副标题 2"/>
          <p:cNvSpPr>
            <a:spLocks noGrp="1"/>
          </p:cNvSpPr>
          <p:nvPr>
            <p:ph type="subTitle" idx="1"/>
          </p:nvPr>
        </p:nvSpPr>
        <p:spPr>
          <a:xfrm>
            <a:off x="1142976" y="3286124"/>
            <a:ext cx="7772400" cy="1199704"/>
          </a:xfrm>
        </p:spPr>
        <p:txBody>
          <a:bodyPr/>
          <a:lstStyle/>
          <a:p>
            <a:r>
              <a:rPr lang="zh-CN" altLang="en-US" dirty="0" smtClean="0">
                <a:latin typeface="幼圆" pitchFamily="49" charset="-122"/>
                <a:ea typeface="幼圆" pitchFamily="49" charset="-122"/>
              </a:rPr>
              <a:t>一步步教你写简单嵌入式操作系统</a:t>
            </a:r>
            <a:endParaRPr lang="zh-CN" altLang="en-US" dirty="0"/>
          </a:p>
        </p:txBody>
      </p:sp>
      <p:sp>
        <p:nvSpPr>
          <p:cNvPr id="4" name="TextBox 3"/>
          <p:cNvSpPr txBox="1"/>
          <p:nvPr/>
        </p:nvSpPr>
        <p:spPr>
          <a:xfrm>
            <a:off x="2357422" y="5572140"/>
            <a:ext cx="5572164" cy="923330"/>
          </a:xfrm>
          <a:prstGeom prst="rect">
            <a:avLst/>
          </a:prstGeom>
          <a:noFill/>
        </p:spPr>
        <p:txBody>
          <a:bodyPr wrap="square" rtlCol="0">
            <a:spAutoFit/>
          </a:bodyPr>
          <a:lstStyle/>
          <a:p>
            <a:r>
              <a:rPr lang="zh-CN" altLang="en-US" dirty="0" smtClean="0"/>
              <a:t>演讲人：施家琪</a:t>
            </a:r>
            <a:endParaRPr lang="en-US" altLang="zh-CN" dirty="0" smtClean="0"/>
          </a:p>
          <a:p>
            <a:r>
              <a:rPr lang="zh-CN" altLang="en-US" dirty="0" smtClean="0"/>
              <a:t>邮箱：</a:t>
            </a:r>
            <a:r>
              <a:rPr lang="en-US" altLang="zh-CN" dirty="0" smtClean="0">
                <a:hlinkClick r:id="rId2"/>
              </a:rPr>
              <a:t>qijiasi001@gmail.com</a:t>
            </a:r>
            <a:endParaRPr lang="en-US" altLang="zh-CN" dirty="0" smtClean="0"/>
          </a:p>
          <a:p>
            <a:r>
              <a:rPr lang="en-US" altLang="zh-CN" dirty="0" smtClean="0"/>
              <a:t>QQ</a:t>
            </a:r>
            <a:r>
              <a:rPr lang="zh-CN" altLang="en-US" dirty="0" smtClean="0"/>
              <a:t>：</a:t>
            </a:r>
            <a:r>
              <a:rPr lang="en-US" altLang="zh-CN" dirty="0" smtClean="0"/>
              <a:t>419535348</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 </a:t>
            </a:r>
            <a:r>
              <a:rPr lang="zh-CN" altLang="en-US" dirty="0" smtClean="0"/>
              <a:t>互为好基友的页</a:t>
            </a:r>
            <a:r>
              <a:rPr lang="en-US" altLang="zh-CN" dirty="0" smtClean="0"/>
              <a:t>A</a:t>
            </a:r>
            <a:r>
              <a:rPr lang="zh-CN" altLang="en-US" dirty="0" smtClean="0"/>
              <a:t>，</a:t>
            </a:r>
            <a:r>
              <a:rPr lang="en-US" altLang="zh-CN" dirty="0" smtClean="0"/>
              <a:t>B</a:t>
            </a:r>
            <a:r>
              <a:rPr lang="zh-CN" altLang="en-US" dirty="0" smtClean="0"/>
              <a:t>。由</a:t>
            </a:r>
            <a:r>
              <a:rPr lang="en-US" altLang="zh-CN" dirty="0" smtClean="0"/>
              <a:t>P</a:t>
            </a:r>
            <a:r>
              <a:rPr lang="zh-CN" altLang="en-US" dirty="0" smtClean="0"/>
              <a:t>分解而来，</a:t>
            </a:r>
            <a:r>
              <a:rPr lang="en-US" altLang="zh-CN" dirty="0" smtClean="0"/>
              <a:t>A</a:t>
            </a:r>
            <a:r>
              <a:rPr lang="zh-CN" altLang="en-US" dirty="0" smtClean="0"/>
              <a:t>，</a:t>
            </a:r>
            <a:r>
              <a:rPr lang="en-US" altLang="zh-CN" dirty="0" smtClean="0"/>
              <a:t>B</a:t>
            </a:r>
            <a:r>
              <a:rPr lang="zh-CN" altLang="en-US" dirty="0" smtClean="0"/>
              <a:t>的</a:t>
            </a:r>
            <a:r>
              <a:rPr lang="en-US" altLang="zh-CN" dirty="0" smtClean="0"/>
              <a:t>order</a:t>
            </a:r>
            <a:r>
              <a:rPr lang="zh-CN" altLang="en-US" dirty="0" smtClean="0"/>
              <a:t>为</a:t>
            </a:r>
            <a:r>
              <a:rPr lang="en-US" altLang="zh-CN" dirty="0" smtClean="0"/>
              <a:t>o</a:t>
            </a:r>
            <a:r>
              <a:rPr lang="zh-CN" altLang="en-US" dirty="0" smtClean="0"/>
              <a:t>，</a:t>
            </a:r>
            <a:r>
              <a:rPr lang="en-US" altLang="zh-CN" dirty="0" smtClean="0"/>
              <a:t>P</a:t>
            </a:r>
            <a:r>
              <a:rPr lang="zh-CN" altLang="en-US" dirty="0" smtClean="0"/>
              <a:t>的</a:t>
            </a:r>
            <a:r>
              <a:rPr lang="en-US" altLang="zh-CN" dirty="0" smtClean="0"/>
              <a:t>order</a:t>
            </a:r>
            <a:r>
              <a:rPr lang="zh-CN" altLang="en-US" dirty="0" smtClean="0"/>
              <a:t>为</a:t>
            </a:r>
            <a:r>
              <a:rPr lang="en-US" altLang="zh-CN" dirty="0" smtClean="0"/>
              <a:t>o+1</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P</a:t>
            </a:r>
            <a:r>
              <a:rPr lang="zh-CN" altLang="en-US" dirty="0" smtClean="0"/>
              <a:t>序号分别为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endParaRPr lang="en-US" altLang="zh-CN" dirty="0" smtClean="0"/>
          </a:p>
          <a:p>
            <a:r>
              <a:rPr lang="en-US" altLang="zh-CN" dirty="0" smtClean="0"/>
              <a:t> z = x &amp; ~(1 &lt;&lt; order) </a:t>
            </a:r>
            <a:r>
              <a:rPr lang="zh-CN" altLang="en-US" dirty="0" smtClean="0"/>
              <a:t>或 </a:t>
            </a:r>
            <a:r>
              <a:rPr lang="en-US" altLang="zh-CN" dirty="0" smtClean="0"/>
              <a:t>z = y &amp; ~(1 &lt;&lt; order)</a:t>
            </a:r>
          </a:p>
          <a:p>
            <a:endParaRPr lang="en-US" altLang="zh-CN" dirty="0" smtClean="0"/>
          </a:p>
          <a:p>
            <a:r>
              <a:rPr lang="en-US" altLang="zh-CN" dirty="0" smtClean="0"/>
              <a:t>3. </a:t>
            </a:r>
            <a:r>
              <a:rPr lang="zh-CN" altLang="en-US" dirty="0" smtClean="0"/>
              <a:t>互为基友的页的阶数必须相同！</a:t>
            </a:r>
            <a:endParaRPr lang="zh-CN" altLang="en-US" dirty="0"/>
          </a:p>
        </p:txBody>
      </p:sp>
      <p:sp>
        <p:nvSpPr>
          <p:cNvPr id="3" name="标题 2"/>
          <p:cNvSpPr>
            <a:spLocks noGrp="1"/>
          </p:cNvSpPr>
          <p:nvPr>
            <p:ph type="title"/>
          </p:nvPr>
        </p:nvSpPr>
        <p:spPr/>
        <p:txBody>
          <a:bodyPr/>
          <a:lstStyle/>
          <a:p>
            <a:r>
              <a:rPr lang="zh-CN" altLang="en-US" dirty="0" smtClean="0"/>
              <a:t>伙伴算法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每个物理内存页都有一个全局的页序号。那么这个页序号怎么来的呢？</a:t>
            </a:r>
            <a:endParaRPr lang="en-US" altLang="zh-CN" dirty="0" smtClean="0"/>
          </a:p>
          <a:p>
            <a:r>
              <a:rPr lang="zh-CN" altLang="en-US" dirty="0" smtClean="0"/>
              <a:t>操作系统将所有可以作为动态内存使用的页全部编入一个数组，这个数组的元素为每个页的代表结构体。一般操作系统中用</a:t>
            </a:r>
            <a:r>
              <a:rPr lang="en-US" altLang="zh-CN" dirty="0" smtClean="0"/>
              <a:t>page</a:t>
            </a:r>
            <a:r>
              <a:rPr lang="zh-CN" altLang="en-US" dirty="0" smtClean="0"/>
              <a:t>结构来作为物理页的代表。有多少物理页就有多少</a:t>
            </a:r>
            <a:r>
              <a:rPr lang="en-US" altLang="zh-CN" dirty="0" smtClean="0"/>
              <a:t>page</a:t>
            </a:r>
            <a:r>
              <a:rPr lang="zh-CN" altLang="en-US" dirty="0" smtClean="0"/>
              <a:t>，每个</a:t>
            </a:r>
            <a:r>
              <a:rPr lang="en-US" altLang="zh-CN" dirty="0" smtClean="0"/>
              <a:t>page</a:t>
            </a:r>
            <a:r>
              <a:rPr lang="zh-CN" altLang="en-US" dirty="0" smtClean="0"/>
              <a:t>都和一个物理页相关联。我们只要知道一个物理页在内存中哪个位置，减去所有物理页的起始地址，然后除以大小就能得到这个物理页的序号。根据序号我们就可以在</a:t>
            </a:r>
            <a:r>
              <a:rPr lang="en-US" altLang="zh-CN" dirty="0" smtClean="0"/>
              <a:t>page</a:t>
            </a:r>
            <a:r>
              <a:rPr lang="zh-CN" altLang="en-US" dirty="0" smtClean="0"/>
              <a:t>数组中找到自己。同理，我们也可以通过</a:t>
            </a:r>
            <a:r>
              <a:rPr lang="en-US" altLang="zh-CN" dirty="0" smtClean="0"/>
              <a:t>page</a:t>
            </a:r>
            <a:r>
              <a:rPr lang="zh-CN" altLang="en-US" dirty="0" smtClean="0"/>
              <a:t>结构体找到对应的物理页。</a:t>
            </a:r>
            <a:endParaRPr lang="zh-CN" altLang="en-US" dirty="0"/>
          </a:p>
        </p:txBody>
      </p:sp>
      <p:sp>
        <p:nvSpPr>
          <p:cNvPr id="3" name="标题 2"/>
          <p:cNvSpPr>
            <a:spLocks noGrp="1"/>
          </p:cNvSpPr>
          <p:nvPr>
            <p:ph type="title"/>
          </p:nvPr>
        </p:nvSpPr>
        <p:spPr/>
        <p:txBody>
          <a:bodyPr/>
          <a:lstStyle/>
          <a:p>
            <a:r>
              <a:rPr lang="zh-CN" altLang="en-US" dirty="0" smtClean="0"/>
              <a:t>页序号</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下面我们开始编写伙伴算法</a:t>
            </a:r>
            <a:endParaRPr lang="zh-CN" altLang="en-US" dirty="0"/>
          </a:p>
        </p:txBody>
      </p:sp>
      <p:sp>
        <p:nvSpPr>
          <p:cNvPr id="3" name="标题 2"/>
          <p:cNvSpPr>
            <a:spLocks noGrp="1"/>
          </p:cNvSpPr>
          <p:nvPr>
            <p:ph type="title"/>
          </p:nvPr>
        </p:nvSpPr>
        <p:spPr/>
        <p:txBody>
          <a:bodyPr/>
          <a:lstStyle/>
          <a:p>
            <a:r>
              <a:rPr lang="zh-CN" altLang="en-US" dirty="0" smtClean="0"/>
              <a:t>编写伙伴算法</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伙伴算法虽然拥有高效，小碎片等各种优点。但是内核当中经常分配的结构体不会大于</a:t>
            </a:r>
            <a:r>
              <a:rPr lang="en-US" altLang="zh-CN" dirty="0" smtClean="0"/>
              <a:t>4K</a:t>
            </a:r>
            <a:r>
              <a:rPr lang="zh-CN" altLang="en-US" dirty="0" smtClean="0"/>
              <a:t>。所以一次分配</a:t>
            </a:r>
            <a:r>
              <a:rPr lang="en-US" altLang="zh-CN" dirty="0" smtClean="0"/>
              <a:t>4K</a:t>
            </a:r>
            <a:r>
              <a:rPr lang="zh-CN" altLang="en-US" dirty="0" smtClean="0"/>
              <a:t>内存确实有点浪费。</a:t>
            </a:r>
            <a:endParaRPr lang="en-US" altLang="zh-CN" dirty="0" smtClean="0"/>
          </a:p>
          <a:p>
            <a:r>
              <a:rPr lang="zh-CN" altLang="en-US" dirty="0" smtClean="0"/>
              <a:t>说到动态内存分配，童鞋们第一时间想到的就是</a:t>
            </a:r>
            <a:r>
              <a:rPr lang="en-US" altLang="zh-CN" dirty="0" err="1" smtClean="0"/>
              <a:t>malloc</a:t>
            </a:r>
            <a:r>
              <a:rPr lang="zh-CN" altLang="en-US" dirty="0" smtClean="0"/>
              <a:t>函数，老师们都讲过，这个函数用于在堆上分配一些内存。</a:t>
            </a:r>
            <a:endParaRPr lang="en-US" altLang="zh-CN" dirty="0" smtClean="0"/>
          </a:p>
          <a:p>
            <a:r>
              <a:rPr lang="zh-CN" altLang="en-US" dirty="0" smtClean="0"/>
              <a:t>我们来聊聊这个</a:t>
            </a:r>
            <a:r>
              <a:rPr lang="en-US" altLang="zh-CN" dirty="0" err="1" smtClean="0"/>
              <a:t>malloc</a:t>
            </a:r>
            <a:r>
              <a:rPr lang="zh-CN" altLang="en-US" dirty="0" smtClean="0"/>
              <a:t>函数。</a:t>
            </a:r>
            <a:endParaRPr lang="zh-CN" altLang="en-US" dirty="0"/>
          </a:p>
        </p:txBody>
      </p:sp>
      <p:sp>
        <p:nvSpPr>
          <p:cNvPr id="3" name="标题 2"/>
          <p:cNvSpPr>
            <a:spLocks noGrp="1"/>
          </p:cNvSpPr>
          <p:nvPr>
            <p:ph type="title"/>
          </p:nvPr>
        </p:nvSpPr>
        <p:spPr/>
        <p:txBody>
          <a:bodyPr/>
          <a:lstStyle/>
          <a:p>
            <a:r>
              <a:rPr lang="zh-CN" altLang="en-US" dirty="0" smtClean="0"/>
              <a:t>伙伴算法的伴侣</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Malloc</a:t>
            </a:r>
            <a:r>
              <a:rPr lang="zh-CN" altLang="en-US" dirty="0" smtClean="0"/>
              <a:t>函数在</a:t>
            </a:r>
            <a:r>
              <a:rPr lang="en-US" altLang="zh-CN" dirty="0" smtClean="0"/>
              <a:t>C</a:t>
            </a:r>
            <a:r>
              <a:rPr lang="zh-CN" altLang="en-US" dirty="0" smtClean="0"/>
              <a:t>库中实现，实际上这个函数在</a:t>
            </a:r>
            <a:r>
              <a:rPr lang="en-US" altLang="zh-CN" dirty="0" err="1" smtClean="0"/>
              <a:t>linux</a:t>
            </a:r>
            <a:r>
              <a:rPr lang="zh-CN" altLang="en-US" dirty="0" smtClean="0"/>
              <a:t>中是利用</a:t>
            </a:r>
            <a:r>
              <a:rPr lang="en-US" altLang="zh-CN" dirty="0" err="1" smtClean="0"/>
              <a:t>mmap</a:t>
            </a:r>
            <a:r>
              <a:rPr lang="zh-CN" altLang="en-US" dirty="0" smtClean="0"/>
              <a:t>或</a:t>
            </a:r>
            <a:r>
              <a:rPr lang="en-US" altLang="zh-CN" dirty="0" err="1" smtClean="0"/>
              <a:t>brk</a:t>
            </a:r>
            <a:r>
              <a:rPr lang="zh-CN" altLang="en-US" dirty="0" smtClean="0"/>
              <a:t>系统调用实现的。该函数分配的内存大小也是固定的（一般比你要的</a:t>
            </a:r>
            <a:r>
              <a:rPr lang="en-US" altLang="zh-CN" dirty="0" smtClean="0"/>
              <a:t>size</a:t>
            </a:r>
            <a:r>
              <a:rPr lang="zh-CN" altLang="en-US" dirty="0" smtClean="0"/>
              <a:t>大一点</a:t>
            </a:r>
            <a:r>
              <a:rPr lang="zh-CN" altLang="en-US" dirty="0" smtClean="0"/>
              <a:t>）</a:t>
            </a:r>
            <a:r>
              <a:rPr lang="zh-CN" altLang="en-US" dirty="0" smtClean="0"/>
              <a:t>。</a:t>
            </a:r>
            <a:endParaRPr lang="en-US" altLang="zh-CN" dirty="0" smtClean="0"/>
          </a:p>
          <a:p>
            <a:endParaRPr lang="en-US" altLang="zh-CN" dirty="0" smtClean="0"/>
          </a:p>
          <a:p>
            <a:r>
              <a:rPr lang="zh-CN" altLang="en-US" dirty="0" smtClean="0"/>
              <a:t>内核中分配小块内存通常不会使用伙伴算法的接口来获得内存。而是通过一个小型轻量级分配器进行分配的，在算法上基本类似</a:t>
            </a:r>
            <a:r>
              <a:rPr lang="en-US" altLang="zh-CN" dirty="0" smtClean="0"/>
              <a:t>C</a:t>
            </a:r>
            <a:r>
              <a:rPr lang="zh-CN" altLang="en-US" dirty="0" smtClean="0"/>
              <a:t>库中</a:t>
            </a:r>
            <a:r>
              <a:rPr lang="en-US" altLang="zh-CN" dirty="0" err="1" smtClean="0"/>
              <a:t>malloc</a:t>
            </a:r>
            <a:r>
              <a:rPr lang="zh-CN" altLang="en-US" dirty="0" smtClean="0"/>
              <a:t>函数的实现。</a:t>
            </a:r>
            <a:endParaRPr lang="en-US" altLang="zh-CN" dirty="0" smtClean="0"/>
          </a:p>
          <a:p>
            <a:endParaRPr lang="en-US" altLang="zh-CN" dirty="0" smtClean="0"/>
          </a:p>
        </p:txBody>
      </p:sp>
      <p:sp>
        <p:nvSpPr>
          <p:cNvPr id="3" name="标题 2"/>
          <p:cNvSpPr>
            <a:spLocks noGrp="1"/>
          </p:cNvSpPr>
          <p:nvPr>
            <p:ph type="title"/>
          </p:nvPr>
        </p:nvSpPr>
        <p:spPr/>
        <p:txBody>
          <a:bodyPr/>
          <a:lstStyle/>
          <a:p>
            <a:r>
              <a:rPr lang="en-US" altLang="zh-CN" dirty="0" err="1" smtClean="0"/>
              <a:t>malloc</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a:t>
            </a:r>
            <a:r>
              <a:rPr lang="en-US" altLang="zh-CN" dirty="0" smtClean="0"/>
              <a:t>Linux</a:t>
            </a:r>
            <a:r>
              <a:rPr lang="zh-CN" altLang="en-US" dirty="0" smtClean="0"/>
              <a:t>内核中，使用</a:t>
            </a:r>
            <a:r>
              <a:rPr lang="en-US" altLang="zh-CN" dirty="0" err="1" smtClean="0"/>
              <a:t>kmalloc</a:t>
            </a:r>
            <a:r>
              <a:rPr lang="zh-CN" altLang="en-US" dirty="0" smtClean="0"/>
              <a:t>和</a:t>
            </a:r>
            <a:r>
              <a:rPr lang="en-US" altLang="zh-CN" dirty="0" err="1" smtClean="0"/>
              <a:t>kfree</a:t>
            </a:r>
            <a:r>
              <a:rPr lang="zh-CN" altLang="en-US" dirty="0" smtClean="0"/>
              <a:t>来分配和释放动态内存。这两个函数的实现依赖于一个叫</a:t>
            </a:r>
            <a:r>
              <a:rPr lang="en-US" altLang="zh-CN" dirty="0" smtClean="0"/>
              <a:t>SLAB/SLUB/SLOB</a:t>
            </a:r>
            <a:r>
              <a:rPr lang="zh-CN" altLang="en-US" dirty="0" smtClean="0"/>
              <a:t>的分配器。这套分配器除了能实现</a:t>
            </a:r>
            <a:r>
              <a:rPr lang="en-US" altLang="zh-CN" dirty="0" err="1" smtClean="0"/>
              <a:t>kmalloc</a:t>
            </a:r>
            <a:r>
              <a:rPr lang="en-US" altLang="zh-CN" dirty="0" smtClean="0"/>
              <a:t>/</a:t>
            </a:r>
            <a:r>
              <a:rPr lang="en-US" altLang="zh-CN" dirty="0" err="1" smtClean="0"/>
              <a:t>kfree</a:t>
            </a:r>
            <a:r>
              <a:rPr lang="zh-CN" altLang="en-US" dirty="0" smtClean="0"/>
              <a:t>的快速分配外，还能实现对内核上常用数据结构的快速分配。</a:t>
            </a:r>
            <a:endParaRPr lang="en-US" altLang="zh-CN" dirty="0" smtClean="0"/>
          </a:p>
          <a:p>
            <a:endParaRPr lang="en-US" altLang="zh-CN" dirty="0" smtClean="0"/>
          </a:p>
          <a:p>
            <a:r>
              <a:rPr lang="zh-CN" altLang="en-US" dirty="0" smtClean="0"/>
              <a:t>我们这里精简了</a:t>
            </a:r>
            <a:r>
              <a:rPr lang="en-US" altLang="zh-CN" dirty="0" smtClean="0"/>
              <a:t>Linux</a:t>
            </a:r>
            <a:r>
              <a:rPr lang="zh-CN" altLang="en-US" dirty="0" smtClean="0"/>
              <a:t>内核的</a:t>
            </a:r>
            <a:r>
              <a:rPr lang="en-US" altLang="zh-CN" dirty="0" smtClean="0"/>
              <a:t>SLUB</a:t>
            </a:r>
            <a:r>
              <a:rPr lang="zh-CN" altLang="en-US" dirty="0" smtClean="0"/>
              <a:t>分配器，主要是去掉了冷热页分配和</a:t>
            </a:r>
            <a:r>
              <a:rPr lang="en-US" altLang="zh-CN" dirty="0" err="1" smtClean="0"/>
              <a:t>per_cpu</a:t>
            </a:r>
            <a:r>
              <a:rPr lang="zh-CN" altLang="en-US" dirty="0" smtClean="0"/>
              <a:t>的快速缓存。</a:t>
            </a:r>
            <a:endParaRPr lang="zh-CN" altLang="en-US" dirty="0"/>
          </a:p>
        </p:txBody>
      </p:sp>
      <p:sp>
        <p:nvSpPr>
          <p:cNvPr id="3" name="标题 2"/>
          <p:cNvSpPr>
            <a:spLocks noGrp="1"/>
          </p:cNvSpPr>
          <p:nvPr>
            <p:ph type="title"/>
          </p:nvPr>
        </p:nvSpPr>
        <p:spPr/>
        <p:txBody>
          <a:bodyPr/>
          <a:lstStyle/>
          <a:p>
            <a:r>
              <a:rPr lang="en-US" altLang="zh-CN" dirty="0" err="1" smtClean="0"/>
              <a:t>Kmalloc</a:t>
            </a:r>
            <a:r>
              <a:rPr lang="en-US" altLang="zh-CN" dirty="0" smtClean="0"/>
              <a:t>/</a:t>
            </a:r>
            <a:r>
              <a:rPr lang="en-US" altLang="zh-CN" dirty="0" err="1" smtClean="0"/>
              <a:t>kfree</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SLUB</a:t>
            </a:r>
            <a:r>
              <a:rPr lang="zh-CN" altLang="en-US" dirty="0" smtClean="0"/>
              <a:t>的中心思想就是将从伙伴系统那边拿到的内存页块进行再次划分。将划分的每个单元称为对象。</a:t>
            </a:r>
            <a:r>
              <a:rPr lang="en-US" altLang="zh-CN" dirty="0" smtClean="0"/>
              <a:t>SLUB</a:t>
            </a:r>
            <a:r>
              <a:rPr lang="zh-CN" altLang="en-US" dirty="0" smtClean="0"/>
              <a:t>分配器中所有对象都是等大小的。</a:t>
            </a:r>
            <a:endParaRPr lang="en-US" altLang="zh-CN" dirty="0" smtClean="0"/>
          </a:p>
          <a:p>
            <a:endParaRPr lang="en-US" altLang="zh-CN" dirty="0" smtClean="0"/>
          </a:p>
          <a:p>
            <a:r>
              <a:rPr lang="zh-CN" altLang="en-US" dirty="0" smtClean="0"/>
              <a:t>如果要分配多个不同大小的对象，必须要创建多个</a:t>
            </a:r>
            <a:r>
              <a:rPr lang="en-US" altLang="zh-CN" dirty="0" smtClean="0"/>
              <a:t>SLUB</a:t>
            </a:r>
            <a:r>
              <a:rPr lang="zh-CN" altLang="en-US" dirty="0" smtClean="0"/>
              <a:t>实例来进行操作。</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SLUB</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SLUB</a:t>
            </a:r>
            <a:r>
              <a:rPr lang="zh-CN" altLang="en-US" dirty="0" smtClean="0"/>
              <a:t>的核心数据结构</a:t>
            </a:r>
            <a:r>
              <a:rPr lang="en-US" altLang="zh-CN" dirty="0" err="1" smtClean="0"/>
              <a:t>kmem_cache</a:t>
            </a:r>
            <a:r>
              <a:rPr lang="zh-CN" altLang="en-US" dirty="0" smtClean="0"/>
              <a:t>，该结构代表着一个</a:t>
            </a:r>
            <a:r>
              <a:rPr lang="en-US" altLang="zh-CN" dirty="0" smtClean="0"/>
              <a:t>SLUB</a:t>
            </a:r>
            <a:r>
              <a:rPr lang="zh-CN" altLang="en-US" dirty="0" smtClean="0"/>
              <a:t>实例。</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SLUB</a:t>
            </a:r>
            <a:endParaRPr lang="zh-CN" altLang="en-US" dirty="0"/>
          </a:p>
        </p:txBody>
      </p:sp>
      <p:sp>
        <p:nvSpPr>
          <p:cNvPr id="4" name="矩形 3"/>
          <p:cNvSpPr/>
          <p:nvPr/>
        </p:nvSpPr>
        <p:spPr>
          <a:xfrm>
            <a:off x="2286000" y="2643182"/>
            <a:ext cx="4786330" cy="3416320"/>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kmem_cache</a:t>
            </a:r>
            <a:r>
              <a:rPr lang="en-US" altLang="zh-CN" dirty="0" smtClean="0"/>
              <a:t> {   </a:t>
            </a:r>
            <a:endParaRPr lang="en-US" altLang="zh-CN" dirty="0" smtClean="0"/>
          </a:p>
          <a:p>
            <a:r>
              <a:rPr lang="en-US" altLang="zh-CN" dirty="0" smtClean="0"/>
              <a:t> </a:t>
            </a:r>
            <a:r>
              <a:rPr lang="en-US" altLang="zh-CN" dirty="0" smtClean="0"/>
              <a:t>   /*  </a:t>
            </a:r>
            <a:r>
              <a:rPr lang="zh-CN" altLang="en-US" dirty="0" smtClean="0"/>
              <a:t>对象的大小</a:t>
            </a:r>
            <a:r>
              <a:rPr lang="en-US" altLang="zh-CN" dirty="0" smtClean="0"/>
              <a:t>  */</a:t>
            </a:r>
          </a:p>
          <a:p>
            <a:r>
              <a:rPr lang="en-US" altLang="zh-CN" dirty="0" smtClean="0"/>
              <a:t>    unsigned </a:t>
            </a:r>
            <a:r>
              <a:rPr lang="en-US" altLang="zh-CN" dirty="0" err="1" smtClean="0"/>
              <a:t>int</a:t>
            </a:r>
            <a:r>
              <a:rPr lang="en-US" altLang="zh-CN" dirty="0" smtClean="0"/>
              <a:t> </a:t>
            </a:r>
            <a:r>
              <a:rPr lang="en-US" altLang="zh-CN" dirty="0" err="1" smtClean="0"/>
              <a:t>obj_size</a:t>
            </a:r>
            <a:r>
              <a:rPr lang="en-US" altLang="zh-CN" dirty="0" smtClean="0"/>
              <a:t>;</a:t>
            </a:r>
          </a:p>
          <a:p>
            <a:r>
              <a:rPr lang="en-US" altLang="zh-CN" dirty="0" smtClean="0"/>
              <a:t> </a:t>
            </a:r>
            <a:r>
              <a:rPr lang="en-US" altLang="zh-CN" dirty="0" smtClean="0"/>
              <a:t>   /*  </a:t>
            </a:r>
            <a:r>
              <a:rPr lang="zh-CN" altLang="en-US" dirty="0" smtClean="0"/>
              <a:t>每个</a:t>
            </a:r>
            <a:r>
              <a:rPr lang="en-US" altLang="zh-CN" dirty="0" smtClean="0"/>
              <a:t>SLUB</a:t>
            </a:r>
            <a:r>
              <a:rPr lang="zh-CN" altLang="en-US" dirty="0" smtClean="0"/>
              <a:t>包含对象的数目</a:t>
            </a:r>
            <a:r>
              <a:rPr lang="en-US" altLang="zh-CN" dirty="0" smtClean="0"/>
              <a:t>  */        </a:t>
            </a:r>
          </a:p>
          <a:p>
            <a:r>
              <a:rPr lang="en-US" altLang="zh-CN" dirty="0" smtClean="0"/>
              <a:t> </a:t>
            </a:r>
            <a:r>
              <a:rPr lang="en-US" altLang="zh-CN" dirty="0" smtClean="0"/>
              <a:t>   unsigned </a:t>
            </a:r>
            <a:r>
              <a:rPr lang="en-US" altLang="zh-CN" dirty="0" err="1" smtClean="0"/>
              <a:t>int</a:t>
            </a:r>
            <a:r>
              <a:rPr lang="en-US" altLang="zh-CN" dirty="0" smtClean="0"/>
              <a:t> </a:t>
            </a:r>
            <a:r>
              <a:rPr lang="en-US" altLang="zh-CN" dirty="0" err="1" smtClean="0"/>
              <a:t>obj_num</a:t>
            </a:r>
            <a:r>
              <a:rPr lang="en-US" altLang="zh-CN" dirty="0" smtClean="0"/>
              <a:t>;</a:t>
            </a:r>
          </a:p>
          <a:p>
            <a:r>
              <a:rPr lang="en-US" altLang="zh-CN" dirty="0" smtClean="0"/>
              <a:t> </a:t>
            </a:r>
            <a:r>
              <a:rPr lang="en-US" altLang="zh-CN" dirty="0" smtClean="0"/>
              <a:t>   /*  </a:t>
            </a:r>
            <a:r>
              <a:rPr lang="zh-CN" altLang="en-US" dirty="0" smtClean="0"/>
              <a:t>一</a:t>
            </a:r>
            <a:r>
              <a:rPr lang="zh-CN" altLang="en-US" dirty="0" smtClean="0"/>
              <a:t>次从伙伴系统拿多大的页块</a:t>
            </a:r>
            <a:r>
              <a:rPr lang="en-US" altLang="zh-CN" dirty="0" smtClean="0"/>
              <a:t>  */    </a:t>
            </a:r>
          </a:p>
          <a:p>
            <a:r>
              <a:rPr lang="en-US" altLang="zh-CN" dirty="0" smtClean="0"/>
              <a:t> </a:t>
            </a:r>
            <a:r>
              <a:rPr lang="en-US" altLang="zh-CN" dirty="0" smtClean="0"/>
              <a:t>   unsigned </a:t>
            </a:r>
            <a:r>
              <a:rPr lang="en-US" altLang="zh-CN" dirty="0" err="1" smtClean="0"/>
              <a:t>int</a:t>
            </a:r>
            <a:r>
              <a:rPr lang="en-US" altLang="zh-CN" dirty="0" smtClean="0"/>
              <a:t> </a:t>
            </a:r>
            <a:r>
              <a:rPr lang="en-US" altLang="zh-CN" dirty="0" err="1" smtClean="0"/>
              <a:t>page_order</a:t>
            </a:r>
            <a:r>
              <a:rPr lang="en-US" altLang="zh-CN" dirty="0" smtClean="0"/>
              <a:t>;   </a:t>
            </a:r>
            <a:endParaRPr lang="en-US" altLang="zh-CN" dirty="0" smtClean="0"/>
          </a:p>
          <a:p>
            <a:r>
              <a:rPr lang="en-US" altLang="zh-CN" dirty="0" smtClean="0"/>
              <a:t> </a:t>
            </a:r>
            <a:r>
              <a:rPr lang="en-US" altLang="zh-CN" dirty="0" smtClean="0"/>
              <a:t>   /*  </a:t>
            </a:r>
            <a:r>
              <a:rPr lang="zh-CN" altLang="en-US" dirty="0" smtClean="0"/>
              <a:t>该</a:t>
            </a:r>
            <a:r>
              <a:rPr lang="en-US" altLang="zh-CN" dirty="0" smtClean="0"/>
              <a:t>SLUB</a:t>
            </a:r>
            <a:r>
              <a:rPr lang="zh-CN" altLang="en-US" dirty="0" smtClean="0"/>
              <a:t>来自哪个页，释放时使用</a:t>
            </a:r>
            <a:r>
              <a:rPr lang="en-US" altLang="zh-CN" dirty="0" smtClean="0"/>
              <a:t> */ </a:t>
            </a:r>
          </a:p>
          <a:p>
            <a:r>
              <a:rPr lang="en-US" altLang="zh-CN" dirty="0" smtClean="0"/>
              <a:t> </a:t>
            </a:r>
            <a:r>
              <a:rPr lang="en-US" altLang="zh-CN" dirty="0" smtClean="0"/>
              <a:t>   </a:t>
            </a:r>
            <a:r>
              <a:rPr lang="en-US" altLang="zh-CN" dirty="0" err="1" smtClean="0"/>
              <a:t>struct</a:t>
            </a:r>
            <a:r>
              <a:rPr lang="en-US" altLang="zh-CN" dirty="0" smtClean="0"/>
              <a:t> </a:t>
            </a:r>
            <a:r>
              <a:rPr lang="en-US" altLang="zh-CN" dirty="0" smtClean="0"/>
              <a:t>page *</a:t>
            </a:r>
            <a:r>
              <a:rPr lang="en-US" altLang="zh-CN" dirty="0" err="1" smtClean="0"/>
              <a:t>head_page</a:t>
            </a:r>
            <a:r>
              <a:rPr lang="en-US" altLang="zh-CN" dirty="0" smtClean="0"/>
              <a:t>; </a:t>
            </a:r>
            <a:endParaRPr lang="en-US" altLang="zh-CN" dirty="0" smtClean="0"/>
          </a:p>
          <a:p>
            <a:r>
              <a:rPr lang="en-US" altLang="zh-CN" dirty="0" smtClean="0"/>
              <a:t> </a:t>
            </a:r>
            <a:r>
              <a:rPr lang="en-US" altLang="zh-CN" dirty="0" smtClean="0"/>
              <a:t>   /*  </a:t>
            </a:r>
            <a:r>
              <a:rPr lang="zh-CN" altLang="en-US" dirty="0" smtClean="0"/>
              <a:t>空闲指针，指向一个可用的对象</a:t>
            </a:r>
            <a:r>
              <a:rPr lang="en-US" altLang="zh-CN" dirty="0" smtClean="0"/>
              <a:t>  */   </a:t>
            </a:r>
          </a:p>
          <a:p>
            <a:r>
              <a:rPr lang="en-US" altLang="zh-CN" dirty="0" smtClean="0"/>
              <a:t>    void </a:t>
            </a:r>
            <a:r>
              <a:rPr lang="en-US" altLang="zh-CN" dirty="0" smtClean="0"/>
              <a:t>*</a:t>
            </a:r>
            <a:r>
              <a:rPr lang="en-US" altLang="zh-CN" dirty="0" err="1" smtClean="0"/>
              <a:t>obj_block</a:t>
            </a:r>
            <a:r>
              <a:rPr lang="en-US" altLang="zh-CN" dirty="0" smtClean="0"/>
              <a:t>;</a:t>
            </a:r>
          </a:p>
          <a:p>
            <a:r>
              <a:rPr lang="en-US" altLang="zh-CN" dirty="0" smtClean="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单个</a:t>
            </a:r>
            <a:r>
              <a:rPr lang="en-US" altLang="zh-CN" dirty="0" smtClean="0"/>
              <a:t>SLUB</a:t>
            </a:r>
            <a:r>
              <a:rPr lang="zh-CN" altLang="en-US" dirty="0" smtClean="0"/>
              <a:t>实例的结构</a:t>
            </a:r>
            <a:endParaRPr lang="zh-CN" altLang="en-US" dirty="0"/>
          </a:p>
        </p:txBody>
      </p:sp>
      <p:sp>
        <p:nvSpPr>
          <p:cNvPr id="3" name="标题 2"/>
          <p:cNvSpPr>
            <a:spLocks noGrp="1"/>
          </p:cNvSpPr>
          <p:nvPr>
            <p:ph type="title"/>
          </p:nvPr>
        </p:nvSpPr>
        <p:spPr/>
        <p:txBody>
          <a:bodyPr/>
          <a:lstStyle/>
          <a:p>
            <a:r>
              <a:rPr lang="en-US" altLang="zh-CN" dirty="0" smtClean="0"/>
              <a:t>SLUB</a:t>
            </a:r>
            <a:r>
              <a:rPr lang="zh-CN" altLang="en-US" dirty="0" smtClean="0"/>
              <a:t>的结构</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000232" y="2285992"/>
            <a:ext cx="4362450" cy="33051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我们编写</a:t>
            </a:r>
            <a:r>
              <a:rPr lang="en-US" altLang="zh-CN" dirty="0" smtClean="0"/>
              <a:t>SLUB</a:t>
            </a:r>
            <a:r>
              <a:rPr lang="zh-CN" altLang="en-US" dirty="0" smtClean="0"/>
              <a:t>分配器及</a:t>
            </a:r>
            <a:r>
              <a:rPr lang="en-US" altLang="zh-CN" dirty="0" err="1" smtClean="0"/>
              <a:t>kmalloc</a:t>
            </a:r>
            <a:r>
              <a:rPr lang="zh-CN" altLang="en-US" dirty="0" smtClean="0"/>
              <a:t>方法</a:t>
            </a:r>
            <a:endParaRPr lang="zh-CN" altLang="en-US" dirty="0"/>
          </a:p>
        </p:txBody>
      </p:sp>
      <p:sp>
        <p:nvSpPr>
          <p:cNvPr id="3" name="标题 2"/>
          <p:cNvSpPr>
            <a:spLocks noGrp="1"/>
          </p:cNvSpPr>
          <p:nvPr>
            <p:ph type="title"/>
          </p:nvPr>
        </p:nvSpPr>
        <p:spPr/>
        <p:txBody>
          <a:bodyPr/>
          <a:lstStyle/>
          <a:p>
            <a:r>
              <a:rPr lang="zh-CN" altLang="en-US" dirty="0" smtClean="0"/>
              <a:t>编写</a:t>
            </a:r>
            <a:r>
              <a:rPr lang="en-US" altLang="zh-CN" dirty="0" smtClean="0"/>
              <a:t>SLUB</a:t>
            </a:r>
            <a:r>
              <a:rPr lang="zh-CN" altLang="en-US" dirty="0" smtClean="0"/>
              <a:t>分配器</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如何高效管理内存一直是操作系统所关注的重要问题之一。</a:t>
            </a:r>
            <a:endParaRPr lang="en-US" altLang="zh-CN" dirty="0" smtClean="0"/>
          </a:p>
          <a:p>
            <a:endParaRPr lang="en-US" altLang="zh-CN" dirty="0" smtClean="0"/>
          </a:p>
          <a:p>
            <a:r>
              <a:rPr lang="zh-CN" altLang="en-US" dirty="0" smtClean="0"/>
              <a:t>内存管理的主要任务就是如何分配和回收内存。由于物理内存一般较小，所以任何内存泄漏都是不允许的。</a:t>
            </a:r>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dirty="0" smtClean="0"/>
              <a:t>内存管理</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内存管理的主要问题有以下两点：</a:t>
            </a:r>
            <a:endParaRPr lang="en-US" altLang="zh-CN" dirty="0" smtClean="0"/>
          </a:p>
          <a:p>
            <a:r>
              <a:rPr lang="en-US" altLang="zh-CN" dirty="0" smtClean="0"/>
              <a:t>1. </a:t>
            </a:r>
            <a:r>
              <a:rPr lang="zh-CN" altLang="en-US" dirty="0" smtClean="0"/>
              <a:t>物理地址连续的内存。一般用户空间使用的内存采用虚拟地址映射，用户空间对内存是否物理地址连续并不看重。但是操作系统自身却十分依赖那些物理地址连续的内存。</a:t>
            </a:r>
            <a:endParaRPr lang="en-US" altLang="zh-CN" dirty="0" smtClean="0"/>
          </a:p>
          <a:p>
            <a:r>
              <a:rPr lang="en-US" altLang="zh-CN" dirty="0" smtClean="0"/>
              <a:t>2. </a:t>
            </a:r>
            <a:r>
              <a:rPr lang="zh-CN" altLang="en-US" dirty="0" smtClean="0"/>
              <a:t>碎片化。碎片化一直是内存管理的老大难问题。细小的内存微粒很难重复利用是导致系统整体内存利用率低的主要问题。</a:t>
            </a:r>
          </a:p>
          <a:p>
            <a:endParaRPr lang="zh-CN" altLang="en-US" dirty="0"/>
          </a:p>
        </p:txBody>
      </p:sp>
      <p:sp>
        <p:nvSpPr>
          <p:cNvPr id="3" name="标题 2"/>
          <p:cNvSpPr>
            <a:spLocks noGrp="1"/>
          </p:cNvSpPr>
          <p:nvPr>
            <p:ph type="title"/>
          </p:nvPr>
        </p:nvSpPr>
        <p:spPr/>
        <p:txBody>
          <a:bodyPr/>
          <a:lstStyle/>
          <a:p>
            <a:r>
              <a:rPr lang="zh-CN" altLang="en-US" dirty="0" smtClean="0"/>
              <a:t>内存管理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smtClean="0"/>
              <a:t>1. first fit</a:t>
            </a:r>
            <a:r>
              <a:rPr lang="zh-CN" altLang="en-US" dirty="0" smtClean="0"/>
              <a:t>算法</a:t>
            </a:r>
            <a:endParaRPr lang="en-US" altLang="zh-CN" dirty="0" smtClean="0"/>
          </a:p>
          <a:p>
            <a:r>
              <a:rPr lang="zh-CN" altLang="en-US" dirty="0" smtClean="0"/>
              <a:t>不想多讲这个算法，大家</a:t>
            </a:r>
            <a:r>
              <a:rPr lang="en-US" altLang="zh-CN" dirty="0" smtClean="0"/>
              <a:t>《</a:t>
            </a:r>
            <a:r>
              <a:rPr lang="zh-CN" altLang="en-US" dirty="0" smtClean="0"/>
              <a:t>操作系统</a:t>
            </a:r>
            <a:r>
              <a:rPr lang="en-US" altLang="zh-CN" dirty="0" smtClean="0"/>
              <a:t>》</a:t>
            </a:r>
            <a:r>
              <a:rPr lang="zh-CN" altLang="en-US" dirty="0" smtClean="0"/>
              <a:t>教材上应该都提到过这个算法。</a:t>
            </a:r>
            <a:endParaRPr lang="en-US" altLang="zh-CN" dirty="0" smtClean="0"/>
          </a:p>
          <a:p>
            <a:endParaRPr lang="en-US" altLang="zh-CN" dirty="0" smtClean="0"/>
          </a:p>
          <a:p>
            <a:r>
              <a:rPr lang="en-US" altLang="zh-CN" dirty="0" smtClean="0"/>
              <a:t>2. best fit</a:t>
            </a:r>
            <a:r>
              <a:rPr lang="zh-CN" altLang="en-US" dirty="0" smtClean="0"/>
              <a:t>算法</a:t>
            </a:r>
            <a:endParaRPr lang="en-US" altLang="zh-CN" dirty="0" smtClean="0"/>
          </a:p>
          <a:p>
            <a:r>
              <a:rPr lang="zh-CN" altLang="en-US" dirty="0" smtClean="0"/>
              <a:t>分配效率不高，但是能尽力减小碎片化。教材上也会讲。</a:t>
            </a:r>
            <a:endParaRPr lang="en-US" altLang="zh-CN" dirty="0" smtClean="0"/>
          </a:p>
          <a:p>
            <a:endParaRPr lang="en-US" altLang="zh-CN" dirty="0" smtClean="0"/>
          </a:p>
          <a:p>
            <a:r>
              <a:rPr lang="en-US" altLang="zh-CN" dirty="0" smtClean="0"/>
              <a:t>3. </a:t>
            </a:r>
            <a:r>
              <a:rPr lang="zh-CN" altLang="en-US" dirty="0" smtClean="0"/>
              <a:t>伙伴算法</a:t>
            </a:r>
            <a:endParaRPr lang="en-US" altLang="zh-CN" dirty="0" smtClean="0"/>
          </a:p>
          <a:p>
            <a:r>
              <a:rPr lang="zh-CN" altLang="en-US" dirty="0" smtClean="0"/>
              <a:t>我们这次课程的主角，现今主流操作系统都是使用该算法或变种作为主要内存分配算法。</a:t>
            </a:r>
            <a:endParaRPr lang="zh-CN" altLang="en-US" dirty="0"/>
          </a:p>
        </p:txBody>
      </p:sp>
      <p:sp>
        <p:nvSpPr>
          <p:cNvPr id="3" name="标题 2"/>
          <p:cNvSpPr>
            <a:spLocks noGrp="1"/>
          </p:cNvSpPr>
          <p:nvPr>
            <p:ph type="title"/>
          </p:nvPr>
        </p:nvSpPr>
        <p:spPr/>
        <p:txBody>
          <a:bodyPr/>
          <a:lstStyle/>
          <a:p>
            <a:r>
              <a:rPr lang="zh-CN" altLang="en-US" dirty="0" smtClean="0"/>
              <a:t>常见内存分配算法</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伙伴算法的分配单位为页块。</a:t>
            </a:r>
            <a:endParaRPr lang="en-US" altLang="zh-CN" dirty="0" smtClean="0"/>
          </a:p>
          <a:p>
            <a:endParaRPr lang="en-US" altLang="zh-CN" dirty="0" smtClean="0"/>
          </a:p>
          <a:p>
            <a:r>
              <a:rPr lang="zh-CN" altLang="en-US" dirty="0" smtClean="0"/>
              <a:t>什么是页？</a:t>
            </a:r>
            <a:endParaRPr lang="en-US" altLang="zh-CN" dirty="0" smtClean="0"/>
          </a:p>
          <a:p>
            <a:r>
              <a:rPr lang="zh-CN" altLang="en-US" dirty="0" smtClean="0"/>
              <a:t>在操作系统中，为了和</a:t>
            </a:r>
            <a:r>
              <a:rPr lang="en-US" altLang="zh-CN" dirty="0" smtClean="0"/>
              <a:t>MMU</a:t>
            </a:r>
            <a:r>
              <a:rPr lang="zh-CN" altLang="en-US" dirty="0" smtClean="0"/>
              <a:t>一一对应，将</a:t>
            </a:r>
            <a:r>
              <a:rPr lang="en-US" altLang="zh-CN" dirty="0" smtClean="0"/>
              <a:t>MMU</a:t>
            </a:r>
            <a:r>
              <a:rPr lang="zh-CN" altLang="en-US" dirty="0" smtClean="0"/>
              <a:t>中分页的大小（通常为</a:t>
            </a:r>
            <a:r>
              <a:rPr lang="en-US" altLang="zh-CN" dirty="0" smtClean="0"/>
              <a:t>4K</a:t>
            </a:r>
            <a:r>
              <a:rPr lang="zh-CN" altLang="en-US" dirty="0" smtClean="0"/>
              <a:t>）的内存作为一页内存。</a:t>
            </a:r>
            <a:endParaRPr lang="en-US" altLang="zh-CN" dirty="0" smtClean="0"/>
          </a:p>
          <a:p>
            <a:endParaRPr lang="en-US" altLang="zh-CN" dirty="0" smtClean="0"/>
          </a:p>
          <a:p>
            <a:r>
              <a:rPr lang="zh-CN" altLang="en-US" dirty="0" smtClean="0"/>
              <a:t>什么是页块？</a:t>
            </a:r>
            <a:endParaRPr lang="en-US" altLang="zh-CN" dirty="0" smtClean="0"/>
          </a:p>
          <a:p>
            <a:r>
              <a:rPr lang="zh-CN" altLang="en-US" dirty="0" smtClean="0"/>
              <a:t>伙伴系统首先有个概念叫阶，</a:t>
            </a:r>
            <a:r>
              <a:rPr lang="en-US" altLang="zh-CN" dirty="0" smtClean="0"/>
              <a:t>order</a:t>
            </a:r>
            <a:r>
              <a:rPr lang="zh-CN" altLang="en-US" dirty="0" smtClean="0"/>
              <a:t>。伙伴系统将</a:t>
            </a:r>
            <a:r>
              <a:rPr lang="en-US" altLang="zh-CN" dirty="0" smtClean="0"/>
              <a:t>2^order</a:t>
            </a:r>
            <a:r>
              <a:rPr lang="zh-CN" altLang="en-US" dirty="0" smtClean="0"/>
              <a:t>次方个页作为一个页的集合，称为页块。</a:t>
            </a:r>
            <a:endParaRPr lang="zh-CN" altLang="en-US" dirty="0"/>
          </a:p>
        </p:txBody>
      </p:sp>
      <p:sp>
        <p:nvSpPr>
          <p:cNvPr id="3" name="标题 2"/>
          <p:cNvSpPr>
            <a:spLocks noGrp="1"/>
          </p:cNvSpPr>
          <p:nvPr>
            <p:ph type="title"/>
          </p:nvPr>
        </p:nvSpPr>
        <p:spPr/>
        <p:txBody>
          <a:bodyPr/>
          <a:lstStyle/>
          <a:p>
            <a:r>
              <a:rPr lang="zh-CN" altLang="en-US" dirty="0" smtClean="0"/>
              <a:t>伙伴算法</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伙伴算法</a:t>
            </a:r>
            <a:r>
              <a:rPr lang="en-US" altLang="zh-CN" dirty="0" smtClean="0"/>
              <a:t>order</a:t>
            </a:r>
            <a:r>
              <a:rPr lang="zh-CN" altLang="en-US" dirty="0" smtClean="0"/>
              <a:t>从</a:t>
            </a:r>
            <a:r>
              <a:rPr lang="en-US" altLang="zh-CN" dirty="0" smtClean="0"/>
              <a:t>0</a:t>
            </a:r>
            <a:r>
              <a:rPr lang="zh-CN" altLang="en-US" dirty="0" smtClean="0"/>
              <a:t>开始，最大值由内存的具体情况而定。一般</a:t>
            </a:r>
            <a:r>
              <a:rPr lang="en-US" altLang="zh-CN" dirty="0" smtClean="0"/>
              <a:t>order</a:t>
            </a:r>
            <a:r>
              <a:rPr lang="zh-CN" altLang="en-US" dirty="0" smtClean="0"/>
              <a:t>别取得太大太大。</a:t>
            </a:r>
            <a:endParaRPr lang="en-US" altLang="zh-CN" dirty="0" smtClean="0"/>
          </a:p>
          <a:p>
            <a:endParaRPr lang="en-US" altLang="zh-CN" dirty="0" smtClean="0"/>
          </a:p>
          <a:p>
            <a:r>
              <a:rPr lang="en-US" altLang="zh-CN" dirty="0" smtClean="0"/>
              <a:t>Order</a:t>
            </a:r>
            <a:r>
              <a:rPr lang="zh-CN" altLang="en-US" dirty="0" smtClean="0"/>
              <a:t>从</a:t>
            </a:r>
            <a:r>
              <a:rPr lang="en-US" altLang="zh-CN" dirty="0" smtClean="0"/>
              <a:t>0</a:t>
            </a:r>
            <a:r>
              <a:rPr lang="zh-CN" altLang="en-US" dirty="0" smtClean="0"/>
              <a:t>到</a:t>
            </a:r>
            <a:r>
              <a:rPr lang="en-US" altLang="zh-CN" dirty="0" smtClean="0"/>
              <a:t>MAX_ORDER</a:t>
            </a:r>
            <a:r>
              <a:rPr lang="zh-CN" altLang="en-US" dirty="0" smtClean="0"/>
              <a:t>，每一阶上的内存块大小都是一样的。</a:t>
            </a:r>
            <a:endParaRPr lang="en-US" altLang="zh-CN" dirty="0" smtClean="0"/>
          </a:p>
          <a:p>
            <a:endParaRPr lang="en-US" altLang="zh-CN" dirty="0" smtClean="0"/>
          </a:p>
          <a:p>
            <a:r>
              <a:rPr lang="zh-CN" altLang="en-US" dirty="0" smtClean="0"/>
              <a:t>每一阶上内存块的页数如下：</a:t>
            </a:r>
            <a:endParaRPr lang="en-US" altLang="zh-CN" dirty="0" smtClean="0"/>
          </a:p>
          <a:p>
            <a:r>
              <a:rPr lang="en-US" altLang="zh-CN" dirty="0" smtClean="0"/>
              <a:t>N</a:t>
            </a:r>
            <a:r>
              <a:rPr lang="zh-CN" altLang="en-US" dirty="0" smtClean="0"/>
              <a:t>阶上，内存块的页数为</a:t>
            </a:r>
            <a:r>
              <a:rPr lang="en-US" altLang="zh-CN" dirty="0" smtClean="0"/>
              <a:t>(1 &lt;&lt; n)</a:t>
            </a:r>
            <a:r>
              <a:rPr lang="zh-CN" altLang="en-US" dirty="0" smtClean="0"/>
              <a:t>个，总内存大小为（</a:t>
            </a:r>
            <a:r>
              <a:rPr lang="en-US" altLang="zh-CN" dirty="0" smtClean="0"/>
              <a:t>1 &lt;&lt; n) * 0x1000</a:t>
            </a:r>
            <a:endParaRPr lang="zh-CN" altLang="en-US" dirty="0"/>
          </a:p>
        </p:txBody>
      </p:sp>
      <p:sp>
        <p:nvSpPr>
          <p:cNvPr id="3" name="标题 2"/>
          <p:cNvSpPr>
            <a:spLocks noGrp="1"/>
          </p:cNvSpPr>
          <p:nvPr>
            <p:ph type="title"/>
          </p:nvPr>
        </p:nvSpPr>
        <p:spPr/>
        <p:txBody>
          <a:bodyPr/>
          <a:lstStyle/>
          <a:p>
            <a:r>
              <a:rPr lang="zh-CN" altLang="en-US" dirty="0" smtClean="0"/>
              <a:t>伙伴算法</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 </a:t>
            </a:r>
            <a:r>
              <a:rPr lang="zh-CN" altLang="en-US" dirty="0" smtClean="0"/>
              <a:t>伙伴算法最少只能分配</a:t>
            </a:r>
            <a:r>
              <a:rPr lang="en-US" altLang="zh-CN" dirty="0" smtClean="0"/>
              <a:t>1</a:t>
            </a:r>
            <a:r>
              <a:rPr lang="zh-CN" altLang="en-US" dirty="0" smtClean="0"/>
              <a:t>个页，也就是</a:t>
            </a:r>
            <a:r>
              <a:rPr lang="en-US" altLang="zh-CN" dirty="0" smtClean="0"/>
              <a:t>4K</a:t>
            </a:r>
            <a:r>
              <a:rPr lang="zh-CN" altLang="en-US" dirty="0" smtClean="0"/>
              <a:t>。小于</a:t>
            </a:r>
            <a:r>
              <a:rPr lang="en-US" altLang="zh-CN" dirty="0" smtClean="0"/>
              <a:t>4K</a:t>
            </a:r>
            <a:r>
              <a:rPr lang="zh-CN" altLang="en-US" dirty="0" smtClean="0"/>
              <a:t>的要求都会分配</a:t>
            </a:r>
            <a:r>
              <a:rPr lang="en-US" altLang="zh-CN" dirty="0" smtClean="0"/>
              <a:t>4K</a:t>
            </a:r>
            <a:r>
              <a:rPr lang="zh-CN" altLang="en-US" dirty="0" smtClean="0"/>
              <a:t>。</a:t>
            </a:r>
            <a:endParaRPr lang="en-US" altLang="zh-CN" dirty="0" smtClean="0"/>
          </a:p>
          <a:p>
            <a:r>
              <a:rPr lang="en-US" altLang="zh-CN" dirty="0" smtClean="0"/>
              <a:t>2. </a:t>
            </a:r>
            <a:r>
              <a:rPr lang="zh-CN" altLang="en-US" dirty="0" smtClean="0"/>
              <a:t>伙伴算法分配的内存大小都是</a:t>
            </a:r>
            <a:r>
              <a:rPr lang="en-US" altLang="zh-CN" dirty="0" smtClean="0"/>
              <a:t>(1 &lt;&lt; order)</a:t>
            </a:r>
            <a:r>
              <a:rPr lang="zh-CN" altLang="en-US" dirty="0" smtClean="0"/>
              <a:t>个页的数目。</a:t>
            </a:r>
            <a:endParaRPr lang="en-US" altLang="zh-CN" dirty="0" smtClean="0"/>
          </a:p>
          <a:p>
            <a:r>
              <a:rPr lang="en-US" altLang="zh-CN" dirty="0" smtClean="0"/>
              <a:t>3. </a:t>
            </a:r>
            <a:r>
              <a:rPr lang="zh-CN" altLang="en-US" dirty="0" smtClean="0"/>
              <a:t>伙伴算法首先会从最适合的阶数上分配内存。如果该阶数上没有内存，就会去高阶上分配。高阶分配时，总是将伙伴互相拆开，一个交给用户，另一个安放到低阶。</a:t>
            </a:r>
            <a:endParaRPr lang="en-US" altLang="zh-CN" dirty="0" smtClean="0"/>
          </a:p>
        </p:txBody>
      </p:sp>
      <p:sp>
        <p:nvSpPr>
          <p:cNvPr id="3" name="标题 2"/>
          <p:cNvSpPr>
            <a:spLocks noGrp="1"/>
          </p:cNvSpPr>
          <p:nvPr>
            <p:ph type="title"/>
          </p:nvPr>
        </p:nvSpPr>
        <p:spPr/>
        <p:txBody>
          <a:bodyPr/>
          <a:lstStyle/>
          <a:p>
            <a:r>
              <a:rPr lang="zh-CN" altLang="en-US" dirty="0" smtClean="0"/>
              <a:t>伙伴算法的分配方法</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伙伴算法在内存回收时，首先判断自己的伙伴是否在当前阶中。如果在，就和他合体，然后成为高阶的内存块。这个高阶内存块会继续找在高阶上的伙伴进行合体。</a:t>
            </a:r>
            <a:endParaRPr lang="en-US" altLang="zh-CN" dirty="0" smtClean="0"/>
          </a:p>
          <a:p>
            <a:r>
              <a:rPr lang="zh-CN" altLang="en-US" dirty="0" smtClean="0"/>
              <a:t>自己的伙伴不能被</a:t>
            </a:r>
            <a:r>
              <a:rPr lang="en-US" altLang="zh-CN" dirty="0" smtClean="0"/>
              <a:t>NTR</a:t>
            </a:r>
            <a:r>
              <a:rPr lang="zh-CN" altLang="en-US" dirty="0" smtClean="0"/>
              <a:t>，也就是说不可能两个不互为伙伴的内存块合体成一个高阶内存块。</a:t>
            </a:r>
            <a:endParaRPr lang="zh-CN" altLang="en-US" dirty="0"/>
          </a:p>
        </p:txBody>
      </p:sp>
      <p:sp>
        <p:nvSpPr>
          <p:cNvPr id="3" name="标题 2"/>
          <p:cNvSpPr>
            <a:spLocks noGrp="1"/>
          </p:cNvSpPr>
          <p:nvPr>
            <p:ph type="title"/>
          </p:nvPr>
        </p:nvSpPr>
        <p:spPr/>
        <p:txBody>
          <a:bodyPr/>
          <a:lstStyle/>
          <a:p>
            <a:r>
              <a:rPr lang="zh-CN" altLang="en-US" dirty="0" smtClean="0"/>
              <a:t>伙伴算法的内存回收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既然叫伙伴算法，那么就有伙伴，什么是伙伴？</a:t>
            </a:r>
            <a:endParaRPr lang="en-US" altLang="zh-CN" dirty="0" smtClean="0"/>
          </a:p>
          <a:p>
            <a:endParaRPr lang="en-US" altLang="zh-CN" dirty="0" smtClean="0"/>
          </a:p>
          <a:p>
            <a:r>
              <a:rPr lang="zh-CN" altLang="en-US" dirty="0" smtClean="0"/>
              <a:t>说两块内存互为好基友，那么他们必须满足以下三个条件：</a:t>
            </a:r>
            <a:endParaRPr lang="en-US" altLang="zh-CN" dirty="0" smtClean="0"/>
          </a:p>
          <a:p>
            <a:endParaRPr lang="en-US" altLang="zh-CN" dirty="0" smtClean="0"/>
          </a:p>
          <a:p>
            <a:r>
              <a:rPr lang="en-US" altLang="zh-CN" dirty="0" smtClean="0"/>
              <a:t>1. </a:t>
            </a:r>
            <a:r>
              <a:rPr lang="zh-CN" altLang="en-US" dirty="0" smtClean="0"/>
              <a:t>互为基友的页</a:t>
            </a:r>
            <a:r>
              <a:rPr lang="en-US" altLang="zh-CN" dirty="0" smtClean="0"/>
              <a:t>A,B</a:t>
            </a:r>
            <a:r>
              <a:rPr lang="zh-CN" altLang="en-US" dirty="0" smtClean="0"/>
              <a:t>。页序号分别是</a:t>
            </a:r>
            <a:r>
              <a:rPr lang="en-US" altLang="zh-CN" dirty="0" smtClean="0"/>
              <a:t>x</a:t>
            </a:r>
            <a:r>
              <a:rPr lang="zh-CN" altLang="en-US" dirty="0" smtClean="0"/>
              <a:t>，</a:t>
            </a:r>
            <a:r>
              <a:rPr lang="en-US" altLang="zh-CN" dirty="0" smtClean="0"/>
              <a:t>y</a:t>
            </a:r>
            <a:r>
              <a:rPr lang="zh-CN" altLang="en-US" dirty="0" smtClean="0"/>
              <a:t>。</a:t>
            </a:r>
            <a:r>
              <a:rPr lang="en-US" altLang="zh-CN" dirty="0" smtClean="0"/>
              <a:t>Order</a:t>
            </a:r>
            <a:r>
              <a:rPr lang="zh-CN" altLang="en-US" dirty="0" smtClean="0"/>
              <a:t>为</a:t>
            </a:r>
            <a:r>
              <a:rPr lang="en-US" altLang="zh-CN" dirty="0" smtClean="0"/>
              <a:t>o</a:t>
            </a:r>
            <a:r>
              <a:rPr lang="zh-CN" altLang="en-US" dirty="0" smtClean="0"/>
              <a:t>，那么满足：</a:t>
            </a:r>
            <a:endParaRPr lang="en-US" altLang="zh-CN" dirty="0" smtClean="0"/>
          </a:p>
          <a:p>
            <a:r>
              <a:rPr lang="en-US" altLang="zh-CN" dirty="0" smtClean="0"/>
              <a:t>   y = x ^ ( 1 &lt;&lt; order) </a:t>
            </a:r>
            <a:r>
              <a:rPr lang="zh-CN" altLang="en-US" dirty="0" smtClean="0"/>
              <a:t>或 </a:t>
            </a:r>
            <a:r>
              <a:rPr lang="en-US" altLang="zh-CN" dirty="0" smtClean="0"/>
              <a:t>x = y ^ (1 &lt;&lt; order)</a:t>
            </a:r>
            <a:r>
              <a:rPr lang="zh-CN" altLang="en-US" dirty="0" smtClean="0"/>
              <a:t>。</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伙伴算法</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2083</TotalTime>
  <Words>1311</Words>
  <Application>Microsoft Office PowerPoint</Application>
  <PresentationFormat>全屏显示(4:3)</PresentationFormat>
  <Paragraphs>95</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Concourse</vt:lpstr>
      <vt:lpstr>嵌入式ARM体系入门与嵌入式C语言训练 </vt:lpstr>
      <vt:lpstr>内存管理</vt:lpstr>
      <vt:lpstr>内存管理</vt:lpstr>
      <vt:lpstr>常见内存分配算法</vt:lpstr>
      <vt:lpstr>伙伴算法</vt:lpstr>
      <vt:lpstr>伙伴算法</vt:lpstr>
      <vt:lpstr>伙伴算法的分配方法</vt:lpstr>
      <vt:lpstr>伙伴算法的内存回收</vt:lpstr>
      <vt:lpstr>伙伴算法</vt:lpstr>
      <vt:lpstr>伙伴算法</vt:lpstr>
      <vt:lpstr>页序号</vt:lpstr>
      <vt:lpstr>编写伙伴算法</vt:lpstr>
      <vt:lpstr>伙伴算法的伴侣</vt:lpstr>
      <vt:lpstr>malloc</vt:lpstr>
      <vt:lpstr>Kmalloc/kfree</vt:lpstr>
      <vt:lpstr>SLUB</vt:lpstr>
      <vt:lpstr>SLUB</vt:lpstr>
      <vt:lpstr>SLUB的结构</vt:lpstr>
      <vt:lpstr>编写SLUB分配器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嵌入式ARM体系入门与嵌入式C语言训练 </dc:title>
  <dc:creator>insswer</dc:creator>
  <cp:lastModifiedBy>insswer</cp:lastModifiedBy>
  <cp:revision>814</cp:revision>
  <dcterms:created xsi:type="dcterms:W3CDTF">2013-05-24T01:52:15Z</dcterms:created>
  <dcterms:modified xsi:type="dcterms:W3CDTF">2013-06-07T06:14:50Z</dcterms:modified>
</cp:coreProperties>
</file>