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343" autoAdjust="0"/>
    <p:restoredTop sz="95372" autoAdjust="0"/>
  </p:normalViewPr>
  <p:slideViewPr>
    <p:cSldViewPr>
      <p:cViewPr>
        <p:scale>
          <a:sx n="75" d="100"/>
          <a:sy n="75" d="100"/>
        </p:scale>
        <p:origin x="-43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5/25/2013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5/25/2013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5/25/2013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qijiasi0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$@&#25351;&#30340;&#26159;&#30446;&#26631;&#25991;&#20214;&#20063;&#23601;&#26159;helloworld.b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85860"/>
            <a:ext cx="9144000" cy="136780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嵌入式</a:t>
            </a:r>
            <a:r>
              <a:rPr lang="en-US" altLang="zh-CN" sz="4000" dirty="0" smtClean="0">
                <a:latin typeface="幼圆" pitchFamily="49" charset="-122"/>
                <a:ea typeface="幼圆" pitchFamily="49" charset="-122"/>
              </a:rPr>
              <a:t>ARM</a:t>
            </a:r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体系入门与嵌入式</a:t>
            </a:r>
            <a:r>
              <a:rPr lang="en-US" altLang="zh-CN" sz="4000" dirty="0" smtClean="0">
                <a:latin typeface="幼圆" pitchFamily="49" charset="-122"/>
                <a:ea typeface="幼圆" pitchFamily="49" charset="-122"/>
              </a:rPr>
              <a:t>C</a:t>
            </a:r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语言训练 </a:t>
            </a:r>
            <a:endParaRPr lang="zh-CN" altLang="en-US" sz="4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76" y="3286124"/>
            <a:ext cx="7772400" cy="1199704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一步步教你写简单嵌入式操作系统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7422" y="5572140"/>
            <a:ext cx="557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演讲人：施家琪</a:t>
            </a:r>
            <a:endParaRPr lang="en-US" altLang="zh-CN" dirty="0" smtClean="0"/>
          </a:p>
          <a:p>
            <a:r>
              <a:rPr lang="zh-CN" altLang="en-US" dirty="0" smtClean="0"/>
              <a:t>邮箱：</a:t>
            </a:r>
            <a:r>
              <a:rPr lang="en-US" altLang="zh-CN" dirty="0" smtClean="0">
                <a:hlinkClick r:id="rId2"/>
              </a:rPr>
              <a:t>qijiasi001@gmail.com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419535348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可以像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一样定义变量，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的变量比较像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的宏，代表了一个文本字符串。</a:t>
            </a:r>
            <a:endParaRPr lang="en-US" altLang="zh-CN" dirty="0" smtClean="0"/>
          </a:p>
          <a:p>
            <a:r>
              <a:rPr lang="zh-CN" altLang="en-US" dirty="0" smtClean="0"/>
              <a:t>变量的定义形式如下：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] = [</a:t>
            </a:r>
            <a:r>
              <a:rPr lang="zh-CN" altLang="en-US" dirty="0" smtClean="0"/>
              <a:t>变量值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这种变量定义方式被称为延时变量，变量值如果也是一个变量的话，该变量不用要求已被定义。一般初学者用这种方式就足够了。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变量在使用时必须在前面加一个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符号，除此之外最好还要将变量写在一对小括号或者大括号内。比如：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= Hello</a:t>
            </a:r>
          </a:p>
          <a:p>
            <a:pPr lvl="1"/>
            <a:r>
              <a:rPr lang="en-US" altLang="zh-CN" dirty="0" smtClean="0"/>
              <a:t>B = $(A)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我们在刚才的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里面用了一个</a:t>
            </a:r>
            <a:r>
              <a:rPr lang="en-US" altLang="zh-CN" dirty="0" smtClean="0"/>
              <a:t>arm-none-</a:t>
            </a:r>
            <a:r>
              <a:rPr lang="en-US" altLang="zh-CN" dirty="0" err="1" smtClean="0"/>
              <a:t>gnueabi</a:t>
            </a:r>
            <a:r>
              <a:rPr lang="en-US" altLang="zh-CN" dirty="0" smtClean="0"/>
              <a:t>-ld</a:t>
            </a:r>
            <a:r>
              <a:rPr lang="zh-CN" altLang="en-US" dirty="0" smtClean="0"/>
              <a:t>命令，这个命令使用的是</a:t>
            </a:r>
            <a:r>
              <a:rPr lang="en-US" altLang="zh-CN" dirty="0" smtClean="0"/>
              <a:t>ld</a:t>
            </a:r>
            <a:r>
              <a:rPr lang="zh-CN" altLang="en-US" dirty="0" smtClean="0"/>
              <a:t>链接器对目标文件</a:t>
            </a:r>
            <a:r>
              <a:rPr lang="en-US" altLang="zh-CN" dirty="0" smtClean="0"/>
              <a:t>(*.o)</a:t>
            </a:r>
            <a:r>
              <a:rPr lang="zh-CN" altLang="en-US" dirty="0" smtClean="0"/>
              <a:t>进行链接。那么什么是链接呢？</a:t>
            </a:r>
            <a:endParaRPr lang="en-US" altLang="zh-CN" dirty="0" smtClean="0"/>
          </a:p>
          <a:p>
            <a:r>
              <a:rPr lang="zh-CN" altLang="en-US" dirty="0" smtClean="0"/>
              <a:t>我们回顾一下刚才的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程序，这个程序由一个汇编文件和一个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文件组成。在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中，我们看到，我们使用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编译器，将这两个文件分别编译成了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文件。这个</a:t>
            </a:r>
            <a:r>
              <a:rPr lang="en-US" altLang="zh-CN" dirty="0" smtClean="0"/>
              <a:t>.o</a:t>
            </a:r>
            <a:r>
              <a:rPr lang="zh-CN" altLang="en-US" dirty="0" smtClean="0"/>
              <a:t>文件被称为目标文件（</a:t>
            </a:r>
            <a:r>
              <a:rPr lang="en-US" altLang="zh-CN" dirty="0" smtClean="0"/>
              <a:t>object file)</a:t>
            </a:r>
            <a:r>
              <a:rPr lang="zh-CN" altLang="en-US" dirty="0" smtClean="0"/>
              <a:t>。然后我们使用</a:t>
            </a:r>
            <a:r>
              <a:rPr lang="en-US" altLang="zh-CN" dirty="0" smtClean="0"/>
              <a:t>ld</a:t>
            </a:r>
            <a:r>
              <a:rPr lang="zh-CN" altLang="en-US" dirty="0" smtClean="0"/>
              <a:t>链接器将这个两个文件链接成了一个</a:t>
            </a:r>
            <a:r>
              <a:rPr lang="en-US" altLang="zh-CN" dirty="0" smtClean="0"/>
              <a:t>.elf</a:t>
            </a:r>
            <a:r>
              <a:rPr lang="zh-CN" altLang="en-US" dirty="0" smtClean="0"/>
              <a:t>后缀的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格式文件。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程序的链接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大家用过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，知道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有一种文件的后缀是</a:t>
            </a:r>
            <a:r>
              <a:rPr lang="en-US" altLang="zh-CN" dirty="0" smtClean="0"/>
              <a:t>.exe</a:t>
            </a:r>
            <a:r>
              <a:rPr lang="zh-CN" altLang="en-US" dirty="0" smtClean="0"/>
              <a:t>，这类文件可以双击运行。我们把这种在某个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下可以直接加载运行的文件叫做可执行文件。那么大家觉得可执行文件中应该有哪些东东呢？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下的这个执行文件的格式为</a:t>
            </a:r>
            <a:r>
              <a:rPr lang="en-US" altLang="zh-CN" dirty="0" smtClean="0"/>
              <a:t>PE</a:t>
            </a:r>
            <a:r>
              <a:rPr lang="zh-CN" altLang="en-US" dirty="0" smtClean="0"/>
              <a:t>格式，而</a:t>
            </a:r>
            <a:r>
              <a:rPr lang="en-US" altLang="zh-CN" dirty="0" smtClean="0"/>
              <a:t>Linux/Unix</a:t>
            </a:r>
            <a:r>
              <a:rPr lang="zh-CN" altLang="en-US" dirty="0" smtClean="0"/>
              <a:t>下的执行文件采用的一般是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格式。</a:t>
            </a:r>
            <a:r>
              <a:rPr lang="en-US" altLang="zh-CN" dirty="0" smtClean="0"/>
              <a:t>ELF</a:t>
            </a:r>
            <a:r>
              <a:rPr lang="zh-CN" altLang="en-US" dirty="0" smtClean="0"/>
              <a:t>也就是</a:t>
            </a:r>
            <a:r>
              <a:rPr lang="en-US" altLang="zh-CN" dirty="0" smtClean="0"/>
              <a:t>Executable and linking format</a:t>
            </a:r>
            <a:r>
              <a:rPr lang="zh-CN" altLang="en-US" dirty="0" smtClean="0"/>
              <a:t>的缩写。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程序的链接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我们知道可执行文件后，考虑一个问题。我们的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程序中</a:t>
            </a:r>
            <a:r>
              <a:rPr lang="en-US" altLang="zh-CN" dirty="0" smtClean="0"/>
              <a:t>.s</a:t>
            </a:r>
            <a:r>
              <a:rPr lang="zh-CN" altLang="en-US" dirty="0" smtClean="0"/>
              <a:t>文件有一句：</a:t>
            </a:r>
            <a:endParaRPr lang="en-US" altLang="zh-CN" dirty="0" smtClean="0"/>
          </a:p>
          <a:p>
            <a:r>
              <a:rPr lang="en-US" altLang="zh-CN" dirty="0" err="1" smtClean="0"/>
              <a:t>bl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helloworld</a:t>
            </a:r>
            <a:endParaRPr lang="en-US" altLang="zh-CN" dirty="0" smtClean="0"/>
          </a:p>
          <a:p>
            <a:r>
              <a:rPr lang="en-US" altLang="zh-CN" dirty="0" err="1" smtClean="0"/>
              <a:t>b</a:t>
            </a:r>
            <a:r>
              <a:rPr lang="en-US" altLang="zh-CN" dirty="0" err="1" smtClean="0"/>
              <a:t>l</a:t>
            </a:r>
            <a:r>
              <a:rPr lang="zh-CN" altLang="en-US" dirty="0" smtClean="0"/>
              <a:t>是一句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指令，不是那啥哈。类似于</a:t>
            </a:r>
            <a:r>
              <a:rPr lang="en-US" altLang="zh-CN" dirty="0" smtClean="0"/>
              <a:t>X86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指令，也就是一种跳转。这条语句的意思是跳转到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这个函数。</a:t>
            </a:r>
            <a:endParaRPr lang="en-US" altLang="zh-CN" dirty="0" smtClean="0"/>
          </a:p>
          <a:p>
            <a:r>
              <a:rPr lang="zh-CN" altLang="en-US" dirty="0" smtClean="0"/>
              <a:t>这个函数是在</a:t>
            </a:r>
            <a:r>
              <a:rPr lang="en-US" altLang="zh-CN" dirty="0" smtClean="0"/>
              <a:t>.c</a:t>
            </a:r>
            <a:r>
              <a:rPr lang="zh-CN" altLang="en-US" dirty="0" smtClean="0"/>
              <a:t>中定义的，那么我们不禁产生了疑问：由于我们的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是编译</a:t>
            </a:r>
            <a:r>
              <a:rPr lang="en-US" altLang="zh-CN" dirty="0" smtClean="0"/>
              <a:t>.s</a:t>
            </a:r>
            <a:r>
              <a:rPr lang="zh-CN" altLang="en-US" dirty="0" smtClean="0"/>
              <a:t>成</a:t>
            </a:r>
            <a:r>
              <a:rPr lang="en-US" altLang="zh-CN" dirty="0" smtClean="0"/>
              <a:t>.o</a:t>
            </a:r>
            <a:r>
              <a:rPr lang="zh-CN" altLang="en-US" dirty="0" smtClean="0"/>
              <a:t>，然后编译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成</a:t>
            </a:r>
            <a:r>
              <a:rPr lang="en-US" altLang="zh-CN" dirty="0" smtClean="0"/>
              <a:t>.o</a:t>
            </a:r>
            <a:r>
              <a:rPr lang="zh-CN" altLang="en-US" dirty="0" smtClean="0"/>
              <a:t>。两者是独立的，那么</a:t>
            </a:r>
            <a:r>
              <a:rPr lang="en-US" altLang="zh-CN" dirty="0" smtClean="0"/>
              <a:t>.s</a:t>
            </a:r>
            <a:r>
              <a:rPr lang="zh-CN" altLang="en-US" dirty="0" smtClean="0"/>
              <a:t>中怎么知道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是函数的？或者说</a:t>
            </a:r>
            <a:r>
              <a:rPr lang="zh-CN" altLang="en-US" dirty="0" smtClean="0"/>
              <a:t>这条</a:t>
            </a:r>
            <a:r>
              <a:rPr lang="zh-CN" altLang="en-US" dirty="0" smtClean="0"/>
              <a:t>语句是怎么知道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函数的地址的？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程序的链接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这一切的奥秘在于</a:t>
            </a:r>
            <a:r>
              <a:rPr lang="en-US" altLang="zh-CN" dirty="0" smtClean="0"/>
              <a:t>.s</a:t>
            </a:r>
            <a:r>
              <a:rPr lang="zh-CN" altLang="en-US" dirty="0" smtClean="0"/>
              <a:t>文件中的另一行代码：</a:t>
            </a:r>
            <a:endParaRPr lang="en-US" altLang="zh-CN" dirty="0" smtClean="0"/>
          </a:p>
          <a:p>
            <a:r>
              <a:rPr lang="en-US" altLang="zh-CN" dirty="0" smtClean="0"/>
              <a:t>.extern	</a:t>
            </a:r>
            <a:r>
              <a:rPr lang="en-US" altLang="zh-CN" dirty="0" err="1" smtClean="0"/>
              <a:t>helloworld</a:t>
            </a:r>
            <a:endParaRPr lang="en-US" altLang="zh-CN" dirty="0" smtClean="0"/>
          </a:p>
          <a:p>
            <a:r>
              <a:rPr lang="zh-CN" altLang="en-US" dirty="0" smtClean="0"/>
              <a:t>这句话的意思是声明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这个东东是来自文件外部的。哦，编译器看到这句话后就知道，如果以后碰到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就先给它一个占位符，等到以后再解决这个占位符。这个占位符被称为符号。我们有时候写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程序经常出现下面这种错误提示：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这句</a:t>
            </a:r>
            <a:r>
              <a:rPr lang="zh-CN" altLang="en-US" dirty="0" smtClean="0"/>
              <a:t>话的意思就是找不到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这个符号，也就是编译器不懂这个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是个啥玩意儿。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程序的链接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357694"/>
            <a:ext cx="734971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其实就像我们考研或者期末考试时去图书馆占位置一样，程序不像某些占着位置不放的人。这个位置一段时间后是一定有人来的。那么这段时间是什么了？那就是链接了。当多个目标文件经过</a:t>
            </a:r>
            <a:r>
              <a:rPr lang="en-US" altLang="zh-CN" dirty="0" smtClean="0"/>
              <a:t>ld</a:t>
            </a:r>
            <a:r>
              <a:rPr lang="zh-CN" altLang="en-US" dirty="0" smtClean="0"/>
              <a:t>链接器链接后，链接器的一个任务就是找到这些占位符，然后将这些占位符替换成真正的数据。</a:t>
            </a:r>
            <a:endParaRPr lang="en-US" altLang="zh-CN" dirty="0" smtClean="0"/>
          </a:p>
          <a:p>
            <a:r>
              <a:rPr lang="zh-CN" altLang="en-US" dirty="0" smtClean="0"/>
              <a:t>比如上面当两个</a:t>
            </a:r>
            <a:r>
              <a:rPr lang="en-US" altLang="zh-CN" dirty="0" smtClean="0"/>
              <a:t>.o</a:t>
            </a:r>
            <a:r>
              <a:rPr lang="zh-CN" altLang="en-US" dirty="0" smtClean="0"/>
              <a:t>经过</a:t>
            </a:r>
            <a:r>
              <a:rPr lang="en-US" altLang="zh-CN" dirty="0" smtClean="0"/>
              <a:t>ld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elf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ld</a:t>
            </a:r>
            <a:r>
              <a:rPr lang="zh-CN" altLang="en-US" dirty="0" smtClean="0"/>
              <a:t>就会去寻找这个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符号的意义。然后</a:t>
            </a:r>
            <a:r>
              <a:rPr lang="en-US" altLang="zh-CN" dirty="0" smtClean="0"/>
              <a:t>ld</a:t>
            </a:r>
            <a:r>
              <a:rPr lang="zh-CN" altLang="en-US" dirty="0" smtClean="0"/>
              <a:t>在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文件中找到了一个名为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的函数，哦，就是这个家伙没跑了。此时</a:t>
            </a:r>
            <a:r>
              <a:rPr lang="en-US" altLang="zh-CN" dirty="0" smtClean="0"/>
              <a:t>ld</a:t>
            </a:r>
            <a:r>
              <a:rPr lang="zh-CN" altLang="en-US" dirty="0" smtClean="0"/>
              <a:t>就会将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的地址填写到</a:t>
            </a:r>
            <a:r>
              <a:rPr lang="en-US" altLang="zh-CN" dirty="0" err="1" smtClean="0"/>
              <a:t>bl</a:t>
            </a:r>
            <a:r>
              <a:rPr lang="zh-CN" altLang="en-US" dirty="0" smtClean="0"/>
              <a:t>的指令当中。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程序的链接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我们再来看一个有趣的例子：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编译下面这个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main(void)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("main address is 0x%08x\n", (unsigned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)main);</a:t>
            </a:r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链接地址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很简单的程序，目的就是打印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函数的地址。在我的机器上结构如下：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嗯，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函数的地址是</a:t>
            </a:r>
            <a:r>
              <a:rPr lang="en-US" altLang="zh-CN" dirty="0" smtClean="0"/>
              <a:t>0x080483c4</a:t>
            </a:r>
            <a:r>
              <a:rPr lang="zh-CN" altLang="en-US" dirty="0" smtClean="0"/>
              <a:t>，你有没有想过，为什么这个地址是</a:t>
            </a:r>
            <a:r>
              <a:rPr lang="en-US" altLang="zh-CN" dirty="0" smtClean="0"/>
              <a:t>0x080483c4</a:t>
            </a:r>
            <a:r>
              <a:rPr lang="zh-CN" altLang="en-US" dirty="0" smtClean="0"/>
              <a:t>呢？我内存有</a:t>
            </a:r>
            <a:r>
              <a:rPr lang="en-US" altLang="zh-CN" dirty="0" smtClean="0"/>
              <a:t>1G</a:t>
            </a:r>
            <a:r>
              <a:rPr lang="zh-CN" altLang="en-US" dirty="0" smtClean="0"/>
              <a:t>，不考虑什么别的因素。为什么我运行这个程序的时候，这个函数会跑到</a:t>
            </a:r>
            <a:r>
              <a:rPr lang="en-US" altLang="zh-CN" dirty="0" smtClean="0"/>
              <a:t>0x080483c4</a:t>
            </a:r>
            <a:r>
              <a:rPr lang="zh-CN" altLang="en-US" dirty="0" smtClean="0"/>
              <a:t>上去呢？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链接地址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3" y="2500306"/>
            <a:ext cx="613067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其实，这也是链接器做的好事。链接器除了刚才我们聊得找占位符的本体的作用以外，另一个作用就是将符号绑定到一个地址上去。</a:t>
            </a:r>
            <a:endParaRPr lang="en-US" altLang="zh-CN" dirty="0" smtClean="0"/>
          </a:p>
          <a:p>
            <a:r>
              <a:rPr lang="zh-CN" altLang="en-US" dirty="0" smtClean="0"/>
              <a:t>我们称这个地址为链接地址或加载地址。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那么链接器是怎么决定这个地址的呢？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链接地址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是一种工程管理工具，其实类似于一种脚本语言。但是其功能比较单一，主要用于编译工程。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的编程学习中很少用到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，大部分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已经帮我们完成了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，这些</a:t>
            </a:r>
            <a:r>
              <a:rPr lang="en-US" altLang="zh-CN" dirty="0" smtClean="0"/>
              <a:t>IDE</a:t>
            </a:r>
            <a:r>
              <a:rPr lang="zh-CN" altLang="en-US" dirty="0" smtClean="0"/>
              <a:t>有他们自己的脚本语言，可以根据用户的配置生成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来进行工程管理。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链接器通过一个被称为链接脚本的家伙做。我们再回到刚才</a:t>
            </a:r>
            <a:r>
              <a:rPr lang="en-US" altLang="zh-CN" dirty="0" err="1" smtClean="0"/>
              <a:t>main.c</a:t>
            </a:r>
            <a:r>
              <a:rPr lang="zh-CN" altLang="en-US" dirty="0" smtClean="0"/>
              <a:t>的例子，这次不用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main.c</a:t>
            </a:r>
            <a:r>
              <a:rPr lang="en-US" altLang="zh-CN" dirty="0" smtClean="0"/>
              <a:t> –o main</a:t>
            </a:r>
            <a:r>
              <a:rPr lang="zh-CN" altLang="en-US" dirty="0" smtClean="0"/>
              <a:t>的编译命令，用下面这两条命令：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第一</a:t>
            </a:r>
            <a:r>
              <a:rPr lang="zh-CN" altLang="en-US" dirty="0" smtClean="0"/>
              <a:t>条命令将</a:t>
            </a:r>
            <a:r>
              <a:rPr lang="en-US" altLang="zh-CN" dirty="0" err="1" smtClean="0"/>
              <a:t>main.c</a:t>
            </a:r>
            <a:r>
              <a:rPr lang="zh-CN" altLang="en-US" dirty="0" smtClean="0"/>
              <a:t>编译成目标文件</a:t>
            </a:r>
            <a:endParaRPr lang="en-US" altLang="zh-CN" dirty="0" smtClean="0"/>
          </a:p>
          <a:p>
            <a:r>
              <a:rPr lang="zh-CN" altLang="en-US" dirty="0" smtClean="0"/>
              <a:t>第二</a:t>
            </a:r>
            <a:r>
              <a:rPr lang="zh-CN" altLang="en-US" dirty="0" smtClean="0"/>
              <a:t>条命令将</a:t>
            </a:r>
            <a:r>
              <a:rPr lang="en-US" altLang="zh-CN" dirty="0" err="1" smtClean="0"/>
              <a:t>main.o</a:t>
            </a:r>
            <a:r>
              <a:rPr lang="zh-CN" altLang="en-US" dirty="0" smtClean="0"/>
              <a:t>和一些动态链接库进行链接，生成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elf</a:t>
            </a:r>
            <a:r>
              <a:rPr lang="zh-CN" altLang="en-US" dirty="0" smtClean="0"/>
              <a:t>可执行文件。</a:t>
            </a:r>
            <a:endParaRPr lang="en-US" altLang="zh-CN" dirty="0" smtClean="0"/>
          </a:p>
          <a:p>
            <a:r>
              <a:rPr lang="en-US" altLang="zh-CN" dirty="0" smtClean="0"/>
              <a:t>--verbose</a:t>
            </a:r>
            <a:r>
              <a:rPr lang="zh-CN" altLang="en-US" dirty="0" smtClean="0"/>
              <a:t>命令让</a:t>
            </a:r>
            <a:r>
              <a:rPr lang="en-US" altLang="zh-CN" dirty="0" smtClean="0"/>
              <a:t>ld</a:t>
            </a:r>
            <a:r>
              <a:rPr lang="zh-CN" altLang="en-US" dirty="0" smtClean="0"/>
              <a:t>打印全部操作信息。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链接脚本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7" y="2928934"/>
            <a:ext cx="712181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我们看到信息中有一行：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链接脚本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85992"/>
            <a:ext cx="61341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函数的地址就是由这个复杂的链接脚本决定的。每一个程序生成时都需要链接脚本，大家在写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机上的程序时一般是不会关注的链接脚本的存在的。但是</a:t>
            </a:r>
            <a:r>
              <a:rPr lang="zh-CN" altLang="en-US" dirty="0" smtClean="0"/>
              <a:t>当</a:t>
            </a:r>
            <a:r>
              <a:rPr lang="zh-CN" altLang="en-US" dirty="0" smtClean="0"/>
              <a:t>我们写嵌入式平台的程序的时候就不然了。我们必须要写自己的链接脚本。加入不写链接脚本那么会发生什么情况呢？回到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的例子，将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LFLAG = -Tlink.lds -</a:t>
            </a:r>
            <a:r>
              <a:rPr lang="en-US" altLang="zh-CN" dirty="0" err="1" smtClean="0"/>
              <a:t>nostdlib</a:t>
            </a:r>
            <a:endParaRPr lang="en-US" altLang="zh-CN" dirty="0" smtClean="0"/>
          </a:p>
          <a:p>
            <a:r>
              <a:rPr lang="zh-CN" altLang="en-US" dirty="0" smtClean="0"/>
              <a:t>这一行改成</a:t>
            </a:r>
            <a:r>
              <a:rPr lang="en-US" altLang="zh-CN" dirty="0" smtClean="0"/>
              <a:t>LFAG = -</a:t>
            </a:r>
            <a:r>
              <a:rPr lang="en-US" altLang="zh-CN" dirty="0" err="1" smtClean="0"/>
              <a:t>nostdlib</a:t>
            </a:r>
            <a:r>
              <a:rPr lang="zh-CN" altLang="en-US" dirty="0" smtClean="0"/>
              <a:t>。其中</a:t>
            </a:r>
            <a:r>
              <a:rPr lang="en-US" altLang="zh-CN" dirty="0" smtClean="0"/>
              <a:t>link.lds</a:t>
            </a:r>
            <a:r>
              <a:rPr lang="zh-CN" altLang="en-US" dirty="0" smtClean="0"/>
              <a:t>为我们的链接脚本。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链接脚本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再次调用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进行编译：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似乎一切正常，让我们使用</a:t>
            </a:r>
            <a:r>
              <a:rPr lang="en-US" altLang="zh-CN" dirty="0" err="1" smtClean="0"/>
              <a:t>skyeye</a:t>
            </a:r>
            <a:r>
              <a:rPr lang="zh-CN" altLang="en-US" dirty="0" smtClean="0"/>
              <a:t>运行一下：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链接脚本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71678"/>
            <a:ext cx="57245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3786190"/>
            <a:ext cx="4643427" cy="287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程序死了，</a:t>
            </a:r>
            <a:r>
              <a:rPr lang="en-US" altLang="zh-CN" dirty="0" err="1" smtClean="0"/>
              <a:t>skyeye</a:t>
            </a:r>
            <a:r>
              <a:rPr lang="zh-CN" altLang="en-US" dirty="0" smtClean="0"/>
              <a:t>打印了很多报错信息。为什么程序死了？我们看看刚才的反汇编文件</a:t>
            </a:r>
            <a:r>
              <a:rPr lang="en-US" altLang="zh-CN" dirty="0" smtClean="0"/>
              <a:t>main.dis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呵呵，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这个函数的地址跑到</a:t>
            </a:r>
            <a:r>
              <a:rPr lang="en-US" altLang="zh-CN" dirty="0" smtClean="0"/>
              <a:t>0x00008074</a:t>
            </a:r>
            <a:r>
              <a:rPr lang="zh-CN" altLang="en-US" dirty="0" smtClean="0"/>
              <a:t>上去了，我们上节课讲</a:t>
            </a:r>
            <a:r>
              <a:rPr lang="en-US" altLang="zh-CN" dirty="0" smtClean="0"/>
              <a:t>S3C2440</a:t>
            </a:r>
            <a:r>
              <a:rPr lang="zh-CN" altLang="en-US" dirty="0" smtClean="0"/>
              <a:t>的时候知道，</a:t>
            </a:r>
            <a:r>
              <a:rPr lang="en-US" altLang="zh-CN" dirty="0" smtClean="0"/>
              <a:t>S3C2440</a:t>
            </a:r>
            <a:r>
              <a:rPr lang="zh-CN" altLang="en-US" dirty="0" smtClean="0"/>
              <a:t>的内存在</a:t>
            </a:r>
            <a:r>
              <a:rPr lang="en-US" altLang="zh-CN" dirty="0" smtClean="0"/>
              <a:t>0x30000000</a:t>
            </a:r>
            <a:r>
              <a:rPr lang="zh-CN" altLang="en-US" dirty="0" smtClean="0"/>
              <a:t>处。这个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函数压根不在内存中！不死就奇怪了。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链接脚本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85992"/>
            <a:ext cx="61150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让</a:t>
            </a:r>
            <a:r>
              <a:rPr lang="zh-CN" altLang="en-US" dirty="0" smtClean="0"/>
              <a:t>我们回到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，这次还原我们刚才的修改，为</a:t>
            </a:r>
            <a:r>
              <a:rPr lang="en-US" altLang="zh-CN" dirty="0" smtClean="0"/>
              <a:t>LFLAG</a:t>
            </a:r>
            <a:r>
              <a:rPr lang="zh-CN" altLang="en-US" dirty="0" smtClean="0"/>
              <a:t>变量添加一个</a:t>
            </a:r>
            <a:r>
              <a:rPr lang="en-US" altLang="zh-CN" dirty="0" smtClean="0"/>
              <a:t>-</a:t>
            </a:r>
            <a:r>
              <a:rPr lang="en-US" altLang="zh-CN" dirty="0" smtClean="0"/>
              <a:t>Tlink.lds</a:t>
            </a:r>
            <a:r>
              <a:rPr lang="zh-CN" altLang="en-US" dirty="0" smtClean="0"/>
              <a:t>。这个参数的意思是：</a:t>
            </a:r>
            <a:endParaRPr lang="en-US" altLang="zh-CN" dirty="0" smtClean="0"/>
          </a:p>
          <a:p>
            <a:r>
              <a:rPr lang="en-US" altLang="zh-CN" dirty="0" smtClean="0"/>
              <a:t>-T&lt;</a:t>
            </a:r>
            <a:r>
              <a:rPr lang="zh-CN" altLang="en-US" dirty="0" smtClean="0"/>
              <a:t>链接脚本的文件名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，链接器将调用</a:t>
            </a:r>
            <a:r>
              <a:rPr lang="en-US" altLang="zh-CN" dirty="0" smtClean="0"/>
              <a:t>-T</a:t>
            </a:r>
            <a:r>
              <a:rPr lang="zh-CN" altLang="en-US" dirty="0" smtClean="0"/>
              <a:t>后面的这个链接脚本，注意</a:t>
            </a:r>
            <a:r>
              <a:rPr lang="en-US" altLang="zh-CN" dirty="0" smtClean="0"/>
              <a:t>-T</a:t>
            </a:r>
            <a:r>
              <a:rPr lang="zh-CN" altLang="en-US" dirty="0" smtClean="0"/>
              <a:t>后面和链接脚本名称前没有空格！</a:t>
            </a:r>
            <a:endParaRPr lang="en-US" altLang="zh-CN" dirty="0" smtClean="0"/>
          </a:p>
          <a:p>
            <a:r>
              <a:rPr lang="zh-CN" altLang="en-US" dirty="0" smtClean="0"/>
              <a:t>我们打开这个链接脚本：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链接脚本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7258072" cy="4305126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/* </a:t>
            </a:r>
            <a:r>
              <a:rPr lang="zh-CN" altLang="en-US" dirty="0" smtClean="0"/>
              <a:t>指明输出的体系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OUTPUT_ARCH(arm)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指明入口函数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ENTRY(_start)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链接器的输出段信息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SECTIONS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/* .</a:t>
            </a:r>
            <a:r>
              <a:rPr lang="zh-CN" altLang="en-US" dirty="0" smtClean="0"/>
              <a:t>表示当前链接地址，这里设置链接地址的起始地址为</a:t>
            </a:r>
            <a:r>
              <a:rPr lang="en-US" altLang="zh-CN" dirty="0" smtClean="0"/>
              <a:t>0x30000000 */</a:t>
            </a:r>
          </a:p>
          <a:p>
            <a:r>
              <a:rPr lang="en-US" altLang="zh-CN" dirty="0" smtClean="0"/>
              <a:t>	. = 0x30000000;</a:t>
            </a:r>
          </a:p>
          <a:p>
            <a:r>
              <a:rPr lang="en-US" altLang="zh-CN" dirty="0" smtClean="0"/>
              <a:t>	/* text</a:t>
            </a:r>
            <a:r>
              <a:rPr lang="zh-CN" altLang="en-US" dirty="0" smtClean="0"/>
              <a:t>段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	.text :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    /* </a:t>
            </a:r>
            <a:r>
              <a:rPr lang="en-US" altLang="zh-CN" dirty="0" err="1" smtClean="0"/>
              <a:t>start.o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段放在前面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start.o</a:t>
            </a:r>
            <a:r>
              <a:rPr lang="en-US" altLang="zh-CN" dirty="0" smtClean="0"/>
              <a:t>(.text)</a:t>
            </a:r>
          </a:p>
          <a:p>
            <a:r>
              <a:rPr lang="en-US" altLang="zh-CN" dirty="0" smtClean="0"/>
              <a:t>		*(.text)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/* </a:t>
            </a:r>
            <a:r>
              <a:rPr lang="zh-CN" altLang="en-US" dirty="0" smtClean="0"/>
              <a:t>这里要求</a:t>
            </a:r>
            <a:r>
              <a:rPr lang="en-US" altLang="zh-CN" dirty="0" smtClean="0"/>
              <a:t>.</a:t>
            </a:r>
            <a:r>
              <a:rPr lang="zh-CN" altLang="en-US" dirty="0" smtClean="0"/>
              <a:t>的链接地址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字节对齐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	. = ALIGN(32);</a:t>
            </a:r>
          </a:p>
          <a:p>
            <a:r>
              <a:rPr lang="en-US" altLang="zh-CN" dirty="0" smtClean="0"/>
              <a:t>    /* </a:t>
            </a:r>
            <a:r>
              <a:rPr lang="zh-CN" altLang="en-US" dirty="0" smtClean="0"/>
              <a:t>数据段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	.data :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	*(.data)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    /* </a:t>
            </a:r>
            <a:r>
              <a:rPr lang="zh-CN" altLang="en-US" dirty="0" smtClean="0"/>
              <a:t>对齐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	. = ALIGN(32);</a:t>
            </a:r>
          </a:p>
          <a:p>
            <a:r>
              <a:rPr lang="en-US" altLang="zh-CN" dirty="0" smtClean="0"/>
              <a:t>	/* </a:t>
            </a:r>
            <a:r>
              <a:rPr lang="zh-CN" altLang="en-US" dirty="0" smtClean="0"/>
              <a:t>链接脚本中可以定义符号输出，这些符号可以在程序中通过</a:t>
            </a:r>
            <a:r>
              <a:rPr lang="en-US" altLang="zh-CN" dirty="0" smtClean="0"/>
              <a:t>extern</a:t>
            </a:r>
            <a:r>
              <a:rPr lang="zh-CN" altLang="en-US" dirty="0" smtClean="0"/>
              <a:t>的方式引用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	__</a:t>
            </a:r>
            <a:r>
              <a:rPr lang="en-US" altLang="zh-CN" dirty="0" err="1" smtClean="0"/>
              <a:t>bss_start</a:t>
            </a:r>
            <a:r>
              <a:rPr lang="en-US" altLang="zh-CN" dirty="0" smtClean="0"/>
              <a:t>__	= .;</a:t>
            </a:r>
          </a:p>
          <a:p>
            <a:r>
              <a:rPr lang="en-US" altLang="zh-CN" dirty="0" smtClean="0"/>
              <a:t>	/* </a:t>
            </a:r>
            <a:r>
              <a:rPr lang="en-US" altLang="zh-CN" dirty="0" err="1" smtClean="0"/>
              <a:t>bss</a:t>
            </a:r>
            <a:r>
              <a:rPr lang="zh-CN" altLang="en-US" dirty="0" smtClean="0"/>
              <a:t>段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bss</a:t>
            </a:r>
            <a:r>
              <a:rPr lang="en-US" altLang="zh-CN" dirty="0" smtClean="0"/>
              <a:t> :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	*(.</a:t>
            </a:r>
            <a:r>
              <a:rPr lang="en-US" altLang="zh-CN" dirty="0" err="1" smtClean="0"/>
              <a:t>bss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__</a:t>
            </a:r>
            <a:r>
              <a:rPr lang="en-US" altLang="zh-CN" dirty="0" err="1" smtClean="0"/>
              <a:t>bss_end</a:t>
            </a:r>
            <a:r>
              <a:rPr lang="en-US" altLang="zh-CN" dirty="0" smtClean="0"/>
              <a:t>__ = .;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一个链接脚本的例子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弄懂这个链接脚本后，我们重新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一下我们的程序。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一切正常了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个链接脚本的例子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00240"/>
            <a:ext cx="46101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我们打开反汇编文件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Helloworld</a:t>
            </a:r>
            <a:r>
              <a:rPr lang="zh-CN" altLang="en-US" dirty="0" smtClean="0"/>
              <a:t>跑到了</a:t>
            </a:r>
            <a:r>
              <a:rPr lang="en-US" altLang="zh-CN" dirty="0" smtClean="0"/>
              <a:t>0x3000000c</a:t>
            </a:r>
            <a:r>
              <a:rPr lang="zh-CN" altLang="en-US" dirty="0" smtClean="0"/>
              <a:t>地址上了，这个地址是没有问题的！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一个链接脚本的例子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00240"/>
            <a:ext cx="70008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经过刚才那个小例子，我们弄懂了什么是链接地址，也弄懂了链接脚本未设置正确会带来什么后果。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接下来让我们讲讲运行地址。一个程序，加载到内存当中肯定存在一个加载的地址，这个地址不一定和链接地址相同。但是我们程序的正确运行要求这个加载地址必须和链接地址相同，否则将会出错！</a:t>
            </a:r>
            <a:endParaRPr lang="en-US" altLang="zh-CN" dirty="0" smtClean="0"/>
          </a:p>
          <a:p>
            <a:r>
              <a:rPr lang="zh-CN" altLang="en-US" dirty="0" smtClean="0"/>
              <a:t>至于为什么和会出现什么样的错误，我后面讲解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汇编的</a:t>
            </a:r>
            <a:r>
              <a:rPr lang="en-US" altLang="zh-CN" dirty="0" err="1" smtClean="0"/>
              <a:t>bl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ldr</a:t>
            </a:r>
            <a:r>
              <a:rPr lang="zh-CN" altLang="en-US" dirty="0" smtClean="0"/>
              <a:t>命令的时候会演示给大家。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链接地址与加载地址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我们很多时候在进行大型项目的时候，会有很多很多的头文件和源文件，比如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内核的源码，整个工程非常复杂，光大小就有上百</a:t>
            </a:r>
            <a:r>
              <a:rPr lang="en-US" altLang="zh-CN" dirty="0" smtClean="0"/>
              <a:t>MB</a:t>
            </a:r>
            <a:r>
              <a:rPr lang="zh-CN" altLang="en-US" dirty="0" smtClean="0"/>
              <a:t>，如果使用</a:t>
            </a:r>
            <a:r>
              <a:rPr lang="en-US" altLang="zh-CN" dirty="0" smtClean="0"/>
              <a:t>arm-none-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-gnu-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这种命令，估计要写不知道多少个才完成。</a:t>
            </a:r>
            <a:endParaRPr lang="en-US" altLang="zh-CN" dirty="0" smtClean="0"/>
          </a:p>
          <a:p>
            <a:r>
              <a:rPr lang="zh-CN" altLang="en-US" dirty="0" smtClean="0"/>
              <a:t>因此以“懒惰”为美德的程序猿们发明了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这种工具，只要编写简单的脚本就能让系统自动进行编译。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我们现在需要明确的一点就是，汇编当中的所有函数，全局变量等都是使用链接地址来寻址的。如果链接地址和加载地址不同，那么我们的程序将调用错误地址的错误函数。这样的后果只有一个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程序跑飞。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链接地址与加载地址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一开始的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例子中还使用了一个</a:t>
            </a:r>
            <a:r>
              <a:rPr lang="en-US" altLang="zh-CN" dirty="0" err="1" smtClean="0"/>
              <a:t>objcopy</a:t>
            </a:r>
            <a:r>
              <a:rPr lang="zh-CN" altLang="en-US" dirty="0" smtClean="0"/>
              <a:t>命令，</a:t>
            </a:r>
            <a:r>
              <a:rPr lang="en-US" altLang="zh-CN" dirty="0" err="1" smtClean="0"/>
              <a:t>objcopy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gnu</a:t>
            </a:r>
            <a:r>
              <a:rPr lang="zh-CN" altLang="en-US" dirty="0" smtClean="0"/>
              <a:t>交叉编译链中的一个工具，这个工具功能十分强大，我们这里使用了它的一个功能：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格式文件转换成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格式文件。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Elf</a:t>
            </a:r>
            <a:r>
              <a:rPr lang="zh-CN" altLang="en-US" dirty="0" smtClean="0"/>
              <a:t>格式文件是什么样的？为什么要转换成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格式的文件呢？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Objcopy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反汇编工具命令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Objdump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的启动命令为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，该命令会调用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工具，如果你的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默认名字取成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的话。工具会自动使用该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的本质就是下面这个公式：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目标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依赖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[TAB</a:t>
            </a:r>
            <a:r>
              <a:rPr lang="zh-CN" altLang="en-US" dirty="0" smtClean="0">
                <a:solidFill>
                  <a:srgbClr val="FF0000"/>
                </a:solidFill>
              </a:rPr>
              <a:t>键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>
                <a:solidFill>
                  <a:srgbClr val="FF0000"/>
                </a:solidFill>
              </a:rPr>
              <a:t>命令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Makefie</a:t>
            </a:r>
            <a:r>
              <a:rPr lang="zh-CN" altLang="en-US" dirty="0" smtClean="0"/>
              <a:t>简单入门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对于上面的公式，必须要说明几点：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多个依赖间以空格分开。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目标和冒号间可以有空格，冒号与依赖间也可以有空格。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第二行命令前面必须是个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键！这个很关键，即使你设置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键为四个空格，而敲四个空格，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照样会报错！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废话有点多了，我们来写一个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，也就是第一个工程的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简单入门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helloworld.bin:helloworld.elf</a:t>
            </a:r>
            <a:endParaRPr lang="en-US" altLang="zh-CN" dirty="0" smtClean="0"/>
          </a:p>
          <a:p>
            <a:r>
              <a:rPr lang="en-US" altLang="zh-CN" dirty="0" smtClean="0"/>
              <a:t>	arm-none-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objcopy</a:t>
            </a:r>
            <a:r>
              <a:rPr lang="en-US" altLang="zh-CN" dirty="0" smtClean="0"/>
              <a:t> -O binary $&lt; $@</a:t>
            </a:r>
          </a:p>
          <a:p>
            <a:r>
              <a:rPr lang="en-US" altLang="zh-CN" dirty="0" smtClean="0"/>
              <a:t>	arm-none-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objdump</a:t>
            </a:r>
            <a:r>
              <a:rPr lang="en-US" altLang="zh-CN" dirty="0" smtClean="0"/>
              <a:t> -d helloworld.elf &gt; helloworld.dis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helloworld.o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helloworld.c</a:t>
            </a:r>
            <a:endParaRPr lang="en-US" altLang="zh-CN" dirty="0" smtClean="0"/>
          </a:p>
          <a:p>
            <a:r>
              <a:rPr lang="en-US" altLang="zh-CN" dirty="0" smtClean="0"/>
              <a:t>	arm-none-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nostdlib</a:t>
            </a:r>
            <a:r>
              <a:rPr lang="en-US" altLang="zh-CN" dirty="0" smtClean="0"/>
              <a:t> -c </a:t>
            </a:r>
            <a:r>
              <a:rPr lang="en-US" altLang="zh-CN" dirty="0" err="1" smtClean="0"/>
              <a:t>helloworld.c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helloworld.o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start.o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start.s</a:t>
            </a:r>
            <a:endParaRPr lang="en-US" altLang="zh-CN" dirty="0" smtClean="0"/>
          </a:p>
          <a:p>
            <a:r>
              <a:rPr lang="en-US" altLang="zh-CN" dirty="0" smtClean="0"/>
              <a:t>	arm-none-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nostdlib</a:t>
            </a:r>
            <a:r>
              <a:rPr lang="en-US" altLang="zh-CN" dirty="0" smtClean="0"/>
              <a:t> -c </a:t>
            </a:r>
            <a:r>
              <a:rPr lang="en-US" altLang="zh-CN" dirty="0" err="1" smtClean="0"/>
              <a:t>start.s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start.o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helloworld.elf:helloworld.o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start.o</a:t>
            </a:r>
            <a:endParaRPr lang="en-US" altLang="zh-CN" dirty="0" smtClean="0"/>
          </a:p>
          <a:p>
            <a:r>
              <a:rPr lang="en-US" altLang="zh-CN" dirty="0" smtClean="0"/>
              <a:t>	arm-none-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</a:t>
            </a:r>
            <a:r>
              <a:rPr lang="en-US" altLang="zh-CN" dirty="0" smtClean="0"/>
              <a:t>-ld -Thello.lds </a:t>
            </a:r>
            <a:r>
              <a:rPr lang="en-US" altLang="zh-CN" dirty="0" err="1" smtClean="0"/>
              <a:t>helloworld.o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start.o</a:t>
            </a:r>
            <a:r>
              <a:rPr lang="en-US" altLang="zh-CN" dirty="0" smtClean="0"/>
              <a:t> -o $@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clean: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-f *.o *.bin *.elf *.dis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上述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使用了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自动化变量</a:t>
            </a:r>
            <a:r>
              <a:rPr lang="zh-CN" altLang="en-US" dirty="0" smtClean="0"/>
              <a:t>，所谓自动化变量有点像正则表达式。这种变量会把模式中所定义的一些列文件全部抽取出来。</a:t>
            </a:r>
            <a:endParaRPr lang="en-US" altLang="zh-CN" dirty="0" smtClean="0"/>
          </a:p>
          <a:p>
            <a:r>
              <a:rPr lang="zh-CN" altLang="en-US" dirty="0" smtClean="0"/>
              <a:t>上述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的以下语句：</a:t>
            </a:r>
            <a:endParaRPr lang="en-US" altLang="zh-CN" dirty="0" smtClean="0"/>
          </a:p>
          <a:p>
            <a:r>
              <a:rPr lang="en-US" altLang="zh-CN" dirty="0" err="1" smtClean="0"/>
              <a:t>helloworld.bin:helloworld.elf</a:t>
            </a:r>
            <a:endParaRPr lang="en-US" altLang="zh-CN" dirty="0" smtClean="0"/>
          </a:p>
          <a:p>
            <a:r>
              <a:rPr lang="en-US" altLang="zh-CN" dirty="0" smtClean="0"/>
              <a:t>	arm-none-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objcopy</a:t>
            </a:r>
            <a:r>
              <a:rPr lang="en-US" altLang="zh-CN" dirty="0" smtClean="0"/>
              <a:t> -O binary $&lt; $@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$&lt;</a:t>
            </a:r>
            <a:r>
              <a:rPr lang="zh-CN" altLang="en-US" dirty="0" smtClean="0"/>
              <a:t>的意思是第一个依赖文件，这里指的是</a:t>
            </a:r>
            <a:r>
              <a:rPr lang="en-US" altLang="zh-CN" dirty="0" smtClean="0"/>
              <a:t>helloworld.elf</a:t>
            </a:r>
            <a:r>
              <a:rPr lang="zh-CN" altLang="en-US" dirty="0" smtClean="0"/>
              <a:t>。</a:t>
            </a:r>
            <a:r>
              <a:rPr lang="en-US" altLang="zh-CN" dirty="0" smtClean="0">
                <a:hlinkClick r:id="rId2"/>
              </a:rPr>
              <a:t>$@</a:t>
            </a:r>
            <a:r>
              <a:rPr lang="zh-CN" altLang="en-US" dirty="0" smtClean="0">
                <a:hlinkClick r:id="rId2"/>
              </a:rPr>
              <a:t>指的是目标文件也就是</a:t>
            </a:r>
            <a:r>
              <a:rPr lang="en-US" altLang="zh-CN" dirty="0" smtClean="0">
                <a:hlinkClick r:id="rId2"/>
              </a:rPr>
              <a:t>helloworld.bin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实例讲解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下面介绍最常用的自动化变量：</a:t>
            </a:r>
            <a:endParaRPr lang="en-US" altLang="zh-CN" dirty="0" smtClean="0"/>
          </a:p>
          <a:p>
            <a:r>
              <a:rPr lang="en-US" altLang="zh-CN" dirty="0" smtClean="0"/>
              <a:t>1. $&lt;</a:t>
            </a:r>
            <a:r>
              <a:rPr lang="zh-CN" altLang="en-US" dirty="0" smtClean="0"/>
              <a:t>：</a:t>
            </a:r>
            <a:r>
              <a:rPr lang="zh-CN" altLang="en-US" dirty="0" smtClean="0"/>
              <a:t>第一</a:t>
            </a:r>
            <a:r>
              <a:rPr lang="zh-CN" altLang="en-US" dirty="0" smtClean="0"/>
              <a:t>个依赖文件</a:t>
            </a:r>
            <a:endParaRPr lang="en-US" altLang="zh-CN" dirty="0" smtClean="0"/>
          </a:p>
          <a:p>
            <a:r>
              <a:rPr lang="en-US" altLang="zh-CN" dirty="0" smtClean="0"/>
              <a:t>2. $@</a:t>
            </a:r>
            <a:r>
              <a:rPr lang="zh-CN" altLang="en-US" dirty="0" smtClean="0"/>
              <a:t>：目标文件</a:t>
            </a:r>
            <a:endParaRPr lang="en-US" altLang="zh-CN" dirty="0" smtClean="0"/>
          </a:p>
          <a:p>
            <a:r>
              <a:rPr lang="en-US" altLang="zh-CN" dirty="0" smtClean="0"/>
              <a:t>3. $^</a:t>
            </a:r>
            <a:r>
              <a:rPr lang="zh-CN" altLang="en-US" dirty="0" smtClean="0"/>
              <a:t>：所有依赖文件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基本上记住上面三个自动化变量就完全足够编写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71546"/>
            <a:ext cx="8686800" cy="550072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OBJ </a:t>
            </a:r>
            <a:r>
              <a:rPr lang="en-US" altLang="zh-CN" dirty="0" smtClean="0"/>
              <a:t>= main.bin</a:t>
            </a:r>
          </a:p>
          <a:p>
            <a:r>
              <a:rPr lang="en-US" altLang="zh-CN" dirty="0" smtClean="0"/>
              <a:t>CC = arm-none-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gcc</a:t>
            </a:r>
            <a:endParaRPr lang="en-US" altLang="zh-CN" dirty="0" smtClean="0"/>
          </a:p>
          <a:p>
            <a:r>
              <a:rPr lang="en-US" altLang="zh-CN" dirty="0" smtClean="0"/>
              <a:t>LD = arm-none-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</a:t>
            </a:r>
            <a:r>
              <a:rPr lang="en-US" altLang="zh-CN" dirty="0" smtClean="0"/>
              <a:t>-ld</a:t>
            </a:r>
          </a:p>
          <a:p>
            <a:r>
              <a:rPr lang="en-US" altLang="zh-CN" dirty="0" smtClean="0"/>
              <a:t>CFLAG = -</a:t>
            </a:r>
            <a:r>
              <a:rPr lang="en-US" altLang="zh-CN" dirty="0" err="1" smtClean="0"/>
              <a:t>nostdlib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fno-builtin</a:t>
            </a:r>
            <a:endParaRPr lang="en-US" altLang="zh-CN" dirty="0" smtClean="0"/>
          </a:p>
          <a:p>
            <a:r>
              <a:rPr lang="en-US" altLang="zh-CN" dirty="0" smtClean="0"/>
              <a:t>LFLAG = -Tlink.lds -</a:t>
            </a:r>
            <a:r>
              <a:rPr lang="en-US" altLang="zh-CN" dirty="0" err="1" smtClean="0"/>
              <a:t>nostdlib</a:t>
            </a:r>
            <a:endParaRPr lang="en-US" altLang="zh-CN" dirty="0" smtClean="0"/>
          </a:p>
          <a:p>
            <a:r>
              <a:rPr lang="en-US" altLang="zh-CN" dirty="0" smtClean="0"/>
              <a:t>OBJCOPY = arm-none-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objcopy</a:t>
            </a:r>
            <a:endParaRPr lang="en-US" altLang="zh-CN" dirty="0" smtClean="0"/>
          </a:p>
          <a:p>
            <a:r>
              <a:rPr lang="en-US" altLang="zh-CN" dirty="0" smtClean="0"/>
              <a:t>OBJDUMP = </a:t>
            </a:r>
            <a:r>
              <a:rPr lang="en-US" altLang="zh-CN" dirty="0" smtClean="0"/>
              <a:t>arm-none-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gnueabi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objdump</a:t>
            </a:r>
            <a:endParaRPr lang="en-US" altLang="zh-CN" dirty="0" smtClean="0"/>
          </a:p>
          <a:p>
            <a:r>
              <a:rPr lang="en-US" altLang="zh-CN" dirty="0" smtClean="0"/>
              <a:t>all : $(OBJ)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目标 </a:t>
            </a:r>
            <a:r>
              <a:rPr lang="en-US" altLang="zh-CN" dirty="0" smtClean="0"/>
              <a:t>: </a:t>
            </a:r>
            <a:r>
              <a:rPr lang="zh-CN" altLang="en-US" dirty="0" smtClean="0"/>
              <a:t>依赖</a:t>
            </a:r>
          </a:p>
          <a:p>
            <a:r>
              <a:rPr lang="en-US" altLang="zh-CN" dirty="0" smtClean="0"/>
              <a:t>#[tab]</a:t>
            </a:r>
            <a:r>
              <a:rPr lang="zh-CN" altLang="en-US" dirty="0" smtClean="0"/>
              <a:t>命令</a:t>
            </a:r>
          </a:p>
          <a:p>
            <a:r>
              <a:rPr lang="en-US" altLang="zh-CN" dirty="0" err="1" smtClean="0"/>
              <a:t>main.bin:main.elf</a:t>
            </a:r>
            <a:endParaRPr lang="en-US" altLang="zh-CN" dirty="0" smtClean="0"/>
          </a:p>
          <a:p>
            <a:r>
              <a:rPr lang="en-US" altLang="zh-CN" dirty="0" smtClean="0"/>
              <a:t>	$(OBJCOPY) -O binary $&lt; $@</a:t>
            </a:r>
          </a:p>
          <a:p>
            <a:r>
              <a:rPr lang="en-US" altLang="zh-CN" dirty="0" smtClean="0"/>
              <a:t>	$(OBJDUMP) -d main.elf &gt; main.dis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main.elf:main.o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start.o</a:t>
            </a:r>
            <a:endParaRPr lang="en-US" altLang="zh-CN" dirty="0" smtClean="0"/>
          </a:p>
          <a:p>
            <a:r>
              <a:rPr lang="en-US" altLang="zh-CN" dirty="0" smtClean="0"/>
              <a:t>	$(LD) $(LFLAG) $^ -o $@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%.o : %.c</a:t>
            </a:r>
          </a:p>
          <a:p>
            <a:r>
              <a:rPr lang="en-US" altLang="zh-CN" dirty="0" smtClean="0"/>
              <a:t>	$(CC) $(CFLAG) -c -o $@ $&lt;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%.o : %.s</a:t>
            </a:r>
          </a:p>
          <a:p>
            <a:r>
              <a:rPr lang="en-US" altLang="zh-CN" dirty="0" smtClean="0"/>
              <a:t>	$(CC) $(CFLAG) -c -o $@ $&lt;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clean: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-f *.o *.bin *.elf *.dis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更复杂的一个例子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510</TotalTime>
  <Words>1884</Words>
  <Application>Microsoft Office PowerPoint</Application>
  <PresentationFormat>全屏显示(4:3)</PresentationFormat>
  <Paragraphs>244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Concourse</vt:lpstr>
      <vt:lpstr>嵌入式ARM体系入门与嵌入式C语言训练 </vt:lpstr>
      <vt:lpstr>Makefile</vt:lpstr>
      <vt:lpstr>Makefile</vt:lpstr>
      <vt:lpstr>Makefie简单入门</vt:lpstr>
      <vt:lpstr>Makefile简单入门</vt:lpstr>
      <vt:lpstr>Makefile实例</vt:lpstr>
      <vt:lpstr>Makefile实例讲解</vt:lpstr>
      <vt:lpstr>自动化变量</vt:lpstr>
      <vt:lpstr>更复杂的一个例子</vt:lpstr>
      <vt:lpstr>定义变量</vt:lpstr>
      <vt:lpstr>使用变量</vt:lpstr>
      <vt:lpstr>程序的链接</vt:lpstr>
      <vt:lpstr>程序的链接</vt:lpstr>
      <vt:lpstr>程序的链接</vt:lpstr>
      <vt:lpstr>程序的链接</vt:lpstr>
      <vt:lpstr>程序的链接</vt:lpstr>
      <vt:lpstr>链接地址</vt:lpstr>
      <vt:lpstr>链接地址</vt:lpstr>
      <vt:lpstr>链接地址</vt:lpstr>
      <vt:lpstr>链接脚本</vt:lpstr>
      <vt:lpstr>链接脚本</vt:lpstr>
      <vt:lpstr>链接脚本</vt:lpstr>
      <vt:lpstr>链接脚本</vt:lpstr>
      <vt:lpstr>链接脚本</vt:lpstr>
      <vt:lpstr>链接脚本</vt:lpstr>
      <vt:lpstr>一个链接脚本的例子</vt:lpstr>
      <vt:lpstr>一个链接脚本的例子</vt:lpstr>
      <vt:lpstr>一个链接脚本的例子</vt:lpstr>
      <vt:lpstr>链接地址与加载地址</vt:lpstr>
      <vt:lpstr>链接地址与加载地址</vt:lpstr>
      <vt:lpstr>Objcopy命令</vt:lpstr>
      <vt:lpstr>Objdump命令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嵌入式ARM体系入门与嵌入式C语言训练 </dc:title>
  <dc:creator>insswer</dc:creator>
  <cp:lastModifiedBy>insswer</cp:lastModifiedBy>
  <cp:revision>193</cp:revision>
  <dcterms:created xsi:type="dcterms:W3CDTF">2013-05-24T01:52:15Z</dcterms:created>
  <dcterms:modified xsi:type="dcterms:W3CDTF">2013-05-25T08:53:47Z</dcterms:modified>
</cp:coreProperties>
</file>