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3" r:id="rId39"/>
    <p:sldId id="294"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343" autoAdjust="0"/>
    <p:restoredTop sz="95372" autoAdjust="0"/>
  </p:normalViewPr>
  <p:slideViewPr>
    <p:cSldViewPr>
      <p:cViewPr>
        <p:scale>
          <a:sx n="75" d="100"/>
          <a:sy n="75" d="100"/>
        </p:scale>
        <p:origin x="-1122" y="-3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44213AF-26F6-41FA-8D85-E2C5388D6E58}" type="datetimeFigureOut">
              <a:rPr lang="en-US" smtClean="0"/>
              <a:pPr/>
              <a:t>5/26/2013</a:t>
            </a:fld>
            <a:endParaRPr lang="en-US" dirty="0">
              <a:solidFill>
                <a:srgbClr val="FFFFFF"/>
              </a:solidFill>
            </a:endParaRPr>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44213AF-26F6-41FA-8D85-E2C5388D6E58}" type="datetimeFigureOut">
              <a:rPr lang="en-US" smtClean="0"/>
              <a:pPr/>
              <a:t>5/26/2013</a:t>
            </a:fld>
            <a:endParaRPr lang="en-US"/>
          </a:p>
        </p:txBody>
      </p:sp>
      <p:sp>
        <p:nvSpPr>
          <p:cNvPr id="5" name="页脚占位符 4"/>
          <p:cNvSpPr>
            <a:spLocks noGrp="1"/>
          </p:cNvSpPr>
          <p:nvPr>
            <p:ph type="ftr" sz="quarter" idx="11"/>
          </p:nvPr>
        </p:nvSpPr>
        <p:spPr/>
        <p:txBody>
          <a:bodyPr/>
          <a:lstStyle>
            <a:extLst/>
          </a:lstStyle>
          <a:p>
            <a:endParaRPr kumimoji="0" lang="en-US"/>
          </a:p>
        </p:txBody>
      </p:sp>
      <p:sp>
        <p:nvSpPr>
          <p:cNvPr id="6" name="灯片编号占位符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44213AF-26F6-41FA-8D85-E2C5388D6E58}" type="datetimeFigureOut">
              <a:rPr lang="en-US" smtClean="0"/>
              <a:pPr/>
              <a:t>5/26/2013</a:t>
            </a:fld>
            <a:endParaRPr lang="en-US"/>
          </a:p>
        </p:txBody>
      </p:sp>
      <p:sp>
        <p:nvSpPr>
          <p:cNvPr id="5" name="页脚占位符 4"/>
          <p:cNvSpPr>
            <a:spLocks noGrp="1"/>
          </p:cNvSpPr>
          <p:nvPr>
            <p:ph type="ftr" sz="quarter" idx="11"/>
          </p:nvPr>
        </p:nvSpPr>
        <p:spPr/>
        <p:txBody>
          <a:bodyPr/>
          <a:lstStyle>
            <a:extLst/>
          </a:lstStyle>
          <a:p>
            <a:endParaRPr kumimoji="0" lang="en-US"/>
          </a:p>
        </p:txBody>
      </p:sp>
      <p:sp>
        <p:nvSpPr>
          <p:cNvPr id="6" name="灯片编号占位符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44213AF-26F6-41FA-8D85-E2C5388D6E58}" type="datetimeFigureOut">
              <a:rPr lang="en-US" smtClean="0"/>
              <a:pPr/>
              <a:t>5/26/2013</a:t>
            </a:fld>
            <a:endParaRPr lang="en-US"/>
          </a:p>
        </p:txBody>
      </p:sp>
      <p:sp>
        <p:nvSpPr>
          <p:cNvPr id="5" name="页脚占位符 4"/>
          <p:cNvSpPr>
            <a:spLocks noGrp="1"/>
          </p:cNvSpPr>
          <p:nvPr>
            <p:ph type="ftr" sz="quarter" idx="11"/>
          </p:nvPr>
        </p:nvSpPr>
        <p:spPr/>
        <p:txBody>
          <a:bodyPr/>
          <a:lstStyle>
            <a:extLst/>
          </a:lstStyle>
          <a:p>
            <a:endParaRPr kumimoji="0" lang="en-US"/>
          </a:p>
        </p:txBody>
      </p:sp>
      <p:sp>
        <p:nvSpPr>
          <p:cNvPr id="6" name="灯片编号占位符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44213AF-26F6-41FA-8D85-E2C5388D6E58}" type="datetimeFigureOut">
              <a:rPr lang="en-US" smtClean="0"/>
              <a:pPr/>
              <a:t>5/26/2013</a:t>
            </a:fld>
            <a:endParaRPr lang="en-US"/>
          </a:p>
        </p:txBody>
      </p:sp>
      <p:sp>
        <p:nvSpPr>
          <p:cNvPr id="5" name="页脚占位符 4"/>
          <p:cNvSpPr>
            <a:spLocks noGrp="1"/>
          </p:cNvSpPr>
          <p:nvPr>
            <p:ph type="ftr" sz="quarter" idx="11"/>
          </p:nvPr>
        </p:nvSpPr>
        <p:spPr/>
        <p:txBody>
          <a:bodyPr/>
          <a:lstStyle>
            <a:extLst/>
          </a:lstStyle>
          <a:p>
            <a:endParaRPr kumimoji="0" lang="en-US"/>
          </a:p>
        </p:txBody>
      </p:sp>
      <p:sp>
        <p:nvSpPr>
          <p:cNvPr id="6" name="灯片编号占位符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44213AF-26F6-41FA-8D85-E2C5388D6E58}" type="datetimeFigureOut">
              <a:rPr lang="en-US" smtClean="0"/>
              <a:pPr/>
              <a:t>5/26/2013</a:t>
            </a:fld>
            <a:endParaRPr lang="en-US"/>
          </a:p>
        </p:txBody>
      </p:sp>
      <p:sp>
        <p:nvSpPr>
          <p:cNvPr id="6" name="页脚占位符 5"/>
          <p:cNvSpPr>
            <a:spLocks noGrp="1"/>
          </p:cNvSpPr>
          <p:nvPr>
            <p:ph type="ftr" sz="quarter" idx="11"/>
          </p:nvPr>
        </p:nvSpPr>
        <p:spPr/>
        <p:txBody>
          <a:bodyPr/>
          <a:lstStyle>
            <a:extLst/>
          </a:lstStyle>
          <a:p>
            <a:endParaRPr kumimoji="0" lang="en-US"/>
          </a:p>
        </p:txBody>
      </p:sp>
      <p:sp>
        <p:nvSpPr>
          <p:cNvPr id="7" name="灯片编号占位符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44213AF-26F6-41FA-8D85-E2C5388D6E58}" type="datetimeFigureOut">
              <a:rPr lang="en-US" smtClean="0"/>
              <a:pPr/>
              <a:t>5/26/2013</a:t>
            </a:fld>
            <a:endParaRPr lang="en-US"/>
          </a:p>
        </p:txBody>
      </p:sp>
      <p:sp>
        <p:nvSpPr>
          <p:cNvPr id="8" name="页脚占位符 7"/>
          <p:cNvSpPr>
            <a:spLocks noGrp="1"/>
          </p:cNvSpPr>
          <p:nvPr>
            <p:ph type="ftr" sz="quarter" idx="11"/>
          </p:nvPr>
        </p:nvSpPr>
        <p:spPr/>
        <p:txBody>
          <a:bodyPr/>
          <a:lstStyle>
            <a:extLst/>
          </a:lstStyle>
          <a:p>
            <a:endParaRPr kumimoji="0" lang="en-US"/>
          </a:p>
        </p:txBody>
      </p:sp>
      <p:sp>
        <p:nvSpPr>
          <p:cNvPr id="9" name="灯片编号占位符 8"/>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544213AF-26F6-41FA-8D85-E2C5388D6E58}" type="datetimeFigureOut">
              <a:rPr lang="en-US" smtClean="0"/>
              <a:pPr/>
              <a:t>5/26/2013</a:t>
            </a:fld>
            <a:endParaRPr lang="en-US"/>
          </a:p>
        </p:txBody>
      </p:sp>
      <p:sp>
        <p:nvSpPr>
          <p:cNvPr id="4" name="页脚占位符 3"/>
          <p:cNvSpPr>
            <a:spLocks noGrp="1"/>
          </p:cNvSpPr>
          <p:nvPr>
            <p:ph type="ftr" sz="quarter" idx="11"/>
          </p:nvPr>
        </p:nvSpPr>
        <p:spPr/>
        <p:txBody>
          <a:bodyPr/>
          <a:lstStyle>
            <a:extLst/>
          </a:lstStyle>
          <a:p>
            <a:endParaRPr kumimoji="0" lang="en-US"/>
          </a:p>
        </p:txBody>
      </p:sp>
      <p:sp>
        <p:nvSpPr>
          <p:cNvPr id="5" name="灯片编号占位符 4"/>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44213AF-26F6-41FA-8D85-E2C5388D6E58}" type="datetimeFigureOut">
              <a:rPr lang="en-US" smtClean="0"/>
              <a:pPr/>
              <a:t>5/26/2013</a:t>
            </a:fld>
            <a:endParaRPr lang="en-US"/>
          </a:p>
        </p:txBody>
      </p:sp>
      <p:sp>
        <p:nvSpPr>
          <p:cNvPr id="3" name="页脚占位符 2"/>
          <p:cNvSpPr>
            <a:spLocks noGrp="1"/>
          </p:cNvSpPr>
          <p:nvPr>
            <p:ph type="ftr" sz="quarter" idx="11"/>
          </p:nvPr>
        </p:nvSpPr>
        <p:spPr/>
        <p:txBody>
          <a:bodyPr/>
          <a:lstStyle>
            <a:extLst/>
          </a:lstStyle>
          <a:p>
            <a:endParaRPr kumimoji="0" lang="en-US"/>
          </a:p>
        </p:txBody>
      </p:sp>
      <p:sp>
        <p:nvSpPr>
          <p:cNvPr id="4" name="灯片编号占位符 3"/>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544213AF-26F6-41FA-8D85-E2C5388D6E58}" type="datetimeFigureOut">
              <a:rPr lang="en-US" smtClean="0"/>
              <a:pPr/>
              <a:t>5/26/2013</a:t>
            </a:fld>
            <a:endParaRPr lang="en-US"/>
          </a:p>
        </p:txBody>
      </p:sp>
      <p:sp>
        <p:nvSpPr>
          <p:cNvPr id="6" name="页脚占位符 5"/>
          <p:cNvSpPr>
            <a:spLocks noGrp="1"/>
          </p:cNvSpPr>
          <p:nvPr>
            <p:ph type="ftr" sz="quarter" idx="11"/>
          </p:nvPr>
        </p:nvSpPr>
        <p:spPr/>
        <p:txBody>
          <a:bodyPr/>
          <a:lstStyle>
            <a:extLst/>
          </a:lstStyle>
          <a:p>
            <a:endParaRPr kumimoji="0" lang="en-US"/>
          </a:p>
        </p:txBody>
      </p:sp>
      <p:sp>
        <p:nvSpPr>
          <p:cNvPr id="7" name="灯片编号占位符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44213AF-26F6-41FA-8D85-E2C5388D6E58}" type="datetimeFigureOut">
              <a:rPr lang="en-US" smtClean="0"/>
              <a:pPr/>
              <a:t>5/26/2013</a:t>
            </a:fld>
            <a:endParaRPr lang="en-US">
              <a:solidFill>
                <a:schemeClr val="tx1"/>
              </a:solidFill>
            </a:endParaRPr>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a:t>‹#›</a:t>
            </a:fld>
            <a:endParaRPr kumimoji="0" lang="en-US">
              <a:solidFill>
                <a:schemeClr val="tx1"/>
              </a:solidFill>
            </a:endParaRPr>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44213AF-26F6-41FA-8D85-E2C5388D6E58}" type="datetimeFigureOut">
              <a:rPr lang="en-US" smtClean="0"/>
              <a:pPr/>
              <a:t>5/26/2013</a:t>
            </a:fld>
            <a:endParaRPr lang="en-US" sz="1000" dirty="0">
              <a:solidFill>
                <a:schemeClr val="tx1"/>
              </a:solidFill>
            </a:endParaRPr>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qijiasi001@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85860"/>
            <a:ext cx="9144000" cy="1367809"/>
          </a:xfrm>
        </p:spPr>
        <p:txBody>
          <a:bodyPr>
            <a:normAutofit/>
          </a:bodyPr>
          <a:lstStyle/>
          <a:p>
            <a:pPr algn="ctr"/>
            <a:r>
              <a:rPr lang="zh-CN" altLang="en-US" sz="4000" dirty="0" smtClean="0">
                <a:latin typeface="幼圆" pitchFamily="49" charset="-122"/>
                <a:ea typeface="幼圆" pitchFamily="49" charset="-122"/>
              </a:rPr>
              <a:t>嵌入式</a:t>
            </a:r>
            <a:r>
              <a:rPr lang="en-US" altLang="zh-CN" sz="4000" dirty="0" smtClean="0">
                <a:latin typeface="幼圆" pitchFamily="49" charset="-122"/>
                <a:ea typeface="幼圆" pitchFamily="49" charset="-122"/>
              </a:rPr>
              <a:t>ARM</a:t>
            </a:r>
            <a:r>
              <a:rPr lang="zh-CN" altLang="en-US" sz="4000" dirty="0" smtClean="0">
                <a:latin typeface="幼圆" pitchFamily="49" charset="-122"/>
                <a:ea typeface="幼圆" pitchFamily="49" charset="-122"/>
              </a:rPr>
              <a:t>体系入门与嵌入式</a:t>
            </a:r>
            <a:r>
              <a:rPr lang="en-US" altLang="zh-CN" sz="4000" dirty="0" smtClean="0">
                <a:latin typeface="幼圆" pitchFamily="49" charset="-122"/>
                <a:ea typeface="幼圆" pitchFamily="49" charset="-122"/>
              </a:rPr>
              <a:t>C</a:t>
            </a:r>
            <a:r>
              <a:rPr lang="zh-CN" altLang="en-US" sz="4000" dirty="0" smtClean="0">
                <a:latin typeface="幼圆" pitchFamily="49" charset="-122"/>
                <a:ea typeface="幼圆" pitchFamily="49" charset="-122"/>
              </a:rPr>
              <a:t>语言训练 </a:t>
            </a:r>
            <a:endParaRPr lang="zh-CN" altLang="en-US" sz="4000" dirty="0">
              <a:latin typeface="幼圆" pitchFamily="49" charset="-122"/>
              <a:ea typeface="幼圆" pitchFamily="49" charset="-122"/>
            </a:endParaRPr>
          </a:p>
        </p:txBody>
      </p:sp>
      <p:sp>
        <p:nvSpPr>
          <p:cNvPr id="3" name="副标题 2"/>
          <p:cNvSpPr>
            <a:spLocks noGrp="1"/>
          </p:cNvSpPr>
          <p:nvPr>
            <p:ph type="subTitle" idx="1"/>
          </p:nvPr>
        </p:nvSpPr>
        <p:spPr>
          <a:xfrm>
            <a:off x="1142976" y="3286124"/>
            <a:ext cx="7772400" cy="1199704"/>
          </a:xfrm>
        </p:spPr>
        <p:txBody>
          <a:bodyPr/>
          <a:lstStyle/>
          <a:p>
            <a:r>
              <a:rPr lang="zh-CN" altLang="en-US" dirty="0" smtClean="0">
                <a:latin typeface="幼圆" pitchFamily="49" charset="-122"/>
                <a:ea typeface="幼圆" pitchFamily="49" charset="-122"/>
              </a:rPr>
              <a:t>一步步教你写简单嵌入式操作系统</a:t>
            </a:r>
            <a:endParaRPr lang="zh-CN" altLang="en-US" dirty="0"/>
          </a:p>
        </p:txBody>
      </p:sp>
      <p:sp>
        <p:nvSpPr>
          <p:cNvPr id="4" name="TextBox 3"/>
          <p:cNvSpPr txBox="1"/>
          <p:nvPr/>
        </p:nvSpPr>
        <p:spPr>
          <a:xfrm>
            <a:off x="2357422" y="5572140"/>
            <a:ext cx="5572164" cy="923330"/>
          </a:xfrm>
          <a:prstGeom prst="rect">
            <a:avLst/>
          </a:prstGeom>
          <a:noFill/>
        </p:spPr>
        <p:txBody>
          <a:bodyPr wrap="square" rtlCol="0">
            <a:spAutoFit/>
          </a:bodyPr>
          <a:lstStyle/>
          <a:p>
            <a:r>
              <a:rPr lang="zh-CN" altLang="en-US" dirty="0" smtClean="0"/>
              <a:t>演讲人：施家琪</a:t>
            </a:r>
            <a:endParaRPr lang="en-US" altLang="zh-CN" dirty="0" smtClean="0"/>
          </a:p>
          <a:p>
            <a:r>
              <a:rPr lang="zh-CN" altLang="en-US" dirty="0" smtClean="0"/>
              <a:t>邮箱：</a:t>
            </a:r>
            <a:r>
              <a:rPr lang="en-US" altLang="zh-CN" dirty="0" smtClean="0">
                <a:hlinkClick r:id="rId2"/>
              </a:rPr>
              <a:t>qijiasi001@gmail.com</a:t>
            </a:r>
            <a:endParaRPr lang="en-US" altLang="zh-CN" dirty="0" smtClean="0"/>
          </a:p>
          <a:p>
            <a:r>
              <a:rPr lang="en-US" altLang="zh-CN" dirty="0" smtClean="0"/>
              <a:t>QQ</a:t>
            </a:r>
            <a:r>
              <a:rPr lang="zh-CN" altLang="en-US" dirty="0" smtClean="0"/>
              <a:t>：</a:t>
            </a:r>
            <a:r>
              <a:rPr lang="en-US" altLang="zh-CN" dirty="0" smtClean="0"/>
              <a:t>419535348</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t>小端：数据的</a:t>
            </a:r>
            <a:r>
              <a:rPr lang="en-US" altLang="zh-CN" dirty="0" smtClean="0"/>
              <a:t>LSB</a:t>
            </a:r>
            <a:r>
              <a:rPr lang="zh-CN" altLang="en-US" dirty="0" smtClean="0"/>
              <a:t>存放在最低位。</a:t>
            </a:r>
            <a:endParaRPr lang="en-US" altLang="zh-CN" dirty="0" smtClean="0"/>
          </a:p>
          <a:p>
            <a:r>
              <a:rPr lang="zh-CN" altLang="en-US" dirty="0" smtClean="0"/>
              <a:t>大端：数据的</a:t>
            </a:r>
            <a:r>
              <a:rPr lang="en-US" altLang="zh-CN" dirty="0" smtClean="0"/>
              <a:t>MSB</a:t>
            </a:r>
            <a:r>
              <a:rPr lang="zh-CN" altLang="en-US" dirty="0" smtClean="0"/>
              <a:t>存放在最低位。</a:t>
            </a:r>
            <a:endParaRPr lang="en-US" altLang="zh-CN" dirty="0" smtClean="0"/>
          </a:p>
          <a:p>
            <a:r>
              <a:rPr lang="zh-CN" altLang="en-US" dirty="0" smtClean="0"/>
              <a:t>考虑数字</a:t>
            </a:r>
            <a:r>
              <a:rPr lang="en-US" altLang="zh-CN" dirty="0" smtClean="0"/>
              <a:t>0x12345678</a:t>
            </a:r>
            <a:r>
              <a:rPr lang="zh-CN" altLang="en-US" dirty="0" smtClean="0"/>
              <a:t>，这个数字有</a:t>
            </a:r>
            <a:r>
              <a:rPr lang="en-US" altLang="zh-CN" dirty="0" smtClean="0"/>
              <a:t>4</a:t>
            </a:r>
            <a:r>
              <a:rPr lang="zh-CN" altLang="en-US" dirty="0" smtClean="0"/>
              <a:t>个字节，分别是</a:t>
            </a:r>
            <a:r>
              <a:rPr lang="en-US" altLang="zh-CN" dirty="0" smtClean="0"/>
              <a:t>0x12,0x34,0x56,0x78</a:t>
            </a:r>
            <a:r>
              <a:rPr lang="zh-CN" altLang="en-US" dirty="0" smtClean="0"/>
              <a:t>。</a:t>
            </a:r>
            <a:endParaRPr lang="en-US" altLang="zh-CN" dirty="0" smtClean="0"/>
          </a:p>
          <a:p>
            <a:r>
              <a:rPr lang="zh-CN" altLang="en-US" dirty="0" smtClean="0"/>
              <a:t>大端中存储方式就是</a:t>
            </a:r>
            <a:endParaRPr lang="en-US" altLang="zh-CN" dirty="0" smtClean="0"/>
          </a:p>
          <a:p>
            <a:r>
              <a:rPr lang="en-US" altLang="zh-CN" dirty="0" smtClean="0"/>
              <a:t>0x0</a:t>
            </a:r>
            <a:r>
              <a:rPr lang="zh-CN" altLang="en-US" dirty="0" smtClean="0"/>
              <a:t>地址存放</a:t>
            </a:r>
            <a:r>
              <a:rPr lang="en-US" altLang="zh-CN" dirty="0" smtClean="0"/>
              <a:t>0x12</a:t>
            </a:r>
          </a:p>
          <a:p>
            <a:r>
              <a:rPr lang="en-US" altLang="zh-CN" dirty="0" smtClean="0"/>
              <a:t>0x1</a:t>
            </a:r>
            <a:r>
              <a:rPr lang="zh-CN" altLang="en-US" dirty="0" smtClean="0"/>
              <a:t>地址存放</a:t>
            </a:r>
            <a:r>
              <a:rPr lang="en-US" altLang="zh-CN" dirty="0" smtClean="0"/>
              <a:t>0x34</a:t>
            </a:r>
          </a:p>
          <a:p>
            <a:r>
              <a:rPr lang="en-US" altLang="zh-CN" dirty="0" smtClean="0"/>
              <a:t>0x2</a:t>
            </a:r>
            <a:r>
              <a:rPr lang="zh-CN" altLang="en-US" dirty="0" smtClean="0"/>
              <a:t>地址存放</a:t>
            </a:r>
            <a:r>
              <a:rPr lang="en-US" altLang="zh-CN" dirty="0" smtClean="0"/>
              <a:t>0x56</a:t>
            </a:r>
          </a:p>
          <a:p>
            <a:r>
              <a:rPr lang="en-US" altLang="zh-CN" dirty="0" smtClean="0"/>
              <a:t>0x3</a:t>
            </a:r>
            <a:r>
              <a:rPr lang="zh-CN" altLang="en-US" dirty="0" smtClean="0"/>
              <a:t>地址存放</a:t>
            </a:r>
            <a:r>
              <a:rPr lang="en-US" altLang="zh-CN" dirty="0" smtClean="0"/>
              <a:t>0x78</a:t>
            </a:r>
            <a:r>
              <a:rPr lang="zh-CN" altLang="en-US" dirty="0" smtClean="0"/>
              <a:t>，其实这个存放方式就是人类书写数字的方式。</a:t>
            </a:r>
            <a:endParaRPr lang="zh-CN" altLang="en-US" dirty="0"/>
          </a:p>
        </p:txBody>
      </p:sp>
      <p:sp>
        <p:nvSpPr>
          <p:cNvPr id="3" name="标题 2"/>
          <p:cNvSpPr>
            <a:spLocks noGrp="1"/>
          </p:cNvSpPr>
          <p:nvPr>
            <p:ph type="title"/>
          </p:nvPr>
        </p:nvSpPr>
        <p:spPr/>
        <p:txBody>
          <a:bodyPr/>
          <a:lstStyle/>
          <a:p>
            <a:r>
              <a:rPr lang="zh-CN" altLang="en-US" dirty="0" smtClean="0"/>
              <a:t>大端与小端</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t>而小端则是：</a:t>
            </a:r>
            <a:endParaRPr lang="en-US" altLang="zh-CN" dirty="0" smtClean="0"/>
          </a:p>
          <a:p>
            <a:r>
              <a:rPr lang="en-US" altLang="zh-CN" dirty="0" smtClean="0"/>
              <a:t>0x0  0x78</a:t>
            </a:r>
          </a:p>
          <a:p>
            <a:r>
              <a:rPr lang="en-US" altLang="zh-CN" dirty="0" smtClean="0"/>
              <a:t>0x1  0x56</a:t>
            </a:r>
          </a:p>
          <a:p>
            <a:r>
              <a:rPr lang="en-US" altLang="zh-CN" dirty="0" smtClean="0"/>
              <a:t>0x2  0x34</a:t>
            </a:r>
          </a:p>
          <a:p>
            <a:r>
              <a:rPr lang="en-US" altLang="zh-CN" dirty="0" smtClean="0"/>
              <a:t>0x3  0x12</a:t>
            </a:r>
          </a:p>
          <a:p>
            <a:r>
              <a:rPr lang="zh-CN" altLang="en-US" dirty="0" smtClean="0"/>
              <a:t>比较反人类不是么？</a:t>
            </a:r>
            <a:endParaRPr lang="en-US" altLang="zh-CN" dirty="0" smtClean="0"/>
          </a:p>
          <a:p>
            <a:endParaRPr lang="en-US" altLang="zh-CN" dirty="0" smtClean="0"/>
          </a:p>
          <a:p>
            <a:r>
              <a:rPr lang="zh-CN" altLang="en-US" dirty="0" smtClean="0"/>
              <a:t>下面我介绍指令集，要记住一点，不同的</a:t>
            </a:r>
            <a:r>
              <a:rPr lang="en-US" altLang="zh-CN" dirty="0" smtClean="0"/>
              <a:t>ARM</a:t>
            </a:r>
            <a:r>
              <a:rPr lang="zh-CN" altLang="en-US" dirty="0" smtClean="0"/>
              <a:t>版本对应的指令集编码方式是不同的！我这边只讲</a:t>
            </a:r>
            <a:r>
              <a:rPr lang="en-US" altLang="zh-CN" dirty="0" smtClean="0"/>
              <a:t>ARMv4</a:t>
            </a:r>
            <a:r>
              <a:rPr lang="zh-CN" altLang="en-US" dirty="0" smtClean="0"/>
              <a:t>的，</a:t>
            </a:r>
            <a:r>
              <a:rPr lang="en-US" altLang="zh-CN" dirty="0" smtClean="0"/>
              <a:t>ARM</a:t>
            </a:r>
            <a:r>
              <a:rPr lang="zh-CN" altLang="en-US" dirty="0" smtClean="0"/>
              <a:t>是有兼容性的，</a:t>
            </a:r>
            <a:r>
              <a:rPr lang="en-US" altLang="zh-CN" dirty="0" smtClean="0"/>
              <a:t>v4</a:t>
            </a:r>
            <a:r>
              <a:rPr lang="zh-CN" altLang="en-US" dirty="0" smtClean="0"/>
              <a:t>的指令集</a:t>
            </a:r>
            <a:r>
              <a:rPr lang="en-US" altLang="zh-CN" dirty="0" smtClean="0"/>
              <a:t>v7</a:t>
            </a:r>
            <a:r>
              <a:rPr lang="zh-CN" altLang="en-US" dirty="0" smtClean="0"/>
              <a:t>的内核也可以跑。</a:t>
            </a:r>
            <a:endParaRPr lang="zh-CN" altLang="en-US" dirty="0"/>
          </a:p>
        </p:txBody>
      </p:sp>
      <p:sp>
        <p:nvSpPr>
          <p:cNvPr id="3" name="标题 2"/>
          <p:cNvSpPr>
            <a:spLocks noGrp="1"/>
          </p:cNvSpPr>
          <p:nvPr>
            <p:ph type="title"/>
          </p:nvPr>
        </p:nvSpPr>
        <p:spPr/>
        <p:txBody>
          <a:bodyPr/>
          <a:lstStyle/>
          <a:p>
            <a:r>
              <a:rPr lang="zh-CN" altLang="en-US" dirty="0" smtClean="0"/>
              <a:t>大端与小端</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None/>
            </a:pPr>
            <a:endParaRPr lang="en-US" altLang="zh-CN" dirty="0" smtClean="0"/>
          </a:p>
          <a:p>
            <a:r>
              <a:rPr lang="en-US" altLang="zh-CN" dirty="0" err="1" smtClean="0"/>
              <a:t>mov</a:t>
            </a:r>
            <a:r>
              <a:rPr lang="zh-CN" altLang="en-US" dirty="0" smtClean="0"/>
              <a:t>指令是将一</a:t>
            </a:r>
            <a:r>
              <a:rPr lang="zh-CN" altLang="en-US" smtClean="0"/>
              <a:t>个常数或</a:t>
            </a:r>
            <a:r>
              <a:rPr lang="zh-CN" altLang="en-US" dirty="0" smtClean="0"/>
              <a:t>一个通用寄存器的数据传递给另一个数据。比如：</a:t>
            </a:r>
            <a:endParaRPr lang="en-US" altLang="zh-CN" dirty="0" smtClean="0"/>
          </a:p>
          <a:p>
            <a:r>
              <a:rPr lang="en-US" altLang="zh-CN" dirty="0" err="1" smtClean="0"/>
              <a:t>mov</a:t>
            </a:r>
            <a:r>
              <a:rPr lang="en-US" altLang="zh-CN" dirty="0" smtClean="0"/>
              <a:t>   r0,  #0x1</a:t>
            </a:r>
          </a:p>
          <a:p>
            <a:r>
              <a:rPr lang="zh-CN" altLang="en-US" dirty="0" smtClean="0"/>
              <a:t>就是将</a:t>
            </a:r>
            <a:r>
              <a:rPr lang="en-US" altLang="zh-CN" dirty="0" smtClean="0"/>
              <a:t>0x1</a:t>
            </a:r>
            <a:r>
              <a:rPr lang="zh-CN" altLang="en-US" dirty="0" smtClean="0"/>
              <a:t>传输到</a:t>
            </a:r>
            <a:r>
              <a:rPr lang="en-US" altLang="zh-CN" dirty="0" smtClean="0"/>
              <a:t>r0</a:t>
            </a:r>
            <a:r>
              <a:rPr lang="zh-CN" altLang="en-US" dirty="0" smtClean="0"/>
              <a:t>中（注意汇编中立即数前面要加个</a:t>
            </a:r>
            <a:r>
              <a:rPr lang="en-US" altLang="zh-CN" dirty="0" smtClean="0"/>
              <a:t>#</a:t>
            </a:r>
            <a:r>
              <a:rPr lang="zh-CN" altLang="en-US" dirty="0" smtClean="0"/>
              <a:t>符号</a:t>
            </a:r>
            <a:r>
              <a:rPr lang="en-US" altLang="zh-CN" dirty="0" smtClean="0"/>
              <a:t>)</a:t>
            </a:r>
          </a:p>
          <a:p>
            <a:r>
              <a:rPr lang="zh-CN" altLang="en-US" dirty="0" smtClean="0"/>
              <a:t>又比如：</a:t>
            </a:r>
            <a:endParaRPr lang="en-US" altLang="zh-CN" dirty="0" smtClean="0"/>
          </a:p>
          <a:p>
            <a:r>
              <a:rPr lang="en-US" altLang="zh-CN" dirty="0" err="1" smtClean="0"/>
              <a:t>mov</a:t>
            </a:r>
            <a:r>
              <a:rPr lang="en-US" altLang="zh-CN" dirty="0" smtClean="0"/>
              <a:t>   r0,  r1</a:t>
            </a:r>
          </a:p>
          <a:p>
            <a:r>
              <a:rPr lang="zh-CN" altLang="en-US" dirty="0" smtClean="0"/>
              <a:t>就是将</a:t>
            </a:r>
            <a:r>
              <a:rPr lang="en-US" altLang="zh-CN" dirty="0" smtClean="0"/>
              <a:t>r1</a:t>
            </a:r>
            <a:r>
              <a:rPr lang="zh-CN" altLang="en-US" dirty="0" smtClean="0"/>
              <a:t>传输到</a:t>
            </a:r>
            <a:r>
              <a:rPr lang="en-US" altLang="zh-CN" dirty="0" smtClean="0"/>
              <a:t>r0</a:t>
            </a:r>
            <a:r>
              <a:rPr lang="zh-CN" altLang="en-US" dirty="0" smtClean="0"/>
              <a:t>当中。相当简单不是么？</a:t>
            </a:r>
            <a:endParaRPr lang="en-US" altLang="zh-CN" dirty="0" smtClean="0"/>
          </a:p>
        </p:txBody>
      </p:sp>
      <p:sp>
        <p:nvSpPr>
          <p:cNvPr id="3" name="标题 2"/>
          <p:cNvSpPr>
            <a:spLocks noGrp="1"/>
          </p:cNvSpPr>
          <p:nvPr>
            <p:ph type="title"/>
          </p:nvPr>
        </p:nvSpPr>
        <p:spPr/>
        <p:txBody>
          <a:bodyPr/>
          <a:lstStyle/>
          <a:p>
            <a:r>
              <a:rPr lang="en-US" altLang="zh-CN" dirty="0" smtClean="0"/>
              <a:t>MOV</a:t>
            </a:r>
            <a:r>
              <a:rPr lang="zh-CN" altLang="en-US" dirty="0" smtClean="0"/>
              <a:t>指令</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altLang="zh-CN" dirty="0" smtClean="0"/>
              <a:t>MOV</a:t>
            </a:r>
            <a:r>
              <a:rPr lang="zh-CN" altLang="en-US" dirty="0" smtClean="0"/>
              <a:t>指令有几个新手最容易犯的错误：</a:t>
            </a:r>
            <a:endParaRPr lang="en-US" altLang="zh-CN" dirty="0" smtClean="0"/>
          </a:p>
          <a:p>
            <a:r>
              <a:rPr lang="en-US" altLang="zh-CN" dirty="0" smtClean="0"/>
              <a:t>1. </a:t>
            </a:r>
            <a:r>
              <a:rPr lang="zh-CN" altLang="en-US" dirty="0" smtClean="0"/>
              <a:t>和</a:t>
            </a:r>
            <a:r>
              <a:rPr lang="en-US" altLang="zh-CN" dirty="0" smtClean="0"/>
              <a:t>X86</a:t>
            </a:r>
            <a:r>
              <a:rPr lang="zh-CN" altLang="en-US" dirty="0" smtClean="0"/>
              <a:t>的</a:t>
            </a:r>
            <a:r>
              <a:rPr lang="en-US" altLang="zh-CN" dirty="0" err="1" smtClean="0"/>
              <a:t>mov</a:t>
            </a:r>
            <a:r>
              <a:rPr lang="zh-CN" altLang="en-US" dirty="0" smtClean="0"/>
              <a:t>指令弄混，</a:t>
            </a:r>
            <a:r>
              <a:rPr lang="en-US" altLang="zh-CN" dirty="0" smtClean="0"/>
              <a:t>ARM</a:t>
            </a:r>
            <a:r>
              <a:rPr lang="zh-CN" altLang="en-US" dirty="0" smtClean="0"/>
              <a:t>的</a:t>
            </a:r>
            <a:r>
              <a:rPr lang="en-US" altLang="zh-CN" dirty="0" err="1" smtClean="0"/>
              <a:t>mov</a:t>
            </a:r>
            <a:r>
              <a:rPr lang="zh-CN" altLang="en-US" dirty="0" smtClean="0"/>
              <a:t>指令不能将一个内存地址传给通用寄存器！这是因为通用寄存器和内存之间没有直接数据通路！</a:t>
            </a:r>
            <a:endParaRPr lang="en-US" altLang="zh-CN" dirty="0" smtClean="0"/>
          </a:p>
          <a:p>
            <a:r>
              <a:rPr lang="en-US" altLang="zh-CN" dirty="0" smtClean="0"/>
              <a:t>2. ARM</a:t>
            </a:r>
            <a:r>
              <a:rPr lang="zh-CN" altLang="en-US" dirty="0" smtClean="0"/>
              <a:t>的</a:t>
            </a:r>
            <a:r>
              <a:rPr lang="en-US" altLang="zh-CN" dirty="0" err="1" smtClean="0"/>
              <a:t>mov</a:t>
            </a:r>
            <a:r>
              <a:rPr lang="zh-CN" altLang="en-US" dirty="0" smtClean="0"/>
              <a:t>指令的寄存器不能是</a:t>
            </a:r>
            <a:r>
              <a:rPr lang="en-US" altLang="zh-CN" dirty="0" err="1" smtClean="0"/>
              <a:t>cpsr</a:t>
            </a:r>
            <a:r>
              <a:rPr lang="zh-CN" altLang="en-US" dirty="0" smtClean="0"/>
              <a:t>或其他协处理器的寄存器。</a:t>
            </a:r>
            <a:r>
              <a:rPr lang="en-US" altLang="zh-CN" dirty="0" err="1" smtClean="0"/>
              <a:t>mov</a:t>
            </a:r>
            <a:r>
              <a:rPr lang="zh-CN" altLang="en-US" dirty="0" smtClean="0"/>
              <a:t>指令中只能出现</a:t>
            </a:r>
            <a:r>
              <a:rPr lang="en-US" altLang="zh-CN" dirty="0" smtClean="0"/>
              <a:t>r0-r15</a:t>
            </a:r>
            <a:r>
              <a:rPr lang="zh-CN" altLang="en-US" dirty="0" smtClean="0"/>
              <a:t>这</a:t>
            </a:r>
            <a:r>
              <a:rPr lang="en-US" altLang="zh-CN" dirty="0" smtClean="0"/>
              <a:t>16</a:t>
            </a:r>
            <a:r>
              <a:rPr lang="zh-CN" altLang="en-US" dirty="0" smtClean="0"/>
              <a:t>个寄存器！</a:t>
            </a:r>
            <a:endParaRPr lang="en-US" altLang="zh-CN" dirty="0" smtClean="0"/>
          </a:p>
          <a:p>
            <a:r>
              <a:rPr lang="en-US" altLang="zh-CN" dirty="0" smtClean="0"/>
              <a:t>3. ARM</a:t>
            </a:r>
            <a:r>
              <a:rPr lang="zh-CN" altLang="en-US" dirty="0" smtClean="0"/>
              <a:t>的</a:t>
            </a:r>
            <a:r>
              <a:rPr lang="en-US" altLang="zh-CN" dirty="0" err="1" smtClean="0"/>
              <a:t>mov</a:t>
            </a:r>
            <a:r>
              <a:rPr lang="zh-CN" altLang="en-US" dirty="0" smtClean="0"/>
              <a:t>指令有个很有意思的特性。那就是虽然</a:t>
            </a:r>
            <a:r>
              <a:rPr lang="en-US" altLang="zh-CN" dirty="0" err="1" smtClean="0"/>
              <a:t>mov</a:t>
            </a:r>
            <a:r>
              <a:rPr lang="zh-CN" altLang="en-US" dirty="0" smtClean="0"/>
              <a:t>指令可以将</a:t>
            </a:r>
            <a:r>
              <a:rPr lang="en-US" altLang="zh-CN" dirty="0" smtClean="0"/>
              <a:t>32</a:t>
            </a:r>
            <a:r>
              <a:rPr lang="zh-CN" altLang="en-US" dirty="0" smtClean="0"/>
              <a:t>位立即数传输到寄存器，但是不是所有的</a:t>
            </a:r>
            <a:r>
              <a:rPr lang="en-US" altLang="zh-CN" dirty="0" smtClean="0"/>
              <a:t>32</a:t>
            </a:r>
            <a:r>
              <a:rPr lang="zh-CN" altLang="en-US" dirty="0" smtClean="0"/>
              <a:t>位立即数都可以！你肯定要问我为什么，我后面就来说这个问题：</a:t>
            </a:r>
            <a:endParaRPr lang="zh-CN" altLang="en-US" dirty="0"/>
          </a:p>
        </p:txBody>
      </p:sp>
      <p:sp>
        <p:nvSpPr>
          <p:cNvPr id="3" name="标题 2"/>
          <p:cNvSpPr>
            <a:spLocks noGrp="1"/>
          </p:cNvSpPr>
          <p:nvPr>
            <p:ph type="title"/>
          </p:nvPr>
        </p:nvSpPr>
        <p:spPr/>
        <p:txBody>
          <a:bodyPr/>
          <a:lstStyle/>
          <a:p>
            <a:r>
              <a:rPr lang="en-US" altLang="zh-CN" dirty="0" smtClean="0"/>
              <a:t>MOV</a:t>
            </a:r>
            <a:r>
              <a:rPr lang="zh-CN" altLang="en-US" dirty="0" smtClean="0"/>
              <a:t>指令</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为什么不能表达所有</a:t>
            </a:r>
            <a:r>
              <a:rPr lang="en-US" altLang="zh-CN" dirty="0" smtClean="0"/>
              <a:t>32</a:t>
            </a:r>
            <a:r>
              <a:rPr lang="zh-CN" altLang="en-US" dirty="0" smtClean="0"/>
              <a:t>位数呢，看看</a:t>
            </a:r>
            <a:r>
              <a:rPr lang="en-US" altLang="zh-CN" dirty="0" smtClean="0"/>
              <a:t>MOV</a:t>
            </a:r>
            <a:r>
              <a:rPr lang="zh-CN" altLang="en-US" dirty="0" smtClean="0"/>
              <a:t>的编码方式吧：</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立即数用</a:t>
            </a:r>
            <a:r>
              <a:rPr lang="en-US" altLang="zh-CN" dirty="0" smtClean="0"/>
              <a:t>12</a:t>
            </a:r>
            <a:r>
              <a:rPr lang="zh-CN" altLang="en-US" dirty="0" smtClean="0"/>
              <a:t>位表示，显然</a:t>
            </a:r>
            <a:r>
              <a:rPr lang="en-US" altLang="zh-CN" dirty="0" smtClean="0"/>
              <a:t>12</a:t>
            </a:r>
            <a:r>
              <a:rPr lang="zh-CN" altLang="en-US" dirty="0" smtClean="0"/>
              <a:t>位最多也就是表示</a:t>
            </a:r>
            <a:r>
              <a:rPr lang="en-US" altLang="zh-CN" dirty="0" smtClean="0"/>
              <a:t>4K</a:t>
            </a:r>
            <a:r>
              <a:rPr lang="zh-CN" altLang="en-US" dirty="0" smtClean="0"/>
              <a:t>个数字，肯定不能表达完所有</a:t>
            </a:r>
            <a:r>
              <a:rPr lang="en-US" altLang="zh-CN" dirty="0" smtClean="0"/>
              <a:t>32</a:t>
            </a:r>
            <a:r>
              <a:rPr lang="zh-CN" altLang="en-US" dirty="0" smtClean="0"/>
              <a:t>位数。那么</a:t>
            </a:r>
            <a:r>
              <a:rPr lang="en-US" altLang="zh-CN" dirty="0" smtClean="0"/>
              <a:t>ARM</a:t>
            </a:r>
            <a:r>
              <a:rPr lang="zh-CN" altLang="en-US" dirty="0" smtClean="0"/>
              <a:t>是怎么做的呢？</a:t>
            </a:r>
            <a:endParaRPr lang="en-US" altLang="zh-CN" dirty="0" smtClean="0"/>
          </a:p>
          <a:p>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dirty="0" smtClean="0"/>
              <a:t>ARM</a:t>
            </a:r>
            <a:r>
              <a:rPr lang="zh-CN" altLang="en-US" dirty="0" smtClean="0"/>
              <a:t>的立即数表示方式</a:t>
            </a:r>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428596" y="2500306"/>
            <a:ext cx="8358214" cy="592036"/>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ARM</a:t>
            </a:r>
            <a:r>
              <a:rPr lang="zh-CN" altLang="en-US" dirty="0" smtClean="0"/>
              <a:t>将这</a:t>
            </a:r>
            <a:r>
              <a:rPr lang="en-US" altLang="zh-CN" dirty="0" smtClean="0"/>
              <a:t>12</a:t>
            </a:r>
            <a:r>
              <a:rPr lang="zh-CN" altLang="en-US" dirty="0" smtClean="0"/>
              <a:t>位数拆成两个部分，一个部分是</a:t>
            </a:r>
            <a:r>
              <a:rPr lang="en-US" altLang="zh-CN" dirty="0" smtClean="0"/>
              <a:t>8</a:t>
            </a:r>
            <a:r>
              <a:rPr lang="zh-CN" altLang="en-US" dirty="0" smtClean="0"/>
              <a:t>位常数</a:t>
            </a:r>
            <a:r>
              <a:rPr lang="en-US" altLang="zh-CN" dirty="0" smtClean="0"/>
              <a:t>A(0</a:t>
            </a:r>
            <a:r>
              <a:rPr lang="zh-CN" altLang="en-US" dirty="0" smtClean="0"/>
              <a:t>到</a:t>
            </a:r>
            <a:r>
              <a:rPr lang="en-US" altLang="zh-CN" dirty="0" smtClean="0"/>
              <a:t>255</a:t>
            </a:r>
            <a:r>
              <a:rPr lang="zh-CN" altLang="en-US" dirty="0" smtClean="0"/>
              <a:t>）</a:t>
            </a:r>
            <a:r>
              <a:rPr lang="en-US" altLang="zh-CN" dirty="0" smtClean="0"/>
              <a:t>,</a:t>
            </a:r>
            <a:r>
              <a:rPr lang="zh-CN" altLang="en-US" dirty="0" smtClean="0"/>
              <a:t>另一个部分是一个</a:t>
            </a:r>
            <a:r>
              <a:rPr lang="en-US" altLang="zh-CN" dirty="0" smtClean="0"/>
              <a:t>4</a:t>
            </a:r>
            <a:r>
              <a:rPr lang="zh-CN" altLang="en-US" dirty="0" smtClean="0"/>
              <a:t>位数</a:t>
            </a:r>
            <a:r>
              <a:rPr lang="en-US" altLang="zh-CN" dirty="0" smtClean="0"/>
              <a:t>B</a:t>
            </a:r>
            <a:r>
              <a:rPr lang="zh-CN" altLang="en-US" dirty="0" smtClean="0"/>
              <a:t>。</a:t>
            </a:r>
            <a:endParaRPr lang="en-US" altLang="zh-CN" dirty="0" smtClean="0"/>
          </a:p>
          <a:p>
            <a:endParaRPr lang="en-US" altLang="zh-CN" dirty="0" smtClean="0"/>
          </a:p>
          <a:p>
            <a:r>
              <a:rPr lang="zh-CN" altLang="en-US" dirty="0" smtClean="0"/>
              <a:t>每个合法的立即数都是由</a:t>
            </a:r>
            <a:r>
              <a:rPr lang="en-US" altLang="zh-CN" dirty="0" smtClean="0"/>
              <a:t>8</a:t>
            </a:r>
            <a:r>
              <a:rPr lang="zh-CN" altLang="en-US" dirty="0" smtClean="0"/>
              <a:t>位常数循环右移</a:t>
            </a:r>
            <a:r>
              <a:rPr lang="en-US" altLang="zh-CN" dirty="0" smtClean="0"/>
              <a:t>4</a:t>
            </a:r>
            <a:r>
              <a:rPr lang="zh-CN" altLang="en-US" dirty="0" smtClean="0"/>
              <a:t>位数的两倍得到的！</a:t>
            </a:r>
            <a:endParaRPr lang="en-US" altLang="zh-CN" dirty="0" smtClean="0"/>
          </a:p>
          <a:p>
            <a:endParaRPr lang="en-US" altLang="zh-CN" dirty="0" smtClean="0"/>
          </a:p>
          <a:p>
            <a:r>
              <a:rPr lang="zh-CN" altLang="en-US" dirty="0" smtClean="0"/>
              <a:t>那么不能用</a:t>
            </a:r>
            <a:r>
              <a:rPr lang="en-US" altLang="zh-CN" dirty="0" err="1" smtClean="0"/>
              <a:t>mov</a:t>
            </a:r>
            <a:r>
              <a:rPr lang="zh-CN" altLang="en-US" dirty="0" smtClean="0"/>
              <a:t>来获取任意</a:t>
            </a:r>
            <a:r>
              <a:rPr lang="en-US" altLang="zh-CN" dirty="0" smtClean="0"/>
              <a:t>32</a:t>
            </a:r>
            <a:r>
              <a:rPr lang="zh-CN" altLang="en-US" dirty="0" smtClean="0"/>
              <a:t>位数，我们该怎么才能将一个任意</a:t>
            </a:r>
            <a:r>
              <a:rPr lang="en-US" altLang="zh-CN" dirty="0" smtClean="0"/>
              <a:t>32</a:t>
            </a:r>
            <a:r>
              <a:rPr lang="zh-CN" altLang="en-US" dirty="0" smtClean="0"/>
              <a:t>位数加载到通用寄存器呢？我等会再来讲方法。我们先讲完所有简单的指令。</a:t>
            </a:r>
            <a:endParaRPr lang="zh-CN" altLang="en-US" dirty="0"/>
          </a:p>
        </p:txBody>
      </p:sp>
      <p:sp>
        <p:nvSpPr>
          <p:cNvPr id="3" name="标题 2"/>
          <p:cNvSpPr>
            <a:spLocks noGrp="1"/>
          </p:cNvSpPr>
          <p:nvPr>
            <p:ph type="title"/>
          </p:nvPr>
        </p:nvSpPr>
        <p:spPr/>
        <p:txBody>
          <a:bodyPr/>
          <a:lstStyle/>
          <a:p>
            <a:r>
              <a:rPr lang="en-US" altLang="zh-CN" dirty="0" smtClean="0"/>
              <a:t>ARM</a:t>
            </a:r>
            <a:r>
              <a:rPr lang="zh-CN" altLang="en-US" dirty="0" smtClean="0"/>
              <a:t>的立即数表示方式</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刚才的</a:t>
            </a:r>
            <a:r>
              <a:rPr lang="en-US" altLang="zh-CN" dirty="0" smtClean="0"/>
              <a:t>MOV</a:t>
            </a:r>
            <a:r>
              <a:rPr lang="zh-CN" altLang="en-US" dirty="0" smtClean="0"/>
              <a:t>指令除了不能加载一个任意</a:t>
            </a:r>
            <a:r>
              <a:rPr lang="en-US" altLang="zh-CN" dirty="0" smtClean="0"/>
              <a:t>32</a:t>
            </a:r>
            <a:r>
              <a:rPr lang="zh-CN" altLang="en-US" dirty="0" smtClean="0"/>
              <a:t>位数外，对于寄存器也有个要求就是不能操作</a:t>
            </a:r>
            <a:r>
              <a:rPr lang="en-US" altLang="zh-CN" dirty="0" smtClean="0"/>
              <a:t>CPSR</a:t>
            </a:r>
            <a:r>
              <a:rPr lang="zh-CN" altLang="en-US" dirty="0" smtClean="0"/>
              <a:t>这个寄存器。</a:t>
            </a:r>
            <a:endParaRPr lang="en-US" altLang="zh-CN" dirty="0" smtClean="0"/>
          </a:p>
          <a:p>
            <a:r>
              <a:rPr lang="zh-CN" altLang="en-US" dirty="0" smtClean="0"/>
              <a:t>这两条指令就满足你操作</a:t>
            </a:r>
            <a:r>
              <a:rPr lang="en-US" altLang="zh-CN" dirty="0" smtClean="0"/>
              <a:t>CPSR</a:t>
            </a:r>
            <a:r>
              <a:rPr lang="zh-CN" altLang="en-US" dirty="0" smtClean="0"/>
              <a:t>的愿望。</a:t>
            </a:r>
            <a:endParaRPr lang="en-US" altLang="zh-CN" dirty="0" smtClean="0"/>
          </a:p>
          <a:p>
            <a:r>
              <a:rPr lang="en-US" altLang="zh-CN" dirty="0" smtClean="0"/>
              <a:t>MSR</a:t>
            </a:r>
            <a:r>
              <a:rPr lang="zh-CN" altLang="en-US" dirty="0" smtClean="0"/>
              <a:t>指令的意思是将一个通用寄存器或立即数的值保存到</a:t>
            </a:r>
            <a:r>
              <a:rPr lang="en-US" altLang="zh-CN" dirty="0" smtClean="0"/>
              <a:t>CPSR</a:t>
            </a:r>
            <a:r>
              <a:rPr lang="zh-CN" altLang="en-US" dirty="0" smtClean="0"/>
              <a:t>中。</a:t>
            </a:r>
            <a:endParaRPr lang="en-US" altLang="zh-CN" dirty="0" smtClean="0"/>
          </a:p>
          <a:p>
            <a:r>
              <a:rPr lang="en-US" altLang="zh-CN" dirty="0" smtClean="0"/>
              <a:t>MRS</a:t>
            </a:r>
            <a:r>
              <a:rPr lang="zh-CN" altLang="en-US" dirty="0" smtClean="0"/>
              <a:t>相反。</a:t>
            </a:r>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dirty="0" smtClean="0"/>
              <a:t>MSR/MRS</a:t>
            </a:r>
            <a:r>
              <a:rPr lang="zh-CN" altLang="en-US" dirty="0" smtClean="0"/>
              <a:t>指令</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地球人都知道这对指令是在干嘛。。。</a:t>
            </a:r>
            <a:endParaRPr lang="en-US" altLang="zh-CN" dirty="0" smtClean="0"/>
          </a:p>
          <a:p>
            <a:endParaRPr lang="en-US" altLang="zh-CN" dirty="0" smtClean="0"/>
          </a:p>
          <a:p>
            <a:r>
              <a:rPr lang="zh-CN" altLang="en-US" dirty="0" smtClean="0"/>
              <a:t>注意一点，这些指令后面不加</a:t>
            </a:r>
            <a:r>
              <a:rPr lang="en-US" altLang="zh-CN" dirty="0" smtClean="0"/>
              <a:t>S</a:t>
            </a:r>
            <a:r>
              <a:rPr lang="zh-CN" altLang="en-US" dirty="0" smtClean="0"/>
              <a:t>是不会影响</a:t>
            </a:r>
            <a:r>
              <a:rPr lang="en-US" altLang="zh-CN" dirty="0" smtClean="0"/>
              <a:t>CPSR</a:t>
            </a:r>
            <a:r>
              <a:rPr lang="zh-CN" altLang="en-US" dirty="0" smtClean="0"/>
              <a:t>的。只有</a:t>
            </a:r>
            <a:r>
              <a:rPr lang="en-US" altLang="zh-CN" dirty="0" smtClean="0"/>
              <a:t>ADDS</a:t>
            </a:r>
            <a:r>
              <a:rPr lang="zh-CN" altLang="en-US" dirty="0" smtClean="0"/>
              <a:t>和</a:t>
            </a:r>
            <a:r>
              <a:rPr lang="en-US" altLang="zh-CN" dirty="0" smtClean="0"/>
              <a:t>SUBS</a:t>
            </a:r>
            <a:r>
              <a:rPr lang="zh-CN" altLang="en-US" dirty="0" smtClean="0"/>
              <a:t>才会影响</a:t>
            </a:r>
            <a:r>
              <a:rPr lang="en-US" altLang="zh-CN" dirty="0" smtClean="0"/>
              <a:t>CPSR</a:t>
            </a:r>
            <a:r>
              <a:rPr lang="zh-CN" altLang="en-US" dirty="0" smtClean="0"/>
              <a:t>。</a:t>
            </a:r>
            <a:endParaRPr lang="zh-CN" altLang="en-US" dirty="0"/>
          </a:p>
        </p:txBody>
      </p:sp>
      <p:sp>
        <p:nvSpPr>
          <p:cNvPr id="3" name="标题 2"/>
          <p:cNvSpPr>
            <a:spLocks noGrp="1"/>
          </p:cNvSpPr>
          <p:nvPr>
            <p:ph type="title"/>
          </p:nvPr>
        </p:nvSpPr>
        <p:spPr/>
        <p:txBody>
          <a:bodyPr/>
          <a:lstStyle/>
          <a:p>
            <a:r>
              <a:rPr lang="en-US" altLang="zh-CN" dirty="0" smtClean="0"/>
              <a:t>ADD/SUB</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dirty="0" smtClean="0"/>
              <a:t>比较指令，最常用的用法如下</a:t>
            </a:r>
            <a:r>
              <a:rPr lang="en-US" altLang="zh-CN" dirty="0" smtClean="0"/>
              <a:t>:</a:t>
            </a:r>
          </a:p>
          <a:p>
            <a:endParaRPr lang="en-US" altLang="zh-CN" dirty="0" smtClean="0"/>
          </a:p>
          <a:p>
            <a:r>
              <a:rPr lang="en-US" altLang="zh-CN" dirty="0" smtClean="0"/>
              <a:t>CMP R0, #0X0</a:t>
            </a:r>
          </a:p>
          <a:p>
            <a:r>
              <a:rPr lang="zh-CN" altLang="en-US" dirty="0" smtClean="0"/>
              <a:t>判断</a:t>
            </a:r>
            <a:r>
              <a:rPr lang="en-US" altLang="zh-CN" dirty="0" smtClean="0"/>
              <a:t>r0</a:t>
            </a:r>
            <a:r>
              <a:rPr lang="zh-CN" altLang="en-US" dirty="0" smtClean="0"/>
              <a:t>是否为</a:t>
            </a:r>
            <a:r>
              <a:rPr lang="en-US" altLang="zh-CN" dirty="0" smtClean="0"/>
              <a:t>0</a:t>
            </a:r>
            <a:r>
              <a:rPr lang="zh-CN" altLang="en-US" dirty="0" smtClean="0"/>
              <a:t>，如果是</a:t>
            </a:r>
            <a:r>
              <a:rPr lang="en-US" altLang="zh-CN" dirty="0" smtClean="0"/>
              <a:t>0</a:t>
            </a:r>
            <a:r>
              <a:rPr lang="zh-CN" altLang="en-US" dirty="0" smtClean="0"/>
              <a:t>，那么此时</a:t>
            </a:r>
            <a:r>
              <a:rPr lang="en-US" altLang="zh-CN" dirty="0" smtClean="0"/>
              <a:t>CPSR</a:t>
            </a:r>
            <a:r>
              <a:rPr lang="zh-CN" altLang="en-US" dirty="0" smtClean="0"/>
              <a:t>的</a:t>
            </a:r>
            <a:r>
              <a:rPr lang="en-US" altLang="zh-CN" dirty="0" smtClean="0"/>
              <a:t>Z</a:t>
            </a:r>
            <a:r>
              <a:rPr lang="zh-CN" altLang="en-US" dirty="0" smtClean="0"/>
              <a:t>位置位。如果不是就不置位。很简单不是么？</a:t>
            </a:r>
            <a:endParaRPr lang="en-US" altLang="zh-CN" dirty="0" smtClean="0"/>
          </a:p>
          <a:p>
            <a:r>
              <a:rPr lang="zh-CN" altLang="en-US" dirty="0" smtClean="0"/>
              <a:t>下面再介绍</a:t>
            </a:r>
            <a:r>
              <a:rPr lang="en-US" altLang="zh-CN" dirty="0" smtClean="0"/>
              <a:t>ARM</a:t>
            </a:r>
            <a:r>
              <a:rPr lang="zh-CN" altLang="en-US" dirty="0" smtClean="0"/>
              <a:t>指令的后缀，这些后缀就是用来判断</a:t>
            </a:r>
            <a:r>
              <a:rPr lang="en-US" altLang="zh-CN" dirty="0" smtClean="0"/>
              <a:t>CPSR</a:t>
            </a:r>
            <a:r>
              <a:rPr lang="zh-CN" altLang="en-US" dirty="0" smtClean="0"/>
              <a:t>条件而执行的。举个例子，如果</a:t>
            </a:r>
            <a:r>
              <a:rPr lang="en-US" altLang="zh-CN" dirty="0" smtClean="0"/>
              <a:t>R0</a:t>
            </a:r>
            <a:r>
              <a:rPr lang="zh-CN" altLang="en-US" dirty="0" smtClean="0"/>
              <a:t>为</a:t>
            </a:r>
            <a:r>
              <a:rPr lang="en-US" altLang="zh-CN" dirty="0" smtClean="0"/>
              <a:t>0X0</a:t>
            </a:r>
            <a:r>
              <a:rPr lang="zh-CN" altLang="en-US" dirty="0" smtClean="0"/>
              <a:t>就将</a:t>
            </a:r>
            <a:r>
              <a:rPr lang="en-US" altLang="zh-CN" dirty="0" smtClean="0"/>
              <a:t>0x1</a:t>
            </a:r>
            <a:r>
              <a:rPr lang="zh-CN" altLang="en-US" dirty="0" smtClean="0"/>
              <a:t>保存到</a:t>
            </a:r>
            <a:r>
              <a:rPr lang="en-US" altLang="zh-CN" dirty="0" smtClean="0"/>
              <a:t>R0</a:t>
            </a:r>
            <a:r>
              <a:rPr lang="zh-CN" altLang="en-US" dirty="0" smtClean="0"/>
              <a:t>中，否则将</a:t>
            </a:r>
            <a:r>
              <a:rPr lang="en-US" altLang="zh-CN" dirty="0" smtClean="0"/>
              <a:t>0X2</a:t>
            </a:r>
            <a:r>
              <a:rPr lang="zh-CN" altLang="en-US" dirty="0" smtClean="0"/>
              <a:t>保存到</a:t>
            </a:r>
            <a:r>
              <a:rPr lang="en-US" altLang="zh-CN" dirty="0" smtClean="0"/>
              <a:t>R0</a:t>
            </a:r>
            <a:r>
              <a:rPr lang="zh-CN" altLang="en-US" dirty="0" smtClean="0"/>
              <a:t>中。写法就是：</a:t>
            </a:r>
            <a:endParaRPr lang="en-US" altLang="zh-CN" dirty="0" smtClean="0"/>
          </a:p>
          <a:p>
            <a:r>
              <a:rPr lang="en-US" altLang="zh-CN" dirty="0" err="1" smtClean="0"/>
              <a:t>cmp</a:t>
            </a:r>
            <a:r>
              <a:rPr lang="en-US" altLang="zh-CN" dirty="0" smtClean="0"/>
              <a:t> r0, #0x0</a:t>
            </a:r>
          </a:p>
          <a:p>
            <a:r>
              <a:rPr lang="en-US" altLang="zh-CN" dirty="0" err="1" smtClean="0"/>
              <a:t>movne</a:t>
            </a:r>
            <a:r>
              <a:rPr lang="en-US" altLang="zh-CN" dirty="0" smtClean="0"/>
              <a:t> r0, #0x2</a:t>
            </a:r>
          </a:p>
          <a:p>
            <a:r>
              <a:rPr lang="en-US" altLang="zh-CN" dirty="0" err="1" smtClean="0"/>
              <a:t>mov</a:t>
            </a:r>
            <a:r>
              <a:rPr lang="en-US" altLang="zh-CN" dirty="0" smtClean="0"/>
              <a:t> r0, #0x1</a:t>
            </a:r>
          </a:p>
          <a:p>
            <a:endParaRPr lang="en-US" altLang="zh-CN" dirty="0" smtClean="0"/>
          </a:p>
          <a:p>
            <a:r>
              <a:rPr lang="en-US" altLang="zh-CN" dirty="0" err="1" smtClean="0"/>
              <a:t>mov</a:t>
            </a:r>
            <a:r>
              <a:rPr lang="zh-CN" altLang="en-US" dirty="0" smtClean="0"/>
              <a:t>后面</a:t>
            </a:r>
            <a:r>
              <a:rPr lang="en-US" altLang="zh-CN" dirty="0" smtClean="0"/>
              <a:t>ne</a:t>
            </a:r>
            <a:r>
              <a:rPr lang="zh-CN" altLang="en-US" dirty="0" smtClean="0"/>
              <a:t>是什么意思？</a:t>
            </a:r>
            <a:endParaRPr lang="en-US" altLang="zh-CN" dirty="0" smtClean="0"/>
          </a:p>
          <a:p>
            <a:pPr>
              <a:buNone/>
            </a:pPr>
            <a:endParaRPr lang="en-US" altLang="zh-CN" dirty="0" smtClean="0"/>
          </a:p>
          <a:p>
            <a:endParaRPr lang="en-US" altLang="zh-CN" dirty="0" smtClean="0"/>
          </a:p>
        </p:txBody>
      </p:sp>
      <p:sp>
        <p:nvSpPr>
          <p:cNvPr id="3" name="标题 2"/>
          <p:cNvSpPr>
            <a:spLocks noGrp="1"/>
          </p:cNvSpPr>
          <p:nvPr>
            <p:ph type="title"/>
          </p:nvPr>
        </p:nvSpPr>
        <p:spPr/>
        <p:txBody>
          <a:bodyPr/>
          <a:lstStyle/>
          <a:p>
            <a:r>
              <a:rPr lang="en-US" altLang="zh-CN" dirty="0" smtClean="0"/>
              <a:t>CMP</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en-US" altLang="zh-CN" dirty="0" smtClean="0"/>
              <a:t>ne</a:t>
            </a:r>
            <a:r>
              <a:rPr lang="zh-CN" altLang="en-US" dirty="0" smtClean="0"/>
              <a:t>的意思是如果</a:t>
            </a:r>
            <a:r>
              <a:rPr lang="en-US" altLang="zh-CN" dirty="0" smtClean="0"/>
              <a:t>CPSR</a:t>
            </a:r>
            <a:r>
              <a:rPr lang="zh-CN" altLang="en-US" dirty="0" smtClean="0"/>
              <a:t>的</a:t>
            </a:r>
            <a:r>
              <a:rPr lang="en-US" altLang="zh-CN" dirty="0" smtClean="0"/>
              <a:t>Z==0</a:t>
            </a:r>
            <a:r>
              <a:rPr lang="zh-CN" altLang="en-US" dirty="0" smtClean="0"/>
              <a:t>那么就执行这条指令，否则不执行。</a:t>
            </a:r>
            <a:r>
              <a:rPr lang="en-US" altLang="zh-CN" dirty="0" smtClean="0"/>
              <a:t>ARM</a:t>
            </a:r>
            <a:r>
              <a:rPr lang="zh-CN" altLang="en-US" dirty="0" smtClean="0"/>
              <a:t>的后缀码有以下这些：</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记不住没关系，我们后面做实验</a:t>
            </a:r>
            <a:endParaRPr lang="en-US" altLang="zh-CN" dirty="0" smtClean="0"/>
          </a:p>
          <a:p>
            <a:r>
              <a:rPr lang="zh-CN" altLang="en-US" dirty="0" smtClean="0"/>
              <a:t>来看</a:t>
            </a:r>
            <a:endParaRPr lang="zh-CN" altLang="en-US" dirty="0"/>
          </a:p>
        </p:txBody>
      </p:sp>
      <p:sp>
        <p:nvSpPr>
          <p:cNvPr id="3" name="标题 2"/>
          <p:cNvSpPr>
            <a:spLocks noGrp="1"/>
          </p:cNvSpPr>
          <p:nvPr>
            <p:ph type="title"/>
          </p:nvPr>
        </p:nvSpPr>
        <p:spPr/>
        <p:txBody>
          <a:bodyPr/>
          <a:lstStyle/>
          <a:p>
            <a:r>
              <a:rPr lang="en-US" altLang="zh-CN" dirty="0" smtClean="0"/>
              <a:t>CMP</a:t>
            </a:r>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5715008" y="2500306"/>
            <a:ext cx="3219450" cy="356235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由于裸机是没法用</a:t>
            </a:r>
            <a:r>
              <a:rPr lang="en-US" altLang="zh-CN" dirty="0" smtClean="0"/>
              <a:t>C</a:t>
            </a:r>
            <a:r>
              <a:rPr lang="zh-CN" altLang="en-US" dirty="0" smtClean="0"/>
              <a:t>库的。我们用的是我们自己实现的</a:t>
            </a:r>
            <a:r>
              <a:rPr lang="en-US" altLang="zh-CN" dirty="0" err="1" smtClean="0"/>
              <a:t>printf</a:t>
            </a:r>
            <a:r>
              <a:rPr lang="zh-CN" altLang="en-US" dirty="0" smtClean="0"/>
              <a:t>函数，后续课程会讲解</a:t>
            </a:r>
            <a:r>
              <a:rPr lang="en-US" altLang="zh-CN" dirty="0" err="1" smtClean="0"/>
              <a:t>printf</a:t>
            </a:r>
            <a:r>
              <a:rPr lang="zh-CN" altLang="en-US" dirty="0" smtClean="0"/>
              <a:t>的实现。</a:t>
            </a:r>
            <a:endParaRPr lang="zh-CN" altLang="en-US" dirty="0"/>
          </a:p>
        </p:txBody>
      </p:sp>
      <p:sp>
        <p:nvSpPr>
          <p:cNvPr id="3" name="标题 2"/>
          <p:cNvSpPr>
            <a:spLocks noGrp="1"/>
          </p:cNvSpPr>
          <p:nvPr>
            <p:ph type="title"/>
          </p:nvPr>
        </p:nvSpPr>
        <p:spPr/>
        <p:txBody>
          <a:bodyPr/>
          <a:lstStyle/>
          <a:p>
            <a:r>
              <a:rPr lang="zh-CN" altLang="en-US" dirty="0" smtClean="0"/>
              <a:t>例子</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t>位清</a:t>
            </a:r>
            <a:r>
              <a:rPr lang="en-US" altLang="zh-CN" dirty="0" smtClean="0"/>
              <a:t>0</a:t>
            </a:r>
            <a:r>
              <a:rPr lang="zh-CN" altLang="en-US" dirty="0" smtClean="0"/>
              <a:t>指令，这条指令很好用。</a:t>
            </a:r>
            <a:endParaRPr lang="en-US" altLang="zh-CN" dirty="0" smtClean="0"/>
          </a:p>
          <a:p>
            <a:r>
              <a:rPr lang="zh-CN" altLang="en-US" dirty="0" smtClean="0"/>
              <a:t>比如我给定你一个数，要求将这个数的第</a:t>
            </a:r>
            <a:r>
              <a:rPr lang="en-US" altLang="zh-CN" dirty="0" smtClean="0"/>
              <a:t>0</a:t>
            </a:r>
            <a:r>
              <a:rPr lang="zh-CN" altLang="en-US" dirty="0" smtClean="0"/>
              <a:t>位清</a:t>
            </a:r>
            <a:r>
              <a:rPr lang="en-US" altLang="zh-CN" dirty="0" smtClean="0"/>
              <a:t>0</a:t>
            </a:r>
            <a:r>
              <a:rPr lang="zh-CN" altLang="en-US" dirty="0" smtClean="0"/>
              <a:t>，加入这个数现在存放在</a:t>
            </a:r>
            <a:r>
              <a:rPr lang="en-US" altLang="zh-CN" dirty="0" smtClean="0"/>
              <a:t>R0</a:t>
            </a:r>
            <a:r>
              <a:rPr lang="zh-CN" altLang="en-US" dirty="0" smtClean="0"/>
              <a:t>中，那么就这么做：</a:t>
            </a:r>
            <a:endParaRPr lang="en-US" altLang="zh-CN" dirty="0" smtClean="0"/>
          </a:p>
          <a:p>
            <a:endParaRPr lang="en-US" altLang="zh-CN" dirty="0" smtClean="0"/>
          </a:p>
          <a:p>
            <a:r>
              <a:rPr lang="en-US" altLang="zh-CN" dirty="0" smtClean="0"/>
              <a:t>BIC    R0</a:t>
            </a:r>
            <a:r>
              <a:rPr lang="zh-CN" altLang="en-US" dirty="0" smtClean="0"/>
              <a:t>，    </a:t>
            </a:r>
            <a:r>
              <a:rPr lang="en-US" altLang="zh-CN" dirty="0" smtClean="0"/>
              <a:t>R0</a:t>
            </a:r>
            <a:r>
              <a:rPr lang="zh-CN" altLang="en-US" dirty="0" smtClean="0"/>
              <a:t>， </a:t>
            </a:r>
            <a:r>
              <a:rPr lang="en-US" altLang="zh-CN" dirty="0" smtClean="0"/>
              <a:t>#0X1</a:t>
            </a:r>
          </a:p>
          <a:p>
            <a:r>
              <a:rPr lang="zh-CN" altLang="en-US" dirty="0" smtClean="0"/>
              <a:t>第一个寄存器表示操作完后将结果存放在哪儿，必须是一个通用寄存器。</a:t>
            </a:r>
            <a:endParaRPr lang="en-US" altLang="zh-CN" dirty="0" smtClean="0"/>
          </a:p>
          <a:p>
            <a:r>
              <a:rPr lang="zh-CN" altLang="en-US" dirty="0" smtClean="0"/>
              <a:t>第二个寄存器表是要操作的数据来自哪儿。</a:t>
            </a:r>
            <a:endParaRPr lang="en-US" altLang="zh-CN" dirty="0" smtClean="0"/>
          </a:p>
          <a:p>
            <a:r>
              <a:rPr lang="zh-CN" altLang="en-US" dirty="0" smtClean="0"/>
              <a:t>第三个立即数表示要与非的数。</a:t>
            </a:r>
            <a:endParaRPr lang="en-US" altLang="zh-CN" dirty="0" smtClean="0"/>
          </a:p>
          <a:p>
            <a:r>
              <a:rPr lang="zh-CN" altLang="en-US" dirty="0" smtClean="0"/>
              <a:t>比如</a:t>
            </a:r>
            <a:r>
              <a:rPr lang="en-US" altLang="zh-CN" dirty="0" smtClean="0"/>
              <a:t>0xf0000000</a:t>
            </a:r>
            <a:r>
              <a:rPr lang="zh-CN" altLang="en-US" dirty="0" smtClean="0"/>
              <a:t>，就是高</a:t>
            </a:r>
            <a:r>
              <a:rPr lang="en-US" altLang="zh-CN" dirty="0" smtClean="0"/>
              <a:t>4</a:t>
            </a:r>
            <a:r>
              <a:rPr lang="zh-CN" altLang="en-US" dirty="0" smtClean="0"/>
              <a:t>位清零。</a:t>
            </a:r>
            <a:r>
              <a:rPr lang="en-US" altLang="zh-CN" dirty="0" smtClean="0"/>
              <a:t>0x80000000</a:t>
            </a:r>
            <a:r>
              <a:rPr lang="zh-CN" altLang="en-US" dirty="0" smtClean="0"/>
              <a:t>，就是最高位清零。</a:t>
            </a:r>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dirty="0" smtClean="0"/>
              <a:t>BIC</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大家都熟悉</a:t>
            </a:r>
            <a:r>
              <a:rPr lang="en-US" altLang="zh-CN" dirty="0" smtClean="0"/>
              <a:t>X86</a:t>
            </a:r>
            <a:r>
              <a:rPr lang="zh-CN" altLang="en-US" dirty="0" smtClean="0"/>
              <a:t>的</a:t>
            </a:r>
            <a:r>
              <a:rPr lang="en-US" altLang="zh-CN" dirty="0" err="1" smtClean="0"/>
              <a:t>jmp</a:t>
            </a:r>
            <a:r>
              <a:rPr lang="zh-CN" altLang="en-US" dirty="0" smtClean="0"/>
              <a:t>指令，这里介绍</a:t>
            </a:r>
            <a:r>
              <a:rPr lang="en-US" altLang="zh-CN" dirty="0" smtClean="0"/>
              <a:t>ARM</a:t>
            </a:r>
            <a:r>
              <a:rPr lang="zh-CN" altLang="en-US" dirty="0" smtClean="0"/>
              <a:t>的跳转指令。我们回避了</a:t>
            </a:r>
            <a:r>
              <a:rPr lang="en-US" altLang="zh-CN" dirty="0" smtClean="0"/>
              <a:t>BX</a:t>
            </a:r>
            <a:r>
              <a:rPr lang="zh-CN" altLang="en-US" dirty="0" smtClean="0"/>
              <a:t>和</a:t>
            </a:r>
            <a:r>
              <a:rPr lang="en-US" altLang="zh-CN" dirty="0" smtClean="0"/>
              <a:t>BLX</a:t>
            </a:r>
            <a:r>
              <a:rPr lang="zh-CN" altLang="en-US" dirty="0" smtClean="0"/>
              <a:t>这两个很少用的非主流指令（</a:t>
            </a:r>
            <a:r>
              <a:rPr lang="en-US" altLang="zh-CN" dirty="0" err="1" smtClean="0"/>
              <a:t>CortexM</a:t>
            </a:r>
            <a:r>
              <a:rPr lang="zh-CN" altLang="en-US" dirty="0" smtClean="0"/>
              <a:t>系列除外，这系列常用</a:t>
            </a:r>
            <a:r>
              <a:rPr lang="en-US" altLang="zh-CN" dirty="0" smtClean="0"/>
              <a:t>BX/BLX</a:t>
            </a:r>
            <a:r>
              <a:rPr lang="zh-CN" altLang="en-US" dirty="0" smtClean="0"/>
              <a:t>）。</a:t>
            </a:r>
            <a:endParaRPr lang="en-US" altLang="zh-CN" dirty="0" smtClean="0"/>
          </a:p>
          <a:p>
            <a:r>
              <a:rPr lang="en-US" altLang="zh-CN" dirty="0" smtClean="0"/>
              <a:t>B</a:t>
            </a:r>
            <a:r>
              <a:rPr lang="zh-CN" altLang="en-US" dirty="0" smtClean="0"/>
              <a:t>和</a:t>
            </a:r>
            <a:r>
              <a:rPr lang="en-US" altLang="zh-CN" dirty="0" smtClean="0"/>
              <a:t>BL</a:t>
            </a:r>
            <a:r>
              <a:rPr lang="zh-CN" altLang="en-US" dirty="0" smtClean="0"/>
              <a:t>都是跳转，跳转到哪儿，跳转到一个标号。什么是标号，标号就是。。。（你见过</a:t>
            </a:r>
            <a:r>
              <a:rPr lang="en-US" altLang="zh-CN" dirty="0" smtClean="0"/>
              <a:t>C</a:t>
            </a:r>
            <a:r>
              <a:rPr lang="zh-CN" altLang="en-US" dirty="0" smtClean="0"/>
              <a:t>语言用的</a:t>
            </a:r>
            <a:r>
              <a:rPr lang="en-US" altLang="zh-CN" dirty="0" err="1" smtClean="0"/>
              <a:t>goto</a:t>
            </a:r>
            <a:r>
              <a:rPr lang="zh-CN" altLang="en-US" dirty="0" smtClean="0"/>
              <a:t>么，</a:t>
            </a:r>
            <a:r>
              <a:rPr lang="en-US" altLang="zh-CN" dirty="0" err="1" smtClean="0"/>
              <a:t>goto</a:t>
            </a:r>
            <a:r>
              <a:rPr lang="zh-CN" altLang="en-US" dirty="0" smtClean="0"/>
              <a:t>配套的就是标号）</a:t>
            </a:r>
            <a:endParaRPr lang="en-US" altLang="zh-CN" dirty="0" smtClean="0"/>
          </a:p>
          <a:p>
            <a:r>
              <a:rPr lang="en-US" altLang="zh-CN" dirty="0" smtClean="0"/>
              <a:t>B</a:t>
            </a:r>
            <a:r>
              <a:rPr lang="zh-CN" altLang="en-US" dirty="0" smtClean="0"/>
              <a:t>和</a:t>
            </a:r>
            <a:r>
              <a:rPr lang="en-US" altLang="zh-CN" dirty="0" smtClean="0"/>
              <a:t>BL</a:t>
            </a:r>
            <a:r>
              <a:rPr lang="zh-CN" altLang="en-US" dirty="0" smtClean="0"/>
              <a:t>有什么区别，</a:t>
            </a:r>
            <a:r>
              <a:rPr lang="en-US" altLang="zh-CN" dirty="0" smtClean="0"/>
              <a:t>B</a:t>
            </a:r>
            <a:r>
              <a:rPr lang="zh-CN" altLang="en-US" dirty="0" smtClean="0"/>
              <a:t>就是跳，</a:t>
            </a:r>
            <a:r>
              <a:rPr lang="en-US" altLang="zh-CN" dirty="0" smtClean="0"/>
              <a:t>BL</a:t>
            </a:r>
            <a:r>
              <a:rPr lang="zh-CN" altLang="en-US" dirty="0" smtClean="0"/>
              <a:t>就是跳的同时把返回地址保存到了</a:t>
            </a:r>
            <a:r>
              <a:rPr lang="en-US" altLang="zh-CN" dirty="0" smtClean="0"/>
              <a:t>LR</a:t>
            </a:r>
            <a:r>
              <a:rPr lang="zh-CN" altLang="en-US" dirty="0" smtClean="0"/>
              <a:t>中。那么调用函数就一般使用</a:t>
            </a:r>
            <a:r>
              <a:rPr lang="en-US" altLang="zh-CN" dirty="0" smtClean="0"/>
              <a:t>BL</a:t>
            </a:r>
            <a:r>
              <a:rPr lang="zh-CN" altLang="en-US" dirty="0" smtClean="0"/>
              <a:t>了。那么从函数返回呢？很简单，使用：</a:t>
            </a:r>
            <a:endParaRPr lang="en-US" altLang="zh-CN" dirty="0" smtClean="0"/>
          </a:p>
          <a:p>
            <a:r>
              <a:rPr lang="en-US" altLang="zh-CN" dirty="0" smtClean="0"/>
              <a:t>MOV PC, LR</a:t>
            </a:r>
            <a:r>
              <a:rPr lang="zh-CN" altLang="en-US" dirty="0" smtClean="0"/>
              <a:t>就行。</a:t>
            </a:r>
            <a:endParaRPr lang="zh-CN" altLang="en-US" dirty="0"/>
          </a:p>
        </p:txBody>
      </p:sp>
      <p:sp>
        <p:nvSpPr>
          <p:cNvPr id="3" name="标题 2"/>
          <p:cNvSpPr>
            <a:spLocks noGrp="1"/>
          </p:cNvSpPr>
          <p:nvPr>
            <p:ph type="title"/>
          </p:nvPr>
        </p:nvSpPr>
        <p:spPr/>
        <p:txBody>
          <a:bodyPr/>
          <a:lstStyle/>
          <a:p>
            <a:r>
              <a:rPr lang="en-US" altLang="zh-CN" dirty="0" smtClean="0"/>
              <a:t>b/</a:t>
            </a:r>
            <a:r>
              <a:rPr lang="en-US" altLang="zh-CN" dirty="0" err="1" smtClean="0"/>
              <a:t>bl</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zh-CN" altLang="en-US" dirty="0" smtClean="0"/>
              <a:t>我们刚才将</a:t>
            </a:r>
            <a:r>
              <a:rPr lang="en-US" altLang="zh-CN" dirty="0" smtClean="0"/>
              <a:t>MOV</a:t>
            </a:r>
            <a:r>
              <a:rPr lang="zh-CN" altLang="en-US" dirty="0" smtClean="0"/>
              <a:t>的时候说了，</a:t>
            </a:r>
            <a:r>
              <a:rPr lang="en-US" altLang="zh-CN" dirty="0" smtClean="0"/>
              <a:t>ARM</a:t>
            </a:r>
            <a:r>
              <a:rPr lang="zh-CN" altLang="en-US" dirty="0" smtClean="0"/>
              <a:t>的</a:t>
            </a:r>
            <a:r>
              <a:rPr lang="en-US" altLang="zh-CN" dirty="0" smtClean="0"/>
              <a:t>MOV</a:t>
            </a:r>
            <a:r>
              <a:rPr lang="zh-CN" altLang="en-US" dirty="0" smtClean="0"/>
              <a:t>指令和</a:t>
            </a:r>
            <a:r>
              <a:rPr lang="en-US" altLang="zh-CN" dirty="0" smtClean="0"/>
              <a:t>X86</a:t>
            </a:r>
            <a:r>
              <a:rPr lang="zh-CN" altLang="en-US" dirty="0" smtClean="0"/>
              <a:t>不同。</a:t>
            </a:r>
            <a:r>
              <a:rPr lang="en-US" altLang="zh-CN" dirty="0" smtClean="0"/>
              <a:t>ARM</a:t>
            </a:r>
            <a:r>
              <a:rPr lang="zh-CN" altLang="en-US" dirty="0" smtClean="0"/>
              <a:t>的</a:t>
            </a:r>
            <a:r>
              <a:rPr lang="en-US" altLang="zh-CN" dirty="0" smtClean="0"/>
              <a:t>MOV</a:t>
            </a:r>
            <a:r>
              <a:rPr lang="zh-CN" altLang="en-US" dirty="0" smtClean="0"/>
              <a:t>不能操作内存地址。那么这里两个指令就是操作内存地址的了。</a:t>
            </a:r>
            <a:endParaRPr lang="en-US" altLang="zh-CN" dirty="0" smtClean="0"/>
          </a:p>
          <a:p>
            <a:r>
              <a:rPr lang="en-US" altLang="zh-CN" dirty="0" err="1" smtClean="0"/>
              <a:t>Ldr</a:t>
            </a:r>
            <a:r>
              <a:rPr lang="zh-CN" altLang="en-US" dirty="0" smtClean="0"/>
              <a:t>指令用于将一个寄存器或者标号的内容所表示的地址加载到一个寄存器中。</a:t>
            </a:r>
            <a:endParaRPr lang="en-US" altLang="zh-CN" dirty="0" smtClean="0"/>
          </a:p>
          <a:p>
            <a:r>
              <a:rPr lang="en-US" altLang="zh-CN" dirty="0" err="1" smtClean="0"/>
              <a:t>Str</a:t>
            </a:r>
            <a:r>
              <a:rPr lang="zh-CN" altLang="en-US" dirty="0" smtClean="0"/>
              <a:t>指令就是将一个寄存器的值保存到另一个寄存器或标号所表示的值当中。</a:t>
            </a:r>
            <a:endParaRPr lang="en-US" altLang="zh-CN" dirty="0" smtClean="0"/>
          </a:p>
          <a:p>
            <a:r>
              <a:rPr lang="zh-CN" altLang="en-US" dirty="0" smtClean="0"/>
              <a:t>分别来个例子：</a:t>
            </a:r>
            <a:endParaRPr lang="en-US" altLang="zh-CN" dirty="0" smtClean="0"/>
          </a:p>
          <a:p>
            <a:r>
              <a:rPr lang="zh-CN" altLang="en-US" dirty="0" smtClean="0"/>
              <a:t>比如我要加载</a:t>
            </a:r>
            <a:r>
              <a:rPr lang="en-US" altLang="zh-CN" dirty="0" smtClean="0"/>
              <a:t>sp</a:t>
            </a:r>
            <a:r>
              <a:rPr lang="zh-CN" altLang="en-US" dirty="0" smtClean="0"/>
              <a:t>寄存器的值到</a:t>
            </a:r>
            <a:r>
              <a:rPr lang="en-US" altLang="zh-CN" dirty="0" smtClean="0"/>
              <a:t>r0</a:t>
            </a:r>
            <a:r>
              <a:rPr lang="zh-CN" altLang="en-US" dirty="0" smtClean="0"/>
              <a:t>：</a:t>
            </a:r>
            <a:endParaRPr lang="en-US" altLang="zh-CN" dirty="0" smtClean="0"/>
          </a:p>
          <a:p>
            <a:r>
              <a:rPr lang="en-US" altLang="zh-CN" dirty="0" err="1" smtClean="0"/>
              <a:t>Ldr</a:t>
            </a:r>
            <a:r>
              <a:rPr lang="en-US" altLang="zh-CN" dirty="0" smtClean="0"/>
              <a:t>  r0,  [sp]</a:t>
            </a:r>
          </a:p>
          <a:p>
            <a:r>
              <a:rPr lang="zh-CN" altLang="en-US" dirty="0" smtClean="0"/>
              <a:t>比如我要将</a:t>
            </a:r>
            <a:r>
              <a:rPr lang="en-US" altLang="zh-CN" dirty="0" smtClean="0"/>
              <a:t>r0</a:t>
            </a:r>
            <a:r>
              <a:rPr lang="zh-CN" altLang="en-US" dirty="0" smtClean="0"/>
              <a:t>寄存器的值保存到</a:t>
            </a:r>
            <a:r>
              <a:rPr lang="en-US" altLang="zh-CN" dirty="0" smtClean="0"/>
              <a:t>SP</a:t>
            </a:r>
            <a:r>
              <a:rPr lang="zh-CN" altLang="en-US" dirty="0" smtClean="0"/>
              <a:t>所指向的内存中去：</a:t>
            </a:r>
            <a:endParaRPr lang="en-US" altLang="zh-CN" dirty="0" smtClean="0"/>
          </a:p>
          <a:p>
            <a:r>
              <a:rPr lang="en-US" altLang="zh-CN" dirty="0" err="1" smtClean="0"/>
              <a:t>Str</a:t>
            </a:r>
            <a:r>
              <a:rPr lang="en-US" altLang="zh-CN" dirty="0" smtClean="0"/>
              <a:t>   r0,  [sp]</a:t>
            </a:r>
          </a:p>
          <a:p>
            <a:r>
              <a:rPr lang="zh-CN" altLang="en-US" dirty="0" smtClean="0"/>
              <a:t>注意这个</a:t>
            </a:r>
            <a:r>
              <a:rPr lang="en-US" altLang="zh-CN" dirty="0" smtClean="0"/>
              <a:t>[]</a:t>
            </a:r>
            <a:r>
              <a:rPr lang="zh-CN" altLang="en-US" dirty="0" smtClean="0"/>
              <a:t>，表示是内部寄存器的值作为地址来寻址这个地址。</a:t>
            </a:r>
            <a:endParaRPr lang="zh-CN" altLang="en-US" dirty="0"/>
          </a:p>
        </p:txBody>
      </p:sp>
      <p:sp>
        <p:nvSpPr>
          <p:cNvPr id="3" name="标题 2"/>
          <p:cNvSpPr>
            <a:spLocks noGrp="1"/>
          </p:cNvSpPr>
          <p:nvPr>
            <p:ph type="title"/>
          </p:nvPr>
        </p:nvSpPr>
        <p:spPr/>
        <p:txBody>
          <a:bodyPr/>
          <a:lstStyle/>
          <a:p>
            <a:r>
              <a:rPr lang="en-US" altLang="zh-CN" dirty="0" err="1" smtClean="0"/>
              <a:t>Ldr</a:t>
            </a:r>
            <a:r>
              <a:rPr lang="en-US" altLang="zh-CN" dirty="0" smtClean="0"/>
              <a:t>/</a:t>
            </a:r>
            <a:r>
              <a:rPr lang="en-US" altLang="zh-CN" dirty="0" err="1" smtClean="0"/>
              <a:t>str</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en-US" altLang="zh-CN" dirty="0" smtClean="0"/>
              <a:t>ARM</a:t>
            </a:r>
            <a:r>
              <a:rPr lang="zh-CN" altLang="en-US" dirty="0" smtClean="0"/>
              <a:t>的</a:t>
            </a:r>
            <a:r>
              <a:rPr lang="en-US" altLang="zh-CN" dirty="0" smtClean="0"/>
              <a:t>LDR/STR</a:t>
            </a:r>
            <a:r>
              <a:rPr lang="zh-CN" altLang="en-US" dirty="0" smtClean="0"/>
              <a:t>指令十分灵活，其寻址方式就是灵活的表现之一。</a:t>
            </a:r>
            <a:endParaRPr lang="en-US" altLang="zh-CN" dirty="0" smtClean="0"/>
          </a:p>
          <a:p>
            <a:r>
              <a:rPr lang="zh-CN" altLang="en-US" dirty="0" smtClean="0"/>
              <a:t>这对指令能完成以下常见要求：</a:t>
            </a:r>
            <a:endParaRPr lang="en-US" altLang="zh-CN" dirty="0" smtClean="0"/>
          </a:p>
          <a:p>
            <a:r>
              <a:rPr lang="en-US" altLang="zh-CN" dirty="0" smtClean="0"/>
              <a:t>1. </a:t>
            </a:r>
            <a:r>
              <a:rPr lang="zh-CN" altLang="en-US" dirty="0" smtClean="0"/>
              <a:t>我可以以一个寄存器以及一个偏移量来寻址某个地址。比如</a:t>
            </a:r>
            <a:endParaRPr lang="en-US" altLang="zh-CN" dirty="0" smtClean="0"/>
          </a:p>
          <a:p>
            <a:r>
              <a:rPr lang="en-US" altLang="zh-CN" dirty="0" smtClean="0"/>
              <a:t>    </a:t>
            </a:r>
            <a:r>
              <a:rPr lang="en-US" altLang="zh-CN" dirty="0" err="1" smtClean="0"/>
              <a:t>ldr</a:t>
            </a:r>
            <a:r>
              <a:rPr lang="en-US" altLang="zh-CN" dirty="0" smtClean="0"/>
              <a:t>   r0,    [r1,#0x4]</a:t>
            </a:r>
          </a:p>
          <a:p>
            <a:r>
              <a:rPr lang="zh-CN" altLang="en-US" dirty="0" smtClean="0"/>
              <a:t>翻译成</a:t>
            </a:r>
            <a:r>
              <a:rPr lang="en-US" altLang="zh-CN" dirty="0" smtClean="0"/>
              <a:t>C</a:t>
            </a:r>
            <a:r>
              <a:rPr lang="zh-CN" altLang="en-US" dirty="0" smtClean="0"/>
              <a:t>就是 </a:t>
            </a:r>
            <a:r>
              <a:rPr lang="en-US" altLang="zh-CN" dirty="0" smtClean="0"/>
              <a:t>r0 = *(r1 + 0x4);</a:t>
            </a:r>
          </a:p>
          <a:p>
            <a:r>
              <a:rPr lang="en-US" altLang="zh-CN" dirty="0" smtClean="0"/>
              <a:t>2. </a:t>
            </a:r>
            <a:r>
              <a:rPr lang="zh-CN" altLang="en-US" dirty="0" smtClean="0"/>
              <a:t>我可以以一个寄存器以及另一个寄存器为偏移量来寻址某个地址。比如</a:t>
            </a:r>
            <a:endParaRPr lang="en-US" altLang="zh-CN" dirty="0" smtClean="0"/>
          </a:p>
          <a:p>
            <a:r>
              <a:rPr lang="en-US" altLang="zh-CN" dirty="0" smtClean="0"/>
              <a:t>    </a:t>
            </a:r>
            <a:r>
              <a:rPr lang="en-US" altLang="zh-CN" dirty="0" err="1" smtClean="0"/>
              <a:t>ldr</a:t>
            </a:r>
            <a:r>
              <a:rPr lang="en-US" altLang="zh-CN" dirty="0" smtClean="0"/>
              <a:t>   r0,    [r1, r2]</a:t>
            </a:r>
          </a:p>
          <a:p>
            <a:r>
              <a:rPr lang="zh-CN" altLang="en-US" dirty="0" smtClean="0"/>
              <a:t>翻译成</a:t>
            </a:r>
            <a:r>
              <a:rPr lang="en-US" altLang="zh-CN" dirty="0" smtClean="0"/>
              <a:t>C</a:t>
            </a:r>
            <a:r>
              <a:rPr lang="zh-CN" altLang="en-US" dirty="0" smtClean="0"/>
              <a:t>就是</a:t>
            </a:r>
            <a:r>
              <a:rPr lang="en-US" altLang="zh-CN" dirty="0" smtClean="0"/>
              <a:t>r0  = *(r1 + r2);</a:t>
            </a:r>
          </a:p>
          <a:p>
            <a:r>
              <a:rPr lang="zh-CN" altLang="en-US" dirty="0" smtClean="0"/>
              <a:t>不过我们很少这样做。</a:t>
            </a:r>
            <a:endParaRPr lang="zh-CN" altLang="en-US" dirty="0"/>
          </a:p>
        </p:txBody>
      </p:sp>
      <p:sp>
        <p:nvSpPr>
          <p:cNvPr id="3" name="标题 2"/>
          <p:cNvSpPr>
            <a:spLocks noGrp="1"/>
          </p:cNvSpPr>
          <p:nvPr>
            <p:ph type="title"/>
          </p:nvPr>
        </p:nvSpPr>
        <p:spPr/>
        <p:txBody>
          <a:bodyPr/>
          <a:lstStyle/>
          <a:p>
            <a:r>
              <a:rPr lang="zh-CN" altLang="en-US" dirty="0" smtClean="0"/>
              <a:t>寻址方式</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3. </a:t>
            </a:r>
            <a:r>
              <a:rPr lang="zh-CN" altLang="en-US" dirty="0" smtClean="0"/>
              <a:t>我们可以完成</a:t>
            </a:r>
            <a:r>
              <a:rPr lang="en-US" altLang="zh-CN" dirty="0" smtClean="0"/>
              <a:t>1</a:t>
            </a:r>
            <a:r>
              <a:rPr lang="zh-CN" altLang="en-US" dirty="0" smtClean="0"/>
              <a:t>的功能的同时还更新寄存器，比如：</a:t>
            </a:r>
            <a:endParaRPr lang="en-US" altLang="zh-CN" dirty="0" smtClean="0"/>
          </a:p>
          <a:p>
            <a:r>
              <a:rPr lang="en-US" altLang="zh-CN" dirty="0" smtClean="0"/>
              <a:t>    </a:t>
            </a:r>
            <a:r>
              <a:rPr lang="en-US" altLang="zh-CN" dirty="0" err="1" smtClean="0"/>
              <a:t>ldr</a:t>
            </a:r>
            <a:r>
              <a:rPr lang="en-US" altLang="zh-CN" dirty="0" smtClean="0"/>
              <a:t>  r0,  [r1,#0x4]!</a:t>
            </a:r>
          </a:p>
          <a:p>
            <a:r>
              <a:rPr lang="zh-CN" altLang="en-US" dirty="0" smtClean="0"/>
              <a:t>翻译成</a:t>
            </a:r>
            <a:r>
              <a:rPr lang="en-US" altLang="zh-CN" dirty="0" smtClean="0"/>
              <a:t>C</a:t>
            </a:r>
            <a:r>
              <a:rPr lang="zh-CN" altLang="en-US" dirty="0" smtClean="0"/>
              <a:t>就是 </a:t>
            </a:r>
            <a:r>
              <a:rPr lang="en-US" altLang="zh-CN" dirty="0" smtClean="0"/>
              <a:t>r0 = *(r1 + 0x4); r1 += 0x4;</a:t>
            </a:r>
            <a:r>
              <a:rPr lang="zh-CN" altLang="en-US" dirty="0" smtClean="0"/>
              <a:t>，后面那个！就是更新寄存器的意思。</a:t>
            </a:r>
            <a:endParaRPr lang="en-US" altLang="zh-CN" dirty="0" smtClean="0"/>
          </a:p>
          <a:p>
            <a:r>
              <a:rPr lang="zh-CN" altLang="en-US" dirty="0" smtClean="0"/>
              <a:t>还可以这样：</a:t>
            </a:r>
            <a:endParaRPr lang="en-US" altLang="zh-CN" dirty="0" smtClean="0"/>
          </a:p>
          <a:p>
            <a:r>
              <a:rPr lang="en-US" altLang="zh-CN" dirty="0" smtClean="0"/>
              <a:t>    </a:t>
            </a:r>
            <a:r>
              <a:rPr lang="en-US" altLang="zh-CN" dirty="0" err="1" smtClean="0"/>
              <a:t>ldr</a:t>
            </a:r>
            <a:r>
              <a:rPr lang="en-US" altLang="zh-CN" dirty="0" smtClean="0"/>
              <a:t> r0,   [r1], #0x4</a:t>
            </a:r>
          </a:p>
          <a:p>
            <a:r>
              <a:rPr lang="zh-CN" altLang="en-US" dirty="0" smtClean="0"/>
              <a:t>翻译成</a:t>
            </a:r>
            <a:r>
              <a:rPr lang="en-US" altLang="zh-CN" dirty="0" smtClean="0"/>
              <a:t>C</a:t>
            </a:r>
            <a:r>
              <a:rPr lang="zh-CN" altLang="en-US" dirty="0" smtClean="0"/>
              <a:t>就是 </a:t>
            </a:r>
            <a:r>
              <a:rPr lang="en-US" altLang="zh-CN" dirty="0" smtClean="0"/>
              <a:t>r0 = *r1; r1 += 0x4;</a:t>
            </a:r>
            <a:r>
              <a:rPr lang="zh-CN" altLang="en-US" dirty="0" smtClean="0"/>
              <a:t>注意这里更新不用写</a:t>
            </a:r>
            <a:r>
              <a:rPr lang="en-US" altLang="zh-CN" dirty="0" smtClean="0"/>
              <a:t>!</a:t>
            </a:r>
            <a:r>
              <a:rPr lang="zh-CN" altLang="en-US" dirty="0" smtClean="0"/>
              <a:t>。你仔细想想也会觉得这里写</a:t>
            </a:r>
            <a:r>
              <a:rPr lang="en-US" altLang="zh-CN" dirty="0" smtClean="0"/>
              <a:t>!</a:t>
            </a:r>
            <a:r>
              <a:rPr lang="zh-CN" altLang="en-US" dirty="0" smtClean="0"/>
              <a:t>的话会显得很二不是么？</a:t>
            </a:r>
            <a:endParaRPr lang="zh-CN" altLang="en-US" dirty="0"/>
          </a:p>
        </p:txBody>
      </p:sp>
      <p:sp>
        <p:nvSpPr>
          <p:cNvPr id="3" name="标题 2"/>
          <p:cNvSpPr>
            <a:spLocks noGrp="1"/>
          </p:cNvSpPr>
          <p:nvPr>
            <p:ph type="title"/>
          </p:nvPr>
        </p:nvSpPr>
        <p:spPr/>
        <p:txBody>
          <a:bodyPr/>
          <a:lstStyle/>
          <a:p>
            <a:r>
              <a:rPr lang="zh-CN" altLang="en-US" dirty="0" smtClean="0"/>
              <a:t>寻址方式</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下面我来介绍</a:t>
            </a:r>
            <a:r>
              <a:rPr lang="en-US" altLang="zh-CN" dirty="0" smtClean="0"/>
              <a:t>ARM</a:t>
            </a:r>
            <a:r>
              <a:rPr lang="zh-CN" altLang="en-US" dirty="0" smtClean="0"/>
              <a:t>的奥义</a:t>
            </a:r>
            <a:r>
              <a:rPr lang="en-US" altLang="zh-CN" dirty="0" smtClean="0"/>
              <a:t>·</a:t>
            </a:r>
            <a:r>
              <a:rPr lang="zh-CN" altLang="en-US" dirty="0" smtClean="0"/>
              <a:t>多数据加载保存术</a:t>
            </a:r>
            <a:r>
              <a:rPr lang="en-US" altLang="zh-CN" dirty="0" smtClean="0"/>
              <a:t>——</a:t>
            </a:r>
            <a:r>
              <a:rPr lang="en-US" altLang="zh-CN" dirty="0" err="1" smtClean="0"/>
              <a:t>ldm</a:t>
            </a:r>
            <a:r>
              <a:rPr lang="zh-CN" altLang="en-US" dirty="0" smtClean="0"/>
              <a:t>和</a:t>
            </a:r>
            <a:r>
              <a:rPr lang="en-US" altLang="zh-CN" dirty="0" err="1" smtClean="0"/>
              <a:t>stm</a:t>
            </a:r>
            <a:r>
              <a:rPr lang="zh-CN" altLang="en-US" dirty="0" smtClean="0"/>
              <a:t>指令</a:t>
            </a:r>
            <a:endParaRPr lang="en-US" altLang="zh-CN" dirty="0" smtClean="0"/>
          </a:p>
          <a:p>
            <a:r>
              <a:rPr lang="zh-CN" altLang="en-US" dirty="0" smtClean="0"/>
              <a:t>这两个指令都是用来批量读取和批量保存。有点抽象。比如我想从</a:t>
            </a:r>
            <a:r>
              <a:rPr lang="en-US" altLang="zh-CN" dirty="0" smtClean="0"/>
              <a:t>SP</a:t>
            </a:r>
            <a:r>
              <a:rPr lang="zh-CN" altLang="en-US" dirty="0" smtClean="0"/>
              <a:t>指向的内存中连续读取</a:t>
            </a:r>
            <a:r>
              <a:rPr lang="en-US" altLang="zh-CN" dirty="0" smtClean="0"/>
              <a:t>4</a:t>
            </a:r>
            <a:r>
              <a:rPr lang="zh-CN" altLang="en-US" dirty="0" smtClean="0"/>
              <a:t>个字，然后加载到</a:t>
            </a:r>
            <a:r>
              <a:rPr lang="en-US" altLang="zh-CN" dirty="0" smtClean="0"/>
              <a:t>R0</a:t>
            </a:r>
            <a:r>
              <a:rPr lang="zh-CN" altLang="en-US" dirty="0" smtClean="0"/>
              <a:t>，</a:t>
            </a:r>
            <a:r>
              <a:rPr lang="en-US" altLang="zh-CN" dirty="0" smtClean="0"/>
              <a:t>R1</a:t>
            </a:r>
            <a:r>
              <a:rPr lang="zh-CN" altLang="en-US" dirty="0" smtClean="0"/>
              <a:t>，</a:t>
            </a:r>
            <a:r>
              <a:rPr lang="en-US" altLang="zh-CN" dirty="0" smtClean="0"/>
              <a:t>R2</a:t>
            </a:r>
            <a:r>
              <a:rPr lang="zh-CN" altLang="en-US" dirty="0" smtClean="0"/>
              <a:t>，</a:t>
            </a:r>
            <a:r>
              <a:rPr lang="en-US" altLang="zh-CN" dirty="0" smtClean="0"/>
              <a:t>R3</a:t>
            </a:r>
            <a:r>
              <a:rPr lang="zh-CN" altLang="en-US" dirty="0" smtClean="0"/>
              <a:t>中去。怎么写呢？</a:t>
            </a:r>
            <a:endParaRPr lang="en-US" altLang="zh-CN" dirty="0" smtClean="0"/>
          </a:p>
          <a:p>
            <a:r>
              <a:rPr lang="en-US" altLang="zh-CN" dirty="0" smtClean="0"/>
              <a:t>    </a:t>
            </a:r>
            <a:r>
              <a:rPr lang="en-US" altLang="zh-CN" dirty="0" err="1" smtClean="0"/>
              <a:t>ldmfd</a:t>
            </a:r>
            <a:r>
              <a:rPr lang="en-US" altLang="zh-CN" dirty="0" smtClean="0"/>
              <a:t>  sp, {r0 – r3}</a:t>
            </a:r>
            <a:r>
              <a:rPr lang="zh-CN" altLang="en-US" dirty="0" smtClean="0"/>
              <a:t>或</a:t>
            </a:r>
            <a:r>
              <a:rPr lang="en-US" altLang="zh-CN" dirty="0" err="1" smtClean="0"/>
              <a:t>ldmfd</a:t>
            </a:r>
            <a:r>
              <a:rPr lang="en-US" altLang="zh-CN" dirty="0" smtClean="0"/>
              <a:t> sp, {r0,r1,r2,r3}</a:t>
            </a:r>
          </a:p>
          <a:p>
            <a:r>
              <a:rPr lang="zh-CN" altLang="en-US" dirty="0" smtClean="0"/>
              <a:t>这个指令有三个部分，一个是</a:t>
            </a:r>
            <a:r>
              <a:rPr lang="en-US" altLang="zh-CN" dirty="0" err="1" smtClean="0"/>
              <a:t>ldm</a:t>
            </a:r>
            <a:r>
              <a:rPr lang="en-US" altLang="zh-CN" dirty="0" smtClean="0"/>
              <a:t>/</a:t>
            </a:r>
            <a:r>
              <a:rPr lang="en-US" altLang="zh-CN" dirty="0" err="1" smtClean="0"/>
              <a:t>stm</a:t>
            </a:r>
            <a:r>
              <a:rPr lang="zh-CN" altLang="en-US" dirty="0" smtClean="0"/>
              <a:t>指令的后缀，一个是基址寄存器，另一个是寄存器列表。</a:t>
            </a:r>
            <a:endParaRPr lang="en-US" altLang="zh-CN" dirty="0" smtClean="0"/>
          </a:p>
          <a:p>
            <a:r>
              <a:rPr lang="zh-CN" altLang="en-US" dirty="0" smtClean="0"/>
              <a:t>我们先介绍什么是后缀：</a:t>
            </a:r>
            <a:endParaRPr lang="en-US" altLang="zh-CN" dirty="0" smtClean="0"/>
          </a:p>
        </p:txBody>
      </p:sp>
      <p:sp>
        <p:nvSpPr>
          <p:cNvPr id="3" name="标题 2"/>
          <p:cNvSpPr>
            <a:spLocks noGrp="1"/>
          </p:cNvSpPr>
          <p:nvPr>
            <p:ph type="title"/>
          </p:nvPr>
        </p:nvSpPr>
        <p:spPr/>
        <p:txBody>
          <a:bodyPr/>
          <a:lstStyle/>
          <a:p>
            <a:r>
              <a:rPr lang="en-US" altLang="zh-CN" dirty="0" err="1" smtClean="0"/>
              <a:t>Ldm</a:t>
            </a:r>
            <a:r>
              <a:rPr lang="en-US" altLang="zh-CN" dirty="0" smtClean="0"/>
              <a:t>/</a:t>
            </a:r>
            <a:r>
              <a:rPr lang="en-US" altLang="zh-CN" dirty="0" err="1" smtClean="0"/>
              <a:t>stm</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为什么要后缀，很简单，你看，上面要求如果我写成下面这样：</a:t>
            </a:r>
            <a:endParaRPr lang="en-US" altLang="zh-CN" dirty="0" smtClean="0"/>
          </a:p>
          <a:p>
            <a:r>
              <a:rPr lang="en-US" altLang="zh-CN" dirty="0" err="1" smtClean="0"/>
              <a:t>Ldm</a:t>
            </a:r>
            <a:r>
              <a:rPr lang="en-US" altLang="zh-CN" dirty="0" smtClean="0"/>
              <a:t> sp, {r0-r3}</a:t>
            </a:r>
          </a:p>
          <a:p>
            <a:r>
              <a:rPr lang="zh-CN" altLang="en-US" dirty="0" smtClean="0"/>
              <a:t>那么</a:t>
            </a:r>
            <a:r>
              <a:rPr lang="en-US" altLang="zh-CN" dirty="0" smtClean="0"/>
              <a:t>r0</a:t>
            </a:r>
            <a:r>
              <a:rPr lang="zh-CN" altLang="en-US" dirty="0" smtClean="0"/>
              <a:t>等于</a:t>
            </a:r>
            <a:r>
              <a:rPr lang="en-US" altLang="zh-CN" dirty="0" smtClean="0"/>
              <a:t>sp</a:t>
            </a:r>
            <a:r>
              <a:rPr lang="zh-CN" altLang="en-US" dirty="0" smtClean="0"/>
              <a:t>所指的地址的值没问题（</a:t>
            </a:r>
            <a:r>
              <a:rPr lang="en-US" altLang="zh-CN" dirty="0" err="1" smtClean="0"/>
              <a:t>ldr</a:t>
            </a:r>
            <a:r>
              <a:rPr lang="en-US" altLang="zh-CN" dirty="0" smtClean="0"/>
              <a:t> r0, [sp])</a:t>
            </a:r>
          </a:p>
          <a:p>
            <a:r>
              <a:rPr lang="zh-CN" altLang="en-US" dirty="0" smtClean="0"/>
              <a:t>那么</a:t>
            </a:r>
            <a:r>
              <a:rPr lang="en-US" altLang="zh-CN" dirty="0" smtClean="0"/>
              <a:t>r1</a:t>
            </a:r>
            <a:r>
              <a:rPr lang="zh-CN" altLang="en-US" dirty="0" smtClean="0"/>
              <a:t>等于多少呢？是</a:t>
            </a:r>
            <a:r>
              <a:rPr lang="en-US" altLang="zh-CN" dirty="0" smtClean="0"/>
              <a:t>sp+4</a:t>
            </a:r>
            <a:r>
              <a:rPr lang="zh-CN" altLang="en-US" dirty="0" smtClean="0"/>
              <a:t>还是</a:t>
            </a:r>
            <a:r>
              <a:rPr lang="en-US" altLang="zh-CN" dirty="0" smtClean="0"/>
              <a:t>sp-4CPU</a:t>
            </a:r>
            <a:r>
              <a:rPr lang="zh-CN" altLang="en-US" dirty="0" smtClean="0"/>
              <a:t>就不懂了。所以我们需要规定以下是向上还是向下。这个向上和向下还有两种情况，我是先</a:t>
            </a:r>
            <a:r>
              <a:rPr lang="en-US" altLang="zh-CN" dirty="0" smtClean="0"/>
              <a:t>+4</a:t>
            </a:r>
            <a:r>
              <a:rPr lang="zh-CN" altLang="en-US" dirty="0" smtClean="0"/>
              <a:t>再取值呢还是先取值再</a:t>
            </a:r>
            <a:r>
              <a:rPr lang="en-US" altLang="zh-CN" dirty="0" smtClean="0"/>
              <a:t>+4</a:t>
            </a:r>
            <a:r>
              <a:rPr lang="zh-CN" altLang="en-US" dirty="0" smtClean="0"/>
              <a:t>呢。所以总共有</a:t>
            </a:r>
            <a:r>
              <a:rPr lang="en-US" altLang="zh-CN" dirty="0" smtClean="0"/>
              <a:t>4</a:t>
            </a:r>
            <a:r>
              <a:rPr lang="zh-CN" altLang="en-US" dirty="0" smtClean="0"/>
              <a:t>种后缀。</a:t>
            </a:r>
            <a:endParaRPr lang="en-US" altLang="zh-CN" dirty="0" smtClean="0"/>
          </a:p>
        </p:txBody>
      </p:sp>
      <p:sp>
        <p:nvSpPr>
          <p:cNvPr id="3" name="标题 2"/>
          <p:cNvSpPr>
            <a:spLocks noGrp="1"/>
          </p:cNvSpPr>
          <p:nvPr>
            <p:ph type="title"/>
          </p:nvPr>
        </p:nvSpPr>
        <p:spPr/>
        <p:txBody>
          <a:bodyPr/>
          <a:lstStyle/>
          <a:p>
            <a:r>
              <a:rPr lang="en-US" altLang="zh-CN" dirty="0" err="1" smtClean="0"/>
              <a:t>Ldm</a:t>
            </a:r>
            <a:r>
              <a:rPr lang="en-US" altLang="zh-CN" dirty="0" smtClean="0"/>
              <a:t>/</a:t>
            </a:r>
            <a:r>
              <a:rPr lang="en-US" altLang="zh-CN" dirty="0" err="1" smtClean="0"/>
              <a:t>stm</a:t>
            </a:r>
            <a:r>
              <a:rPr lang="zh-CN" altLang="en-US" dirty="0" smtClean="0"/>
              <a:t>的后缀</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1. </a:t>
            </a:r>
            <a:r>
              <a:rPr lang="zh-CN" altLang="en-US" dirty="0" smtClean="0"/>
              <a:t>事后增</a:t>
            </a:r>
            <a:r>
              <a:rPr lang="en-US" altLang="zh-CN" dirty="0" smtClean="0"/>
              <a:t>(Increase After</a:t>
            </a:r>
            <a:r>
              <a:rPr lang="zh-CN" altLang="en-US" dirty="0" smtClean="0"/>
              <a:t>）</a:t>
            </a:r>
            <a:endParaRPr lang="en-US" altLang="zh-CN" dirty="0" smtClean="0"/>
          </a:p>
          <a:p>
            <a:r>
              <a:rPr lang="zh-CN" altLang="en-US" dirty="0" smtClean="0"/>
              <a:t>后缀为</a:t>
            </a:r>
            <a:r>
              <a:rPr lang="en-US" altLang="zh-CN" dirty="0" smtClean="0"/>
              <a:t>IA</a:t>
            </a:r>
            <a:r>
              <a:rPr lang="zh-CN" altLang="en-US" dirty="0" smtClean="0"/>
              <a:t>，意思是我先将值取出来然后在增加</a:t>
            </a:r>
            <a:r>
              <a:rPr lang="en-US" altLang="zh-CN" dirty="0" smtClean="0"/>
              <a:t>SP</a:t>
            </a:r>
            <a:r>
              <a:rPr lang="zh-CN" altLang="en-US" dirty="0" smtClean="0"/>
              <a:t>。</a:t>
            </a:r>
            <a:endParaRPr lang="en-US" altLang="zh-CN" dirty="0" smtClean="0"/>
          </a:p>
          <a:p>
            <a:r>
              <a:rPr lang="en-US" altLang="zh-CN" dirty="0" smtClean="0"/>
              <a:t>2. </a:t>
            </a:r>
            <a:r>
              <a:rPr lang="zh-CN" altLang="en-US" dirty="0" smtClean="0"/>
              <a:t>事前增</a:t>
            </a:r>
            <a:r>
              <a:rPr lang="en-US" altLang="zh-CN" dirty="0" smtClean="0"/>
              <a:t>(Increase Before)</a:t>
            </a:r>
          </a:p>
          <a:p>
            <a:r>
              <a:rPr lang="zh-CN" altLang="en-US" dirty="0" smtClean="0"/>
              <a:t>后缀为</a:t>
            </a:r>
            <a:r>
              <a:rPr lang="en-US" altLang="zh-CN" dirty="0" smtClean="0"/>
              <a:t>IB</a:t>
            </a:r>
            <a:r>
              <a:rPr lang="zh-CN" altLang="en-US" dirty="0" smtClean="0"/>
              <a:t>，意思是我先增加然后再去取值。</a:t>
            </a:r>
            <a:endParaRPr lang="en-US" altLang="zh-CN" dirty="0" smtClean="0"/>
          </a:p>
          <a:p>
            <a:r>
              <a:rPr lang="en-US" altLang="zh-CN" dirty="0" smtClean="0"/>
              <a:t>3. </a:t>
            </a:r>
            <a:r>
              <a:rPr lang="zh-CN" altLang="en-US" dirty="0" smtClean="0"/>
              <a:t>事后减</a:t>
            </a:r>
            <a:r>
              <a:rPr lang="en-US" altLang="zh-CN" dirty="0" smtClean="0"/>
              <a:t>(Decrease After)</a:t>
            </a:r>
          </a:p>
          <a:p>
            <a:r>
              <a:rPr lang="en-US" altLang="zh-CN" dirty="0" smtClean="0"/>
              <a:t>4. </a:t>
            </a:r>
            <a:r>
              <a:rPr lang="zh-CN" altLang="en-US" dirty="0" smtClean="0"/>
              <a:t>事前减</a:t>
            </a:r>
            <a:r>
              <a:rPr lang="en-US" altLang="zh-CN" dirty="0" smtClean="0"/>
              <a:t>(Decrease Before)</a:t>
            </a:r>
          </a:p>
          <a:p>
            <a:endParaRPr lang="en-US" altLang="zh-CN" dirty="0" smtClean="0"/>
          </a:p>
          <a:p>
            <a:pPr>
              <a:buNone/>
            </a:pPr>
            <a:r>
              <a:rPr lang="zh-CN" altLang="en-US" dirty="0" smtClean="0"/>
              <a:t>好了我们看些例子。</a:t>
            </a:r>
            <a:endParaRPr lang="zh-CN" altLang="en-US" dirty="0"/>
          </a:p>
        </p:txBody>
      </p:sp>
      <p:sp>
        <p:nvSpPr>
          <p:cNvPr id="3" name="标题 2"/>
          <p:cNvSpPr>
            <a:spLocks noGrp="1"/>
          </p:cNvSpPr>
          <p:nvPr>
            <p:ph type="title"/>
          </p:nvPr>
        </p:nvSpPr>
        <p:spPr/>
        <p:txBody>
          <a:bodyPr/>
          <a:lstStyle/>
          <a:p>
            <a:r>
              <a:rPr lang="en-US" altLang="zh-CN" dirty="0" err="1" smtClean="0"/>
              <a:t>Ldm</a:t>
            </a:r>
            <a:r>
              <a:rPr lang="en-US" altLang="zh-CN" dirty="0" smtClean="0"/>
              <a:t>/</a:t>
            </a:r>
            <a:r>
              <a:rPr lang="en-US" altLang="zh-CN" dirty="0" err="1" smtClean="0"/>
              <a:t>stm</a:t>
            </a:r>
            <a:r>
              <a:rPr lang="zh-CN" altLang="en-US" dirty="0" smtClean="0"/>
              <a:t>的后缀</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ARM</a:t>
            </a:r>
            <a:r>
              <a:rPr lang="zh-CN" altLang="en-US" dirty="0" smtClean="0"/>
              <a:t>的堆栈为满递减栈，哦，你要说你不懂啥是空递减栈。你首先知道栈是啥玩意儿吧？</a:t>
            </a:r>
            <a:endParaRPr lang="en-US" altLang="zh-CN" dirty="0" smtClean="0"/>
          </a:p>
          <a:p>
            <a:r>
              <a:rPr lang="zh-CN" altLang="en-US" dirty="0" smtClean="0"/>
              <a:t>堆栈一般分为下面四种：</a:t>
            </a:r>
            <a:endParaRPr lang="en-US" altLang="zh-CN" dirty="0" smtClean="0"/>
          </a:p>
          <a:p>
            <a:r>
              <a:rPr lang="zh-CN" altLang="en-US" dirty="0" smtClean="0"/>
              <a:t>空递减 空递增 满递减 满递增</a:t>
            </a:r>
            <a:endParaRPr lang="en-US" altLang="zh-CN" dirty="0" smtClean="0"/>
          </a:p>
          <a:p>
            <a:r>
              <a:rPr lang="zh-CN" altLang="en-US" dirty="0" smtClean="0"/>
              <a:t>空和满形容了堆栈指针指向的那一格内存是否有数据。</a:t>
            </a:r>
            <a:endParaRPr lang="en-US" altLang="zh-CN" dirty="0" smtClean="0"/>
          </a:p>
          <a:p>
            <a:r>
              <a:rPr lang="zh-CN" altLang="en-US" dirty="0" smtClean="0"/>
              <a:t>递增和递减形容了这个栈的增长放下是从低到高还是从高到低。</a:t>
            </a:r>
            <a:endParaRPr lang="en-US" altLang="zh-CN" dirty="0" smtClean="0"/>
          </a:p>
          <a:p>
            <a:r>
              <a:rPr lang="zh-CN" altLang="en-US" dirty="0" smtClean="0"/>
              <a:t>为什么</a:t>
            </a:r>
            <a:r>
              <a:rPr lang="en-US" altLang="zh-CN" dirty="0" smtClean="0"/>
              <a:t>ARM</a:t>
            </a:r>
            <a:r>
              <a:rPr lang="zh-CN" altLang="en-US" dirty="0" smtClean="0"/>
              <a:t>的堆栈是满递减栈呢？这是因为别人规定好了，大家都用满递减就是了。</a:t>
            </a:r>
            <a:endParaRPr lang="zh-CN" altLang="en-US" dirty="0"/>
          </a:p>
        </p:txBody>
      </p:sp>
      <p:sp>
        <p:nvSpPr>
          <p:cNvPr id="3" name="标题 2"/>
          <p:cNvSpPr>
            <a:spLocks noGrp="1"/>
          </p:cNvSpPr>
          <p:nvPr>
            <p:ph type="title"/>
          </p:nvPr>
        </p:nvSpPr>
        <p:spPr/>
        <p:txBody>
          <a:bodyPr/>
          <a:lstStyle/>
          <a:p>
            <a:r>
              <a:rPr lang="en-US" altLang="zh-CN" dirty="0" smtClean="0"/>
              <a:t>ARM</a:t>
            </a:r>
            <a:r>
              <a:rPr lang="zh-CN" altLang="en-US" dirty="0" smtClean="0"/>
              <a:t>的堆栈</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为了便于程序猿处理堆栈，</a:t>
            </a:r>
            <a:r>
              <a:rPr lang="en-US" altLang="zh-CN" dirty="0" smtClean="0"/>
              <a:t>ARM</a:t>
            </a:r>
            <a:r>
              <a:rPr lang="zh-CN" altLang="en-US" dirty="0" smtClean="0"/>
              <a:t>汇编在</a:t>
            </a:r>
            <a:r>
              <a:rPr lang="en-US" altLang="zh-CN" dirty="0" smtClean="0"/>
              <a:t>STM/LDM</a:t>
            </a:r>
            <a:r>
              <a:rPr lang="zh-CN" altLang="en-US" dirty="0" smtClean="0"/>
              <a:t>指令上添加了四个新的后缀，分别对应四种不同的堆栈。这四个后缀分别是：</a:t>
            </a:r>
            <a:endParaRPr lang="en-US" altLang="zh-CN" dirty="0" smtClean="0"/>
          </a:p>
          <a:p>
            <a:endParaRPr lang="en-US" altLang="zh-CN" dirty="0" smtClean="0"/>
          </a:p>
          <a:p>
            <a:r>
              <a:rPr lang="en-US" altLang="zh-CN" dirty="0" smtClean="0"/>
              <a:t>1. FD </a:t>
            </a:r>
            <a:r>
              <a:rPr lang="zh-CN" altLang="en-US" dirty="0" smtClean="0"/>
              <a:t>代表满递减栈</a:t>
            </a:r>
            <a:endParaRPr lang="en-US" altLang="zh-CN" dirty="0" smtClean="0"/>
          </a:p>
          <a:p>
            <a:r>
              <a:rPr lang="en-US" altLang="zh-CN" dirty="0" smtClean="0"/>
              <a:t>2. ED </a:t>
            </a:r>
            <a:r>
              <a:rPr lang="zh-CN" altLang="en-US" dirty="0" smtClean="0"/>
              <a:t>代表空递减栈</a:t>
            </a:r>
            <a:endParaRPr lang="en-US" altLang="zh-CN" dirty="0" smtClean="0"/>
          </a:p>
          <a:p>
            <a:r>
              <a:rPr lang="en-US" altLang="zh-CN" dirty="0" smtClean="0"/>
              <a:t>3. FI   </a:t>
            </a:r>
            <a:r>
              <a:rPr lang="zh-CN" altLang="en-US" dirty="0" smtClean="0"/>
              <a:t>代表满递增栈</a:t>
            </a:r>
            <a:endParaRPr lang="en-US" altLang="zh-CN" dirty="0" smtClean="0"/>
          </a:p>
          <a:p>
            <a:r>
              <a:rPr lang="en-US" altLang="zh-CN" dirty="0" smtClean="0"/>
              <a:t>4. EI   </a:t>
            </a:r>
            <a:r>
              <a:rPr lang="zh-CN" altLang="en-US" dirty="0" smtClean="0"/>
              <a:t>代表空递增栈</a:t>
            </a:r>
            <a:endParaRPr lang="en-US" altLang="zh-CN" dirty="0" smtClean="0"/>
          </a:p>
          <a:p>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dirty="0" smtClean="0"/>
              <a:t>ARM</a:t>
            </a:r>
            <a:r>
              <a:rPr lang="zh-CN" altLang="en-US" dirty="0" smtClean="0"/>
              <a:t>的堆栈</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为了简单，我们先不考虑</a:t>
            </a:r>
            <a:r>
              <a:rPr lang="en-US" altLang="zh-CN" dirty="0" smtClean="0"/>
              <a:t>ARM</a:t>
            </a:r>
            <a:r>
              <a:rPr lang="zh-CN" altLang="en-US" dirty="0" smtClean="0"/>
              <a:t>的其他工作模式，本节所有描述都是系统模式下的。</a:t>
            </a:r>
            <a:endParaRPr lang="en-US" altLang="zh-CN" dirty="0" smtClean="0"/>
          </a:p>
          <a:p>
            <a:endParaRPr lang="en-US" altLang="zh-CN" dirty="0" smtClean="0"/>
          </a:p>
          <a:p>
            <a:r>
              <a:rPr lang="en-US" altLang="zh-CN" dirty="0" smtClean="0"/>
              <a:t>ARMv4</a:t>
            </a:r>
            <a:r>
              <a:rPr lang="zh-CN" altLang="en-US" dirty="0" smtClean="0"/>
              <a:t>拥有</a:t>
            </a:r>
            <a:r>
              <a:rPr lang="en-US" altLang="zh-CN" dirty="0" smtClean="0"/>
              <a:t>16</a:t>
            </a:r>
            <a:r>
              <a:rPr lang="zh-CN" altLang="en-US" dirty="0" smtClean="0"/>
              <a:t>个通用寄存器（</a:t>
            </a:r>
            <a:r>
              <a:rPr lang="en-US" altLang="zh-CN" dirty="0" smtClean="0"/>
              <a:t>R0-R15)</a:t>
            </a:r>
            <a:r>
              <a:rPr lang="zh-CN" altLang="en-US" dirty="0" smtClean="0"/>
              <a:t>，</a:t>
            </a:r>
            <a:r>
              <a:rPr lang="en-US" altLang="zh-CN" dirty="0" smtClean="0"/>
              <a:t>1</a:t>
            </a:r>
            <a:r>
              <a:rPr lang="zh-CN" altLang="en-US" dirty="0" smtClean="0"/>
              <a:t>个控制寄存器（</a:t>
            </a:r>
            <a:r>
              <a:rPr lang="en-US" altLang="zh-CN" dirty="0" smtClean="0"/>
              <a:t>CPSR</a:t>
            </a:r>
            <a:r>
              <a:rPr lang="zh-CN" altLang="en-US" dirty="0" smtClean="0"/>
              <a:t>）。</a:t>
            </a:r>
            <a:endParaRPr lang="en-US" altLang="zh-CN" dirty="0" smtClean="0"/>
          </a:p>
          <a:p>
            <a:endParaRPr lang="en-US" altLang="zh-CN" dirty="0" smtClean="0"/>
          </a:p>
          <a:p>
            <a:r>
              <a:rPr lang="zh-CN" altLang="en-US" dirty="0" smtClean="0"/>
              <a:t>每个寄存器都是</a:t>
            </a:r>
            <a:r>
              <a:rPr lang="en-US" altLang="zh-CN" dirty="0" smtClean="0"/>
              <a:t>32</a:t>
            </a:r>
            <a:r>
              <a:rPr lang="zh-CN" altLang="en-US" dirty="0" smtClean="0"/>
              <a:t>位的，并且不像</a:t>
            </a:r>
            <a:r>
              <a:rPr lang="en-US" altLang="zh-CN" dirty="0" smtClean="0"/>
              <a:t>X86</a:t>
            </a:r>
            <a:r>
              <a:rPr lang="zh-CN" altLang="en-US" dirty="0" smtClean="0"/>
              <a:t>，可以将</a:t>
            </a:r>
            <a:r>
              <a:rPr lang="en-US" altLang="zh-CN" dirty="0" smtClean="0"/>
              <a:t>32</a:t>
            </a:r>
            <a:r>
              <a:rPr lang="zh-CN" altLang="en-US" dirty="0" smtClean="0"/>
              <a:t>位的寄存器分成两个</a:t>
            </a:r>
            <a:r>
              <a:rPr lang="en-US" altLang="zh-CN" dirty="0" smtClean="0"/>
              <a:t>16</a:t>
            </a:r>
            <a:r>
              <a:rPr lang="zh-CN" altLang="en-US" dirty="0" smtClean="0"/>
              <a:t>位来使用。</a:t>
            </a:r>
            <a:endParaRPr lang="en-US" altLang="zh-CN" dirty="0" smtClean="0"/>
          </a:p>
          <a:p>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dirty="0" smtClean="0"/>
              <a:t>ARM</a:t>
            </a:r>
            <a:r>
              <a:rPr lang="zh-CN" altLang="en-US" dirty="0" smtClean="0"/>
              <a:t>通用寄存器</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我们知道</a:t>
            </a:r>
            <a:r>
              <a:rPr lang="en-US" altLang="zh-CN" dirty="0" smtClean="0"/>
              <a:t>X86</a:t>
            </a:r>
            <a:r>
              <a:rPr lang="zh-CN" altLang="en-US" dirty="0" smtClean="0"/>
              <a:t>中操作堆栈的指令是</a:t>
            </a:r>
            <a:r>
              <a:rPr lang="en-US" altLang="zh-CN" dirty="0" smtClean="0"/>
              <a:t>PUSH</a:t>
            </a:r>
            <a:r>
              <a:rPr lang="zh-CN" altLang="en-US" dirty="0" smtClean="0"/>
              <a:t>和</a:t>
            </a:r>
            <a:r>
              <a:rPr lang="en-US" altLang="zh-CN" dirty="0" smtClean="0"/>
              <a:t>POP</a:t>
            </a:r>
            <a:r>
              <a:rPr lang="zh-CN" altLang="en-US" dirty="0" smtClean="0"/>
              <a:t>，</a:t>
            </a:r>
            <a:r>
              <a:rPr lang="en-US" altLang="zh-CN" dirty="0" smtClean="0"/>
              <a:t>ARMv4</a:t>
            </a:r>
            <a:r>
              <a:rPr lang="zh-CN" altLang="en-US" dirty="0" smtClean="0"/>
              <a:t>版本没有这两个指令，不过</a:t>
            </a:r>
            <a:r>
              <a:rPr lang="en-US" altLang="zh-CN" dirty="0" smtClean="0"/>
              <a:t>v6</a:t>
            </a:r>
            <a:r>
              <a:rPr lang="zh-CN" altLang="en-US" dirty="0" smtClean="0"/>
              <a:t>以后也支持这两个指令。不过</a:t>
            </a:r>
            <a:r>
              <a:rPr lang="en-US" altLang="zh-CN" dirty="0" smtClean="0"/>
              <a:t>STM/LDM</a:t>
            </a:r>
            <a:r>
              <a:rPr lang="zh-CN" altLang="en-US" dirty="0" smtClean="0"/>
              <a:t>和</a:t>
            </a:r>
            <a:r>
              <a:rPr lang="en-US" altLang="zh-CN" dirty="0" smtClean="0"/>
              <a:t>PUSH/POP</a:t>
            </a:r>
            <a:r>
              <a:rPr lang="zh-CN" altLang="en-US" dirty="0" smtClean="0"/>
              <a:t>功能类似，比如：</a:t>
            </a:r>
            <a:endParaRPr lang="en-US" altLang="zh-CN" dirty="0" smtClean="0"/>
          </a:p>
          <a:p>
            <a:endParaRPr lang="en-US" altLang="zh-CN" dirty="0" smtClean="0"/>
          </a:p>
          <a:p>
            <a:r>
              <a:rPr lang="en-US" altLang="zh-CN" dirty="0" smtClean="0"/>
              <a:t>LDMFD    SP!,      {R0-R12</a:t>
            </a:r>
            <a:r>
              <a:rPr lang="zh-CN" altLang="en-US" dirty="0" smtClean="0"/>
              <a:t>，</a:t>
            </a:r>
            <a:r>
              <a:rPr lang="en-US" altLang="zh-CN" dirty="0" smtClean="0"/>
              <a:t>LR}</a:t>
            </a:r>
          </a:p>
          <a:p>
            <a:r>
              <a:rPr lang="en-US" altLang="zh-CN" dirty="0" smtClean="0"/>
              <a:t>STMFD    SP!,      {R0-R12</a:t>
            </a:r>
            <a:r>
              <a:rPr lang="zh-CN" altLang="en-US" dirty="0" smtClean="0"/>
              <a:t>，</a:t>
            </a:r>
            <a:r>
              <a:rPr lang="en-US" altLang="zh-CN" dirty="0" smtClean="0"/>
              <a:t>LR}</a:t>
            </a:r>
          </a:p>
          <a:p>
            <a:r>
              <a:rPr lang="zh-CN" altLang="en-US" dirty="0" smtClean="0"/>
              <a:t>那个</a:t>
            </a:r>
            <a:r>
              <a:rPr lang="en-US" altLang="zh-CN" dirty="0" smtClean="0"/>
              <a:t>!</a:t>
            </a:r>
            <a:r>
              <a:rPr lang="zh-CN" altLang="en-US" dirty="0" smtClean="0"/>
              <a:t>的意思是加载或保存的同时改变</a:t>
            </a:r>
            <a:r>
              <a:rPr lang="en-US" altLang="zh-CN" dirty="0" smtClean="0"/>
              <a:t>SP</a:t>
            </a:r>
            <a:r>
              <a:rPr lang="zh-CN" altLang="en-US" dirty="0" smtClean="0"/>
              <a:t>的值。（压栈或出栈时</a:t>
            </a:r>
            <a:r>
              <a:rPr lang="en-US" altLang="zh-CN" dirty="0" smtClean="0"/>
              <a:t>SP</a:t>
            </a:r>
            <a:r>
              <a:rPr lang="zh-CN" altLang="en-US" dirty="0" smtClean="0"/>
              <a:t>指针肯定会变化！）</a:t>
            </a:r>
            <a:endParaRPr lang="en-US" altLang="zh-CN" dirty="0" smtClean="0"/>
          </a:p>
        </p:txBody>
      </p:sp>
      <p:sp>
        <p:nvSpPr>
          <p:cNvPr id="3" name="标题 2"/>
          <p:cNvSpPr>
            <a:spLocks noGrp="1"/>
          </p:cNvSpPr>
          <p:nvPr>
            <p:ph type="title"/>
          </p:nvPr>
        </p:nvSpPr>
        <p:spPr/>
        <p:txBody>
          <a:bodyPr/>
          <a:lstStyle/>
          <a:p>
            <a:r>
              <a:rPr lang="en-US" altLang="zh-CN" dirty="0" smtClean="0"/>
              <a:t>ARM</a:t>
            </a:r>
            <a:r>
              <a:rPr lang="zh-CN" altLang="en-US" dirty="0" smtClean="0"/>
              <a:t>的堆栈</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dirty="0" smtClean="0"/>
              <a:t>之前讲</a:t>
            </a:r>
            <a:r>
              <a:rPr lang="en-US" altLang="zh-CN" dirty="0" smtClean="0"/>
              <a:t>MOV</a:t>
            </a:r>
            <a:r>
              <a:rPr lang="zh-CN" altLang="en-US" dirty="0" smtClean="0"/>
              <a:t>的时候，说过</a:t>
            </a:r>
            <a:r>
              <a:rPr lang="en-US" altLang="zh-CN" dirty="0" smtClean="0"/>
              <a:t>MOV</a:t>
            </a:r>
            <a:r>
              <a:rPr lang="zh-CN" altLang="en-US" dirty="0" smtClean="0"/>
              <a:t>指令不能操作任意一个</a:t>
            </a:r>
            <a:r>
              <a:rPr lang="en-US" altLang="zh-CN" dirty="0" smtClean="0"/>
              <a:t>32</a:t>
            </a:r>
            <a:r>
              <a:rPr lang="zh-CN" altLang="en-US" dirty="0" smtClean="0"/>
              <a:t>位立即数。这就对汇编的编写造成了很大的麻烦。</a:t>
            </a:r>
            <a:r>
              <a:rPr lang="en-US" altLang="zh-CN" dirty="0" smtClean="0"/>
              <a:t>ARM</a:t>
            </a:r>
            <a:r>
              <a:rPr lang="zh-CN" altLang="en-US" dirty="0" smtClean="0"/>
              <a:t>编译器提出了一个</a:t>
            </a:r>
            <a:r>
              <a:rPr lang="en-US" altLang="zh-CN" dirty="0" smtClean="0"/>
              <a:t>LDR</a:t>
            </a:r>
            <a:r>
              <a:rPr lang="zh-CN" altLang="en-US" dirty="0" smtClean="0"/>
              <a:t>伪指令，这个指令和内存加载指令</a:t>
            </a:r>
            <a:r>
              <a:rPr lang="en-US" altLang="zh-CN" dirty="0" smtClean="0"/>
              <a:t>LDR</a:t>
            </a:r>
            <a:r>
              <a:rPr lang="zh-CN" altLang="en-US" dirty="0" smtClean="0"/>
              <a:t>名字一样，不过用途不一样。</a:t>
            </a:r>
            <a:endParaRPr lang="en-US" altLang="zh-CN" dirty="0" smtClean="0"/>
          </a:p>
          <a:p>
            <a:r>
              <a:rPr lang="zh-CN" altLang="en-US" dirty="0" smtClean="0"/>
              <a:t>这个指令可以将任意一个标号（的链接地址）或立即数加载到寄存器中。该指令是通过若干条其他指令构建而成。</a:t>
            </a:r>
            <a:endParaRPr lang="en-US" altLang="zh-CN" dirty="0" smtClean="0"/>
          </a:p>
          <a:p>
            <a:r>
              <a:rPr lang="zh-CN" altLang="en-US" dirty="0" smtClean="0"/>
              <a:t>比如我们要加载</a:t>
            </a:r>
            <a:r>
              <a:rPr lang="en-US" altLang="zh-CN" dirty="0" smtClean="0"/>
              <a:t>0x12345678</a:t>
            </a:r>
            <a:r>
              <a:rPr lang="zh-CN" altLang="en-US" dirty="0" smtClean="0"/>
              <a:t>到</a:t>
            </a:r>
            <a:r>
              <a:rPr lang="en-US" altLang="zh-CN" dirty="0" smtClean="0"/>
              <a:t>r0</a:t>
            </a:r>
            <a:r>
              <a:rPr lang="zh-CN" altLang="en-US" dirty="0" smtClean="0"/>
              <a:t>中，这个数据显然不能使用</a:t>
            </a:r>
            <a:r>
              <a:rPr lang="en-US" altLang="zh-CN" dirty="0" smtClean="0"/>
              <a:t>12</a:t>
            </a:r>
            <a:r>
              <a:rPr lang="zh-CN" altLang="en-US" dirty="0" smtClean="0"/>
              <a:t>位立即数来表示。使用</a:t>
            </a:r>
            <a:r>
              <a:rPr lang="en-US" altLang="zh-CN" dirty="0" smtClean="0"/>
              <a:t>LDR</a:t>
            </a:r>
            <a:r>
              <a:rPr lang="zh-CN" altLang="en-US" dirty="0" smtClean="0"/>
              <a:t>伪指令的来写就是：</a:t>
            </a:r>
            <a:endParaRPr lang="en-US" altLang="zh-CN" dirty="0" smtClean="0"/>
          </a:p>
          <a:p>
            <a:r>
              <a:rPr lang="en-US" altLang="zh-CN" dirty="0" smtClean="0"/>
              <a:t>LDR    R0</a:t>
            </a:r>
            <a:r>
              <a:rPr lang="zh-CN" altLang="en-US" dirty="0" smtClean="0"/>
              <a:t>， </a:t>
            </a:r>
            <a:r>
              <a:rPr lang="en-US" altLang="zh-CN" dirty="0" smtClean="0"/>
              <a:t>=0x12345678</a:t>
            </a:r>
          </a:p>
          <a:p>
            <a:r>
              <a:rPr lang="zh-CN" altLang="en-US" dirty="0" smtClean="0"/>
              <a:t>这条伪指令和内存加载指令最大的区别在与，这条指令中的立即数不需要使用</a:t>
            </a:r>
            <a:r>
              <a:rPr lang="en-US" altLang="zh-CN" dirty="0" smtClean="0"/>
              <a:t>#</a:t>
            </a:r>
            <a:r>
              <a:rPr lang="zh-CN" altLang="en-US" dirty="0" smtClean="0"/>
              <a:t>，但是要使用</a:t>
            </a:r>
            <a:r>
              <a:rPr lang="en-US" altLang="zh-CN" dirty="0" smtClean="0"/>
              <a:t>=</a:t>
            </a:r>
            <a:r>
              <a:rPr lang="zh-CN" altLang="en-US" dirty="0" smtClean="0"/>
              <a:t>。</a:t>
            </a:r>
            <a:endParaRPr lang="en-US" altLang="zh-CN" dirty="0" smtClean="0"/>
          </a:p>
        </p:txBody>
      </p:sp>
      <p:sp>
        <p:nvSpPr>
          <p:cNvPr id="3" name="标题 2"/>
          <p:cNvSpPr>
            <a:spLocks noGrp="1"/>
          </p:cNvSpPr>
          <p:nvPr>
            <p:ph type="title"/>
          </p:nvPr>
        </p:nvSpPr>
        <p:spPr/>
        <p:txBody>
          <a:bodyPr/>
          <a:lstStyle/>
          <a:p>
            <a:r>
              <a:rPr lang="en-US" altLang="zh-CN" dirty="0" smtClean="0"/>
              <a:t>LDR</a:t>
            </a:r>
            <a:r>
              <a:rPr lang="zh-CN" altLang="en-US" dirty="0" smtClean="0"/>
              <a:t>伪指令</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其实你想问为什么这个指令会和</a:t>
            </a:r>
            <a:r>
              <a:rPr lang="en-US" altLang="zh-CN" dirty="0" smtClean="0"/>
              <a:t>LDR</a:t>
            </a:r>
            <a:r>
              <a:rPr lang="zh-CN" altLang="en-US" dirty="0" smtClean="0"/>
              <a:t>内存加载指令同名呢？这大概是因为</a:t>
            </a:r>
            <a:r>
              <a:rPr lang="en-US" altLang="zh-CN" dirty="0" smtClean="0"/>
              <a:t>LDR</a:t>
            </a:r>
            <a:r>
              <a:rPr lang="zh-CN" altLang="en-US" dirty="0" smtClean="0"/>
              <a:t>伪指令内部使用了</a:t>
            </a:r>
            <a:r>
              <a:rPr lang="en-US" altLang="zh-CN" dirty="0" smtClean="0"/>
              <a:t>LDR</a:t>
            </a:r>
            <a:r>
              <a:rPr lang="zh-CN" altLang="en-US" dirty="0" smtClean="0"/>
              <a:t>内存加载指令。</a:t>
            </a:r>
            <a:endParaRPr lang="en-US" altLang="zh-CN" dirty="0" smtClean="0"/>
          </a:p>
          <a:p>
            <a:r>
              <a:rPr lang="en-US" altLang="zh-CN" dirty="0" smtClean="0"/>
              <a:t>MOV     R0</a:t>
            </a:r>
            <a:r>
              <a:rPr lang="zh-CN" altLang="en-US" dirty="0" smtClean="0"/>
              <a:t>，  </a:t>
            </a:r>
            <a:r>
              <a:rPr lang="en-US" altLang="zh-CN" dirty="0" smtClean="0"/>
              <a:t>0X100</a:t>
            </a:r>
          </a:p>
          <a:p>
            <a:r>
              <a:rPr lang="en-US" altLang="zh-CN" dirty="0" smtClean="0"/>
              <a:t>LDR      R0</a:t>
            </a:r>
            <a:r>
              <a:rPr lang="zh-CN" altLang="en-US" dirty="0" smtClean="0"/>
              <a:t>， </a:t>
            </a:r>
            <a:r>
              <a:rPr lang="en-US" altLang="zh-CN" dirty="0" smtClean="0"/>
              <a:t>=0X100</a:t>
            </a:r>
          </a:p>
          <a:p>
            <a:r>
              <a:rPr lang="zh-CN" altLang="en-US" dirty="0" smtClean="0"/>
              <a:t>上面两条指令都是将</a:t>
            </a:r>
            <a:r>
              <a:rPr lang="en-US" altLang="zh-CN" dirty="0" smtClean="0"/>
              <a:t>0x100</a:t>
            </a:r>
            <a:r>
              <a:rPr lang="zh-CN" altLang="en-US" dirty="0" smtClean="0"/>
              <a:t>加载到</a:t>
            </a:r>
            <a:r>
              <a:rPr lang="en-US" altLang="zh-CN" dirty="0" smtClean="0"/>
              <a:t>R0</a:t>
            </a:r>
            <a:r>
              <a:rPr lang="zh-CN" altLang="en-US" dirty="0" smtClean="0"/>
              <a:t>，但是有趣的是很多编译器再编译</a:t>
            </a:r>
            <a:r>
              <a:rPr lang="en-US" altLang="zh-CN" dirty="0" smtClean="0"/>
              <a:t>LDR R0</a:t>
            </a:r>
            <a:r>
              <a:rPr lang="zh-CN" altLang="en-US" dirty="0" smtClean="0"/>
              <a:t>， </a:t>
            </a:r>
            <a:r>
              <a:rPr lang="en-US" altLang="zh-CN" dirty="0" smtClean="0"/>
              <a:t>=0X100</a:t>
            </a:r>
            <a:r>
              <a:rPr lang="zh-CN" altLang="en-US" dirty="0" smtClean="0"/>
              <a:t>的时候会自动转换成</a:t>
            </a:r>
            <a:r>
              <a:rPr lang="en-US" altLang="zh-CN" dirty="0" smtClean="0"/>
              <a:t>MOV R0</a:t>
            </a:r>
            <a:r>
              <a:rPr lang="zh-CN" altLang="en-US" dirty="0" smtClean="0"/>
              <a:t>， </a:t>
            </a:r>
            <a:r>
              <a:rPr lang="en-US" altLang="zh-CN" dirty="0" smtClean="0"/>
              <a:t>0X100</a:t>
            </a:r>
            <a:r>
              <a:rPr lang="zh-CN" altLang="en-US" dirty="0" smtClean="0"/>
              <a:t>。这是因为编译器认为使用</a:t>
            </a:r>
            <a:r>
              <a:rPr lang="en-US" altLang="zh-CN" dirty="0" smtClean="0"/>
              <a:t>MOV</a:t>
            </a:r>
            <a:r>
              <a:rPr lang="zh-CN" altLang="en-US" dirty="0" smtClean="0"/>
              <a:t>指令完全可以达到效果。</a:t>
            </a:r>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dirty="0" smtClean="0"/>
              <a:t>LDR</a:t>
            </a:r>
            <a:r>
              <a:rPr lang="zh-CN" altLang="en-US" dirty="0" smtClean="0"/>
              <a:t>伪指令</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zh-CN" altLang="en-US" dirty="0" smtClean="0"/>
              <a:t>为什么编译器会这么做。是因为</a:t>
            </a:r>
            <a:r>
              <a:rPr lang="en-US" altLang="zh-CN" dirty="0" smtClean="0"/>
              <a:t>LDR</a:t>
            </a:r>
            <a:r>
              <a:rPr lang="zh-CN" altLang="en-US" dirty="0" smtClean="0"/>
              <a:t>伪指令通常翻译成下面这种形式：</a:t>
            </a:r>
            <a:endParaRPr lang="en-US" altLang="zh-CN" dirty="0" smtClean="0"/>
          </a:p>
          <a:p>
            <a:r>
              <a:rPr lang="en-US" altLang="zh-CN" dirty="0" smtClean="0"/>
              <a:t>LDR   R0</a:t>
            </a:r>
            <a:r>
              <a:rPr lang="zh-CN" altLang="en-US" dirty="0" smtClean="0"/>
              <a:t>，  </a:t>
            </a:r>
            <a:r>
              <a:rPr lang="en-US" altLang="zh-CN" dirty="0" smtClean="0"/>
              <a:t>=0X12345678</a:t>
            </a:r>
          </a:p>
          <a:p>
            <a:endParaRPr lang="en-US" altLang="zh-CN" dirty="0" smtClean="0"/>
          </a:p>
          <a:p>
            <a:r>
              <a:rPr lang="zh-CN" altLang="en-US" dirty="0" smtClean="0"/>
              <a:t>翻译成</a:t>
            </a:r>
            <a:r>
              <a:rPr lang="en-US" altLang="zh-CN" dirty="0" smtClean="0"/>
              <a:t>:</a:t>
            </a:r>
          </a:p>
          <a:p>
            <a:r>
              <a:rPr lang="en-US" altLang="zh-CN" dirty="0" smtClean="0"/>
              <a:t>LDR   R0</a:t>
            </a:r>
            <a:r>
              <a:rPr lang="zh-CN" altLang="en-US" dirty="0" smtClean="0"/>
              <a:t>，  </a:t>
            </a:r>
            <a:r>
              <a:rPr lang="en-US" altLang="zh-CN" dirty="0" smtClean="0"/>
              <a:t>IMME</a:t>
            </a:r>
          </a:p>
          <a:p>
            <a:endParaRPr lang="en-US" altLang="zh-CN" dirty="0" smtClean="0"/>
          </a:p>
          <a:p>
            <a:r>
              <a:rPr lang="en-US" altLang="zh-CN" dirty="0" smtClean="0"/>
              <a:t>IMME:</a:t>
            </a:r>
          </a:p>
          <a:p>
            <a:r>
              <a:rPr lang="en-US" altLang="zh-CN" dirty="0" smtClean="0"/>
              <a:t>    .WORD   0X12345678</a:t>
            </a:r>
          </a:p>
          <a:p>
            <a:r>
              <a:rPr lang="zh-CN" altLang="en-US" dirty="0" smtClean="0"/>
              <a:t>可以看到实质上</a:t>
            </a:r>
            <a:r>
              <a:rPr lang="en-US" altLang="zh-CN" dirty="0" smtClean="0"/>
              <a:t>LDR</a:t>
            </a:r>
            <a:r>
              <a:rPr lang="zh-CN" altLang="en-US" dirty="0" smtClean="0"/>
              <a:t>伪指令加载任意立即数的方式是通过将这个立即数安排在数据段，然后使用内存加载指令来完成的。内存访问速度明显要慢于寄存器间的访问速度。所以编译器在判断可以使用</a:t>
            </a:r>
            <a:r>
              <a:rPr lang="en-US" altLang="zh-CN" dirty="0" smtClean="0"/>
              <a:t>MOV</a:t>
            </a:r>
            <a:r>
              <a:rPr lang="zh-CN" altLang="en-US" dirty="0" smtClean="0"/>
              <a:t>指令是会用</a:t>
            </a:r>
            <a:r>
              <a:rPr lang="en-US" altLang="zh-CN" dirty="0" smtClean="0"/>
              <a:t>MOV</a:t>
            </a:r>
            <a:r>
              <a:rPr lang="zh-CN" altLang="en-US" dirty="0" smtClean="0"/>
              <a:t>指令的形式解释</a:t>
            </a:r>
            <a:r>
              <a:rPr lang="en-US" altLang="zh-CN" dirty="0" smtClean="0"/>
              <a:t>LDR</a:t>
            </a:r>
            <a:r>
              <a:rPr lang="zh-CN" altLang="en-US" dirty="0" smtClean="0"/>
              <a:t>伪指令。</a:t>
            </a:r>
            <a:endParaRPr lang="en-US" altLang="zh-CN" dirty="0" smtClean="0"/>
          </a:p>
        </p:txBody>
      </p:sp>
      <p:sp>
        <p:nvSpPr>
          <p:cNvPr id="3" name="标题 2"/>
          <p:cNvSpPr>
            <a:spLocks noGrp="1"/>
          </p:cNvSpPr>
          <p:nvPr>
            <p:ph type="title"/>
          </p:nvPr>
        </p:nvSpPr>
        <p:spPr/>
        <p:txBody>
          <a:bodyPr/>
          <a:lstStyle/>
          <a:p>
            <a:r>
              <a:rPr lang="en-US" altLang="zh-CN" dirty="0" smtClean="0"/>
              <a:t>LDR</a:t>
            </a:r>
            <a:r>
              <a:rPr lang="zh-CN" altLang="en-US" dirty="0" smtClean="0"/>
              <a:t>伪指令</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在</a:t>
            </a:r>
            <a:r>
              <a:rPr lang="en-US" altLang="zh-CN" dirty="0" err="1" smtClean="0"/>
              <a:t>codesourcery</a:t>
            </a:r>
            <a:r>
              <a:rPr lang="zh-CN" altLang="en-US" dirty="0" smtClean="0"/>
              <a:t>下载的交叉编译器一般都会包含一套编译器的文档，其中就有关于汇编器的文档。汇编器文档中介绍了很多伪指令以及其含义。</a:t>
            </a:r>
            <a:endParaRPr lang="en-US" altLang="zh-CN" dirty="0" smtClean="0"/>
          </a:p>
          <a:p>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更多伪指令</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什么是</a:t>
            </a:r>
            <a:r>
              <a:rPr lang="en-US" altLang="zh-CN" dirty="0" smtClean="0"/>
              <a:t>EABI</a:t>
            </a:r>
            <a:r>
              <a:rPr lang="zh-CN" altLang="en-US" dirty="0" smtClean="0"/>
              <a:t>标准，别被这名字唬住。其实就是一个规定了</a:t>
            </a:r>
            <a:r>
              <a:rPr lang="en-US" altLang="zh-CN" dirty="0" smtClean="0"/>
              <a:t>C</a:t>
            </a:r>
            <a:r>
              <a:rPr lang="zh-CN" altLang="en-US" dirty="0" smtClean="0"/>
              <a:t>语言怎么调用汇编，汇编怎么调用</a:t>
            </a:r>
            <a:r>
              <a:rPr lang="en-US" altLang="zh-CN" dirty="0" smtClean="0"/>
              <a:t>C</a:t>
            </a:r>
            <a:r>
              <a:rPr lang="zh-CN" altLang="en-US" dirty="0" smtClean="0"/>
              <a:t>语言以及各种数据的表示方式的文档。我们不需要深入一些没有用的东西，知道下面几点就行了。</a:t>
            </a:r>
            <a:endParaRPr lang="en-US" altLang="zh-CN" dirty="0" smtClean="0"/>
          </a:p>
          <a:p>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dirty="0" smtClean="0"/>
              <a:t>ARM</a:t>
            </a:r>
            <a:r>
              <a:rPr lang="zh-CN" altLang="en-US" dirty="0" smtClean="0"/>
              <a:t>的</a:t>
            </a:r>
            <a:r>
              <a:rPr lang="en-US" altLang="zh-CN" dirty="0" smtClean="0"/>
              <a:t>EABI</a:t>
            </a:r>
            <a:r>
              <a:rPr lang="zh-CN" altLang="en-US" dirty="0" smtClean="0"/>
              <a:t>标准</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C</a:t>
            </a:r>
            <a:r>
              <a:rPr lang="zh-CN" altLang="en-US" dirty="0" smtClean="0"/>
              <a:t>语言论起本质就是汇编。</a:t>
            </a:r>
            <a:r>
              <a:rPr lang="en-US" altLang="zh-CN" dirty="0" smtClean="0"/>
              <a:t>C</a:t>
            </a:r>
            <a:r>
              <a:rPr lang="zh-CN" altLang="en-US" dirty="0" smtClean="0"/>
              <a:t>语言只是做出来给人看的，机器是不懂得。</a:t>
            </a:r>
            <a:r>
              <a:rPr lang="en-US" altLang="zh-CN" dirty="0" smtClean="0"/>
              <a:t>C</a:t>
            </a:r>
            <a:r>
              <a:rPr lang="zh-CN" altLang="en-US" dirty="0" smtClean="0"/>
              <a:t>语言中的所有全局变量，函数在汇编眼里都是标号（</a:t>
            </a:r>
            <a:r>
              <a:rPr lang="en-US" altLang="zh-CN" dirty="0" smtClean="0"/>
              <a:t>LABEL</a:t>
            </a:r>
            <a:r>
              <a:rPr lang="zh-CN" altLang="en-US" dirty="0" smtClean="0"/>
              <a:t>）。汇编调用</a:t>
            </a:r>
            <a:r>
              <a:rPr lang="en-US" altLang="zh-CN" dirty="0" smtClean="0"/>
              <a:t>C</a:t>
            </a:r>
            <a:r>
              <a:rPr lang="zh-CN" altLang="en-US" dirty="0" smtClean="0"/>
              <a:t>语言就是简简单单的</a:t>
            </a:r>
            <a:r>
              <a:rPr lang="en-US" altLang="zh-CN" dirty="0" err="1" smtClean="0"/>
              <a:t>bl</a:t>
            </a:r>
            <a:r>
              <a:rPr lang="zh-CN" altLang="en-US" dirty="0" smtClean="0"/>
              <a:t>这个标号。</a:t>
            </a:r>
            <a:endParaRPr lang="en-US" altLang="zh-CN" dirty="0" smtClean="0"/>
          </a:p>
          <a:p>
            <a:r>
              <a:rPr lang="zh-CN" altLang="en-US" dirty="0" smtClean="0"/>
              <a:t>参数方面，</a:t>
            </a:r>
            <a:r>
              <a:rPr lang="en-US" altLang="zh-CN" dirty="0" smtClean="0"/>
              <a:t>ARM</a:t>
            </a:r>
            <a:r>
              <a:rPr lang="zh-CN" altLang="en-US" dirty="0" smtClean="0"/>
              <a:t>不像</a:t>
            </a:r>
            <a:r>
              <a:rPr lang="en-US" altLang="zh-CN" dirty="0" smtClean="0"/>
              <a:t>X86</a:t>
            </a:r>
            <a:r>
              <a:rPr lang="zh-CN" altLang="en-US" dirty="0" smtClean="0"/>
              <a:t>完全由堆栈来保存参数。</a:t>
            </a:r>
            <a:r>
              <a:rPr lang="en-US" altLang="zh-CN" dirty="0" smtClean="0"/>
              <a:t>ARM</a:t>
            </a:r>
            <a:r>
              <a:rPr lang="zh-CN" altLang="en-US" dirty="0" smtClean="0"/>
              <a:t>使用</a:t>
            </a:r>
            <a:r>
              <a:rPr lang="en-US" altLang="zh-CN" dirty="0" smtClean="0"/>
              <a:t>R0-R3</a:t>
            </a:r>
            <a:r>
              <a:rPr lang="zh-CN" altLang="en-US" dirty="0" smtClean="0"/>
              <a:t>进行保存前</a:t>
            </a:r>
            <a:r>
              <a:rPr lang="en-US" altLang="zh-CN" dirty="0" smtClean="0"/>
              <a:t>4</a:t>
            </a:r>
            <a:r>
              <a:rPr lang="zh-CN" altLang="en-US" dirty="0" smtClean="0"/>
              <a:t>个参数。如果你参数太大或者太多，那么</a:t>
            </a:r>
            <a:r>
              <a:rPr lang="en-US" altLang="zh-CN" dirty="0" smtClean="0"/>
              <a:t>ARM</a:t>
            </a:r>
            <a:r>
              <a:rPr lang="zh-CN" altLang="en-US" dirty="0" smtClean="0"/>
              <a:t>也将使用堆栈来保存参数。</a:t>
            </a:r>
            <a:endParaRPr lang="en-US" altLang="zh-CN" dirty="0" smtClean="0"/>
          </a:p>
          <a:p>
            <a:r>
              <a:rPr lang="zh-CN" altLang="en-US" dirty="0" smtClean="0"/>
              <a:t>返回值方面，</a:t>
            </a:r>
            <a:r>
              <a:rPr lang="en-US" altLang="zh-CN" dirty="0" smtClean="0"/>
              <a:t>ARM</a:t>
            </a:r>
            <a:r>
              <a:rPr lang="zh-CN" altLang="en-US" dirty="0" smtClean="0"/>
              <a:t>使用</a:t>
            </a:r>
            <a:r>
              <a:rPr lang="en-US" altLang="zh-CN" dirty="0" smtClean="0"/>
              <a:t>R0</a:t>
            </a:r>
            <a:r>
              <a:rPr lang="zh-CN" altLang="en-US" dirty="0" smtClean="0"/>
              <a:t>寄存器作为返回值。</a:t>
            </a:r>
            <a:endParaRPr lang="en-US" altLang="zh-CN" dirty="0" smtClean="0"/>
          </a:p>
          <a:p>
            <a:endParaRPr lang="en-US" altLang="zh-CN" dirty="0" smtClean="0"/>
          </a:p>
        </p:txBody>
      </p:sp>
      <p:sp>
        <p:nvSpPr>
          <p:cNvPr id="3" name="标题 2"/>
          <p:cNvSpPr>
            <a:spLocks noGrp="1"/>
          </p:cNvSpPr>
          <p:nvPr>
            <p:ph type="title"/>
          </p:nvPr>
        </p:nvSpPr>
        <p:spPr/>
        <p:txBody>
          <a:bodyPr/>
          <a:lstStyle/>
          <a:p>
            <a:r>
              <a:rPr lang="zh-CN" altLang="en-US" dirty="0" smtClean="0"/>
              <a:t>汇编调用</a:t>
            </a:r>
            <a:r>
              <a:rPr lang="en-US" altLang="zh-CN" dirty="0" smtClean="0"/>
              <a:t>C</a:t>
            </a:r>
            <a:r>
              <a:rPr lang="zh-CN" altLang="en-US" dirty="0" smtClean="0"/>
              <a:t>语言</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r>
              <a:rPr lang="zh-CN" altLang="en-US" dirty="0" smtClean="0"/>
              <a:t>汇编的所有标号在</a:t>
            </a:r>
            <a:r>
              <a:rPr lang="en-US" altLang="zh-CN" dirty="0" smtClean="0"/>
              <a:t>C</a:t>
            </a:r>
            <a:r>
              <a:rPr lang="zh-CN" altLang="en-US" dirty="0" smtClean="0"/>
              <a:t>看来都是函数。我们仅仅需要声明下就可以直接调用。</a:t>
            </a:r>
            <a:endParaRPr lang="en-US" altLang="zh-CN" dirty="0" smtClean="0"/>
          </a:p>
          <a:p>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dirty="0" smtClean="0"/>
              <a:t>C</a:t>
            </a:r>
            <a:r>
              <a:rPr lang="zh-CN" altLang="en-US" dirty="0" smtClean="0"/>
              <a:t>调用汇编</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刚才我们介绍了</a:t>
            </a:r>
            <a:r>
              <a:rPr lang="en-US" altLang="zh-CN" dirty="0" smtClean="0"/>
              <a:t>BL/B</a:t>
            </a:r>
            <a:r>
              <a:rPr lang="zh-CN" altLang="en-US" dirty="0" smtClean="0"/>
              <a:t>指令可以完成跳转。其实</a:t>
            </a:r>
            <a:r>
              <a:rPr lang="en-US" altLang="zh-CN" dirty="0" smtClean="0"/>
              <a:t>LDR</a:t>
            </a:r>
            <a:r>
              <a:rPr lang="zh-CN" altLang="en-US" dirty="0" smtClean="0"/>
              <a:t>指令也可以。</a:t>
            </a:r>
            <a:endParaRPr lang="en-US" altLang="zh-CN" dirty="0" smtClean="0"/>
          </a:p>
          <a:p>
            <a:r>
              <a:rPr lang="en-US" altLang="zh-CN" dirty="0" smtClean="0"/>
              <a:t>LDR PC, [R0]</a:t>
            </a:r>
            <a:r>
              <a:rPr lang="zh-CN" altLang="en-US" dirty="0" smtClean="0"/>
              <a:t>或者</a:t>
            </a:r>
            <a:r>
              <a:rPr lang="en-US" altLang="zh-CN" dirty="0" smtClean="0"/>
              <a:t>LDR PC, LABEL</a:t>
            </a:r>
          </a:p>
          <a:p>
            <a:r>
              <a:rPr lang="zh-CN" altLang="en-US" dirty="0" smtClean="0"/>
              <a:t>都</a:t>
            </a:r>
            <a:r>
              <a:rPr lang="zh-CN" altLang="en-US" dirty="0" smtClean="0"/>
              <a:t>可以完成跳转。这两条指令几个比较大的区别：</a:t>
            </a:r>
            <a:endParaRPr lang="en-US" altLang="zh-CN" dirty="0" smtClean="0"/>
          </a:p>
          <a:p>
            <a:r>
              <a:rPr lang="en-US" altLang="zh-CN" dirty="0" smtClean="0"/>
              <a:t>1. BL/B</a:t>
            </a:r>
            <a:r>
              <a:rPr lang="zh-CN" altLang="en-US" dirty="0" smtClean="0"/>
              <a:t>的效率比</a:t>
            </a:r>
            <a:r>
              <a:rPr lang="en-US" altLang="zh-CN" dirty="0" smtClean="0"/>
              <a:t>LDR</a:t>
            </a:r>
            <a:r>
              <a:rPr lang="zh-CN" altLang="en-US" dirty="0" smtClean="0"/>
              <a:t>好</a:t>
            </a:r>
            <a:endParaRPr lang="en-US" altLang="zh-CN" dirty="0" smtClean="0"/>
          </a:p>
          <a:p>
            <a:r>
              <a:rPr lang="en-US" altLang="zh-CN" dirty="0" smtClean="0"/>
              <a:t>2. BL/B</a:t>
            </a:r>
            <a:r>
              <a:rPr lang="zh-CN" altLang="en-US" dirty="0" smtClean="0"/>
              <a:t>是相对位移进行跳转，而</a:t>
            </a:r>
            <a:r>
              <a:rPr lang="en-US" altLang="zh-CN" dirty="0" smtClean="0"/>
              <a:t>LDR</a:t>
            </a:r>
            <a:r>
              <a:rPr lang="zh-CN" altLang="en-US" dirty="0" smtClean="0"/>
              <a:t>是绝对位移进行跳转。</a:t>
            </a:r>
            <a:endParaRPr lang="en-US" altLang="zh-CN" dirty="0" smtClean="0"/>
          </a:p>
          <a:p>
            <a:r>
              <a:rPr lang="zh-CN" altLang="en-US" dirty="0" smtClean="0"/>
              <a:t>什么是相对和绝对？</a:t>
            </a:r>
            <a:endParaRPr lang="en-US" altLang="zh-CN" dirty="0" smtClean="0"/>
          </a:p>
        </p:txBody>
      </p:sp>
      <p:sp>
        <p:nvSpPr>
          <p:cNvPr id="3" name="标题 2"/>
          <p:cNvSpPr>
            <a:spLocks noGrp="1"/>
          </p:cNvSpPr>
          <p:nvPr>
            <p:ph type="title"/>
          </p:nvPr>
        </p:nvSpPr>
        <p:spPr/>
        <p:txBody>
          <a:bodyPr/>
          <a:lstStyle/>
          <a:p>
            <a:r>
              <a:rPr lang="zh-CN" altLang="en-US" dirty="0" smtClean="0"/>
              <a:t>再谈跳转</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相对指的是该指令是位置无关的，也就是说指令仅仅计算当前和目标之间的距离来完成跳转，当加载地址不等虚拟地址的时候这种指令可以达到跳转的目的。</a:t>
            </a:r>
            <a:endParaRPr lang="en-US" altLang="zh-CN" dirty="0" smtClean="0"/>
          </a:p>
          <a:p>
            <a:endParaRPr lang="en-US" altLang="zh-CN" dirty="0" smtClean="0"/>
          </a:p>
          <a:p>
            <a:r>
              <a:rPr lang="zh-CN" altLang="en-US" dirty="0" smtClean="0"/>
              <a:t>绝对指的是指令是位置相关的，也就是指令仅仅将目标的地址写入</a:t>
            </a:r>
            <a:r>
              <a:rPr lang="en-US" altLang="zh-CN" dirty="0" smtClean="0"/>
              <a:t>PC</a:t>
            </a:r>
            <a:r>
              <a:rPr lang="zh-CN" altLang="en-US" dirty="0" smtClean="0"/>
              <a:t>来完成跳转，当加载地址不等于虚拟地址的时候这种命令是会出错的。</a:t>
            </a:r>
            <a:endParaRPr lang="zh-CN" altLang="en-US" dirty="0"/>
          </a:p>
        </p:txBody>
      </p:sp>
      <p:sp>
        <p:nvSpPr>
          <p:cNvPr id="3" name="标题 2"/>
          <p:cNvSpPr>
            <a:spLocks noGrp="1"/>
          </p:cNvSpPr>
          <p:nvPr>
            <p:ph type="title"/>
          </p:nvPr>
        </p:nvSpPr>
        <p:spPr/>
        <p:txBody>
          <a:bodyPr/>
          <a:lstStyle/>
          <a:p>
            <a:r>
              <a:rPr lang="zh-CN" altLang="en-US" dirty="0" smtClean="0"/>
              <a:t>再谈跳转</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en-US" altLang="zh-CN" dirty="0" smtClean="0"/>
              <a:t>16</a:t>
            </a:r>
            <a:r>
              <a:rPr lang="zh-CN" altLang="en-US" dirty="0" smtClean="0"/>
              <a:t>个通用寄存器中，有几个对于</a:t>
            </a:r>
            <a:r>
              <a:rPr lang="en-US" altLang="zh-CN" dirty="0" smtClean="0"/>
              <a:t>ARM</a:t>
            </a:r>
            <a:r>
              <a:rPr lang="zh-CN" altLang="en-US" dirty="0" smtClean="0"/>
              <a:t>来说是有特殊用途的：</a:t>
            </a:r>
            <a:endParaRPr lang="en-US" altLang="zh-CN" dirty="0" smtClean="0"/>
          </a:p>
          <a:p>
            <a:endParaRPr lang="en-US" altLang="zh-CN" dirty="0" smtClean="0"/>
          </a:p>
          <a:p>
            <a:r>
              <a:rPr lang="en-US" altLang="zh-CN" dirty="0" smtClean="0"/>
              <a:t>R13</a:t>
            </a:r>
            <a:r>
              <a:rPr lang="zh-CN" altLang="en-US" dirty="0" smtClean="0"/>
              <a:t>：又称</a:t>
            </a:r>
            <a:r>
              <a:rPr lang="en-US" altLang="zh-CN" dirty="0" smtClean="0"/>
              <a:t>SP</a:t>
            </a:r>
            <a:r>
              <a:rPr lang="zh-CN" altLang="en-US" dirty="0" smtClean="0"/>
              <a:t>，也就是堆栈指针，用于指向栈顶元素。</a:t>
            </a:r>
            <a:endParaRPr lang="en-US" altLang="zh-CN" dirty="0" smtClean="0"/>
          </a:p>
          <a:p>
            <a:endParaRPr lang="en-US" altLang="zh-CN" dirty="0" smtClean="0"/>
          </a:p>
          <a:p>
            <a:r>
              <a:rPr lang="en-US" altLang="zh-CN" dirty="0" smtClean="0"/>
              <a:t>R14</a:t>
            </a:r>
            <a:r>
              <a:rPr lang="zh-CN" altLang="en-US" dirty="0" smtClean="0"/>
              <a:t>：又称</a:t>
            </a:r>
            <a:r>
              <a:rPr lang="en-US" altLang="zh-CN" dirty="0" smtClean="0"/>
              <a:t>LR</a:t>
            </a:r>
            <a:r>
              <a:rPr lang="zh-CN" altLang="en-US" dirty="0" smtClean="0"/>
              <a:t>，也就是链接寄存器，用于保存函数的返回地址以及中断的返回地址。</a:t>
            </a:r>
            <a:endParaRPr lang="en-US" altLang="zh-CN" dirty="0" smtClean="0"/>
          </a:p>
          <a:p>
            <a:endParaRPr lang="en-US" altLang="zh-CN" dirty="0" smtClean="0"/>
          </a:p>
          <a:p>
            <a:r>
              <a:rPr lang="en-US" altLang="zh-CN" dirty="0" smtClean="0"/>
              <a:t>R15</a:t>
            </a:r>
            <a:r>
              <a:rPr lang="zh-CN" altLang="en-US" dirty="0" smtClean="0"/>
              <a:t>：又称</a:t>
            </a:r>
            <a:r>
              <a:rPr lang="en-US" altLang="zh-CN" dirty="0" smtClean="0"/>
              <a:t>PC</a:t>
            </a:r>
            <a:r>
              <a:rPr lang="zh-CN" altLang="en-US" dirty="0" smtClean="0"/>
              <a:t>，也就是程序计数器，指向当前运行的指令的地址。（</a:t>
            </a:r>
            <a:r>
              <a:rPr lang="en-US" altLang="zh-CN" dirty="0" smtClean="0"/>
              <a:t>R15</a:t>
            </a:r>
            <a:r>
              <a:rPr lang="zh-CN" altLang="en-US" dirty="0" smtClean="0"/>
              <a:t>的实际值会有变化，后面讲解流水线的时候会说明）</a:t>
            </a:r>
            <a:endParaRPr lang="en-US" altLang="zh-CN" dirty="0" smtClean="0"/>
          </a:p>
        </p:txBody>
      </p:sp>
      <p:sp>
        <p:nvSpPr>
          <p:cNvPr id="3" name="标题 2"/>
          <p:cNvSpPr>
            <a:spLocks noGrp="1"/>
          </p:cNvSpPr>
          <p:nvPr>
            <p:ph type="title"/>
          </p:nvPr>
        </p:nvSpPr>
        <p:spPr/>
        <p:txBody>
          <a:bodyPr/>
          <a:lstStyle/>
          <a:p>
            <a:r>
              <a:rPr lang="en-US" altLang="zh-CN" dirty="0" smtClean="0"/>
              <a:t>SP,LR</a:t>
            </a:r>
            <a:r>
              <a:rPr lang="zh-CN" altLang="en-US" dirty="0" smtClean="0"/>
              <a:t>和</a:t>
            </a:r>
            <a:r>
              <a:rPr lang="en-US" altLang="zh-CN" dirty="0" smtClean="0"/>
              <a:t>PC</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hello:</a:t>
            </a:r>
          </a:p>
          <a:p>
            <a:r>
              <a:rPr lang="en-US" altLang="zh-CN" dirty="0" smtClean="0"/>
              <a:t>    .word  0x12345678</a:t>
            </a:r>
          </a:p>
          <a:p>
            <a:endParaRPr lang="en-US" altLang="zh-CN" dirty="0" smtClean="0"/>
          </a:p>
          <a:p>
            <a:r>
              <a:rPr lang="en-US" altLang="zh-CN" dirty="0" err="1" smtClean="0"/>
              <a:t>Ldr</a:t>
            </a:r>
            <a:r>
              <a:rPr lang="en-US" altLang="zh-CN" dirty="0" smtClean="0"/>
              <a:t> r0, hello</a:t>
            </a:r>
          </a:p>
          <a:p>
            <a:r>
              <a:rPr lang="en-US" altLang="zh-CN" dirty="0" err="1" smtClean="0"/>
              <a:t>Ldr</a:t>
            </a:r>
            <a:r>
              <a:rPr lang="en-US" altLang="zh-CN" dirty="0" smtClean="0"/>
              <a:t> r1, =hello</a:t>
            </a:r>
          </a:p>
          <a:p>
            <a:r>
              <a:rPr lang="zh-CN" altLang="en-US" dirty="0" smtClean="0"/>
              <a:t>区别下上面两个指令，第一个是</a:t>
            </a:r>
            <a:r>
              <a:rPr lang="en-US" altLang="zh-CN" dirty="0" smtClean="0"/>
              <a:t>LDR</a:t>
            </a:r>
            <a:r>
              <a:rPr lang="zh-CN" altLang="en-US" dirty="0" smtClean="0"/>
              <a:t>指令，将</a:t>
            </a:r>
            <a:r>
              <a:rPr lang="en-US" altLang="zh-CN" dirty="0" smtClean="0"/>
              <a:t>hello</a:t>
            </a:r>
            <a:r>
              <a:rPr lang="zh-CN" altLang="en-US" dirty="0" smtClean="0"/>
              <a:t>所在地址里面的数据加载到</a:t>
            </a:r>
            <a:r>
              <a:rPr lang="en-US" altLang="zh-CN" dirty="0" smtClean="0"/>
              <a:t>r0</a:t>
            </a:r>
            <a:r>
              <a:rPr lang="zh-CN" altLang="en-US" dirty="0" smtClean="0"/>
              <a:t>，现在</a:t>
            </a:r>
            <a:r>
              <a:rPr lang="en-US" altLang="zh-CN" dirty="0" smtClean="0"/>
              <a:t>r0</a:t>
            </a:r>
            <a:r>
              <a:rPr lang="zh-CN" altLang="en-US" dirty="0" smtClean="0"/>
              <a:t>的值是</a:t>
            </a:r>
            <a:r>
              <a:rPr lang="en-US" altLang="zh-CN" dirty="0" smtClean="0"/>
              <a:t>0x12345678.</a:t>
            </a:r>
            <a:r>
              <a:rPr lang="zh-CN" altLang="en-US" dirty="0" smtClean="0"/>
              <a:t>第二个指令是</a:t>
            </a:r>
            <a:r>
              <a:rPr lang="en-US" altLang="zh-CN" dirty="0" smtClean="0"/>
              <a:t>LDR</a:t>
            </a:r>
            <a:r>
              <a:rPr lang="zh-CN" altLang="en-US" dirty="0" smtClean="0"/>
              <a:t>伪指令，这个指令将</a:t>
            </a:r>
            <a:r>
              <a:rPr lang="en-US" altLang="zh-CN" dirty="0" smtClean="0"/>
              <a:t>hello</a:t>
            </a:r>
            <a:r>
              <a:rPr lang="zh-CN" altLang="en-US" dirty="0" smtClean="0"/>
              <a:t>的链接地址存放到</a:t>
            </a:r>
            <a:r>
              <a:rPr lang="en-US" altLang="zh-CN" smtClean="0"/>
              <a:t>r1</a:t>
            </a:r>
            <a:r>
              <a:rPr lang="zh-CN" altLang="en-US" smtClean="0"/>
              <a:t>中。</a:t>
            </a:r>
            <a:endParaRPr lang="zh-CN" altLang="en-US" dirty="0"/>
          </a:p>
        </p:txBody>
      </p:sp>
      <p:sp>
        <p:nvSpPr>
          <p:cNvPr id="3" name="标题 2"/>
          <p:cNvSpPr>
            <a:spLocks noGrp="1"/>
          </p:cNvSpPr>
          <p:nvPr>
            <p:ph type="title"/>
          </p:nvPr>
        </p:nvSpPr>
        <p:spPr/>
        <p:txBody>
          <a:bodyPr/>
          <a:lstStyle/>
          <a:p>
            <a:r>
              <a:rPr lang="en-US" altLang="zh-CN" dirty="0" smtClean="0"/>
              <a:t>LDR</a:t>
            </a:r>
            <a:r>
              <a:rPr lang="zh-CN" altLang="en-US" dirty="0" smtClean="0"/>
              <a:t>和</a:t>
            </a:r>
            <a:r>
              <a:rPr lang="en-US" altLang="zh-CN" dirty="0" smtClean="0"/>
              <a:t>LDR</a:t>
            </a:r>
            <a:r>
              <a:rPr lang="zh-CN" altLang="en-US" dirty="0" smtClean="0"/>
              <a:t>伪指令</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程序状态控制寄存器</a:t>
            </a:r>
            <a:r>
              <a:rPr lang="en-US" altLang="zh-CN" dirty="0" smtClean="0"/>
              <a:t>CPSR</a:t>
            </a:r>
            <a:r>
              <a:rPr lang="zh-CN" altLang="en-US" dirty="0" smtClean="0"/>
              <a:t>是</a:t>
            </a:r>
            <a:r>
              <a:rPr lang="en-US" altLang="zh-CN" dirty="0" smtClean="0"/>
              <a:t>ARM</a:t>
            </a:r>
            <a:r>
              <a:rPr lang="zh-CN" altLang="en-US" dirty="0" smtClean="0"/>
              <a:t>的重要寄存器。其决定了</a:t>
            </a:r>
            <a:r>
              <a:rPr lang="en-US" altLang="zh-CN" dirty="0" smtClean="0"/>
              <a:t>ARM</a:t>
            </a:r>
            <a:r>
              <a:rPr lang="zh-CN" altLang="en-US" dirty="0" smtClean="0"/>
              <a:t>的工作状态：</a:t>
            </a:r>
            <a:endParaRPr lang="en-US" altLang="zh-CN" dirty="0" smtClean="0"/>
          </a:p>
          <a:p>
            <a:endParaRPr lang="en-US" altLang="zh-CN" dirty="0" smtClean="0"/>
          </a:p>
          <a:p>
            <a:endParaRPr lang="en-US" altLang="zh-CN" dirty="0" smtClean="0"/>
          </a:p>
          <a:p>
            <a:r>
              <a:rPr lang="zh-CN" altLang="en-US" dirty="0" smtClean="0"/>
              <a:t>上图为</a:t>
            </a:r>
            <a:r>
              <a:rPr lang="en-US" altLang="zh-CN" dirty="0" smtClean="0"/>
              <a:t>ARMv4</a:t>
            </a:r>
            <a:r>
              <a:rPr lang="zh-CN" altLang="en-US" dirty="0" smtClean="0"/>
              <a:t>版本的</a:t>
            </a:r>
            <a:r>
              <a:rPr lang="en-US" altLang="zh-CN" dirty="0" smtClean="0"/>
              <a:t>CPSR</a:t>
            </a:r>
            <a:r>
              <a:rPr lang="zh-CN" altLang="en-US" dirty="0" smtClean="0"/>
              <a:t>定义，后期版本比较复杂，这里只讨论</a:t>
            </a:r>
            <a:r>
              <a:rPr lang="en-US" altLang="zh-CN" dirty="0" smtClean="0"/>
              <a:t>ARMv4</a:t>
            </a:r>
            <a:r>
              <a:rPr lang="zh-CN" altLang="en-US" dirty="0" smtClean="0"/>
              <a:t>版本。</a:t>
            </a:r>
            <a:endParaRPr lang="en-US" altLang="zh-CN" dirty="0" smtClean="0"/>
          </a:p>
          <a:p>
            <a:endParaRPr lang="en-US" altLang="zh-CN" dirty="0" smtClean="0"/>
          </a:p>
          <a:p>
            <a:endParaRPr lang="en-US" altLang="zh-CN" dirty="0" smtClean="0"/>
          </a:p>
          <a:p>
            <a:r>
              <a:rPr lang="zh-CN" altLang="en-US" dirty="0" smtClean="0"/>
              <a:t>下面分别介绍这些位的含义：</a:t>
            </a:r>
            <a:endParaRPr lang="zh-CN" altLang="en-US" dirty="0"/>
          </a:p>
        </p:txBody>
      </p:sp>
      <p:sp>
        <p:nvSpPr>
          <p:cNvPr id="3" name="标题 2"/>
          <p:cNvSpPr>
            <a:spLocks noGrp="1"/>
          </p:cNvSpPr>
          <p:nvPr>
            <p:ph type="title"/>
          </p:nvPr>
        </p:nvSpPr>
        <p:spPr/>
        <p:txBody>
          <a:bodyPr/>
          <a:lstStyle/>
          <a:p>
            <a:r>
              <a:rPr lang="en-US" altLang="zh-CN" dirty="0" smtClean="0"/>
              <a:t>CPSR</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1142976" y="2428868"/>
            <a:ext cx="7038975" cy="79057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N</a:t>
            </a:r>
            <a:r>
              <a:rPr lang="zh-CN" altLang="en-US" dirty="0" smtClean="0"/>
              <a:t>位：</a:t>
            </a:r>
            <a:r>
              <a:rPr lang="en-US" altLang="zh-CN" dirty="0" smtClean="0"/>
              <a:t>Negative</a:t>
            </a:r>
            <a:r>
              <a:rPr lang="zh-CN" altLang="en-US" dirty="0" smtClean="0"/>
              <a:t>标志位，产生负数结果时置位。</a:t>
            </a:r>
            <a:endParaRPr lang="en-US" altLang="zh-CN" dirty="0" smtClean="0"/>
          </a:p>
          <a:p>
            <a:r>
              <a:rPr lang="en-US" altLang="zh-CN" dirty="0" smtClean="0"/>
              <a:t>Z</a:t>
            </a:r>
            <a:r>
              <a:rPr lang="zh-CN" altLang="en-US" dirty="0" smtClean="0"/>
              <a:t>位：</a:t>
            </a:r>
            <a:r>
              <a:rPr lang="en-US" altLang="zh-CN" dirty="0" smtClean="0"/>
              <a:t>Zero</a:t>
            </a:r>
            <a:r>
              <a:rPr lang="zh-CN" altLang="en-US" dirty="0" smtClean="0"/>
              <a:t>标志位，产生零时置位。</a:t>
            </a:r>
            <a:endParaRPr lang="en-US" altLang="zh-CN" dirty="0" smtClean="0"/>
          </a:p>
          <a:p>
            <a:r>
              <a:rPr lang="en-US" altLang="zh-CN" dirty="0" smtClean="0"/>
              <a:t>C</a:t>
            </a:r>
            <a:r>
              <a:rPr lang="zh-CN" altLang="en-US" dirty="0" smtClean="0"/>
              <a:t>位：</a:t>
            </a:r>
            <a:r>
              <a:rPr lang="en-US" altLang="zh-CN" dirty="0" smtClean="0"/>
              <a:t>Carry</a:t>
            </a:r>
            <a:r>
              <a:rPr lang="zh-CN" altLang="en-US" dirty="0" smtClean="0"/>
              <a:t>标志位，进位或借位时置位。</a:t>
            </a:r>
            <a:endParaRPr lang="en-US" altLang="zh-CN" dirty="0" smtClean="0"/>
          </a:p>
          <a:p>
            <a:r>
              <a:rPr lang="en-US" altLang="zh-CN" dirty="0" smtClean="0"/>
              <a:t>V</a:t>
            </a:r>
            <a:r>
              <a:rPr lang="zh-CN" altLang="en-US" dirty="0" smtClean="0"/>
              <a:t>位：</a:t>
            </a:r>
            <a:r>
              <a:rPr lang="en-US" altLang="zh-CN" dirty="0" err="1" smtClean="0"/>
              <a:t>oVerflow</a:t>
            </a:r>
            <a:r>
              <a:rPr lang="zh-CN" altLang="en-US" dirty="0" smtClean="0"/>
              <a:t>标志位，计算溢出时置位。</a:t>
            </a:r>
            <a:endParaRPr lang="en-US" altLang="zh-CN" dirty="0" smtClean="0"/>
          </a:p>
          <a:p>
            <a:endParaRPr lang="en-US" altLang="zh-CN" dirty="0" smtClean="0"/>
          </a:p>
          <a:p>
            <a:r>
              <a:rPr lang="en-US" altLang="zh-CN" dirty="0" smtClean="0"/>
              <a:t>I</a:t>
            </a:r>
            <a:r>
              <a:rPr lang="zh-CN" altLang="en-US" dirty="0" smtClean="0"/>
              <a:t>位：外中断屏蔽位，</a:t>
            </a:r>
            <a:r>
              <a:rPr lang="en-US" altLang="zh-CN" dirty="0" smtClean="0"/>
              <a:t>1</a:t>
            </a:r>
            <a:r>
              <a:rPr lang="zh-CN" altLang="en-US" dirty="0" smtClean="0"/>
              <a:t>时外中断被屏蔽。</a:t>
            </a:r>
            <a:endParaRPr lang="en-US" altLang="zh-CN" dirty="0" smtClean="0"/>
          </a:p>
          <a:p>
            <a:r>
              <a:rPr lang="en-US" altLang="zh-CN" dirty="0" smtClean="0"/>
              <a:t>F</a:t>
            </a:r>
            <a:r>
              <a:rPr lang="zh-CN" altLang="en-US" dirty="0" smtClean="0"/>
              <a:t>位：快速中断屏蔽位，</a:t>
            </a:r>
            <a:r>
              <a:rPr lang="en-US" altLang="zh-CN" dirty="0" smtClean="0"/>
              <a:t>1</a:t>
            </a:r>
            <a:r>
              <a:rPr lang="zh-CN" altLang="en-US" dirty="0" smtClean="0"/>
              <a:t>时快速中断被屏蔽。</a:t>
            </a:r>
            <a:endParaRPr lang="en-US" altLang="zh-CN" dirty="0" smtClean="0"/>
          </a:p>
          <a:p>
            <a:r>
              <a:rPr lang="en-US" altLang="zh-CN" dirty="0" smtClean="0"/>
              <a:t>T</a:t>
            </a:r>
            <a:r>
              <a:rPr lang="zh-CN" altLang="en-US" dirty="0" smtClean="0"/>
              <a:t>位：</a:t>
            </a:r>
            <a:r>
              <a:rPr lang="en-US" altLang="zh-CN" dirty="0" smtClean="0"/>
              <a:t>Thumb</a:t>
            </a:r>
            <a:r>
              <a:rPr lang="zh-CN" altLang="en-US" dirty="0" smtClean="0"/>
              <a:t>状态位，置位是</a:t>
            </a:r>
            <a:r>
              <a:rPr lang="en-US" altLang="zh-CN" dirty="0" smtClean="0"/>
              <a:t>ARM</a:t>
            </a:r>
            <a:r>
              <a:rPr lang="zh-CN" altLang="en-US" dirty="0" smtClean="0"/>
              <a:t>运行</a:t>
            </a:r>
            <a:r>
              <a:rPr lang="en-US" altLang="zh-CN" dirty="0" smtClean="0"/>
              <a:t>16</a:t>
            </a:r>
            <a:r>
              <a:rPr lang="zh-CN" altLang="en-US" dirty="0" smtClean="0"/>
              <a:t>位的</a:t>
            </a:r>
            <a:r>
              <a:rPr lang="en-US" altLang="zh-CN" dirty="0" smtClean="0"/>
              <a:t>Thumb</a:t>
            </a:r>
            <a:r>
              <a:rPr lang="zh-CN" altLang="en-US" dirty="0" smtClean="0"/>
              <a:t>指令（后期版本</a:t>
            </a:r>
            <a:r>
              <a:rPr lang="en-US" altLang="zh-CN" dirty="0" smtClean="0"/>
              <a:t>Thumb</a:t>
            </a:r>
            <a:r>
              <a:rPr lang="zh-CN" altLang="en-US" dirty="0" smtClean="0"/>
              <a:t>指令不一定是</a:t>
            </a:r>
            <a:r>
              <a:rPr lang="en-US" altLang="zh-CN" dirty="0" smtClean="0"/>
              <a:t>16</a:t>
            </a:r>
            <a:r>
              <a:rPr lang="zh-CN" altLang="en-US" dirty="0" smtClean="0"/>
              <a:t>位）</a:t>
            </a:r>
            <a:endParaRPr lang="en-US" altLang="zh-CN" dirty="0" smtClean="0"/>
          </a:p>
          <a:p>
            <a:endParaRPr lang="en-US" altLang="zh-CN" dirty="0" smtClean="0"/>
          </a:p>
        </p:txBody>
      </p:sp>
      <p:sp>
        <p:nvSpPr>
          <p:cNvPr id="3" name="标题 2"/>
          <p:cNvSpPr>
            <a:spLocks noGrp="1"/>
          </p:cNvSpPr>
          <p:nvPr>
            <p:ph type="title"/>
          </p:nvPr>
        </p:nvSpPr>
        <p:spPr/>
        <p:txBody>
          <a:bodyPr/>
          <a:lstStyle/>
          <a:p>
            <a:r>
              <a:rPr lang="en-US" altLang="zh-CN" dirty="0" smtClean="0"/>
              <a:t>CPSR</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en-US" altLang="zh-CN" dirty="0" smtClean="0"/>
              <a:t>CPSR</a:t>
            </a:r>
            <a:r>
              <a:rPr lang="zh-CN" altLang="en-US" dirty="0" smtClean="0"/>
              <a:t>的</a:t>
            </a:r>
            <a:r>
              <a:rPr lang="en-US" altLang="zh-CN" dirty="0" smtClean="0"/>
              <a:t>M4-M05</a:t>
            </a:r>
            <a:r>
              <a:rPr lang="zh-CN" altLang="en-US" dirty="0" smtClean="0"/>
              <a:t>个位用于控制</a:t>
            </a:r>
            <a:r>
              <a:rPr lang="en-US" altLang="zh-CN" dirty="0" smtClean="0"/>
              <a:t>ARM</a:t>
            </a:r>
            <a:r>
              <a:rPr lang="zh-CN" altLang="en-US" dirty="0" smtClean="0"/>
              <a:t>的工作模式。</a:t>
            </a:r>
            <a:r>
              <a:rPr lang="en-US" altLang="zh-CN" dirty="0" smtClean="0"/>
              <a:t>ARM</a:t>
            </a:r>
            <a:r>
              <a:rPr lang="zh-CN" altLang="en-US" dirty="0" smtClean="0"/>
              <a:t>有多个工作模式，不同版本支持的模式不一样。比如</a:t>
            </a:r>
            <a:r>
              <a:rPr lang="en-US" altLang="zh-CN" dirty="0" smtClean="0"/>
              <a:t>ARMv7</a:t>
            </a:r>
            <a:r>
              <a:rPr lang="zh-CN" altLang="en-US" dirty="0" smtClean="0"/>
              <a:t>的一些版本有虚拟化专用的</a:t>
            </a:r>
            <a:r>
              <a:rPr lang="en-US" altLang="zh-CN" dirty="0" smtClean="0"/>
              <a:t>hypervisor</a:t>
            </a:r>
            <a:r>
              <a:rPr lang="zh-CN" altLang="en-US" dirty="0" smtClean="0"/>
              <a:t>模式。</a:t>
            </a:r>
            <a:endParaRPr lang="en-US" altLang="zh-CN" dirty="0" smtClean="0"/>
          </a:p>
          <a:p>
            <a:r>
              <a:rPr lang="en-US" altLang="zh-CN" dirty="0" smtClean="0"/>
              <a:t>ARMv4</a:t>
            </a:r>
            <a:r>
              <a:rPr lang="zh-CN" altLang="en-US" dirty="0" smtClean="0"/>
              <a:t>版本包括以下模式：</a:t>
            </a:r>
            <a:endParaRPr lang="en-US" altLang="zh-CN" dirty="0" smtClean="0"/>
          </a:p>
          <a:p>
            <a:r>
              <a:rPr lang="en-US" altLang="zh-CN" dirty="0" smtClean="0"/>
              <a:t>1. </a:t>
            </a:r>
            <a:r>
              <a:rPr lang="zh-CN" altLang="en-US" dirty="0" smtClean="0"/>
              <a:t>系统模式</a:t>
            </a:r>
            <a:endParaRPr lang="en-US" altLang="zh-CN" dirty="0" smtClean="0"/>
          </a:p>
          <a:p>
            <a:r>
              <a:rPr lang="en-US" altLang="zh-CN" dirty="0" smtClean="0"/>
              <a:t>2. </a:t>
            </a:r>
            <a:r>
              <a:rPr lang="zh-CN" altLang="en-US" dirty="0" smtClean="0"/>
              <a:t>用户模式 </a:t>
            </a:r>
            <a:endParaRPr lang="en-US" altLang="zh-CN" dirty="0" smtClean="0"/>
          </a:p>
          <a:p>
            <a:r>
              <a:rPr lang="en-US" altLang="zh-CN" dirty="0" smtClean="0"/>
              <a:t>3. </a:t>
            </a:r>
            <a:r>
              <a:rPr lang="zh-CN" altLang="en-US" dirty="0" smtClean="0"/>
              <a:t>外部中断模式</a:t>
            </a:r>
            <a:endParaRPr lang="en-US" altLang="zh-CN" dirty="0" smtClean="0"/>
          </a:p>
          <a:p>
            <a:r>
              <a:rPr lang="en-US" altLang="zh-CN" dirty="0" smtClean="0"/>
              <a:t>4. </a:t>
            </a:r>
            <a:r>
              <a:rPr lang="zh-CN" altLang="en-US" dirty="0" smtClean="0"/>
              <a:t>快速中断模式</a:t>
            </a:r>
            <a:endParaRPr lang="en-US" altLang="zh-CN" dirty="0" smtClean="0"/>
          </a:p>
          <a:p>
            <a:r>
              <a:rPr lang="en-US" altLang="zh-CN" dirty="0" smtClean="0"/>
              <a:t>5. </a:t>
            </a:r>
            <a:r>
              <a:rPr lang="zh-CN" altLang="en-US" dirty="0" smtClean="0"/>
              <a:t>未定义指令模式</a:t>
            </a:r>
            <a:endParaRPr lang="en-US" altLang="zh-CN" dirty="0" smtClean="0"/>
          </a:p>
          <a:p>
            <a:r>
              <a:rPr lang="en-US" altLang="zh-CN" dirty="0" smtClean="0"/>
              <a:t>6. </a:t>
            </a:r>
            <a:r>
              <a:rPr lang="zh-CN" altLang="en-US" dirty="0" smtClean="0"/>
              <a:t>数据异常模式</a:t>
            </a:r>
            <a:endParaRPr lang="en-US" altLang="zh-CN" dirty="0" smtClean="0"/>
          </a:p>
          <a:p>
            <a:r>
              <a:rPr lang="en-US" altLang="zh-CN" dirty="0" smtClean="0"/>
              <a:t>7. </a:t>
            </a:r>
            <a:r>
              <a:rPr lang="zh-CN" altLang="en-US" dirty="0" smtClean="0"/>
              <a:t>特权模式（</a:t>
            </a:r>
            <a:r>
              <a:rPr lang="en-US" altLang="zh-CN" dirty="0" smtClean="0"/>
              <a:t>SVC</a:t>
            </a:r>
            <a:r>
              <a:rPr lang="zh-CN" altLang="en-US" dirty="0" smtClean="0"/>
              <a:t>）</a:t>
            </a:r>
            <a:endParaRPr lang="en-US" altLang="zh-CN" dirty="0" smtClean="0"/>
          </a:p>
          <a:p>
            <a:r>
              <a:rPr lang="zh-CN" altLang="en-US" dirty="0" smtClean="0"/>
              <a:t>我们后面会讨论模式的区别。</a:t>
            </a:r>
            <a:endParaRPr lang="zh-CN" altLang="en-US" dirty="0"/>
          </a:p>
        </p:txBody>
      </p:sp>
      <p:sp>
        <p:nvSpPr>
          <p:cNvPr id="3" name="标题 2"/>
          <p:cNvSpPr>
            <a:spLocks noGrp="1"/>
          </p:cNvSpPr>
          <p:nvPr>
            <p:ph type="title"/>
          </p:nvPr>
        </p:nvSpPr>
        <p:spPr/>
        <p:txBody>
          <a:bodyPr/>
          <a:lstStyle/>
          <a:p>
            <a:r>
              <a:rPr lang="zh-CN" altLang="en-US" dirty="0" smtClean="0"/>
              <a:t>模式控制</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这里我只介绍最常用的一些</a:t>
            </a:r>
            <a:r>
              <a:rPr lang="en-US" altLang="zh-CN" dirty="0" smtClean="0"/>
              <a:t>ARM</a:t>
            </a:r>
            <a:r>
              <a:rPr lang="zh-CN" altLang="en-US" dirty="0" smtClean="0"/>
              <a:t>指令（后面编写</a:t>
            </a:r>
            <a:r>
              <a:rPr lang="en-US" altLang="zh-CN" dirty="0" smtClean="0"/>
              <a:t>OS</a:t>
            </a:r>
            <a:r>
              <a:rPr lang="zh-CN" altLang="en-US" dirty="0" smtClean="0"/>
              <a:t>需要用到的），一些冷门的指令估计一辈子也用不上。这些指令就没必要介绍了。</a:t>
            </a:r>
            <a:endParaRPr lang="en-US" altLang="zh-CN" dirty="0" smtClean="0"/>
          </a:p>
          <a:p>
            <a:endParaRPr lang="en-US" altLang="zh-CN" dirty="0" smtClean="0"/>
          </a:p>
          <a:p>
            <a:r>
              <a:rPr lang="en-US" altLang="zh-CN" dirty="0" smtClean="0"/>
              <a:t>ARM</a:t>
            </a:r>
            <a:r>
              <a:rPr lang="zh-CN" altLang="en-US" dirty="0" smtClean="0"/>
              <a:t>所有指令的长度都是</a:t>
            </a:r>
            <a:r>
              <a:rPr lang="en-US" altLang="zh-CN" dirty="0" smtClean="0"/>
              <a:t>32</a:t>
            </a:r>
            <a:r>
              <a:rPr lang="zh-CN" altLang="en-US" dirty="0" smtClean="0"/>
              <a:t>位的，是定长的！这点和</a:t>
            </a:r>
            <a:r>
              <a:rPr lang="en-US" altLang="zh-CN" dirty="0" smtClean="0"/>
              <a:t>X86</a:t>
            </a:r>
            <a:r>
              <a:rPr lang="zh-CN" altLang="en-US" dirty="0" smtClean="0"/>
              <a:t>不同。</a:t>
            </a:r>
            <a:endParaRPr lang="en-US" altLang="zh-CN" dirty="0" smtClean="0"/>
          </a:p>
          <a:p>
            <a:r>
              <a:rPr lang="en-US" altLang="zh-CN" dirty="0" smtClean="0"/>
              <a:t>ARM</a:t>
            </a:r>
            <a:r>
              <a:rPr lang="zh-CN" altLang="en-US" dirty="0" smtClean="0"/>
              <a:t>的内存访问也是</a:t>
            </a:r>
            <a:r>
              <a:rPr lang="en-US" altLang="zh-CN" dirty="0" smtClean="0"/>
              <a:t>4</a:t>
            </a:r>
            <a:r>
              <a:rPr lang="zh-CN" altLang="en-US" dirty="0" smtClean="0"/>
              <a:t>字节对齐！也就是不允许方位</a:t>
            </a:r>
            <a:r>
              <a:rPr lang="en-US" altLang="zh-CN" dirty="0" smtClean="0"/>
              <a:t>1,2,3</a:t>
            </a:r>
            <a:r>
              <a:rPr lang="zh-CN" altLang="en-US" dirty="0" smtClean="0"/>
              <a:t>这种内存地址！只能访问</a:t>
            </a:r>
            <a:r>
              <a:rPr lang="en-US" altLang="zh-CN" dirty="0" smtClean="0"/>
              <a:t>0,4,8</a:t>
            </a:r>
            <a:r>
              <a:rPr lang="zh-CN" altLang="en-US" dirty="0" smtClean="0"/>
              <a:t>等！</a:t>
            </a:r>
            <a:endParaRPr lang="en-US" altLang="zh-CN" dirty="0" smtClean="0"/>
          </a:p>
          <a:p>
            <a:r>
              <a:rPr lang="en-US" altLang="zh-CN" dirty="0" smtClean="0"/>
              <a:t>ARM</a:t>
            </a:r>
            <a:r>
              <a:rPr lang="zh-CN" altLang="en-US" dirty="0" smtClean="0"/>
              <a:t>的存储方式为小端！</a:t>
            </a:r>
            <a:endParaRPr lang="zh-CN" altLang="en-US" dirty="0"/>
          </a:p>
        </p:txBody>
      </p:sp>
      <p:sp>
        <p:nvSpPr>
          <p:cNvPr id="3" name="标题 2"/>
          <p:cNvSpPr>
            <a:spLocks noGrp="1"/>
          </p:cNvSpPr>
          <p:nvPr>
            <p:ph type="title"/>
          </p:nvPr>
        </p:nvSpPr>
        <p:spPr/>
        <p:txBody>
          <a:bodyPr/>
          <a:lstStyle/>
          <a:p>
            <a:r>
              <a:rPr lang="en-US" altLang="zh-CN" dirty="0" smtClean="0"/>
              <a:t>ARM</a:t>
            </a:r>
            <a:r>
              <a:rPr lang="zh-CN" altLang="en-US" dirty="0" smtClean="0"/>
              <a:t>汇编入门</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10000"/>
          </a:bodyPr>
          <a:lstStyle/>
          <a:p>
            <a:r>
              <a:rPr lang="zh-CN" altLang="en-US" dirty="0" smtClean="0"/>
              <a:t>小端与大端指的是数据存放的字节序。注意是字节序！某个数据比如</a:t>
            </a:r>
            <a:r>
              <a:rPr lang="en-US" altLang="zh-CN" dirty="0" smtClean="0"/>
              <a:t>0x12345678</a:t>
            </a:r>
            <a:r>
              <a:rPr lang="zh-CN" altLang="en-US" dirty="0" smtClean="0"/>
              <a:t>，在小端和大端中保存是不一样的。</a:t>
            </a:r>
            <a:endParaRPr lang="en-US" altLang="zh-CN" dirty="0" smtClean="0"/>
          </a:p>
          <a:p>
            <a:r>
              <a:rPr lang="zh-CN" altLang="en-US" dirty="0" smtClean="0"/>
              <a:t>在介绍大小端的不同之前，我先介绍什么是</a:t>
            </a:r>
            <a:r>
              <a:rPr lang="en-US" altLang="zh-CN" dirty="0" smtClean="0"/>
              <a:t>MSB</a:t>
            </a:r>
            <a:r>
              <a:rPr lang="zh-CN" altLang="en-US" dirty="0" smtClean="0"/>
              <a:t>和</a:t>
            </a:r>
            <a:r>
              <a:rPr lang="en-US" altLang="zh-CN" dirty="0" smtClean="0"/>
              <a:t>LSB</a:t>
            </a:r>
            <a:r>
              <a:rPr lang="zh-CN" altLang="en-US" dirty="0" smtClean="0"/>
              <a:t>。</a:t>
            </a:r>
            <a:endParaRPr lang="en-US" altLang="zh-CN" dirty="0" smtClean="0"/>
          </a:p>
          <a:p>
            <a:r>
              <a:rPr lang="zh-CN" altLang="en-US" dirty="0" smtClean="0"/>
              <a:t>经常看数据手册的同学会经常接触这个两个词，两个词的意思如下：</a:t>
            </a:r>
            <a:endParaRPr lang="en-US" altLang="zh-CN" dirty="0" smtClean="0"/>
          </a:p>
          <a:p>
            <a:r>
              <a:rPr lang="en-US" altLang="zh-CN" dirty="0" smtClean="0"/>
              <a:t>MSB</a:t>
            </a:r>
            <a:r>
              <a:rPr lang="zh-CN" altLang="en-US" dirty="0" smtClean="0"/>
              <a:t>：</a:t>
            </a:r>
            <a:r>
              <a:rPr lang="en-US" altLang="zh-CN" dirty="0" smtClean="0"/>
              <a:t>most significant bit</a:t>
            </a:r>
          </a:p>
          <a:p>
            <a:r>
              <a:rPr lang="en-US" altLang="zh-CN" dirty="0" smtClean="0"/>
              <a:t>LSB:    least significant bit</a:t>
            </a:r>
          </a:p>
          <a:p>
            <a:r>
              <a:rPr lang="zh-CN" altLang="en-US" dirty="0" smtClean="0"/>
              <a:t>什么是最有效的位（</a:t>
            </a:r>
            <a:r>
              <a:rPr lang="en-US" altLang="zh-CN" dirty="0" smtClean="0"/>
              <a:t>MSB</a:t>
            </a:r>
            <a:r>
              <a:rPr lang="zh-CN" altLang="en-US" dirty="0" smtClean="0"/>
              <a:t>），比如老板给你发钱了，你关心的就是最有效位，是</a:t>
            </a:r>
            <a:r>
              <a:rPr lang="en-US" altLang="zh-CN" dirty="0" smtClean="0"/>
              <a:t>1</a:t>
            </a:r>
            <a:r>
              <a:rPr lang="zh-CN" altLang="en-US" dirty="0" smtClean="0"/>
              <a:t>万呢，还是</a:t>
            </a:r>
            <a:r>
              <a:rPr lang="en-US" altLang="zh-CN" dirty="0" smtClean="0"/>
              <a:t>1</a:t>
            </a:r>
            <a:r>
              <a:rPr lang="zh-CN" altLang="en-US" dirty="0" smtClean="0"/>
              <a:t>千呢。其余零头估计不是我们最关心的。还比如我们去网上买东西经常看到</a:t>
            </a:r>
            <a:r>
              <a:rPr lang="en-US" altLang="zh-CN" dirty="0" smtClean="0"/>
              <a:t>1999,2999,3999</a:t>
            </a:r>
            <a:r>
              <a:rPr lang="zh-CN" altLang="en-US" dirty="0" smtClean="0"/>
              <a:t>这种标记，我们一眼看去就很容易被千位的数字吸引，所以这个千位就是</a:t>
            </a:r>
            <a:r>
              <a:rPr lang="en-US" altLang="zh-CN" dirty="0" smtClean="0"/>
              <a:t>MSB</a:t>
            </a:r>
            <a:r>
              <a:rPr lang="zh-CN" altLang="en-US" dirty="0" smtClean="0"/>
              <a:t>。而个位我们很少关心（都上千了，基本没几个人关心几块钱），这个位就是</a:t>
            </a:r>
            <a:r>
              <a:rPr lang="en-US" altLang="zh-CN" dirty="0" smtClean="0"/>
              <a:t>LSB</a:t>
            </a:r>
            <a:endParaRPr lang="zh-CN" altLang="en-US" dirty="0"/>
          </a:p>
        </p:txBody>
      </p:sp>
      <p:sp>
        <p:nvSpPr>
          <p:cNvPr id="3" name="标题 2"/>
          <p:cNvSpPr>
            <a:spLocks noGrp="1"/>
          </p:cNvSpPr>
          <p:nvPr>
            <p:ph type="title"/>
          </p:nvPr>
        </p:nvSpPr>
        <p:spPr/>
        <p:txBody>
          <a:bodyPr/>
          <a:lstStyle/>
          <a:p>
            <a:r>
              <a:rPr lang="zh-CN" altLang="en-US" dirty="0" smtClean="0"/>
              <a:t>小端与大端</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760</TotalTime>
  <Words>3443</Words>
  <Application>Microsoft Office PowerPoint</Application>
  <PresentationFormat>全屏显示(4:3)</PresentationFormat>
  <Paragraphs>272</Paragraphs>
  <Slides>40</Slides>
  <Notes>0</Notes>
  <HiddenSlides>0</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Concourse</vt:lpstr>
      <vt:lpstr>嵌入式ARM体系入门与嵌入式C语言训练 </vt:lpstr>
      <vt:lpstr>例子</vt:lpstr>
      <vt:lpstr>ARM通用寄存器</vt:lpstr>
      <vt:lpstr>SP,LR和PC</vt:lpstr>
      <vt:lpstr>CPSR</vt:lpstr>
      <vt:lpstr>CPSR</vt:lpstr>
      <vt:lpstr>模式控制</vt:lpstr>
      <vt:lpstr>ARM汇编入门</vt:lpstr>
      <vt:lpstr>小端与大端</vt:lpstr>
      <vt:lpstr>大端与小端</vt:lpstr>
      <vt:lpstr>大端与小端</vt:lpstr>
      <vt:lpstr>MOV指令</vt:lpstr>
      <vt:lpstr>MOV指令</vt:lpstr>
      <vt:lpstr>ARM的立即数表示方式</vt:lpstr>
      <vt:lpstr>ARM的立即数表示方式</vt:lpstr>
      <vt:lpstr>MSR/MRS指令</vt:lpstr>
      <vt:lpstr>ADD/SUB</vt:lpstr>
      <vt:lpstr>CMP</vt:lpstr>
      <vt:lpstr>CMP</vt:lpstr>
      <vt:lpstr>BIC</vt:lpstr>
      <vt:lpstr>b/bl</vt:lpstr>
      <vt:lpstr>Ldr/str</vt:lpstr>
      <vt:lpstr>寻址方式</vt:lpstr>
      <vt:lpstr>寻址方式</vt:lpstr>
      <vt:lpstr>Ldm/stm</vt:lpstr>
      <vt:lpstr>Ldm/stm的后缀</vt:lpstr>
      <vt:lpstr>Ldm/stm的后缀</vt:lpstr>
      <vt:lpstr>ARM的堆栈</vt:lpstr>
      <vt:lpstr>ARM的堆栈</vt:lpstr>
      <vt:lpstr>ARM的堆栈</vt:lpstr>
      <vt:lpstr>LDR伪指令</vt:lpstr>
      <vt:lpstr>LDR伪指令</vt:lpstr>
      <vt:lpstr>LDR伪指令</vt:lpstr>
      <vt:lpstr>更多伪指令</vt:lpstr>
      <vt:lpstr>ARM的EABI标准</vt:lpstr>
      <vt:lpstr>汇编调用C语言</vt:lpstr>
      <vt:lpstr>C调用汇编</vt:lpstr>
      <vt:lpstr>再谈跳转</vt:lpstr>
      <vt:lpstr>再谈跳转</vt:lpstr>
      <vt:lpstr>LDR和LDR伪指令</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嵌入式ARM体系入门与嵌入式C语言训练 </dc:title>
  <dc:creator>insswer</dc:creator>
  <cp:lastModifiedBy>insswer</cp:lastModifiedBy>
  <cp:revision>315</cp:revision>
  <dcterms:created xsi:type="dcterms:W3CDTF">2013-05-24T01:52:15Z</dcterms:created>
  <dcterms:modified xsi:type="dcterms:W3CDTF">2013-05-26T12:22:09Z</dcterms:modified>
</cp:coreProperties>
</file>