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343" autoAdjust="0"/>
    <p:restoredTop sz="95372" autoAdjust="0"/>
  </p:normalViewPr>
  <p:slideViewPr>
    <p:cSldViewPr>
      <p:cViewPr>
        <p:scale>
          <a:sx n="75" d="100"/>
          <a:sy n="75" d="100"/>
        </p:scale>
        <p:origin x="-51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5/26/2013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5/26/2013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5/26/2013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qijiasi001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85860"/>
            <a:ext cx="9144000" cy="1367809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latin typeface="幼圆" pitchFamily="49" charset="-122"/>
                <a:ea typeface="幼圆" pitchFamily="49" charset="-122"/>
              </a:rPr>
              <a:t>嵌入式</a:t>
            </a:r>
            <a:r>
              <a:rPr lang="en-US" altLang="zh-CN" sz="4000" dirty="0" smtClean="0">
                <a:latin typeface="幼圆" pitchFamily="49" charset="-122"/>
                <a:ea typeface="幼圆" pitchFamily="49" charset="-122"/>
              </a:rPr>
              <a:t>ARM</a:t>
            </a:r>
            <a:r>
              <a:rPr lang="zh-CN" altLang="en-US" sz="4000" dirty="0" smtClean="0">
                <a:latin typeface="幼圆" pitchFamily="49" charset="-122"/>
                <a:ea typeface="幼圆" pitchFamily="49" charset="-122"/>
              </a:rPr>
              <a:t>体系入门与嵌入式</a:t>
            </a:r>
            <a:r>
              <a:rPr lang="en-US" altLang="zh-CN" sz="4000" dirty="0" smtClean="0">
                <a:latin typeface="幼圆" pitchFamily="49" charset="-122"/>
                <a:ea typeface="幼圆" pitchFamily="49" charset="-122"/>
              </a:rPr>
              <a:t>C</a:t>
            </a:r>
            <a:r>
              <a:rPr lang="zh-CN" altLang="en-US" sz="4000" dirty="0" smtClean="0">
                <a:latin typeface="幼圆" pitchFamily="49" charset="-122"/>
                <a:ea typeface="幼圆" pitchFamily="49" charset="-122"/>
              </a:rPr>
              <a:t>语言训练 </a:t>
            </a:r>
            <a:endParaRPr lang="zh-CN" altLang="en-US" sz="4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2976" y="3286124"/>
            <a:ext cx="7772400" cy="1199704"/>
          </a:xfrm>
        </p:spPr>
        <p:txBody>
          <a:bodyPr/>
          <a:lstStyle/>
          <a:p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一步步教你写简单嵌入式操作系统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57422" y="5572140"/>
            <a:ext cx="557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演讲人：施家琪</a:t>
            </a:r>
            <a:endParaRPr lang="en-US" altLang="zh-CN" dirty="0" smtClean="0"/>
          </a:p>
          <a:p>
            <a:r>
              <a:rPr lang="zh-CN" altLang="en-US" dirty="0" smtClean="0"/>
              <a:t>邮箱：</a:t>
            </a:r>
            <a:r>
              <a:rPr lang="en-US" altLang="zh-CN" dirty="0" smtClean="0">
                <a:hlinkClick r:id="rId2"/>
              </a:rPr>
              <a:t>qijiasi001@gmail.com</a:t>
            </a:r>
            <a:endParaRPr lang="en-US" altLang="zh-CN" dirty="0" smtClean="0"/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419535348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Bootloader</a:t>
            </a:r>
            <a:r>
              <a:rPr lang="zh-CN" altLang="en-US" dirty="0" smtClean="0"/>
              <a:t>主要完成两个层次的初始化：</a:t>
            </a:r>
            <a:endParaRPr lang="en-US" altLang="zh-CN" dirty="0" smtClean="0"/>
          </a:p>
          <a:p>
            <a:r>
              <a:rPr lang="zh-CN" altLang="en-US" dirty="0" smtClean="0"/>
              <a:t>一个是硬件层次。硬件一上电是不可能工作在一个稳定模式下的，必须要通过软件对硬件的相关寄存器进行一些初始化。</a:t>
            </a:r>
            <a:endParaRPr lang="en-US" altLang="zh-CN" dirty="0" smtClean="0"/>
          </a:p>
          <a:p>
            <a:r>
              <a:rPr lang="zh-CN" altLang="en-US" dirty="0" smtClean="0"/>
              <a:t>第二个是软件层次。其实这个是我要讲</a:t>
            </a:r>
            <a:r>
              <a:rPr lang="en-US" altLang="zh-CN" dirty="0" err="1" smtClean="0"/>
              <a:t>Bootloader</a:t>
            </a:r>
            <a:r>
              <a:rPr lang="zh-CN" altLang="en-US" dirty="0" smtClean="0"/>
              <a:t>的重点。因为我们用的虚拟机，硬件初始化虚拟机已经完成了。我们只需要完成软件初始化。什么是软件初始化呢？简单来说就是做一件事情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初始化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语言运行环境。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Bootloader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语言要正确运行必须保证下面三个条件：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    </a:t>
            </a:r>
            <a:r>
              <a:rPr lang="zh-CN" altLang="en-US" dirty="0" smtClean="0"/>
              <a:t>加载地址等于链接地址，这个我们之前已经看到过如果不等的话会发生什么了。</a:t>
            </a:r>
            <a:endParaRPr lang="en-US" altLang="zh-CN" dirty="0" smtClean="0"/>
          </a:p>
          <a:p>
            <a:r>
              <a:rPr lang="en-US" altLang="zh-CN" dirty="0" smtClean="0"/>
              <a:t>2.    </a:t>
            </a:r>
            <a:r>
              <a:rPr lang="zh-CN" altLang="en-US" dirty="0" smtClean="0"/>
              <a:t>堆栈指针设置到了正确的位置，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语言里面调用函数和分配局部变量都是通过堆栈指针实现的。我们必须保证这个堆栈指针设置到了正确的位置。</a:t>
            </a:r>
            <a:endParaRPr lang="en-US" altLang="zh-CN" dirty="0" smtClean="0"/>
          </a:p>
          <a:p>
            <a:r>
              <a:rPr lang="en-US" altLang="zh-CN" dirty="0" smtClean="0"/>
              <a:t>3.    BSS</a:t>
            </a:r>
            <a:r>
              <a:rPr lang="zh-CN" altLang="en-US" dirty="0" smtClean="0"/>
              <a:t>段必须清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，我们等会儿介绍什么是</a:t>
            </a:r>
            <a:r>
              <a:rPr lang="en-US" altLang="zh-CN" dirty="0" smtClean="0"/>
              <a:t>BSS</a:t>
            </a:r>
            <a:r>
              <a:rPr lang="zh-CN" altLang="en-US" dirty="0" smtClean="0"/>
              <a:t>段。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语言的运行环境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任意程序总有分代码段，数据段，</a:t>
            </a:r>
            <a:r>
              <a:rPr lang="en-US" altLang="zh-CN" dirty="0" smtClean="0"/>
              <a:t>BSS</a:t>
            </a:r>
            <a:r>
              <a:rPr lang="zh-CN" altLang="en-US" dirty="0" smtClean="0"/>
              <a:t>段这三个段。</a:t>
            </a:r>
            <a:endParaRPr lang="en-US" altLang="zh-CN" dirty="0" smtClean="0"/>
          </a:p>
          <a:p>
            <a:r>
              <a:rPr lang="zh-CN" altLang="en-US" dirty="0" smtClean="0"/>
              <a:t>为什么要对程序分段，这是因为程序加载到内存当中，不同段需要不同的保护。比如代码段不允许修改，数据段分为只读数据段和读写数据段。</a:t>
            </a:r>
            <a:r>
              <a:rPr lang="en-US" altLang="zh-CN" dirty="0" smtClean="0"/>
              <a:t>BSS</a:t>
            </a:r>
            <a:r>
              <a:rPr lang="zh-CN" altLang="en-US" dirty="0" smtClean="0"/>
              <a:t>段需要分配内存。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这么说太复杂，我们下面给出一个简单例子。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代码段，数据段，</a:t>
            </a:r>
            <a:r>
              <a:rPr lang="en-US" altLang="zh-CN" dirty="0" smtClean="0"/>
              <a:t>BSS</a:t>
            </a:r>
            <a:r>
              <a:rPr lang="zh-CN" altLang="en-US" dirty="0" smtClean="0"/>
              <a:t>段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Char *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 = “hello world”;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j = 5;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main(void) 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(“%s\n”,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return 0;</a:t>
            </a:r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代码段，数据段，</a:t>
            </a:r>
            <a:r>
              <a:rPr lang="en-US" altLang="zh-CN" dirty="0" smtClean="0"/>
              <a:t>BSS</a:t>
            </a:r>
            <a:r>
              <a:rPr lang="zh-CN" altLang="en-US" dirty="0" smtClean="0"/>
              <a:t>段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这个程序中代码段是什么，代码段就是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函数里面的内容。</a:t>
            </a:r>
            <a:endParaRPr lang="en-US" altLang="zh-CN" dirty="0" smtClean="0"/>
          </a:p>
          <a:p>
            <a:r>
              <a:rPr lang="zh-CN" altLang="en-US" dirty="0" smtClean="0"/>
              <a:t>这个程序有只读数据和读写数据。</a:t>
            </a:r>
            <a:r>
              <a:rPr lang="en-US" altLang="zh-CN" dirty="0" smtClean="0"/>
              <a:t>J</a:t>
            </a:r>
            <a:r>
              <a:rPr lang="zh-CN" altLang="en-US" dirty="0" smtClean="0"/>
              <a:t>这个全局变量就是可读可写的数据，他有个默认值</a:t>
            </a:r>
            <a:r>
              <a:rPr lang="en-US" altLang="zh-CN" dirty="0" smtClean="0"/>
              <a:t>5.</a:t>
            </a:r>
            <a:r>
              <a:rPr lang="zh-CN" altLang="en-US" dirty="0" smtClean="0"/>
              <a:t>这个默认值</a:t>
            </a:r>
            <a:r>
              <a:rPr lang="en-US" altLang="zh-CN" dirty="0" smtClean="0"/>
              <a:t>5</a:t>
            </a:r>
            <a:r>
              <a:rPr lang="zh-CN" altLang="en-US" dirty="0" smtClean="0"/>
              <a:t>在程序编译完成后就决定了，这个</a:t>
            </a:r>
            <a:r>
              <a:rPr lang="en-US" altLang="zh-CN" dirty="0" smtClean="0"/>
              <a:t>5</a:t>
            </a:r>
            <a:r>
              <a:rPr lang="zh-CN" altLang="en-US" dirty="0" smtClean="0"/>
              <a:t>就保存在数据段中。而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那个字符串就保存只读数据，一般全局变量初始化一个字符串，这个字符串一般都在只读数据段。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语言新手经常犯这个错误，以为这个字符串可以修改。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代码段，数据段，</a:t>
            </a:r>
            <a:r>
              <a:rPr lang="en-US" altLang="zh-CN" dirty="0" smtClean="0"/>
              <a:t>BSS</a:t>
            </a:r>
            <a:r>
              <a:rPr lang="zh-CN" altLang="en-US" dirty="0" smtClean="0"/>
              <a:t>段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那个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，就是保存在</a:t>
            </a:r>
            <a:r>
              <a:rPr lang="en-US" altLang="zh-CN" dirty="0" smtClean="0"/>
              <a:t>BSS</a:t>
            </a:r>
            <a:r>
              <a:rPr lang="zh-CN" altLang="en-US" dirty="0" smtClean="0"/>
              <a:t>段。这个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没有赋默认的值，但是他是个全局变量，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语言有个标准说未初始化的全局变量一律为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，所以这个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是</a:t>
            </a:r>
            <a:r>
              <a:rPr lang="en-US" altLang="zh-CN" dirty="0" smtClean="0"/>
              <a:t>0.</a:t>
            </a:r>
          </a:p>
          <a:p>
            <a:r>
              <a:rPr lang="zh-CN" altLang="en-US" dirty="0" smtClean="0"/>
              <a:t>如果我们的没有赋值的全局变量很多，比如这样：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[1024*1024];</a:t>
            </a:r>
          </a:p>
          <a:p>
            <a:r>
              <a:rPr lang="zh-CN" altLang="en-US" dirty="0" smtClean="0"/>
              <a:t>这个数组大小有</a:t>
            </a:r>
            <a:r>
              <a:rPr lang="en-US" altLang="zh-CN" dirty="0" smtClean="0"/>
              <a:t>1MB</a:t>
            </a:r>
            <a:r>
              <a:rPr lang="zh-CN" altLang="en-US" dirty="0" smtClean="0"/>
              <a:t>，我们不可能因为这一个数据导致整个程序大小有</a:t>
            </a:r>
            <a:r>
              <a:rPr lang="en-US" altLang="zh-CN" dirty="0" smtClean="0"/>
              <a:t>1MB</a:t>
            </a:r>
            <a:r>
              <a:rPr lang="zh-CN" altLang="en-US" dirty="0" smtClean="0"/>
              <a:t>，我们可以做个实验。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BSS</a:t>
            </a:r>
            <a:r>
              <a:rPr lang="zh-CN" altLang="en-US" dirty="0" smtClean="0"/>
              <a:t>段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在初始化的时候，我们必须将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</a:t>
            </a:r>
            <a:r>
              <a:rPr lang="en-US" altLang="zh-CN" dirty="0" smtClean="0"/>
              <a:t>BSS</a:t>
            </a:r>
            <a:r>
              <a:rPr lang="zh-CN" altLang="en-US" dirty="0" smtClean="0"/>
              <a:t>段的所有数据清</a:t>
            </a:r>
            <a:r>
              <a:rPr lang="en-US" altLang="zh-CN" dirty="0" smtClean="0"/>
              <a:t>0.</a:t>
            </a:r>
            <a:r>
              <a:rPr lang="zh-CN" altLang="en-US" dirty="0" smtClean="0"/>
              <a:t>这是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语言标准所要求的。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我们回顾一下之前的链接脚本，链接脚本就指明了代码段</a:t>
            </a:r>
            <a:r>
              <a:rPr lang="en-US" altLang="zh-CN" dirty="0" smtClean="0"/>
              <a:t>.text</a:t>
            </a:r>
            <a:r>
              <a:rPr lang="zh-CN" altLang="en-US" dirty="0" smtClean="0"/>
              <a:t>，数据段</a:t>
            </a:r>
            <a:r>
              <a:rPr lang="en-US" altLang="zh-CN" dirty="0" smtClean="0"/>
              <a:t>.data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BSS</a:t>
            </a:r>
            <a:r>
              <a:rPr lang="zh-CN" altLang="en-US" dirty="0" smtClean="0"/>
              <a:t>段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bss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BSS</a:t>
            </a:r>
            <a:r>
              <a:rPr lang="zh-CN" altLang="en-US" dirty="0" smtClean="0"/>
              <a:t>段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中断是什么？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ARM</a:t>
            </a:r>
            <a:r>
              <a:rPr lang="zh-CN" altLang="en-US" dirty="0" smtClean="0"/>
              <a:t>产生中断后跳到的代码所在的区域就叫中断向量表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ARM</a:t>
            </a:r>
            <a:r>
              <a:rPr lang="zh-CN" altLang="en-US" dirty="0" smtClean="0"/>
              <a:t>的中断向量表大小为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个字，也就是可以装</a:t>
            </a:r>
            <a:r>
              <a:rPr lang="en-US" altLang="zh-CN" dirty="0" smtClean="0"/>
              <a:t>8</a:t>
            </a:r>
            <a:r>
              <a:rPr lang="zh-CN" altLang="en-US" dirty="0" smtClean="0"/>
              <a:t>条</a:t>
            </a:r>
            <a:r>
              <a:rPr lang="zh-CN" altLang="en-US" dirty="0" smtClean="0"/>
              <a:t>指令。基本上全世界的</a:t>
            </a:r>
            <a:r>
              <a:rPr lang="en-US" altLang="zh-CN" dirty="0" smtClean="0"/>
              <a:t>ARM</a:t>
            </a:r>
            <a:r>
              <a:rPr lang="zh-CN" altLang="en-US" dirty="0" smtClean="0"/>
              <a:t>芯片的软件中中断向量表的写法都是固定的。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中断向量表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b       </a:t>
            </a:r>
            <a:r>
              <a:rPr lang="en-US" altLang="zh-CN" dirty="0" smtClean="0"/>
              <a:t>reset   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ldr</a:t>
            </a:r>
            <a:r>
              <a:rPr lang="en-US" altLang="zh-CN" dirty="0" smtClean="0"/>
              <a:t>     </a:t>
            </a:r>
            <a:r>
              <a:rPr lang="en-US" altLang="zh-CN" dirty="0" smtClean="0"/>
              <a:t>pc,     _</a:t>
            </a:r>
            <a:r>
              <a:rPr lang="en-US" altLang="zh-CN" dirty="0" err="1" smtClean="0"/>
              <a:t>undefined_instruction</a:t>
            </a:r>
            <a:r>
              <a:rPr lang="en-US" altLang="zh-CN" dirty="0" smtClean="0"/>
              <a:t>   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ldr</a:t>
            </a:r>
            <a:r>
              <a:rPr lang="en-US" altLang="zh-CN" dirty="0" smtClean="0"/>
              <a:t>     </a:t>
            </a:r>
            <a:r>
              <a:rPr lang="en-US" altLang="zh-CN" dirty="0" smtClean="0"/>
              <a:t>pc,     _</a:t>
            </a:r>
            <a:r>
              <a:rPr lang="en-US" altLang="zh-CN" dirty="0" err="1" smtClean="0"/>
              <a:t>soft_interrupt</a:t>
            </a:r>
            <a:r>
              <a:rPr lang="en-US" altLang="zh-CN" dirty="0" smtClean="0"/>
              <a:t>   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ldr</a:t>
            </a:r>
            <a:r>
              <a:rPr lang="en-US" altLang="zh-CN" dirty="0" smtClean="0"/>
              <a:t>     </a:t>
            </a:r>
            <a:r>
              <a:rPr lang="en-US" altLang="zh-CN" dirty="0" smtClean="0"/>
              <a:t>pc,     _</a:t>
            </a:r>
            <a:r>
              <a:rPr lang="en-US" altLang="zh-CN" dirty="0" err="1" smtClean="0"/>
              <a:t>prefetch_abort</a:t>
            </a:r>
            <a:r>
              <a:rPr lang="en-US" altLang="zh-CN" dirty="0" smtClean="0"/>
              <a:t>   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ldr</a:t>
            </a:r>
            <a:r>
              <a:rPr lang="en-US" altLang="zh-CN" dirty="0" smtClean="0"/>
              <a:t>     </a:t>
            </a:r>
            <a:r>
              <a:rPr lang="en-US" altLang="zh-CN" dirty="0" smtClean="0"/>
              <a:t>pc,     _</a:t>
            </a:r>
            <a:r>
              <a:rPr lang="en-US" altLang="zh-CN" dirty="0" err="1" smtClean="0"/>
              <a:t>data_abort</a:t>
            </a:r>
            <a:r>
              <a:rPr lang="en-US" altLang="zh-CN" dirty="0" smtClean="0"/>
              <a:t>   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ldr</a:t>
            </a:r>
            <a:r>
              <a:rPr lang="en-US" altLang="zh-CN" dirty="0" smtClean="0"/>
              <a:t>     </a:t>
            </a:r>
            <a:r>
              <a:rPr lang="en-US" altLang="zh-CN" dirty="0" smtClean="0"/>
              <a:t>pc,     _</a:t>
            </a:r>
            <a:r>
              <a:rPr lang="en-US" altLang="zh-CN" dirty="0" err="1" smtClean="0"/>
              <a:t>not_used</a:t>
            </a:r>
            <a:r>
              <a:rPr lang="en-US" altLang="zh-CN" dirty="0" smtClean="0"/>
              <a:t>   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ldr</a:t>
            </a:r>
            <a:r>
              <a:rPr lang="en-US" altLang="zh-CN" dirty="0" smtClean="0"/>
              <a:t>     </a:t>
            </a:r>
            <a:r>
              <a:rPr lang="en-US" altLang="zh-CN" dirty="0" smtClean="0"/>
              <a:t>pc,     _</a:t>
            </a:r>
            <a:r>
              <a:rPr lang="en-US" altLang="zh-CN" dirty="0" err="1" smtClean="0"/>
              <a:t>irq</a:t>
            </a:r>
            <a:r>
              <a:rPr lang="en-US" altLang="zh-CN" dirty="0" smtClean="0"/>
              <a:t>   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ldr</a:t>
            </a:r>
            <a:r>
              <a:rPr lang="en-US" altLang="zh-CN" dirty="0" smtClean="0"/>
              <a:t>     </a:t>
            </a:r>
            <a:r>
              <a:rPr lang="en-US" altLang="zh-CN" dirty="0" smtClean="0"/>
              <a:t>pc,     _</a:t>
            </a:r>
            <a:r>
              <a:rPr lang="en-US" altLang="zh-CN" dirty="0" err="1" smtClean="0"/>
              <a:t>fiq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中断向量表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当系统复位的时候，触发复位中断，程序执行向量表的第一行代码，也就是</a:t>
            </a:r>
            <a:r>
              <a:rPr lang="en-US" altLang="zh-CN" dirty="0" smtClean="0"/>
              <a:t>b reset</a:t>
            </a:r>
            <a:r>
              <a:rPr lang="zh-CN" altLang="en-US" dirty="0" smtClean="0"/>
              <a:t>。跳转到</a:t>
            </a:r>
            <a:r>
              <a:rPr lang="en-US" altLang="zh-CN" dirty="0" smtClean="0"/>
              <a:t>reset</a:t>
            </a:r>
            <a:r>
              <a:rPr lang="zh-CN" altLang="en-US" dirty="0" smtClean="0"/>
              <a:t>这个标号。</a:t>
            </a:r>
            <a:endParaRPr lang="en-US" altLang="zh-CN" dirty="0" smtClean="0"/>
          </a:p>
          <a:p>
            <a:r>
              <a:rPr lang="zh-CN" altLang="en-US" dirty="0" smtClean="0"/>
              <a:t>当系统运行时碰到无法解释的指令，产生未定义指令异常，程序跳转到第二行代码。也就是</a:t>
            </a:r>
            <a:r>
              <a:rPr lang="en-US" altLang="zh-CN" dirty="0" err="1" smtClean="0"/>
              <a:t>ldr</a:t>
            </a:r>
            <a:r>
              <a:rPr lang="en-US" altLang="zh-CN" dirty="0" smtClean="0"/>
              <a:t> pc, _</a:t>
            </a:r>
            <a:r>
              <a:rPr lang="en-US" altLang="zh-CN" dirty="0" err="1" smtClean="0"/>
              <a:t>undefined_instruction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当调用</a:t>
            </a:r>
            <a:r>
              <a:rPr lang="en-US" altLang="zh-CN" dirty="0" err="1" smtClean="0"/>
              <a:t>swi</a:t>
            </a:r>
            <a:r>
              <a:rPr lang="zh-CN" altLang="en-US" dirty="0" smtClean="0"/>
              <a:t>指令触发软中断的时候，程序跳转到第三行代码，也就是</a:t>
            </a:r>
            <a:r>
              <a:rPr lang="en-US" altLang="zh-CN" dirty="0" err="1" smtClean="0"/>
              <a:t>ldr</a:t>
            </a:r>
            <a:r>
              <a:rPr lang="en-US" altLang="zh-CN" dirty="0" smtClean="0"/>
              <a:t> pc, _</a:t>
            </a:r>
            <a:r>
              <a:rPr lang="en-US" altLang="zh-CN" dirty="0" err="1" smtClean="0"/>
              <a:t>soft_interrupt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当系统取指令发生错误时，产生预取指令异常，程序跳转到第四行代码。也就是</a:t>
            </a:r>
            <a:r>
              <a:rPr lang="en-US" altLang="zh-CN" dirty="0" err="1" smtClean="0"/>
              <a:t>ldr</a:t>
            </a:r>
            <a:r>
              <a:rPr lang="en-US" altLang="zh-CN" dirty="0" smtClean="0"/>
              <a:t> pc, _</a:t>
            </a:r>
            <a:r>
              <a:rPr lang="en-US" altLang="zh-CN" dirty="0" err="1" smtClean="0"/>
              <a:t>prefetch_abort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当系统读取数据发生错误时，产生数据异常，程序跳到第五行代码。也就是</a:t>
            </a:r>
            <a:r>
              <a:rPr lang="en-US" altLang="zh-CN" dirty="0" err="1" smtClean="0"/>
              <a:t>ldr</a:t>
            </a:r>
            <a:r>
              <a:rPr lang="en-US" altLang="zh-CN" dirty="0" smtClean="0"/>
              <a:t> pc, _</a:t>
            </a:r>
            <a:r>
              <a:rPr lang="en-US" altLang="zh-CN" dirty="0" err="1" smtClean="0"/>
              <a:t>data_abort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当系统调用</a:t>
            </a:r>
            <a:r>
              <a:rPr lang="en-US" altLang="zh-CN" dirty="0" smtClean="0"/>
              <a:t>HVC</a:t>
            </a:r>
            <a:r>
              <a:rPr lang="zh-CN" altLang="en-US" dirty="0" smtClean="0"/>
              <a:t>指令时，进入</a:t>
            </a:r>
            <a:r>
              <a:rPr lang="en-US" altLang="zh-CN" dirty="0" smtClean="0"/>
              <a:t>hypervisor</a:t>
            </a:r>
            <a:r>
              <a:rPr lang="zh-CN" altLang="en-US" dirty="0" smtClean="0"/>
              <a:t>模式，程序跳到第六行代码。也就是</a:t>
            </a:r>
            <a:r>
              <a:rPr lang="en-US" altLang="zh-CN" dirty="0" err="1" smtClean="0"/>
              <a:t>ldr</a:t>
            </a:r>
            <a:r>
              <a:rPr lang="en-US" altLang="zh-CN" dirty="0" smtClean="0"/>
              <a:t> pc, _</a:t>
            </a:r>
            <a:r>
              <a:rPr lang="en-US" altLang="zh-CN" dirty="0" err="1" smtClean="0"/>
              <a:t>not_used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当外部中断发生，程序跳到第</a:t>
            </a:r>
            <a:r>
              <a:rPr lang="zh-CN" altLang="en-US" dirty="0" smtClean="0"/>
              <a:t>七</a:t>
            </a:r>
            <a:r>
              <a:rPr lang="zh-CN" altLang="en-US" dirty="0" smtClean="0"/>
              <a:t>行。也就是</a:t>
            </a:r>
            <a:r>
              <a:rPr lang="en-US" altLang="zh-CN" dirty="0" err="1" smtClean="0"/>
              <a:t>ldr</a:t>
            </a:r>
            <a:r>
              <a:rPr lang="en-US" altLang="zh-CN" dirty="0" smtClean="0"/>
              <a:t> pc, _</a:t>
            </a:r>
            <a:r>
              <a:rPr lang="en-US" altLang="zh-CN" dirty="0" err="1" smtClean="0"/>
              <a:t>irq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当快中断发生，程序跳到第八行，也就是</a:t>
            </a:r>
            <a:r>
              <a:rPr lang="en-US" altLang="zh-CN" dirty="0" err="1" smtClean="0"/>
              <a:t>ldr</a:t>
            </a:r>
            <a:r>
              <a:rPr lang="en-US" altLang="zh-CN" dirty="0" smtClean="0"/>
              <a:t> pc, _</a:t>
            </a:r>
            <a:r>
              <a:rPr lang="en-US" altLang="zh-CN" dirty="0" err="1" smtClean="0"/>
              <a:t>fiq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中断向量表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不管是什么样内核的</a:t>
            </a:r>
            <a:r>
              <a:rPr lang="en-US" altLang="zh-CN" dirty="0" smtClean="0"/>
              <a:t>ARM</a:t>
            </a:r>
            <a:r>
              <a:rPr lang="zh-CN" altLang="en-US" dirty="0" smtClean="0"/>
              <a:t>芯片，上电后运行的第一行代码的地址总在</a:t>
            </a:r>
            <a:r>
              <a:rPr lang="en-US" altLang="zh-CN" dirty="0" smtClean="0"/>
              <a:t>0</a:t>
            </a:r>
            <a:r>
              <a:rPr lang="zh-CN" altLang="en-US" dirty="0" smtClean="0"/>
              <a:t>地址。</a:t>
            </a:r>
            <a:endParaRPr lang="en-US" altLang="zh-CN" dirty="0" smtClean="0"/>
          </a:p>
          <a:p>
            <a:r>
              <a:rPr lang="zh-CN" altLang="en-US" dirty="0" smtClean="0"/>
              <a:t>就</a:t>
            </a:r>
            <a:r>
              <a:rPr lang="en-US" altLang="zh-CN" dirty="0" smtClean="0"/>
              <a:t>S3C2440</a:t>
            </a:r>
            <a:r>
              <a:rPr lang="zh-CN" altLang="en-US" dirty="0" smtClean="0"/>
              <a:t>来说，你可能要说，第一课的内存分布图上内存并不可能位于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地址，内存只能在最上面的两个</a:t>
            </a:r>
            <a:r>
              <a:rPr lang="en-US" altLang="zh-CN" dirty="0" smtClean="0"/>
              <a:t>bank</a:t>
            </a:r>
            <a:r>
              <a:rPr lang="zh-CN" altLang="en-US" dirty="0" smtClean="0"/>
              <a:t>。那怎么可能上电就运行</a:t>
            </a:r>
            <a:r>
              <a:rPr lang="en-US" altLang="zh-CN" dirty="0" smtClean="0"/>
              <a:t>0</a:t>
            </a:r>
            <a:r>
              <a:rPr lang="zh-CN" altLang="en-US" dirty="0" smtClean="0"/>
              <a:t>地址的代码呢？</a:t>
            </a:r>
            <a:endParaRPr lang="en-US" altLang="zh-CN" dirty="0" smtClean="0"/>
          </a:p>
          <a:p>
            <a:r>
              <a:rPr lang="zh-CN" altLang="en-US" dirty="0" smtClean="0"/>
              <a:t>我们可以从那个图上得出两个结论：</a:t>
            </a:r>
            <a:endParaRPr lang="en-US" altLang="zh-CN" dirty="0" smtClean="0"/>
          </a:p>
          <a:p>
            <a:r>
              <a:rPr lang="en-US" altLang="zh-CN" dirty="0" smtClean="0"/>
              <a:t>1. 0</a:t>
            </a:r>
            <a:r>
              <a:rPr lang="zh-CN" altLang="en-US" dirty="0" smtClean="0"/>
              <a:t>地址的</a:t>
            </a:r>
            <a:r>
              <a:rPr lang="en-US" altLang="zh-CN" dirty="0" smtClean="0"/>
              <a:t>bank</a:t>
            </a:r>
            <a:r>
              <a:rPr lang="zh-CN" altLang="en-US" dirty="0" smtClean="0"/>
              <a:t>只能是一个</a:t>
            </a:r>
            <a:r>
              <a:rPr lang="en-US" altLang="zh-CN" dirty="0" smtClean="0"/>
              <a:t>ROM</a:t>
            </a:r>
            <a:r>
              <a:rPr lang="zh-CN" altLang="en-US" dirty="0" smtClean="0"/>
              <a:t>型的芯片。</a:t>
            </a:r>
            <a:r>
              <a:rPr lang="en-US" altLang="zh-CN" dirty="0" smtClean="0"/>
              <a:t>ROM</a:t>
            </a:r>
            <a:r>
              <a:rPr lang="zh-CN" altLang="en-US" dirty="0" smtClean="0"/>
              <a:t>型的芯片中</a:t>
            </a:r>
            <a:r>
              <a:rPr lang="en-US" altLang="zh-CN" dirty="0" err="1" smtClean="0"/>
              <a:t>NorFlash</a:t>
            </a:r>
            <a:r>
              <a:rPr lang="zh-CN" altLang="en-US" dirty="0" smtClean="0"/>
              <a:t>是可以运行代码的。那么如果启动方式为</a:t>
            </a:r>
            <a:r>
              <a:rPr lang="en-US" altLang="zh-CN" dirty="0" err="1" smtClean="0"/>
              <a:t>NorFlash</a:t>
            </a:r>
            <a:r>
              <a:rPr lang="zh-CN" altLang="en-US" dirty="0" smtClean="0"/>
              <a:t>就没有问题。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如果采用</a:t>
            </a:r>
            <a:r>
              <a:rPr lang="en-US" altLang="zh-CN" dirty="0" err="1" smtClean="0"/>
              <a:t>NandFlash</a:t>
            </a:r>
            <a:r>
              <a:rPr lang="zh-CN" altLang="en-US" dirty="0" smtClean="0"/>
              <a:t>，我们可以看到图中有一块</a:t>
            </a:r>
            <a:r>
              <a:rPr lang="en-US" altLang="zh-CN" dirty="0" smtClean="0"/>
              <a:t>4K</a:t>
            </a:r>
            <a:r>
              <a:rPr lang="zh-CN" altLang="en-US" dirty="0" smtClean="0"/>
              <a:t>的内部</a:t>
            </a:r>
            <a:r>
              <a:rPr lang="en-US" altLang="zh-CN" dirty="0" smtClean="0"/>
              <a:t>SRAM</a:t>
            </a:r>
            <a:r>
              <a:rPr lang="zh-CN" altLang="en-US" dirty="0" smtClean="0"/>
              <a:t>被映射到了</a:t>
            </a:r>
            <a:r>
              <a:rPr lang="en-US" altLang="zh-CN" dirty="0" smtClean="0"/>
              <a:t>0</a:t>
            </a:r>
            <a:r>
              <a:rPr lang="zh-CN" altLang="en-US" dirty="0" smtClean="0"/>
              <a:t>地址。这个</a:t>
            </a:r>
            <a:r>
              <a:rPr lang="en-US" altLang="zh-CN" dirty="0" smtClean="0"/>
              <a:t>SRAM</a:t>
            </a:r>
            <a:r>
              <a:rPr lang="zh-CN" altLang="en-US" dirty="0" smtClean="0"/>
              <a:t>中的内容就是</a:t>
            </a:r>
            <a:r>
              <a:rPr lang="en-US" altLang="zh-CN" dirty="0" err="1" smtClean="0"/>
              <a:t>NandFlash</a:t>
            </a:r>
            <a:r>
              <a:rPr lang="zh-CN" altLang="en-US" dirty="0" smtClean="0"/>
              <a:t>的前</a:t>
            </a:r>
            <a:r>
              <a:rPr lang="en-US" altLang="zh-CN" dirty="0" smtClean="0"/>
              <a:t>4K</a:t>
            </a:r>
            <a:r>
              <a:rPr lang="zh-CN" altLang="en-US" dirty="0" smtClean="0"/>
              <a:t>的内容。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ARM</a:t>
            </a:r>
            <a:r>
              <a:rPr lang="zh-CN" altLang="en-US" dirty="0" smtClean="0"/>
              <a:t>的启动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你们肯定会问我，向量表除了第一行为啥都用的是</a:t>
            </a:r>
            <a:r>
              <a:rPr lang="en-US" altLang="zh-CN" dirty="0" err="1" smtClean="0"/>
              <a:t>ldr</a:t>
            </a:r>
            <a:r>
              <a:rPr lang="zh-CN" altLang="en-US" dirty="0" smtClean="0"/>
              <a:t>指令将一个标号的内容加载给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，我前面说了这种形式是一种绝对地址的跳转。当然也可以用</a:t>
            </a:r>
            <a:r>
              <a:rPr lang="en-US" altLang="zh-CN" dirty="0" smtClean="0"/>
              <a:t>BL/B</a:t>
            </a:r>
            <a:r>
              <a:rPr lang="zh-CN" altLang="en-US" dirty="0" smtClean="0"/>
              <a:t>，但是有个问题就是，一般操作系统初始化后会将向量表从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地址搬移到别的地方，而相对跳转跳转的距离是有限的。所以最好使用绝对跳转。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中断向量表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ARM</a:t>
            </a:r>
            <a:r>
              <a:rPr lang="zh-CN" altLang="en-US" dirty="0" smtClean="0"/>
              <a:t>这个架构的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有很多种模式，和</a:t>
            </a:r>
            <a:r>
              <a:rPr lang="en-US" altLang="zh-CN" dirty="0" smtClean="0"/>
              <a:t>X86</a:t>
            </a:r>
            <a:r>
              <a:rPr lang="zh-CN" altLang="en-US" dirty="0" smtClean="0"/>
              <a:t>一样，</a:t>
            </a:r>
            <a:r>
              <a:rPr lang="en-US" altLang="zh-CN" dirty="0" smtClean="0"/>
              <a:t>X86</a:t>
            </a:r>
            <a:r>
              <a:rPr lang="zh-CN" altLang="en-US" dirty="0" smtClean="0"/>
              <a:t>有保护模式和实模式两种。而</a:t>
            </a:r>
            <a:r>
              <a:rPr lang="en-US" altLang="zh-CN" dirty="0" smtClean="0"/>
              <a:t>ARM</a:t>
            </a:r>
            <a:r>
              <a:rPr lang="zh-CN" altLang="en-US" dirty="0" smtClean="0"/>
              <a:t>有相当多的模式可以选择。这些模式之间其实区别不大。</a:t>
            </a:r>
            <a:endParaRPr lang="en-US" altLang="zh-CN" dirty="0" smtClean="0"/>
          </a:p>
          <a:p>
            <a:r>
              <a:rPr lang="en-US" altLang="zh-CN" dirty="0" smtClean="0"/>
              <a:t>ARM</a:t>
            </a:r>
            <a:r>
              <a:rPr lang="zh-CN" altLang="en-US" dirty="0" smtClean="0"/>
              <a:t>复位后运行在</a:t>
            </a:r>
            <a:r>
              <a:rPr lang="en-US" altLang="zh-CN" dirty="0" smtClean="0"/>
              <a:t>SVC</a:t>
            </a:r>
            <a:r>
              <a:rPr lang="zh-CN" altLang="en-US" dirty="0" smtClean="0"/>
              <a:t>也就是超级馆里猿模式，这个模式下拥有对整个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完全的访问权限。这个模式有其自己的</a:t>
            </a:r>
            <a:r>
              <a:rPr lang="en-US" altLang="zh-CN" dirty="0" smtClean="0"/>
              <a:t>LR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</a:t>
            </a:r>
            <a:r>
              <a:rPr lang="zh-CN" altLang="en-US" dirty="0" smtClean="0"/>
              <a:t>寄存器还有一个</a:t>
            </a:r>
            <a:r>
              <a:rPr lang="en-US" altLang="zh-CN" dirty="0" smtClean="0"/>
              <a:t>SPSR</a:t>
            </a:r>
            <a:r>
              <a:rPr lang="zh-CN" altLang="en-US" dirty="0" smtClean="0"/>
              <a:t>，这个</a:t>
            </a:r>
            <a:r>
              <a:rPr lang="en-US" altLang="zh-CN" dirty="0" smtClean="0"/>
              <a:t>SPSR</a:t>
            </a:r>
            <a:r>
              <a:rPr lang="zh-CN" altLang="en-US" dirty="0" smtClean="0"/>
              <a:t>其实就是</a:t>
            </a:r>
            <a:r>
              <a:rPr lang="en-US" altLang="zh-CN" dirty="0" smtClean="0"/>
              <a:t>CPSR</a:t>
            </a:r>
            <a:r>
              <a:rPr lang="zh-CN" altLang="en-US" dirty="0" smtClean="0"/>
              <a:t>的备份。</a:t>
            </a:r>
            <a:endParaRPr lang="en-US" altLang="zh-CN" dirty="0" smtClean="0"/>
          </a:p>
          <a:p>
            <a:r>
              <a:rPr lang="zh-CN" altLang="en-US" dirty="0" smtClean="0"/>
              <a:t>什么叫有自己的</a:t>
            </a:r>
            <a:r>
              <a:rPr lang="en-US" altLang="zh-CN" dirty="0" smtClean="0"/>
              <a:t>LR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</a:t>
            </a:r>
            <a:r>
              <a:rPr lang="zh-CN" altLang="en-US" dirty="0" smtClean="0"/>
              <a:t>？也就是说该模式下的</a:t>
            </a:r>
            <a:r>
              <a:rPr lang="en-US" altLang="zh-CN" dirty="0" smtClean="0"/>
              <a:t>LR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</a:t>
            </a:r>
            <a:r>
              <a:rPr lang="zh-CN" altLang="en-US" dirty="0" smtClean="0"/>
              <a:t>和其他模式下的不同，此时你访问</a:t>
            </a:r>
            <a:r>
              <a:rPr lang="en-US" altLang="zh-CN" dirty="0" smtClean="0"/>
              <a:t>SP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LR</a:t>
            </a:r>
            <a:r>
              <a:rPr lang="zh-CN" altLang="en-US" dirty="0" smtClean="0"/>
              <a:t>虽然名字和以前其他模式下一样，但是这个寄存器不一样。有点像双重人格不是么。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ARM</a:t>
            </a:r>
            <a:r>
              <a:rPr lang="zh-CN" altLang="en-US" dirty="0" smtClean="0"/>
              <a:t>的模式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FIQ</a:t>
            </a:r>
            <a:r>
              <a:rPr lang="zh-CN" altLang="en-US" dirty="0" smtClean="0"/>
              <a:t>模式为快中断触发后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进入的模式（当然你也可以通过强制设置</a:t>
            </a:r>
            <a:r>
              <a:rPr lang="en-US" altLang="zh-CN" dirty="0" smtClean="0"/>
              <a:t>CPSR</a:t>
            </a:r>
            <a:r>
              <a:rPr lang="zh-CN" altLang="en-US" dirty="0" smtClean="0"/>
              <a:t>的值而进入该模式）。</a:t>
            </a:r>
            <a:endParaRPr lang="en-US" altLang="zh-CN" dirty="0" smtClean="0"/>
          </a:p>
          <a:p>
            <a:r>
              <a:rPr lang="zh-CN" altLang="en-US" dirty="0" smtClean="0"/>
              <a:t>这个模式有自己的</a:t>
            </a:r>
            <a:r>
              <a:rPr lang="en-US" altLang="zh-CN" dirty="0" smtClean="0"/>
              <a:t>R8-R12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SPSR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IRQ</a:t>
            </a:r>
            <a:r>
              <a:rPr lang="zh-CN" altLang="en-US" dirty="0" smtClean="0"/>
              <a:t>模式为外部中断触发后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进入的模式。</a:t>
            </a:r>
            <a:endParaRPr lang="en-US" altLang="zh-CN" dirty="0" smtClean="0"/>
          </a:p>
          <a:p>
            <a:r>
              <a:rPr lang="zh-CN" altLang="en-US" dirty="0" smtClean="0"/>
              <a:t>这个模式有自己的</a:t>
            </a:r>
            <a:r>
              <a:rPr lang="en-US" altLang="zh-CN" dirty="0" smtClean="0"/>
              <a:t>SP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SPSR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FIQ/IRQ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数据异常模式，这个模式主要是由不正确的访问内存而导致的（比如空指针）。这个模式有两种情况，一种是取数据异常另一个是取指令异常。为什么有两个？因为</a:t>
            </a:r>
            <a:r>
              <a:rPr lang="en-US" altLang="zh-CN" dirty="0" smtClean="0"/>
              <a:t>ARM</a:t>
            </a:r>
            <a:r>
              <a:rPr lang="zh-CN" altLang="en-US" dirty="0" smtClean="0"/>
              <a:t>核的数据存取和指令存取是并行的。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这个模式有自己的</a:t>
            </a:r>
            <a:r>
              <a:rPr lang="en-US" altLang="zh-CN" dirty="0" smtClean="0"/>
              <a:t>SP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SPSR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ABT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未定义模式，这个模式主要当读取到了错误的指令而产生。这个模式可以用来实现断点调试。怎么做呢？很简单，调试器将断点转换成一个非法指令，当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运行到断点自动触发</a:t>
            </a:r>
            <a:r>
              <a:rPr lang="en-US" altLang="zh-CN" dirty="0" smtClean="0"/>
              <a:t>UND</a:t>
            </a:r>
            <a:r>
              <a:rPr lang="zh-CN" altLang="en-US" dirty="0" smtClean="0"/>
              <a:t>模式，然后等待用户操作就行。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这个模式有自己的</a:t>
            </a:r>
            <a:r>
              <a:rPr lang="en-US" altLang="zh-CN" dirty="0" smtClean="0"/>
              <a:t>SP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SPSR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UND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SYS</a:t>
            </a:r>
            <a:r>
              <a:rPr lang="zh-CN" altLang="en-US" dirty="0" smtClean="0"/>
              <a:t>为系统模式，一般基于</a:t>
            </a:r>
            <a:r>
              <a:rPr lang="en-US" altLang="zh-CN" dirty="0" smtClean="0"/>
              <a:t>ARM</a:t>
            </a:r>
            <a:r>
              <a:rPr lang="zh-CN" altLang="en-US" dirty="0" smtClean="0"/>
              <a:t>的操作系统，所谓内核态就是工作在这个模式上。</a:t>
            </a:r>
            <a:endParaRPr lang="en-US" altLang="zh-CN" dirty="0" smtClean="0"/>
          </a:p>
          <a:p>
            <a:r>
              <a:rPr lang="en-US" altLang="zh-CN" dirty="0" smtClean="0"/>
              <a:t>USR</a:t>
            </a:r>
            <a:r>
              <a:rPr lang="zh-CN" altLang="en-US" dirty="0" smtClean="0"/>
              <a:t>为用户模式，用户程序一般运行于这个模式。位于这个模式的程序有很大的限制。一些特殊操作将无法完成，这个模式不能通过强制设置</a:t>
            </a:r>
            <a:r>
              <a:rPr lang="en-US" altLang="zh-CN" dirty="0" smtClean="0"/>
              <a:t>CPSR</a:t>
            </a:r>
            <a:r>
              <a:rPr lang="zh-CN" altLang="en-US" dirty="0" smtClean="0"/>
              <a:t>的模式位来进行模式切换。</a:t>
            </a:r>
            <a:endParaRPr lang="en-US" altLang="zh-CN" dirty="0" smtClean="0"/>
          </a:p>
          <a:p>
            <a:r>
              <a:rPr lang="zh-CN" altLang="en-US" dirty="0" smtClean="0"/>
              <a:t>这两个模式共用所有的寄存器，这两个模式不存在</a:t>
            </a:r>
            <a:r>
              <a:rPr lang="en-US" altLang="zh-CN" dirty="0" smtClean="0"/>
              <a:t>SPSR</a:t>
            </a:r>
            <a:r>
              <a:rPr lang="zh-CN" altLang="en-US" dirty="0" smtClean="0"/>
              <a:t>这个寄存器。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SYS/USR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这两个模式是</a:t>
            </a:r>
            <a:r>
              <a:rPr lang="en-US" altLang="zh-CN" dirty="0" smtClean="0"/>
              <a:t>ARMv7</a:t>
            </a:r>
            <a:r>
              <a:rPr lang="zh-CN" altLang="en-US" dirty="0" smtClean="0"/>
              <a:t>中某些实现特有的，一个叫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模式一个叫</a:t>
            </a:r>
            <a:r>
              <a:rPr lang="en-US" altLang="zh-CN" dirty="0" smtClean="0"/>
              <a:t>hypervisor</a:t>
            </a:r>
            <a:r>
              <a:rPr lang="zh-CN" altLang="en-US" dirty="0" smtClean="0"/>
              <a:t>模式。前者对应的是</a:t>
            </a:r>
            <a:r>
              <a:rPr lang="en-US" altLang="zh-CN" dirty="0" smtClean="0"/>
              <a:t>ARM</a:t>
            </a:r>
            <a:r>
              <a:rPr lang="zh-CN" altLang="en-US" dirty="0" smtClean="0"/>
              <a:t>的安全世界和非安全世界的概念。后者对应的是</a:t>
            </a:r>
            <a:r>
              <a:rPr lang="en-US" altLang="zh-CN" dirty="0" smtClean="0"/>
              <a:t>ARM</a:t>
            </a:r>
            <a:r>
              <a:rPr lang="zh-CN" altLang="en-US" dirty="0" smtClean="0"/>
              <a:t>的虚拟化技术。这两个模式比较高端一般人不懂，我们现在做</a:t>
            </a:r>
            <a:r>
              <a:rPr lang="en-US" altLang="zh-CN" dirty="0" smtClean="0"/>
              <a:t>ARMv4</a:t>
            </a:r>
            <a:r>
              <a:rPr lang="zh-CN" altLang="en-US" dirty="0" smtClean="0"/>
              <a:t>也不需要太过于关心。</a:t>
            </a:r>
            <a:endParaRPr lang="en-US" altLang="zh-CN" dirty="0" smtClean="0"/>
          </a:p>
          <a:p>
            <a:r>
              <a:rPr lang="zh-CN" altLang="en-US" dirty="0" smtClean="0"/>
              <a:t>我自己都还没玩过有这两个模式的芯片呢。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MON/HYP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Bootloader</a:t>
            </a:r>
            <a:r>
              <a:rPr lang="zh-CN" altLang="en-US" dirty="0" smtClean="0"/>
              <a:t>？嗯，基本可以看做是嵌入式设备的</a:t>
            </a:r>
            <a:r>
              <a:rPr lang="en-US" altLang="zh-CN" dirty="0" smtClean="0"/>
              <a:t>BIOS</a:t>
            </a:r>
            <a:r>
              <a:rPr lang="zh-CN" altLang="en-US" dirty="0" smtClean="0"/>
              <a:t>了。当一个设备上电，所有硬件模块都必须初始化完后才能去运行操作系统。这个初始化的任务就是</a:t>
            </a:r>
            <a:r>
              <a:rPr lang="en-US" altLang="zh-CN" dirty="0" err="1" smtClean="0"/>
              <a:t>Bootloader</a:t>
            </a:r>
            <a:r>
              <a:rPr lang="zh-CN" altLang="en-US" dirty="0" smtClean="0"/>
              <a:t>完成。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一般我们内存去电后里面的数据就都会丢失。所以我们把操作系统的代码一般是安排在硬盘中。系统上电后，总需要一个程序去将操作系统代码从硬盘读取到内存。这个任务也是</a:t>
            </a:r>
            <a:r>
              <a:rPr lang="en-US" altLang="zh-CN" dirty="0" err="1" smtClean="0"/>
              <a:t>Bootloader</a:t>
            </a:r>
            <a:r>
              <a:rPr lang="zh-CN" altLang="en-US" dirty="0" smtClean="0"/>
              <a:t>完成。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Bootloader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906</TotalTime>
  <Words>1775</Words>
  <Application>Microsoft Office PowerPoint</Application>
  <PresentationFormat>全屏显示(4:3)</PresentationFormat>
  <Paragraphs>102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Concourse</vt:lpstr>
      <vt:lpstr>嵌入式ARM体系入门与嵌入式C语言训练 </vt:lpstr>
      <vt:lpstr>ARM的启动</vt:lpstr>
      <vt:lpstr>ARM的模式</vt:lpstr>
      <vt:lpstr>FIQ/IRQ模式</vt:lpstr>
      <vt:lpstr>ABT模式</vt:lpstr>
      <vt:lpstr>UND模式</vt:lpstr>
      <vt:lpstr>SYS/USR模式</vt:lpstr>
      <vt:lpstr>MON/HYP模式</vt:lpstr>
      <vt:lpstr>什么是Bootloader</vt:lpstr>
      <vt:lpstr>Bootloader</vt:lpstr>
      <vt:lpstr>C语言的运行环境</vt:lpstr>
      <vt:lpstr>代码段，数据段，BSS段</vt:lpstr>
      <vt:lpstr>代码段，数据段，BSS段</vt:lpstr>
      <vt:lpstr>代码段，数据段，BSS段</vt:lpstr>
      <vt:lpstr>BSS段</vt:lpstr>
      <vt:lpstr>BSS段</vt:lpstr>
      <vt:lpstr>中断向量表</vt:lpstr>
      <vt:lpstr>中断向量表</vt:lpstr>
      <vt:lpstr>中断向量表</vt:lpstr>
      <vt:lpstr>中断向量表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嵌入式ARM体系入门与嵌入式C语言训练 </dc:title>
  <dc:creator>insswer</dc:creator>
  <cp:lastModifiedBy>insswer</cp:lastModifiedBy>
  <cp:revision>367</cp:revision>
  <dcterms:created xsi:type="dcterms:W3CDTF">2013-05-24T01:52:15Z</dcterms:created>
  <dcterms:modified xsi:type="dcterms:W3CDTF">2013-05-26T13:35:02Z</dcterms:modified>
</cp:coreProperties>
</file>