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9" r:id="rId22"/>
    <p:sldId id="280" r:id="rId23"/>
    <p:sldId id="273" r:id="rId24"/>
    <p:sldId id="277"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310" r:id="rId38"/>
    <p:sldId id="311" r:id="rId39"/>
    <p:sldId id="312"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343" autoAdjust="0"/>
    <p:restoredTop sz="95372" autoAdjust="0"/>
  </p:normalViewPr>
  <p:slideViewPr>
    <p:cSldViewPr>
      <p:cViewPr>
        <p:scale>
          <a:sx n="75" d="100"/>
          <a:sy n="75" d="100"/>
        </p:scale>
        <p:origin x="-246" y="2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5/29/2013</a:t>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5" name="页脚占位符 4"/>
          <p:cNvSpPr>
            <a:spLocks noGrp="1"/>
          </p:cNvSpPr>
          <p:nvPr>
            <p:ph type="ftr" sz="quarter" idx="11"/>
          </p:nvPr>
        </p:nvSpPr>
        <p:spPr/>
        <p:txBody>
          <a:bodyPr/>
          <a:lstStyle>
            <a:extLst/>
          </a:lstStyle>
          <a:p>
            <a:endParaRPr kumimoji="0" lang="en-US"/>
          </a:p>
        </p:txBody>
      </p:sp>
      <p:sp>
        <p:nvSpPr>
          <p:cNvPr id="6" name="灯片编号占位符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8" name="页脚占位符 7"/>
          <p:cNvSpPr>
            <a:spLocks noGrp="1"/>
          </p:cNvSpPr>
          <p:nvPr>
            <p:ph type="ftr" sz="quarter" idx="11"/>
          </p:nvPr>
        </p:nvSpPr>
        <p:spPr/>
        <p:txBody>
          <a:bodyPr/>
          <a:lstStyle>
            <a:extLst/>
          </a:lstStyle>
          <a:p>
            <a:endParaRPr kumimoji="0" lang="en-US"/>
          </a:p>
        </p:txBody>
      </p:sp>
      <p:sp>
        <p:nvSpPr>
          <p:cNvPr id="9" name="灯片编号占位符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4" name="页脚占位符 3"/>
          <p:cNvSpPr>
            <a:spLocks noGrp="1"/>
          </p:cNvSpPr>
          <p:nvPr>
            <p:ph type="ftr" sz="quarter" idx="11"/>
          </p:nvPr>
        </p:nvSpPr>
        <p:spPr/>
        <p:txBody>
          <a:bodyPr/>
          <a:lstStyle>
            <a:extLst/>
          </a:lstStyle>
          <a:p>
            <a:endParaRPr kumimoji="0" lang="en-US"/>
          </a:p>
        </p:txBody>
      </p:sp>
      <p:sp>
        <p:nvSpPr>
          <p:cNvPr id="5" name="灯片编号占位符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44213AF-26F6-41FA-8D85-E2C5388D6E58}" type="datetimeFigureOut">
              <a:rPr lang="en-US" smtClean="0"/>
              <a:pPr/>
              <a:t>5/29/2013</a:t>
            </a:fld>
            <a:endParaRPr lang="en-US"/>
          </a:p>
        </p:txBody>
      </p:sp>
      <p:sp>
        <p:nvSpPr>
          <p:cNvPr id="3" name="页脚占位符 2"/>
          <p:cNvSpPr>
            <a:spLocks noGrp="1"/>
          </p:cNvSpPr>
          <p:nvPr>
            <p:ph type="ftr" sz="quarter" idx="11"/>
          </p:nvPr>
        </p:nvSpPr>
        <p:spPr/>
        <p:txBody>
          <a:bodyPr/>
          <a:lstStyle>
            <a:extLst/>
          </a:lstStyle>
          <a:p>
            <a:endParaRPr kumimoji="0" lang="en-US"/>
          </a:p>
        </p:txBody>
      </p:sp>
      <p:sp>
        <p:nvSpPr>
          <p:cNvPr id="4" name="灯片编号占位符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5/29/2013</a:t>
            </a:fld>
            <a:endParaRPr lang="en-US"/>
          </a:p>
        </p:txBody>
      </p:sp>
      <p:sp>
        <p:nvSpPr>
          <p:cNvPr id="6" name="页脚占位符 5"/>
          <p:cNvSpPr>
            <a:spLocks noGrp="1"/>
          </p:cNvSpPr>
          <p:nvPr>
            <p:ph type="ftr" sz="quarter" idx="11"/>
          </p:nvPr>
        </p:nvSpPr>
        <p:spPr/>
        <p:txBody>
          <a:bodyPr/>
          <a:lstStyle>
            <a:extLst/>
          </a:lstStyle>
          <a:p>
            <a:endParaRPr kumimoji="0" lang="en-US"/>
          </a:p>
        </p:txBody>
      </p:sp>
      <p:sp>
        <p:nvSpPr>
          <p:cNvPr id="7" name="灯片编号占位符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5/29/2013</a:t>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5/29/2013</a:t>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jiasi0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85860"/>
            <a:ext cx="9144000" cy="1367809"/>
          </a:xfrm>
        </p:spPr>
        <p:txBody>
          <a:bodyPr>
            <a:normAutofit/>
          </a:bodyPr>
          <a:lstStyle/>
          <a:p>
            <a:pPr algn="ctr"/>
            <a:r>
              <a:rPr lang="zh-CN" altLang="en-US" sz="4000" dirty="0" smtClean="0">
                <a:latin typeface="幼圆" pitchFamily="49" charset="-122"/>
                <a:ea typeface="幼圆" pitchFamily="49" charset="-122"/>
              </a:rPr>
              <a:t>嵌入式</a:t>
            </a:r>
            <a:r>
              <a:rPr lang="en-US" altLang="zh-CN" sz="4000" dirty="0" smtClean="0">
                <a:latin typeface="幼圆" pitchFamily="49" charset="-122"/>
                <a:ea typeface="幼圆" pitchFamily="49" charset="-122"/>
              </a:rPr>
              <a:t>ARM</a:t>
            </a:r>
            <a:r>
              <a:rPr lang="zh-CN" altLang="en-US" sz="4000" dirty="0" smtClean="0">
                <a:latin typeface="幼圆" pitchFamily="49" charset="-122"/>
                <a:ea typeface="幼圆" pitchFamily="49" charset="-122"/>
              </a:rPr>
              <a:t>体系入门与嵌入式</a:t>
            </a:r>
            <a:r>
              <a:rPr lang="en-US" altLang="zh-CN" sz="4000" dirty="0" smtClean="0">
                <a:latin typeface="幼圆" pitchFamily="49" charset="-122"/>
                <a:ea typeface="幼圆" pitchFamily="49" charset="-122"/>
              </a:rPr>
              <a:t>C</a:t>
            </a:r>
            <a:r>
              <a:rPr lang="zh-CN" altLang="en-US" sz="4000" dirty="0" smtClean="0">
                <a:latin typeface="幼圆" pitchFamily="49" charset="-122"/>
                <a:ea typeface="幼圆" pitchFamily="49" charset="-122"/>
              </a:rPr>
              <a:t>语言训练 </a:t>
            </a:r>
            <a:endParaRPr lang="zh-CN" altLang="en-US" sz="4000" dirty="0">
              <a:latin typeface="幼圆" pitchFamily="49" charset="-122"/>
              <a:ea typeface="幼圆" pitchFamily="49" charset="-122"/>
            </a:endParaRPr>
          </a:p>
        </p:txBody>
      </p:sp>
      <p:sp>
        <p:nvSpPr>
          <p:cNvPr id="3" name="副标题 2"/>
          <p:cNvSpPr>
            <a:spLocks noGrp="1"/>
          </p:cNvSpPr>
          <p:nvPr>
            <p:ph type="subTitle" idx="1"/>
          </p:nvPr>
        </p:nvSpPr>
        <p:spPr>
          <a:xfrm>
            <a:off x="1142976" y="3286124"/>
            <a:ext cx="7772400" cy="1199704"/>
          </a:xfrm>
        </p:spPr>
        <p:txBody>
          <a:bodyPr/>
          <a:lstStyle/>
          <a:p>
            <a:r>
              <a:rPr lang="zh-CN" altLang="en-US" dirty="0" smtClean="0">
                <a:latin typeface="幼圆" pitchFamily="49" charset="-122"/>
                <a:ea typeface="幼圆" pitchFamily="49" charset="-122"/>
              </a:rPr>
              <a:t>一步步教你写简单嵌入式操作系统</a:t>
            </a:r>
            <a:endParaRPr lang="zh-CN" altLang="en-US" dirty="0"/>
          </a:p>
        </p:txBody>
      </p:sp>
      <p:sp>
        <p:nvSpPr>
          <p:cNvPr id="4" name="TextBox 3"/>
          <p:cNvSpPr txBox="1"/>
          <p:nvPr/>
        </p:nvSpPr>
        <p:spPr>
          <a:xfrm>
            <a:off x="2357422" y="5572140"/>
            <a:ext cx="5572164" cy="923330"/>
          </a:xfrm>
          <a:prstGeom prst="rect">
            <a:avLst/>
          </a:prstGeom>
          <a:noFill/>
        </p:spPr>
        <p:txBody>
          <a:bodyPr wrap="square" rtlCol="0">
            <a:spAutoFit/>
          </a:bodyPr>
          <a:lstStyle/>
          <a:p>
            <a:r>
              <a:rPr lang="zh-CN" altLang="en-US" dirty="0" smtClean="0"/>
              <a:t>演讲人：施家琪</a:t>
            </a:r>
            <a:endParaRPr lang="en-US" altLang="zh-CN" dirty="0" smtClean="0"/>
          </a:p>
          <a:p>
            <a:r>
              <a:rPr lang="zh-CN" altLang="en-US" dirty="0" smtClean="0"/>
              <a:t>邮箱：</a:t>
            </a:r>
            <a:r>
              <a:rPr lang="en-US" altLang="zh-CN" dirty="0" smtClean="0">
                <a:hlinkClick r:id="rId2"/>
              </a:rPr>
              <a:t>qijiasi001@gmail.com</a:t>
            </a:r>
            <a:endParaRPr lang="en-US" altLang="zh-CN" dirty="0" smtClean="0"/>
          </a:p>
          <a:p>
            <a:r>
              <a:rPr lang="en-US" altLang="zh-CN" dirty="0" smtClean="0"/>
              <a:t>QQ</a:t>
            </a:r>
            <a:r>
              <a:rPr lang="zh-CN" altLang="en-US" dirty="0" smtClean="0"/>
              <a:t>：</a:t>
            </a:r>
            <a:r>
              <a:rPr lang="en-US" altLang="zh-CN" dirty="0" smtClean="0"/>
              <a:t>419535348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那么虚拟内存是怎么实现的呢？在</a:t>
            </a:r>
            <a:r>
              <a:rPr lang="en-US" altLang="zh-CN" dirty="0" smtClean="0"/>
              <a:t>ARM</a:t>
            </a:r>
            <a:r>
              <a:rPr lang="zh-CN" altLang="en-US" dirty="0" smtClean="0"/>
              <a:t>中，虚拟内存是通过硬件实现的。这个硬件模块叫做</a:t>
            </a:r>
            <a:r>
              <a:rPr lang="en-US" altLang="zh-CN" dirty="0" smtClean="0"/>
              <a:t>MMU</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物理上</a:t>
            </a:r>
            <a:r>
              <a:rPr lang="en-US" altLang="zh-CN" dirty="0" smtClean="0"/>
              <a:t>CPU</a:t>
            </a:r>
            <a:r>
              <a:rPr lang="zh-CN" altLang="en-US" dirty="0" smtClean="0"/>
              <a:t>与</a:t>
            </a:r>
            <a:r>
              <a:rPr lang="en-US" altLang="zh-CN" dirty="0" smtClean="0"/>
              <a:t>MMU</a:t>
            </a:r>
            <a:r>
              <a:rPr lang="zh-CN" altLang="en-US" dirty="0" smtClean="0"/>
              <a:t>相连，然后与内存相连。当系统没有使能</a:t>
            </a:r>
            <a:r>
              <a:rPr lang="en-US" altLang="zh-CN" dirty="0" smtClean="0"/>
              <a:t>MMU</a:t>
            </a:r>
            <a:r>
              <a:rPr lang="zh-CN" altLang="en-US" dirty="0" smtClean="0"/>
              <a:t>的时候，</a:t>
            </a:r>
            <a:r>
              <a:rPr lang="en-US" altLang="zh-CN" dirty="0" smtClean="0"/>
              <a:t>CPU</a:t>
            </a:r>
            <a:r>
              <a:rPr lang="zh-CN" altLang="en-US" dirty="0" smtClean="0"/>
              <a:t>直接可以从内存读取数据。这个时候</a:t>
            </a:r>
            <a:r>
              <a:rPr lang="en-US" altLang="zh-CN" dirty="0" smtClean="0"/>
              <a:t>CPU</a:t>
            </a:r>
            <a:r>
              <a:rPr lang="zh-CN" altLang="en-US" dirty="0" smtClean="0"/>
              <a:t>使用的是物理地址。当</a:t>
            </a:r>
            <a:r>
              <a:rPr lang="en-US" altLang="zh-CN" dirty="0" smtClean="0"/>
              <a:t>MMU</a:t>
            </a:r>
            <a:r>
              <a:rPr lang="zh-CN" altLang="en-US" dirty="0" smtClean="0"/>
              <a:t>使能后，</a:t>
            </a:r>
            <a:r>
              <a:rPr lang="en-US" altLang="zh-CN" dirty="0" smtClean="0"/>
              <a:t>CPU</a:t>
            </a:r>
            <a:r>
              <a:rPr lang="zh-CN" altLang="en-US" dirty="0" smtClean="0"/>
              <a:t>使用虚拟地址通过</a:t>
            </a:r>
            <a:r>
              <a:rPr lang="en-US" altLang="zh-CN" dirty="0" smtClean="0"/>
              <a:t>MMU</a:t>
            </a:r>
            <a:r>
              <a:rPr lang="zh-CN" altLang="en-US" dirty="0" smtClean="0"/>
              <a:t>来访问内存，</a:t>
            </a:r>
            <a:r>
              <a:rPr lang="en-US" altLang="zh-CN" dirty="0" smtClean="0"/>
              <a:t>MMU</a:t>
            </a:r>
            <a:r>
              <a:rPr lang="zh-CN" altLang="en-US" dirty="0" smtClean="0"/>
              <a:t>将</a:t>
            </a:r>
            <a:r>
              <a:rPr lang="en-US" altLang="zh-CN" dirty="0" smtClean="0"/>
              <a:t>CPU</a:t>
            </a:r>
            <a:r>
              <a:rPr lang="zh-CN" altLang="en-US" dirty="0" smtClean="0"/>
              <a:t>的虚拟地址转换成物理地址，然后再发送给内存。</a:t>
            </a:r>
            <a:endParaRPr lang="zh-CN" altLang="en-US" dirty="0"/>
          </a:p>
        </p:txBody>
      </p:sp>
      <p:sp>
        <p:nvSpPr>
          <p:cNvPr id="3" name="标题 2"/>
          <p:cNvSpPr>
            <a:spLocks noGrp="1"/>
          </p:cNvSpPr>
          <p:nvPr>
            <p:ph type="title"/>
          </p:nvPr>
        </p:nvSpPr>
        <p:spPr/>
        <p:txBody>
          <a:bodyPr/>
          <a:lstStyle/>
          <a:p>
            <a:r>
              <a:rPr lang="en-US" altLang="zh-CN" dirty="0" smtClean="0"/>
              <a:t>MMU</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00232" y="2277602"/>
            <a:ext cx="4786346" cy="19038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如果访问的虚拟内存没有对应任何一个物理内存怎么办？</a:t>
            </a:r>
            <a:endParaRPr lang="en-US" altLang="zh-CN" dirty="0" smtClean="0"/>
          </a:p>
          <a:p>
            <a:endParaRPr lang="en-US" altLang="zh-CN" dirty="0" smtClean="0"/>
          </a:p>
          <a:p>
            <a:endParaRPr lang="en-US" altLang="zh-CN" dirty="0" smtClean="0"/>
          </a:p>
          <a:p>
            <a:endParaRPr lang="en-US" altLang="zh-CN" dirty="0" smtClean="0"/>
          </a:p>
          <a:p>
            <a:r>
              <a:rPr lang="zh-CN" altLang="en-US" dirty="0" smtClean="0"/>
              <a:t>这时将产生一个大名鼎鼎的中断来通知</a:t>
            </a:r>
            <a:r>
              <a:rPr lang="en-US" altLang="zh-CN" dirty="0" smtClean="0"/>
              <a:t>CPU</a:t>
            </a:r>
            <a:r>
              <a:rPr lang="zh-CN" altLang="en-US" dirty="0" smtClean="0"/>
              <a:t>，你访问的这个虚拟内存不存在！这个中断的名字就是缺页中断。</a:t>
            </a:r>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缺页中断</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各位看官可能还是觉得虚拟地址，</a:t>
            </a:r>
            <a:r>
              <a:rPr lang="en-US" altLang="zh-CN" dirty="0" smtClean="0"/>
              <a:t>MMU</a:t>
            </a:r>
            <a:r>
              <a:rPr lang="zh-CN" altLang="en-US" dirty="0" smtClean="0"/>
              <a:t>啥的还是太飘渺了。下面我们来讲讲干货。</a:t>
            </a:r>
            <a:endParaRPr lang="en-US" altLang="zh-CN" dirty="0" smtClean="0"/>
          </a:p>
          <a:p>
            <a:r>
              <a:rPr lang="en-US" altLang="zh-CN" dirty="0" smtClean="0"/>
              <a:t>ARM</a:t>
            </a:r>
            <a:r>
              <a:rPr lang="zh-CN" altLang="en-US" dirty="0" smtClean="0"/>
              <a:t>中对</a:t>
            </a:r>
            <a:r>
              <a:rPr lang="en-US" altLang="zh-CN" dirty="0" smtClean="0"/>
              <a:t>MMU</a:t>
            </a:r>
            <a:r>
              <a:rPr lang="zh-CN" altLang="en-US" dirty="0" smtClean="0"/>
              <a:t>的操作是通过一个叫</a:t>
            </a:r>
            <a:r>
              <a:rPr lang="en-US" altLang="zh-CN" dirty="0" smtClean="0"/>
              <a:t>CP15</a:t>
            </a:r>
            <a:r>
              <a:rPr lang="zh-CN" altLang="en-US" dirty="0" smtClean="0"/>
              <a:t>的协处理器来实现的。什么是协处理器？协处理器就是协助</a:t>
            </a:r>
            <a:r>
              <a:rPr lang="en-US" altLang="zh-CN" dirty="0" smtClean="0"/>
              <a:t>CPU</a:t>
            </a:r>
            <a:r>
              <a:rPr lang="zh-CN" altLang="en-US" dirty="0" smtClean="0"/>
              <a:t>完成某些特定功能的处理器（怎么感觉像废话）</a:t>
            </a:r>
            <a:endParaRPr lang="en-US" altLang="zh-CN" dirty="0" smtClean="0"/>
          </a:p>
          <a:p>
            <a:r>
              <a:rPr lang="zh-CN" altLang="en-US" dirty="0" smtClean="0"/>
              <a:t>我们可以翻开</a:t>
            </a:r>
            <a:r>
              <a:rPr lang="en-US" altLang="zh-CN" dirty="0" smtClean="0"/>
              <a:t>ARM920T</a:t>
            </a:r>
            <a:r>
              <a:rPr lang="zh-CN" altLang="en-US" dirty="0" smtClean="0"/>
              <a:t>的文档。阅读</a:t>
            </a:r>
            <a:r>
              <a:rPr lang="en-US" altLang="zh-CN" dirty="0" smtClean="0"/>
              <a:t>CP15</a:t>
            </a:r>
            <a:r>
              <a:rPr lang="zh-CN" altLang="en-US" dirty="0" smtClean="0"/>
              <a:t>的相关寄存器。</a:t>
            </a:r>
            <a:endParaRPr lang="en-US" altLang="zh-CN" dirty="0" smtClean="0"/>
          </a:p>
          <a:p>
            <a:r>
              <a:rPr lang="zh-CN" altLang="en-US" dirty="0" smtClean="0"/>
              <a:t>我们比较关心的是</a:t>
            </a:r>
            <a:r>
              <a:rPr lang="en-US" altLang="zh-CN" dirty="0" smtClean="0"/>
              <a:t>Register 1</a:t>
            </a:r>
            <a:r>
              <a:rPr lang="zh-CN" altLang="en-US" dirty="0" smtClean="0"/>
              <a:t>控制寄存器和</a:t>
            </a:r>
            <a:r>
              <a:rPr lang="en-US" altLang="zh-CN" dirty="0" smtClean="0"/>
              <a:t>Register2 </a:t>
            </a:r>
            <a:r>
              <a:rPr lang="zh-CN" altLang="en-US" dirty="0" smtClean="0"/>
              <a:t>转换页表基址寄存器还有</a:t>
            </a:r>
            <a:r>
              <a:rPr lang="en-US" altLang="zh-CN" dirty="0" smtClean="0"/>
              <a:t>Register 3 Domain</a:t>
            </a:r>
            <a:r>
              <a:rPr lang="zh-CN" altLang="en-US" dirty="0" smtClean="0"/>
              <a:t>访问权限寄存器。</a:t>
            </a:r>
            <a:endParaRPr lang="zh-CN" altLang="en-US" dirty="0"/>
          </a:p>
        </p:txBody>
      </p:sp>
      <p:sp>
        <p:nvSpPr>
          <p:cNvPr id="3" name="标题 2"/>
          <p:cNvSpPr>
            <a:spLocks noGrp="1"/>
          </p:cNvSpPr>
          <p:nvPr>
            <p:ph type="title"/>
          </p:nvPr>
        </p:nvSpPr>
        <p:spPr/>
        <p:txBody>
          <a:bodyPr/>
          <a:lstStyle/>
          <a:p>
            <a:r>
              <a:rPr lang="zh-CN" altLang="en-US" dirty="0" smtClean="0"/>
              <a:t>如何操作</a:t>
            </a:r>
            <a:r>
              <a:rPr lang="en-US" altLang="zh-CN" dirty="0" smtClean="0"/>
              <a:t>MMU</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这个寄存器重要的是第</a:t>
            </a:r>
            <a:r>
              <a:rPr lang="en-US" altLang="zh-CN" dirty="0" smtClean="0"/>
              <a:t>0</a:t>
            </a:r>
            <a:r>
              <a:rPr lang="zh-CN" altLang="en-US" dirty="0" smtClean="0"/>
              <a:t>位</a:t>
            </a:r>
            <a:r>
              <a:rPr lang="en-US" altLang="zh-CN" dirty="0" smtClean="0"/>
              <a:t>M</a:t>
            </a:r>
            <a:r>
              <a:rPr lang="zh-CN" altLang="en-US" dirty="0" smtClean="0"/>
              <a:t>，第</a:t>
            </a:r>
            <a:r>
              <a:rPr lang="en-US" altLang="zh-CN" dirty="0" smtClean="0"/>
              <a:t>2</a:t>
            </a:r>
            <a:r>
              <a:rPr lang="zh-CN" altLang="en-US" dirty="0" smtClean="0"/>
              <a:t>位</a:t>
            </a:r>
            <a:r>
              <a:rPr lang="en-US" altLang="zh-CN" dirty="0" smtClean="0"/>
              <a:t>C</a:t>
            </a:r>
            <a:r>
              <a:rPr lang="zh-CN" altLang="en-US" dirty="0" smtClean="0"/>
              <a:t>，第</a:t>
            </a:r>
            <a:r>
              <a:rPr lang="en-US" altLang="zh-CN" dirty="0" smtClean="0"/>
              <a:t>7</a:t>
            </a:r>
            <a:r>
              <a:rPr lang="zh-CN" altLang="en-US" dirty="0" smtClean="0"/>
              <a:t>位</a:t>
            </a:r>
            <a:r>
              <a:rPr lang="en-US" altLang="zh-CN" dirty="0" smtClean="0"/>
              <a:t>B</a:t>
            </a:r>
            <a:r>
              <a:rPr lang="zh-CN" altLang="en-US" dirty="0" smtClean="0"/>
              <a:t>，第</a:t>
            </a:r>
            <a:r>
              <a:rPr lang="en-US" altLang="zh-CN" dirty="0" smtClean="0"/>
              <a:t>12</a:t>
            </a:r>
            <a:r>
              <a:rPr lang="zh-CN" altLang="en-US" dirty="0" smtClean="0"/>
              <a:t>位</a:t>
            </a:r>
            <a:r>
              <a:rPr lang="en-US" altLang="zh-CN" dirty="0" smtClean="0"/>
              <a:t>I</a:t>
            </a:r>
            <a:r>
              <a:rPr lang="zh-CN" altLang="en-US" dirty="0" smtClean="0"/>
              <a:t>和第</a:t>
            </a:r>
            <a:r>
              <a:rPr lang="en-US" altLang="zh-CN" dirty="0" smtClean="0"/>
              <a:t>13</a:t>
            </a:r>
            <a:r>
              <a:rPr lang="zh-CN" altLang="en-US" dirty="0" smtClean="0"/>
              <a:t>位</a:t>
            </a:r>
            <a:r>
              <a:rPr lang="en-US" altLang="zh-CN" dirty="0" smtClean="0"/>
              <a:t>V</a:t>
            </a:r>
            <a:r>
              <a:rPr lang="zh-CN" altLang="en-US" dirty="0" smtClean="0"/>
              <a:t>。</a:t>
            </a:r>
            <a:endParaRPr lang="en-US" altLang="zh-CN" dirty="0" smtClean="0"/>
          </a:p>
          <a:p>
            <a:r>
              <a:rPr lang="en-US" altLang="zh-CN" dirty="0" smtClean="0"/>
              <a:t>M</a:t>
            </a:r>
            <a:r>
              <a:rPr lang="zh-CN" altLang="en-US" dirty="0" smtClean="0"/>
              <a:t>位控制是否使能</a:t>
            </a:r>
            <a:r>
              <a:rPr lang="en-US" altLang="zh-CN" dirty="0" smtClean="0"/>
              <a:t>MMU</a:t>
            </a:r>
            <a:r>
              <a:rPr lang="zh-CN" altLang="en-US" dirty="0" smtClean="0"/>
              <a:t>，默认是</a:t>
            </a:r>
            <a:r>
              <a:rPr lang="en-US" altLang="zh-CN" dirty="0" smtClean="0"/>
              <a:t>0</a:t>
            </a:r>
            <a:r>
              <a:rPr lang="zh-CN" altLang="en-US" dirty="0" smtClean="0"/>
              <a:t>，也就是不使能。</a:t>
            </a:r>
            <a:endParaRPr lang="en-US" altLang="zh-CN" dirty="0" smtClean="0"/>
          </a:p>
          <a:p>
            <a:r>
              <a:rPr lang="en-US" altLang="zh-CN" dirty="0" smtClean="0"/>
              <a:t>C</a:t>
            </a:r>
            <a:r>
              <a:rPr lang="zh-CN" altLang="en-US" dirty="0" smtClean="0"/>
              <a:t>和</a:t>
            </a:r>
            <a:r>
              <a:rPr lang="en-US" altLang="zh-CN" dirty="0" smtClean="0"/>
              <a:t>I</a:t>
            </a:r>
            <a:r>
              <a:rPr lang="zh-CN" altLang="en-US" dirty="0" smtClean="0"/>
              <a:t>位控制是否使能数据</a:t>
            </a:r>
            <a:r>
              <a:rPr lang="en-US" altLang="zh-CN" dirty="0" smtClean="0"/>
              <a:t>Cache</a:t>
            </a:r>
            <a:r>
              <a:rPr lang="zh-CN" altLang="en-US" dirty="0" smtClean="0"/>
              <a:t>和指令</a:t>
            </a:r>
            <a:r>
              <a:rPr lang="en-US" altLang="zh-CN" dirty="0" smtClean="0"/>
              <a:t>Cache</a:t>
            </a:r>
            <a:r>
              <a:rPr lang="zh-CN" altLang="en-US" dirty="0" smtClean="0"/>
              <a:t>。变化</a:t>
            </a:r>
            <a:r>
              <a:rPr lang="en-US" altLang="zh-CN" dirty="0" smtClean="0"/>
              <a:t>MMU</a:t>
            </a:r>
            <a:r>
              <a:rPr lang="zh-CN" altLang="en-US" dirty="0" smtClean="0"/>
              <a:t>配置时必须要失能</a:t>
            </a:r>
            <a:r>
              <a:rPr lang="en-US" altLang="zh-CN" dirty="0" smtClean="0"/>
              <a:t>Cache</a:t>
            </a:r>
            <a:r>
              <a:rPr lang="zh-CN" altLang="en-US" dirty="0" smtClean="0"/>
              <a:t>然后再使能</a:t>
            </a:r>
            <a:r>
              <a:rPr lang="en-US" altLang="zh-CN" dirty="0" smtClean="0"/>
              <a:t>Cache</a:t>
            </a:r>
            <a:r>
              <a:rPr lang="zh-CN" altLang="en-US" dirty="0" smtClean="0"/>
              <a:t>。为什么呢？</a:t>
            </a:r>
            <a:endParaRPr lang="en-US" altLang="zh-CN" dirty="0" smtClean="0"/>
          </a:p>
          <a:p>
            <a:r>
              <a:rPr lang="en-US" altLang="zh-CN" dirty="0" smtClean="0"/>
              <a:t>B</a:t>
            </a:r>
            <a:r>
              <a:rPr lang="zh-CN" altLang="en-US" dirty="0" smtClean="0"/>
              <a:t>位控制芯片的大小端。</a:t>
            </a:r>
            <a:endParaRPr lang="en-US" altLang="zh-CN" dirty="0" smtClean="0"/>
          </a:p>
          <a:p>
            <a:r>
              <a:rPr lang="en-US" altLang="zh-CN" dirty="0" smtClean="0"/>
              <a:t>V</a:t>
            </a:r>
            <a:r>
              <a:rPr lang="zh-CN" altLang="en-US" dirty="0" smtClean="0"/>
              <a:t>位控制终端向量表的位置，一般操作系统都喜欢放到</a:t>
            </a:r>
            <a:r>
              <a:rPr lang="en-US" altLang="zh-CN" dirty="0" smtClean="0"/>
              <a:t>0xffff0000</a:t>
            </a:r>
            <a:r>
              <a:rPr lang="zh-CN" altLang="en-US" dirty="0" smtClean="0"/>
              <a:t>的位置（因为</a:t>
            </a:r>
            <a:r>
              <a:rPr lang="en-US" altLang="zh-CN" dirty="0" smtClean="0"/>
              <a:t>0</a:t>
            </a:r>
            <a:r>
              <a:rPr lang="zh-CN" altLang="en-US" dirty="0" smtClean="0"/>
              <a:t>地址要用来放空指针）。</a:t>
            </a:r>
            <a:endParaRPr lang="zh-CN" altLang="en-US" dirty="0"/>
          </a:p>
        </p:txBody>
      </p:sp>
      <p:sp>
        <p:nvSpPr>
          <p:cNvPr id="3" name="标题 2"/>
          <p:cNvSpPr>
            <a:spLocks noGrp="1"/>
          </p:cNvSpPr>
          <p:nvPr>
            <p:ph type="title"/>
          </p:nvPr>
        </p:nvSpPr>
        <p:spPr/>
        <p:txBody>
          <a:bodyPr/>
          <a:lstStyle/>
          <a:p>
            <a:r>
              <a:rPr lang="en-US" altLang="zh-CN" dirty="0" smtClean="0"/>
              <a:t>Register1 Control Register</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这个寄存器比较简单，里面存放了某个神奇的内存地址。这个内存地址是干什么的？我们稍后再讲。</a:t>
            </a:r>
            <a:endParaRPr lang="zh-CN" altLang="en-US" dirty="0"/>
          </a:p>
        </p:txBody>
      </p:sp>
      <p:sp>
        <p:nvSpPr>
          <p:cNvPr id="3" name="标题 2"/>
          <p:cNvSpPr>
            <a:spLocks noGrp="1"/>
          </p:cNvSpPr>
          <p:nvPr>
            <p:ph type="title"/>
          </p:nvPr>
        </p:nvSpPr>
        <p:spPr/>
        <p:txBody>
          <a:bodyPr>
            <a:normAutofit/>
          </a:bodyPr>
          <a:lstStyle/>
          <a:p>
            <a:r>
              <a:rPr lang="en-US" altLang="zh-CN" dirty="0" smtClean="0"/>
              <a:t>Register2 TTB Register</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ARM</a:t>
            </a:r>
            <a:r>
              <a:rPr lang="zh-CN" altLang="en-US" dirty="0" smtClean="0"/>
              <a:t>将所有内存分成了</a:t>
            </a:r>
            <a:r>
              <a:rPr lang="en-US" altLang="zh-CN" dirty="0" smtClean="0"/>
              <a:t>16</a:t>
            </a:r>
            <a:r>
              <a:rPr lang="zh-CN" altLang="en-US" dirty="0" smtClean="0"/>
              <a:t>个</a:t>
            </a:r>
            <a:r>
              <a:rPr lang="en-US" altLang="zh-CN" dirty="0" smtClean="0"/>
              <a:t>Domain</a:t>
            </a:r>
            <a:r>
              <a:rPr lang="zh-CN" altLang="en-US" dirty="0" smtClean="0"/>
              <a:t>，某个内存必须属于这</a:t>
            </a:r>
            <a:r>
              <a:rPr lang="en-US" altLang="zh-CN" dirty="0" smtClean="0"/>
              <a:t>16</a:t>
            </a:r>
            <a:r>
              <a:rPr lang="zh-CN" altLang="en-US" dirty="0" smtClean="0"/>
              <a:t>个</a:t>
            </a:r>
            <a:r>
              <a:rPr lang="en-US" altLang="zh-CN" dirty="0" smtClean="0"/>
              <a:t>Domain</a:t>
            </a:r>
            <a:r>
              <a:rPr lang="zh-CN" altLang="en-US" dirty="0" smtClean="0"/>
              <a:t>中的某一个。</a:t>
            </a:r>
            <a:endParaRPr lang="en-US" altLang="zh-CN" dirty="0" smtClean="0"/>
          </a:p>
          <a:p>
            <a:pPr>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Register3 Domain Access Register</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571604" y="2714620"/>
            <a:ext cx="6076950" cy="33909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t>MMU</a:t>
            </a:r>
            <a:r>
              <a:rPr lang="zh-CN" altLang="en-US" dirty="0" smtClean="0"/>
              <a:t>的工作其实就是像哈希表一样做一个映射。这个映射关系是线性的，并且允许冲突的出现，也就是说允许多个虚拟地址映射到同一个物理地址。不过我们不推荐这么做，这样会为系统带来</a:t>
            </a:r>
            <a:r>
              <a:rPr lang="en-US" altLang="zh-CN" dirty="0" smtClean="0"/>
              <a:t>BUG</a:t>
            </a:r>
            <a:r>
              <a:rPr lang="zh-CN" altLang="en-US" dirty="0" smtClean="0"/>
              <a:t>。</a:t>
            </a:r>
            <a:endParaRPr lang="en-US" altLang="zh-CN" dirty="0" smtClean="0"/>
          </a:p>
          <a:p>
            <a:r>
              <a:rPr lang="zh-CN" altLang="en-US" dirty="0" smtClean="0"/>
              <a:t>那么这个映射是怎么实现的呢？简化来看，就好比是将实际的物理地址存放到一块数组中。数组的每个元素代表一段虚拟内存地址。</a:t>
            </a:r>
            <a:r>
              <a:rPr lang="en-US" altLang="zh-CN" dirty="0" smtClean="0"/>
              <a:t>MMU</a:t>
            </a:r>
            <a:r>
              <a:rPr lang="zh-CN" altLang="en-US" dirty="0" smtClean="0"/>
              <a:t>根据</a:t>
            </a:r>
            <a:r>
              <a:rPr lang="en-US" altLang="zh-CN" dirty="0" smtClean="0"/>
              <a:t>CPU</a:t>
            </a:r>
            <a:r>
              <a:rPr lang="zh-CN" altLang="en-US" dirty="0" smtClean="0"/>
              <a:t>要访问的虚拟内存地址找到数组中的某个元素。然后取出这个元素的值，</a:t>
            </a:r>
            <a:r>
              <a:rPr lang="en-US" altLang="zh-CN" dirty="0" smtClean="0"/>
              <a:t>OK</a:t>
            </a:r>
            <a:r>
              <a:rPr lang="zh-CN" altLang="en-US" dirty="0" smtClean="0"/>
              <a:t>！就知道了是要访问哪个物理地址。如果这个元素是个空的，那么</a:t>
            </a:r>
            <a:r>
              <a:rPr lang="en-US" altLang="zh-CN" dirty="0" smtClean="0"/>
              <a:t>OK!</a:t>
            </a:r>
            <a:r>
              <a:rPr lang="zh-CN" altLang="en-US" dirty="0" smtClean="0"/>
              <a:t>缺页中断。</a:t>
            </a:r>
            <a:endParaRPr lang="zh-CN" altLang="en-US" dirty="0"/>
          </a:p>
        </p:txBody>
      </p:sp>
      <p:sp>
        <p:nvSpPr>
          <p:cNvPr id="3" name="标题 2"/>
          <p:cNvSpPr>
            <a:spLocks noGrp="1"/>
          </p:cNvSpPr>
          <p:nvPr>
            <p:ph type="title"/>
          </p:nvPr>
        </p:nvSpPr>
        <p:spPr/>
        <p:txBody>
          <a:bodyPr/>
          <a:lstStyle/>
          <a:p>
            <a:r>
              <a:rPr lang="zh-CN" altLang="en-US" dirty="0" smtClean="0"/>
              <a:t>如何从虚拟地址转换到物理地址</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那么这个数组保存在哪儿呢？</a:t>
            </a:r>
            <a:endParaRPr lang="en-US" altLang="zh-CN" dirty="0" smtClean="0"/>
          </a:p>
          <a:p>
            <a:r>
              <a:rPr lang="zh-CN" altLang="en-US" dirty="0" smtClean="0"/>
              <a:t>答：保存在内存中（似乎是废话）</a:t>
            </a:r>
            <a:endParaRPr lang="en-US" altLang="zh-CN" dirty="0" smtClean="0"/>
          </a:p>
          <a:p>
            <a:endParaRPr lang="en-US" altLang="zh-CN" dirty="0" smtClean="0"/>
          </a:p>
          <a:p>
            <a:r>
              <a:rPr lang="zh-CN" altLang="en-US" dirty="0" smtClean="0"/>
              <a:t>我</a:t>
            </a:r>
            <a:r>
              <a:rPr lang="en-US" altLang="zh-CN" dirty="0" smtClean="0"/>
              <a:t>MMU</a:t>
            </a:r>
            <a:r>
              <a:rPr lang="zh-CN" altLang="en-US" dirty="0" smtClean="0"/>
              <a:t>怎么知道这个数组的起始地址在哪儿呢？</a:t>
            </a:r>
            <a:endParaRPr lang="en-US" altLang="zh-CN" dirty="0" smtClean="0"/>
          </a:p>
          <a:p>
            <a:r>
              <a:rPr lang="zh-CN" altLang="en-US" dirty="0" smtClean="0"/>
              <a:t>答：通过</a:t>
            </a:r>
            <a:r>
              <a:rPr lang="en-US" altLang="zh-CN" dirty="0" smtClean="0"/>
              <a:t>TTB</a:t>
            </a:r>
            <a:r>
              <a:rPr lang="zh-CN" altLang="en-US" dirty="0" smtClean="0"/>
              <a:t>寄存器，这个数组的学名叫做页表。我一直觉得表这个东西比较抽象，所以理解上最好理解成数组。</a:t>
            </a:r>
            <a:endParaRPr lang="en-US" altLang="zh-CN" dirty="0" smtClean="0"/>
          </a:p>
          <a:p>
            <a:endParaRPr lang="en-US" altLang="zh-CN" dirty="0" smtClean="0"/>
          </a:p>
          <a:p>
            <a:r>
              <a:rPr lang="zh-CN" altLang="en-US" dirty="0" smtClean="0"/>
              <a:t>那么也就是说我们的</a:t>
            </a:r>
            <a:r>
              <a:rPr lang="en-US" altLang="zh-CN" dirty="0" smtClean="0"/>
              <a:t>Linux</a:t>
            </a:r>
            <a:r>
              <a:rPr lang="zh-CN" altLang="en-US" dirty="0" smtClean="0"/>
              <a:t>和</a:t>
            </a:r>
            <a:r>
              <a:rPr lang="en-US" altLang="zh-CN" dirty="0" smtClean="0"/>
              <a:t>Windows</a:t>
            </a:r>
            <a:r>
              <a:rPr lang="zh-CN" altLang="en-US" dirty="0" smtClean="0"/>
              <a:t>也有这个数组咯？</a:t>
            </a:r>
            <a:endParaRPr lang="en-US" altLang="zh-CN" dirty="0" smtClean="0"/>
          </a:p>
          <a:p>
            <a:r>
              <a:rPr lang="zh-CN" altLang="en-US" dirty="0" smtClean="0"/>
              <a:t>答：是的，</a:t>
            </a:r>
            <a:r>
              <a:rPr lang="en-US" altLang="zh-CN" dirty="0" smtClean="0"/>
              <a:t>X86</a:t>
            </a:r>
            <a:r>
              <a:rPr lang="zh-CN" altLang="en-US" dirty="0" smtClean="0"/>
              <a:t>名字上可能不同，但是基本概念是这个没跑了。</a:t>
            </a:r>
            <a:endParaRPr lang="en-US" altLang="zh-CN" dirty="0" smtClean="0"/>
          </a:p>
        </p:txBody>
      </p:sp>
      <p:sp>
        <p:nvSpPr>
          <p:cNvPr id="3" name="标题 2"/>
          <p:cNvSpPr>
            <a:spLocks noGrp="1"/>
          </p:cNvSpPr>
          <p:nvPr>
            <p:ph type="title"/>
          </p:nvPr>
        </p:nvSpPr>
        <p:spPr/>
        <p:txBody>
          <a:bodyPr/>
          <a:lstStyle/>
          <a:p>
            <a:r>
              <a:rPr lang="en-US" altLang="zh-CN" dirty="0" smtClean="0"/>
              <a:t>TTB</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TTB</a:t>
            </a:r>
            <a:r>
              <a:rPr lang="zh-CN" altLang="en-US" dirty="0" smtClean="0"/>
              <a:t>寄存器如下：</a:t>
            </a:r>
            <a:endParaRPr lang="en-US" altLang="zh-CN" dirty="0" smtClean="0"/>
          </a:p>
          <a:p>
            <a:endParaRPr lang="en-US" altLang="zh-CN" dirty="0" smtClean="0"/>
          </a:p>
          <a:p>
            <a:endParaRPr lang="en-US" altLang="zh-CN" dirty="0" smtClean="0"/>
          </a:p>
          <a:p>
            <a:endParaRPr lang="en-US" altLang="zh-CN" dirty="0" smtClean="0"/>
          </a:p>
          <a:p>
            <a:r>
              <a:rPr lang="zh-CN" altLang="en-US" dirty="0" smtClean="0"/>
              <a:t>很有意思，</a:t>
            </a:r>
            <a:r>
              <a:rPr lang="en-US" altLang="zh-CN" dirty="0" smtClean="0"/>
              <a:t>TTB</a:t>
            </a:r>
            <a:r>
              <a:rPr lang="zh-CN" altLang="en-US" dirty="0" smtClean="0"/>
              <a:t>必须保证</a:t>
            </a:r>
            <a:r>
              <a:rPr lang="en-US" altLang="zh-CN" dirty="0" smtClean="0"/>
              <a:t>16KB</a:t>
            </a:r>
            <a:r>
              <a:rPr lang="zh-CN" altLang="en-US" dirty="0" smtClean="0"/>
              <a:t>对齐，也就是低</a:t>
            </a:r>
            <a:r>
              <a:rPr lang="en-US" altLang="zh-CN" dirty="0" smtClean="0"/>
              <a:t>14</a:t>
            </a:r>
            <a:r>
              <a:rPr lang="zh-CN" altLang="en-US" dirty="0" smtClean="0"/>
              <a:t>位都必须是</a:t>
            </a:r>
            <a:r>
              <a:rPr lang="en-US" altLang="zh-CN" dirty="0" smtClean="0"/>
              <a:t>0</a:t>
            </a:r>
            <a:r>
              <a:rPr lang="zh-CN" altLang="en-US" dirty="0" smtClean="0"/>
              <a:t>。</a:t>
            </a:r>
            <a:endParaRPr lang="en-US" altLang="zh-CN" dirty="0" smtClean="0"/>
          </a:p>
          <a:p>
            <a:r>
              <a:rPr lang="zh-CN" altLang="en-US" dirty="0" smtClean="0"/>
              <a:t>从</a:t>
            </a:r>
            <a:r>
              <a:rPr lang="en-US" altLang="zh-CN" dirty="0" smtClean="0"/>
              <a:t>TTB</a:t>
            </a:r>
            <a:r>
              <a:rPr lang="zh-CN" altLang="en-US" dirty="0" smtClean="0"/>
              <a:t>开始，每</a:t>
            </a:r>
            <a:r>
              <a:rPr lang="en-US" altLang="zh-CN" dirty="0" smtClean="0"/>
              <a:t>4</a:t>
            </a:r>
            <a:r>
              <a:rPr lang="zh-CN" altLang="en-US" dirty="0" smtClean="0"/>
              <a:t>字节内存单元构成一个数组单元，用来存放对应的物理地址。</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从</a:t>
            </a:r>
            <a:r>
              <a:rPr lang="en-US" altLang="zh-CN" dirty="0" smtClean="0"/>
              <a:t>TTB</a:t>
            </a:r>
            <a:r>
              <a:rPr lang="zh-CN" altLang="en-US" dirty="0" smtClean="0"/>
              <a:t>讲起</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214414" y="2000240"/>
            <a:ext cx="4705350" cy="10096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下面这个图非常形象：</a:t>
            </a:r>
            <a:endParaRPr lang="zh-CN" altLang="en-US" dirty="0"/>
          </a:p>
        </p:txBody>
      </p:sp>
      <p:sp>
        <p:nvSpPr>
          <p:cNvPr id="3" name="标题 2"/>
          <p:cNvSpPr>
            <a:spLocks noGrp="1"/>
          </p:cNvSpPr>
          <p:nvPr>
            <p:ph type="title"/>
          </p:nvPr>
        </p:nvSpPr>
        <p:spPr/>
        <p:txBody>
          <a:bodyPr/>
          <a:lstStyle/>
          <a:p>
            <a:r>
              <a:rPr lang="zh-CN" altLang="en-US" dirty="0" smtClean="0"/>
              <a:t>怎么从虚拟地址转换到物理地址</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214414" y="2285992"/>
            <a:ext cx="6000792" cy="342743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我们先看个例子。</a:t>
            </a:r>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
        <p:nvSpPr>
          <p:cNvPr id="4" name="矩形 3"/>
          <p:cNvSpPr/>
          <p:nvPr/>
        </p:nvSpPr>
        <p:spPr>
          <a:xfrm>
            <a:off x="2285984" y="2571744"/>
            <a:ext cx="4572000" cy="2585323"/>
          </a:xfrm>
          <a:prstGeom prst="rect">
            <a:avLst/>
          </a:prstGeom>
        </p:spPr>
        <p:txBody>
          <a:bodyPr>
            <a:spAutoFit/>
          </a:bodyPr>
          <a:lstStyle/>
          <a:p>
            <a:r>
              <a:rPr lang="en-US" altLang="zh-CN" dirty="0" smtClean="0"/>
              <a:t>#include &lt;</a:t>
            </a:r>
            <a:r>
              <a:rPr lang="en-US" altLang="zh-CN" dirty="0" err="1" smtClean="0"/>
              <a:t>stdio.h</a:t>
            </a:r>
            <a:r>
              <a:rPr lang="en-US" altLang="zh-CN" dirty="0" smtClean="0"/>
              <a:t>&gt;</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char </a:t>
            </a:r>
            <a:r>
              <a:rPr lang="en-US" altLang="zh-CN" dirty="0" err="1" smtClean="0"/>
              <a:t>i</a:t>
            </a:r>
            <a:r>
              <a:rPr lang="en-US" altLang="zh-CN" dirty="0" smtClean="0"/>
              <a:t>;</a:t>
            </a:r>
          </a:p>
          <a:p>
            <a:r>
              <a:rPr lang="en-US" altLang="zh-CN" dirty="0" smtClean="0"/>
              <a:t>    </a:t>
            </a:r>
            <a:r>
              <a:rPr lang="en-US" altLang="zh-CN" dirty="0" err="1" smtClean="0"/>
              <a:t>printf</a:t>
            </a:r>
            <a:r>
              <a:rPr lang="en-US" altLang="zh-CN" dirty="0" smtClean="0"/>
              <a:t>("main is at 0x%08x\</a:t>
            </a:r>
            <a:r>
              <a:rPr lang="en-US" altLang="zh-CN" dirty="0" err="1" smtClean="0"/>
              <a:t>n",main</a:t>
            </a:r>
            <a:r>
              <a:rPr lang="en-US" altLang="zh-CN" dirty="0" smtClean="0"/>
              <a:t>);</a:t>
            </a:r>
          </a:p>
          <a:p>
            <a:r>
              <a:rPr lang="en-US" altLang="zh-CN" dirty="0" smtClean="0"/>
              <a:t>    </a:t>
            </a:r>
            <a:r>
              <a:rPr lang="en-US" altLang="zh-CN" dirty="0" err="1" smtClean="0"/>
              <a:t>i</a:t>
            </a:r>
            <a:r>
              <a:rPr lang="en-US" altLang="zh-CN" dirty="0" smtClean="0"/>
              <a:t> = </a:t>
            </a:r>
            <a:r>
              <a:rPr lang="en-US" altLang="zh-CN" dirty="0" err="1" smtClean="0"/>
              <a:t>getchar</a:t>
            </a:r>
            <a:r>
              <a:rPr lang="en-US" altLang="zh-CN" dirty="0" smtClean="0"/>
              <a:t>();</a:t>
            </a:r>
          </a:p>
          <a:p>
            <a:r>
              <a:rPr lang="en-US" altLang="zh-CN" dirty="0" smtClean="0"/>
              <a:t>    return 0;</a:t>
            </a:r>
          </a:p>
          <a:p>
            <a:r>
              <a:rPr lang="en-US" altLang="zh-CN" dirty="0" smtClean="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我们可以看到，虚拟地址和物理地址不是完全没有关系。至少虚拟地址在这个情况下有部分位数和物理地址一样。</a:t>
            </a:r>
            <a:endParaRPr lang="zh-CN" altLang="en-US" dirty="0"/>
          </a:p>
        </p:txBody>
      </p:sp>
      <p:sp>
        <p:nvSpPr>
          <p:cNvPr id="3" name="标题 2"/>
          <p:cNvSpPr>
            <a:spLocks noGrp="1"/>
          </p:cNvSpPr>
          <p:nvPr>
            <p:ph type="title"/>
          </p:nvPr>
        </p:nvSpPr>
        <p:spPr/>
        <p:txBody>
          <a:bodyPr/>
          <a:lstStyle/>
          <a:p>
            <a:r>
              <a:rPr lang="zh-CN" altLang="en-US" dirty="0" smtClean="0"/>
              <a:t>怎么从虚拟地址转换到物理地址</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714348" y="2786058"/>
            <a:ext cx="7277100" cy="35623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我们可以看到，在虚拟地址转换到物理地址的过程中。虚拟地址的低</a:t>
            </a:r>
            <a:r>
              <a:rPr lang="en-US" altLang="zh-CN" dirty="0" smtClean="0"/>
              <a:t>20</a:t>
            </a:r>
            <a:r>
              <a:rPr lang="zh-CN" altLang="en-US" dirty="0" smtClean="0"/>
              <a:t>位和物理地址保持一致。高</a:t>
            </a:r>
            <a:r>
              <a:rPr lang="en-US" altLang="zh-CN" dirty="0" smtClean="0"/>
              <a:t>12</a:t>
            </a:r>
            <a:r>
              <a:rPr lang="zh-CN" altLang="en-US" dirty="0" smtClean="0"/>
              <a:t>位作为数组的索引来索引页表。然后将对应页表的页表项取出，这个页表项中就保存有物理地址的真正信息。</a:t>
            </a:r>
            <a:endParaRPr lang="en-US" altLang="zh-CN" dirty="0" smtClean="0"/>
          </a:p>
          <a:p>
            <a:r>
              <a:rPr lang="zh-CN" altLang="en-US" dirty="0" smtClean="0"/>
              <a:t>有多少个页表项呢？最多</a:t>
            </a:r>
            <a:r>
              <a:rPr lang="en-US" altLang="zh-CN" dirty="0" smtClean="0"/>
              <a:t>4096</a:t>
            </a:r>
            <a:r>
              <a:rPr lang="zh-CN" altLang="en-US" dirty="0" smtClean="0"/>
              <a:t>个，为什么？因为刚才说了，虚拟地址用其</a:t>
            </a:r>
            <a:r>
              <a:rPr lang="en-US" altLang="zh-CN" dirty="0" smtClean="0"/>
              <a:t>12</a:t>
            </a:r>
            <a:r>
              <a:rPr lang="zh-CN" altLang="en-US" dirty="0" smtClean="0"/>
              <a:t>位作为索引，</a:t>
            </a:r>
            <a:r>
              <a:rPr lang="en-US" altLang="zh-CN" dirty="0" smtClean="0"/>
              <a:t>12</a:t>
            </a:r>
            <a:r>
              <a:rPr lang="zh-CN" altLang="en-US" dirty="0" smtClean="0"/>
              <a:t>位能表示</a:t>
            </a:r>
            <a:r>
              <a:rPr lang="en-US" altLang="zh-CN" dirty="0" smtClean="0"/>
              <a:t>4096</a:t>
            </a:r>
            <a:r>
              <a:rPr lang="zh-CN" altLang="en-US" dirty="0" smtClean="0"/>
              <a:t>个数字，那么就有</a:t>
            </a:r>
            <a:r>
              <a:rPr lang="en-US" altLang="zh-CN" dirty="0" smtClean="0"/>
              <a:t>4096</a:t>
            </a:r>
            <a:r>
              <a:rPr lang="zh-CN" altLang="en-US" dirty="0" smtClean="0"/>
              <a:t>个索引。那么每个页表项对应多少连续的内存呢？</a:t>
            </a:r>
            <a:r>
              <a:rPr lang="en-US" altLang="zh-CN" dirty="0" smtClean="0"/>
              <a:t>1M</a:t>
            </a:r>
            <a:r>
              <a:rPr lang="zh-CN" altLang="en-US" dirty="0" smtClean="0"/>
              <a:t>，为什么？因为你们看虚拟地址的低</a:t>
            </a:r>
            <a:r>
              <a:rPr lang="en-US" altLang="zh-CN" dirty="0" smtClean="0"/>
              <a:t>20</a:t>
            </a:r>
            <a:r>
              <a:rPr lang="zh-CN" altLang="en-US" dirty="0" smtClean="0"/>
              <a:t>位和物理地址的低</a:t>
            </a:r>
            <a:r>
              <a:rPr lang="en-US" altLang="zh-CN" dirty="0" smtClean="0"/>
              <a:t>20</a:t>
            </a:r>
            <a:r>
              <a:rPr lang="zh-CN" altLang="en-US" dirty="0" smtClean="0"/>
              <a:t>位完全相同。</a:t>
            </a:r>
            <a:endParaRPr lang="zh-CN" altLang="en-US" dirty="0"/>
          </a:p>
        </p:txBody>
      </p:sp>
      <p:sp>
        <p:nvSpPr>
          <p:cNvPr id="3" name="标题 2"/>
          <p:cNvSpPr>
            <a:spLocks noGrp="1"/>
          </p:cNvSpPr>
          <p:nvPr>
            <p:ph type="title"/>
          </p:nvPr>
        </p:nvSpPr>
        <p:spPr/>
        <p:txBody>
          <a:bodyPr/>
          <a:lstStyle/>
          <a:p>
            <a:r>
              <a:rPr lang="zh-CN" altLang="en-US" dirty="0" smtClean="0"/>
              <a:t>怎么从虚拟地址转换到物理地址</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这个确实不是那么容易理解。我们想象一下，有这么一个柜子，这个柜子有</a:t>
            </a:r>
            <a:r>
              <a:rPr lang="en-US" altLang="zh-CN" dirty="0" smtClean="0"/>
              <a:t>4096</a:t>
            </a:r>
            <a:r>
              <a:rPr lang="zh-CN" altLang="en-US" dirty="0" smtClean="0"/>
              <a:t>个抽屉，每个抽屉有</a:t>
            </a:r>
            <a:r>
              <a:rPr lang="en-US" altLang="zh-CN" dirty="0" smtClean="0"/>
              <a:t>1M</a:t>
            </a:r>
            <a:r>
              <a:rPr lang="zh-CN" altLang="en-US" dirty="0" smtClean="0"/>
              <a:t>个小格子。我们的虚拟地址不能一次只映射</a:t>
            </a:r>
            <a:r>
              <a:rPr lang="en-US" altLang="zh-CN" dirty="0" smtClean="0"/>
              <a:t>1</a:t>
            </a:r>
            <a:r>
              <a:rPr lang="zh-CN" altLang="en-US" dirty="0" smtClean="0"/>
              <a:t>个，</a:t>
            </a:r>
            <a:r>
              <a:rPr lang="en-US" altLang="zh-CN" dirty="0" smtClean="0"/>
              <a:t>MMU</a:t>
            </a:r>
            <a:r>
              <a:rPr lang="zh-CN" altLang="en-US" dirty="0" smtClean="0"/>
              <a:t>要求我们每次至少映射</a:t>
            </a:r>
            <a:r>
              <a:rPr lang="en-US" altLang="zh-CN" dirty="0" smtClean="0"/>
              <a:t>1M</a:t>
            </a:r>
            <a:r>
              <a:rPr lang="zh-CN" altLang="en-US" dirty="0" smtClean="0"/>
              <a:t>个，这</a:t>
            </a:r>
            <a:r>
              <a:rPr lang="en-US" altLang="zh-CN" dirty="0" smtClean="0"/>
              <a:t>1M</a:t>
            </a:r>
            <a:r>
              <a:rPr lang="zh-CN" altLang="en-US" dirty="0" smtClean="0"/>
              <a:t>个必须要能刚好放在某个抽屉中，不能横跨两个抽屉。</a:t>
            </a:r>
            <a:endParaRPr lang="en-US" altLang="zh-CN" dirty="0" smtClean="0"/>
          </a:p>
          <a:p>
            <a:r>
              <a:rPr lang="zh-CN" altLang="en-US" dirty="0" smtClean="0"/>
              <a:t>这</a:t>
            </a:r>
            <a:r>
              <a:rPr lang="en-US" altLang="zh-CN" dirty="0" smtClean="0"/>
              <a:t>1M</a:t>
            </a:r>
            <a:r>
              <a:rPr lang="zh-CN" altLang="en-US" dirty="0" smtClean="0"/>
              <a:t>个物件有一定的相似处，也就是高</a:t>
            </a:r>
            <a:r>
              <a:rPr lang="en-US" altLang="zh-CN" dirty="0" smtClean="0"/>
              <a:t>12</a:t>
            </a:r>
            <a:r>
              <a:rPr lang="zh-CN" altLang="en-US" dirty="0" smtClean="0"/>
              <a:t>位一定相等。我们寻址的时候，使用高</a:t>
            </a:r>
            <a:r>
              <a:rPr lang="en-US" altLang="zh-CN" dirty="0" smtClean="0"/>
              <a:t>12</a:t>
            </a:r>
            <a:r>
              <a:rPr lang="zh-CN" altLang="en-US" dirty="0" smtClean="0"/>
              <a:t>位来寻找是哪个抽屉，找到抽屉后，我们用低</a:t>
            </a:r>
            <a:r>
              <a:rPr lang="en-US" altLang="zh-CN" dirty="0" smtClean="0"/>
              <a:t>20</a:t>
            </a:r>
            <a:r>
              <a:rPr lang="zh-CN" altLang="en-US" dirty="0" smtClean="0"/>
              <a:t>位来找是哪个部件。</a:t>
            </a:r>
            <a:endParaRPr lang="zh-CN" altLang="en-US" dirty="0"/>
          </a:p>
        </p:txBody>
      </p:sp>
      <p:sp>
        <p:nvSpPr>
          <p:cNvPr id="3" name="标题 2"/>
          <p:cNvSpPr>
            <a:spLocks noGrp="1"/>
          </p:cNvSpPr>
          <p:nvPr>
            <p:ph type="title"/>
          </p:nvPr>
        </p:nvSpPr>
        <p:spPr/>
        <p:txBody>
          <a:bodyPr/>
          <a:lstStyle/>
          <a:p>
            <a:r>
              <a:rPr lang="zh-CN" altLang="en-US" dirty="0" smtClean="0"/>
              <a:t>我还是不懂怎么办？</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如果你们仅仅认为数组里面装的就是物理地址就大错特错了。（好吧，我是说可以这么理解）</a:t>
            </a:r>
            <a:endParaRPr lang="en-US" altLang="zh-CN" dirty="0" smtClean="0"/>
          </a:p>
          <a:p>
            <a:r>
              <a:rPr lang="zh-CN" altLang="en-US" dirty="0" smtClean="0"/>
              <a:t>数组的每个项有个更砖液的名字，叫做一级页表。每个一级页表</a:t>
            </a:r>
            <a:r>
              <a:rPr lang="en-US" altLang="zh-CN" dirty="0" smtClean="0"/>
              <a:t>32</a:t>
            </a:r>
            <a:r>
              <a:rPr lang="zh-CN" altLang="en-US" dirty="0" smtClean="0"/>
              <a:t>位（废话），这</a:t>
            </a:r>
            <a:r>
              <a:rPr lang="en-US" altLang="zh-CN" dirty="0" smtClean="0"/>
              <a:t>32</a:t>
            </a:r>
            <a:r>
              <a:rPr lang="zh-CN" altLang="en-US" dirty="0" smtClean="0"/>
              <a:t>位只有部分用来表示物理地址，其他部分表示些其他的东西。</a:t>
            </a:r>
            <a:endParaRPr lang="en-US" altLang="zh-CN" dirty="0" smtClean="0"/>
          </a:p>
          <a:p>
            <a:r>
              <a:rPr lang="zh-CN" altLang="en-US" dirty="0" smtClean="0"/>
              <a:t>一级页表有四种类型，类型是通过一级页表（也就是数组里面的元素）的最低两位决定的。</a:t>
            </a:r>
            <a:endParaRPr lang="en-US" altLang="zh-CN" dirty="0" smtClean="0"/>
          </a:p>
          <a:p>
            <a:endParaRPr lang="en-US" altLang="zh-CN" dirty="0" smtClean="0"/>
          </a:p>
        </p:txBody>
      </p:sp>
      <p:sp>
        <p:nvSpPr>
          <p:cNvPr id="3" name="标题 2"/>
          <p:cNvSpPr>
            <a:spLocks noGrp="1"/>
          </p:cNvSpPr>
          <p:nvPr>
            <p:ph type="title"/>
          </p:nvPr>
        </p:nvSpPr>
        <p:spPr/>
        <p:txBody>
          <a:bodyPr/>
          <a:lstStyle/>
          <a:p>
            <a:r>
              <a:rPr lang="zh-CN" altLang="en-US" dirty="0" smtClean="0"/>
              <a:t>一级页表</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这四种页表分别叫做：错误，粗页表，段和细页表。</a:t>
            </a:r>
            <a:endParaRPr lang="en-US" altLang="zh-CN" dirty="0" smtClean="0"/>
          </a:p>
          <a:p>
            <a:r>
              <a:rPr lang="zh-CN" altLang="en-US" dirty="0" smtClean="0"/>
              <a:t>如果为错误，那么这次内存访问将触发缺页中断。</a:t>
            </a:r>
            <a:endParaRPr lang="en-US" altLang="zh-CN" dirty="0" smtClean="0"/>
          </a:p>
          <a:p>
            <a:r>
              <a:rPr lang="zh-CN" altLang="en-US" dirty="0" smtClean="0"/>
              <a:t>如果为粗页表或细页表，那么说明这个两个页表还要对应其他页表（也就是这个数组的元素中存放的是一个指向另外一个页表数组的指针）</a:t>
            </a:r>
            <a:endParaRPr lang="zh-CN" altLang="en-US" dirty="0"/>
          </a:p>
        </p:txBody>
      </p:sp>
      <p:sp>
        <p:nvSpPr>
          <p:cNvPr id="3" name="标题 2"/>
          <p:cNvSpPr>
            <a:spLocks noGrp="1"/>
          </p:cNvSpPr>
          <p:nvPr>
            <p:ph type="title"/>
          </p:nvPr>
        </p:nvSpPr>
        <p:spPr/>
        <p:txBody>
          <a:bodyPr/>
          <a:lstStyle/>
          <a:p>
            <a:r>
              <a:rPr lang="zh-CN" altLang="en-US" dirty="0" smtClean="0"/>
              <a:t>一级页表</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500034" y="3643314"/>
            <a:ext cx="6886575" cy="23526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我们先来讲段。</a:t>
            </a:r>
            <a:endParaRPr lang="en-US" altLang="zh-CN" dirty="0" smtClean="0"/>
          </a:p>
          <a:p>
            <a:endParaRPr lang="en-US" altLang="zh-CN" dirty="0" smtClean="0"/>
          </a:p>
          <a:p>
            <a:endParaRPr lang="en-US" altLang="zh-CN" dirty="0" smtClean="0"/>
          </a:p>
          <a:p>
            <a:endParaRPr lang="en-US" altLang="zh-CN" dirty="0" smtClean="0"/>
          </a:p>
          <a:p>
            <a:r>
              <a:rPr lang="zh-CN" altLang="en-US" dirty="0" smtClean="0"/>
              <a:t>这个段的高</a:t>
            </a:r>
            <a:r>
              <a:rPr lang="en-US" altLang="zh-CN" dirty="0" smtClean="0"/>
              <a:t>12</a:t>
            </a:r>
            <a:r>
              <a:rPr lang="zh-CN" altLang="en-US" dirty="0" smtClean="0"/>
              <a:t>位对应的就是物理地址。而低</a:t>
            </a:r>
            <a:r>
              <a:rPr lang="en-US" altLang="zh-CN" dirty="0" smtClean="0"/>
              <a:t>20</a:t>
            </a:r>
            <a:r>
              <a:rPr lang="zh-CN" altLang="en-US" dirty="0" smtClean="0"/>
              <a:t>位对应的都是一些控制位，我们先不管控制位。</a:t>
            </a:r>
            <a:endParaRPr lang="en-US" altLang="zh-CN" dirty="0" smtClean="0"/>
          </a:p>
          <a:p>
            <a:r>
              <a:rPr lang="zh-CN" altLang="en-US" dirty="0" smtClean="0"/>
              <a:t>你肯定会问，这里物理地址怎么只有</a:t>
            </a:r>
            <a:r>
              <a:rPr lang="en-US" altLang="zh-CN" dirty="0" smtClean="0"/>
              <a:t>12</a:t>
            </a:r>
            <a:r>
              <a:rPr lang="zh-CN" altLang="en-US" dirty="0" smtClean="0"/>
              <a:t>位呢？</a:t>
            </a:r>
            <a:endParaRPr lang="en-US" altLang="zh-CN" dirty="0" smtClean="0"/>
          </a:p>
          <a:p>
            <a:r>
              <a:rPr lang="zh-CN" altLang="en-US" dirty="0" smtClean="0"/>
              <a:t>答：还有</a:t>
            </a:r>
            <a:r>
              <a:rPr lang="en-US" altLang="zh-CN" dirty="0" smtClean="0"/>
              <a:t>20</a:t>
            </a:r>
            <a:r>
              <a:rPr lang="zh-CN" altLang="en-US" dirty="0" smtClean="0"/>
              <a:t>位在刚才说的虚拟地址里面。</a:t>
            </a:r>
            <a:endParaRPr lang="zh-CN" altLang="en-US" dirty="0"/>
          </a:p>
        </p:txBody>
      </p:sp>
      <p:sp>
        <p:nvSpPr>
          <p:cNvPr id="3" name="标题 2"/>
          <p:cNvSpPr>
            <a:spLocks noGrp="1"/>
          </p:cNvSpPr>
          <p:nvPr>
            <p:ph type="title"/>
          </p:nvPr>
        </p:nvSpPr>
        <p:spPr/>
        <p:txBody>
          <a:bodyPr/>
          <a:lstStyle/>
          <a:p>
            <a:r>
              <a:rPr lang="zh-CN" altLang="en-US" dirty="0" smtClean="0"/>
              <a:t>段</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785786" y="2071678"/>
            <a:ext cx="6305550" cy="13620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让我们再想想一个虚拟地址是怎么找到物理地址的。首先这个虚拟地址用他的高</a:t>
            </a:r>
            <a:r>
              <a:rPr lang="en-US" altLang="zh-CN" dirty="0" smtClean="0"/>
              <a:t>12</a:t>
            </a:r>
            <a:r>
              <a:rPr lang="zh-CN" altLang="en-US" dirty="0" smtClean="0"/>
              <a:t>位为索引去找页表项。找到页表项后读出页表项的高</a:t>
            </a:r>
            <a:r>
              <a:rPr lang="en-US" altLang="zh-CN" dirty="0" smtClean="0"/>
              <a:t>12</a:t>
            </a:r>
            <a:r>
              <a:rPr lang="zh-CN" altLang="en-US" dirty="0" smtClean="0"/>
              <a:t>位，然后再将自己的低</a:t>
            </a:r>
            <a:r>
              <a:rPr lang="en-US" altLang="zh-CN" dirty="0" smtClean="0"/>
              <a:t>20</a:t>
            </a:r>
            <a:r>
              <a:rPr lang="zh-CN" altLang="en-US" dirty="0" smtClean="0"/>
              <a:t>位和这</a:t>
            </a:r>
            <a:r>
              <a:rPr lang="en-US" altLang="zh-CN" dirty="0" smtClean="0"/>
              <a:t>12</a:t>
            </a:r>
            <a:r>
              <a:rPr lang="zh-CN" altLang="en-US" dirty="0" smtClean="0"/>
              <a:t>位相结合，就形成了物理地址。</a:t>
            </a:r>
            <a:endParaRPr lang="en-US" altLang="zh-CN" dirty="0" smtClean="0"/>
          </a:p>
          <a:p>
            <a:r>
              <a:rPr lang="en-US" altLang="zh-CN" dirty="0" smtClean="0"/>
              <a:t>OK</a:t>
            </a:r>
            <a:r>
              <a:rPr lang="zh-CN" altLang="en-US" dirty="0" smtClean="0"/>
              <a:t>，我们再来个例子。说国安要查某个作死反动分子的水表。国安的蜀黍们现在知道这个家伙位于硕士</a:t>
            </a:r>
            <a:r>
              <a:rPr lang="en-US" altLang="zh-CN" dirty="0" smtClean="0"/>
              <a:t>3</a:t>
            </a:r>
            <a:r>
              <a:rPr lang="zh-CN" altLang="en-US" dirty="0" smtClean="0"/>
              <a:t>栋（高</a:t>
            </a:r>
            <a:r>
              <a:rPr lang="en-US" altLang="zh-CN" dirty="0" smtClean="0"/>
              <a:t>12</a:t>
            </a:r>
            <a:r>
              <a:rPr lang="zh-CN" altLang="en-US" dirty="0" smtClean="0"/>
              <a:t>位，找到位于哪个页表项）。然后顺丰快递的蜀黍们顺藤摸瓜，来到了硕士三栋，然后问了下阿姨，阿姨告诉了国安反动分子的水表位于哪个房间（知道了真实物理地址）。国安根据水表位置准确的查到了这个反动分子的水表。</a:t>
            </a:r>
            <a:endParaRPr lang="zh-CN" altLang="en-US" dirty="0"/>
          </a:p>
        </p:txBody>
      </p:sp>
      <p:sp>
        <p:nvSpPr>
          <p:cNvPr id="3" name="标题 2"/>
          <p:cNvSpPr>
            <a:spLocks noGrp="1"/>
          </p:cNvSpPr>
          <p:nvPr>
            <p:ph type="title"/>
          </p:nvPr>
        </p:nvSpPr>
        <p:spPr/>
        <p:txBody>
          <a:bodyPr/>
          <a:lstStyle/>
          <a:p>
            <a:r>
              <a:rPr lang="zh-CN" altLang="en-US" dirty="0" smtClean="0"/>
              <a:t>段</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再来个图巩固下：</a:t>
            </a:r>
            <a:endParaRPr lang="zh-CN" altLang="en-US" dirty="0"/>
          </a:p>
        </p:txBody>
      </p:sp>
      <p:sp>
        <p:nvSpPr>
          <p:cNvPr id="3" name="标题 2"/>
          <p:cNvSpPr>
            <a:spLocks noGrp="1"/>
          </p:cNvSpPr>
          <p:nvPr>
            <p:ph type="title"/>
          </p:nvPr>
        </p:nvSpPr>
        <p:spPr/>
        <p:txBody>
          <a:bodyPr/>
          <a:lstStyle/>
          <a:p>
            <a:r>
              <a:rPr lang="zh-CN" altLang="en-US" dirty="0" smtClean="0"/>
              <a:t>段</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000232" y="2071678"/>
            <a:ext cx="6536295" cy="400052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endParaRPr lang="en-US" altLang="zh-CN" dirty="0" smtClean="0"/>
          </a:p>
          <a:p>
            <a:r>
              <a:rPr lang="zh-CN" altLang="en-US" dirty="0" smtClean="0"/>
              <a:t>我们来讲下段的控制位，</a:t>
            </a:r>
            <a:r>
              <a:rPr lang="en-US" altLang="zh-CN" dirty="0" smtClean="0"/>
              <a:t>SBZ</a:t>
            </a:r>
            <a:r>
              <a:rPr lang="zh-CN" altLang="en-US" dirty="0" smtClean="0"/>
              <a:t>是</a:t>
            </a:r>
            <a:r>
              <a:rPr lang="en-US" altLang="zh-CN" dirty="0" smtClean="0"/>
              <a:t>should be zero</a:t>
            </a:r>
            <a:r>
              <a:rPr lang="zh-CN" altLang="en-US" dirty="0" smtClean="0"/>
              <a:t>的意思。</a:t>
            </a:r>
            <a:r>
              <a:rPr lang="en-US" altLang="zh-CN" dirty="0" smtClean="0"/>
              <a:t>AP</a:t>
            </a:r>
            <a:r>
              <a:rPr lang="zh-CN" altLang="en-US" dirty="0" smtClean="0"/>
              <a:t>表示了这个段的访问权限。</a:t>
            </a:r>
            <a:r>
              <a:rPr lang="en-US" altLang="zh-CN" dirty="0" smtClean="0"/>
              <a:t>Domain</a:t>
            </a:r>
            <a:r>
              <a:rPr lang="zh-CN" altLang="en-US" dirty="0" smtClean="0"/>
              <a:t>表示这个段属于哪个</a:t>
            </a:r>
            <a:r>
              <a:rPr lang="en-US" altLang="zh-CN" dirty="0" smtClean="0"/>
              <a:t>Domain</a:t>
            </a:r>
            <a:r>
              <a:rPr lang="zh-CN" altLang="en-US" dirty="0" smtClean="0"/>
              <a:t>，如果是馆里猿那么就不用检查</a:t>
            </a:r>
            <a:r>
              <a:rPr lang="en-US" altLang="zh-CN" dirty="0" smtClean="0"/>
              <a:t>AP</a:t>
            </a:r>
            <a:r>
              <a:rPr lang="zh-CN" altLang="en-US" dirty="0" smtClean="0"/>
              <a:t>，如果不是则要检查</a:t>
            </a:r>
            <a:r>
              <a:rPr lang="en-US" altLang="zh-CN" dirty="0" smtClean="0"/>
              <a:t>AP</a:t>
            </a:r>
            <a:r>
              <a:rPr lang="zh-CN" altLang="en-US" dirty="0" smtClean="0"/>
              <a:t>。</a:t>
            </a:r>
            <a:r>
              <a:rPr lang="en-US" altLang="zh-CN" dirty="0" smtClean="0"/>
              <a:t>C</a:t>
            </a:r>
            <a:r>
              <a:rPr lang="zh-CN" altLang="en-US" dirty="0" smtClean="0"/>
              <a:t>和</a:t>
            </a:r>
            <a:r>
              <a:rPr lang="en-US" altLang="zh-CN" dirty="0" smtClean="0"/>
              <a:t>B</a:t>
            </a:r>
            <a:r>
              <a:rPr lang="zh-CN" altLang="en-US" dirty="0" smtClean="0"/>
              <a:t>我们最后再讲，这里先都设为</a:t>
            </a:r>
            <a:r>
              <a:rPr lang="en-US" altLang="zh-CN" dirty="0" smtClean="0"/>
              <a:t>0</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dirty="0" smtClean="0"/>
              <a:t>段的控制位</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285852" y="1571612"/>
            <a:ext cx="6305550" cy="13620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我们来动手将之前的</a:t>
            </a:r>
            <a:r>
              <a:rPr lang="en-US" altLang="zh-CN" dirty="0" smtClean="0"/>
              <a:t>UART</a:t>
            </a:r>
            <a:r>
              <a:rPr lang="zh-CN" altLang="en-US" dirty="0" smtClean="0"/>
              <a:t>的两个寄存器的访问地址换个位置吧。</a:t>
            </a:r>
            <a:endParaRPr lang="en-US" altLang="zh-CN" dirty="0" smtClean="0"/>
          </a:p>
          <a:p>
            <a:r>
              <a:rPr lang="zh-CN" altLang="en-US" dirty="0" smtClean="0"/>
              <a:t>首先我们需要确定</a:t>
            </a:r>
            <a:r>
              <a:rPr lang="en-US" altLang="zh-CN" dirty="0" smtClean="0"/>
              <a:t>TTB</a:t>
            </a:r>
            <a:r>
              <a:rPr lang="zh-CN" altLang="en-US" dirty="0" smtClean="0"/>
              <a:t>在哪儿。我们假设</a:t>
            </a:r>
            <a:r>
              <a:rPr lang="en-US" altLang="zh-CN" dirty="0" smtClean="0"/>
              <a:t>TTB</a:t>
            </a:r>
            <a:r>
              <a:rPr lang="zh-CN" altLang="en-US" dirty="0" smtClean="0"/>
              <a:t>位于</a:t>
            </a:r>
            <a:r>
              <a:rPr lang="en-US" altLang="zh-CN" dirty="0" smtClean="0"/>
              <a:t>0x38000000</a:t>
            </a:r>
            <a:r>
              <a:rPr lang="zh-CN" altLang="en-US" dirty="0" smtClean="0"/>
              <a:t>的位置。然后我们确认</a:t>
            </a:r>
            <a:r>
              <a:rPr lang="en-US" altLang="zh-CN" dirty="0" smtClean="0"/>
              <a:t>TTB</a:t>
            </a:r>
            <a:r>
              <a:rPr lang="zh-CN" altLang="en-US" dirty="0" smtClean="0"/>
              <a:t>要占用多少空间，总共</a:t>
            </a:r>
            <a:r>
              <a:rPr lang="en-US" altLang="zh-CN" dirty="0" smtClean="0"/>
              <a:t>4096</a:t>
            </a:r>
            <a:r>
              <a:rPr lang="zh-CN" altLang="en-US" dirty="0" smtClean="0"/>
              <a:t>个数组项，每个数组项占用</a:t>
            </a:r>
            <a:r>
              <a:rPr lang="en-US" altLang="zh-CN" dirty="0" smtClean="0"/>
              <a:t>4</a:t>
            </a:r>
            <a:r>
              <a:rPr lang="zh-CN" altLang="en-US" dirty="0" smtClean="0"/>
              <a:t>个字节，</a:t>
            </a:r>
            <a:r>
              <a:rPr lang="en-US" altLang="zh-CN" dirty="0" smtClean="0"/>
              <a:t>32</a:t>
            </a:r>
            <a:r>
              <a:rPr lang="zh-CN" altLang="en-US" dirty="0" smtClean="0"/>
              <a:t>位。总共</a:t>
            </a:r>
            <a:r>
              <a:rPr lang="en-US" altLang="zh-CN" dirty="0" smtClean="0"/>
              <a:t>16K</a:t>
            </a:r>
            <a:r>
              <a:rPr lang="zh-CN" altLang="en-US" dirty="0" smtClean="0"/>
              <a:t>个字节。</a:t>
            </a:r>
            <a:endParaRPr lang="en-US" altLang="zh-CN" dirty="0" smtClean="0"/>
          </a:p>
          <a:p>
            <a:r>
              <a:rPr lang="zh-CN" altLang="en-US" dirty="0" smtClean="0"/>
              <a:t>下面这行代码就是设置</a:t>
            </a:r>
            <a:r>
              <a:rPr lang="en-US" altLang="zh-CN" dirty="0" err="1" smtClean="0"/>
              <a:t>ttb</a:t>
            </a:r>
            <a:r>
              <a:rPr lang="zh-CN" altLang="en-US" dirty="0" smtClean="0"/>
              <a:t>的地址。</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实现</a:t>
            </a:r>
            <a:r>
              <a:rPr lang="en-US" altLang="zh-CN" dirty="0" smtClean="0"/>
              <a:t>MMU</a:t>
            </a:r>
            <a:r>
              <a:rPr lang="zh-CN" altLang="en-US" dirty="0" smtClean="0"/>
              <a:t>分段</a:t>
            </a:r>
            <a:endParaRPr lang="zh-CN" altLang="en-US" dirty="0"/>
          </a:p>
        </p:txBody>
      </p:sp>
      <p:sp>
        <p:nvSpPr>
          <p:cNvPr id="4" name="矩形 3"/>
          <p:cNvSpPr/>
          <p:nvPr/>
        </p:nvSpPr>
        <p:spPr>
          <a:xfrm>
            <a:off x="2000232" y="5000636"/>
            <a:ext cx="6072230" cy="369332"/>
          </a:xfrm>
          <a:prstGeom prst="rect">
            <a:avLst/>
          </a:prstGeom>
        </p:spPr>
        <p:txBody>
          <a:bodyPr wrap="square">
            <a:spAutoFit/>
          </a:bodyPr>
          <a:lstStyle/>
          <a:p>
            <a:r>
              <a:rPr lang="en-US" altLang="zh-CN" dirty="0" err="1" smtClean="0"/>
              <a:t>ttb_page_entry</a:t>
            </a:r>
            <a:r>
              <a:rPr lang="en-US" altLang="zh-CN" dirty="0" smtClean="0"/>
              <a:t> = 0x38000000 &amp; (~(0x4000 - 1));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上面这个程序，仅仅打印</a:t>
            </a:r>
            <a:r>
              <a:rPr lang="en-US" altLang="zh-CN" dirty="0" smtClean="0"/>
              <a:t>main</a:t>
            </a:r>
            <a:r>
              <a:rPr lang="zh-CN" altLang="en-US" dirty="0" smtClean="0"/>
              <a:t>函数的地址。我们运行三份这个程序，看到输出为：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太神奇了，三个不同的程序，为什么</a:t>
            </a:r>
            <a:r>
              <a:rPr lang="en-US" altLang="zh-CN" dirty="0" smtClean="0"/>
              <a:t>main</a:t>
            </a:r>
            <a:r>
              <a:rPr lang="zh-CN" altLang="en-US" dirty="0" smtClean="0"/>
              <a:t>函数都在同一个位置。我们再稍微修改下程序。</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928794" y="2714620"/>
            <a:ext cx="5391150" cy="14763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下面我们实现一个叫做</a:t>
            </a:r>
            <a:r>
              <a:rPr lang="en-US" altLang="zh-CN" dirty="0" err="1" smtClean="0"/>
              <a:t>build_section</a:t>
            </a:r>
            <a:r>
              <a:rPr lang="zh-CN" altLang="en-US" dirty="0" smtClean="0"/>
              <a:t>的函数，这个函数用于映射物理地址到虚拟地址。</a:t>
            </a:r>
            <a:endParaRPr lang="en-US" altLang="zh-CN" dirty="0" smtClean="0"/>
          </a:p>
          <a:p>
            <a:endParaRPr lang="en-US" altLang="zh-CN" dirty="0" smtClean="0"/>
          </a:p>
          <a:p>
            <a:r>
              <a:rPr lang="zh-CN" altLang="en-US" dirty="0" smtClean="0"/>
              <a:t>这个函数需要</a:t>
            </a:r>
            <a:r>
              <a:rPr lang="en-US" altLang="zh-CN" dirty="0" smtClean="0"/>
              <a:t>6</a:t>
            </a:r>
            <a:r>
              <a:rPr lang="zh-CN" altLang="en-US" dirty="0" smtClean="0"/>
              <a:t>个参数，第一个参数为虚拟地址，第二个参数为物理地址，第三个参数为映射的数量，单位为</a:t>
            </a:r>
            <a:r>
              <a:rPr lang="en-US" altLang="zh-CN" dirty="0" smtClean="0"/>
              <a:t>1M</a:t>
            </a:r>
            <a:r>
              <a:rPr lang="zh-CN" altLang="en-US" dirty="0" smtClean="0"/>
              <a:t>，第四个参数为</a:t>
            </a:r>
            <a:r>
              <a:rPr lang="en-US" altLang="zh-CN" dirty="0" smtClean="0"/>
              <a:t>domain</a:t>
            </a:r>
            <a:r>
              <a:rPr lang="zh-CN" altLang="en-US" dirty="0" smtClean="0"/>
              <a:t>，第五个参数为</a:t>
            </a:r>
            <a:r>
              <a:rPr lang="en-US" altLang="zh-CN" dirty="0" smtClean="0"/>
              <a:t>AP</a:t>
            </a:r>
            <a:r>
              <a:rPr lang="zh-CN" altLang="en-US" dirty="0" smtClean="0"/>
              <a:t>，第六个参数</a:t>
            </a:r>
            <a:r>
              <a:rPr lang="en-US" altLang="zh-CN" dirty="0" smtClean="0"/>
              <a:t>CP</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实现</a:t>
            </a:r>
            <a:r>
              <a:rPr lang="en-US" altLang="zh-CN" dirty="0" smtClean="0"/>
              <a:t>MMU</a:t>
            </a:r>
            <a:r>
              <a:rPr lang="zh-CN" altLang="en-US" dirty="0" smtClean="0"/>
              <a:t>分段</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为了简单我们设置所有</a:t>
            </a:r>
            <a:r>
              <a:rPr lang="en-US" altLang="zh-CN" dirty="0" smtClean="0"/>
              <a:t>Domain</a:t>
            </a:r>
            <a:r>
              <a:rPr lang="zh-CN" altLang="en-US" dirty="0" smtClean="0"/>
              <a:t>都为馆里猿，也就是</a:t>
            </a:r>
            <a:r>
              <a:rPr lang="en-US" altLang="zh-CN" dirty="0" smtClean="0"/>
              <a:t>manager</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Domain</a:t>
            </a:r>
            <a:r>
              <a:rPr lang="zh-CN" altLang="en-US" dirty="0" smtClean="0"/>
              <a:t>设置</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857224" y="2643182"/>
            <a:ext cx="6076950" cy="33909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下面这段简单的汇编就是用来设置</a:t>
            </a:r>
            <a:r>
              <a:rPr lang="en-US" altLang="zh-CN" dirty="0" smtClean="0"/>
              <a:t>Domain</a:t>
            </a:r>
            <a:r>
              <a:rPr lang="zh-CN" altLang="en-US" dirty="0" smtClean="0"/>
              <a:t>寄存器。</a:t>
            </a:r>
            <a:endParaRPr lang="en-US" altLang="zh-CN" dirty="0" smtClean="0"/>
          </a:p>
          <a:p>
            <a:endParaRPr lang="en-US" altLang="zh-CN" dirty="0" smtClean="0"/>
          </a:p>
          <a:p>
            <a:endParaRPr lang="en-US" altLang="zh-CN" dirty="0" smtClean="0"/>
          </a:p>
          <a:p>
            <a:endParaRPr lang="en-US" altLang="zh-CN" dirty="0" smtClean="0"/>
          </a:p>
          <a:p>
            <a:r>
              <a:rPr lang="zh-CN" altLang="en-US" dirty="0" smtClean="0"/>
              <a:t>你肯定要问我，第一行汇编是啥玩意儿。</a:t>
            </a:r>
            <a:endParaRPr lang="en-US" altLang="zh-CN" dirty="0" smtClean="0"/>
          </a:p>
          <a:p>
            <a:r>
              <a:rPr lang="zh-CN" altLang="en-US" dirty="0" smtClean="0"/>
              <a:t>这里我就隆重介绍</a:t>
            </a:r>
            <a:r>
              <a:rPr lang="en-US" altLang="zh-CN" dirty="0" err="1" smtClean="0"/>
              <a:t>mcr</a:t>
            </a:r>
            <a:r>
              <a:rPr lang="en-US" altLang="zh-CN" dirty="0" smtClean="0"/>
              <a:t>/</a:t>
            </a:r>
            <a:r>
              <a:rPr lang="en-US" altLang="zh-CN" dirty="0" err="1" smtClean="0"/>
              <a:t>mrc</a:t>
            </a:r>
            <a:r>
              <a:rPr lang="zh-CN" altLang="en-US" dirty="0" smtClean="0"/>
              <a:t>指令，这两条指令用于写</a:t>
            </a:r>
            <a:r>
              <a:rPr lang="en-US" altLang="zh-CN" dirty="0" smtClean="0"/>
              <a:t>/</a:t>
            </a:r>
            <a:r>
              <a:rPr lang="zh-CN" altLang="en-US" dirty="0" smtClean="0"/>
              <a:t>读</a:t>
            </a:r>
            <a:r>
              <a:rPr lang="en-US" altLang="zh-CN" dirty="0" smtClean="0"/>
              <a:t>CP15</a:t>
            </a:r>
            <a:r>
              <a:rPr lang="zh-CN" altLang="en-US" dirty="0" smtClean="0"/>
              <a:t>协处理器的寄存器。里面的</a:t>
            </a:r>
            <a:r>
              <a:rPr lang="en-US" altLang="zh-CN" dirty="0" err="1" smtClean="0"/>
              <a:t>cx</a:t>
            </a:r>
            <a:r>
              <a:rPr lang="zh-CN" altLang="en-US" dirty="0" smtClean="0"/>
              <a:t>和数字代表的就是</a:t>
            </a:r>
            <a:r>
              <a:rPr lang="en-US" altLang="zh-CN" dirty="0" smtClean="0"/>
              <a:t>CP15</a:t>
            </a:r>
            <a:r>
              <a:rPr lang="zh-CN" altLang="en-US" dirty="0" smtClean="0"/>
              <a:t>的哪个寄存器，这个我们不用关心，主要关系的就是</a:t>
            </a:r>
            <a:r>
              <a:rPr lang="en-US" altLang="zh-CN" dirty="0" smtClean="0"/>
              <a:t>r0</a:t>
            </a:r>
            <a:r>
              <a:rPr lang="zh-CN" altLang="en-US" dirty="0" smtClean="0"/>
              <a:t>。这个表示拿哪个寄存器值来写。</a:t>
            </a:r>
            <a:endParaRPr lang="zh-CN" altLang="en-US" dirty="0"/>
          </a:p>
        </p:txBody>
      </p:sp>
      <p:sp>
        <p:nvSpPr>
          <p:cNvPr id="3" name="标题 2"/>
          <p:cNvSpPr>
            <a:spLocks noGrp="1"/>
          </p:cNvSpPr>
          <p:nvPr>
            <p:ph type="title"/>
          </p:nvPr>
        </p:nvSpPr>
        <p:spPr/>
        <p:txBody>
          <a:bodyPr/>
          <a:lstStyle/>
          <a:p>
            <a:r>
              <a:rPr lang="en-US" altLang="zh-CN" dirty="0" smtClean="0"/>
              <a:t>Domain</a:t>
            </a:r>
            <a:r>
              <a:rPr lang="zh-CN" altLang="en-US" dirty="0" smtClean="0"/>
              <a:t>设置</a:t>
            </a:r>
            <a:endParaRPr lang="zh-CN" altLang="en-US" dirty="0"/>
          </a:p>
        </p:txBody>
      </p:sp>
      <p:sp>
        <p:nvSpPr>
          <p:cNvPr id="4" name="矩形 3"/>
          <p:cNvSpPr/>
          <p:nvPr/>
        </p:nvSpPr>
        <p:spPr>
          <a:xfrm>
            <a:off x="500034" y="2214554"/>
            <a:ext cx="4572000" cy="923330"/>
          </a:xfrm>
          <a:prstGeom prst="rect">
            <a:avLst/>
          </a:prstGeom>
        </p:spPr>
        <p:txBody>
          <a:bodyPr>
            <a:spAutoFit/>
          </a:bodyPr>
          <a:lstStyle/>
          <a:p>
            <a:r>
              <a:rPr lang="en-US" altLang="zh-CN" dirty="0" smtClean="0"/>
              <a:t>__</a:t>
            </a:r>
            <a:r>
              <a:rPr lang="en-US" altLang="zh-CN" dirty="0" err="1" smtClean="0"/>
              <a:t>set_domain_reg</a:t>
            </a:r>
            <a:r>
              <a:rPr lang="en-US" altLang="zh-CN" dirty="0" smtClean="0"/>
              <a:t>:   </a:t>
            </a:r>
          </a:p>
          <a:p>
            <a:r>
              <a:rPr lang="en-US" altLang="zh-CN" dirty="0" smtClean="0"/>
              <a:t>    </a:t>
            </a:r>
            <a:r>
              <a:rPr lang="en-US" altLang="zh-CN" dirty="0" err="1" smtClean="0"/>
              <a:t>mcr</a:t>
            </a:r>
            <a:r>
              <a:rPr lang="en-US" altLang="zh-CN" dirty="0" smtClean="0"/>
              <a:t>     p15, 0, r0, c3, c0, 0    </a:t>
            </a:r>
          </a:p>
          <a:p>
            <a:r>
              <a:rPr lang="en-US" altLang="zh-CN" dirty="0" smtClean="0"/>
              <a:t>    </a:t>
            </a:r>
            <a:r>
              <a:rPr lang="en-US" altLang="zh-CN" dirty="0" err="1" smtClean="0"/>
              <a:t>mov</a:t>
            </a:r>
            <a:r>
              <a:rPr lang="en-US" altLang="zh-CN" dirty="0" smtClean="0"/>
              <a:t>     pc, </a:t>
            </a:r>
            <a:r>
              <a:rPr lang="en-US" altLang="zh-CN" dirty="0" err="1" smtClean="0"/>
              <a:t>lr</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调用下面函数就可以完成设置。</a:t>
            </a:r>
            <a:endParaRPr lang="en-US" altLang="zh-CN" dirty="0" smtClean="0"/>
          </a:p>
          <a:p>
            <a:endParaRPr lang="en-US" altLang="zh-CN" dirty="0" smtClean="0"/>
          </a:p>
          <a:p>
            <a:endParaRPr lang="en-US" altLang="zh-CN" dirty="0" smtClean="0"/>
          </a:p>
          <a:p>
            <a:pPr>
              <a:buNone/>
            </a:pPr>
            <a:r>
              <a:rPr lang="zh-CN" altLang="en-US" dirty="0" smtClean="0"/>
              <a:t>这个函数将设置所有</a:t>
            </a:r>
            <a:r>
              <a:rPr lang="en-US" altLang="zh-CN" dirty="0" smtClean="0"/>
              <a:t>domain</a:t>
            </a:r>
            <a:r>
              <a:rPr lang="zh-CN" altLang="en-US" dirty="0" smtClean="0"/>
              <a:t>（从</a:t>
            </a:r>
            <a:r>
              <a:rPr lang="en-US" altLang="zh-CN" dirty="0" smtClean="0"/>
              <a:t>0</a:t>
            </a:r>
            <a:r>
              <a:rPr lang="zh-CN" altLang="en-US" dirty="0" smtClean="0"/>
              <a:t>到</a:t>
            </a:r>
            <a:r>
              <a:rPr lang="en-US" altLang="zh-CN" dirty="0" smtClean="0"/>
              <a:t>16</a:t>
            </a:r>
            <a:r>
              <a:rPr lang="zh-CN" altLang="en-US" dirty="0" smtClean="0"/>
              <a:t>）的权限都是馆里猿。</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Domain</a:t>
            </a:r>
            <a:r>
              <a:rPr lang="zh-CN" altLang="en-US" dirty="0" smtClean="0"/>
              <a:t>设置</a:t>
            </a:r>
            <a:endParaRPr lang="zh-CN" altLang="en-US" dirty="0"/>
          </a:p>
        </p:txBody>
      </p:sp>
      <p:sp>
        <p:nvSpPr>
          <p:cNvPr id="4" name="矩形 3"/>
          <p:cNvSpPr/>
          <p:nvPr/>
        </p:nvSpPr>
        <p:spPr>
          <a:xfrm>
            <a:off x="785786" y="2000240"/>
            <a:ext cx="3376245" cy="369332"/>
          </a:xfrm>
          <a:prstGeom prst="rect">
            <a:avLst/>
          </a:prstGeom>
        </p:spPr>
        <p:txBody>
          <a:bodyPr wrap="none">
            <a:spAutoFit/>
          </a:bodyPr>
          <a:lstStyle/>
          <a:p>
            <a:r>
              <a:rPr lang="en-US" altLang="zh-CN" dirty="0" smtClean="0"/>
              <a:t>__</a:t>
            </a:r>
            <a:r>
              <a:rPr lang="en-US" altLang="zh-CN" dirty="0" err="1" smtClean="0"/>
              <a:t>set_domain_reg</a:t>
            </a:r>
            <a:r>
              <a:rPr lang="en-US" altLang="zh-CN" dirty="0" smtClean="0"/>
              <a:t>(0xffffffff);</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通用使用刚才的</a:t>
            </a:r>
            <a:r>
              <a:rPr lang="en-US" altLang="zh-CN" dirty="0" smtClean="0"/>
              <a:t>MCR/MRC</a:t>
            </a:r>
            <a:r>
              <a:rPr lang="zh-CN" altLang="en-US" dirty="0" smtClean="0"/>
              <a:t>指令也可以设置</a:t>
            </a:r>
            <a:r>
              <a:rPr lang="en-US" altLang="zh-CN" dirty="0" smtClean="0"/>
              <a:t>TTB</a:t>
            </a:r>
            <a:r>
              <a:rPr lang="zh-CN" altLang="en-US" dirty="0" smtClean="0"/>
              <a:t>寄存器。</a:t>
            </a:r>
            <a:endParaRPr lang="en-US" altLang="zh-CN" dirty="0" smtClean="0"/>
          </a:p>
          <a:p>
            <a:endParaRPr lang="en-US" altLang="zh-CN" dirty="0" smtClean="0"/>
          </a:p>
          <a:p>
            <a:endParaRPr lang="en-US" altLang="zh-CN" dirty="0" smtClean="0"/>
          </a:p>
          <a:p>
            <a:r>
              <a:rPr lang="zh-CN" altLang="en-US" dirty="0" smtClean="0"/>
              <a:t>下面函数调用，就可以设置好我们的</a:t>
            </a:r>
            <a:r>
              <a:rPr lang="en-US" altLang="zh-CN" dirty="0" smtClean="0"/>
              <a:t>TTB</a:t>
            </a:r>
            <a:r>
              <a:rPr lang="zh-CN" altLang="en-US" dirty="0" smtClean="0"/>
              <a:t>。我们的</a:t>
            </a:r>
            <a:r>
              <a:rPr lang="en-US" altLang="zh-CN" dirty="0" smtClean="0"/>
              <a:t>TTB</a:t>
            </a:r>
            <a:r>
              <a:rPr lang="zh-CN" altLang="en-US" dirty="0" smtClean="0"/>
              <a:t>位置现在在</a:t>
            </a:r>
            <a:r>
              <a:rPr lang="en-US" altLang="zh-CN" dirty="0" smtClean="0"/>
              <a:t>0x38000000</a:t>
            </a:r>
            <a:r>
              <a:rPr lang="zh-CN" altLang="en-US" dirty="0" smtClean="0"/>
              <a:t>。</a:t>
            </a:r>
            <a:endParaRPr lang="en-US" altLang="zh-CN" dirty="0" smtClean="0"/>
          </a:p>
          <a:p>
            <a:endParaRPr lang="en-US" altLang="zh-CN" dirty="0" smtClean="0"/>
          </a:p>
          <a:p>
            <a:r>
              <a:rPr lang="zh-CN" altLang="en-US" dirty="0" smtClean="0"/>
              <a:t>我们必须保证低</a:t>
            </a:r>
            <a:r>
              <a:rPr lang="en-US" altLang="zh-CN" dirty="0" smtClean="0"/>
              <a:t>16</a:t>
            </a:r>
            <a:r>
              <a:rPr lang="zh-CN" altLang="en-US" dirty="0" smtClean="0"/>
              <a:t>位都是</a:t>
            </a:r>
            <a:r>
              <a:rPr lang="en-US" altLang="zh-CN" dirty="0" smtClean="0"/>
              <a:t>0</a:t>
            </a:r>
            <a:r>
              <a:rPr lang="zh-CN" altLang="en-US" dirty="0" smtClean="0"/>
              <a:t>，所以与上一个</a:t>
            </a:r>
            <a:r>
              <a:rPr lang="en-US" altLang="zh-CN" dirty="0" smtClean="0"/>
              <a:t>0xffffc000</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设置</a:t>
            </a:r>
            <a:r>
              <a:rPr lang="en-US" altLang="zh-CN" dirty="0" smtClean="0"/>
              <a:t>TTB</a:t>
            </a:r>
            <a:endParaRPr lang="zh-CN" altLang="en-US" dirty="0"/>
          </a:p>
        </p:txBody>
      </p:sp>
      <p:sp>
        <p:nvSpPr>
          <p:cNvPr id="4" name="矩形 3"/>
          <p:cNvSpPr/>
          <p:nvPr/>
        </p:nvSpPr>
        <p:spPr>
          <a:xfrm>
            <a:off x="1428728" y="2428868"/>
            <a:ext cx="4572000" cy="923330"/>
          </a:xfrm>
          <a:prstGeom prst="rect">
            <a:avLst/>
          </a:prstGeom>
        </p:spPr>
        <p:txBody>
          <a:bodyPr>
            <a:spAutoFit/>
          </a:bodyPr>
          <a:lstStyle/>
          <a:p>
            <a:r>
              <a:rPr lang="en-US" altLang="zh-CN" dirty="0" smtClean="0"/>
              <a:t>__</a:t>
            </a:r>
            <a:r>
              <a:rPr lang="en-US" altLang="zh-CN" dirty="0" err="1" smtClean="0"/>
              <a:t>set_ttb_reg</a:t>
            </a:r>
            <a:r>
              <a:rPr lang="en-US" altLang="zh-CN" dirty="0" smtClean="0"/>
              <a:t>:    </a:t>
            </a:r>
          </a:p>
          <a:p>
            <a:r>
              <a:rPr lang="en-US" altLang="zh-CN" dirty="0" smtClean="0"/>
              <a:t>    </a:t>
            </a:r>
            <a:r>
              <a:rPr lang="en-US" altLang="zh-CN" dirty="0" err="1" smtClean="0"/>
              <a:t>mcr</a:t>
            </a:r>
            <a:r>
              <a:rPr lang="en-US" altLang="zh-CN" dirty="0" smtClean="0"/>
              <a:t>     p15, 0, r0, c2, c0, 0    </a:t>
            </a:r>
          </a:p>
          <a:p>
            <a:r>
              <a:rPr lang="en-US" altLang="zh-CN" dirty="0" smtClean="0"/>
              <a:t>    </a:t>
            </a:r>
            <a:r>
              <a:rPr lang="en-US" altLang="zh-CN" dirty="0" err="1" smtClean="0"/>
              <a:t>mov</a:t>
            </a:r>
            <a:r>
              <a:rPr lang="en-US" altLang="zh-CN" dirty="0" smtClean="0"/>
              <a:t>     pc, </a:t>
            </a:r>
            <a:r>
              <a:rPr lang="en-US" altLang="zh-CN" dirty="0" err="1" smtClean="0"/>
              <a:t>lr</a:t>
            </a:r>
            <a:endParaRPr lang="zh-CN" altLang="en-US" dirty="0"/>
          </a:p>
        </p:txBody>
      </p:sp>
      <p:sp>
        <p:nvSpPr>
          <p:cNvPr id="5" name="矩形 4"/>
          <p:cNvSpPr/>
          <p:nvPr/>
        </p:nvSpPr>
        <p:spPr>
          <a:xfrm>
            <a:off x="1214414" y="4286256"/>
            <a:ext cx="6000792" cy="369332"/>
          </a:xfrm>
          <a:prstGeom prst="rect">
            <a:avLst/>
          </a:prstGeom>
        </p:spPr>
        <p:txBody>
          <a:bodyPr wrap="square">
            <a:spAutoFit/>
          </a:bodyPr>
          <a:lstStyle/>
          <a:p>
            <a:r>
              <a:rPr lang="en-US" altLang="zh-CN" dirty="0" smtClean="0"/>
              <a:t>__</a:t>
            </a:r>
            <a:r>
              <a:rPr lang="en-US" altLang="zh-CN" dirty="0" err="1" smtClean="0"/>
              <a:t>set_ttb_reg</a:t>
            </a:r>
            <a:r>
              <a:rPr lang="en-US" altLang="zh-CN" dirty="0" smtClean="0"/>
              <a:t>(</a:t>
            </a:r>
            <a:r>
              <a:rPr lang="en-US" altLang="zh-CN" dirty="0" err="1" smtClean="0"/>
              <a:t>ttb_page_entry</a:t>
            </a:r>
            <a:r>
              <a:rPr lang="en-US" altLang="zh-CN" dirty="0" smtClean="0"/>
              <a:t> &amp; (0xffffc000));</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函数代码量并不大，逻辑也比较清晰：</a:t>
            </a:r>
            <a:endParaRPr lang="en-US" altLang="zh-CN" dirty="0" smtClean="0"/>
          </a:p>
          <a:p>
            <a:endParaRPr lang="en-US" altLang="zh-CN" dirty="0" smtClean="0"/>
          </a:p>
          <a:p>
            <a:r>
              <a:rPr lang="zh-CN" altLang="en-US" dirty="0" smtClean="0"/>
              <a:t>函数首先计算索引，这是通过下面语句实现的：</a:t>
            </a:r>
            <a:endParaRPr lang="en-US" altLang="zh-CN" dirty="0" smtClean="0"/>
          </a:p>
          <a:p>
            <a:endParaRPr lang="en-US" altLang="zh-CN" dirty="0" smtClean="0"/>
          </a:p>
          <a:p>
            <a:endParaRPr lang="en-US" altLang="zh-CN" dirty="0" smtClean="0"/>
          </a:p>
          <a:p>
            <a:r>
              <a:rPr lang="zh-CN" altLang="en-US" dirty="0" smtClean="0"/>
              <a:t>然后计算第一个数组项的位置：</a:t>
            </a:r>
            <a:endParaRPr lang="en-US" altLang="zh-CN" dirty="0" smtClean="0"/>
          </a:p>
          <a:p>
            <a:endParaRPr lang="en-US" altLang="zh-CN" dirty="0" smtClean="0"/>
          </a:p>
          <a:p>
            <a:pPr>
              <a:buNone/>
            </a:pPr>
            <a:endParaRPr lang="en-US" altLang="zh-CN" dirty="0" smtClean="0"/>
          </a:p>
          <a:p>
            <a:pPr>
              <a:buNone/>
            </a:pPr>
            <a:r>
              <a:rPr lang="zh-CN" altLang="en-US" dirty="0" smtClean="0"/>
              <a:t>计算我们的应该在数组项中填写的物理地址的值：</a:t>
            </a: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err="1" smtClean="0"/>
              <a:t>build_section</a:t>
            </a:r>
            <a:r>
              <a:rPr lang="zh-CN" altLang="en-US" dirty="0" smtClean="0"/>
              <a:t>函数</a:t>
            </a:r>
            <a:endParaRPr lang="zh-CN" altLang="en-US" dirty="0"/>
          </a:p>
        </p:txBody>
      </p:sp>
      <p:sp>
        <p:nvSpPr>
          <p:cNvPr id="5" name="矩形 4"/>
          <p:cNvSpPr/>
          <p:nvPr/>
        </p:nvSpPr>
        <p:spPr>
          <a:xfrm>
            <a:off x="1571604" y="3000372"/>
            <a:ext cx="6143652" cy="369332"/>
          </a:xfrm>
          <a:prstGeom prst="rect">
            <a:avLst/>
          </a:prstGeom>
        </p:spPr>
        <p:txBody>
          <a:bodyPr wrap="square">
            <a:spAutoFit/>
          </a:bodyPr>
          <a:lstStyle/>
          <a:p>
            <a:r>
              <a:rPr lang="en-US" altLang="zh-CN" dirty="0" err="1" smtClean="0"/>
              <a:t>tmp</a:t>
            </a:r>
            <a:r>
              <a:rPr lang="en-US" altLang="zh-CN" dirty="0" smtClean="0"/>
              <a:t> = (</a:t>
            </a:r>
            <a:r>
              <a:rPr lang="en-US" altLang="zh-CN" dirty="0" err="1" smtClean="0"/>
              <a:t>target_va</a:t>
            </a:r>
            <a:r>
              <a:rPr lang="en-US" altLang="zh-CN" dirty="0" smtClean="0"/>
              <a:t> &amp; 0xfff00000) &gt;&gt; 20;</a:t>
            </a:r>
            <a:endParaRPr lang="zh-CN" altLang="en-US" dirty="0"/>
          </a:p>
        </p:txBody>
      </p:sp>
      <p:sp>
        <p:nvSpPr>
          <p:cNvPr id="6" name="矩形 5"/>
          <p:cNvSpPr/>
          <p:nvPr/>
        </p:nvSpPr>
        <p:spPr>
          <a:xfrm>
            <a:off x="1357290" y="4429132"/>
            <a:ext cx="5715040" cy="369332"/>
          </a:xfrm>
          <a:prstGeom prst="rect">
            <a:avLst/>
          </a:prstGeom>
        </p:spPr>
        <p:txBody>
          <a:bodyPr wrap="square">
            <a:spAutoFit/>
          </a:bodyPr>
          <a:lstStyle/>
          <a:p>
            <a:r>
              <a:rPr lang="en-US" altLang="zh-CN" dirty="0" err="1" smtClean="0"/>
              <a:t>start_entry</a:t>
            </a:r>
            <a:r>
              <a:rPr lang="en-US" altLang="zh-CN" dirty="0" smtClean="0"/>
              <a:t> = (</a:t>
            </a:r>
            <a:r>
              <a:rPr lang="en-US" altLang="zh-CN" dirty="0" err="1" smtClean="0"/>
              <a:t>tmp</a:t>
            </a:r>
            <a:r>
              <a:rPr lang="en-US" altLang="zh-CN" dirty="0" smtClean="0"/>
              <a:t> &lt;&lt; 2)|</a:t>
            </a:r>
            <a:r>
              <a:rPr lang="en-US" altLang="zh-CN" dirty="0" err="1" smtClean="0"/>
              <a:t>ttb_page_entry</a:t>
            </a:r>
            <a:r>
              <a:rPr lang="en-US" altLang="zh-CN" dirty="0" smtClean="0"/>
              <a:t>;</a:t>
            </a:r>
            <a:endParaRPr lang="zh-CN" altLang="en-US" dirty="0"/>
          </a:p>
        </p:txBody>
      </p:sp>
      <p:sp>
        <p:nvSpPr>
          <p:cNvPr id="7" name="矩形 6"/>
          <p:cNvSpPr/>
          <p:nvPr/>
        </p:nvSpPr>
        <p:spPr>
          <a:xfrm>
            <a:off x="1571604" y="5786454"/>
            <a:ext cx="7000924" cy="369332"/>
          </a:xfrm>
          <a:prstGeom prst="rect">
            <a:avLst/>
          </a:prstGeom>
        </p:spPr>
        <p:txBody>
          <a:bodyPr wrap="square">
            <a:spAutoFit/>
          </a:bodyPr>
          <a:lstStyle/>
          <a:p>
            <a:r>
              <a:rPr lang="en-US" altLang="zh-CN" dirty="0" smtClean="0"/>
              <a:t> unsigned long </a:t>
            </a:r>
            <a:r>
              <a:rPr lang="en-US" altLang="zh-CN" dirty="0" err="1" smtClean="0"/>
              <a:t>start_pa</a:t>
            </a:r>
            <a:r>
              <a:rPr lang="en-US" altLang="zh-CN" dirty="0" smtClean="0"/>
              <a:t> = (</a:t>
            </a:r>
            <a:r>
              <a:rPr lang="en-US" altLang="zh-CN" dirty="0" err="1" smtClean="0"/>
              <a:t>target_pa</a:t>
            </a:r>
            <a:r>
              <a:rPr lang="en-US" altLang="zh-CN" dirty="0" smtClean="0"/>
              <a:t> &amp; 0xfff00000) &gt;&gt; 20;</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然后我们循环填下要映射的物理地址和对应的页表项。</a:t>
            </a:r>
            <a:endParaRPr lang="zh-CN" altLang="en-US" dirty="0"/>
          </a:p>
        </p:txBody>
      </p:sp>
      <p:sp>
        <p:nvSpPr>
          <p:cNvPr id="3" name="标题 2"/>
          <p:cNvSpPr>
            <a:spLocks noGrp="1"/>
          </p:cNvSpPr>
          <p:nvPr>
            <p:ph type="title"/>
          </p:nvPr>
        </p:nvSpPr>
        <p:spPr/>
        <p:txBody>
          <a:bodyPr/>
          <a:lstStyle/>
          <a:p>
            <a:r>
              <a:rPr lang="en-US" altLang="zh-CN" dirty="0" err="1" smtClean="0"/>
              <a:t>build_section</a:t>
            </a:r>
            <a:r>
              <a:rPr lang="zh-CN" altLang="en-US" dirty="0" smtClean="0"/>
              <a:t>函数</a:t>
            </a:r>
            <a:endParaRPr lang="zh-CN" altLang="en-US" dirty="0"/>
          </a:p>
        </p:txBody>
      </p:sp>
      <p:sp>
        <p:nvSpPr>
          <p:cNvPr id="4" name="矩形 3"/>
          <p:cNvSpPr/>
          <p:nvPr/>
        </p:nvSpPr>
        <p:spPr>
          <a:xfrm>
            <a:off x="642910" y="2643182"/>
            <a:ext cx="8215370" cy="1754326"/>
          </a:xfrm>
          <a:prstGeom prst="rect">
            <a:avLst/>
          </a:prstGeom>
        </p:spPr>
        <p:txBody>
          <a:bodyPr wrap="square">
            <a:spAutoFit/>
          </a:bodyPr>
          <a:lstStyle/>
          <a:p>
            <a:r>
              <a:rPr lang="en-US" altLang="zh-CN" dirty="0" smtClean="0"/>
              <a:t>for (</a:t>
            </a:r>
            <a:r>
              <a:rPr lang="en-US" altLang="zh-CN" dirty="0" err="1" smtClean="0"/>
              <a:t>i</a:t>
            </a:r>
            <a:r>
              <a:rPr lang="en-US" altLang="zh-CN" dirty="0" smtClean="0"/>
              <a:t> = 0;i &lt; </a:t>
            </a:r>
            <a:r>
              <a:rPr lang="en-US" altLang="zh-CN" dirty="0" err="1" smtClean="0"/>
              <a:t>num;i</a:t>
            </a:r>
            <a:r>
              <a:rPr lang="en-US" altLang="zh-CN" dirty="0" smtClean="0"/>
              <a:t> ++) {        </a:t>
            </a:r>
          </a:p>
          <a:p>
            <a:r>
              <a:rPr lang="en-US" altLang="zh-CN" dirty="0" smtClean="0"/>
              <a:t>             *(volatile unsigned long *)</a:t>
            </a:r>
            <a:r>
              <a:rPr lang="en-US" altLang="zh-CN" dirty="0" err="1" smtClean="0"/>
              <a:t>start_entry</a:t>
            </a:r>
            <a:r>
              <a:rPr lang="en-US" altLang="zh-CN" dirty="0" smtClean="0"/>
              <a:t> = ((</a:t>
            </a:r>
            <a:r>
              <a:rPr lang="en-US" altLang="zh-CN" dirty="0" err="1" smtClean="0"/>
              <a:t>start_pa</a:t>
            </a:r>
            <a:r>
              <a:rPr lang="en-US" altLang="zh-CN" dirty="0" smtClean="0"/>
              <a:t> &lt;&lt; 20)|(AP &lt;&lt; 10)|(domain &lt;&lt; 5)|(1 &lt;&lt; 4)|(CB &lt;&lt; 2)|(SECTION));        </a:t>
            </a:r>
          </a:p>
          <a:p>
            <a:r>
              <a:rPr lang="en-US" altLang="zh-CN" dirty="0" smtClean="0"/>
              <a:t>             </a:t>
            </a:r>
            <a:r>
              <a:rPr lang="en-US" altLang="zh-CN" dirty="0" err="1" smtClean="0"/>
              <a:t>start_entry</a:t>
            </a:r>
            <a:r>
              <a:rPr lang="en-US" altLang="zh-CN" dirty="0" smtClean="0"/>
              <a:t> += 4;        </a:t>
            </a:r>
          </a:p>
          <a:p>
            <a:r>
              <a:rPr lang="en-US" altLang="zh-CN" dirty="0" smtClean="0"/>
              <a:t>             </a:t>
            </a:r>
            <a:r>
              <a:rPr lang="en-US" altLang="zh-CN" dirty="0" err="1" smtClean="0"/>
              <a:t>start_pa</a:t>
            </a:r>
            <a:r>
              <a:rPr lang="en-US" altLang="zh-CN" dirty="0" smtClean="0"/>
              <a:t> += 1;    </a:t>
            </a:r>
          </a:p>
          <a:p>
            <a:r>
              <a:rPr lang="en-US" altLang="zh-CN" dirty="0" smtClean="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该</a:t>
            </a:r>
            <a:r>
              <a:rPr lang="zh-CN" altLang="en-US" dirty="0" smtClean="0"/>
              <a:t>函数用来启动</a:t>
            </a:r>
            <a:r>
              <a:rPr lang="en-US" altLang="zh-CN" dirty="0" smtClean="0"/>
              <a:t>MMU</a:t>
            </a:r>
            <a:r>
              <a:rPr lang="zh-CN" altLang="en-US" dirty="0" smtClean="0"/>
              <a:t>，与此同时，我们顺手将中断向量表放到</a:t>
            </a:r>
            <a:r>
              <a:rPr lang="en-US" altLang="zh-CN" dirty="0" smtClean="0"/>
              <a:t>0xffff0000</a:t>
            </a:r>
            <a:r>
              <a:rPr lang="zh-CN" altLang="en-US" dirty="0" smtClean="0"/>
              <a:t>的位置上去。</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err="1" smtClean="0"/>
              <a:t>enable_mmu</a:t>
            </a:r>
            <a:endParaRPr lang="zh-CN" altLang="en-US" dirty="0"/>
          </a:p>
        </p:txBody>
      </p:sp>
      <p:sp>
        <p:nvSpPr>
          <p:cNvPr id="4" name="矩形 3"/>
          <p:cNvSpPr/>
          <p:nvPr/>
        </p:nvSpPr>
        <p:spPr>
          <a:xfrm>
            <a:off x="928662" y="2928934"/>
            <a:ext cx="6858048" cy="1477328"/>
          </a:xfrm>
          <a:prstGeom prst="rect">
            <a:avLst/>
          </a:prstGeom>
        </p:spPr>
        <p:txBody>
          <a:bodyPr wrap="square">
            <a:spAutoFit/>
          </a:bodyPr>
          <a:lstStyle/>
          <a:p>
            <a:r>
              <a:rPr lang="en-US" altLang="zh-CN" dirty="0" smtClean="0"/>
              <a:t>static void </a:t>
            </a:r>
            <a:r>
              <a:rPr lang="en-US" altLang="zh-CN" dirty="0" err="1" smtClean="0"/>
              <a:t>enable_mmu</a:t>
            </a:r>
            <a:r>
              <a:rPr lang="en-US" altLang="zh-CN" dirty="0" smtClean="0"/>
              <a:t>(void){    </a:t>
            </a:r>
            <a:endParaRPr lang="en-US" altLang="zh-CN" dirty="0" smtClean="0"/>
          </a:p>
          <a:p>
            <a:r>
              <a:rPr lang="en-US" altLang="zh-CN" dirty="0" smtClean="0"/>
              <a:t>unsigned </a:t>
            </a:r>
            <a:r>
              <a:rPr lang="en-US" altLang="zh-CN" dirty="0" smtClean="0"/>
              <a:t>long </a:t>
            </a:r>
            <a:r>
              <a:rPr lang="en-US" altLang="zh-CN" dirty="0" err="1" smtClean="0"/>
              <a:t>tmp</a:t>
            </a:r>
            <a:r>
              <a:rPr lang="en-US" altLang="zh-CN" dirty="0" smtClean="0"/>
              <a:t>;    </a:t>
            </a:r>
            <a:r>
              <a:rPr lang="en-US" altLang="zh-CN" dirty="0" err="1" smtClean="0"/>
              <a:t>tmp</a:t>
            </a:r>
            <a:r>
              <a:rPr lang="en-US" altLang="zh-CN" dirty="0" smtClean="0"/>
              <a:t> = __get_cp15_control();   </a:t>
            </a:r>
            <a:endParaRPr lang="en-US" altLang="zh-CN" dirty="0" smtClean="0"/>
          </a:p>
          <a:p>
            <a:r>
              <a:rPr lang="en-US" altLang="zh-CN" dirty="0" smtClean="0"/>
              <a:t> </a:t>
            </a:r>
            <a:r>
              <a:rPr lang="en-US" altLang="zh-CN" dirty="0" err="1" smtClean="0"/>
              <a:t>tmp</a:t>
            </a:r>
            <a:r>
              <a:rPr lang="en-US" altLang="zh-CN" dirty="0" smtClean="0"/>
              <a:t> &amp;= ~((1 &lt;&lt; 0)|(1 &lt;&lt; 2)|(1 &lt;&lt; 7)|(1 &lt;&lt; 12)|(1 &lt;&lt; 13));    </a:t>
            </a:r>
            <a:r>
              <a:rPr lang="en-US" altLang="zh-CN" dirty="0" err="1" smtClean="0"/>
              <a:t>tmp</a:t>
            </a:r>
            <a:r>
              <a:rPr lang="en-US" altLang="zh-CN" dirty="0" smtClean="0"/>
              <a:t> |= ((1 &lt;&lt; 0)|(1 &lt;&lt; 13));    __set_cp15_control(</a:t>
            </a:r>
            <a:r>
              <a:rPr lang="en-US" altLang="zh-CN" dirty="0" err="1" smtClean="0"/>
              <a:t>tmp</a:t>
            </a:r>
            <a:r>
              <a:rPr lang="en-US" altLang="zh-CN" dirty="0" smtClean="0"/>
              <a:t>);</a:t>
            </a:r>
          </a:p>
          <a:p>
            <a:r>
              <a:rPr lang="en-US" altLang="zh-CN" dirty="0" smtClean="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我们现在用的是模拟器，如果大家以后用实际开发板的时候关于启动</a:t>
            </a:r>
            <a:r>
              <a:rPr lang="en-US" altLang="zh-CN" dirty="0" smtClean="0"/>
              <a:t>MMU</a:t>
            </a:r>
            <a:r>
              <a:rPr lang="zh-CN" altLang="en-US" dirty="0" smtClean="0"/>
              <a:t>需要注意一些问题。</a:t>
            </a:r>
            <a:endParaRPr lang="en-US" altLang="zh-CN" dirty="0" smtClean="0"/>
          </a:p>
          <a:p>
            <a:r>
              <a:rPr lang="en-US" altLang="zh-CN" dirty="0" smtClean="0"/>
              <a:t>1. </a:t>
            </a:r>
            <a:r>
              <a:rPr lang="zh-CN" altLang="en-US" dirty="0" smtClean="0"/>
              <a:t>将</a:t>
            </a:r>
            <a:r>
              <a:rPr lang="en-US" altLang="zh-CN" dirty="0" smtClean="0"/>
              <a:t>CP15</a:t>
            </a:r>
            <a:r>
              <a:rPr lang="zh-CN" altLang="en-US" dirty="0" smtClean="0"/>
              <a:t>的</a:t>
            </a:r>
            <a:r>
              <a:rPr lang="en-US" altLang="zh-CN" dirty="0" smtClean="0"/>
              <a:t>control</a:t>
            </a:r>
            <a:r>
              <a:rPr lang="zh-CN" altLang="en-US" dirty="0" smtClean="0"/>
              <a:t>寄存器的第</a:t>
            </a:r>
            <a:r>
              <a:rPr lang="en-US" altLang="zh-CN" dirty="0" smtClean="0"/>
              <a:t>0</a:t>
            </a:r>
            <a:r>
              <a:rPr lang="zh-CN" altLang="en-US" dirty="0" smtClean="0"/>
              <a:t>位设成</a:t>
            </a:r>
            <a:r>
              <a:rPr lang="en-US" altLang="zh-CN" dirty="0" smtClean="0"/>
              <a:t>1</a:t>
            </a:r>
            <a:r>
              <a:rPr lang="zh-CN" altLang="en-US" dirty="0" smtClean="0"/>
              <a:t>（启动</a:t>
            </a:r>
            <a:r>
              <a:rPr lang="en-US" altLang="zh-CN" dirty="0" smtClean="0"/>
              <a:t>MMU</a:t>
            </a:r>
            <a:r>
              <a:rPr lang="zh-CN" altLang="en-US" dirty="0" smtClean="0"/>
              <a:t>）之前必须先设置</a:t>
            </a:r>
            <a:r>
              <a:rPr lang="en-US" altLang="zh-CN" dirty="0" smtClean="0"/>
              <a:t>TTB</a:t>
            </a:r>
            <a:r>
              <a:rPr lang="zh-CN" altLang="en-US" dirty="0" smtClean="0"/>
              <a:t>和</a:t>
            </a:r>
            <a:r>
              <a:rPr lang="en-US" altLang="zh-CN" dirty="0" smtClean="0"/>
              <a:t>Domain</a:t>
            </a:r>
            <a:r>
              <a:rPr lang="zh-CN" altLang="en-US" dirty="0" smtClean="0"/>
              <a:t>寄存器。</a:t>
            </a:r>
            <a:endParaRPr lang="en-US" altLang="zh-CN" dirty="0" smtClean="0"/>
          </a:p>
          <a:p>
            <a:r>
              <a:rPr lang="en-US" altLang="zh-CN" dirty="0" smtClean="0"/>
              <a:t>2. </a:t>
            </a:r>
            <a:r>
              <a:rPr lang="zh-CN" altLang="en-US" dirty="0" smtClean="0"/>
              <a:t>如果在启动</a:t>
            </a:r>
            <a:r>
              <a:rPr lang="en-US" altLang="zh-CN" dirty="0" smtClean="0"/>
              <a:t>MMU</a:t>
            </a:r>
            <a:r>
              <a:rPr lang="zh-CN" altLang="en-US" dirty="0" smtClean="0"/>
              <a:t>之前，</a:t>
            </a:r>
            <a:r>
              <a:rPr lang="en-US" altLang="zh-CN" dirty="0" smtClean="0"/>
              <a:t>control</a:t>
            </a:r>
            <a:r>
              <a:rPr lang="zh-CN" altLang="en-US" dirty="0" smtClean="0"/>
              <a:t>寄存器中的</a:t>
            </a:r>
            <a:r>
              <a:rPr lang="en-US" altLang="zh-CN" dirty="0" err="1" smtClean="0"/>
              <a:t>Dcache</a:t>
            </a:r>
            <a:r>
              <a:rPr lang="zh-CN" altLang="en-US" dirty="0" smtClean="0"/>
              <a:t>和</a:t>
            </a:r>
            <a:r>
              <a:rPr lang="en-US" altLang="zh-CN" dirty="0" err="1" smtClean="0"/>
              <a:t>Icache</a:t>
            </a:r>
            <a:r>
              <a:rPr lang="zh-CN" altLang="en-US" dirty="0" smtClean="0"/>
              <a:t>都使能了，那么必须显示</a:t>
            </a:r>
            <a:r>
              <a:rPr lang="en-US" altLang="zh-CN" dirty="0" smtClean="0"/>
              <a:t>invalid</a:t>
            </a:r>
            <a:r>
              <a:rPr lang="zh-CN" altLang="en-US" dirty="0" smtClean="0"/>
              <a:t>这些</a:t>
            </a:r>
            <a:r>
              <a:rPr lang="en-US" altLang="zh-CN" dirty="0" smtClean="0"/>
              <a:t>cache</a:t>
            </a:r>
            <a:r>
              <a:rPr lang="zh-CN" altLang="en-US" dirty="0" smtClean="0"/>
              <a:t>。然后启动</a:t>
            </a:r>
            <a:r>
              <a:rPr lang="en-US" altLang="zh-CN" dirty="0" smtClean="0"/>
              <a:t>MMU</a:t>
            </a:r>
            <a:r>
              <a:rPr lang="zh-CN" altLang="en-US" dirty="0" smtClean="0"/>
              <a:t>。</a:t>
            </a:r>
            <a:endParaRPr lang="en-US" altLang="zh-CN" dirty="0" smtClean="0"/>
          </a:p>
          <a:p>
            <a:r>
              <a:rPr lang="en-US" altLang="zh-CN" dirty="0" smtClean="0"/>
              <a:t>3. </a:t>
            </a:r>
            <a:r>
              <a:rPr lang="zh-CN" altLang="en-US" dirty="0" smtClean="0"/>
              <a:t>注意</a:t>
            </a:r>
            <a:r>
              <a:rPr lang="en-US" altLang="zh-CN" dirty="0" smtClean="0"/>
              <a:t>TLB</a:t>
            </a:r>
          </a:p>
          <a:p>
            <a:endParaRPr lang="en-US" altLang="zh-CN" dirty="0" smtClean="0"/>
          </a:p>
          <a:p>
            <a:r>
              <a:rPr lang="zh-CN" altLang="en-US" dirty="0" smtClean="0"/>
              <a:t>我下面说一下第二点。</a:t>
            </a:r>
            <a:endParaRPr lang="zh-CN" altLang="en-US" dirty="0"/>
          </a:p>
        </p:txBody>
      </p:sp>
      <p:sp>
        <p:nvSpPr>
          <p:cNvPr id="3" name="标题 2"/>
          <p:cNvSpPr>
            <a:spLocks noGrp="1"/>
          </p:cNvSpPr>
          <p:nvPr>
            <p:ph type="title"/>
          </p:nvPr>
        </p:nvSpPr>
        <p:spPr/>
        <p:txBody>
          <a:bodyPr/>
          <a:lstStyle/>
          <a:p>
            <a:r>
              <a:rPr lang="zh-CN" altLang="en-US" dirty="0" smtClean="0"/>
              <a:t>模拟器的一些不足</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首先我们应该知道</a:t>
            </a:r>
            <a:r>
              <a:rPr lang="en-US" altLang="zh-CN" dirty="0" smtClean="0"/>
              <a:t>Cache</a:t>
            </a:r>
            <a:r>
              <a:rPr lang="zh-CN" altLang="en-US" dirty="0" smtClean="0"/>
              <a:t>是啥。</a:t>
            </a:r>
            <a:endParaRPr lang="en-US" altLang="zh-CN" dirty="0" smtClean="0"/>
          </a:p>
          <a:p>
            <a:r>
              <a:rPr lang="zh-CN" altLang="en-US" dirty="0" smtClean="0"/>
              <a:t>然后我们知道</a:t>
            </a:r>
            <a:r>
              <a:rPr lang="en-US" altLang="zh-CN" dirty="0" smtClean="0"/>
              <a:t>ARM</a:t>
            </a:r>
            <a:r>
              <a:rPr lang="zh-CN" altLang="en-US" dirty="0" smtClean="0"/>
              <a:t>的取到的指令是为保存到</a:t>
            </a:r>
            <a:r>
              <a:rPr lang="en-US" altLang="zh-CN" dirty="0" err="1" smtClean="0"/>
              <a:t>Icache</a:t>
            </a:r>
            <a:r>
              <a:rPr lang="zh-CN" altLang="en-US" dirty="0" smtClean="0"/>
              <a:t>中的，也就是当</a:t>
            </a:r>
            <a:r>
              <a:rPr lang="en-US" altLang="zh-CN" dirty="0" smtClean="0"/>
              <a:t>MMU</a:t>
            </a:r>
            <a:r>
              <a:rPr lang="zh-CN" altLang="en-US" dirty="0" smtClean="0"/>
              <a:t>使能的指令得到执行的时候，实际上</a:t>
            </a:r>
            <a:r>
              <a:rPr lang="en-US" altLang="zh-CN" dirty="0" err="1" smtClean="0"/>
              <a:t>Icache</a:t>
            </a:r>
            <a:r>
              <a:rPr lang="zh-CN" altLang="en-US" dirty="0" smtClean="0"/>
              <a:t>中已经保留了部分指令，这些指令中的地址可能因为</a:t>
            </a:r>
            <a:r>
              <a:rPr lang="en-US" altLang="zh-CN" dirty="0" smtClean="0"/>
              <a:t>MMU</a:t>
            </a:r>
            <a:r>
              <a:rPr lang="zh-CN" altLang="en-US" dirty="0" smtClean="0"/>
              <a:t>生效而变得无效了。为了防止这种现象出现，我们最好在启动</a:t>
            </a:r>
            <a:r>
              <a:rPr lang="en-US" altLang="zh-CN" dirty="0" smtClean="0"/>
              <a:t>MMU</a:t>
            </a:r>
            <a:r>
              <a:rPr lang="zh-CN" altLang="en-US" dirty="0" smtClean="0"/>
              <a:t>之前先关闭</a:t>
            </a:r>
            <a:r>
              <a:rPr lang="en-US" altLang="zh-CN" dirty="0" err="1" smtClean="0"/>
              <a:t>Icache</a:t>
            </a:r>
            <a:r>
              <a:rPr lang="zh-CN" altLang="en-US" dirty="0" smtClean="0"/>
              <a:t>或者无效</a:t>
            </a:r>
            <a:r>
              <a:rPr lang="en-US" altLang="zh-CN" dirty="0" err="1" smtClean="0"/>
              <a:t>Icache</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smtClean="0"/>
              <a:t>Cache</a:t>
            </a:r>
            <a:r>
              <a:rPr lang="zh-CN" altLang="en-US" dirty="0" smtClean="0"/>
              <a:t>与</a:t>
            </a:r>
            <a:r>
              <a:rPr lang="en-US" altLang="zh-CN" dirty="0" smtClean="0"/>
              <a:t>MMU</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添加了一句打印</a:t>
            </a:r>
            <a:r>
              <a:rPr lang="en-US" altLang="zh-CN" dirty="0" smtClean="0"/>
              <a:t>hello world</a:t>
            </a:r>
            <a:r>
              <a:rPr lang="zh-CN" altLang="en-US" dirty="0" smtClean="0"/>
              <a:t>。再运行一下看看（刚才的程序不要关闭）</a:t>
            </a:r>
            <a:endParaRPr lang="zh-CN" altLang="en-US" dirty="0"/>
          </a:p>
        </p:txBody>
      </p:sp>
      <p:sp>
        <p:nvSpPr>
          <p:cNvPr id="3" name="标题 2"/>
          <p:cNvSpPr>
            <a:spLocks noGrp="1"/>
          </p:cNvSpPr>
          <p:nvPr>
            <p:ph type="title"/>
          </p:nvPr>
        </p:nvSpPr>
        <p:spPr/>
        <p:txBody>
          <a:bodyPr/>
          <a:lstStyle/>
          <a:p>
            <a:r>
              <a:rPr lang="zh-CN" altLang="en-US" dirty="0" smtClean="0"/>
              <a:t>虚拟地址与物理地址</a:t>
            </a:r>
            <a:endParaRPr lang="zh-CN" altLang="en-US" dirty="0"/>
          </a:p>
        </p:txBody>
      </p:sp>
      <p:sp>
        <p:nvSpPr>
          <p:cNvPr id="4" name="矩形 3"/>
          <p:cNvSpPr/>
          <p:nvPr/>
        </p:nvSpPr>
        <p:spPr>
          <a:xfrm>
            <a:off x="857224" y="2714620"/>
            <a:ext cx="4572000" cy="3139321"/>
          </a:xfrm>
          <a:prstGeom prst="rect">
            <a:avLst/>
          </a:prstGeom>
        </p:spPr>
        <p:txBody>
          <a:bodyPr>
            <a:spAutoFit/>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err="1" smtClean="0"/>
              <a:t>int</a:t>
            </a:r>
            <a:r>
              <a:rPr lang="en-US" altLang="zh-CN" dirty="0" smtClean="0"/>
              <a:t> main()</a:t>
            </a:r>
          </a:p>
          <a:p>
            <a:r>
              <a:rPr lang="en-US" altLang="zh-CN" dirty="0" smtClean="0"/>
              <a:t>{</a:t>
            </a:r>
          </a:p>
          <a:p>
            <a:r>
              <a:rPr lang="en-US" altLang="zh-CN" dirty="0" smtClean="0"/>
              <a:t>    char </a:t>
            </a:r>
            <a:r>
              <a:rPr lang="en-US" altLang="zh-CN" dirty="0" err="1" smtClean="0"/>
              <a:t>i</a:t>
            </a:r>
            <a:r>
              <a:rPr lang="en-US" altLang="zh-CN" dirty="0" smtClean="0"/>
              <a:t>;</a:t>
            </a:r>
          </a:p>
          <a:p>
            <a:r>
              <a:rPr lang="en-US" altLang="zh-CN" dirty="0" smtClean="0"/>
              <a:t>    </a:t>
            </a:r>
            <a:r>
              <a:rPr lang="en-US" altLang="zh-CN" dirty="0" err="1" smtClean="0"/>
              <a:t>printf</a:t>
            </a:r>
            <a:r>
              <a:rPr lang="en-US" altLang="zh-CN" dirty="0" smtClean="0"/>
              <a:t>("hello world\n");</a:t>
            </a:r>
          </a:p>
          <a:p>
            <a:r>
              <a:rPr lang="en-US" altLang="zh-CN" dirty="0" smtClean="0"/>
              <a:t>    </a:t>
            </a:r>
            <a:r>
              <a:rPr lang="en-US" altLang="zh-CN" dirty="0" err="1" smtClean="0"/>
              <a:t>printf</a:t>
            </a:r>
            <a:r>
              <a:rPr lang="en-US" altLang="zh-CN" dirty="0" smtClean="0"/>
              <a:t>("main is at 0x%08x\</a:t>
            </a:r>
            <a:r>
              <a:rPr lang="en-US" altLang="zh-CN" dirty="0" err="1" smtClean="0"/>
              <a:t>n",main</a:t>
            </a:r>
            <a:r>
              <a:rPr lang="en-US" altLang="zh-CN" dirty="0" smtClean="0"/>
              <a:t>);</a:t>
            </a:r>
          </a:p>
          <a:p>
            <a:r>
              <a:rPr lang="en-US" altLang="zh-CN" dirty="0" smtClean="0"/>
              <a:t>    </a:t>
            </a:r>
            <a:r>
              <a:rPr lang="en-US" altLang="zh-CN" dirty="0" err="1" smtClean="0"/>
              <a:t>i</a:t>
            </a:r>
            <a:r>
              <a:rPr lang="en-US" altLang="zh-CN" dirty="0" smtClean="0"/>
              <a:t> = </a:t>
            </a:r>
            <a:r>
              <a:rPr lang="en-US" altLang="zh-CN" dirty="0" err="1" smtClean="0"/>
              <a:t>getchar</a:t>
            </a:r>
            <a:r>
              <a:rPr lang="en-US" altLang="zh-CN" dirty="0" smtClean="0"/>
              <a:t>();</a:t>
            </a:r>
          </a:p>
          <a:p>
            <a:r>
              <a:rPr lang="en-US" altLang="zh-CN" dirty="0" smtClean="0"/>
              <a:t>    return 0;</a:t>
            </a:r>
          </a:p>
          <a:p>
            <a:r>
              <a:rPr lang="en-US" altLang="zh-CN" dirty="0" smtClean="0"/>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我们来测试下。</a:t>
            </a:r>
            <a:endParaRPr lang="zh-CN" altLang="en-US" dirty="0"/>
          </a:p>
        </p:txBody>
      </p:sp>
      <p:sp>
        <p:nvSpPr>
          <p:cNvPr id="3" name="标题 2"/>
          <p:cNvSpPr>
            <a:spLocks noGrp="1"/>
          </p:cNvSpPr>
          <p:nvPr>
            <p:ph type="title"/>
          </p:nvPr>
        </p:nvSpPr>
        <p:spPr/>
        <p:txBody>
          <a:bodyPr/>
          <a:lstStyle/>
          <a:p>
            <a:r>
              <a:rPr lang="zh-CN" altLang="en-US" dirty="0" smtClean="0"/>
              <a:t>测试分段函数</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你们以为</a:t>
            </a:r>
            <a:r>
              <a:rPr lang="en-US" altLang="zh-CN" dirty="0" smtClean="0"/>
              <a:t>MMU</a:t>
            </a:r>
            <a:r>
              <a:rPr lang="zh-CN" altLang="en-US" dirty="0" smtClean="0"/>
              <a:t>就这样完了么？现实中的操作系统基本上没有用分段就来做的。因为一个段有</a:t>
            </a:r>
            <a:r>
              <a:rPr lang="en-US" altLang="zh-CN" dirty="0" smtClean="0"/>
              <a:t>1M</a:t>
            </a:r>
            <a:r>
              <a:rPr lang="zh-CN" altLang="en-US" dirty="0" smtClean="0"/>
              <a:t>，很多嵌入式设备内存很小，这</a:t>
            </a:r>
            <a:r>
              <a:rPr lang="en-US" altLang="zh-CN" dirty="0" smtClean="0"/>
              <a:t>1M</a:t>
            </a:r>
            <a:r>
              <a:rPr lang="zh-CN" altLang="en-US" dirty="0" smtClean="0"/>
              <a:t>粒度也太大了。</a:t>
            </a:r>
            <a:endParaRPr lang="en-US" altLang="zh-CN" dirty="0" smtClean="0"/>
          </a:p>
          <a:p>
            <a:r>
              <a:rPr lang="zh-CN" altLang="en-US" dirty="0" smtClean="0"/>
              <a:t>现实中操作系统都是采用二级页表来进行虚拟地址映射的。（比如</a:t>
            </a:r>
            <a:r>
              <a:rPr lang="en-US" altLang="zh-CN" dirty="0" smtClean="0"/>
              <a:t>Linux</a:t>
            </a:r>
            <a:r>
              <a:rPr lang="zh-CN" altLang="en-US" dirty="0" smtClean="0"/>
              <a:t>）</a:t>
            </a:r>
            <a:endParaRPr lang="en-US" altLang="zh-CN" dirty="0" smtClean="0"/>
          </a:p>
          <a:p>
            <a:r>
              <a:rPr lang="zh-CN" altLang="en-US" dirty="0" smtClean="0"/>
              <a:t>我们刚才说到一级页表的页表项有四种，错误那个就不用提了。段我们上面说过了，还有两个就是粗</a:t>
            </a:r>
            <a:r>
              <a:rPr lang="en-US" altLang="zh-CN" dirty="0" smtClean="0"/>
              <a:t>/</a:t>
            </a:r>
            <a:r>
              <a:rPr lang="zh-CN" altLang="en-US" dirty="0" smtClean="0"/>
              <a:t>细页表。这两个都属于二级页表，区别在于两者包含的页表项不同罢了。我们这边主要讲</a:t>
            </a:r>
            <a:r>
              <a:rPr lang="en-US" altLang="zh-CN" dirty="0" smtClean="0"/>
              <a:t>Linux</a:t>
            </a:r>
            <a:r>
              <a:rPr lang="zh-CN" altLang="en-US" dirty="0" smtClean="0"/>
              <a:t>用的主流二级页表</a:t>
            </a:r>
            <a:r>
              <a:rPr lang="en-US" altLang="zh-CN" dirty="0" smtClean="0"/>
              <a:t>——</a:t>
            </a:r>
            <a:r>
              <a:rPr lang="zh-CN" altLang="en-US" dirty="0" smtClean="0"/>
              <a:t>粗页表。</a:t>
            </a:r>
            <a:endParaRPr lang="zh-CN" altLang="en-US" dirty="0"/>
          </a:p>
        </p:txBody>
      </p:sp>
      <p:sp>
        <p:nvSpPr>
          <p:cNvPr id="3" name="标题 2"/>
          <p:cNvSpPr>
            <a:spLocks noGrp="1"/>
          </p:cNvSpPr>
          <p:nvPr>
            <p:ph type="title"/>
          </p:nvPr>
        </p:nvSpPr>
        <p:spPr/>
        <p:txBody>
          <a:bodyPr/>
          <a:lstStyle/>
          <a:p>
            <a:r>
              <a:rPr lang="zh-CN" altLang="en-US" dirty="0" smtClean="0"/>
              <a:t>二级页表</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二级页表是什么？</a:t>
            </a:r>
            <a:endParaRPr lang="en-US" altLang="zh-CN" dirty="0" smtClean="0"/>
          </a:p>
          <a:p>
            <a:r>
              <a:rPr lang="zh-CN" altLang="en-US" dirty="0" smtClean="0"/>
              <a:t>我们刚才已经说了一级页表是怎么找到物理地址的，我们二级页表只是在一级页表的基础上再迂回一次。</a:t>
            </a:r>
            <a:endParaRPr lang="en-US" altLang="zh-CN" dirty="0" smtClean="0"/>
          </a:p>
          <a:p>
            <a:r>
              <a:rPr lang="zh-CN" altLang="en-US" dirty="0" smtClean="0"/>
              <a:t>这次一个虚拟地址被分为了三个部分，第一个部分和</a:t>
            </a:r>
            <a:r>
              <a:rPr lang="en-US" altLang="zh-CN" dirty="0" smtClean="0"/>
              <a:t>TTB</a:t>
            </a:r>
            <a:r>
              <a:rPr lang="zh-CN" altLang="en-US" dirty="0" smtClean="0"/>
              <a:t>相配合搜索一级页表，找到页表项后取得一个物理地址，然后将这个物理地址看成</a:t>
            </a:r>
            <a:r>
              <a:rPr lang="en-US" altLang="zh-CN" dirty="0" smtClean="0"/>
              <a:t>TTB</a:t>
            </a:r>
            <a:r>
              <a:rPr lang="zh-CN" altLang="en-US" dirty="0" smtClean="0"/>
              <a:t>，然后再和第二个部分配合搜索二级页表。找到页表项后，读取页表项中的物理内存，最后用第三个部分就可以找到真实的物理内存。</a:t>
            </a:r>
            <a:endParaRPr lang="zh-CN" altLang="en-US" dirty="0"/>
          </a:p>
        </p:txBody>
      </p:sp>
      <p:sp>
        <p:nvSpPr>
          <p:cNvPr id="3" name="标题 2"/>
          <p:cNvSpPr>
            <a:spLocks noGrp="1"/>
          </p:cNvSpPr>
          <p:nvPr>
            <p:ph type="title"/>
          </p:nvPr>
        </p:nvSpPr>
        <p:spPr/>
        <p:txBody>
          <a:bodyPr/>
          <a:lstStyle/>
          <a:p>
            <a:r>
              <a:rPr lang="zh-CN" altLang="en-US" dirty="0" smtClean="0"/>
              <a:t>二级页表</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二级页表</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714480" y="1214422"/>
            <a:ext cx="5438775" cy="47529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和一级页表一样，二级页表也有四种：</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我们最常用的是大小为</a:t>
            </a:r>
            <a:r>
              <a:rPr lang="en-US" altLang="zh-CN" dirty="0" smtClean="0"/>
              <a:t>4K</a:t>
            </a:r>
            <a:r>
              <a:rPr lang="zh-CN" altLang="en-US" dirty="0" smtClean="0"/>
              <a:t>的小页表。另外两种页表基本不用。</a:t>
            </a:r>
            <a:endParaRPr lang="zh-CN" altLang="en-US" dirty="0"/>
          </a:p>
        </p:txBody>
      </p:sp>
      <p:sp>
        <p:nvSpPr>
          <p:cNvPr id="3" name="标题 2"/>
          <p:cNvSpPr>
            <a:spLocks noGrp="1"/>
          </p:cNvSpPr>
          <p:nvPr>
            <p:ph type="title"/>
          </p:nvPr>
        </p:nvSpPr>
        <p:spPr/>
        <p:txBody>
          <a:bodyPr/>
          <a:lstStyle/>
          <a:p>
            <a:r>
              <a:rPr lang="zh-CN" altLang="en-US" dirty="0" smtClean="0"/>
              <a:t>二</a:t>
            </a:r>
            <a:r>
              <a:rPr lang="zh-CN" altLang="en-US" dirty="0" smtClean="0"/>
              <a:t>级页表</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928662" y="1928802"/>
            <a:ext cx="5257800" cy="18002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对于</a:t>
            </a:r>
            <a:r>
              <a:rPr lang="en-US" altLang="zh-CN" dirty="0" smtClean="0"/>
              <a:t>4K</a:t>
            </a:r>
            <a:r>
              <a:rPr lang="zh-CN" altLang="en-US" dirty="0" smtClean="0"/>
              <a:t>大小的小页来说，每个二级页表有</a:t>
            </a:r>
            <a:r>
              <a:rPr lang="en-US" altLang="zh-CN" dirty="0" smtClean="0"/>
              <a:t>256</a:t>
            </a:r>
            <a:r>
              <a:rPr lang="zh-CN" altLang="en-US" dirty="0" smtClean="0"/>
              <a:t>个</a:t>
            </a:r>
            <a:r>
              <a:rPr lang="zh-CN" altLang="en-US" dirty="0" smtClean="0"/>
              <a:t>小</a:t>
            </a:r>
            <a:r>
              <a:rPr lang="zh-CN" altLang="en-US" dirty="0" smtClean="0"/>
              <a:t>页。</a:t>
            </a:r>
            <a:endParaRPr lang="en-US" altLang="zh-CN" dirty="0" smtClean="0"/>
          </a:p>
          <a:p>
            <a:r>
              <a:rPr lang="zh-CN" altLang="en-US" dirty="0" smtClean="0"/>
              <a:t>一</a:t>
            </a:r>
            <a:r>
              <a:rPr lang="zh-CN" altLang="en-US" dirty="0" smtClean="0"/>
              <a:t>个虚拟地址就进行了如下划分：</a:t>
            </a:r>
            <a:endParaRPr lang="en-US" altLang="zh-CN" dirty="0" smtClean="0"/>
          </a:p>
          <a:p>
            <a:endParaRPr lang="en-US" altLang="zh-CN" dirty="0" smtClean="0"/>
          </a:p>
          <a:p>
            <a:endParaRPr lang="en-US" altLang="zh-CN" dirty="0" smtClean="0"/>
          </a:p>
          <a:p>
            <a:r>
              <a:rPr lang="zh-CN" altLang="en-US" dirty="0" smtClean="0"/>
              <a:t>我们可以看到，中间的</a:t>
            </a:r>
            <a:r>
              <a:rPr lang="en-US" altLang="zh-CN" dirty="0" smtClean="0"/>
              <a:t>8</a:t>
            </a:r>
            <a:r>
              <a:rPr lang="zh-CN" altLang="en-US" dirty="0" smtClean="0"/>
              <a:t>位就是用来索引那</a:t>
            </a:r>
            <a:r>
              <a:rPr lang="en-US" altLang="zh-CN" dirty="0" smtClean="0"/>
              <a:t>256</a:t>
            </a:r>
            <a:r>
              <a:rPr lang="zh-CN" altLang="en-US" dirty="0" smtClean="0"/>
              <a:t>个小页的。而虚拟地址的低</a:t>
            </a:r>
            <a:r>
              <a:rPr lang="en-US" altLang="zh-CN" dirty="0" smtClean="0"/>
              <a:t>12</a:t>
            </a:r>
            <a:r>
              <a:rPr lang="zh-CN" altLang="en-US" dirty="0" smtClean="0"/>
              <a:t>位（</a:t>
            </a:r>
            <a:r>
              <a:rPr lang="en-US" altLang="zh-CN" dirty="0" smtClean="0"/>
              <a:t>4K</a:t>
            </a:r>
            <a:r>
              <a:rPr lang="zh-CN" altLang="en-US" dirty="0" smtClean="0"/>
              <a:t>）和物理地址将完全一致。这</a:t>
            </a:r>
            <a:r>
              <a:rPr lang="en-US" altLang="zh-CN" dirty="0" smtClean="0"/>
              <a:t>12</a:t>
            </a:r>
            <a:r>
              <a:rPr lang="zh-CN" altLang="en-US" dirty="0" smtClean="0"/>
              <a:t>位低地址将索引一个</a:t>
            </a:r>
            <a:r>
              <a:rPr lang="en-US" altLang="zh-CN" dirty="0" smtClean="0"/>
              <a:t>4K</a:t>
            </a:r>
            <a:r>
              <a:rPr lang="zh-CN" altLang="en-US" dirty="0" smtClean="0"/>
              <a:t>页中的哪一个块具体内存。</a:t>
            </a:r>
            <a:endParaRPr lang="en-US" altLang="zh-CN" dirty="0" smtClean="0"/>
          </a:p>
        </p:txBody>
      </p:sp>
      <p:sp>
        <p:nvSpPr>
          <p:cNvPr id="3" name="标题 2"/>
          <p:cNvSpPr>
            <a:spLocks noGrp="1"/>
          </p:cNvSpPr>
          <p:nvPr>
            <p:ph type="title"/>
          </p:nvPr>
        </p:nvSpPr>
        <p:spPr/>
        <p:txBody>
          <a:bodyPr/>
          <a:lstStyle/>
          <a:p>
            <a:r>
              <a:rPr lang="zh-CN" altLang="en-US" dirty="0" smtClean="0"/>
              <a:t>小页</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809875" y="3081338"/>
            <a:ext cx="3524250" cy="6953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下图给出小页的虚拟地址到物理地址的转换过程：</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小页</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428860" y="2214554"/>
            <a:ext cx="4191699" cy="380523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smtClean="0"/>
              <a:t>我们再描述下通过小页进行虚拟内存到物理内存的转换过程：</a:t>
            </a:r>
            <a:endParaRPr lang="en-US" altLang="zh-CN" dirty="0" smtClean="0"/>
          </a:p>
          <a:p>
            <a:r>
              <a:rPr lang="zh-CN" altLang="en-US" dirty="0" smtClean="0"/>
              <a:t>首先某个虚拟内存分为三个部分，高</a:t>
            </a:r>
            <a:r>
              <a:rPr lang="en-US" altLang="zh-CN" dirty="0" smtClean="0"/>
              <a:t>12</a:t>
            </a:r>
            <a:r>
              <a:rPr lang="zh-CN" altLang="en-US" dirty="0" smtClean="0"/>
              <a:t>位用于索引一级页表，中间</a:t>
            </a:r>
            <a:r>
              <a:rPr lang="en-US" altLang="zh-CN" dirty="0" smtClean="0"/>
              <a:t>8</a:t>
            </a:r>
            <a:r>
              <a:rPr lang="zh-CN" altLang="en-US" dirty="0" smtClean="0"/>
              <a:t>位用来索引二级页表，最低</a:t>
            </a:r>
            <a:r>
              <a:rPr lang="en-US" altLang="zh-CN" dirty="0" smtClean="0"/>
              <a:t>12</a:t>
            </a:r>
            <a:r>
              <a:rPr lang="zh-CN" altLang="en-US" dirty="0" smtClean="0"/>
              <a:t>位用来索引页内的物理地址偏移。</a:t>
            </a:r>
            <a:endParaRPr lang="en-US" altLang="zh-CN" dirty="0" smtClean="0"/>
          </a:p>
          <a:p>
            <a:r>
              <a:rPr lang="zh-CN" altLang="en-US" dirty="0" smtClean="0"/>
              <a:t>首先我们通过如下方式找到二级页表：</a:t>
            </a:r>
            <a:endParaRPr lang="en-US" altLang="zh-CN" dirty="0" smtClean="0"/>
          </a:p>
          <a:p>
            <a:r>
              <a:rPr lang="en-US" altLang="zh-CN" dirty="0" smtClean="0"/>
              <a:t> </a:t>
            </a:r>
            <a:r>
              <a:rPr lang="en-US" altLang="zh-CN" dirty="0" smtClean="0"/>
              <a:t>   </a:t>
            </a:r>
            <a:r>
              <a:rPr lang="en-US" altLang="zh-CN" dirty="0" err="1" smtClean="0"/>
              <a:t>sec_pgtab</a:t>
            </a:r>
            <a:r>
              <a:rPr lang="en-US" altLang="zh-CN" dirty="0" smtClean="0"/>
              <a:t> = *(TTB + VA[31:20]*4)</a:t>
            </a:r>
          </a:p>
          <a:p>
            <a:r>
              <a:rPr lang="zh-CN" altLang="en-US" dirty="0" smtClean="0"/>
              <a:t>这</a:t>
            </a:r>
            <a:r>
              <a:rPr lang="zh-CN" altLang="en-US" dirty="0" smtClean="0"/>
              <a:t>和找段的地址一样，只不过找到的是二级页表的基地址，不妨把这个基地址看成一个新的</a:t>
            </a:r>
            <a:r>
              <a:rPr lang="en-US" altLang="zh-CN" dirty="0" smtClean="0"/>
              <a:t>TTB</a:t>
            </a:r>
            <a:r>
              <a:rPr lang="zh-CN" altLang="en-US" dirty="0" smtClean="0"/>
              <a:t>。</a:t>
            </a:r>
            <a:endParaRPr lang="en-US" altLang="zh-CN" dirty="0" smtClean="0"/>
          </a:p>
          <a:p>
            <a:r>
              <a:rPr lang="zh-CN" altLang="en-US" dirty="0" smtClean="0"/>
              <a:t>注意上面那个*</a:t>
            </a:r>
            <a:r>
              <a:rPr lang="en-US" altLang="zh-CN" dirty="0" smtClean="0"/>
              <a:t>4</a:t>
            </a:r>
            <a:r>
              <a:rPr lang="zh-CN" altLang="en-US" dirty="0" smtClean="0"/>
              <a:t>，为什么？这是因为我们每一个数组是</a:t>
            </a:r>
            <a:r>
              <a:rPr lang="en-US" altLang="zh-CN" dirty="0" smtClean="0"/>
              <a:t>4</a:t>
            </a:r>
            <a:r>
              <a:rPr lang="zh-CN" altLang="en-US" dirty="0" smtClean="0"/>
              <a:t>字节的，整个数组的每一个元素都是</a:t>
            </a:r>
            <a:r>
              <a:rPr lang="en-US" altLang="zh-CN" dirty="0" smtClean="0"/>
              <a:t>4</a:t>
            </a:r>
            <a:r>
              <a:rPr lang="zh-CN" altLang="en-US" dirty="0" smtClean="0"/>
              <a:t>字节对齐的。我们总共有</a:t>
            </a:r>
            <a:r>
              <a:rPr lang="en-US" altLang="zh-CN" dirty="0" smtClean="0"/>
              <a:t>4096</a:t>
            </a:r>
            <a:r>
              <a:rPr lang="zh-CN" altLang="en-US" dirty="0" smtClean="0"/>
              <a:t>个元素，假如</a:t>
            </a:r>
            <a:r>
              <a:rPr lang="en-US" altLang="zh-CN" dirty="0" smtClean="0"/>
              <a:t>TTB</a:t>
            </a:r>
            <a:r>
              <a:rPr lang="zh-CN" altLang="en-US" dirty="0" smtClean="0"/>
              <a:t>在</a:t>
            </a:r>
            <a:r>
              <a:rPr lang="en-US" altLang="zh-CN" dirty="0" smtClean="0"/>
              <a:t>0x38000000</a:t>
            </a:r>
            <a:r>
              <a:rPr lang="zh-CN" altLang="en-US" dirty="0" smtClean="0"/>
              <a:t>那么，</a:t>
            </a:r>
            <a:r>
              <a:rPr lang="en-US" altLang="zh-CN" dirty="0" smtClean="0"/>
              <a:t>0x38000000</a:t>
            </a:r>
            <a:r>
              <a:rPr lang="zh-CN" altLang="en-US" dirty="0" smtClean="0"/>
              <a:t>到</a:t>
            </a:r>
            <a:r>
              <a:rPr lang="en-US" altLang="zh-CN" dirty="0" smtClean="0"/>
              <a:t>0x38004000</a:t>
            </a:r>
            <a:r>
              <a:rPr lang="zh-CN" altLang="en-US" dirty="0" smtClean="0"/>
              <a:t>都是用来存放数组元素。而且</a:t>
            </a:r>
            <a:r>
              <a:rPr lang="en-US" altLang="zh-CN" dirty="0" smtClean="0"/>
              <a:t>0x38000000</a:t>
            </a:r>
            <a:r>
              <a:rPr lang="zh-CN" altLang="en-US" dirty="0" smtClean="0"/>
              <a:t>存放第</a:t>
            </a:r>
            <a:r>
              <a:rPr lang="en-US" altLang="zh-CN" dirty="0" smtClean="0"/>
              <a:t>1</a:t>
            </a:r>
            <a:r>
              <a:rPr lang="zh-CN" altLang="en-US" dirty="0" smtClean="0"/>
              <a:t>个，</a:t>
            </a:r>
            <a:r>
              <a:rPr lang="en-US" altLang="zh-CN" dirty="0" smtClean="0"/>
              <a:t>0x38000004</a:t>
            </a:r>
            <a:r>
              <a:rPr lang="zh-CN" altLang="en-US" dirty="0" smtClean="0"/>
              <a:t>存放第二个。而</a:t>
            </a:r>
            <a:r>
              <a:rPr lang="en-US" altLang="zh-CN" dirty="0" smtClean="0"/>
              <a:t>VA[31</a:t>
            </a:r>
            <a:r>
              <a:rPr lang="zh-CN" altLang="en-US" dirty="0" smtClean="0"/>
              <a:t>：</a:t>
            </a:r>
            <a:r>
              <a:rPr lang="en-US" altLang="zh-CN" dirty="0" smtClean="0"/>
              <a:t>20]</a:t>
            </a:r>
            <a:r>
              <a:rPr lang="zh-CN" altLang="en-US" dirty="0" smtClean="0"/>
              <a:t>总共有</a:t>
            </a:r>
            <a:r>
              <a:rPr lang="en-US" altLang="zh-CN" dirty="0" smtClean="0"/>
              <a:t>4096</a:t>
            </a:r>
            <a:r>
              <a:rPr lang="zh-CN" altLang="en-US" dirty="0" smtClean="0"/>
              <a:t>个数字，很显然每个数字对应了</a:t>
            </a:r>
            <a:r>
              <a:rPr lang="en-US" altLang="zh-CN" dirty="0" smtClean="0"/>
              <a:t>4</a:t>
            </a:r>
            <a:r>
              <a:rPr lang="zh-CN" altLang="en-US" dirty="0" smtClean="0"/>
              <a:t>字节的内存地址，所以要*</a:t>
            </a:r>
            <a:r>
              <a:rPr lang="en-US" altLang="zh-CN" dirty="0" smtClean="0"/>
              <a:t>4</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小页</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我们得到了二级页表的基址，我们假设这个基址为</a:t>
            </a:r>
            <a:r>
              <a:rPr lang="en-US" altLang="zh-CN" dirty="0" err="1" smtClean="0"/>
              <a:t>sec_pgtab</a:t>
            </a:r>
            <a:r>
              <a:rPr lang="zh-CN" altLang="en-US" dirty="0" smtClean="0"/>
              <a:t>。那么我们采用虚拟地址的中间</a:t>
            </a:r>
            <a:r>
              <a:rPr lang="en-US" altLang="zh-CN" dirty="0" smtClean="0"/>
              <a:t>8</a:t>
            </a:r>
            <a:r>
              <a:rPr lang="zh-CN" altLang="en-US" dirty="0" smtClean="0"/>
              <a:t>位来寻址二级页表项。</a:t>
            </a:r>
            <a:endParaRPr lang="en-US" altLang="zh-CN" dirty="0" smtClean="0"/>
          </a:p>
          <a:p>
            <a:r>
              <a:rPr lang="en-US" altLang="zh-CN" dirty="0" err="1" smtClean="0"/>
              <a:t>sec_pg_entry</a:t>
            </a:r>
            <a:r>
              <a:rPr lang="en-US" altLang="zh-CN" dirty="0" smtClean="0"/>
              <a:t> = *(</a:t>
            </a:r>
            <a:r>
              <a:rPr lang="en-US" altLang="zh-CN" dirty="0" err="1" smtClean="0"/>
              <a:t>sec_pgtab</a:t>
            </a:r>
            <a:r>
              <a:rPr lang="en-US" altLang="zh-CN" dirty="0" smtClean="0"/>
              <a:t> + VM[19:12])</a:t>
            </a:r>
          </a:p>
          <a:p>
            <a:r>
              <a:rPr lang="zh-CN" altLang="en-US" dirty="0" smtClean="0"/>
              <a:t>页表项的数据如下：</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小页</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857356" y="3786190"/>
            <a:ext cx="5334000" cy="17811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高</a:t>
            </a:r>
            <a:r>
              <a:rPr lang="en-US" altLang="zh-CN" dirty="0" smtClean="0"/>
              <a:t>20</a:t>
            </a:r>
            <a:r>
              <a:rPr lang="zh-CN" altLang="en-US" dirty="0" smtClean="0"/>
              <a:t>位为该虚拟地址对应的物理地址的高</a:t>
            </a:r>
            <a:r>
              <a:rPr lang="en-US" altLang="zh-CN" dirty="0" smtClean="0"/>
              <a:t>20</a:t>
            </a:r>
            <a:r>
              <a:rPr lang="zh-CN" altLang="en-US" dirty="0" smtClean="0"/>
              <a:t>位。低</a:t>
            </a:r>
            <a:r>
              <a:rPr lang="en-US" altLang="zh-CN" dirty="0" smtClean="0"/>
              <a:t>12</a:t>
            </a:r>
            <a:r>
              <a:rPr lang="zh-CN" altLang="en-US" dirty="0" smtClean="0"/>
              <a:t>位部分位作为访问控制位。我们先不管</a:t>
            </a:r>
            <a:r>
              <a:rPr lang="en-US" altLang="zh-CN" dirty="0" smtClean="0"/>
              <a:t>CB</a:t>
            </a:r>
            <a:r>
              <a:rPr lang="zh-CN" altLang="en-US" dirty="0" smtClean="0"/>
              <a:t>位，</a:t>
            </a:r>
            <a:r>
              <a:rPr lang="en-US" altLang="zh-CN" dirty="0" smtClean="0"/>
              <a:t>AP0</a:t>
            </a:r>
            <a:r>
              <a:rPr lang="zh-CN" altLang="en-US" dirty="0" smtClean="0"/>
              <a:t>，</a:t>
            </a:r>
            <a:r>
              <a:rPr lang="en-US" altLang="zh-CN" dirty="0" smtClean="0"/>
              <a:t>AP1</a:t>
            </a:r>
            <a:r>
              <a:rPr lang="zh-CN" altLang="en-US" dirty="0" smtClean="0"/>
              <a:t>，</a:t>
            </a:r>
            <a:r>
              <a:rPr lang="en-US" altLang="zh-CN" dirty="0" smtClean="0"/>
              <a:t>AP2</a:t>
            </a:r>
            <a:r>
              <a:rPr lang="zh-CN" altLang="en-US" dirty="0" smtClean="0"/>
              <a:t>，</a:t>
            </a:r>
            <a:r>
              <a:rPr lang="en-US" altLang="zh-CN" dirty="0" smtClean="0"/>
              <a:t>AP3</a:t>
            </a:r>
            <a:r>
              <a:rPr lang="zh-CN" altLang="en-US" dirty="0" smtClean="0"/>
              <a:t>分别对应了这个</a:t>
            </a:r>
            <a:r>
              <a:rPr lang="en-US" altLang="zh-CN" dirty="0" smtClean="0"/>
              <a:t>4K</a:t>
            </a:r>
            <a:r>
              <a:rPr lang="zh-CN" altLang="en-US" dirty="0" smtClean="0"/>
              <a:t>页每</a:t>
            </a:r>
            <a:r>
              <a:rPr lang="en-US" altLang="zh-CN" dirty="0" smtClean="0"/>
              <a:t>1K</a:t>
            </a:r>
            <a:r>
              <a:rPr lang="zh-CN" altLang="en-US" dirty="0" smtClean="0"/>
              <a:t>的访问权限。意义和之前段的</a:t>
            </a:r>
            <a:r>
              <a:rPr lang="en-US" altLang="zh-CN" dirty="0" smtClean="0"/>
              <a:t>AP</a:t>
            </a:r>
            <a:r>
              <a:rPr lang="zh-CN" altLang="en-US" dirty="0" smtClean="0"/>
              <a:t>是一样。</a:t>
            </a:r>
            <a:endParaRPr lang="en-US" altLang="zh-CN" dirty="0" smtClean="0"/>
          </a:p>
          <a:p>
            <a:r>
              <a:rPr lang="zh-CN" altLang="en-US" dirty="0" smtClean="0"/>
              <a:t>我们虚拟地址的低</a:t>
            </a:r>
            <a:r>
              <a:rPr lang="en-US" altLang="zh-CN" dirty="0" smtClean="0"/>
              <a:t>12</a:t>
            </a:r>
            <a:r>
              <a:rPr lang="zh-CN" altLang="en-US" dirty="0" smtClean="0"/>
              <a:t>位就对应了物理地址的低</a:t>
            </a:r>
            <a:r>
              <a:rPr lang="en-US" altLang="zh-CN" dirty="0" smtClean="0"/>
              <a:t>12</a:t>
            </a:r>
            <a:r>
              <a:rPr lang="zh-CN" altLang="en-US" dirty="0" smtClean="0"/>
              <a:t>位。那么物理地址就变成了这样的：</a:t>
            </a:r>
            <a:endParaRPr lang="en-US" altLang="zh-CN" dirty="0" smtClean="0"/>
          </a:p>
          <a:p>
            <a:r>
              <a:rPr lang="en-US" altLang="zh-CN" dirty="0" smtClean="0"/>
              <a:t>PA = (</a:t>
            </a:r>
            <a:r>
              <a:rPr lang="en-US" altLang="zh-CN" dirty="0" err="1" smtClean="0"/>
              <a:t>sec_pg_entry</a:t>
            </a:r>
            <a:r>
              <a:rPr lang="en-US" altLang="zh-CN" dirty="0" smtClean="0"/>
              <a:t>[31:12]  + VA[11:0])</a:t>
            </a:r>
          </a:p>
          <a:p>
            <a:endParaRPr lang="zh-CN" altLang="en-US" dirty="0"/>
          </a:p>
        </p:txBody>
      </p:sp>
      <p:sp>
        <p:nvSpPr>
          <p:cNvPr id="3" name="标题 2"/>
          <p:cNvSpPr>
            <a:spLocks noGrp="1"/>
          </p:cNvSpPr>
          <p:nvPr>
            <p:ph type="title"/>
          </p:nvPr>
        </p:nvSpPr>
        <p:spPr/>
        <p:txBody>
          <a:bodyPr/>
          <a:lstStyle/>
          <a:p>
            <a:r>
              <a:rPr lang="zh-CN" altLang="en-US" dirty="0" smtClean="0"/>
              <a:t>小页</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我们发现，四个程序竟然</a:t>
            </a:r>
            <a:r>
              <a:rPr lang="en-US" altLang="zh-CN" dirty="0" smtClean="0"/>
              <a:t>main</a:t>
            </a:r>
            <a:r>
              <a:rPr lang="zh-CN" altLang="en-US" dirty="0" smtClean="0"/>
              <a:t>函数都在同一个位置。这简直太奇怪了，仿佛分身一样。</a:t>
            </a:r>
            <a:endParaRPr lang="zh-CN" altLang="en-US" dirty="0"/>
          </a:p>
        </p:txBody>
      </p:sp>
      <p:sp>
        <p:nvSpPr>
          <p:cNvPr id="3" name="标题 2"/>
          <p:cNvSpPr>
            <a:spLocks noGrp="1"/>
          </p:cNvSpPr>
          <p:nvPr>
            <p:ph type="title"/>
          </p:nvPr>
        </p:nvSpPr>
        <p:spPr/>
        <p:txBody>
          <a:bodyPr/>
          <a:lstStyle/>
          <a:p>
            <a:r>
              <a:rPr lang="en-US" altLang="zh-CN" dirty="0" smtClean="0"/>
              <a:t>Main</a:t>
            </a:r>
            <a:r>
              <a:rPr lang="zh-CN" altLang="en-US" dirty="0" smtClean="0"/>
              <a:t>函数不变了！？</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000100" y="2428868"/>
            <a:ext cx="6238875" cy="2286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你可能觉得</a:t>
            </a:r>
            <a:r>
              <a:rPr lang="en-US" altLang="zh-CN" dirty="0" smtClean="0"/>
              <a:t>section</a:t>
            </a:r>
            <a:r>
              <a:rPr lang="zh-CN" altLang="en-US" dirty="0" smtClean="0"/>
              <a:t>分段已经不错了，但是为了以后学习</a:t>
            </a:r>
            <a:r>
              <a:rPr lang="en-US" altLang="zh-CN" dirty="0" smtClean="0"/>
              <a:t>Linux</a:t>
            </a:r>
            <a:r>
              <a:rPr lang="zh-CN" altLang="en-US" dirty="0" smtClean="0"/>
              <a:t>内核和其他有</a:t>
            </a:r>
            <a:r>
              <a:rPr lang="en-US" altLang="zh-CN" dirty="0" smtClean="0"/>
              <a:t>MMU</a:t>
            </a:r>
            <a:r>
              <a:rPr lang="zh-CN" altLang="en-US" dirty="0" smtClean="0"/>
              <a:t>的操作系统。我们有必要学习下怎么写分页形式的</a:t>
            </a:r>
            <a:r>
              <a:rPr lang="en-US" altLang="zh-CN" dirty="0" smtClean="0"/>
              <a:t>MMU</a:t>
            </a:r>
            <a:r>
              <a:rPr lang="zh-CN" altLang="en-US" dirty="0" smtClean="0"/>
              <a:t>映射函数。</a:t>
            </a:r>
            <a:endParaRPr lang="en-US" altLang="zh-CN" dirty="0" smtClean="0"/>
          </a:p>
          <a:p>
            <a:r>
              <a:rPr lang="zh-CN" altLang="en-US" dirty="0" smtClean="0"/>
              <a:t>我们之前在</a:t>
            </a:r>
            <a:r>
              <a:rPr lang="en-US" altLang="zh-CN" dirty="0" smtClean="0"/>
              <a:t>0x38000000</a:t>
            </a:r>
            <a:r>
              <a:rPr lang="zh-CN" altLang="en-US" dirty="0" smtClean="0"/>
              <a:t>的位置安排了</a:t>
            </a:r>
            <a:r>
              <a:rPr lang="en-US" altLang="zh-CN" dirty="0" smtClean="0"/>
              <a:t>TTB</a:t>
            </a:r>
            <a:r>
              <a:rPr lang="zh-CN" altLang="en-US" dirty="0" smtClean="0"/>
              <a:t>，整个</a:t>
            </a:r>
            <a:r>
              <a:rPr lang="en-US" altLang="zh-CN" dirty="0" smtClean="0"/>
              <a:t>1</a:t>
            </a:r>
            <a:r>
              <a:rPr lang="zh-CN" altLang="en-US" dirty="0" smtClean="0"/>
              <a:t>级页表占用</a:t>
            </a:r>
            <a:r>
              <a:rPr lang="en-US" altLang="zh-CN" dirty="0" smtClean="0"/>
              <a:t>4096</a:t>
            </a:r>
            <a:r>
              <a:rPr lang="zh-CN" altLang="en-US" dirty="0" smtClean="0"/>
              <a:t>个数组项，一共</a:t>
            </a:r>
            <a:r>
              <a:rPr lang="en-US" altLang="zh-CN" dirty="0" smtClean="0"/>
              <a:t>16K</a:t>
            </a:r>
            <a:r>
              <a:rPr lang="zh-CN" altLang="en-US" dirty="0" smtClean="0"/>
              <a:t>的空间。</a:t>
            </a:r>
            <a:endParaRPr lang="en-US" altLang="zh-CN" dirty="0" smtClean="0"/>
          </a:p>
          <a:p>
            <a:r>
              <a:rPr lang="zh-CN" altLang="en-US" dirty="0" smtClean="0"/>
              <a:t>我们来计算下如果全部使用二级页表要占用多少空间，首先</a:t>
            </a:r>
            <a:r>
              <a:rPr lang="en-US" altLang="zh-CN" dirty="0" smtClean="0"/>
              <a:t>4096</a:t>
            </a:r>
            <a:r>
              <a:rPr lang="zh-CN" altLang="en-US" dirty="0" smtClean="0"/>
              <a:t>个数组项就有</a:t>
            </a:r>
            <a:r>
              <a:rPr lang="en-US" altLang="zh-CN" dirty="0" smtClean="0"/>
              <a:t>4096</a:t>
            </a:r>
            <a:r>
              <a:rPr lang="zh-CN" altLang="en-US" dirty="0" smtClean="0"/>
              <a:t>个二级页表，每个二级页表有</a:t>
            </a:r>
            <a:r>
              <a:rPr lang="en-US" altLang="zh-CN" dirty="0" smtClean="0"/>
              <a:t>256</a:t>
            </a:r>
            <a:r>
              <a:rPr lang="zh-CN" altLang="en-US" dirty="0" smtClean="0"/>
              <a:t>项，占用</a:t>
            </a:r>
            <a:r>
              <a:rPr lang="en-US" altLang="zh-CN" dirty="0" smtClean="0"/>
              <a:t>1K</a:t>
            </a:r>
            <a:r>
              <a:rPr lang="zh-CN" altLang="en-US" dirty="0" smtClean="0"/>
              <a:t>的内存。那么总共就要占用</a:t>
            </a:r>
            <a:r>
              <a:rPr lang="en-US" altLang="zh-CN" dirty="0" smtClean="0"/>
              <a:t>1K * 4K</a:t>
            </a:r>
            <a:r>
              <a:rPr lang="zh-CN" altLang="en-US" dirty="0" smtClean="0"/>
              <a:t>的内存，也就是</a:t>
            </a:r>
            <a:r>
              <a:rPr lang="en-US" altLang="zh-CN" dirty="0" smtClean="0"/>
              <a:t>4MB</a:t>
            </a:r>
            <a:r>
              <a:rPr lang="zh-CN" altLang="en-US" dirty="0" smtClean="0"/>
              <a:t>。所有页表就要占用</a:t>
            </a:r>
            <a:r>
              <a:rPr lang="en-US" altLang="zh-CN" dirty="0" smtClean="0"/>
              <a:t>16K+4MB</a:t>
            </a:r>
            <a:r>
              <a:rPr lang="zh-CN" altLang="en-US" dirty="0" smtClean="0"/>
              <a:t>的内存。</a:t>
            </a:r>
            <a:endParaRPr lang="zh-CN" altLang="en-US" dirty="0"/>
          </a:p>
        </p:txBody>
      </p:sp>
      <p:sp>
        <p:nvSpPr>
          <p:cNvPr id="3" name="标题 2"/>
          <p:cNvSpPr>
            <a:spLocks noGrp="1"/>
          </p:cNvSpPr>
          <p:nvPr>
            <p:ph type="title"/>
          </p:nvPr>
        </p:nvSpPr>
        <p:spPr/>
        <p:txBody>
          <a:bodyPr/>
          <a:lstStyle/>
          <a:p>
            <a:r>
              <a:rPr lang="zh-CN" altLang="en-US" dirty="0" smtClean="0"/>
              <a:t>编写分页形式的</a:t>
            </a:r>
            <a:r>
              <a:rPr lang="en-US" altLang="zh-CN" dirty="0" smtClean="0"/>
              <a:t>MMU</a:t>
            </a:r>
            <a:r>
              <a:rPr lang="zh-CN" altLang="en-US" dirty="0" smtClean="0"/>
              <a:t>函数</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我们这样安排内存，</a:t>
            </a:r>
            <a:r>
              <a:rPr lang="en-US" altLang="zh-CN" dirty="0" smtClean="0"/>
              <a:t>TTB</a:t>
            </a:r>
            <a:r>
              <a:rPr lang="zh-CN" altLang="en-US" dirty="0" smtClean="0"/>
              <a:t>位于</a:t>
            </a:r>
            <a:r>
              <a:rPr lang="en-US" altLang="zh-CN" dirty="0" smtClean="0"/>
              <a:t>0x38000000</a:t>
            </a:r>
            <a:r>
              <a:rPr lang="zh-CN" altLang="en-US" dirty="0" smtClean="0"/>
              <a:t>上，二级页表位于</a:t>
            </a:r>
            <a:r>
              <a:rPr lang="en-US" altLang="zh-CN" dirty="0" smtClean="0"/>
              <a:t>0x38000000+0x4000</a:t>
            </a:r>
            <a:r>
              <a:rPr lang="zh-CN" altLang="en-US" dirty="0" smtClean="0"/>
              <a:t>之上，占用</a:t>
            </a:r>
            <a:r>
              <a:rPr lang="en-US" altLang="zh-CN" dirty="0" smtClean="0"/>
              <a:t>0x400000</a:t>
            </a:r>
            <a:r>
              <a:rPr lang="zh-CN" altLang="en-US" dirty="0" smtClean="0"/>
              <a:t>的内存。二级页表采用连续堆叠的方式。</a:t>
            </a:r>
            <a:endParaRPr lang="en-US" altLang="zh-CN" dirty="0" smtClean="0"/>
          </a:p>
          <a:p>
            <a:r>
              <a:rPr lang="en-US" altLang="zh-CN" dirty="0" smtClean="0"/>
              <a:t>0x38004000</a:t>
            </a:r>
            <a:r>
              <a:rPr lang="zh-CN" altLang="en-US" dirty="0" smtClean="0"/>
              <a:t>到</a:t>
            </a:r>
            <a:r>
              <a:rPr lang="en-US" altLang="zh-CN" dirty="0" smtClean="0"/>
              <a:t>0x38005000</a:t>
            </a:r>
            <a:r>
              <a:rPr lang="zh-CN" altLang="en-US" dirty="0" smtClean="0"/>
              <a:t>这</a:t>
            </a:r>
            <a:r>
              <a:rPr lang="en-US" altLang="zh-CN" dirty="0" smtClean="0"/>
              <a:t>1KB</a:t>
            </a:r>
            <a:r>
              <a:rPr lang="zh-CN" altLang="en-US" dirty="0" smtClean="0"/>
              <a:t>的内存放置</a:t>
            </a:r>
            <a:r>
              <a:rPr lang="en-US" altLang="zh-CN" dirty="0" smtClean="0"/>
              <a:t>256</a:t>
            </a:r>
            <a:r>
              <a:rPr lang="zh-CN" altLang="en-US" dirty="0" smtClean="0"/>
              <a:t>个数组项。那么</a:t>
            </a:r>
            <a:r>
              <a:rPr lang="en-US" altLang="zh-CN" dirty="0" smtClean="0"/>
              <a:t>0x38004000</a:t>
            </a:r>
            <a:r>
              <a:rPr lang="zh-CN" altLang="en-US" dirty="0" smtClean="0"/>
              <a:t>就是第一个二级页表项，第二个在</a:t>
            </a:r>
            <a:r>
              <a:rPr lang="en-US" altLang="zh-CN" dirty="0" smtClean="0"/>
              <a:t>0x38004000+0x400</a:t>
            </a:r>
            <a:r>
              <a:rPr lang="zh-CN" altLang="en-US" dirty="0" smtClean="0"/>
              <a:t>的位置。</a:t>
            </a:r>
            <a:endParaRPr lang="en-US" altLang="zh-CN" dirty="0" smtClean="0"/>
          </a:p>
          <a:p>
            <a:r>
              <a:rPr lang="zh-CN" altLang="en-US" dirty="0" smtClean="0"/>
              <a:t>第</a:t>
            </a:r>
            <a:r>
              <a:rPr lang="en-US" altLang="zh-CN" dirty="0" smtClean="0"/>
              <a:t>N</a:t>
            </a:r>
            <a:r>
              <a:rPr lang="zh-CN" altLang="en-US" dirty="0" smtClean="0"/>
              <a:t>个在 </a:t>
            </a:r>
            <a:r>
              <a:rPr lang="en-US" altLang="zh-CN" dirty="0" smtClean="0"/>
              <a:t>0x38004000 + 0x400 * N</a:t>
            </a:r>
            <a:r>
              <a:rPr lang="zh-CN" altLang="en-US" dirty="0" smtClean="0"/>
              <a:t>的位置。</a:t>
            </a:r>
            <a:endParaRPr lang="en-US" altLang="zh-CN" dirty="0" smtClean="0"/>
          </a:p>
        </p:txBody>
      </p:sp>
      <p:sp>
        <p:nvSpPr>
          <p:cNvPr id="3" name="标题 2"/>
          <p:cNvSpPr>
            <a:spLocks noGrp="1"/>
          </p:cNvSpPr>
          <p:nvPr>
            <p:ph type="title"/>
          </p:nvPr>
        </p:nvSpPr>
        <p:spPr/>
        <p:txBody>
          <a:bodyPr/>
          <a:lstStyle/>
          <a:p>
            <a:r>
              <a:rPr lang="zh-CN" altLang="en-US" dirty="0" smtClean="0"/>
              <a:t>编写分页形式的</a:t>
            </a:r>
            <a:r>
              <a:rPr lang="en-US" altLang="zh-CN" dirty="0" smtClean="0"/>
              <a:t>MMU</a:t>
            </a:r>
            <a:r>
              <a:rPr lang="zh-CN" altLang="en-US" dirty="0" smtClean="0"/>
              <a:t>函数</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我们将二级页表的开始地址和所有页表的结束地址用</a:t>
            </a:r>
            <a:r>
              <a:rPr lang="en-US" altLang="zh-CN" dirty="0" err="1" smtClean="0"/>
              <a:t>coarse_page_entry</a:t>
            </a:r>
            <a:r>
              <a:rPr lang="zh-CN" altLang="en-US" dirty="0" smtClean="0"/>
              <a:t>和</a:t>
            </a:r>
            <a:r>
              <a:rPr lang="en-US" altLang="zh-CN" dirty="0" err="1" smtClean="0"/>
              <a:t>page_table_end</a:t>
            </a:r>
            <a:r>
              <a:rPr lang="zh-CN" altLang="en-US" dirty="0" smtClean="0"/>
              <a:t>这两个变量来保存。</a:t>
            </a:r>
            <a:endParaRPr lang="en-US" altLang="zh-CN" dirty="0" smtClean="0"/>
          </a:p>
          <a:p>
            <a:r>
              <a:rPr lang="zh-CN" altLang="en-US" dirty="0" smtClean="0"/>
              <a:t>然后我们编写</a:t>
            </a:r>
            <a:r>
              <a:rPr lang="en-US" altLang="zh-CN" dirty="0" err="1" smtClean="0"/>
              <a:t>build_small_pages</a:t>
            </a:r>
            <a:r>
              <a:rPr lang="zh-CN" altLang="en-US" dirty="0" smtClean="0"/>
              <a:t>函数，这个函数和之前的</a:t>
            </a:r>
            <a:r>
              <a:rPr lang="en-US" altLang="zh-CN" dirty="0" err="1" smtClean="0"/>
              <a:t>build_section</a:t>
            </a:r>
            <a:r>
              <a:rPr lang="zh-CN" altLang="en-US" dirty="0" smtClean="0"/>
              <a:t>类似。</a:t>
            </a:r>
            <a:endParaRPr lang="en-US" altLang="zh-CN" dirty="0" smtClean="0"/>
          </a:p>
          <a:p>
            <a:r>
              <a:rPr lang="zh-CN" altLang="en-US" dirty="0" smtClean="0"/>
              <a:t>参数有</a:t>
            </a:r>
            <a:r>
              <a:rPr lang="en-US" altLang="zh-CN" dirty="0" smtClean="0"/>
              <a:t>6</a:t>
            </a:r>
            <a:r>
              <a:rPr lang="zh-CN" altLang="en-US" dirty="0" smtClean="0"/>
              <a:t>个，第一个为虚拟地址，第二个为物理地址，第三个为要映射多少个页，以</a:t>
            </a:r>
            <a:r>
              <a:rPr lang="en-US" altLang="zh-CN" dirty="0" smtClean="0"/>
              <a:t>4K</a:t>
            </a:r>
            <a:r>
              <a:rPr lang="zh-CN" altLang="en-US" dirty="0" smtClean="0"/>
              <a:t>内存为单位。这个函数最大单次映射</a:t>
            </a:r>
            <a:r>
              <a:rPr lang="en-US" altLang="zh-CN" dirty="0" smtClean="0"/>
              <a:t>1MB</a:t>
            </a:r>
            <a:r>
              <a:rPr lang="zh-CN" altLang="en-US" dirty="0" smtClean="0"/>
              <a:t>的内存。第四个为</a:t>
            </a:r>
            <a:r>
              <a:rPr lang="en-US" altLang="zh-CN" dirty="0" smtClean="0"/>
              <a:t>domain</a:t>
            </a:r>
            <a:r>
              <a:rPr lang="zh-CN" altLang="en-US" dirty="0" smtClean="0"/>
              <a:t>，第</a:t>
            </a:r>
            <a:r>
              <a:rPr lang="zh-CN" altLang="en-US" dirty="0" smtClean="0"/>
              <a:t>五</a:t>
            </a:r>
            <a:r>
              <a:rPr lang="zh-CN" altLang="en-US" dirty="0" smtClean="0"/>
              <a:t>个为</a:t>
            </a:r>
            <a:r>
              <a:rPr lang="en-US" altLang="zh-CN" dirty="0" smtClean="0"/>
              <a:t>AP</a:t>
            </a:r>
            <a:r>
              <a:rPr lang="zh-CN" altLang="en-US" dirty="0" smtClean="0"/>
              <a:t>，第六个为</a:t>
            </a:r>
            <a:r>
              <a:rPr lang="en-US" altLang="zh-CN" dirty="0" smtClean="0"/>
              <a:t>CB</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编写分页形式的</a:t>
            </a:r>
            <a:r>
              <a:rPr lang="en-US" altLang="zh-CN" dirty="0" smtClean="0"/>
              <a:t>MMU</a:t>
            </a:r>
            <a:r>
              <a:rPr lang="zh-CN" altLang="en-US" dirty="0" smtClean="0"/>
              <a:t>函数</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这个函数的核心是一个循环：</a:t>
            </a:r>
            <a:endParaRPr lang="en-US" altLang="zh-CN" dirty="0" smtClean="0"/>
          </a:p>
          <a:p>
            <a:endParaRPr lang="en-US" altLang="zh-CN" dirty="0" smtClean="0"/>
          </a:p>
          <a:p>
            <a:endParaRPr lang="en-US" altLang="zh-CN" dirty="0" smtClean="0"/>
          </a:p>
          <a:p>
            <a:endParaRPr lang="en-US" altLang="zh-CN" dirty="0" smtClean="0"/>
          </a:p>
          <a:p>
            <a:r>
              <a:rPr lang="zh-CN" altLang="en-US" dirty="0" smtClean="0"/>
              <a:t>这个循环调用</a:t>
            </a:r>
            <a:r>
              <a:rPr lang="en-US" altLang="zh-CN" dirty="0" err="1" smtClean="0"/>
              <a:t>build_small_page_tbl</a:t>
            </a:r>
            <a:r>
              <a:rPr lang="zh-CN" altLang="en-US" dirty="0" smtClean="0"/>
              <a:t>函数，一次映射</a:t>
            </a:r>
            <a:r>
              <a:rPr lang="en-US" altLang="zh-CN" dirty="0" smtClean="0"/>
              <a:t>4K</a:t>
            </a:r>
            <a:r>
              <a:rPr lang="zh-CN" altLang="en-US" dirty="0" smtClean="0"/>
              <a:t>的内存（也就是一个小页）。</a:t>
            </a:r>
            <a:endParaRPr lang="en-US" altLang="zh-CN" dirty="0" smtClean="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err="1" smtClean="0"/>
              <a:t>Build_small_pages</a:t>
            </a:r>
            <a:endParaRPr lang="zh-CN" altLang="en-US" dirty="0"/>
          </a:p>
        </p:txBody>
      </p:sp>
      <p:sp>
        <p:nvSpPr>
          <p:cNvPr id="4" name="矩形 3"/>
          <p:cNvSpPr/>
          <p:nvPr/>
        </p:nvSpPr>
        <p:spPr>
          <a:xfrm>
            <a:off x="714348" y="2071678"/>
            <a:ext cx="7572428" cy="923330"/>
          </a:xfrm>
          <a:prstGeom prst="rect">
            <a:avLst/>
          </a:prstGeom>
        </p:spPr>
        <p:txBody>
          <a:bodyPr wrap="square">
            <a:spAutoFit/>
          </a:bodyPr>
          <a:lstStyle/>
          <a:p>
            <a:r>
              <a:rPr lang="en-US" altLang="zh-CN" dirty="0" smtClean="0"/>
              <a:t>for (</a:t>
            </a:r>
            <a:r>
              <a:rPr lang="en-US" altLang="zh-CN" dirty="0" err="1" smtClean="0"/>
              <a:t>i</a:t>
            </a:r>
            <a:r>
              <a:rPr lang="en-US" altLang="zh-CN" dirty="0" smtClean="0"/>
              <a:t> = 0; </a:t>
            </a:r>
            <a:r>
              <a:rPr lang="en-US" altLang="zh-CN" dirty="0" err="1" smtClean="0"/>
              <a:t>i</a:t>
            </a:r>
            <a:r>
              <a:rPr lang="en-US" altLang="zh-CN" dirty="0" smtClean="0"/>
              <a:t> &lt; num; </a:t>
            </a:r>
            <a:r>
              <a:rPr lang="en-US" altLang="zh-CN" dirty="0" err="1" smtClean="0"/>
              <a:t>i</a:t>
            </a:r>
            <a:r>
              <a:rPr lang="en-US" altLang="zh-CN" dirty="0" smtClean="0"/>
              <a:t>++)           </a:t>
            </a:r>
            <a:endParaRPr lang="en-US" altLang="zh-CN" dirty="0" smtClean="0"/>
          </a:p>
          <a:p>
            <a:r>
              <a:rPr lang="en-US" altLang="zh-CN" dirty="0" smtClean="0"/>
              <a:t> </a:t>
            </a:r>
            <a:r>
              <a:rPr lang="en-US" altLang="zh-CN" dirty="0" smtClean="0"/>
              <a:t>    </a:t>
            </a:r>
            <a:r>
              <a:rPr lang="en-US" altLang="zh-CN" dirty="0" err="1" smtClean="0"/>
              <a:t>build_small_page_tbl</a:t>
            </a:r>
            <a:r>
              <a:rPr lang="en-US" altLang="zh-CN" dirty="0" smtClean="0"/>
              <a:t>((</a:t>
            </a:r>
            <a:r>
              <a:rPr lang="en-US" altLang="zh-CN" dirty="0" err="1" smtClean="0"/>
              <a:t>target_va</a:t>
            </a:r>
            <a:r>
              <a:rPr lang="en-US" altLang="zh-CN" dirty="0" smtClean="0"/>
              <a:t> + 4096 * </a:t>
            </a:r>
            <a:r>
              <a:rPr lang="en-US" altLang="zh-CN" dirty="0" err="1" smtClean="0"/>
              <a:t>i</a:t>
            </a:r>
            <a:r>
              <a:rPr lang="en-US" altLang="zh-CN" dirty="0" smtClean="0"/>
              <a:t>), (</a:t>
            </a:r>
            <a:r>
              <a:rPr lang="en-US" altLang="zh-CN" dirty="0" err="1" smtClean="0"/>
              <a:t>target_pa</a:t>
            </a:r>
            <a:r>
              <a:rPr lang="en-US" altLang="zh-CN" dirty="0" smtClean="0"/>
              <a:t> + 4096 * </a:t>
            </a:r>
            <a:r>
              <a:rPr lang="en-US" altLang="zh-CN" dirty="0" err="1" smtClean="0"/>
              <a:t>i</a:t>
            </a:r>
            <a:r>
              <a:rPr lang="en-US" altLang="zh-CN" dirty="0" smtClean="0"/>
              <a:t>), domain, AP, CB);</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这个函数</a:t>
            </a:r>
            <a:r>
              <a:rPr lang="en-US" altLang="zh-CN" dirty="0" smtClean="0"/>
              <a:t>5</a:t>
            </a:r>
            <a:r>
              <a:rPr lang="zh-CN" altLang="en-US" dirty="0" smtClean="0"/>
              <a:t>个参数，第一个为虚拟地址，第二个为物理地址，第三个为</a:t>
            </a:r>
            <a:r>
              <a:rPr lang="en-US" altLang="zh-CN" dirty="0" smtClean="0"/>
              <a:t>Domain</a:t>
            </a:r>
            <a:r>
              <a:rPr lang="zh-CN" altLang="en-US" dirty="0" smtClean="0"/>
              <a:t>，第四个为</a:t>
            </a:r>
            <a:r>
              <a:rPr lang="en-US" altLang="zh-CN" dirty="0" smtClean="0"/>
              <a:t>AP</a:t>
            </a:r>
            <a:r>
              <a:rPr lang="zh-CN" altLang="en-US" dirty="0" smtClean="0"/>
              <a:t>，第五个位</a:t>
            </a:r>
            <a:r>
              <a:rPr lang="en-US" altLang="zh-CN" dirty="0" smtClean="0"/>
              <a:t>CB</a:t>
            </a:r>
            <a:r>
              <a:rPr lang="zh-CN" altLang="en-US" dirty="0" smtClean="0"/>
              <a:t>。</a:t>
            </a:r>
            <a:endParaRPr lang="en-US" altLang="zh-CN" dirty="0" smtClean="0"/>
          </a:p>
          <a:p>
            <a:r>
              <a:rPr lang="zh-CN" altLang="en-US" dirty="0" smtClean="0"/>
              <a:t>首先这个函数调用</a:t>
            </a:r>
            <a:r>
              <a:rPr lang="en-US" altLang="zh-CN" dirty="0" smtClean="0"/>
              <a:t>find_an_build_level1_page_table</a:t>
            </a:r>
            <a:r>
              <a:rPr lang="zh-CN" altLang="en-US" dirty="0" smtClean="0"/>
              <a:t>函数找到第一级页表项。</a:t>
            </a:r>
            <a:endParaRPr lang="en-US" altLang="zh-CN" dirty="0" smtClean="0"/>
          </a:p>
          <a:p>
            <a:r>
              <a:rPr lang="zh-CN" altLang="en-US" dirty="0" smtClean="0"/>
              <a:t>这个函数两个参数，一个是虚拟地址，一个是</a:t>
            </a:r>
            <a:r>
              <a:rPr lang="en-US" altLang="zh-CN" dirty="0" smtClean="0"/>
              <a:t>Domain</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err="1" smtClean="0"/>
              <a:t>build_small_page_tbl</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首先函数获得一级页表项的地址，计算方法如下：</a:t>
            </a:r>
            <a:endParaRPr lang="en-US" altLang="zh-CN" dirty="0" smtClean="0"/>
          </a:p>
          <a:p>
            <a:endParaRPr lang="en-US" altLang="zh-CN" dirty="0" smtClean="0"/>
          </a:p>
          <a:p>
            <a:endParaRPr lang="en-US" altLang="zh-CN" dirty="0" smtClean="0"/>
          </a:p>
          <a:p>
            <a:r>
              <a:rPr lang="zh-CN" altLang="en-US" dirty="0" smtClean="0"/>
              <a:t>然后找到这个页表项的索引序号。</a:t>
            </a:r>
            <a:endParaRPr lang="en-US" altLang="zh-CN" dirty="0" smtClean="0"/>
          </a:p>
          <a:p>
            <a:endParaRPr lang="en-US" altLang="zh-CN" dirty="0" smtClean="0"/>
          </a:p>
          <a:p>
            <a:r>
              <a:rPr lang="zh-CN" altLang="en-US" dirty="0" smtClean="0"/>
              <a:t>然后判断这个页表项存不存在，如果不存在就创建一个，否则：</a:t>
            </a:r>
            <a:endParaRPr lang="en-US" altLang="zh-CN" dirty="0" smtClean="0"/>
          </a:p>
          <a:p>
            <a:endParaRPr lang="en-US" altLang="zh-CN" dirty="0" smtClean="0"/>
          </a:p>
          <a:p>
            <a:endParaRPr lang="en-US" altLang="zh-CN" dirty="0" smtClean="0"/>
          </a:p>
          <a:p>
            <a:r>
              <a:rPr lang="zh-CN" altLang="en-US" dirty="0" smtClean="0"/>
              <a:t>这两句</a:t>
            </a:r>
            <a:r>
              <a:rPr lang="zh-CN" altLang="en-US" dirty="0" smtClean="0"/>
              <a:t>话就读到了二级页表的基址。</a:t>
            </a:r>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find_and_build_level1_page_table</a:t>
            </a:r>
            <a:endParaRPr lang="zh-CN" altLang="en-US" dirty="0"/>
          </a:p>
        </p:txBody>
      </p:sp>
      <p:sp>
        <p:nvSpPr>
          <p:cNvPr id="4" name="矩形 3"/>
          <p:cNvSpPr/>
          <p:nvPr/>
        </p:nvSpPr>
        <p:spPr>
          <a:xfrm>
            <a:off x="1428728" y="2143116"/>
            <a:ext cx="6143652" cy="646331"/>
          </a:xfrm>
          <a:prstGeom prst="rect">
            <a:avLst/>
          </a:prstGeom>
        </p:spPr>
        <p:txBody>
          <a:bodyPr wrap="square">
            <a:spAutoFit/>
          </a:bodyPr>
          <a:lstStyle/>
          <a:p>
            <a:r>
              <a:rPr lang="en-US" altLang="zh-CN" dirty="0" smtClean="0"/>
              <a:t> </a:t>
            </a:r>
            <a:r>
              <a:rPr lang="en-US" altLang="zh-CN" dirty="0" err="1" smtClean="0"/>
              <a:t>tmp_va</a:t>
            </a:r>
            <a:r>
              <a:rPr lang="en-US" altLang="zh-CN" dirty="0" smtClean="0"/>
              <a:t> = (</a:t>
            </a:r>
            <a:r>
              <a:rPr lang="en-US" altLang="zh-CN" dirty="0" err="1" smtClean="0"/>
              <a:t>target_va</a:t>
            </a:r>
            <a:r>
              <a:rPr lang="en-US" altLang="zh-CN" dirty="0" smtClean="0"/>
              <a:t> &amp; 0xfff00000) &gt;&gt; 18;    </a:t>
            </a:r>
            <a:r>
              <a:rPr lang="en-US" altLang="zh-CN" dirty="0" err="1" smtClean="0"/>
              <a:t>tmp_start</a:t>
            </a:r>
            <a:r>
              <a:rPr lang="en-US" altLang="zh-CN" dirty="0" smtClean="0"/>
              <a:t> = (</a:t>
            </a:r>
            <a:r>
              <a:rPr lang="en-US" altLang="zh-CN" dirty="0" err="1" smtClean="0"/>
              <a:t>tmp_va</a:t>
            </a:r>
            <a:r>
              <a:rPr lang="en-US" altLang="zh-CN" dirty="0" smtClean="0"/>
              <a:t> | </a:t>
            </a:r>
            <a:r>
              <a:rPr lang="en-US" altLang="zh-CN" dirty="0" err="1" smtClean="0"/>
              <a:t>ttb_page_entry</a:t>
            </a:r>
            <a:r>
              <a:rPr lang="en-US" altLang="zh-CN" dirty="0" smtClean="0"/>
              <a:t>) &amp; (~(0x3));</a:t>
            </a:r>
            <a:endParaRPr lang="zh-CN" altLang="en-US" dirty="0"/>
          </a:p>
        </p:txBody>
      </p:sp>
      <p:sp>
        <p:nvSpPr>
          <p:cNvPr id="5" name="矩形 4"/>
          <p:cNvSpPr/>
          <p:nvPr/>
        </p:nvSpPr>
        <p:spPr>
          <a:xfrm>
            <a:off x="1571604" y="3286124"/>
            <a:ext cx="4676280" cy="369332"/>
          </a:xfrm>
          <a:prstGeom prst="rect">
            <a:avLst/>
          </a:prstGeom>
        </p:spPr>
        <p:txBody>
          <a:bodyPr wrap="none">
            <a:spAutoFit/>
          </a:bodyPr>
          <a:lstStyle/>
          <a:p>
            <a:r>
              <a:rPr lang="en-US" altLang="zh-CN" dirty="0" err="1" smtClean="0"/>
              <a:t>indx</a:t>
            </a:r>
            <a:r>
              <a:rPr lang="en-US" altLang="zh-CN" dirty="0" smtClean="0"/>
              <a:t> = (</a:t>
            </a:r>
            <a:r>
              <a:rPr lang="en-US" altLang="zh-CN" dirty="0" err="1" smtClean="0"/>
              <a:t>tmp_start</a:t>
            </a:r>
            <a:r>
              <a:rPr lang="en-US" altLang="zh-CN" dirty="0" smtClean="0"/>
              <a:t> - </a:t>
            </a:r>
            <a:r>
              <a:rPr lang="en-US" altLang="zh-CN" dirty="0" err="1" smtClean="0"/>
              <a:t>ttb_page_entry</a:t>
            </a:r>
            <a:r>
              <a:rPr lang="en-US" altLang="zh-CN" dirty="0" smtClean="0"/>
              <a:t>) / 4;</a:t>
            </a:r>
            <a:endParaRPr lang="zh-CN" altLang="en-US" dirty="0"/>
          </a:p>
        </p:txBody>
      </p:sp>
      <p:sp>
        <p:nvSpPr>
          <p:cNvPr id="6" name="矩形 5"/>
          <p:cNvSpPr/>
          <p:nvPr/>
        </p:nvSpPr>
        <p:spPr>
          <a:xfrm>
            <a:off x="1428728" y="4643446"/>
            <a:ext cx="6858048" cy="646331"/>
          </a:xfrm>
          <a:prstGeom prst="rect">
            <a:avLst/>
          </a:prstGeom>
        </p:spPr>
        <p:txBody>
          <a:bodyPr wrap="square">
            <a:spAutoFit/>
          </a:bodyPr>
          <a:lstStyle/>
          <a:p>
            <a:r>
              <a:rPr lang="en-US" altLang="zh-CN" dirty="0" smtClean="0"/>
              <a:t> tmp_level1 = *(volatile unsigned long *)</a:t>
            </a:r>
            <a:r>
              <a:rPr lang="en-US" altLang="zh-CN" dirty="0" err="1" smtClean="0"/>
              <a:t>tmp_start</a:t>
            </a:r>
            <a:r>
              <a:rPr lang="en-US" altLang="zh-CN" dirty="0" smtClean="0"/>
              <a:t>;        </a:t>
            </a:r>
            <a:endParaRPr lang="en-US" altLang="zh-CN" dirty="0" smtClean="0"/>
          </a:p>
          <a:p>
            <a:r>
              <a:rPr lang="en-US" altLang="zh-CN" dirty="0" smtClean="0"/>
              <a:t>tmp_level1 </a:t>
            </a:r>
            <a:r>
              <a:rPr lang="en-US" altLang="zh-CN" dirty="0" smtClean="0"/>
              <a:t>&amp;= (0xfffffc00);</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我们看看如果不存在，如何创建一个一级页表项。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1. </a:t>
            </a:r>
            <a:r>
              <a:rPr lang="zh-CN" altLang="en-US" dirty="0" smtClean="0"/>
              <a:t>首先根据索引，找到二级页表起始的位置。</a:t>
            </a:r>
            <a:endParaRPr lang="en-US" altLang="zh-CN" dirty="0" smtClean="0"/>
          </a:p>
          <a:p>
            <a:r>
              <a:rPr lang="en-US" altLang="zh-CN" dirty="0" smtClean="0"/>
              <a:t>2. </a:t>
            </a:r>
            <a:r>
              <a:rPr lang="zh-CN" altLang="en-US" dirty="0" smtClean="0"/>
              <a:t>将这个一级页表项清</a:t>
            </a:r>
            <a:r>
              <a:rPr lang="en-US" altLang="zh-CN" dirty="0" smtClean="0"/>
              <a:t>0</a:t>
            </a:r>
            <a:r>
              <a:rPr lang="zh-CN" altLang="en-US" dirty="0" smtClean="0"/>
              <a:t>，然后将相应数据写到一级页表项中。</a:t>
            </a:r>
            <a:endParaRPr lang="en-US" altLang="zh-CN" dirty="0" smtClean="0"/>
          </a:p>
          <a:p>
            <a:endParaRPr lang="en-US" altLang="zh-CN" dirty="0" smtClean="0"/>
          </a:p>
          <a:p>
            <a:r>
              <a:rPr lang="zh-CN" altLang="en-US" dirty="0" smtClean="0"/>
              <a:t>最后这个函数返回对应二级页表的基址（一个新的</a:t>
            </a:r>
            <a:r>
              <a:rPr lang="en-US" altLang="zh-CN" dirty="0" smtClean="0"/>
              <a:t>TTB</a:t>
            </a:r>
            <a:r>
              <a:rPr lang="zh-CN" altLang="en-US" dirty="0" smtClean="0"/>
              <a:t>）</a:t>
            </a:r>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find_and_build_level1_page_table</a:t>
            </a:r>
            <a:endParaRPr lang="zh-CN" altLang="en-US" dirty="0"/>
          </a:p>
        </p:txBody>
      </p:sp>
      <p:sp>
        <p:nvSpPr>
          <p:cNvPr id="4" name="矩形 3"/>
          <p:cNvSpPr/>
          <p:nvPr/>
        </p:nvSpPr>
        <p:spPr>
          <a:xfrm>
            <a:off x="500034" y="2285992"/>
            <a:ext cx="8643966" cy="1200329"/>
          </a:xfrm>
          <a:prstGeom prst="rect">
            <a:avLst/>
          </a:prstGeom>
        </p:spPr>
        <p:txBody>
          <a:bodyPr wrap="square">
            <a:spAutoFit/>
          </a:bodyPr>
          <a:lstStyle/>
          <a:p>
            <a:r>
              <a:rPr lang="en-US" altLang="zh-CN" dirty="0" smtClean="0"/>
              <a:t>tmp_level1 = </a:t>
            </a:r>
            <a:r>
              <a:rPr lang="en-US" altLang="zh-CN" dirty="0" err="1" smtClean="0"/>
              <a:t>coarse_page_entry</a:t>
            </a:r>
            <a:r>
              <a:rPr lang="en-US" altLang="zh-CN" dirty="0" smtClean="0"/>
              <a:t> + (</a:t>
            </a:r>
            <a:r>
              <a:rPr lang="en-US" altLang="zh-CN" dirty="0" err="1" smtClean="0"/>
              <a:t>indx</a:t>
            </a:r>
            <a:r>
              <a:rPr lang="en-US" altLang="zh-CN" dirty="0" smtClean="0"/>
              <a:t> * 1024);       </a:t>
            </a:r>
            <a:endParaRPr lang="en-US" altLang="zh-CN" dirty="0" smtClean="0"/>
          </a:p>
          <a:p>
            <a:r>
              <a:rPr lang="en-US" altLang="zh-CN" dirty="0" smtClean="0"/>
              <a:t> </a:t>
            </a:r>
            <a:r>
              <a:rPr lang="en-US" altLang="zh-CN" dirty="0" smtClean="0"/>
              <a:t>*(volatile unsigned long *)</a:t>
            </a:r>
            <a:r>
              <a:rPr lang="en-US" altLang="zh-CN" dirty="0" err="1" smtClean="0"/>
              <a:t>tmp_start</a:t>
            </a:r>
            <a:r>
              <a:rPr lang="en-US" altLang="zh-CN" dirty="0" smtClean="0"/>
              <a:t> = 0x0;       </a:t>
            </a:r>
            <a:endParaRPr lang="en-US" altLang="zh-CN" dirty="0" smtClean="0"/>
          </a:p>
          <a:p>
            <a:r>
              <a:rPr lang="en-US" altLang="zh-CN" dirty="0" smtClean="0"/>
              <a:t> </a:t>
            </a:r>
            <a:r>
              <a:rPr lang="en-US" altLang="zh-CN" dirty="0" smtClean="0"/>
              <a:t>*(volatile unsigned long *)</a:t>
            </a:r>
            <a:r>
              <a:rPr lang="en-US" altLang="zh-CN" dirty="0" err="1" smtClean="0"/>
              <a:t>tmp_start</a:t>
            </a:r>
            <a:r>
              <a:rPr lang="en-US" altLang="zh-CN" dirty="0" smtClean="0"/>
              <a:t> = ((tmp_level1 &amp; 0xfffffc00)|(domain &lt;&lt; 5)|(0x1 &lt;&lt; 4)|(COARSE_TABLE_ADDRESS &lt;&lt; 0));</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我们现在有了二级页表的基址，我们需要找到我们虚拟地址对应的二级页表项。</a:t>
            </a:r>
            <a:endParaRPr lang="en-US" altLang="zh-CN" dirty="0" smtClean="0"/>
          </a:p>
          <a:p>
            <a:r>
              <a:rPr lang="zh-CN" altLang="en-US" dirty="0" smtClean="0"/>
              <a:t>首先我们提取虚拟地址的索引：</a:t>
            </a:r>
            <a:endParaRPr lang="en-US" altLang="zh-CN" dirty="0" smtClean="0"/>
          </a:p>
          <a:p>
            <a:endParaRPr lang="en-US" altLang="zh-CN" dirty="0" smtClean="0"/>
          </a:p>
          <a:p>
            <a:r>
              <a:rPr lang="zh-CN" altLang="en-US" dirty="0" smtClean="0"/>
              <a:t>然后我们将上面这个索引和</a:t>
            </a:r>
            <a:r>
              <a:rPr lang="zh-CN" altLang="en-US" dirty="0" smtClean="0"/>
              <a:t>二级</a:t>
            </a:r>
            <a:r>
              <a:rPr lang="zh-CN" altLang="en-US" dirty="0" smtClean="0"/>
              <a:t>页表基址或（加）起来就得到二级页表项的位置。</a:t>
            </a:r>
            <a:endParaRPr lang="en-US" altLang="zh-CN" dirty="0" smtClean="0"/>
          </a:p>
          <a:p>
            <a:endParaRPr lang="en-US" altLang="zh-CN" dirty="0" smtClean="0"/>
          </a:p>
          <a:p>
            <a:r>
              <a:rPr lang="zh-CN" altLang="en-US" dirty="0" smtClean="0"/>
              <a:t>最后，我们将物理地址的高</a:t>
            </a:r>
            <a:r>
              <a:rPr lang="en-US" altLang="zh-CN" dirty="0" smtClean="0"/>
              <a:t>20</a:t>
            </a:r>
            <a:r>
              <a:rPr lang="zh-CN" altLang="en-US" dirty="0" smtClean="0"/>
              <a:t>位和相关控制位写到这个二级页表项中去。</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回到</a:t>
            </a:r>
            <a:r>
              <a:rPr lang="en-US" altLang="zh-CN" dirty="0" err="1" smtClean="0"/>
              <a:t>build_small_page_tbl</a:t>
            </a:r>
            <a:endParaRPr lang="zh-CN" altLang="en-US" dirty="0"/>
          </a:p>
        </p:txBody>
      </p:sp>
      <p:sp>
        <p:nvSpPr>
          <p:cNvPr id="4" name="矩形 3"/>
          <p:cNvSpPr/>
          <p:nvPr/>
        </p:nvSpPr>
        <p:spPr>
          <a:xfrm>
            <a:off x="1428728" y="2928934"/>
            <a:ext cx="7143800" cy="369332"/>
          </a:xfrm>
          <a:prstGeom prst="rect">
            <a:avLst/>
          </a:prstGeom>
        </p:spPr>
        <p:txBody>
          <a:bodyPr wrap="square">
            <a:spAutoFit/>
          </a:bodyPr>
          <a:lstStyle/>
          <a:p>
            <a:r>
              <a:rPr lang="en-US" altLang="zh-CN" dirty="0" smtClean="0"/>
              <a:t>l2_page_table_offset_pa = ((</a:t>
            </a:r>
            <a:r>
              <a:rPr lang="en-US" altLang="zh-CN" dirty="0" err="1" smtClean="0"/>
              <a:t>target_va</a:t>
            </a:r>
            <a:r>
              <a:rPr lang="en-US" altLang="zh-CN" dirty="0" smtClean="0"/>
              <a:t> &amp; (0x000ff000)) &gt;&gt; 10);</a:t>
            </a:r>
            <a:endParaRPr lang="zh-CN" altLang="en-US" dirty="0"/>
          </a:p>
        </p:txBody>
      </p:sp>
      <p:sp>
        <p:nvSpPr>
          <p:cNvPr id="5" name="矩形 4"/>
          <p:cNvSpPr/>
          <p:nvPr/>
        </p:nvSpPr>
        <p:spPr>
          <a:xfrm>
            <a:off x="1357290" y="4143380"/>
            <a:ext cx="7786710" cy="369332"/>
          </a:xfrm>
          <a:prstGeom prst="rect">
            <a:avLst/>
          </a:prstGeom>
        </p:spPr>
        <p:txBody>
          <a:bodyPr wrap="square">
            <a:spAutoFit/>
          </a:bodyPr>
          <a:lstStyle/>
          <a:p>
            <a:r>
              <a:rPr lang="en-US" altLang="zh-CN" dirty="0" smtClean="0"/>
              <a:t>l2_page_table_offset = (start_l2_entry | l2_page_table_offset_pa);</a:t>
            </a:r>
            <a:endParaRPr lang="zh-CN" altLang="en-US" dirty="0"/>
          </a:p>
        </p:txBody>
      </p:sp>
      <p:sp>
        <p:nvSpPr>
          <p:cNvPr id="6" name="矩形 5"/>
          <p:cNvSpPr/>
          <p:nvPr/>
        </p:nvSpPr>
        <p:spPr>
          <a:xfrm>
            <a:off x="785786" y="5429264"/>
            <a:ext cx="8358214" cy="646331"/>
          </a:xfrm>
          <a:prstGeom prst="rect">
            <a:avLst/>
          </a:prstGeom>
        </p:spPr>
        <p:txBody>
          <a:bodyPr wrap="square">
            <a:spAutoFit/>
          </a:bodyPr>
          <a:lstStyle/>
          <a:p>
            <a:r>
              <a:rPr lang="en-US" altLang="zh-CN" dirty="0" smtClean="0"/>
              <a:t>*(volatile unsigned long *)l2_page_table_offset = ((</a:t>
            </a:r>
            <a:r>
              <a:rPr lang="en-US" altLang="zh-CN" dirty="0" err="1" smtClean="0"/>
              <a:t>page_base</a:t>
            </a:r>
            <a:r>
              <a:rPr lang="en-US" altLang="zh-CN" dirty="0" smtClean="0"/>
              <a:t>)|(AP &lt;&lt; 10)|(AP &lt;&lt; 8)|(AP &lt;&lt; 6)|(AP &lt;&lt; 4)|(CB &lt;&lt; 2)|(SMALL_PAGE &lt;&lt; 0));</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我们之前讲控制位的时候一直漏了</a:t>
            </a:r>
            <a:r>
              <a:rPr lang="en-US" altLang="zh-CN" dirty="0" smtClean="0"/>
              <a:t>C</a:t>
            </a:r>
            <a:r>
              <a:rPr lang="zh-CN" altLang="en-US" dirty="0" smtClean="0"/>
              <a:t>和</a:t>
            </a:r>
            <a:r>
              <a:rPr lang="en-US" altLang="zh-CN" dirty="0" smtClean="0"/>
              <a:t>B</a:t>
            </a:r>
            <a:r>
              <a:rPr lang="zh-CN" altLang="en-US" dirty="0" smtClean="0"/>
              <a:t>这两位。这两位和内存的缓存属性有关。</a:t>
            </a:r>
            <a:r>
              <a:rPr lang="en-US" altLang="zh-CN" dirty="0" smtClean="0"/>
              <a:t>C</a:t>
            </a:r>
            <a:r>
              <a:rPr lang="zh-CN" altLang="en-US" dirty="0" smtClean="0"/>
              <a:t>代表</a:t>
            </a:r>
            <a:r>
              <a:rPr lang="en-US" altLang="zh-CN" dirty="0" smtClean="0"/>
              <a:t>Cache</a:t>
            </a:r>
            <a:r>
              <a:rPr lang="zh-CN" altLang="en-US" dirty="0" smtClean="0"/>
              <a:t>，</a:t>
            </a:r>
            <a:r>
              <a:rPr lang="en-US" altLang="zh-CN" dirty="0" smtClean="0"/>
              <a:t>B</a:t>
            </a:r>
            <a:r>
              <a:rPr lang="zh-CN" altLang="en-US" dirty="0" smtClean="0"/>
              <a:t>代表</a:t>
            </a:r>
            <a:r>
              <a:rPr lang="en-US" altLang="zh-CN" dirty="0" smtClean="0"/>
              <a:t>Write Buffer</a:t>
            </a:r>
            <a:r>
              <a:rPr lang="zh-CN" altLang="en-US" dirty="0" smtClean="0"/>
              <a:t>。</a:t>
            </a:r>
            <a:endParaRPr lang="en-US" altLang="zh-CN" dirty="0" smtClean="0"/>
          </a:p>
          <a:p>
            <a:r>
              <a:rPr lang="en-US" altLang="zh-CN" dirty="0" smtClean="0"/>
              <a:t>Cache</a:t>
            </a:r>
            <a:r>
              <a:rPr lang="zh-CN" altLang="en-US" dirty="0" smtClean="0"/>
              <a:t>大家都知道，那么</a:t>
            </a:r>
            <a:r>
              <a:rPr lang="en-US" altLang="zh-CN" dirty="0" smtClean="0"/>
              <a:t>Write Buffer</a:t>
            </a:r>
            <a:r>
              <a:rPr lang="zh-CN" altLang="en-US" dirty="0" smtClean="0"/>
              <a:t>是啥？</a:t>
            </a:r>
            <a:endParaRPr lang="en-US" altLang="zh-CN" dirty="0" smtClean="0"/>
          </a:p>
          <a:p>
            <a:r>
              <a:rPr lang="zh-CN" altLang="en-US" dirty="0" smtClean="0"/>
              <a:t>顾名思义，也就是</a:t>
            </a:r>
            <a:r>
              <a:rPr lang="en-US" altLang="zh-CN" dirty="0" smtClean="0"/>
              <a:t>ARM</a:t>
            </a:r>
            <a:r>
              <a:rPr lang="zh-CN" altLang="en-US" dirty="0" smtClean="0"/>
              <a:t>写内存的时候是先写</a:t>
            </a:r>
            <a:r>
              <a:rPr lang="en-US" altLang="zh-CN" dirty="0" smtClean="0"/>
              <a:t>Write Buffer</a:t>
            </a:r>
            <a:r>
              <a:rPr lang="zh-CN" altLang="en-US" dirty="0" smtClean="0"/>
              <a:t>然后再在一个适当的时间内写内存。</a:t>
            </a:r>
            <a:endParaRPr lang="en-US" altLang="zh-CN" dirty="0" smtClean="0"/>
          </a:p>
          <a:p>
            <a:r>
              <a:rPr lang="en-US" altLang="zh-CN" dirty="0" smtClean="0"/>
              <a:t>C = 1</a:t>
            </a:r>
            <a:r>
              <a:rPr lang="zh-CN" altLang="en-US" dirty="0" smtClean="0"/>
              <a:t>， </a:t>
            </a:r>
            <a:r>
              <a:rPr lang="en-US" altLang="zh-CN" dirty="0" smtClean="0"/>
              <a:t>B = 1</a:t>
            </a:r>
            <a:r>
              <a:rPr lang="zh-CN" altLang="en-US" dirty="0" smtClean="0"/>
              <a:t>。表示内存区域既可以</a:t>
            </a:r>
            <a:r>
              <a:rPr lang="en-US" altLang="zh-CN" dirty="0" smtClean="0"/>
              <a:t>cache</a:t>
            </a:r>
            <a:r>
              <a:rPr lang="zh-CN" altLang="en-US" dirty="0" smtClean="0"/>
              <a:t>也可以使用</a:t>
            </a:r>
            <a:r>
              <a:rPr lang="en-US" altLang="zh-CN" dirty="0" smtClean="0"/>
              <a:t>write buffer</a:t>
            </a:r>
            <a:r>
              <a:rPr lang="zh-CN" altLang="en-US" dirty="0" smtClean="0"/>
              <a:t>。</a:t>
            </a:r>
            <a:endParaRPr lang="en-US" altLang="zh-CN" dirty="0" smtClean="0"/>
          </a:p>
          <a:p>
            <a:r>
              <a:rPr lang="zh-CN" altLang="en-US" dirty="0" smtClean="0"/>
              <a:t>我们称这种内存区域类型为</a:t>
            </a:r>
            <a:r>
              <a:rPr lang="en-US" altLang="zh-CN" dirty="0" smtClean="0"/>
              <a:t>Cache write-back</a:t>
            </a:r>
            <a:r>
              <a:rPr lang="zh-CN" altLang="en-US" dirty="0" smtClean="0"/>
              <a:t>型。什么是</a:t>
            </a:r>
            <a:r>
              <a:rPr lang="en-US" altLang="zh-CN" dirty="0" smtClean="0"/>
              <a:t>write-back</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C</a:t>
            </a:r>
            <a:r>
              <a:rPr lang="zh-CN" altLang="en-US" dirty="0" smtClean="0"/>
              <a:t>和</a:t>
            </a:r>
            <a:r>
              <a:rPr lang="en-US" altLang="zh-CN" dirty="0" smtClean="0"/>
              <a:t>B</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 = 1</a:t>
            </a:r>
            <a:r>
              <a:rPr lang="zh-CN" altLang="en-US" dirty="0" smtClean="0"/>
              <a:t>，</a:t>
            </a:r>
            <a:r>
              <a:rPr lang="en-US" altLang="zh-CN" dirty="0" smtClean="0"/>
              <a:t>B=0</a:t>
            </a:r>
            <a:r>
              <a:rPr lang="zh-CN" altLang="en-US" dirty="0" smtClean="0"/>
              <a:t>的内存区域称为</a:t>
            </a:r>
            <a:r>
              <a:rPr lang="en-US" altLang="zh-CN" dirty="0" smtClean="0"/>
              <a:t>Cache Write-through</a:t>
            </a:r>
            <a:r>
              <a:rPr lang="zh-CN" altLang="en-US" dirty="0" smtClean="0"/>
              <a:t>内存区域。什么是</a:t>
            </a:r>
            <a:r>
              <a:rPr lang="en-US" altLang="zh-CN" dirty="0" smtClean="0"/>
              <a:t>Write-through</a:t>
            </a:r>
            <a:r>
              <a:rPr lang="zh-CN" altLang="en-US" dirty="0" smtClean="0"/>
              <a:t>？</a:t>
            </a:r>
            <a:endParaRPr lang="en-US" altLang="zh-CN" dirty="0" smtClean="0"/>
          </a:p>
          <a:p>
            <a:endParaRPr lang="en-US" altLang="zh-CN" dirty="0" smtClean="0"/>
          </a:p>
          <a:p>
            <a:r>
              <a:rPr lang="en-US" altLang="zh-CN" dirty="0" smtClean="0"/>
              <a:t>C = 0</a:t>
            </a:r>
            <a:r>
              <a:rPr lang="zh-CN" altLang="en-US" dirty="0" smtClean="0"/>
              <a:t>，</a:t>
            </a:r>
            <a:r>
              <a:rPr lang="en-US" altLang="zh-CN" dirty="0" smtClean="0"/>
              <a:t>B = 0</a:t>
            </a:r>
            <a:r>
              <a:rPr lang="zh-CN" altLang="en-US" dirty="0" smtClean="0"/>
              <a:t>的内存区域称为强排序内存区域，这个内存区域不允许</a:t>
            </a:r>
            <a:r>
              <a:rPr lang="en-US" altLang="zh-CN" dirty="0" smtClean="0"/>
              <a:t>Cache</a:t>
            </a:r>
            <a:r>
              <a:rPr lang="zh-CN" altLang="en-US" dirty="0" smtClean="0"/>
              <a:t>，也不允许</a:t>
            </a:r>
            <a:r>
              <a:rPr lang="en-US" altLang="zh-CN" dirty="0" smtClean="0"/>
              <a:t>Buffer</a:t>
            </a:r>
            <a:r>
              <a:rPr lang="zh-CN" altLang="en-US" dirty="0" smtClean="0"/>
              <a:t>。一般对于外部</a:t>
            </a:r>
            <a:r>
              <a:rPr lang="en-US" altLang="zh-CN" dirty="0" smtClean="0"/>
              <a:t>I/O</a:t>
            </a:r>
            <a:r>
              <a:rPr lang="zh-CN" altLang="en-US" dirty="0" smtClean="0"/>
              <a:t>接口的内存区域要求使用这样的设置。你肯定不希望让一个</a:t>
            </a:r>
            <a:r>
              <a:rPr lang="en-US" altLang="zh-CN" dirty="0" smtClean="0"/>
              <a:t>LED</a:t>
            </a:r>
            <a:r>
              <a:rPr lang="zh-CN" altLang="en-US" smtClean="0"/>
              <a:t>灯亮，然后过半天才亮不是么？</a:t>
            </a:r>
            <a:endParaRPr lang="zh-CN" altLang="en-US" dirty="0"/>
          </a:p>
        </p:txBody>
      </p:sp>
      <p:sp>
        <p:nvSpPr>
          <p:cNvPr id="3" name="标题 2"/>
          <p:cNvSpPr>
            <a:spLocks noGrp="1"/>
          </p:cNvSpPr>
          <p:nvPr>
            <p:ph type="title"/>
          </p:nvPr>
        </p:nvSpPr>
        <p:spPr/>
        <p:txBody>
          <a:bodyPr/>
          <a:lstStyle/>
          <a:p>
            <a:r>
              <a:rPr lang="en-US" altLang="zh-CN" dirty="0" smtClean="0"/>
              <a:t>C</a:t>
            </a:r>
            <a:r>
              <a:rPr lang="zh-CN" altLang="en-US" dirty="0" smtClean="0"/>
              <a:t>和</a:t>
            </a:r>
            <a:r>
              <a:rPr lang="en-US" altLang="zh-CN" dirty="0" smtClean="0"/>
              <a:t>B</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smtClean="0"/>
              <a:t>为什么会出现这种情况，这是因为操作系统启动了</a:t>
            </a:r>
            <a:r>
              <a:rPr lang="en-US" altLang="zh-CN" dirty="0" smtClean="0"/>
              <a:t>CPU</a:t>
            </a:r>
            <a:r>
              <a:rPr lang="zh-CN" altLang="en-US" dirty="0" smtClean="0"/>
              <a:t>的内存管理模块</a:t>
            </a:r>
            <a:r>
              <a:rPr lang="en-US" altLang="zh-CN" dirty="0" smtClean="0"/>
              <a:t>(MMU)</a:t>
            </a:r>
            <a:r>
              <a:rPr lang="zh-CN" altLang="en-US" dirty="0" smtClean="0"/>
              <a:t>，这个模块会将一些地址的内存依据一个表映射到另一块内存上。前者我们称之为物理内存，地址我们称之为物理地址。后者我们称之为虚拟内存，地址我们称之为虚拟地址。</a:t>
            </a:r>
            <a:endParaRPr lang="en-US" altLang="zh-CN" dirty="0" smtClean="0"/>
          </a:p>
          <a:p>
            <a:endParaRPr lang="en-US" altLang="zh-CN" dirty="0" smtClean="0"/>
          </a:p>
          <a:p>
            <a:r>
              <a:rPr lang="zh-CN" altLang="en-US" dirty="0" smtClean="0"/>
              <a:t>就上面四个程序而言，虽然</a:t>
            </a:r>
            <a:r>
              <a:rPr lang="en-US" altLang="zh-CN" dirty="0" smtClean="0"/>
              <a:t>main</a:t>
            </a:r>
            <a:r>
              <a:rPr lang="zh-CN" altLang="en-US" dirty="0" smtClean="0"/>
              <a:t>表面上都位于</a:t>
            </a:r>
            <a:r>
              <a:rPr lang="en-US" altLang="zh-CN" dirty="0" smtClean="0"/>
              <a:t>0x004013b0</a:t>
            </a:r>
            <a:r>
              <a:rPr lang="zh-CN" altLang="en-US" dirty="0" smtClean="0"/>
              <a:t>这个地址上，但是实质他们分布在内存的其他地方。所以才会出现以上这种现象。这个</a:t>
            </a:r>
            <a:r>
              <a:rPr lang="en-US" altLang="zh-CN" dirty="0" smtClean="0"/>
              <a:t>0x004013b0</a:t>
            </a:r>
            <a:r>
              <a:rPr lang="zh-CN" altLang="en-US" dirty="0" smtClean="0"/>
              <a:t>就是虚拟地址。可以说不管是</a:t>
            </a:r>
            <a:r>
              <a:rPr lang="en-US" altLang="zh-CN" dirty="0" smtClean="0"/>
              <a:t>windows</a:t>
            </a:r>
            <a:r>
              <a:rPr lang="zh-CN" altLang="en-US" dirty="0" smtClean="0"/>
              <a:t>还是</a:t>
            </a:r>
            <a:r>
              <a:rPr lang="en-US" altLang="zh-CN" dirty="0" err="1" smtClean="0"/>
              <a:t>linux</a:t>
            </a:r>
            <a:r>
              <a:rPr lang="zh-CN" altLang="en-US" dirty="0" smtClean="0"/>
              <a:t>所有我们能看到的内存地址都是虚拟地址。</a:t>
            </a:r>
            <a:endParaRPr lang="en-US" altLang="zh-CN" dirty="0" smtClean="0"/>
          </a:p>
        </p:txBody>
      </p:sp>
      <p:sp>
        <p:nvSpPr>
          <p:cNvPr id="3" name="标题 2"/>
          <p:cNvSpPr>
            <a:spLocks noGrp="1"/>
          </p:cNvSpPr>
          <p:nvPr>
            <p:ph type="title"/>
          </p:nvPr>
        </p:nvSpPr>
        <p:spPr/>
        <p:txBody>
          <a:bodyPr/>
          <a:lstStyle/>
          <a:p>
            <a:r>
              <a:rPr lang="zh-CN" altLang="en-US" dirty="0" smtClean="0"/>
              <a:t>操作系统的戏法</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你会说，为什么需要这么麻烦的设定。我们大家都使用物理地址多好，你有</a:t>
            </a:r>
            <a:r>
              <a:rPr lang="en-US" altLang="zh-CN" dirty="0" smtClean="0"/>
              <a:t>1G</a:t>
            </a:r>
            <a:r>
              <a:rPr lang="zh-CN" altLang="en-US" dirty="0" smtClean="0"/>
              <a:t>的内存，我就只用</a:t>
            </a:r>
            <a:r>
              <a:rPr lang="en-US" altLang="zh-CN" dirty="0" smtClean="0"/>
              <a:t>1G</a:t>
            </a:r>
            <a:r>
              <a:rPr lang="zh-CN" altLang="en-US" dirty="0" smtClean="0"/>
              <a:t>的内存，而且地址还是固定的，这写程序多方便啊。</a:t>
            </a:r>
            <a:endParaRPr lang="en-US" altLang="zh-CN" dirty="0" smtClean="0"/>
          </a:p>
          <a:p>
            <a:endParaRPr lang="en-US" altLang="zh-CN" dirty="0" smtClean="0"/>
          </a:p>
          <a:p>
            <a:r>
              <a:rPr lang="zh-CN" altLang="en-US" dirty="0" smtClean="0"/>
              <a:t>我先说说引入虚拟地址，我们的系统有了哪些好处：</a:t>
            </a:r>
            <a:endParaRPr lang="en-US" altLang="zh-CN" dirty="0" smtClean="0"/>
          </a:p>
          <a:p>
            <a:r>
              <a:rPr lang="en-US" altLang="zh-CN" dirty="0" smtClean="0"/>
              <a:t>1. </a:t>
            </a:r>
            <a:r>
              <a:rPr lang="zh-CN" altLang="en-US" dirty="0" smtClean="0"/>
              <a:t>我们可寻址的内存变多了。内存管理模块启动后，不管你内存有多大，虚拟地址都会扩展到</a:t>
            </a:r>
            <a:r>
              <a:rPr lang="en-US" altLang="zh-CN" dirty="0" smtClean="0"/>
              <a:t>32</a:t>
            </a:r>
            <a:r>
              <a:rPr lang="zh-CN" altLang="en-US" dirty="0" smtClean="0"/>
              <a:t>位，也就是</a:t>
            </a:r>
            <a:r>
              <a:rPr lang="en-US" altLang="zh-CN" dirty="0" smtClean="0"/>
              <a:t>4G</a:t>
            </a:r>
            <a:r>
              <a:rPr lang="zh-CN" altLang="en-US" dirty="0" smtClean="0"/>
              <a:t>的内存大小。即使我只有</a:t>
            </a:r>
            <a:r>
              <a:rPr lang="en-US" altLang="zh-CN" dirty="0" smtClean="0"/>
              <a:t>16MB</a:t>
            </a:r>
            <a:r>
              <a:rPr lang="zh-CN" altLang="en-US" dirty="0" smtClean="0"/>
              <a:t>的内存，开启</a:t>
            </a:r>
            <a:r>
              <a:rPr lang="en-US" altLang="zh-CN" dirty="0" smtClean="0"/>
              <a:t>MMU</a:t>
            </a:r>
            <a:r>
              <a:rPr lang="zh-CN" altLang="en-US" dirty="0" smtClean="0"/>
              <a:t>后，我也能访问任意一个</a:t>
            </a:r>
            <a:r>
              <a:rPr lang="en-US" altLang="zh-CN" dirty="0" smtClean="0"/>
              <a:t>4G</a:t>
            </a:r>
            <a:r>
              <a:rPr lang="zh-CN" altLang="en-US" dirty="0" smtClean="0"/>
              <a:t>中的内存地址。这简直就像魔法一样不是么。</a:t>
            </a:r>
            <a:endParaRPr lang="zh-CN" altLang="en-US" dirty="0"/>
          </a:p>
        </p:txBody>
      </p:sp>
      <p:sp>
        <p:nvSpPr>
          <p:cNvPr id="3" name="标题 2"/>
          <p:cNvSpPr>
            <a:spLocks noGrp="1"/>
          </p:cNvSpPr>
          <p:nvPr>
            <p:ph type="title"/>
          </p:nvPr>
        </p:nvSpPr>
        <p:spPr/>
        <p:txBody>
          <a:bodyPr/>
          <a:lstStyle/>
          <a:p>
            <a:r>
              <a:rPr lang="zh-CN" altLang="en-US" dirty="0" smtClean="0"/>
              <a:t>虚拟地址的好处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 </a:t>
            </a:r>
            <a:r>
              <a:rPr lang="zh-CN" altLang="en-US" dirty="0" smtClean="0"/>
              <a:t>虚拟地址使用户程序更安全。就像上面的例子一样，四个程序虽然运行在一个虚拟地址，但他们之间无法互相影响，你无法在一个用户程序中去修改其他用户程序的数据，因为你根本不知道其他用户程序的数据的地址真正在哪儿！</a:t>
            </a:r>
            <a:endParaRPr lang="en-US" altLang="zh-CN" dirty="0" smtClean="0"/>
          </a:p>
          <a:p>
            <a:endParaRPr lang="en-US" altLang="zh-CN" dirty="0" smtClean="0"/>
          </a:p>
          <a:p>
            <a:r>
              <a:rPr lang="zh-CN" altLang="en-US" dirty="0" smtClean="0"/>
              <a:t>对于第一个好处，我们要注意的就是，实际上我们的可用内存并没有变多，这些内存只是可以无视我们第一章讲的内存布局而分布到</a:t>
            </a:r>
            <a:r>
              <a:rPr lang="en-US" altLang="zh-CN" dirty="0" smtClean="0"/>
              <a:t>4G</a:t>
            </a:r>
            <a:r>
              <a:rPr lang="zh-CN" altLang="en-US" dirty="0" smtClean="0"/>
              <a:t>的内存的各个地方了，这样为操作系统带来了许多的便利。</a:t>
            </a:r>
            <a:endParaRPr lang="en-US" altLang="zh-CN" dirty="0" smtClean="0"/>
          </a:p>
        </p:txBody>
      </p:sp>
      <p:sp>
        <p:nvSpPr>
          <p:cNvPr id="3" name="标题 2"/>
          <p:cNvSpPr>
            <a:spLocks noGrp="1"/>
          </p:cNvSpPr>
          <p:nvPr>
            <p:ph type="title"/>
          </p:nvPr>
        </p:nvSpPr>
        <p:spPr/>
        <p:txBody>
          <a:bodyPr/>
          <a:lstStyle/>
          <a:p>
            <a:r>
              <a:rPr lang="zh-CN" altLang="en-US" dirty="0" smtClean="0"/>
              <a:t>虚拟地址的好处</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你肯定还是觉得这虚拟内存就像空头支票或买房一样太虚无缥缈了。但是这样做其实还有一个好处：</a:t>
            </a:r>
            <a:endParaRPr lang="en-US" altLang="zh-CN" dirty="0" smtClean="0"/>
          </a:p>
          <a:p>
            <a:r>
              <a:rPr lang="zh-CN" altLang="en-US" dirty="0" smtClean="0"/>
              <a:t>虚拟内存可以实现当系统内存吃紧的时候将不用的数据换出到硬盘，然后将内存空闲出来好装更多的内容。</a:t>
            </a:r>
            <a:endParaRPr lang="en-US" altLang="zh-CN" dirty="0" smtClean="0"/>
          </a:p>
          <a:p>
            <a:r>
              <a:rPr lang="zh-CN" altLang="en-US" dirty="0" smtClean="0"/>
              <a:t>我们的程序假如很大，但是不是每个部分时时刻刻都要用上，我们完全没必要在一开始就分配那么多的内存。但是操作系统会提前分配很大的虚拟内存空间，当我们真正要用的时候再为我们分配内存。</a:t>
            </a:r>
            <a:endParaRPr lang="zh-CN" altLang="en-US" dirty="0"/>
          </a:p>
        </p:txBody>
      </p:sp>
      <p:sp>
        <p:nvSpPr>
          <p:cNvPr id="3" name="标题 2"/>
          <p:cNvSpPr>
            <a:spLocks noGrp="1"/>
          </p:cNvSpPr>
          <p:nvPr>
            <p:ph type="title"/>
          </p:nvPr>
        </p:nvSpPr>
        <p:spPr/>
        <p:txBody>
          <a:bodyPr/>
          <a:lstStyle/>
          <a:p>
            <a:r>
              <a:rPr lang="zh-CN" altLang="en-US" dirty="0" smtClean="0"/>
              <a:t>虚拟内存</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1427</TotalTime>
  <Words>4646</Words>
  <Application>Microsoft Office PowerPoint</Application>
  <PresentationFormat>全屏显示(4:3)</PresentationFormat>
  <Paragraphs>335</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Concourse</vt:lpstr>
      <vt:lpstr>嵌入式ARM体系入门与嵌入式C语言训练 </vt:lpstr>
      <vt:lpstr>例子</vt:lpstr>
      <vt:lpstr>例子</vt:lpstr>
      <vt:lpstr>虚拟地址与物理地址</vt:lpstr>
      <vt:lpstr>Main函数不变了！？</vt:lpstr>
      <vt:lpstr>操作系统的戏法</vt:lpstr>
      <vt:lpstr>虚拟地址的好处</vt:lpstr>
      <vt:lpstr>虚拟地址的好处</vt:lpstr>
      <vt:lpstr>虚拟内存</vt:lpstr>
      <vt:lpstr>MMU</vt:lpstr>
      <vt:lpstr>缺页中断</vt:lpstr>
      <vt:lpstr>如何操作MMU</vt:lpstr>
      <vt:lpstr>Register1 Control Register</vt:lpstr>
      <vt:lpstr>Register2 TTB Register</vt:lpstr>
      <vt:lpstr>Register3 Domain Access Register</vt:lpstr>
      <vt:lpstr>如何从虚拟地址转换到物理地址</vt:lpstr>
      <vt:lpstr>TTB</vt:lpstr>
      <vt:lpstr>从TTB讲起</vt:lpstr>
      <vt:lpstr>怎么从虚拟地址转换到物理地址</vt:lpstr>
      <vt:lpstr>怎么从虚拟地址转换到物理地址</vt:lpstr>
      <vt:lpstr>怎么从虚拟地址转换到物理地址</vt:lpstr>
      <vt:lpstr>我还是不懂怎么办？</vt:lpstr>
      <vt:lpstr>一级页表</vt:lpstr>
      <vt:lpstr>一级页表</vt:lpstr>
      <vt:lpstr>段</vt:lpstr>
      <vt:lpstr>段</vt:lpstr>
      <vt:lpstr>段</vt:lpstr>
      <vt:lpstr>段的控制位</vt:lpstr>
      <vt:lpstr>实现MMU分段</vt:lpstr>
      <vt:lpstr>实现MMU分段</vt:lpstr>
      <vt:lpstr>Domain设置</vt:lpstr>
      <vt:lpstr>Domain设置</vt:lpstr>
      <vt:lpstr>Domain设置</vt:lpstr>
      <vt:lpstr>设置TTB</vt:lpstr>
      <vt:lpstr>build_section函数</vt:lpstr>
      <vt:lpstr>build_section函数</vt:lpstr>
      <vt:lpstr>enable_mmu</vt:lpstr>
      <vt:lpstr>模拟器的一些不足</vt:lpstr>
      <vt:lpstr>Cache与MMU</vt:lpstr>
      <vt:lpstr>测试分段函数</vt:lpstr>
      <vt:lpstr>二级页表</vt:lpstr>
      <vt:lpstr>二级页表</vt:lpstr>
      <vt:lpstr>二级页表</vt:lpstr>
      <vt:lpstr>二级页表</vt:lpstr>
      <vt:lpstr>小页</vt:lpstr>
      <vt:lpstr>小页</vt:lpstr>
      <vt:lpstr>小页</vt:lpstr>
      <vt:lpstr>小页</vt:lpstr>
      <vt:lpstr>小页</vt:lpstr>
      <vt:lpstr>编写分页形式的MMU函数</vt:lpstr>
      <vt:lpstr>编写分页形式的MMU函数</vt:lpstr>
      <vt:lpstr>编写分页形式的MMU函数</vt:lpstr>
      <vt:lpstr>Build_small_pages</vt:lpstr>
      <vt:lpstr>build_small_page_tbl</vt:lpstr>
      <vt:lpstr>find_and_build_level1_page_table</vt:lpstr>
      <vt:lpstr>find_and_build_level1_page_table</vt:lpstr>
      <vt:lpstr>回到build_small_page_tbl</vt:lpstr>
      <vt:lpstr>C和B</vt:lpstr>
      <vt:lpstr>C和B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嵌入式ARM体系入门与嵌入式C语言训练 </dc:title>
  <dc:creator>insswer</dc:creator>
  <cp:lastModifiedBy>insswer</cp:lastModifiedBy>
  <cp:revision>700</cp:revision>
  <dcterms:created xsi:type="dcterms:W3CDTF">2013-05-24T01:52:15Z</dcterms:created>
  <dcterms:modified xsi:type="dcterms:W3CDTF">2013-05-29T14:16:39Z</dcterms:modified>
</cp:coreProperties>
</file>