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343" autoAdjust="0"/>
    <p:restoredTop sz="95372" autoAdjust="0"/>
  </p:normalViewPr>
  <p:slideViewPr>
    <p:cSldViewPr>
      <p:cViewPr>
        <p:scale>
          <a:sx n="75" d="100"/>
          <a:sy n="75" d="100"/>
        </p:scale>
        <p:origin x="-2172" y="-22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44213AF-26F6-41FA-8D85-E2C5388D6E58}" type="datetimeFigureOut">
              <a:rPr lang="en-US" smtClean="0"/>
              <a:pPr/>
              <a:t>6/5/2013</a:t>
            </a:fld>
            <a:endParaRPr lang="en-US" dirty="0">
              <a:solidFill>
                <a:srgbClr val="FFFFFF"/>
              </a:solidFill>
            </a:endParaRPr>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44213AF-26F6-41FA-8D85-E2C5388D6E58}" type="datetimeFigureOut">
              <a:rPr lang="en-US" smtClean="0"/>
              <a:pPr/>
              <a:t>6/5/2013</a:t>
            </a:fld>
            <a:endParaRPr lang="en-US"/>
          </a:p>
        </p:txBody>
      </p:sp>
      <p:sp>
        <p:nvSpPr>
          <p:cNvPr id="5" name="页脚占位符 4"/>
          <p:cNvSpPr>
            <a:spLocks noGrp="1"/>
          </p:cNvSpPr>
          <p:nvPr>
            <p:ph type="ftr" sz="quarter" idx="11"/>
          </p:nvPr>
        </p:nvSpPr>
        <p:spPr/>
        <p:txBody>
          <a:bodyPr/>
          <a:lstStyle>
            <a:extLst/>
          </a:lstStyle>
          <a:p>
            <a:endParaRPr kumimoji="0" lang="en-US"/>
          </a:p>
        </p:txBody>
      </p:sp>
      <p:sp>
        <p:nvSpPr>
          <p:cNvPr id="6" name="灯片编号占位符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44213AF-26F6-41FA-8D85-E2C5388D6E58}" type="datetimeFigureOut">
              <a:rPr lang="en-US" smtClean="0"/>
              <a:pPr/>
              <a:t>6/5/2013</a:t>
            </a:fld>
            <a:endParaRPr lang="en-US"/>
          </a:p>
        </p:txBody>
      </p:sp>
      <p:sp>
        <p:nvSpPr>
          <p:cNvPr id="5" name="页脚占位符 4"/>
          <p:cNvSpPr>
            <a:spLocks noGrp="1"/>
          </p:cNvSpPr>
          <p:nvPr>
            <p:ph type="ftr" sz="quarter" idx="11"/>
          </p:nvPr>
        </p:nvSpPr>
        <p:spPr/>
        <p:txBody>
          <a:bodyPr/>
          <a:lstStyle>
            <a:extLst/>
          </a:lstStyle>
          <a:p>
            <a:endParaRPr kumimoji="0" lang="en-US"/>
          </a:p>
        </p:txBody>
      </p:sp>
      <p:sp>
        <p:nvSpPr>
          <p:cNvPr id="6" name="灯片编号占位符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44213AF-26F6-41FA-8D85-E2C5388D6E58}" type="datetimeFigureOut">
              <a:rPr lang="en-US" smtClean="0"/>
              <a:pPr/>
              <a:t>6/5/2013</a:t>
            </a:fld>
            <a:endParaRPr lang="en-US"/>
          </a:p>
        </p:txBody>
      </p:sp>
      <p:sp>
        <p:nvSpPr>
          <p:cNvPr id="5" name="页脚占位符 4"/>
          <p:cNvSpPr>
            <a:spLocks noGrp="1"/>
          </p:cNvSpPr>
          <p:nvPr>
            <p:ph type="ftr" sz="quarter" idx="11"/>
          </p:nvPr>
        </p:nvSpPr>
        <p:spPr/>
        <p:txBody>
          <a:bodyPr/>
          <a:lstStyle>
            <a:extLst/>
          </a:lstStyle>
          <a:p>
            <a:endParaRPr kumimoji="0" lang="en-US"/>
          </a:p>
        </p:txBody>
      </p:sp>
      <p:sp>
        <p:nvSpPr>
          <p:cNvPr id="6" name="灯片编号占位符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44213AF-26F6-41FA-8D85-E2C5388D6E58}" type="datetimeFigureOut">
              <a:rPr lang="en-US" smtClean="0"/>
              <a:pPr/>
              <a:t>6/5/2013</a:t>
            </a:fld>
            <a:endParaRPr lang="en-US"/>
          </a:p>
        </p:txBody>
      </p:sp>
      <p:sp>
        <p:nvSpPr>
          <p:cNvPr id="5" name="页脚占位符 4"/>
          <p:cNvSpPr>
            <a:spLocks noGrp="1"/>
          </p:cNvSpPr>
          <p:nvPr>
            <p:ph type="ftr" sz="quarter" idx="11"/>
          </p:nvPr>
        </p:nvSpPr>
        <p:spPr/>
        <p:txBody>
          <a:bodyPr/>
          <a:lstStyle>
            <a:extLst/>
          </a:lstStyle>
          <a:p>
            <a:endParaRPr kumimoji="0" lang="en-US"/>
          </a:p>
        </p:txBody>
      </p:sp>
      <p:sp>
        <p:nvSpPr>
          <p:cNvPr id="6" name="灯片编号占位符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44213AF-26F6-41FA-8D85-E2C5388D6E58}" type="datetimeFigureOut">
              <a:rPr lang="en-US" smtClean="0"/>
              <a:pPr/>
              <a:t>6/5/2013</a:t>
            </a:fld>
            <a:endParaRPr lang="en-US"/>
          </a:p>
        </p:txBody>
      </p:sp>
      <p:sp>
        <p:nvSpPr>
          <p:cNvPr id="6" name="页脚占位符 5"/>
          <p:cNvSpPr>
            <a:spLocks noGrp="1"/>
          </p:cNvSpPr>
          <p:nvPr>
            <p:ph type="ftr" sz="quarter" idx="11"/>
          </p:nvPr>
        </p:nvSpPr>
        <p:spPr/>
        <p:txBody>
          <a:bodyPr/>
          <a:lstStyle>
            <a:extLst/>
          </a:lstStyle>
          <a:p>
            <a:endParaRPr kumimoji="0" lang="en-US"/>
          </a:p>
        </p:txBody>
      </p:sp>
      <p:sp>
        <p:nvSpPr>
          <p:cNvPr id="7" name="灯片编号占位符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44213AF-26F6-41FA-8D85-E2C5388D6E58}" type="datetimeFigureOut">
              <a:rPr lang="en-US" smtClean="0"/>
              <a:pPr/>
              <a:t>6/5/2013</a:t>
            </a:fld>
            <a:endParaRPr lang="en-US"/>
          </a:p>
        </p:txBody>
      </p:sp>
      <p:sp>
        <p:nvSpPr>
          <p:cNvPr id="8" name="页脚占位符 7"/>
          <p:cNvSpPr>
            <a:spLocks noGrp="1"/>
          </p:cNvSpPr>
          <p:nvPr>
            <p:ph type="ftr" sz="quarter" idx="11"/>
          </p:nvPr>
        </p:nvSpPr>
        <p:spPr/>
        <p:txBody>
          <a:bodyPr/>
          <a:lstStyle>
            <a:extLst/>
          </a:lstStyle>
          <a:p>
            <a:endParaRPr kumimoji="0" lang="en-US"/>
          </a:p>
        </p:txBody>
      </p:sp>
      <p:sp>
        <p:nvSpPr>
          <p:cNvPr id="9" name="灯片编号占位符 8"/>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544213AF-26F6-41FA-8D85-E2C5388D6E58}" type="datetimeFigureOut">
              <a:rPr lang="en-US" smtClean="0"/>
              <a:pPr/>
              <a:t>6/5/2013</a:t>
            </a:fld>
            <a:endParaRPr lang="en-US"/>
          </a:p>
        </p:txBody>
      </p:sp>
      <p:sp>
        <p:nvSpPr>
          <p:cNvPr id="4" name="页脚占位符 3"/>
          <p:cNvSpPr>
            <a:spLocks noGrp="1"/>
          </p:cNvSpPr>
          <p:nvPr>
            <p:ph type="ftr" sz="quarter" idx="11"/>
          </p:nvPr>
        </p:nvSpPr>
        <p:spPr/>
        <p:txBody>
          <a:bodyPr/>
          <a:lstStyle>
            <a:extLst/>
          </a:lstStyle>
          <a:p>
            <a:endParaRPr kumimoji="0" lang="en-US"/>
          </a:p>
        </p:txBody>
      </p:sp>
      <p:sp>
        <p:nvSpPr>
          <p:cNvPr id="5" name="灯片编号占位符 4"/>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44213AF-26F6-41FA-8D85-E2C5388D6E58}" type="datetimeFigureOut">
              <a:rPr lang="en-US" smtClean="0"/>
              <a:pPr/>
              <a:t>6/5/2013</a:t>
            </a:fld>
            <a:endParaRPr lang="en-US"/>
          </a:p>
        </p:txBody>
      </p:sp>
      <p:sp>
        <p:nvSpPr>
          <p:cNvPr id="3" name="页脚占位符 2"/>
          <p:cNvSpPr>
            <a:spLocks noGrp="1"/>
          </p:cNvSpPr>
          <p:nvPr>
            <p:ph type="ftr" sz="quarter" idx="11"/>
          </p:nvPr>
        </p:nvSpPr>
        <p:spPr/>
        <p:txBody>
          <a:bodyPr/>
          <a:lstStyle>
            <a:extLst/>
          </a:lstStyle>
          <a:p>
            <a:endParaRPr kumimoji="0" lang="en-US"/>
          </a:p>
        </p:txBody>
      </p:sp>
      <p:sp>
        <p:nvSpPr>
          <p:cNvPr id="4" name="灯片编号占位符 3"/>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544213AF-26F6-41FA-8D85-E2C5388D6E58}" type="datetimeFigureOut">
              <a:rPr lang="en-US" smtClean="0"/>
              <a:pPr/>
              <a:t>6/5/2013</a:t>
            </a:fld>
            <a:endParaRPr lang="en-US"/>
          </a:p>
        </p:txBody>
      </p:sp>
      <p:sp>
        <p:nvSpPr>
          <p:cNvPr id="6" name="页脚占位符 5"/>
          <p:cNvSpPr>
            <a:spLocks noGrp="1"/>
          </p:cNvSpPr>
          <p:nvPr>
            <p:ph type="ftr" sz="quarter" idx="11"/>
          </p:nvPr>
        </p:nvSpPr>
        <p:spPr/>
        <p:txBody>
          <a:bodyPr/>
          <a:lstStyle>
            <a:extLst/>
          </a:lstStyle>
          <a:p>
            <a:endParaRPr kumimoji="0" lang="en-US"/>
          </a:p>
        </p:txBody>
      </p:sp>
      <p:sp>
        <p:nvSpPr>
          <p:cNvPr id="7" name="灯片编号占位符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44213AF-26F6-41FA-8D85-E2C5388D6E58}" type="datetimeFigureOut">
              <a:rPr lang="en-US" smtClean="0"/>
              <a:pPr/>
              <a:t>6/5/2013</a:t>
            </a:fld>
            <a:endParaRPr lang="en-US">
              <a:solidFill>
                <a:schemeClr val="tx1"/>
              </a:solidFill>
            </a:endParaRPr>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a:t>‹#›</a:t>
            </a:fld>
            <a:endParaRPr kumimoji="0" lang="en-US">
              <a:solidFill>
                <a:schemeClr val="tx1"/>
              </a:solidFill>
            </a:endParaRPr>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44213AF-26F6-41FA-8D85-E2C5388D6E58}" type="datetimeFigureOut">
              <a:rPr lang="en-US" smtClean="0"/>
              <a:pPr/>
              <a:t>6/5/2013</a:t>
            </a:fld>
            <a:endParaRPr lang="en-US" sz="1000" dirty="0">
              <a:solidFill>
                <a:schemeClr val="tx1"/>
              </a:solidFill>
            </a:endParaRPr>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qijiasi001@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85860"/>
            <a:ext cx="9144000" cy="1367809"/>
          </a:xfrm>
        </p:spPr>
        <p:txBody>
          <a:bodyPr>
            <a:normAutofit/>
          </a:bodyPr>
          <a:lstStyle/>
          <a:p>
            <a:pPr algn="ctr"/>
            <a:r>
              <a:rPr lang="zh-CN" altLang="en-US" sz="4000" dirty="0" smtClean="0">
                <a:latin typeface="幼圆" pitchFamily="49" charset="-122"/>
                <a:ea typeface="幼圆" pitchFamily="49" charset="-122"/>
              </a:rPr>
              <a:t>嵌入式</a:t>
            </a:r>
            <a:r>
              <a:rPr lang="en-US" altLang="zh-CN" sz="4000" dirty="0" smtClean="0">
                <a:latin typeface="幼圆" pitchFamily="49" charset="-122"/>
                <a:ea typeface="幼圆" pitchFamily="49" charset="-122"/>
              </a:rPr>
              <a:t>ARM</a:t>
            </a:r>
            <a:r>
              <a:rPr lang="zh-CN" altLang="en-US" sz="4000" dirty="0" smtClean="0">
                <a:latin typeface="幼圆" pitchFamily="49" charset="-122"/>
                <a:ea typeface="幼圆" pitchFamily="49" charset="-122"/>
              </a:rPr>
              <a:t>体系入门与嵌入式</a:t>
            </a:r>
            <a:r>
              <a:rPr lang="en-US" altLang="zh-CN" sz="4000" dirty="0" smtClean="0">
                <a:latin typeface="幼圆" pitchFamily="49" charset="-122"/>
                <a:ea typeface="幼圆" pitchFamily="49" charset="-122"/>
              </a:rPr>
              <a:t>C</a:t>
            </a:r>
            <a:r>
              <a:rPr lang="zh-CN" altLang="en-US" sz="4000" dirty="0" smtClean="0">
                <a:latin typeface="幼圆" pitchFamily="49" charset="-122"/>
                <a:ea typeface="幼圆" pitchFamily="49" charset="-122"/>
              </a:rPr>
              <a:t>语言训练 </a:t>
            </a:r>
            <a:endParaRPr lang="zh-CN" altLang="en-US" sz="4000" dirty="0">
              <a:latin typeface="幼圆" pitchFamily="49" charset="-122"/>
              <a:ea typeface="幼圆" pitchFamily="49" charset="-122"/>
            </a:endParaRPr>
          </a:p>
        </p:txBody>
      </p:sp>
      <p:sp>
        <p:nvSpPr>
          <p:cNvPr id="3" name="副标题 2"/>
          <p:cNvSpPr>
            <a:spLocks noGrp="1"/>
          </p:cNvSpPr>
          <p:nvPr>
            <p:ph type="subTitle" idx="1"/>
          </p:nvPr>
        </p:nvSpPr>
        <p:spPr>
          <a:xfrm>
            <a:off x="1142976" y="3286124"/>
            <a:ext cx="7772400" cy="1199704"/>
          </a:xfrm>
        </p:spPr>
        <p:txBody>
          <a:bodyPr/>
          <a:lstStyle/>
          <a:p>
            <a:r>
              <a:rPr lang="zh-CN" altLang="en-US" dirty="0" smtClean="0">
                <a:latin typeface="幼圆" pitchFamily="49" charset="-122"/>
                <a:ea typeface="幼圆" pitchFamily="49" charset="-122"/>
              </a:rPr>
              <a:t>一步步教你写简单嵌入式操作系统</a:t>
            </a:r>
            <a:endParaRPr lang="zh-CN" altLang="en-US" dirty="0"/>
          </a:p>
        </p:txBody>
      </p:sp>
      <p:sp>
        <p:nvSpPr>
          <p:cNvPr id="4" name="TextBox 3"/>
          <p:cNvSpPr txBox="1"/>
          <p:nvPr/>
        </p:nvSpPr>
        <p:spPr>
          <a:xfrm>
            <a:off x="2357422" y="5572140"/>
            <a:ext cx="5572164" cy="923330"/>
          </a:xfrm>
          <a:prstGeom prst="rect">
            <a:avLst/>
          </a:prstGeom>
          <a:noFill/>
        </p:spPr>
        <p:txBody>
          <a:bodyPr wrap="square" rtlCol="0">
            <a:spAutoFit/>
          </a:bodyPr>
          <a:lstStyle/>
          <a:p>
            <a:r>
              <a:rPr lang="zh-CN" altLang="en-US" dirty="0" smtClean="0"/>
              <a:t>演讲人：施家琪</a:t>
            </a:r>
            <a:endParaRPr lang="en-US" altLang="zh-CN" dirty="0" smtClean="0"/>
          </a:p>
          <a:p>
            <a:r>
              <a:rPr lang="zh-CN" altLang="en-US" dirty="0" smtClean="0"/>
              <a:t>邮箱：</a:t>
            </a:r>
            <a:r>
              <a:rPr lang="en-US" altLang="zh-CN" dirty="0" smtClean="0">
                <a:hlinkClick r:id="rId2"/>
              </a:rPr>
              <a:t>qijiasi001@gmail.com</a:t>
            </a:r>
            <a:endParaRPr lang="en-US" altLang="zh-CN" dirty="0" smtClean="0"/>
          </a:p>
          <a:p>
            <a:r>
              <a:rPr lang="en-US" altLang="zh-CN" dirty="0" smtClean="0"/>
              <a:t>QQ</a:t>
            </a:r>
            <a:r>
              <a:rPr lang="zh-CN" altLang="en-US" dirty="0" smtClean="0"/>
              <a:t>：</a:t>
            </a:r>
            <a:r>
              <a:rPr lang="en-US" altLang="zh-CN" dirty="0" smtClean="0"/>
              <a:t>419535348</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1</a:t>
            </a:r>
            <a:endParaRPr lang="zh-CN" altLang="en-US" dirty="0"/>
          </a:p>
        </p:txBody>
      </p:sp>
      <p:sp>
        <p:nvSpPr>
          <p:cNvPr id="3" name="标题 2"/>
          <p:cNvSpPr>
            <a:spLocks noGrp="1"/>
          </p:cNvSpPr>
          <p:nvPr>
            <p:ph type="title"/>
          </p:nvPr>
        </p:nvSpPr>
        <p:spPr/>
        <p:txBody>
          <a:bodyPr/>
          <a:lstStyle/>
          <a:p>
            <a:r>
              <a:rPr lang="zh-CN" altLang="en-US" dirty="0" smtClean="0"/>
              <a:t>不同模式下的通用寄存器</a:t>
            </a:r>
            <a:endParaRPr lang="zh-CN" altLang="en-US" dirty="0"/>
          </a:p>
        </p:txBody>
      </p:sp>
      <p:pic>
        <p:nvPicPr>
          <p:cNvPr id="4" name="Picture 2"/>
          <p:cNvPicPr>
            <a:picLocks noChangeAspect="1" noChangeArrowheads="1"/>
          </p:cNvPicPr>
          <p:nvPr/>
        </p:nvPicPr>
        <p:blipFill>
          <a:blip r:embed="rId2"/>
          <a:srcRect/>
          <a:stretch>
            <a:fillRect/>
          </a:stretch>
        </p:blipFill>
        <p:spPr bwMode="auto">
          <a:xfrm>
            <a:off x="1928794" y="1428736"/>
            <a:ext cx="6572296" cy="4948736"/>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t>我们这里讨论异常或中断发生时硬件的动作（除复位以外）</a:t>
            </a:r>
            <a:endParaRPr lang="en-US" altLang="zh-CN" dirty="0" smtClean="0"/>
          </a:p>
          <a:p>
            <a:r>
              <a:rPr lang="zh-CN" altLang="en-US" dirty="0" smtClean="0"/>
              <a:t>在异常发生时，硬件自动完成以下工作：</a:t>
            </a:r>
            <a:endParaRPr lang="en-US" altLang="zh-CN" dirty="0" smtClean="0"/>
          </a:p>
          <a:p>
            <a:r>
              <a:rPr lang="en-US" altLang="zh-CN" dirty="0" smtClean="0"/>
              <a:t>1. </a:t>
            </a:r>
            <a:r>
              <a:rPr lang="zh-CN" altLang="en-US" dirty="0" smtClean="0"/>
              <a:t>保存执行状态，硬件将异常前的</a:t>
            </a:r>
            <a:r>
              <a:rPr lang="en-US" altLang="zh-CN" dirty="0" smtClean="0"/>
              <a:t>CPSR</a:t>
            </a:r>
            <a:r>
              <a:rPr lang="zh-CN" altLang="en-US" dirty="0" smtClean="0"/>
              <a:t>寄存器的内容复制到对应异常模式下的</a:t>
            </a:r>
            <a:r>
              <a:rPr lang="en-US" altLang="zh-CN" dirty="0" smtClean="0"/>
              <a:t>SPSR</a:t>
            </a:r>
            <a:r>
              <a:rPr lang="zh-CN" altLang="en-US" dirty="0" smtClean="0"/>
              <a:t>中。</a:t>
            </a:r>
            <a:endParaRPr lang="en-US" altLang="zh-CN" dirty="0" smtClean="0"/>
          </a:p>
          <a:p>
            <a:r>
              <a:rPr lang="en-US" altLang="zh-CN" dirty="0" smtClean="0"/>
              <a:t>2. </a:t>
            </a:r>
            <a:r>
              <a:rPr lang="zh-CN" altLang="en-US" dirty="0" smtClean="0"/>
              <a:t>模式切换，硬件将改变</a:t>
            </a:r>
            <a:r>
              <a:rPr lang="en-US" altLang="zh-CN" dirty="0" smtClean="0"/>
              <a:t>CPSR</a:t>
            </a:r>
            <a:r>
              <a:rPr lang="zh-CN" altLang="en-US" dirty="0" smtClean="0"/>
              <a:t>的模式位，切换到对应模式下，与此同时将</a:t>
            </a:r>
            <a:r>
              <a:rPr lang="en-US" altLang="zh-CN" dirty="0" smtClean="0"/>
              <a:t>CPSR</a:t>
            </a:r>
            <a:r>
              <a:rPr lang="zh-CN" altLang="en-US" dirty="0" smtClean="0"/>
              <a:t>的</a:t>
            </a:r>
            <a:r>
              <a:rPr lang="en-US" altLang="zh-CN" dirty="0" smtClean="0"/>
              <a:t>I</a:t>
            </a:r>
            <a:r>
              <a:rPr lang="zh-CN" altLang="en-US" dirty="0" smtClean="0"/>
              <a:t>位和</a:t>
            </a:r>
            <a:r>
              <a:rPr lang="en-US" altLang="zh-CN" dirty="0" smtClean="0"/>
              <a:t>F</a:t>
            </a:r>
            <a:r>
              <a:rPr lang="zh-CN" altLang="en-US" dirty="0" smtClean="0"/>
              <a:t>位置一，也就是屏蔽所有中断。</a:t>
            </a:r>
            <a:endParaRPr lang="en-US" altLang="zh-CN" dirty="0" smtClean="0"/>
          </a:p>
          <a:p>
            <a:r>
              <a:rPr lang="en-US" altLang="zh-CN" dirty="0" smtClean="0"/>
              <a:t>3. </a:t>
            </a:r>
            <a:r>
              <a:rPr lang="zh-CN" altLang="en-US" dirty="0" smtClean="0"/>
              <a:t>保存返回地址，硬件将异常发生时被打断的程序的下一条指令的地址保存到当前异常模式下的</a:t>
            </a:r>
            <a:r>
              <a:rPr lang="en-US" altLang="zh-CN" dirty="0" smtClean="0"/>
              <a:t>LR</a:t>
            </a:r>
            <a:r>
              <a:rPr lang="zh-CN" altLang="en-US" dirty="0" smtClean="0"/>
              <a:t>寄存器中。</a:t>
            </a:r>
            <a:endParaRPr lang="zh-CN" altLang="en-US" dirty="0"/>
          </a:p>
        </p:txBody>
      </p:sp>
      <p:sp>
        <p:nvSpPr>
          <p:cNvPr id="3" name="标题 2"/>
          <p:cNvSpPr>
            <a:spLocks noGrp="1"/>
          </p:cNvSpPr>
          <p:nvPr>
            <p:ph type="title"/>
          </p:nvPr>
        </p:nvSpPr>
        <p:spPr/>
        <p:txBody>
          <a:bodyPr/>
          <a:lstStyle/>
          <a:p>
            <a:r>
              <a:rPr lang="zh-CN" altLang="en-US" dirty="0" smtClean="0"/>
              <a:t>异常发生时硬件的动作</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4. </a:t>
            </a:r>
            <a:r>
              <a:rPr lang="zh-CN" altLang="en-US" dirty="0" smtClean="0"/>
              <a:t>跳入中断向量表对应位置。硬件将改变</a:t>
            </a:r>
            <a:r>
              <a:rPr lang="en-US" altLang="zh-CN" dirty="0" smtClean="0"/>
              <a:t>PC</a:t>
            </a:r>
            <a:r>
              <a:rPr lang="zh-CN" altLang="en-US" dirty="0" smtClean="0"/>
              <a:t>寄存器的值，强行跳转到对应异常或中断在向量表中的位置。</a:t>
            </a:r>
            <a:endParaRPr lang="en-US" altLang="zh-CN" dirty="0" smtClean="0"/>
          </a:p>
          <a:p>
            <a:endParaRPr lang="en-US" altLang="zh-CN" dirty="0" smtClean="0"/>
          </a:p>
          <a:p>
            <a:r>
              <a:rPr lang="zh-CN" altLang="en-US" dirty="0" smtClean="0"/>
              <a:t>以上</a:t>
            </a:r>
            <a:r>
              <a:rPr lang="en-US" altLang="zh-CN" dirty="0" smtClean="0"/>
              <a:t>4</a:t>
            </a:r>
            <a:r>
              <a:rPr lang="zh-CN" altLang="en-US" dirty="0" smtClean="0"/>
              <a:t>个操作，为硬件实现，我们只需要知道进入异常或中断的向量表后。我们的</a:t>
            </a:r>
            <a:r>
              <a:rPr lang="en-US" altLang="zh-CN" dirty="0" smtClean="0"/>
              <a:t>SPSR</a:t>
            </a:r>
            <a:r>
              <a:rPr lang="zh-CN" altLang="en-US" dirty="0" smtClean="0"/>
              <a:t>保存着中断前的</a:t>
            </a:r>
            <a:r>
              <a:rPr lang="en-US" altLang="zh-CN" dirty="0" smtClean="0"/>
              <a:t>CPSR</a:t>
            </a:r>
            <a:r>
              <a:rPr lang="zh-CN" altLang="en-US" dirty="0" smtClean="0"/>
              <a:t>的值，我们的</a:t>
            </a:r>
            <a:r>
              <a:rPr lang="en-US" altLang="zh-CN" dirty="0" smtClean="0"/>
              <a:t>LR</a:t>
            </a:r>
            <a:r>
              <a:rPr lang="zh-CN" altLang="en-US" dirty="0" smtClean="0"/>
              <a:t>保存着“返回地址”。而且我们也进入了相关的模式，并且中断暂时被屏蔽。</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异常发生时的硬件动作</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这里我们看到，返回地址被打上了双引号。为什么？</a:t>
            </a:r>
            <a:endParaRPr lang="en-US" altLang="zh-CN" dirty="0" smtClean="0"/>
          </a:p>
          <a:p>
            <a:r>
              <a:rPr lang="zh-CN" altLang="en-US" dirty="0" smtClean="0"/>
              <a:t>这是因为，进入中断或异常后，跳入中断向量表后，</a:t>
            </a:r>
            <a:r>
              <a:rPr lang="en-US" altLang="zh-CN" dirty="0" smtClean="0"/>
              <a:t>LR</a:t>
            </a:r>
            <a:r>
              <a:rPr lang="zh-CN" altLang="en-US" dirty="0" smtClean="0"/>
              <a:t>保存的地址不一定是正确的返回地址。</a:t>
            </a:r>
            <a:endParaRPr lang="en-US" altLang="zh-CN" dirty="0" smtClean="0"/>
          </a:p>
          <a:p>
            <a:endParaRPr lang="en-US" altLang="zh-CN" dirty="0" smtClean="0"/>
          </a:p>
          <a:p>
            <a:r>
              <a:rPr lang="zh-CN" altLang="en-US" dirty="0" smtClean="0"/>
              <a:t>为什么会出现这种问题？</a:t>
            </a:r>
            <a:endParaRPr lang="en-US" altLang="zh-CN" dirty="0" smtClean="0"/>
          </a:p>
          <a:p>
            <a:endParaRPr lang="en-US" altLang="zh-CN" dirty="0" smtClean="0"/>
          </a:p>
          <a:p>
            <a:r>
              <a:rPr lang="zh-CN" altLang="en-US" dirty="0" smtClean="0"/>
              <a:t>问题的原因来自于</a:t>
            </a:r>
            <a:r>
              <a:rPr lang="en-US" altLang="zh-CN" dirty="0" smtClean="0"/>
              <a:t>ARM</a:t>
            </a:r>
            <a:r>
              <a:rPr lang="zh-CN" altLang="en-US" dirty="0" smtClean="0"/>
              <a:t>的流水线。</a:t>
            </a:r>
            <a:endParaRPr lang="zh-CN" altLang="en-US" dirty="0"/>
          </a:p>
        </p:txBody>
      </p:sp>
      <p:sp>
        <p:nvSpPr>
          <p:cNvPr id="3" name="标题 2"/>
          <p:cNvSpPr>
            <a:spLocks noGrp="1"/>
          </p:cNvSpPr>
          <p:nvPr>
            <p:ph type="title"/>
          </p:nvPr>
        </p:nvSpPr>
        <p:spPr/>
        <p:txBody>
          <a:bodyPr/>
          <a:lstStyle/>
          <a:p>
            <a:r>
              <a:rPr lang="zh-CN" altLang="en-US" dirty="0" smtClean="0"/>
              <a:t>异常或中断的“返回地址”</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ARM</a:t>
            </a:r>
            <a:r>
              <a:rPr lang="zh-CN" altLang="en-US" dirty="0" smtClean="0"/>
              <a:t>最早版本采用</a:t>
            </a:r>
            <a:r>
              <a:rPr lang="en-US" altLang="zh-CN" dirty="0" smtClean="0"/>
              <a:t>3</a:t>
            </a:r>
            <a:r>
              <a:rPr lang="zh-CN" altLang="en-US" dirty="0" smtClean="0"/>
              <a:t>级流水线，这</a:t>
            </a:r>
            <a:r>
              <a:rPr lang="en-US" altLang="zh-CN" dirty="0" smtClean="0"/>
              <a:t>3</a:t>
            </a:r>
            <a:r>
              <a:rPr lang="zh-CN" altLang="en-US" dirty="0" smtClean="0"/>
              <a:t>级流水线分别是：取指，译码，执行。</a:t>
            </a:r>
            <a:endParaRPr lang="en-US" altLang="zh-CN" dirty="0" smtClean="0"/>
          </a:p>
          <a:p>
            <a:r>
              <a:rPr lang="en-US" altLang="zh-CN" dirty="0" smtClean="0"/>
              <a:t>CPU</a:t>
            </a:r>
            <a:r>
              <a:rPr lang="zh-CN" altLang="en-US" dirty="0" smtClean="0"/>
              <a:t>由于采用这种</a:t>
            </a:r>
            <a:r>
              <a:rPr lang="en-US" altLang="zh-CN" dirty="0" smtClean="0"/>
              <a:t>3</a:t>
            </a:r>
            <a:r>
              <a:rPr lang="zh-CN" altLang="en-US" dirty="0" smtClean="0"/>
              <a:t>级流水线的技术造成了</a:t>
            </a:r>
            <a:r>
              <a:rPr lang="en-US" altLang="zh-CN" dirty="0" smtClean="0"/>
              <a:t>PC</a:t>
            </a:r>
            <a:r>
              <a:rPr lang="zh-CN" altLang="en-US" dirty="0" smtClean="0"/>
              <a:t>寄存器的值不能真正反映当前正在执行的指令的地址。</a:t>
            </a:r>
            <a:endParaRPr lang="en-US" altLang="zh-CN" dirty="0" smtClean="0"/>
          </a:p>
          <a:p>
            <a:r>
              <a:rPr lang="zh-CN" altLang="en-US" dirty="0" smtClean="0"/>
              <a:t>当某条指令在执行的时候，实际上已经进行了两次取指。此时</a:t>
            </a:r>
            <a:r>
              <a:rPr lang="en-US" altLang="zh-CN" dirty="0" smtClean="0"/>
              <a:t>PC</a:t>
            </a:r>
            <a:r>
              <a:rPr lang="zh-CN" altLang="en-US" dirty="0" smtClean="0"/>
              <a:t>已经更新到了当前执行指令的后两条指令了。所以真实的</a:t>
            </a:r>
            <a:r>
              <a:rPr lang="en-US" altLang="zh-CN" dirty="0" smtClean="0"/>
              <a:t>PC</a:t>
            </a:r>
            <a:r>
              <a:rPr lang="zh-CN" altLang="en-US" dirty="0" smtClean="0"/>
              <a:t>应该等于</a:t>
            </a:r>
            <a:r>
              <a:rPr lang="en-US" altLang="zh-CN" dirty="0" smtClean="0"/>
              <a:t>PC</a:t>
            </a:r>
            <a:r>
              <a:rPr lang="zh-CN" altLang="en-US" dirty="0" smtClean="0"/>
              <a:t>寄存器的值减去</a:t>
            </a:r>
            <a:r>
              <a:rPr lang="en-US" altLang="zh-CN" dirty="0" smtClean="0"/>
              <a:t>8</a:t>
            </a:r>
            <a:r>
              <a:rPr lang="zh-CN" altLang="en-US" dirty="0" smtClean="0"/>
              <a:t>（每条指令</a:t>
            </a:r>
            <a:r>
              <a:rPr lang="en-US" altLang="zh-CN" dirty="0" smtClean="0"/>
              <a:t>32</a:t>
            </a:r>
            <a:r>
              <a:rPr lang="zh-CN" altLang="en-US" dirty="0" smtClean="0"/>
              <a:t>位，</a:t>
            </a:r>
            <a:r>
              <a:rPr lang="en-US" altLang="zh-CN" dirty="0" smtClean="0"/>
              <a:t>4</a:t>
            </a:r>
            <a:r>
              <a:rPr lang="zh-CN" altLang="en-US" dirty="0" smtClean="0"/>
              <a:t>字节）</a:t>
            </a:r>
            <a:r>
              <a:rPr lang="en-US" altLang="zh-CN" dirty="0" smtClean="0"/>
              <a:t>.</a:t>
            </a:r>
          </a:p>
          <a:p>
            <a:r>
              <a:rPr lang="en-US" altLang="zh-CN" dirty="0" smtClean="0"/>
              <a:t>     PC` = PC - 8</a:t>
            </a:r>
            <a:endParaRPr lang="zh-CN" altLang="en-US" dirty="0"/>
          </a:p>
        </p:txBody>
      </p:sp>
      <p:sp>
        <p:nvSpPr>
          <p:cNvPr id="3" name="标题 2"/>
          <p:cNvSpPr>
            <a:spLocks noGrp="1"/>
          </p:cNvSpPr>
          <p:nvPr>
            <p:ph type="title"/>
          </p:nvPr>
        </p:nvSpPr>
        <p:spPr/>
        <p:txBody>
          <a:bodyPr/>
          <a:lstStyle/>
          <a:p>
            <a:r>
              <a:rPr lang="en-US" altLang="zh-CN" dirty="0" smtClean="0"/>
              <a:t>ARM</a:t>
            </a:r>
            <a:r>
              <a:rPr lang="zh-CN" altLang="en-US" dirty="0" smtClean="0"/>
              <a:t>流水线</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我们刚才说到，异常发生后异常的返回地址会保存在异常模式下的</a:t>
            </a:r>
            <a:r>
              <a:rPr lang="en-US" altLang="zh-CN" dirty="0" smtClean="0"/>
              <a:t>LR</a:t>
            </a:r>
            <a:r>
              <a:rPr lang="zh-CN" altLang="en-US" dirty="0" smtClean="0"/>
              <a:t>当中。此时硬件会自作聪明的为我们修正下一条指令的地址。也就是将</a:t>
            </a:r>
            <a:r>
              <a:rPr lang="en-US" altLang="zh-CN" dirty="0" smtClean="0"/>
              <a:t>PC-4</a:t>
            </a:r>
            <a:r>
              <a:rPr lang="zh-CN" altLang="en-US" dirty="0" smtClean="0"/>
              <a:t>保存在异常模式的</a:t>
            </a:r>
            <a:r>
              <a:rPr lang="en-US" altLang="zh-CN" dirty="0" smtClean="0"/>
              <a:t>LR</a:t>
            </a:r>
            <a:r>
              <a:rPr lang="zh-CN" altLang="en-US" dirty="0" smtClean="0"/>
              <a:t>当中。</a:t>
            </a:r>
            <a:endParaRPr lang="en-US" altLang="zh-CN" dirty="0" smtClean="0"/>
          </a:p>
          <a:p>
            <a:r>
              <a:rPr lang="zh-CN" altLang="en-US" dirty="0" smtClean="0"/>
              <a:t>但是这个值不一定正确，不同的模式下这个值可能需要一定的修正。</a:t>
            </a:r>
            <a:endParaRPr lang="zh-CN" altLang="en-US" dirty="0"/>
          </a:p>
        </p:txBody>
      </p:sp>
      <p:sp>
        <p:nvSpPr>
          <p:cNvPr id="3" name="标题 2"/>
          <p:cNvSpPr>
            <a:spLocks noGrp="1"/>
          </p:cNvSpPr>
          <p:nvPr>
            <p:ph type="title"/>
          </p:nvPr>
        </p:nvSpPr>
        <p:spPr/>
        <p:txBody>
          <a:bodyPr/>
          <a:lstStyle/>
          <a:p>
            <a:r>
              <a:rPr lang="zh-CN" altLang="en-US" dirty="0" smtClean="0"/>
              <a:t>流水线对异常返回的影响</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之前讲过了，中断都是在执行完一条指令后检查中断线是否有效。当中断线有效时，</a:t>
            </a:r>
            <a:r>
              <a:rPr lang="en-US" altLang="zh-CN" dirty="0" smtClean="0"/>
              <a:t>PC</a:t>
            </a:r>
            <a:r>
              <a:rPr lang="zh-CN" altLang="en-US" dirty="0" smtClean="0"/>
              <a:t>已经更新，也就是已经开始取值，此时</a:t>
            </a:r>
            <a:r>
              <a:rPr lang="en-US" altLang="zh-CN" dirty="0" smtClean="0"/>
              <a:t>PC </a:t>
            </a:r>
            <a:r>
              <a:rPr lang="zh-CN" altLang="en-US" dirty="0" smtClean="0"/>
              <a:t>已经指向了当前指令后面</a:t>
            </a:r>
            <a:r>
              <a:rPr lang="en-US" altLang="zh-CN" dirty="0" smtClean="0"/>
              <a:t>3</a:t>
            </a:r>
            <a:r>
              <a:rPr lang="zh-CN" altLang="en-US" dirty="0" smtClean="0"/>
              <a:t>条。我们需要将当前指令后面那条保存到</a:t>
            </a:r>
            <a:r>
              <a:rPr lang="en-US" altLang="zh-CN" dirty="0" smtClean="0"/>
              <a:t>LR</a:t>
            </a:r>
            <a:r>
              <a:rPr lang="zh-CN" altLang="en-US" dirty="0" smtClean="0"/>
              <a:t>中。而硬件是将</a:t>
            </a:r>
            <a:r>
              <a:rPr lang="en-US" altLang="zh-CN" dirty="0" smtClean="0"/>
              <a:t>PC-4</a:t>
            </a:r>
            <a:r>
              <a:rPr lang="zh-CN" altLang="en-US" dirty="0" smtClean="0"/>
              <a:t>保存到</a:t>
            </a:r>
            <a:r>
              <a:rPr lang="en-US" altLang="zh-CN" dirty="0" smtClean="0"/>
              <a:t>LR</a:t>
            </a:r>
            <a:r>
              <a:rPr lang="zh-CN" altLang="en-US" dirty="0" smtClean="0"/>
              <a:t>中。</a:t>
            </a:r>
            <a:r>
              <a:rPr lang="en-US" altLang="zh-CN" dirty="0" smtClean="0"/>
              <a:t>PC-4</a:t>
            </a:r>
            <a:r>
              <a:rPr lang="zh-CN" altLang="en-US" dirty="0" smtClean="0"/>
              <a:t>也就是当前指令后第二条指令。所以我们需要将</a:t>
            </a:r>
            <a:r>
              <a:rPr lang="en-US" altLang="zh-CN" dirty="0" smtClean="0"/>
              <a:t>LR-4</a:t>
            </a:r>
            <a:r>
              <a:rPr lang="zh-CN" altLang="en-US" dirty="0" smtClean="0"/>
              <a:t>才能得到正确的返回地址。</a:t>
            </a:r>
            <a:endParaRPr lang="en-US" altLang="zh-CN" dirty="0" smtClean="0"/>
          </a:p>
          <a:p>
            <a:r>
              <a:rPr lang="en-US" altLang="zh-CN" dirty="0" smtClean="0"/>
              <a:t>    SUB  LR,   LR, #0X4</a:t>
            </a:r>
            <a:endParaRPr lang="zh-CN" altLang="en-US" dirty="0"/>
          </a:p>
        </p:txBody>
      </p:sp>
      <p:sp>
        <p:nvSpPr>
          <p:cNvPr id="3" name="标题 2"/>
          <p:cNvSpPr>
            <a:spLocks noGrp="1"/>
          </p:cNvSpPr>
          <p:nvPr>
            <p:ph type="title"/>
          </p:nvPr>
        </p:nvSpPr>
        <p:spPr/>
        <p:txBody>
          <a:bodyPr/>
          <a:lstStyle/>
          <a:p>
            <a:r>
              <a:rPr lang="zh-CN" altLang="en-US" dirty="0" smtClean="0"/>
              <a:t>中断</a:t>
            </a:r>
            <a:r>
              <a:rPr lang="en-US" altLang="zh-CN" dirty="0" smtClean="0"/>
              <a:t>/</a:t>
            </a:r>
            <a:r>
              <a:rPr lang="zh-CN" altLang="en-US" dirty="0" smtClean="0"/>
              <a:t>快速中断下地址修正</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t>在指令预取时，如果目标地址是非法的，那么该指令会被标记为有问题。流水线上其他指令还照常执行。但是当执行到这个有问题指令时，会发生指令预取异常。处理完预取异常后，程序需要重新执行这条指令。所以这个情况下，返回地址不是下一条指令而是当前指令。</a:t>
            </a:r>
            <a:endParaRPr lang="en-US" altLang="zh-CN" dirty="0" smtClean="0"/>
          </a:p>
          <a:p>
            <a:r>
              <a:rPr lang="zh-CN" altLang="en-US" dirty="0" smtClean="0"/>
              <a:t>该指令异常在</a:t>
            </a:r>
            <a:r>
              <a:rPr lang="en-US" altLang="zh-CN" dirty="0" smtClean="0"/>
              <a:t>ALU</a:t>
            </a:r>
            <a:r>
              <a:rPr lang="zh-CN" altLang="en-US" dirty="0" smtClean="0"/>
              <a:t>中产生，此时</a:t>
            </a:r>
            <a:r>
              <a:rPr lang="en-US" altLang="zh-CN" dirty="0" smtClean="0"/>
              <a:t>PC</a:t>
            </a:r>
            <a:r>
              <a:rPr lang="zh-CN" altLang="en-US" dirty="0" smtClean="0"/>
              <a:t>没有更新。</a:t>
            </a:r>
            <a:r>
              <a:rPr lang="en-US" altLang="zh-CN" dirty="0" smtClean="0"/>
              <a:t>PC</a:t>
            </a:r>
            <a:r>
              <a:rPr lang="zh-CN" altLang="en-US" dirty="0" smtClean="0"/>
              <a:t>执行当前指令后</a:t>
            </a:r>
            <a:r>
              <a:rPr lang="en-US" altLang="zh-CN" dirty="0" smtClean="0"/>
              <a:t>2</a:t>
            </a:r>
            <a:r>
              <a:rPr lang="zh-CN" altLang="en-US" dirty="0" smtClean="0"/>
              <a:t>条指令。系统仍然将</a:t>
            </a:r>
            <a:r>
              <a:rPr lang="en-US" altLang="zh-CN" dirty="0" smtClean="0"/>
              <a:t>PC-4</a:t>
            </a:r>
            <a:r>
              <a:rPr lang="zh-CN" altLang="en-US" dirty="0" smtClean="0"/>
              <a:t>的值保存到异常模式下的</a:t>
            </a:r>
            <a:r>
              <a:rPr lang="en-US" altLang="zh-CN" dirty="0" smtClean="0"/>
              <a:t>LR</a:t>
            </a:r>
            <a:r>
              <a:rPr lang="zh-CN" altLang="en-US" dirty="0" smtClean="0"/>
              <a:t>。我们需要将这个</a:t>
            </a:r>
            <a:r>
              <a:rPr lang="en-US" altLang="zh-CN" dirty="0" smtClean="0"/>
              <a:t>LR-4</a:t>
            </a:r>
            <a:r>
              <a:rPr lang="zh-CN" altLang="en-US" dirty="0" smtClean="0"/>
              <a:t>得到发生异常指令的地址。</a:t>
            </a:r>
            <a:endParaRPr lang="en-US" altLang="zh-CN" dirty="0" smtClean="0"/>
          </a:p>
          <a:p>
            <a:r>
              <a:rPr lang="en-US" altLang="zh-CN" dirty="0" smtClean="0"/>
              <a:t>    SUB   LR,  LR, #0X4</a:t>
            </a:r>
          </a:p>
        </p:txBody>
      </p:sp>
      <p:sp>
        <p:nvSpPr>
          <p:cNvPr id="3" name="标题 2"/>
          <p:cNvSpPr>
            <a:spLocks noGrp="1"/>
          </p:cNvSpPr>
          <p:nvPr>
            <p:ph type="title"/>
          </p:nvPr>
        </p:nvSpPr>
        <p:spPr/>
        <p:txBody>
          <a:bodyPr/>
          <a:lstStyle/>
          <a:p>
            <a:r>
              <a:rPr lang="zh-CN" altLang="en-US" dirty="0" smtClean="0"/>
              <a:t>指令预取异常下地址修正</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未定义指令异常同样在</a:t>
            </a:r>
            <a:r>
              <a:rPr lang="en-US" altLang="zh-CN" dirty="0" smtClean="0"/>
              <a:t>ALU</a:t>
            </a:r>
            <a:r>
              <a:rPr lang="zh-CN" altLang="en-US" dirty="0" smtClean="0"/>
              <a:t>执行时产生，此时程序计数器</a:t>
            </a:r>
            <a:r>
              <a:rPr lang="en-US" altLang="zh-CN" dirty="0" smtClean="0"/>
              <a:t>PC</a:t>
            </a:r>
            <a:r>
              <a:rPr lang="zh-CN" altLang="en-US" dirty="0" smtClean="0"/>
              <a:t>没有更新，指向当前指令后第二条指令。当该异常产生，硬件将</a:t>
            </a:r>
            <a:r>
              <a:rPr lang="en-US" altLang="zh-CN" dirty="0" smtClean="0"/>
              <a:t>PC-4</a:t>
            </a:r>
            <a:r>
              <a:rPr lang="zh-CN" altLang="en-US" dirty="0" smtClean="0"/>
              <a:t>的地址保存到</a:t>
            </a:r>
            <a:r>
              <a:rPr lang="en-US" altLang="zh-CN" dirty="0" smtClean="0"/>
              <a:t>LR</a:t>
            </a:r>
            <a:r>
              <a:rPr lang="zh-CN" altLang="en-US" dirty="0" smtClean="0"/>
              <a:t>中。我们返回也要返回到异常指令的下一条指令当中。</a:t>
            </a:r>
            <a:endParaRPr lang="en-US" altLang="zh-CN" dirty="0" smtClean="0"/>
          </a:p>
          <a:p>
            <a:r>
              <a:rPr lang="zh-CN" altLang="en-US" dirty="0" smtClean="0"/>
              <a:t>所以该情况下不需要修正。</a:t>
            </a:r>
            <a:endParaRPr lang="en-US" altLang="zh-CN" dirty="0" smtClean="0"/>
          </a:p>
          <a:p>
            <a:endParaRPr lang="en-US" altLang="zh-CN" dirty="0" smtClean="0"/>
          </a:p>
          <a:p>
            <a:r>
              <a:rPr lang="zh-CN" altLang="en-US" dirty="0" smtClean="0"/>
              <a:t>未定义指令异常通常用于实现断点。</a:t>
            </a:r>
            <a:endParaRPr lang="zh-CN" altLang="en-US" dirty="0"/>
          </a:p>
        </p:txBody>
      </p:sp>
      <p:sp>
        <p:nvSpPr>
          <p:cNvPr id="3" name="标题 2"/>
          <p:cNvSpPr>
            <a:spLocks noGrp="1"/>
          </p:cNvSpPr>
          <p:nvPr>
            <p:ph type="title"/>
          </p:nvPr>
        </p:nvSpPr>
        <p:spPr/>
        <p:txBody>
          <a:bodyPr/>
          <a:lstStyle/>
          <a:p>
            <a:r>
              <a:rPr lang="zh-CN" altLang="en-US" dirty="0" smtClean="0"/>
              <a:t>未定义指令异常下地址修正</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软件中断和未定义异常一样，都是在执行指令时发生异常。此时</a:t>
            </a:r>
            <a:r>
              <a:rPr lang="en-US" altLang="zh-CN" dirty="0" smtClean="0"/>
              <a:t>PC</a:t>
            </a:r>
            <a:r>
              <a:rPr lang="zh-CN" altLang="en-US" dirty="0" smtClean="0"/>
              <a:t>未更新，指向当前指令后面第二条指令。硬件将</a:t>
            </a:r>
            <a:r>
              <a:rPr lang="en-US" altLang="zh-CN" dirty="0" smtClean="0"/>
              <a:t>PC-4</a:t>
            </a:r>
            <a:r>
              <a:rPr lang="zh-CN" altLang="en-US" dirty="0" smtClean="0"/>
              <a:t>的地址保存到</a:t>
            </a:r>
            <a:r>
              <a:rPr lang="en-US" altLang="zh-CN" dirty="0" smtClean="0"/>
              <a:t>LR</a:t>
            </a:r>
            <a:r>
              <a:rPr lang="zh-CN" altLang="en-US" dirty="0" smtClean="0"/>
              <a:t>中，也就是</a:t>
            </a:r>
            <a:r>
              <a:rPr lang="en-US" altLang="zh-CN" dirty="0" smtClean="0"/>
              <a:t>SWI</a:t>
            </a:r>
            <a:r>
              <a:rPr lang="zh-CN" altLang="en-US" dirty="0" smtClean="0"/>
              <a:t>指令之后的那条指令。所以不需要修正返回地址。</a:t>
            </a:r>
            <a:endParaRPr lang="en-US" altLang="zh-CN" dirty="0" smtClean="0"/>
          </a:p>
        </p:txBody>
      </p:sp>
      <p:sp>
        <p:nvSpPr>
          <p:cNvPr id="3" name="标题 2"/>
          <p:cNvSpPr>
            <a:spLocks noGrp="1"/>
          </p:cNvSpPr>
          <p:nvPr>
            <p:ph type="title"/>
          </p:nvPr>
        </p:nvSpPr>
        <p:spPr/>
        <p:txBody>
          <a:bodyPr/>
          <a:lstStyle/>
          <a:p>
            <a:r>
              <a:rPr lang="zh-CN" altLang="en-US" dirty="0" smtClean="0"/>
              <a:t>软件中断异常下地址修正</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什么是中断？什么是轮询？</a:t>
            </a:r>
            <a:endParaRPr lang="en-US" altLang="zh-CN" dirty="0" smtClean="0"/>
          </a:p>
          <a:p>
            <a:endParaRPr lang="en-US" altLang="zh-CN" dirty="0" smtClean="0"/>
          </a:p>
          <a:p>
            <a:r>
              <a:rPr lang="zh-CN" altLang="en-US" dirty="0" smtClean="0"/>
              <a:t>一般</a:t>
            </a:r>
            <a:r>
              <a:rPr lang="en-US" altLang="zh-CN" dirty="0" smtClean="0"/>
              <a:t>CPU</a:t>
            </a:r>
            <a:r>
              <a:rPr lang="zh-CN" altLang="en-US" dirty="0" smtClean="0"/>
              <a:t>中中断的处理过程：</a:t>
            </a:r>
            <a:endParaRPr lang="en-US" altLang="zh-CN" dirty="0" smtClean="0"/>
          </a:p>
          <a:p>
            <a:r>
              <a:rPr lang="en-US" altLang="zh-CN" dirty="0" smtClean="0"/>
              <a:t>1. </a:t>
            </a:r>
            <a:r>
              <a:rPr lang="zh-CN" altLang="en-US" dirty="0" smtClean="0"/>
              <a:t>发生中断，程序跳转到中断处理程序。</a:t>
            </a:r>
            <a:endParaRPr lang="en-US" altLang="zh-CN" dirty="0" smtClean="0"/>
          </a:p>
          <a:p>
            <a:r>
              <a:rPr lang="en-US" altLang="zh-CN" dirty="0" smtClean="0"/>
              <a:t>2. </a:t>
            </a:r>
            <a:r>
              <a:rPr lang="zh-CN" altLang="en-US" dirty="0" smtClean="0"/>
              <a:t>中断处理程序保存当前上下文（保存各种寄存器）</a:t>
            </a:r>
            <a:endParaRPr lang="en-US" altLang="zh-CN" dirty="0" smtClean="0"/>
          </a:p>
          <a:p>
            <a:r>
              <a:rPr lang="en-US" altLang="zh-CN" dirty="0" smtClean="0"/>
              <a:t>3. </a:t>
            </a:r>
            <a:r>
              <a:rPr lang="zh-CN" altLang="en-US" dirty="0" smtClean="0"/>
              <a:t>应答中断，处理中断。</a:t>
            </a:r>
            <a:endParaRPr lang="en-US" altLang="zh-CN" dirty="0" smtClean="0"/>
          </a:p>
          <a:p>
            <a:r>
              <a:rPr lang="en-US" altLang="zh-CN" dirty="0" smtClean="0"/>
              <a:t>4. </a:t>
            </a:r>
            <a:r>
              <a:rPr lang="zh-CN" altLang="en-US" dirty="0" smtClean="0"/>
              <a:t>恢复被中断前的上下文环境（恢复各种寄存器）。</a:t>
            </a:r>
            <a:endParaRPr lang="en-US" altLang="zh-CN" dirty="0" smtClean="0"/>
          </a:p>
          <a:p>
            <a:endParaRPr lang="en-US" altLang="zh-CN" dirty="0" smtClean="0"/>
          </a:p>
        </p:txBody>
      </p:sp>
      <p:sp>
        <p:nvSpPr>
          <p:cNvPr id="3" name="标题 2"/>
          <p:cNvSpPr>
            <a:spLocks noGrp="1"/>
          </p:cNvSpPr>
          <p:nvPr>
            <p:ph type="title"/>
          </p:nvPr>
        </p:nvSpPr>
        <p:spPr/>
        <p:txBody>
          <a:bodyPr/>
          <a:lstStyle/>
          <a:p>
            <a:r>
              <a:rPr lang="zh-CN" altLang="en-US" dirty="0" smtClean="0"/>
              <a:t>中断</a:t>
            </a:r>
            <a:r>
              <a:rPr lang="en-US" altLang="zh-CN" dirty="0" smtClean="0"/>
              <a:t>VS</a:t>
            </a:r>
            <a:r>
              <a:rPr lang="zh-CN" altLang="en-US" dirty="0" smtClean="0"/>
              <a:t>轮询</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发生数据中止异常时，程序需要返回到该有问题的指令处，重新执行该指令。这个异常也就是大名鼎鼎的缺页异常。</a:t>
            </a:r>
            <a:endParaRPr lang="en-US" altLang="zh-CN" dirty="0" smtClean="0"/>
          </a:p>
          <a:p>
            <a:r>
              <a:rPr lang="zh-CN" altLang="en-US" dirty="0" smtClean="0"/>
              <a:t>数据访问中止异常由指令当前指令产生，由于访存较慢，所以当异常发生时</a:t>
            </a:r>
            <a:r>
              <a:rPr lang="en-US" altLang="zh-CN" dirty="0" smtClean="0"/>
              <a:t>PC</a:t>
            </a:r>
            <a:r>
              <a:rPr lang="zh-CN" altLang="en-US" dirty="0" smtClean="0"/>
              <a:t>已经更新。此时</a:t>
            </a:r>
            <a:r>
              <a:rPr lang="en-US" altLang="zh-CN" dirty="0" smtClean="0"/>
              <a:t>PC</a:t>
            </a:r>
            <a:r>
              <a:rPr lang="zh-CN" altLang="en-US" dirty="0" smtClean="0"/>
              <a:t>指向当前指令的后第三条指令。硬件将</a:t>
            </a:r>
            <a:r>
              <a:rPr lang="en-US" altLang="zh-CN" dirty="0" smtClean="0"/>
              <a:t>PC-4</a:t>
            </a:r>
            <a:r>
              <a:rPr lang="zh-CN" altLang="en-US" dirty="0" smtClean="0"/>
              <a:t>的值保存到</a:t>
            </a:r>
            <a:r>
              <a:rPr lang="en-US" altLang="zh-CN" dirty="0" smtClean="0"/>
              <a:t>LR</a:t>
            </a:r>
            <a:r>
              <a:rPr lang="zh-CN" altLang="en-US" dirty="0" smtClean="0"/>
              <a:t>中，这个值是当前指令的后第二条指令。我们需要修正这个返回地址，让其等于当前指令，也就是</a:t>
            </a:r>
            <a:r>
              <a:rPr lang="en-US" altLang="zh-CN" dirty="0" smtClean="0"/>
              <a:t>LR = LR – 8</a:t>
            </a:r>
            <a:r>
              <a:rPr lang="zh-CN" altLang="en-US" dirty="0" smtClean="0"/>
              <a:t>。</a:t>
            </a:r>
            <a:endParaRPr lang="en-US" altLang="zh-CN" dirty="0" smtClean="0"/>
          </a:p>
          <a:p>
            <a:r>
              <a:rPr lang="en-US" altLang="zh-CN" dirty="0" smtClean="0"/>
              <a:t>    SUB  LR,  LR, #0X8</a:t>
            </a:r>
            <a:endParaRPr lang="zh-CN" altLang="en-US" dirty="0"/>
          </a:p>
        </p:txBody>
      </p:sp>
      <p:sp>
        <p:nvSpPr>
          <p:cNvPr id="3" name="标题 2"/>
          <p:cNvSpPr>
            <a:spLocks noGrp="1"/>
          </p:cNvSpPr>
          <p:nvPr>
            <p:ph type="title"/>
          </p:nvPr>
        </p:nvSpPr>
        <p:spPr/>
        <p:txBody>
          <a:bodyPr/>
          <a:lstStyle/>
          <a:p>
            <a:r>
              <a:rPr lang="zh-CN" altLang="en-US" dirty="0" smtClean="0"/>
              <a:t>数据中止异常下的地址修正</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t>我们这里要实现软件中断。</a:t>
            </a:r>
            <a:endParaRPr lang="en-US" altLang="zh-CN" dirty="0" smtClean="0"/>
          </a:p>
          <a:p>
            <a:endParaRPr lang="en-US" altLang="zh-CN" dirty="0" smtClean="0"/>
          </a:p>
          <a:p>
            <a:r>
              <a:rPr lang="zh-CN" altLang="en-US" dirty="0" smtClean="0"/>
              <a:t>软件中断由</a:t>
            </a:r>
            <a:r>
              <a:rPr lang="en-US" altLang="zh-CN" dirty="0" smtClean="0"/>
              <a:t>SWI</a:t>
            </a:r>
            <a:r>
              <a:rPr lang="zh-CN" altLang="en-US" dirty="0" smtClean="0"/>
              <a:t>指令触发，这个指令可以带一个立即数，这个立即数规定了该软件中断的类型。</a:t>
            </a:r>
            <a:endParaRPr lang="en-US" altLang="zh-CN" dirty="0" smtClean="0"/>
          </a:p>
          <a:p>
            <a:endParaRPr lang="en-US" altLang="zh-CN" dirty="0" smtClean="0"/>
          </a:p>
          <a:p>
            <a:endParaRPr lang="en-US" altLang="zh-CN" dirty="0" smtClean="0"/>
          </a:p>
          <a:p>
            <a:r>
              <a:rPr lang="zh-CN" altLang="en-US" dirty="0" smtClean="0"/>
              <a:t>在软件中断中需要通过读取这个指令的机器码来判断这个软件中断号是多少。</a:t>
            </a:r>
            <a:endParaRPr lang="en-US" altLang="zh-CN" dirty="0" smtClean="0"/>
          </a:p>
          <a:p>
            <a:endParaRPr lang="en-US" altLang="zh-CN" dirty="0" smtClean="0"/>
          </a:p>
          <a:p>
            <a:r>
              <a:rPr lang="zh-CN" altLang="en-US" dirty="0" smtClean="0"/>
              <a:t>。。。写代码环节</a:t>
            </a:r>
            <a:endParaRPr lang="en-US" altLang="zh-CN" dirty="0" smtClean="0"/>
          </a:p>
          <a:p>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实现软件中断（系统调用）</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我们的</a:t>
            </a:r>
            <a:r>
              <a:rPr lang="en-US" altLang="zh-CN" dirty="0" smtClean="0"/>
              <a:t>ARM</a:t>
            </a:r>
            <a:r>
              <a:rPr lang="zh-CN" altLang="en-US" dirty="0" smtClean="0"/>
              <a:t>外围设备会有很多，这些设备大多会产生中断。而我们的</a:t>
            </a:r>
            <a:r>
              <a:rPr lang="en-US" altLang="zh-CN" dirty="0" smtClean="0"/>
              <a:t>ARM</a:t>
            </a:r>
            <a:r>
              <a:rPr lang="zh-CN" altLang="en-US" dirty="0" smtClean="0"/>
              <a:t>的中断线只有两条（一条</a:t>
            </a:r>
            <a:r>
              <a:rPr lang="en-US" altLang="zh-CN" dirty="0" smtClean="0"/>
              <a:t>IRQ</a:t>
            </a:r>
            <a:r>
              <a:rPr lang="zh-CN" altLang="en-US" dirty="0" smtClean="0"/>
              <a:t>，一条</a:t>
            </a:r>
            <a:r>
              <a:rPr lang="en-US" altLang="zh-CN" dirty="0" smtClean="0"/>
              <a:t>FIQ</a:t>
            </a:r>
            <a:r>
              <a:rPr lang="zh-CN" altLang="en-US" dirty="0" smtClean="0"/>
              <a:t>）那么如果来使外围设备的中断能传给</a:t>
            </a:r>
            <a:r>
              <a:rPr lang="en-US" altLang="zh-CN" dirty="0" smtClean="0"/>
              <a:t>ARM</a:t>
            </a:r>
            <a:r>
              <a:rPr lang="zh-CN" altLang="en-US" dirty="0" smtClean="0"/>
              <a:t>内核呢？</a:t>
            </a:r>
            <a:endParaRPr lang="en-US" altLang="zh-CN" dirty="0" smtClean="0"/>
          </a:p>
          <a:p>
            <a:endParaRPr lang="en-US" altLang="zh-CN" dirty="0" smtClean="0"/>
          </a:p>
          <a:p>
            <a:r>
              <a:rPr lang="zh-CN" altLang="en-US" dirty="0" smtClean="0"/>
              <a:t>一般</a:t>
            </a:r>
            <a:r>
              <a:rPr lang="en-US" altLang="zh-CN" dirty="0" smtClean="0"/>
              <a:t>SOC</a:t>
            </a:r>
            <a:r>
              <a:rPr lang="zh-CN" altLang="en-US" dirty="0" smtClean="0"/>
              <a:t>芯片在</a:t>
            </a:r>
            <a:r>
              <a:rPr lang="en-US" altLang="zh-CN" dirty="0" smtClean="0"/>
              <a:t>CPU</a:t>
            </a:r>
            <a:r>
              <a:rPr lang="zh-CN" altLang="en-US" dirty="0" smtClean="0"/>
              <a:t>内核外部会有一个中断控制器，中断控制器用来判断当前哪个中断发生。外设将中断线直接连接到中断控制器而非</a:t>
            </a:r>
            <a:r>
              <a:rPr lang="en-US" altLang="zh-CN" dirty="0" smtClean="0"/>
              <a:t>ARM</a:t>
            </a:r>
            <a:r>
              <a:rPr lang="zh-CN" altLang="en-US" dirty="0" smtClean="0"/>
              <a:t>内核。</a:t>
            </a:r>
            <a:endParaRPr lang="zh-CN" altLang="en-US" dirty="0"/>
          </a:p>
        </p:txBody>
      </p:sp>
      <p:sp>
        <p:nvSpPr>
          <p:cNvPr id="3" name="标题 2"/>
          <p:cNvSpPr>
            <a:spLocks noGrp="1"/>
          </p:cNvSpPr>
          <p:nvPr>
            <p:ph type="title"/>
          </p:nvPr>
        </p:nvSpPr>
        <p:spPr/>
        <p:txBody>
          <a:bodyPr/>
          <a:lstStyle/>
          <a:p>
            <a:r>
              <a:rPr lang="zh-CN" altLang="en-US" dirty="0" smtClean="0"/>
              <a:t>中断控制器</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以下为</a:t>
            </a:r>
            <a:r>
              <a:rPr lang="en-US" altLang="zh-CN" dirty="0" smtClean="0"/>
              <a:t>S3C2440</a:t>
            </a:r>
            <a:r>
              <a:rPr lang="zh-CN" altLang="en-US" dirty="0" smtClean="0"/>
              <a:t>中断控制器的中断处理过程</a:t>
            </a:r>
            <a:endParaRPr lang="zh-CN" altLang="en-US" dirty="0"/>
          </a:p>
        </p:txBody>
      </p:sp>
      <p:sp>
        <p:nvSpPr>
          <p:cNvPr id="3" name="标题 2"/>
          <p:cNvSpPr>
            <a:spLocks noGrp="1"/>
          </p:cNvSpPr>
          <p:nvPr>
            <p:ph type="title"/>
          </p:nvPr>
        </p:nvSpPr>
        <p:spPr/>
        <p:txBody>
          <a:bodyPr/>
          <a:lstStyle/>
          <a:p>
            <a:r>
              <a:rPr lang="zh-CN" altLang="en-US" dirty="0" smtClean="0"/>
              <a:t>中断控制器</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142844" y="2357430"/>
            <a:ext cx="8286776" cy="2986692"/>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下图为</a:t>
            </a:r>
            <a:r>
              <a:rPr lang="en-US" altLang="zh-CN" dirty="0" smtClean="0"/>
              <a:t>S3C2440</a:t>
            </a:r>
            <a:r>
              <a:rPr lang="zh-CN" altLang="en-US" dirty="0" smtClean="0"/>
              <a:t>中断控制器的中断仲裁：</a:t>
            </a:r>
            <a:endParaRPr lang="zh-CN" altLang="en-US" dirty="0"/>
          </a:p>
        </p:txBody>
      </p:sp>
      <p:sp>
        <p:nvSpPr>
          <p:cNvPr id="3" name="标题 2"/>
          <p:cNvSpPr>
            <a:spLocks noGrp="1"/>
          </p:cNvSpPr>
          <p:nvPr>
            <p:ph type="title"/>
          </p:nvPr>
        </p:nvSpPr>
        <p:spPr/>
        <p:txBody>
          <a:bodyPr/>
          <a:lstStyle/>
          <a:p>
            <a:r>
              <a:rPr lang="zh-CN" altLang="en-US" dirty="0" smtClean="0"/>
              <a:t>中断控制器的中断仲裁</a:t>
            </a:r>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3500430" y="2285992"/>
            <a:ext cx="4745266" cy="4124318"/>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zh-CN" altLang="en-US" dirty="0" smtClean="0"/>
              <a:t>中断请求由硬件产生，更具中断源的类型分别将信号送到</a:t>
            </a:r>
            <a:r>
              <a:rPr lang="en-US" altLang="zh-CN" dirty="0" smtClean="0"/>
              <a:t>SUBSRCPND</a:t>
            </a:r>
            <a:r>
              <a:rPr lang="zh-CN" altLang="en-US" dirty="0" smtClean="0"/>
              <a:t>寄存器和</a:t>
            </a:r>
            <a:r>
              <a:rPr lang="en-US" altLang="zh-CN" dirty="0" smtClean="0"/>
              <a:t>SRCPND</a:t>
            </a:r>
            <a:r>
              <a:rPr lang="zh-CN" altLang="en-US" dirty="0" smtClean="0"/>
              <a:t>寄存器。前者用于一个分组（将多个中断源汇聚在一起）。</a:t>
            </a:r>
            <a:endParaRPr lang="en-US" altLang="zh-CN" dirty="0" smtClean="0"/>
          </a:p>
          <a:p>
            <a:r>
              <a:rPr lang="zh-CN" altLang="en-US" dirty="0" smtClean="0"/>
              <a:t>需要分组的中断先在</a:t>
            </a:r>
            <a:r>
              <a:rPr lang="en-US" altLang="zh-CN" dirty="0" smtClean="0"/>
              <a:t>SUBSRCPND</a:t>
            </a:r>
            <a:r>
              <a:rPr lang="zh-CN" altLang="en-US" dirty="0" smtClean="0"/>
              <a:t>寄存器中汇聚，然后将信号经过</a:t>
            </a:r>
            <a:r>
              <a:rPr lang="en-US" altLang="zh-CN" dirty="0" smtClean="0"/>
              <a:t>SUBMASK</a:t>
            </a:r>
            <a:r>
              <a:rPr lang="zh-CN" altLang="en-US" dirty="0" smtClean="0"/>
              <a:t>寄存器传到</a:t>
            </a:r>
            <a:r>
              <a:rPr lang="en-US" altLang="zh-CN" dirty="0" smtClean="0"/>
              <a:t>SRCPND</a:t>
            </a:r>
            <a:r>
              <a:rPr lang="zh-CN" altLang="en-US" dirty="0" smtClean="0"/>
              <a:t>寄存器。</a:t>
            </a:r>
            <a:r>
              <a:rPr lang="en-US" altLang="zh-CN" dirty="0" smtClean="0"/>
              <a:t>SUBMASK</a:t>
            </a:r>
            <a:r>
              <a:rPr lang="zh-CN" altLang="en-US" dirty="0" smtClean="0"/>
              <a:t>寄存器可以允许用户屏蔽一些特定中断。最后这些中断源信号都会汇聚到</a:t>
            </a:r>
            <a:r>
              <a:rPr lang="en-US" altLang="zh-CN" dirty="0" smtClean="0"/>
              <a:t>SRCPND</a:t>
            </a:r>
            <a:r>
              <a:rPr lang="zh-CN" altLang="en-US" dirty="0" smtClean="0"/>
              <a:t>中。</a:t>
            </a:r>
            <a:endParaRPr lang="en-US" altLang="zh-CN" dirty="0" smtClean="0"/>
          </a:p>
          <a:p>
            <a:r>
              <a:rPr lang="en-US" altLang="zh-CN" dirty="0" smtClean="0"/>
              <a:t>SRCPND</a:t>
            </a:r>
            <a:r>
              <a:rPr lang="zh-CN" altLang="en-US" dirty="0" smtClean="0"/>
              <a:t>会经过</a:t>
            </a:r>
            <a:r>
              <a:rPr lang="en-US" altLang="zh-CN" dirty="0" smtClean="0"/>
              <a:t>MASK</a:t>
            </a:r>
            <a:r>
              <a:rPr lang="zh-CN" altLang="en-US" dirty="0" smtClean="0"/>
              <a:t>屏蔽掉一部分中断，然后通过</a:t>
            </a:r>
            <a:r>
              <a:rPr lang="en-US" altLang="zh-CN" dirty="0" smtClean="0"/>
              <a:t>MODE</a:t>
            </a:r>
            <a:r>
              <a:rPr lang="zh-CN" altLang="en-US" dirty="0" smtClean="0"/>
              <a:t>选择。如果某个中断被配置成了</a:t>
            </a:r>
            <a:r>
              <a:rPr lang="en-US" altLang="zh-CN" dirty="0" smtClean="0"/>
              <a:t>FIQ</a:t>
            </a:r>
            <a:r>
              <a:rPr lang="zh-CN" altLang="en-US" dirty="0" smtClean="0"/>
              <a:t>，就将该信号传到</a:t>
            </a:r>
            <a:r>
              <a:rPr lang="en-US" altLang="zh-CN" dirty="0" smtClean="0"/>
              <a:t>FIQ</a:t>
            </a:r>
            <a:r>
              <a:rPr lang="zh-CN" altLang="en-US" dirty="0" smtClean="0"/>
              <a:t>信号线上给</a:t>
            </a:r>
            <a:r>
              <a:rPr lang="en-US" altLang="zh-CN" dirty="0" smtClean="0"/>
              <a:t>ARM</a:t>
            </a:r>
            <a:r>
              <a:rPr lang="zh-CN" altLang="en-US" dirty="0" smtClean="0"/>
              <a:t>内核。如果某个中断被配置成</a:t>
            </a:r>
            <a:r>
              <a:rPr lang="en-US" altLang="zh-CN" dirty="0" smtClean="0"/>
              <a:t>IRQ</a:t>
            </a:r>
            <a:r>
              <a:rPr lang="zh-CN" altLang="en-US" dirty="0" smtClean="0"/>
              <a:t>，就将该信号传到</a:t>
            </a:r>
            <a:r>
              <a:rPr lang="en-US" altLang="zh-CN" dirty="0" smtClean="0"/>
              <a:t>IRQ</a:t>
            </a:r>
            <a:r>
              <a:rPr lang="zh-CN" altLang="en-US" dirty="0" smtClean="0"/>
              <a:t>信号线上给</a:t>
            </a:r>
            <a:r>
              <a:rPr lang="en-US" altLang="zh-CN" dirty="0" smtClean="0"/>
              <a:t>ARM</a:t>
            </a:r>
            <a:r>
              <a:rPr lang="zh-CN" altLang="en-US" dirty="0" smtClean="0"/>
              <a:t>内核。</a:t>
            </a:r>
            <a:endParaRPr lang="zh-CN" altLang="en-US" dirty="0"/>
          </a:p>
        </p:txBody>
      </p:sp>
      <p:sp>
        <p:nvSpPr>
          <p:cNvPr id="3" name="标题 2"/>
          <p:cNvSpPr>
            <a:spLocks noGrp="1"/>
          </p:cNvSpPr>
          <p:nvPr>
            <p:ph type="title"/>
          </p:nvPr>
        </p:nvSpPr>
        <p:spPr/>
        <p:txBody>
          <a:bodyPr/>
          <a:lstStyle/>
          <a:p>
            <a:r>
              <a:rPr lang="zh-CN" altLang="en-US" dirty="0" smtClean="0"/>
              <a:t>中断请求</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S3C2440A</a:t>
            </a:r>
            <a:r>
              <a:rPr lang="zh-CN" altLang="en-US" dirty="0" smtClean="0"/>
              <a:t>支持</a:t>
            </a:r>
            <a:r>
              <a:rPr lang="en-US" altLang="zh-CN" dirty="0" smtClean="0"/>
              <a:t>60</a:t>
            </a:r>
            <a:r>
              <a:rPr lang="zh-CN" altLang="en-US" dirty="0" smtClean="0"/>
              <a:t>种中断源，中断控制器的具体操作要参考数据手册。</a:t>
            </a:r>
            <a:endParaRPr lang="en-US" altLang="zh-CN" dirty="0" smtClean="0"/>
          </a:p>
          <a:p>
            <a:endParaRPr lang="en-US" altLang="zh-CN" dirty="0" smtClean="0"/>
          </a:p>
          <a:p>
            <a:r>
              <a:rPr lang="zh-CN" altLang="en-US" dirty="0" smtClean="0"/>
              <a:t>下面我们参考数据手册。然后我们再编写</a:t>
            </a:r>
            <a:r>
              <a:rPr lang="en-US" altLang="zh-CN" dirty="0" smtClean="0"/>
              <a:t>timer</a:t>
            </a:r>
            <a:r>
              <a:rPr lang="zh-CN" altLang="en-US" dirty="0" smtClean="0"/>
              <a:t>驱动。</a:t>
            </a:r>
            <a:endParaRPr lang="zh-CN" altLang="en-US" dirty="0"/>
          </a:p>
        </p:txBody>
      </p:sp>
      <p:sp>
        <p:nvSpPr>
          <p:cNvPr id="3" name="标题 2"/>
          <p:cNvSpPr>
            <a:spLocks noGrp="1"/>
          </p:cNvSpPr>
          <p:nvPr>
            <p:ph type="title"/>
          </p:nvPr>
        </p:nvSpPr>
        <p:spPr/>
        <p:txBody>
          <a:bodyPr/>
          <a:lstStyle/>
          <a:p>
            <a:r>
              <a:rPr lang="zh-CN" altLang="en-US" dirty="0" smtClean="0"/>
              <a:t>具体操作</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我们这里用定时器</a:t>
            </a:r>
            <a:r>
              <a:rPr lang="en-US" altLang="zh-CN" dirty="0" smtClean="0"/>
              <a:t>4</a:t>
            </a:r>
            <a:r>
              <a:rPr lang="zh-CN" altLang="en-US" dirty="0" smtClean="0"/>
              <a:t>来完成时钟驱动。操作系统的一个重要组成部分就是时钟。</a:t>
            </a:r>
            <a:endParaRPr lang="en-US" altLang="zh-CN" dirty="0" smtClean="0"/>
          </a:p>
          <a:p>
            <a:endParaRPr lang="en-US" altLang="zh-CN" dirty="0" smtClean="0"/>
          </a:p>
          <a:p>
            <a:r>
              <a:rPr lang="zh-CN" altLang="en-US" dirty="0" smtClean="0"/>
              <a:t>时钟对于操作系统来说就像人的心脏一样。时钟每次中断，操作系统的驱动源就是时钟中断。比如说任务的切换，都是靠时钟中断来进行的。</a:t>
            </a:r>
            <a:endParaRPr lang="zh-CN" altLang="en-US" dirty="0"/>
          </a:p>
        </p:txBody>
      </p:sp>
      <p:sp>
        <p:nvSpPr>
          <p:cNvPr id="3" name="标题 2"/>
          <p:cNvSpPr>
            <a:spLocks noGrp="1"/>
          </p:cNvSpPr>
          <p:nvPr>
            <p:ph type="title"/>
          </p:nvPr>
        </p:nvSpPr>
        <p:spPr/>
        <p:txBody>
          <a:bodyPr/>
          <a:lstStyle/>
          <a:p>
            <a:r>
              <a:rPr lang="zh-CN" altLang="en-US" dirty="0" smtClean="0"/>
              <a:t>时钟驱动</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1. </a:t>
            </a:r>
            <a:r>
              <a:rPr lang="zh-CN" altLang="en-US" dirty="0" smtClean="0"/>
              <a:t>设置</a:t>
            </a:r>
            <a:r>
              <a:rPr lang="en-US" altLang="zh-CN" dirty="0" smtClean="0"/>
              <a:t>TCFG0</a:t>
            </a:r>
            <a:r>
              <a:rPr lang="zh-CN" altLang="en-US" dirty="0" smtClean="0"/>
              <a:t>寄存器，设置合适的分频值。</a:t>
            </a:r>
            <a:endParaRPr lang="en-US" altLang="zh-CN" dirty="0" smtClean="0"/>
          </a:p>
          <a:p>
            <a:r>
              <a:rPr lang="en-US" altLang="zh-CN" dirty="0" smtClean="0"/>
              <a:t>2. </a:t>
            </a:r>
            <a:r>
              <a:rPr lang="zh-CN" altLang="en-US" dirty="0" smtClean="0"/>
              <a:t>设置</a:t>
            </a:r>
            <a:r>
              <a:rPr lang="en-US" altLang="zh-CN" dirty="0" smtClean="0"/>
              <a:t>TCON</a:t>
            </a:r>
            <a:r>
              <a:rPr lang="zh-CN" altLang="en-US" dirty="0" smtClean="0"/>
              <a:t>寄存器，主要设置更新位和自动填充功能。</a:t>
            </a:r>
            <a:endParaRPr lang="en-US" altLang="zh-CN" dirty="0" smtClean="0"/>
          </a:p>
          <a:p>
            <a:r>
              <a:rPr lang="en-US" altLang="zh-CN" dirty="0" smtClean="0"/>
              <a:t>3. </a:t>
            </a:r>
            <a:r>
              <a:rPr lang="zh-CN" altLang="en-US" dirty="0" smtClean="0"/>
              <a:t>设置</a:t>
            </a:r>
            <a:r>
              <a:rPr lang="en-US" altLang="zh-CN" dirty="0" smtClean="0"/>
              <a:t>TCONB4</a:t>
            </a:r>
            <a:r>
              <a:rPr lang="zh-CN" altLang="en-US" dirty="0" smtClean="0"/>
              <a:t>寄存器，主要设置一个初值。</a:t>
            </a:r>
            <a:endParaRPr lang="en-US" altLang="zh-CN" dirty="0" smtClean="0"/>
          </a:p>
          <a:p>
            <a:r>
              <a:rPr lang="en-US" altLang="zh-CN" dirty="0" smtClean="0"/>
              <a:t>4. </a:t>
            </a:r>
            <a:r>
              <a:rPr lang="zh-CN" altLang="en-US" dirty="0" smtClean="0"/>
              <a:t>设置</a:t>
            </a:r>
            <a:r>
              <a:rPr lang="en-US" altLang="zh-CN" dirty="0" smtClean="0"/>
              <a:t>TCON</a:t>
            </a:r>
            <a:r>
              <a:rPr lang="zh-CN" altLang="en-US" dirty="0" smtClean="0"/>
              <a:t>寄存器，设置开始位，并清更新位。</a:t>
            </a:r>
            <a:endParaRPr lang="en-US" altLang="zh-CN" dirty="0" smtClean="0"/>
          </a:p>
          <a:p>
            <a:r>
              <a:rPr lang="en-US" altLang="zh-CN" dirty="0" smtClean="0"/>
              <a:t>5. </a:t>
            </a:r>
            <a:r>
              <a:rPr lang="zh-CN" altLang="en-US" dirty="0" smtClean="0"/>
              <a:t>注册中断</a:t>
            </a:r>
            <a:endParaRPr lang="zh-CN" altLang="en-US" dirty="0"/>
          </a:p>
        </p:txBody>
      </p:sp>
      <p:sp>
        <p:nvSpPr>
          <p:cNvPr id="3" name="标题 2"/>
          <p:cNvSpPr>
            <a:spLocks noGrp="1"/>
          </p:cNvSpPr>
          <p:nvPr>
            <p:ph type="title"/>
          </p:nvPr>
        </p:nvSpPr>
        <p:spPr/>
        <p:txBody>
          <a:bodyPr/>
          <a:lstStyle/>
          <a:p>
            <a:r>
              <a:rPr lang="zh-CN" altLang="en-US" dirty="0" smtClean="0"/>
              <a:t>初始化流程</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编写中断控制及时钟中断部分代码。</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编写代码</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ARM</a:t>
            </a:r>
            <a:r>
              <a:rPr lang="zh-CN" altLang="en-US" dirty="0" smtClean="0"/>
              <a:t>自身有两个中断，一个是外部中断</a:t>
            </a:r>
            <a:r>
              <a:rPr lang="en-US" altLang="zh-CN" dirty="0" smtClean="0"/>
              <a:t>IRQ</a:t>
            </a:r>
            <a:r>
              <a:rPr lang="zh-CN" altLang="en-US" dirty="0" smtClean="0"/>
              <a:t>，对应的</a:t>
            </a:r>
            <a:r>
              <a:rPr lang="en-US" altLang="zh-CN" dirty="0" smtClean="0"/>
              <a:t>ARM</a:t>
            </a:r>
            <a:r>
              <a:rPr lang="zh-CN" altLang="en-US" dirty="0" smtClean="0"/>
              <a:t>模式为</a:t>
            </a:r>
            <a:r>
              <a:rPr lang="en-US" altLang="zh-CN" dirty="0" smtClean="0"/>
              <a:t>IRQ</a:t>
            </a:r>
            <a:r>
              <a:rPr lang="zh-CN" altLang="en-US" dirty="0" smtClean="0"/>
              <a:t>模式。另一个是快速中断</a:t>
            </a:r>
            <a:r>
              <a:rPr lang="en-US" altLang="zh-CN" dirty="0" smtClean="0"/>
              <a:t>FIQ</a:t>
            </a:r>
            <a:r>
              <a:rPr lang="zh-CN" altLang="en-US" dirty="0" smtClean="0"/>
              <a:t>，对应的</a:t>
            </a:r>
            <a:r>
              <a:rPr lang="en-US" altLang="zh-CN" dirty="0" smtClean="0"/>
              <a:t>ARM</a:t>
            </a:r>
            <a:r>
              <a:rPr lang="zh-CN" altLang="en-US" dirty="0" smtClean="0"/>
              <a:t>模式为</a:t>
            </a:r>
            <a:r>
              <a:rPr lang="en-US" altLang="zh-CN" dirty="0" smtClean="0"/>
              <a:t>FIQ</a:t>
            </a:r>
            <a:r>
              <a:rPr lang="zh-CN" altLang="en-US" dirty="0" smtClean="0"/>
              <a:t>模式。这两个中断可以理解成一个优先级较低，一个优先级较高。</a:t>
            </a:r>
            <a:endParaRPr lang="en-US" altLang="zh-CN" dirty="0" smtClean="0"/>
          </a:p>
          <a:p>
            <a:r>
              <a:rPr lang="zh-CN" altLang="en-US" dirty="0" smtClean="0"/>
              <a:t>虽然</a:t>
            </a:r>
            <a:r>
              <a:rPr lang="en-US" altLang="zh-CN" dirty="0" smtClean="0"/>
              <a:t>ARM</a:t>
            </a:r>
            <a:r>
              <a:rPr lang="zh-CN" altLang="en-US" dirty="0" smtClean="0"/>
              <a:t>的初衷是好的，但是大多数操作系统为了和其他体系兼容，还是仅适用外部中断</a:t>
            </a:r>
            <a:r>
              <a:rPr lang="en-US" altLang="zh-CN" dirty="0" smtClean="0"/>
              <a:t>IRQ</a:t>
            </a:r>
            <a:r>
              <a:rPr lang="zh-CN" altLang="en-US" dirty="0" smtClean="0"/>
              <a:t>。而永久屏蔽掉快速中断</a:t>
            </a:r>
            <a:r>
              <a:rPr lang="en-US" altLang="zh-CN" dirty="0" smtClean="0"/>
              <a:t>FIQ</a:t>
            </a:r>
            <a:r>
              <a:rPr lang="zh-CN" altLang="en-US" dirty="0" smtClean="0"/>
              <a:t>。</a:t>
            </a:r>
            <a:endParaRPr lang="en-US" altLang="zh-CN" dirty="0" smtClean="0"/>
          </a:p>
          <a:p>
            <a:r>
              <a:rPr lang="zh-CN" altLang="en-US" dirty="0" smtClean="0"/>
              <a:t>那么对于</a:t>
            </a:r>
            <a:r>
              <a:rPr lang="en-US" altLang="zh-CN" dirty="0" smtClean="0"/>
              <a:t>ARM</a:t>
            </a:r>
            <a:r>
              <a:rPr lang="zh-CN" altLang="en-US" dirty="0" smtClean="0"/>
              <a:t>来说中断发生在具体什么时机呢？中断时又会发生什么事情呢？</a:t>
            </a:r>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dirty="0" smtClean="0"/>
              <a:t>ARM</a:t>
            </a:r>
            <a:r>
              <a:rPr lang="zh-CN" altLang="en-US" dirty="0" smtClean="0"/>
              <a:t>的中断处理</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中断实质上是通过一根连接到</a:t>
            </a:r>
            <a:r>
              <a:rPr lang="en-US" altLang="zh-CN" dirty="0" smtClean="0"/>
              <a:t>CPU</a:t>
            </a:r>
            <a:r>
              <a:rPr lang="zh-CN" altLang="en-US" dirty="0" smtClean="0"/>
              <a:t>内核的信号线上的电平变化而产生的。</a:t>
            </a:r>
            <a:endParaRPr lang="en-US" altLang="zh-CN" dirty="0" smtClean="0"/>
          </a:p>
          <a:p>
            <a:endParaRPr lang="en-US" altLang="zh-CN" dirty="0" smtClean="0"/>
          </a:p>
          <a:p>
            <a:endParaRPr lang="en-US" altLang="zh-CN" dirty="0" smtClean="0"/>
          </a:p>
          <a:p>
            <a:r>
              <a:rPr lang="zh-CN" altLang="en-US" dirty="0" smtClean="0"/>
              <a:t>一般中断都是低电平有效。</a:t>
            </a:r>
            <a:r>
              <a:rPr lang="en-US" altLang="zh-CN" dirty="0" smtClean="0"/>
              <a:t>CPU</a:t>
            </a:r>
            <a:r>
              <a:rPr lang="zh-CN" altLang="en-US" dirty="0" smtClean="0"/>
              <a:t>每次执行完一个指令（注意，是执行完一个指令）就会去检查这个信号线。如果为低，那么表示有中断产生了。那么</a:t>
            </a:r>
            <a:r>
              <a:rPr lang="en-US" altLang="zh-CN" dirty="0" smtClean="0"/>
              <a:t>CPU</a:t>
            </a:r>
            <a:r>
              <a:rPr lang="zh-CN" altLang="en-US" dirty="0" smtClean="0"/>
              <a:t>就会去执行中断处理程序。</a:t>
            </a:r>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dirty="0" smtClean="0"/>
              <a:t>ARM</a:t>
            </a:r>
            <a:r>
              <a:rPr lang="zh-CN" altLang="en-US" dirty="0" smtClean="0"/>
              <a:t>的中断细节</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中断和异常概念稍有区别。首先中断的来源都是外部事件，就</a:t>
            </a:r>
            <a:r>
              <a:rPr lang="en-US" altLang="zh-CN" dirty="0" smtClean="0"/>
              <a:t>ARM</a:t>
            </a:r>
            <a:r>
              <a:rPr lang="zh-CN" altLang="en-US" dirty="0" smtClean="0"/>
              <a:t>来讲，不管是</a:t>
            </a:r>
            <a:r>
              <a:rPr lang="en-US" altLang="zh-CN" dirty="0" smtClean="0"/>
              <a:t>FIQ</a:t>
            </a:r>
            <a:r>
              <a:rPr lang="zh-CN" altLang="en-US" dirty="0" smtClean="0"/>
              <a:t>还是</a:t>
            </a:r>
            <a:r>
              <a:rPr lang="en-US" altLang="zh-CN" dirty="0" smtClean="0"/>
              <a:t>IRQ</a:t>
            </a:r>
            <a:r>
              <a:rPr lang="zh-CN" altLang="en-US" dirty="0" smtClean="0"/>
              <a:t>，都是靠外部事件触发的。而异常则是内部事件。</a:t>
            </a:r>
            <a:endParaRPr lang="en-US" altLang="zh-CN" dirty="0" smtClean="0"/>
          </a:p>
          <a:p>
            <a:endParaRPr lang="en-US" altLang="zh-CN" dirty="0" smtClean="0"/>
          </a:p>
          <a:p>
            <a:r>
              <a:rPr lang="zh-CN" altLang="en-US" dirty="0" smtClean="0"/>
              <a:t>回顾中断向量表，中断向量表中除了</a:t>
            </a:r>
            <a:r>
              <a:rPr lang="en-US" altLang="zh-CN" dirty="0" smtClean="0"/>
              <a:t>FIQ</a:t>
            </a:r>
            <a:r>
              <a:rPr lang="zh-CN" altLang="en-US" dirty="0" smtClean="0"/>
              <a:t>和</a:t>
            </a:r>
            <a:r>
              <a:rPr lang="en-US" altLang="zh-CN" dirty="0" smtClean="0"/>
              <a:t>IRQ</a:t>
            </a:r>
            <a:r>
              <a:rPr lang="zh-CN" altLang="en-US" dirty="0" smtClean="0"/>
              <a:t>可以称为中断，其他都被称为异常。</a:t>
            </a:r>
            <a:endParaRPr lang="en-US" altLang="zh-CN" dirty="0" smtClean="0"/>
          </a:p>
          <a:p>
            <a:endParaRPr lang="en-US" altLang="zh-CN" dirty="0" smtClean="0"/>
          </a:p>
          <a:p>
            <a:r>
              <a:rPr lang="zh-CN" altLang="en-US" dirty="0" smtClean="0"/>
              <a:t>虽然概念不同，但是</a:t>
            </a:r>
            <a:r>
              <a:rPr lang="en-US" altLang="zh-CN" dirty="0" smtClean="0"/>
              <a:t>ARM</a:t>
            </a:r>
            <a:r>
              <a:rPr lang="zh-CN" altLang="en-US" dirty="0" smtClean="0"/>
              <a:t>对他们的处理基本类似。在讲具体处理前，我们回顾下中断向量表。</a:t>
            </a:r>
            <a:endParaRPr lang="zh-CN" altLang="en-US" dirty="0"/>
          </a:p>
        </p:txBody>
      </p:sp>
      <p:sp>
        <p:nvSpPr>
          <p:cNvPr id="3" name="标题 2"/>
          <p:cNvSpPr>
            <a:spLocks noGrp="1"/>
          </p:cNvSpPr>
          <p:nvPr>
            <p:ph type="title"/>
          </p:nvPr>
        </p:nvSpPr>
        <p:spPr/>
        <p:txBody>
          <a:bodyPr/>
          <a:lstStyle/>
          <a:p>
            <a:r>
              <a:rPr lang="zh-CN" altLang="en-US" dirty="0" smtClean="0"/>
              <a:t>中断与异常</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t>我们之前说过，</a:t>
            </a:r>
            <a:r>
              <a:rPr lang="en-US" altLang="zh-CN" dirty="0" smtClean="0"/>
              <a:t>ARM</a:t>
            </a:r>
            <a:r>
              <a:rPr lang="zh-CN" altLang="en-US" dirty="0" smtClean="0"/>
              <a:t>的中断向量表包括</a:t>
            </a:r>
            <a:r>
              <a:rPr lang="en-US" altLang="zh-CN" dirty="0" smtClean="0"/>
              <a:t>8</a:t>
            </a:r>
            <a:r>
              <a:rPr lang="zh-CN" altLang="en-US" dirty="0" smtClean="0"/>
              <a:t>个字，总共可以容纳</a:t>
            </a:r>
            <a:r>
              <a:rPr lang="en-US" altLang="zh-CN" dirty="0" smtClean="0"/>
              <a:t>8</a:t>
            </a:r>
            <a:r>
              <a:rPr lang="zh-CN" altLang="en-US" dirty="0" smtClean="0"/>
              <a:t>条指令。</a:t>
            </a:r>
            <a:endParaRPr lang="en-US" altLang="zh-CN" dirty="0" smtClean="0"/>
          </a:p>
          <a:p>
            <a:r>
              <a:rPr lang="zh-CN" altLang="en-US" dirty="0" smtClean="0"/>
              <a:t>当对应的异常或中断发生时，</a:t>
            </a:r>
            <a:r>
              <a:rPr lang="en-US" altLang="zh-CN" dirty="0" smtClean="0"/>
              <a:t>CPU</a:t>
            </a:r>
            <a:r>
              <a:rPr lang="zh-CN" altLang="en-US" dirty="0" smtClean="0"/>
              <a:t>会自动跳转到对应异常或中断的指令。</a:t>
            </a:r>
            <a:endParaRPr lang="en-US" altLang="zh-CN" dirty="0" smtClean="0"/>
          </a:p>
          <a:p>
            <a:r>
              <a:rPr lang="zh-CN" altLang="en-US" dirty="0" smtClean="0"/>
              <a:t>当</a:t>
            </a:r>
            <a:r>
              <a:rPr lang="en-US" altLang="zh-CN" dirty="0" smtClean="0"/>
              <a:t>CPU</a:t>
            </a:r>
            <a:r>
              <a:rPr lang="zh-CN" altLang="en-US" dirty="0" smtClean="0"/>
              <a:t>复位的时候，</a:t>
            </a:r>
            <a:r>
              <a:rPr lang="en-US" altLang="zh-CN" dirty="0" smtClean="0"/>
              <a:t>CPU</a:t>
            </a:r>
            <a:r>
              <a:rPr lang="zh-CN" altLang="en-US" dirty="0" smtClean="0"/>
              <a:t>会从向量表第一行代码开始执行。</a:t>
            </a:r>
            <a:endParaRPr lang="en-US" altLang="zh-CN" dirty="0" smtClean="0"/>
          </a:p>
          <a:p>
            <a:r>
              <a:rPr lang="zh-CN" altLang="en-US" dirty="0" smtClean="0"/>
              <a:t>当</a:t>
            </a:r>
            <a:r>
              <a:rPr lang="en-US" altLang="zh-CN" dirty="0" smtClean="0"/>
              <a:t>CPU</a:t>
            </a:r>
            <a:r>
              <a:rPr lang="zh-CN" altLang="en-US" dirty="0" smtClean="0"/>
              <a:t>在对指令译码的时候，如果碰到一条非法指令，那么</a:t>
            </a:r>
            <a:r>
              <a:rPr lang="en-US" altLang="zh-CN" dirty="0" smtClean="0"/>
              <a:t>CPU</a:t>
            </a:r>
            <a:r>
              <a:rPr lang="zh-CN" altLang="en-US" dirty="0" smtClean="0"/>
              <a:t>会产生未定义异常，然后跳转到第二行代码，开始执行。</a:t>
            </a:r>
            <a:endParaRPr lang="en-US" altLang="zh-CN" dirty="0" smtClean="0"/>
          </a:p>
          <a:p>
            <a:r>
              <a:rPr lang="zh-CN" altLang="en-US" dirty="0" smtClean="0"/>
              <a:t>当</a:t>
            </a:r>
            <a:r>
              <a:rPr lang="en-US" altLang="zh-CN" dirty="0" smtClean="0"/>
              <a:t>CPU</a:t>
            </a:r>
            <a:r>
              <a:rPr lang="zh-CN" altLang="en-US" dirty="0" smtClean="0"/>
              <a:t>使用</a:t>
            </a:r>
            <a:r>
              <a:rPr lang="en-US" altLang="zh-CN" dirty="0" smtClean="0"/>
              <a:t>SWI</a:t>
            </a:r>
            <a:r>
              <a:rPr lang="zh-CN" altLang="en-US" dirty="0" smtClean="0"/>
              <a:t>指令的时候，触发软件中断，此时</a:t>
            </a:r>
            <a:r>
              <a:rPr lang="en-US" altLang="zh-CN" dirty="0" smtClean="0"/>
              <a:t>CPU</a:t>
            </a:r>
            <a:r>
              <a:rPr lang="zh-CN" altLang="en-US" dirty="0" smtClean="0"/>
              <a:t>会跳转到第三行代码开始执行。</a:t>
            </a:r>
            <a:endParaRPr lang="zh-CN" altLang="en-US" dirty="0"/>
          </a:p>
        </p:txBody>
      </p:sp>
      <p:sp>
        <p:nvSpPr>
          <p:cNvPr id="3" name="标题 2"/>
          <p:cNvSpPr>
            <a:spLocks noGrp="1"/>
          </p:cNvSpPr>
          <p:nvPr>
            <p:ph type="title"/>
          </p:nvPr>
        </p:nvSpPr>
        <p:spPr/>
        <p:txBody>
          <a:bodyPr/>
          <a:lstStyle/>
          <a:p>
            <a:r>
              <a:rPr lang="zh-CN" altLang="en-US" dirty="0" smtClean="0"/>
              <a:t>中断向量表</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当</a:t>
            </a:r>
            <a:r>
              <a:rPr lang="en-US" altLang="zh-CN" dirty="0" smtClean="0"/>
              <a:t>CPU</a:t>
            </a:r>
            <a:r>
              <a:rPr lang="zh-CN" altLang="en-US" dirty="0" smtClean="0"/>
              <a:t>预取指令的时候，如果从一个非法地址取指令。则会触发预取指令异常。此时，</a:t>
            </a:r>
            <a:r>
              <a:rPr lang="en-US" altLang="zh-CN" dirty="0" smtClean="0"/>
              <a:t>CPU</a:t>
            </a:r>
            <a:r>
              <a:rPr lang="zh-CN" altLang="en-US" dirty="0" smtClean="0"/>
              <a:t>会跳转到第</a:t>
            </a:r>
            <a:r>
              <a:rPr lang="en-US" altLang="zh-CN" dirty="0" smtClean="0"/>
              <a:t>4</a:t>
            </a:r>
            <a:r>
              <a:rPr lang="zh-CN" altLang="en-US" dirty="0" smtClean="0"/>
              <a:t>行开始运行异常处理。</a:t>
            </a:r>
            <a:endParaRPr lang="en-US" altLang="zh-CN" dirty="0" smtClean="0"/>
          </a:p>
          <a:p>
            <a:r>
              <a:rPr lang="zh-CN" altLang="en-US" dirty="0" smtClean="0"/>
              <a:t>当</a:t>
            </a:r>
            <a:r>
              <a:rPr lang="en-US" altLang="zh-CN" dirty="0" smtClean="0"/>
              <a:t>CPU</a:t>
            </a:r>
            <a:r>
              <a:rPr lang="zh-CN" altLang="en-US" dirty="0" smtClean="0"/>
              <a:t>执行内存访问指令的时候，如果访问一个非法地址。则会触发数据访问中止异常。此时，</a:t>
            </a:r>
            <a:r>
              <a:rPr lang="en-US" altLang="zh-CN" dirty="0" smtClean="0"/>
              <a:t>CPU</a:t>
            </a:r>
            <a:r>
              <a:rPr lang="zh-CN" altLang="en-US" dirty="0" smtClean="0"/>
              <a:t>会跳转到第</a:t>
            </a:r>
            <a:r>
              <a:rPr lang="en-US" altLang="zh-CN" dirty="0" smtClean="0"/>
              <a:t>5</a:t>
            </a:r>
            <a:r>
              <a:rPr lang="zh-CN" altLang="en-US" dirty="0" smtClean="0"/>
              <a:t>行开始运行异常处理。</a:t>
            </a:r>
            <a:endParaRPr lang="en-US" altLang="zh-CN" dirty="0" smtClean="0"/>
          </a:p>
          <a:p>
            <a:r>
              <a:rPr lang="zh-CN" altLang="en-US" dirty="0" smtClean="0"/>
              <a:t>当外部中断发生，</a:t>
            </a:r>
            <a:r>
              <a:rPr lang="en-US" altLang="zh-CN" dirty="0" smtClean="0"/>
              <a:t>CPU</a:t>
            </a:r>
            <a:r>
              <a:rPr lang="zh-CN" altLang="en-US" dirty="0" smtClean="0"/>
              <a:t>会跳转到第</a:t>
            </a:r>
            <a:r>
              <a:rPr lang="en-US" altLang="zh-CN" dirty="0" smtClean="0"/>
              <a:t>7</a:t>
            </a:r>
            <a:r>
              <a:rPr lang="zh-CN" altLang="en-US" dirty="0" smtClean="0"/>
              <a:t>行。</a:t>
            </a:r>
            <a:endParaRPr lang="en-US" altLang="zh-CN" dirty="0" smtClean="0"/>
          </a:p>
          <a:p>
            <a:r>
              <a:rPr lang="zh-CN" altLang="en-US" dirty="0" smtClean="0"/>
              <a:t>当快速中断发生，</a:t>
            </a:r>
            <a:r>
              <a:rPr lang="en-US" altLang="zh-CN" dirty="0" smtClean="0"/>
              <a:t>CPU</a:t>
            </a:r>
            <a:r>
              <a:rPr lang="zh-CN" altLang="en-US" dirty="0" smtClean="0"/>
              <a:t>会跳转到第</a:t>
            </a:r>
            <a:r>
              <a:rPr lang="en-US" altLang="zh-CN" dirty="0" smtClean="0"/>
              <a:t>8</a:t>
            </a:r>
            <a:r>
              <a:rPr lang="zh-CN" altLang="en-US" dirty="0" smtClean="0"/>
              <a:t>行。</a:t>
            </a:r>
            <a:endParaRPr lang="zh-CN" altLang="en-US" dirty="0"/>
          </a:p>
        </p:txBody>
      </p:sp>
      <p:sp>
        <p:nvSpPr>
          <p:cNvPr id="3" name="标题 2"/>
          <p:cNvSpPr>
            <a:spLocks noGrp="1"/>
          </p:cNvSpPr>
          <p:nvPr>
            <p:ph type="title"/>
          </p:nvPr>
        </p:nvSpPr>
        <p:spPr/>
        <p:txBody>
          <a:bodyPr/>
          <a:lstStyle/>
          <a:p>
            <a:r>
              <a:rPr lang="zh-CN" altLang="en-US" dirty="0" smtClean="0"/>
              <a:t>中断向量表</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当中断或异常发生时，</a:t>
            </a:r>
            <a:r>
              <a:rPr lang="en-US" altLang="zh-CN" dirty="0" smtClean="0"/>
              <a:t>ARM</a:t>
            </a:r>
            <a:r>
              <a:rPr lang="zh-CN" altLang="en-US" dirty="0" smtClean="0"/>
              <a:t>的模式是会自动切换的。这个切换由硬件完成。</a:t>
            </a:r>
            <a:endParaRPr lang="en-US" altLang="zh-CN" dirty="0" smtClean="0"/>
          </a:p>
          <a:p>
            <a:r>
              <a:rPr lang="zh-CN" altLang="en-US" dirty="0" smtClean="0"/>
              <a:t>复位时，</a:t>
            </a:r>
            <a:r>
              <a:rPr lang="en-US" altLang="zh-CN" dirty="0" smtClean="0"/>
              <a:t>ARM</a:t>
            </a:r>
            <a:r>
              <a:rPr lang="zh-CN" altLang="en-US" dirty="0" smtClean="0"/>
              <a:t>位于</a:t>
            </a:r>
            <a:r>
              <a:rPr lang="en-US" altLang="zh-CN" dirty="0" smtClean="0"/>
              <a:t>SVC</a:t>
            </a:r>
            <a:r>
              <a:rPr lang="zh-CN" altLang="en-US" dirty="0" smtClean="0"/>
              <a:t>模式。</a:t>
            </a:r>
            <a:endParaRPr lang="en-US" altLang="zh-CN" dirty="0" smtClean="0"/>
          </a:p>
          <a:p>
            <a:r>
              <a:rPr lang="zh-CN" altLang="en-US" dirty="0" smtClean="0"/>
              <a:t>未定义指令异常时，</a:t>
            </a:r>
            <a:r>
              <a:rPr lang="en-US" altLang="zh-CN" dirty="0" smtClean="0"/>
              <a:t>ARM</a:t>
            </a:r>
            <a:r>
              <a:rPr lang="zh-CN" altLang="en-US" dirty="0" smtClean="0"/>
              <a:t>位于未定义指令模式。</a:t>
            </a:r>
            <a:endParaRPr lang="en-US" altLang="zh-CN" dirty="0" smtClean="0"/>
          </a:p>
          <a:p>
            <a:r>
              <a:rPr lang="zh-CN" altLang="en-US" dirty="0" smtClean="0"/>
              <a:t>软件中断时，</a:t>
            </a:r>
            <a:r>
              <a:rPr lang="en-US" altLang="zh-CN" dirty="0" smtClean="0"/>
              <a:t>ARM</a:t>
            </a:r>
            <a:r>
              <a:rPr lang="zh-CN" altLang="en-US" dirty="0" smtClean="0"/>
              <a:t>位于</a:t>
            </a:r>
            <a:r>
              <a:rPr lang="en-US" altLang="zh-CN" dirty="0" smtClean="0"/>
              <a:t>SVC</a:t>
            </a:r>
            <a:r>
              <a:rPr lang="zh-CN" altLang="en-US" dirty="0" smtClean="0"/>
              <a:t>模式。</a:t>
            </a:r>
            <a:endParaRPr lang="en-US" altLang="zh-CN" dirty="0" smtClean="0"/>
          </a:p>
          <a:p>
            <a:r>
              <a:rPr lang="zh-CN" altLang="en-US" dirty="0" smtClean="0"/>
              <a:t>预取指令失败时，</a:t>
            </a:r>
            <a:r>
              <a:rPr lang="en-US" altLang="zh-CN" dirty="0" smtClean="0"/>
              <a:t>ARM</a:t>
            </a:r>
            <a:r>
              <a:rPr lang="zh-CN" altLang="en-US" dirty="0" smtClean="0"/>
              <a:t>位于预取指令中止模式。</a:t>
            </a:r>
            <a:endParaRPr lang="en-US" altLang="zh-CN" dirty="0" smtClean="0"/>
          </a:p>
          <a:p>
            <a:r>
              <a:rPr lang="zh-CN" altLang="en-US" dirty="0" smtClean="0"/>
              <a:t>内存访问失败时，</a:t>
            </a:r>
            <a:r>
              <a:rPr lang="en-US" altLang="zh-CN" dirty="0" smtClean="0"/>
              <a:t>ARM</a:t>
            </a:r>
            <a:r>
              <a:rPr lang="zh-CN" altLang="en-US" dirty="0" smtClean="0"/>
              <a:t>位于内存访问中止模式。</a:t>
            </a:r>
            <a:endParaRPr lang="en-US" altLang="zh-CN" dirty="0" smtClean="0"/>
          </a:p>
          <a:p>
            <a:r>
              <a:rPr lang="zh-CN" altLang="en-US" dirty="0" smtClean="0"/>
              <a:t>外部中断发生时，</a:t>
            </a:r>
            <a:r>
              <a:rPr lang="en-US" altLang="zh-CN" dirty="0" smtClean="0"/>
              <a:t>ARM</a:t>
            </a:r>
            <a:r>
              <a:rPr lang="zh-CN" altLang="en-US" dirty="0" smtClean="0"/>
              <a:t>位于</a:t>
            </a:r>
            <a:r>
              <a:rPr lang="en-US" altLang="zh-CN" dirty="0" smtClean="0"/>
              <a:t>IRQ</a:t>
            </a:r>
            <a:r>
              <a:rPr lang="zh-CN" altLang="en-US" dirty="0" smtClean="0"/>
              <a:t>模式。</a:t>
            </a:r>
            <a:endParaRPr lang="en-US" altLang="zh-CN" dirty="0" smtClean="0"/>
          </a:p>
          <a:p>
            <a:r>
              <a:rPr lang="zh-CN" altLang="en-US" dirty="0" smtClean="0"/>
              <a:t>快速中断发生时，</a:t>
            </a:r>
            <a:r>
              <a:rPr lang="en-US" altLang="zh-CN" dirty="0" smtClean="0"/>
              <a:t>ARM</a:t>
            </a:r>
            <a:r>
              <a:rPr lang="zh-CN" altLang="en-US" dirty="0" smtClean="0"/>
              <a:t>位于</a:t>
            </a:r>
            <a:r>
              <a:rPr lang="en-US" altLang="zh-CN" dirty="0" smtClean="0"/>
              <a:t>FIQ</a:t>
            </a:r>
            <a:r>
              <a:rPr lang="zh-CN" altLang="en-US" dirty="0" smtClean="0"/>
              <a:t>模式。</a:t>
            </a:r>
            <a:endParaRPr lang="zh-CN" altLang="en-US" dirty="0"/>
          </a:p>
        </p:txBody>
      </p:sp>
      <p:sp>
        <p:nvSpPr>
          <p:cNvPr id="3" name="标题 2"/>
          <p:cNvSpPr>
            <a:spLocks noGrp="1"/>
          </p:cNvSpPr>
          <p:nvPr>
            <p:ph type="title"/>
          </p:nvPr>
        </p:nvSpPr>
        <p:spPr/>
        <p:txBody>
          <a:bodyPr/>
          <a:lstStyle/>
          <a:p>
            <a:r>
              <a:rPr lang="zh-CN" altLang="en-US" dirty="0" smtClean="0"/>
              <a:t>中断向量表与</a:t>
            </a:r>
            <a:r>
              <a:rPr lang="en-US" altLang="zh-CN" dirty="0" smtClean="0"/>
              <a:t>ARM</a:t>
            </a:r>
            <a:r>
              <a:rPr lang="zh-CN" altLang="en-US" dirty="0" smtClean="0"/>
              <a:t>模式</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当中断或异常发生时，</a:t>
            </a:r>
            <a:r>
              <a:rPr lang="en-US" altLang="zh-CN" dirty="0" smtClean="0"/>
              <a:t>ARM</a:t>
            </a:r>
            <a:r>
              <a:rPr lang="zh-CN" altLang="en-US" dirty="0" smtClean="0"/>
              <a:t>会自动切换到对应模式中。模式切换的表现就是</a:t>
            </a:r>
            <a:r>
              <a:rPr lang="en-US" altLang="zh-CN" dirty="0" smtClean="0"/>
              <a:t>CPSR</a:t>
            </a:r>
            <a:r>
              <a:rPr lang="zh-CN" altLang="en-US" dirty="0" smtClean="0"/>
              <a:t>寄存器的低</a:t>
            </a:r>
            <a:r>
              <a:rPr lang="en-US" altLang="zh-CN" dirty="0" smtClean="0"/>
              <a:t>5</a:t>
            </a:r>
            <a:r>
              <a:rPr lang="zh-CN" altLang="en-US" dirty="0" smtClean="0"/>
              <a:t>位发生了变化。除此之外，通用寄存器也发生了变化。</a:t>
            </a:r>
            <a:endParaRPr lang="en-US" altLang="zh-CN" dirty="0" smtClean="0"/>
          </a:p>
          <a:p>
            <a:endParaRPr lang="en-US" altLang="zh-CN" dirty="0" smtClean="0"/>
          </a:p>
          <a:p>
            <a:endParaRPr lang="en-US" altLang="zh-CN" dirty="0" smtClean="0"/>
          </a:p>
        </p:txBody>
      </p:sp>
      <p:sp>
        <p:nvSpPr>
          <p:cNvPr id="3" name="标题 2"/>
          <p:cNvSpPr>
            <a:spLocks noGrp="1"/>
          </p:cNvSpPr>
          <p:nvPr>
            <p:ph type="title"/>
          </p:nvPr>
        </p:nvSpPr>
        <p:spPr/>
        <p:txBody>
          <a:bodyPr/>
          <a:lstStyle/>
          <a:p>
            <a:r>
              <a:rPr lang="zh-CN" altLang="en-US" dirty="0" smtClean="0"/>
              <a:t>中断或异常发生与模式切换</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1717</TotalTime>
  <Words>2191</Words>
  <Application>Microsoft Office PowerPoint</Application>
  <PresentationFormat>全屏显示(4:3)</PresentationFormat>
  <Paragraphs>132</Paragraphs>
  <Slides>29</Slides>
  <Notes>0</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Concourse</vt:lpstr>
      <vt:lpstr>嵌入式ARM体系入门与嵌入式C语言训练 </vt:lpstr>
      <vt:lpstr>中断VS轮询</vt:lpstr>
      <vt:lpstr>ARM的中断处理</vt:lpstr>
      <vt:lpstr>ARM的中断细节</vt:lpstr>
      <vt:lpstr>中断与异常</vt:lpstr>
      <vt:lpstr>中断向量表</vt:lpstr>
      <vt:lpstr>中断向量表</vt:lpstr>
      <vt:lpstr>中断向量表与ARM模式</vt:lpstr>
      <vt:lpstr>中断或异常发生与模式切换</vt:lpstr>
      <vt:lpstr>不同模式下的通用寄存器</vt:lpstr>
      <vt:lpstr>异常发生时硬件的动作</vt:lpstr>
      <vt:lpstr>异常发生时的硬件动作</vt:lpstr>
      <vt:lpstr>异常或中断的“返回地址”</vt:lpstr>
      <vt:lpstr>ARM流水线</vt:lpstr>
      <vt:lpstr>流水线对异常返回的影响</vt:lpstr>
      <vt:lpstr>中断/快速中断下地址修正</vt:lpstr>
      <vt:lpstr>指令预取异常下地址修正</vt:lpstr>
      <vt:lpstr>未定义指令异常下地址修正</vt:lpstr>
      <vt:lpstr>软件中断异常下地址修正</vt:lpstr>
      <vt:lpstr>数据中止异常下的地址修正</vt:lpstr>
      <vt:lpstr>实现软件中断（系统调用）</vt:lpstr>
      <vt:lpstr>中断控制器</vt:lpstr>
      <vt:lpstr>中断控制器</vt:lpstr>
      <vt:lpstr>中断控制器的中断仲裁</vt:lpstr>
      <vt:lpstr>中断请求</vt:lpstr>
      <vt:lpstr>具体操作</vt:lpstr>
      <vt:lpstr>时钟驱动</vt:lpstr>
      <vt:lpstr>初始化流程</vt:lpstr>
      <vt:lpstr>编写代码</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嵌入式ARM体系入门与嵌入式C语言训练 </dc:title>
  <dc:creator>insswer</dc:creator>
  <cp:lastModifiedBy>insswer</cp:lastModifiedBy>
  <cp:revision>756</cp:revision>
  <dcterms:created xsi:type="dcterms:W3CDTF">2013-05-24T01:52:15Z</dcterms:created>
  <dcterms:modified xsi:type="dcterms:W3CDTF">2013-06-05T11:55:29Z</dcterms:modified>
</cp:coreProperties>
</file>