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343" autoAdjust="0"/>
    <p:restoredTop sz="95372" autoAdjust="0"/>
  </p:normalViewPr>
  <p:slideViewPr>
    <p:cSldViewPr>
      <p:cViewPr>
        <p:scale>
          <a:sx n="75" d="100"/>
          <a:sy n="75" d="100"/>
        </p:scale>
        <p:origin x="-1122"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6/5/2013</a:t>
            </a:fld>
            <a:endParaRPr lang="en-US" dirty="0">
              <a:solidFill>
                <a:srgbClr val="FFFFFF"/>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6" name="页脚占位符 5"/>
          <p:cNvSpPr>
            <a:spLocks noGrp="1"/>
          </p:cNvSpPr>
          <p:nvPr>
            <p:ph type="ftr" sz="quarter" idx="11"/>
          </p:nvPr>
        </p:nvSpPr>
        <p:spPr/>
        <p:txBody>
          <a:bodyPr/>
          <a:lstStyle>
            <a:extLst/>
          </a:lstStyle>
          <a:p>
            <a:endParaRPr kumimoji="0" lang="en-US"/>
          </a:p>
        </p:txBody>
      </p:sp>
      <p:sp>
        <p:nvSpPr>
          <p:cNvPr id="7" name="灯片编号占位符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8" name="页脚占位符 7"/>
          <p:cNvSpPr>
            <a:spLocks noGrp="1"/>
          </p:cNvSpPr>
          <p:nvPr>
            <p:ph type="ftr" sz="quarter" idx="11"/>
          </p:nvPr>
        </p:nvSpPr>
        <p:spPr/>
        <p:txBody>
          <a:bodyPr/>
          <a:lstStyle>
            <a:extLst/>
          </a:lstStyle>
          <a:p>
            <a:endParaRPr kumimoji="0" lang="en-US"/>
          </a:p>
        </p:txBody>
      </p:sp>
      <p:sp>
        <p:nvSpPr>
          <p:cNvPr id="9" name="灯片编号占位符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4" name="页脚占位符 3"/>
          <p:cNvSpPr>
            <a:spLocks noGrp="1"/>
          </p:cNvSpPr>
          <p:nvPr>
            <p:ph type="ftr" sz="quarter" idx="11"/>
          </p:nvPr>
        </p:nvSpPr>
        <p:spPr/>
        <p:txBody>
          <a:bodyPr/>
          <a:lstStyle>
            <a:extLst/>
          </a:lstStyle>
          <a:p>
            <a:endParaRPr kumimoji="0" lang="en-US"/>
          </a:p>
        </p:txBody>
      </p:sp>
      <p:sp>
        <p:nvSpPr>
          <p:cNvPr id="5" name="灯片编号占位符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3" name="页脚占位符 2"/>
          <p:cNvSpPr>
            <a:spLocks noGrp="1"/>
          </p:cNvSpPr>
          <p:nvPr>
            <p:ph type="ftr" sz="quarter" idx="11"/>
          </p:nvPr>
        </p:nvSpPr>
        <p:spPr/>
        <p:txBody>
          <a:bodyPr/>
          <a:lstStyle>
            <a:extLst/>
          </a:lstStyle>
          <a:p>
            <a:endParaRPr kumimoji="0" lang="en-US"/>
          </a:p>
        </p:txBody>
      </p:sp>
      <p:sp>
        <p:nvSpPr>
          <p:cNvPr id="4" name="灯片编号占位符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6/5/2013</a:t>
            </a:fld>
            <a:endParaRPr lang="en-US"/>
          </a:p>
        </p:txBody>
      </p:sp>
      <p:sp>
        <p:nvSpPr>
          <p:cNvPr id="6" name="页脚占位符 5"/>
          <p:cNvSpPr>
            <a:spLocks noGrp="1"/>
          </p:cNvSpPr>
          <p:nvPr>
            <p:ph type="ftr" sz="quarter" idx="11"/>
          </p:nvPr>
        </p:nvSpPr>
        <p:spPr/>
        <p:txBody>
          <a:bodyPr/>
          <a:lstStyle>
            <a:extLst/>
          </a:lstStyle>
          <a:p>
            <a:endParaRPr kumimoji="0" lang="en-US"/>
          </a:p>
        </p:txBody>
      </p:sp>
      <p:sp>
        <p:nvSpPr>
          <p:cNvPr id="7" name="灯片编号占位符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6/5/2013</a:t>
            </a:fld>
            <a:endParaRPr lang="en-US">
              <a:solidFill>
                <a:schemeClr val="tx1"/>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6/5/2013</a:t>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qijiasi001@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85860"/>
            <a:ext cx="9144000" cy="1367809"/>
          </a:xfrm>
        </p:spPr>
        <p:txBody>
          <a:bodyPr>
            <a:normAutofit/>
          </a:bodyPr>
          <a:lstStyle/>
          <a:p>
            <a:pPr algn="ctr"/>
            <a:r>
              <a:rPr lang="zh-CN" altLang="en-US" sz="4000" dirty="0" smtClean="0">
                <a:latin typeface="幼圆" pitchFamily="49" charset="-122"/>
                <a:ea typeface="幼圆" pitchFamily="49" charset="-122"/>
              </a:rPr>
              <a:t>嵌入式</a:t>
            </a:r>
            <a:r>
              <a:rPr lang="en-US" altLang="zh-CN" sz="4000" dirty="0" smtClean="0">
                <a:latin typeface="幼圆" pitchFamily="49" charset="-122"/>
                <a:ea typeface="幼圆" pitchFamily="49" charset="-122"/>
              </a:rPr>
              <a:t>ARM</a:t>
            </a:r>
            <a:r>
              <a:rPr lang="zh-CN" altLang="en-US" sz="4000" dirty="0" smtClean="0">
                <a:latin typeface="幼圆" pitchFamily="49" charset="-122"/>
                <a:ea typeface="幼圆" pitchFamily="49" charset="-122"/>
              </a:rPr>
              <a:t>体系入门与嵌入式</a:t>
            </a:r>
            <a:r>
              <a:rPr lang="en-US" altLang="zh-CN" sz="4000" dirty="0" smtClean="0">
                <a:latin typeface="幼圆" pitchFamily="49" charset="-122"/>
                <a:ea typeface="幼圆" pitchFamily="49" charset="-122"/>
              </a:rPr>
              <a:t>C</a:t>
            </a:r>
            <a:r>
              <a:rPr lang="zh-CN" altLang="en-US" sz="4000" dirty="0" smtClean="0">
                <a:latin typeface="幼圆" pitchFamily="49" charset="-122"/>
                <a:ea typeface="幼圆" pitchFamily="49" charset="-122"/>
              </a:rPr>
              <a:t>语言训练 </a:t>
            </a:r>
            <a:endParaRPr lang="zh-CN" altLang="en-US" sz="4000" dirty="0">
              <a:latin typeface="幼圆" pitchFamily="49" charset="-122"/>
              <a:ea typeface="幼圆" pitchFamily="49" charset="-122"/>
            </a:endParaRPr>
          </a:p>
        </p:txBody>
      </p:sp>
      <p:sp>
        <p:nvSpPr>
          <p:cNvPr id="3" name="副标题 2"/>
          <p:cNvSpPr>
            <a:spLocks noGrp="1"/>
          </p:cNvSpPr>
          <p:nvPr>
            <p:ph type="subTitle" idx="1"/>
          </p:nvPr>
        </p:nvSpPr>
        <p:spPr>
          <a:xfrm>
            <a:off x="1142976" y="3286124"/>
            <a:ext cx="7772400" cy="1199704"/>
          </a:xfrm>
        </p:spPr>
        <p:txBody>
          <a:bodyPr/>
          <a:lstStyle/>
          <a:p>
            <a:r>
              <a:rPr lang="zh-CN" altLang="en-US" dirty="0" smtClean="0">
                <a:latin typeface="幼圆" pitchFamily="49" charset="-122"/>
                <a:ea typeface="幼圆" pitchFamily="49" charset="-122"/>
              </a:rPr>
              <a:t>一步步教你写简单嵌入式操作系统</a:t>
            </a:r>
            <a:endParaRPr lang="zh-CN" altLang="en-US" dirty="0"/>
          </a:p>
        </p:txBody>
      </p:sp>
      <p:sp>
        <p:nvSpPr>
          <p:cNvPr id="4" name="TextBox 3"/>
          <p:cNvSpPr txBox="1"/>
          <p:nvPr/>
        </p:nvSpPr>
        <p:spPr>
          <a:xfrm>
            <a:off x="2357422" y="5572140"/>
            <a:ext cx="5572164" cy="923330"/>
          </a:xfrm>
          <a:prstGeom prst="rect">
            <a:avLst/>
          </a:prstGeom>
          <a:noFill/>
        </p:spPr>
        <p:txBody>
          <a:bodyPr wrap="square" rtlCol="0">
            <a:spAutoFit/>
          </a:bodyPr>
          <a:lstStyle/>
          <a:p>
            <a:r>
              <a:rPr lang="zh-CN" altLang="en-US" dirty="0" smtClean="0"/>
              <a:t>演讲人：施家琪</a:t>
            </a:r>
            <a:endParaRPr lang="en-US" altLang="zh-CN" dirty="0" smtClean="0"/>
          </a:p>
          <a:p>
            <a:r>
              <a:rPr lang="zh-CN" altLang="en-US" dirty="0" smtClean="0"/>
              <a:t>邮箱：</a:t>
            </a:r>
            <a:r>
              <a:rPr lang="en-US" altLang="zh-CN" dirty="0" smtClean="0">
                <a:hlinkClick r:id="rId2"/>
              </a:rPr>
              <a:t>qijiasi001@gmail.com</a:t>
            </a:r>
            <a:endParaRPr lang="en-US" altLang="zh-CN" dirty="0" smtClean="0"/>
          </a:p>
          <a:p>
            <a:r>
              <a:rPr lang="en-US" altLang="zh-CN" dirty="0" smtClean="0"/>
              <a:t>QQ</a:t>
            </a:r>
            <a:r>
              <a:rPr lang="zh-CN" altLang="en-US" dirty="0" smtClean="0"/>
              <a:t>：</a:t>
            </a:r>
            <a:r>
              <a:rPr lang="en-US" altLang="zh-CN" dirty="0" smtClean="0"/>
              <a:t>419535348</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玩</a:t>
            </a:r>
            <a:r>
              <a:rPr lang="en-US" altLang="zh-CN" dirty="0" smtClean="0"/>
              <a:t>Linux</a:t>
            </a:r>
            <a:r>
              <a:rPr lang="zh-CN" altLang="en-US" dirty="0" smtClean="0"/>
              <a:t>内核的都喜欢用</a:t>
            </a:r>
            <a:r>
              <a:rPr lang="en-US" altLang="zh-CN" dirty="0" err="1" smtClean="0"/>
              <a:t>container_of</a:t>
            </a:r>
            <a:r>
              <a:rPr lang="zh-CN" altLang="en-US" dirty="0" smtClean="0"/>
              <a:t>宏。这个宏个人觉得是</a:t>
            </a:r>
            <a:r>
              <a:rPr lang="en-US" altLang="zh-CN" dirty="0" smtClean="0"/>
              <a:t>Linux</a:t>
            </a:r>
            <a:r>
              <a:rPr lang="zh-CN" altLang="en-US" dirty="0" smtClean="0"/>
              <a:t>内核中最大的闪光点。这个宏十分有用，它允许你通过一个指向结构体某成员的指针得到指向这个结构体的指针。</a:t>
            </a:r>
            <a:endParaRPr lang="en-US" altLang="zh-CN" dirty="0" smtClean="0"/>
          </a:p>
          <a:p>
            <a:endParaRPr lang="en-US" altLang="zh-CN" dirty="0" smtClean="0"/>
          </a:p>
          <a:p>
            <a:r>
              <a:rPr lang="zh-CN" altLang="en-US" dirty="0" smtClean="0"/>
              <a:t>在实现</a:t>
            </a:r>
            <a:r>
              <a:rPr lang="en-US" altLang="zh-CN" dirty="0" err="1" smtClean="0"/>
              <a:t>container_of</a:t>
            </a:r>
            <a:r>
              <a:rPr lang="zh-CN" altLang="en-US" dirty="0" smtClean="0"/>
              <a:t>宏之前，我们需要实现</a:t>
            </a:r>
            <a:r>
              <a:rPr lang="en-US" altLang="zh-CN" dirty="0" err="1" smtClean="0"/>
              <a:t>offsetof</a:t>
            </a:r>
            <a:r>
              <a:rPr lang="zh-CN" altLang="en-US" dirty="0" smtClean="0"/>
              <a:t>宏，这个宏是找到某个成员在某个结构体中的偏移量。</a:t>
            </a:r>
            <a:endParaRPr lang="zh-CN" altLang="en-US" dirty="0"/>
          </a:p>
        </p:txBody>
      </p:sp>
      <p:sp>
        <p:nvSpPr>
          <p:cNvPr id="3" name="标题 2"/>
          <p:cNvSpPr>
            <a:spLocks noGrp="1"/>
          </p:cNvSpPr>
          <p:nvPr>
            <p:ph type="title"/>
          </p:nvPr>
        </p:nvSpPr>
        <p:spPr/>
        <p:txBody>
          <a:bodyPr/>
          <a:lstStyle/>
          <a:p>
            <a:r>
              <a:rPr lang="en-US" altLang="zh-CN" dirty="0" err="1" smtClean="0"/>
              <a:t>Container_of</a:t>
            </a:r>
            <a:r>
              <a:rPr lang="zh-CN" altLang="en-US" dirty="0" smtClean="0"/>
              <a:t>宏</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Offsetof</a:t>
            </a:r>
            <a:r>
              <a:rPr lang="zh-CN" altLang="en-US" dirty="0" smtClean="0"/>
              <a:t>宏的实现如下：</a:t>
            </a:r>
            <a:endParaRPr lang="en-US" altLang="zh-CN" dirty="0" smtClean="0"/>
          </a:p>
          <a:p>
            <a:endParaRPr lang="en-US" altLang="zh-CN" dirty="0" smtClean="0"/>
          </a:p>
          <a:p>
            <a:endParaRPr lang="en-US" altLang="zh-CN" dirty="0" smtClean="0"/>
          </a:p>
          <a:p>
            <a:pPr>
              <a:buNone/>
            </a:pPr>
            <a:endParaRPr lang="en-US" altLang="zh-CN" dirty="0" smtClean="0"/>
          </a:p>
          <a:p>
            <a:pPr>
              <a:buNone/>
            </a:pPr>
            <a:r>
              <a:rPr lang="zh-CN" altLang="en-US" dirty="0" smtClean="0"/>
              <a:t>这个宏的两个参数，</a:t>
            </a:r>
            <a:r>
              <a:rPr lang="en-US" altLang="zh-CN" dirty="0" smtClean="0"/>
              <a:t>TYPE</a:t>
            </a:r>
            <a:r>
              <a:rPr lang="zh-CN" altLang="en-US" dirty="0" smtClean="0"/>
              <a:t>指的是结构体的类型，</a:t>
            </a:r>
            <a:r>
              <a:rPr lang="en-US" altLang="zh-CN" dirty="0" smtClean="0"/>
              <a:t>MEMBER</a:t>
            </a:r>
            <a:r>
              <a:rPr lang="zh-CN" altLang="en-US" dirty="0" smtClean="0"/>
              <a:t>指的是结构体的成员名。</a:t>
            </a:r>
            <a:endParaRPr lang="en-US" altLang="zh-CN" dirty="0" smtClean="0"/>
          </a:p>
          <a:p>
            <a:pPr>
              <a:buNone/>
            </a:pPr>
            <a:endParaRPr lang="en-US" altLang="zh-CN" dirty="0" smtClean="0"/>
          </a:p>
          <a:p>
            <a:r>
              <a:rPr lang="zh-CN" altLang="en-US" dirty="0" smtClean="0"/>
              <a:t>这个宏的实现并不难。</a:t>
            </a:r>
            <a:endParaRPr lang="zh-CN" altLang="en-US" dirty="0"/>
          </a:p>
        </p:txBody>
      </p:sp>
      <p:sp>
        <p:nvSpPr>
          <p:cNvPr id="3" name="标题 2"/>
          <p:cNvSpPr>
            <a:spLocks noGrp="1"/>
          </p:cNvSpPr>
          <p:nvPr>
            <p:ph type="title"/>
          </p:nvPr>
        </p:nvSpPr>
        <p:spPr/>
        <p:txBody>
          <a:bodyPr/>
          <a:lstStyle/>
          <a:p>
            <a:r>
              <a:rPr lang="en-US" altLang="zh-CN" dirty="0" err="1" smtClean="0"/>
              <a:t>Offsetof</a:t>
            </a:r>
            <a:r>
              <a:rPr lang="zh-CN" altLang="en-US" dirty="0" smtClean="0"/>
              <a:t>宏</a:t>
            </a:r>
            <a:endParaRPr lang="zh-CN" altLang="en-US" dirty="0"/>
          </a:p>
        </p:txBody>
      </p:sp>
      <p:sp>
        <p:nvSpPr>
          <p:cNvPr id="4" name="矩形 3"/>
          <p:cNvSpPr/>
          <p:nvPr/>
        </p:nvSpPr>
        <p:spPr>
          <a:xfrm>
            <a:off x="1643042" y="2143116"/>
            <a:ext cx="5429272" cy="646331"/>
          </a:xfrm>
          <a:prstGeom prst="rect">
            <a:avLst/>
          </a:prstGeom>
        </p:spPr>
        <p:txBody>
          <a:bodyPr wrap="square">
            <a:spAutoFit/>
          </a:bodyPr>
          <a:lstStyle/>
          <a:p>
            <a:r>
              <a:rPr lang="en-US" altLang="zh-CN" dirty="0" smtClean="0"/>
              <a:t>#define </a:t>
            </a:r>
            <a:r>
              <a:rPr lang="en-US" altLang="zh-CN" dirty="0" err="1" smtClean="0"/>
              <a:t>offsetof</a:t>
            </a:r>
            <a:r>
              <a:rPr lang="en-US" altLang="zh-CN" dirty="0" smtClean="0"/>
              <a:t>(TYPE, MEMBER</a:t>
            </a:r>
            <a:r>
              <a:rPr lang="en-US" altLang="zh-CN" dirty="0" smtClean="0"/>
              <a:t>)    </a:t>
            </a:r>
            <a:r>
              <a:rPr lang="en-US" altLang="zh-CN" dirty="0" smtClean="0"/>
              <a:t>\</a:t>
            </a:r>
            <a:endParaRPr lang="en-US" altLang="zh-CN" dirty="0" smtClean="0"/>
          </a:p>
          <a:p>
            <a:r>
              <a:rPr lang="en-US" altLang="zh-CN" dirty="0" smtClean="0"/>
              <a:t> </a:t>
            </a:r>
            <a:r>
              <a:rPr lang="en-US" altLang="zh-CN" dirty="0" smtClean="0"/>
              <a:t>((unsigned </a:t>
            </a:r>
            <a:r>
              <a:rPr lang="en-US" altLang="zh-CN" dirty="0" err="1" smtClean="0"/>
              <a:t>int</a:t>
            </a:r>
            <a:r>
              <a:rPr lang="en-US" altLang="zh-CN" dirty="0" smtClean="0"/>
              <a:t>) &amp;((TYPE *)0)-&gt;MEMBER)</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有了</a:t>
            </a:r>
            <a:r>
              <a:rPr lang="en-US" altLang="zh-CN" dirty="0" err="1" smtClean="0"/>
              <a:t>offsetof</a:t>
            </a:r>
            <a:r>
              <a:rPr lang="zh-CN" altLang="en-US" dirty="0" smtClean="0"/>
              <a:t>就可以实现</a:t>
            </a:r>
            <a:r>
              <a:rPr lang="en-US" altLang="zh-CN" dirty="0" err="1" smtClean="0"/>
              <a:t>container_of</a:t>
            </a:r>
            <a:r>
              <a:rPr lang="zh-CN" altLang="en-US" dirty="0" smtClean="0"/>
              <a:t>宏了：</a:t>
            </a:r>
            <a:endParaRPr lang="en-US" altLang="zh-CN" dirty="0" smtClean="0"/>
          </a:p>
          <a:p>
            <a:endParaRPr lang="en-US" altLang="zh-CN" dirty="0" smtClean="0"/>
          </a:p>
          <a:p>
            <a:endParaRPr lang="en-US" altLang="zh-CN" dirty="0" smtClean="0"/>
          </a:p>
          <a:p>
            <a:endParaRPr lang="en-US" altLang="zh-CN" dirty="0" smtClean="0"/>
          </a:p>
          <a:p>
            <a:r>
              <a:rPr lang="zh-CN" altLang="en-US" dirty="0" smtClean="0"/>
              <a:t>这个宏其实也不难，第一行声明了一个临时指针，防止用户改变</a:t>
            </a:r>
            <a:r>
              <a:rPr lang="en-US" altLang="zh-CN" dirty="0" err="1" smtClean="0"/>
              <a:t>ptr</a:t>
            </a:r>
            <a:r>
              <a:rPr lang="zh-CN" altLang="en-US" dirty="0" smtClean="0"/>
              <a:t>。第二行利用了结构体的存储规律，通过改变指针的值将指向成员的指针变化到指向结构体的指针。</a:t>
            </a:r>
            <a:endParaRPr lang="zh-CN" altLang="en-US" dirty="0"/>
          </a:p>
        </p:txBody>
      </p:sp>
      <p:sp>
        <p:nvSpPr>
          <p:cNvPr id="3" name="标题 2"/>
          <p:cNvSpPr>
            <a:spLocks noGrp="1"/>
          </p:cNvSpPr>
          <p:nvPr>
            <p:ph type="title"/>
          </p:nvPr>
        </p:nvSpPr>
        <p:spPr/>
        <p:txBody>
          <a:bodyPr/>
          <a:lstStyle/>
          <a:p>
            <a:r>
              <a:rPr lang="en-US" altLang="zh-CN" dirty="0" err="1" smtClean="0"/>
              <a:t>Container_of</a:t>
            </a:r>
            <a:r>
              <a:rPr lang="zh-CN" altLang="en-US" dirty="0" smtClean="0"/>
              <a:t>宏的实现</a:t>
            </a:r>
            <a:endParaRPr lang="zh-CN" altLang="en-US" dirty="0"/>
          </a:p>
        </p:txBody>
      </p:sp>
      <p:sp>
        <p:nvSpPr>
          <p:cNvPr id="4" name="矩形 3"/>
          <p:cNvSpPr/>
          <p:nvPr/>
        </p:nvSpPr>
        <p:spPr>
          <a:xfrm>
            <a:off x="857224" y="2071678"/>
            <a:ext cx="7143800" cy="928694"/>
          </a:xfrm>
          <a:prstGeom prst="rect">
            <a:avLst/>
          </a:prstGeom>
        </p:spPr>
        <p:txBody>
          <a:bodyPr wrap="square">
            <a:spAutoFit/>
          </a:bodyPr>
          <a:lstStyle/>
          <a:p>
            <a:r>
              <a:rPr lang="en-US" altLang="zh-CN" dirty="0" smtClean="0"/>
              <a:t>#define </a:t>
            </a:r>
            <a:r>
              <a:rPr lang="en-US" altLang="zh-CN" dirty="0" err="1" smtClean="0"/>
              <a:t>container_of</a:t>
            </a:r>
            <a:r>
              <a:rPr lang="en-US" altLang="zh-CN" dirty="0" smtClean="0"/>
              <a:t>(</a:t>
            </a:r>
            <a:r>
              <a:rPr lang="en-US" altLang="zh-CN" dirty="0" err="1" smtClean="0"/>
              <a:t>ptr</a:t>
            </a:r>
            <a:r>
              <a:rPr lang="en-US" altLang="zh-CN" dirty="0" smtClean="0"/>
              <a:t>, type, member) ({	</a:t>
            </a:r>
            <a:r>
              <a:rPr lang="en-US" altLang="zh-CN" dirty="0" smtClean="0"/>
              <a:t>\</a:t>
            </a:r>
          </a:p>
          <a:p>
            <a:r>
              <a:rPr lang="en-US" altLang="zh-CN" dirty="0" smtClean="0"/>
              <a:t> </a:t>
            </a:r>
            <a:r>
              <a:rPr lang="en-US" altLang="zh-CN" dirty="0" smtClean="0"/>
              <a:t>    const </a:t>
            </a:r>
            <a:r>
              <a:rPr lang="en-US" altLang="zh-CN" dirty="0" err="1" smtClean="0"/>
              <a:t>typeof</a:t>
            </a:r>
            <a:r>
              <a:rPr lang="en-US" altLang="zh-CN" dirty="0" smtClean="0"/>
              <a:t>( ((type *)0)-&gt;member ) *__</a:t>
            </a:r>
            <a:r>
              <a:rPr lang="en-US" altLang="zh-CN" dirty="0" err="1" smtClean="0"/>
              <a:t>mptr</a:t>
            </a:r>
            <a:r>
              <a:rPr lang="en-US" altLang="zh-CN" dirty="0" smtClean="0"/>
              <a:t> = (</a:t>
            </a:r>
            <a:r>
              <a:rPr lang="en-US" altLang="zh-CN" dirty="0" err="1" smtClean="0"/>
              <a:t>ptr</a:t>
            </a:r>
            <a:r>
              <a:rPr lang="en-US" altLang="zh-CN" dirty="0" smtClean="0"/>
              <a:t>);	\	(type *)( (char *)__</a:t>
            </a:r>
            <a:r>
              <a:rPr lang="en-US" altLang="zh-CN" dirty="0" err="1" smtClean="0"/>
              <a:t>mptr</a:t>
            </a:r>
            <a:r>
              <a:rPr lang="en-US" altLang="zh-CN" dirty="0" smtClean="0"/>
              <a:t> - </a:t>
            </a:r>
            <a:r>
              <a:rPr lang="en-US" altLang="zh-CN" dirty="0" err="1" smtClean="0"/>
              <a:t>offsetof</a:t>
            </a:r>
            <a:r>
              <a:rPr lang="en-US" altLang="zh-CN" dirty="0" smtClean="0"/>
              <a:t>(</a:t>
            </a:r>
            <a:r>
              <a:rPr lang="en-US" altLang="zh-CN" dirty="0" err="1" smtClean="0"/>
              <a:t>type,member</a:t>
            </a:r>
            <a:r>
              <a:rPr lang="en-US" altLang="zh-CN" dirty="0" smtClean="0"/>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有了上面两个宏，我们就可以实现通用链表了。</a:t>
            </a:r>
            <a:endParaRPr lang="en-US" altLang="zh-CN" dirty="0" smtClean="0"/>
          </a:p>
          <a:p>
            <a:r>
              <a:rPr lang="zh-CN" altLang="en-US" dirty="0" smtClean="0"/>
              <a:t>我们的通用链表定义如下：</a:t>
            </a:r>
            <a:endParaRPr lang="en-US" altLang="zh-CN" dirty="0" smtClean="0"/>
          </a:p>
          <a:p>
            <a:endParaRPr lang="en-US" altLang="zh-CN" dirty="0" smtClean="0"/>
          </a:p>
          <a:p>
            <a:endParaRPr lang="en-US" altLang="zh-CN" dirty="0" smtClean="0"/>
          </a:p>
          <a:p>
            <a:r>
              <a:rPr lang="zh-CN" altLang="en-US" dirty="0" smtClean="0"/>
              <a:t>初始化方式如下：</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通用链表</a:t>
            </a:r>
            <a:endParaRPr lang="zh-CN" altLang="en-US" dirty="0"/>
          </a:p>
        </p:txBody>
      </p:sp>
      <p:sp>
        <p:nvSpPr>
          <p:cNvPr id="4" name="矩形 3"/>
          <p:cNvSpPr/>
          <p:nvPr/>
        </p:nvSpPr>
        <p:spPr>
          <a:xfrm>
            <a:off x="1928794" y="2571744"/>
            <a:ext cx="5929338" cy="369332"/>
          </a:xfrm>
          <a:prstGeom prst="rect">
            <a:avLst/>
          </a:prstGeom>
        </p:spPr>
        <p:txBody>
          <a:bodyPr wrap="square">
            <a:spAutoFit/>
          </a:bodyPr>
          <a:lstStyle/>
          <a:p>
            <a:r>
              <a:rPr lang="en-US" altLang="zh-CN" dirty="0" err="1" smtClean="0"/>
              <a:t>struct</a:t>
            </a:r>
            <a:r>
              <a:rPr lang="en-US" altLang="zh-CN" dirty="0" smtClean="0"/>
              <a:t> </a:t>
            </a:r>
            <a:r>
              <a:rPr lang="en-US" altLang="zh-CN" dirty="0" err="1" smtClean="0"/>
              <a:t>list_head</a:t>
            </a:r>
            <a:r>
              <a:rPr lang="en-US" altLang="zh-CN" dirty="0" smtClean="0"/>
              <a:t>{    </a:t>
            </a:r>
            <a:r>
              <a:rPr lang="en-US" altLang="zh-CN" dirty="0" err="1" smtClean="0"/>
              <a:t>struct</a:t>
            </a:r>
            <a:r>
              <a:rPr lang="en-US" altLang="zh-CN" dirty="0" smtClean="0"/>
              <a:t> </a:t>
            </a:r>
            <a:r>
              <a:rPr lang="en-US" altLang="zh-CN" dirty="0" err="1" smtClean="0"/>
              <a:t>list_head</a:t>
            </a:r>
            <a:r>
              <a:rPr lang="en-US" altLang="zh-CN" dirty="0" smtClean="0"/>
              <a:t> *next, *</a:t>
            </a:r>
            <a:r>
              <a:rPr lang="en-US" altLang="zh-CN" dirty="0" err="1" smtClean="0"/>
              <a:t>prev</a:t>
            </a:r>
            <a:r>
              <a:rPr lang="en-US" altLang="zh-CN" dirty="0" smtClean="0"/>
              <a:t>;};</a:t>
            </a:r>
            <a:endParaRPr lang="zh-CN" altLang="en-US" dirty="0"/>
          </a:p>
        </p:txBody>
      </p:sp>
      <p:sp>
        <p:nvSpPr>
          <p:cNvPr id="5" name="矩形 4"/>
          <p:cNvSpPr/>
          <p:nvPr/>
        </p:nvSpPr>
        <p:spPr>
          <a:xfrm>
            <a:off x="1214414" y="4071942"/>
            <a:ext cx="7715304" cy="2031325"/>
          </a:xfrm>
          <a:prstGeom prst="rect">
            <a:avLst/>
          </a:prstGeom>
        </p:spPr>
        <p:txBody>
          <a:bodyPr wrap="square">
            <a:spAutoFit/>
          </a:bodyPr>
          <a:lstStyle/>
          <a:p>
            <a:r>
              <a:rPr lang="en-US" altLang="zh-CN" dirty="0" smtClean="0"/>
              <a:t>#define     LIST_HEAD_INIT(name) {&amp;(name), &amp;(name</a:t>
            </a:r>
            <a:r>
              <a:rPr lang="en-US" altLang="zh-CN" dirty="0" smtClean="0"/>
              <a:t>)}</a:t>
            </a:r>
          </a:p>
          <a:p>
            <a:endParaRPr lang="en-US" altLang="zh-CN" dirty="0" smtClean="0"/>
          </a:p>
          <a:p>
            <a:r>
              <a:rPr lang="en-US" altLang="zh-CN" dirty="0" smtClean="0"/>
              <a:t>#</a:t>
            </a:r>
            <a:r>
              <a:rPr lang="en-US" altLang="zh-CN" dirty="0" smtClean="0"/>
              <a:t>define     LIST_HEAD(name) \    </a:t>
            </a:r>
            <a:r>
              <a:rPr lang="en-US" altLang="zh-CN" dirty="0" err="1" smtClean="0"/>
              <a:t>struct</a:t>
            </a:r>
            <a:r>
              <a:rPr lang="en-US" altLang="zh-CN" dirty="0" smtClean="0"/>
              <a:t> </a:t>
            </a:r>
            <a:r>
              <a:rPr lang="en-US" altLang="zh-CN" dirty="0" err="1" smtClean="0"/>
              <a:t>list_head</a:t>
            </a:r>
            <a:r>
              <a:rPr lang="en-US" altLang="zh-CN" dirty="0" smtClean="0"/>
              <a:t> name = LIST_HEAD_INIT(name</a:t>
            </a:r>
            <a:r>
              <a:rPr lang="en-US" altLang="zh-CN" dirty="0" smtClean="0"/>
              <a:t>)</a:t>
            </a:r>
          </a:p>
          <a:p>
            <a:endParaRPr lang="en-US" altLang="zh-CN" dirty="0" smtClean="0"/>
          </a:p>
          <a:p>
            <a:r>
              <a:rPr lang="en-US" altLang="zh-CN" dirty="0" smtClean="0"/>
              <a:t>static </a:t>
            </a:r>
            <a:r>
              <a:rPr lang="en-US" altLang="zh-CN" dirty="0" smtClean="0"/>
              <a:t>inline void INIT_LIST_HEAD(</a:t>
            </a:r>
            <a:r>
              <a:rPr lang="en-US" altLang="zh-CN" dirty="0" err="1" smtClean="0"/>
              <a:t>struct</a:t>
            </a:r>
            <a:r>
              <a:rPr lang="en-US" altLang="zh-CN" dirty="0" smtClean="0"/>
              <a:t> </a:t>
            </a:r>
            <a:r>
              <a:rPr lang="en-US" altLang="zh-CN" dirty="0" err="1" smtClean="0"/>
              <a:t>list_head</a:t>
            </a:r>
            <a:r>
              <a:rPr lang="en-US" altLang="zh-CN" dirty="0" smtClean="0"/>
              <a:t> *</a:t>
            </a:r>
            <a:r>
              <a:rPr lang="en-US" altLang="zh-CN" dirty="0" err="1" smtClean="0"/>
              <a:t>list_head</a:t>
            </a:r>
            <a:r>
              <a:rPr lang="en-US" altLang="zh-CN" dirty="0" smtClean="0"/>
              <a:t>)</a:t>
            </a:r>
          </a:p>
          <a:p>
            <a:r>
              <a:rPr lang="en-US" altLang="zh-CN" dirty="0" smtClean="0"/>
              <a:t>{    </a:t>
            </a:r>
            <a:r>
              <a:rPr lang="en-US" altLang="zh-CN" dirty="0" err="1" smtClean="0"/>
              <a:t>list_head</a:t>
            </a:r>
            <a:r>
              <a:rPr lang="en-US" altLang="zh-CN" dirty="0" smtClean="0"/>
              <a:t>-&gt;</a:t>
            </a:r>
            <a:r>
              <a:rPr lang="en-US" altLang="zh-CN" dirty="0" err="1" smtClean="0"/>
              <a:t>prev</a:t>
            </a:r>
            <a:r>
              <a:rPr lang="en-US" altLang="zh-CN" dirty="0" smtClean="0"/>
              <a:t> = </a:t>
            </a:r>
            <a:r>
              <a:rPr lang="en-US" altLang="zh-CN" dirty="0" err="1" smtClean="0"/>
              <a:t>list_head</a:t>
            </a:r>
            <a:r>
              <a:rPr lang="en-US" altLang="zh-CN" dirty="0" smtClean="0"/>
              <a:t>;    </a:t>
            </a:r>
            <a:r>
              <a:rPr lang="en-US" altLang="zh-CN" dirty="0" err="1" smtClean="0"/>
              <a:t>list_head</a:t>
            </a:r>
            <a:r>
              <a:rPr lang="en-US" altLang="zh-CN" dirty="0" smtClean="0"/>
              <a:t>-&gt;next = </a:t>
            </a:r>
            <a:r>
              <a:rPr lang="en-US" altLang="zh-CN" dirty="0" err="1" smtClean="0"/>
              <a:t>list_head</a:t>
            </a:r>
            <a:r>
              <a:rPr lang="en-US" altLang="zh-CN" dirty="0" smtClean="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我们来通过代码实现通用链表</a:t>
            </a:r>
            <a:endParaRPr lang="zh-CN" altLang="en-US" dirty="0"/>
          </a:p>
        </p:txBody>
      </p:sp>
      <p:sp>
        <p:nvSpPr>
          <p:cNvPr id="3" name="标题 2"/>
          <p:cNvSpPr>
            <a:spLocks noGrp="1"/>
          </p:cNvSpPr>
          <p:nvPr>
            <p:ph type="title"/>
          </p:nvPr>
        </p:nvSpPr>
        <p:spPr/>
        <p:txBody>
          <a:bodyPr/>
          <a:lstStyle/>
          <a:p>
            <a:r>
              <a:rPr lang="zh-CN" altLang="en-US" dirty="0" smtClean="0"/>
              <a:t>通用链表</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1730</TotalTime>
  <Words>318</Words>
  <Application>Microsoft Office PowerPoint</Application>
  <PresentationFormat>全屏显示(4:3)</PresentationFormat>
  <Paragraphs>42</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Concourse</vt:lpstr>
      <vt:lpstr>嵌入式ARM体系入门与嵌入式C语言训练 </vt:lpstr>
      <vt:lpstr>Container_of宏</vt:lpstr>
      <vt:lpstr>Offsetof宏</vt:lpstr>
      <vt:lpstr>Container_of宏的实现</vt:lpstr>
      <vt:lpstr>通用链表</vt:lpstr>
      <vt:lpstr>通用链表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嵌入式ARM体系入门与嵌入式C语言训练 </dc:title>
  <dc:creator>insswer</dc:creator>
  <cp:lastModifiedBy>insswer</cp:lastModifiedBy>
  <cp:revision>766</cp:revision>
  <dcterms:created xsi:type="dcterms:W3CDTF">2013-05-24T01:52:15Z</dcterms:created>
  <dcterms:modified xsi:type="dcterms:W3CDTF">2013-06-05T12:24:30Z</dcterms:modified>
</cp:coreProperties>
</file>