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64" r:id="rId5"/>
    <p:sldId id="265" r:id="rId6"/>
    <p:sldId id="260" r:id="rId7"/>
    <p:sldId id="258" r:id="rId8"/>
    <p:sldId id="259" r:id="rId9"/>
  </p:sldIdLst>
  <p:sldSz cx="12192000" cy="6858000"/>
  <p:notesSz cx="7086600" cy="93726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ifer Bowers" initials="JB" lastIdx="2" clrIdx="0">
    <p:extLst>
      <p:ext uri="{19B8F6BF-5375-455C-9EA6-DF929625EA0E}">
        <p15:presenceInfo xmlns:p15="http://schemas.microsoft.com/office/powerpoint/2012/main" userId="S-1-5-21-3006950946-1794026527-731168022-336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50"/>
    <p:restoredTop sz="91348"/>
  </p:normalViewPr>
  <p:slideViewPr>
    <p:cSldViewPr snapToGrid="0" snapToObjects="1">
      <p:cViewPr varScale="1">
        <p:scale>
          <a:sx n="138" d="100"/>
          <a:sy n="138" d="100"/>
        </p:scale>
        <p:origin x="1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7T08:19:22.474" idx="1">
    <p:pos x="5273" y="1413"/>
    <p:text>I don't love this word Archive here.  You're not building an Archive.  (That is quite a different thing. - retention policies, open formats, etc.)  You'll have to somewhere somehow address the conflict between usable data and preservation formats/standards.  If you can think of the pharsing, go for it, If the word is not coming to you immediately... forget it.  You can find tighter language later.</p:text>
    <p:extLst>
      <p:ext uri="{C676402C-5697-4E1C-873F-D02D1690AC5C}">
        <p15:threadingInfo xmlns:p15="http://schemas.microsoft.com/office/powerpoint/2012/main" timeZoneBias="300"/>
      </p:ext>
    </p:extLst>
  </p:cm>
  <p:cm authorId="1" dt="2023-07-17T08:23:53.671" idx="2">
    <p:pos x="2482" y="2743"/>
    <p:text>Conslider "Enable"  Unless you are really going to build the APIs.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B92E9-3888-4BFD-D3AD-DAD3D27C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F34D2-2A6A-7440-8526-14CBEA7E45D9}" type="datetimeFigureOut">
              <a:rPr lang="en-US"/>
              <a:pPr>
                <a:defRPr/>
              </a:pPr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7236E-FEC7-FF0A-ADEE-ED6EAEA7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C5CE-8CA8-A270-C032-0FC415DE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629B8-4C0E-874F-B205-EA07A260B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3A7E4-14D5-F0A5-103C-AA7E8106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1E192-C9E4-A842-9629-2FD1B1673B0E}" type="datetimeFigureOut">
              <a:rPr lang="en-US"/>
              <a:pPr>
                <a:defRPr/>
              </a:pPr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2DA14-3F92-4397-52D8-E2B6C489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2D6E6-5F6C-4FB4-904C-08733EF3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46D26-9E2E-4045-8005-B4EDCC4CB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5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22BFD-6D72-1608-59CB-422D223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1A9-7C3B-6446-8C92-A7170CF320CB}" type="datetimeFigureOut">
              <a:rPr lang="en-US"/>
              <a:pPr>
                <a:defRPr/>
              </a:pPr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457EC-8E4C-DD4C-A2CA-CCFB9DAE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0101-1AD2-FE4B-B684-9DF0A2AE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FBC71-3D94-8641-81C2-39CE7DA70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6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DCD12-3650-0810-D5D2-96C86D67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1AFC8-91DC-D44A-A3AC-2FF30703C6DF}" type="datetimeFigureOut">
              <a:rPr lang="en-US"/>
              <a:pPr>
                <a:defRPr/>
              </a:pPr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5B286-F8CB-095B-C251-2222BE68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5BE1-E9FF-2165-2015-E3349C70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2F477-D5AD-4B40-A0A4-A18B652E5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A93CC-695D-C3A5-1384-7704CFC1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4D406-7138-FE44-8067-56AB094C63B9}" type="datetimeFigureOut">
              <a:rPr lang="en-US"/>
              <a:pPr>
                <a:defRPr/>
              </a:pPr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D0270-9CC0-622D-21F6-8C72E991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33E9B-0F42-CF98-9D02-ACD53E08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8646E-625C-F740-B4B1-A8CCD7FB38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3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33BD532-C2E6-7EF4-C8CB-CB41EC3D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42DC7-4953-1C4C-A7D3-467626DC1499}" type="datetimeFigureOut">
              <a:rPr lang="en-US"/>
              <a:pPr>
                <a:defRPr/>
              </a:pPr>
              <a:t>7/17/23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BC0766-98CB-866F-ED26-0230E66E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4AE71E-8E5C-FB11-054C-803ED672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62170-8B06-A74F-98F5-7AE99C5D8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74109A6-DC00-7C7B-ACC4-408B3685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AC960-A035-EC45-81BE-BD41AB3EFDFA}" type="datetimeFigureOut">
              <a:rPr lang="en-US"/>
              <a:pPr>
                <a:defRPr/>
              </a:pPr>
              <a:t>7/17/23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AFAD2A9-1DD5-4234-C0CB-29541F8E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AFEB046-57BB-00DC-D360-28B9468A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8CA11-3D49-E649-A6FE-D0F3D61D7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E1DA015-3DF9-4D60-307A-AA72C601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A1F6-66FC-1F44-89EE-202A93BA908D}" type="datetimeFigureOut">
              <a:rPr lang="en-US"/>
              <a:pPr>
                <a:defRPr/>
              </a:pPr>
              <a:t>7/17/23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769D197-4211-EEAA-6154-CEE2BFE1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31CF7C6-623F-2F44-F638-E2DC0CD9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A9939-2802-D54F-A3AE-4219045AA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0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EBC9C3-52BC-8322-9B7E-55B2C79A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17B49-7AC1-4C49-BB30-4A4FB00FE2B1}" type="datetimeFigureOut">
              <a:rPr lang="en-US"/>
              <a:pPr>
                <a:defRPr/>
              </a:pPr>
              <a:t>7/17/23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333687E-086D-129D-CF8A-B65D3EC0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CFE01D6-D688-575B-5C72-9278FF04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CB634-16E5-524E-A42C-88DC01E8D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0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F535FC-D058-1F97-A73F-4D73A425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1F8BD-757B-2645-97ED-9EE5790EC530}" type="datetimeFigureOut">
              <a:rPr lang="en-US"/>
              <a:pPr>
                <a:defRPr/>
              </a:pPr>
              <a:t>7/17/23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3D4F80-6A09-2735-077F-766DD275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951575-92B6-8B99-78B2-51E4A268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9DC07-5AEF-AB41-92FD-03988B4EE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8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191E12-C002-2584-4FC8-EF26CEE1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4DF0D-D2F7-344D-AB9F-36ADFFA43E51}" type="datetimeFigureOut">
              <a:rPr lang="en-US"/>
              <a:pPr>
                <a:defRPr/>
              </a:pPr>
              <a:t>7/17/23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FBEFE7-291E-BA71-0D61-2633026D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153074-2EF6-4576-E058-E5729B14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69A79-0119-5046-B343-42B089C39D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773CA65-12F0-7B75-DC9E-BC2C2D152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FD90D30-1D11-3ADB-AD9D-261D3B291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D6F8E-9135-A016-FCFE-3C4A79CAF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9823F80-4396-8643-AEAC-6F9220E89D2C}" type="datetimeFigureOut">
              <a:rPr lang="en-US"/>
              <a:pPr>
                <a:defRPr/>
              </a:pPr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59D29-54D0-F6BA-2B48-8034E9BB2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9CEC1-ADB0-34F0-D38E-54E6487AF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4B4CC3-3A5C-6246-938C-416900915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81999-1CB3-5EF4-8DEF-81F94A001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AQUAVIEW+ : Cloud Enabled Data Assembly and Dissemination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78CDCB6-2763-1ECC-9B47-AAFBF9CE5760}"/>
              </a:ext>
            </a:extLst>
          </p:cNvPr>
          <p:cNvSpPr txBox="1">
            <a:spLocks/>
          </p:cNvSpPr>
          <p:nvPr/>
        </p:nvSpPr>
        <p:spPr bwMode="auto">
          <a:xfrm>
            <a:off x="415325" y="-21649"/>
            <a:ext cx="9081966" cy="157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6655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40640" defTabSz="914400" eaLnBrk="1" hangingPunct="1">
              <a:lnSpc>
                <a:spcPct val="100000"/>
              </a:lnSpc>
              <a:spcBef>
                <a:spcPts val="100"/>
              </a:spcBef>
            </a:pPr>
            <a:r>
              <a:rPr lang="en-US" sz="3900" b="1" dirty="0">
                <a:latin typeface="Calibri"/>
                <a:cs typeface="Calibri"/>
              </a:rPr>
              <a:t>Pain Points: </a:t>
            </a:r>
            <a:br>
              <a:rPr lang="en-US" sz="3900" b="1" dirty="0">
                <a:latin typeface="Calibri"/>
                <a:cs typeface="Calibri"/>
              </a:rPr>
            </a:br>
            <a:r>
              <a:rPr lang="en-US" sz="3900" b="1" dirty="0">
                <a:latin typeface="Calibri"/>
                <a:cs typeface="Calibri"/>
              </a:rPr>
              <a:t>NOAA Fisheries</a:t>
            </a:r>
            <a:r>
              <a:rPr lang="en-US" sz="3900" b="1" spc="-35" dirty="0">
                <a:latin typeface="Calibri"/>
                <a:cs typeface="Calibri"/>
              </a:rPr>
              <a:t> </a:t>
            </a:r>
            <a:r>
              <a:rPr lang="en-US" sz="3900" b="1" dirty="0">
                <a:latin typeface="Calibri"/>
                <a:cs typeface="Calibri"/>
              </a:rPr>
              <a:t>Data</a:t>
            </a:r>
            <a:r>
              <a:rPr lang="en-US" sz="3900" b="1" spc="10" dirty="0">
                <a:latin typeface="Calibri"/>
                <a:cs typeface="Calibri"/>
              </a:rPr>
              <a:t> </a:t>
            </a:r>
            <a:r>
              <a:rPr lang="en-US" sz="3900" b="1" spc="-10" dirty="0">
                <a:latin typeface="Calibri"/>
                <a:cs typeface="Calibri"/>
              </a:rPr>
              <a:t>Management</a:t>
            </a:r>
            <a:endParaRPr lang="en-US" sz="39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295195-D0D3-57B3-7A03-2DEB853EEBA4}"/>
              </a:ext>
            </a:extLst>
          </p:cNvPr>
          <p:cNvSpPr txBox="1"/>
          <p:nvPr/>
        </p:nvSpPr>
        <p:spPr>
          <a:xfrm>
            <a:off x="502920" y="2006014"/>
            <a:ext cx="7334794" cy="4057586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69900" marR="110489" indent="-335280">
              <a:lnSpc>
                <a:spcPct val="80000"/>
              </a:lnSpc>
              <a:spcBef>
                <a:spcPts val="1010"/>
              </a:spcBef>
              <a:buChar char="●"/>
              <a:tabLst>
                <a:tab pos="469900" algn="l"/>
              </a:tabLst>
            </a:pPr>
            <a:r>
              <a:rPr lang="en-US" sz="2400" b="1" dirty="0">
                <a:latin typeface="Calibri"/>
                <a:cs typeface="Calibri"/>
              </a:rPr>
              <a:t>Metadata</a:t>
            </a:r>
            <a:r>
              <a:rPr lang="en-US" sz="240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Improving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independent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understandability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interoperability </a:t>
            </a:r>
            <a:r>
              <a:rPr sz="2400" dirty="0">
                <a:latin typeface="Calibri"/>
                <a:cs typeface="Calibri"/>
              </a:rPr>
              <a:t>across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NMFS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collected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unique </a:t>
            </a:r>
            <a:r>
              <a:rPr sz="2400" dirty="0">
                <a:latin typeface="Calibri"/>
                <a:cs typeface="Calibri"/>
              </a:rPr>
              <a:t>formats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endParaRPr sz="2400" dirty="0">
              <a:latin typeface="Calibri"/>
              <a:cs typeface="Calibri"/>
            </a:endParaRPr>
          </a:p>
          <a:p>
            <a:pPr marL="469900" marR="212725" indent="-335280">
              <a:lnSpc>
                <a:spcPct val="80000"/>
              </a:lnSpc>
              <a:spcBef>
                <a:spcPts val="994"/>
              </a:spcBef>
              <a:buChar char="●"/>
              <a:tabLst>
                <a:tab pos="469900" algn="l"/>
              </a:tabLst>
            </a:pPr>
            <a:r>
              <a:rPr lang="en-US" sz="2400" b="1" dirty="0">
                <a:latin typeface="Calibri"/>
                <a:cs typeface="Calibri"/>
              </a:rPr>
              <a:t>Confidentiality</a:t>
            </a:r>
            <a:r>
              <a:rPr lang="en-US" sz="240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Appropriately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handling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commercially </a:t>
            </a:r>
            <a:r>
              <a:rPr sz="2400" dirty="0">
                <a:latin typeface="Calibri"/>
                <a:cs typeface="Calibri"/>
              </a:rPr>
              <a:t>sensitive 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469265" indent="-335280">
              <a:lnSpc>
                <a:spcPct val="100000"/>
              </a:lnSpc>
              <a:spcBef>
                <a:spcPts val="635"/>
              </a:spcBef>
              <a:buChar char="●"/>
              <a:tabLst>
                <a:tab pos="469265" algn="l"/>
              </a:tabLst>
            </a:pPr>
            <a:r>
              <a:rPr lang="en-US" sz="2400" b="1" dirty="0">
                <a:solidFill>
                  <a:srgbClr val="212121"/>
                </a:solidFill>
              </a:rPr>
              <a:t>Flexibility</a:t>
            </a:r>
            <a:r>
              <a:rPr lang="en-US" sz="2400" dirty="0">
                <a:solidFill>
                  <a:srgbClr val="212121"/>
                </a:solidFill>
              </a:rPr>
              <a:t>: A</a:t>
            </a:r>
            <a:r>
              <a:rPr lang="en-US" sz="24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bility to handle multi-source data streams</a:t>
            </a:r>
          </a:p>
          <a:p>
            <a:pPr marL="469265" indent="-335280">
              <a:lnSpc>
                <a:spcPct val="100000"/>
              </a:lnSpc>
              <a:spcBef>
                <a:spcPts val="635"/>
              </a:spcBef>
              <a:buChar char="●"/>
              <a:tabLst>
                <a:tab pos="469265" algn="l"/>
              </a:tabLst>
            </a:pPr>
            <a:r>
              <a:rPr lang="en-US" sz="2400" b="1" dirty="0">
                <a:latin typeface="Calibri"/>
                <a:cs typeface="Calibri"/>
              </a:rPr>
              <a:t>Access</a:t>
            </a:r>
            <a:r>
              <a:rPr lang="en-US" sz="240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Meeting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FAIR Standards to improve findability, accessibility, integration, and reusability across the NOAA data enterprise and beyond</a:t>
            </a:r>
            <a:endParaRPr sz="2400" dirty="0">
              <a:latin typeface="Calibri"/>
              <a:cs typeface="Calibri"/>
            </a:endParaRPr>
          </a:p>
          <a:p>
            <a:pPr marL="469900" marR="169545" indent="-335280">
              <a:lnSpc>
                <a:spcPct val="80000"/>
              </a:lnSpc>
              <a:spcBef>
                <a:spcPts val="1010"/>
              </a:spcBef>
              <a:buChar char="●"/>
              <a:tabLst>
                <a:tab pos="469900" algn="l"/>
              </a:tabLst>
            </a:pPr>
            <a:r>
              <a:rPr lang="en-US" sz="2400" b="1" dirty="0" err="1">
                <a:latin typeface="Calibri"/>
                <a:cs typeface="Calibri"/>
              </a:rPr>
              <a:t>Availabilty</a:t>
            </a:r>
            <a:r>
              <a:rPr lang="en-US" sz="240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Providing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framework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lang="en-US" sz="2400" spc="10" dirty="0">
                <a:latin typeface="Calibri"/>
                <a:cs typeface="Calibri"/>
              </a:rPr>
              <a:t>across the NOAA data enterprise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9AFA2930-02B0-D2F7-3A0D-4E9EAA10B62F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7714" y="531886"/>
            <a:ext cx="1918518" cy="781859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BA0552FF-7692-97B7-43C5-66100B3B33F1}"/>
              </a:ext>
            </a:extLst>
          </p:cNvPr>
          <p:cNvSpPr txBox="1">
            <a:spLocks/>
          </p:cNvSpPr>
          <p:nvPr/>
        </p:nvSpPr>
        <p:spPr>
          <a:xfrm>
            <a:off x="11881487" y="6538554"/>
            <a:ext cx="269240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435"/>
                </a:lnSpc>
              </a:pPr>
              <a:t>2</a:t>
            </a:fld>
            <a:endParaRPr lang="en-US"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DCEE0C3-E53E-E578-8BE2-61C07FD283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2156" y="306540"/>
            <a:ext cx="356616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900" b="1" spc="-10" dirty="0">
                <a:latin typeface="Calibri"/>
                <a:cs typeface="Calibri"/>
              </a:rPr>
              <a:t>Objective</a:t>
            </a:r>
            <a:endParaRPr sz="39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9EC105B-CF66-1C68-4BFF-EEA5D940983D}"/>
              </a:ext>
            </a:extLst>
          </p:cNvPr>
          <p:cNvSpPr txBox="1"/>
          <p:nvPr/>
        </p:nvSpPr>
        <p:spPr>
          <a:xfrm>
            <a:off x="1229989" y="1094196"/>
            <a:ext cx="9928860" cy="35231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1775">
              <a:lnSpc>
                <a:spcPct val="114999"/>
              </a:lnSpc>
              <a:spcBef>
                <a:spcPts val="95"/>
              </a:spcBef>
            </a:pPr>
            <a:r>
              <a:rPr sz="2000" b="1" dirty="0">
                <a:latin typeface="Calibri"/>
                <a:cs typeface="Calibri"/>
              </a:rPr>
              <a:t>Objective: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rapidly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enhance</a:t>
            </a:r>
            <a:r>
              <a:rPr sz="2000" dirty="0">
                <a:latin typeface="Calibri"/>
                <a:cs typeface="Calibri"/>
              </a:rPr>
              <a:t> NOAA’s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infrastructure 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tools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archive,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usability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ocean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unlock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potential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lang="en-US" sz="2000" u="sng" spc="-15" dirty="0">
                <a:latin typeface="Calibri"/>
                <a:cs typeface="Calibri"/>
              </a:rPr>
              <a:t>future and </a:t>
            </a:r>
            <a:r>
              <a:rPr sz="2000" u="sng" dirty="0">
                <a:latin typeface="Calibri"/>
                <a:cs typeface="Calibri"/>
              </a:rPr>
              <a:t>past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collections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 dirty="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AQUAVIEW+ </a:t>
            </a:r>
            <a:r>
              <a:rPr sz="2000" dirty="0">
                <a:latin typeface="Calibri"/>
                <a:cs typeface="Calibri"/>
              </a:rPr>
              <a:t>Initiative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 </a:t>
            </a:r>
            <a:r>
              <a:rPr lang="en-US" sz="2000" dirty="0">
                <a:latin typeface="Calibri"/>
                <a:cs typeface="Calibri"/>
              </a:rPr>
              <a:t>build off AQUAVIEW’s existing </a:t>
            </a:r>
            <a:r>
              <a:rPr sz="2000" u="sng" dirty="0">
                <a:latin typeface="Calibri"/>
                <a:cs typeface="Calibri"/>
              </a:rPr>
              <a:t>federated</a:t>
            </a:r>
            <a:r>
              <a:rPr sz="2000" u="sng" spc="-55" dirty="0">
                <a:latin typeface="Calibri"/>
                <a:cs typeface="Calibri"/>
              </a:rPr>
              <a:t> </a:t>
            </a:r>
            <a:r>
              <a:rPr sz="2000" u="sng" dirty="0">
                <a:latin typeface="Calibri"/>
                <a:cs typeface="Calibri"/>
              </a:rPr>
              <a:t>platform</a:t>
            </a:r>
            <a:r>
              <a:rPr sz="2000" u="sng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fully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leverage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cloud</a:t>
            </a:r>
            <a:r>
              <a:rPr lang="en-US" sz="2000" spc="-10" dirty="0">
                <a:latin typeface="Calibri"/>
                <a:cs typeface="Calibri"/>
              </a:rPr>
              <a:t> and the latest database technologies</a:t>
            </a:r>
            <a:r>
              <a:rPr sz="2000" spc="-10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resulting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expanded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NOAA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critical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decision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support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contexts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that require integration of data currently trapped in silos across NOAA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lang="en-US" sz="2000" u="sng" dirty="0">
                <a:latin typeface="Calibri"/>
                <a:cs typeface="Calibri"/>
              </a:rPr>
              <a:t>simplified</a:t>
            </a:r>
            <a:r>
              <a:rPr sz="2000" u="sng" spc="-5" dirty="0">
                <a:latin typeface="Calibri"/>
                <a:cs typeface="Calibri"/>
              </a:rPr>
              <a:t> </a:t>
            </a:r>
            <a:r>
              <a:rPr sz="2000" u="sng" dirty="0">
                <a:latin typeface="Calibri"/>
                <a:cs typeface="Calibri"/>
              </a:rPr>
              <a:t>access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NOAA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Fisheries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petabyte-sized </a:t>
            </a:r>
            <a:r>
              <a:rPr sz="2000" dirty="0">
                <a:latin typeface="Calibri"/>
                <a:cs typeface="Calibri"/>
              </a:rPr>
              <a:t>holdings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scientists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resource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managers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 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more</a:t>
            </a:r>
            <a:r>
              <a:rPr sz="2000" u="sng" spc="-20" dirty="0"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comprehensively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more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quickly</a:t>
            </a:r>
            <a:r>
              <a:rPr lang="en-US" sz="20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find and take advantage of disparate data for report generation, analysis, and other needs as identified as the Data Assembly Hub comes online.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0012903A-BE86-C507-A2E7-FA968A672F9E}"/>
              </a:ext>
            </a:extLst>
          </p:cNvPr>
          <p:cNvSpPr txBox="1">
            <a:spLocks/>
          </p:cNvSpPr>
          <p:nvPr/>
        </p:nvSpPr>
        <p:spPr>
          <a:xfrm>
            <a:off x="11881487" y="6538554"/>
            <a:ext cx="269240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435"/>
                </a:lnSpc>
              </a:pPr>
              <a:t>3</a:t>
            </a:fld>
            <a:endParaRPr lang="en-US"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720FD22-6CAC-0A62-2E2A-A31838CE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25" y="381000"/>
            <a:ext cx="11341614" cy="615553"/>
          </a:xfrm>
        </p:spPr>
        <p:txBody>
          <a:bodyPr/>
          <a:lstStyle/>
          <a:p>
            <a:r>
              <a:rPr lang="en-US" dirty="0"/>
              <a:t>Complementary Components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83394-51B1-52D1-231E-E279C262B100}"/>
              </a:ext>
            </a:extLst>
          </p:cNvPr>
          <p:cNvSpPr txBox="1"/>
          <p:nvPr/>
        </p:nvSpPr>
        <p:spPr>
          <a:xfrm>
            <a:off x="415325" y="1143000"/>
            <a:ext cx="59646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AQUAVIEW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Developed as a metadata aggregator and API ecosystem for NOAA data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Provides integrated simple access to future and archived data, wherever it might be stored (e.g. a federated system)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Uses S3 as data repository with MongoDB as flexible, future-proof metadata library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Proven system ready for expanded data for testing and use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Data Assembly Hub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Provides repeatable data pipelines for report/archive package generation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Uses AQUAVIEW as its metadata repository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Generates metadata on ingest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Provides AI-ready data for use via AQUAVIEW’s API ecosystem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System development underway in September 2023</a:t>
            </a:r>
          </a:p>
          <a:p>
            <a:pPr algn="l" rtl="0"/>
            <a:endParaRPr lang="en-US" dirty="0"/>
          </a:p>
        </p:txBody>
      </p:sp>
      <p:pic>
        <p:nvPicPr>
          <p:cNvPr id="9" name="Picture 8" descr="A diagram of a product&#10;&#10;Description automatically generated with low confidence">
            <a:extLst>
              <a:ext uri="{FF2B5EF4-FFF2-40B4-BE49-F238E27FC236}">
                <a16:creationId xmlns:a16="http://schemas.microsoft.com/office/drawing/2014/main" id="{9B88E869-F9FD-1638-E46C-2B44A449F5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2543" y="1828800"/>
            <a:ext cx="585216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7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4">
            <a:extLst>
              <a:ext uri="{FF2B5EF4-FFF2-40B4-BE49-F238E27FC236}">
                <a16:creationId xmlns:a16="http://schemas.microsoft.com/office/drawing/2014/main" id="{37AF437E-4790-C5D0-6D32-DEC9D10DB8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987" y="-233679"/>
            <a:ext cx="11341614" cy="810799"/>
          </a:xfrm>
          <a:prstGeom prst="rect">
            <a:avLst/>
          </a:prstGeom>
          <a:ln>
            <a:noFill/>
          </a:ln>
        </p:spPr>
        <p:txBody>
          <a:bodyPr vert="horz" wrap="square" lIns="0" tIns="376238" rIns="0" bIns="0" rtlCol="0">
            <a:spAutoFit/>
          </a:bodyPr>
          <a:lstStyle/>
          <a:p>
            <a:pPr marL="2787015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Cambria"/>
                <a:cs typeface="Cambria"/>
              </a:rPr>
              <a:t>AQUAVIEW’s</a:t>
            </a:r>
            <a:r>
              <a:rPr sz="2800" spc="-75" dirty="0">
                <a:latin typeface="Cambria"/>
                <a:cs typeface="Cambria"/>
              </a:rPr>
              <a:t> </a:t>
            </a:r>
            <a:r>
              <a:rPr lang="en-US" sz="2800" spc="-75" dirty="0">
                <a:latin typeface="Cambria"/>
                <a:cs typeface="Cambria"/>
              </a:rPr>
              <a:t>Current </a:t>
            </a:r>
            <a:r>
              <a:rPr sz="2800" dirty="0">
                <a:latin typeface="Cambria"/>
                <a:cs typeface="Cambria"/>
              </a:rPr>
              <a:t>Data</a:t>
            </a:r>
            <a:r>
              <a:rPr sz="2800" spc="-7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Delivery</a:t>
            </a:r>
            <a:r>
              <a:rPr sz="2800" spc="-7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Model</a:t>
            </a:r>
            <a:endParaRPr sz="2800" dirty="0">
              <a:latin typeface="Cambria"/>
              <a:cs typeface="Cambria"/>
            </a:endParaRPr>
          </a:p>
        </p:txBody>
      </p:sp>
      <p:pic>
        <p:nvPicPr>
          <p:cNvPr id="11" name="object 11">
            <a:extLst>
              <a:ext uri="{FF2B5EF4-FFF2-40B4-BE49-F238E27FC236}">
                <a16:creationId xmlns:a16="http://schemas.microsoft.com/office/drawing/2014/main" id="{57CE7170-7734-5D63-4A95-5A257E4639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080" y="2412560"/>
            <a:ext cx="1985771" cy="132892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object 12">
            <a:extLst>
              <a:ext uri="{FF2B5EF4-FFF2-40B4-BE49-F238E27FC236}">
                <a16:creationId xmlns:a16="http://schemas.microsoft.com/office/drawing/2014/main" id="{1E2FC9D6-4E76-A245-5BFD-C35CFFDA3C1F}"/>
              </a:ext>
            </a:extLst>
          </p:cNvPr>
          <p:cNvGrpSpPr/>
          <p:nvPr/>
        </p:nvGrpSpPr>
        <p:grpSpPr>
          <a:xfrm>
            <a:off x="5214260" y="3419314"/>
            <a:ext cx="2037714" cy="657225"/>
            <a:chOff x="4826508" y="3994403"/>
            <a:chExt cx="2037714" cy="657225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02F5537A-3094-0FF9-42AA-E7C5882DB029}"/>
                </a:ext>
              </a:extLst>
            </p:cNvPr>
            <p:cNvSpPr/>
            <p:nvPr/>
          </p:nvSpPr>
          <p:spPr>
            <a:xfrm>
              <a:off x="4832604" y="4000499"/>
              <a:ext cx="2025650" cy="645160"/>
            </a:xfrm>
            <a:custGeom>
              <a:avLst/>
              <a:gdLst/>
              <a:ahLst/>
              <a:cxnLst/>
              <a:rect l="l" t="t" r="r" b="b"/>
              <a:pathLst>
                <a:path w="2025650" h="645160">
                  <a:moveTo>
                    <a:pt x="1012697" y="0"/>
                  </a:moveTo>
                  <a:lnTo>
                    <a:pt x="943362" y="743"/>
                  </a:lnTo>
                  <a:lnTo>
                    <a:pt x="875281" y="2942"/>
                  </a:lnTo>
                  <a:lnTo>
                    <a:pt x="808604" y="6548"/>
                  </a:lnTo>
                  <a:lnTo>
                    <a:pt x="743483" y="11513"/>
                  </a:lnTo>
                  <a:lnTo>
                    <a:pt x="680068" y="17790"/>
                  </a:lnTo>
                  <a:lnTo>
                    <a:pt x="618511" y="25329"/>
                  </a:lnTo>
                  <a:lnTo>
                    <a:pt x="558961" y="34084"/>
                  </a:lnTo>
                  <a:lnTo>
                    <a:pt x="501570" y="44006"/>
                  </a:lnTo>
                  <a:lnTo>
                    <a:pt x="446489" y="55048"/>
                  </a:lnTo>
                  <a:lnTo>
                    <a:pt x="393869" y="67160"/>
                  </a:lnTo>
                  <a:lnTo>
                    <a:pt x="343860" y="80296"/>
                  </a:lnTo>
                  <a:lnTo>
                    <a:pt x="296613" y="94407"/>
                  </a:lnTo>
                  <a:lnTo>
                    <a:pt x="252279" y="109444"/>
                  </a:lnTo>
                  <a:lnTo>
                    <a:pt x="211009" y="125362"/>
                  </a:lnTo>
                  <a:lnTo>
                    <a:pt x="172953" y="142110"/>
                  </a:lnTo>
                  <a:lnTo>
                    <a:pt x="138263" y="159641"/>
                  </a:lnTo>
                  <a:lnTo>
                    <a:pt x="79583" y="196862"/>
                  </a:lnTo>
                  <a:lnTo>
                    <a:pt x="36174" y="236638"/>
                  </a:lnTo>
                  <a:lnTo>
                    <a:pt x="9244" y="278588"/>
                  </a:lnTo>
                  <a:lnTo>
                    <a:pt x="0" y="322325"/>
                  </a:lnTo>
                  <a:lnTo>
                    <a:pt x="2336" y="344394"/>
                  </a:lnTo>
                  <a:lnTo>
                    <a:pt x="20574" y="387285"/>
                  </a:lnTo>
                  <a:lnTo>
                    <a:pt x="55894" y="428197"/>
                  </a:lnTo>
                  <a:lnTo>
                    <a:pt x="107089" y="466743"/>
                  </a:lnTo>
                  <a:lnTo>
                    <a:pt x="172953" y="502541"/>
                  </a:lnTo>
                  <a:lnTo>
                    <a:pt x="211009" y="519289"/>
                  </a:lnTo>
                  <a:lnTo>
                    <a:pt x="252279" y="535207"/>
                  </a:lnTo>
                  <a:lnTo>
                    <a:pt x="296613" y="550244"/>
                  </a:lnTo>
                  <a:lnTo>
                    <a:pt x="343860" y="564355"/>
                  </a:lnTo>
                  <a:lnTo>
                    <a:pt x="393869" y="577491"/>
                  </a:lnTo>
                  <a:lnTo>
                    <a:pt x="446489" y="589603"/>
                  </a:lnTo>
                  <a:lnTo>
                    <a:pt x="501570" y="600645"/>
                  </a:lnTo>
                  <a:lnTo>
                    <a:pt x="558961" y="610567"/>
                  </a:lnTo>
                  <a:lnTo>
                    <a:pt x="618511" y="619322"/>
                  </a:lnTo>
                  <a:lnTo>
                    <a:pt x="680068" y="626861"/>
                  </a:lnTo>
                  <a:lnTo>
                    <a:pt x="743483" y="633138"/>
                  </a:lnTo>
                  <a:lnTo>
                    <a:pt x="808604" y="638103"/>
                  </a:lnTo>
                  <a:lnTo>
                    <a:pt x="875281" y="641709"/>
                  </a:lnTo>
                  <a:lnTo>
                    <a:pt x="943362" y="643908"/>
                  </a:lnTo>
                  <a:lnTo>
                    <a:pt x="1012697" y="644651"/>
                  </a:lnTo>
                  <a:lnTo>
                    <a:pt x="1082033" y="643908"/>
                  </a:lnTo>
                  <a:lnTo>
                    <a:pt x="1150114" y="641709"/>
                  </a:lnTo>
                  <a:lnTo>
                    <a:pt x="1216791" y="638103"/>
                  </a:lnTo>
                  <a:lnTo>
                    <a:pt x="1281912" y="633138"/>
                  </a:lnTo>
                  <a:lnTo>
                    <a:pt x="1345327" y="626861"/>
                  </a:lnTo>
                  <a:lnTo>
                    <a:pt x="1406884" y="619322"/>
                  </a:lnTo>
                  <a:lnTo>
                    <a:pt x="1466434" y="610567"/>
                  </a:lnTo>
                  <a:lnTo>
                    <a:pt x="1523825" y="600645"/>
                  </a:lnTo>
                  <a:lnTo>
                    <a:pt x="1578906" y="589603"/>
                  </a:lnTo>
                  <a:lnTo>
                    <a:pt x="1631526" y="577491"/>
                  </a:lnTo>
                  <a:lnTo>
                    <a:pt x="1681535" y="564355"/>
                  </a:lnTo>
                  <a:lnTo>
                    <a:pt x="1728782" y="550244"/>
                  </a:lnTo>
                  <a:lnTo>
                    <a:pt x="1773116" y="535207"/>
                  </a:lnTo>
                  <a:lnTo>
                    <a:pt x="1814386" y="519289"/>
                  </a:lnTo>
                  <a:lnTo>
                    <a:pt x="1852442" y="502541"/>
                  </a:lnTo>
                  <a:lnTo>
                    <a:pt x="1887132" y="485010"/>
                  </a:lnTo>
                  <a:lnTo>
                    <a:pt x="1945812" y="447789"/>
                  </a:lnTo>
                  <a:lnTo>
                    <a:pt x="1989221" y="408013"/>
                  </a:lnTo>
                  <a:lnTo>
                    <a:pt x="2016151" y="366063"/>
                  </a:lnTo>
                  <a:lnTo>
                    <a:pt x="2025395" y="322325"/>
                  </a:lnTo>
                  <a:lnTo>
                    <a:pt x="2023059" y="300257"/>
                  </a:lnTo>
                  <a:lnTo>
                    <a:pt x="2004821" y="257366"/>
                  </a:lnTo>
                  <a:lnTo>
                    <a:pt x="1969501" y="216454"/>
                  </a:lnTo>
                  <a:lnTo>
                    <a:pt x="1918306" y="177908"/>
                  </a:lnTo>
                  <a:lnTo>
                    <a:pt x="1852442" y="142110"/>
                  </a:lnTo>
                  <a:lnTo>
                    <a:pt x="1814386" y="125362"/>
                  </a:lnTo>
                  <a:lnTo>
                    <a:pt x="1773116" y="109444"/>
                  </a:lnTo>
                  <a:lnTo>
                    <a:pt x="1728782" y="94407"/>
                  </a:lnTo>
                  <a:lnTo>
                    <a:pt x="1681535" y="80296"/>
                  </a:lnTo>
                  <a:lnTo>
                    <a:pt x="1631526" y="67160"/>
                  </a:lnTo>
                  <a:lnTo>
                    <a:pt x="1578906" y="55048"/>
                  </a:lnTo>
                  <a:lnTo>
                    <a:pt x="1523825" y="44006"/>
                  </a:lnTo>
                  <a:lnTo>
                    <a:pt x="1466434" y="34084"/>
                  </a:lnTo>
                  <a:lnTo>
                    <a:pt x="1406884" y="25329"/>
                  </a:lnTo>
                  <a:lnTo>
                    <a:pt x="1345327" y="17790"/>
                  </a:lnTo>
                  <a:lnTo>
                    <a:pt x="1281912" y="11513"/>
                  </a:lnTo>
                  <a:lnTo>
                    <a:pt x="1216791" y="6548"/>
                  </a:lnTo>
                  <a:lnTo>
                    <a:pt x="1150114" y="2942"/>
                  </a:lnTo>
                  <a:lnTo>
                    <a:pt x="1082033" y="743"/>
                  </a:lnTo>
                  <a:lnTo>
                    <a:pt x="1012697" y="0"/>
                  </a:lnTo>
                  <a:close/>
                </a:path>
              </a:pathLst>
            </a:custGeom>
            <a:solidFill>
              <a:srgbClr val="3493B9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 dirty="0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B96A46DD-0D68-95EF-7FAD-B3DADE997ACC}"/>
                </a:ext>
              </a:extLst>
            </p:cNvPr>
            <p:cNvSpPr/>
            <p:nvPr/>
          </p:nvSpPr>
          <p:spPr>
            <a:xfrm>
              <a:off x="4832604" y="4000499"/>
              <a:ext cx="2025650" cy="645160"/>
            </a:xfrm>
            <a:custGeom>
              <a:avLst/>
              <a:gdLst/>
              <a:ahLst/>
              <a:cxnLst/>
              <a:rect l="l" t="t" r="r" b="b"/>
              <a:pathLst>
                <a:path w="2025650" h="645160">
                  <a:moveTo>
                    <a:pt x="0" y="322325"/>
                  </a:moveTo>
                  <a:lnTo>
                    <a:pt x="9244" y="278588"/>
                  </a:lnTo>
                  <a:lnTo>
                    <a:pt x="36174" y="236638"/>
                  </a:lnTo>
                  <a:lnTo>
                    <a:pt x="79583" y="196862"/>
                  </a:lnTo>
                  <a:lnTo>
                    <a:pt x="138263" y="159641"/>
                  </a:lnTo>
                  <a:lnTo>
                    <a:pt x="172953" y="142110"/>
                  </a:lnTo>
                  <a:lnTo>
                    <a:pt x="211009" y="125362"/>
                  </a:lnTo>
                  <a:lnTo>
                    <a:pt x="252279" y="109444"/>
                  </a:lnTo>
                  <a:lnTo>
                    <a:pt x="296613" y="94407"/>
                  </a:lnTo>
                  <a:lnTo>
                    <a:pt x="343860" y="80296"/>
                  </a:lnTo>
                  <a:lnTo>
                    <a:pt x="393869" y="67160"/>
                  </a:lnTo>
                  <a:lnTo>
                    <a:pt x="446489" y="55048"/>
                  </a:lnTo>
                  <a:lnTo>
                    <a:pt x="501570" y="44006"/>
                  </a:lnTo>
                  <a:lnTo>
                    <a:pt x="558961" y="34084"/>
                  </a:lnTo>
                  <a:lnTo>
                    <a:pt x="618511" y="25329"/>
                  </a:lnTo>
                  <a:lnTo>
                    <a:pt x="680068" y="17790"/>
                  </a:lnTo>
                  <a:lnTo>
                    <a:pt x="743483" y="11513"/>
                  </a:lnTo>
                  <a:lnTo>
                    <a:pt x="808604" y="6548"/>
                  </a:lnTo>
                  <a:lnTo>
                    <a:pt x="875281" y="2942"/>
                  </a:lnTo>
                  <a:lnTo>
                    <a:pt x="943362" y="743"/>
                  </a:lnTo>
                  <a:lnTo>
                    <a:pt x="1012697" y="0"/>
                  </a:lnTo>
                  <a:lnTo>
                    <a:pt x="1082033" y="743"/>
                  </a:lnTo>
                  <a:lnTo>
                    <a:pt x="1150114" y="2942"/>
                  </a:lnTo>
                  <a:lnTo>
                    <a:pt x="1216791" y="6548"/>
                  </a:lnTo>
                  <a:lnTo>
                    <a:pt x="1281912" y="11513"/>
                  </a:lnTo>
                  <a:lnTo>
                    <a:pt x="1345327" y="17790"/>
                  </a:lnTo>
                  <a:lnTo>
                    <a:pt x="1406884" y="25329"/>
                  </a:lnTo>
                  <a:lnTo>
                    <a:pt x="1466434" y="34084"/>
                  </a:lnTo>
                  <a:lnTo>
                    <a:pt x="1523825" y="44006"/>
                  </a:lnTo>
                  <a:lnTo>
                    <a:pt x="1578906" y="55048"/>
                  </a:lnTo>
                  <a:lnTo>
                    <a:pt x="1631526" y="67160"/>
                  </a:lnTo>
                  <a:lnTo>
                    <a:pt x="1681535" y="80296"/>
                  </a:lnTo>
                  <a:lnTo>
                    <a:pt x="1728782" y="94407"/>
                  </a:lnTo>
                  <a:lnTo>
                    <a:pt x="1773116" y="109444"/>
                  </a:lnTo>
                  <a:lnTo>
                    <a:pt x="1814386" y="125362"/>
                  </a:lnTo>
                  <a:lnTo>
                    <a:pt x="1852442" y="142110"/>
                  </a:lnTo>
                  <a:lnTo>
                    <a:pt x="1887132" y="159641"/>
                  </a:lnTo>
                  <a:lnTo>
                    <a:pt x="1945812" y="196862"/>
                  </a:lnTo>
                  <a:lnTo>
                    <a:pt x="1989221" y="236638"/>
                  </a:lnTo>
                  <a:lnTo>
                    <a:pt x="2016151" y="278588"/>
                  </a:lnTo>
                  <a:lnTo>
                    <a:pt x="2025395" y="322325"/>
                  </a:lnTo>
                  <a:lnTo>
                    <a:pt x="2023059" y="344394"/>
                  </a:lnTo>
                  <a:lnTo>
                    <a:pt x="2004821" y="387285"/>
                  </a:lnTo>
                  <a:lnTo>
                    <a:pt x="1969501" y="428197"/>
                  </a:lnTo>
                  <a:lnTo>
                    <a:pt x="1918306" y="466743"/>
                  </a:lnTo>
                  <a:lnTo>
                    <a:pt x="1852442" y="502541"/>
                  </a:lnTo>
                  <a:lnTo>
                    <a:pt x="1814386" y="519289"/>
                  </a:lnTo>
                  <a:lnTo>
                    <a:pt x="1773116" y="535207"/>
                  </a:lnTo>
                  <a:lnTo>
                    <a:pt x="1728782" y="550244"/>
                  </a:lnTo>
                  <a:lnTo>
                    <a:pt x="1681535" y="564355"/>
                  </a:lnTo>
                  <a:lnTo>
                    <a:pt x="1631526" y="577491"/>
                  </a:lnTo>
                  <a:lnTo>
                    <a:pt x="1578906" y="589603"/>
                  </a:lnTo>
                  <a:lnTo>
                    <a:pt x="1523825" y="600645"/>
                  </a:lnTo>
                  <a:lnTo>
                    <a:pt x="1466434" y="610567"/>
                  </a:lnTo>
                  <a:lnTo>
                    <a:pt x="1406884" y="619322"/>
                  </a:lnTo>
                  <a:lnTo>
                    <a:pt x="1345327" y="626861"/>
                  </a:lnTo>
                  <a:lnTo>
                    <a:pt x="1281912" y="633138"/>
                  </a:lnTo>
                  <a:lnTo>
                    <a:pt x="1216791" y="638103"/>
                  </a:lnTo>
                  <a:lnTo>
                    <a:pt x="1150114" y="641709"/>
                  </a:lnTo>
                  <a:lnTo>
                    <a:pt x="1082033" y="643908"/>
                  </a:lnTo>
                  <a:lnTo>
                    <a:pt x="1012697" y="644651"/>
                  </a:lnTo>
                  <a:lnTo>
                    <a:pt x="943362" y="643908"/>
                  </a:lnTo>
                  <a:lnTo>
                    <a:pt x="875281" y="641709"/>
                  </a:lnTo>
                  <a:lnTo>
                    <a:pt x="808604" y="638103"/>
                  </a:lnTo>
                  <a:lnTo>
                    <a:pt x="743483" y="633138"/>
                  </a:lnTo>
                  <a:lnTo>
                    <a:pt x="680068" y="626861"/>
                  </a:lnTo>
                  <a:lnTo>
                    <a:pt x="618511" y="619322"/>
                  </a:lnTo>
                  <a:lnTo>
                    <a:pt x="558961" y="610567"/>
                  </a:lnTo>
                  <a:lnTo>
                    <a:pt x="501570" y="600645"/>
                  </a:lnTo>
                  <a:lnTo>
                    <a:pt x="446489" y="589603"/>
                  </a:lnTo>
                  <a:lnTo>
                    <a:pt x="393869" y="577491"/>
                  </a:lnTo>
                  <a:lnTo>
                    <a:pt x="343860" y="564355"/>
                  </a:lnTo>
                  <a:lnTo>
                    <a:pt x="296613" y="550244"/>
                  </a:lnTo>
                  <a:lnTo>
                    <a:pt x="252279" y="535207"/>
                  </a:lnTo>
                  <a:lnTo>
                    <a:pt x="211009" y="519289"/>
                  </a:lnTo>
                  <a:lnTo>
                    <a:pt x="172953" y="502541"/>
                  </a:lnTo>
                  <a:lnTo>
                    <a:pt x="138263" y="485010"/>
                  </a:lnTo>
                  <a:lnTo>
                    <a:pt x="79583" y="447789"/>
                  </a:lnTo>
                  <a:lnTo>
                    <a:pt x="36174" y="408013"/>
                  </a:lnTo>
                  <a:lnTo>
                    <a:pt x="9244" y="366063"/>
                  </a:lnTo>
                  <a:lnTo>
                    <a:pt x="0" y="322325"/>
                  </a:lnTo>
                  <a:close/>
                </a:path>
              </a:pathLst>
            </a:custGeom>
            <a:ln w="12191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8F4A2BD3-4700-0AC3-5818-F77F9AC49233}"/>
              </a:ext>
            </a:extLst>
          </p:cNvPr>
          <p:cNvSpPr txBox="1"/>
          <p:nvPr/>
        </p:nvSpPr>
        <p:spPr>
          <a:xfrm>
            <a:off x="5441210" y="3595461"/>
            <a:ext cx="1717039" cy="314960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Calibri"/>
                <a:cs typeface="Calibri"/>
              </a:rPr>
              <a:t>External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Partners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03F8B53-6BFA-BA11-A89B-D36D77104A8A}"/>
              </a:ext>
            </a:extLst>
          </p:cNvPr>
          <p:cNvSpPr/>
          <p:nvPr/>
        </p:nvSpPr>
        <p:spPr>
          <a:xfrm>
            <a:off x="6756134" y="1026037"/>
            <a:ext cx="1434948" cy="1698216"/>
          </a:xfrm>
          <a:custGeom>
            <a:avLst/>
            <a:gdLst/>
            <a:ahLst/>
            <a:cxnLst/>
            <a:rect l="l" t="t" r="r" b="b"/>
            <a:pathLst>
              <a:path w="1841500" h="1487170">
                <a:moveTo>
                  <a:pt x="0" y="0"/>
                </a:moveTo>
                <a:lnTo>
                  <a:pt x="49301" y="1312"/>
                </a:lnTo>
                <a:lnTo>
                  <a:pt x="98485" y="5190"/>
                </a:lnTo>
                <a:lnTo>
                  <a:pt x="147435" y="11540"/>
                </a:lnTo>
                <a:lnTo>
                  <a:pt x="196033" y="20272"/>
                </a:lnTo>
                <a:lnTo>
                  <a:pt x="244162" y="31293"/>
                </a:lnTo>
                <a:lnTo>
                  <a:pt x="291705" y="44513"/>
                </a:lnTo>
                <a:lnTo>
                  <a:pt x="338544" y="59839"/>
                </a:lnTo>
                <a:lnTo>
                  <a:pt x="384562" y="77180"/>
                </a:lnTo>
                <a:lnTo>
                  <a:pt x="429641" y="96444"/>
                </a:lnTo>
                <a:lnTo>
                  <a:pt x="473665" y="117541"/>
                </a:lnTo>
                <a:lnTo>
                  <a:pt x="516517" y="140377"/>
                </a:lnTo>
                <a:lnTo>
                  <a:pt x="558078" y="164863"/>
                </a:lnTo>
                <a:lnTo>
                  <a:pt x="598231" y="190905"/>
                </a:lnTo>
                <a:lnTo>
                  <a:pt x="636860" y="218413"/>
                </a:lnTo>
                <a:lnTo>
                  <a:pt x="673846" y="247294"/>
                </a:lnTo>
                <a:lnTo>
                  <a:pt x="709073" y="277458"/>
                </a:lnTo>
                <a:lnTo>
                  <a:pt x="742424" y="308812"/>
                </a:lnTo>
                <a:lnTo>
                  <a:pt x="773781" y="341266"/>
                </a:lnTo>
                <a:lnTo>
                  <a:pt x="803026" y="374727"/>
                </a:lnTo>
                <a:lnTo>
                  <a:pt x="830043" y="409104"/>
                </a:lnTo>
                <a:lnTo>
                  <a:pt x="854714" y="444305"/>
                </a:lnTo>
                <a:lnTo>
                  <a:pt x="876921" y="480240"/>
                </a:lnTo>
                <a:lnTo>
                  <a:pt x="896548" y="516815"/>
                </a:lnTo>
                <a:lnTo>
                  <a:pt x="913478" y="553939"/>
                </a:lnTo>
                <a:lnTo>
                  <a:pt x="927592" y="591522"/>
                </a:lnTo>
                <a:lnTo>
                  <a:pt x="938774" y="629471"/>
                </a:lnTo>
                <a:lnTo>
                  <a:pt x="946907" y="667695"/>
                </a:lnTo>
                <a:lnTo>
                  <a:pt x="951872" y="706102"/>
                </a:lnTo>
                <a:lnTo>
                  <a:pt x="953554" y="744601"/>
                </a:lnTo>
                <a:lnTo>
                  <a:pt x="955318" y="784047"/>
                </a:lnTo>
                <a:lnTo>
                  <a:pt x="960528" y="823396"/>
                </a:lnTo>
                <a:lnTo>
                  <a:pt x="969057" y="862547"/>
                </a:lnTo>
                <a:lnTo>
                  <a:pt x="980778" y="901403"/>
                </a:lnTo>
                <a:lnTo>
                  <a:pt x="995567" y="939865"/>
                </a:lnTo>
                <a:lnTo>
                  <a:pt x="1013295" y="977834"/>
                </a:lnTo>
                <a:lnTo>
                  <a:pt x="1033838" y="1015212"/>
                </a:lnTo>
                <a:lnTo>
                  <a:pt x="1057069" y="1051900"/>
                </a:lnTo>
                <a:lnTo>
                  <a:pt x="1082862" y="1087800"/>
                </a:lnTo>
                <a:lnTo>
                  <a:pt x="1111090" y="1122813"/>
                </a:lnTo>
                <a:lnTo>
                  <a:pt x="1141628" y="1156841"/>
                </a:lnTo>
                <a:lnTo>
                  <a:pt x="1174349" y="1189786"/>
                </a:lnTo>
                <a:lnTo>
                  <a:pt x="1209127" y="1221547"/>
                </a:lnTo>
                <a:lnTo>
                  <a:pt x="1245836" y="1252028"/>
                </a:lnTo>
                <a:lnTo>
                  <a:pt x="1284350" y="1281130"/>
                </a:lnTo>
                <a:lnTo>
                  <a:pt x="1324542" y="1308753"/>
                </a:lnTo>
                <a:lnTo>
                  <a:pt x="1366287" y="1334800"/>
                </a:lnTo>
                <a:lnTo>
                  <a:pt x="1409457" y="1359171"/>
                </a:lnTo>
                <a:lnTo>
                  <a:pt x="1453928" y="1381769"/>
                </a:lnTo>
                <a:lnTo>
                  <a:pt x="1499572" y="1402495"/>
                </a:lnTo>
                <a:lnTo>
                  <a:pt x="1546264" y="1421250"/>
                </a:lnTo>
                <a:lnTo>
                  <a:pt x="1593877" y="1437936"/>
                </a:lnTo>
                <a:lnTo>
                  <a:pt x="1642286" y="1452454"/>
                </a:lnTo>
                <a:lnTo>
                  <a:pt x="1691363" y="1464706"/>
                </a:lnTo>
                <a:lnTo>
                  <a:pt x="1740983" y="1474593"/>
                </a:lnTo>
                <a:lnTo>
                  <a:pt x="1791020" y="1482016"/>
                </a:lnTo>
                <a:lnTo>
                  <a:pt x="1841347" y="1486877"/>
                </a:lnTo>
              </a:path>
            </a:pathLst>
          </a:custGeom>
          <a:ln w="25908">
            <a:solidFill>
              <a:schemeClr val="tx1"/>
            </a:solidFill>
            <a:tailEnd type="triangle"/>
          </a:ln>
        </p:spPr>
        <p:txBody>
          <a:bodyPr wrap="square" lIns="0" tIns="0" rIns="0" bIns="0" rtlCol="0"/>
          <a:lstStyle/>
          <a:p>
            <a:pPr algn="l" rtl="0"/>
            <a:endParaRPr dirty="0"/>
          </a:p>
        </p:txBody>
      </p:sp>
      <p:grpSp>
        <p:nvGrpSpPr>
          <p:cNvPr id="19" name="object 20">
            <a:extLst>
              <a:ext uri="{FF2B5EF4-FFF2-40B4-BE49-F238E27FC236}">
                <a16:creationId xmlns:a16="http://schemas.microsoft.com/office/drawing/2014/main" id="{BE106952-D46D-DCF3-0AA0-9CB78582A38F}"/>
              </a:ext>
            </a:extLst>
          </p:cNvPr>
          <p:cNvGrpSpPr/>
          <p:nvPr/>
        </p:nvGrpSpPr>
        <p:grpSpPr>
          <a:xfrm>
            <a:off x="5808110" y="822991"/>
            <a:ext cx="905764" cy="2517303"/>
            <a:chOff x="5364480" y="1389887"/>
            <a:chExt cx="905764" cy="2517303"/>
          </a:xfrm>
        </p:grpSpPr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8E023C56-AB3D-B371-48E1-04D60FED331C}"/>
                </a:ext>
              </a:extLst>
            </p:cNvPr>
            <p:cNvSpPr/>
            <p:nvPr/>
          </p:nvSpPr>
          <p:spPr>
            <a:xfrm>
              <a:off x="5364480" y="1389887"/>
              <a:ext cx="905510" cy="210820"/>
            </a:xfrm>
            <a:custGeom>
              <a:avLst/>
              <a:gdLst/>
              <a:ahLst/>
              <a:cxnLst/>
              <a:rect l="l" t="t" r="r" b="b"/>
              <a:pathLst>
                <a:path w="905510" h="210819">
                  <a:moveTo>
                    <a:pt x="452628" y="0"/>
                  </a:moveTo>
                  <a:lnTo>
                    <a:pt x="379210" y="1376"/>
                  </a:lnTo>
                  <a:lnTo>
                    <a:pt x="309564" y="5360"/>
                  </a:lnTo>
                  <a:lnTo>
                    <a:pt x="244621" y="11737"/>
                  </a:lnTo>
                  <a:lnTo>
                    <a:pt x="185314" y="20288"/>
                  </a:lnTo>
                  <a:lnTo>
                    <a:pt x="132573" y="30799"/>
                  </a:lnTo>
                  <a:lnTo>
                    <a:pt x="87332" y="43051"/>
                  </a:lnTo>
                  <a:lnTo>
                    <a:pt x="50522" y="56830"/>
                  </a:lnTo>
                  <a:lnTo>
                    <a:pt x="5924" y="88098"/>
                  </a:lnTo>
                  <a:lnTo>
                    <a:pt x="0" y="105155"/>
                  </a:lnTo>
                  <a:lnTo>
                    <a:pt x="5924" y="122213"/>
                  </a:lnTo>
                  <a:lnTo>
                    <a:pt x="50522" y="153481"/>
                  </a:lnTo>
                  <a:lnTo>
                    <a:pt x="87332" y="167260"/>
                  </a:lnTo>
                  <a:lnTo>
                    <a:pt x="132573" y="179512"/>
                  </a:lnTo>
                  <a:lnTo>
                    <a:pt x="185314" y="190023"/>
                  </a:lnTo>
                  <a:lnTo>
                    <a:pt x="244621" y="198574"/>
                  </a:lnTo>
                  <a:lnTo>
                    <a:pt x="309564" y="204951"/>
                  </a:lnTo>
                  <a:lnTo>
                    <a:pt x="379210" y="208935"/>
                  </a:lnTo>
                  <a:lnTo>
                    <a:pt x="452628" y="210311"/>
                  </a:lnTo>
                  <a:lnTo>
                    <a:pt x="526045" y="208935"/>
                  </a:lnTo>
                  <a:lnTo>
                    <a:pt x="595691" y="204951"/>
                  </a:lnTo>
                  <a:lnTo>
                    <a:pt x="660634" y="198574"/>
                  </a:lnTo>
                  <a:lnTo>
                    <a:pt x="719941" y="190023"/>
                  </a:lnTo>
                  <a:lnTo>
                    <a:pt x="772682" y="179512"/>
                  </a:lnTo>
                  <a:lnTo>
                    <a:pt x="817923" y="167260"/>
                  </a:lnTo>
                  <a:lnTo>
                    <a:pt x="854733" y="153481"/>
                  </a:lnTo>
                  <a:lnTo>
                    <a:pt x="899331" y="122213"/>
                  </a:lnTo>
                  <a:lnTo>
                    <a:pt x="905256" y="105155"/>
                  </a:lnTo>
                  <a:lnTo>
                    <a:pt x="899331" y="88098"/>
                  </a:lnTo>
                  <a:lnTo>
                    <a:pt x="854733" y="56830"/>
                  </a:lnTo>
                  <a:lnTo>
                    <a:pt x="817923" y="43051"/>
                  </a:lnTo>
                  <a:lnTo>
                    <a:pt x="772682" y="30799"/>
                  </a:lnTo>
                  <a:lnTo>
                    <a:pt x="719941" y="20288"/>
                  </a:lnTo>
                  <a:lnTo>
                    <a:pt x="660634" y="11737"/>
                  </a:lnTo>
                  <a:lnTo>
                    <a:pt x="595691" y="5360"/>
                  </a:lnTo>
                  <a:lnTo>
                    <a:pt x="526045" y="1376"/>
                  </a:lnTo>
                  <a:lnTo>
                    <a:pt x="452628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66EACEFA-8769-CCC5-5DC5-88FF5F6B1529}"/>
                </a:ext>
              </a:extLst>
            </p:cNvPr>
            <p:cNvSpPr/>
            <p:nvPr/>
          </p:nvSpPr>
          <p:spPr>
            <a:xfrm>
              <a:off x="5364480" y="1389887"/>
              <a:ext cx="905510" cy="210820"/>
            </a:xfrm>
            <a:custGeom>
              <a:avLst/>
              <a:gdLst/>
              <a:ahLst/>
              <a:cxnLst/>
              <a:rect l="l" t="t" r="r" b="b"/>
              <a:pathLst>
                <a:path w="905510" h="210819">
                  <a:moveTo>
                    <a:pt x="0" y="105155"/>
                  </a:moveTo>
                  <a:lnTo>
                    <a:pt x="23075" y="71918"/>
                  </a:lnTo>
                  <a:lnTo>
                    <a:pt x="87332" y="43051"/>
                  </a:lnTo>
                  <a:lnTo>
                    <a:pt x="132573" y="30799"/>
                  </a:lnTo>
                  <a:lnTo>
                    <a:pt x="185314" y="20288"/>
                  </a:lnTo>
                  <a:lnTo>
                    <a:pt x="244621" y="11737"/>
                  </a:lnTo>
                  <a:lnTo>
                    <a:pt x="309564" y="5360"/>
                  </a:lnTo>
                  <a:lnTo>
                    <a:pt x="379210" y="1376"/>
                  </a:lnTo>
                  <a:lnTo>
                    <a:pt x="452628" y="0"/>
                  </a:lnTo>
                  <a:lnTo>
                    <a:pt x="526045" y="1376"/>
                  </a:lnTo>
                  <a:lnTo>
                    <a:pt x="595691" y="5360"/>
                  </a:lnTo>
                  <a:lnTo>
                    <a:pt x="660634" y="11737"/>
                  </a:lnTo>
                  <a:lnTo>
                    <a:pt x="719941" y="20288"/>
                  </a:lnTo>
                  <a:lnTo>
                    <a:pt x="772682" y="30799"/>
                  </a:lnTo>
                  <a:lnTo>
                    <a:pt x="817923" y="43051"/>
                  </a:lnTo>
                  <a:lnTo>
                    <a:pt x="854733" y="56830"/>
                  </a:lnTo>
                  <a:lnTo>
                    <a:pt x="899331" y="88098"/>
                  </a:lnTo>
                  <a:lnTo>
                    <a:pt x="905256" y="105155"/>
                  </a:lnTo>
                  <a:lnTo>
                    <a:pt x="899331" y="122213"/>
                  </a:lnTo>
                  <a:lnTo>
                    <a:pt x="854733" y="153481"/>
                  </a:lnTo>
                  <a:lnTo>
                    <a:pt x="817923" y="167260"/>
                  </a:lnTo>
                  <a:lnTo>
                    <a:pt x="772682" y="179512"/>
                  </a:lnTo>
                  <a:lnTo>
                    <a:pt x="719941" y="190023"/>
                  </a:lnTo>
                  <a:lnTo>
                    <a:pt x="660634" y="198574"/>
                  </a:lnTo>
                  <a:lnTo>
                    <a:pt x="595691" y="204951"/>
                  </a:lnTo>
                  <a:lnTo>
                    <a:pt x="526045" y="208935"/>
                  </a:lnTo>
                  <a:lnTo>
                    <a:pt x="452628" y="210311"/>
                  </a:lnTo>
                  <a:lnTo>
                    <a:pt x="379210" y="208935"/>
                  </a:lnTo>
                  <a:lnTo>
                    <a:pt x="309564" y="204951"/>
                  </a:lnTo>
                  <a:lnTo>
                    <a:pt x="244621" y="198574"/>
                  </a:lnTo>
                  <a:lnTo>
                    <a:pt x="185314" y="190023"/>
                  </a:lnTo>
                  <a:lnTo>
                    <a:pt x="132573" y="179512"/>
                  </a:lnTo>
                  <a:lnTo>
                    <a:pt x="87332" y="167260"/>
                  </a:lnTo>
                  <a:lnTo>
                    <a:pt x="50522" y="153481"/>
                  </a:lnTo>
                  <a:lnTo>
                    <a:pt x="5924" y="122213"/>
                  </a:lnTo>
                  <a:lnTo>
                    <a:pt x="0" y="105155"/>
                  </a:lnTo>
                  <a:close/>
                </a:path>
              </a:pathLst>
            </a:custGeom>
            <a:ln w="12191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69920542-065E-0DBE-F8AF-056C4ECFEB38}"/>
                </a:ext>
              </a:extLst>
            </p:cNvPr>
            <p:cNvSpPr/>
            <p:nvPr/>
          </p:nvSpPr>
          <p:spPr>
            <a:xfrm>
              <a:off x="5364480" y="1542287"/>
              <a:ext cx="120014" cy="745490"/>
            </a:xfrm>
            <a:custGeom>
              <a:avLst/>
              <a:gdLst/>
              <a:ahLst/>
              <a:cxnLst/>
              <a:rect l="l" t="t" r="r" b="b"/>
              <a:pathLst>
                <a:path w="120014" h="745489">
                  <a:moveTo>
                    <a:pt x="0" y="0"/>
                  </a:moveTo>
                  <a:lnTo>
                    <a:pt x="120002" y="744905"/>
                  </a:lnTo>
                </a:path>
              </a:pathLst>
            </a:custGeom>
            <a:ln w="12192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0CEEAE7B-7ACA-8C03-6DA5-6C26DE9352ED}"/>
                </a:ext>
              </a:extLst>
            </p:cNvPr>
            <p:cNvSpPr/>
            <p:nvPr/>
          </p:nvSpPr>
          <p:spPr>
            <a:xfrm>
              <a:off x="5503164" y="2287524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12192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B8196C2A-ACF0-18AB-F50F-3804513F95A0}"/>
                </a:ext>
              </a:extLst>
            </p:cNvPr>
            <p:cNvSpPr/>
            <p:nvPr/>
          </p:nvSpPr>
          <p:spPr>
            <a:xfrm>
              <a:off x="6112764" y="1495045"/>
              <a:ext cx="157480" cy="793115"/>
            </a:xfrm>
            <a:custGeom>
              <a:avLst/>
              <a:gdLst/>
              <a:ahLst/>
              <a:cxnLst/>
              <a:rect l="l" t="t" r="r" b="b"/>
              <a:pathLst>
                <a:path w="157479" h="793114">
                  <a:moveTo>
                    <a:pt x="0" y="792899"/>
                  </a:moveTo>
                  <a:lnTo>
                    <a:pt x="156895" y="0"/>
                  </a:lnTo>
                </a:path>
              </a:pathLst>
            </a:custGeom>
            <a:ln w="12192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ADB4B30E-4019-0F0A-82AF-8666859CE8DD}"/>
                </a:ext>
              </a:extLst>
            </p:cNvPr>
            <p:cNvSpPr/>
            <p:nvPr/>
          </p:nvSpPr>
          <p:spPr>
            <a:xfrm>
              <a:off x="5801193" y="2347966"/>
              <a:ext cx="6985" cy="1503680"/>
            </a:xfrm>
            <a:custGeom>
              <a:avLst/>
              <a:gdLst/>
              <a:ahLst/>
              <a:cxnLst/>
              <a:rect l="l" t="t" r="r" b="b"/>
              <a:pathLst>
                <a:path w="6985" h="1503679">
                  <a:moveTo>
                    <a:pt x="6616" y="0"/>
                  </a:moveTo>
                  <a:lnTo>
                    <a:pt x="0" y="1503629"/>
                  </a:lnTo>
                </a:path>
              </a:pathLst>
            </a:custGeom>
            <a:ln w="25907">
              <a:solidFill>
                <a:schemeClr val="tx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sp>
          <p:nvSpPr>
            <p:cNvPr id="26" name="object 27">
              <a:extLst>
                <a:ext uri="{FF2B5EF4-FFF2-40B4-BE49-F238E27FC236}">
                  <a16:creationId xmlns:a16="http://schemas.microsoft.com/office/drawing/2014/main" id="{E10DC030-3FE5-4379-52C7-470FA5318862}"/>
                </a:ext>
              </a:extLst>
            </p:cNvPr>
            <p:cNvSpPr/>
            <p:nvPr/>
          </p:nvSpPr>
          <p:spPr>
            <a:xfrm>
              <a:off x="5773251" y="3829085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0" y="0"/>
                  </a:moveTo>
                  <a:lnTo>
                    <a:pt x="38519" y="77889"/>
                  </a:lnTo>
                  <a:lnTo>
                    <a:pt x="77724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27" name="object 28">
            <a:extLst>
              <a:ext uri="{FF2B5EF4-FFF2-40B4-BE49-F238E27FC236}">
                <a16:creationId xmlns:a16="http://schemas.microsoft.com/office/drawing/2014/main" id="{EA1C8528-B24A-6AE0-21B6-C5737DB5973A}"/>
              </a:ext>
            </a:extLst>
          </p:cNvPr>
          <p:cNvSpPr txBox="1"/>
          <p:nvPr/>
        </p:nvSpPr>
        <p:spPr>
          <a:xfrm>
            <a:off x="5928124" y="1066681"/>
            <a:ext cx="677493" cy="609782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900" spc="-25" dirty="0">
                <a:latin typeface="Calibri"/>
                <a:cs typeface="Calibri"/>
              </a:rPr>
              <a:t>S3</a:t>
            </a:r>
            <a:r>
              <a:rPr lang="en-US" sz="1900" spc="-25" dirty="0">
                <a:latin typeface="Calibri"/>
                <a:cs typeface="Calibri"/>
              </a:rPr>
              <a:t> *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900" spc="-25" dirty="0">
                <a:latin typeface="Calibri"/>
                <a:cs typeface="Calibri"/>
              </a:rPr>
              <a:t>(AWS)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0" name="object 33">
            <a:extLst>
              <a:ext uri="{FF2B5EF4-FFF2-40B4-BE49-F238E27FC236}">
                <a16:creationId xmlns:a16="http://schemas.microsoft.com/office/drawing/2014/main" id="{C58B255D-E5F4-E5CA-52FC-26AB9111ECBB}"/>
              </a:ext>
            </a:extLst>
          </p:cNvPr>
          <p:cNvSpPr txBox="1"/>
          <p:nvPr/>
        </p:nvSpPr>
        <p:spPr>
          <a:xfrm>
            <a:off x="4659145" y="4182860"/>
            <a:ext cx="3079115" cy="124328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latin typeface="Cambria"/>
                <a:cs typeface="Cambria"/>
              </a:rPr>
              <a:t>External</a:t>
            </a:r>
            <a:r>
              <a:rPr lang="en-US" sz="1600" spc="-60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academic</a:t>
            </a:r>
            <a:r>
              <a:rPr lang="en-US" sz="1600" spc="-55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partners can</a:t>
            </a:r>
            <a:r>
              <a:rPr lang="en-US" sz="1600" spc="-60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use</a:t>
            </a:r>
            <a:r>
              <a:rPr lang="en-US" sz="1600" spc="-55" dirty="0">
                <a:latin typeface="Cambria"/>
                <a:cs typeface="Cambria"/>
              </a:rPr>
              <a:t> </a:t>
            </a:r>
            <a:r>
              <a:rPr lang="en-US" sz="1600" spc="-25" dirty="0">
                <a:latin typeface="Cambria"/>
                <a:cs typeface="Cambria"/>
              </a:rPr>
              <a:t>the </a:t>
            </a:r>
            <a:r>
              <a:rPr lang="en-US" sz="1600" dirty="0">
                <a:latin typeface="Cambria"/>
                <a:cs typeface="Cambria"/>
              </a:rPr>
              <a:t>uploaded</a:t>
            </a:r>
            <a:r>
              <a:rPr lang="en-US" sz="1600" spc="-45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data and metadata</a:t>
            </a:r>
            <a:r>
              <a:rPr lang="en-US" sz="1600" spc="-35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to</a:t>
            </a:r>
            <a:r>
              <a:rPr lang="en-US" sz="1600" spc="-65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initialize</a:t>
            </a:r>
            <a:r>
              <a:rPr lang="en-US" sz="1600" spc="-25" dirty="0">
                <a:latin typeface="Cambria"/>
                <a:cs typeface="Cambria"/>
              </a:rPr>
              <a:t> </a:t>
            </a:r>
            <a:r>
              <a:rPr lang="en-US" sz="1600" spc="-10" dirty="0">
                <a:latin typeface="Cambria"/>
                <a:cs typeface="Cambria"/>
              </a:rPr>
              <a:t>and/or </a:t>
            </a:r>
            <a:r>
              <a:rPr lang="en-US" sz="1600" spc="-20" dirty="0">
                <a:latin typeface="Cambria"/>
                <a:cs typeface="Cambria"/>
              </a:rPr>
              <a:t>ground-</a:t>
            </a:r>
            <a:r>
              <a:rPr lang="en-US" sz="1600" dirty="0">
                <a:latin typeface="Cambria"/>
                <a:cs typeface="Cambria"/>
              </a:rPr>
              <a:t>truth</a:t>
            </a:r>
            <a:r>
              <a:rPr lang="en-US" sz="1600" spc="-10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their</a:t>
            </a:r>
            <a:r>
              <a:rPr lang="en-US" sz="1600" spc="-25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regional</a:t>
            </a:r>
            <a:r>
              <a:rPr lang="en-US" sz="1600" spc="-25" dirty="0">
                <a:latin typeface="Cambria"/>
                <a:cs typeface="Cambria"/>
              </a:rPr>
              <a:t> </a:t>
            </a:r>
            <a:r>
              <a:rPr lang="en-US" sz="1600" spc="-10" dirty="0">
                <a:latin typeface="Cambria"/>
                <a:cs typeface="Cambria"/>
              </a:rPr>
              <a:t>ocean models or join with other data</a:t>
            </a:r>
            <a:endParaRPr lang="en-US" sz="1600" dirty="0">
              <a:latin typeface="Cambria"/>
              <a:cs typeface="Cambria"/>
            </a:endParaRPr>
          </a:p>
        </p:txBody>
      </p:sp>
      <p:sp>
        <p:nvSpPr>
          <p:cNvPr id="32" name="object 35">
            <a:extLst>
              <a:ext uri="{FF2B5EF4-FFF2-40B4-BE49-F238E27FC236}">
                <a16:creationId xmlns:a16="http://schemas.microsoft.com/office/drawing/2014/main" id="{BF08A9B7-C833-A891-61D2-C1763739F6C8}"/>
              </a:ext>
            </a:extLst>
          </p:cNvPr>
          <p:cNvSpPr txBox="1"/>
          <p:nvPr/>
        </p:nvSpPr>
        <p:spPr>
          <a:xfrm>
            <a:off x="666139" y="1367055"/>
            <a:ext cx="2979939" cy="1218282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370840" algn="l" rtl="0">
              <a:lnSpc>
                <a:spcPct val="100000"/>
              </a:lnSpc>
              <a:spcBef>
                <a:spcPts val="100"/>
              </a:spcBef>
            </a:pPr>
            <a:r>
              <a:rPr lang="en-US" sz="1500" dirty="0">
                <a:solidFill>
                  <a:schemeClr val="accent1"/>
                </a:solidFill>
                <a:latin typeface="Cambria"/>
                <a:cs typeface="Cambria"/>
              </a:rPr>
              <a:t>Upload Methods</a:t>
            </a:r>
          </a:p>
          <a:p>
            <a:pPr marL="12700" marR="370840" algn="l" rtl="0">
              <a:lnSpc>
                <a:spcPct val="100000"/>
              </a:lnSpc>
              <a:spcBef>
                <a:spcPts val="100"/>
              </a:spcBef>
            </a:pPr>
            <a:r>
              <a:rPr lang="en-US" sz="1500" dirty="0">
                <a:latin typeface="Cambria"/>
                <a:cs typeface="Cambria"/>
              </a:rPr>
              <a:t>Near RT Uploads (</a:t>
            </a:r>
            <a:r>
              <a:rPr lang="en-US" sz="1500" dirty="0" err="1">
                <a:latin typeface="Cambria"/>
                <a:cs typeface="Cambria"/>
              </a:rPr>
              <a:t>OceanCube</a:t>
            </a:r>
            <a:r>
              <a:rPr lang="en-US" sz="1500" dirty="0">
                <a:latin typeface="Cambria"/>
                <a:cs typeface="Cambria"/>
              </a:rPr>
              <a:t>)</a:t>
            </a:r>
          </a:p>
          <a:p>
            <a:pPr marL="12700" marR="370840" algn="l" rtl="0">
              <a:lnSpc>
                <a:spcPct val="100000"/>
              </a:lnSpc>
              <a:spcBef>
                <a:spcPts val="100"/>
              </a:spcBef>
            </a:pPr>
            <a:r>
              <a:rPr lang="en-US" sz="1500" dirty="0">
                <a:latin typeface="Cambria"/>
                <a:cs typeface="Cambria"/>
              </a:rPr>
              <a:t>Older Data Ingestion</a:t>
            </a:r>
          </a:p>
          <a:p>
            <a:pPr marL="12700" marR="370840" algn="l" rtl="0">
              <a:lnSpc>
                <a:spcPct val="100000"/>
              </a:lnSpc>
              <a:spcBef>
                <a:spcPts val="100"/>
              </a:spcBef>
            </a:pPr>
            <a:r>
              <a:rPr lang="en-US" sz="1500" dirty="0">
                <a:latin typeface="Cambria"/>
                <a:cs typeface="Cambria"/>
              </a:rPr>
              <a:t>Federated Data Stores</a:t>
            </a:r>
          </a:p>
          <a:p>
            <a:pPr marL="12700" marR="370840" algn="l" rtl="0">
              <a:lnSpc>
                <a:spcPct val="100000"/>
              </a:lnSpc>
              <a:spcBef>
                <a:spcPts val="100"/>
              </a:spcBef>
            </a:pPr>
            <a:endParaRPr lang="en-US" sz="1500" dirty="0">
              <a:latin typeface="Cambria"/>
              <a:cs typeface="Cambria"/>
            </a:endParaRPr>
          </a:p>
        </p:txBody>
      </p:sp>
      <p:sp>
        <p:nvSpPr>
          <p:cNvPr id="33" name="object 36">
            <a:extLst>
              <a:ext uri="{FF2B5EF4-FFF2-40B4-BE49-F238E27FC236}">
                <a16:creationId xmlns:a16="http://schemas.microsoft.com/office/drawing/2014/main" id="{5601E23C-30DA-B593-0015-D6CE653D59C3}"/>
              </a:ext>
            </a:extLst>
          </p:cNvPr>
          <p:cNvSpPr txBox="1"/>
          <p:nvPr/>
        </p:nvSpPr>
        <p:spPr>
          <a:xfrm>
            <a:off x="8286335" y="1881888"/>
            <a:ext cx="3068321" cy="71814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676910">
              <a:lnSpc>
                <a:spcPct val="100000"/>
              </a:lnSpc>
              <a:spcBef>
                <a:spcPts val="100"/>
              </a:spcBef>
            </a:pPr>
            <a:r>
              <a:rPr lang="en-US" sz="1500" dirty="0">
                <a:solidFill>
                  <a:schemeClr val="accent1"/>
                </a:solidFill>
                <a:latin typeface="Cambria"/>
                <a:cs typeface="Cambria"/>
              </a:rPr>
              <a:t>AQUAVIEW </a:t>
            </a:r>
            <a:r>
              <a:rPr lang="en-US" sz="1500" dirty="0">
                <a:solidFill>
                  <a:srgbClr val="FF0000"/>
                </a:solidFill>
                <a:latin typeface="Cambria"/>
                <a:cs typeface="Cambria"/>
              </a:rPr>
              <a:t>SUPPORTS </a:t>
            </a:r>
            <a:r>
              <a:rPr lang="en-US" sz="1500" dirty="0">
                <a:solidFill>
                  <a:schemeClr val="accent1"/>
                </a:solidFill>
                <a:latin typeface="Cambria"/>
                <a:cs typeface="Cambria"/>
              </a:rPr>
              <a:t>API </a:t>
            </a:r>
            <a:r>
              <a:rPr lang="en-US" sz="1500" dirty="0">
                <a:solidFill>
                  <a:srgbClr val="FF0000"/>
                </a:solidFill>
                <a:latin typeface="Cambria"/>
                <a:cs typeface="Cambria"/>
              </a:rPr>
              <a:t>Development:</a:t>
            </a:r>
          </a:p>
          <a:p>
            <a:pPr marL="12700" marR="676910">
              <a:lnSpc>
                <a:spcPct val="100000"/>
              </a:lnSpc>
              <a:spcBef>
                <a:spcPts val="100"/>
              </a:spcBef>
            </a:pPr>
            <a:r>
              <a:rPr lang="en-US" sz="1500" dirty="0">
                <a:latin typeface="Cambria"/>
                <a:cs typeface="Cambria"/>
              </a:rPr>
              <a:t>ex. Archiving</a:t>
            </a:r>
            <a:r>
              <a:rPr lang="en-US" sz="1500" dirty="0">
                <a:solidFill>
                  <a:srgbClr val="FF0000"/>
                </a:solidFill>
                <a:latin typeface="Cambria"/>
                <a:cs typeface="Cambria"/>
              </a:rPr>
              <a:t>, Visualizations</a:t>
            </a:r>
            <a:r>
              <a:rPr lang="en-US" sz="1500" dirty="0">
                <a:latin typeface="Cambria"/>
                <a:cs typeface="Cambria"/>
              </a:rPr>
              <a:t> </a:t>
            </a:r>
            <a:endParaRPr sz="1500" dirty="0">
              <a:latin typeface="Cambria"/>
              <a:cs typeface="Cambria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3EDF01-97B7-C6D3-4DE7-5014C9AE985F}"/>
              </a:ext>
            </a:extLst>
          </p:cNvPr>
          <p:cNvSpPr/>
          <p:nvPr/>
        </p:nvSpPr>
        <p:spPr>
          <a:xfrm rot="16200000" flipH="1">
            <a:off x="3178543" y="3055309"/>
            <a:ext cx="1328927" cy="440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>
                <a:solidFill>
                  <a:schemeClr val="tx1"/>
                </a:solidFill>
              </a:rPr>
              <a:t>AQUAVIEW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7D10AA-58CF-48E8-3F6C-348FEE4DB38E}"/>
              </a:ext>
            </a:extLst>
          </p:cNvPr>
          <p:cNvSpPr txBox="1"/>
          <p:nvPr/>
        </p:nvSpPr>
        <p:spPr>
          <a:xfrm>
            <a:off x="3341887" y="1931328"/>
            <a:ext cx="11264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Meta Data Compilation and Access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9AF2CCE5-DC53-7AD5-E293-D46FB65C7186}"/>
              </a:ext>
            </a:extLst>
          </p:cNvPr>
          <p:cNvCxnSpPr>
            <a:cxnSpLocks/>
          </p:cNvCxnSpPr>
          <p:nvPr/>
        </p:nvCxnSpPr>
        <p:spPr>
          <a:xfrm flipV="1">
            <a:off x="4083078" y="1552683"/>
            <a:ext cx="1724745" cy="1702596"/>
          </a:xfrm>
          <a:prstGeom prst="curvedConnector3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D89F16D9-E685-9DBD-833B-27D37315A681}"/>
              </a:ext>
            </a:extLst>
          </p:cNvPr>
          <p:cNvCxnSpPr/>
          <p:nvPr/>
        </p:nvCxnSpPr>
        <p:spPr>
          <a:xfrm flipV="1">
            <a:off x="2980085" y="1101311"/>
            <a:ext cx="2772147" cy="2036634"/>
          </a:xfrm>
          <a:prstGeom prst="curvedConnector3">
            <a:avLst>
              <a:gd name="adj1" fmla="val 477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C6B3150-504A-3B0F-14E9-326570002D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1912" y="3096557"/>
            <a:ext cx="892697" cy="673853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C5036840-2AC2-F23A-BADF-78268AE0622C}"/>
              </a:ext>
            </a:extLst>
          </p:cNvPr>
          <p:cNvCxnSpPr>
            <a:cxnSpLocks/>
          </p:cNvCxnSpPr>
          <p:nvPr/>
        </p:nvCxnSpPr>
        <p:spPr>
          <a:xfrm>
            <a:off x="2980085" y="3339202"/>
            <a:ext cx="606562" cy="12700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1458DE7-012E-9610-D1A1-FD0791AB7C59}"/>
              </a:ext>
            </a:extLst>
          </p:cNvPr>
          <p:cNvCxnSpPr/>
          <p:nvPr/>
        </p:nvCxnSpPr>
        <p:spPr>
          <a:xfrm flipV="1">
            <a:off x="4083078" y="2853911"/>
            <a:ext cx="4101813" cy="485291"/>
          </a:xfrm>
          <a:prstGeom prst="curvedConnector3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F3A4B89-DC37-FB18-EA02-32688794688F}"/>
              </a:ext>
            </a:extLst>
          </p:cNvPr>
          <p:cNvSpPr txBox="1"/>
          <p:nvPr/>
        </p:nvSpPr>
        <p:spPr>
          <a:xfrm>
            <a:off x="9211915" y="1127301"/>
            <a:ext cx="245795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*Also works with other cloud-based systems: Google, Microsoft, </a:t>
            </a:r>
            <a:r>
              <a:rPr lang="en-US" sz="1100" dirty="0" err="1"/>
              <a:t>etc</a:t>
            </a:r>
            <a:endParaRPr lang="en-US" sz="1100" dirty="0"/>
          </a:p>
        </p:txBody>
      </p:sp>
      <p:sp>
        <p:nvSpPr>
          <p:cNvPr id="42" name="object 33">
            <a:extLst>
              <a:ext uri="{FF2B5EF4-FFF2-40B4-BE49-F238E27FC236}">
                <a16:creationId xmlns:a16="http://schemas.microsoft.com/office/drawing/2014/main" id="{94E9B3DE-844D-28D6-A81A-C22096D26C67}"/>
              </a:ext>
            </a:extLst>
          </p:cNvPr>
          <p:cNvSpPr txBox="1"/>
          <p:nvPr/>
        </p:nvSpPr>
        <p:spPr>
          <a:xfrm>
            <a:off x="8275541" y="4736875"/>
            <a:ext cx="3079115" cy="1009892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latin typeface="Cambria"/>
                <a:cs typeface="Cambria"/>
              </a:rPr>
              <a:t>API’s allow scientists to build their own tools for finding and accessing the underlying data efficiently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lang="en-US" sz="1600" dirty="0">
              <a:latin typeface="Cambria"/>
              <a:cs typeface="Cambria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60078C0D-F57F-C89E-0604-8CE5374F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7102" y="2630071"/>
            <a:ext cx="3626587" cy="20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68C206F-6FB2-76D8-3AED-208771308DBB}"/>
              </a:ext>
            </a:extLst>
          </p:cNvPr>
          <p:cNvSpPr txBox="1"/>
          <p:nvPr/>
        </p:nvSpPr>
        <p:spPr>
          <a:xfrm>
            <a:off x="463338" y="4420777"/>
            <a:ext cx="365852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800" dirty="0">
                <a:latin typeface="Cambria"/>
                <a:cs typeface="Cambria"/>
              </a:rPr>
              <a:t>Upcoming Data Assembly Hub work will allow for automated report generation/archive package development/deployment</a:t>
            </a:r>
          </a:p>
        </p:txBody>
      </p:sp>
    </p:spTree>
    <p:extLst>
      <p:ext uri="{BB962C8B-B14F-4D97-AF65-F5344CB8AC3E}">
        <p14:creationId xmlns:p14="http://schemas.microsoft.com/office/powerpoint/2010/main" val="69034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or: Elbow 84">
            <a:extLst>
              <a:ext uri="{FF2B5EF4-FFF2-40B4-BE49-F238E27FC236}">
                <a16:creationId xmlns:a16="http://schemas.microsoft.com/office/drawing/2014/main" id="{4BDDC676-7447-9254-66E8-93EF3926B27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6468379" y="1689216"/>
            <a:ext cx="1199552" cy="33966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00ABEBF-23F4-0D10-A57E-6C3C4524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0" y="276448"/>
            <a:ext cx="9266238" cy="758825"/>
          </a:xfrm>
        </p:spPr>
        <p:txBody>
          <a:bodyPr rtlCol="0" anchor="t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900" b="1" spc="-10" dirty="0">
                <a:latin typeface="Calibri"/>
                <a:cs typeface="Calibri"/>
              </a:rPr>
              <a:t>AQUAVIEW Tech Details</a:t>
            </a:r>
            <a:br>
              <a:rPr lang="en-US" sz="4400" dirty="0">
                <a:latin typeface="Cambria"/>
                <a:cs typeface="Cambria"/>
              </a:rPr>
            </a:br>
            <a:endParaRPr lang="en-US" b="1" dirty="0">
              <a:latin typeface="+mn-lt"/>
            </a:endParaRPr>
          </a:p>
        </p:txBody>
      </p:sp>
      <p:sp>
        <p:nvSpPr>
          <p:cNvPr id="3" name="object 12">
            <a:extLst>
              <a:ext uri="{FF2B5EF4-FFF2-40B4-BE49-F238E27FC236}">
                <a16:creationId xmlns:a16="http://schemas.microsoft.com/office/drawing/2014/main" id="{D0F01F65-5D4A-3138-1469-E98B38BE74CD}"/>
              </a:ext>
            </a:extLst>
          </p:cNvPr>
          <p:cNvSpPr txBox="1"/>
          <p:nvPr/>
        </p:nvSpPr>
        <p:spPr>
          <a:xfrm>
            <a:off x="568326" y="1351769"/>
            <a:ext cx="3888380" cy="53091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42900" algn="l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mbria"/>
                <a:cs typeface="Cambria"/>
              </a:rPr>
              <a:t>Set of Python Applications/MongoDB for metadata storage coupled with federated cloud-based data</a:t>
            </a:r>
          </a:p>
          <a:p>
            <a:pPr marL="393065" indent="-342900" algn="l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mbria"/>
                <a:cs typeface="Cambria"/>
              </a:rPr>
              <a:t>Collects and merges metadata from current operations or previously generated data</a:t>
            </a:r>
          </a:p>
          <a:p>
            <a:pPr marL="393065" indent="-342900" algn="l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mbria"/>
                <a:cs typeface="Cambria"/>
              </a:rPr>
              <a:t>Can provide at or near-real-time support for data collections</a:t>
            </a:r>
          </a:p>
          <a:p>
            <a:pPr marL="393065" indent="-342900" algn="l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mbria"/>
                <a:cs typeface="Cambria"/>
              </a:rPr>
              <a:t>Has API system to enable access from outside organizations with ability to limit data access via “tags” on specific datasets/types/etc.</a:t>
            </a:r>
          </a:p>
          <a:p>
            <a:pPr marL="393065" indent="-342900" algn="l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mbria"/>
                <a:cs typeface="Cambria"/>
              </a:rPr>
              <a:t>Can enable purpose-built applications from database</a:t>
            </a:r>
          </a:p>
          <a:p>
            <a:pPr marL="393065" indent="-342900" algn="l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2000" dirty="0">
              <a:latin typeface="Cambria"/>
              <a:cs typeface="Cambri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F9075F-DD74-42E0-DDDE-FFA8CB4A4B91}"/>
              </a:ext>
            </a:extLst>
          </p:cNvPr>
          <p:cNvSpPr/>
          <p:nvPr/>
        </p:nvSpPr>
        <p:spPr>
          <a:xfrm>
            <a:off x="5804798" y="2499595"/>
            <a:ext cx="812122" cy="817758"/>
          </a:xfrm>
          <a:prstGeom prst="rect">
            <a:avLst/>
          </a:prstGeom>
          <a:solidFill>
            <a:srgbClr val="CFE2F3"/>
          </a:solidFill>
          <a:ln w="19050">
            <a:solidFill>
              <a:srgbClr val="7C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AEDEA1-268A-FE21-19A1-52A2C3B94A8F}"/>
              </a:ext>
            </a:extLst>
          </p:cNvPr>
          <p:cNvSpPr/>
          <p:nvPr/>
        </p:nvSpPr>
        <p:spPr>
          <a:xfrm>
            <a:off x="5656257" y="4677000"/>
            <a:ext cx="812122" cy="817758"/>
          </a:xfrm>
          <a:prstGeom prst="rect">
            <a:avLst/>
          </a:prstGeom>
          <a:solidFill>
            <a:srgbClr val="CFE2F3"/>
          </a:solidFill>
          <a:ln w="19050">
            <a:solidFill>
              <a:srgbClr val="7C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1229D-E887-7BF8-3692-2E3B23C1AAC1}"/>
              </a:ext>
            </a:extLst>
          </p:cNvPr>
          <p:cNvSpPr/>
          <p:nvPr/>
        </p:nvSpPr>
        <p:spPr>
          <a:xfrm>
            <a:off x="10722055" y="2616342"/>
            <a:ext cx="812122" cy="817758"/>
          </a:xfrm>
          <a:prstGeom prst="rect">
            <a:avLst/>
          </a:prstGeom>
          <a:solidFill>
            <a:srgbClr val="CFE2F3"/>
          </a:solidFill>
          <a:ln w="19050">
            <a:solidFill>
              <a:srgbClr val="7C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303BFB-8F14-5127-7FBE-6A6E47D82CAA}"/>
              </a:ext>
            </a:extLst>
          </p:cNvPr>
          <p:cNvSpPr/>
          <p:nvPr/>
        </p:nvSpPr>
        <p:spPr>
          <a:xfrm>
            <a:off x="10722055" y="4324893"/>
            <a:ext cx="812122" cy="817758"/>
          </a:xfrm>
          <a:prstGeom prst="rect">
            <a:avLst/>
          </a:prstGeom>
          <a:solidFill>
            <a:srgbClr val="CFE2F3"/>
          </a:solidFill>
          <a:ln w="19050">
            <a:solidFill>
              <a:srgbClr val="7C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58060C-43E2-9BFD-39EB-43A362A91911}"/>
              </a:ext>
            </a:extLst>
          </p:cNvPr>
          <p:cNvSpPr/>
          <p:nvPr/>
        </p:nvSpPr>
        <p:spPr>
          <a:xfrm>
            <a:off x="7667931" y="1281821"/>
            <a:ext cx="882032" cy="814790"/>
          </a:xfrm>
          <a:prstGeom prst="rect">
            <a:avLst/>
          </a:prstGeom>
          <a:solidFill>
            <a:srgbClr val="CFE2F3"/>
          </a:solidFill>
          <a:ln w="19050">
            <a:solidFill>
              <a:srgbClr val="7C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022E9F-9A1E-221E-8611-0A16F9A765A1}"/>
              </a:ext>
            </a:extLst>
          </p:cNvPr>
          <p:cNvSpPr/>
          <p:nvPr/>
        </p:nvSpPr>
        <p:spPr>
          <a:xfrm>
            <a:off x="7925451" y="2616342"/>
            <a:ext cx="812122" cy="817758"/>
          </a:xfrm>
          <a:prstGeom prst="rect">
            <a:avLst/>
          </a:prstGeom>
          <a:solidFill>
            <a:srgbClr val="CFE2F3"/>
          </a:solidFill>
          <a:ln w="19050">
            <a:solidFill>
              <a:srgbClr val="7C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2A0DA8-11F4-C66A-B8BD-91368432BEAB}"/>
              </a:ext>
            </a:extLst>
          </p:cNvPr>
          <p:cNvSpPr/>
          <p:nvPr/>
        </p:nvSpPr>
        <p:spPr>
          <a:xfrm>
            <a:off x="7667931" y="4324893"/>
            <a:ext cx="812122" cy="817758"/>
          </a:xfrm>
          <a:prstGeom prst="rect">
            <a:avLst/>
          </a:prstGeom>
          <a:solidFill>
            <a:srgbClr val="CFE2F3"/>
          </a:solidFill>
          <a:ln w="19050">
            <a:solidFill>
              <a:srgbClr val="7C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F310B9-BA5F-731C-555A-AA384E7B133E}"/>
              </a:ext>
            </a:extLst>
          </p:cNvPr>
          <p:cNvSpPr txBox="1"/>
          <p:nvPr/>
        </p:nvSpPr>
        <p:spPr>
          <a:xfrm>
            <a:off x="5846564" y="2563380"/>
            <a:ext cx="728588" cy="415498"/>
          </a:xfrm>
          <a:prstGeom prst="rect">
            <a:avLst/>
          </a:prstGeom>
          <a:noFill/>
          <a:ln w="19050">
            <a:solidFill>
              <a:srgbClr val="7C847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Web</a:t>
            </a:r>
          </a:p>
          <a:p>
            <a:pPr algn="ctr"/>
            <a:r>
              <a:rPr lang="en-US" sz="1050" b="1" dirty="0"/>
              <a:t>UI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3EB8D7-D06D-852A-4A49-7737BC8BB329}"/>
              </a:ext>
            </a:extLst>
          </p:cNvPr>
          <p:cNvSpPr txBox="1"/>
          <p:nvPr/>
        </p:nvSpPr>
        <p:spPr>
          <a:xfrm>
            <a:off x="5697607" y="4740785"/>
            <a:ext cx="728588" cy="415498"/>
          </a:xfrm>
          <a:prstGeom prst="rect">
            <a:avLst/>
          </a:prstGeom>
          <a:noFill/>
          <a:ln w="19050">
            <a:solidFill>
              <a:srgbClr val="7C847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Restful</a:t>
            </a:r>
          </a:p>
          <a:p>
            <a:pPr algn="ctr"/>
            <a:r>
              <a:rPr lang="en-US" sz="1050" b="1" dirty="0"/>
              <a:t>API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72701E-E9CF-C706-761A-742EEFD3511A}"/>
              </a:ext>
            </a:extLst>
          </p:cNvPr>
          <p:cNvSpPr txBox="1"/>
          <p:nvPr/>
        </p:nvSpPr>
        <p:spPr>
          <a:xfrm>
            <a:off x="7731711" y="1310051"/>
            <a:ext cx="758144" cy="415498"/>
          </a:xfrm>
          <a:prstGeom prst="rect">
            <a:avLst/>
          </a:prstGeom>
          <a:noFill/>
          <a:ln w="19050">
            <a:solidFill>
              <a:srgbClr val="7C847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MongoDB</a:t>
            </a:r>
          </a:p>
          <a:p>
            <a:pPr algn="ctr"/>
            <a:r>
              <a:rPr lang="en-US" sz="1050" b="1" dirty="0"/>
              <a:t>Metadata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B6244F-14B7-BA9C-6A61-CE7DA4A9A937}"/>
              </a:ext>
            </a:extLst>
          </p:cNvPr>
          <p:cNvSpPr txBox="1"/>
          <p:nvPr/>
        </p:nvSpPr>
        <p:spPr>
          <a:xfrm>
            <a:off x="7967218" y="2656249"/>
            <a:ext cx="728588" cy="507831"/>
          </a:xfrm>
          <a:prstGeom prst="rect">
            <a:avLst/>
          </a:prstGeom>
          <a:noFill/>
          <a:ln w="19050">
            <a:solidFill>
              <a:srgbClr val="7C847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Data Annotation Engine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5AC93A-7E94-5EBF-9E8E-7C28FE3D9DCB}"/>
              </a:ext>
            </a:extLst>
          </p:cNvPr>
          <p:cNvSpPr txBox="1"/>
          <p:nvPr/>
        </p:nvSpPr>
        <p:spPr>
          <a:xfrm>
            <a:off x="7709698" y="4379237"/>
            <a:ext cx="728588" cy="415498"/>
          </a:xfrm>
          <a:prstGeom prst="rect">
            <a:avLst/>
          </a:prstGeom>
          <a:noFill/>
          <a:ln w="19050">
            <a:solidFill>
              <a:srgbClr val="7C847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ESRI Map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7266C5-B317-5F0E-410B-2FB2579C3822}"/>
              </a:ext>
            </a:extLst>
          </p:cNvPr>
          <p:cNvSpPr txBox="1"/>
          <p:nvPr/>
        </p:nvSpPr>
        <p:spPr>
          <a:xfrm>
            <a:off x="10763822" y="2656249"/>
            <a:ext cx="728588" cy="415498"/>
          </a:xfrm>
          <a:prstGeom prst="rect">
            <a:avLst/>
          </a:prstGeom>
          <a:noFill/>
          <a:ln w="19050">
            <a:solidFill>
              <a:srgbClr val="7C847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Data Storage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33F11-F1D3-7147-5B8C-B29692B4C8E5}"/>
              </a:ext>
            </a:extLst>
          </p:cNvPr>
          <p:cNvSpPr txBox="1"/>
          <p:nvPr/>
        </p:nvSpPr>
        <p:spPr>
          <a:xfrm>
            <a:off x="10768620" y="4381577"/>
            <a:ext cx="728588" cy="415498"/>
          </a:xfrm>
          <a:prstGeom prst="rect">
            <a:avLst/>
          </a:prstGeom>
          <a:noFill/>
          <a:ln w="19050">
            <a:solidFill>
              <a:srgbClr val="7C847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Compute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BA9D5F-2862-980E-8EDE-08CA7A80DD3C}"/>
              </a:ext>
            </a:extLst>
          </p:cNvPr>
          <p:cNvSpPr/>
          <p:nvPr/>
        </p:nvSpPr>
        <p:spPr>
          <a:xfrm rot="2906489">
            <a:off x="5924267" y="939940"/>
            <a:ext cx="812122" cy="811104"/>
          </a:xfrm>
          <a:prstGeom prst="rect">
            <a:avLst/>
          </a:prstGeom>
          <a:solidFill>
            <a:srgbClr val="CFE2F3"/>
          </a:solidFill>
          <a:ln w="19050">
            <a:solidFill>
              <a:srgbClr val="7C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B9C8A2-0B81-1144-212E-BFAB97A05E4E}"/>
              </a:ext>
            </a:extLst>
          </p:cNvPr>
          <p:cNvSpPr txBox="1"/>
          <p:nvPr/>
        </p:nvSpPr>
        <p:spPr>
          <a:xfrm>
            <a:off x="5968998" y="1194902"/>
            <a:ext cx="722660" cy="253916"/>
          </a:xfrm>
          <a:prstGeom prst="rect">
            <a:avLst/>
          </a:prstGeom>
          <a:noFill/>
          <a:ln w="19050">
            <a:solidFill>
              <a:srgbClr val="7C847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Users</a:t>
            </a:r>
          </a:p>
        </p:txBody>
      </p:sp>
      <p:cxnSp>
        <p:nvCxnSpPr>
          <p:cNvPr id="21" name="Connector: Elbow 61">
            <a:extLst>
              <a:ext uri="{FF2B5EF4-FFF2-40B4-BE49-F238E27FC236}">
                <a16:creationId xmlns:a16="http://schemas.microsoft.com/office/drawing/2014/main" id="{DCD0C2A3-FBEC-E5C1-A03C-C4F8DBE25DB1}"/>
              </a:ext>
            </a:extLst>
          </p:cNvPr>
          <p:cNvCxnSpPr>
            <a:cxnSpLocks/>
            <a:stCxn id="5" idx="2"/>
            <a:endCxn id="8" idx="2"/>
          </p:cNvCxnSpPr>
          <p:nvPr/>
        </p:nvCxnSpPr>
        <p:spPr>
          <a:xfrm rot="5400000" flipH="1" flipV="1">
            <a:off x="8419163" y="2785806"/>
            <a:ext cx="352107" cy="5065798"/>
          </a:xfrm>
          <a:prstGeom prst="bentConnector3">
            <a:avLst>
              <a:gd name="adj1" fmla="val -649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49F01A-C835-64AF-2CCF-2EE2A0B8C9B6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11128116" y="3434100"/>
            <a:ext cx="0" cy="89079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75">
            <a:extLst>
              <a:ext uri="{FF2B5EF4-FFF2-40B4-BE49-F238E27FC236}">
                <a16:creationId xmlns:a16="http://schemas.microsoft.com/office/drawing/2014/main" id="{9C9DAF9C-7EF3-1879-E9E4-986DBD7E23D9}"/>
              </a:ext>
            </a:extLst>
          </p:cNvPr>
          <p:cNvCxnSpPr>
            <a:cxnSpLocks/>
            <a:stCxn id="7" idx="0"/>
            <a:endCxn id="19" idx="0"/>
          </p:cNvCxnSpPr>
          <p:nvPr/>
        </p:nvCxnSpPr>
        <p:spPr>
          <a:xfrm rot="16200000" flipV="1">
            <a:off x="8111012" y="-400762"/>
            <a:ext cx="1539887" cy="449432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78">
            <a:extLst>
              <a:ext uri="{FF2B5EF4-FFF2-40B4-BE49-F238E27FC236}">
                <a16:creationId xmlns:a16="http://schemas.microsoft.com/office/drawing/2014/main" id="{226A4A83-3800-AFE6-5B5E-3555B31FA6EB}"/>
              </a:ext>
            </a:extLst>
          </p:cNvPr>
          <p:cNvCxnSpPr>
            <a:cxnSpLocks/>
            <a:stCxn id="19" idx="2"/>
            <a:endCxn id="4" idx="1"/>
          </p:cNvCxnSpPr>
          <p:nvPr/>
        </p:nvCxnSpPr>
        <p:spPr>
          <a:xfrm rot="10800000" flipV="1">
            <a:off x="5804798" y="1614528"/>
            <a:ext cx="222064" cy="1293945"/>
          </a:xfrm>
          <a:prstGeom prst="bentConnector3">
            <a:avLst>
              <a:gd name="adj1" fmla="val 2715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80">
            <a:extLst>
              <a:ext uri="{FF2B5EF4-FFF2-40B4-BE49-F238E27FC236}">
                <a16:creationId xmlns:a16="http://schemas.microsoft.com/office/drawing/2014/main" id="{FE39D13C-D450-5119-6F63-01AF35075906}"/>
              </a:ext>
            </a:extLst>
          </p:cNvPr>
          <p:cNvCxnSpPr>
            <a:cxnSpLocks/>
            <a:stCxn id="19" idx="2"/>
            <a:endCxn id="5" idx="1"/>
          </p:cNvCxnSpPr>
          <p:nvPr/>
        </p:nvCxnSpPr>
        <p:spPr>
          <a:xfrm rot="10800000" flipV="1">
            <a:off x="5656258" y="1614529"/>
            <a:ext cx="370605" cy="3471350"/>
          </a:xfrm>
          <a:prstGeom prst="bentConnector3">
            <a:avLst>
              <a:gd name="adj1" fmla="val 1616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823363-519D-A65F-8452-01DA86314938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8549963" y="1689216"/>
            <a:ext cx="2172092" cy="1336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89">
            <a:extLst>
              <a:ext uri="{FF2B5EF4-FFF2-40B4-BE49-F238E27FC236}">
                <a16:creationId xmlns:a16="http://schemas.microsoft.com/office/drawing/2014/main" id="{2D552BF3-260A-AA3B-FFCA-7E0A97D16535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rot="5400000" flipH="1" flipV="1">
            <a:off x="6958411" y="1349059"/>
            <a:ext cx="402984" cy="189808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Elbow 93">
            <a:extLst>
              <a:ext uri="{FF2B5EF4-FFF2-40B4-BE49-F238E27FC236}">
                <a16:creationId xmlns:a16="http://schemas.microsoft.com/office/drawing/2014/main" id="{C44D9784-E638-FC13-22D1-3E2737CC16D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616920" y="2908474"/>
            <a:ext cx="1297132" cy="12700"/>
          </a:xfrm>
          <a:prstGeom prst="bentConnector3">
            <a:avLst>
              <a:gd name="adj1" fmla="val 4428"/>
            </a:avLst>
          </a:prstGeom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B4F778-9A8D-C54C-6FB6-37D572F1EB37}"/>
              </a:ext>
            </a:extLst>
          </p:cNvPr>
          <p:cNvCxnSpPr>
            <a:stCxn id="4" idx="2"/>
            <a:endCxn id="11" idx="1"/>
          </p:cNvCxnSpPr>
          <p:nvPr/>
        </p:nvCxnSpPr>
        <p:spPr>
          <a:xfrm>
            <a:off x="6210859" y="3317353"/>
            <a:ext cx="1457072" cy="141641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98CA57-C015-01E6-B0F2-4A86C772BD4C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8737573" y="3025221"/>
            <a:ext cx="198448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696549-71CE-8803-FCDD-1857780789EA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V="1">
            <a:off x="8480053" y="3025221"/>
            <a:ext cx="2242002" cy="170855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18FA704-B8D2-6BF2-6D46-A005AE679318}"/>
              </a:ext>
            </a:extLst>
          </p:cNvPr>
          <p:cNvSpPr txBox="1"/>
          <p:nvPr/>
        </p:nvSpPr>
        <p:spPr>
          <a:xfrm>
            <a:off x="7626152" y="821783"/>
            <a:ext cx="228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Download Requested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053200-1527-694E-1110-F4FF75E64518}"/>
              </a:ext>
            </a:extLst>
          </p:cNvPr>
          <p:cNvSpPr txBox="1"/>
          <p:nvPr/>
        </p:nvSpPr>
        <p:spPr>
          <a:xfrm>
            <a:off x="4446271" y="2748581"/>
            <a:ext cx="1058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Web Interface for Search and Preview of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108E73-F8DD-0688-6A56-E7C6E978F001}"/>
              </a:ext>
            </a:extLst>
          </p:cNvPr>
          <p:cNvSpPr txBox="1"/>
          <p:nvPr/>
        </p:nvSpPr>
        <p:spPr>
          <a:xfrm>
            <a:off x="4835960" y="5512416"/>
            <a:ext cx="1374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Programming Interface for Search and Selection of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9C9AD1-7387-250E-0B64-94A63FF94732}"/>
              </a:ext>
            </a:extLst>
          </p:cNvPr>
          <p:cNvSpPr txBox="1"/>
          <p:nvPr/>
        </p:nvSpPr>
        <p:spPr>
          <a:xfrm>
            <a:off x="6615195" y="5688186"/>
            <a:ext cx="2917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Run Algorithms Using Data in Storage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CF270A-948E-C647-152E-EA5AFD58DAFE}"/>
              </a:ext>
            </a:extLst>
          </p:cNvPr>
          <p:cNvSpPr txBox="1"/>
          <p:nvPr/>
        </p:nvSpPr>
        <p:spPr>
          <a:xfrm rot="2669991">
            <a:off x="5425557" y="3981465"/>
            <a:ext cx="2917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Visualize Geo-location of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637A29-0F99-72BC-2850-246F6E562AC9}"/>
              </a:ext>
            </a:extLst>
          </p:cNvPr>
          <p:cNvSpPr txBox="1"/>
          <p:nvPr/>
        </p:nvSpPr>
        <p:spPr>
          <a:xfrm>
            <a:off x="6997134" y="2485317"/>
            <a:ext cx="98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Update or Curate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7B1D4D-CB00-06F0-202F-3238B157FB1C}"/>
              </a:ext>
            </a:extLst>
          </p:cNvPr>
          <p:cNvSpPr txBox="1"/>
          <p:nvPr/>
        </p:nvSpPr>
        <p:spPr>
          <a:xfrm>
            <a:off x="5981143" y="1897123"/>
            <a:ext cx="1167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Search/Preview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3F806E-FD63-FBC6-1F14-11DE261BEC41}"/>
              </a:ext>
            </a:extLst>
          </p:cNvPr>
          <p:cNvSpPr txBox="1"/>
          <p:nvPr/>
        </p:nvSpPr>
        <p:spPr>
          <a:xfrm>
            <a:off x="8549963" y="2781985"/>
            <a:ext cx="194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Stream Video/Imagery</a:t>
            </a:r>
          </a:p>
          <a:p>
            <a:pPr algn="ctr"/>
            <a:r>
              <a:rPr lang="en-US" sz="1200" dirty="0"/>
              <a:t>Update Annotations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485377-7A28-CB78-F15F-49136C6F52AF}"/>
              </a:ext>
            </a:extLst>
          </p:cNvPr>
          <p:cNvSpPr txBox="1"/>
          <p:nvPr/>
        </p:nvSpPr>
        <p:spPr>
          <a:xfrm rot="1837651">
            <a:off x="8536541" y="2141960"/>
            <a:ext cx="220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Point to Data Storage Location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319B78-EFB9-D628-4225-B5FFE9579D7E}"/>
              </a:ext>
            </a:extLst>
          </p:cNvPr>
          <p:cNvSpPr txBox="1"/>
          <p:nvPr/>
        </p:nvSpPr>
        <p:spPr>
          <a:xfrm rot="19356370">
            <a:off x="8330556" y="3762639"/>
            <a:ext cx="220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Load Data for Map Layers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95A020-4007-74D1-2CE4-F024CCA92DA2}"/>
              </a:ext>
            </a:extLst>
          </p:cNvPr>
          <p:cNvSpPr txBox="1"/>
          <p:nvPr/>
        </p:nvSpPr>
        <p:spPr>
          <a:xfrm>
            <a:off x="10036269" y="3763381"/>
            <a:ext cx="112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Provide Data for Algorithms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231B9A-C9FD-6EB7-1FBB-C40E8B35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25" y="1741488"/>
            <a:ext cx="4178773" cy="4649787"/>
          </a:xfrm>
        </p:spPr>
        <p:txBody>
          <a:bodyPr rtlCol="0">
            <a:normAutofit fontScale="92500" lnSpcReduction="10000"/>
          </a:bodyPr>
          <a:lstStyle/>
          <a:p>
            <a:pPr marL="406400" indent="-357188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Cambria"/>
                <a:cs typeface="Cambria"/>
              </a:rPr>
              <a:t>Will provide for automated metadata extraction</a:t>
            </a:r>
          </a:p>
          <a:p>
            <a:pPr marL="393065" indent="-3429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Cambria"/>
                <a:cs typeface="Cambria"/>
              </a:rPr>
              <a:t>Reproducible data pipelines (including data transformations, etc.) for report generation or other analyses</a:t>
            </a:r>
          </a:p>
          <a:p>
            <a:pPr marL="406400" lvl="7" indent="-406400">
              <a:spcBef>
                <a:spcPts val="100"/>
              </a:spcBef>
            </a:pPr>
            <a:r>
              <a:rPr lang="en-US" sz="2000" dirty="0">
                <a:latin typeface="Cambria"/>
                <a:cs typeface="Cambria"/>
              </a:rPr>
              <a:t>Git style change tracking to lower  storage overhead</a:t>
            </a:r>
          </a:p>
          <a:p>
            <a:pPr marL="393065" indent="-3429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Cambria"/>
                <a:cs typeface="Cambria"/>
              </a:rPr>
              <a:t>Formats/QC metadata for joining into the larger data system </a:t>
            </a:r>
          </a:p>
          <a:p>
            <a:pPr marL="393065" indent="-3429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Cambria"/>
                <a:cs typeface="Cambria"/>
              </a:rPr>
              <a:t>Data access can be controlled via “tags” within the data system </a:t>
            </a:r>
          </a:p>
          <a:p>
            <a:pPr marL="393065" indent="-3429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Cambria"/>
                <a:cs typeface="Cambria"/>
              </a:rPr>
              <a:t>Works with AQUAVIEW API system</a:t>
            </a:r>
          </a:p>
          <a:p>
            <a:pPr marL="393065" indent="-3429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Cambria"/>
                <a:cs typeface="Cambria"/>
              </a:rPr>
              <a:t>Will allow for custom archive format script development for automation of archiving data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D59C6E-923A-E3B3-A6BD-F9931064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25" y="466725"/>
            <a:ext cx="7988300" cy="758825"/>
          </a:xfrm>
        </p:spPr>
        <p:txBody>
          <a:bodyPr rtlCol="0" anchor="t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b="1" spc="-10" dirty="0">
                <a:latin typeface="Calibri"/>
                <a:cs typeface="Calibri"/>
              </a:rPr>
              <a:t>Data Assembly Hub Tech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F19D6-B6D5-4000-8AD1-EA0957C306E5}"/>
              </a:ext>
            </a:extLst>
          </p:cNvPr>
          <p:cNvSpPr txBox="1"/>
          <p:nvPr/>
        </p:nvSpPr>
        <p:spPr>
          <a:xfrm>
            <a:off x="6052452" y="2629805"/>
            <a:ext cx="34616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INSERT A SEMI-COMPLEX FLOW DIAGRAM OF UxS DAH. And state that it is your current UxS work.  This will demonstrate that they are not starting from scratch.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(TOO HIGH LEVEL AND YOU’LL LOOK LIKE THIS IS AN EASY THING TO DO.  TOO LOW LEVEL AND NO ON WILL BE ABLE TO FOLLOW IT.)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05628C3-F9C8-8D22-6A30-42432815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313" y="365125"/>
            <a:ext cx="6281737" cy="758825"/>
          </a:xfrm>
        </p:spPr>
        <p:txBody>
          <a:bodyPr rtlCol="0" anchor="t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4400" b="1" spc="-10" dirty="0">
                <a:latin typeface="Calibri"/>
                <a:cs typeface="Calibri"/>
              </a:rPr>
              <a:t>Initial Outcomes</a:t>
            </a:r>
            <a:endParaRPr lang="en-US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BB5B2-DA3A-CF6C-9B3E-75A136160904}"/>
              </a:ext>
            </a:extLst>
          </p:cNvPr>
          <p:cNvSpPr txBox="1"/>
          <p:nvPr/>
        </p:nvSpPr>
        <p:spPr>
          <a:xfrm>
            <a:off x="3049621" y="1420238"/>
            <a:ext cx="8857034" cy="6280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15570">
              <a:lnSpc>
                <a:spcPct val="114799"/>
              </a:lnSpc>
              <a:spcBef>
                <a:spcPts val="100"/>
              </a:spcBef>
            </a:pPr>
            <a:r>
              <a:rPr lang="en-US" sz="2400" b="1" dirty="0" err="1">
                <a:latin typeface="Calibri"/>
                <a:cs typeface="Calibri"/>
              </a:rPr>
              <a:t>AQUAVIEW+Data</a:t>
            </a:r>
            <a:r>
              <a:rPr lang="en-US" sz="2400" b="1" dirty="0">
                <a:latin typeface="Calibri"/>
                <a:cs typeface="Calibri"/>
              </a:rPr>
              <a:t> Assembly Hub </a:t>
            </a:r>
            <a:r>
              <a:rPr lang="en-US" sz="2400" dirty="0">
                <a:latin typeface="Calibri"/>
                <a:cs typeface="Calibri"/>
              </a:rPr>
              <a:t>will</a:t>
            </a:r>
            <a:r>
              <a:rPr lang="en-US" sz="2400" b="1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create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platform</a:t>
            </a:r>
            <a:r>
              <a:rPr lang="en-US" sz="2400" spc="-6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that achieves the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following goals:</a:t>
            </a: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600" dirty="0">
              <a:latin typeface="Calibri"/>
              <a:cs typeface="Calibri"/>
            </a:endParaRPr>
          </a:p>
          <a:p>
            <a:pPr marL="468630" marR="523240" indent="-398145">
              <a:lnSpc>
                <a:spcPct val="112500"/>
              </a:lnSpc>
              <a:buSzPct val="108000"/>
              <a:buAutoNum type="arabicParenR"/>
              <a:tabLst>
                <a:tab pos="469900" algn="l"/>
              </a:tabLst>
            </a:pPr>
            <a:r>
              <a:rPr lang="en-US" dirty="0">
                <a:latin typeface="Calibri"/>
                <a:cs typeface="Calibri"/>
              </a:rPr>
              <a:t>Demonstrate</a:t>
            </a:r>
            <a:r>
              <a:rPr lang="en-US" spc="-5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and</a:t>
            </a:r>
            <a:r>
              <a:rPr lang="en-US" spc="-6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learn</a:t>
            </a:r>
            <a:r>
              <a:rPr lang="en-US" spc="-6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how</a:t>
            </a:r>
            <a:r>
              <a:rPr lang="en-US" spc="-6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</a:t>
            </a:r>
            <a:r>
              <a:rPr lang="en-US" spc="-6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federated</a:t>
            </a:r>
            <a:r>
              <a:rPr lang="en-US" spc="-5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cloud</a:t>
            </a:r>
            <a:r>
              <a:rPr lang="en-US" spc="-5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archive</a:t>
            </a:r>
            <a:r>
              <a:rPr lang="en-US" spc="-5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could</a:t>
            </a:r>
            <a:r>
              <a:rPr lang="en-US" spc="-5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be</a:t>
            </a:r>
            <a:r>
              <a:rPr lang="en-US" spc="-5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used</a:t>
            </a:r>
            <a:r>
              <a:rPr lang="en-US" spc="-55" dirty="0">
                <a:latin typeface="Calibri"/>
                <a:cs typeface="Calibri"/>
              </a:rPr>
              <a:t> </a:t>
            </a:r>
            <a:r>
              <a:rPr lang="en-US" spc="-25" dirty="0">
                <a:latin typeface="Calibri"/>
                <a:cs typeface="Calibri"/>
              </a:rPr>
              <a:t>to </a:t>
            </a:r>
            <a:r>
              <a:rPr lang="en-US" dirty="0">
                <a:latin typeface="Calibri"/>
                <a:cs typeface="Calibri"/>
              </a:rPr>
              <a:t>improve</a:t>
            </a:r>
            <a:r>
              <a:rPr lang="en-US" spc="-6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timely,</a:t>
            </a:r>
            <a:r>
              <a:rPr lang="en-US" spc="-5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efficient,</a:t>
            </a:r>
            <a:r>
              <a:rPr lang="en-US" spc="-5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and</a:t>
            </a:r>
            <a:r>
              <a:rPr lang="en-US" spc="-6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consistent</a:t>
            </a:r>
            <a:r>
              <a:rPr lang="en-US" spc="-5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access</a:t>
            </a:r>
            <a:r>
              <a:rPr lang="en-US" spc="-7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of</a:t>
            </a:r>
            <a:r>
              <a:rPr lang="en-US" spc="-7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data</a:t>
            </a:r>
            <a:r>
              <a:rPr lang="en-US" spc="-6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for</a:t>
            </a:r>
            <a:r>
              <a:rPr lang="en-US" spc="-6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broad</a:t>
            </a:r>
            <a:r>
              <a:rPr lang="en-US" spc="-70" dirty="0">
                <a:latin typeface="Calibri"/>
                <a:cs typeface="Calibri"/>
              </a:rPr>
              <a:t> </a:t>
            </a:r>
            <a:r>
              <a:rPr lang="en-US" spc="-25" dirty="0">
                <a:latin typeface="Calibri"/>
                <a:cs typeface="Calibri"/>
              </a:rPr>
              <a:t>use by NOAA and the public</a:t>
            </a:r>
            <a:endParaRPr lang="en-US" dirty="0">
              <a:latin typeface="Calibri"/>
              <a:cs typeface="Calibri"/>
            </a:endParaRPr>
          </a:p>
          <a:p>
            <a:pPr marL="467995" marR="112395" indent="-398145">
              <a:lnSpc>
                <a:spcPts val="3440"/>
              </a:lnSpc>
              <a:spcBef>
                <a:spcPts val="204"/>
              </a:spcBef>
              <a:buSzPct val="108000"/>
              <a:buAutoNum type="arabicParenR"/>
              <a:tabLst>
                <a:tab pos="469900" algn="l"/>
              </a:tabLst>
            </a:pPr>
            <a:r>
              <a:rPr lang="en-US" dirty="0">
                <a:latin typeface="Calibri"/>
                <a:cs typeface="Calibri"/>
              </a:rPr>
              <a:t>Leverage</a:t>
            </a:r>
            <a:r>
              <a:rPr lang="en-US" spc="-65" dirty="0">
                <a:latin typeface="Calibri"/>
                <a:cs typeface="Calibri"/>
              </a:rPr>
              <a:t> </a:t>
            </a:r>
            <a:r>
              <a:rPr lang="en-US" spc="-20" dirty="0">
                <a:latin typeface="Calibri"/>
                <a:cs typeface="Calibri"/>
              </a:rPr>
              <a:t>cloud-</a:t>
            </a:r>
            <a:r>
              <a:rPr lang="en-US" dirty="0">
                <a:latin typeface="Calibri"/>
                <a:cs typeface="Calibri"/>
              </a:rPr>
              <a:t>based</a:t>
            </a:r>
            <a:r>
              <a:rPr lang="en-US" spc="-5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workflows</a:t>
            </a:r>
            <a:r>
              <a:rPr lang="en-US" spc="-8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to</a:t>
            </a:r>
            <a:r>
              <a:rPr lang="en-US" spc="-7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improve</a:t>
            </a:r>
            <a:r>
              <a:rPr lang="en-US" spc="-6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production</a:t>
            </a:r>
            <a:r>
              <a:rPr lang="en-US" spc="-7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of</a:t>
            </a:r>
            <a:r>
              <a:rPr lang="en-US" spc="-7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decision support tools, including ingestion, metadata creation, product development, archival packaging and accessibility</a:t>
            </a:r>
          </a:p>
          <a:p>
            <a:pPr marL="467995" marR="112395" indent="-398145">
              <a:lnSpc>
                <a:spcPts val="3440"/>
              </a:lnSpc>
              <a:spcBef>
                <a:spcPts val="204"/>
              </a:spcBef>
              <a:buSzPct val="108000"/>
              <a:buAutoNum type="arabicParenR"/>
              <a:tabLst>
                <a:tab pos="469900" algn="l"/>
              </a:tabLst>
            </a:pPr>
            <a:r>
              <a:rPr lang="en-US" spc="-10" dirty="0">
                <a:latin typeface="Calibri"/>
                <a:cs typeface="Calibri"/>
              </a:rPr>
              <a:t>Build API ecosystems for use by scientists and other interested parties to develop their own high value products from NOAA Ocean Data</a:t>
            </a:r>
          </a:p>
          <a:p>
            <a:pPr marL="467995" marR="112395" indent="-398145">
              <a:lnSpc>
                <a:spcPts val="3440"/>
              </a:lnSpc>
              <a:spcBef>
                <a:spcPts val="204"/>
              </a:spcBef>
              <a:buSzPct val="108000"/>
              <a:buAutoNum type="arabicParenR"/>
              <a:tabLst>
                <a:tab pos="469900" algn="l"/>
              </a:tabLst>
            </a:pPr>
            <a:r>
              <a:rPr lang="en-US" spc="-10" dirty="0">
                <a:latin typeface="Calibri"/>
                <a:cs typeface="Calibri"/>
              </a:rPr>
              <a:t>Create system where near-real-time feedback can be provided for data collection operations underway in a variety of environments</a:t>
            </a:r>
          </a:p>
          <a:p>
            <a:pPr marL="467995" marR="112395" indent="-398145">
              <a:lnSpc>
                <a:spcPts val="3440"/>
              </a:lnSpc>
              <a:spcBef>
                <a:spcPts val="204"/>
              </a:spcBef>
              <a:buSzPct val="108000"/>
              <a:buAutoNum type="arabicParenR"/>
              <a:tabLst>
                <a:tab pos="469900" algn="l"/>
              </a:tabLst>
            </a:pPr>
            <a:endParaRPr lang="en-US" spc="-10" dirty="0">
              <a:latin typeface="Calibri"/>
              <a:cs typeface="Calibri"/>
            </a:endParaRPr>
          </a:p>
          <a:p>
            <a:pPr marL="467995" marR="112395" indent="-398145">
              <a:lnSpc>
                <a:spcPts val="3440"/>
              </a:lnSpc>
              <a:spcBef>
                <a:spcPts val="204"/>
              </a:spcBef>
              <a:buSzPct val="108000"/>
              <a:buAutoNum type="arabicParenR"/>
              <a:tabLst>
                <a:tab pos="469900" algn="l"/>
              </a:tabLst>
            </a:pPr>
            <a:endParaRPr lang="en-US" spc="-10" dirty="0">
              <a:latin typeface="Calibri"/>
              <a:cs typeface="Calibri"/>
            </a:endParaRPr>
          </a:p>
          <a:p>
            <a:pPr marL="69850" marR="112395">
              <a:lnSpc>
                <a:spcPts val="3440"/>
              </a:lnSpc>
              <a:spcBef>
                <a:spcPts val="204"/>
              </a:spcBef>
              <a:buSzPct val="108000"/>
              <a:tabLst>
                <a:tab pos="469900" algn="l"/>
              </a:tabLst>
            </a:pPr>
            <a:endParaRPr lang="en-US" spc="-1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826</Words>
  <Application>Microsoft Macintosh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Office Theme</vt:lpstr>
      <vt:lpstr>AQUAVIEW+ : Cloud Enabled Data Assembly and Dissemination System</vt:lpstr>
      <vt:lpstr>PowerPoint Presentation</vt:lpstr>
      <vt:lpstr>Objective</vt:lpstr>
      <vt:lpstr>Complementary Components</vt:lpstr>
      <vt:lpstr>AQUAVIEW’s Current Data Delivery Model</vt:lpstr>
      <vt:lpstr>AQUAVIEW Tech Details </vt:lpstr>
      <vt:lpstr>Data Assembly Hub Tech Details</vt:lpstr>
      <vt:lpstr>Initial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Hillary Lovinggood</dc:creator>
  <cp:lastModifiedBy>Joshua Hill</cp:lastModifiedBy>
  <cp:revision>15</cp:revision>
  <cp:lastPrinted>2023-07-16T23:26:18Z</cp:lastPrinted>
  <dcterms:created xsi:type="dcterms:W3CDTF">2019-10-25T15:09:40Z</dcterms:created>
  <dcterms:modified xsi:type="dcterms:W3CDTF">2023-07-17T16:53:13Z</dcterms:modified>
</cp:coreProperties>
</file>