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60" r:id="rId4"/>
    <p:sldId id="276" r:id="rId5"/>
    <p:sldId id="258" r:id="rId6"/>
    <p:sldId id="259" r:id="rId7"/>
    <p:sldId id="277"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6"/>
    <p:restoredTop sz="94719"/>
  </p:normalViewPr>
  <p:slideViewPr>
    <p:cSldViewPr>
      <p:cViewPr varScale="1">
        <p:scale>
          <a:sx n="144" d="100"/>
          <a:sy n="144" d="100"/>
        </p:scale>
        <p:origin x="1288" y="1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72019C9-DE21-B641-BF11-0A3B148A019B}" type="datetimeFigureOut">
              <a:rPr lang="en-US" smtClean="0"/>
              <a:t>7/3/23</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5C6BFC2-CE24-3440-B71F-99865B4C9839}" type="slidenum">
              <a:rPr lang="en-US" smtClean="0"/>
              <a:t>‹#›</a:t>
            </a:fld>
            <a:endParaRPr lang="en-US"/>
          </a:p>
        </p:txBody>
      </p:sp>
    </p:spTree>
    <p:extLst>
      <p:ext uri="{BB962C8B-B14F-4D97-AF65-F5344CB8AC3E}">
        <p14:creationId xmlns:p14="http://schemas.microsoft.com/office/powerpoint/2010/main" val="462286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C6BFC2-CE24-3440-B71F-99865B4C9839}" type="slidenum">
              <a:rPr lang="en-US" smtClean="0"/>
              <a:t>14</a:t>
            </a:fld>
            <a:endParaRPr lang="en-US"/>
          </a:p>
        </p:txBody>
      </p:sp>
    </p:spTree>
    <p:extLst>
      <p:ext uri="{BB962C8B-B14F-4D97-AF65-F5344CB8AC3E}">
        <p14:creationId xmlns:p14="http://schemas.microsoft.com/office/powerpoint/2010/main" val="3764610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000" b="0" i="0">
                <a:solidFill>
                  <a:srgbClr val="006FC0"/>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Calibri"/>
                <a:cs typeface="Calibri"/>
              </a:defRPr>
            </a:lvl1pPr>
          </a:lstStyle>
          <a:p>
            <a:pPr marL="12700">
              <a:lnSpc>
                <a:spcPts val="1275"/>
              </a:lnSpc>
            </a:pPr>
            <a:r>
              <a:rPr dirty="0"/>
              <a:t>National</a:t>
            </a:r>
            <a:r>
              <a:rPr spc="-25" dirty="0"/>
              <a:t> </a:t>
            </a:r>
            <a:r>
              <a:rPr dirty="0"/>
              <a:t>Oceanic</a:t>
            </a:r>
            <a:r>
              <a:rPr spc="15" dirty="0"/>
              <a:t> </a:t>
            </a:r>
            <a:r>
              <a:rPr dirty="0"/>
              <a:t>and</a:t>
            </a:r>
            <a:r>
              <a:rPr spc="-10" dirty="0"/>
              <a:t> </a:t>
            </a:r>
            <a:r>
              <a:rPr dirty="0"/>
              <a:t>Atmospheric</a:t>
            </a:r>
            <a:r>
              <a:rPr spc="-20" dirty="0"/>
              <a:t> </a:t>
            </a:r>
            <a:r>
              <a:rPr dirty="0"/>
              <a:t>Administration</a:t>
            </a:r>
            <a:r>
              <a:rPr spc="250" dirty="0"/>
              <a:t> </a:t>
            </a:r>
            <a:r>
              <a:rPr dirty="0">
                <a:latin typeface="Cambria Math"/>
                <a:cs typeface="Cambria Math"/>
              </a:rPr>
              <a:t>⎸</a:t>
            </a:r>
            <a:r>
              <a:rPr dirty="0"/>
              <a:t>National</a:t>
            </a:r>
            <a:r>
              <a:rPr spc="-15" dirty="0"/>
              <a:t> </a:t>
            </a:r>
            <a:r>
              <a:rPr dirty="0"/>
              <a:t>Centers</a:t>
            </a:r>
            <a:r>
              <a:rPr spc="-20" dirty="0"/>
              <a:t> </a:t>
            </a:r>
            <a:r>
              <a:rPr dirty="0"/>
              <a:t>for</a:t>
            </a:r>
            <a:r>
              <a:rPr spc="-5" dirty="0"/>
              <a:t> </a:t>
            </a:r>
            <a:r>
              <a:rPr dirty="0"/>
              <a:t>Environmental</a:t>
            </a:r>
            <a:r>
              <a:rPr spc="-25" dirty="0"/>
              <a:t> </a:t>
            </a:r>
            <a:r>
              <a:rPr spc="-10" dirty="0"/>
              <a:t>Information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7/2/23</a:t>
            </a:fld>
            <a:endParaRPr lang="en-US"/>
          </a:p>
        </p:txBody>
      </p:sp>
      <p:sp>
        <p:nvSpPr>
          <p:cNvPr id="6" name="Holder 6"/>
          <p:cNvSpPr>
            <a:spLocks noGrp="1"/>
          </p:cNvSpPr>
          <p:nvPr>
            <p:ph type="sldNum" sz="quarter" idx="7"/>
          </p:nvPr>
        </p:nvSpPr>
        <p:spPr/>
        <p:txBody>
          <a:bodyPr lIns="0" tIns="0" rIns="0" bIns="0"/>
          <a:lstStyle>
            <a:lvl1pPr>
              <a:defRPr sz="1400" b="0" i="0">
                <a:solidFill>
                  <a:srgbClr val="CCCCCC"/>
                </a:solidFill>
                <a:latin typeface="Calibri"/>
                <a:cs typeface="Calibri"/>
              </a:defRPr>
            </a:lvl1pPr>
          </a:lstStyle>
          <a:p>
            <a:pPr marL="38100">
              <a:lnSpc>
                <a:spcPts val="1435"/>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006FC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Calibri"/>
                <a:cs typeface="Calibri"/>
              </a:defRPr>
            </a:lvl1pPr>
          </a:lstStyle>
          <a:p>
            <a:pPr marL="12700">
              <a:lnSpc>
                <a:spcPts val="1275"/>
              </a:lnSpc>
            </a:pPr>
            <a:r>
              <a:rPr dirty="0"/>
              <a:t>National</a:t>
            </a:r>
            <a:r>
              <a:rPr spc="-25" dirty="0"/>
              <a:t> </a:t>
            </a:r>
            <a:r>
              <a:rPr dirty="0"/>
              <a:t>Oceanic</a:t>
            </a:r>
            <a:r>
              <a:rPr spc="15" dirty="0"/>
              <a:t> </a:t>
            </a:r>
            <a:r>
              <a:rPr dirty="0"/>
              <a:t>and</a:t>
            </a:r>
            <a:r>
              <a:rPr spc="-10" dirty="0"/>
              <a:t> </a:t>
            </a:r>
            <a:r>
              <a:rPr dirty="0"/>
              <a:t>Atmospheric</a:t>
            </a:r>
            <a:r>
              <a:rPr spc="-20" dirty="0"/>
              <a:t> </a:t>
            </a:r>
            <a:r>
              <a:rPr dirty="0"/>
              <a:t>Administration</a:t>
            </a:r>
            <a:r>
              <a:rPr spc="250" dirty="0"/>
              <a:t> </a:t>
            </a:r>
            <a:r>
              <a:rPr dirty="0">
                <a:latin typeface="Cambria Math"/>
                <a:cs typeface="Cambria Math"/>
              </a:rPr>
              <a:t>⎸</a:t>
            </a:r>
            <a:r>
              <a:rPr dirty="0"/>
              <a:t>National</a:t>
            </a:r>
            <a:r>
              <a:rPr spc="-15" dirty="0"/>
              <a:t> </a:t>
            </a:r>
            <a:r>
              <a:rPr dirty="0"/>
              <a:t>Centers</a:t>
            </a:r>
            <a:r>
              <a:rPr spc="-20" dirty="0"/>
              <a:t> </a:t>
            </a:r>
            <a:r>
              <a:rPr dirty="0"/>
              <a:t>for</a:t>
            </a:r>
            <a:r>
              <a:rPr spc="-5" dirty="0"/>
              <a:t> </a:t>
            </a:r>
            <a:r>
              <a:rPr dirty="0"/>
              <a:t>Environmental</a:t>
            </a:r>
            <a:r>
              <a:rPr spc="-25" dirty="0"/>
              <a:t> </a:t>
            </a:r>
            <a:r>
              <a:rPr spc="-10" dirty="0"/>
              <a:t>Information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7/2/23</a:t>
            </a:fld>
            <a:endParaRPr lang="en-US"/>
          </a:p>
        </p:txBody>
      </p:sp>
      <p:sp>
        <p:nvSpPr>
          <p:cNvPr id="6" name="Holder 6"/>
          <p:cNvSpPr>
            <a:spLocks noGrp="1"/>
          </p:cNvSpPr>
          <p:nvPr>
            <p:ph type="sldNum" sz="quarter" idx="7"/>
          </p:nvPr>
        </p:nvSpPr>
        <p:spPr/>
        <p:txBody>
          <a:bodyPr lIns="0" tIns="0" rIns="0" bIns="0"/>
          <a:lstStyle>
            <a:lvl1pPr>
              <a:defRPr sz="1400" b="0" i="0">
                <a:solidFill>
                  <a:srgbClr val="CCCCCC"/>
                </a:solidFill>
                <a:latin typeface="Calibri"/>
                <a:cs typeface="Calibri"/>
              </a:defRPr>
            </a:lvl1pPr>
          </a:lstStyle>
          <a:p>
            <a:pPr marL="38100">
              <a:lnSpc>
                <a:spcPts val="1435"/>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006FC0"/>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bg1"/>
                </a:solidFill>
                <a:latin typeface="Calibri"/>
                <a:cs typeface="Calibri"/>
              </a:defRPr>
            </a:lvl1pPr>
          </a:lstStyle>
          <a:p>
            <a:pPr marL="12700">
              <a:lnSpc>
                <a:spcPts val="1275"/>
              </a:lnSpc>
            </a:pPr>
            <a:r>
              <a:rPr dirty="0"/>
              <a:t>National</a:t>
            </a:r>
            <a:r>
              <a:rPr spc="-25" dirty="0"/>
              <a:t> </a:t>
            </a:r>
            <a:r>
              <a:rPr dirty="0"/>
              <a:t>Oceanic</a:t>
            </a:r>
            <a:r>
              <a:rPr spc="15" dirty="0"/>
              <a:t> </a:t>
            </a:r>
            <a:r>
              <a:rPr dirty="0"/>
              <a:t>and</a:t>
            </a:r>
            <a:r>
              <a:rPr spc="-10" dirty="0"/>
              <a:t> </a:t>
            </a:r>
            <a:r>
              <a:rPr dirty="0"/>
              <a:t>Atmospheric</a:t>
            </a:r>
            <a:r>
              <a:rPr spc="-20" dirty="0"/>
              <a:t> </a:t>
            </a:r>
            <a:r>
              <a:rPr dirty="0"/>
              <a:t>Administration</a:t>
            </a:r>
            <a:r>
              <a:rPr spc="250" dirty="0"/>
              <a:t> </a:t>
            </a:r>
            <a:r>
              <a:rPr dirty="0">
                <a:latin typeface="Cambria Math"/>
                <a:cs typeface="Cambria Math"/>
              </a:rPr>
              <a:t>⎸</a:t>
            </a:r>
            <a:r>
              <a:rPr dirty="0"/>
              <a:t>National</a:t>
            </a:r>
            <a:r>
              <a:rPr spc="-15" dirty="0"/>
              <a:t> </a:t>
            </a:r>
            <a:r>
              <a:rPr dirty="0"/>
              <a:t>Centers</a:t>
            </a:r>
            <a:r>
              <a:rPr spc="-20" dirty="0"/>
              <a:t> </a:t>
            </a:r>
            <a:r>
              <a:rPr dirty="0"/>
              <a:t>for</a:t>
            </a:r>
            <a:r>
              <a:rPr spc="-5" dirty="0"/>
              <a:t> </a:t>
            </a:r>
            <a:r>
              <a:rPr dirty="0"/>
              <a:t>Environmental</a:t>
            </a:r>
            <a:r>
              <a:rPr spc="-25" dirty="0"/>
              <a:t> </a:t>
            </a:r>
            <a:r>
              <a:rPr spc="-10" dirty="0"/>
              <a:t>Information</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7/2/23</a:t>
            </a:fld>
            <a:endParaRPr lang="en-US"/>
          </a:p>
        </p:txBody>
      </p:sp>
      <p:sp>
        <p:nvSpPr>
          <p:cNvPr id="7" name="Holder 7"/>
          <p:cNvSpPr>
            <a:spLocks noGrp="1"/>
          </p:cNvSpPr>
          <p:nvPr>
            <p:ph type="sldNum" sz="quarter" idx="7"/>
          </p:nvPr>
        </p:nvSpPr>
        <p:spPr/>
        <p:txBody>
          <a:bodyPr lIns="0" tIns="0" rIns="0" bIns="0"/>
          <a:lstStyle>
            <a:lvl1pPr>
              <a:defRPr sz="1400" b="0" i="0">
                <a:solidFill>
                  <a:srgbClr val="CCCCCC"/>
                </a:solidFill>
                <a:latin typeface="Calibri"/>
                <a:cs typeface="Calibri"/>
              </a:defRPr>
            </a:lvl1pPr>
          </a:lstStyle>
          <a:p>
            <a:pPr marL="38100">
              <a:lnSpc>
                <a:spcPts val="1435"/>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006FC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bg1"/>
                </a:solidFill>
                <a:latin typeface="Calibri"/>
                <a:cs typeface="Calibri"/>
              </a:defRPr>
            </a:lvl1pPr>
          </a:lstStyle>
          <a:p>
            <a:pPr marL="12700">
              <a:lnSpc>
                <a:spcPts val="1275"/>
              </a:lnSpc>
            </a:pPr>
            <a:r>
              <a:rPr dirty="0"/>
              <a:t>National</a:t>
            </a:r>
            <a:r>
              <a:rPr spc="-25" dirty="0"/>
              <a:t> </a:t>
            </a:r>
            <a:r>
              <a:rPr dirty="0"/>
              <a:t>Oceanic</a:t>
            </a:r>
            <a:r>
              <a:rPr spc="15" dirty="0"/>
              <a:t> </a:t>
            </a:r>
            <a:r>
              <a:rPr dirty="0"/>
              <a:t>and</a:t>
            </a:r>
            <a:r>
              <a:rPr spc="-10" dirty="0"/>
              <a:t> </a:t>
            </a:r>
            <a:r>
              <a:rPr dirty="0"/>
              <a:t>Atmospheric</a:t>
            </a:r>
            <a:r>
              <a:rPr spc="-20" dirty="0"/>
              <a:t> </a:t>
            </a:r>
            <a:r>
              <a:rPr dirty="0"/>
              <a:t>Administration</a:t>
            </a:r>
            <a:r>
              <a:rPr spc="250" dirty="0"/>
              <a:t> </a:t>
            </a:r>
            <a:r>
              <a:rPr dirty="0">
                <a:latin typeface="Cambria Math"/>
                <a:cs typeface="Cambria Math"/>
              </a:rPr>
              <a:t>⎸</a:t>
            </a:r>
            <a:r>
              <a:rPr dirty="0"/>
              <a:t>National</a:t>
            </a:r>
            <a:r>
              <a:rPr spc="-15" dirty="0"/>
              <a:t> </a:t>
            </a:r>
            <a:r>
              <a:rPr dirty="0"/>
              <a:t>Centers</a:t>
            </a:r>
            <a:r>
              <a:rPr spc="-20" dirty="0"/>
              <a:t> </a:t>
            </a:r>
            <a:r>
              <a:rPr dirty="0"/>
              <a:t>for</a:t>
            </a:r>
            <a:r>
              <a:rPr spc="-5" dirty="0"/>
              <a:t> </a:t>
            </a:r>
            <a:r>
              <a:rPr dirty="0"/>
              <a:t>Environmental</a:t>
            </a:r>
            <a:r>
              <a:rPr spc="-25" dirty="0"/>
              <a:t> </a:t>
            </a:r>
            <a:r>
              <a:rPr spc="-10" dirty="0"/>
              <a:t>Information</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7/2/23</a:t>
            </a:fld>
            <a:endParaRPr lang="en-US"/>
          </a:p>
        </p:txBody>
      </p:sp>
      <p:sp>
        <p:nvSpPr>
          <p:cNvPr id="5" name="Holder 5"/>
          <p:cNvSpPr>
            <a:spLocks noGrp="1"/>
          </p:cNvSpPr>
          <p:nvPr>
            <p:ph type="sldNum" sz="quarter" idx="7"/>
          </p:nvPr>
        </p:nvSpPr>
        <p:spPr/>
        <p:txBody>
          <a:bodyPr lIns="0" tIns="0" rIns="0" bIns="0"/>
          <a:lstStyle>
            <a:lvl1pPr>
              <a:defRPr sz="1400" b="0" i="0">
                <a:solidFill>
                  <a:srgbClr val="CCCCCC"/>
                </a:solidFill>
                <a:latin typeface="Calibri"/>
                <a:cs typeface="Calibri"/>
              </a:defRPr>
            </a:lvl1pPr>
          </a:lstStyle>
          <a:p>
            <a:pPr marL="38100">
              <a:lnSpc>
                <a:spcPts val="1435"/>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6420612"/>
            <a:ext cx="11658598" cy="437388"/>
          </a:xfrm>
          <a:prstGeom prst="rect">
            <a:avLst/>
          </a:prstGeom>
        </p:spPr>
      </p:pic>
      <p:sp>
        <p:nvSpPr>
          <p:cNvPr id="2" name="Holder 2"/>
          <p:cNvSpPr>
            <a:spLocks noGrp="1"/>
          </p:cNvSpPr>
          <p:nvPr>
            <p:ph type="ftr" sz="quarter" idx="5"/>
          </p:nvPr>
        </p:nvSpPr>
        <p:spPr/>
        <p:txBody>
          <a:bodyPr lIns="0" tIns="0" rIns="0" bIns="0"/>
          <a:lstStyle>
            <a:lvl1pPr>
              <a:defRPr sz="1200" b="0" i="0">
                <a:solidFill>
                  <a:schemeClr val="bg1"/>
                </a:solidFill>
                <a:latin typeface="Calibri"/>
                <a:cs typeface="Calibri"/>
              </a:defRPr>
            </a:lvl1pPr>
          </a:lstStyle>
          <a:p>
            <a:pPr marL="12700">
              <a:lnSpc>
                <a:spcPts val="1275"/>
              </a:lnSpc>
            </a:pPr>
            <a:r>
              <a:rPr dirty="0"/>
              <a:t>National</a:t>
            </a:r>
            <a:r>
              <a:rPr spc="-25" dirty="0"/>
              <a:t> </a:t>
            </a:r>
            <a:r>
              <a:rPr dirty="0"/>
              <a:t>Oceanic</a:t>
            </a:r>
            <a:r>
              <a:rPr spc="15" dirty="0"/>
              <a:t> </a:t>
            </a:r>
            <a:r>
              <a:rPr dirty="0"/>
              <a:t>and</a:t>
            </a:r>
            <a:r>
              <a:rPr spc="-10" dirty="0"/>
              <a:t> </a:t>
            </a:r>
            <a:r>
              <a:rPr dirty="0"/>
              <a:t>Atmospheric</a:t>
            </a:r>
            <a:r>
              <a:rPr spc="-20" dirty="0"/>
              <a:t> </a:t>
            </a:r>
            <a:r>
              <a:rPr dirty="0"/>
              <a:t>Administration</a:t>
            </a:r>
            <a:r>
              <a:rPr spc="250" dirty="0"/>
              <a:t> </a:t>
            </a:r>
            <a:r>
              <a:rPr dirty="0">
                <a:latin typeface="Cambria Math"/>
                <a:cs typeface="Cambria Math"/>
              </a:rPr>
              <a:t>⎸</a:t>
            </a:r>
            <a:r>
              <a:rPr dirty="0"/>
              <a:t>National</a:t>
            </a:r>
            <a:r>
              <a:rPr spc="-15" dirty="0"/>
              <a:t> </a:t>
            </a:r>
            <a:r>
              <a:rPr dirty="0"/>
              <a:t>Centers</a:t>
            </a:r>
            <a:r>
              <a:rPr spc="-20" dirty="0"/>
              <a:t> </a:t>
            </a:r>
            <a:r>
              <a:rPr dirty="0"/>
              <a:t>for</a:t>
            </a:r>
            <a:r>
              <a:rPr spc="-5" dirty="0"/>
              <a:t> </a:t>
            </a:r>
            <a:r>
              <a:rPr dirty="0"/>
              <a:t>Environmental</a:t>
            </a:r>
            <a:r>
              <a:rPr spc="-25" dirty="0"/>
              <a:t> </a:t>
            </a:r>
            <a:r>
              <a:rPr spc="-10" dirty="0"/>
              <a:t>Information</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7/2/23</a:t>
            </a:fld>
            <a:endParaRPr lang="en-US"/>
          </a:p>
        </p:txBody>
      </p:sp>
      <p:sp>
        <p:nvSpPr>
          <p:cNvPr id="4" name="Holder 4"/>
          <p:cNvSpPr>
            <a:spLocks noGrp="1"/>
          </p:cNvSpPr>
          <p:nvPr>
            <p:ph type="sldNum" sz="quarter" idx="7"/>
          </p:nvPr>
        </p:nvSpPr>
        <p:spPr/>
        <p:txBody>
          <a:bodyPr lIns="0" tIns="0" rIns="0" bIns="0"/>
          <a:lstStyle>
            <a:lvl1pPr>
              <a:defRPr sz="1400" b="0" i="0">
                <a:solidFill>
                  <a:srgbClr val="CCCCCC"/>
                </a:solidFill>
                <a:latin typeface="Calibri"/>
                <a:cs typeface="Calibri"/>
              </a:defRPr>
            </a:lvl1pPr>
          </a:lstStyle>
          <a:p>
            <a:pPr marL="38100">
              <a:lnSpc>
                <a:spcPts val="1435"/>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6420612"/>
            <a:ext cx="11658598" cy="437388"/>
          </a:xfrm>
          <a:prstGeom prst="rect">
            <a:avLst/>
          </a:prstGeom>
        </p:spPr>
      </p:pic>
      <p:pic>
        <p:nvPicPr>
          <p:cNvPr id="17" name="bg object 17"/>
          <p:cNvPicPr/>
          <p:nvPr/>
        </p:nvPicPr>
        <p:blipFill>
          <a:blip r:embed="rId8" cstate="print"/>
          <a:stretch>
            <a:fillRect/>
          </a:stretch>
        </p:blipFill>
        <p:spPr>
          <a:xfrm>
            <a:off x="108204" y="6111240"/>
            <a:ext cx="667512" cy="667512"/>
          </a:xfrm>
          <a:prstGeom prst="rect">
            <a:avLst/>
          </a:prstGeom>
        </p:spPr>
      </p:pic>
      <p:pic>
        <p:nvPicPr>
          <p:cNvPr id="18" name="bg object 18"/>
          <p:cNvPicPr/>
          <p:nvPr/>
        </p:nvPicPr>
        <p:blipFill>
          <a:blip r:embed="rId9" cstate="print"/>
          <a:stretch>
            <a:fillRect/>
          </a:stretch>
        </p:blipFill>
        <p:spPr>
          <a:xfrm>
            <a:off x="0" y="0"/>
            <a:ext cx="12191998" cy="318667"/>
          </a:xfrm>
          <a:prstGeom prst="rect">
            <a:avLst/>
          </a:prstGeom>
        </p:spPr>
      </p:pic>
      <p:sp>
        <p:nvSpPr>
          <p:cNvPr id="2" name="Holder 2"/>
          <p:cNvSpPr>
            <a:spLocks noGrp="1"/>
          </p:cNvSpPr>
          <p:nvPr>
            <p:ph type="title"/>
          </p:nvPr>
        </p:nvSpPr>
        <p:spPr>
          <a:xfrm>
            <a:off x="415325" y="273536"/>
            <a:ext cx="11341614" cy="980092"/>
          </a:xfrm>
          <a:prstGeom prst="rect">
            <a:avLst/>
          </a:prstGeom>
        </p:spPr>
        <p:txBody>
          <a:bodyPr wrap="square" lIns="0" tIns="0" rIns="0" bIns="0">
            <a:spAutoFit/>
          </a:bodyPr>
          <a:lstStyle>
            <a:lvl1pPr>
              <a:defRPr sz="4000" b="0" i="0">
                <a:solidFill>
                  <a:srgbClr val="006FC0"/>
                </a:solidFill>
                <a:latin typeface="Calibri"/>
                <a:cs typeface="Calibri"/>
              </a:defRPr>
            </a:lvl1pPr>
          </a:lstStyle>
          <a:p>
            <a:endParaRPr/>
          </a:p>
        </p:txBody>
      </p:sp>
      <p:sp>
        <p:nvSpPr>
          <p:cNvPr id="3" name="Holder 3"/>
          <p:cNvSpPr>
            <a:spLocks noGrp="1"/>
          </p:cNvSpPr>
          <p:nvPr>
            <p:ph type="body" idx="1"/>
          </p:nvPr>
        </p:nvSpPr>
        <p:spPr>
          <a:xfrm>
            <a:off x="659349" y="2586083"/>
            <a:ext cx="7207250" cy="3180079"/>
          </a:xfrm>
          <a:prstGeom prst="rect">
            <a:avLst/>
          </a:prstGeom>
        </p:spPr>
        <p:txBody>
          <a:bodyPr wrap="square" lIns="0" tIns="0" rIns="0" bIns="0">
            <a:spAutoFit/>
          </a:bodyPr>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1002391" y="6542990"/>
            <a:ext cx="6247130" cy="182245"/>
          </a:xfrm>
          <a:prstGeom prst="rect">
            <a:avLst/>
          </a:prstGeom>
        </p:spPr>
        <p:txBody>
          <a:bodyPr wrap="square" lIns="0" tIns="0" rIns="0" bIns="0">
            <a:spAutoFit/>
          </a:bodyPr>
          <a:lstStyle>
            <a:lvl1pPr>
              <a:defRPr sz="1200" b="0" i="0">
                <a:solidFill>
                  <a:schemeClr val="bg1"/>
                </a:solidFill>
                <a:latin typeface="Calibri"/>
                <a:cs typeface="Calibri"/>
              </a:defRPr>
            </a:lvl1pPr>
          </a:lstStyle>
          <a:p>
            <a:pPr marL="12700">
              <a:lnSpc>
                <a:spcPts val="1275"/>
              </a:lnSpc>
            </a:pPr>
            <a:r>
              <a:rPr dirty="0"/>
              <a:t>National</a:t>
            </a:r>
            <a:r>
              <a:rPr spc="-25" dirty="0"/>
              <a:t> </a:t>
            </a:r>
            <a:r>
              <a:rPr dirty="0"/>
              <a:t>Oceanic</a:t>
            </a:r>
            <a:r>
              <a:rPr spc="15" dirty="0"/>
              <a:t> </a:t>
            </a:r>
            <a:r>
              <a:rPr dirty="0"/>
              <a:t>and</a:t>
            </a:r>
            <a:r>
              <a:rPr spc="-10" dirty="0"/>
              <a:t> </a:t>
            </a:r>
            <a:r>
              <a:rPr dirty="0"/>
              <a:t>Atmospheric</a:t>
            </a:r>
            <a:r>
              <a:rPr spc="-20" dirty="0"/>
              <a:t> </a:t>
            </a:r>
            <a:r>
              <a:rPr dirty="0"/>
              <a:t>Administration</a:t>
            </a:r>
            <a:r>
              <a:rPr spc="250" dirty="0"/>
              <a:t> </a:t>
            </a:r>
            <a:r>
              <a:rPr dirty="0">
                <a:latin typeface="Cambria Math"/>
                <a:cs typeface="Cambria Math"/>
              </a:rPr>
              <a:t>⎸</a:t>
            </a:r>
            <a:r>
              <a:rPr dirty="0"/>
              <a:t>National</a:t>
            </a:r>
            <a:r>
              <a:rPr spc="-15" dirty="0"/>
              <a:t> </a:t>
            </a:r>
            <a:r>
              <a:rPr dirty="0"/>
              <a:t>Centers</a:t>
            </a:r>
            <a:r>
              <a:rPr spc="-20" dirty="0"/>
              <a:t> </a:t>
            </a:r>
            <a:r>
              <a:rPr dirty="0"/>
              <a:t>for</a:t>
            </a:r>
            <a:r>
              <a:rPr spc="-5" dirty="0"/>
              <a:t> </a:t>
            </a:r>
            <a:r>
              <a:rPr dirty="0"/>
              <a:t>Environmental</a:t>
            </a:r>
            <a:r>
              <a:rPr spc="-25" dirty="0"/>
              <a:t> </a:t>
            </a:r>
            <a:r>
              <a:rPr spc="-10" dirty="0"/>
              <a:t>Information</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7/2/23</a:t>
            </a:fld>
            <a:endParaRPr lang="en-US"/>
          </a:p>
        </p:txBody>
      </p:sp>
      <p:sp>
        <p:nvSpPr>
          <p:cNvPr id="6" name="Holder 6"/>
          <p:cNvSpPr>
            <a:spLocks noGrp="1"/>
          </p:cNvSpPr>
          <p:nvPr>
            <p:ph type="sldNum" sz="quarter" idx="7"/>
          </p:nvPr>
        </p:nvSpPr>
        <p:spPr>
          <a:xfrm>
            <a:off x="11881487" y="6538554"/>
            <a:ext cx="269240" cy="203834"/>
          </a:xfrm>
          <a:prstGeom prst="rect">
            <a:avLst/>
          </a:prstGeom>
        </p:spPr>
        <p:txBody>
          <a:bodyPr wrap="square" lIns="0" tIns="0" rIns="0" bIns="0">
            <a:spAutoFit/>
          </a:bodyPr>
          <a:lstStyle>
            <a:lvl1pPr>
              <a:defRPr sz="1400" b="0" i="0">
                <a:solidFill>
                  <a:srgbClr val="CCCCCC"/>
                </a:solidFill>
                <a:latin typeface="Calibri"/>
                <a:cs typeface="Calibri"/>
              </a:defRPr>
            </a:lvl1pPr>
          </a:lstStyle>
          <a:p>
            <a:pPr marL="38100">
              <a:lnSpc>
                <a:spcPts val="1435"/>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www.congress.gov/bill/115th-congress/house-bill/4174" TargetMode="External"/><Relationship Id="rId2" Type="http://schemas.openxmlformats.org/officeDocument/2006/relationships/hyperlink" Target="https://www.nesdis.noaa.gov/sites/default/files/asset/document/npd_6010_01a.pdf"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4.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4.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 Id="rId6" Type="http://schemas.openxmlformats.org/officeDocument/2006/relationships/image" Target="../media/image20.jpg"/><Relationship Id="rId5" Type="http://schemas.openxmlformats.org/officeDocument/2006/relationships/hyperlink" Target="https://www.noaa.gov/organization/budget-finance-performance/value-to-society/noaa-fy22-26-strategic-plan" TargetMode="External"/><Relationship Id="rId4" Type="http://schemas.openxmlformats.org/officeDocument/2006/relationships/hyperlink" Target="https://docs.google.com/spreadsheets/d/1hS1ovfKCb6JyKUI94lWv5F6dwgewXPdd0-sf4HVvQ-I/edit?usp=sha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996803" y="6493977"/>
            <a:ext cx="116205"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CCCCCC"/>
                </a:solidFill>
                <a:latin typeface="Calibri"/>
                <a:cs typeface="Calibri"/>
              </a:rPr>
              <a:t>1</a:t>
            </a:r>
            <a:endParaRPr sz="1400">
              <a:latin typeface="Calibri"/>
              <a:cs typeface="Calibri"/>
            </a:endParaRPr>
          </a:p>
        </p:txBody>
      </p:sp>
      <p:grpSp>
        <p:nvGrpSpPr>
          <p:cNvPr id="3" name="object 3"/>
          <p:cNvGrpSpPr/>
          <p:nvPr/>
        </p:nvGrpSpPr>
        <p:grpSpPr>
          <a:xfrm>
            <a:off x="0" y="0"/>
            <a:ext cx="12192000" cy="6779259"/>
            <a:chOff x="0" y="0"/>
            <a:chExt cx="12192000" cy="6779259"/>
          </a:xfrm>
        </p:grpSpPr>
        <p:pic>
          <p:nvPicPr>
            <p:cNvPr id="4" name="object 4"/>
            <p:cNvPicPr/>
            <p:nvPr/>
          </p:nvPicPr>
          <p:blipFill>
            <a:blip r:embed="rId2" cstate="print"/>
            <a:stretch>
              <a:fillRect/>
            </a:stretch>
          </p:blipFill>
          <p:spPr>
            <a:xfrm>
              <a:off x="108204" y="6111240"/>
              <a:ext cx="667512" cy="667512"/>
            </a:xfrm>
            <a:prstGeom prst="rect">
              <a:avLst/>
            </a:prstGeom>
          </p:spPr>
        </p:pic>
        <p:pic>
          <p:nvPicPr>
            <p:cNvPr id="5" name="object 5"/>
            <p:cNvPicPr/>
            <p:nvPr/>
          </p:nvPicPr>
          <p:blipFill>
            <a:blip r:embed="rId3" cstate="print"/>
            <a:stretch>
              <a:fillRect/>
            </a:stretch>
          </p:blipFill>
          <p:spPr>
            <a:xfrm>
              <a:off x="0" y="0"/>
              <a:ext cx="12191998" cy="318667"/>
            </a:xfrm>
            <a:prstGeom prst="rect">
              <a:avLst/>
            </a:prstGeom>
          </p:spPr>
        </p:pic>
      </p:grpSp>
      <p:sp>
        <p:nvSpPr>
          <p:cNvPr id="6" name="object 6"/>
          <p:cNvSpPr txBox="1"/>
          <p:nvPr/>
        </p:nvSpPr>
        <p:spPr>
          <a:xfrm>
            <a:off x="1002391" y="6509132"/>
            <a:ext cx="624713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libri"/>
                <a:cs typeface="Calibri"/>
              </a:rPr>
              <a:t>National</a:t>
            </a:r>
            <a:r>
              <a:rPr sz="1200" spc="-25" dirty="0">
                <a:solidFill>
                  <a:srgbClr val="FFFFFF"/>
                </a:solidFill>
                <a:latin typeface="Calibri"/>
                <a:cs typeface="Calibri"/>
              </a:rPr>
              <a:t> </a:t>
            </a:r>
            <a:r>
              <a:rPr sz="1200" dirty="0">
                <a:solidFill>
                  <a:srgbClr val="FFFFFF"/>
                </a:solidFill>
                <a:latin typeface="Calibri"/>
                <a:cs typeface="Calibri"/>
              </a:rPr>
              <a:t>Oceanic</a:t>
            </a:r>
            <a:r>
              <a:rPr sz="1200" spc="15" dirty="0">
                <a:solidFill>
                  <a:srgbClr val="FFFFFF"/>
                </a:solidFill>
                <a:latin typeface="Calibri"/>
                <a:cs typeface="Calibri"/>
              </a:rPr>
              <a:t> </a:t>
            </a:r>
            <a:r>
              <a:rPr sz="1200" dirty="0">
                <a:solidFill>
                  <a:srgbClr val="FFFFFF"/>
                </a:solidFill>
                <a:latin typeface="Calibri"/>
                <a:cs typeface="Calibri"/>
              </a:rPr>
              <a:t>and</a:t>
            </a:r>
            <a:r>
              <a:rPr sz="1200" spc="-10" dirty="0">
                <a:solidFill>
                  <a:srgbClr val="FFFFFF"/>
                </a:solidFill>
                <a:latin typeface="Calibri"/>
                <a:cs typeface="Calibri"/>
              </a:rPr>
              <a:t> </a:t>
            </a:r>
            <a:r>
              <a:rPr sz="1200" dirty="0">
                <a:solidFill>
                  <a:srgbClr val="FFFFFF"/>
                </a:solidFill>
                <a:latin typeface="Calibri"/>
                <a:cs typeface="Calibri"/>
              </a:rPr>
              <a:t>Atmospheric</a:t>
            </a:r>
            <a:r>
              <a:rPr sz="1200" spc="-20" dirty="0">
                <a:solidFill>
                  <a:srgbClr val="FFFFFF"/>
                </a:solidFill>
                <a:latin typeface="Calibri"/>
                <a:cs typeface="Calibri"/>
              </a:rPr>
              <a:t> </a:t>
            </a:r>
            <a:r>
              <a:rPr sz="1200" dirty="0">
                <a:solidFill>
                  <a:srgbClr val="FFFFFF"/>
                </a:solidFill>
                <a:latin typeface="Calibri"/>
                <a:cs typeface="Calibri"/>
              </a:rPr>
              <a:t>Administration</a:t>
            </a:r>
            <a:r>
              <a:rPr sz="1200" spc="250" dirty="0">
                <a:solidFill>
                  <a:srgbClr val="FFFFFF"/>
                </a:solidFill>
                <a:latin typeface="Calibri"/>
                <a:cs typeface="Calibri"/>
              </a:rPr>
              <a:t> </a:t>
            </a:r>
            <a:r>
              <a:rPr sz="1200" dirty="0">
                <a:solidFill>
                  <a:srgbClr val="FFFFFF"/>
                </a:solidFill>
                <a:latin typeface="Cambria Math"/>
                <a:cs typeface="Cambria Math"/>
              </a:rPr>
              <a:t>⎸</a:t>
            </a:r>
            <a:r>
              <a:rPr sz="1200" dirty="0">
                <a:solidFill>
                  <a:srgbClr val="FFFFFF"/>
                </a:solidFill>
                <a:latin typeface="Calibri"/>
                <a:cs typeface="Calibri"/>
              </a:rPr>
              <a:t>National</a:t>
            </a:r>
            <a:r>
              <a:rPr sz="1200" spc="-15" dirty="0">
                <a:solidFill>
                  <a:srgbClr val="FFFFFF"/>
                </a:solidFill>
                <a:latin typeface="Calibri"/>
                <a:cs typeface="Calibri"/>
              </a:rPr>
              <a:t> </a:t>
            </a:r>
            <a:r>
              <a:rPr sz="1200" dirty="0">
                <a:solidFill>
                  <a:srgbClr val="FFFFFF"/>
                </a:solidFill>
                <a:latin typeface="Calibri"/>
                <a:cs typeface="Calibri"/>
              </a:rPr>
              <a:t>Centers</a:t>
            </a:r>
            <a:r>
              <a:rPr sz="1200" spc="-20" dirty="0">
                <a:solidFill>
                  <a:srgbClr val="FFFFFF"/>
                </a:solidFill>
                <a:latin typeface="Calibri"/>
                <a:cs typeface="Calibri"/>
              </a:rPr>
              <a:t> </a:t>
            </a:r>
            <a:r>
              <a:rPr sz="1200" dirty="0">
                <a:solidFill>
                  <a:srgbClr val="FFFFFF"/>
                </a:solidFill>
                <a:latin typeface="Calibri"/>
                <a:cs typeface="Calibri"/>
              </a:rPr>
              <a:t>for</a:t>
            </a:r>
            <a:r>
              <a:rPr sz="1200" spc="-5" dirty="0">
                <a:solidFill>
                  <a:srgbClr val="FFFFFF"/>
                </a:solidFill>
                <a:latin typeface="Calibri"/>
                <a:cs typeface="Calibri"/>
              </a:rPr>
              <a:t> </a:t>
            </a:r>
            <a:r>
              <a:rPr sz="1200" dirty="0">
                <a:solidFill>
                  <a:srgbClr val="FFFFFF"/>
                </a:solidFill>
                <a:latin typeface="Calibri"/>
                <a:cs typeface="Calibri"/>
              </a:rPr>
              <a:t>Environmental</a:t>
            </a:r>
            <a:r>
              <a:rPr sz="1200" spc="-25" dirty="0">
                <a:solidFill>
                  <a:srgbClr val="FFFFFF"/>
                </a:solidFill>
                <a:latin typeface="Calibri"/>
                <a:cs typeface="Calibri"/>
              </a:rPr>
              <a:t> </a:t>
            </a:r>
            <a:r>
              <a:rPr sz="1200" spc="-10" dirty="0">
                <a:solidFill>
                  <a:srgbClr val="FFFFFF"/>
                </a:solidFill>
                <a:latin typeface="Calibri"/>
                <a:cs typeface="Calibri"/>
              </a:rPr>
              <a:t>Information</a:t>
            </a:r>
            <a:endParaRPr sz="1200">
              <a:latin typeface="Calibri"/>
              <a:cs typeface="Calibri"/>
            </a:endParaRPr>
          </a:p>
        </p:txBody>
      </p:sp>
      <p:grpSp>
        <p:nvGrpSpPr>
          <p:cNvPr id="7" name="object 7"/>
          <p:cNvGrpSpPr/>
          <p:nvPr/>
        </p:nvGrpSpPr>
        <p:grpSpPr>
          <a:xfrm>
            <a:off x="187091" y="225223"/>
            <a:ext cx="12115800" cy="6858000"/>
            <a:chOff x="76200" y="0"/>
            <a:chExt cx="12115800" cy="6858000"/>
          </a:xfrm>
        </p:grpSpPr>
        <p:pic>
          <p:nvPicPr>
            <p:cNvPr id="8" name="object 8"/>
            <p:cNvPicPr/>
            <p:nvPr/>
          </p:nvPicPr>
          <p:blipFill>
            <a:blip r:embed="rId4" cstate="print"/>
            <a:stretch>
              <a:fillRect/>
            </a:stretch>
          </p:blipFill>
          <p:spPr>
            <a:xfrm>
              <a:off x="76200" y="0"/>
              <a:ext cx="12115800" cy="6858000"/>
            </a:xfrm>
            <a:prstGeom prst="rect">
              <a:avLst/>
            </a:prstGeom>
          </p:spPr>
        </p:pic>
        <p:pic>
          <p:nvPicPr>
            <p:cNvPr id="9" name="object 9"/>
            <p:cNvPicPr/>
            <p:nvPr/>
          </p:nvPicPr>
          <p:blipFill>
            <a:blip r:embed="rId5" cstate="print"/>
            <a:stretch>
              <a:fillRect/>
            </a:stretch>
          </p:blipFill>
          <p:spPr>
            <a:xfrm>
              <a:off x="3180588" y="1953767"/>
              <a:ext cx="8977871" cy="3464051"/>
            </a:xfrm>
            <a:prstGeom prst="rect">
              <a:avLst/>
            </a:prstGeom>
          </p:spPr>
        </p:pic>
      </p:grpSp>
      <p:sp>
        <p:nvSpPr>
          <p:cNvPr id="10" name="object 10"/>
          <p:cNvSpPr txBox="1"/>
          <p:nvPr/>
        </p:nvSpPr>
        <p:spPr>
          <a:xfrm>
            <a:off x="4622984" y="3332157"/>
            <a:ext cx="7444740" cy="1008546"/>
          </a:xfrm>
          <a:prstGeom prst="rect">
            <a:avLst/>
          </a:prstGeom>
        </p:spPr>
        <p:txBody>
          <a:bodyPr vert="horz" wrap="square" lIns="0" tIns="12065" rIns="0" bIns="0" rtlCol="0">
            <a:spAutoFit/>
          </a:bodyPr>
          <a:lstStyle/>
          <a:p>
            <a:pPr marL="2345690" marR="5080" indent="-2333625">
              <a:lnSpc>
                <a:spcPct val="115199"/>
              </a:lnSpc>
              <a:spcBef>
                <a:spcPts val="95"/>
              </a:spcBef>
            </a:pPr>
            <a:r>
              <a:rPr lang="en-US" sz="2900" b="1" dirty="0">
                <a:solidFill>
                  <a:srgbClr val="0A5293"/>
                </a:solidFill>
                <a:latin typeface="Calibri"/>
                <a:cs typeface="Calibri"/>
              </a:rPr>
              <a:t>AQUAVIEW+</a:t>
            </a:r>
            <a:r>
              <a:rPr sz="2900" b="1" dirty="0">
                <a:solidFill>
                  <a:srgbClr val="0A5293"/>
                </a:solidFill>
                <a:latin typeface="Calibri"/>
                <a:cs typeface="Calibri"/>
              </a:rPr>
              <a:t>:</a:t>
            </a:r>
            <a:r>
              <a:rPr sz="2900" b="1" spc="-50" dirty="0">
                <a:solidFill>
                  <a:srgbClr val="0A5293"/>
                </a:solidFill>
                <a:latin typeface="Calibri"/>
                <a:cs typeface="Calibri"/>
              </a:rPr>
              <a:t> </a:t>
            </a:r>
            <a:r>
              <a:rPr sz="2900" b="1" dirty="0">
                <a:solidFill>
                  <a:srgbClr val="0A5293"/>
                </a:solidFill>
                <a:latin typeface="Calibri"/>
                <a:cs typeface="Calibri"/>
              </a:rPr>
              <a:t>Cloud</a:t>
            </a:r>
            <a:r>
              <a:rPr sz="2900" b="1" spc="-25" dirty="0">
                <a:solidFill>
                  <a:srgbClr val="0A5293"/>
                </a:solidFill>
                <a:latin typeface="Calibri"/>
                <a:cs typeface="Calibri"/>
              </a:rPr>
              <a:t> </a:t>
            </a:r>
            <a:r>
              <a:rPr sz="2900" b="1" dirty="0">
                <a:solidFill>
                  <a:srgbClr val="0A5293"/>
                </a:solidFill>
                <a:latin typeface="Calibri"/>
                <a:cs typeface="Calibri"/>
              </a:rPr>
              <a:t>Enabled</a:t>
            </a:r>
            <a:r>
              <a:rPr lang="en-US" sz="2900" b="1" dirty="0">
                <a:solidFill>
                  <a:srgbClr val="0A5293"/>
                </a:solidFill>
                <a:latin typeface="Calibri"/>
                <a:cs typeface="Calibri"/>
              </a:rPr>
              <a:t> Data Assembly and Dissemination System</a:t>
            </a:r>
            <a:endParaRPr sz="2900" dirty="0">
              <a:latin typeface="Calibri"/>
              <a:cs typeface="Calibri"/>
            </a:endParaRPr>
          </a:p>
        </p:txBody>
      </p:sp>
      <p:grpSp>
        <p:nvGrpSpPr>
          <p:cNvPr id="12" name="object 12"/>
          <p:cNvGrpSpPr/>
          <p:nvPr/>
        </p:nvGrpSpPr>
        <p:grpSpPr>
          <a:xfrm>
            <a:off x="0" y="0"/>
            <a:ext cx="5711951" cy="6858000"/>
            <a:chOff x="0" y="0"/>
            <a:chExt cx="5711951" cy="6858000"/>
          </a:xfrm>
        </p:grpSpPr>
        <p:pic>
          <p:nvPicPr>
            <p:cNvPr id="13" name="object 13"/>
            <p:cNvPicPr/>
            <p:nvPr/>
          </p:nvPicPr>
          <p:blipFill>
            <a:blip r:embed="rId6" cstate="print"/>
            <a:stretch>
              <a:fillRect/>
            </a:stretch>
          </p:blipFill>
          <p:spPr>
            <a:xfrm>
              <a:off x="0" y="0"/>
              <a:ext cx="5711951" cy="6858000"/>
            </a:xfrm>
            <a:prstGeom prst="rect">
              <a:avLst/>
            </a:prstGeom>
          </p:spPr>
        </p:pic>
        <p:pic>
          <p:nvPicPr>
            <p:cNvPr id="14" name="object 14"/>
            <p:cNvPicPr/>
            <p:nvPr/>
          </p:nvPicPr>
          <p:blipFill>
            <a:blip r:embed="rId7" cstate="print"/>
            <a:stretch>
              <a:fillRect/>
            </a:stretch>
          </p:blipFill>
          <p:spPr>
            <a:xfrm>
              <a:off x="1761744" y="0"/>
              <a:ext cx="3299459" cy="3505199"/>
            </a:xfrm>
            <a:prstGeom prst="rect">
              <a:avLst/>
            </a:prstGeom>
          </p:spPr>
        </p:pic>
        <p:pic>
          <p:nvPicPr>
            <p:cNvPr id="16" name="object 16"/>
            <p:cNvPicPr/>
            <p:nvPr/>
          </p:nvPicPr>
          <p:blipFill>
            <a:blip r:embed="rId8" cstate="print"/>
            <a:stretch>
              <a:fillRect/>
            </a:stretch>
          </p:blipFill>
          <p:spPr>
            <a:xfrm>
              <a:off x="173736" y="5309615"/>
              <a:ext cx="3607307" cy="1312163"/>
            </a:xfrm>
            <a:prstGeom prst="rect">
              <a:avLst/>
            </a:prstGeom>
          </p:spPr>
        </p:pic>
      </p:grpSp>
      <p:grpSp>
        <p:nvGrpSpPr>
          <p:cNvPr id="19" name="object 19"/>
          <p:cNvGrpSpPr/>
          <p:nvPr/>
        </p:nvGrpSpPr>
        <p:grpSpPr>
          <a:xfrm>
            <a:off x="10511028" y="5227320"/>
            <a:ext cx="1681480" cy="1630680"/>
            <a:chOff x="10511028" y="5227320"/>
            <a:chExt cx="1681480" cy="1630680"/>
          </a:xfrm>
        </p:grpSpPr>
        <p:pic>
          <p:nvPicPr>
            <p:cNvPr id="20" name="object 20"/>
            <p:cNvPicPr/>
            <p:nvPr/>
          </p:nvPicPr>
          <p:blipFill>
            <a:blip r:embed="rId9" cstate="print"/>
            <a:stretch>
              <a:fillRect/>
            </a:stretch>
          </p:blipFill>
          <p:spPr>
            <a:xfrm>
              <a:off x="10511028" y="5227320"/>
              <a:ext cx="1680972" cy="1630680"/>
            </a:xfrm>
            <a:prstGeom prst="rect">
              <a:avLst/>
            </a:prstGeom>
          </p:spPr>
        </p:pic>
        <p:pic>
          <p:nvPicPr>
            <p:cNvPr id="21" name="object 21"/>
            <p:cNvPicPr/>
            <p:nvPr/>
          </p:nvPicPr>
          <p:blipFill>
            <a:blip r:embed="rId10" cstate="print"/>
            <a:stretch>
              <a:fillRect/>
            </a:stretch>
          </p:blipFill>
          <p:spPr>
            <a:xfrm>
              <a:off x="10570464" y="5266944"/>
              <a:ext cx="1588007" cy="1530095"/>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12178" rIns="0" bIns="0" rtlCol="0">
            <a:spAutoFit/>
          </a:bodyPr>
          <a:lstStyle/>
          <a:p>
            <a:pPr marL="707390">
              <a:lnSpc>
                <a:spcPct val="100000"/>
              </a:lnSpc>
              <a:spcBef>
                <a:spcPts val="100"/>
              </a:spcBef>
            </a:pPr>
            <a:r>
              <a:rPr sz="3900" b="1" dirty="0">
                <a:solidFill>
                  <a:srgbClr val="2F7AF3"/>
                </a:solidFill>
                <a:latin typeface="Calibri"/>
                <a:cs typeface="Calibri"/>
              </a:rPr>
              <a:t>Federated</a:t>
            </a:r>
            <a:r>
              <a:rPr sz="3900" b="1" spc="-50" dirty="0">
                <a:solidFill>
                  <a:srgbClr val="2F7AF3"/>
                </a:solidFill>
                <a:latin typeface="Calibri"/>
                <a:cs typeface="Calibri"/>
              </a:rPr>
              <a:t> </a:t>
            </a:r>
            <a:r>
              <a:rPr sz="3900" b="1" dirty="0">
                <a:solidFill>
                  <a:srgbClr val="2F7AF3"/>
                </a:solidFill>
                <a:latin typeface="Calibri"/>
                <a:cs typeface="Calibri"/>
              </a:rPr>
              <a:t>Data</a:t>
            </a:r>
            <a:r>
              <a:rPr sz="3900" b="1" spc="-5" dirty="0">
                <a:solidFill>
                  <a:srgbClr val="2F7AF3"/>
                </a:solidFill>
                <a:latin typeface="Calibri"/>
                <a:cs typeface="Calibri"/>
              </a:rPr>
              <a:t> </a:t>
            </a:r>
            <a:r>
              <a:rPr sz="3900" b="1" dirty="0">
                <a:solidFill>
                  <a:srgbClr val="2F7AF3"/>
                </a:solidFill>
                <a:latin typeface="Calibri"/>
                <a:cs typeface="Calibri"/>
              </a:rPr>
              <a:t>Stewardship</a:t>
            </a:r>
            <a:r>
              <a:rPr sz="3900" b="1" spc="-40" dirty="0">
                <a:solidFill>
                  <a:srgbClr val="2F7AF3"/>
                </a:solidFill>
                <a:latin typeface="Calibri"/>
                <a:cs typeface="Calibri"/>
              </a:rPr>
              <a:t> </a:t>
            </a:r>
            <a:r>
              <a:rPr sz="3900" b="1" dirty="0">
                <a:solidFill>
                  <a:srgbClr val="2F7AF3"/>
                </a:solidFill>
                <a:latin typeface="Calibri"/>
                <a:cs typeface="Calibri"/>
              </a:rPr>
              <a:t>Potential</a:t>
            </a:r>
            <a:r>
              <a:rPr sz="3900" b="1" spc="-15" dirty="0">
                <a:solidFill>
                  <a:srgbClr val="2F7AF3"/>
                </a:solidFill>
                <a:latin typeface="Calibri"/>
                <a:cs typeface="Calibri"/>
              </a:rPr>
              <a:t> </a:t>
            </a:r>
            <a:r>
              <a:rPr sz="3900" b="1" spc="-10" dirty="0">
                <a:solidFill>
                  <a:srgbClr val="2F7AF3"/>
                </a:solidFill>
                <a:latin typeface="Calibri"/>
                <a:cs typeface="Calibri"/>
              </a:rPr>
              <a:t>Approach</a:t>
            </a:r>
            <a:endParaRPr sz="3900">
              <a:latin typeface="Calibri"/>
              <a:cs typeface="Calibri"/>
            </a:endParaRPr>
          </a:p>
        </p:txBody>
      </p:sp>
      <p:sp>
        <p:nvSpPr>
          <p:cNvPr id="3" name="object 3"/>
          <p:cNvSpPr txBox="1"/>
          <p:nvPr/>
        </p:nvSpPr>
        <p:spPr>
          <a:xfrm>
            <a:off x="6438949" y="1286037"/>
            <a:ext cx="5540375" cy="4191000"/>
          </a:xfrm>
          <a:prstGeom prst="rect">
            <a:avLst/>
          </a:prstGeom>
        </p:spPr>
        <p:txBody>
          <a:bodyPr vert="horz" wrap="square" lIns="0" tIns="93345" rIns="0" bIns="0" rtlCol="0">
            <a:spAutoFit/>
          </a:bodyPr>
          <a:lstStyle/>
          <a:p>
            <a:pPr marL="12700">
              <a:lnSpc>
                <a:spcPct val="100000"/>
              </a:lnSpc>
              <a:spcBef>
                <a:spcPts val="735"/>
              </a:spcBef>
            </a:pPr>
            <a:r>
              <a:rPr sz="1500" b="1" dirty="0">
                <a:latin typeface="Calibri"/>
                <a:cs typeface="Calibri"/>
              </a:rPr>
              <a:t>NOAA</a:t>
            </a:r>
            <a:r>
              <a:rPr sz="1500" b="1" spc="-5" dirty="0">
                <a:latin typeface="Calibri"/>
                <a:cs typeface="Calibri"/>
              </a:rPr>
              <a:t> </a:t>
            </a:r>
            <a:r>
              <a:rPr sz="1500" b="1" dirty="0">
                <a:latin typeface="Calibri"/>
                <a:cs typeface="Calibri"/>
              </a:rPr>
              <a:t>Data </a:t>
            </a:r>
            <a:r>
              <a:rPr sz="1500" b="1" spc="-25" dirty="0">
                <a:latin typeface="Calibri"/>
                <a:cs typeface="Calibri"/>
              </a:rPr>
              <a:t>Web</a:t>
            </a:r>
            <a:endParaRPr sz="1500" dirty="0">
              <a:latin typeface="Calibri"/>
              <a:cs typeface="Calibri"/>
            </a:endParaRPr>
          </a:p>
          <a:p>
            <a:pPr marL="469900" marR="5080" indent="-335280">
              <a:lnSpc>
                <a:spcPts val="1440"/>
              </a:lnSpc>
              <a:spcBef>
                <a:spcPts val="985"/>
              </a:spcBef>
              <a:buFont typeface="Calibri"/>
              <a:buChar char="●"/>
              <a:tabLst>
                <a:tab pos="469900" algn="l"/>
              </a:tabLst>
            </a:pPr>
            <a:r>
              <a:rPr sz="1500" b="1" dirty="0">
                <a:latin typeface="Calibri"/>
                <a:cs typeface="Calibri"/>
              </a:rPr>
              <a:t>Program</a:t>
            </a:r>
            <a:r>
              <a:rPr sz="1500" b="1" spc="5" dirty="0">
                <a:latin typeface="Calibri"/>
                <a:cs typeface="Calibri"/>
              </a:rPr>
              <a:t> </a:t>
            </a:r>
            <a:r>
              <a:rPr sz="1500" b="1" dirty="0">
                <a:latin typeface="Calibri"/>
                <a:cs typeface="Calibri"/>
              </a:rPr>
              <a:t>Vision</a:t>
            </a:r>
            <a:r>
              <a:rPr sz="1500" dirty="0">
                <a:latin typeface="Calibri"/>
                <a:cs typeface="Calibri"/>
              </a:rPr>
              <a:t>:</a:t>
            </a:r>
            <a:r>
              <a:rPr sz="1500" spc="-30" dirty="0">
                <a:latin typeface="Calibri"/>
                <a:cs typeface="Calibri"/>
              </a:rPr>
              <a:t> </a:t>
            </a:r>
            <a:r>
              <a:rPr sz="1500" dirty="0">
                <a:latin typeface="Calibri"/>
                <a:cs typeface="Calibri"/>
              </a:rPr>
              <a:t>Partner</a:t>
            </a:r>
            <a:r>
              <a:rPr sz="1500" spc="-20" dirty="0">
                <a:latin typeface="Calibri"/>
                <a:cs typeface="Calibri"/>
              </a:rPr>
              <a:t> </a:t>
            </a:r>
            <a:r>
              <a:rPr sz="1500" dirty="0">
                <a:latin typeface="Calibri"/>
                <a:cs typeface="Calibri"/>
              </a:rPr>
              <a:t>to</a:t>
            </a:r>
            <a:r>
              <a:rPr sz="1500" spc="-15" dirty="0">
                <a:latin typeface="Calibri"/>
                <a:cs typeface="Calibri"/>
              </a:rPr>
              <a:t> </a:t>
            </a:r>
            <a:r>
              <a:rPr sz="1500" dirty="0">
                <a:latin typeface="Calibri"/>
                <a:cs typeface="Calibri"/>
              </a:rPr>
              <a:t>get</a:t>
            </a:r>
            <a:r>
              <a:rPr sz="1500" spc="-10" dirty="0">
                <a:latin typeface="Calibri"/>
                <a:cs typeface="Calibri"/>
              </a:rPr>
              <a:t> </a:t>
            </a:r>
            <a:r>
              <a:rPr sz="1500" dirty="0">
                <a:latin typeface="Calibri"/>
                <a:cs typeface="Calibri"/>
              </a:rPr>
              <a:t>NOAA</a:t>
            </a:r>
            <a:r>
              <a:rPr sz="1500" spc="-40" dirty="0">
                <a:latin typeface="Calibri"/>
                <a:cs typeface="Calibri"/>
              </a:rPr>
              <a:t> </a:t>
            </a:r>
            <a:r>
              <a:rPr sz="1500" dirty="0">
                <a:latin typeface="Calibri"/>
                <a:cs typeface="Calibri"/>
              </a:rPr>
              <a:t>data</a:t>
            </a:r>
            <a:r>
              <a:rPr sz="1500" spc="-30" dirty="0">
                <a:latin typeface="Calibri"/>
                <a:cs typeface="Calibri"/>
              </a:rPr>
              <a:t> </a:t>
            </a:r>
            <a:r>
              <a:rPr sz="1500" dirty="0">
                <a:latin typeface="Calibri"/>
                <a:cs typeface="Calibri"/>
              </a:rPr>
              <a:t>to</a:t>
            </a:r>
            <a:r>
              <a:rPr sz="1500" spc="-10" dirty="0">
                <a:latin typeface="Calibri"/>
                <a:cs typeface="Calibri"/>
              </a:rPr>
              <a:t> </a:t>
            </a:r>
            <a:r>
              <a:rPr sz="1500" dirty="0">
                <a:latin typeface="Calibri"/>
                <a:cs typeface="Calibri"/>
              </a:rPr>
              <a:t>the</a:t>
            </a:r>
            <a:r>
              <a:rPr sz="1500" spc="-15" dirty="0">
                <a:latin typeface="Calibri"/>
                <a:cs typeface="Calibri"/>
              </a:rPr>
              <a:t> </a:t>
            </a:r>
            <a:r>
              <a:rPr sz="1500" dirty="0">
                <a:latin typeface="Calibri"/>
                <a:cs typeface="Calibri"/>
              </a:rPr>
              <a:t>Cloud</a:t>
            </a:r>
            <a:r>
              <a:rPr sz="1500" spc="-25" dirty="0">
                <a:latin typeface="Calibri"/>
                <a:cs typeface="Calibri"/>
              </a:rPr>
              <a:t> </a:t>
            </a:r>
            <a:r>
              <a:rPr sz="1500" spc="-20" dirty="0">
                <a:latin typeface="Calibri"/>
                <a:cs typeface="Calibri"/>
              </a:rPr>
              <a:t>with </a:t>
            </a:r>
            <a:r>
              <a:rPr sz="1500" dirty="0">
                <a:latin typeface="Calibri"/>
                <a:cs typeface="Calibri"/>
              </a:rPr>
              <a:t>enterprise</a:t>
            </a:r>
            <a:r>
              <a:rPr sz="1500" spc="-25" dirty="0">
                <a:latin typeface="Calibri"/>
                <a:cs typeface="Calibri"/>
              </a:rPr>
              <a:t> </a:t>
            </a:r>
            <a:r>
              <a:rPr sz="1500" dirty="0">
                <a:latin typeface="Calibri"/>
                <a:cs typeface="Calibri"/>
              </a:rPr>
              <a:t>data</a:t>
            </a:r>
            <a:r>
              <a:rPr sz="1500" spc="-30" dirty="0">
                <a:latin typeface="Calibri"/>
                <a:cs typeface="Calibri"/>
              </a:rPr>
              <a:t> </a:t>
            </a:r>
            <a:r>
              <a:rPr sz="1500" dirty="0">
                <a:latin typeface="Calibri"/>
                <a:cs typeface="Calibri"/>
              </a:rPr>
              <a:t>stewardship</a:t>
            </a:r>
            <a:r>
              <a:rPr sz="1500" spc="-20" dirty="0">
                <a:latin typeface="Calibri"/>
                <a:cs typeface="Calibri"/>
              </a:rPr>
              <a:t> </a:t>
            </a:r>
            <a:r>
              <a:rPr sz="1500" dirty="0">
                <a:latin typeface="Calibri"/>
                <a:cs typeface="Calibri"/>
              </a:rPr>
              <a:t>processes</a:t>
            </a:r>
            <a:r>
              <a:rPr sz="1500" spc="-5" dirty="0">
                <a:latin typeface="Calibri"/>
                <a:cs typeface="Calibri"/>
              </a:rPr>
              <a:t> </a:t>
            </a:r>
            <a:r>
              <a:rPr sz="1500" dirty="0">
                <a:latin typeface="Calibri"/>
                <a:cs typeface="Calibri"/>
              </a:rPr>
              <a:t>to</a:t>
            </a:r>
            <a:r>
              <a:rPr sz="1500" spc="-10" dirty="0">
                <a:latin typeface="Calibri"/>
                <a:cs typeface="Calibri"/>
              </a:rPr>
              <a:t> </a:t>
            </a:r>
            <a:r>
              <a:rPr sz="1500" dirty="0">
                <a:latin typeface="Calibri"/>
                <a:cs typeface="Calibri"/>
              </a:rPr>
              <a:t>create</a:t>
            </a:r>
            <a:r>
              <a:rPr sz="1500" spc="-10" dirty="0">
                <a:latin typeface="Calibri"/>
                <a:cs typeface="Calibri"/>
              </a:rPr>
              <a:t> </a:t>
            </a:r>
            <a:r>
              <a:rPr sz="1500" dirty="0">
                <a:latin typeface="Calibri"/>
                <a:cs typeface="Calibri"/>
              </a:rPr>
              <a:t>an</a:t>
            </a:r>
            <a:r>
              <a:rPr sz="1500" spc="-15" dirty="0">
                <a:latin typeface="Calibri"/>
                <a:cs typeface="Calibri"/>
              </a:rPr>
              <a:t> </a:t>
            </a:r>
            <a:r>
              <a:rPr sz="1500" spc="-10" dirty="0">
                <a:latin typeface="Calibri"/>
                <a:cs typeface="Calibri"/>
              </a:rPr>
              <a:t>authoritative, </a:t>
            </a:r>
            <a:r>
              <a:rPr sz="1500" dirty="0">
                <a:latin typeface="Calibri"/>
                <a:cs typeface="Calibri"/>
              </a:rPr>
              <a:t>trusted</a:t>
            </a:r>
            <a:r>
              <a:rPr sz="1500" spc="-30" dirty="0">
                <a:latin typeface="Calibri"/>
                <a:cs typeface="Calibri"/>
              </a:rPr>
              <a:t> </a:t>
            </a:r>
            <a:r>
              <a:rPr sz="1500" dirty="0">
                <a:latin typeface="Calibri"/>
                <a:cs typeface="Calibri"/>
              </a:rPr>
              <a:t>data</a:t>
            </a:r>
            <a:r>
              <a:rPr sz="1500" spc="-35" dirty="0">
                <a:latin typeface="Calibri"/>
                <a:cs typeface="Calibri"/>
              </a:rPr>
              <a:t> </a:t>
            </a:r>
            <a:r>
              <a:rPr sz="1500" dirty="0">
                <a:latin typeface="Calibri"/>
                <a:cs typeface="Calibri"/>
              </a:rPr>
              <a:t>web</a:t>
            </a:r>
            <a:r>
              <a:rPr sz="1500" spc="5" dirty="0">
                <a:latin typeface="Calibri"/>
                <a:cs typeface="Calibri"/>
              </a:rPr>
              <a:t> </a:t>
            </a:r>
            <a:r>
              <a:rPr sz="1500" dirty="0">
                <a:latin typeface="Calibri"/>
                <a:cs typeface="Calibri"/>
              </a:rPr>
              <a:t>that</a:t>
            </a:r>
            <a:r>
              <a:rPr sz="1500" spc="-35" dirty="0">
                <a:latin typeface="Calibri"/>
                <a:cs typeface="Calibri"/>
              </a:rPr>
              <a:t> </a:t>
            </a:r>
            <a:r>
              <a:rPr sz="1500" dirty="0">
                <a:latin typeface="Calibri"/>
                <a:cs typeface="Calibri"/>
              </a:rPr>
              <a:t>improves</a:t>
            </a:r>
            <a:r>
              <a:rPr sz="1500" spc="-10" dirty="0">
                <a:latin typeface="Calibri"/>
                <a:cs typeface="Calibri"/>
              </a:rPr>
              <a:t> </a:t>
            </a:r>
            <a:r>
              <a:rPr sz="1500" dirty="0">
                <a:latin typeface="Calibri"/>
                <a:cs typeface="Calibri"/>
              </a:rPr>
              <a:t>discovery,</a:t>
            </a:r>
            <a:r>
              <a:rPr sz="1500" spc="-10" dirty="0">
                <a:latin typeface="Calibri"/>
                <a:cs typeface="Calibri"/>
              </a:rPr>
              <a:t> accessibility, </a:t>
            </a:r>
            <a:r>
              <a:rPr sz="1500" dirty="0">
                <a:latin typeface="Calibri"/>
                <a:cs typeface="Calibri"/>
              </a:rPr>
              <a:t>interoperability,</a:t>
            </a:r>
            <a:r>
              <a:rPr sz="1500" spc="-45" dirty="0">
                <a:latin typeface="Calibri"/>
                <a:cs typeface="Calibri"/>
              </a:rPr>
              <a:t> </a:t>
            </a:r>
            <a:r>
              <a:rPr sz="1500" dirty="0">
                <a:latin typeface="Calibri"/>
                <a:cs typeface="Calibri"/>
              </a:rPr>
              <a:t>and</a:t>
            </a:r>
            <a:r>
              <a:rPr sz="1500" spc="-20" dirty="0">
                <a:latin typeface="Calibri"/>
                <a:cs typeface="Calibri"/>
              </a:rPr>
              <a:t> </a:t>
            </a:r>
            <a:r>
              <a:rPr sz="1500" dirty="0">
                <a:latin typeface="Calibri"/>
                <a:cs typeface="Calibri"/>
              </a:rPr>
              <a:t>reusability</a:t>
            </a:r>
            <a:r>
              <a:rPr sz="1500" spc="-25" dirty="0">
                <a:latin typeface="Calibri"/>
                <a:cs typeface="Calibri"/>
              </a:rPr>
              <a:t> </a:t>
            </a:r>
            <a:r>
              <a:rPr sz="1500" dirty="0">
                <a:latin typeface="Calibri"/>
                <a:cs typeface="Calibri"/>
              </a:rPr>
              <a:t>of</a:t>
            </a:r>
            <a:r>
              <a:rPr sz="1500" spc="-10" dirty="0">
                <a:latin typeface="Calibri"/>
                <a:cs typeface="Calibri"/>
              </a:rPr>
              <a:t> </a:t>
            </a:r>
            <a:r>
              <a:rPr sz="1500" dirty="0">
                <a:latin typeface="Calibri"/>
                <a:cs typeface="Calibri"/>
              </a:rPr>
              <a:t>NOAA</a:t>
            </a:r>
            <a:r>
              <a:rPr sz="1500" spc="-20" dirty="0">
                <a:latin typeface="Calibri"/>
                <a:cs typeface="Calibri"/>
              </a:rPr>
              <a:t> </a:t>
            </a:r>
            <a:r>
              <a:rPr sz="1500" dirty="0">
                <a:latin typeface="Calibri"/>
                <a:cs typeface="Calibri"/>
              </a:rPr>
              <a:t>data.</a:t>
            </a:r>
            <a:r>
              <a:rPr sz="1500" spc="-40" dirty="0">
                <a:latin typeface="Calibri"/>
                <a:cs typeface="Calibri"/>
              </a:rPr>
              <a:t> </a:t>
            </a:r>
            <a:r>
              <a:rPr sz="1500" dirty="0">
                <a:latin typeface="Calibri"/>
                <a:cs typeface="Calibri"/>
              </a:rPr>
              <a:t>Leverage</a:t>
            </a:r>
            <a:r>
              <a:rPr sz="1500" spc="-10" dirty="0">
                <a:latin typeface="Calibri"/>
                <a:cs typeface="Calibri"/>
              </a:rPr>
              <a:t> </a:t>
            </a:r>
            <a:r>
              <a:rPr sz="1500" spc="-20" dirty="0">
                <a:latin typeface="Calibri"/>
                <a:cs typeface="Calibri"/>
              </a:rPr>
              <a:t>Line </a:t>
            </a:r>
            <a:r>
              <a:rPr sz="1500" dirty="0">
                <a:latin typeface="Calibri"/>
                <a:cs typeface="Calibri"/>
              </a:rPr>
              <a:t>Office</a:t>
            </a:r>
            <a:r>
              <a:rPr sz="1500" spc="-15" dirty="0">
                <a:latin typeface="Calibri"/>
                <a:cs typeface="Calibri"/>
              </a:rPr>
              <a:t> </a:t>
            </a:r>
            <a:r>
              <a:rPr sz="1500" dirty="0">
                <a:latin typeface="Calibri"/>
                <a:cs typeface="Calibri"/>
              </a:rPr>
              <a:t>(LO)</a:t>
            </a:r>
            <a:r>
              <a:rPr sz="1500" spc="-35" dirty="0">
                <a:latin typeface="Calibri"/>
                <a:cs typeface="Calibri"/>
              </a:rPr>
              <a:t> </a:t>
            </a:r>
            <a:r>
              <a:rPr sz="1500" dirty="0">
                <a:latin typeface="Calibri"/>
                <a:cs typeface="Calibri"/>
              </a:rPr>
              <a:t>knowledge,</a:t>
            </a:r>
            <a:r>
              <a:rPr sz="1500" spc="-15" dirty="0">
                <a:latin typeface="Calibri"/>
                <a:cs typeface="Calibri"/>
              </a:rPr>
              <a:t> </a:t>
            </a:r>
            <a:r>
              <a:rPr sz="1500" dirty="0">
                <a:latin typeface="Calibri"/>
                <a:cs typeface="Calibri"/>
              </a:rPr>
              <a:t>data</a:t>
            </a:r>
            <a:r>
              <a:rPr sz="1500" spc="-20" dirty="0">
                <a:latin typeface="Calibri"/>
                <a:cs typeface="Calibri"/>
              </a:rPr>
              <a:t> </a:t>
            </a:r>
            <a:r>
              <a:rPr sz="1500" dirty="0">
                <a:latin typeface="Calibri"/>
                <a:cs typeface="Calibri"/>
              </a:rPr>
              <a:t>management</a:t>
            </a:r>
            <a:r>
              <a:rPr sz="1500" spc="-35" dirty="0">
                <a:latin typeface="Calibri"/>
                <a:cs typeface="Calibri"/>
              </a:rPr>
              <a:t> </a:t>
            </a:r>
            <a:r>
              <a:rPr sz="1500" dirty="0">
                <a:latin typeface="Calibri"/>
                <a:cs typeface="Calibri"/>
              </a:rPr>
              <a:t>capabilities,</a:t>
            </a:r>
            <a:r>
              <a:rPr sz="1500" spc="-25" dirty="0">
                <a:latin typeface="Calibri"/>
                <a:cs typeface="Calibri"/>
              </a:rPr>
              <a:t> and </a:t>
            </a:r>
            <a:r>
              <a:rPr sz="1500" dirty="0">
                <a:latin typeface="Calibri"/>
                <a:cs typeface="Calibri"/>
              </a:rPr>
              <a:t>processing</a:t>
            </a:r>
            <a:r>
              <a:rPr sz="1500" spc="-30" dirty="0">
                <a:latin typeface="Calibri"/>
                <a:cs typeface="Calibri"/>
              </a:rPr>
              <a:t> </a:t>
            </a:r>
            <a:r>
              <a:rPr sz="1500" dirty="0">
                <a:latin typeface="Calibri"/>
                <a:cs typeface="Calibri"/>
              </a:rPr>
              <a:t>in</a:t>
            </a:r>
            <a:r>
              <a:rPr sz="1500" spc="-5" dirty="0">
                <a:latin typeface="Calibri"/>
                <a:cs typeface="Calibri"/>
              </a:rPr>
              <a:t> </a:t>
            </a:r>
            <a:r>
              <a:rPr sz="1500" dirty="0">
                <a:latin typeface="Calibri"/>
                <a:cs typeface="Calibri"/>
              </a:rPr>
              <a:t>tandem</a:t>
            </a:r>
            <a:r>
              <a:rPr sz="1500" spc="-20" dirty="0">
                <a:latin typeface="Calibri"/>
                <a:cs typeface="Calibri"/>
              </a:rPr>
              <a:t> </a:t>
            </a:r>
            <a:r>
              <a:rPr sz="1500" dirty="0">
                <a:latin typeface="Calibri"/>
                <a:cs typeface="Calibri"/>
              </a:rPr>
              <a:t>with</a:t>
            </a:r>
            <a:r>
              <a:rPr sz="1500" spc="-5" dirty="0">
                <a:latin typeface="Calibri"/>
                <a:cs typeface="Calibri"/>
              </a:rPr>
              <a:t> </a:t>
            </a:r>
            <a:r>
              <a:rPr sz="1500" dirty="0">
                <a:latin typeface="Calibri"/>
                <a:cs typeface="Calibri"/>
              </a:rPr>
              <a:t>NCEI</a:t>
            </a:r>
            <a:r>
              <a:rPr sz="1500" spc="-10" dirty="0">
                <a:latin typeface="Calibri"/>
                <a:cs typeface="Calibri"/>
              </a:rPr>
              <a:t> </a:t>
            </a:r>
            <a:r>
              <a:rPr sz="1500" dirty="0">
                <a:latin typeface="Calibri"/>
                <a:cs typeface="Calibri"/>
              </a:rPr>
              <a:t>data</a:t>
            </a:r>
            <a:r>
              <a:rPr sz="1500" spc="-35" dirty="0">
                <a:latin typeface="Calibri"/>
                <a:cs typeface="Calibri"/>
              </a:rPr>
              <a:t> </a:t>
            </a:r>
            <a:r>
              <a:rPr sz="1500" dirty="0">
                <a:latin typeface="Calibri"/>
                <a:cs typeface="Calibri"/>
              </a:rPr>
              <a:t>stewardship</a:t>
            </a:r>
            <a:r>
              <a:rPr sz="1500" spc="-20" dirty="0">
                <a:latin typeface="Calibri"/>
                <a:cs typeface="Calibri"/>
              </a:rPr>
              <a:t> </a:t>
            </a:r>
            <a:r>
              <a:rPr sz="1500" dirty="0">
                <a:latin typeface="Calibri"/>
                <a:cs typeface="Calibri"/>
              </a:rPr>
              <a:t>expertise</a:t>
            </a:r>
            <a:r>
              <a:rPr sz="1500" spc="5" dirty="0">
                <a:latin typeface="Calibri"/>
                <a:cs typeface="Calibri"/>
              </a:rPr>
              <a:t> </a:t>
            </a:r>
            <a:r>
              <a:rPr sz="1500" spc="-25" dirty="0">
                <a:latin typeface="Calibri"/>
                <a:cs typeface="Calibri"/>
              </a:rPr>
              <a:t>to </a:t>
            </a:r>
            <a:r>
              <a:rPr sz="1500" dirty="0">
                <a:latin typeface="Calibri"/>
                <a:cs typeface="Calibri"/>
              </a:rPr>
              <a:t>federate</a:t>
            </a:r>
            <a:r>
              <a:rPr sz="1500" spc="-5" dirty="0">
                <a:latin typeface="Calibri"/>
                <a:cs typeface="Calibri"/>
              </a:rPr>
              <a:t> </a:t>
            </a:r>
            <a:r>
              <a:rPr sz="1500" dirty="0">
                <a:latin typeface="Calibri"/>
                <a:cs typeface="Calibri"/>
              </a:rPr>
              <a:t>data</a:t>
            </a:r>
            <a:r>
              <a:rPr sz="1500" spc="-30" dirty="0">
                <a:latin typeface="Calibri"/>
                <a:cs typeface="Calibri"/>
              </a:rPr>
              <a:t> </a:t>
            </a:r>
            <a:r>
              <a:rPr sz="1500" spc="-10" dirty="0">
                <a:latin typeface="Calibri"/>
                <a:cs typeface="Calibri"/>
              </a:rPr>
              <a:t>stewardship.</a:t>
            </a:r>
            <a:endParaRPr sz="1500" dirty="0">
              <a:latin typeface="Calibri"/>
              <a:cs typeface="Calibri"/>
            </a:endParaRPr>
          </a:p>
          <a:p>
            <a:pPr marL="469900" marR="26670" indent="-335280">
              <a:lnSpc>
                <a:spcPts val="1440"/>
              </a:lnSpc>
              <a:spcBef>
                <a:spcPts val="1005"/>
              </a:spcBef>
              <a:buFont typeface="Calibri"/>
              <a:buChar char="●"/>
              <a:tabLst>
                <a:tab pos="469900" algn="l"/>
              </a:tabLst>
            </a:pPr>
            <a:r>
              <a:rPr sz="1500" b="1" dirty="0">
                <a:latin typeface="Calibri"/>
                <a:cs typeface="Calibri"/>
              </a:rPr>
              <a:t>Operation</a:t>
            </a:r>
            <a:r>
              <a:rPr sz="1500" b="1" spc="-35" dirty="0">
                <a:latin typeface="Calibri"/>
                <a:cs typeface="Calibri"/>
              </a:rPr>
              <a:t> </a:t>
            </a:r>
            <a:r>
              <a:rPr sz="1500" b="1" dirty="0">
                <a:latin typeface="Calibri"/>
                <a:cs typeface="Calibri"/>
              </a:rPr>
              <a:t>[Bluefin]</a:t>
            </a:r>
            <a:r>
              <a:rPr sz="1500" dirty="0">
                <a:latin typeface="Calibri"/>
                <a:cs typeface="Calibri"/>
              </a:rPr>
              <a:t>:</a:t>
            </a:r>
            <a:r>
              <a:rPr sz="1500" spc="-40" dirty="0">
                <a:latin typeface="Calibri"/>
                <a:cs typeface="Calibri"/>
              </a:rPr>
              <a:t> </a:t>
            </a:r>
            <a:r>
              <a:rPr sz="1500" dirty="0">
                <a:latin typeface="Calibri"/>
                <a:cs typeface="Calibri"/>
              </a:rPr>
              <a:t>Build</a:t>
            </a:r>
            <a:r>
              <a:rPr sz="1500" spc="-20" dirty="0">
                <a:latin typeface="Calibri"/>
                <a:cs typeface="Calibri"/>
              </a:rPr>
              <a:t> </a:t>
            </a:r>
            <a:r>
              <a:rPr sz="1500" dirty="0">
                <a:latin typeface="Calibri"/>
                <a:cs typeface="Calibri"/>
              </a:rPr>
              <a:t>and</a:t>
            </a:r>
            <a:r>
              <a:rPr sz="1500" spc="-20" dirty="0">
                <a:latin typeface="Calibri"/>
                <a:cs typeface="Calibri"/>
              </a:rPr>
              <a:t> </a:t>
            </a:r>
            <a:r>
              <a:rPr sz="1500" dirty="0">
                <a:latin typeface="Calibri"/>
                <a:cs typeface="Calibri"/>
              </a:rPr>
              <a:t>launch</a:t>
            </a:r>
            <a:r>
              <a:rPr sz="1500" spc="-30" dirty="0">
                <a:latin typeface="Calibri"/>
                <a:cs typeface="Calibri"/>
              </a:rPr>
              <a:t> </a:t>
            </a:r>
            <a:r>
              <a:rPr sz="1500" dirty="0">
                <a:latin typeface="Calibri"/>
                <a:cs typeface="Calibri"/>
              </a:rPr>
              <a:t>to</a:t>
            </a:r>
            <a:r>
              <a:rPr sz="1500" spc="-10" dirty="0">
                <a:latin typeface="Calibri"/>
                <a:cs typeface="Calibri"/>
              </a:rPr>
              <a:t> </a:t>
            </a:r>
            <a:r>
              <a:rPr sz="1500" dirty="0">
                <a:latin typeface="Calibri"/>
                <a:cs typeface="Calibri"/>
              </a:rPr>
              <a:t>a</a:t>
            </a:r>
            <a:r>
              <a:rPr sz="1500" spc="-20" dirty="0">
                <a:latin typeface="Calibri"/>
                <a:cs typeface="Calibri"/>
              </a:rPr>
              <a:t> </a:t>
            </a:r>
            <a:r>
              <a:rPr sz="1500" dirty="0">
                <a:latin typeface="Calibri"/>
                <a:cs typeface="Calibri"/>
              </a:rPr>
              <a:t>Fisheries</a:t>
            </a:r>
            <a:r>
              <a:rPr sz="1500" spc="5" dirty="0">
                <a:latin typeface="Calibri"/>
                <a:cs typeface="Calibri"/>
              </a:rPr>
              <a:t> </a:t>
            </a:r>
            <a:r>
              <a:rPr sz="1500" spc="-10" dirty="0">
                <a:latin typeface="Calibri"/>
                <a:cs typeface="Calibri"/>
              </a:rPr>
              <a:t>Cloud </a:t>
            </a:r>
            <a:r>
              <a:rPr sz="1500" dirty="0">
                <a:latin typeface="Calibri"/>
                <a:cs typeface="Calibri"/>
              </a:rPr>
              <a:t>enterprise</a:t>
            </a:r>
            <a:r>
              <a:rPr sz="1500" spc="-15" dirty="0">
                <a:latin typeface="Calibri"/>
                <a:cs typeface="Calibri"/>
              </a:rPr>
              <a:t> </a:t>
            </a:r>
            <a:r>
              <a:rPr sz="1500" dirty="0">
                <a:latin typeface="Calibri"/>
                <a:cs typeface="Calibri"/>
              </a:rPr>
              <a:t>stewardship</a:t>
            </a:r>
            <a:r>
              <a:rPr sz="1500" spc="-20" dirty="0">
                <a:latin typeface="Calibri"/>
                <a:cs typeface="Calibri"/>
              </a:rPr>
              <a:t> </a:t>
            </a:r>
            <a:r>
              <a:rPr sz="1500" dirty="0">
                <a:latin typeface="Calibri"/>
                <a:cs typeface="Calibri"/>
              </a:rPr>
              <a:t>code</a:t>
            </a:r>
            <a:r>
              <a:rPr sz="1500" spc="-15" dirty="0">
                <a:latin typeface="Calibri"/>
                <a:cs typeface="Calibri"/>
              </a:rPr>
              <a:t> </a:t>
            </a:r>
            <a:r>
              <a:rPr sz="1500" dirty="0">
                <a:latin typeface="Calibri"/>
                <a:cs typeface="Calibri"/>
              </a:rPr>
              <a:t>that</a:t>
            </a:r>
            <a:r>
              <a:rPr sz="1500" spc="-15" dirty="0">
                <a:latin typeface="Calibri"/>
                <a:cs typeface="Calibri"/>
              </a:rPr>
              <a:t> </a:t>
            </a:r>
            <a:r>
              <a:rPr sz="1500" dirty="0">
                <a:latin typeface="Calibri"/>
                <a:cs typeface="Calibri"/>
              </a:rPr>
              <a:t>provides</a:t>
            </a:r>
            <a:r>
              <a:rPr sz="1500" spc="-20" dirty="0">
                <a:latin typeface="Calibri"/>
                <a:cs typeface="Calibri"/>
              </a:rPr>
              <a:t> </a:t>
            </a:r>
            <a:r>
              <a:rPr sz="1500" dirty="0">
                <a:latin typeface="Calibri"/>
                <a:cs typeface="Calibri"/>
              </a:rPr>
              <a:t>best</a:t>
            </a:r>
            <a:r>
              <a:rPr sz="1500" spc="-10" dirty="0">
                <a:latin typeface="Calibri"/>
                <a:cs typeface="Calibri"/>
              </a:rPr>
              <a:t> </a:t>
            </a:r>
            <a:r>
              <a:rPr sz="1500" dirty="0">
                <a:latin typeface="Calibri"/>
                <a:cs typeface="Calibri"/>
              </a:rPr>
              <a:t>practices</a:t>
            </a:r>
            <a:r>
              <a:rPr sz="1500" spc="-5" dirty="0">
                <a:latin typeface="Calibri"/>
                <a:cs typeface="Calibri"/>
              </a:rPr>
              <a:t> </a:t>
            </a:r>
            <a:r>
              <a:rPr sz="1500" spc="-25" dirty="0">
                <a:latin typeface="Calibri"/>
                <a:cs typeface="Calibri"/>
              </a:rPr>
              <a:t>for </a:t>
            </a:r>
            <a:r>
              <a:rPr sz="1500" dirty="0">
                <a:latin typeface="Calibri"/>
                <a:cs typeface="Calibri"/>
              </a:rPr>
              <a:t>Cloud</a:t>
            </a:r>
            <a:r>
              <a:rPr sz="1500" spc="-25" dirty="0">
                <a:latin typeface="Calibri"/>
                <a:cs typeface="Calibri"/>
              </a:rPr>
              <a:t> </a:t>
            </a:r>
            <a:r>
              <a:rPr sz="1500" dirty="0">
                <a:latin typeface="Calibri"/>
                <a:cs typeface="Calibri"/>
              </a:rPr>
              <a:t>data</a:t>
            </a:r>
            <a:r>
              <a:rPr sz="1500" spc="-30" dirty="0">
                <a:latin typeface="Calibri"/>
                <a:cs typeface="Calibri"/>
              </a:rPr>
              <a:t> </a:t>
            </a:r>
            <a:r>
              <a:rPr sz="1500" dirty="0">
                <a:latin typeface="Calibri"/>
                <a:cs typeface="Calibri"/>
              </a:rPr>
              <a:t>stewardship,</a:t>
            </a:r>
            <a:r>
              <a:rPr sz="1500" spc="-20" dirty="0">
                <a:latin typeface="Calibri"/>
                <a:cs typeface="Calibri"/>
              </a:rPr>
              <a:t> </a:t>
            </a:r>
            <a:r>
              <a:rPr sz="1500" dirty="0">
                <a:latin typeface="Calibri"/>
                <a:cs typeface="Calibri"/>
              </a:rPr>
              <a:t>meets</a:t>
            </a:r>
            <a:r>
              <a:rPr sz="1500" spc="10" dirty="0">
                <a:latin typeface="Calibri"/>
                <a:cs typeface="Calibri"/>
              </a:rPr>
              <a:t> </a:t>
            </a:r>
            <a:r>
              <a:rPr sz="1500" dirty="0">
                <a:latin typeface="Calibri"/>
                <a:cs typeface="Calibri"/>
              </a:rPr>
              <a:t>archiving</a:t>
            </a:r>
            <a:r>
              <a:rPr sz="1500" spc="-15" dirty="0">
                <a:latin typeface="Calibri"/>
                <a:cs typeface="Calibri"/>
              </a:rPr>
              <a:t> </a:t>
            </a:r>
            <a:r>
              <a:rPr sz="1500" dirty="0">
                <a:latin typeface="Calibri"/>
                <a:cs typeface="Calibri"/>
              </a:rPr>
              <a:t>requirements,</a:t>
            </a:r>
            <a:r>
              <a:rPr sz="1500" spc="-5" dirty="0">
                <a:latin typeface="Calibri"/>
                <a:cs typeface="Calibri"/>
              </a:rPr>
              <a:t> </a:t>
            </a:r>
            <a:r>
              <a:rPr sz="1500" spc="-25" dirty="0">
                <a:latin typeface="Calibri"/>
                <a:cs typeface="Calibri"/>
              </a:rPr>
              <a:t>and </a:t>
            </a:r>
            <a:r>
              <a:rPr sz="1500" dirty="0">
                <a:latin typeface="Calibri"/>
                <a:cs typeface="Calibri"/>
              </a:rPr>
              <a:t>leverages</a:t>
            </a:r>
            <a:r>
              <a:rPr sz="1500" spc="-25" dirty="0">
                <a:latin typeface="Calibri"/>
                <a:cs typeface="Calibri"/>
              </a:rPr>
              <a:t> </a:t>
            </a:r>
            <a:r>
              <a:rPr sz="1500" dirty="0">
                <a:latin typeface="Calibri"/>
                <a:cs typeface="Calibri"/>
              </a:rPr>
              <a:t>commercial</a:t>
            </a:r>
            <a:r>
              <a:rPr sz="1500" spc="-5" dirty="0">
                <a:latin typeface="Calibri"/>
                <a:cs typeface="Calibri"/>
              </a:rPr>
              <a:t> </a:t>
            </a:r>
            <a:r>
              <a:rPr sz="1500" dirty="0">
                <a:latin typeface="Calibri"/>
                <a:cs typeface="Calibri"/>
              </a:rPr>
              <a:t>technology</a:t>
            </a:r>
            <a:r>
              <a:rPr sz="1500" spc="-30" dirty="0">
                <a:latin typeface="Calibri"/>
                <a:cs typeface="Calibri"/>
              </a:rPr>
              <a:t> </a:t>
            </a:r>
            <a:r>
              <a:rPr sz="1500" dirty="0">
                <a:latin typeface="Calibri"/>
                <a:cs typeface="Calibri"/>
              </a:rPr>
              <a:t>and</a:t>
            </a:r>
            <a:r>
              <a:rPr sz="1500" spc="-20" dirty="0">
                <a:latin typeface="Calibri"/>
                <a:cs typeface="Calibri"/>
              </a:rPr>
              <a:t> </a:t>
            </a:r>
            <a:r>
              <a:rPr sz="1500" dirty="0">
                <a:latin typeface="Calibri"/>
                <a:cs typeface="Calibri"/>
              </a:rPr>
              <a:t>NESDIS</a:t>
            </a:r>
            <a:r>
              <a:rPr sz="1500" spc="-15" dirty="0">
                <a:latin typeface="Calibri"/>
                <a:cs typeface="Calibri"/>
              </a:rPr>
              <a:t> </a:t>
            </a:r>
            <a:r>
              <a:rPr sz="1500" dirty="0">
                <a:latin typeface="Calibri"/>
                <a:cs typeface="Calibri"/>
              </a:rPr>
              <a:t>data</a:t>
            </a:r>
            <a:r>
              <a:rPr sz="1500" spc="-35" dirty="0">
                <a:latin typeface="Calibri"/>
                <a:cs typeface="Calibri"/>
              </a:rPr>
              <a:t> </a:t>
            </a:r>
            <a:r>
              <a:rPr sz="1500" spc="-10" dirty="0">
                <a:latin typeface="Calibri"/>
                <a:cs typeface="Calibri"/>
              </a:rPr>
              <a:t>management </a:t>
            </a:r>
            <a:r>
              <a:rPr sz="1500" dirty="0">
                <a:latin typeface="Calibri"/>
                <a:cs typeface="Calibri"/>
              </a:rPr>
              <a:t>tools.</a:t>
            </a:r>
            <a:r>
              <a:rPr sz="1500" spc="-45" dirty="0">
                <a:latin typeface="Calibri"/>
                <a:cs typeface="Calibri"/>
              </a:rPr>
              <a:t> </a:t>
            </a:r>
            <a:r>
              <a:rPr sz="1500" dirty="0">
                <a:latin typeface="Calibri"/>
                <a:cs typeface="Calibri"/>
              </a:rPr>
              <a:t>Create</a:t>
            </a:r>
            <a:r>
              <a:rPr sz="1500" spc="-15" dirty="0">
                <a:latin typeface="Calibri"/>
                <a:cs typeface="Calibri"/>
              </a:rPr>
              <a:t> </a:t>
            </a:r>
            <a:r>
              <a:rPr sz="1500" dirty="0">
                <a:latin typeface="Calibri"/>
                <a:cs typeface="Calibri"/>
              </a:rPr>
              <a:t>interfaces</a:t>
            </a:r>
            <a:r>
              <a:rPr sz="1500" spc="-10" dirty="0">
                <a:latin typeface="Calibri"/>
                <a:cs typeface="Calibri"/>
              </a:rPr>
              <a:t> </a:t>
            </a:r>
            <a:r>
              <a:rPr sz="1500" dirty="0">
                <a:latin typeface="Calibri"/>
                <a:cs typeface="Calibri"/>
              </a:rPr>
              <a:t>with</a:t>
            </a:r>
            <a:r>
              <a:rPr sz="1500" spc="5" dirty="0">
                <a:latin typeface="Calibri"/>
                <a:cs typeface="Calibri"/>
              </a:rPr>
              <a:t> </a:t>
            </a:r>
            <a:r>
              <a:rPr sz="1500" dirty="0">
                <a:latin typeface="Calibri"/>
                <a:cs typeface="Calibri"/>
              </a:rPr>
              <a:t>Fisheries</a:t>
            </a:r>
            <a:r>
              <a:rPr sz="1500" spc="5" dirty="0">
                <a:latin typeface="Calibri"/>
                <a:cs typeface="Calibri"/>
              </a:rPr>
              <a:t> </a:t>
            </a:r>
            <a:r>
              <a:rPr sz="1500" dirty="0">
                <a:latin typeface="Calibri"/>
                <a:cs typeface="Calibri"/>
              </a:rPr>
              <a:t>data</a:t>
            </a:r>
            <a:r>
              <a:rPr sz="1500" spc="-35" dirty="0">
                <a:latin typeface="Calibri"/>
                <a:cs typeface="Calibri"/>
              </a:rPr>
              <a:t> </a:t>
            </a:r>
            <a:r>
              <a:rPr sz="1500" dirty="0">
                <a:latin typeface="Calibri"/>
                <a:cs typeface="Calibri"/>
              </a:rPr>
              <a:t>management</a:t>
            </a:r>
            <a:r>
              <a:rPr sz="1500" spc="-35" dirty="0">
                <a:latin typeface="Calibri"/>
                <a:cs typeface="Calibri"/>
              </a:rPr>
              <a:t> </a:t>
            </a:r>
            <a:r>
              <a:rPr sz="1500" spc="-10" dirty="0">
                <a:latin typeface="Calibri"/>
                <a:cs typeface="Calibri"/>
              </a:rPr>
              <a:t>systems </a:t>
            </a:r>
            <a:r>
              <a:rPr sz="1500" dirty="0">
                <a:latin typeface="Calibri"/>
                <a:cs typeface="Calibri"/>
              </a:rPr>
              <a:t>(ex.</a:t>
            </a:r>
            <a:r>
              <a:rPr sz="1500" spc="-10" dirty="0">
                <a:latin typeface="Calibri"/>
                <a:cs typeface="Calibri"/>
              </a:rPr>
              <a:t> </a:t>
            </a:r>
            <a:r>
              <a:rPr sz="1500" dirty="0">
                <a:latin typeface="Calibri"/>
                <a:cs typeface="Calibri"/>
              </a:rPr>
              <a:t>InPort)</a:t>
            </a:r>
            <a:r>
              <a:rPr sz="1500" spc="-40" dirty="0">
                <a:latin typeface="Calibri"/>
                <a:cs typeface="Calibri"/>
              </a:rPr>
              <a:t> </a:t>
            </a:r>
            <a:r>
              <a:rPr sz="1500" dirty="0">
                <a:latin typeface="Calibri"/>
                <a:cs typeface="Calibri"/>
              </a:rPr>
              <a:t>and</a:t>
            </a:r>
            <a:r>
              <a:rPr sz="1500" spc="-25" dirty="0">
                <a:latin typeface="Calibri"/>
                <a:cs typeface="Calibri"/>
              </a:rPr>
              <a:t> </a:t>
            </a:r>
            <a:r>
              <a:rPr sz="1500" dirty="0">
                <a:latin typeface="Calibri"/>
                <a:cs typeface="Calibri"/>
              </a:rPr>
              <a:t>ensure</a:t>
            </a:r>
            <a:r>
              <a:rPr sz="1500" spc="5" dirty="0">
                <a:latin typeface="Calibri"/>
                <a:cs typeface="Calibri"/>
              </a:rPr>
              <a:t> </a:t>
            </a:r>
            <a:r>
              <a:rPr sz="1500" dirty="0">
                <a:latin typeface="Calibri"/>
                <a:cs typeface="Calibri"/>
              </a:rPr>
              <a:t>it</a:t>
            </a:r>
            <a:r>
              <a:rPr sz="1500" spc="-15" dirty="0">
                <a:latin typeface="Calibri"/>
                <a:cs typeface="Calibri"/>
              </a:rPr>
              <a:t> </a:t>
            </a:r>
            <a:r>
              <a:rPr sz="1500" dirty="0">
                <a:latin typeface="Calibri"/>
                <a:cs typeface="Calibri"/>
              </a:rPr>
              <a:t>is</a:t>
            </a:r>
            <a:r>
              <a:rPr sz="1500" spc="10" dirty="0">
                <a:latin typeface="Calibri"/>
                <a:cs typeface="Calibri"/>
              </a:rPr>
              <a:t> </a:t>
            </a:r>
            <a:r>
              <a:rPr sz="1500" dirty="0">
                <a:latin typeface="Calibri"/>
                <a:cs typeface="Calibri"/>
              </a:rPr>
              <a:t>replicable</a:t>
            </a:r>
            <a:r>
              <a:rPr sz="1500" spc="-10" dirty="0">
                <a:latin typeface="Calibri"/>
                <a:cs typeface="Calibri"/>
              </a:rPr>
              <a:t> </a:t>
            </a:r>
            <a:r>
              <a:rPr sz="1500" dirty="0">
                <a:latin typeface="Calibri"/>
                <a:cs typeface="Calibri"/>
              </a:rPr>
              <a:t>for other</a:t>
            </a:r>
            <a:r>
              <a:rPr sz="1500" spc="-15" dirty="0">
                <a:latin typeface="Calibri"/>
                <a:cs typeface="Calibri"/>
              </a:rPr>
              <a:t> </a:t>
            </a:r>
            <a:r>
              <a:rPr sz="1500" dirty="0">
                <a:latin typeface="Calibri"/>
                <a:cs typeface="Calibri"/>
              </a:rPr>
              <a:t>LOs</a:t>
            </a:r>
            <a:r>
              <a:rPr sz="1500" spc="-15" dirty="0">
                <a:latin typeface="Calibri"/>
                <a:cs typeface="Calibri"/>
              </a:rPr>
              <a:t> </a:t>
            </a:r>
            <a:r>
              <a:rPr sz="1500" dirty="0">
                <a:latin typeface="Calibri"/>
                <a:cs typeface="Calibri"/>
              </a:rPr>
              <a:t>for</a:t>
            </a:r>
            <a:r>
              <a:rPr sz="1500" spc="5" dirty="0">
                <a:latin typeface="Calibri"/>
                <a:cs typeface="Calibri"/>
              </a:rPr>
              <a:t> </a:t>
            </a:r>
            <a:r>
              <a:rPr sz="1500" spc="-10" dirty="0">
                <a:latin typeface="Calibri"/>
                <a:cs typeface="Calibri"/>
              </a:rPr>
              <a:t>future launches.</a:t>
            </a:r>
            <a:endParaRPr sz="1500" dirty="0">
              <a:latin typeface="Calibri"/>
              <a:cs typeface="Calibri"/>
            </a:endParaRPr>
          </a:p>
          <a:p>
            <a:pPr marL="469900" marR="106045" indent="-335280">
              <a:lnSpc>
                <a:spcPct val="80000"/>
              </a:lnSpc>
              <a:spcBef>
                <a:spcPts val="1010"/>
              </a:spcBef>
              <a:buFont typeface="Calibri"/>
              <a:buChar char="●"/>
              <a:tabLst>
                <a:tab pos="469900" algn="l"/>
              </a:tabLst>
            </a:pPr>
            <a:r>
              <a:rPr sz="1500" b="1" dirty="0">
                <a:latin typeface="Calibri"/>
                <a:cs typeface="Calibri"/>
              </a:rPr>
              <a:t>Enabling</a:t>
            </a:r>
            <a:r>
              <a:rPr sz="1500" b="1" spc="-45" dirty="0">
                <a:latin typeface="Calibri"/>
                <a:cs typeface="Calibri"/>
              </a:rPr>
              <a:t> </a:t>
            </a:r>
            <a:r>
              <a:rPr sz="1500" b="1" dirty="0">
                <a:latin typeface="Calibri"/>
                <a:cs typeface="Calibri"/>
              </a:rPr>
              <a:t>Science</a:t>
            </a:r>
            <a:r>
              <a:rPr sz="1500" b="1" spc="-40" dirty="0">
                <a:latin typeface="Calibri"/>
                <a:cs typeface="Calibri"/>
              </a:rPr>
              <a:t> </a:t>
            </a:r>
            <a:r>
              <a:rPr sz="1500" b="1" dirty="0">
                <a:latin typeface="Calibri"/>
                <a:cs typeface="Calibri"/>
              </a:rPr>
              <a:t>Products</a:t>
            </a:r>
            <a:r>
              <a:rPr sz="1500" dirty="0">
                <a:latin typeface="Calibri"/>
                <a:cs typeface="Calibri"/>
              </a:rPr>
              <a:t>:</a:t>
            </a:r>
            <a:r>
              <a:rPr sz="1500" spc="10" dirty="0">
                <a:latin typeface="Calibri"/>
                <a:cs typeface="Calibri"/>
              </a:rPr>
              <a:t> </a:t>
            </a:r>
            <a:r>
              <a:rPr sz="1500" dirty="0">
                <a:latin typeface="Calibri"/>
                <a:cs typeface="Calibri"/>
              </a:rPr>
              <a:t>Enable</a:t>
            </a:r>
            <a:r>
              <a:rPr sz="1500" spc="-20" dirty="0">
                <a:latin typeface="Calibri"/>
                <a:cs typeface="Calibri"/>
              </a:rPr>
              <a:t> </a:t>
            </a:r>
            <a:r>
              <a:rPr sz="1500" dirty="0">
                <a:latin typeface="Calibri"/>
                <a:cs typeface="Calibri"/>
              </a:rPr>
              <a:t>cross-discipline</a:t>
            </a:r>
            <a:r>
              <a:rPr sz="1500" spc="-15" dirty="0">
                <a:latin typeface="Calibri"/>
                <a:cs typeface="Calibri"/>
              </a:rPr>
              <a:t> </a:t>
            </a:r>
            <a:r>
              <a:rPr sz="1500" spc="-20" dirty="0">
                <a:latin typeface="Calibri"/>
                <a:cs typeface="Calibri"/>
              </a:rPr>
              <a:t>data </a:t>
            </a:r>
            <a:r>
              <a:rPr sz="1500" dirty="0">
                <a:latin typeface="Calibri"/>
                <a:cs typeface="Calibri"/>
              </a:rPr>
              <a:t>discovery,</a:t>
            </a:r>
            <a:r>
              <a:rPr sz="1500" spc="-20" dirty="0">
                <a:latin typeface="Calibri"/>
                <a:cs typeface="Calibri"/>
              </a:rPr>
              <a:t> </a:t>
            </a:r>
            <a:r>
              <a:rPr sz="1500" dirty="0">
                <a:latin typeface="Calibri"/>
                <a:cs typeface="Calibri"/>
              </a:rPr>
              <a:t>research,</a:t>
            </a:r>
            <a:r>
              <a:rPr sz="1500" spc="-10" dirty="0">
                <a:latin typeface="Calibri"/>
                <a:cs typeface="Calibri"/>
              </a:rPr>
              <a:t> </a:t>
            </a:r>
            <a:r>
              <a:rPr sz="1500" dirty="0">
                <a:latin typeface="Calibri"/>
                <a:cs typeface="Calibri"/>
              </a:rPr>
              <a:t>and</a:t>
            </a:r>
            <a:r>
              <a:rPr sz="1500" spc="-25" dirty="0">
                <a:latin typeface="Calibri"/>
                <a:cs typeface="Calibri"/>
              </a:rPr>
              <a:t> </a:t>
            </a:r>
            <a:r>
              <a:rPr sz="1500" dirty="0">
                <a:latin typeface="Calibri"/>
                <a:cs typeface="Calibri"/>
              </a:rPr>
              <a:t>blended products</a:t>
            </a:r>
            <a:r>
              <a:rPr sz="1500" spc="-30" dirty="0">
                <a:latin typeface="Calibri"/>
                <a:cs typeface="Calibri"/>
              </a:rPr>
              <a:t> </a:t>
            </a:r>
            <a:r>
              <a:rPr sz="1500" dirty="0">
                <a:latin typeface="Calibri"/>
                <a:cs typeface="Calibri"/>
              </a:rPr>
              <a:t>through</a:t>
            </a:r>
            <a:r>
              <a:rPr sz="1500" spc="-20" dirty="0">
                <a:latin typeface="Calibri"/>
                <a:cs typeface="Calibri"/>
              </a:rPr>
              <a:t> data </a:t>
            </a:r>
            <a:r>
              <a:rPr sz="1500" dirty="0">
                <a:latin typeface="Calibri"/>
                <a:cs typeface="Calibri"/>
              </a:rPr>
              <a:t>connection</a:t>
            </a:r>
            <a:r>
              <a:rPr sz="1500" spc="-20" dirty="0">
                <a:latin typeface="Calibri"/>
                <a:cs typeface="Calibri"/>
              </a:rPr>
              <a:t> </a:t>
            </a:r>
            <a:r>
              <a:rPr sz="1500" dirty="0">
                <a:latin typeface="Calibri"/>
                <a:cs typeface="Calibri"/>
              </a:rPr>
              <a:t>and</a:t>
            </a:r>
            <a:r>
              <a:rPr sz="1500" spc="-20" dirty="0">
                <a:latin typeface="Calibri"/>
                <a:cs typeface="Calibri"/>
              </a:rPr>
              <a:t> </a:t>
            </a:r>
            <a:r>
              <a:rPr sz="1500" dirty="0">
                <a:latin typeface="Calibri"/>
                <a:cs typeface="Calibri"/>
              </a:rPr>
              <a:t>interoperability.</a:t>
            </a:r>
            <a:r>
              <a:rPr sz="1500" spc="-15" dirty="0">
                <a:latin typeface="Calibri"/>
                <a:cs typeface="Calibri"/>
              </a:rPr>
              <a:t> </a:t>
            </a:r>
            <a:r>
              <a:rPr sz="1500" dirty="0">
                <a:latin typeface="Calibri"/>
                <a:cs typeface="Calibri"/>
              </a:rPr>
              <a:t>Demonstrate</a:t>
            </a:r>
            <a:r>
              <a:rPr sz="1500" spc="-45" dirty="0">
                <a:latin typeface="Calibri"/>
                <a:cs typeface="Calibri"/>
              </a:rPr>
              <a:t> </a:t>
            </a:r>
            <a:r>
              <a:rPr sz="1500" dirty="0">
                <a:latin typeface="Calibri"/>
                <a:cs typeface="Calibri"/>
              </a:rPr>
              <a:t>this</a:t>
            </a:r>
            <a:r>
              <a:rPr sz="1500" spc="-10" dirty="0">
                <a:latin typeface="Calibri"/>
                <a:cs typeface="Calibri"/>
              </a:rPr>
              <a:t> </a:t>
            </a:r>
            <a:r>
              <a:rPr sz="1500" dirty="0">
                <a:latin typeface="Calibri"/>
                <a:cs typeface="Calibri"/>
              </a:rPr>
              <a:t>capability</a:t>
            </a:r>
            <a:r>
              <a:rPr sz="1500" spc="-25" dirty="0">
                <a:latin typeface="Calibri"/>
                <a:cs typeface="Calibri"/>
              </a:rPr>
              <a:t> by </a:t>
            </a:r>
            <a:r>
              <a:rPr sz="1500" dirty="0">
                <a:latin typeface="Calibri"/>
                <a:cs typeface="Calibri"/>
              </a:rPr>
              <a:t>improving</a:t>
            </a:r>
            <a:r>
              <a:rPr sz="1500" spc="-30" dirty="0">
                <a:latin typeface="Calibri"/>
                <a:cs typeface="Calibri"/>
              </a:rPr>
              <a:t> </a:t>
            </a:r>
            <a:r>
              <a:rPr sz="1500" dirty="0">
                <a:latin typeface="Calibri"/>
                <a:cs typeface="Calibri"/>
              </a:rPr>
              <a:t>scientific</a:t>
            </a:r>
            <a:r>
              <a:rPr sz="1500" spc="5" dirty="0">
                <a:latin typeface="Calibri"/>
                <a:cs typeface="Calibri"/>
              </a:rPr>
              <a:t> </a:t>
            </a:r>
            <a:r>
              <a:rPr sz="1500" dirty="0">
                <a:latin typeface="Calibri"/>
                <a:cs typeface="Calibri"/>
              </a:rPr>
              <a:t>workflows</a:t>
            </a:r>
            <a:r>
              <a:rPr sz="1500" spc="5" dirty="0">
                <a:latin typeface="Calibri"/>
                <a:cs typeface="Calibri"/>
              </a:rPr>
              <a:t> </a:t>
            </a:r>
            <a:r>
              <a:rPr sz="1500" dirty="0">
                <a:latin typeface="Calibri"/>
                <a:cs typeface="Calibri"/>
              </a:rPr>
              <a:t>and</a:t>
            </a:r>
            <a:r>
              <a:rPr sz="1500" spc="-20" dirty="0">
                <a:latin typeface="Calibri"/>
                <a:cs typeface="Calibri"/>
              </a:rPr>
              <a:t> </a:t>
            </a:r>
            <a:r>
              <a:rPr sz="1500" dirty="0">
                <a:latin typeface="Calibri"/>
                <a:cs typeface="Calibri"/>
              </a:rPr>
              <a:t>creating</a:t>
            </a:r>
            <a:r>
              <a:rPr sz="1500" spc="-15" dirty="0">
                <a:latin typeface="Calibri"/>
                <a:cs typeface="Calibri"/>
              </a:rPr>
              <a:t> </a:t>
            </a:r>
            <a:r>
              <a:rPr sz="1500" dirty="0">
                <a:latin typeface="Calibri"/>
                <a:cs typeface="Calibri"/>
              </a:rPr>
              <a:t>or</a:t>
            </a:r>
            <a:r>
              <a:rPr sz="1500" spc="-20" dirty="0">
                <a:latin typeface="Calibri"/>
                <a:cs typeface="Calibri"/>
              </a:rPr>
              <a:t> </a:t>
            </a:r>
            <a:r>
              <a:rPr sz="1500" dirty="0">
                <a:latin typeface="Calibri"/>
                <a:cs typeface="Calibri"/>
              </a:rPr>
              <a:t>enabling</a:t>
            </a:r>
            <a:r>
              <a:rPr sz="1500" spc="-20" dirty="0">
                <a:latin typeface="Calibri"/>
                <a:cs typeface="Calibri"/>
              </a:rPr>
              <a:t> </a:t>
            </a:r>
            <a:r>
              <a:rPr sz="1500" dirty="0">
                <a:latin typeface="Calibri"/>
                <a:cs typeface="Calibri"/>
              </a:rPr>
              <a:t>a</a:t>
            </a:r>
            <a:r>
              <a:rPr sz="1500" spc="-15" dirty="0">
                <a:latin typeface="Calibri"/>
                <a:cs typeface="Calibri"/>
              </a:rPr>
              <a:t> </a:t>
            </a:r>
            <a:r>
              <a:rPr sz="1500" spc="-10" dirty="0">
                <a:latin typeface="Calibri"/>
                <a:cs typeface="Calibri"/>
              </a:rPr>
              <a:t>Digital </a:t>
            </a:r>
            <a:r>
              <a:rPr sz="1500" dirty="0">
                <a:latin typeface="Calibri"/>
                <a:cs typeface="Calibri"/>
              </a:rPr>
              <a:t>Twin</a:t>
            </a:r>
            <a:r>
              <a:rPr sz="1500" spc="-5" dirty="0">
                <a:latin typeface="Calibri"/>
                <a:cs typeface="Calibri"/>
              </a:rPr>
              <a:t> </a:t>
            </a:r>
            <a:r>
              <a:rPr sz="1500" spc="-10" dirty="0">
                <a:latin typeface="Calibri"/>
                <a:cs typeface="Calibri"/>
              </a:rPr>
              <a:t>Earth.</a:t>
            </a:r>
            <a:endParaRPr sz="1500" dirty="0">
              <a:latin typeface="Calibri"/>
              <a:cs typeface="Calibri"/>
            </a:endParaRPr>
          </a:p>
        </p:txBody>
      </p:sp>
      <p:pic>
        <p:nvPicPr>
          <p:cNvPr id="4" name="object 4"/>
          <p:cNvPicPr/>
          <p:nvPr/>
        </p:nvPicPr>
        <p:blipFill>
          <a:blip r:embed="rId2" cstate="print"/>
          <a:stretch>
            <a:fillRect/>
          </a:stretch>
        </p:blipFill>
        <p:spPr>
          <a:xfrm>
            <a:off x="152400" y="1485900"/>
            <a:ext cx="6207251" cy="4500372"/>
          </a:xfrm>
          <a:prstGeom prst="rect">
            <a:avLst/>
          </a:prstGeom>
        </p:spPr>
      </p:pic>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75"/>
              </a:lnSpc>
            </a:pPr>
            <a:r>
              <a:rPr dirty="0"/>
              <a:t>National</a:t>
            </a:r>
            <a:r>
              <a:rPr spc="-25" dirty="0"/>
              <a:t> </a:t>
            </a:r>
            <a:r>
              <a:rPr dirty="0"/>
              <a:t>Oceanic</a:t>
            </a:r>
            <a:r>
              <a:rPr spc="15" dirty="0"/>
              <a:t> </a:t>
            </a:r>
            <a:r>
              <a:rPr dirty="0"/>
              <a:t>and</a:t>
            </a:r>
            <a:r>
              <a:rPr spc="-10" dirty="0"/>
              <a:t> </a:t>
            </a:r>
            <a:r>
              <a:rPr dirty="0"/>
              <a:t>Atmospheric</a:t>
            </a:r>
            <a:r>
              <a:rPr spc="-20" dirty="0"/>
              <a:t> </a:t>
            </a:r>
            <a:r>
              <a:rPr dirty="0"/>
              <a:t>Administration</a:t>
            </a:r>
            <a:r>
              <a:rPr spc="250" dirty="0"/>
              <a:t> </a:t>
            </a:r>
            <a:r>
              <a:rPr dirty="0">
                <a:latin typeface="Cambria Math"/>
                <a:cs typeface="Cambria Math"/>
              </a:rPr>
              <a:t>⎸</a:t>
            </a:r>
            <a:r>
              <a:rPr dirty="0"/>
              <a:t>National</a:t>
            </a:r>
            <a:r>
              <a:rPr spc="-15" dirty="0"/>
              <a:t> </a:t>
            </a:r>
            <a:r>
              <a:rPr dirty="0"/>
              <a:t>Centers</a:t>
            </a:r>
            <a:r>
              <a:rPr spc="-20" dirty="0"/>
              <a:t> </a:t>
            </a:r>
            <a:r>
              <a:rPr dirty="0"/>
              <a:t>for</a:t>
            </a:r>
            <a:r>
              <a:rPr spc="-5" dirty="0"/>
              <a:t> </a:t>
            </a:r>
            <a:r>
              <a:rPr dirty="0"/>
              <a:t>Environmental</a:t>
            </a:r>
            <a:r>
              <a:rPr spc="-25" dirty="0"/>
              <a:t> </a:t>
            </a:r>
            <a:r>
              <a:rPr spc="-10" dirty="0"/>
              <a:t>Information</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spc="-25" dirty="0"/>
              <a:t>10</a:t>
            </a:fld>
            <a:endParaRPr spc="-2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66553" rIns="0" bIns="0" rtlCol="0">
            <a:spAutoFit/>
          </a:bodyPr>
          <a:lstStyle/>
          <a:p>
            <a:pPr marL="2002789">
              <a:lnSpc>
                <a:spcPct val="100000"/>
              </a:lnSpc>
              <a:spcBef>
                <a:spcPts val="100"/>
              </a:spcBef>
            </a:pPr>
            <a:r>
              <a:rPr sz="3900" b="1" dirty="0">
                <a:solidFill>
                  <a:srgbClr val="2F7AF3"/>
                </a:solidFill>
                <a:latin typeface="Calibri"/>
                <a:cs typeface="Calibri"/>
              </a:rPr>
              <a:t>Stewardship</a:t>
            </a:r>
            <a:r>
              <a:rPr sz="3900" b="1" spc="-55" dirty="0">
                <a:solidFill>
                  <a:srgbClr val="2F7AF3"/>
                </a:solidFill>
                <a:latin typeface="Calibri"/>
                <a:cs typeface="Calibri"/>
              </a:rPr>
              <a:t> </a:t>
            </a:r>
            <a:r>
              <a:rPr sz="3900" b="1" dirty="0">
                <a:solidFill>
                  <a:srgbClr val="2F7AF3"/>
                </a:solidFill>
                <a:latin typeface="Calibri"/>
                <a:cs typeface="Calibri"/>
              </a:rPr>
              <a:t>Enterprise</a:t>
            </a:r>
            <a:r>
              <a:rPr sz="3900" b="1" spc="-35" dirty="0">
                <a:solidFill>
                  <a:srgbClr val="2F7AF3"/>
                </a:solidFill>
                <a:latin typeface="Calibri"/>
                <a:cs typeface="Calibri"/>
              </a:rPr>
              <a:t> </a:t>
            </a:r>
            <a:r>
              <a:rPr sz="3900" b="1" dirty="0">
                <a:solidFill>
                  <a:srgbClr val="2F7AF3"/>
                </a:solidFill>
                <a:latin typeface="Calibri"/>
                <a:cs typeface="Calibri"/>
              </a:rPr>
              <a:t>Web</a:t>
            </a:r>
            <a:r>
              <a:rPr sz="3900" b="1" spc="-15" dirty="0">
                <a:solidFill>
                  <a:srgbClr val="2F7AF3"/>
                </a:solidFill>
                <a:latin typeface="Calibri"/>
                <a:cs typeface="Calibri"/>
              </a:rPr>
              <a:t> </a:t>
            </a:r>
            <a:r>
              <a:rPr sz="3900" b="1" spc="-10" dirty="0">
                <a:solidFill>
                  <a:srgbClr val="2F7AF3"/>
                </a:solidFill>
                <a:latin typeface="Calibri"/>
                <a:cs typeface="Calibri"/>
              </a:rPr>
              <a:t>Design</a:t>
            </a:r>
            <a:endParaRPr sz="3900">
              <a:latin typeface="Calibri"/>
              <a:cs typeface="Calibri"/>
            </a:endParaRPr>
          </a:p>
        </p:txBody>
      </p:sp>
      <p:sp>
        <p:nvSpPr>
          <p:cNvPr id="3" name="object 3"/>
          <p:cNvSpPr txBox="1"/>
          <p:nvPr/>
        </p:nvSpPr>
        <p:spPr>
          <a:xfrm>
            <a:off x="6524984" y="1517380"/>
            <a:ext cx="5361305" cy="3761740"/>
          </a:xfrm>
          <a:prstGeom prst="rect">
            <a:avLst/>
          </a:prstGeom>
        </p:spPr>
        <p:txBody>
          <a:bodyPr vert="horz" wrap="square" lIns="0" tIns="46990" rIns="0" bIns="0" rtlCol="0">
            <a:spAutoFit/>
          </a:bodyPr>
          <a:lstStyle/>
          <a:p>
            <a:pPr marL="369570" marR="5080" indent="-356870">
              <a:lnSpc>
                <a:spcPts val="2180"/>
              </a:lnSpc>
              <a:spcBef>
                <a:spcPts val="370"/>
              </a:spcBef>
              <a:buChar char="●"/>
              <a:tabLst>
                <a:tab pos="369570" algn="l"/>
              </a:tabLst>
            </a:pPr>
            <a:r>
              <a:rPr sz="2000" dirty="0">
                <a:latin typeface="Calibri"/>
                <a:cs typeface="Calibri"/>
              </a:rPr>
              <a:t>Standardized</a:t>
            </a:r>
            <a:r>
              <a:rPr sz="2000" spc="5" dirty="0">
                <a:latin typeface="Calibri"/>
                <a:cs typeface="Calibri"/>
              </a:rPr>
              <a:t> </a:t>
            </a:r>
            <a:r>
              <a:rPr sz="2000" dirty="0">
                <a:latin typeface="Calibri"/>
                <a:cs typeface="Calibri"/>
              </a:rPr>
              <a:t>set</a:t>
            </a:r>
            <a:r>
              <a:rPr sz="2000" spc="-10" dirty="0">
                <a:latin typeface="Calibri"/>
                <a:cs typeface="Calibri"/>
              </a:rPr>
              <a:t> </a:t>
            </a:r>
            <a:r>
              <a:rPr sz="2000" dirty="0">
                <a:latin typeface="Calibri"/>
                <a:cs typeface="Calibri"/>
              </a:rPr>
              <a:t>of</a:t>
            </a:r>
            <a:r>
              <a:rPr sz="2000" spc="-5" dirty="0">
                <a:latin typeface="Calibri"/>
                <a:cs typeface="Calibri"/>
              </a:rPr>
              <a:t> </a:t>
            </a:r>
            <a:r>
              <a:rPr sz="2000" dirty="0">
                <a:latin typeface="Calibri"/>
                <a:cs typeface="Calibri"/>
              </a:rPr>
              <a:t>Cloud-ready, </a:t>
            </a:r>
            <a:r>
              <a:rPr sz="2000" spc="-10" dirty="0">
                <a:latin typeface="Calibri"/>
                <a:cs typeface="Calibri"/>
              </a:rPr>
              <a:t>CSP-agnostic </a:t>
            </a:r>
            <a:r>
              <a:rPr sz="2000" dirty="0">
                <a:latin typeface="Calibri"/>
                <a:cs typeface="Calibri"/>
              </a:rPr>
              <a:t>code</a:t>
            </a:r>
            <a:r>
              <a:rPr sz="2000" spc="-20" dirty="0">
                <a:latin typeface="Calibri"/>
                <a:cs typeface="Calibri"/>
              </a:rPr>
              <a:t> </a:t>
            </a:r>
            <a:r>
              <a:rPr sz="2000" dirty="0">
                <a:latin typeface="Calibri"/>
                <a:cs typeface="Calibri"/>
              </a:rPr>
              <a:t>for</a:t>
            </a:r>
            <a:r>
              <a:rPr sz="2000" spc="-15" dirty="0">
                <a:latin typeface="Calibri"/>
                <a:cs typeface="Calibri"/>
              </a:rPr>
              <a:t> </a:t>
            </a:r>
            <a:r>
              <a:rPr sz="2000" dirty="0">
                <a:latin typeface="Calibri"/>
                <a:cs typeface="Calibri"/>
              </a:rPr>
              <a:t>data</a:t>
            </a:r>
            <a:r>
              <a:rPr sz="2000" spc="5" dirty="0">
                <a:latin typeface="Calibri"/>
                <a:cs typeface="Calibri"/>
              </a:rPr>
              <a:t> </a:t>
            </a:r>
            <a:r>
              <a:rPr sz="2000" dirty="0">
                <a:latin typeface="Calibri"/>
                <a:cs typeface="Calibri"/>
              </a:rPr>
              <a:t>stewardship that</a:t>
            </a:r>
            <a:r>
              <a:rPr sz="2000" spc="5" dirty="0">
                <a:latin typeface="Calibri"/>
                <a:cs typeface="Calibri"/>
              </a:rPr>
              <a:t> </a:t>
            </a:r>
            <a:r>
              <a:rPr sz="2000" dirty="0">
                <a:latin typeface="Calibri"/>
                <a:cs typeface="Calibri"/>
              </a:rPr>
              <a:t>can be</a:t>
            </a:r>
            <a:r>
              <a:rPr sz="2000" spc="-5" dirty="0">
                <a:latin typeface="Calibri"/>
                <a:cs typeface="Calibri"/>
              </a:rPr>
              <a:t> </a:t>
            </a:r>
            <a:r>
              <a:rPr sz="2000" spc="-10" dirty="0">
                <a:latin typeface="Calibri"/>
                <a:cs typeface="Calibri"/>
              </a:rPr>
              <a:t>deployed </a:t>
            </a:r>
            <a:r>
              <a:rPr sz="2000" dirty="0">
                <a:latin typeface="Calibri"/>
                <a:cs typeface="Calibri"/>
              </a:rPr>
              <a:t>in</a:t>
            </a:r>
            <a:r>
              <a:rPr sz="2000" spc="10" dirty="0">
                <a:latin typeface="Calibri"/>
                <a:cs typeface="Calibri"/>
              </a:rPr>
              <a:t> </a:t>
            </a:r>
            <a:r>
              <a:rPr sz="2000" dirty="0">
                <a:latin typeface="Calibri"/>
                <a:cs typeface="Calibri"/>
              </a:rPr>
              <a:t>LO</a:t>
            </a:r>
            <a:r>
              <a:rPr sz="2000" spc="5" dirty="0">
                <a:latin typeface="Calibri"/>
                <a:cs typeface="Calibri"/>
              </a:rPr>
              <a:t> </a:t>
            </a:r>
            <a:r>
              <a:rPr sz="2000" spc="-10" dirty="0">
                <a:latin typeface="Calibri"/>
                <a:cs typeface="Calibri"/>
              </a:rPr>
              <a:t>Clouds</a:t>
            </a:r>
            <a:endParaRPr sz="2000">
              <a:latin typeface="Calibri"/>
              <a:cs typeface="Calibri"/>
            </a:endParaRPr>
          </a:p>
          <a:p>
            <a:pPr marL="368935" marR="720090" indent="-356870">
              <a:lnSpc>
                <a:spcPts val="2180"/>
              </a:lnSpc>
              <a:spcBef>
                <a:spcPts val="1010"/>
              </a:spcBef>
              <a:buChar char="●"/>
              <a:tabLst>
                <a:tab pos="368935" algn="l"/>
              </a:tabLst>
            </a:pPr>
            <a:r>
              <a:rPr sz="2000" dirty="0">
                <a:latin typeface="Calibri"/>
                <a:cs typeface="Calibri"/>
              </a:rPr>
              <a:t>Interface</a:t>
            </a:r>
            <a:r>
              <a:rPr sz="2000" spc="-15" dirty="0">
                <a:latin typeface="Calibri"/>
                <a:cs typeface="Calibri"/>
              </a:rPr>
              <a:t> </a:t>
            </a:r>
            <a:r>
              <a:rPr sz="2000" dirty="0">
                <a:latin typeface="Calibri"/>
                <a:cs typeface="Calibri"/>
              </a:rPr>
              <a:t>and associated</a:t>
            </a:r>
            <a:r>
              <a:rPr sz="2000" spc="-35" dirty="0">
                <a:latin typeface="Calibri"/>
                <a:cs typeface="Calibri"/>
              </a:rPr>
              <a:t> </a:t>
            </a:r>
            <a:r>
              <a:rPr sz="2000" dirty="0">
                <a:latin typeface="Calibri"/>
                <a:cs typeface="Calibri"/>
              </a:rPr>
              <a:t>software</a:t>
            </a:r>
            <a:r>
              <a:rPr sz="2000" spc="-15" dirty="0">
                <a:latin typeface="Calibri"/>
                <a:cs typeface="Calibri"/>
              </a:rPr>
              <a:t> </a:t>
            </a:r>
            <a:r>
              <a:rPr sz="2000" dirty="0">
                <a:latin typeface="Calibri"/>
                <a:cs typeface="Calibri"/>
              </a:rPr>
              <a:t>can</a:t>
            </a:r>
            <a:r>
              <a:rPr sz="2000" spc="-5" dirty="0">
                <a:latin typeface="Calibri"/>
                <a:cs typeface="Calibri"/>
              </a:rPr>
              <a:t> </a:t>
            </a:r>
            <a:r>
              <a:rPr sz="2000" spc="-25" dirty="0">
                <a:latin typeface="Calibri"/>
                <a:cs typeface="Calibri"/>
              </a:rPr>
              <a:t>be </a:t>
            </a:r>
            <a:r>
              <a:rPr sz="2000" dirty="0">
                <a:latin typeface="Calibri"/>
                <a:cs typeface="Calibri"/>
              </a:rPr>
              <a:t>tailored</a:t>
            </a:r>
            <a:r>
              <a:rPr sz="2000" spc="-20" dirty="0">
                <a:latin typeface="Calibri"/>
                <a:cs typeface="Calibri"/>
              </a:rPr>
              <a:t> </a:t>
            </a:r>
            <a:r>
              <a:rPr sz="2000" dirty="0">
                <a:latin typeface="Calibri"/>
                <a:cs typeface="Calibri"/>
              </a:rPr>
              <a:t>to</a:t>
            </a:r>
            <a:r>
              <a:rPr sz="2000" spc="5" dirty="0">
                <a:latin typeface="Calibri"/>
                <a:cs typeface="Calibri"/>
              </a:rPr>
              <a:t> </a:t>
            </a:r>
            <a:r>
              <a:rPr sz="2000" dirty="0">
                <a:latin typeface="Calibri"/>
                <a:cs typeface="Calibri"/>
              </a:rPr>
              <a:t>the</a:t>
            </a:r>
            <a:r>
              <a:rPr sz="2000" spc="15" dirty="0">
                <a:latin typeface="Calibri"/>
                <a:cs typeface="Calibri"/>
              </a:rPr>
              <a:t> </a:t>
            </a:r>
            <a:r>
              <a:rPr sz="2000" dirty="0">
                <a:latin typeface="Calibri"/>
                <a:cs typeface="Calibri"/>
              </a:rPr>
              <a:t>LO</a:t>
            </a:r>
            <a:r>
              <a:rPr sz="2000" spc="10" dirty="0">
                <a:latin typeface="Calibri"/>
                <a:cs typeface="Calibri"/>
              </a:rPr>
              <a:t> </a:t>
            </a:r>
            <a:r>
              <a:rPr sz="2000" dirty="0">
                <a:latin typeface="Calibri"/>
                <a:cs typeface="Calibri"/>
              </a:rPr>
              <a:t>(ex.</a:t>
            </a:r>
            <a:r>
              <a:rPr sz="2000" spc="-5" dirty="0">
                <a:latin typeface="Calibri"/>
                <a:cs typeface="Calibri"/>
              </a:rPr>
              <a:t> </a:t>
            </a:r>
            <a:r>
              <a:rPr sz="2000" spc="-10" dirty="0">
                <a:latin typeface="Calibri"/>
                <a:cs typeface="Calibri"/>
              </a:rPr>
              <a:t>InPort)</a:t>
            </a:r>
            <a:endParaRPr sz="2000">
              <a:latin typeface="Calibri"/>
              <a:cs typeface="Calibri"/>
            </a:endParaRPr>
          </a:p>
          <a:p>
            <a:pPr marL="368935" marR="267335" indent="-356870">
              <a:lnSpc>
                <a:spcPts val="2180"/>
              </a:lnSpc>
              <a:spcBef>
                <a:spcPts val="1000"/>
              </a:spcBef>
              <a:buChar char="●"/>
              <a:tabLst>
                <a:tab pos="368935" algn="l"/>
              </a:tabLst>
            </a:pPr>
            <a:r>
              <a:rPr sz="2000" dirty="0">
                <a:latin typeface="Calibri"/>
                <a:cs typeface="Calibri"/>
              </a:rPr>
              <a:t>Overall</a:t>
            </a:r>
            <a:r>
              <a:rPr sz="2000" spc="-25" dirty="0">
                <a:latin typeface="Calibri"/>
                <a:cs typeface="Calibri"/>
              </a:rPr>
              <a:t> </a:t>
            </a:r>
            <a:r>
              <a:rPr sz="2000" dirty="0">
                <a:latin typeface="Calibri"/>
                <a:cs typeface="Calibri"/>
              </a:rPr>
              <a:t>NOAA</a:t>
            </a:r>
            <a:r>
              <a:rPr sz="2000" spc="25" dirty="0">
                <a:latin typeface="Calibri"/>
                <a:cs typeface="Calibri"/>
              </a:rPr>
              <a:t> </a:t>
            </a:r>
            <a:r>
              <a:rPr sz="2000" dirty="0">
                <a:latin typeface="Calibri"/>
                <a:cs typeface="Calibri"/>
              </a:rPr>
              <a:t>Catalog</a:t>
            </a:r>
            <a:r>
              <a:rPr sz="2000" spc="-10" dirty="0">
                <a:latin typeface="Calibri"/>
                <a:cs typeface="Calibri"/>
              </a:rPr>
              <a:t> </a:t>
            </a:r>
            <a:r>
              <a:rPr sz="2000" dirty="0">
                <a:latin typeface="Calibri"/>
                <a:cs typeface="Calibri"/>
              </a:rPr>
              <a:t>and</a:t>
            </a:r>
            <a:r>
              <a:rPr sz="2000" spc="10" dirty="0">
                <a:latin typeface="Calibri"/>
                <a:cs typeface="Calibri"/>
              </a:rPr>
              <a:t> </a:t>
            </a:r>
            <a:r>
              <a:rPr sz="2000" dirty="0">
                <a:latin typeface="Calibri"/>
                <a:cs typeface="Calibri"/>
              </a:rPr>
              <a:t>Access</a:t>
            </a:r>
            <a:r>
              <a:rPr sz="2000" spc="-5" dirty="0">
                <a:latin typeface="Calibri"/>
                <a:cs typeface="Calibri"/>
              </a:rPr>
              <a:t> </a:t>
            </a:r>
            <a:r>
              <a:rPr sz="2000" dirty="0">
                <a:latin typeface="Calibri"/>
                <a:cs typeface="Calibri"/>
              </a:rPr>
              <a:t>Aids</a:t>
            </a:r>
            <a:r>
              <a:rPr sz="2000" spc="5" dirty="0">
                <a:latin typeface="Calibri"/>
                <a:cs typeface="Calibri"/>
              </a:rPr>
              <a:t> </a:t>
            </a:r>
            <a:r>
              <a:rPr sz="2000" dirty="0">
                <a:latin typeface="Calibri"/>
                <a:cs typeface="Calibri"/>
              </a:rPr>
              <a:t>will </a:t>
            </a:r>
            <a:r>
              <a:rPr sz="2000" spc="-25" dirty="0">
                <a:latin typeface="Calibri"/>
                <a:cs typeface="Calibri"/>
              </a:rPr>
              <a:t>be </a:t>
            </a:r>
            <a:r>
              <a:rPr sz="2000" dirty="0">
                <a:latin typeface="Calibri"/>
                <a:cs typeface="Calibri"/>
              </a:rPr>
              <a:t>populated, further</a:t>
            </a:r>
            <a:r>
              <a:rPr sz="2000" spc="-5" dirty="0">
                <a:latin typeface="Calibri"/>
                <a:cs typeface="Calibri"/>
              </a:rPr>
              <a:t> </a:t>
            </a:r>
            <a:r>
              <a:rPr sz="2000" dirty="0">
                <a:latin typeface="Calibri"/>
                <a:cs typeface="Calibri"/>
              </a:rPr>
              <a:t>Access</a:t>
            </a:r>
            <a:r>
              <a:rPr sz="2000" spc="-5" dirty="0">
                <a:latin typeface="Calibri"/>
                <a:cs typeface="Calibri"/>
              </a:rPr>
              <a:t> </a:t>
            </a:r>
            <a:r>
              <a:rPr sz="2000" dirty="0">
                <a:latin typeface="Calibri"/>
                <a:cs typeface="Calibri"/>
              </a:rPr>
              <a:t>tailored</a:t>
            </a:r>
            <a:r>
              <a:rPr sz="2000" spc="-25" dirty="0">
                <a:latin typeface="Calibri"/>
                <a:cs typeface="Calibri"/>
              </a:rPr>
              <a:t> </a:t>
            </a:r>
            <a:r>
              <a:rPr sz="2000" dirty="0">
                <a:latin typeface="Calibri"/>
                <a:cs typeface="Calibri"/>
              </a:rPr>
              <a:t>by</a:t>
            </a:r>
            <a:r>
              <a:rPr sz="2000" spc="5" dirty="0">
                <a:latin typeface="Calibri"/>
                <a:cs typeface="Calibri"/>
              </a:rPr>
              <a:t> </a:t>
            </a:r>
            <a:r>
              <a:rPr sz="2000" spc="-25" dirty="0">
                <a:latin typeface="Calibri"/>
                <a:cs typeface="Calibri"/>
              </a:rPr>
              <a:t>LO</a:t>
            </a:r>
            <a:endParaRPr sz="2000">
              <a:latin typeface="Calibri"/>
              <a:cs typeface="Calibri"/>
            </a:endParaRPr>
          </a:p>
          <a:p>
            <a:pPr marL="368935" marR="321945" indent="-356870">
              <a:lnSpc>
                <a:spcPct val="90800"/>
              </a:lnSpc>
              <a:spcBef>
                <a:spcPts val="969"/>
              </a:spcBef>
              <a:buChar char="●"/>
              <a:tabLst>
                <a:tab pos="368935" algn="l"/>
              </a:tabLst>
            </a:pPr>
            <a:r>
              <a:rPr sz="2000" dirty="0">
                <a:latin typeface="Calibri"/>
                <a:cs typeface="Calibri"/>
              </a:rPr>
              <a:t>NCEI</a:t>
            </a:r>
            <a:r>
              <a:rPr sz="2000" spc="-10" dirty="0">
                <a:latin typeface="Calibri"/>
                <a:cs typeface="Calibri"/>
              </a:rPr>
              <a:t> </a:t>
            </a:r>
            <a:r>
              <a:rPr sz="2000" dirty="0">
                <a:latin typeface="Calibri"/>
                <a:cs typeface="Calibri"/>
              </a:rPr>
              <a:t>provides</a:t>
            </a:r>
            <a:r>
              <a:rPr sz="2000" spc="-10" dirty="0">
                <a:latin typeface="Calibri"/>
                <a:cs typeface="Calibri"/>
              </a:rPr>
              <a:t> </a:t>
            </a:r>
            <a:r>
              <a:rPr sz="2000" dirty="0">
                <a:latin typeface="Calibri"/>
                <a:cs typeface="Calibri"/>
              </a:rPr>
              <a:t>assists</a:t>
            </a:r>
            <a:r>
              <a:rPr sz="2000" spc="-5" dirty="0">
                <a:latin typeface="Calibri"/>
                <a:cs typeface="Calibri"/>
              </a:rPr>
              <a:t> </a:t>
            </a:r>
            <a:r>
              <a:rPr sz="2000" dirty="0">
                <a:latin typeface="Calibri"/>
                <a:cs typeface="Calibri"/>
              </a:rPr>
              <a:t>with</a:t>
            </a:r>
            <a:r>
              <a:rPr sz="2000" spc="5" dirty="0">
                <a:latin typeface="Calibri"/>
                <a:cs typeface="Calibri"/>
              </a:rPr>
              <a:t> </a:t>
            </a:r>
            <a:r>
              <a:rPr sz="2000" dirty="0">
                <a:latin typeface="Calibri"/>
                <a:cs typeface="Calibri"/>
              </a:rPr>
              <a:t>code </a:t>
            </a:r>
            <a:r>
              <a:rPr sz="2000" spc="-10" dirty="0">
                <a:latin typeface="Calibri"/>
                <a:cs typeface="Calibri"/>
              </a:rPr>
              <a:t>deployment, </a:t>
            </a:r>
            <a:r>
              <a:rPr sz="2000" dirty="0">
                <a:latin typeface="Calibri"/>
                <a:cs typeface="Calibri"/>
              </a:rPr>
              <a:t>provides</a:t>
            </a:r>
            <a:r>
              <a:rPr sz="2000" spc="-20" dirty="0">
                <a:latin typeface="Calibri"/>
                <a:cs typeface="Calibri"/>
              </a:rPr>
              <a:t> </a:t>
            </a:r>
            <a:r>
              <a:rPr sz="2000" dirty="0">
                <a:latin typeface="Calibri"/>
                <a:cs typeface="Calibri"/>
              </a:rPr>
              <a:t>expertise</a:t>
            </a:r>
            <a:r>
              <a:rPr sz="2000" spc="-25" dirty="0">
                <a:latin typeface="Calibri"/>
                <a:cs typeface="Calibri"/>
              </a:rPr>
              <a:t> </a:t>
            </a:r>
            <a:r>
              <a:rPr sz="2000" dirty="0">
                <a:latin typeface="Calibri"/>
                <a:cs typeface="Calibri"/>
              </a:rPr>
              <a:t>to the</a:t>
            </a:r>
            <a:r>
              <a:rPr sz="2000" spc="20" dirty="0">
                <a:latin typeface="Calibri"/>
                <a:cs typeface="Calibri"/>
              </a:rPr>
              <a:t> </a:t>
            </a:r>
            <a:r>
              <a:rPr sz="2000" dirty="0">
                <a:latin typeface="Calibri"/>
                <a:cs typeface="Calibri"/>
              </a:rPr>
              <a:t>LO</a:t>
            </a:r>
            <a:r>
              <a:rPr sz="2000" spc="5" dirty="0">
                <a:latin typeface="Calibri"/>
                <a:cs typeface="Calibri"/>
              </a:rPr>
              <a:t> </a:t>
            </a:r>
            <a:r>
              <a:rPr sz="2000" dirty="0">
                <a:latin typeface="Calibri"/>
                <a:cs typeface="Calibri"/>
              </a:rPr>
              <a:t>on</a:t>
            </a:r>
            <a:r>
              <a:rPr sz="2000" spc="-5" dirty="0">
                <a:latin typeface="Calibri"/>
                <a:cs typeface="Calibri"/>
              </a:rPr>
              <a:t> </a:t>
            </a:r>
            <a:r>
              <a:rPr sz="2000" dirty="0">
                <a:latin typeface="Calibri"/>
                <a:cs typeface="Calibri"/>
              </a:rPr>
              <a:t>the</a:t>
            </a:r>
            <a:r>
              <a:rPr sz="2000" spc="20" dirty="0">
                <a:latin typeface="Calibri"/>
                <a:cs typeface="Calibri"/>
              </a:rPr>
              <a:t> </a:t>
            </a:r>
            <a:r>
              <a:rPr sz="2000" spc="-10" dirty="0">
                <a:latin typeface="Calibri"/>
                <a:cs typeface="Calibri"/>
              </a:rPr>
              <a:t>interface </a:t>
            </a:r>
            <a:r>
              <a:rPr sz="2000" dirty="0">
                <a:latin typeface="Calibri"/>
                <a:cs typeface="Calibri"/>
              </a:rPr>
              <a:t>and best</a:t>
            </a:r>
            <a:r>
              <a:rPr sz="2000" spc="-25" dirty="0">
                <a:latin typeface="Calibri"/>
                <a:cs typeface="Calibri"/>
              </a:rPr>
              <a:t> </a:t>
            </a:r>
            <a:r>
              <a:rPr sz="2000" dirty="0">
                <a:latin typeface="Calibri"/>
                <a:cs typeface="Calibri"/>
              </a:rPr>
              <a:t>practices,</a:t>
            </a:r>
            <a:r>
              <a:rPr sz="2000" spc="-25" dirty="0">
                <a:latin typeface="Calibri"/>
                <a:cs typeface="Calibri"/>
              </a:rPr>
              <a:t> </a:t>
            </a:r>
            <a:r>
              <a:rPr sz="2000" dirty="0">
                <a:latin typeface="Calibri"/>
                <a:cs typeface="Calibri"/>
              </a:rPr>
              <a:t>maintains</a:t>
            </a:r>
            <a:r>
              <a:rPr sz="2000" spc="-5" dirty="0">
                <a:latin typeface="Calibri"/>
                <a:cs typeface="Calibri"/>
              </a:rPr>
              <a:t> </a:t>
            </a:r>
            <a:r>
              <a:rPr sz="2000" dirty="0">
                <a:latin typeface="Calibri"/>
                <a:cs typeface="Calibri"/>
              </a:rPr>
              <a:t>authority </a:t>
            </a:r>
            <a:r>
              <a:rPr sz="2000" spc="-25" dirty="0">
                <a:latin typeface="Calibri"/>
                <a:cs typeface="Calibri"/>
              </a:rPr>
              <a:t>to </a:t>
            </a:r>
            <a:r>
              <a:rPr sz="2000" dirty="0">
                <a:latin typeface="Calibri"/>
                <a:cs typeface="Calibri"/>
              </a:rPr>
              <a:t>approve</a:t>
            </a:r>
            <a:r>
              <a:rPr sz="2000" spc="-30" dirty="0">
                <a:latin typeface="Calibri"/>
                <a:cs typeface="Calibri"/>
              </a:rPr>
              <a:t> </a:t>
            </a:r>
            <a:r>
              <a:rPr sz="2000" dirty="0">
                <a:latin typeface="Calibri"/>
                <a:cs typeface="Calibri"/>
              </a:rPr>
              <a:t>and manage archived</a:t>
            </a:r>
            <a:r>
              <a:rPr sz="2000" spc="-20" dirty="0">
                <a:latin typeface="Calibri"/>
                <a:cs typeface="Calibri"/>
              </a:rPr>
              <a:t> </a:t>
            </a:r>
            <a:r>
              <a:rPr sz="2000" dirty="0">
                <a:latin typeface="Calibri"/>
                <a:cs typeface="Calibri"/>
              </a:rPr>
              <a:t>datasets,</a:t>
            </a:r>
            <a:r>
              <a:rPr sz="2000" spc="-20" dirty="0">
                <a:latin typeface="Calibri"/>
                <a:cs typeface="Calibri"/>
              </a:rPr>
              <a:t> </a:t>
            </a:r>
            <a:r>
              <a:rPr sz="2000" spc="-25" dirty="0">
                <a:latin typeface="Calibri"/>
                <a:cs typeface="Calibri"/>
              </a:rPr>
              <a:t>and </a:t>
            </a:r>
            <a:r>
              <a:rPr sz="2000" dirty="0">
                <a:latin typeface="Calibri"/>
                <a:cs typeface="Calibri"/>
              </a:rPr>
              <a:t>operating</a:t>
            </a:r>
            <a:r>
              <a:rPr sz="2000" spc="-20" dirty="0">
                <a:latin typeface="Calibri"/>
                <a:cs typeface="Calibri"/>
              </a:rPr>
              <a:t> </a:t>
            </a:r>
            <a:r>
              <a:rPr sz="2000" dirty="0">
                <a:latin typeface="Calibri"/>
                <a:cs typeface="Calibri"/>
              </a:rPr>
              <a:t>and</a:t>
            </a:r>
            <a:r>
              <a:rPr sz="2000" spc="5" dirty="0">
                <a:latin typeface="Calibri"/>
                <a:cs typeface="Calibri"/>
              </a:rPr>
              <a:t> </a:t>
            </a:r>
            <a:r>
              <a:rPr sz="2000" dirty="0">
                <a:latin typeface="Calibri"/>
                <a:cs typeface="Calibri"/>
              </a:rPr>
              <a:t>maintaining</a:t>
            </a:r>
            <a:r>
              <a:rPr sz="2000" spc="10" dirty="0">
                <a:latin typeface="Calibri"/>
                <a:cs typeface="Calibri"/>
              </a:rPr>
              <a:t> </a:t>
            </a:r>
            <a:r>
              <a:rPr sz="2000" dirty="0">
                <a:latin typeface="Calibri"/>
                <a:cs typeface="Calibri"/>
              </a:rPr>
              <a:t>the</a:t>
            </a:r>
            <a:r>
              <a:rPr sz="2000" spc="5" dirty="0">
                <a:latin typeface="Calibri"/>
                <a:cs typeface="Calibri"/>
              </a:rPr>
              <a:t> </a:t>
            </a:r>
            <a:r>
              <a:rPr sz="2000" spc="-20" dirty="0">
                <a:latin typeface="Calibri"/>
                <a:cs typeface="Calibri"/>
              </a:rPr>
              <a:t>code</a:t>
            </a:r>
            <a:endParaRPr sz="2000">
              <a:latin typeface="Calibri"/>
              <a:cs typeface="Calibri"/>
            </a:endParaRPr>
          </a:p>
        </p:txBody>
      </p:sp>
      <p:pic>
        <p:nvPicPr>
          <p:cNvPr id="4" name="object 4"/>
          <p:cNvPicPr/>
          <p:nvPr/>
        </p:nvPicPr>
        <p:blipFill>
          <a:blip r:embed="rId2" cstate="print"/>
          <a:stretch>
            <a:fillRect/>
          </a:stretch>
        </p:blipFill>
        <p:spPr>
          <a:xfrm>
            <a:off x="85344" y="1485900"/>
            <a:ext cx="6406895" cy="4888979"/>
          </a:xfrm>
          <a:prstGeom prst="rect">
            <a:avLst/>
          </a:prstGeom>
        </p:spPr>
      </p:pic>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75"/>
              </a:lnSpc>
            </a:pPr>
            <a:r>
              <a:rPr dirty="0"/>
              <a:t>National</a:t>
            </a:r>
            <a:r>
              <a:rPr spc="-25" dirty="0"/>
              <a:t> </a:t>
            </a:r>
            <a:r>
              <a:rPr dirty="0"/>
              <a:t>Oceanic</a:t>
            </a:r>
            <a:r>
              <a:rPr spc="15" dirty="0"/>
              <a:t> </a:t>
            </a:r>
            <a:r>
              <a:rPr dirty="0"/>
              <a:t>and</a:t>
            </a:r>
            <a:r>
              <a:rPr spc="-10" dirty="0"/>
              <a:t> </a:t>
            </a:r>
            <a:r>
              <a:rPr dirty="0"/>
              <a:t>Atmospheric</a:t>
            </a:r>
            <a:r>
              <a:rPr spc="-20" dirty="0"/>
              <a:t> </a:t>
            </a:r>
            <a:r>
              <a:rPr dirty="0"/>
              <a:t>Administration</a:t>
            </a:r>
            <a:r>
              <a:rPr spc="250" dirty="0"/>
              <a:t> </a:t>
            </a:r>
            <a:r>
              <a:rPr dirty="0">
                <a:latin typeface="Cambria Math"/>
                <a:cs typeface="Cambria Math"/>
              </a:rPr>
              <a:t>⎸</a:t>
            </a:r>
            <a:r>
              <a:rPr dirty="0"/>
              <a:t>National</a:t>
            </a:r>
            <a:r>
              <a:rPr spc="-15" dirty="0"/>
              <a:t> </a:t>
            </a:r>
            <a:r>
              <a:rPr dirty="0"/>
              <a:t>Centers</a:t>
            </a:r>
            <a:r>
              <a:rPr spc="-20" dirty="0"/>
              <a:t> </a:t>
            </a:r>
            <a:r>
              <a:rPr dirty="0"/>
              <a:t>for</a:t>
            </a:r>
            <a:r>
              <a:rPr spc="-5" dirty="0"/>
              <a:t> </a:t>
            </a:r>
            <a:r>
              <a:rPr dirty="0"/>
              <a:t>Environmental</a:t>
            </a:r>
            <a:r>
              <a:rPr spc="-25" dirty="0"/>
              <a:t> </a:t>
            </a:r>
            <a:r>
              <a:rPr spc="-10" dirty="0"/>
              <a:t>Information</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spc="-25" dirty="0"/>
              <a:t>11</a:t>
            </a:fld>
            <a:endParaRPr spc="-2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8100" y="954078"/>
            <a:ext cx="10711815" cy="828675"/>
          </a:xfrm>
          <a:prstGeom prst="rect">
            <a:avLst/>
          </a:prstGeom>
        </p:spPr>
        <p:txBody>
          <a:bodyPr vert="horz" wrap="square" lIns="0" tIns="42545" rIns="0" bIns="0" rtlCol="0">
            <a:spAutoFit/>
          </a:bodyPr>
          <a:lstStyle/>
          <a:p>
            <a:pPr marL="12700" marR="5080">
              <a:lnSpc>
                <a:spcPts val="3080"/>
              </a:lnSpc>
              <a:spcBef>
                <a:spcPts val="335"/>
              </a:spcBef>
            </a:pPr>
            <a:r>
              <a:rPr sz="2700" b="1" dirty="0">
                <a:solidFill>
                  <a:srgbClr val="000000"/>
                </a:solidFill>
                <a:latin typeface="Calibri"/>
                <a:cs typeface="Calibri"/>
              </a:rPr>
              <a:t>Why</a:t>
            </a:r>
            <a:r>
              <a:rPr sz="2700" b="1" spc="-30" dirty="0">
                <a:solidFill>
                  <a:srgbClr val="000000"/>
                </a:solidFill>
                <a:latin typeface="Calibri"/>
                <a:cs typeface="Calibri"/>
              </a:rPr>
              <a:t> </a:t>
            </a:r>
            <a:r>
              <a:rPr sz="2700" b="1" dirty="0">
                <a:solidFill>
                  <a:srgbClr val="000000"/>
                </a:solidFill>
                <a:latin typeface="Calibri"/>
                <a:cs typeface="Calibri"/>
              </a:rPr>
              <a:t>a federated</a:t>
            </a:r>
            <a:r>
              <a:rPr sz="2700" b="1" spc="15" dirty="0">
                <a:solidFill>
                  <a:srgbClr val="000000"/>
                </a:solidFill>
                <a:latin typeface="Calibri"/>
                <a:cs typeface="Calibri"/>
              </a:rPr>
              <a:t> </a:t>
            </a:r>
            <a:r>
              <a:rPr sz="2700" b="1" dirty="0">
                <a:solidFill>
                  <a:srgbClr val="000000"/>
                </a:solidFill>
                <a:latin typeface="Calibri"/>
                <a:cs typeface="Calibri"/>
              </a:rPr>
              <a:t>model is</a:t>
            </a:r>
            <a:r>
              <a:rPr sz="2700" b="1" spc="-20" dirty="0">
                <a:solidFill>
                  <a:srgbClr val="000000"/>
                </a:solidFill>
                <a:latin typeface="Calibri"/>
                <a:cs typeface="Calibri"/>
              </a:rPr>
              <a:t> </a:t>
            </a:r>
            <a:r>
              <a:rPr sz="2700" b="1" dirty="0">
                <a:solidFill>
                  <a:srgbClr val="000000"/>
                </a:solidFill>
                <a:latin typeface="Calibri"/>
                <a:cs typeface="Calibri"/>
              </a:rPr>
              <a:t>preferred</a:t>
            </a:r>
            <a:r>
              <a:rPr sz="2700" b="1" spc="15" dirty="0">
                <a:solidFill>
                  <a:srgbClr val="000000"/>
                </a:solidFill>
                <a:latin typeface="Calibri"/>
                <a:cs typeface="Calibri"/>
              </a:rPr>
              <a:t> </a:t>
            </a:r>
            <a:r>
              <a:rPr sz="2700" dirty="0">
                <a:solidFill>
                  <a:srgbClr val="000000"/>
                </a:solidFill>
              </a:rPr>
              <a:t>over</a:t>
            </a:r>
            <a:r>
              <a:rPr sz="2700" spc="-10" dirty="0">
                <a:solidFill>
                  <a:srgbClr val="000000"/>
                </a:solidFill>
              </a:rPr>
              <a:t> </a:t>
            </a:r>
            <a:r>
              <a:rPr sz="2700" dirty="0">
                <a:solidFill>
                  <a:srgbClr val="000000"/>
                </a:solidFill>
              </a:rPr>
              <a:t>the</a:t>
            </a:r>
            <a:r>
              <a:rPr sz="2700" spc="-20" dirty="0">
                <a:solidFill>
                  <a:srgbClr val="000000"/>
                </a:solidFill>
              </a:rPr>
              <a:t> </a:t>
            </a:r>
            <a:r>
              <a:rPr sz="2700" dirty="0">
                <a:solidFill>
                  <a:srgbClr val="000000"/>
                </a:solidFill>
              </a:rPr>
              <a:t>traditional</a:t>
            </a:r>
            <a:r>
              <a:rPr sz="2700" spc="-30" dirty="0">
                <a:solidFill>
                  <a:srgbClr val="000000"/>
                </a:solidFill>
              </a:rPr>
              <a:t> </a:t>
            </a:r>
            <a:r>
              <a:rPr sz="2700" dirty="0">
                <a:solidFill>
                  <a:srgbClr val="000000"/>
                </a:solidFill>
              </a:rPr>
              <a:t>data</a:t>
            </a:r>
            <a:r>
              <a:rPr sz="2700" spc="-30" dirty="0">
                <a:solidFill>
                  <a:srgbClr val="000000"/>
                </a:solidFill>
              </a:rPr>
              <a:t> </a:t>
            </a:r>
            <a:r>
              <a:rPr sz="2700" dirty="0">
                <a:solidFill>
                  <a:srgbClr val="000000"/>
                </a:solidFill>
              </a:rPr>
              <a:t>delivery</a:t>
            </a:r>
            <a:r>
              <a:rPr sz="2700" spc="-20" dirty="0">
                <a:solidFill>
                  <a:srgbClr val="000000"/>
                </a:solidFill>
              </a:rPr>
              <a:t> </a:t>
            </a:r>
            <a:r>
              <a:rPr sz="2700" dirty="0">
                <a:solidFill>
                  <a:srgbClr val="000000"/>
                </a:solidFill>
              </a:rPr>
              <a:t>to </a:t>
            </a:r>
            <a:r>
              <a:rPr sz="2700" spc="-25" dirty="0">
                <a:solidFill>
                  <a:srgbClr val="000000"/>
                </a:solidFill>
              </a:rPr>
              <a:t>the </a:t>
            </a:r>
            <a:r>
              <a:rPr sz="2700" spc="-10" dirty="0">
                <a:solidFill>
                  <a:srgbClr val="000000"/>
                </a:solidFill>
              </a:rPr>
              <a:t>archive:</a:t>
            </a:r>
            <a:endParaRPr sz="2700">
              <a:latin typeface="Calibri"/>
              <a:cs typeface="Calibri"/>
            </a:endParaRPr>
          </a:p>
        </p:txBody>
      </p:sp>
      <p:sp>
        <p:nvSpPr>
          <p:cNvPr id="3" name="object 3"/>
          <p:cNvSpPr txBox="1"/>
          <p:nvPr/>
        </p:nvSpPr>
        <p:spPr>
          <a:xfrm>
            <a:off x="668100" y="2127557"/>
            <a:ext cx="10750550" cy="2392963"/>
          </a:xfrm>
          <a:prstGeom prst="rect">
            <a:avLst/>
          </a:prstGeom>
        </p:spPr>
        <p:txBody>
          <a:bodyPr vert="horz" wrap="square" lIns="0" tIns="12700" rIns="0" bIns="0" rtlCol="0">
            <a:spAutoFit/>
          </a:bodyPr>
          <a:lstStyle/>
          <a:p>
            <a:pPr marL="468630" indent="-398145">
              <a:lnSpc>
                <a:spcPts val="3155"/>
              </a:lnSpc>
              <a:spcBef>
                <a:spcPts val="100"/>
              </a:spcBef>
              <a:buAutoNum type="arabicParenR"/>
              <a:tabLst>
                <a:tab pos="468630" algn="l"/>
              </a:tabLst>
            </a:pPr>
            <a:r>
              <a:rPr sz="2700" dirty="0">
                <a:latin typeface="Calibri"/>
                <a:cs typeface="Calibri"/>
              </a:rPr>
              <a:t>Prevents</a:t>
            </a:r>
            <a:r>
              <a:rPr sz="2700" spc="-45" dirty="0">
                <a:latin typeface="Calibri"/>
                <a:cs typeface="Calibri"/>
              </a:rPr>
              <a:t> </a:t>
            </a:r>
            <a:r>
              <a:rPr sz="2700" dirty="0">
                <a:latin typeface="Calibri"/>
                <a:cs typeface="Calibri"/>
              </a:rPr>
              <a:t>unnecessary</a:t>
            </a:r>
            <a:r>
              <a:rPr sz="2700" spc="-55" dirty="0">
                <a:latin typeface="Calibri"/>
                <a:cs typeface="Calibri"/>
              </a:rPr>
              <a:t> </a:t>
            </a:r>
            <a:r>
              <a:rPr sz="2700" dirty="0">
                <a:latin typeface="Calibri"/>
                <a:cs typeface="Calibri"/>
              </a:rPr>
              <a:t>copying/duplication</a:t>
            </a:r>
            <a:r>
              <a:rPr sz="2700" spc="-55" dirty="0">
                <a:latin typeface="Calibri"/>
                <a:cs typeface="Calibri"/>
              </a:rPr>
              <a:t> </a:t>
            </a:r>
            <a:r>
              <a:rPr sz="2700" dirty="0">
                <a:latin typeface="Calibri"/>
                <a:cs typeface="Calibri"/>
              </a:rPr>
              <a:t>of</a:t>
            </a:r>
            <a:r>
              <a:rPr sz="2700" spc="-15" dirty="0">
                <a:latin typeface="Calibri"/>
                <a:cs typeface="Calibri"/>
              </a:rPr>
              <a:t> </a:t>
            </a:r>
            <a:r>
              <a:rPr sz="2700" dirty="0">
                <a:latin typeface="Calibri"/>
                <a:cs typeface="Calibri"/>
              </a:rPr>
              <a:t>high</a:t>
            </a:r>
            <a:r>
              <a:rPr sz="2700" spc="-20" dirty="0">
                <a:latin typeface="Calibri"/>
                <a:cs typeface="Calibri"/>
              </a:rPr>
              <a:t> </a:t>
            </a:r>
            <a:r>
              <a:rPr sz="2700" dirty="0">
                <a:latin typeface="Calibri"/>
                <a:cs typeface="Calibri"/>
              </a:rPr>
              <a:t>volume</a:t>
            </a:r>
            <a:r>
              <a:rPr sz="2700" spc="-30" dirty="0">
                <a:latin typeface="Calibri"/>
                <a:cs typeface="Calibri"/>
              </a:rPr>
              <a:t> </a:t>
            </a:r>
            <a:r>
              <a:rPr sz="2700" dirty="0">
                <a:latin typeface="Calibri"/>
                <a:cs typeface="Calibri"/>
              </a:rPr>
              <a:t>data</a:t>
            </a:r>
            <a:r>
              <a:rPr sz="2700" spc="-35" dirty="0">
                <a:latin typeface="Calibri"/>
                <a:cs typeface="Calibri"/>
              </a:rPr>
              <a:t> </a:t>
            </a:r>
            <a:r>
              <a:rPr sz="2700" spc="-20" dirty="0">
                <a:latin typeface="Calibri"/>
                <a:cs typeface="Calibri"/>
              </a:rPr>
              <a:t>sets</a:t>
            </a:r>
            <a:endParaRPr sz="2700" dirty="0">
              <a:latin typeface="Calibri"/>
              <a:cs typeface="Calibri"/>
            </a:endParaRPr>
          </a:p>
          <a:p>
            <a:pPr marL="468630" marR="539115" indent="-398145">
              <a:lnSpc>
                <a:spcPts val="3080"/>
              </a:lnSpc>
              <a:spcBef>
                <a:spcPts val="150"/>
              </a:spcBef>
              <a:buAutoNum type="arabicParenR"/>
              <a:tabLst>
                <a:tab pos="469900" algn="l"/>
              </a:tabLst>
            </a:pPr>
            <a:r>
              <a:rPr sz="2700" dirty="0">
                <a:latin typeface="Calibri"/>
                <a:cs typeface="Calibri"/>
              </a:rPr>
              <a:t>Allows</a:t>
            </a:r>
            <a:r>
              <a:rPr sz="2700" spc="-20" dirty="0">
                <a:latin typeface="Calibri"/>
                <a:cs typeface="Calibri"/>
              </a:rPr>
              <a:t> </a:t>
            </a:r>
            <a:r>
              <a:rPr sz="2700" dirty="0">
                <a:latin typeface="Calibri"/>
                <a:cs typeface="Calibri"/>
              </a:rPr>
              <a:t>for</a:t>
            </a:r>
            <a:r>
              <a:rPr sz="2700" spc="-10" dirty="0">
                <a:latin typeface="Calibri"/>
                <a:cs typeface="Calibri"/>
              </a:rPr>
              <a:t> </a:t>
            </a:r>
            <a:r>
              <a:rPr sz="2700" dirty="0">
                <a:latin typeface="Calibri"/>
                <a:cs typeface="Calibri"/>
              </a:rPr>
              <a:t>seamless</a:t>
            </a:r>
            <a:r>
              <a:rPr sz="2700" spc="-35" dirty="0">
                <a:latin typeface="Calibri"/>
                <a:cs typeface="Calibri"/>
              </a:rPr>
              <a:t> </a:t>
            </a:r>
            <a:r>
              <a:rPr sz="2700" dirty="0">
                <a:latin typeface="Calibri"/>
                <a:cs typeface="Calibri"/>
              </a:rPr>
              <a:t>integration</a:t>
            </a:r>
            <a:r>
              <a:rPr sz="2700" spc="-30" dirty="0">
                <a:latin typeface="Calibri"/>
                <a:cs typeface="Calibri"/>
              </a:rPr>
              <a:t> </a:t>
            </a:r>
            <a:r>
              <a:rPr sz="2700" dirty="0">
                <a:latin typeface="Calibri"/>
                <a:cs typeface="Calibri"/>
              </a:rPr>
              <a:t>with</a:t>
            </a:r>
            <a:r>
              <a:rPr sz="2700" spc="-5" dirty="0">
                <a:latin typeface="Calibri"/>
                <a:cs typeface="Calibri"/>
              </a:rPr>
              <a:t> </a:t>
            </a:r>
            <a:r>
              <a:rPr sz="2700" dirty="0">
                <a:latin typeface="Calibri"/>
                <a:cs typeface="Calibri"/>
              </a:rPr>
              <a:t>multiple</a:t>
            </a:r>
            <a:r>
              <a:rPr sz="2700" spc="-20" dirty="0">
                <a:latin typeface="Calibri"/>
                <a:cs typeface="Calibri"/>
              </a:rPr>
              <a:t> </a:t>
            </a:r>
            <a:r>
              <a:rPr sz="2700" dirty="0">
                <a:latin typeface="Calibri"/>
                <a:cs typeface="Calibri"/>
              </a:rPr>
              <a:t>NOAA</a:t>
            </a:r>
            <a:r>
              <a:rPr sz="2700" spc="-5" dirty="0">
                <a:latin typeface="Calibri"/>
                <a:cs typeface="Calibri"/>
              </a:rPr>
              <a:t> </a:t>
            </a:r>
            <a:r>
              <a:rPr sz="2700" dirty="0">
                <a:latin typeface="Calibri"/>
                <a:cs typeface="Calibri"/>
              </a:rPr>
              <a:t>cloud</a:t>
            </a:r>
            <a:r>
              <a:rPr sz="2700" spc="-20" dirty="0">
                <a:latin typeface="Calibri"/>
                <a:cs typeface="Calibri"/>
              </a:rPr>
              <a:t> </a:t>
            </a:r>
            <a:r>
              <a:rPr sz="2700" dirty="0">
                <a:latin typeface="Calibri"/>
                <a:cs typeface="Calibri"/>
              </a:rPr>
              <a:t>efforts</a:t>
            </a:r>
          </a:p>
          <a:p>
            <a:pPr marL="468630" indent="-398145">
              <a:lnSpc>
                <a:spcPts val="2920"/>
              </a:lnSpc>
              <a:buAutoNum type="arabicParenR"/>
              <a:tabLst>
                <a:tab pos="468630" algn="l"/>
              </a:tabLst>
            </a:pPr>
            <a:r>
              <a:rPr sz="2700" dirty="0">
                <a:latin typeface="Calibri"/>
                <a:cs typeface="Calibri"/>
              </a:rPr>
              <a:t>Preserves</a:t>
            </a:r>
            <a:r>
              <a:rPr sz="2700" spc="-55" dirty="0">
                <a:latin typeface="Calibri"/>
                <a:cs typeface="Calibri"/>
              </a:rPr>
              <a:t> </a:t>
            </a:r>
            <a:r>
              <a:rPr sz="2700" dirty="0">
                <a:latin typeface="Calibri"/>
                <a:cs typeface="Calibri"/>
              </a:rPr>
              <a:t>the</a:t>
            </a:r>
            <a:r>
              <a:rPr sz="2700" spc="-20" dirty="0">
                <a:latin typeface="Calibri"/>
                <a:cs typeface="Calibri"/>
              </a:rPr>
              <a:t> </a:t>
            </a:r>
            <a:r>
              <a:rPr sz="2700" dirty="0">
                <a:latin typeface="Calibri"/>
                <a:cs typeface="Calibri"/>
              </a:rPr>
              <a:t>relationship</a:t>
            </a:r>
            <a:r>
              <a:rPr sz="2700" spc="-60" dirty="0">
                <a:latin typeface="Calibri"/>
                <a:cs typeface="Calibri"/>
              </a:rPr>
              <a:t> </a:t>
            </a:r>
            <a:r>
              <a:rPr sz="2700" dirty="0">
                <a:latin typeface="Calibri"/>
                <a:cs typeface="Calibri"/>
              </a:rPr>
              <a:t>between</a:t>
            </a:r>
            <a:r>
              <a:rPr sz="2700" spc="125" dirty="0">
                <a:latin typeface="Calibri"/>
                <a:cs typeface="Calibri"/>
              </a:rPr>
              <a:t> </a:t>
            </a:r>
            <a:r>
              <a:rPr sz="2700" dirty="0">
                <a:latin typeface="Calibri"/>
                <a:cs typeface="Calibri"/>
              </a:rPr>
              <a:t>archive</a:t>
            </a:r>
            <a:r>
              <a:rPr sz="2700" spc="-30" dirty="0">
                <a:latin typeface="Calibri"/>
                <a:cs typeface="Calibri"/>
              </a:rPr>
              <a:t> </a:t>
            </a:r>
            <a:r>
              <a:rPr sz="2700" dirty="0">
                <a:latin typeface="Calibri"/>
                <a:cs typeface="Calibri"/>
              </a:rPr>
              <a:t>and</a:t>
            </a:r>
            <a:r>
              <a:rPr sz="2700" spc="-45" dirty="0">
                <a:latin typeface="Calibri"/>
                <a:cs typeface="Calibri"/>
              </a:rPr>
              <a:t> </a:t>
            </a:r>
            <a:r>
              <a:rPr sz="2700" spc="-10" dirty="0">
                <a:latin typeface="Calibri"/>
                <a:cs typeface="Calibri"/>
              </a:rPr>
              <a:t>provider</a:t>
            </a:r>
            <a:endParaRPr sz="2700" dirty="0">
              <a:latin typeface="Calibri"/>
              <a:cs typeface="Calibri"/>
            </a:endParaRPr>
          </a:p>
          <a:p>
            <a:pPr marL="468630" indent="-398145">
              <a:lnSpc>
                <a:spcPts val="3160"/>
              </a:lnSpc>
              <a:buAutoNum type="arabicParenR"/>
              <a:tabLst>
                <a:tab pos="468630" algn="l"/>
              </a:tabLst>
            </a:pPr>
            <a:r>
              <a:rPr sz="2700" dirty="0">
                <a:latin typeface="Calibri"/>
                <a:cs typeface="Calibri"/>
              </a:rPr>
              <a:t>Potentially</a:t>
            </a:r>
            <a:r>
              <a:rPr sz="2700" spc="-30" dirty="0">
                <a:latin typeface="Calibri"/>
                <a:cs typeface="Calibri"/>
              </a:rPr>
              <a:t> </a:t>
            </a:r>
            <a:r>
              <a:rPr sz="2700" dirty="0">
                <a:latin typeface="Calibri"/>
                <a:cs typeface="Calibri"/>
              </a:rPr>
              <a:t>allows</a:t>
            </a:r>
            <a:r>
              <a:rPr sz="2700" spc="-25" dirty="0">
                <a:latin typeface="Calibri"/>
                <a:cs typeface="Calibri"/>
              </a:rPr>
              <a:t> </a:t>
            </a:r>
            <a:r>
              <a:rPr sz="2700" dirty="0">
                <a:latin typeface="Calibri"/>
                <a:cs typeface="Calibri"/>
              </a:rPr>
              <a:t>broader</a:t>
            </a:r>
            <a:r>
              <a:rPr sz="2700" spc="-25" dirty="0">
                <a:latin typeface="Calibri"/>
                <a:cs typeface="Calibri"/>
              </a:rPr>
              <a:t> </a:t>
            </a:r>
            <a:r>
              <a:rPr sz="2700" dirty="0">
                <a:latin typeface="Calibri"/>
                <a:cs typeface="Calibri"/>
              </a:rPr>
              <a:t>federation</a:t>
            </a:r>
            <a:r>
              <a:rPr sz="2700" spc="-45" dirty="0">
                <a:latin typeface="Calibri"/>
                <a:cs typeface="Calibri"/>
              </a:rPr>
              <a:t> </a:t>
            </a:r>
            <a:r>
              <a:rPr sz="2700" dirty="0">
                <a:latin typeface="Calibri"/>
                <a:cs typeface="Calibri"/>
              </a:rPr>
              <a:t>and</a:t>
            </a:r>
            <a:r>
              <a:rPr sz="2700" spc="-20" dirty="0">
                <a:latin typeface="Calibri"/>
                <a:cs typeface="Calibri"/>
              </a:rPr>
              <a:t> </a:t>
            </a:r>
            <a:r>
              <a:rPr sz="2700" dirty="0">
                <a:latin typeface="Calibri"/>
                <a:cs typeface="Calibri"/>
              </a:rPr>
              <a:t>integration</a:t>
            </a:r>
            <a:r>
              <a:rPr sz="2700" spc="-30" dirty="0">
                <a:latin typeface="Calibri"/>
                <a:cs typeface="Calibri"/>
              </a:rPr>
              <a:t> </a:t>
            </a:r>
            <a:r>
              <a:rPr sz="2700" dirty="0">
                <a:latin typeface="Calibri"/>
                <a:cs typeface="Calibri"/>
              </a:rPr>
              <a:t>with</a:t>
            </a:r>
            <a:r>
              <a:rPr sz="2700" spc="-10" dirty="0">
                <a:latin typeface="Calibri"/>
                <a:cs typeface="Calibri"/>
              </a:rPr>
              <a:t> </a:t>
            </a:r>
            <a:r>
              <a:rPr sz="2700" dirty="0">
                <a:latin typeface="Calibri"/>
                <a:cs typeface="Calibri"/>
              </a:rPr>
              <a:t>local</a:t>
            </a:r>
            <a:r>
              <a:rPr sz="2700" spc="-15" dirty="0">
                <a:latin typeface="Calibri"/>
                <a:cs typeface="Calibri"/>
              </a:rPr>
              <a:t> </a:t>
            </a:r>
            <a:r>
              <a:rPr sz="2700" spc="-20" dirty="0">
                <a:latin typeface="Calibri"/>
                <a:cs typeface="Calibri"/>
              </a:rPr>
              <a:t>data</a:t>
            </a:r>
            <a:endParaRPr lang="en-US" sz="2700" spc="-20" dirty="0">
              <a:latin typeface="Calibri"/>
              <a:cs typeface="Calibri"/>
            </a:endParaRPr>
          </a:p>
          <a:p>
            <a:pPr marL="468630" indent="-398145">
              <a:lnSpc>
                <a:spcPts val="3160"/>
              </a:lnSpc>
              <a:buAutoNum type="arabicParenR"/>
              <a:tabLst>
                <a:tab pos="468630" algn="l"/>
              </a:tabLst>
            </a:pPr>
            <a:r>
              <a:rPr lang="en-US" sz="2700" spc="-20" dirty="0">
                <a:latin typeface="Calibri"/>
                <a:cs typeface="Calibri"/>
              </a:rPr>
              <a:t>Allows for direct access to the data for AI/ML applications</a:t>
            </a:r>
            <a:endParaRPr sz="2700" dirty="0">
              <a:latin typeface="Calibri"/>
              <a:cs typeface="Calibri"/>
            </a:endParaRPr>
          </a:p>
          <a:p>
            <a:pPr>
              <a:lnSpc>
                <a:spcPct val="100000"/>
              </a:lnSpc>
              <a:spcBef>
                <a:spcPts val="45"/>
              </a:spcBef>
            </a:pPr>
            <a:endParaRPr sz="2300" dirty="0">
              <a:latin typeface="Calibri"/>
              <a:cs typeface="Calibri"/>
            </a:endParaRPr>
          </a:p>
        </p:txBody>
      </p:sp>
      <p:sp>
        <p:nvSpPr>
          <p:cNvPr id="4" name="object 4"/>
          <p:cNvSpPr txBox="1"/>
          <p:nvPr/>
        </p:nvSpPr>
        <p:spPr>
          <a:xfrm>
            <a:off x="6981598" y="5326986"/>
            <a:ext cx="3515360" cy="409575"/>
          </a:xfrm>
          <a:prstGeom prst="rect">
            <a:avLst/>
          </a:prstGeom>
        </p:spPr>
        <p:txBody>
          <a:bodyPr vert="horz" wrap="square" lIns="0" tIns="12065" rIns="0" bIns="0" rtlCol="0">
            <a:spAutoFit/>
          </a:bodyPr>
          <a:lstStyle/>
          <a:p>
            <a:pPr marL="12700" marR="5080">
              <a:lnSpc>
                <a:spcPct val="114599"/>
              </a:lnSpc>
              <a:spcBef>
                <a:spcPts val="95"/>
              </a:spcBef>
            </a:pPr>
            <a:r>
              <a:rPr sz="1100" dirty="0">
                <a:solidFill>
                  <a:srgbClr val="0A5293"/>
                </a:solidFill>
                <a:latin typeface="Calibri"/>
                <a:cs typeface="Calibri"/>
              </a:rPr>
              <a:t>The</a:t>
            </a:r>
            <a:r>
              <a:rPr sz="1100" spc="5" dirty="0">
                <a:solidFill>
                  <a:srgbClr val="0A5293"/>
                </a:solidFill>
                <a:latin typeface="Calibri"/>
                <a:cs typeface="Calibri"/>
              </a:rPr>
              <a:t> </a:t>
            </a:r>
            <a:r>
              <a:rPr sz="1100" dirty="0">
                <a:solidFill>
                  <a:srgbClr val="0A5293"/>
                </a:solidFill>
                <a:latin typeface="Calibri"/>
                <a:cs typeface="Calibri"/>
              </a:rPr>
              <a:t>OCEAN Initiative</a:t>
            </a:r>
            <a:r>
              <a:rPr sz="1100" spc="5" dirty="0">
                <a:solidFill>
                  <a:srgbClr val="0A5293"/>
                </a:solidFill>
                <a:latin typeface="Calibri"/>
                <a:cs typeface="Calibri"/>
              </a:rPr>
              <a:t> </a:t>
            </a:r>
            <a:r>
              <a:rPr sz="1100" dirty="0">
                <a:solidFill>
                  <a:srgbClr val="0A5293"/>
                </a:solidFill>
                <a:latin typeface="Calibri"/>
                <a:cs typeface="Calibri"/>
              </a:rPr>
              <a:t>will</a:t>
            </a:r>
            <a:r>
              <a:rPr sz="1100" spc="5" dirty="0">
                <a:solidFill>
                  <a:srgbClr val="0A5293"/>
                </a:solidFill>
                <a:latin typeface="Calibri"/>
                <a:cs typeface="Calibri"/>
              </a:rPr>
              <a:t> </a:t>
            </a:r>
            <a:r>
              <a:rPr sz="1100" dirty="0">
                <a:solidFill>
                  <a:srgbClr val="0A5293"/>
                </a:solidFill>
                <a:latin typeface="Calibri"/>
                <a:cs typeface="Calibri"/>
              </a:rPr>
              <a:t>break down barriers</a:t>
            </a:r>
            <a:r>
              <a:rPr sz="1100" spc="-10" dirty="0">
                <a:solidFill>
                  <a:srgbClr val="0A5293"/>
                </a:solidFill>
                <a:latin typeface="Calibri"/>
                <a:cs typeface="Calibri"/>
              </a:rPr>
              <a:t> </a:t>
            </a:r>
            <a:r>
              <a:rPr sz="1100" dirty="0">
                <a:solidFill>
                  <a:srgbClr val="0A5293"/>
                </a:solidFill>
                <a:latin typeface="Calibri"/>
                <a:cs typeface="Calibri"/>
              </a:rPr>
              <a:t>and </a:t>
            </a:r>
            <a:r>
              <a:rPr sz="1100" spc="-10" dirty="0">
                <a:solidFill>
                  <a:srgbClr val="0A5293"/>
                </a:solidFill>
                <a:latin typeface="Calibri"/>
                <a:cs typeface="Calibri"/>
              </a:rPr>
              <a:t>streamline information</a:t>
            </a:r>
            <a:r>
              <a:rPr sz="1100" spc="-45" dirty="0">
                <a:solidFill>
                  <a:srgbClr val="0A5293"/>
                </a:solidFill>
                <a:latin typeface="Calibri"/>
                <a:cs typeface="Calibri"/>
              </a:rPr>
              <a:t> </a:t>
            </a:r>
            <a:r>
              <a:rPr sz="1100" dirty="0">
                <a:solidFill>
                  <a:srgbClr val="0A5293"/>
                </a:solidFill>
                <a:latin typeface="Calibri"/>
                <a:cs typeface="Calibri"/>
              </a:rPr>
              <a:t>to</a:t>
            </a:r>
            <a:r>
              <a:rPr sz="1100" spc="-5" dirty="0">
                <a:solidFill>
                  <a:srgbClr val="0A5293"/>
                </a:solidFill>
                <a:latin typeface="Calibri"/>
                <a:cs typeface="Calibri"/>
              </a:rPr>
              <a:t> </a:t>
            </a:r>
            <a:r>
              <a:rPr sz="1100" dirty="0">
                <a:solidFill>
                  <a:srgbClr val="0A5293"/>
                </a:solidFill>
                <a:latin typeface="Calibri"/>
                <a:cs typeface="Calibri"/>
              </a:rPr>
              <a:t>make</a:t>
            </a:r>
            <a:r>
              <a:rPr sz="1100" spc="-15" dirty="0">
                <a:solidFill>
                  <a:srgbClr val="0A5293"/>
                </a:solidFill>
                <a:latin typeface="Calibri"/>
                <a:cs typeface="Calibri"/>
              </a:rPr>
              <a:t> </a:t>
            </a:r>
            <a:r>
              <a:rPr sz="1100" dirty="0">
                <a:solidFill>
                  <a:srgbClr val="0A5293"/>
                </a:solidFill>
                <a:latin typeface="Calibri"/>
                <a:cs typeface="Calibri"/>
              </a:rPr>
              <a:t>data work</a:t>
            </a:r>
            <a:r>
              <a:rPr sz="1100" spc="-10" dirty="0">
                <a:solidFill>
                  <a:srgbClr val="0A5293"/>
                </a:solidFill>
                <a:latin typeface="Calibri"/>
                <a:cs typeface="Calibri"/>
              </a:rPr>
              <a:t> </a:t>
            </a:r>
            <a:r>
              <a:rPr sz="1100" dirty="0">
                <a:solidFill>
                  <a:srgbClr val="0A5293"/>
                </a:solidFill>
                <a:latin typeface="Calibri"/>
                <a:cs typeface="Calibri"/>
              </a:rPr>
              <a:t>for NOAA</a:t>
            </a:r>
            <a:r>
              <a:rPr sz="1100" spc="10" dirty="0">
                <a:solidFill>
                  <a:srgbClr val="0A5293"/>
                </a:solidFill>
                <a:latin typeface="Calibri"/>
                <a:cs typeface="Calibri"/>
              </a:rPr>
              <a:t> </a:t>
            </a:r>
            <a:r>
              <a:rPr sz="1100" spc="-10" dirty="0">
                <a:solidFill>
                  <a:srgbClr val="0A5293"/>
                </a:solidFill>
                <a:latin typeface="Calibri"/>
                <a:cs typeface="Calibri"/>
              </a:rPr>
              <a:t>Fisheries.</a:t>
            </a:r>
            <a:endParaRPr sz="1100">
              <a:latin typeface="Calibri"/>
              <a:cs typeface="Calibri"/>
            </a:endParaRPr>
          </a:p>
        </p:txBody>
      </p:sp>
      <p:pic>
        <p:nvPicPr>
          <p:cNvPr id="5" name="object 5"/>
          <p:cNvPicPr/>
          <p:nvPr/>
        </p:nvPicPr>
        <p:blipFill>
          <a:blip r:embed="rId2" cstate="print"/>
          <a:stretch>
            <a:fillRect/>
          </a:stretch>
        </p:blipFill>
        <p:spPr>
          <a:xfrm>
            <a:off x="5762244" y="5032247"/>
            <a:ext cx="1014983" cy="1019555"/>
          </a:xfrm>
          <a:prstGeom prst="rect">
            <a:avLst/>
          </a:prstGeom>
        </p:spPr>
      </p:pic>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275"/>
              </a:lnSpc>
            </a:pPr>
            <a:r>
              <a:rPr dirty="0"/>
              <a:t>National</a:t>
            </a:r>
            <a:r>
              <a:rPr spc="-25" dirty="0"/>
              <a:t> </a:t>
            </a:r>
            <a:r>
              <a:rPr dirty="0"/>
              <a:t>Oceanic</a:t>
            </a:r>
            <a:r>
              <a:rPr spc="15" dirty="0"/>
              <a:t> </a:t>
            </a:r>
            <a:r>
              <a:rPr dirty="0"/>
              <a:t>and</a:t>
            </a:r>
            <a:r>
              <a:rPr spc="-10" dirty="0"/>
              <a:t> </a:t>
            </a:r>
            <a:r>
              <a:rPr dirty="0"/>
              <a:t>Atmospheric</a:t>
            </a:r>
            <a:r>
              <a:rPr spc="-20" dirty="0"/>
              <a:t> </a:t>
            </a:r>
            <a:r>
              <a:rPr dirty="0"/>
              <a:t>Administration</a:t>
            </a:r>
            <a:r>
              <a:rPr spc="250" dirty="0"/>
              <a:t> </a:t>
            </a:r>
            <a:r>
              <a:rPr dirty="0">
                <a:latin typeface="Cambria Math"/>
                <a:cs typeface="Cambria Math"/>
              </a:rPr>
              <a:t>⎸</a:t>
            </a:r>
            <a:r>
              <a:rPr dirty="0"/>
              <a:t>National</a:t>
            </a:r>
            <a:r>
              <a:rPr spc="-15" dirty="0"/>
              <a:t> </a:t>
            </a:r>
            <a:r>
              <a:rPr dirty="0"/>
              <a:t>Centers</a:t>
            </a:r>
            <a:r>
              <a:rPr spc="-20" dirty="0"/>
              <a:t> </a:t>
            </a:r>
            <a:r>
              <a:rPr dirty="0"/>
              <a:t>for</a:t>
            </a:r>
            <a:r>
              <a:rPr spc="-5" dirty="0"/>
              <a:t> </a:t>
            </a:r>
            <a:r>
              <a:rPr dirty="0"/>
              <a:t>Environmental</a:t>
            </a:r>
            <a:r>
              <a:rPr spc="-25" dirty="0"/>
              <a:t> </a:t>
            </a:r>
            <a:r>
              <a:rPr spc="-10" dirty="0"/>
              <a:t>Information</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spc="-25" dirty="0"/>
              <a:t>12</a:t>
            </a:fld>
            <a:endParaRPr spc="-2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8675" y="-34828"/>
            <a:ext cx="11341614" cy="1452479"/>
          </a:xfrm>
          <a:prstGeom prst="rect">
            <a:avLst/>
          </a:prstGeom>
        </p:spPr>
        <p:txBody>
          <a:bodyPr vert="horz" wrap="square" lIns="0" tIns="584992" rIns="0" bIns="0" rtlCol="0">
            <a:spAutoFit/>
          </a:bodyPr>
          <a:lstStyle/>
          <a:p>
            <a:pPr marL="29209">
              <a:lnSpc>
                <a:spcPct val="100000"/>
              </a:lnSpc>
              <a:spcBef>
                <a:spcPts val="105"/>
              </a:spcBef>
            </a:pPr>
            <a:r>
              <a:rPr sz="2800" b="1" dirty="0">
                <a:solidFill>
                  <a:srgbClr val="000000"/>
                </a:solidFill>
                <a:latin typeface="Calibri"/>
                <a:cs typeface="Calibri"/>
              </a:rPr>
              <a:t>Goal</a:t>
            </a:r>
            <a:r>
              <a:rPr sz="2800" b="1" spc="-25" dirty="0">
                <a:solidFill>
                  <a:srgbClr val="000000"/>
                </a:solidFill>
                <a:latin typeface="Calibri"/>
                <a:cs typeface="Calibri"/>
              </a:rPr>
              <a:t> </a:t>
            </a:r>
            <a:r>
              <a:rPr sz="2800" b="1" dirty="0">
                <a:solidFill>
                  <a:srgbClr val="000000"/>
                </a:solidFill>
                <a:latin typeface="Calibri"/>
                <a:cs typeface="Calibri"/>
              </a:rPr>
              <a:t>#2:</a:t>
            </a:r>
            <a:r>
              <a:rPr sz="2800" b="1" spc="-15" dirty="0">
                <a:solidFill>
                  <a:srgbClr val="000000"/>
                </a:solidFill>
                <a:latin typeface="Calibri"/>
                <a:cs typeface="Calibri"/>
              </a:rPr>
              <a:t> </a:t>
            </a:r>
            <a:r>
              <a:rPr sz="2800" b="1" dirty="0">
                <a:solidFill>
                  <a:srgbClr val="000000"/>
                </a:solidFill>
                <a:latin typeface="Calibri"/>
                <a:cs typeface="Calibri"/>
              </a:rPr>
              <a:t>Develop scientific</a:t>
            </a:r>
            <a:r>
              <a:rPr sz="2800" b="1" spc="-30" dirty="0">
                <a:solidFill>
                  <a:srgbClr val="000000"/>
                </a:solidFill>
                <a:latin typeface="Calibri"/>
                <a:cs typeface="Calibri"/>
              </a:rPr>
              <a:t> </a:t>
            </a:r>
            <a:r>
              <a:rPr sz="2800" b="1" dirty="0">
                <a:solidFill>
                  <a:srgbClr val="000000"/>
                </a:solidFill>
                <a:latin typeface="Calibri"/>
                <a:cs typeface="Calibri"/>
              </a:rPr>
              <a:t>products</a:t>
            </a:r>
            <a:r>
              <a:rPr sz="2800" b="1" spc="-35" dirty="0">
                <a:solidFill>
                  <a:srgbClr val="000000"/>
                </a:solidFill>
                <a:latin typeface="Calibri"/>
                <a:cs typeface="Calibri"/>
              </a:rPr>
              <a:t> </a:t>
            </a:r>
            <a:r>
              <a:rPr sz="2800" b="1" dirty="0">
                <a:solidFill>
                  <a:srgbClr val="000000"/>
                </a:solidFill>
                <a:latin typeface="Calibri"/>
                <a:cs typeface="Calibri"/>
              </a:rPr>
              <a:t>in</a:t>
            </a:r>
            <a:r>
              <a:rPr sz="2800" b="1" spc="-25" dirty="0">
                <a:solidFill>
                  <a:srgbClr val="000000"/>
                </a:solidFill>
                <a:latin typeface="Calibri"/>
                <a:cs typeface="Calibri"/>
              </a:rPr>
              <a:t> </a:t>
            </a:r>
            <a:r>
              <a:rPr sz="2800" b="1" spc="-10" dirty="0">
                <a:solidFill>
                  <a:srgbClr val="000000"/>
                </a:solidFill>
                <a:latin typeface="Calibri"/>
                <a:cs typeface="Calibri"/>
              </a:rPr>
              <a:t>cloud-</a:t>
            </a:r>
            <a:r>
              <a:rPr sz="2800" b="1" dirty="0">
                <a:solidFill>
                  <a:srgbClr val="000000"/>
                </a:solidFill>
                <a:latin typeface="Calibri"/>
                <a:cs typeface="Calibri"/>
              </a:rPr>
              <a:t>based</a:t>
            </a:r>
            <a:r>
              <a:rPr sz="2800" b="1" spc="-15" dirty="0">
                <a:solidFill>
                  <a:srgbClr val="000000"/>
                </a:solidFill>
                <a:latin typeface="Calibri"/>
                <a:cs typeface="Calibri"/>
              </a:rPr>
              <a:t> </a:t>
            </a:r>
            <a:br>
              <a:rPr lang="en-US" sz="2800" b="1" spc="-15" dirty="0">
                <a:solidFill>
                  <a:srgbClr val="000000"/>
                </a:solidFill>
                <a:latin typeface="Calibri"/>
                <a:cs typeface="Calibri"/>
              </a:rPr>
            </a:br>
            <a:r>
              <a:rPr sz="2800" b="1" spc="-10" dirty="0">
                <a:solidFill>
                  <a:srgbClr val="000000"/>
                </a:solidFill>
                <a:latin typeface="Calibri"/>
                <a:cs typeface="Calibri"/>
              </a:rPr>
              <a:t>workflows</a:t>
            </a:r>
            <a:endParaRPr sz="2800" dirty="0">
              <a:latin typeface="Calibri"/>
              <a:cs typeface="Calibri"/>
            </a:endParaRPr>
          </a:p>
        </p:txBody>
      </p:sp>
      <p:sp>
        <p:nvSpPr>
          <p:cNvPr id="3" name="object 3"/>
          <p:cNvSpPr txBox="1"/>
          <p:nvPr/>
        </p:nvSpPr>
        <p:spPr>
          <a:xfrm>
            <a:off x="431896" y="1501060"/>
            <a:ext cx="7171690" cy="1761123"/>
          </a:xfrm>
          <a:prstGeom prst="rect">
            <a:avLst/>
          </a:prstGeom>
        </p:spPr>
        <p:txBody>
          <a:bodyPr vert="horz" wrap="square" lIns="0" tIns="12065" rIns="0" bIns="0" rtlCol="0">
            <a:spAutoFit/>
          </a:bodyPr>
          <a:lstStyle/>
          <a:p>
            <a:pPr marL="12700" marR="5080">
              <a:lnSpc>
                <a:spcPct val="114999"/>
              </a:lnSpc>
              <a:spcBef>
                <a:spcPts val="95"/>
              </a:spcBef>
            </a:pPr>
            <a:r>
              <a:rPr sz="2000" dirty="0">
                <a:latin typeface="Calibri"/>
                <a:cs typeface="Calibri"/>
              </a:rPr>
              <a:t>In</a:t>
            </a:r>
            <a:r>
              <a:rPr sz="2000" spc="-25" dirty="0">
                <a:latin typeface="Calibri"/>
                <a:cs typeface="Calibri"/>
              </a:rPr>
              <a:t> </a:t>
            </a:r>
            <a:r>
              <a:rPr sz="2000" dirty="0">
                <a:latin typeface="Calibri"/>
                <a:cs typeface="Calibri"/>
              </a:rPr>
              <a:t>coordination</a:t>
            </a:r>
            <a:r>
              <a:rPr sz="2000" spc="-30" dirty="0">
                <a:latin typeface="Calibri"/>
                <a:cs typeface="Calibri"/>
              </a:rPr>
              <a:t> </a:t>
            </a:r>
            <a:r>
              <a:rPr sz="2000" dirty="0">
                <a:latin typeface="Calibri"/>
                <a:cs typeface="Calibri"/>
              </a:rPr>
              <a:t>with</a:t>
            </a:r>
            <a:r>
              <a:rPr sz="2000" spc="-15" dirty="0">
                <a:latin typeface="Calibri"/>
                <a:cs typeface="Calibri"/>
              </a:rPr>
              <a:t> </a:t>
            </a:r>
            <a:r>
              <a:rPr sz="2000" dirty="0">
                <a:latin typeface="Calibri"/>
                <a:cs typeface="Calibri"/>
              </a:rPr>
              <a:t>NOAA</a:t>
            </a:r>
            <a:r>
              <a:rPr sz="2000" spc="-25" dirty="0">
                <a:latin typeface="Calibri"/>
                <a:cs typeface="Calibri"/>
              </a:rPr>
              <a:t> </a:t>
            </a:r>
            <a:r>
              <a:rPr sz="2000" dirty="0">
                <a:latin typeface="Calibri"/>
                <a:cs typeface="Calibri"/>
              </a:rPr>
              <a:t>Fisheries</a:t>
            </a:r>
            <a:r>
              <a:rPr sz="2000" spc="25" dirty="0">
                <a:latin typeface="Calibri"/>
                <a:cs typeface="Calibri"/>
              </a:rPr>
              <a:t> </a:t>
            </a:r>
            <a:r>
              <a:rPr sz="2000" dirty="0">
                <a:latin typeface="Calibri"/>
                <a:cs typeface="Calibri"/>
              </a:rPr>
              <a:t>and</a:t>
            </a:r>
            <a:r>
              <a:rPr sz="2000" spc="-15" dirty="0">
                <a:latin typeface="Calibri"/>
                <a:cs typeface="Calibri"/>
              </a:rPr>
              <a:t> </a:t>
            </a:r>
            <a:r>
              <a:rPr sz="2000" dirty="0">
                <a:latin typeface="Calibri"/>
                <a:cs typeface="Calibri"/>
              </a:rPr>
              <a:t>the</a:t>
            </a:r>
            <a:r>
              <a:rPr sz="2000" spc="-20" dirty="0">
                <a:latin typeface="Calibri"/>
                <a:cs typeface="Calibri"/>
              </a:rPr>
              <a:t> </a:t>
            </a:r>
            <a:r>
              <a:rPr sz="2000" dirty="0">
                <a:latin typeface="Calibri"/>
                <a:cs typeface="Calibri"/>
              </a:rPr>
              <a:t>larger</a:t>
            </a:r>
            <a:r>
              <a:rPr sz="2000" spc="-10" dirty="0">
                <a:latin typeface="Calibri"/>
                <a:cs typeface="Calibri"/>
              </a:rPr>
              <a:t> </a:t>
            </a:r>
            <a:r>
              <a:rPr sz="2000" dirty="0">
                <a:latin typeface="Calibri"/>
                <a:cs typeface="Calibri"/>
              </a:rPr>
              <a:t>NOAA</a:t>
            </a:r>
            <a:r>
              <a:rPr sz="2000" spc="-25" dirty="0">
                <a:latin typeface="Calibri"/>
                <a:cs typeface="Calibri"/>
              </a:rPr>
              <a:t> </a:t>
            </a:r>
            <a:r>
              <a:rPr sz="2000" spc="-10" dirty="0">
                <a:latin typeface="Calibri"/>
                <a:cs typeface="Calibri"/>
              </a:rPr>
              <a:t>ocean </a:t>
            </a:r>
            <a:r>
              <a:rPr lang="en-US" sz="2000" dirty="0">
                <a:latin typeface="Calibri"/>
                <a:cs typeface="Calibri"/>
              </a:rPr>
              <a:t>science</a:t>
            </a:r>
            <a:r>
              <a:rPr sz="2000" spc="-20" dirty="0">
                <a:latin typeface="Calibri"/>
                <a:cs typeface="Calibri"/>
              </a:rPr>
              <a:t> </a:t>
            </a:r>
            <a:r>
              <a:rPr sz="2000" dirty="0">
                <a:latin typeface="Calibri"/>
                <a:cs typeface="Calibri"/>
              </a:rPr>
              <a:t>community,</a:t>
            </a:r>
            <a:r>
              <a:rPr sz="2000" spc="-40" dirty="0">
                <a:latin typeface="Calibri"/>
                <a:cs typeface="Calibri"/>
              </a:rPr>
              <a:t> </a:t>
            </a:r>
            <a:r>
              <a:rPr sz="2000" dirty="0">
                <a:latin typeface="Calibri"/>
                <a:cs typeface="Calibri"/>
              </a:rPr>
              <a:t>research/data</a:t>
            </a:r>
            <a:r>
              <a:rPr sz="2000" spc="-5" dirty="0">
                <a:latin typeface="Calibri"/>
                <a:cs typeface="Calibri"/>
              </a:rPr>
              <a:t> </a:t>
            </a:r>
            <a:r>
              <a:rPr sz="2000" dirty="0">
                <a:latin typeface="Calibri"/>
                <a:cs typeface="Calibri"/>
              </a:rPr>
              <a:t>scientists will</a:t>
            </a:r>
            <a:r>
              <a:rPr sz="2000" spc="-10" dirty="0">
                <a:latin typeface="Calibri"/>
                <a:cs typeface="Calibri"/>
              </a:rPr>
              <a:t> </a:t>
            </a:r>
            <a:r>
              <a:rPr sz="2000" dirty="0">
                <a:latin typeface="Calibri"/>
                <a:cs typeface="Calibri"/>
              </a:rPr>
              <a:t>develop</a:t>
            </a:r>
            <a:r>
              <a:rPr sz="2000" spc="-25" dirty="0">
                <a:latin typeface="Calibri"/>
                <a:cs typeface="Calibri"/>
              </a:rPr>
              <a:t> </a:t>
            </a:r>
            <a:r>
              <a:rPr sz="2000" i="1" spc="-10" dirty="0">
                <a:latin typeface="Calibri"/>
                <a:cs typeface="Calibri"/>
              </a:rPr>
              <a:t>distributed cloud-</a:t>
            </a:r>
            <a:r>
              <a:rPr sz="2000" i="1" dirty="0">
                <a:latin typeface="Calibri"/>
                <a:cs typeface="Calibri"/>
              </a:rPr>
              <a:t>based</a:t>
            </a:r>
            <a:r>
              <a:rPr sz="2000" i="1" spc="-50" dirty="0">
                <a:latin typeface="Calibri"/>
                <a:cs typeface="Calibri"/>
              </a:rPr>
              <a:t> </a:t>
            </a:r>
            <a:r>
              <a:rPr sz="2000" i="1" dirty="0">
                <a:latin typeface="Calibri"/>
                <a:cs typeface="Calibri"/>
              </a:rPr>
              <a:t>workflows</a:t>
            </a:r>
            <a:r>
              <a:rPr sz="2000" i="1" spc="-20" dirty="0">
                <a:latin typeface="Calibri"/>
                <a:cs typeface="Calibri"/>
              </a:rPr>
              <a:t> </a:t>
            </a:r>
            <a:r>
              <a:rPr lang="en-US" sz="2000" spc="-20" dirty="0">
                <a:latin typeface="Calibri"/>
                <a:cs typeface="Calibri"/>
              </a:rPr>
              <a:t>based on the USM Data Assembly Hub </a:t>
            </a:r>
            <a:r>
              <a:rPr sz="2000" dirty="0">
                <a:latin typeface="Calibri"/>
                <a:cs typeface="Calibri"/>
              </a:rPr>
              <a:t>that</a:t>
            </a:r>
            <a:r>
              <a:rPr sz="2000" spc="-5" dirty="0">
                <a:latin typeface="Calibri"/>
                <a:cs typeface="Calibri"/>
              </a:rPr>
              <a:t> </a:t>
            </a:r>
            <a:r>
              <a:rPr sz="2000" dirty="0">
                <a:latin typeface="Calibri"/>
                <a:cs typeface="Calibri"/>
              </a:rPr>
              <a:t>add</a:t>
            </a:r>
            <a:r>
              <a:rPr sz="2000" spc="-5" dirty="0">
                <a:latin typeface="Calibri"/>
                <a:cs typeface="Calibri"/>
              </a:rPr>
              <a:t> </a:t>
            </a:r>
            <a:r>
              <a:rPr sz="2000" dirty="0">
                <a:latin typeface="Calibri"/>
                <a:cs typeface="Calibri"/>
              </a:rPr>
              <a:t>value and</a:t>
            </a:r>
            <a:r>
              <a:rPr sz="2000" spc="-10" dirty="0">
                <a:latin typeface="Calibri"/>
                <a:cs typeface="Calibri"/>
              </a:rPr>
              <a:t> </a:t>
            </a:r>
            <a:r>
              <a:rPr sz="2000" dirty="0">
                <a:latin typeface="Calibri"/>
                <a:cs typeface="Calibri"/>
              </a:rPr>
              <a:t>understanding</a:t>
            </a:r>
            <a:r>
              <a:rPr sz="2000" spc="-20" dirty="0">
                <a:latin typeface="Calibri"/>
                <a:cs typeface="Calibri"/>
              </a:rPr>
              <a:t> </a:t>
            </a:r>
            <a:r>
              <a:rPr sz="2000" dirty="0">
                <a:latin typeface="Calibri"/>
                <a:cs typeface="Calibri"/>
              </a:rPr>
              <a:t>to</a:t>
            </a:r>
            <a:r>
              <a:rPr sz="2000" spc="-10" dirty="0">
                <a:latin typeface="Calibri"/>
                <a:cs typeface="Calibri"/>
              </a:rPr>
              <a:t> </a:t>
            </a:r>
            <a:r>
              <a:rPr sz="2000" spc="-25" dirty="0">
                <a:latin typeface="Calibri"/>
                <a:cs typeface="Calibri"/>
              </a:rPr>
              <a:t>the </a:t>
            </a:r>
            <a:r>
              <a:rPr sz="2000" dirty="0">
                <a:latin typeface="Calibri"/>
                <a:cs typeface="Calibri"/>
              </a:rPr>
              <a:t>collective</a:t>
            </a:r>
            <a:r>
              <a:rPr sz="2000" spc="-20" dirty="0">
                <a:latin typeface="Calibri"/>
                <a:cs typeface="Calibri"/>
              </a:rPr>
              <a:t> </a:t>
            </a:r>
            <a:r>
              <a:rPr sz="2000" dirty="0">
                <a:latin typeface="Calibri"/>
                <a:cs typeface="Calibri"/>
              </a:rPr>
              <a:t>ocean</a:t>
            </a:r>
            <a:r>
              <a:rPr sz="2000" spc="-20" dirty="0">
                <a:latin typeface="Calibri"/>
                <a:cs typeface="Calibri"/>
              </a:rPr>
              <a:t> </a:t>
            </a:r>
            <a:r>
              <a:rPr sz="2000" dirty="0">
                <a:latin typeface="Calibri"/>
                <a:cs typeface="Calibri"/>
              </a:rPr>
              <a:t>acoustic</a:t>
            </a:r>
            <a:r>
              <a:rPr sz="2000" spc="-10" dirty="0">
                <a:latin typeface="Calibri"/>
                <a:cs typeface="Calibri"/>
              </a:rPr>
              <a:t> </a:t>
            </a:r>
            <a:r>
              <a:rPr sz="2000" dirty="0">
                <a:latin typeface="Calibri"/>
                <a:cs typeface="Calibri"/>
              </a:rPr>
              <a:t>archive</a:t>
            </a:r>
            <a:r>
              <a:rPr sz="2000" spc="-15" dirty="0">
                <a:latin typeface="Calibri"/>
                <a:cs typeface="Calibri"/>
              </a:rPr>
              <a:t> </a:t>
            </a:r>
            <a:r>
              <a:rPr sz="2000" dirty="0">
                <a:latin typeface="Calibri"/>
                <a:cs typeface="Calibri"/>
              </a:rPr>
              <a:t>under</a:t>
            </a:r>
            <a:r>
              <a:rPr sz="2000" spc="-25" dirty="0">
                <a:latin typeface="Calibri"/>
                <a:cs typeface="Calibri"/>
              </a:rPr>
              <a:t> </a:t>
            </a:r>
            <a:r>
              <a:rPr sz="2000" dirty="0">
                <a:latin typeface="Calibri"/>
                <a:cs typeface="Calibri"/>
              </a:rPr>
              <a:t>this</a:t>
            </a:r>
            <a:r>
              <a:rPr sz="2000" spc="-15" dirty="0">
                <a:latin typeface="Calibri"/>
                <a:cs typeface="Calibri"/>
              </a:rPr>
              <a:t> </a:t>
            </a:r>
            <a:r>
              <a:rPr sz="2000" spc="-10" dirty="0">
                <a:latin typeface="Calibri"/>
                <a:cs typeface="Calibri"/>
              </a:rPr>
              <a:t>initiative.</a:t>
            </a:r>
            <a:endParaRPr sz="2000" dirty="0">
              <a:latin typeface="Calibri"/>
              <a:cs typeface="Calibri"/>
            </a:endParaRPr>
          </a:p>
        </p:txBody>
      </p:sp>
      <p:sp>
        <p:nvSpPr>
          <p:cNvPr id="4" name="object 4"/>
          <p:cNvSpPr txBox="1"/>
          <p:nvPr/>
        </p:nvSpPr>
        <p:spPr>
          <a:xfrm>
            <a:off x="431896" y="3429000"/>
            <a:ext cx="7228205" cy="2469009"/>
          </a:xfrm>
          <a:prstGeom prst="rect">
            <a:avLst/>
          </a:prstGeom>
        </p:spPr>
        <p:txBody>
          <a:bodyPr vert="horz" wrap="square" lIns="0" tIns="12065" rIns="0" bIns="0" rtlCol="0">
            <a:spAutoFit/>
          </a:bodyPr>
          <a:lstStyle/>
          <a:p>
            <a:pPr marL="12700" marR="5080">
              <a:lnSpc>
                <a:spcPct val="114999"/>
              </a:lnSpc>
              <a:spcBef>
                <a:spcPts val="95"/>
              </a:spcBef>
            </a:pPr>
            <a:r>
              <a:rPr sz="2000" dirty="0">
                <a:latin typeface="Calibri"/>
                <a:cs typeface="Calibri"/>
              </a:rPr>
              <a:t>This</a:t>
            </a:r>
            <a:r>
              <a:rPr sz="2000" spc="-30" dirty="0">
                <a:latin typeface="Calibri"/>
                <a:cs typeface="Calibri"/>
              </a:rPr>
              <a:t> </a:t>
            </a:r>
            <a:r>
              <a:rPr sz="2000" dirty="0">
                <a:latin typeface="Calibri"/>
                <a:cs typeface="Calibri"/>
              </a:rPr>
              <a:t>initiative’s</a:t>
            </a:r>
            <a:r>
              <a:rPr sz="2000" spc="15" dirty="0">
                <a:latin typeface="Calibri"/>
                <a:cs typeface="Calibri"/>
              </a:rPr>
              <a:t> </a:t>
            </a:r>
            <a:r>
              <a:rPr sz="2000" dirty="0">
                <a:latin typeface="Calibri"/>
                <a:cs typeface="Calibri"/>
              </a:rPr>
              <a:t>scientific processing</a:t>
            </a:r>
            <a:r>
              <a:rPr sz="2000" spc="-15" dirty="0">
                <a:latin typeface="Calibri"/>
                <a:cs typeface="Calibri"/>
              </a:rPr>
              <a:t> </a:t>
            </a:r>
            <a:r>
              <a:rPr sz="2000" dirty="0">
                <a:latin typeface="Calibri"/>
                <a:cs typeface="Calibri"/>
              </a:rPr>
              <a:t>routines</a:t>
            </a:r>
            <a:r>
              <a:rPr sz="2000" spc="-25" dirty="0">
                <a:latin typeface="Calibri"/>
                <a:cs typeface="Calibri"/>
              </a:rPr>
              <a:t> </a:t>
            </a:r>
            <a:r>
              <a:rPr sz="2000" dirty="0">
                <a:latin typeface="Calibri"/>
                <a:cs typeface="Calibri"/>
              </a:rPr>
              <a:t>established</a:t>
            </a:r>
            <a:r>
              <a:rPr sz="2000" spc="-5" dirty="0">
                <a:latin typeface="Calibri"/>
                <a:cs typeface="Calibri"/>
              </a:rPr>
              <a:t> </a:t>
            </a:r>
            <a:r>
              <a:rPr sz="2000" dirty="0">
                <a:latin typeface="Calibri"/>
                <a:cs typeface="Calibri"/>
              </a:rPr>
              <a:t>in</a:t>
            </a:r>
            <a:r>
              <a:rPr sz="2000" spc="-15" dirty="0">
                <a:latin typeface="Calibri"/>
                <a:cs typeface="Calibri"/>
              </a:rPr>
              <a:t> </a:t>
            </a:r>
            <a:r>
              <a:rPr sz="2000" dirty="0">
                <a:latin typeface="Calibri"/>
                <a:cs typeface="Calibri"/>
              </a:rPr>
              <a:t>a</a:t>
            </a:r>
            <a:r>
              <a:rPr sz="2000" spc="-15" dirty="0">
                <a:latin typeface="Calibri"/>
                <a:cs typeface="Calibri"/>
              </a:rPr>
              <a:t> </a:t>
            </a:r>
            <a:r>
              <a:rPr sz="2000" spc="-10" dirty="0">
                <a:latin typeface="Calibri"/>
                <a:cs typeface="Calibri"/>
              </a:rPr>
              <a:t>scalable, cost-</a:t>
            </a:r>
            <a:r>
              <a:rPr sz="2000" dirty="0">
                <a:latin typeface="Calibri"/>
                <a:cs typeface="Calibri"/>
              </a:rPr>
              <a:t>effective,</a:t>
            </a:r>
            <a:r>
              <a:rPr sz="2000" spc="-5" dirty="0">
                <a:latin typeface="Calibri"/>
                <a:cs typeface="Calibri"/>
              </a:rPr>
              <a:t> </a:t>
            </a:r>
            <a:r>
              <a:rPr sz="2000" dirty="0">
                <a:latin typeface="Calibri"/>
                <a:cs typeface="Calibri"/>
              </a:rPr>
              <a:t>cloud</a:t>
            </a:r>
            <a:r>
              <a:rPr sz="2000" spc="-15" dirty="0">
                <a:latin typeface="Calibri"/>
                <a:cs typeface="Calibri"/>
              </a:rPr>
              <a:t> </a:t>
            </a:r>
            <a:r>
              <a:rPr sz="2000" dirty="0">
                <a:latin typeface="Calibri"/>
                <a:cs typeface="Calibri"/>
              </a:rPr>
              <a:t>environment</a:t>
            </a:r>
            <a:r>
              <a:rPr sz="2000" spc="-20" dirty="0">
                <a:latin typeface="Calibri"/>
                <a:cs typeface="Calibri"/>
              </a:rPr>
              <a:t> </a:t>
            </a:r>
            <a:r>
              <a:rPr sz="2000" dirty="0">
                <a:latin typeface="Calibri"/>
                <a:cs typeface="Calibri"/>
              </a:rPr>
              <a:t>and</a:t>
            </a:r>
            <a:r>
              <a:rPr sz="2000" spc="-15" dirty="0">
                <a:latin typeface="Calibri"/>
                <a:cs typeface="Calibri"/>
              </a:rPr>
              <a:t> </a:t>
            </a:r>
            <a:r>
              <a:rPr sz="2000" dirty="0">
                <a:latin typeface="Calibri"/>
                <a:cs typeface="Calibri"/>
              </a:rPr>
              <a:t>connected</a:t>
            </a:r>
            <a:r>
              <a:rPr sz="2000" spc="-25" dirty="0">
                <a:latin typeface="Calibri"/>
                <a:cs typeface="Calibri"/>
              </a:rPr>
              <a:t> </a:t>
            </a:r>
            <a:r>
              <a:rPr sz="2000" dirty="0">
                <a:latin typeface="Calibri"/>
                <a:cs typeface="Calibri"/>
              </a:rPr>
              <a:t>to</a:t>
            </a:r>
            <a:r>
              <a:rPr sz="2000" spc="-20" dirty="0">
                <a:latin typeface="Calibri"/>
                <a:cs typeface="Calibri"/>
              </a:rPr>
              <a:t> </a:t>
            </a:r>
            <a:r>
              <a:rPr sz="2000" dirty="0">
                <a:latin typeface="Calibri"/>
                <a:cs typeface="Calibri"/>
              </a:rPr>
              <a:t>large</a:t>
            </a:r>
            <a:r>
              <a:rPr sz="2000" spc="-10" dirty="0">
                <a:latin typeface="Calibri"/>
                <a:cs typeface="Calibri"/>
              </a:rPr>
              <a:t> centralized </a:t>
            </a:r>
            <a:r>
              <a:rPr sz="2000" dirty="0">
                <a:latin typeface="Calibri"/>
                <a:cs typeface="Calibri"/>
              </a:rPr>
              <a:t>repositories of</a:t>
            </a:r>
            <a:r>
              <a:rPr sz="2000" spc="-25" dirty="0">
                <a:latin typeface="Calibri"/>
                <a:cs typeface="Calibri"/>
              </a:rPr>
              <a:t> </a:t>
            </a:r>
            <a:r>
              <a:rPr sz="2000" dirty="0">
                <a:latin typeface="Calibri"/>
                <a:cs typeface="Calibri"/>
              </a:rPr>
              <a:t>data</a:t>
            </a:r>
            <a:r>
              <a:rPr sz="2000" spc="-25" dirty="0">
                <a:latin typeface="Calibri"/>
                <a:cs typeface="Calibri"/>
              </a:rPr>
              <a:t> </a:t>
            </a:r>
            <a:r>
              <a:rPr sz="2000" dirty="0">
                <a:latin typeface="Calibri"/>
                <a:cs typeface="Calibri"/>
              </a:rPr>
              <a:t>will</a:t>
            </a:r>
            <a:r>
              <a:rPr sz="2000" spc="-5" dirty="0">
                <a:latin typeface="Calibri"/>
                <a:cs typeface="Calibri"/>
              </a:rPr>
              <a:t> </a:t>
            </a:r>
            <a:r>
              <a:rPr sz="2000" dirty="0">
                <a:latin typeface="Calibri"/>
                <a:cs typeface="Calibri"/>
              </a:rPr>
              <a:t>support</a:t>
            </a:r>
            <a:r>
              <a:rPr sz="2000" spc="-20" dirty="0">
                <a:latin typeface="Calibri"/>
                <a:cs typeface="Calibri"/>
              </a:rPr>
              <a:t> </a:t>
            </a:r>
            <a:r>
              <a:rPr sz="2000" dirty="0">
                <a:latin typeface="Calibri"/>
                <a:cs typeface="Calibri"/>
              </a:rPr>
              <a:t>NOAA</a:t>
            </a:r>
            <a:r>
              <a:rPr sz="2000" spc="-35" dirty="0">
                <a:latin typeface="Calibri"/>
                <a:cs typeface="Calibri"/>
              </a:rPr>
              <a:t> </a:t>
            </a:r>
            <a:r>
              <a:rPr sz="2000" dirty="0">
                <a:latin typeface="Calibri"/>
                <a:cs typeface="Calibri"/>
              </a:rPr>
              <a:t>Fisheries</a:t>
            </a:r>
            <a:r>
              <a:rPr sz="2000" spc="5" dirty="0">
                <a:latin typeface="Calibri"/>
                <a:cs typeface="Calibri"/>
              </a:rPr>
              <a:t> </a:t>
            </a:r>
            <a:r>
              <a:rPr sz="2000" spc="-25" dirty="0">
                <a:latin typeface="Calibri"/>
                <a:cs typeface="Calibri"/>
              </a:rPr>
              <a:t>in </a:t>
            </a:r>
            <a:r>
              <a:rPr sz="2000" dirty="0">
                <a:latin typeface="Calibri"/>
                <a:cs typeface="Calibri"/>
              </a:rPr>
              <a:t>developing</a:t>
            </a:r>
            <a:r>
              <a:rPr sz="2000" spc="-45" dirty="0">
                <a:latin typeface="Calibri"/>
                <a:cs typeface="Calibri"/>
              </a:rPr>
              <a:t> </a:t>
            </a:r>
            <a:r>
              <a:rPr sz="2000" dirty="0">
                <a:latin typeface="Calibri"/>
                <a:cs typeface="Calibri"/>
              </a:rPr>
              <a:t>fully</a:t>
            </a:r>
            <a:r>
              <a:rPr sz="2000" spc="-5" dirty="0">
                <a:latin typeface="Calibri"/>
                <a:cs typeface="Calibri"/>
              </a:rPr>
              <a:t> </a:t>
            </a:r>
            <a:r>
              <a:rPr sz="2000" dirty="0">
                <a:latin typeface="Calibri"/>
                <a:cs typeface="Calibri"/>
              </a:rPr>
              <a:t>automated</a:t>
            </a:r>
            <a:r>
              <a:rPr sz="2000" spc="-20" dirty="0">
                <a:latin typeface="Calibri"/>
                <a:cs typeface="Calibri"/>
              </a:rPr>
              <a:t> </a:t>
            </a:r>
            <a:r>
              <a:rPr sz="2000" dirty="0">
                <a:latin typeface="Calibri"/>
                <a:cs typeface="Calibri"/>
              </a:rPr>
              <a:t>end</a:t>
            </a:r>
            <a:r>
              <a:rPr sz="2000" spc="-15" dirty="0">
                <a:latin typeface="Calibri"/>
                <a:cs typeface="Calibri"/>
              </a:rPr>
              <a:t> </a:t>
            </a:r>
            <a:r>
              <a:rPr sz="2000" dirty="0">
                <a:latin typeface="Calibri"/>
                <a:cs typeface="Calibri"/>
              </a:rPr>
              <a:t>to</a:t>
            </a:r>
            <a:r>
              <a:rPr sz="2000" spc="-25" dirty="0">
                <a:latin typeface="Calibri"/>
                <a:cs typeface="Calibri"/>
              </a:rPr>
              <a:t> </a:t>
            </a:r>
            <a:r>
              <a:rPr sz="2000" dirty="0">
                <a:latin typeface="Calibri"/>
                <a:cs typeface="Calibri"/>
              </a:rPr>
              <a:t>end</a:t>
            </a:r>
            <a:r>
              <a:rPr sz="2000" spc="-15" dirty="0">
                <a:latin typeface="Calibri"/>
                <a:cs typeface="Calibri"/>
              </a:rPr>
              <a:t> </a:t>
            </a:r>
            <a:r>
              <a:rPr sz="2000" dirty="0">
                <a:latin typeface="Calibri"/>
                <a:cs typeface="Calibri"/>
              </a:rPr>
              <a:t>solutions</a:t>
            </a:r>
            <a:r>
              <a:rPr sz="2000" spc="-15" dirty="0">
                <a:latin typeface="Calibri"/>
                <a:cs typeface="Calibri"/>
              </a:rPr>
              <a:t> </a:t>
            </a:r>
            <a:r>
              <a:rPr sz="2000" dirty="0">
                <a:latin typeface="Calibri"/>
                <a:cs typeface="Calibri"/>
              </a:rPr>
              <a:t>for</a:t>
            </a:r>
            <a:r>
              <a:rPr sz="2000" spc="-20" dirty="0">
                <a:latin typeface="Calibri"/>
                <a:cs typeface="Calibri"/>
              </a:rPr>
              <a:t> </a:t>
            </a:r>
            <a:r>
              <a:rPr sz="2000" spc="-10" dirty="0">
                <a:latin typeface="Calibri"/>
                <a:cs typeface="Calibri"/>
              </a:rPr>
              <a:t>monitoring, </a:t>
            </a:r>
            <a:r>
              <a:rPr sz="2000" dirty="0">
                <a:latin typeface="Calibri"/>
                <a:cs typeface="Calibri"/>
              </a:rPr>
              <a:t>including</a:t>
            </a:r>
            <a:r>
              <a:rPr sz="2000" spc="-40" dirty="0">
                <a:latin typeface="Calibri"/>
                <a:cs typeface="Calibri"/>
              </a:rPr>
              <a:t> </a:t>
            </a:r>
            <a:r>
              <a:rPr sz="2000" dirty="0">
                <a:latin typeface="Calibri"/>
                <a:cs typeface="Calibri"/>
              </a:rPr>
              <a:t>automated</a:t>
            </a:r>
            <a:r>
              <a:rPr sz="2000" spc="-10" dirty="0">
                <a:latin typeface="Calibri"/>
                <a:cs typeface="Calibri"/>
              </a:rPr>
              <a:t> </a:t>
            </a:r>
            <a:r>
              <a:rPr sz="2000" dirty="0">
                <a:latin typeface="Calibri"/>
                <a:cs typeface="Calibri"/>
              </a:rPr>
              <a:t>species</a:t>
            </a:r>
            <a:r>
              <a:rPr sz="2000" spc="-5" dirty="0">
                <a:latin typeface="Calibri"/>
                <a:cs typeface="Calibri"/>
              </a:rPr>
              <a:t> </a:t>
            </a:r>
            <a:r>
              <a:rPr sz="2000" dirty="0">
                <a:latin typeface="Calibri"/>
                <a:cs typeface="Calibri"/>
              </a:rPr>
              <a:t>composition</a:t>
            </a:r>
            <a:r>
              <a:rPr sz="2000" spc="-15" dirty="0">
                <a:latin typeface="Calibri"/>
                <a:cs typeface="Calibri"/>
              </a:rPr>
              <a:t> </a:t>
            </a:r>
            <a:r>
              <a:rPr sz="2000" dirty="0">
                <a:latin typeface="Calibri"/>
                <a:cs typeface="Calibri"/>
              </a:rPr>
              <a:t>and</a:t>
            </a:r>
            <a:r>
              <a:rPr sz="2000" spc="-20" dirty="0">
                <a:latin typeface="Calibri"/>
                <a:cs typeface="Calibri"/>
              </a:rPr>
              <a:t> </a:t>
            </a:r>
            <a:r>
              <a:rPr sz="2000" dirty="0">
                <a:latin typeface="Calibri"/>
                <a:cs typeface="Calibri"/>
              </a:rPr>
              <a:t>products</a:t>
            </a:r>
            <a:r>
              <a:rPr sz="2000" spc="-40" dirty="0">
                <a:latin typeface="Calibri"/>
                <a:cs typeface="Calibri"/>
              </a:rPr>
              <a:t> </a:t>
            </a:r>
            <a:r>
              <a:rPr sz="2000" dirty="0">
                <a:latin typeface="Calibri"/>
                <a:cs typeface="Calibri"/>
              </a:rPr>
              <a:t>that</a:t>
            </a:r>
            <a:r>
              <a:rPr sz="2000" spc="-10" dirty="0">
                <a:latin typeface="Calibri"/>
                <a:cs typeface="Calibri"/>
              </a:rPr>
              <a:t> impact </a:t>
            </a:r>
            <a:r>
              <a:rPr sz="2000" dirty="0">
                <a:latin typeface="Calibri"/>
                <a:cs typeface="Calibri"/>
              </a:rPr>
              <a:t>fisheries. Through</a:t>
            </a:r>
            <a:r>
              <a:rPr sz="2000" spc="-35" dirty="0">
                <a:latin typeface="Calibri"/>
                <a:cs typeface="Calibri"/>
              </a:rPr>
              <a:t> </a:t>
            </a:r>
            <a:r>
              <a:rPr sz="2000" dirty="0">
                <a:latin typeface="Calibri"/>
                <a:cs typeface="Calibri"/>
              </a:rPr>
              <a:t>the</a:t>
            </a:r>
            <a:r>
              <a:rPr sz="2000" spc="-10" dirty="0">
                <a:latin typeface="Calibri"/>
                <a:cs typeface="Calibri"/>
              </a:rPr>
              <a:t> </a:t>
            </a:r>
            <a:r>
              <a:rPr sz="2000" dirty="0">
                <a:latin typeface="Calibri"/>
                <a:cs typeface="Calibri"/>
              </a:rPr>
              <a:t>use</a:t>
            </a:r>
            <a:r>
              <a:rPr sz="2000" spc="-10" dirty="0">
                <a:latin typeface="Calibri"/>
                <a:cs typeface="Calibri"/>
              </a:rPr>
              <a:t> </a:t>
            </a:r>
            <a:r>
              <a:rPr sz="2000" dirty="0">
                <a:latin typeface="Calibri"/>
                <a:cs typeface="Calibri"/>
              </a:rPr>
              <a:t>of</a:t>
            </a:r>
            <a:r>
              <a:rPr sz="2000" spc="-20" dirty="0">
                <a:latin typeface="Calibri"/>
                <a:cs typeface="Calibri"/>
              </a:rPr>
              <a:t> </a:t>
            </a:r>
            <a:r>
              <a:rPr sz="2000" dirty="0">
                <a:latin typeface="Calibri"/>
                <a:cs typeface="Calibri"/>
              </a:rPr>
              <a:t>AI,</a:t>
            </a:r>
            <a:r>
              <a:rPr sz="2000" spc="-15" dirty="0">
                <a:latin typeface="Calibri"/>
                <a:cs typeface="Calibri"/>
              </a:rPr>
              <a:t> </a:t>
            </a:r>
            <a:r>
              <a:rPr sz="2000" dirty="0">
                <a:latin typeface="Calibri"/>
                <a:cs typeface="Calibri"/>
              </a:rPr>
              <a:t>scientists</a:t>
            </a:r>
            <a:r>
              <a:rPr sz="2000" spc="10" dirty="0">
                <a:latin typeface="Calibri"/>
                <a:cs typeface="Calibri"/>
              </a:rPr>
              <a:t> </a:t>
            </a:r>
            <a:r>
              <a:rPr sz="2000" dirty="0">
                <a:latin typeface="Calibri"/>
                <a:cs typeface="Calibri"/>
              </a:rPr>
              <a:t>will be</a:t>
            </a:r>
            <a:r>
              <a:rPr sz="2000" spc="-20" dirty="0">
                <a:latin typeface="Calibri"/>
                <a:cs typeface="Calibri"/>
              </a:rPr>
              <a:t> </a:t>
            </a:r>
            <a:r>
              <a:rPr sz="2000" dirty="0">
                <a:latin typeface="Calibri"/>
                <a:cs typeface="Calibri"/>
              </a:rPr>
              <a:t>able</a:t>
            </a:r>
            <a:r>
              <a:rPr sz="2000" spc="-10" dirty="0">
                <a:latin typeface="Calibri"/>
                <a:cs typeface="Calibri"/>
              </a:rPr>
              <a:t> </a:t>
            </a:r>
            <a:r>
              <a:rPr sz="2000" dirty="0">
                <a:latin typeface="Calibri"/>
                <a:cs typeface="Calibri"/>
              </a:rPr>
              <a:t>to</a:t>
            </a:r>
            <a:r>
              <a:rPr sz="2000" spc="-10" dirty="0">
                <a:latin typeface="Calibri"/>
                <a:cs typeface="Calibri"/>
              </a:rPr>
              <a:t> </a:t>
            </a:r>
            <a:r>
              <a:rPr sz="2000" dirty="0">
                <a:latin typeface="Calibri"/>
                <a:cs typeface="Calibri"/>
              </a:rPr>
              <a:t>get</a:t>
            </a:r>
            <a:r>
              <a:rPr sz="2000" spc="-15" dirty="0">
                <a:latin typeface="Calibri"/>
                <a:cs typeface="Calibri"/>
              </a:rPr>
              <a:t> </a:t>
            </a:r>
            <a:r>
              <a:rPr sz="2000" spc="-25" dirty="0">
                <a:latin typeface="Calibri"/>
                <a:cs typeface="Calibri"/>
              </a:rPr>
              <a:t>to </a:t>
            </a:r>
            <a:r>
              <a:rPr sz="2000" dirty="0">
                <a:latin typeface="Calibri"/>
                <a:cs typeface="Calibri"/>
              </a:rPr>
              <a:t>answers</a:t>
            </a:r>
            <a:r>
              <a:rPr sz="2000" spc="-20" dirty="0">
                <a:latin typeface="Calibri"/>
                <a:cs typeface="Calibri"/>
              </a:rPr>
              <a:t> </a:t>
            </a:r>
            <a:r>
              <a:rPr sz="2000" dirty="0">
                <a:latin typeface="Calibri"/>
                <a:cs typeface="Calibri"/>
              </a:rPr>
              <a:t>faster</a:t>
            </a:r>
            <a:r>
              <a:rPr sz="2000" spc="-5" dirty="0">
                <a:latin typeface="Calibri"/>
                <a:cs typeface="Calibri"/>
              </a:rPr>
              <a:t> </a:t>
            </a:r>
            <a:r>
              <a:rPr sz="2000" dirty="0">
                <a:latin typeface="Calibri"/>
                <a:cs typeface="Calibri"/>
              </a:rPr>
              <a:t>and</a:t>
            </a:r>
            <a:r>
              <a:rPr sz="2000" spc="-20" dirty="0">
                <a:latin typeface="Calibri"/>
                <a:cs typeface="Calibri"/>
              </a:rPr>
              <a:t> </a:t>
            </a:r>
            <a:r>
              <a:rPr sz="2000" dirty="0">
                <a:latin typeface="Calibri"/>
                <a:cs typeface="Calibri"/>
              </a:rPr>
              <a:t>more</a:t>
            </a:r>
            <a:r>
              <a:rPr sz="2000" spc="-15" dirty="0">
                <a:latin typeface="Calibri"/>
                <a:cs typeface="Calibri"/>
              </a:rPr>
              <a:t> </a:t>
            </a:r>
            <a:r>
              <a:rPr sz="2000" dirty="0">
                <a:latin typeface="Calibri"/>
                <a:cs typeface="Calibri"/>
              </a:rPr>
              <a:t>accurately</a:t>
            </a:r>
            <a:r>
              <a:rPr sz="2000" spc="-15" dirty="0">
                <a:latin typeface="Calibri"/>
                <a:cs typeface="Calibri"/>
              </a:rPr>
              <a:t> </a:t>
            </a:r>
            <a:r>
              <a:rPr sz="2000" dirty="0">
                <a:latin typeface="Calibri"/>
                <a:cs typeface="Calibri"/>
              </a:rPr>
              <a:t>leading</a:t>
            </a:r>
            <a:r>
              <a:rPr sz="2000" spc="-15" dirty="0">
                <a:latin typeface="Calibri"/>
                <a:cs typeface="Calibri"/>
              </a:rPr>
              <a:t> </a:t>
            </a:r>
            <a:r>
              <a:rPr sz="2000" dirty="0">
                <a:latin typeface="Calibri"/>
                <a:cs typeface="Calibri"/>
              </a:rPr>
              <a:t>to</a:t>
            </a:r>
            <a:r>
              <a:rPr sz="2000" spc="-20" dirty="0">
                <a:latin typeface="Calibri"/>
                <a:cs typeface="Calibri"/>
              </a:rPr>
              <a:t> </a:t>
            </a:r>
            <a:r>
              <a:rPr sz="2000" dirty="0">
                <a:latin typeface="Calibri"/>
                <a:cs typeface="Calibri"/>
              </a:rPr>
              <a:t>faster</a:t>
            </a:r>
            <a:r>
              <a:rPr sz="2000" spc="-5" dirty="0">
                <a:latin typeface="Calibri"/>
                <a:cs typeface="Calibri"/>
              </a:rPr>
              <a:t> </a:t>
            </a:r>
            <a:r>
              <a:rPr sz="2000" spc="-10" dirty="0">
                <a:latin typeface="Calibri"/>
                <a:cs typeface="Calibri"/>
              </a:rPr>
              <a:t>management decisions.</a:t>
            </a:r>
            <a:endParaRPr sz="2000" dirty="0">
              <a:latin typeface="Calibri"/>
              <a:cs typeface="Calibri"/>
            </a:endParaRPr>
          </a:p>
        </p:txBody>
      </p:sp>
      <p:sp>
        <p:nvSpPr>
          <p:cNvPr id="5" name="object 5"/>
          <p:cNvSpPr txBox="1"/>
          <p:nvPr/>
        </p:nvSpPr>
        <p:spPr>
          <a:xfrm>
            <a:off x="8195085" y="3239161"/>
            <a:ext cx="3545204" cy="2723515"/>
          </a:xfrm>
          <a:prstGeom prst="rect">
            <a:avLst/>
          </a:prstGeom>
        </p:spPr>
        <p:txBody>
          <a:bodyPr vert="horz" wrap="square" lIns="0" tIns="36830" rIns="0" bIns="0" rtlCol="0">
            <a:spAutoFit/>
          </a:bodyPr>
          <a:lstStyle/>
          <a:p>
            <a:pPr marL="12700" algn="just">
              <a:lnSpc>
                <a:spcPct val="100000"/>
              </a:lnSpc>
              <a:spcBef>
                <a:spcPts val="290"/>
              </a:spcBef>
            </a:pPr>
            <a:r>
              <a:rPr sz="1100" b="1" i="1" dirty="0">
                <a:solidFill>
                  <a:srgbClr val="666666"/>
                </a:solidFill>
                <a:latin typeface="Calibri"/>
                <a:cs typeface="Calibri"/>
              </a:rPr>
              <a:t>Proven</a:t>
            </a:r>
            <a:r>
              <a:rPr sz="1100" b="1" i="1" spc="-40" dirty="0">
                <a:solidFill>
                  <a:srgbClr val="666666"/>
                </a:solidFill>
                <a:latin typeface="Calibri"/>
                <a:cs typeface="Calibri"/>
              </a:rPr>
              <a:t> </a:t>
            </a:r>
            <a:r>
              <a:rPr sz="1100" b="1" i="1" spc="-10" dirty="0">
                <a:solidFill>
                  <a:srgbClr val="666666"/>
                </a:solidFill>
                <a:latin typeface="Calibri"/>
                <a:cs typeface="Calibri"/>
              </a:rPr>
              <a:t>Success</a:t>
            </a:r>
            <a:endParaRPr sz="1100" dirty="0">
              <a:latin typeface="Calibri"/>
              <a:cs typeface="Calibri"/>
            </a:endParaRPr>
          </a:p>
          <a:p>
            <a:pPr marL="12700" algn="just">
              <a:lnSpc>
                <a:spcPct val="100000"/>
              </a:lnSpc>
              <a:spcBef>
                <a:spcPts val="195"/>
              </a:spcBef>
            </a:pPr>
            <a:r>
              <a:rPr sz="1100" i="1" dirty="0">
                <a:solidFill>
                  <a:srgbClr val="666666"/>
                </a:solidFill>
                <a:latin typeface="Calibri"/>
                <a:cs typeface="Calibri"/>
              </a:rPr>
              <a:t>Allen</a:t>
            </a:r>
            <a:r>
              <a:rPr sz="1100" i="1" spc="75" dirty="0">
                <a:solidFill>
                  <a:srgbClr val="666666"/>
                </a:solidFill>
                <a:latin typeface="Calibri"/>
                <a:cs typeface="Calibri"/>
              </a:rPr>
              <a:t> </a:t>
            </a:r>
            <a:r>
              <a:rPr sz="1100" i="1" dirty="0">
                <a:solidFill>
                  <a:srgbClr val="666666"/>
                </a:solidFill>
                <a:latin typeface="Calibri"/>
                <a:cs typeface="Calibri"/>
              </a:rPr>
              <a:t>et</a:t>
            </a:r>
            <a:r>
              <a:rPr sz="1100" i="1" spc="80" dirty="0">
                <a:solidFill>
                  <a:srgbClr val="666666"/>
                </a:solidFill>
                <a:latin typeface="Calibri"/>
                <a:cs typeface="Calibri"/>
              </a:rPr>
              <a:t> </a:t>
            </a:r>
            <a:r>
              <a:rPr sz="1100" i="1" dirty="0">
                <a:solidFill>
                  <a:srgbClr val="666666"/>
                </a:solidFill>
                <a:latin typeface="Calibri"/>
                <a:cs typeface="Calibri"/>
              </a:rPr>
              <a:t>al.</a:t>
            </a:r>
            <a:r>
              <a:rPr sz="1100" i="1" spc="90" dirty="0">
                <a:solidFill>
                  <a:srgbClr val="666666"/>
                </a:solidFill>
                <a:latin typeface="Calibri"/>
                <a:cs typeface="Calibri"/>
              </a:rPr>
              <a:t> </a:t>
            </a:r>
            <a:r>
              <a:rPr sz="1100" i="1" dirty="0">
                <a:solidFill>
                  <a:srgbClr val="666666"/>
                </a:solidFill>
                <a:latin typeface="Calibri"/>
                <a:cs typeface="Calibri"/>
              </a:rPr>
              <a:t>(2021)</a:t>
            </a:r>
            <a:r>
              <a:rPr sz="1100" i="1" spc="90" dirty="0">
                <a:solidFill>
                  <a:srgbClr val="666666"/>
                </a:solidFill>
                <a:latin typeface="Calibri"/>
                <a:cs typeface="Calibri"/>
              </a:rPr>
              <a:t> </a:t>
            </a:r>
            <a:r>
              <a:rPr sz="1100" i="1" dirty="0">
                <a:solidFill>
                  <a:srgbClr val="666666"/>
                </a:solidFill>
                <a:latin typeface="Calibri"/>
                <a:cs typeface="Calibri"/>
              </a:rPr>
              <a:t>applied</a:t>
            </a:r>
            <a:r>
              <a:rPr sz="1100" i="1" spc="70" dirty="0">
                <a:solidFill>
                  <a:srgbClr val="666666"/>
                </a:solidFill>
                <a:latin typeface="Calibri"/>
                <a:cs typeface="Calibri"/>
              </a:rPr>
              <a:t> </a:t>
            </a:r>
            <a:r>
              <a:rPr sz="1100" i="1" dirty="0">
                <a:solidFill>
                  <a:srgbClr val="666666"/>
                </a:solidFill>
                <a:latin typeface="Calibri"/>
                <a:cs typeface="Calibri"/>
              </a:rPr>
              <a:t>a</a:t>
            </a:r>
            <a:r>
              <a:rPr sz="1100" i="1" spc="85" dirty="0">
                <a:solidFill>
                  <a:srgbClr val="666666"/>
                </a:solidFill>
                <a:latin typeface="Calibri"/>
                <a:cs typeface="Calibri"/>
              </a:rPr>
              <a:t> </a:t>
            </a:r>
            <a:r>
              <a:rPr sz="1100" i="1" dirty="0">
                <a:solidFill>
                  <a:srgbClr val="666666"/>
                </a:solidFill>
                <a:latin typeface="Calibri"/>
                <a:cs typeface="Calibri"/>
              </a:rPr>
              <a:t>convolutional</a:t>
            </a:r>
            <a:r>
              <a:rPr sz="1100" i="1" spc="90" dirty="0">
                <a:solidFill>
                  <a:srgbClr val="666666"/>
                </a:solidFill>
                <a:latin typeface="Calibri"/>
                <a:cs typeface="Calibri"/>
              </a:rPr>
              <a:t> </a:t>
            </a:r>
            <a:r>
              <a:rPr sz="1100" i="1" dirty="0">
                <a:solidFill>
                  <a:srgbClr val="666666"/>
                </a:solidFill>
                <a:latin typeface="Calibri"/>
                <a:cs typeface="Calibri"/>
              </a:rPr>
              <a:t>neural</a:t>
            </a:r>
            <a:r>
              <a:rPr sz="1100" i="1" spc="90" dirty="0">
                <a:solidFill>
                  <a:srgbClr val="666666"/>
                </a:solidFill>
                <a:latin typeface="Calibri"/>
                <a:cs typeface="Calibri"/>
              </a:rPr>
              <a:t> </a:t>
            </a:r>
            <a:r>
              <a:rPr sz="1100" i="1" dirty="0">
                <a:solidFill>
                  <a:srgbClr val="666666"/>
                </a:solidFill>
                <a:latin typeface="Calibri"/>
                <a:cs typeface="Calibri"/>
              </a:rPr>
              <a:t>network</a:t>
            </a:r>
            <a:r>
              <a:rPr sz="1100" i="1" spc="85" dirty="0">
                <a:solidFill>
                  <a:srgbClr val="666666"/>
                </a:solidFill>
                <a:latin typeface="Calibri"/>
                <a:cs typeface="Calibri"/>
              </a:rPr>
              <a:t> </a:t>
            </a:r>
            <a:r>
              <a:rPr sz="1100" i="1" spc="-25" dirty="0">
                <a:solidFill>
                  <a:srgbClr val="666666"/>
                </a:solidFill>
                <a:latin typeface="Calibri"/>
                <a:cs typeface="Calibri"/>
              </a:rPr>
              <a:t>to</a:t>
            </a:r>
            <a:endParaRPr sz="1100" dirty="0">
              <a:latin typeface="Calibri"/>
              <a:cs typeface="Calibri"/>
            </a:endParaRPr>
          </a:p>
          <a:p>
            <a:pPr marL="12700" marR="5080" algn="just">
              <a:lnSpc>
                <a:spcPct val="114999"/>
              </a:lnSpc>
              <a:spcBef>
                <a:spcPts val="5"/>
              </a:spcBef>
            </a:pPr>
            <a:r>
              <a:rPr sz="1100" i="1" dirty="0">
                <a:solidFill>
                  <a:srgbClr val="666666"/>
                </a:solidFill>
                <a:latin typeface="Calibri"/>
                <a:cs typeface="Calibri"/>
              </a:rPr>
              <a:t>extract</a:t>
            </a:r>
            <a:r>
              <a:rPr sz="1100" i="1" spc="240" dirty="0">
                <a:solidFill>
                  <a:srgbClr val="666666"/>
                </a:solidFill>
                <a:latin typeface="Calibri"/>
                <a:cs typeface="Calibri"/>
              </a:rPr>
              <a:t>  </a:t>
            </a:r>
            <a:r>
              <a:rPr sz="1100" i="1" dirty="0">
                <a:solidFill>
                  <a:srgbClr val="666666"/>
                </a:solidFill>
                <a:latin typeface="Calibri"/>
                <a:cs typeface="Calibri"/>
              </a:rPr>
              <a:t>humpback</a:t>
            </a:r>
            <a:r>
              <a:rPr sz="1100" i="1" spc="245" dirty="0">
                <a:solidFill>
                  <a:srgbClr val="666666"/>
                </a:solidFill>
                <a:latin typeface="Calibri"/>
                <a:cs typeface="Calibri"/>
              </a:rPr>
              <a:t>  </a:t>
            </a:r>
            <a:r>
              <a:rPr sz="1100" i="1" dirty="0">
                <a:solidFill>
                  <a:srgbClr val="666666"/>
                </a:solidFill>
                <a:latin typeface="Calibri"/>
                <a:cs typeface="Calibri"/>
              </a:rPr>
              <a:t>whale</a:t>
            </a:r>
            <a:r>
              <a:rPr sz="1100" i="1" spc="245" dirty="0">
                <a:solidFill>
                  <a:srgbClr val="666666"/>
                </a:solidFill>
                <a:latin typeface="Calibri"/>
                <a:cs typeface="Calibri"/>
              </a:rPr>
              <a:t>  </a:t>
            </a:r>
            <a:r>
              <a:rPr sz="1100" i="1" dirty="0">
                <a:solidFill>
                  <a:srgbClr val="666666"/>
                </a:solidFill>
                <a:latin typeface="Calibri"/>
                <a:cs typeface="Calibri"/>
              </a:rPr>
              <a:t>song</a:t>
            </a:r>
            <a:r>
              <a:rPr sz="1100" i="1" spc="240" dirty="0">
                <a:solidFill>
                  <a:srgbClr val="666666"/>
                </a:solidFill>
                <a:latin typeface="Calibri"/>
                <a:cs typeface="Calibri"/>
              </a:rPr>
              <a:t>  </a:t>
            </a:r>
            <a:r>
              <a:rPr sz="1100" i="1" dirty="0">
                <a:solidFill>
                  <a:srgbClr val="666666"/>
                </a:solidFill>
                <a:latin typeface="Calibri"/>
                <a:cs typeface="Calibri"/>
              </a:rPr>
              <a:t>from</a:t>
            </a:r>
            <a:r>
              <a:rPr sz="1100" i="1" spc="240" dirty="0">
                <a:solidFill>
                  <a:srgbClr val="666666"/>
                </a:solidFill>
                <a:latin typeface="Calibri"/>
                <a:cs typeface="Calibri"/>
              </a:rPr>
              <a:t>  </a:t>
            </a:r>
            <a:r>
              <a:rPr sz="1100" i="1" dirty="0">
                <a:solidFill>
                  <a:srgbClr val="666666"/>
                </a:solidFill>
                <a:latin typeface="Calibri"/>
                <a:cs typeface="Calibri"/>
              </a:rPr>
              <a:t>passive</a:t>
            </a:r>
            <a:r>
              <a:rPr sz="1100" i="1" spc="240" dirty="0">
                <a:solidFill>
                  <a:srgbClr val="666666"/>
                </a:solidFill>
                <a:latin typeface="Calibri"/>
                <a:cs typeface="Calibri"/>
              </a:rPr>
              <a:t>  </a:t>
            </a:r>
            <a:r>
              <a:rPr sz="1100" i="1" spc="-10" dirty="0">
                <a:solidFill>
                  <a:srgbClr val="666666"/>
                </a:solidFill>
                <a:latin typeface="Calibri"/>
                <a:cs typeface="Calibri"/>
              </a:rPr>
              <a:t>acoustic </a:t>
            </a:r>
            <a:r>
              <a:rPr sz="1100" i="1" dirty="0">
                <a:solidFill>
                  <a:srgbClr val="666666"/>
                </a:solidFill>
                <a:latin typeface="Calibri"/>
                <a:cs typeface="Calibri"/>
              </a:rPr>
              <a:t>monitoring</a:t>
            </a:r>
            <a:r>
              <a:rPr sz="1100" i="1" spc="265" dirty="0">
                <a:solidFill>
                  <a:srgbClr val="666666"/>
                </a:solidFill>
                <a:latin typeface="Calibri"/>
                <a:cs typeface="Calibri"/>
              </a:rPr>
              <a:t> </a:t>
            </a:r>
            <a:r>
              <a:rPr sz="1100" i="1" dirty="0">
                <a:solidFill>
                  <a:srgbClr val="666666"/>
                </a:solidFill>
                <a:latin typeface="Calibri"/>
                <a:cs typeface="Calibri"/>
              </a:rPr>
              <a:t>data</a:t>
            </a:r>
            <a:r>
              <a:rPr sz="1100" i="1" spc="275" dirty="0">
                <a:solidFill>
                  <a:srgbClr val="666666"/>
                </a:solidFill>
                <a:latin typeface="Calibri"/>
                <a:cs typeface="Calibri"/>
              </a:rPr>
              <a:t> </a:t>
            </a:r>
            <a:r>
              <a:rPr sz="1100" i="1" dirty="0">
                <a:solidFill>
                  <a:srgbClr val="666666"/>
                </a:solidFill>
                <a:latin typeface="Calibri"/>
                <a:cs typeface="Calibri"/>
              </a:rPr>
              <a:t>collected</a:t>
            </a:r>
            <a:r>
              <a:rPr sz="1100" i="1" spc="260" dirty="0">
                <a:solidFill>
                  <a:srgbClr val="666666"/>
                </a:solidFill>
                <a:latin typeface="Calibri"/>
                <a:cs typeface="Calibri"/>
              </a:rPr>
              <a:t> </a:t>
            </a:r>
            <a:r>
              <a:rPr sz="1100" i="1" dirty="0">
                <a:solidFill>
                  <a:srgbClr val="666666"/>
                </a:solidFill>
                <a:latin typeface="Calibri"/>
                <a:cs typeface="Calibri"/>
              </a:rPr>
              <a:t>at</a:t>
            </a:r>
            <a:r>
              <a:rPr sz="1100" i="1" spc="280" dirty="0">
                <a:solidFill>
                  <a:srgbClr val="666666"/>
                </a:solidFill>
                <a:latin typeface="Calibri"/>
                <a:cs typeface="Calibri"/>
              </a:rPr>
              <a:t> </a:t>
            </a:r>
            <a:r>
              <a:rPr sz="1100" i="1" dirty="0">
                <a:solidFill>
                  <a:srgbClr val="666666"/>
                </a:solidFill>
                <a:latin typeface="Calibri"/>
                <a:cs typeface="Calibri"/>
              </a:rPr>
              <a:t>13</a:t>
            </a:r>
            <a:r>
              <a:rPr sz="1100" i="1" spc="280" dirty="0">
                <a:solidFill>
                  <a:srgbClr val="666666"/>
                </a:solidFill>
                <a:latin typeface="Calibri"/>
                <a:cs typeface="Calibri"/>
              </a:rPr>
              <a:t> </a:t>
            </a:r>
            <a:r>
              <a:rPr sz="1100" i="1" dirty="0">
                <a:solidFill>
                  <a:srgbClr val="666666"/>
                </a:solidFill>
                <a:latin typeface="Calibri"/>
                <a:cs typeface="Calibri"/>
              </a:rPr>
              <a:t>sites</a:t>
            </a:r>
            <a:r>
              <a:rPr sz="1100" i="1" spc="280" dirty="0">
                <a:solidFill>
                  <a:srgbClr val="666666"/>
                </a:solidFill>
                <a:latin typeface="Calibri"/>
                <a:cs typeface="Calibri"/>
              </a:rPr>
              <a:t> </a:t>
            </a:r>
            <a:r>
              <a:rPr sz="1100" i="1" dirty="0">
                <a:solidFill>
                  <a:srgbClr val="666666"/>
                </a:solidFill>
                <a:latin typeface="Calibri"/>
                <a:cs typeface="Calibri"/>
              </a:rPr>
              <a:t>in</a:t>
            </a:r>
            <a:r>
              <a:rPr sz="1100" i="1" spc="275" dirty="0">
                <a:solidFill>
                  <a:srgbClr val="666666"/>
                </a:solidFill>
                <a:latin typeface="Calibri"/>
                <a:cs typeface="Calibri"/>
              </a:rPr>
              <a:t> </a:t>
            </a:r>
            <a:r>
              <a:rPr sz="1100" i="1" dirty="0">
                <a:solidFill>
                  <a:srgbClr val="666666"/>
                </a:solidFill>
                <a:latin typeface="Calibri"/>
                <a:cs typeface="Calibri"/>
              </a:rPr>
              <a:t>the</a:t>
            </a:r>
            <a:r>
              <a:rPr sz="1100" i="1" spc="275" dirty="0">
                <a:solidFill>
                  <a:srgbClr val="666666"/>
                </a:solidFill>
                <a:latin typeface="Calibri"/>
                <a:cs typeface="Calibri"/>
              </a:rPr>
              <a:t> </a:t>
            </a:r>
            <a:r>
              <a:rPr sz="1100" i="1" dirty="0">
                <a:solidFill>
                  <a:srgbClr val="666666"/>
                </a:solidFill>
                <a:latin typeface="Calibri"/>
                <a:cs typeface="Calibri"/>
              </a:rPr>
              <a:t>North</a:t>
            </a:r>
            <a:r>
              <a:rPr sz="1100" i="1" spc="265" dirty="0">
                <a:solidFill>
                  <a:srgbClr val="666666"/>
                </a:solidFill>
                <a:latin typeface="Calibri"/>
                <a:cs typeface="Calibri"/>
              </a:rPr>
              <a:t> </a:t>
            </a:r>
            <a:r>
              <a:rPr sz="1100" i="1" spc="-10" dirty="0">
                <a:solidFill>
                  <a:srgbClr val="666666"/>
                </a:solidFill>
                <a:latin typeface="Calibri"/>
                <a:cs typeface="Calibri"/>
              </a:rPr>
              <a:t>Pacific </a:t>
            </a:r>
            <a:r>
              <a:rPr sz="1100" i="1" dirty="0">
                <a:solidFill>
                  <a:srgbClr val="666666"/>
                </a:solidFill>
                <a:latin typeface="Calibri"/>
                <a:cs typeface="Calibri"/>
              </a:rPr>
              <a:t>Ocean over</a:t>
            </a:r>
            <a:r>
              <a:rPr sz="1100" i="1" spc="10" dirty="0">
                <a:solidFill>
                  <a:srgbClr val="666666"/>
                </a:solidFill>
                <a:latin typeface="Calibri"/>
                <a:cs typeface="Calibri"/>
              </a:rPr>
              <a:t> </a:t>
            </a:r>
            <a:r>
              <a:rPr sz="1100" i="1" dirty="0">
                <a:solidFill>
                  <a:srgbClr val="666666"/>
                </a:solidFill>
                <a:latin typeface="Calibri"/>
                <a:cs typeface="Calibri"/>
              </a:rPr>
              <a:t>14</a:t>
            </a:r>
            <a:r>
              <a:rPr sz="1100" i="1" spc="-5" dirty="0">
                <a:solidFill>
                  <a:srgbClr val="666666"/>
                </a:solidFill>
                <a:latin typeface="Calibri"/>
                <a:cs typeface="Calibri"/>
              </a:rPr>
              <a:t> </a:t>
            </a:r>
            <a:r>
              <a:rPr sz="1100" i="1" dirty="0">
                <a:solidFill>
                  <a:srgbClr val="666666"/>
                </a:solidFill>
                <a:latin typeface="Calibri"/>
                <a:cs typeface="Calibri"/>
              </a:rPr>
              <a:t>years.</a:t>
            </a:r>
            <a:r>
              <a:rPr sz="1100" i="1" spc="-10" dirty="0">
                <a:solidFill>
                  <a:srgbClr val="666666"/>
                </a:solidFill>
                <a:latin typeface="Calibri"/>
                <a:cs typeface="Calibri"/>
              </a:rPr>
              <a:t> </a:t>
            </a:r>
            <a:r>
              <a:rPr sz="1100" i="1" dirty="0">
                <a:solidFill>
                  <a:srgbClr val="666666"/>
                </a:solidFill>
                <a:latin typeface="Calibri"/>
                <a:cs typeface="Calibri"/>
              </a:rPr>
              <a:t>The</a:t>
            </a:r>
            <a:r>
              <a:rPr sz="1100" i="1" spc="-10" dirty="0">
                <a:solidFill>
                  <a:srgbClr val="666666"/>
                </a:solidFill>
                <a:latin typeface="Calibri"/>
                <a:cs typeface="Calibri"/>
              </a:rPr>
              <a:t> </a:t>
            </a:r>
            <a:r>
              <a:rPr sz="1100" i="1" dirty="0">
                <a:solidFill>
                  <a:srgbClr val="666666"/>
                </a:solidFill>
                <a:latin typeface="Calibri"/>
                <a:cs typeface="Calibri"/>
              </a:rPr>
              <a:t>project</a:t>
            </a:r>
            <a:r>
              <a:rPr sz="1100" i="1" spc="5" dirty="0">
                <a:solidFill>
                  <a:srgbClr val="666666"/>
                </a:solidFill>
                <a:latin typeface="Calibri"/>
                <a:cs typeface="Calibri"/>
              </a:rPr>
              <a:t> </a:t>
            </a:r>
            <a:r>
              <a:rPr sz="1100" i="1" dirty="0">
                <a:solidFill>
                  <a:srgbClr val="666666"/>
                </a:solidFill>
                <a:latin typeface="Calibri"/>
                <a:cs typeface="Calibri"/>
              </a:rPr>
              <a:t>was</a:t>
            </a:r>
            <a:r>
              <a:rPr sz="1100" i="1" spc="-5" dirty="0">
                <a:solidFill>
                  <a:srgbClr val="666666"/>
                </a:solidFill>
                <a:latin typeface="Calibri"/>
                <a:cs typeface="Calibri"/>
              </a:rPr>
              <a:t> </a:t>
            </a:r>
            <a:r>
              <a:rPr sz="1100" i="1" dirty="0">
                <a:solidFill>
                  <a:srgbClr val="666666"/>
                </a:solidFill>
                <a:latin typeface="Calibri"/>
                <a:cs typeface="Calibri"/>
              </a:rPr>
              <a:t>a </a:t>
            </a:r>
            <a:r>
              <a:rPr sz="1100" i="1" spc="-10" dirty="0">
                <a:solidFill>
                  <a:srgbClr val="666666"/>
                </a:solidFill>
                <a:latin typeface="Calibri"/>
                <a:cs typeface="Calibri"/>
              </a:rPr>
              <a:t>collaboration</a:t>
            </a:r>
            <a:r>
              <a:rPr sz="1100" i="1" spc="-20" dirty="0">
                <a:solidFill>
                  <a:srgbClr val="666666"/>
                </a:solidFill>
                <a:latin typeface="Calibri"/>
                <a:cs typeface="Calibri"/>
              </a:rPr>
              <a:t> </a:t>
            </a:r>
            <a:r>
              <a:rPr sz="1100" i="1" spc="-10" dirty="0">
                <a:solidFill>
                  <a:srgbClr val="666666"/>
                </a:solidFill>
                <a:latin typeface="Calibri"/>
                <a:cs typeface="Calibri"/>
              </a:rPr>
              <a:t>between </a:t>
            </a:r>
            <a:r>
              <a:rPr sz="1100" i="1" dirty="0">
                <a:solidFill>
                  <a:srgbClr val="666666"/>
                </a:solidFill>
                <a:latin typeface="Calibri"/>
                <a:cs typeface="Calibri"/>
              </a:rPr>
              <a:t>Pacific</a:t>
            </a:r>
            <a:r>
              <a:rPr sz="1100" i="1" spc="250" dirty="0">
                <a:solidFill>
                  <a:srgbClr val="666666"/>
                </a:solidFill>
                <a:latin typeface="Calibri"/>
                <a:cs typeface="Calibri"/>
              </a:rPr>
              <a:t> </a:t>
            </a:r>
            <a:r>
              <a:rPr sz="1100" i="1" dirty="0">
                <a:solidFill>
                  <a:srgbClr val="666666"/>
                </a:solidFill>
                <a:latin typeface="Calibri"/>
                <a:cs typeface="Calibri"/>
              </a:rPr>
              <a:t>Islands</a:t>
            </a:r>
            <a:r>
              <a:rPr sz="1100" i="1" spc="265" dirty="0">
                <a:solidFill>
                  <a:srgbClr val="666666"/>
                </a:solidFill>
                <a:latin typeface="Calibri"/>
                <a:cs typeface="Calibri"/>
              </a:rPr>
              <a:t> </a:t>
            </a:r>
            <a:r>
              <a:rPr sz="1100" i="1" dirty="0">
                <a:solidFill>
                  <a:srgbClr val="666666"/>
                </a:solidFill>
                <a:latin typeface="Calibri"/>
                <a:cs typeface="Calibri"/>
              </a:rPr>
              <a:t>Fisheries</a:t>
            </a:r>
            <a:r>
              <a:rPr sz="1100" i="1" spc="245" dirty="0">
                <a:solidFill>
                  <a:srgbClr val="666666"/>
                </a:solidFill>
                <a:latin typeface="Calibri"/>
                <a:cs typeface="Calibri"/>
              </a:rPr>
              <a:t> </a:t>
            </a:r>
            <a:r>
              <a:rPr sz="1100" i="1" dirty="0">
                <a:solidFill>
                  <a:srgbClr val="666666"/>
                </a:solidFill>
                <a:latin typeface="Calibri"/>
                <a:cs typeface="Calibri"/>
              </a:rPr>
              <a:t>Science</a:t>
            </a:r>
            <a:r>
              <a:rPr sz="1100" i="1" spc="260" dirty="0">
                <a:solidFill>
                  <a:srgbClr val="666666"/>
                </a:solidFill>
                <a:latin typeface="Calibri"/>
                <a:cs typeface="Calibri"/>
              </a:rPr>
              <a:t> </a:t>
            </a:r>
            <a:r>
              <a:rPr sz="1100" i="1" dirty="0">
                <a:solidFill>
                  <a:srgbClr val="666666"/>
                </a:solidFill>
                <a:latin typeface="Calibri"/>
                <a:cs typeface="Calibri"/>
              </a:rPr>
              <a:t>Center</a:t>
            </a:r>
            <a:r>
              <a:rPr sz="1100" i="1" spc="265" dirty="0">
                <a:solidFill>
                  <a:srgbClr val="666666"/>
                </a:solidFill>
                <a:latin typeface="Calibri"/>
                <a:cs typeface="Calibri"/>
              </a:rPr>
              <a:t> </a:t>
            </a:r>
            <a:r>
              <a:rPr sz="1100" i="1" dirty="0">
                <a:solidFill>
                  <a:srgbClr val="666666"/>
                </a:solidFill>
                <a:latin typeface="Calibri"/>
                <a:cs typeface="Calibri"/>
              </a:rPr>
              <a:t>and</a:t>
            </a:r>
            <a:r>
              <a:rPr sz="1100" i="1" spc="250" dirty="0">
                <a:solidFill>
                  <a:srgbClr val="666666"/>
                </a:solidFill>
                <a:latin typeface="Calibri"/>
                <a:cs typeface="Calibri"/>
              </a:rPr>
              <a:t> </a:t>
            </a:r>
            <a:r>
              <a:rPr sz="1100" i="1" dirty="0">
                <a:solidFill>
                  <a:srgbClr val="666666"/>
                </a:solidFill>
                <a:latin typeface="Calibri"/>
                <a:cs typeface="Calibri"/>
              </a:rPr>
              <a:t>Google</a:t>
            </a:r>
            <a:r>
              <a:rPr sz="1100" i="1" spc="250" dirty="0">
                <a:solidFill>
                  <a:srgbClr val="666666"/>
                </a:solidFill>
                <a:latin typeface="Calibri"/>
                <a:cs typeface="Calibri"/>
              </a:rPr>
              <a:t> </a:t>
            </a:r>
            <a:r>
              <a:rPr sz="1100" i="1" dirty="0">
                <a:solidFill>
                  <a:srgbClr val="666666"/>
                </a:solidFill>
                <a:latin typeface="Calibri"/>
                <a:cs typeface="Calibri"/>
              </a:rPr>
              <a:t>with</a:t>
            </a:r>
            <a:r>
              <a:rPr sz="1100" i="1" spc="254" dirty="0">
                <a:solidFill>
                  <a:srgbClr val="666666"/>
                </a:solidFill>
                <a:latin typeface="Calibri"/>
                <a:cs typeface="Calibri"/>
              </a:rPr>
              <a:t> </a:t>
            </a:r>
            <a:r>
              <a:rPr sz="1100" i="1" spc="-50" dirty="0">
                <a:solidFill>
                  <a:srgbClr val="666666"/>
                </a:solidFill>
                <a:latin typeface="Calibri"/>
                <a:cs typeface="Calibri"/>
              </a:rPr>
              <a:t>a</a:t>
            </a:r>
            <a:r>
              <a:rPr sz="1100" i="1" dirty="0">
                <a:solidFill>
                  <a:srgbClr val="666666"/>
                </a:solidFill>
                <a:latin typeface="Calibri"/>
                <a:cs typeface="Calibri"/>
              </a:rPr>
              <a:t> supporting</a:t>
            </a:r>
            <a:r>
              <a:rPr sz="1100" i="1" spc="270" dirty="0">
                <a:solidFill>
                  <a:srgbClr val="666666"/>
                </a:solidFill>
                <a:latin typeface="Calibri"/>
                <a:cs typeface="Calibri"/>
              </a:rPr>
              <a:t> </a:t>
            </a:r>
            <a:r>
              <a:rPr sz="1100" i="1" dirty="0">
                <a:solidFill>
                  <a:srgbClr val="666666"/>
                </a:solidFill>
                <a:latin typeface="Calibri"/>
                <a:cs typeface="Calibri"/>
              </a:rPr>
              <a:t>role</a:t>
            </a:r>
            <a:r>
              <a:rPr sz="1100" i="1" spc="285" dirty="0">
                <a:solidFill>
                  <a:srgbClr val="666666"/>
                </a:solidFill>
                <a:latin typeface="Calibri"/>
                <a:cs typeface="Calibri"/>
              </a:rPr>
              <a:t> </a:t>
            </a:r>
            <a:r>
              <a:rPr sz="1100" i="1" dirty="0">
                <a:solidFill>
                  <a:srgbClr val="666666"/>
                </a:solidFill>
                <a:latin typeface="Calibri"/>
                <a:cs typeface="Calibri"/>
              </a:rPr>
              <a:t>from</a:t>
            </a:r>
            <a:r>
              <a:rPr sz="1100" i="1" spc="295" dirty="0">
                <a:solidFill>
                  <a:srgbClr val="666666"/>
                </a:solidFill>
                <a:latin typeface="Calibri"/>
                <a:cs typeface="Calibri"/>
              </a:rPr>
              <a:t> </a:t>
            </a:r>
            <a:r>
              <a:rPr sz="1100" i="1" dirty="0">
                <a:solidFill>
                  <a:srgbClr val="666666"/>
                </a:solidFill>
                <a:latin typeface="Calibri"/>
                <a:cs typeface="Calibri"/>
              </a:rPr>
              <a:t>NCEI.</a:t>
            </a:r>
            <a:r>
              <a:rPr sz="1100" i="1" spc="280" dirty="0">
                <a:solidFill>
                  <a:srgbClr val="666666"/>
                </a:solidFill>
                <a:latin typeface="Calibri"/>
                <a:cs typeface="Calibri"/>
              </a:rPr>
              <a:t> </a:t>
            </a:r>
            <a:r>
              <a:rPr sz="1100" i="1" dirty="0">
                <a:solidFill>
                  <a:srgbClr val="666666"/>
                </a:solidFill>
                <a:latin typeface="Calibri"/>
                <a:cs typeface="Calibri"/>
              </a:rPr>
              <a:t>The</a:t>
            </a:r>
            <a:r>
              <a:rPr sz="1100" i="1" spc="275" dirty="0">
                <a:solidFill>
                  <a:srgbClr val="666666"/>
                </a:solidFill>
                <a:latin typeface="Calibri"/>
                <a:cs typeface="Calibri"/>
              </a:rPr>
              <a:t> </a:t>
            </a:r>
            <a:r>
              <a:rPr sz="1100" i="1" dirty="0">
                <a:solidFill>
                  <a:srgbClr val="666666"/>
                </a:solidFill>
                <a:latin typeface="Calibri"/>
                <a:cs typeface="Calibri"/>
              </a:rPr>
              <a:t>model</a:t>
            </a:r>
            <a:r>
              <a:rPr sz="1100" i="1" spc="270" dirty="0">
                <a:solidFill>
                  <a:srgbClr val="666666"/>
                </a:solidFill>
                <a:latin typeface="Calibri"/>
                <a:cs typeface="Calibri"/>
              </a:rPr>
              <a:t> </a:t>
            </a:r>
            <a:r>
              <a:rPr sz="1100" i="1" dirty="0">
                <a:solidFill>
                  <a:srgbClr val="666666"/>
                </a:solidFill>
                <a:latin typeface="Calibri"/>
                <a:cs typeface="Calibri"/>
              </a:rPr>
              <a:t>produced</a:t>
            </a:r>
            <a:r>
              <a:rPr sz="1100" i="1" spc="285" dirty="0">
                <a:solidFill>
                  <a:srgbClr val="666666"/>
                </a:solidFill>
                <a:latin typeface="Calibri"/>
                <a:cs typeface="Calibri"/>
              </a:rPr>
              <a:t> </a:t>
            </a:r>
            <a:r>
              <a:rPr sz="1100" i="1" spc="-10" dirty="0">
                <a:solidFill>
                  <a:srgbClr val="666666"/>
                </a:solidFill>
                <a:latin typeface="Calibri"/>
                <a:cs typeface="Calibri"/>
              </a:rPr>
              <a:t>identified </a:t>
            </a:r>
            <a:r>
              <a:rPr sz="1100" i="1" dirty="0">
                <a:solidFill>
                  <a:srgbClr val="666666"/>
                </a:solidFill>
                <a:latin typeface="Calibri"/>
                <a:cs typeface="Calibri"/>
              </a:rPr>
              <a:t>sounds</a:t>
            </a:r>
            <a:r>
              <a:rPr sz="1100" i="1" spc="-35" dirty="0">
                <a:solidFill>
                  <a:srgbClr val="666666"/>
                </a:solidFill>
                <a:latin typeface="Calibri"/>
                <a:cs typeface="Calibri"/>
              </a:rPr>
              <a:t> </a:t>
            </a:r>
            <a:r>
              <a:rPr sz="1100" i="1" dirty="0">
                <a:solidFill>
                  <a:srgbClr val="666666"/>
                </a:solidFill>
                <a:latin typeface="Calibri"/>
                <a:cs typeface="Calibri"/>
              </a:rPr>
              <a:t>that</a:t>
            </a:r>
            <a:r>
              <a:rPr sz="1100" i="1" spc="-5" dirty="0">
                <a:solidFill>
                  <a:srgbClr val="666666"/>
                </a:solidFill>
                <a:latin typeface="Calibri"/>
                <a:cs typeface="Calibri"/>
              </a:rPr>
              <a:t> </a:t>
            </a:r>
            <a:r>
              <a:rPr sz="1100" i="1" dirty="0">
                <a:solidFill>
                  <a:srgbClr val="666666"/>
                </a:solidFill>
                <a:latin typeface="Calibri"/>
                <a:cs typeface="Calibri"/>
              </a:rPr>
              <a:t>would</a:t>
            </a:r>
            <a:r>
              <a:rPr sz="1100" i="1" spc="-15" dirty="0">
                <a:solidFill>
                  <a:srgbClr val="666666"/>
                </a:solidFill>
                <a:latin typeface="Calibri"/>
                <a:cs typeface="Calibri"/>
              </a:rPr>
              <a:t> </a:t>
            </a:r>
            <a:r>
              <a:rPr sz="1100" i="1" dirty="0">
                <a:solidFill>
                  <a:srgbClr val="666666"/>
                </a:solidFill>
                <a:latin typeface="Calibri"/>
                <a:cs typeface="Calibri"/>
              </a:rPr>
              <a:t>have</a:t>
            </a:r>
            <a:r>
              <a:rPr sz="1100" i="1" spc="-5" dirty="0">
                <a:solidFill>
                  <a:srgbClr val="666666"/>
                </a:solidFill>
                <a:latin typeface="Calibri"/>
                <a:cs typeface="Calibri"/>
              </a:rPr>
              <a:t> </a:t>
            </a:r>
            <a:r>
              <a:rPr sz="1100" i="1" dirty="0">
                <a:solidFill>
                  <a:srgbClr val="666666"/>
                </a:solidFill>
                <a:latin typeface="Calibri"/>
                <a:cs typeface="Calibri"/>
              </a:rPr>
              <a:t>never</a:t>
            </a:r>
            <a:r>
              <a:rPr sz="1100" i="1" spc="-15" dirty="0">
                <a:solidFill>
                  <a:srgbClr val="666666"/>
                </a:solidFill>
                <a:latin typeface="Calibri"/>
                <a:cs typeface="Calibri"/>
              </a:rPr>
              <a:t> </a:t>
            </a:r>
            <a:r>
              <a:rPr sz="1100" i="1" dirty="0">
                <a:solidFill>
                  <a:srgbClr val="666666"/>
                </a:solidFill>
                <a:latin typeface="Calibri"/>
                <a:cs typeface="Calibri"/>
              </a:rPr>
              <a:t>been</a:t>
            </a:r>
            <a:r>
              <a:rPr sz="1100" i="1" spc="-25" dirty="0">
                <a:solidFill>
                  <a:srgbClr val="666666"/>
                </a:solidFill>
                <a:latin typeface="Calibri"/>
                <a:cs typeface="Calibri"/>
              </a:rPr>
              <a:t> </a:t>
            </a:r>
            <a:r>
              <a:rPr sz="1100" i="1" dirty="0">
                <a:solidFill>
                  <a:srgbClr val="666666"/>
                </a:solidFill>
                <a:latin typeface="Calibri"/>
                <a:cs typeface="Calibri"/>
              </a:rPr>
              <a:t>detected</a:t>
            </a:r>
            <a:r>
              <a:rPr sz="1100" i="1" spc="-25" dirty="0">
                <a:solidFill>
                  <a:srgbClr val="666666"/>
                </a:solidFill>
                <a:latin typeface="Calibri"/>
                <a:cs typeface="Calibri"/>
              </a:rPr>
              <a:t> </a:t>
            </a:r>
            <a:r>
              <a:rPr sz="1100" i="1" dirty="0">
                <a:solidFill>
                  <a:srgbClr val="666666"/>
                </a:solidFill>
                <a:latin typeface="Calibri"/>
                <a:cs typeface="Calibri"/>
              </a:rPr>
              <a:t>based</a:t>
            </a:r>
            <a:r>
              <a:rPr sz="1100" i="1" spc="-10" dirty="0">
                <a:solidFill>
                  <a:srgbClr val="666666"/>
                </a:solidFill>
                <a:latin typeface="Calibri"/>
                <a:cs typeface="Calibri"/>
              </a:rPr>
              <a:t> </a:t>
            </a:r>
            <a:r>
              <a:rPr sz="1100" i="1" dirty="0">
                <a:solidFill>
                  <a:srgbClr val="666666"/>
                </a:solidFill>
                <a:latin typeface="Calibri"/>
                <a:cs typeface="Calibri"/>
              </a:rPr>
              <a:t>on</a:t>
            </a:r>
            <a:r>
              <a:rPr sz="1100" i="1" spc="-25" dirty="0">
                <a:solidFill>
                  <a:srgbClr val="666666"/>
                </a:solidFill>
                <a:latin typeface="Calibri"/>
                <a:cs typeface="Calibri"/>
              </a:rPr>
              <a:t> </a:t>
            </a:r>
            <a:r>
              <a:rPr sz="1100" i="1" spc="-10" dirty="0">
                <a:solidFill>
                  <a:srgbClr val="666666"/>
                </a:solidFill>
                <a:latin typeface="Calibri"/>
                <a:cs typeface="Calibri"/>
              </a:rPr>
              <a:t>current </a:t>
            </a:r>
            <a:r>
              <a:rPr sz="1100" i="1" dirty="0">
                <a:solidFill>
                  <a:srgbClr val="666666"/>
                </a:solidFill>
                <a:latin typeface="Calibri"/>
                <a:cs typeface="Calibri"/>
              </a:rPr>
              <a:t>processing</a:t>
            </a:r>
            <a:r>
              <a:rPr sz="1100" i="1" spc="40" dirty="0">
                <a:solidFill>
                  <a:srgbClr val="666666"/>
                </a:solidFill>
                <a:latin typeface="Calibri"/>
                <a:cs typeface="Calibri"/>
              </a:rPr>
              <a:t> </a:t>
            </a:r>
            <a:r>
              <a:rPr sz="1100" i="1" dirty="0">
                <a:solidFill>
                  <a:srgbClr val="666666"/>
                </a:solidFill>
                <a:latin typeface="Calibri"/>
                <a:cs typeface="Calibri"/>
              </a:rPr>
              <a:t>methods.</a:t>
            </a:r>
            <a:r>
              <a:rPr sz="1100" i="1" spc="60" dirty="0">
                <a:solidFill>
                  <a:srgbClr val="666666"/>
                </a:solidFill>
                <a:latin typeface="Calibri"/>
                <a:cs typeface="Calibri"/>
              </a:rPr>
              <a:t> </a:t>
            </a:r>
            <a:r>
              <a:rPr sz="1100" i="1" dirty="0">
                <a:solidFill>
                  <a:srgbClr val="666666"/>
                </a:solidFill>
                <a:latin typeface="Calibri"/>
                <a:cs typeface="Calibri"/>
              </a:rPr>
              <a:t>Namely,</a:t>
            </a:r>
            <a:r>
              <a:rPr sz="1100" i="1" spc="55" dirty="0">
                <a:solidFill>
                  <a:srgbClr val="666666"/>
                </a:solidFill>
                <a:latin typeface="Calibri"/>
                <a:cs typeface="Calibri"/>
              </a:rPr>
              <a:t> </a:t>
            </a:r>
            <a:r>
              <a:rPr sz="1100" i="1" dirty="0">
                <a:solidFill>
                  <a:srgbClr val="666666"/>
                </a:solidFill>
                <a:latin typeface="Calibri"/>
                <a:cs typeface="Calibri"/>
              </a:rPr>
              <a:t>the</a:t>
            </a:r>
            <a:r>
              <a:rPr sz="1100" i="1" spc="65" dirty="0">
                <a:solidFill>
                  <a:srgbClr val="666666"/>
                </a:solidFill>
                <a:latin typeface="Calibri"/>
                <a:cs typeface="Calibri"/>
              </a:rPr>
              <a:t> </a:t>
            </a:r>
            <a:r>
              <a:rPr sz="1100" i="1" dirty="0">
                <a:solidFill>
                  <a:srgbClr val="666666"/>
                </a:solidFill>
                <a:latin typeface="Calibri"/>
                <a:cs typeface="Calibri"/>
              </a:rPr>
              <a:t>model</a:t>
            </a:r>
            <a:r>
              <a:rPr sz="1100" i="1" spc="65" dirty="0">
                <a:solidFill>
                  <a:srgbClr val="666666"/>
                </a:solidFill>
                <a:latin typeface="Calibri"/>
                <a:cs typeface="Calibri"/>
              </a:rPr>
              <a:t> </a:t>
            </a:r>
            <a:r>
              <a:rPr sz="1100" i="1" dirty="0">
                <a:solidFill>
                  <a:srgbClr val="666666"/>
                </a:solidFill>
                <a:latin typeface="Calibri"/>
                <a:cs typeface="Calibri"/>
              </a:rPr>
              <a:t>discovered</a:t>
            </a:r>
            <a:r>
              <a:rPr sz="1100" i="1" spc="65" dirty="0">
                <a:solidFill>
                  <a:srgbClr val="666666"/>
                </a:solidFill>
                <a:latin typeface="Calibri"/>
                <a:cs typeface="Calibri"/>
              </a:rPr>
              <a:t> </a:t>
            </a:r>
            <a:r>
              <a:rPr sz="1100" i="1" dirty="0">
                <a:solidFill>
                  <a:srgbClr val="666666"/>
                </a:solidFill>
                <a:latin typeface="Calibri"/>
                <a:cs typeface="Calibri"/>
              </a:rPr>
              <a:t>faint</a:t>
            </a:r>
            <a:r>
              <a:rPr sz="1100" i="1" spc="70" dirty="0">
                <a:solidFill>
                  <a:srgbClr val="666666"/>
                </a:solidFill>
                <a:latin typeface="Calibri"/>
                <a:cs typeface="Calibri"/>
              </a:rPr>
              <a:t> </a:t>
            </a:r>
            <a:r>
              <a:rPr sz="1100" i="1" spc="-25" dirty="0">
                <a:solidFill>
                  <a:srgbClr val="666666"/>
                </a:solidFill>
                <a:latin typeface="Calibri"/>
                <a:cs typeface="Calibri"/>
              </a:rPr>
              <a:t>and </a:t>
            </a:r>
            <a:r>
              <a:rPr sz="1100" i="1" spc="-10" dirty="0">
                <a:solidFill>
                  <a:srgbClr val="666666"/>
                </a:solidFill>
                <a:latin typeface="Calibri"/>
                <a:cs typeface="Calibri"/>
              </a:rPr>
              <a:t>rare-</a:t>
            </a:r>
            <a:r>
              <a:rPr sz="1100" i="1" dirty="0">
                <a:solidFill>
                  <a:srgbClr val="666666"/>
                </a:solidFill>
                <a:latin typeface="Calibri"/>
                <a:cs typeface="Calibri"/>
              </a:rPr>
              <a:t>occurring</a:t>
            </a:r>
            <a:r>
              <a:rPr sz="1100" i="1" spc="229" dirty="0">
                <a:solidFill>
                  <a:srgbClr val="666666"/>
                </a:solidFill>
                <a:latin typeface="Calibri"/>
                <a:cs typeface="Calibri"/>
              </a:rPr>
              <a:t> </a:t>
            </a:r>
            <a:r>
              <a:rPr sz="1100" i="1" dirty="0">
                <a:solidFill>
                  <a:srgbClr val="666666"/>
                </a:solidFill>
                <a:latin typeface="Calibri"/>
                <a:cs typeface="Calibri"/>
              </a:rPr>
              <a:t>humpback</a:t>
            </a:r>
            <a:r>
              <a:rPr sz="1100" i="1" spc="235" dirty="0">
                <a:solidFill>
                  <a:srgbClr val="666666"/>
                </a:solidFill>
                <a:latin typeface="Calibri"/>
                <a:cs typeface="Calibri"/>
              </a:rPr>
              <a:t> </a:t>
            </a:r>
            <a:r>
              <a:rPr sz="1100" i="1" dirty="0">
                <a:solidFill>
                  <a:srgbClr val="666666"/>
                </a:solidFill>
                <a:latin typeface="Calibri"/>
                <a:cs typeface="Calibri"/>
              </a:rPr>
              <a:t>whale</a:t>
            </a:r>
            <a:r>
              <a:rPr sz="1100" i="1" spc="225" dirty="0">
                <a:solidFill>
                  <a:srgbClr val="666666"/>
                </a:solidFill>
                <a:latin typeface="Calibri"/>
                <a:cs typeface="Calibri"/>
              </a:rPr>
              <a:t> </a:t>
            </a:r>
            <a:r>
              <a:rPr sz="1100" i="1" dirty="0">
                <a:solidFill>
                  <a:srgbClr val="666666"/>
                </a:solidFill>
                <a:latin typeface="Calibri"/>
                <a:cs typeface="Calibri"/>
              </a:rPr>
              <a:t>song</a:t>
            </a:r>
            <a:r>
              <a:rPr sz="1100" i="1" spc="235" dirty="0">
                <a:solidFill>
                  <a:srgbClr val="666666"/>
                </a:solidFill>
                <a:latin typeface="Calibri"/>
                <a:cs typeface="Calibri"/>
              </a:rPr>
              <a:t> </a:t>
            </a:r>
            <a:r>
              <a:rPr sz="1100" i="1" dirty="0">
                <a:solidFill>
                  <a:srgbClr val="666666"/>
                </a:solidFill>
                <a:latin typeface="Calibri"/>
                <a:cs typeface="Calibri"/>
              </a:rPr>
              <a:t>in</a:t>
            </a:r>
            <a:r>
              <a:rPr sz="1100" i="1" spc="235" dirty="0">
                <a:solidFill>
                  <a:srgbClr val="666666"/>
                </a:solidFill>
                <a:latin typeface="Calibri"/>
                <a:cs typeface="Calibri"/>
              </a:rPr>
              <a:t> </a:t>
            </a:r>
            <a:r>
              <a:rPr sz="1100" i="1" dirty="0">
                <a:solidFill>
                  <a:srgbClr val="666666"/>
                </a:solidFill>
                <a:latin typeface="Calibri"/>
                <a:cs typeface="Calibri"/>
              </a:rPr>
              <a:t>Kingman</a:t>
            </a:r>
            <a:r>
              <a:rPr sz="1100" i="1" spc="229" dirty="0">
                <a:solidFill>
                  <a:srgbClr val="666666"/>
                </a:solidFill>
                <a:latin typeface="Calibri"/>
                <a:cs typeface="Calibri"/>
              </a:rPr>
              <a:t> </a:t>
            </a:r>
            <a:r>
              <a:rPr sz="1100" i="1" dirty="0">
                <a:solidFill>
                  <a:srgbClr val="666666"/>
                </a:solidFill>
                <a:latin typeface="Calibri"/>
                <a:cs typeface="Calibri"/>
              </a:rPr>
              <a:t>Reef</a:t>
            </a:r>
            <a:r>
              <a:rPr sz="1100" i="1" spc="235" dirty="0">
                <a:solidFill>
                  <a:srgbClr val="666666"/>
                </a:solidFill>
                <a:latin typeface="Calibri"/>
                <a:cs typeface="Calibri"/>
              </a:rPr>
              <a:t> </a:t>
            </a:r>
            <a:r>
              <a:rPr sz="1100" i="1" dirty="0">
                <a:solidFill>
                  <a:srgbClr val="666666"/>
                </a:solidFill>
                <a:latin typeface="Calibri"/>
                <a:cs typeface="Calibri"/>
              </a:rPr>
              <a:t>–</a:t>
            </a:r>
            <a:r>
              <a:rPr sz="1100" i="1" spc="235" dirty="0">
                <a:solidFill>
                  <a:srgbClr val="666666"/>
                </a:solidFill>
                <a:latin typeface="Calibri"/>
                <a:cs typeface="Calibri"/>
              </a:rPr>
              <a:t> </a:t>
            </a:r>
            <a:r>
              <a:rPr sz="1100" i="1" spc="-50" dirty="0">
                <a:solidFill>
                  <a:srgbClr val="666666"/>
                </a:solidFill>
                <a:latin typeface="Calibri"/>
                <a:cs typeface="Calibri"/>
              </a:rPr>
              <a:t>a</a:t>
            </a:r>
            <a:r>
              <a:rPr sz="1100" i="1" dirty="0">
                <a:solidFill>
                  <a:srgbClr val="666666"/>
                </a:solidFill>
                <a:latin typeface="Calibri"/>
                <a:cs typeface="Calibri"/>
              </a:rPr>
              <a:t> location</a:t>
            </a:r>
            <a:r>
              <a:rPr sz="1100" i="1" spc="290" dirty="0">
                <a:solidFill>
                  <a:srgbClr val="666666"/>
                </a:solidFill>
                <a:latin typeface="Calibri"/>
                <a:cs typeface="Calibri"/>
              </a:rPr>
              <a:t>  </a:t>
            </a:r>
            <a:r>
              <a:rPr sz="1100" i="1" dirty="0">
                <a:solidFill>
                  <a:srgbClr val="666666"/>
                </a:solidFill>
                <a:latin typeface="Calibri"/>
                <a:cs typeface="Calibri"/>
              </a:rPr>
              <a:t>where</a:t>
            </a:r>
            <a:r>
              <a:rPr sz="1100" i="1" spc="295" dirty="0">
                <a:solidFill>
                  <a:srgbClr val="666666"/>
                </a:solidFill>
                <a:latin typeface="Calibri"/>
                <a:cs typeface="Calibri"/>
              </a:rPr>
              <a:t>  </a:t>
            </a:r>
            <a:r>
              <a:rPr sz="1100" i="1" dirty="0">
                <a:solidFill>
                  <a:srgbClr val="666666"/>
                </a:solidFill>
                <a:latin typeface="Calibri"/>
                <a:cs typeface="Calibri"/>
              </a:rPr>
              <a:t>humpback</a:t>
            </a:r>
            <a:r>
              <a:rPr sz="1100" i="1" spc="305" dirty="0">
                <a:solidFill>
                  <a:srgbClr val="666666"/>
                </a:solidFill>
                <a:latin typeface="Calibri"/>
                <a:cs typeface="Calibri"/>
              </a:rPr>
              <a:t>  </a:t>
            </a:r>
            <a:r>
              <a:rPr sz="1100" i="1" dirty="0">
                <a:solidFill>
                  <a:srgbClr val="666666"/>
                </a:solidFill>
                <a:latin typeface="Calibri"/>
                <a:cs typeface="Calibri"/>
              </a:rPr>
              <a:t>whales</a:t>
            </a:r>
            <a:r>
              <a:rPr sz="1100" i="1" spc="295" dirty="0">
                <a:solidFill>
                  <a:srgbClr val="666666"/>
                </a:solidFill>
                <a:latin typeface="Calibri"/>
                <a:cs typeface="Calibri"/>
              </a:rPr>
              <a:t>  </a:t>
            </a:r>
            <a:r>
              <a:rPr sz="1100" i="1" dirty="0">
                <a:solidFill>
                  <a:srgbClr val="666666"/>
                </a:solidFill>
                <a:latin typeface="Calibri"/>
                <a:cs typeface="Calibri"/>
              </a:rPr>
              <a:t>have</a:t>
            </a:r>
            <a:r>
              <a:rPr sz="1100" i="1" spc="300" dirty="0">
                <a:solidFill>
                  <a:srgbClr val="666666"/>
                </a:solidFill>
                <a:latin typeface="Calibri"/>
                <a:cs typeface="Calibri"/>
              </a:rPr>
              <a:t>  </a:t>
            </a:r>
            <a:r>
              <a:rPr sz="1100" i="1" dirty="0">
                <a:solidFill>
                  <a:srgbClr val="666666"/>
                </a:solidFill>
                <a:latin typeface="Calibri"/>
                <a:cs typeface="Calibri"/>
              </a:rPr>
              <a:t>never</a:t>
            </a:r>
            <a:r>
              <a:rPr sz="1100" i="1" spc="305" dirty="0">
                <a:solidFill>
                  <a:srgbClr val="666666"/>
                </a:solidFill>
                <a:latin typeface="Calibri"/>
                <a:cs typeface="Calibri"/>
              </a:rPr>
              <a:t>  </a:t>
            </a:r>
            <a:r>
              <a:rPr sz="1100" i="1" spc="-20" dirty="0">
                <a:solidFill>
                  <a:srgbClr val="666666"/>
                </a:solidFill>
                <a:latin typeface="Calibri"/>
                <a:cs typeface="Calibri"/>
              </a:rPr>
              <a:t>been </a:t>
            </a:r>
            <a:r>
              <a:rPr sz="1100" i="1" dirty="0">
                <a:solidFill>
                  <a:srgbClr val="666666"/>
                </a:solidFill>
                <a:latin typeface="Calibri"/>
                <a:cs typeface="Calibri"/>
              </a:rPr>
              <a:t>documented</a:t>
            </a:r>
            <a:r>
              <a:rPr sz="1100" i="1" spc="295" dirty="0">
                <a:solidFill>
                  <a:srgbClr val="666666"/>
                </a:solidFill>
                <a:latin typeface="Calibri"/>
                <a:cs typeface="Calibri"/>
              </a:rPr>
              <a:t> </a:t>
            </a:r>
            <a:r>
              <a:rPr sz="1100" i="1" dirty="0">
                <a:solidFill>
                  <a:srgbClr val="666666"/>
                </a:solidFill>
                <a:latin typeface="Calibri"/>
                <a:cs typeface="Calibri"/>
              </a:rPr>
              <a:t>before.</a:t>
            </a:r>
            <a:r>
              <a:rPr sz="1100" i="1" spc="310" dirty="0">
                <a:solidFill>
                  <a:srgbClr val="666666"/>
                </a:solidFill>
                <a:latin typeface="Calibri"/>
                <a:cs typeface="Calibri"/>
              </a:rPr>
              <a:t> </a:t>
            </a:r>
            <a:r>
              <a:rPr sz="1100" i="1" dirty="0">
                <a:solidFill>
                  <a:srgbClr val="666666"/>
                </a:solidFill>
                <a:latin typeface="Calibri"/>
                <a:cs typeface="Calibri"/>
              </a:rPr>
              <a:t>Through</a:t>
            </a:r>
            <a:r>
              <a:rPr sz="1100" i="1" spc="310" dirty="0">
                <a:solidFill>
                  <a:srgbClr val="666666"/>
                </a:solidFill>
                <a:latin typeface="Calibri"/>
                <a:cs typeface="Calibri"/>
              </a:rPr>
              <a:t> </a:t>
            </a:r>
            <a:r>
              <a:rPr sz="1100" i="1" dirty="0">
                <a:solidFill>
                  <a:srgbClr val="666666"/>
                </a:solidFill>
                <a:latin typeface="Calibri"/>
                <a:cs typeface="Calibri"/>
              </a:rPr>
              <a:t>AI,</a:t>
            </a:r>
            <a:r>
              <a:rPr sz="1100" i="1" spc="300" dirty="0">
                <a:solidFill>
                  <a:srgbClr val="666666"/>
                </a:solidFill>
                <a:latin typeface="Calibri"/>
                <a:cs typeface="Calibri"/>
              </a:rPr>
              <a:t> </a:t>
            </a:r>
            <a:r>
              <a:rPr sz="1100" i="1" dirty="0">
                <a:solidFill>
                  <a:srgbClr val="666666"/>
                </a:solidFill>
                <a:latin typeface="Calibri"/>
                <a:cs typeface="Calibri"/>
              </a:rPr>
              <a:t>this</a:t>
            </a:r>
            <a:r>
              <a:rPr sz="1100" i="1" spc="305" dirty="0">
                <a:solidFill>
                  <a:srgbClr val="666666"/>
                </a:solidFill>
                <a:latin typeface="Calibri"/>
                <a:cs typeface="Calibri"/>
              </a:rPr>
              <a:t> </a:t>
            </a:r>
            <a:r>
              <a:rPr sz="1100" i="1" dirty="0">
                <a:solidFill>
                  <a:srgbClr val="666666"/>
                </a:solidFill>
                <a:latin typeface="Calibri"/>
                <a:cs typeface="Calibri"/>
              </a:rPr>
              <a:t>group</a:t>
            </a:r>
            <a:r>
              <a:rPr sz="1100" i="1" spc="310" dirty="0">
                <a:solidFill>
                  <a:srgbClr val="666666"/>
                </a:solidFill>
                <a:latin typeface="Calibri"/>
                <a:cs typeface="Calibri"/>
              </a:rPr>
              <a:t> </a:t>
            </a:r>
            <a:r>
              <a:rPr sz="1100" i="1" dirty="0">
                <a:solidFill>
                  <a:srgbClr val="666666"/>
                </a:solidFill>
                <a:latin typeface="Calibri"/>
                <a:cs typeface="Calibri"/>
              </a:rPr>
              <a:t>added</a:t>
            </a:r>
            <a:r>
              <a:rPr sz="1100" i="1" spc="300" dirty="0">
                <a:solidFill>
                  <a:srgbClr val="666666"/>
                </a:solidFill>
                <a:latin typeface="Calibri"/>
                <a:cs typeface="Calibri"/>
              </a:rPr>
              <a:t> </a:t>
            </a:r>
            <a:r>
              <a:rPr sz="1100" i="1" dirty="0">
                <a:solidFill>
                  <a:srgbClr val="666666"/>
                </a:solidFill>
                <a:latin typeface="Calibri"/>
                <a:cs typeface="Calibri"/>
              </a:rPr>
              <a:t>to</a:t>
            </a:r>
            <a:r>
              <a:rPr sz="1100" i="1" spc="305" dirty="0">
                <a:solidFill>
                  <a:srgbClr val="666666"/>
                </a:solidFill>
                <a:latin typeface="Calibri"/>
                <a:cs typeface="Calibri"/>
              </a:rPr>
              <a:t> </a:t>
            </a:r>
            <a:r>
              <a:rPr sz="1100" i="1" spc="-25" dirty="0">
                <a:solidFill>
                  <a:srgbClr val="666666"/>
                </a:solidFill>
                <a:latin typeface="Calibri"/>
                <a:cs typeface="Calibri"/>
              </a:rPr>
              <a:t>the </a:t>
            </a:r>
            <a:r>
              <a:rPr sz="1100" i="1" dirty="0">
                <a:solidFill>
                  <a:srgbClr val="666666"/>
                </a:solidFill>
                <a:latin typeface="Calibri"/>
                <a:cs typeface="Calibri"/>
              </a:rPr>
              <a:t>broader</a:t>
            </a:r>
            <a:r>
              <a:rPr sz="1100" i="1" spc="90" dirty="0">
                <a:solidFill>
                  <a:srgbClr val="666666"/>
                </a:solidFill>
                <a:latin typeface="Calibri"/>
                <a:cs typeface="Calibri"/>
              </a:rPr>
              <a:t> </a:t>
            </a:r>
            <a:r>
              <a:rPr sz="1100" i="1" dirty="0">
                <a:solidFill>
                  <a:srgbClr val="666666"/>
                </a:solidFill>
                <a:latin typeface="Calibri"/>
                <a:cs typeface="Calibri"/>
              </a:rPr>
              <a:t>understanding</a:t>
            </a:r>
            <a:r>
              <a:rPr sz="1100" i="1" spc="80" dirty="0">
                <a:solidFill>
                  <a:srgbClr val="666666"/>
                </a:solidFill>
                <a:latin typeface="Calibri"/>
                <a:cs typeface="Calibri"/>
              </a:rPr>
              <a:t> </a:t>
            </a:r>
            <a:r>
              <a:rPr sz="1100" i="1" dirty="0">
                <a:solidFill>
                  <a:srgbClr val="666666"/>
                </a:solidFill>
                <a:latin typeface="Calibri"/>
                <a:cs typeface="Calibri"/>
              </a:rPr>
              <a:t>of</a:t>
            </a:r>
            <a:r>
              <a:rPr sz="1100" i="1" spc="80" dirty="0">
                <a:solidFill>
                  <a:srgbClr val="666666"/>
                </a:solidFill>
                <a:latin typeface="Calibri"/>
                <a:cs typeface="Calibri"/>
              </a:rPr>
              <a:t> </a:t>
            </a:r>
            <a:r>
              <a:rPr sz="1100" i="1" dirty="0">
                <a:solidFill>
                  <a:srgbClr val="666666"/>
                </a:solidFill>
                <a:latin typeface="Calibri"/>
                <a:cs typeface="Calibri"/>
              </a:rPr>
              <a:t>humpback</a:t>
            </a:r>
            <a:r>
              <a:rPr sz="1100" i="1" spc="85" dirty="0">
                <a:solidFill>
                  <a:srgbClr val="666666"/>
                </a:solidFill>
                <a:latin typeface="Calibri"/>
                <a:cs typeface="Calibri"/>
              </a:rPr>
              <a:t> </a:t>
            </a:r>
            <a:r>
              <a:rPr sz="1100" i="1" dirty="0">
                <a:solidFill>
                  <a:srgbClr val="666666"/>
                </a:solidFill>
                <a:latin typeface="Calibri"/>
                <a:cs typeface="Calibri"/>
              </a:rPr>
              <a:t>whale</a:t>
            </a:r>
            <a:r>
              <a:rPr sz="1100" i="1" spc="85" dirty="0">
                <a:solidFill>
                  <a:srgbClr val="666666"/>
                </a:solidFill>
                <a:latin typeface="Calibri"/>
                <a:cs typeface="Calibri"/>
              </a:rPr>
              <a:t> </a:t>
            </a:r>
            <a:r>
              <a:rPr sz="1100" i="1" dirty="0">
                <a:solidFill>
                  <a:srgbClr val="666666"/>
                </a:solidFill>
                <a:latin typeface="Calibri"/>
                <a:cs typeface="Calibri"/>
              </a:rPr>
              <a:t>distributions</a:t>
            </a:r>
            <a:r>
              <a:rPr sz="1100" i="1" spc="90" dirty="0">
                <a:solidFill>
                  <a:srgbClr val="666666"/>
                </a:solidFill>
                <a:latin typeface="Calibri"/>
                <a:cs typeface="Calibri"/>
              </a:rPr>
              <a:t> </a:t>
            </a:r>
            <a:r>
              <a:rPr sz="1100" i="1" spc="-25" dirty="0">
                <a:solidFill>
                  <a:srgbClr val="666666"/>
                </a:solidFill>
                <a:latin typeface="Calibri"/>
                <a:cs typeface="Calibri"/>
              </a:rPr>
              <a:t>and </a:t>
            </a:r>
            <a:r>
              <a:rPr sz="1100" i="1" dirty="0">
                <a:solidFill>
                  <a:srgbClr val="666666"/>
                </a:solidFill>
                <a:latin typeface="Calibri"/>
                <a:cs typeface="Calibri"/>
              </a:rPr>
              <a:t>vocal</a:t>
            </a:r>
            <a:r>
              <a:rPr sz="1100" i="1" spc="-5" dirty="0">
                <a:solidFill>
                  <a:srgbClr val="666666"/>
                </a:solidFill>
                <a:latin typeface="Calibri"/>
                <a:cs typeface="Calibri"/>
              </a:rPr>
              <a:t> </a:t>
            </a:r>
            <a:r>
              <a:rPr sz="1100" i="1" spc="-10" dirty="0">
                <a:solidFill>
                  <a:srgbClr val="666666"/>
                </a:solidFill>
                <a:latin typeface="Calibri"/>
                <a:cs typeface="Calibri"/>
              </a:rPr>
              <a:t>activity</a:t>
            </a:r>
            <a:r>
              <a:rPr sz="1100" i="1" spc="-45" dirty="0">
                <a:solidFill>
                  <a:srgbClr val="666666"/>
                </a:solidFill>
                <a:latin typeface="Calibri"/>
                <a:cs typeface="Calibri"/>
              </a:rPr>
              <a:t> </a:t>
            </a:r>
            <a:r>
              <a:rPr sz="1100" i="1" dirty="0">
                <a:solidFill>
                  <a:srgbClr val="666666"/>
                </a:solidFill>
                <a:latin typeface="Calibri"/>
                <a:cs typeface="Calibri"/>
              </a:rPr>
              <a:t>that</a:t>
            </a:r>
            <a:r>
              <a:rPr sz="1100" i="1" spc="-25" dirty="0">
                <a:solidFill>
                  <a:srgbClr val="666666"/>
                </a:solidFill>
                <a:latin typeface="Calibri"/>
                <a:cs typeface="Calibri"/>
              </a:rPr>
              <a:t> </a:t>
            </a:r>
            <a:r>
              <a:rPr sz="1100" i="1" dirty="0">
                <a:solidFill>
                  <a:srgbClr val="666666"/>
                </a:solidFill>
                <a:latin typeface="Calibri"/>
                <a:cs typeface="Calibri"/>
              </a:rPr>
              <a:t>would</a:t>
            </a:r>
            <a:r>
              <a:rPr sz="1100" i="1" spc="-15" dirty="0">
                <a:solidFill>
                  <a:srgbClr val="666666"/>
                </a:solidFill>
                <a:latin typeface="Calibri"/>
                <a:cs typeface="Calibri"/>
              </a:rPr>
              <a:t> </a:t>
            </a:r>
            <a:r>
              <a:rPr sz="1100" i="1" dirty="0">
                <a:solidFill>
                  <a:srgbClr val="666666"/>
                </a:solidFill>
                <a:latin typeface="Calibri"/>
                <a:cs typeface="Calibri"/>
              </a:rPr>
              <a:t>have</a:t>
            </a:r>
            <a:r>
              <a:rPr sz="1100" i="1" spc="-15" dirty="0">
                <a:solidFill>
                  <a:srgbClr val="666666"/>
                </a:solidFill>
                <a:latin typeface="Calibri"/>
                <a:cs typeface="Calibri"/>
              </a:rPr>
              <a:t> </a:t>
            </a:r>
            <a:r>
              <a:rPr sz="1100" i="1" dirty="0">
                <a:solidFill>
                  <a:srgbClr val="666666"/>
                </a:solidFill>
                <a:latin typeface="Calibri"/>
                <a:cs typeface="Calibri"/>
              </a:rPr>
              <a:t>not</a:t>
            </a:r>
            <a:r>
              <a:rPr sz="1100" i="1" spc="-15" dirty="0">
                <a:solidFill>
                  <a:srgbClr val="666666"/>
                </a:solidFill>
                <a:latin typeface="Calibri"/>
                <a:cs typeface="Calibri"/>
              </a:rPr>
              <a:t> </a:t>
            </a:r>
            <a:r>
              <a:rPr sz="1100" i="1" dirty="0">
                <a:solidFill>
                  <a:srgbClr val="666666"/>
                </a:solidFill>
                <a:latin typeface="Calibri"/>
                <a:cs typeface="Calibri"/>
              </a:rPr>
              <a:t>otherwise</a:t>
            </a:r>
            <a:r>
              <a:rPr sz="1100" i="1" spc="-50" dirty="0">
                <a:solidFill>
                  <a:srgbClr val="666666"/>
                </a:solidFill>
                <a:latin typeface="Calibri"/>
                <a:cs typeface="Calibri"/>
              </a:rPr>
              <a:t> </a:t>
            </a:r>
            <a:r>
              <a:rPr sz="1100" i="1" dirty="0">
                <a:solidFill>
                  <a:srgbClr val="666666"/>
                </a:solidFill>
                <a:latin typeface="Calibri"/>
                <a:cs typeface="Calibri"/>
              </a:rPr>
              <a:t>been</a:t>
            </a:r>
            <a:r>
              <a:rPr sz="1100" i="1" spc="-15" dirty="0">
                <a:solidFill>
                  <a:srgbClr val="666666"/>
                </a:solidFill>
                <a:latin typeface="Calibri"/>
                <a:cs typeface="Calibri"/>
              </a:rPr>
              <a:t> </a:t>
            </a:r>
            <a:r>
              <a:rPr sz="1100" i="1" spc="-10" dirty="0">
                <a:solidFill>
                  <a:srgbClr val="666666"/>
                </a:solidFill>
                <a:latin typeface="Calibri"/>
                <a:cs typeface="Calibri"/>
              </a:rPr>
              <a:t>possible.</a:t>
            </a:r>
            <a:endParaRPr sz="1100" dirty="0">
              <a:latin typeface="Calibri"/>
              <a:cs typeface="Calibri"/>
            </a:endParaRPr>
          </a:p>
        </p:txBody>
      </p:sp>
      <p:pic>
        <p:nvPicPr>
          <p:cNvPr id="6" name="object 6"/>
          <p:cNvPicPr/>
          <p:nvPr/>
        </p:nvPicPr>
        <p:blipFill>
          <a:blip r:embed="rId2" cstate="print"/>
          <a:stretch>
            <a:fillRect/>
          </a:stretch>
        </p:blipFill>
        <p:spPr>
          <a:xfrm>
            <a:off x="8116824" y="641604"/>
            <a:ext cx="3701795" cy="2462783"/>
          </a:xfrm>
          <a:prstGeom prst="rect">
            <a:avLst/>
          </a:prstGeom>
        </p:spPr>
      </p:pic>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275"/>
              </a:lnSpc>
            </a:pPr>
            <a:r>
              <a:rPr dirty="0"/>
              <a:t>National</a:t>
            </a:r>
            <a:r>
              <a:rPr spc="-25" dirty="0"/>
              <a:t> </a:t>
            </a:r>
            <a:r>
              <a:rPr dirty="0"/>
              <a:t>Oceanic</a:t>
            </a:r>
            <a:r>
              <a:rPr spc="15" dirty="0"/>
              <a:t> </a:t>
            </a:r>
            <a:r>
              <a:rPr dirty="0"/>
              <a:t>and</a:t>
            </a:r>
            <a:r>
              <a:rPr spc="-10" dirty="0"/>
              <a:t> </a:t>
            </a:r>
            <a:r>
              <a:rPr dirty="0"/>
              <a:t>Atmospheric</a:t>
            </a:r>
            <a:r>
              <a:rPr spc="-20" dirty="0"/>
              <a:t> </a:t>
            </a:r>
            <a:r>
              <a:rPr dirty="0"/>
              <a:t>Administration</a:t>
            </a:r>
            <a:r>
              <a:rPr spc="250" dirty="0"/>
              <a:t> </a:t>
            </a:r>
            <a:r>
              <a:rPr dirty="0">
                <a:latin typeface="Cambria Math"/>
                <a:cs typeface="Cambria Math"/>
              </a:rPr>
              <a:t>⎸</a:t>
            </a:r>
            <a:r>
              <a:rPr dirty="0"/>
              <a:t>National</a:t>
            </a:r>
            <a:r>
              <a:rPr spc="-15" dirty="0"/>
              <a:t> </a:t>
            </a:r>
            <a:r>
              <a:rPr dirty="0"/>
              <a:t>Centers</a:t>
            </a:r>
            <a:r>
              <a:rPr spc="-20" dirty="0"/>
              <a:t> </a:t>
            </a:r>
            <a:r>
              <a:rPr dirty="0"/>
              <a:t>for</a:t>
            </a:r>
            <a:r>
              <a:rPr spc="-5" dirty="0"/>
              <a:t> </a:t>
            </a:r>
            <a:r>
              <a:rPr dirty="0"/>
              <a:t>Environmental</a:t>
            </a:r>
            <a:r>
              <a:rPr spc="-25" dirty="0"/>
              <a:t> </a:t>
            </a:r>
            <a:r>
              <a:rPr spc="-10" dirty="0"/>
              <a:t>Information</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spc="-25" dirty="0"/>
              <a:t>13</a:t>
            </a:fld>
            <a:endParaRPr spc="-2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5324" y="650120"/>
            <a:ext cx="6518875" cy="382156"/>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0000"/>
                </a:solidFill>
                <a:latin typeface="Calibri"/>
                <a:cs typeface="Calibri"/>
              </a:rPr>
              <a:t>Goal</a:t>
            </a:r>
            <a:r>
              <a:rPr sz="2400" b="1" spc="-25" dirty="0">
                <a:solidFill>
                  <a:srgbClr val="000000"/>
                </a:solidFill>
                <a:latin typeface="Calibri"/>
                <a:cs typeface="Calibri"/>
              </a:rPr>
              <a:t> </a:t>
            </a:r>
            <a:r>
              <a:rPr sz="2400" b="1" dirty="0">
                <a:solidFill>
                  <a:srgbClr val="000000"/>
                </a:solidFill>
                <a:latin typeface="Calibri"/>
                <a:cs typeface="Calibri"/>
              </a:rPr>
              <a:t>#3: Enable</a:t>
            </a:r>
            <a:r>
              <a:rPr sz="2400" b="1" spc="-35" dirty="0">
                <a:solidFill>
                  <a:srgbClr val="000000"/>
                </a:solidFill>
                <a:latin typeface="Calibri"/>
                <a:cs typeface="Calibri"/>
              </a:rPr>
              <a:t> </a:t>
            </a:r>
            <a:r>
              <a:rPr sz="2400" b="1" spc="-10" dirty="0">
                <a:solidFill>
                  <a:srgbClr val="000000"/>
                </a:solidFill>
                <a:latin typeface="Calibri"/>
                <a:cs typeface="Calibri"/>
              </a:rPr>
              <a:t>cloud-</a:t>
            </a:r>
            <a:r>
              <a:rPr sz="2400" b="1" dirty="0">
                <a:solidFill>
                  <a:srgbClr val="000000"/>
                </a:solidFill>
                <a:latin typeface="Calibri"/>
                <a:cs typeface="Calibri"/>
              </a:rPr>
              <a:t>based</a:t>
            </a:r>
            <a:r>
              <a:rPr sz="2400" b="1" spc="-5" dirty="0">
                <a:solidFill>
                  <a:srgbClr val="000000"/>
                </a:solidFill>
                <a:latin typeface="Calibri"/>
                <a:cs typeface="Calibri"/>
              </a:rPr>
              <a:t> </a:t>
            </a:r>
            <a:r>
              <a:rPr sz="2400" b="1" dirty="0">
                <a:solidFill>
                  <a:srgbClr val="000000"/>
                </a:solidFill>
                <a:latin typeface="Calibri"/>
                <a:cs typeface="Calibri"/>
              </a:rPr>
              <a:t>discovery</a:t>
            </a:r>
            <a:r>
              <a:rPr sz="2400" b="1" spc="-30" dirty="0">
                <a:solidFill>
                  <a:srgbClr val="000000"/>
                </a:solidFill>
                <a:latin typeface="Calibri"/>
                <a:cs typeface="Calibri"/>
              </a:rPr>
              <a:t> </a:t>
            </a:r>
            <a:r>
              <a:rPr sz="2400" b="1" dirty="0">
                <a:solidFill>
                  <a:srgbClr val="000000"/>
                </a:solidFill>
                <a:latin typeface="Calibri"/>
                <a:cs typeface="Calibri"/>
              </a:rPr>
              <a:t>and</a:t>
            </a:r>
            <a:r>
              <a:rPr sz="2400" b="1" spc="-20" dirty="0">
                <a:solidFill>
                  <a:srgbClr val="000000"/>
                </a:solidFill>
                <a:latin typeface="Calibri"/>
                <a:cs typeface="Calibri"/>
              </a:rPr>
              <a:t> </a:t>
            </a:r>
            <a:r>
              <a:rPr sz="2400" b="1" spc="-10" dirty="0">
                <a:solidFill>
                  <a:srgbClr val="000000"/>
                </a:solidFill>
                <a:latin typeface="Calibri"/>
                <a:cs typeface="Calibri"/>
              </a:rPr>
              <a:t>access</a:t>
            </a:r>
            <a:endParaRPr sz="2400" dirty="0">
              <a:latin typeface="Calibri"/>
              <a:cs typeface="Calibri"/>
            </a:endParaRPr>
          </a:p>
        </p:txBody>
      </p:sp>
      <p:sp>
        <p:nvSpPr>
          <p:cNvPr id="3" name="object 3"/>
          <p:cNvSpPr txBox="1"/>
          <p:nvPr/>
        </p:nvSpPr>
        <p:spPr>
          <a:xfrm>
            <a:off x="415325" y="1239908"/>
            <a:ext cx="7538084" cy="5447902"/>
          </a:xfrm>
          <a:prstGeom prst="rect">
            <a:avLst/>
          </a:prstGeom>
        </p:spPr>
        <p:txBody>
          <a:bodyPr vert="horz" wrap="square" lIns="0" tIns="12700" rIns="0" bIns="0" rtlCol="0">
            <a:spAutoFit/>
          </a:bodyPr>
          <a:lstStyle/>
          <a:p>
            <a:pPr marL="12700" marR="5080" indent="-635">
              <a:lnSpc>
                <a:spcPct val="114999"/>
              </a:lnSpc>
              <a:spcBef>
                <a:spcPts val="100"/>
              </a:spcBef>
            </a:pPr>
            <a:r>
              <a:rPr sz="1800" dirty="0">
                <a:latin typeface="Calibri"/>
                <a:cs typeface="Calibri"/>
              </a:rPr>
              <a:t>To</a:t>
            </a:r>
            <a:r>
              <a:rPr sz="1800" spc="-10" dirty="0">
                <a:latin typeface="Calibri"/>
                <a:cs typeface="Calibri"/>
              </a:rPr>
              <a:t> </a:t>
            </a:r>
            <a:r>
              <a:rPr sz="1800" dirty="0">
                <a:latin typeface="Calibri"/>
                <a:cs typeface="Calibri"/>
              </a:rPr>
              <a:t>ensure</a:t>
            </a:r>
            <a:r>
              <a:rPr sz="1800" spc="5" dirty="0">
                <a:latin typeface="Calibri"/>
                <a:cs typeface="Calibri"/>
              </a:rPr>
              <a:t> </a:t>
            </a:r>
            <a:r>
              <a:rPr sz="1800" dirty="0">
                <a:latin typeface="Calibri"/>
                <a:cs typeface="Calibri"/>
              </a:rPr>
              <a:t>the sustainability of</a:t>
            </a:r>
            <a:r>
              <a:rPr sz="1800" spc="-10" dirty="0">
                <a:latin typeface="Calibri"/>
                <a:cs typeface="Calibri"/>
              </a:rPr>
              <a:t> cloud-</a:t>
            </a:r>
            <a:r>
              <a:rPr sz="1800" dirty="0">
                <a:latin typeface="Calibri"/>
                <a:cs typeface="Calibri"/>
              </a:rPr>
              <a:t>based</a:t>
            </a:r>
            <a:r>
              <a:rPr sz="1800" spc="5" dirty="0">
                <a:latin typeface="Calibri"/>
                <a:cs typeface="Calibri"/>
              </a:rPr>
              <a:t> </a:t>
            </a:r>
            <a:r>
              <a:rPr sz="1800" dirty="0">
                <a:latin typeface="Calibri"/>
                <a:cs typeface="Calibri"/>
              </a:rPr>
              <a:t>access</a:t>
            </a:r>
            <a:r>
              <a:rPr sz="1800" spc="-10" dirty="0">
                <a:latin typeface="Calibri"/>
                <a:cs typeface="Calibri"/>
              </a:rPr>
              <a:t> </a:t>
            </a:r>
            <a:r>
              <a:rPr sz="1800" dirty="0">
                <a:latin typeface="Calibri"/>
                <a:cs typeface="Calibri"/>
              </a:rPr>
              <a:t>for</a:t>
            </a:r>
            <a:r>
              <a:rPr sz="1800" spc="-5" dirty="0">
                <a:latin typeface="Calibri"/>
                <a:cs typeface="Calibri"/>
              </a:rPr>
              <a:t> </a:t>
            </a:r>
            <a:r>
              <a:rPr sz="1800" dirty="0">
                <a:latin typeface="Calibri"/>
                <a:cs typeface="Calibri"/>
              </a:rPr>
              <a:t>data</a:t>
            </a:r>
            <a:r>
              <a:rPr sz="1800" spc="-15" dirty="0">
                <a:latin typeface="Calibri"/>
                <a:cs typeface="Calibri"/>
              </a:rPr>
              <a:t> </a:t>
            </a:r>
            <a:r>
              <a:rPr sz="1800" dirty="0">
                <a:latin typeface="Calibri"/>
                <a:cs typeface="Calibri"/>
              </a:rPr>
              <a:t>archives,</a:t>
            </a:r>
            <a:r>
              <a:rPr sz="1800" spc="-10" dirty="0">
                <a:latin typeface="Calibri"/>
                <a:cs typeface="Calibri"/>
              </a:rPr>
              <a:t> </a:t>
            </a:r>
            <a:r>
              <a:rPr sz="1800" dirty="0">
                <a:latin typeface="Calibri"/>
                <a:cs typeface="Calibri"/>
              </a:rPr>
              <a:t>especially</a:t>
            </a:r>
            <a:r>
              <a:rPr sz="1800" spc="15" dirty="0">
                <a:latin typeface="Calibri"/>
                <a:cs typeface="Calibri"/>
              </a:rPr>
              <a:t> </a:t>
            </a:r>
            <a:r>
              <a:rPr sz="1800" dirty="0">
                <a:latin typeface="Calibri"/>
                <a:cs typeface="Calibri"/>
              </a:rPr>
              <a:t>in</a:t>
            </a:r>
            <a:r>
              <a:rPr sz="1800" spc="-15" dirty="0">
                <a:latin typeface="Calibri"/>
                <a:cs typeface="Calibri"/>
              </a:rPr>
              <a:t> </a:t>
            </a:r>
            <a:r>
              <a:rPr sz="1800" dirty="0">
                <a:latin typeface="Calibri"/>
                <a:cs typeface="Calibri"/>
              </a:rPr>
              <a:t>light</a:t>
            </a:r>
            <a:r>
              <a:rPr sz="1800" spc="5" dirty="0">
                <a:latin typeface="Calibri"/>
                <a:cs typeface="Calibri"/>
              </a:rPr>
              <a:t> </a:t>
            </a:r>
            <a:r>
              <a:rPr sz="1800" dirty="0">
                <a:latin typeface="Calibri"/>
                <a:cs typeface="Calibri"/>
              </a:rPr>
              <a:t>of</a:t>
            </a:r>
            <a:r>
              <a:rPr sz="1800" spc="-10" dirty="0">
                <a:latin typeface="Calibri"/>
                <a:cs typeface="Calibri"/>
              </a:rPr>
              <a:t> </a:t>
            </a:r>
            <a:r>
              <a:rPr sz="1800" dirty="0">
                <a:latin typeface="Calibri"/>
                <a:cs typeface="Calibri"/>
              </a:rPr>
              <a:t>their</a:t>
            </a:r>
            <a:r>
              <a:rPr sz="1800" spc="-10" dirty="0">
                <a:latin typeface="Calibri"/>
                <a:cs typeface="Calibri"/>
              </a:rPr>
              <a:t> </a:t>
            </a:r>
            <a:r>
              <a:rPr sz="1800" dirty="0">
                <a:latin typeface="Calibri"/>
                <a:cs typeface="Calibri"/>
              </a:rPr>
              <a:t>promised</a:t>
            </a:r>
            <a:r>
              <a:rPr sz="1800" spc="-10" dirty="0">
                <a:latin typeface="Calibri"/>
                <a:cs typeface="Calibri"/>
              </a:rPr>
              <a:t> petabyte- </a:t>
            </a:r>
            <a:r>
              <a:rPr sz="1800" dirty="0">
                <a:latin typeface="Calibri"/>
                <a:cs typeface="Calibri"/>
              </a:rPr>
              <a:t>plus</a:t>
            </a:r>
            <a:r>
              <a:rPr sz="1800" spc="-10" dirty="0">
                <a:latin typeface="Calibri"/>
                <a:cs typeface="Calibri"/>
              </a:rPr>
              <a:t> </a:t>
            </a:r>
            <a:r>
              <a:rPr sz="1800" dirty="0">
                <a:latin typeface="Calibri"/>
                <a:cs typeface="Calibri"/>
              </a:rPr>
              <a:t>growth in</a:t>
            </a:r>
            <a:r>
              <a:rPr sz="1800" spc="5" dirty="0">
                <a:latin typeface="Calibri"/>
                <a:cs typeface="Calibri"/>
              </a:rPr>
              <a:t> </a:t>
            </a:r>
            <a:r>
              <a:rPr sz="1800" dirty="0">
                <a:latin typeface="Calibri"/>
                <a:cs typeface="Calibri"/>
              </a:rPr>
              <a:t>the coming</a:t>
            </a:r>
            <a:r>
              <a:rPr sz="1800" spc="5" dirty="0">
                <a:latin typeface="Calibri"/>
                <a:cs typeface="Calibri"/>
              </a:rPr>
              <a:t> </a:t>
            </a:r>
            <a:r>
              <a:rPr sz="1800" dirty="0">
                <a:latin typeface="Calibri"/>
                <a:cs typeface="Calibri"/>
              </a:rPr>
              <a:t>years,</a:t>
            </a:r>
            <a:r>
              <a:rPr sz="1800" spc="-20" dirty="0">
                <a:latin typeface="Calibri"/>
                <a:cs typeface="Calibri"/>
              </a:rPr>
              <a:t> </a:t>
            </a:r>
            <a:r>
              <a:rPr sz="1800" dirty="0">
                <a:latin typeface="Calibri"/>
                <a:cs typeface="Calibri"/>
              </a:rPr>
              <a:t>this</a:t>
            </a:r>
            <a:r>
              <a:rPr sz="1800" spc="-5" dirty="0">
                <a:latin typeface="Calibri"/>
                <a:cs typeface="Calibri"/>
              </a:rPr>
              <a:t> </a:t>
            </a:r>
            <a:r>
              <a:rPr sz="1800" dirty="0">
                <a:latin typeface="Calibri"/>
                <a:cs typeface="Calibri"/>
              </a:rPr>
              <a:t>goal</a:t>
            </a:r>
            <a:r>
              <a:rPr sz="1800" spc="-10" dirty="0">
                <a:latin typeface="Calibri"/>
                <a:cs typeface="Calibri"/>
              </a:rPr>
              <a:t> </a:t>
            </a:r>
            <a:r>
              <a:rPr sz="1800" dirty="0">
                <a:latin typeface="Calibri"/>
                <a:cs typeface="Calibri"/>
              </a:rPr>
              <a:t>will</a:t>
            </a:r>
            <a:r>
              <a:rPr sz="1800" spc="5" dirty="0">
                <a:latin typeface="Calibri"/>
                <a:cs typeface="Calibri"/>
              </a:rPr>
              <a:t> </a:t>
            </a:r>
            <a:r>
              <a:rPr sz="1800" dirty="0">
                <a:latin typeface="Calibri"/>
                <a:cs typeface="Calibri"/>
              </a:rPr>
              <a:t>focus</a:t>
            </a:r>
            <a:r>
              <a:rPr sz="1800" spc="-10" dirty="0">
                <a:latin typeface="Calibri"/>
                <a:cs typeface="Calibri"/>
              </a:rPr>
              <a:t> </a:t>
            </a:r>
            <a:r>
              <a:rPr sz="1800" dirty="0">
                <a:latin typeface="Calibri"/>
                <a:cs typeface="Calibri"/>
              </a:rPr>
              <a:t>on</a:t>
            </a:r>
            <a:r>
              <a:rPr sz="1800" spc="5" dirty="0">
                <a:latin typeface="Calibri"/>
                <a:cs typeface="Calibri"/>
              </a:rPr>
              <a:t> </a:t>
            </a:r>
            <a:r>
              <a:rPr sz="1800" dirty="0">
                <a:latin typeface="Calibri"/>
                <a:cs typeface="Calibri"/>
              </a:rPr>
              <a:t>shifting</a:t>
            </a:r>
            <a:r>
              <a:rPr sz="1800" spc="-10" dirty="0">
                <a:latin typeface="Calibri"/>
                <a:cs typeface="Calibri"/>
              </a:rPr>
              <a:t> </a:t>
            </a:r>
            <a:r>
              <a:rPr sz="1800" dirty="0">
                <a:latin typeface="Calibri"/>
                <a:cs typeface="Calibri"/>
              </a:rPr>
              <a:t>access</a:t>
            </a:r>
            <a:r>
              <a:rPr sz="1800" spc="-5" dirty="0">
                <a:latin typeface="Calibri"/>
                <a:cs typeface="Calibri"/>
              </a:rPr>
              <a:t> </a:t>
            </a:r>
            <a:r>
              <a:rPr sz="1800" dirty="0">
                <a:latin typeface="Calibri"/>
                <a:cs typeface="Calibri"/>
              </a:rPr>
              <a:t>points to</a:t>
            </a:r>
            <a:r>
              <a:rPr sz="1800" spc="-10" dirty="0">
                <a:latin typeface="Calibri"/>
                <a:cs typeface="Calibri"/>
              </a:rPr>
              <a:t> </a:t>
            </a:r>
            <a:r>
              <a:rPr sz="1800" spc="-50" dirty="0">
                <a:latin typeface="Calibri"/>
                <a:cs typeface="Calibri"/>
              </a:rPr>
              <a:t>a </a:t>
            </a:r>
            <a:r>
              <a:rPr sz="1800" dirty="0">
                <a:latin typeface="Calibri"/>
                <a:cs typeface="Calibri"/>
              </a:rPr>
              <a:t>distributed</a:t>
            </a:r>
            <a:r>
              <a:rPr sz="1800" spc="-20" dirty="0">
                <a:latin typeface="Calibri"/>
                <a:cs typeface="Calibri"/>
              </a:rPr>
              <a:t> </a:t>
            </a:r>
            <a:r>
              <a:rPr sz="1800" dirty="0">
                <a:latin typeface="Calibri"/>
                <a:cs typeface="Calibri"/>
              </a:rPr>
              <a:t>cloud</a:t>
            </a:r>
            <a:r>
              <a:rPr sz="1800" spc="5" dirty="0">
                <a:latin typeface="Calibri"/>
                <a:cs typeface="Calibri"/>
              </a:rPr>
              <a:t> </a:t>
            </a:r>
            <a:r>
              <a:rPr sz="1800" dirty="0">
                <a:latin typeface="Calibri"/>
                <a:cs typeface="Calibri"/>
              </a:rPr>
              <a:t>.</a:t>
            </a:r>
            <a:r>
              <a:rPr sz="1800" spc="-20" dirty="0">
                <a:latin typeface="Calibri"/>
                <a:cs typeface="Calibri"/>
              </a:rPr>
              <a:t> </a:t>
            </a:r>
            <a:r>
              <a:rPr sz="1800" dirty="0">
                <a:latin typeface="Calibri"/>
                <a:cs typeface="Calibri"/>
              </a:rPr>
              <a:t>Data</a:t>
            </a:r>
            <a:r>
              <a:rPr sz="1800" spc="-5" dirty="0">
                <a:latin typeface="Calibri"/>
                <a:cs typeface="Calibri"/>
              </a:rPr>
              <a:t> </a:t>
            </a:r>
            <a:r>
              <a:rPr sz="1800" dirty="0">
                <a:latin typeface="Calibri"/>
                <a:cs typeface="Calibri"/>
              </a:rPr>
              <a:t>discovery</a:t>
            </a:r>
            <a:r>
              <a:rPr sz="1800" spc="-20" dirty="0">
                <a:latin typeface="Calibri"/>
                <a:cs typeface="Calibri"/>
              </a:rPr>
              <a:t> </a:t>
            </a:r>
            <a:r>
              <a:rPr sz="1800" dirty="0">
                <a:latin typeface="Calibri"/>
                <a:cs typeface="Calibri"/>
              </a:rPr>
              <a:t>enhancements</a:t>
            </a:r>
            <a:r>
              <a:rPr sz="1800" spc="-5" dirty="0">
                <a:latin typeface="Calibri"/>
                <a:cs typeface="Calibri"/>
              </a:rPr>
              <a:t> </a:t>
            </a:r>
            <a:r>
              <a:rPr sz="1800" dirty="0">
                <a:latin typeface="Calibri"/>
                <a:cs typeface="Calibri"/>
              </a:rPr>
              <a:t>will</a:t>
            </a:r>
            <a:r>
              <a:rPr sz="1800" spc="5" dirty="0">
                <a:latin typeface="Calibri"/>
                <a:cs typeface="Calibri"/>
              </a:rPr>
              <a:t> </a:t>
            </a:r>
            <a:r>
              <a:rPr sz="1800" dirty="0">
                <a:latin typeface="Calibri"/>
                <a:cs typeface="Calibri"/>
              </a:rPr>
              <a:t>include</a:t>
            </a:r>
            <a:r>
              <a:rPr sz="1800" spc="5" dirty="0">
                <a:latin typeface="Calibri"/>
                <a:cs typeface="Calibri"/>
              </a:rPr>
              <a:t> </a:t>
            </a:r>
            <a:r>
              <a:rPr sz="1800" dirty="0">
                <a:latin typeface="Calibri"/>
                <a:cs typeface="Calibri"/>
              </a:rPr>
              <a:t>the</a:t>
            </a:r>
            <a:r>
              <a:rPr sz="1800" spc="-15" dirty="0">
                <a:latin typeface="Calibri"/>
                <a:cs typeface="Calibri"/>
              </a:rPr>
              <a:t> </a:t>
            </a:r>
            <a:r>
              <a:rPr sz="1800" dirty="0">
                <a:latin typeface="Calibri"/>
                <a:cs typeface="Calibri"/>
              </a:rPr>
              <a:t>discovery</a:t>
            </a:r>
            <a:r>
              <a:rPr sz="1800" spc="-5" dirty="0">
                <a:latin typeface="Calibri"/>
                <a:cs typeface="Calibri"/>
              </a:rPr>
              <a:t> </a:t>
            </a:r>
            <a:r>
              <a:rPr sz="1800" spc="-25" dirty="0">
                <a:latin typeface="Calibri"/>
                <a:cs typeface="Calibri"/>
              </a:rPr>
              <a:t>of</a:t>
            </a:r>
            <a:r>
              <a:rPr sz="1800" spc="500" dirty="0">
                <a:latin typeface="Calibri"/>
                <a:cs typeface="Calibri"/>
              </a:rPr>
              <a:t> </a:t>
            </a:r>
            <a:r>
              <a:rPr sz="1800" dirty="0">
                <a:latin typeface="Calibri"/>
                <a:cs typeface="Calibri"/>
              </a:rPr>
              <a:t>the</a:t>
            </a:r>
            <a:r>
              <a:rPr sz="1800" spc="-10" dirty="0">
                <a:latin typeface="Calibri"/>
                <a:cs typeface="Calibri"/>
              </a:rPr>
              <a:t> </a:t>
            </a:r>
            <a:r>
              <a:rPr sz="1800" dirty="0">
                <a:latin typeface="Calibri"/>
                <a:cs typeface="Calibri"/>
              </a:rPr>
              <a:t>NESDIS</a:t>
            </a:r>
            <a:r>
              <a:rPr sz="1800" spc="-30" dirty="0">
                <a:latin typeface="Calibri"/>
                <a:cs typeface="Calibri"/>
              </a:rPr>
              <a:t> </a:t>
            </a:r>
            <a:r>
              <a:rPr sz="1800" dirty="0">
                <a:latin typeface="Calibri"/>
                <a:cs typeface="Calibri"/>
              </a:rPr>
              <a:t>cloud</a:t>
            </a:r>
            <a:r>
              <a:rPr sz="1800" spc="10" dirty="0">
                <a:latin typeface="Calibri"/>
                <a:cs typeface="Calibri"/>
              </a:rPr>
              <a:t> </a:t>
            </a:r>
            <a:r>
              <a:rPr sz="1800" dirty="0">
                <a:latin typeface="Calibri"/>
                <a:cs typeface="Calibri"/>
              </a:rPr>
              <a:t>and relevant</a:t>
            </a:r>
            <a:r>
              <a:rPr sz="1800" spc="-20" dirty="0">
                <a:latin typeface="Calibri"/>
                <a:cs typeface="Calibri"/>
              </a:rPr>
              <a:t> </a:t>
            </a:r>
            <a:r>
              <a:rPr sz="1800" dirty="0">
                <a:latin typeface="Calibri"/>
                <a:cs typeface="Calibri"/>
              </a:rPr>
              <a:t>NOAA</a:t>
            </a:r>
            <a:r>
              <a:rPr sz="1800" spc="-10" dirty="0">
                <a:latin typeface="Calibri"/>
                <a:cs typeface="Calibri"/>
              </a:rPr>
              <a:t> </a:t>
            </a:r>
            <a:r>
              <a:rPr sz="1800" dirty="0">
                <a:latin typeface="Calibri"/>
                <a:cs typeface="Calibri"/>
              </a:rPr>
              <a:t>Fisheries</a:t>
            </a:r>
            <a:r>
              <a:rPr sz="1800" spc="-25" dirty="0">
                <a:latin typeface="Calibri"/>
                <a:cs typeface="Calibri"/>
              </a:rPr>
              <a:t> </a:t>
            </a:r>
            <a:r>
              <a:rPr sz="1800" dirty="0">
                <a:latin typeface="Calibri"/>
                <a:cs typeface="Calibri"/>
              </a:rPr>
              <a:t>cloud</a:t>
            </a:r>
            <a:r>
              <a:rPr sz="1800" spc="10" dirty="0">
                <a:latin typeface="Calibri"/>
                <a:cs typeface="Calibri"/>
              </a:rPr>
              <a:t> </a:t>
            </a:r>
            <a:r>
              <a:rPr sz="1800" dirty="0">
                <a:latin typeface="Calibri"/>
                <a:cs typeface="Calibri"/>
              </a:rPr>
              <a:t>repositories from</a:t>
            </a:r>
            <a:r>
              <a:rPr sz="1800" spc="-15" dirty="0">
                <a:latin typeface="Calibri"/>
                <a:cs typeface="Calibri"/>
              </a:rPr>
              <a:t> </a:t>
            </a:r>
            <a:r>
              <a:rPr sz="1800" dirty="0">
                <a:latin typeface="Calibri"/>
                <a:cs typeface="Calibri"/>
              </a:rPr>
              <a:t>a</a:t>
            </a:r>
            <a:r>
              <a:rPr sz="1800" spc="-10" dirty="0">
                <a:latin typeface="Calibri"/>
                <a:cs typeface="Calibri"/>
              </a:rPr>
              <a:t> single </a:t>
            </a:r>
            <a:r>
              <a:rPr sz="1800" dirty="0">
                <a:latin typeface="Calibri"/>
                <a:cs typeface="Calibri"/>
              </a:rPr>
              <a:t>data</a:t>
            </a:r>
            <a:r>
              <a:rPr sz="1800" spc="-10" dirty="0">
                <a:latin typeface="Calibri"/>
                <a:cs typeface="Calibri"/>
              </a:rPr>
              <a:t> </a:t>
            </a:r>
            <a:r>
              <a:rPr sz="1800" dirty="0">
                <a:latin typeface="Calibri"/>
                <a:cs typeface="Calibri"/>
              </a:rPr>
              <a:t>portal</a:t>
            </a:r>
            <a:r>
              <a:rPr sz="1800" spc="5" dirty="0">
                <a:latin typeface="Calibri"/>
                <a:cs typeface="Calibri"/>
              </a:rPr>
              <a:t> </a:t>
            </a:r>
            <a:r>
              <a:rPr sz="1800" dirty="0">
                <a:latin typeface="Calibri"/>
                <a:cs typeface="Calibri"/>
              </a:rPr>
              <a:t>page, and</a:t>
            </a:r>
            <a:r>
              <a:rPr sz="1800" spc="15" dirty="0">
                <a:latin typeface="Calibri"/>
                <a:cs typeface="Calibri"/>
              </a:rPr>
              <a:t> </a:t>
            </a:r>
            <a:r>
              <a:rPr sz="1800" dirty="0">
                <a:latin typeface="Calibri"/>
                <a:cs typeface="Calibri"/>
              </a:rPr>
              <a:t>will</a:t>
            </a:r>
            <a:r>
              <a:rPr sz="1800" spc="20" dirty="0">
                <a:latin typeface="Calibri"/>
                <a:cs typeface="Calibri"/>
              </a:rPr>
              <a:t> </a:t>
            </a:r>
            <a:r>
              <a:rPr sz="1800" dirty="0">
                <a:latin typeface="Calibri"/>
                <a:cs typeface="Calibri"/>
              </a:rPr>
              <a:t>be</a:t>
            </a:r>
            <a:r>
              <a:rPr sz="1800" spc="10" dirty="0">
                <a:latin typeface="Calibri"/>
                <a:cs typeface="Calibri"/>
              </a:rPr>
              <a:t> </a:t>
            </a:r>
            <a:r>
              <a:rPr sz="1800" dirty="0">
                <a:latin typeface="Calibri"/>
                <a:cs typeface="Calibri"/>
              </a:rPr>
              <a:t>driven</a:t>
            </a:r>
            <a:r>
              <a:rPr sz="1800" spc="15" dirty="0">
                <a:latin typeface="Calibri"/>
                <a:cs typeface="Calibri"/>
              </a:rPr>
              <a:t> </a:t>
            </a:r>
            <a:r>
              <a:rPr sz="1800" dirty="0">
                <a:latin typeface="Calibri"/>
                <a:cs typeface="Calibri"/>
              </a:rPr>
              <a:t>by </a:t>
            </a:r>
            <a:r>
              <a:rPr sz="1800" spc="-10" dirty="0">
                <a:latin typeface="Calibri"/>
                <a:cs typeface="Calibri"/>
              </a:rPr>
              <a:t>standards-</a:t>
            </a:r>
            <a:r>
              <a:rPr sz="1800" dirty="0">
                <a:latin typeface="Calibri"/>
                <a:cs typeface="Calibri"/>
              </a:rPr>
              <a:t>driven</a:t>
            </a:r>
            <a:r>
              <a:rPr sz="1800" spc="5" dirty="0">
                <a:latin typeface="Calibri"/>
                <a:cs typeface="Calibri"/>
              </a:rPr>
              <a:t> </a:t>
            </a:r>
            <a:r>
              <a:rPr sz="1800" dirty="0">
                <a:latin typeface="Calibri"/>
                <a:cs typeface="Calibri"/>
              </a:rPr>
              <a:t>metadata and</a:t>
            </a:r>
            <a:r>
              <a:rPr sz="1800" spc="20" dirty="0">
                <a:latin typeface="Calibri"/>
                <a:cs typeface="Calibri"/>
              </a:rPr>
              <a:t> </a:t>
            </a:r>
            <a:r>
              <a:rPr sz="1800" spc="-10" dirty="0">
                <a:latin typeface="Calibri"/>
                <a:cs typeface="Calibri"/>
              </a:rPr>
              <a:t>dynamic </a:t>
            </a:r>
            <a:r>
              <a:rPr sz="1800" dirty="0">
                <a:latin typeface="Calibri"/>
                <a:cs typeface="Calibri"/>
              </a:rPr>
              <a:t>search</a:t>
            </a:r>
            <a:r>
              <a:rPr sz="1800" spc="-25" dirty="0">
                <a:latin typeface="Calibri"/>
                <a:cs typeface="Calibri"/>
              </a:rPr>
              <a:t> </a:t>
            </a:r>
            <a:r>
              <a:rPr sz="1800" dirty="0">
                <a:latin typeface="Calibri"/>
                <a:cs typeface="Calibri"/>
              </a:rPr>
              <a:t>capabilities.</a:t>
            </a:r>
            <a:r>
              <a:rPr sz="1800" spc="5" dirty="0">
                <a:latin typeface="Calibri"/>
                <a:cs typeface="Calibri"/>
              </a:rPr>
              <a:t> </a:t>
            </a:r>
            <a:r>
              <a:rPr sz="1800" dirty="0">
                <a:latin typeface="Calibri"/>
                <a:cs typeface="Calibri"/>
              </a:rPr>
              <a:t>In</a:t>
            </a:r>
            <a:r>
              <a:rPr sz="1800" spc="-10" dirty="0">
                <a:latin typeface="Calibri"/>
                <a:cs typeface="Calibri"/>
              </a:rPr>
              <a:t> </a:t>
            </a:r>
            <a:r>
              <a:rPr sz="1800" dirty="0">
                <a:latin typeface="Calibri"/>
                <a:cs typeface="Calibri"/>
              </a:rPr>
              <a:t>addition</a:t>
            </a:r>
            <a:r>
              <a:rPr sz="1800" spc="-5" dirty="0">
                <a:latin typeface="Calibri"/>
                <a:cs typeface="Calibri"/>
              </a:rPr>
              <a:t> </a:t>
            </a:r>
            <a:r>
              <a:rPr sz="1800" dirty="0">
                <a:latin typeface="Calibri"/>
                <a:cs typeface="Calibri"/>
              </a:rPr>
              <a:t>to</a:t>
            </a:r>
            <a:r>
              <a:rPr sz="1800" spc="-5" dirty="0">
                <a:latin typeface="Calibri"/>
                <a:cs typeface="Calibri"/>
              </a:rPr>
              <a:t> </a:t>
            </a:r>
            <a:r>
              <a:rPr sz="1800" dirty="0">
                <a:latin typeface="Calibri"/>
                <a:cs typeface="Calibri"/>
              </a:rPr>
              <a:t>the raw</a:t>
            </a:r>
            <a:r>
              <a:rPr sz="1800" spc="-15" dirty="0">
                <a:latin typeface="Calibri"/>
                <a:cs typeface="Calibri"/>
              </a:rPr>
              <a:t> </a:t>
            </a:r>
            <a:r>
              <a:rPr sz="1800" dirty="0">
                <a:latin typeface="Calibri"/>
                <a:cs typeface="Calibri"/>
              </a:rPr>
              <a:t>data,</a:t>
            </a:r>
            <a:r>
              <a:rPr sz="1800" spc="-15" dirty="0">
                <a:latin typeface="Calibri"/>
                <a:cs typeface="Calibri"/>
              </a:rPr>
              <a:t> </a:t>
            </a:r>
            <a:r>
              <a:rPr sz="1800" dirty="0">
                <a:latin typeface="Calibri"/>
                <a:cs typeface="Calibri"/>
              </a:rPr>
              <a:t>data products </a:t>
            </a:r>
            <a:r>
              <a:rPr sz="1800" spc="-50" dirty="0">
                <a:latin typeface="Calibri"/>
                <a:cs typeface="Calibri"/>
              </a:rPr>
              <a:t>-</a:t>
            </a:r>
            <a:r>
              <a:rPr sz="1800" spc="500" dirty="0">
                <a:latin typeface="Calibri"/>
                <a:cs typeface="Calibri"/>
              </a:rPr>
              <a:t> </a:t>
            </a:r>
            <a:r>
              <a:rPr sz="1800" dirty="0">
                <a:latin typeface="Calibri"/>
                <a:cs typeface="Calibri"/>
              </a:rPr>
              <a:t>including</a:t>
            </a:r>
            <a:r>
              <a:rPr sz="1800" spc="15" dirty="0">
                <a:latin typeface="Calibri"/>
                <a:cs typeface="Calibri"/>
              </a:rPr>
              <a:t> </a:t>
            </a:r>
            <a:r>
              <a:rPr sz="1800" dirty="0">
                <a:latin typeface="Calibri"/>
                <a:cs typeface="Calibri"/>
              </a:rPr>
              <a:t>those</a:t>
            </a:r>
            <a:r>
              <a:rPr sz="1800" spc="-5" dirty="0">
                <a:latin typeface="Calibri"/>
                <a:cs typeface="Calibri"/>
              </a:rPr>
              <a:t> </a:t>
            </a:r>
            <a:r>
              <a:rPr sz="1800" dirty="0">
                <a:latin typeface="Calibri"/>
                <a:cs typeface="Calibri"/>
              </a:rPr>
              <a:t>created through</a:t>
            </a:r>
            <a:r>
              <a:rPr sz="1800" spc="5" dirty="0">
                <a:latin typeface="Calibri"/>
                <a:cs typeface="Calibri"/>
              </a:rPr>
              <a:t> </a:t>
            </a:r>
            <a:r>
              <a:rPr sz="1800" dirty="0">
                <a:latin typeface="Calibri"/>
                <a:cs typeface="Calibri"/>
              </a:rPr>
              <a:t>the</a:t>
            </a:r>
            <a:r>
              <a:rPr sz="1800" spc="-10" dirty="0">
                <a:latin typeface="Calibri"/>
                <a:cs typeface="Calibri"/>
              </a:rPr>
              <a:t> </a:t>
            </a:r>
            <a:r>
              <a:rPr sz="1800" dirty="0">
                <a:latin typeface="Calibri"/>
                <a:cs typeface="Calibri"/>
              </a:rPr>
              <a:t>OCEAN</a:t>
            </a:r>
            <a:r>
              <a:rPr sz="1800" spc="-10" dirty="0">
                <a:latin typeface="Calibri"/>
                <a:cs typeface="Calibri"/>
              </a:rPr>
              <a:t> </a:t>
            </a:r>
            <a:r>
              <a:rPr sz="1800" dirty="0">
                <a:latin typeface="Calibri"/>
                <a:cs typeface="Calibri"/>
              </a:rPr>
              <a:t>Initiative</a:t>
            </a:r>
            <a:r>
              <a:rPr sz="1800" spc="5" dirty="0">
                <a:latin typeface="Calibri"/>
                <a:cs typeface="Calibri"/>
              </a:rPr>
              <a:t> </a:t>
            </a:r>
            <a:r>
              <a:rPr sz="1800" dirty="0">
                <a:latin typeface="Calibri"/>
                <a:cs typeface="Calibri"/>
              </a:rPr>
              <a:t>-</a:t>
            </a:r>
            <a:r>
              <a:rPr sz="1800" spc="-15" dirty="0">
                <a:latin typeface="Calibri"/>
                <a:cs typeface="Calibri"/>
              </a:rPr>
              <a:t> </a:t>
            </a:r>
            <a:r>
              <a:rPr sz="1800" dirty="0">
                <a:latin typeface="Calibri"/>
                <a:cs typeface="Calibri"/>
              </a:rPr>
              <a:t>and</a:t>
            </a:r>
            <a:r>
              <a:rPr sz="1800" spc="-10" dirty="0">
                <a:latin typeface="Calibri"/>
                <a:cs typeface="Calibri"/>
              </a:rPr>
              <a:t> </a:t>
            </a:r>
            <a:r>
              <a:rPr sz="1800" dirty="0">
                <a:latin typeface="Calibri"/>
                <a:cs typeface="Calibri"/>
              </a:rPr>
              <a:t>the</a:t>
            </a:r>
            <a:r>
              <a:rPr sz="1800" spc="5" dirty="0">
                <a:latin typeface="Calibri"/>
                <a:cs typeface="Calibri"/>
              </a:rPr>
              <a:t> </a:t>
            </a:r>
            <a:r>
              <a:rPr sz="1800" spc="-10" dirty="0">
                <a:latin typeface="Calibri"/>
                <a:cs typeface="Calibri"/>
              </a:rPr>
              <a:t>annotation</a:t>
            </a:r>
            <a:r>
              <a:rPr lang="en-US" sz="1800" spc="-10" dirty="0">
                <a:latin typeface="Calibri"/>
                <a:cs typeface="Calibri"/>
              </a:rPr>
              <a:t> </a:t>
            </a:r>
            <a:r>
              <a:rPr lang="en-US" sz="1800" dirty="0">
                <a:latin typeface="Calibri"/>
                <a:cs typeface="Calibri"/>
              </a:rPr>
              <a:t>repository</a:t>
            </a:r>
            <a:r>
              <a:rPr lang="en-US" sz="1800" spc="-25" dirty="0">
                <a:latin typeface="Calibri"/>
                <a:cs typeface="Calibri"/>
              </a:rPr>
              <a:t> </a:t>
            </a:r>
            <a:r>
              <a:rPr lang="en-US" sz="1800" dirty="0">
                <a:latin typeface="Calibri"/>
                <a:cs typeface="Calibri"/>
              </a:rPr>
              <a:t>will</a:t>
            </a:r>
            <a:r>
              <a:rPr lang="en-US" sz="1800" spc="5" dirty="0">
                <a:latin typeface="Calibri"/>
                <a:cs typeface="Calibri"/>
              </a:rPr>
              <a:t> </a:t>
            </a:r>
            <a:r>
              <a:rPr lang="en-US" sz="1800" dirty="0">
                <a:latin typeface="Calibri"/>
                <a:cs typeface="Calibri"/>
              </a:rPr>
              <a:t>also</a:t>
            </a:r>
            <a:r>
              <a:rPr lang="en-US" sz="1800" spc="-15" dirty="0">
                <a:latin typeface="Calibri"/>
                <a:cs typeface="Calibri"/>
              </a:rPr>
              <a:t> </a:t>
            </a:r>
            <a:r>
              <a:rPr lang="en-US" sz="1800" dirty="0">
                <a:latin typeface="Calibri"/>
                <a:cs typeface="Calibri"/>
              </a:rPr>
              <a:t>be discoverable from</a:t>
            </a:r>
            <a:r>
              <a:rPr lang="en-US" sz="1800" spc="-15" dirty="0">
                <a:latin typeface="Calibri"/>
                <a:cs typeface="Calibri"/>
              </a:rPr>
              <a:t> </a:t>
            </a:r>
            <a:r>
              <a:rPr lang="en-US" sz="1800" dirty="0">
                <a:latin typeface="Calibri"/>
                <a:cs typeface="Calibri"/>
              </a:rPr>
              <a:t>the data</a:t>
            </a:r>
            <a:r>
              <a:rPr lang="en-US" sz="1800" spc="-15" dirty="0">
                <a:latin typeface="Calibri"/>
                <a:cs typeface="Calibri"/>
              </a:rPr>
              <a:t> </a:t>
            </a:r>
            <a:r>
              <a:rPr lang="en-US" sz="1800" dirty="0">
                <a:latin typeface="Calibri"/>
                <a:cs typeface="Calibri"/>
              </a:rPr>
              <a:t>portal.</a:t>
            </a:r>
            <a:r>
              <a:rPr lang="en-US" sz="1800" spc="-5" dirty="0">
                <a:latin typeface="Calibri"/>
                <a:cs typeface="Calibri"/>
              </a:rPr>
              <a:t> </a:t>
            </a:r>
            <a:r>
              <a:rPr lang="en-US" sz="1800" dirty="0">
                <a:latin typeface="Calibri"/>
                <a:cs typeface="Calibri"/>
              </a:rPr>
              <a:t>Tools</a:t>
            </a:r>
            <a:r>
              <a:rPr lang="en-US" sz="1800" spc="-10" dirty="0">
                <a:latin typeface="Calibri"/>
                <a:cs typeface="Calibri"/>
              </a:rPr>
              <a:t> </a:t>
            </a:r>
            <a:r>
              <a:rPr lang="en-US" sz="1800" dirty="0">
                <a:latin typeface="Calibri"/>
                <a:cs typeface="Calibri"/>
              </a:rPr>
              <a:t>to </a:t>
            </a:r>
            <a:r>
              <a:rPr lang="en-US" sz="1800" spc="-10" dirty="0">
                <a:latin typeface="Calibri"/>
                <a:cs typeface="Calibri"/>
              </a:rPr>
              <a:t>extract </a:t>
            </a:r>
            <a:r>
              <a:rPr lang="en-US" sz="1800" dirty="0">
                <a:latin typeface="Calibri"/>
                <a:cs typeface="Calibri"/>
              </a:rPr>
              <a:t>queried</a:t>
            </a:r>
            <a:r>
              <a:rPr lang="en-US" sz="1800" spc="-15" dirty="0">
                <a:latin typeface="Calibri"/>
                <a:cs typeface="Calibri"/>
              </a:rPr>
              <a:t> </a:t>
            </a:r>
            <a:r>
              <a:rPr lang="en-US" sz="1800" dirty="0">
                <a:latin typeface="Calibri"/>
                <a:cs typeface="Calibri"/>
              </a:rPr>
              <a:t>subsets</a:t>
            </a:r>
            <a:r>
              <a:rPr lang="en-US" sz="1800" spc="-25" dirty="0">
                <a:latin typeface="Calibri"/>
                <a:cs typeface="Calibri"/>
              </a:rPr>
              <a:t> </a:t>
            </a:r>
            <a:r>
              <a:rPr lang="en-US" sz="1800" dirty="0">
                <a:latin typeface="Calibri"/>
                <a:cs typeface="Calibri"/>
              </a:rPr>
              <a:t>of</a:t>
            </a:r>
            <a:r>
              <a:rPr lang="en-US" sz="1800" spc="-15" dirty="0">
                <a:latin typeface="Calibri"/>
                <a:cs typeface="Calibri"/>
              </a:rPr>
              <a:t> </a:t>
            </a:r>
            <a:r>
              <a:rPr lang="en-US" sz="1800" dirty="0">
                <a:latin typeface="Calibri"/>
                <a:cs typeface="Calibri"/>
              </a:rPr>
              <a:t>the archive holdings will</a:t>
            </a:r>
            <a:r>
              <a:rPr lang="en-US" sz="1800" spc="5" dirty="0">
                <a:latin typeface="Calibri"/>
                <a:cs typeface="Calibri"/>
              </a:rPr>
              <a:t> </a:t>
            </a:r>
            <a:r>
              <a:rPr lang="en-US" sz="1800" dirty="0">
                <a:latin typeface="Calibri"/>
                <a:cs typeface="Calibri"/>
              </a:rPr>
              <a:t>be</a:t>
            </a:r>
            <a:r>
              <a:rPr lang="en-US" sz="1800" spc="-10" dirty="0">
                <a:latin typeface="Calibri"/>
                <a:cs typeface="Calibri"/>
              </a:rPr>
              <a:t> </a:t>
            </a:r>
            <a:r>
              <a:rPr lang="en-US" sz="1800" dirty="0">
                <a:latin typeface="Calibri"/>
                <a:cs typeface="Calibri"/>
              </a:rPr>
              <a:t>created</a:t>
            </a:r>
            <a:r>
              <a:rPr lang="en-US" sz="1800" spc="-5" dirty="0">
                <a:latin typeface="Calibri"/>
                <a:cs typeface="Calibri"/>
              </a:rPr>
              <a:t> </a:t>
            </a:r>
            <a:r>
              <a:rPr lang="en-US" sz="1800" dirty="0">
                <a:latin typeface="Calibri"/>
                <a:cs typeface="Calibri"/>
              </a:rPr>
              <a:t>to</a:t>
            </a:r>
            <a:r>
              <a:rPr lang="en-US" sz="1800" spc="-5" dirty="0">
                <a:latin typeface="Calibri"/>
                <a:cs typeface="Calibri"/>
              </a:rPr>
              <a:t> </a:t>
            </a:r>
            <a:r>
              <a:rPr lang="en-US" sz="1800" dirty="0">
                <a:latin typeface="Calibri"/>
                <a:cs typeface="Calibri"/>
              </a:rPr>
              <a:t>facilitate</a:t>
            </a:r>
            <a:r>
              <a:rPr lang="en-US" sz="1800" spc="10" dirty="0">
                <a:latin typeface="Calibri"/>
                <a:cs typeface="Calibri"/>
              </a:rPr>
              <a:t> </a:t>
            </a:r>
            <a:r>
              <a:rPr lang="en-US" sz="1800" dirty="0">
                <a:latin typeface="Calibri"/>
                <a:cs typeface="Calibri"/>
              </a:rPr>
              <a:t>analysis</a:t>
            </a:r>
            <a:r>
              <a:rPr lang="en-US" sz="1800" spc="-20" dirty="0">
                <a:latin typeface="Calibri"/>
                <a:cs typeface="Calibri"/>
              </a:rPr>
              <a:t> </a:t>
            </a:r>
            <a:r>
              <a:rPr lang="en-US" sz="1800" spc="-25" dirty="0">
                <a:latin typeface="Calibri"/>
                <a:cs typeface="Calibri"/>
              </a:rPr>
              <a:t>and </a:t>
            </a:r>
            <a:r>
              <a:rPr lang="en-US" sz="1800" dirty="0">
                <a:latin typeface="Calibri"/>
                <a:cs typeface="Calibri"/>
              </a:rPr>
              <a:t>feed </a:t>
            </a:r>
            <a:r>
              <a:rPr lang="en-US" sz="1800" spc="-10" dirty="0">
                <a:latin typeface="Calibri"/>
                <a:cs typeface="Calibri"/>
              </a:rPr>
              <a:t>models.</a:t>
            </a:r>
          </a:p>
          <a:p>
            <a:pPr marL="12700" marR="5080" indent="-635">
              <a:lnSpc>
                <a:spcPct val="114999"/>
              </a:lnSpc>
              <a:spcBef>
                <a:spcPts val="100"/>
              </a:spcBef>
            </a:pPr>
            <a:endParaRPr lang="en-US" spc="-10" dirty="0">
              <a:latin typeface="Calibri"/>
              <a:cs typeface="Calibri"/>
            </a:endParaRPr>
          </a:p>
          <a:p>
            <a:pPr marL="12700" marR="5080" indent="-635">
              <a:lnSpc>
                <a:spcPct val="114999"/>
              </a:lnSpc>
              <a:spcBef>
                <a:spcPts val="100"/>
              </a:spcBef>
            </a:pPr>
            <a:r>
              <a:rPr lang="en-US" sz="1800" spc="-10" dirty="0">
                <a:latin typeface="Calibri"/>
                <a:cs typeface="Calibri"/>
              </a:rPr>
              <a:t>AQUAVIEW currently supports a search GUI that facilitates dynamic data updates and searching across federated data systems including AWS S3 buckets and Azure-based data systems. With the addition of the Data Assembly Hub, this reach will grow to include existing archives and other NOAA database systems both in the cloud and in on-prem storage.</a:t>
            </a:r>
            <a:endParaRPr lang="en-US" sz="1800" dirty="0">
              <a:latin typeface="Calibri"/>
              <a:cs typeface="Calibri"/>
            </a:endParaRPr>
          </a:p>
          <a:p>
            <a:pPr marL="12700" marR="5080" indent="-635">
              <a:lnSpc>
                <a:spcPct val="114999"/>
              </a:lnSpc>
              <a:spcBef>
                <a:spcPts val="100"/>
              </a:spcBef>
            </a:pPr>
            <a:endParaRPr sz="1800" dirty="0">
              <a:latin typeface="Calibri"/>
              <a:cs typeface="Calibri"/>
            </a:endParaRPr>
          </a:p>
        </p:txBody>
      </p:sp>
      <p:sp>
        <p:nvSpPr>
          <p:cNvPr id="6" name="object 6"/>
          <p:cNvSpPr txBox="1"/>
          <p:nvPr/>
        </p:nvSpPr>
        <p:spPr>
          <a:xfrm>
            <a:off x="8184345" y="3986886"/>
            <a:ext cx="3545204" cy="1566545"/>
          </a:xfrm>
          <a:prstGeom prst="rect">
            <a:avLst/>
          </a:prstGeom>
        </p:spPr>
        <p:txBody>
          <a:bodyPr vert="horz" wrap="square" lIns="0" tIns="36830" rIns="0" bIns="0" rtlCol="0">
            <a:spAutoFit/>
          </a:bodyPr>
          <a:lstStyle/>
          <a:p>
            <a:pPr marL="12700" algn="just">
              <a:lnSpc>
                <a:spcPct val="100000"/>
              </a:lnSpc>
              <a:spcBef>
                <a:spcPts val="290"/>
              </a:spcBef>
            </a:pPr>
            <a:r>
              <a:rPr sz="1100" b="1" i="1" dirty="0">
                <a:solidFill>
                  <a:srgbClr val="666666"/>
                </a:solidFill>
                <a:latin typeface="Calibri"/>
                <a:cs typeface="Calibri"/>
              </a:rPr>
              <a:t>Proven</a:t>
            </a:r>
            <a:r>
              <a:rPr sz="1100" b="1" i="1" spc="-40" dirty="0">
                <a:solidFill>
                  <a:srgbClr val="666666"/>
                </a:solidFill>
                <a:latin typeface="Calibri"/>
                <a:cs typeface="Calibri"/>
              </a:rPr>
              <a:t> </a:t>
            </a:r>
            <a:r>
              <a:rPr sz="1100" b="1" i="1" spc="-10" dirty="0">
                <a:solidFill>
                  <a:srgbClr val="666666"/>
                </a:solidFill>
                <a:latin typeface="Calibri"/>
                <a:cs typeface="Calibri"/>
              </a:rPr>
              <a:t>Success</a:t>
            </a:r>
            <a:endParaRPr sz="1100">
              <a:latin typeface="Calibri"/>
              <a:cs typeface="Calibri"/>
            </a:endParaRPr>
          </a:p>
          <a:p>
            <a:pPr marL="12700" algn="just">
              <a:lnSpc>
                <a:spcPct val="100000"/>
              </a:lnSpc>
              <a:spcBef>
                <a:spcPts val="195"/>
              </a:spcBef>
            </a:pPr>
            <a:r>
              <a:rPr sz="1100" i="1" dirty="0">
                <a:solidFill>
                  <a:srgbClr val="666666"/>
                </a:solidFill>
                <a:latin typeface="Calibri"/>
                <a:cs typeface="Calibri"/>
              </a:rPr>
              <a:t>Wall</a:t>
            </a:r>
            <a:r>
              <a:rPr sz="1100" i="1" spc="55" dirty="0">
                <a:solidFill>
                  <a:srgbClr val="666666"/>
                </a:solidFill>
                <a:latin typeface="Calibri"/>
                <a:cs typeface="Calibri"/>
              </a:rPr>
              <a:t> </a:t>
            </a:r>
            <a:r>
              <a:rPr sz="1100" i="1" dirty="0">
                <a:solidFill>
                  <a:srgbClr val="666666"/>
                </a:solidFill>
                <a:latin typeface="Calibri"/>
                <a:cs typeface="Calibri"/>
              </a:rPr>
              <a:t>et</a:t>
            </a:r>
            <a:r>
              <a:rPr sz="1100" i="1" spc="75" dirty="0">
                <a:solidFill>
                  <a:srgbClr val="666666"/>
                </a:solidFill>
                <a:latin typeface="Calibri"/>
                <a:cs typeface="Calibri"/>
              </a:rPr>
              <a:t> </a:t>
            </a:r>
            <a:r>
              <a:rPr sz="1100" i="1" dirty="0">
                <a:solidFill>
                  <a:srgbClr val="666666"/>
                </a:solidFill>
                <a:latin typeface="Calibri"/>
                <a:cs typeface="Calibri"/>
              </a:rPr>
              <a:t>al</a:t>
            </a:r>
            <a:r>
              <a:rPr sz="1100" i="1" spc="55" dirty="0">
                <a:solidFill>
                  <a:srgbClr val="666666"/>
                </a:solidFill>
                <a:latin typeface="Calibri"/>
                <a:cs typeface="Calibri"/>
              </a:rPr>
              <a:t> </a:t>
            </a:r>
            <a:r>
              <a:rPr sz="1100" i="1" dirty="0">
                <a:solidFill>
                  <a:srgbClr val="666666"/>
                </a:solidFill>
                <a:latin typeface="Calibri"/>
                <a:cs typeface="Calibri"/>
              </a:rPr>
              <a:t>(2021)</a:t>
            </a:r>
            <a:r>
              <a:rPr sz="1100" i="1" spc="70" dirty="0">
                <a:solidFill>
                  <a:srgbClr val="666666"/>
                </a:solidFill>
                <a:latin typeface="Calibri"/>
                <a:cs typeface="Calibri"/>
              </a:rPr>
              <a:t> </a:t>
            </a:r>
            <a:r>
              <a:rPr sz="1100" i="1" dirty="0">
                <a:solidFill>
                  <a:srgbClr val="666666"/>
                </a:solidFill>
                <a:latin typeface="Calibri"/>
                <a:cs typeface="Calibri"/>
              </a:rPr>
              <a:t>applied</a:t>
            </a:r>
            <a:r>
              <a:rPr sz="1100" i="1" spc="50" dirty="0">
                <a:solidFill>
                  <a:srgbClr val="666666"/>
                </a:solidFill>
                <a:latin typeface="Calibri"/>
                <a:cs typeface="Calibri"/>
              </a:rPr>
              <a:t> </a:t>
            </a:r>
            <a:r>
              <a:rPr sz="1100" i="1" dirty="0">
                <a:solidFill>
                  <a:srgbClr val="666666"/>
                </a:solidFill>
                <a:latin typeface="Calibri"/>
                <a:cs typeface="Calibri"/>
              </a:rPr>
              <a:t>standardized</a:t>
            </a:r>
            <a:r>
              <a:rPr sz="1100" i="1" spc="55" dirty="0">
                <a:solidFill>
                  <a:srgbClr val="666666"/>
                </a:solidFill>
                <a:latin typeface="Calibri"/>
                <a:cs typeface="Calibri"/>
              </a:rPr>
              <a:t> </a:t>
            </a:r>
            <a:r>
              <a:rPr sz="1100" i="1" dirty="0">
                <a:solidFill>
                  <a:srgbClr val="666666"/>
                </a:solidFill>
                <a:latin typeface="Calibri"/>
                <a:cs typeface="Calibri"/>
              </a:rPr>
              <a:t>processing</a:t>
            </a:r>
            <a:r>
              <a:rPr sz="1100" i="1" spc="55" dirty="0">
                <a:solidFill>
                  <a:srgbClr val="666666"/>
                </a:solidFill>
                <a:latin typeface="Calibri"/>
                <a:cs typeface="Calibri"/>
              </a:rPr>
              <a:t> </a:t>
            </a:r>
            <a:r>
              <a:rPr sz="1100" i="1" dirty="0">
                <a:solidFill>
                  <a:srgbClr val="666666"/>
                </a:solidFill>
                <a:latin typeface="Calibri"/>
                <a:cs typeface="Calibri"/>
              </a:rPr>
              <a:t>routines</a:t>
            </a:r>
            <a:r>
              <a:rPr sz="1100" i="1" spc="60" dirty="0">
                <a:solidFill>
                  <a:srgbClr val="666666"/>
                </a:solidFill>
                <a:latin typeface="Calibri"/>
                <a:cs typeface="Calibri"/>
              </a:rPr>
              <a:t> </a:t>
            </a:r>
            <a:r>
              <a:rPr sz="1100" i="1" spc="-25" dirty="0">
                <a:solidFill>
                  <a:srgbClr val="666666"/>
                </a:solidFill>
                <a:latin typeface="Calibri"/>
                <a:cs typeface="Calibri"/>
              </a:rPr>
              <a:t>to</a:t>
            </a:r>
            <a:endParaRPr sz="1100">
              <a:latin typeface="Calibri"/>
              <a:cs typeface="Calibri"/>
            </a:endParaRPr>
          </a:p>
          <a:p>
            <a:pPr marL="12700" marR="5080" algn="just">
              <a:lnSpc>
                <a:spcPct val="114900"/>
              </a:lnSpc>
              <a:spcBef>
                <a:spcPts val="5"/>
              </a:spcBef>
            </a:pPr>
            <a:r>
              <a:rPr sz="1100" i="1" dirty="0">
                <a:solidFill>
                  <a:srgbClr val="666666"/>
                </a:solidFill>
                <a:latin typeface="Calibri"/>
                <a:cs typeface="Calibri"/>
              </a:rPr>
              <a:t>create</a:t>
            </a:r>
            <a:r>
              <a:rPr sz="1100" i="1" spc="165" dirty="0">
                <a:solidFill>
                  <a:srgbClr val="666666"/>
                </a:solidFill>
                <a:latin typeface="Calibri"/>
                <a:cs typeface="Calibri"/>
              </a:rPr>
              <a:t> </a:t>
            </a:r>
            <a:r>
              <a:rPr sz="1100" i="1" dirty="0">
                <a:solidFill>
                  <a:srgbClr val="666666"/>
                </a:solidFill>
                <a:latin typeface="Calibri"/>
                <a:cs typeface="Calibri"/>
              </a:rPr>
              <a:t>comparable</a:t>
            </a:r>
            <a:r>
              <a:rPr sz="1100" i="1" spc="145" dirty="0">
                <a:solidFill>
                  <a:srgbClr val="666666"/>
                </a:solidFill>
                <a:latin typeface="Calibri"/>
                <a:cs typeface="Calibri"/>
              </a:rPr>
              <a:t> </a:t>
            </a:r>
            <a:r>
              <a:rPr sz="1100" i="1" dirty="0">
                <a:solidFill>
                  <a:srgbClr val="666666"/>
                </a:solidFill>
                <a:latin typeface="Calibri"/>
                <a:cs typeface="Calibri"/>
              </a:rPr>
              <a:t>soundscape</a:t>
            </a:r>
            <a:r>
              <a:rPr sz="1100" i="1" spc="170" dirty="0">
                <a:solidFill>
                  <a:srgbClr val="666666"/>
                </a:solidFill>
                <a:latin typeface="Calibri"/>
                <a:cs typeface="Calibri"/>
              </a:rPr>
              <a:t> </a:t>
            </a:r>
            <a:r>
              <a:rPr sz="1100" i="1" dirty="0">
                <a:solidFill>
                  <a:srgbClr val="666666"/>
                </a:solidFill>
                <a:latin typeface="Calibri"/>
                <a:cs typeface="Calibri"/>
              </a:rPr>
              <a:t>metrics</a:t>
            </a:r>
            <a:r>
              <a:rPr sz="1100" i="1" spc="170" dirty="0">
                <a:solidFill>
                  <a:srgbClr val="666666"/>
                </a:solidFill>
                <a:latin typeface="Calibri"/>
                <a:cs typeface="Calibri"/>
              </a:rPr>
              <a:t> </a:t>
            </a:r>
            <a:r>
              <a:rPr sz="1100" i="1" dirty="0">
                <a:solidFill>
                  <a:srgbClr val="666666"/>
                </a:solidFill>
                <a:latin typeface="Calibri"/>
                <a:cs typeface="Calibri"/>
              </a:rPr>
              <a:t>from</a:t>
            </a:r>
            <a:r>
              <a:rPr sz="1100" i="1" spc="155" dirty="0">
                <a:solidFill>
                  <a:srgbClr val="666666"/>
                </a:solidFill>
                <a:latin typeface="Calibri"/>
                <a:cs typeface="Calibri"/>
              </a:rPr>
              <a:t> </a:t>
            </a:r>
            <a:r>
              <a:rPr sz="1100" i="1" dirty="0">
                <a:solidFill>
                  <a:srgbClr val="666666"/>
                </a:solidFill>
                <a:latin typeface="Calibri"/>
                <a:cs typeface="Calibri"/>
              </a:rPr>
              <a:t>three</a:t>
            </a:r>
            <a:r>
              <a:rPr sz="1100" i="1" spc="160" dirty="0">
                <a:solidFill>
                  <a:srgbClr val="666666"/>
                </a:solidFill>
                <a:latin typeface="Calibri"/>
                <a:cs typeface="Calibri"/>
              </a:rPr>
              <a:t> </a:t>
            </a:r>
            <a:r>
              <a:rPr sz="1100" i="1" spc="-10" dirty="0">
                <a:solidFill>
                  <a:srgbClr val="666666"/>
                </a:solidFill>
                <a:latin typeface="Calibri"/>
                <a:cs typeface="Calibri"/>
              </a:rPr>
              <a:t>separate </a:t>
            </a:r>
            <a:r>
              <a:rPr sz="1100" i="1" dirty="0">
                <a:solidFill>
                  <a:srgbClr val="666666"/>
                </a:solidFill>
                <a:latin typeface="Calibri"/>
                <a:cs typeface="Calibri"/>
              </a:rPr>
              <a:t>passive</a:t>
            </a:r>
            <a:r>
              <a:rPr sz="1100" i="1" spc="210" dirty="0">
                <a:solidFill>
                  <a:srgbClr val="666666"/>
                </a:solidFill>
                <a:latin typeface="Calibri"/>
                <a:cs typeface="Calibri"/>
              </a:rPr>
              <a:t> </a:t>
            </a:r>
            <a:r>
              <a:rPr sz="1100" i="1" dirty="0">
                <a:solidFill>
                  <a:srgbClr val="666666"/>
                </a:solidFill>
                <a:latin typeface="Calibri"/>
                <a:cs typeface="Calibri"/>
              </a:rPr>
              <a:t>acoustic</a:t>
            </a:r>
            <a:r>
              <a:rPr sz="1100" i="1" spc="235" dirty="0">
                <a:solidFill>
                  <a:srgbClr val="666666"/>
                </a:solidFill>
                <a:latin typeface="Calibri"/>
                <a:cs typeface="Calibri"/>
              </a:rPr>
              <a:t> </a:t>
            </a:r>
            <a:r>
              <a:rPr sz="1100" i="1" dirty="0">
                <a:solidFill>
                  <a:srgbClr val="666666"/>
                </a:solidFill>
                <a:latin typeface="Calibri"/>
                <a:cs typeface="Calibri"/>
              </a:rPr>
              <a:t>monitoring</a:t>
            </a:r>
            <a:r>
              <a:rPr sz="1100" i="1" spc="229" dirty="0">
                <a:solidFill>
                  <a:srgbClr val="666666"/>
                </a:solidFill>
                <a:latin typeface="Calibri"/>
                <a:cs typeface="Calibri"/>
              </a:rPr>
              <a:t> </a:t>
            </a:r>
            <a:r>
              <a:rPr sz="1100" i="1" dirty="0">
                <a:solidFill>
                  <a:srgbClr val="666666"/>
                </a:solidFill>
                <a:latin typeface="Calibri"/>
                <a:cs typeface="Calibri"/>
              </a:rPr>
              <a:t>projects</a:t>
            </a:r>
            <a:r>
              <a:rPr sz="1100" i="1" spc="235" dirty="0">
                <a:solidFill>
                  <a:srgbClr val="666666"/>
                </a:solidFill>
                <a:latin typeface="Calibri"/>
                <a:cs typeface="Calibri"/>
              </a:rPr>
              <a:t> </a:t>
            </a:r>
            <a:r>
              <a:rPr sz="1100" i="1" dirty="0">
                <a:solidFill>
                  <a:srgbClr val="666666"/>
                </a:solidFill>
                <a:latin typeface="Calibri"/>
                <a:cs typeface="Calibri"/>
              </a:rPr>
              <a:t>conducted</a:t>
            </a:r>
            <a:r>
              <a:rPr sz="1100" i="1" spc="235" dirty="0">
                <a:solidFill>
                  <a:srgbClr val="666666"/>
                </a:solidFill>
                <a:latin typeface="Calibri"/>
                <a:cs typeface="Calibri"/>
              </a:rPr>
              <a:t> </a:t>
            </a:r>
            <a:r>
              <a:rPr sz="1100" i="1" dirty="0">
                <a:solidFill>
                  <a:srgbClr val="666666"/>
                </a:solidFill>
                <a:latin typeface="Calibri"/>
                <a:cs typeface="Calibri"/>
              </a:rPr>
              <a:t>at</a:t>
            </a:r>
            <a:r>
              <a:rPr sz="1100" i="1" spc="229" dirty="0">
                <a:solidFill>
                  <a:srgbClr val="666666"/>
                </a:solidFill>
                <a:latin typeface="Calibri"/>
                <a:cs typeface="Calibri"/>
              </a:rPr>
              <a:t> </a:t>
            </a:r>
            <a:r>
              <a:rPr sz="1100" i="1" spc="-10" dirty="0">
                <a:solidFill>
                  <a:srgbClr val="666666"/>
                </a:solidFill>
                <a:latin typeface="Calibri"/>
                <a:cs typeface="Calibri"/>
              </a:rPr>
              <a:t>regional </a:t>
            </a:r>
            <a:r>
              <a:rPr sz="1100" i="1" dirty="0">
                <a:solidFill>
                  <a:srgbClr val="666666"/>
                </a:solidFill>
                <a:latin typeface="Calibri"/>
                <a:cs typeface="Calibri"/>
              </a:rPr>
              <a:t>and</a:t>
            </a:r>
            <a:r>
              <a:rPr sz="1100" i="1" spc="409" dirty="0">
                <a:solidFill>
                  <a:srgbClr val="666666"/>
                </a:solidFill>
                <a:latin typeface="Calibri"/>
                <a:cs typeface="Calibri"/>
              </a:rPr>
              <a:t> </a:t>
            </a:r>
            <a:r>
              <a:rPr sz="1100" i="1" dirty="0">
                <a:solidFill>
                  <a:srgbClr val="666666"/>
                </a:solidFill>
                <a:latin typeface="Calibri"/>
                <a:cs typeface="Calibri"/>
              </a:rPr>
              <a:t>national</a:t>
            </a:r>
            <a:r>
              <a:rPr sz="1100" i="1" spc="415" dirty="0">
                <a:solidFill>
                  <a:srgbClr val="666666"/>
                </a:solidFill>
                <a:latin typeface="Calibri"/>
                <a:cs typeface="Calibri"/>
              </a:rPr>
              <a:t> </a:t>
            </a:r>
            <a:r>
              <a:rPr sz="1100" i="1" dirty="0">
                <a:solidFill>
                  <a:srgbClr val="666666"/>
                </a:solidFill>
                <a:latin typeface="Calibri"/>
                <a:cs typeface="Calibri"/>
              </a:rPr>
              <a:t>scales.</a:t>
            </a:r>
            <a:r>
              <a:rPr sz="1100" i="1" spc="409" dirty="0">
                <a:solidFill>
                  <a:srgbClr val="666666"/>
                </a:solidFill>
                <a:latin typeface="Calibri"/>
                <a:cs typeface="Calibri"/>
              </a:rPr>
              <a:t> </a:t>
            </a:r>
            <a:r>
              <a:rPr sz="1100" i="1" dirty="0">
                <a:solidFill>
                  <a:srgbClr val="666666"/>
                </a:solidFill>
                <a:latin typeface="Calibri"/>
                <a:cs typeface="Calibri"/>
              </a:rPr>
              <a:t>This</a:t>
            </a:r>
            <a:r>
              <a:rPr sz="1100" i="1" spc="409" dirty="0">
                <a:solidFill>
                  <a:srgbClr val="666666"/>
                </a:solidFill>
                <a:latin typeface="Calibri"/>
                <a:cs typeface="Calibri"/>
              </a:rPr>
              <a:t> </a:t>
            </a:r>
            <a:r>
              <a:rPr sz="1100" i="1" dirty="0">
                <a:solidFill>
                  <a:srgbClr val="666666"/>
                </a:solidFill>
                <a:latin typeface="Calibri"/>
                <a:cs typeface="Calibri"/>
              </a:rPr>
              <a:t>analysis</a:t>
            </a:r>
            <a:r>
              <a:rPr sz="1100" i="1" spc="420" dirty="0">
                <a:solidFill>
                  <a:srgbClr val="666666"/>
                </a:solidFill>
                <a:latin typeface="Calibri"/>
                <a:cs typeface="Calibri"/>
              </a:rPr>
              <a:t> </a:t>
            </a:r>
            <a:r>
              <a:rPr sz="1100" i="1" dirty="0">
                <a:solidFill>
                  <a:srgbClr val="666666"/>
                </a:solidFill>
                <a:latin typeface="Calibri"/>
                <a:cs typeface="Calibri"/>
              </a:rPr>
              <a:t>would</a:t>
            </a:r>
            <a:r>
              <a:rPr sz="1100" i="1" spc="409" dirty="0">
                <a:solidFill>
                  <a:srgbClr val="666666"/>
                </a:solidFill>
                <a:latin typeface="Calibri"/>
                <a:cs typeface="Calibri"/>
              </a:rPr>
              <a:t> </a:t>
            </a:r>
            <a:r>
              <a:rPr sz="1100" i="1" dirty="0">
                <a:solidFill>
                  <a:srgbClr val="666666"/>
                </a:solidFill>
                <a:latin typeface="Calibri"/>
                <a:cs typeface="Calibri"/>
              </a:rPr>
              <a:t>not</a:t>
            </a:r>
            <a:r>
              <a:rPr sz="1100" i="1" spc="420" dirty="0">
                <a:solidFill>
                  <a:srgbClr val="666666"/>
                </a:solidFill>
                <a:latin typeface="Calibri"/>
                <a:cs typeface="Calibri"/>
              </a:rPr>
              <a:t> </a:t>
            </a:r>
            <a:r>
              <a:rPr sz="1100" i="1" dirty="0">
                <a:solidFill>
                  <a:srgbClr val="666666"/>
                </a:solidFill>
                <a:latin typeface="Calibri"/>
                <a:cs typeface="Calibri"/>
              </a:rPr>
              <a:t>have</a:t>
            </a:r>
            <a:r>
              <a:rPr sz="1100" i="1" spc="415" dirty="0">
                <a:solidFill>
                  <a:srgbClr val="666666"/>
                </a:solidFill>
                <a:latin typeface="Calibri"/>
                <a:cs typeface="Calibri"/>
              </a:rPr>
              <a:t> </a:t>
            </a:r>
            <a:r>
              <a:rPr sz="1100" i="1" spc="-20" dirty="0">
                <a:solidFill>
                  <a:srgbClr val="666666"/>
                </a:solidFill>
                <a:latin typeface="Calibri"/>
                <a:cs typeface="Calibri"/>
              </a:rPr>
              <a:t>been </a:t>
            </a:r>
            <a:r>
              <a:rPr sz="1100" i="1" dirty="0">
                <a:solidFill>
                  <a:srgbClr val="666666"/>
                </a:solidFill>
                <a:latin typeface="Calibri"/>
                <a:cs typeface="Calibri"/>
              </a:rPr>
              <a:t>attainable</a:t>
            </a:r>
            <a:r>
              <a:rPr sz="1100" i="1" spc="175" dirty="0">
                <a:solidFill>
                  <a:srgbClr val="666666"/>
                </a:solidFill>
                <a:latin typeface="Calibri"/>
                <a:cs typeface="Calibri"/>
              </a:rPr>
              <a:t>  </a:t>
            </a:r>
            <a:r>
              <a:rPr sz="1100" i="1" dirty="0">
                <a:solidFill>
                  <a:srgbClr val="666666"/>
                </a:solidFill>
                <a:latin typeface="Calibri"/>
                <a:cs typeface="Calibri"/>
              </a:rPr>
              <a:t>without</a:t>
            </a:r>
            <a:r>
              <a:rPr sz="1100" i="1" spc="170" dirty="0">
                <a:solidFill>
                  <a:srgbClr val="666666"/>
                </a:solidFill>
                <a:latin typeface="Calibri"/>
                <a:cs typeface="Calibri"/>
              </a:rPr>
              <a:t>  </a:t>
            </a:r>
            <a:r>
              <a:rPr sz="1100" i="1" dirty="0">
                <a:solidFill>
                  <a:srgbClr val="666666"/>
                </a:solidFill>
                <a:latin typeface="Calibri"/>
                <a:cs typeface="Calibri"/>
              </a:rPr>
              <a:t>the</a:t>
            </a:r>
            <a:r>
              <a:rPr sz="1100" i="1" spc="170" dirty="0">
                <a:solidFill>
                  <a:srgbClr val="666666"/>
                </a:solidFill>
                <a:latin typeface="Calibri"/>
                <a:cs typeface="Calibri"/>
              </a:rPr>
              <a:t>  </a:t>
            </a:r>
            <a:r>
              <a:rPr sz="1100" i="1" dirty="0">
                <a:solidFill>
                  <a:srgbClr val="666666"/>
                </a:solidFill>
                <a:latin typeface="Calibri"/>
                <a:cs typeface="Calibri"/>
              </a:rPr>
              <a:t>NCEI</a:t>
            </a:r>
            <a:r>
              <a:rPr sz="1100" i="1" spc="175" dirty="0">
                <a:solidFill>
                  <a:srgbClr val="666666"/>
                </a:solidFill>
                <a:latin typeface="Calibri"/>
                <a:cs typeface="Calibri"/>
              </a:rPr>
              <a:t>  </a:t>
            </a:r>
            <a:r>
              <a:rPr sz="1100" i="1" dirty="0">
                <a:solidFill>
                  <a:srgbClr val="666666"/>
                </a:solidFill>
                <a:latin typeface="Calibri"/>
                <a:cs typeface="Calibri"/>
              </a:rPr>
              <a:t>passive</a:t>
            </a:r>
            <a:r>
              <a:rPr sz="1100" i="1" spc="180" dirty="0">
                <a:solidFill>
                  <a:srgbClr val="666666"/>
                </a:solidFill>
                <a:latin typeface="Calibri"/>
                <a:cs typeface="Calibri"/>
              </a:rPr>
              <a:t>  </a:t>
            </a:r>
            <a:r>
              <a:rPr sz="1100" i="1" dirty="0">
                <a:solidFill>
                  <a:srgbClr val="666666"/>
                </a:solidFill>
                <a:latin typeface="Calibri"/>
                <a:cs typeface="Calibri"/>
              </a:rPr>
              <a:t>acoustic</a:t>
            </a:r>
            <a:r>
              <a:rPr sz="1100" i="1" spc="175" dirty="0">
                <a:solidFill>
                  <a:srgbClr val="666666"/>
                </a:solidFill>
                <a:latin typeface="Calibri"/>
                <a:cs typeface="Calibri"/>
              </a:rPr>
              <a:t>  </a:t>
            </a:r>
            <a:r>
              <a:rPr sz="1100" i="1" spc="-10" dirty="0">
                <a:solidFill>
                  <a:srgbClr val="666666"/>
                </a:solidFill>
                <a:latin typeface="Calibri"/>
                <a:cs typeface="Calibri"/>
              </a:rPr>
              <a:t>archive’s standards-</a:t>
            </a:r>
            <a:r>
              <a:rPr sz="1100" i="1" dirty="0">
                <a:solidFill>
                  <a:srgbClr val="666666"/>
                </a:solidFill>
                <a:latin typeface="Calibri"/>
                <a:cs typeface="Calibri"/>
              </a:rPr>
              <a:t>based</a:t>
            </a:r>
            <a:r>
              <a:rPr sz="1100" i="1" spc="165" dirty="0">
                <a:solidFill>
                  <a:srgbClr val="666666"/>
                </a:solidFill>
                <a:latin typeface="Calibri"/>
                <a:cs typeface="Calibri"/>
              </a:rPr>
              <a:t> </a:t>
            </a:r>
            <a:r>
              <a:rPr sz="1100" i="1" dirty="0">
                <a:solidFill>
                  <a:srgbClr val="666666"/>
                </a:solidFill>
                <a:latin typeface="Calibri"/>
                <a:cs typeface="Calibri"/>
              </a:rPr>
              <a:t>metadata</a:t>
            </a:r>
            <a:r>
              <a:rPr sz="1100" i="1" spc="155" dirty="0">
                <a:solidFill>
                  <a:srgbClr val="666666"/>
                </a:solidFill>
                <a:latin typeface="Calibri"/>
                <a:cs typeface="Calibri"/>
              </a:rPr>
              <a:t> </a:t>
            </a:r>
            <a:r>
              <a:rPr sz="1100" i="1" dirty="0">
                <a:solidFill>
                  <a:srgbClr val="666666"/>
                </a:solidFill>
                <a:latin typeface="Calibri"/>
                <a:cs typeface="Calibri"/>
              </a:rPr>
              <a:t>and</a:t>
            </a:r>
            <a:r>
              <a:rPr sz="1100" i="1" spc="175" dirty="0">
                <a:solidFill>
                  <a:srgbClr val="666666"/>
                </a:solidFill>
                <a:latin typeface="Calibri"/>
                <a:cs typeface="Calibri"/>
              </a:rPr>
              <a:t> </a:t>
            </a:r>
            <a:r>
              <a:rPr sz="1100" i="1" dirty="0">
                <a:solidFill>
                  <a:srgbClr val="666666"/>
                </a:solidFill>
                <a:latin typeface="Calibri"/>
                <a:cs typeface="Calibri"/>
              </a:rPr>
              <a:t>centralized</a:t>
            </a:r>
            <a:r>
              <a:rPr sz="1100" i="1" spc="165" dirty="0">
                <a:solidFill>
                  <a:srgbClr val="666666"/>
                </a:solidFill>
                <a:latin typeface="Calibri"/>
                <a:cs typeface="Calibri"/>
              </a:rPr>
              <a:t> </a:t>
            </a:r>
            <a:r>
              <a:rPr sz="1100" i="1" dirty="0">
                <a:solidFill>
                  <a:srgbClr val="666666"/>
                </a:solidFill>
                <a:latin typeface="Calibri"/>
                <a:cs typeface="Calibri"/>
              </a:rPr>
              <a:t>stewardship</a:t>
            </a:r>
            <a:r>
              <a:rPr sz="1100" i="1" spc="170" dirty="0">
                <a:solidFill>
                  <a:srgbClr val="666666"/>
                </a:solidFill>
                <a:latin typeface="Calibri"/>
                <a:cs typeface="Calibri"/>
              </a:rPr>
              <a:t> </a:t>
            </a:r>
            <a:r>
              <a:rPr sz="1100" i="1" spc="-25" dirty="0">
                <a:solidFill>
                  <a:srgbClr val="666666"/>
                </a:solidFill>
                <a:latin typeface="Calibri"/>
                <a:cs typeface="Calibri"/>
              </a:rPr>
              <a:t>and </a:t>
            </a:r>
            <a:r>
              <a:rPr sz="1100" i="1" spc="-10" dirty="0">
                <a:solidFill>
                  <a:srgbClr val="666666"/>
                </a:solidFill>
                <a:latin typeface="Calibri"/>
                <a:cs typeface="Calibri"/>
              </a:rPr>
              <a:t>access.</a:t>
            </a:r>
            <a:endParaRPr sz="1100">
              <a:latin typeface="Calibri"/>
              <a:cs typeface="Calibri"/>
            </a:endParaRPr>
          </a:p>
        </p:txBody>
      </p:sp>
      <p:pic>
        <p:nvPicPr>
          <p:cNvPr id="7" name="object 7"/>
          <p:cNvPicPr/>
          <p:nvPr/>
        </p:nvPicPr>
        <p:blipFill>
          <a:blip r:embed="rId3" cstate="print"/>
          <a:stretch>
            <a:fillRect/>
          </a:stretch>
        </p:blipFill>
        <p:spPr>
          <a:xfrm>
            <a:off x="8106156" y="1461516"/>
            <a:ext cx="3701795" cy="2465831"/>
          </a:xfrm>
          <a:prstGeom prst="rect">
            <a:avLst/>
          </a:prstGeom>
        </p:spPr>
      </p:pic>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275"/>
              </a:lnSpc>
            </a:pPr>
            <a:r>
              <a:rPr dirty="0"/>
              <a:t>National</a:t>
            </a:r>
            <a:r>
              <a:rPr spc="-25" dirty="0"/>
              <a:t> </a:t>
            </a:r>
            <a:r>
              <a:rPr dirty="0"/>
              <a:t>Oceanic</a:t>
            </a:r>
            <a:r>
              <a:rPr spc="15" dirty="0"/>
              <a:t> </a:t>
            </a:r>
            <a:r>
              <a:rPr dirty="0"/>
              <a:t>and</a:t>
            </a:r>
            <a:r>
              <a:rPr spc="-10" dirty="0"/>
              <a:t> </a:t>
            </a:r>
            <a:r>
              <a:rPr dirty="0"/>
              <a:t>Atmospheric</a:t>
            </a:r>
            <a:r>
              <a:rPr spc="-20" dirty="0"/>
              <a:t> </a:t>
            </a:r>
            <a:r>
              <a:rPr dirty="0"/>
              <a:t>Administration</a:t>
            </a:r>
            <a:r>
              <a:rPr spc="250" dirty="0"/>
              <a:t> </a:t>
            </a:r>
            <a:r>
              <a:rPr dirty="0">
                <a:latin typeface="Cambria Math"/>
                <a:cs typeface="Cambria Math"/>
              </a:rPr>
              <a:t>⎸</a:t>
            </a:r>
            <a:r>
              <a:rPr dirty="0"/>
              <a:t>National</a:t>
            </a:r>
            <a:r>
              <a:rPr spc="-15" dirty="0"/>
              <a:t> </a:t>
            </a:r>
            <a:r>
              <a:rPr dirty="0"/>
              <a:t>Centers</a:t>
            </a:r>
            <a:r>
              <a:rPr spc="-20" dirty="0"/>
              <a:t> </a:t>
            </a:r>
            <a:r>
              <a:rPr dirty="0"/>
              <a:t>for</a:t>
            </a:r>
            <a:r>
              <a:rPr spc="-5" dirty="0"/>
              <a:t> </a:t>
            </a:r>
            <a:r>
              <a:rPr dirty="0"/>
              <a:t>Environmental</a:t>
            </a:r>
            <a:r>
              <a:rPr spc="-25" dirty="0"/>
              <a:t> </a:t>
            </a:r>
            <a:r>
              <a:rPr spc="-10" dirty="0"/>
              <a:t>Information</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spc="-25" dirty="0"/>
              <a:t>14</a:t>
            </a:fld>
            <a:endParaRPr spc="-2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4484" y="22917"/>
            <a:ext cx="11341614" cy="1055571"/>
          </a:xfrm>
          <a:prstGeom prst="rect">
            <a:avLst/>
          </a:prstGeom>
        </p:spPr>
        <p:txBody>
          <a:bodyPr vert="horz" wrap="square" lIns="0" tIns="618642" rIns="0" bIns="0" rtlCol="0">
            <a:spAutoFit/>
          </a:bodyPr>
          <a:lstStyle/>
          <a:p>
            <a:pPr marL="256540">
              <a:lnSpc>
                <a:spcPct val="100000"/>
              </a:lnSpc>
              <a:spcBef>
                <a:spcPts val="105"/>
              </a:spcBef>
            </a:pPr>
            <a:r>
              <a:rPr sz="2800" b="1" dirty="0">
                <a:solidFill>
                  <a:srgbClr val="000000"/>
                </a:solidFill>
                <a:latin typeface="Calibri"/>
                <a:cs typeface="Calibri"/>
              </a:rPr>
              <a:t>Goal</a:t>
            </a:r>
            <a:r>
              <a:rPr sz="2800" b="1" spc="-35" dirty="0">
                <a:solidFill>
                  <a:srgbClr val="000000"/>
                </a:solidFill>
                <a:latin typeface="Calibri"/>
                <a:cs typeface="Calibri"/>
              </a:rPr>
              <a:t> </a:t>
            </a:r>
            <a:r>
              <a:rPr sz="2800" b="1" dirty="0">
                <a:solidFill>
                  <a:srgbClr val="000000"/>
                </a:solidFill>
                <a:latin typeface="Calibri"/>
                <a:cs typeface="Calibri"/>
              </a:rPr>
              <a:t>#4:</a:t>
            </a:r>
            <a:r>
              <a:rPr sz="2800" b="1" spc="-20" dirty="0">
                <a:solidFill>
                  <a:srgbClr val="000000"/>
                </a:solidFill>
                <a:latin typeface="Calibri"/>
                <a:cs typeface="Calibri"/>
              </a:rPr>
              <a:t> </a:t>
            </a:r>
            <a:r>
              <a:rPr sz="2800" b="1" dirty="0">
                <a:solidFill>
                  <a:srgbClr val="000000"/>
                </a:solidFill>
                <a:latin typeface="Calibri"/>
                <a:cs typeface="Calibri"/>
              </a:rPr>
              <a:t>Promote</a:t>
            </a:r>
            <a:r>
              <a:rPr sz="2800" b="1" spc="60" dirty="0">
                <a:solidFill>
                  <a:srgbClr val="000000"/>
                </a:solidFill>
                <a:latin typeface="Calibri"/>
                <a:cs typeface="Calibri"/>
              </a:rPr>
              <a:t> </a:t>
            </a:r>
            <a:r>
              <a:rPr sz="2800" b="1" dirty="0">
                <a:solidFill>
                  <a:srgbClr val="000000"/>
                </a:solidFill>
                <a:latin typeface="Calibri"/>
                <a:cs typeface="Calibri"/>
              </a:rPr>
              <a:t>equitable</a:t>
            </a:r>
            <a:r>
              <a:rPr sz="2800" b="1" spc="-35" dirty="0">
                <a:solidFill>
                  <a:srgbClr val="000000"/>
                </a:solidFill>
                <a:latin typeface="Calibri"/>
                <a:cs typeface="Calibri"/>
              </a:rPr>
              <a:t> </a:t>
            </a:r>
            <a:r>
              <a:rPr sz="2800" b="1" spc="-10" dirty="0">
                <a:solidFill>
                  <a:srgbClr val="000000"/>
                </a:solidFill>
                <a:latin typeface="Calibri"/>
                <a:cs typeface="Calibri"/>
              </a:rPr>
              <a:t>dissemination</a:t>
            </a:r>
            <a:endParaRPr sz="2800" dirty="0">
              <a:latin typeface="Calibri"/>
              <a:cs typeface="Calibri"/>
            </a:endParaRPr>
          </a:p>
        </p:txBody>
      </p:sp>
      <p:sp>
        <p:nvSpPr>
          <p:cNvPr id="3" name="object 3"/>
          <p:cNvSpPr txBox="1"/>
          <p:nvPr/>
        </p:nvSpPr>
        <p:spPr>
          <a:xfrm>
            <a:off x="659349" y="1253628"/>
            <a:ext cx="6278880" cy="726440"/>
          </a:xfrm>
          <a:prstGeom prst="rect">
            <a:avLst/>
          </a:prstGeom>
        </p:spPr>
        <p:txBody>
          <a:bodyPr vert="horz" wrap="square" lIns="0" tIns="12065" rIns="0" bIns="0" rtlCol="0">
            <a:spAutoFit/>
          </a:bodyPr>
          <a:lstStyle/>
          <a:p>
            <a:pPr marL="12700" marR="5080">
              <a:lnSpc>
                <a:spcPct val="114999"/>
              </a:lnSpc>
              <a:spcBef>
                <a:spcPts val="95"/>
              </a:spcBef>
            </a:pPr>
            <a:r>
              <a:rPr sz="2000" i="1" dirty="0">
                <a:latin typeface="Calibri"/>
                <a:cs typeface="Calibri"/>
              </a:rPr>
              <a:t>One</a:t>
            </a:r>
            <a:r>
              <a:rPr sz="2000" i="1" spc="-25" dirty="0">
                <a:latin typeface="Calibri"/>
                <a:cs typeface="Calibri"/>
              </a:rPr>
              <a:t> </a:t>
            </a:r>
            <a:r>
              <a:rPr sz="2000" i="1" dirty="0">
                <a:latin typeface="Calibri"/>
                <a:cs typeface="Calibri"/>
              </a:rPr>
              <a:t>of</a:t>
            </a:r>
            <a:r>
              <a:rPr sz="2000" i="1" spc="-10" dirty="0">
                <a:latin typeface="Calibri"/>
                <a:cs typeface="Calibri"/>
              </a:rPr>
              <a:t> </a:t>
            </a:r>
            <a:r>
              <a:rPr sz="2000" i="1" dirty="0">
                <a:latin typeface="Calibri"/>
                <a:cs typeface="Calibri"/>
              </a:rPr>
              <a:t>the</a:t>
            </a:r>
            <a:r>
              <a:rPr sz="2000" i="1" spc="-10" dirty="0">
                <a:latin typeface="Calibri"/>
                <a:cs typeface="Calibri"/>
              </a:rPr>
              <a:t> </a:t>
            </a:r>
            <a:r>
              <a:rPr sz="2000" i="1" dirty="0">
                <a:latin typeface="Calibri"/>
                <a:cs typeface="Calibri"/>
              </a:rPr>
              <a:t>three</a:t>
            </a:r>
            <a:r>
              <a:rPr sz="2000" i="1" spc="-20" dirty="0">
                <a:latin typeface="Calibri"/>
                <a:cs typeface="Calibri"/>
              </a:rPr>
              <a:t> </a:t>
            </a:r>
            <a:r>
              <a:rPr sz="2000" i="1" dirty="0">
                <a:latin typeface="Calibri"/>
                <a:cs typeface="Calibri"/>
              </a:rPr>
              <a:t>major</a:t>
            </a:r>
            <a:r>
              <a:rPr sz="2000" i="1" spc="-25" dirty="0">
                <a:latin typeface="Calibri"/>
                <a:cs typeface="Calibri"/>
              </a:rPr>
              <a:t> </a:t>
            </a:r>
            <a:r>
              <a:rPr sz="2000" i="1" dirty="0">
                <a:latin typeface="Calibri"/>
                <a:cs typeface="Calibri"/>
              </a:rPr>
              <a:t>priority areas</a:t>
            </a:r>
            <a:r>
              <a:rPr sz="2000" i="1" spc="-20" dirty="0">
                <a:latin typeface="Calibri"/>
                <a:cs typeface="Calibri"/>
              </a:rPr>
              <a:t> </a:t>
            </a:r>
            <a:r>
              <a:rPr sz="2000" i="1" dirty="0">
                <a:latin typeface="Calibri"/>
                <a:cs typeface="Calibri"/>
              </a:rPr>
              <a:t>of</a:t>
            </a:r>
            <a:r>
              <a:rPr sz="2000" i="1" spc="-10" dirty="0">
                <a:latin typeface="Calibri"/>
                <a:cs typeface="Calibri"/>
              </a:rPr>
              <a:t> </a:t>
            </a:r>
            <a:r>
              <a:rPr sz="2000" i="1" dirty="0">
                <a:latin typeface="Calibri"/>
                <a:cs typeface="Calibri"/>
              </a:rPr>
              <a:t>the</a:t>
            </a:r>
            <a:r>
              <a:rPr sz="2000" i="1" spc="-20" dirty="0">
                <a:latin typeface="Calibri"/>
                <a:cs typeface="Calibri"/>
              </a:rPr>
              <a:t> </a:t>
            </a:r>
            <a:r>
              <a:rPr sz="2000" i="1" spc="-10" dirty="0">
                <a:latin typeface="Calibri"/>
                <a:cs typeface="Calibri"/>
              </a:rPr>
              <a:t>FY22-</a:t>
            </a:r>
            <a:r>
              <a:rPr sz="2000" i="1" dirty="0">
                <a:latin typeface="Calibri"/>
                <a:cs typeface="Calibri"/>
              </a:rPr>
              <a:t>FY26</a:t>
            </a:r>
            <a:r>
              <a:rPr sz="2000" i="1" spc="-20" dirty="0">
                <a:latin typeface="Calibri"/>
                <a:cs typeface="Calibri"/>
              </a:rPr>
              <a:t> NOAA </a:t>
            </a:r>
            <a:r>
              <a:rPr sz="2000" i="1" dirty="0">
                <a:latin typeface="Calibri"/>
                <a:cs typeface="Calibri"/>
              </a:rPr>
              <a:t>Strategic</a:t>
            </a:r>
            <a:r>
              <a:rPr sz="2000" i="1" spc="-35" dirty="0">
                <a:latin typeface="Calibri"/>
                <a:cs typeface="Calibri"/>
              </a:rPr>
              <a:t> </a:t>
            </a:r>
            <a:r>
              <a:rPr sz="2000" i="1" dirty="0">
                <a:latin typeface="Calibri"/>
                <a:cs typeface="Calibri"/>
              </a:rPr>
              <a:t>Plan</a:t>
            </a:r>
            <a:r>
              <a:rPr sz="2000" i="1" spc="-15" dirty="0">
                <a:latin typeface="Calibri"/>
                <a:cs typeface="Calibri"/>
              </a:rPr>
              <a:t> </a:t>
            </a:r>
            <a:r>
              <a:rPr sz="2000" i="1" dirty="0">
                <a:latin typeface="Calibri"/>
                <a:cs typeface="Calibri"/>
              </a:rPr>
              <a:t>is</a:t>
            </a:r>
            <a:r>
              <a:rPr sz="2000" i="1" spc="-10" dirty="0">
                <a:latin typeface="Calibri"/>
                <a:cs typeface="Calibri"/>
              </a:rPr>
              <a:t> </a:t>
            </a:r>
            <a:r>
              <a:rPr sz="2000" i="1" dirty="0">
                <a:latin typeface="Calibri"/>
                <a:cs typeface="Calibri"/>
              </a:rPr>
              <a:t>to</a:t>
            </a:r>
            <a:r>
              <a:rPr sz="2000" i="1" spc="-10" dirty="0">
                <a:latin typeface="Calibri"/>
                <a:cs typeface="Calibri"/>
              </a:rPr>
              <a:t> </a:t>
            </a:r>
            <a:r>
              <a:rPr sz="2000" i="1" dirty="0">
                <a:latin typeface="Calibri"/>
                <a:cs typeface="Calibri"/>
              </a:rPr>
              <a:t>integrate</a:t>
            </a:r>
            <a:r>
              <a:rPr sz="2000" i="1" spc="-35" dirty="0">
                <a:latin typeface="Calibri"/>
                <a:cs typeface="Calibri"/>
              </a:rPr>
              <a:t> </a:t>
            </a:r>
            <a:r>
              <a:rPr sz="2000" i="1" dirty="0">
                <a:latin typeface="Calibri"/>
                <a:cs typeface="Calibri"/>
              </a:rPr>
              <a:t>equity</a:t>
            </a:r>
            <a:r>
              <a:rPr sz="2000" i="1" spc="-30" dirty="0">
                <a:latin typeface="Calibri"/>
                <a:cs typeface="Calibri"/>
              </a:rPr>
              <a:t> </a:t>
            </a:r>
            <a:r>
              <a:rPr sz="2000" i="1" dirty="0">
                <a:latin typeface="Calibri"/>
                <a:cs typeface="Calibri"/>
              </a:rPr>
              <a:t>into core</a:t>
            </a:r>
            <a:r>
              <a:rPr sz="2000" i="1" spc="-15" dirty="0">
                <a:latin typeface="Calibri"/>
                <a:cs typeface="Calibri"/>
              </a:rPr>
              <a:t> </a:t>
            </a:r>
            <a:r>
              <a:rPr sz="2000" i="1" spc="-10" dirty="0">
                <a:latin typeface="Calibri"/>
                <a:cs typeface="Calibri"/>
              </a:rPr>
              <a:t>operations.</a:t>
            </a:r>
            <a:endParaRPr sz="2000" dirty="0">
              <a:latin typeface="Calibri"/>
              <a:cs typeface="Calibri"/>
            </a:endParaRPr>
          </a:p>
        </p:txBody>
      </p:sp>
      <p:sp>
        <p:nvSpPr>
          <p:cNvPr id="4" name="object 4"/>
          <p:cNvSpPr txBox="1">
            <a:spLocks noGrp="1"/>
          </p:cNvSpPr>
          <p:nvPr>
            <p:ph type="body" idx="1"/>
          </p:nvPr>
        </p:nvSpPr>
        <p:spPr>
          <a:xfrm>
            <a:off x="659349" y="2330347"/>
            <a:ext cx="7207250" cy="3135923"/>
          </a:xfrm>
          <a:prstGeom prst="rect">
            <a:avLst/>
          </a:prstGeom>
        </p:spPr>
        <p:txBody>
          <a:bodyPr vert="horz" wrap="square" lIns="0" tIns="12065" rIns="0" bIns="0" rtlCol="0">
            <a:spAutoFit/>
          </a:bodyPr>
          <a:lstStyle/>
          <a:p>
            <a:pPr marL="12700" marR="5080" indent="-635">
              <a:lnSpc>
                <a:spcPct val="114999"/>
              </a:lnSpc>
              <a:spcBef>
                <a:spcPts val="95"/>
              </a:spcBef>
            </a:pPr>
            <a:r>
              <a:rPr sz="1600" dirty="0"/>
              <a:t>The</a:t>
            </a:r>
            <a:r>
              <a:rPr sz="1600" spc="-30" dirty="0"/>
              <a:t> </a:t>
            </a:r>
            <a:r>
              <a:rPr sz="1600" b="1" dirty="0">
                <a:latin typeface="Calibri"/>
                <a:cs typeface="Calibri"/>
              </a:rPr>
              <a:t>Initiative</a:t>
            </a:r>
            <a:r>
              <a:rPr sz="1600" b="1" spc="-50" dirty="0">
                <a:latin typeface="Calibri"/>
                <a:cs typeface="Calibri"/>
              </a:rPr>
              <a:t> </a:t>
            </a:r>
            <a:r>
              <a:rPr sz="1600" dirty="0"/>
              <a:t>will</a:t>
            </a:r>
            <a:r>
              <a:rPr sz="1600" spc="-10" dirty="0"/>
              <a:t> </a:t>
            </a:r>
            <a:r>
              <a:rPr sz="1600" dirty="0"/>
              <a:t>advance</a:t>
            </a:r>
            <a:r>
              <a:rPr sz="1600" spc="-25" dirty="0"/>
              <a:t> </a:t>
            </a:r>
            <a:r>
              <a:rPr sz="1600" dirty="0"/>
              <a:t>equitable</a:t>
            </a:r>
            <a:r>
              <a:rPr sz="1600" spc="-20" dirty="0"/>
              <a:t> </a:t>
            </a:r>
            <a:r>
              <a:rPr sz="1600" dirty="0"/>
              <a:t>dissemination</a:t>
            </a:r>
            <a:r>
              <a:rPr sz="1600" spc="15" dirty="0"/>
              <a:t> </a:t>
            </a:r>
            <a:r>
              <a:rPr sz="1600" dirty="0"/>
              <a:t>of</a:t>
            </a:r>
            <a:r>
              <a:rPr sz="1600" spc="-25" dirty="0"/>
              <a:t> </a:t>
            </a:r>
            <a:r>
              <a:rPr sz="1600" spc="-10" dirty="0"/>
              <a:t>NOAA’s </a:t>
            </a:r>
            <a:r>
              <a:rPr sz="1600" dirty="0"/>
              <a:t>data.</a:t>
            </a:r>
            <a:r>
              <a:rPr sz="1600" spc="-40" dirty="0"/>
              <a:t> </a:t>
            </a:r>
            <a:r>
              <a:rPr sz="1600" dirty="0"/>
              <a:t>Through</a:t>
            </a:r>
            <a:r>
              <a:rPr sz="1600" spc="-30" dirty="0"/>
              <a:t> </a:t>
            </a:r>
            <a:r>
              <a:rPr sz="1600" dirty="0"/>
              <a:t>free</a:t>
            </a:r>
            <a:r>
              <a:rPr sz="1600" spc="-15" dirty="0"/>
              <a:t> </a:t>
            </a:r>
            <a:r>
              <a:rPr sz="1600" dirty="0"/>
              <a:t>and</a:t>
            </a:r>
            <a:r>
              <a:rPr sz="1600" spc="-15" dirty="0"/>
              <a:t> </a:t>
            </a:r>
            <a:r>
              <a:rPr sz="1600" dirty="0"/>
              <a:t>global</a:t>
            </a:r>
            <a:r>
              <a:rPr sz="1600" spc="-25" dirty="0"/>
              <a:t> </a:t>
            </a:r>
            <a:r>
              <a:rPr sz="1600" dirty="0"/>
              <a:t>access</a:t>
            </a:r>
            <a:r>
              <a:rPr sz="1600" spc="-5" dirty="0"/>
              <a:t> </a:t>
            </a:r>
            <a:r>
              <a:rPr sz="1600" dirty="0"/>
              <a:t>to</a:t>
            </a:r>
            <a:r>
              <a:rPr sz="1600" spc="-20" dirty="0"/>
              <a:t> </a:t>
            </a:r>
            <a:r>
              <a:rPr sz="1600" dirty="0"/>
              <a:t>large</a:t>
            </a:r>
            <a:r>
              <a:rPr sz="1600" spc="-15" dirty="0"/>
              <a:t> </a:t>
            </a:r>
            <a:r>
              <a:rPr sz="1600" dirty="0"/>
              <a:t>volumes</a:t>
            </a:r>
            <a:r>
              <a:rPr sz="1600" spc="-10" dirty="0"/>
              <a:t> </a:t>
            </a:r>
            <a:r>
              <a:rPr sz="1600" dirty="0"/>
              <a:t>of</a:t>
            </a:r>
            <a:r>
              <a:rPr sz="1600" spc="-20" dirty="0"/>
              <a:t> </a:t>
            </a:r>
            <a:r>
              <a:rPr sz="1600" spc="-10" dirty="0"/>
              <a:t>diverse </a:t>
            </a:r>
            <a:r>
              <a:rPr sz="1600" dirty="0"/>
              <a:t>acoustic</a:t>
            </a:r>
            <a:r>
              <a:rPr sz="1600" spc="-15" dirty="0"/>
              <a:t> </a:t>
            </a:r>
            <a:r>
              <a:rPr sz="1600" dirty="0"/>
              <a:t>datasets,</a:t>
            </a:r>
            <a:r>
              <a:rPr sz="1600" spc="-5" dirty="0"/>
              <a:t> </a:t>
            </a:r>
            <a:r>
              <a:rPr sz="1600" dirty="0"/>
              <a:t>barriers</a:t>
            </a:r>
            <a:r>
              <a:rPr sz="1600" spc="5" dirty="0"/>
              <a:t> </a:t>
            </a:r>
            <a:r>
              <a:rPr sz="1600" dirty="0"/>
              <a:t>to</a:t>
            </a:r>
            <a:r>
              <a:rPr sz="1600" spc="-30" dirty="0"/>
              <a:t> </a:t>
            </a:r>
            <a:r>
              <a:rPr sz="1600" dirty="0"/>
              <a:t>data</a:t>
            </a:r>
            <a:r>
              <a:rPr sz="1600" spc="-15" dirty="0"/>
              <a:t> </a:t>
            </a:r>
            <a:r>
              <a:rPr sz="1600" dirty="0"/>
              <a:t>acquisition</a:t>
            </a:r>
            <a:r>
              <a:rPr sz="1600" spc="-15" dirty="0"/>
              <a:t> </a:t>
            </a:r>
            <a:r>
              <a:rPr sz="1600" dirty="0"/>
              <a:t>will</a:t>
            </a:r>
            <a:r>
              <a:rPr sz="1600" spc="-5" dirty="0"/>
              <a:t> </a:t>
            </a:r>
            <a:r>
              <a:rPr sz="1600" dirty="0"/>
              <a:t>be</a:t>
            </a:r>
            <a:r>
              <a:rPr sz="1600" spc="-30" dirty="0"/>
              <a:t> </a:t>
            </a:r>
            <a:r>
              <a:rPr sz="1600" dirty="0"/>
              <a:t>removed</a:t>
            </a:r>
            <a:r>
              <a:rPr sz="1600" spc="-10" dirty="0"/>
              <a:t> </a:t>
            </a:r>
            <a:r>
              <a:rPr sz="1600" spc="-25" dirty="0"/>
              <a:t>for </a:t>
            </a:r>
            <a:r>
              <a:rPr sz="1600" dirty="0"/>
              <a:t>underserved</a:t>
            </a:r>
            <a:r>
              <a:rPr sz="1600" spc="-25" dirty="0"/>
              <a:t> </a:t>
            </a:r>
            <a:r>
              <a:rPr sz="1600" dirty="0"/>
              <a:t>communities</a:t>
            </a:r>
            <a:r>
              <a:rPr sz="1600" spc="-5" dirty="0"/>
              <a:t> </a:t>
            </a:r>
            <a:r>
              <a:rPr sz="1600" dirty="0"/>
              <a:t>and</a:t>
            </a:r>
            <a:r>
              <a:rPr sz="1600" spc="-35" dirty="0"/>
              <a:t> </a:t>
            </a:r>
            <a:r>
              <a:rPr sz="1600" dirty="0"/>
              <a:t>entities that</a:t>
            </a:r>
            <a:r>
              <a:rPr sz="1600" spc="-10" dirty="0"/>
              <a:t> </a:t>
            </a:r>
            <a:r>
              <a:rPr sz="1600" dirty="0"/>
              <a:t>lack</a:t>
            </a:r>
            <a:r>
              <a:rPr sz="1600" spc="-15" dirty="0"/>
              <a:t> </a:t>
            </a:r>
            <a:r>
              <a:rPr sz="1600" dirty="0"/>
              <a:t>significant,</a:t>
            </a:r>
            <a:r>
              <a:rPr sz="1600" spc="-10" dirty="0"/>
              <a:t> sustained </a:t>
            </a:r>
            <a:r>
              <a:rPr sz="1600" dirty="0"/>
              <a:t>funding</a:t>
            </a:r>
            <a:r>
              <a:rPr sz="1600" spc="-55" dirty="0"/>
              <a:t> </a:t>
            </a:r>
            <a:r>
              <a:rPr sz="1600" dirty="0"/>
              <a:t>sources</a:t>
            </a:r>
            <a:r>
              <a:rPr sz="1600" spc="-20" dirty="0"/>
              <a:t> </a:t>
            </a:r>
            <a:r>
              <a:rPr sz="1600" dirty="0"/>
              <a:t>necessary</a:t>
            </a:r>
            <a:r>
              <a:rPr sz="1600" spc="5" dirty="0"/>
              <a:t> </a:t>
            </a:r>
            <a:r>
              <a:rPr sz="1600" dirty="0"/>
              <a:t>for</a:t>
            </a:r>
            <a:r>
              <a:rPr sz="1600" spc="-30" dirty="0"/>
              <a:t> </a:t>
            </a:r>
            <a:r>
              <a:rPr sz="1600" dirty="0"/>
              <a:t>most</a:t>
            </a:r>
            <a:r>
              <a:rPr sz="1600" spc="-15" dirty="0"/>
              <a:t> </a:t>
            </a:r>
            <a:r>
              <a:rPr sz="1600" dirty="0"/>
              <a:t>monitoring</a:t>
            </a:r>
            <a:r>
              <a:rPr sz="1600" spc="-20" dirty="0"/>
              <a:t> </a:t>
            </a:r>
            <a:r>
              <a:rPr sz="1600" dirty="0"/>
              <a:t>projects.</a:t>
            </a:r>
            <a:r>
              <a:rPr sz="1600" spc="-30" dirty="0"/>
              <a:t> </a:t>
            </a:r>
            <a:r>
              <a:rPr sz="1600" dirty="0"/>
              <a:t>In</a:t>
            </a:r>
            <a:r>
              <a:rPr sz="1600" spc="-20" dirty="0"/>
              <a:t> </a:t>
            </a:r>
            <a:r>
              <a:rPr sz="1600" spc="-10" dirty="0"/>
              <a:t>addition, </a:t>
            </a:r>
            <a:r>
              <a:rPr sz="1600" dirty="0"/>
              <a:t>the</a:t>
            </a:r>
            <a:r>
              <a:rPr sz="1600" spc="409" dirty="0"/>
              <a:t> </a:t>
            </a:r>
            <a:r>
              <a:rPr sz="1600" dirty="0"/>
              <a:t>availability</a:t>
            </a:r>
            <a:r>
              <a:rPr sz="1600" spc="20" dirty="0"/>
              <a:t> </a:t>
            </a:r>
            <a:r>
              <a:rPr sz="1600" dirty="0"/>
              <a:t>of</a:t>
            </a:r>
            <a:r>
              <a:rPr sz="1600" spc="-20" dirty="0"/>
              <a:t> </a:t>
            </a:r>
            <a:r>
              <a:rPr sz="1600" dirty="0"/>
              <a:t>enhanced</a:t>
            </a:r>
            <a:r>
              <a:rPr sz="1600" spc="-35" dirty="0"/>
              <a:t> </a:t>
            </a:r>
            <a:r>
              <a:rPr sz="1600" dirty="0"/>
              <a:t>products</a:t>
            </a:r>
            <a:r>
              <a:rPr sz="1600" spc="-35" dirty="0"/>
              <a:t> </a:t>
            </a:r>
            <a:r>
              <a:rPr sz="1600" dirty="0"/>
              <a:t>and</a:t>
            </a:r>
            <a:r>
              <a:rPr sz="1600" spc="-15" dirty="0"/>
              <a:t> </a:t>
            </a:r>
            <a:r>
              <a:rPr sz="1600" dirty="0"/>
              <a:t>models will</a:t>
            </a:r>
            <a:r>
              <a:rPr sz="1600" spc="-10" dirty="0"/>
              <a:t> </a:t>
            </a:r>
            <a:r>
              <a:rPr sz="1600" dirty="0"/>
              <a:t>greatly</a:t>
            </a:r>
            <a:r>
              <a:rPr sz="1600" spc="-5" dirty="0"/>
              <a:t> </a:t>
            </a:r>
            <a:r>
              <a:rPr sz="1600" spc="-10" dirty="0"/>
              <a:t>lower </a:t>
            </a:r>
            <a:r>
              <a:rPr sz="1600" dirty="0"/>
              <a:t>the</a:t>
            </a:r>
            <a:r>
              <a:rPr sz="1600" spc="-20" dirty="0"/>
              <a:t> </a:t>
            </a:r>
            <a:r>
              <a:rPr sz="1600" dirty="0"/>
              <a:t>resources</a:t>
            </a:r>
            <a:r>
              <a:rPr sz="1600" spc="-15" dirty="0"/>
              <a:t> </a:t>
            </a:r>
            <a:r>
              <a:rPr sz="1600" dirty="0"/>
              <a:t>necessary</a:t>
            </a:r>
            <a:r>
              <a:rPr sz="1600" spc="5" dirty="0"/>
              <a:t> </a:t>
            </a:r>
            <a:r>
              <a:rPr sz="1600" dirty="0"/>
              <a:t>to</a:t>
            </a:r>
            <a:r>
              <a:rPr sz="1600" spc="-25" dirty="0"/>
              <a:t> </a:t>
            </a:r>
            <a:r>
              <a:rPr sz="1600" dirty="0"/>
              <a:t>interrogate</a:t>
            </a:r>
            <a:r>
              <a:rPr sz="1600" spc="-15" dirty="0"/>
              <a:t> </a:t>
            </a:r>
            <a:r>
              <a:rPr sz="1600" dirty="0"/>
              <a:t>the</a:t>
            </a:r>
            <a:r>
              <a:rPr sz="1600" spc="-15" dirty="0"/>
              <a:t> </a:t>
            </a:r>
            <a:r>
              <a:rPr sz="1600" dirty="0"/>
              <a:t>data.</a:t>
            </a:r>
            <a:r>
              <a:rPr sz="1600" spc="-30" dirty="0"/>
              <a:t> </a:t>
            </a:r>
            <a:r>
              <a:rPr sz="1600" dirty="0"/>
              <a:t>Scientists</a:t>
            </a:r>
            <a:r>
              <a:rPr sz="1600" spc="5" dirty="0"/>
              <a:t> </a:t>
            </a:r>
            <a:r>
              <a:rPr sz="1600" dirty="0"/>
              <a:t>from</a:t>
            </a:r>
            <a:r>
              <a:rPr sz="1600" spc="-20" dirty="0"/>
              <a:t> </a:t>
            </a:r>
            <a:r>
              <a:rPr sz="1600" spc="-25" dirty="0"/>
              <a:t>all </a:t>
            </a:r>
            <a:r>
              <a:rPr sz="1600" dirty="0"/>
              <a:t>over</a:t>
            </a:r>
            <a:r>
              <a:rPr sz="1600" spc="-30" dirty="0"/>
              <a:t> </a:t>
            </a:r>
            <a:r>
              <a:rPr sz="1600" dirty="0"/>
              <a:t>will</a:t>
            </a:r>
            <a:r>
              <a:rPr sz="1600" spc="-5" dirty="0"/>
              <a:t> </a:t>
            </a:r>
            <a:r>
              <a:rPr sz="1600" dirty="0"/>
              <a:t>be</a:t>
            </a:r>
            <a:r>
              <a:rPr sz="1600" spc="-25" dirty="0"/>
              <a:t> </a:t>
            </a:r>
            <a:r>
              <a:rPr sz="1600" dirty="0"/>
              <a:t>uniformly</a:t>
            </a:r>
            <a:r>
              <a:rPr sz="1600" spc="-20" dirty="0"/>
              <a:t> </a:t>
            </a:r>
            <a:r>
              <a:rPr sz="1600" dirty="0"/>
              <a:t>able</a:t>
            </a:r>
            <a:r>
              <a:rPr sz="1600" spc="-15" dirty="0"/>
              <a:t> </a:t>
            </a:r>
            <a:r>
              <a:rPr sz="1600" dirty="0"/>
              <a:t>to</a:t>
            </a:r>
            <a:r>
              <a:rPr sz="1600" spc="-30" dirty="0"/>
              <a:t> </a:t>
            </a:r>
            <a:r>
              <a:rPr sz="1600" dirty="0"/>
              <a:t>develop</a:t>
            </a:r>
            <a:r>
              <a:rPr sz="1600" spc="-20" dirty="0"/>
              <a:t> </a:t>
            </a:r>
            <a:r>
              <a:rPr sz="1600" dirty="0"/>
              <a:t>creative</a:t>
            </a:r>
            <a:r>
              <a:rPr sz="1600" spc="10" dirty="0"/>
              <a:t> </a:t>
            </a:r>
            <a:r>
              <a:rPr sz="1600" dirty="0"/>
              <a:t>analyses</a:t>
            </a:r>
            <a:r>
              <a:rPr sz="1600" spc="-15" dirty="0"/>
              <a:t> </a:t>
            </a:r>
            <a:r>
              <a:rPr sz="1600" dirty="0"/>
              <a:t>and</a:t>
            </a:r>
            <a:r>
              <a:rPr sz="1600" spc="-20" dirty="0"/>
              <a:t> </a:t>
            </a:r>
            <a:r>
              <a:rPr sz="1600" spc="-10" dirty="0"/>
              <a:t>outputs </a:t>
            </a:r>
            <a:r>
              <a:rPr sz="1600" dirty="0"/>
              <a:t>that</a:t>
            </a:r>
            <a:r>
              <a:rPr sz="1600" spc="-25" dirty="0"/>
              <a:t> </a:t>
            </a:r>
            <a:r>
              <a:rPr sz="1600" dirty="0"/>
              <a:t>further</a:t>
            </a:r>
            <a:r>
              <a:rPr sz="1600" spc="-25" dirty="0"/>
              <a:t> </a:t>
            </a:r>
            <a:r>
              <a:rPr sz="1600" dirty="0"/>
              <a:t>the</a:t>
            </a:r>
            <a:r>
              <a:rPr sz="1600" spc="-10" dirty="0"/>
              <a:t> </a:t>
            </a:r>
            <a:r>
              <a:rPr sz="1600" dirty="0"/>
              <a:t>field of</a:t>
            </a:r>
            <a:r>
              <a:rPr sz="1600" spc="-20" dirty="0"/>
              <a:t> </a:t>
            </a:r>
            <a:r>
              <a:rPr sz="1600" dirty="0"/>
              <a:t>marine</a:t>
            </a:r>
            <a:r>
              <a:rPr sz="1600" spc="-10" dirty="0"/>
              <a:t> bioacoustics.</a:t>
            </a:r>
            <a:endParaRPr lang="en-US" sz="1600" spc="-10" dirty="0"/>
          </a:p>
          <a:p>
            <a:pPr marL="12700" marR="5080" indent="-635">
              <a:lnSpc>
                <a:spcPct val="114999"/>
              </a:lnSpc>
              <a:spcBef>
                <a:spcPts val="95"/>
              </a:spcBef>
            </a:pPr>
            <a:endParaRPr lang="en-US" sz="1600" spc="-10" dirty="0"/>
          </a:p>
          <a:p>
            <a:pPr marL="12700" marR="5080" indent="-635">
              <a:lnSpc>
                <a:spcPct val="114999"/>
              </a:lnSpc>
              <a:spcBef>
                <a:spcPts val="95"/>
              </a:spcBef>
            </a:pPr>
            <a:r>
              <a:rPr lang="en-US" sz="1600" spc="-10" dirty="0"/>
              <a:t>Under the FAIR (Findable, Accessible, Interoperable, Reproducible) rubric, scientists from across the spectrum will be able to take advantage of NOAA Fisheries data, helping to better serve underserved communities.</a:t>
            </a:r>
            <a:endParaRPr sz="1600" spc="-10" dirty="0"/>
          </a:p>
        </p:txBody>
      </p:sp>
      <p:sp>
        <p:nvSpPr>
          <p:cNvPr id="5" name="object 5"/>
          <p:cNvSpPr txBox="1"/>
          <p:nvPr/>
        </p:nvSpPr>
        <p:spPr>
          <a:xfrm>
            <a:off x="8280423" y="3447836"/>
            <a:ext cx="3495675" cy="2723515"/>
          </a:xfrm>
          <a:prstGeom prst="rect">
            <a:avLst/>
          </a:prstGeom>
        </p:spPr>
        <p:txBody>
          <a:bodyPr vert="horz" wrap="square" lIns="0" tIns="36830" rIns="0" bIns="0" rtlCol="0">
            <a:spAutoFit/>
          </a:bodyPr>
          <a:lstStyle/>
          <a:p>
            <a:pPr marL="1316990">
              <a:lnSpc>
                <a:spcPct val="100000"/>
              </a:lnSpc>
              <a:spcBef>
                <a:spcPts val="290"/>
              </a:spcBef>
            </a:pPr>
            <a:r>
              <a:rPr sz="1100" b="1" i="1" dirty="0">
                <a:solidFill>
                  <a:srgbClr val="666666"/>
                </a:solidFill>
                <a:latin typeface="Calibri"/>
                <a:cs typeface="Calibri"/>
              </a:rPr>
              <a:t>Proven</a:t>
            </a:r>
            <a:r>
              <a:rPr sz="1100" b="1" i="1" spc="-40" dirty="0">
                <a:solidFill>
                  <a:srgbClr val="666666"/>
                </a:solidFill>
                <a:latin typeface="Calibri"/>
                <a:cs typeface="Calibri"/>
              </a:rPr>
              <a:t> </a:t>
            </a:r>
            <a:r>
              <a:rPr sz="1100" b="1" i="1" spc="-10" dirty="0">
                <a:solidFill>
                  <a:srgbClr val="666666"/>
                </a:solidFill>
                <a:latin typeface="Calibri"/>
                <a:cs typeface="Calibri"/>
              </a:rPr>
              <a:t>Success</a:t>
            </a:r>
            <a:endParaRPr sz="1100" dirty="0">
              <a:latin typeface="Calibri"/>
              <a:cs typeface="Calibri"/>
            </a:endParaRPr>
          </a:p>
          <a:p>
            <a:pPr marL="12700">
              <a:lnSpc>
                <a:spcPct val="100000"/>
              </a:lnSpc>
              <a:spcBef>
                <a:spcPts val="195"/>
              </a:spcBef>
            </a:pPr>
            <a:r>
              <a:rPr sz="1100" dirty="0">
                <a:solidFill>
                  <a:srgbClr val="333333"/>
                </a:solidFill>
                <a:latin typeface="Calibri"/>
                <a:cs typeface="Calibri"/>
              </a:rPr>
              <a:t>NOAA</a:t>
            </a:r>
            <a:r>
              <a:rPr sz="1100" spc="-10" dirty="0">
                <a:solidFill>
                  <a:srgbClr val="333333"/>
                </a:solidFill>
                <a:latin typeface="Calibri"/>
                <a:cs typeface="Calibri"/>
              </a:rPr>
              <a:t> </a:t>
            </a:r>
            <a:r>
              <a:rPr sz="1100" dirty="0">
                <a:solidFill>
                  <a:srgbClr val="333333"/>
                </a:solidFill>
                <a:latin typeface="Calibri"/>
                <a:cs typeface="Calibri"/>
              </a:rPr>
              <a:t>generates</a:t>
            </a:r>
            <a:r>
              <a:rPr sz="1100" spc="-40" dirty="0">
                <a:solidFill>
                  <a:srgbClr val="333333"/>
                </a:solidFill>
                <a:latin typeface="Calibri"/>
                <a:cs typeface="Calibri"/>
              </a:rPr>
              <a:t> </a:t>
            </a:r>
            <a:r>
              <a:rPr sz="1100" dirty="0">
                <a:solidFill>
                  <a:srgbClr val="333333"/>
                </a:solidFill>
                <a:latin typeface="Calibri"/>
                <a:cs typeface="Calibri"/>
              </a:rPr>
              <a:t>tens</a:t>
            </a:r>
            <a:r>
              <a:rPr sz="1100" spc="-20" dirty="0">
                <a:solidFill>
                  <a:srgbClr val="333333"/>
                </a:solidFill>
                <a:latin typeface="Calibri"/>
                <a:cs typeface="Calibri"/>
              </a:rPr>
              <a:t> </a:t>
            </a:r>
            <a:r>
              <a:rPr sz="1100" dirty="0">
                <a:solidFill>
                  <a:srgbClr val="333333"/>
                </a:solidFill>
                <a:latin typeface="Calibri"/>
                <a:cs typeface="Calibri"/>
              </a:rPr>
              <a:t>of</a:t>
            </a:r>
            <a:r>
              <a:rPr sz="1100" spc="-20" dirty="0">
                <a:solidFill>
                  <a:srgbClr val="333333"/>
                </a:solidFill>
                <a:latin typeface="Calibri"/>
                <a:cs typeface="Calibri"/>
              </a:rPr>
              <a:t> </a:t>
            </a:r>
            <a:r>
              <a:rPr sz="1100" dirty="0">
                <a:solidFill>
                  <a:srgbClr val="333333"/>
                </a:solidFill>
                <a:latin typeface="Calibri"/>
                <a:cs typeface="Calibri"/>
              </a:rPr>
              <a:t>terabytes</a:t>
            </a:r>
            <a:r>
              <a:rPr sz="1100" spc="-40" dirty="0">
                <a:solidFill>
                  <a:srgbClr val="333333"/>
                </a:solidFill>
                <a:latin typeface="Calibri"/>
                <a:cs typeface="Calibri"/>
              </a:rPr>
              <a:t> </a:t>
            </a:r>
            <a:r>
              <a:rPr sz="1100" dirty="0">
                <a:solidFill>
                  <a:srgbClr val="333333"/>
                </a:solidFill>
                <a:latin typeface="Calibri"/>
                <a:cs typeface="Calibri"/>
              </a:rPr>
              <a:t>of</a:t>
            </a:r>
            <a:r>
              <a:rPr sz="1100" spc="-30" dirty="0">
                <a:solidFill>
                  <a:srgbClr val="333333"/>
                </a:solidFill>
                <a:latin typeface="Calibri"/>
                <a:cs typeface="Calibri"/>
              </a:rPr>
              <a:t> </a:t>
            </a:r>
            <a:r>
              <a:rPr sz="1100" dirty="0">
                <a:solidFill>
                  <a:srgbClr val="333333"/>
                </a:solidFill>
                <a:latin typeface="Calibri"/>
                <a:cs typeface="Calibri"/>
              </a:rPr>
              <a:t>data</a:t>
            </a:r>
            <a:r>
              <a:rPr sz="1100" spc="-25" dirty="0">
                <a:solidFill>
                  <a:srgbClr val="333333"/>
                </a:solidFill>
                <a:latin typeface="Calibri"/>
                <a:cs typeface="Calibri"/>
              </a:rPr>
              <a:t> </a:t>
            </a:r>
            <a:r>
              <a:rPr sz="1100" dirty="0">
                <a:solidFill>
                  <a:srgbClr val="333333"/>
                </a:solidFill>
                <a:latin typeface="Calibri"/>
                <a:cs typeface="Calibri"/>
              </a:rPr>
              <a:t>a</a:t>
            </a:r>
            <a:r>
              <a:rPr sz="1100" spc="-20" dirty="0">
                <a:solidFill>
                  <a:srgbClr val="333333"/>
                </a:solidFill>
                <a:latin typeface="Calibri"/>
                <a:cs typeface="Calibri"/>
              </a:rPr>
              <a:t> </a:t>
            </a:r>
            <a:r>
              <a:rPr sz="1100" dirty="0">
                <a:solidFill>
                  <a:srgbClr val="333333"/>
                </a:solidFill>
                <a:latin typeface="Calibri"/>
                <a:cs typeface="Calibri"/>
              </a:rPr>
              <a:t>day </a:t>
            </a:r>
            <a:r>
              <a:rPr sz="1100" spc="-20" dirty="0">
                <a:solidFill>
                  <a:srgbClr val="333333"/>
                </a:solidFill>
                <a:latin typeface="Calibri"/>
                <a:cs typeface="Calibri"/>
              </a:rPr>
              <a:t>from</a:t>
            </a:r>
            <a:endParaRPr sz="1100" dirty="0">
              <a:latin typeface="Calibri"/>
              <a:cs typeface="Calibri"/>
            </a:endParaRPr>
          </a:p>
          <a:p>
            <a:pPr marL="12700" marR="5080">
              <a:lnSpc>
                <a:spcPct val="114999"/>
              </a:lnSpc>
              <a:spcBef>
                <a:spcPts val="5"/>
              </a:spcBef>
            </a:pPr>
            <a:r>
              <a:rPr sz="1100" spc="-10" dirty="0">
                <a:solidFill>
                  <a:srgbClr val="333333"/>
                </a:solidFill>
                <a:latin typeface="Calibri"/>
                <a:cs typeface="Calibri"/>
              </a:rPr>
              <a:t>satellites,</a:t>
            </a:r>
            <a:r>
              <a:rPr sz="1100" spc="-35" dirty="0">
                <a:solidFill>
                  <a:srgbClr val="333333"/>
                </a:solidFill>
                <a:latin typeface="Calibri"/>
                <a:cs typeface="Calibri"/>
              </a:rPr>
              <a:t> </a:t>
            </a:r>
            <a:r>
              <a:rPr sz="1100" dirty="0">
                <a:solidFill>
                  <a:srgbClr val="333333"/>
                </a:solidFill>
                <a:latin typeface="Calibri"/>
                <a:cs typeface="Calibri"/>
              </a:rPr>
              <a:t>radars,</a:t>
            </a:r>
            <a:r>
              <a:rPr sz="1100" spc="-10" dirty="0">
                <a:solidFill>
                  <a:srgbClr val="333333"/>
                </a:solidFill>
                <a:latin typeface="Calibri"/>
                <a:cs typeface="Calibri"/>
              </a:rPr>
              <a:t> </a:t>
            </a:r>
            <a:r>
              <a:rPr sz="1100" dirty="0">
                <a:solidFill>
                  <a:srgbClr val="333333"/>
                </a:solidFill>
                <a:latin typeface="Calibri"/>
                <a:cs typeface="Calibri"/>
              </a:rPr>
              <a:t>ships,</a:t>
            </a:r>
            <a:r>
              <a:rPr sz="1100" spc="-25" dirty="0">
                <a:solidFill>
                  <a:srgbClr val="333333"/>
                </a:solidFill>
                <a:latin typeface="Calibri"/>
                <a:cs typeface="Calibri"/>
              </a:rPr>
              <a:t> </a:t>
            </a:r>
            <a:r>
              <a:rPr sz="1100" dirty="0">
                <a:solidFill>
                  <a:srgbClr val="333333"/>
                </a:solidFill>
                <a:latin typeface="Calibri"/>
                <a:cs typeface="Calibri"/>
              </a:rPr>
              <a:t>weather</a:t>
            </a:r>
            <a:r>
              <a:rPr sz="1100" spc="-10" dirty="0">
                <a:solidFill>
                  <a:srgbClr val="333333"/>
                </a:solidFill>
                <a:latin typeface="Calibri"/>
                <a:cs typeface="Calibri"/>
              </a:rPr>
              <a:t> </a:t>
            </a:r>
            <a:r>
              <a:rPr sz="1100" dirty="0">
                <a:solidFill>
                  <a:srgbClr val="333333"/>
                </a:solidFill>
                <a:latin typeface="Calibri"/>
                <a:cs typeface="Calibri"/>
              </a:rPr>
              <a:t>models,</a:t>
            </a:r>
            <a:r>
              <a:rPr sz="1100" spc="-35" dirty="0">
                <a:solidFill>
                  <a:srgbClr val="333333"/>
                </a:solidFill>
                <a:latin typeface="Calibri"/>
                <a:cs typeface="Calibri"/>
              </a:rPr>
              <a:t> </a:t>
            </a:r>
            <a:r>
              <a:rPr sz="1100" dirty="0">
                <a:solidFill>
                  <a:srgbClr val="333333"/>
                </a:solidFill>
                <a:latin typeface="Calibri"/>
                <a:cs typeface="Calibri"/>
              </a:rPr>
              <a:t>and</a:t>
            </a:r>
            <a:r>
              <a:rPr sz="1100" spc="-5" dirty="0">
                <a:solidFill>
                  <a:srgbClr val="333333"/>
                </a:solidFill>
                <a:latin typeface="Calibri"/>
                <a:cs typeface="Calibri"/>
              </a:rPr>
              <a:t> </a:t>
            </a:r>
            <a:r>
              <a:rPr sz="1100" dirty="0">
                <a:solidFill>
                  <a:srgbClr val="333333"/>
                </a:solidFill>
                <a:latin typeface="Calibri"/>
                <a:cs typeface="Calibri"/>
              </a:rPr>
              <a:t>other</a:t>
            </a:r>
            <a:r>
              <a:rPr sz="1100" spc="-25" dirty="0">
                <a:solidFill>
                  <a:srgbClr val="333333"/>
                </a:solidFill>
                <a:latin typeface="Calibri"/>
                <a:cs typeface="Calibri"/>
              </a:rPr>
              <a:t> </a:t>
            </a:r>
            <a:r>
              <a:rPr sz="1100" spc="-10" dirty="0">
                <a:solidFill>
                  <a:srgbClr val="333333"/>
                </a:solidFill>
                <a:latin typeface="Calibri"/>
                <a:cs typeface="Calibri"/>
              </a:rPr>
              <a:t>sources. </a:t>
            </a:r>
            <a:r>
              <a:rPr sz="1100" dirty="0">
                <a:solidFill>
                  <a:srgbClr val="333333"/>
                </a:solidFill>
                <a:latin typeface="Calibri"/>
                <a:cs typeface="Calibri"/>
              </a:rPr>
              <a:t>While</a:t>
            </a:r>
            <a:r>
              <a:rPr sz="1100" spc="-45" dirty="0">
                <a:solidFill>
                  <a:srgbClr val="333333"/>
                </a:solidFill>
                <a:latin typeface="Calibri"/>
                <a:cs typeface="Calibri"/>
              </a:rPr>
              <a:t> </a:t>
            </a:r>
            <a:r>
              <a:rPr sz="1100" dirty="0">
                <a:solidFill>
                  <a:srgbClr val="333333"/>
                </a:solidFill>
                <a:latin typeface="Calibri"/>
                <a:cs typeface="Calibri"/>
              </a:rPr>
              <a:t>these</a:t>
            </a:r>
            <a:r>
              <a:rPr sz="1100" spc="-20" dirty="0">
                <a:solidFill>
                  <a:srgbClr val="333333"/>
                </a:solidFill>
                <a:latin typeface="Calibri"/>
                <a:cs typeface="Calibri"/>
              </a:rPr>
              <a:t> </a:t>
            </a:r>
            <a:r>
              <a:rPr sz="1100" dirty="0">
                <a:solidFill>
                  <a:srgbClr val="333333"/>
                </a:solidFill>
                <a:latin typeface="Calibri"/>
                <a:cs typeface="Calibri"/>
              </a:rPr>
              <a:t>data</a:t>
            </a:r>
            <a:r>
              <a:rPr sz="1100" spc="-35" dirty="0">
                <a:solidFill>
                  <a:srgbClr val="333333"/>
                </a:solidFill>
                <a:latin typeface="Calibri"/>
                <a:cs typeface="Calibri"/>
              </a:rPr>
              <a:t> </a:t>
            </a:r>
            <a:r>
              <a:rPr sz="1100" dirty="0">
                <a:solidFill>
                  <a:srgbClr val="333333"/>
                </a:solidFill>
                <a:latin typeface="Calibri"/>
                <a:cs typeface="Calibri"/>
              </a:rPr>
              <a:t>are</a:t>
            </a:r>
            <a:r>
              <a:rPr sz="1100" spc="-5" dirty="0">
                <a:solidFill>
                  <a:srgbClr val="333333"/>
                </a:solidFill>
                <a:latin typeface="Calibri"/>
                <a:cs typeface="Calibri"/>
              </a:rPr>
              <a:t> </a:t>
            </a:r>
            <a:r>
              <a:rPr sz="1100" dirty="0">
                <a:solidFill>
                  <a:srgbClr val="333333"/>
                </a:solidFill>
                <a:latin typeface="Calibri"/>
                <a:cs typeface="Calibri"/>
              </a:rPr>
              <a:t>available</a:t>
            </a:r>
            <a:r>
              <a:rPr sz="1100" spc="-30" dirty="0">
                <a:solidFill>
                  <a:srgbClr val="333333"/>
                </a:solidFill>
                <a:latin typeface="Calibri"/>
                <a:cs typeface="Calibri"/>
              </a:rPr>
              <a:t> </a:t>
            </a:r>
            <a:r>
              <a:rPr sz="1100" dirty="0">
                <a:solidFill>
                  <a:srgbClr val="333333"/>
                </a:solidFill>
                <a:latin typeface="Calibri"/>
                <a:cs typeface="Calibri"/>
              </a:rPr>
              <a:t>to</a:t>
            </a:r>
            <a:r>
              <a:rPr sz="1100" spc="-25" dirty="0">
                <a:solidFill>
                  <a:srgbClr val="333333"/>
                </a:solidFill>
                <a:latin typeface="Calibri"/>
                <a:cs typeface="Calibri"/>
              </a:rPr>
              <a:t> </a:t>
            </a:r>
            <a:r>
              <a:rPr sz="1100" dirty="0">
                <a:solidFill>
                  <a:srgbClr val="333333"/>
                </a:solidFill>
                <a:latin typeface="Calibri"/>
                <a:cs typeface="Calibri"/>
              </a:rPr>
              <a:t>the</a:t>
            </a:r>
            <a:r>
              <a:rPr sz="1100" spc="-30" dirty="0">
                <a:solidFill>
                  <a:srgbClr val="333333"/>
                </a:solidFill>
                <a:latin typeface="Calibri"/>
                <a:cs typeface="Calibri"/>
              </a:rPr>
              <a:t> </a:t>
            </a:r>
            <a:r>
              <a:rPr sz="1100" dirty="0">
                <a:solidFill>
                  <a:srgbClr val="333333"/>
                </a:solidFill>
                <a:latin typeface="Calibri"/>
                <a:cs typeface="Calibri"/>
              </a:rPr>
              <a:t>public,</a:t>
            </a:r>
            <a:r>
              <a:rPr sz="1100" spc="-20" dirty="0">
                <a:solidFill>
                  <a:srgbClr val="333333"/>
                </a:solidFill>
                <a:latin typeface="Calibri"/>
                <a:cs typeface="Calibri"/>
              </a:rPr>
              <a:t> </a:t>
            </a:r>
            <a:r>
              <a:rPr sz="1100" dirty="0">
                <a:solidFill>
                  <a:srgbClr val="333333"/>
                </a:solidFill>
                <a:latin typeface="Calibri"/>
                <a:cs typeface="Calibri"/>
              </a:rPr>
              <a:t>it</a:t>
            </a:r>
            <a:r>
              <a:rPr sz="1100" spc="-20" dirty="0">
                <a:solidFill>
                  <a:srgbClr val="333333"/>
                </a:solidFill>
                <a:latin typeface="Calibri"/>
                <a:cs typeface="Calibri"/>
              </a:rPr>
              <a:t> </a:t>
            </a:r>
            <a:r>
              <a:rPr sz="1100" dirty="0">
                <a:solidFill>
                  <a:srgbClr val="333333"/>
                </a:solidFill>
                <a:latin typeface="Calibri"/>
                <a:cs typeface="Calibri"/>
              </a:rPr>
              <a:t>can</a:t>
            </a:r>
            <a:r>
              <a:rPr sz="1100" spc="-25" dirty="0">
                <a:solidFill>
                  <a:srgbClr val="333333"/>
                </a:solidFill>
                <a:latin typeface="Calibri"/>
                <a:cs typeface="Calibri"/>
              </a:rPr>
              <a:t> </a:t>
            </a:r>
            <a:r>
              <a:rPr sz="1100" dirty="0">
                <a:solidFill>
                  <a:srgbClr val="333333"/>
                </a:solidFill>
                <a:latin typeface="Calibri"/>
                <a:cs typeface="Calibri"/>
              </a:rPr>
              <a:t>be</a:t>
            </a:r>
            <a:r>
              <a:rPr sz="1100" spc="-5" dirty="0">
                <a:solidFill>
                  <a:srgbClr val="333333"/>
                </a:solidFill>
                <a:latin typeface="Calibri"/>
                <a:cs typeface="Calibri"/>
              </a:rPr>
              <a:t> </a:t>
            </a:r>
            <a:r>
              <a:rPr sz="1100" spc="-10" dirty="0">
                <a:solidFill>
                  <a:srgbClr val="333333"/>
                </a:solidFill>
                <a:latin typeface="Calibri"/>
                <a:cs typeface="Calibri"/>
              </a:rPr>
              <a:t>difficult </a:t>
            </a:r>
            <a:r>
              <a:rPr sz="1100" dirty="0">
                <a:solidFill>
                  <a:srgbClr val="333333"/>
                </a:solidFill>
                <a:latin typeface="Calibri"/>
                <a:cs typeface="Calibri"/>
              </a:rPr>
              <a:t>to</a:t>
            </a:r>
            <a:r>
              <a:rPr sz="1100" spc="-25" dirty="0">
                <a:solidFill>
                  <a:srgbClr val="333333"/>
                </a:solidFill>
                <a:latin typeface="Calibri"/>
                <a:cs typeface="Calibri"/>
              </a:rPr>
              <a:t> </a:t>
            </a:r>
            <a:r>
              <a:rPr sz="1100" dirty="0">
                <a:solidFill>
                  <a:srgbClr val="333333"/>
                </a:solidFill>
                <a:latin typeface="Calibri"/>
                <a:cs typeface="Calibri"/>
              </a:rPr>
              <a:t>download</a:t>
            </a:r>
            <a:r>
              <a:rPr sz="1100" spc="-45" dirty="0">
                <a:solidFill>
                  <a:srgbClr val="333333"/>
                </a:solidFill>
                <a:latin typeface="Calibri"/>
                <a:cs typeface="Calibri"/>
              </a:rPr>
              <a:t> </a:t>
            </a:r>
            <a:r>
              <a:rPr sz="1100" dirty="0">
                <a:solidFill>
                  <a:srgbClr val="333333"/>
                </a:solidFill>
                <a:latin typeface="Calibri"/>
                <a:cs typeface="Calibri"/>
              </a:rPr>
              <a:t>and</a:t>
            </a:r>
            <a:r>
              <a:rPr sz="1100" spc="-20" dirty="0">
                <a:solidFill>
                  <a:srgbClr val="333333"/>
                </a:solidFill>
                <a:latin typeface="Calibri"/>
                <a:cs typeface="Calibri"/>
              </a:rPr>
              <a:t> </a:t>
            </a:r>
            <a:r>
              <a:rPr sz="1100" dirty="0">
                <a:solidFill>
                  <a:srgbClr val="333333"/>
                </a:solidFill>
                <a:latin typeface="Calibri"/>
                <a:cs typeface="Calibri"/>
              </a:rPr>
              <a:t>work</a:t>
            </a:r>
            <a:r>
              <a:rPr sz="1100" spc="-25" dirty="0">
                <a:solidFill>
                  <a:srgbClr val="333333"/>
                </a:solidFill>
                <a:latin typeface="Calibri"/>
                <a:cs typeface="Calibri"/>
              </a:rPr>
              <a:t> </a:t>
            </a:r>
            <a:r>
              <a:rPr sz="1100" dirty="0">
                <a:solidFill>
                  <a:srgbClr val="333333"/>
                </a:solidFill>
                <a:latin typeface="Calibri"/>
                <a:cs typeface="Calibri"/>
              </a:rPr>
              <a:t>with</a:t>
            </a:r>
            <a:r>
              <a:rPr sz="1100" spc="-25" dirty="0">
                <a:solidFill>
                  <a:srgbClr val="333333"/>
                </a:solidFill>
                <a:latin typeface="Calibri"/>
                <a:cs typeface="Calibri"/>
              </a:rPr>
              <a:t> </a:t>
            </a:r>
            <a:r>
              <a:rPr sz="1100" dirty="0">
                <a:solidFill>
                  <a:srgbClr val="333333"/>
                </a:solidFill>
                <a:latin typeface="Calibri"/>
                <a:cs typeface="Calibri"/>
              </a:rPr>
              <a:t>such</a:t>
            </a:r>
            <a:r>
              <a:rPr sz="1100" spc="-30" dirty="0">
                <a:solidFill>
                  <a:srgbClr val="333333"/>
                </a:solidFill>
                <a:latin typeface="Calibri"/>
                <a:cs typeface="Calibri"/>
              </a:rPr>
              <a:t> </a:t>
            </a:r>
            <a:r>
              <a:rPr sz="1100" dirty="0">
                <a:solidFill>
                  <a:srgbClr val="333333"/>
                </a:solidFill>
                <a:latin typeface="Calibri"/>
                <a:cs typeface="Calibri"/>
              </a:rPr>
              <a:t>large data</a:t>
            </a:r>
            <a:r>
              <a:rPr sz="1100" spc="-30" dirty="0">
                <a:solidFill>
                  <a:srgbClr val="333333"/>
                </a:solidFill>
                <a:latin typeface="Calibri"/>
                <a:cs typeface="Calibri"/>
              </a:rPr>
              <a:t> </a:t>
            </a:r>
            <a:r>
              <a:rPr sz="1100" dirty="0">
                <a:solidFill>
                  <a:srgbClr val="333333"/>
                </a:solidFill>
                <a:latin typeface="Calibri"/>
                <a:cs typeface="Calibri"/>
              </a:rPr>
              <a:t>volumes.</a:t>
            </a:r>
            <a:r>
              <a:rPr sz="1100" spc="-55" dirty="0">
                <a:solidFill>
                  <a:srgbClr val="333333"/>
                </a:solidFill>
                <a:latin typeface="Calibri"/>
                <a:cs typeface="Calibri"/>
              </a:rPr>
              <a:t> </a:t>
            </a:r>
            <a:r>
              <a:rPr sz="1100" spc="-10" dirty="0">
                <a:solidFill>
                  <a:srgbClr val="333333"/>
                </a:solidFill>
                <a:latin typeface="Calibri"/>
                <a:cs typeface="Calibri"/>
              </a:rPr>
              <a:t>NOAA’s </a:t>
            </a:r>
            <a:r>
              <a:rPr sz="1100" dirty="0">
                <a:solidFill>
                  <a:srgbClr val="333333"/>
                </a:solidFill>
                <a:latin typeface="Calibri"/>
                <a:cs typeface="Calibri"/>
              </a:rPr>
              <a:t>wealth</a:t>
            </a:r>
            <a:r>
              <a:rPr sz="1100" spc="-25" dirty="0">
                <a:solidFill>
                  <a:srgbClr val="333333"/>
                </a:solidFill>
                <a:latin typeface="Calibri"/>
                <a:cs typeface="Calibri"/>
              </a:rPr>
              <a:t> </a:t>
            </a:r>
            <a:r>
              <a:rPr sz="1100" dirty="0">
                <a:solidFill>
                  <a:srgbClr val="333333"/>
                </a:solidFill>
                <a:latin typeface="Calibri"/>
                <a:cs typeface="Calibri"/>
              </a:rPr>
              <a:t>of</a:t>
            </a:r>
            <a:r>
              <a:rPr sz="1100" spc="-5" dirty="0">
                <a:solidFill>
                  <a:srgbClr val="333333"/>
                </a:solidFill>
                <a:latin typeface="Calibri"/>
                <a:cs typeface="Calibri"/>
              </a:rPr>
              <a:t> </a:t>
            </a:r>
            <a:r>
              <a:rPr sz="1100" dirty="0">
                <a:solidFill>
                  <a:srgbClr val="333333"/>
                </a:solidFill>
                <a:latin typeface="Calibri"/>
                <a:cs typeface="Calibri"/>
              </a:rPr>
              <a:t>data</a:t>
            </a:r>
            <a:r>
              <a:rPr sz="1100" spc="-25" dirty="0">
                <a:solidFill>
                  <a:srgbClr val="333333"/>
                </a:solidFill>
                <a:latin typeface="Calibri"/>
                <a:cs typeface="Calibri"/>
              </a:rPr>
              <a:t> </a:t>
            </a:r>
            <a:r>
              <a:rPr sz="1100" dirty="0">
                <a:solidFill>
                  <a:srgbClr val="333333"/>
                </a:solidFill>
                <a:latin typeface="Calibri"/>
                <a:cs typeface="Calibri"/>
              </a:rPr>
              <a:t>therefore</a:t>
            </a:r>
            <a:r>
              <a:rPr sz="1100" spc="-15" dirty="0">
                <a:solidFill>
                  <a:srgbClr val="333333"/>
                </a:solidFill>
                <a:latin typeface="Calibri"/>
                <a:cs typeface="Calibri"/>
              </a:rPr>
              <a:t> </a:t>
            </a:r>
            <a:r>
              <a:rPr sz="1100" dirty="0">
                <a:solidFill>
                  <a:srgbClr val="333333"/>
                </a:solidFill>
                <a:latin typeface="Calibri"/>
                <a:cs typeface="Calibri"/>
              </a:rPr>
              <a:t>represents</a:t>
            </a:r>
            <a:r>
              <a:rPr sz="1100" spc="-25" dirty="0">
                <a:solidFill>
                  <a:srgbClr val="333333"/>
                </a:solidFill>
                <a:latin typeface="Calibri"/>
                <a:cs typeface="Calibri"/>
              </a:rPr>
              <a:t> </a:t>
            </a:r>
            <a:r>
              <a:rPr sz="1100" dirty="0">
                <a:solidFill>
                  <a:srgbClr val="333333"/>
                </a:solidFill>
                <a:latin typeface="Calibri"/>
                <a:cs typeface="Calibri"/>
              </a:rPr>
              <a:t>a</a:t>
            </a:r>
            <a:r>
              <a:rPr sz="1100" spc="5" dirty="0">
                <a:solidFill>
                  <a:srgbClr val="333333"/>
                </a:solidFill>
                <a:latin typeface="Calibri"/>
                <a:cs typeface="Calibri"/>
              </a:rPr>
              <a:t> </a:t>
            </a:r>
            <a:r>
              <a:rPr sz="1100" spc="-10" dirty="0">
                <a:solidFill>
                  <a:srgbClr val="333333"/>
                </a:solidFill>
                <a:latin typeface="Calibri"/>
                <a:cs typeface="Calibri"/>
              </a:rPr>
              <a:t>substantial</a:t>
            </a:r>
            <a:r>
              <a:rPr sz="1100" spc="-30" dirty="0">
                <a:solidFill>
                  <a:srgbClr val="333333"/>
                </a:solidFill>
                <a:latin typeface="Calibri"/>
                <a:cs typeface="Calibri"/>
              </a:rPr>
              <a:t> </a:t>
            </a:r>
            <a:r>
              <a:rPr sz="1100" spc="-10" dirty="0">
                <a:solidFill>
                  <a:srgbClr val="333333"/>
                </a:solidFill>
                <a:latin typeface="Calibri"/>
                <a:cs typeface="Calibri"/>
              </a:rPr>
              <a:t>untapped </a:t>
            </a:r>
            <a:r>
              <a:rPr sz="1100" dirty="0">
                <a:solidFill>
                  <a:srgbClr val="333333"/>
                </a:solidFill>
                <a:latin typeface="Calibri"/>
                <a:cs typeface="Calibri"/>
              </a:rPr>
              <a:t>economic</a:t>
            </a:r>
            <a:r>
              <a:rPr sz="1100" spc="-50" dirty="0">
                <a:solidFill>
                  <a:srgbClr val="333333"/>
                </a:solidFill>
                <a:latin typeface="Calibri"/>
                <a:cs typeface="Calibri"/>
              </a:rPr>
              <a:t> </a:t>
            </a:r>
            <a:r>
              <a:rPr sz="1100" spc="-10" dirty="0">
                <a:solidFill>
                  <a:srgbClr val="333333"/>
                </a:solidFill>
                <a:latin typeface="Calibri"/>
                <a:cs typeface="Calibri"/>
              </a:rPr>
              <a:t>opportunity.</a:t>
            </a:r>
            <a:r>
              <a:rPr sz="1100" spc="-25" dirty="0">
                <a:solidFill>
                  <a:srgbClr val="333333"/>
                </a:solidFill>
                <a:latin typeface="Calibri"/>
                <a:cs typeface="Calibri"/>
              </a:rPr>
              <a:t> </a:t>
            </a:r>
            <a:r>
              <a:rPr sz="1100" dirty="0">
                <a:solidFill>
                  <a:srgbClr val="333333"/>
                </a:solidFill>
                <a:latin typeface="Calibri"/>
                <a:cs typeface="Calibri"/>
              </a:rPr>
              <a:t>The NOAA</a:t>
            </a:r>
            <a:r>
              <a:rPr sz="1100" spc="10" dirty="0">
                <a:solidFill>
                  <a:srgbClr val="333333"/>
                </a:solidFill>
                <a:latin typeface="Calibri"/>
                <a:cs typeface="Calibri"/>
              </a:rPr>
              <a:t> </a:t>
            </a:r>
            <a:r>
              <a:rPr sz="1100" dirty="0">
                <a:solidFill>
                  <a:srgbClr val="333333"/>
                </a:solidFill>
                <a:latin typeface="Calibri"/>
                <a:cs typeface="Calibri"/>
              </a:rPr>
              <a:t>Open</a:t>
            </a:r>
            <a:r>
              <a:rPr sz="1100" spc="-5" dirty="0">
                <a:solidFill>
                  <a:srgbClr val="333333"/>
                </a:solidFill>
                <a:latin typeface="Calibri"/>
                <a:cs typeface="Calibri"/>
              </a:rPr>
              <a:t> </a:t>
            </a:r>
            <a:r>
              <a:rPr sz="1100" dirty="0">
                <a:solidFill>
                  <a:srgbClr val="333333"/>
                </a:solidFill>
                <a:latin typeface="Calibri"/>
                <a:cs typeface="Calibri"/>
              </a:rPr>
              <a:t>Data</a:t>
            </a:r>
            <a:r>
              <a:rPr sz="1100" spc="-15" dirty="0">
                <a:solidFill>
                  <a:srgbClr val="333333"/>
                </a:solidFill>
                <a:latin typeface="Calibri"/>
                <a:cs typeface="Calibri"/>
              </a:rPr>
              <a:t> </a:t>
            </a:r>
            <a:r>
              <a:rPr sz="1100" spc="-10" dirty="0">
                <a:solidFill>
                  <a:srgbClr val="333333"/>
                </a:solidFill>
                <a:latin typeface="Calibri"/>
                <a:cs typeface="Calibri"/>
              </a:rPr>
              <a:t>Dissemination </a:t>
            </a:r>
            <a:r>
              <a:rPr sz="1100" dirty="0">
                <a:solidFill>
                  <a:srgbClr val="333333"/>
                </a:solidFill>
                <a:latin typeface="Calibri"/>
                <a:cs typeface="Calibri"/>
              </a:rPr>
              <a:t>Program</a:t>
            </a:r>
            <a:r>
              <a:rPr sz="1100" spc="-40" dirty="0">
                <a:solidFill>
                  <a:srgbClr val="333333"/>
                </a:solidFill>
                <a:latin typeface="Calibri"/>
                <a:cs typeface="Calibri"/>
              </a:rPr>
              <a:t> </a:t>
            </a:r>
            <a:r>
              <a:rPr sz="1100" dirty="0">
                <a:solidFill>
                  <a:srgbClr val="333333"/>
                </a:solidFill>
                <a:latin typeface="Calibri"/>
                <a:cs typeface="Calibri"/>
              </a:rPr>
              <a:t>provides</a:t>
            </a:r>
            <a:r>
              <a:rPr sz="1100" spc="-45" dirty="0">
                <a:solidFill>
                  <a:srgbClr val="333333"/>
                </a:solidFill>
                <a:latin typeface="Calibri"/>
                <a:cs typeface="Calibri"/>
              </a:rPr>
              <a:t> </a:t>
            </a:r>
            <a:r>
              <a:rPr sz="1100" dirty="0">
                <a:solidFill>
                  <a:srgbClr val="333333"/>
                </a:solidFill>
                <a:latin typeface="Calibri"/>
                <a:cs typeface="Calibri"/>
              </a:rPr>
              <a:t>public</a:t>
            </a:r>
            <a:r>
              <a:rPr sz="1100" spc="-20" dirty="0">
                <a:solidFill>
                  <a:srgbClr val="333333"/>
                </a:solidFill>
                <a:latin typeface="Calibri"/>
                <a:cs typeface="Calibri"/>
              </a:rPr>
              <a:t> </a:t>
            </a:r>
            <a:r>
              <a:rPr sz="1100" dirty="0">
                <a:solidFill>
                  <a:srgbClr val="333333"/>
                </a:solidFill>
                <a:latin typeface="Calibri"/>
                <a:cs typeface="Calibri"/>
              </a:rPr>
              <a:t>access</a:t>
            </a:r>
            <a:r>
              <a:rPr sz="1100" spc="-45" dirty="0">
                <a:solidFill>
                  <a:srgbClr val="333333"/>
                </a:solidFill>
                <a:latin typeface="Calibri"/>
                <a:cs typeface="Calibri"/>
              </a:rPr>
              <a:t> </a:t>
            </a:r>
            <a:r>
              <a:rPr sz="1100" dirty="0">
                <a:solidFill>
                  <a:srgbClr val="333333"/>
                </a:solidFill>
                <a:latin typeface="Calibri"/>
                <a:cs typeface="Calibri"/>
              </a:rPr>
              <a:t>to</a:t>
            </a:r>
            <a:r>
              <a:rPr sz="1100" spc="-25" dirty="0">
                <a:solidFill>
                  <a:srgbClr val="333333"/>
                </a:solidFill>
                <a:latin typeface="Calibri"/>
                <a:cs typeface="Calibri"/>
              </a:rPr>
              <a:t> </a:t>
            </a:r>
            <a:r>
              <a:rPr sz="1100" dirty="0">
                <a:solidFill>
                  <a:srgbClr val="333333"/>
                </a:solidFill>
                <a:latin typeface="Calibri"/>
                <a:cs typeface="Calibri"/>
              </a:rPr>
              <a:t>NOAA's</a:t>
            </a:r>
            <a:r>
              <a:rPr sz="1100" spc="-20" dirty="0">
                <a:solidFill>
                  <a:srgbClr val="333333"/>
                </a:solidFill>
                <a:latin typeface="Calibri"/>
                <a:cs typeface="Calibri"/>
              </a:rPr>
              <a:t> </a:t>
            </a:r>
            <a:r>
              <a:rPr sz="1100" dirty="0">
                <a:solidFill>
                  <a:srgbClr val="333333"/>
                </a:solidFill>
                <a:latin typeface="Calibri"/>
                <a:cs typeface="Calibri"/>
              </a:rPr>
              <a:t>open</a:t>
            </a:r>
            <a:r>
              <a:rPr sz="1100" spc="-30" dirty="0">
                <a:solidFill>
                  <a:srgbClr val="333333"/>
                </a:solidFill>
                <a:latin typeface="Calibri"/>
                <a:cs typeface="Calibri"/>
              </a:rPr>
              <a:t> </a:t>
            </a:r>
            <a:r>
              <a:rPr sz="1100" dirty="0">
                <a:solidFill>
                  <a:srgbClr val="333333"/>
                </a:solidFill>
                <a:latin typeface="Calibri"/>
                <a:cs typeface="Calibri"/>
              </a:rPr>
              <a:t>data</a:t>
            </a:r>
            <a:r>
              <a:rPr sz="1100" spc="-30" dirty="0">
                <a:solidFill>
                  <a:srgbClr val="333333"/>
                </a:solidFill>
                <a:latin typeface="Calibri"/>
                <a:cs typeface="Calibri"/>
              </a:rPr>
              <a:t> </a:t>
            </a:r>
            <a:r>
              <a:rPr sz="1100" spc="-25" dirty="0">
                <a:solidFill>
                  <a:srgbClr val="333333"/>
                </a:solidFill>
                <a:latin typeface="Calibri"/>
                <a:cs typeface="Calibri"/>
              </a:rPr>
              <a:t>on </a:t>
            </a:r>
            <a:r>
              <a:rPr sz="1100" spc="-10" dirty="0">
                <a:solidFill>
                  <a:srgbClr val="333333"/>
                </a:solidFill>
                <a:latin typeface="Calibri"/>
                <a:cs typeface="Calibri"/>
              </a:rPr>
              <a:t>commercial</a:t>
            </a:r>
            <a:r>
              <a:rPr sz="1100" spc="-30" dirty="0">
                <a:solidFill>
                  <a:srgbClr val="333333"/>
                </a:solidFill>
                <a:latin typeface="Calibri"/>
                <a:cs typeface="Calibri"/>
              </a:rPr>
              <a:t> </a:t>
            </a:r>
            <a:r>
              <a:rPr sz="1100" dirty="0">
                <a:solidFill>
                  <a:srgbClr val="333333"/>
                </a:solidFill>
                <a:latin typeface="Calibri"/>
                <a:cs typeface="Calibri"/>
              </a:rPr>
              <a:t>cloud</a:t>
            </a:r>
            <a:r>
              <a:rPr sz="1100" spc="-5" dirty="0">
                <a:solidFill>
                  <a:srgbClr val="333333"/>
                </a:solidFill>
                <a:latin typeface="Calibri"/>
                <a:cs typeface="Calibri"/>
              </a:rPr>
              <a:t> </a:t>
            </a:r>
            <a:r>
              <a:rPr sz="1100" dirty="0">
                <a:solidFill>
                  <a:srgbClr val="333333"/>
                </a:solidFill>
                <a:latin typeface="Calibri"/>
                <a:cs typeface="Calibri"/>
              </a:rPr>
              <a:t>platforms</a:t>
            </a:r>
            <a:r>
              <a:rPr sz="1100" spc="-20" dirty="0">
                <a:solidFill>
                  <a:srgbClr val="333333"/>
                </a:solidFill>
                <a:latin typeface="Calibri"/>
                <a:cs typeface="Calibri"/>
              </a:rPr>
              <a:t> </a:t>
            </a:r>
            <a:r>
              <a:rPr sz="1100" dirty="0">
                <a:solidFill>
                  <a:srgbClr val="333333"/>
                </a:solidFill>
                <a:latin typeface="Calibri"/>
                <a:cs typeface="Calibri"/>
              </a:rPr>
              <a:t>through </a:t>
            </a:r>
            <a:r>
              <a:rPr sz="1100" spc="-10" dirty="0">
                <a:solidFill>
                  <a:srgbClr val="333333"/>
                </a:solidFill>
                <a:latin typeface="Calibri"/>
                <a:cs typeface="Calibri"/>
              </a:rPr>
              <a:t>public-private partnerships.</a:t>
            </a:r>
            <a:r>
              <a:rPr sz="1100" spc="-25" dirty="0">
                <a:solidFill>
                  <a:srgbClr val="333333"/>
                </a:solidFill>
                <a:latin typeface="Calibri"/>
                <a:cs typeface="Calibri"/>
              </a:rPr>
              <a:t> </a:t>
            </a:r>
            <a:r>
              <a:rPr sz="1100" dirty="0">
                <a:solidFill>
                  <a:srgbClr val="333333"/>
                </a:solidFill>
                <a:latin typeface="Calibri"/>
                <a:cs typeface="Calibri"/>
              </a:rPr>
              <a:t>These</a:t>
            </a:r>
            <a:r>
              <a:rPr sz="1100" spc="20" dirty="0">
                <a:solidFill>
                  <a:srgbClr val="333333"/>
                </a:solidFill>
                <a:latin typeface="Calibri"/>
                <a:cs typeface="Calibri"/>
              </a:rPr>
              <a:t> </a:t>
            </a:r>
            <a:r>
              <a:rPr sz="1100" spc="-10" dirty="0">
                <a:solidFill>
                  <a:srgbClr val="333333"/>
                </a:solidFill>
                <a:latin typeface="Calibri"/>
                <a:cs typeface="Calibri"/>
              </a:rPr>
              <a:t>partnerships</a:t>
            </a:r>
            <a:r>
              <a:rPr sz="1100" dirty="0">
                <a:solidFill>
                  <a:srgbClr val="333333"/>
                </a:solidFill>
                <a:latin typeface="Calibri"/>
                <a:cs typeface="Calibri"/>
              </a:rPr>
              <a:t> remove</a:t>
            </a:r>
            <a:r>
              <a:rPr sz="1100" spc="-5" dirty="0">
                <a:solidFill>
                  <a:srgbClr val="333333"/>
                </a:solidFill>
                <a:latin typeface="Calibri"/>
                <a:cs typeface="Calibri"/>
              </a:rPr>
              <a:t> </a:t>
            </a:r>
            <a:r>
              <a:rPr sz="1100" dirty="0">
                <a:solidFill>
                  <a:srgbClr val="333333"/>
                </a:solidFill>
                <a:latin typeface="Calibri"/>
                <a:cs typeface="Calibri"/>
              </a:rPr>
              <a:t>obstacles</a:t>
            </a:r>
            <a:r>
              <a:rPr sz="1100" spc="-10" dirty="0">
                <a:solidFill>
                  <a:srgbClr val="333333"/>
                </a:solidFill>
                <a:latin typeface="Calibri"/>
                <a:cs typeface="Calibri"/>
              </a:rPr>
              <a:t> </a:t>
            </a:r>
            <a:r>
              <a:rPr sz="1100" dirty="0">
                <a:solidFill>
                  <a:srgbClr val="333333"/>
                </a:solidFill>
                <a:latin typeface="Calibri"/>
                <a:cs typeface="Calibri"/>
              </a:rPr>
              <a:t>to</a:t>
            </a:r>
            <a:r>
              <a:rPr sz="1100" spc="15" dirty="0">
                <a:solidFill>
                  <a:srgbClr val="333333"/>
                </a:solidFill>
                <a:latin typeface="Calibri"/>
                <a:cs typeface="Calibri"/>
              </a:rPr>
              <a:t> </a:t>
            </a:r>
            <a:r>
              <a:rPr sz="1100" spc="-25" dirty="0">
                <a:solidFill>
                  <a:srgbClr val="333333"/>
                </a:solidFill>
                <a:latin typeface="Calibri"/>
                <a:cs typeface="Calibri"/>
              </a:rPr>
              <a:t>the </a:t>
            </a:r>
            <a:r>
              <a:rPr sz="1100" dirty="0">
                <a:solidFill>
                  <a:srgbClr val="333333"/>
                </a:solidFill>
                <a:latin typeface="Calibri"/>
                <a:cs typeface="Calibri"/>
              </a:rPr>
              <a:t>public</a:t>
            </a:r>
            <a:r>
              <a:rPr sz="1100" spc="-30" dirty="0">
                <a:solidFill>
                  <a:srgbClr val="333333"/>
                </a:solidFill>
                <a:latin typeface="Calibri"/>
                <a:cs typeface="Calibri"/>
              </a:rPr>
              <a:t> </a:t>
            </a:r>
            <a:r>
              <a:rPr sz="1100" dirty="0">
                <a:solidFill>
                  <a:srgbClr val="333333"/>
                </a:solidFill>
                <a:latin typeface="Calibri"/>
                <a:cs typeface="Calibri"/>
              </a:rPr>
              <a:t>use</a:t>
            </a:r>
            <a:r>
              <a:rPr sz="1100" spc="-15" dirty="0">
                <a:solidFill>
                  <a:srgbClr val="333333"/>
                </a:solidFill>
                <a:latin typeface="Calibri"/>
                <a:cs typeface="Calibri"/>
              </a:rPr>
              <a:t> </a:t>
            </a:r>
            <a:r>
              <a:rPr sz="1100" dirty="0">
                <a:solidFill>
                  <a:srgbClr val="333333"/>
                </a:solidFill>
                <a:latin typeface="Calibri"/>
                <a:cs typeface="Calibri"/>
              </a:rPr>
              <a:t>of</a:t>
            </a:r>
            <a:r>
              <a:rPr sz="1100" spc="-25" dirty="0">
                <a:solidFill>
                  <a:srgbClr val="333333"/>
                </a:solidFill>
                <a:latin typeface="Calibri"/>
                <a:cs typeface="Calibri"/>
              </a:rPr>
              <a:t> </a:t>
            </a:r>
            <a:r>
              <a:rPr sz="1100" dirty="0">
                <a:solidFill>
                  <a:srgbClr val="333333"/>
                </a:solidFill>
                <a:latin typeface="Calibri"/>
                <a:cs typeface="Calibri"/>
              </a:rPr>
              <a:t>NOAA</a:t>
            </a:r>
            <a:r>
              <a:rPr sz="1100" spc="-5" dirty="0">
                <a:solidFill>
                  <a:srgbClr val="333333"/>
                </a:solidFill>
                <a:latin typeface="Calibri"/>
                <a:cs typeface="Calibri"/>
              </a:rPr>
              <a:t> </a:t>
            </a:r>
            <a:r>
              <a:rPr sz="1100" dirty="0">
                <a:solidFill>
                  <a:srgbClr val="333333"/>
                </a:solidFill>
                <a:latin typeface="Calibri"/>
                <a:cs typeface="Calibri"/>
              </a:rPr>
              <a:t>data,</a:t>
            </a:r>
            <a:r>
              <a:rPr sz="1100" spc="-35" dirty="0">
                <a:solidFill>
                  <a:srgbClr val="333333"/>
                </a:solidFill>
                <a:latin typeface="Calibri"/>
                <a:cs typeface="Calibri"/>
              </a:rPr>
              <a:t> </a:t>
            </a:r>
            <a:r>
              <a:rPr sz="1100" dirty="0">
                <a:solidFill>
                  <a:srgbClr val="333333"/>
                </a:solidFill>
                <a:latin typeface="Calibri"/>
                <a:cs typeface="Calibri"/>
              </a:rPr>
              <a:t>help</a:t>
            </a:r>
            <a:r>
              <a:rPr sz="1100" spc="-20" dirty="0">
                <a:solidFill>
                  <a:srgbClr val="333333"/>
                </a:solidFill>
                <a:latin typeface="Calibri"/>
                <a:cs typeface="Calibri"/>
              </a:rPr>
              <a:t> </a:t>
            </a:r>
            <a:r>
              <a:rPr sz="1100" dirty="0">
                <a:solidFill>
                  <a:srgbClr val="333333"/>
                </a:solidFill>
                <a:latin typeface="Calibri"/>
                <a:cs typeface="Calibri"/>
              </a:rPr>
              <a:t>avoid</a:t>
            </a:r>
            <a:r>
              <a:rPr sz="1100" spc="-35" dirty="0">
                <a:solidFill>
                  <a:srgbClr val="333333"/>
                </a:solidFill>
                <a:latin typeface="Calibri"/>
                <a:cs typeface="Calibri"/>
              </a:rPr>
              <a:t> </a:t>
            </a:r>
            <a:r>
              <a:rPr sz="1100" dirty="0">
                <a:solidFill>
                  <a:srgbClr val="333333"/>
                </a:solidFill>
                <a:latin typeface="Calibri"/>
                <a:cs typeface="Calibri"/>
              </a:rPr>
              <a:t>costs</a:t>
            </a:r>
            <a:r>
              <a:rPr sz="1100" spc="-40" dirty="0">
                <a:solidFill>
                  <a:srgbClr val="333333"/>
                </a:solidFill>
                <a:latin typeface="Calibri"/>
                <a:cs typeface="Calibri"/>
              </a:rPr>
              <a:t> </a:t>
            </a:r>
            <a:r>
              <a:rPr sz="1100" dirty="0">
                <a:solidFill>
                  <a:srgbClr val="333333"/>
                </a:solidFill>
                <a:latin typeface="Calibri"/>
                <a:cs typeface="Calibri"/>
              </a:rPr>
              <a:t>and</a:t>
            </a:r>
            <a:r>
              <a:rPr sz="1100" spc="-20" dirty="0">
                <a:solidFill>
                  <a:srgbClr val="333333"/>
                </a:solidFill>
                <a:latin typeface="Calibri"/>
                <a:cs typeface="Calibri"/>
              </a:rPr>
              <a:t> </a:t>
            </a:r>
            <a:r>
              <a:rPr sz="1100" spc="-10" dirty="0">
                <a:solidFill>
                  <a:srgbClr val="333333"/>
                </a:solidFill>
                <a:latin typeface="Calibri"/>
                <a:cs typeface="Calibri"/>
              </a:rPr>
              <a:t>risks</a:t>
            </a:r>
            <a:r>
              <a:rPr sz="1100" spc="500" dirty="0">
                <a:solidFill>
                  <a:srgbClr val="333333"/>
                </a:solidFill>
                <a:latin typeface="Calibri"/>
                <a:cs typeface="Calibri"/>
              </a:rPr>
              <a:t> </a:t>
            </a:r>
            <a:r>
              <a:rPr sz="1100" spc="-10" dirty="0">
                <a:solidFill>
                  <a:srgbClr val="333333"/>
                </a:solidFill>
                <a:latin typeface="Calibri"/>
                <a:cs typeface="Calibri"/>
              </a:rPr>
              <a:t>associated</a:t>
            </a:r>
            <a:r>
              <a:rPr sz="1100" spc="-50" dirty="0">
                <a:solidFill>
                  <a:srgbClr val="333333"/>
                </a:solidFill>
                <a:latin typeface="Calibri"/>
                <a:cs typeface="Calibri"/>
              </a:rPr>
              <a:t> </a:t>
            </a:r>
            <a:r>
              <a:rPr sz="1100" dirty="0">
                <a:solidFill>
                  <a:srgbClr val="333333"/>
                </a:solidFill>
                <a:latin typeface="Calibri"/>
                <a:cs typeface="Calibri"/>
              </a:rPr>
              <a:t>with</a:t>
            </a:r>
            <a:r>
              <a:rPr sz="1100" spc="-10" dirty="0">
                <a:solidFill>
                  <a:srgbClr val="333333"/>
                </a:solidFill>
                <a:latin typeface="Calibri"/>
                <a:cs typeface="Calibri"/>
              </a:rPr>
              <a:t> </a:t>
            </a:r>
            <a:r>
              <a:rPr sz="1100" dirty="0">
                <a:solidFill>
                  <a:srgbClr val="333333"/>
                </a:solidFill>
                <a:latin typeface="Calibri"/>
                <a:cs typeface="Calibri"/>
              </a:rPr>
              <a:t>federal</a:t>
            </a:r>
            <a:r>
              <a:rPr sz="1100" spc="-10" dirty="0">
                <a:solidFill>
                  <a:srgbClr val="333333"/>
                </a:solidFill>
                <a:latin typeface="Calibri"/>
                <a:cs typeface="Calibri"/>
              </a:rPr>
              <a:t> </a:t>
            </a:r>
            <a:r>
              <a:rPr sz="1100" dirty="0">
                <a:solidFill>
                  <a:srgbClr val="333333"/>
                </a:solidFill>
                <a:latin typeface="Calibri"/>
                <a:cs typeface="Calibri"/>
              </a:rPr>
              <a:t>data</a:t>
            </a:r>
            <a:r>
              <a:rPr sz="1100" spc="-15" dirty="0">
                <a:solidFill>
                  <a:srgbClr val="333333"/>
                </a:solidFill>
                <a:latin typeface="Calibri"/>
                <a:cs typeface="Calibri"/>
              </a:rPr>
              <a:t> </a:t>
            </a:r>
            <a:r>
              <a:rPr sz="1100" dirty="0">
                <a:solidFill>
                  <a:srgbClr val="333333"/>
                </a:solidFill>
                <a:latin typeface="Calibri"/>
                <a:cs typeface="Calibri"/>
              </a:rPr>
              <a:t>access</a:t>
            </a:r>
            <a:r>
              <a:rPr sz="1100" spc="-30" dirty="0">
                <a:solidFill>
                  <a:srgbClr val="333333"/>
                </a:solidFill>
                <a:latin typeface="Calibri"/>
                <a:cs typeface="Calibri"/>
              </a:rPr>
              <a:t> </a:t>
            </a:r>
            <a:r>
              <a:rPr sz="1100" dirty="0">
                <a:solidFill>
                  <a:srgbClr val="333333"/>
                </a:solidFill>
                <a:latin typeface="Calibri"/>
                <a:cs typeface="Calibri"/>
              </a:rPr>
              <a:t>services,</a:t>
            </a:r>
            <a:r>
              <a:rPr sz="1100" spc="-20" dirty="0">
                <a:solidFill>
                  <a:srgbClr val="333333"/>
                </a:solidFill>
                <a:latin typeface="Calibri"/>
                <a:cs typeface="Calibri"/>
              </a:rPr>
              <a:t> </a:t>
            </a:r>
            <a:r>
              <a:rPr sz="1100" dirty="0">
                <a:solidFill>
                  <a:srgbClr val="333333"/>
                </a:solidFill>
                <a:latin typeface="Calibri"/>
                <a:cs typeface="Calibri"/>
              </a:rPr>
              <a:t>and</a:t>
            </a:r>
            <a:r>
              <a:rPr sz="1100" spc="-10" dirty="0">
                <a:solidFill>
                  <a:srgbClr val="333333"/>
                </a:solidFill>
                <a:latin typeface="Calibri"/>
                <a:cs typeface="Calibri"/>
              </a:rPr>
              <a:t> leverage operational</a:t>
            </a:r>
            <a:r>
              <a:rPr sz="1100" spc="-5" dirty="0">
                <a:solidFill>
                  <a:srgbClr val="333333"/>
                </a:solidFill>
                <a:latin typeface="Calibri"/>
                <a:cs typeface="Calibri"/>
              </a:rPr>
              <a:t> </a:t>
            </a:r>
            <a:r>
              <a:rPr sz="1100" spc="-10" dirty="0">
                <a:solidFill>
                  <a:srgbClr val="333333"/>
                </a:solidFill>
                <a:latin typeface="Calibri"/>
                <a:cs typeface="Calibri"/>
              </a:rPr>
              <a:t>public-</a:t>
            </a:r>
            <a:r>
              <a:rPr sz="1100" dirty="0">
                <a:solidFill>
                  <a:srgbClr val="333333"/>
                </a:solidFill>
                <a:latin typeface="Calibri"/>
                <a:cs typeface="Calibri"/>
              </a:rPr>
              <a:t>private</a:t>
            </a:r>
            <a:r>
              <a:rPr sz="1100" spc="5" dirty="0">
                <a:solidFill>
                  <a:srgbClr val="333333"/>
                </a:solidFill>
                <a:latin typeface="Calibri"/>
                <a:cs typeface="Calibri"/>
              </a:rPr>
              <a:t> </a:t>
            </a:r>
            <a:r>
              <a:rPr sz="1100" spc="-10" dirty="0">
                <a:solidFill>
                  <a:srgbClr val="333333"/>
                </a:solidFill>
                <a:latin typeface="Calibri"/>
                <a:cs typeface="Calibri"/>
              </a:rPr>
              <a:t>partnerships</a:t>
            </a:r>
            <a:r>
              <a:rPr sz="1100" spc="10" dirty="0">
                <a:solidFill>
                  <a:srgbClr val="333333"/>
                </a:solidFill>
                <a:latin typeface="Calibri"/>
                <a:cs typeface="Calibri"/>
              </a:rPr>
              <a:t> </a:t>
            </a:r>
            <a:r>
              <a:rPr sz="1100" dirty="0">
                <a:solidFill>
                  <a:srgbClr val="333333"/>
                </a:solidFill>
                <a:latin typeface="Calibri"/>
                <a:cs typeface="Calibri"/>
              </a:rPr>
              <a:t>with</a:t>
            </a:r>
            <a:r>
              <a:rPr sz="1100" spc="10" dirty="0">
                <a:solidFill>
                  <a:srgbClr val="333333"/>
                </a:solidFill>
                <a:latin typeface="Calibri"/>
                <a:cs typeface="Calibri"/>
              </a:rPr>
              <a:t> </a:t>
            </a:r>
            <a:r>
              <a:rPr sz="1100" dirty="0">
                <a:solidFill>
                  <a:srgbClr val="333333"/>
                </a:solidFill>
                <a:latin typeface="Calibri"/>
                <a:cs typeface="Calibri"/>
              </a:rPr>
              <a:t>the</a:t>
            </a:r>
            <a:r>
              <a:rPr sz="1100" spc="30" dirty="0">
                <a:solidFill>
                  <a:srgbClr val="333333"/>
                </a:solidFill>
                <a:latin typeface="Calibri"/>
                <a:cs typeface="Calibri"/>
              </a:rPr>
              <a:t> </a:t>
            </a:r>
            <a:r>
              <a:rPr sz="1100" spc="-20" dirty="0">
                <a:solidFill>
                  <a:srgbClr val="333333"/>
                </a:solidFill>
                <a:latin typeface="Calibri"/>
                <a:cs typeface="Calibri"/>
              </a:rPr>
              <a:t>cloud </a:t>
            </a:r>
            <a:r>
              <a:rPr sz="1100" dirty="0">
                <a:solidFill>
                  <a:srgbClr val="333333"/>
                </a:solidFill>
                <a:latin typeface="Calibri"/>
                <a:cs typeface="Calibri"/>
              </a:rPr>
              <a:t>computing</a:t>
            </a:r>
            <a:r>
              <a:rPr sz="1100" spc="-40" dirty="0">
                <a:solidFill>
                  <a:srgbClr val="333333"/>
                </a:solidFill>
                <a:latin typeface="Calibri"/>
                <a:cs typeface="Calibri"/>
              </a:rPr>
              <a:t> </a:t>
            </a:r>
            <a:r>
              <a:rPr sz="1100" dirty="0">
                <a:solidFill>
                  <a:srgbClr val="333333"/>
                </a:solidFill>
                <a:latin typeface="Calibri"/>
                <a:cs typeface="Calibri"/>
              </a:rPr>
              <a:t>and</a:t>
            </a:r>
            <a:r>
              <a:rPr sz="1100" spc="-5" dirty="0">
                <a:solidFill>
                  <a:srgbClr val="333333"/>
                </a:solidFill>
                <a:latin typeface="Calibri"/>
                <a:cs typeface="Calibri"/>
              </a:rPr>
              <a:t> </a:t>
            </a:r>
            <a:r>
              <a:rPr sz="1100" spc="-10" dirty="0">
                <a:solidFill>
                  <a:srgbClr val="333333"/>
                </a:solidFill>
                <a:latin typeface="Calibri"/>
                <a:cs typeface="Calibri"/>
              </a:rPr>
              <a:t>information</a:t>
            </a:r>
            <a:r>
              <a:rPr sz="1100" spc="-30" dirty="0">
                <a:solidFill>
                  <a:srgbClr val="333333"/>
                </a:solidFill>
                <a:latin typeface="Calibri"/>
                <a:cs typeface="Calibri"/>
              </a:rPr>
              <a:t> </a:t>
            </a:r>
            <a:r>
              <a:rPr sz="1100" dirty="0">
                <a:solidFill>
                  <a:srgbClr val="333333"/>
                </a:solidFill>
                <a:latin typeface="Calibri"/>
                <a:cs typeface="Calibri"/>
              </a:rPr>
              <a:t>services</a:t>
            </a:r>
            <a:r>
              <a:rPr sz="1100" spc="-20" dirty="0">
                <a:solidFill>
                  <a:srgbClr val="333333"/>
                </a:solidFill>
                <a:latin typeface="Calibri"/>
                <a:cs typeface="Calibri"/>
              </a:rPr>
              <a:t> </a:t>
            </a:r>
            <a:r>
              <a:rPr sz="1100" spc="-10" dirty="0">
                <a:solidFill>
                  <a:srgbClr val="333333"/>
                </a:solidFill>
                <a:latin typeface="Calibri"/>
                <a:cs typeface="Calibri"/>
              </a:rPr>
              <a:t>industries.</a:t>
            </a:r>
            <a:endParaRPr sz="1100" dirty="0">
              <a:latin typeface="Calibri"/>
              <a:cs typeface="Calibri"/>
            </a:endParaRPr>
          </a:p>
        </p:txBody>
      </p:sp>
      <p:pic>
        <p:nvPicPr>
          <p:cNvPr id="6" name="object 6"/>
          <p:cNvPicPr/>
          <p:nvPr/>
        </p:nvPicPr>
        <p:blipFill>
          <a:blip r:embed="rId2" cstate="print"/>
          <a:stretch>
            <a:fillRect/>
          </a:stretch>
        </p:blipFill>
        <p:spPr>
          <a:xfrm>
            <a:off x="8202167" y="313943"/>
            <a:ext cx="3200399" cy="3200399"/>
          </a:xfrm>
          <a:prstGeom prst="rect">
            <a:avLst/>
          </a:prstGeom>
        </p:spPr>
      </p:pic>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275"/>
              </a:lnSpc>
            </a:pPr>
            <a:r>
              <a:rPr dirty="0"/>
              <a:t>National</a:t>
            </a:r>
            <a:r>
              <a:rPr spc="-25" dirty="0"/>
              <a:t> </a:t>
            </a:r>
            <a:r>
              <a:rPr dirty="0"/>
              <a:t>Oceanic</a:t>
            </a:r>
            <a:r>
              <a:rPr spc="15" dirty="0"/>
              <a:t> </a:t>
            </a:r>
            <a:r>
              <a:rPr dirty="0"/>
              <a:t>and</a:t>
            </a:r>
            <a:r>
              <a:rPr spc="-10" dirty="0"/>
              <a:t> </a:t>
            </a:r>
            <a:r>
              <a:rPr dirty="0"/>
              <a:t>Atmospheric</a:t>
            </a:r>
            <a:r>
              <a:rPr spc="-20" dirty="0"/>
              <a:t> </a:t>
            </a:r>
            <a:r>
              <a:rPr dirty="0"/>
              <a:t>Administration</a:t>
            </a:r>
            <a:r>
              <a:rPr spc="250" dirty="0"/>
              <a:t> </a:t>
            </a:r>
            <a:r>
              <a:rPr dirty="0">
                <a:latin typeface="Cambria Math"/>
                <a:cs typeface="Cambria Math"/>
              </a:rPr>
              <a:t>⎸</a:t>
            </a:r>
            <a:r>
              <a:rPr dirty="0"/>
              <a:t>National</a:t>
            </a:r>
            <a:r>
              <a:rPr spc="-15" dirty="0"/>
              <a:t> </a:t>
            </a:r>
            <a:r>
              <a:rPr dirty="0"/>
              <a:t>Centers</a:t>
            </a:r>
            <a:r>
              <a:rPr spc="-20" dirty="0"/>
              <a:t> </a:t>
            </a:r>
            <a:r>
              <a:rPr dirty="0"/>
              <a:t>for</a:t>
            </a:r>
            <a:r>
              <a:rPr spc="-5" dirty="0"/>
              <a:t> </a:t>
            </a:r>
            <a:r>
              <a:rPr dirty="0"/>
              <a:t>Environmental</a:t>
            </a:r>
            <a:r>
              <a:rPr spc="-25" dirty="0"/>
              <a:t> </a:t>
            </a:r>
            <a:r>
              <a:rPr spc="-10" dirty="0"/>
              <a:t>Information</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spc="-25" dirty="0"/>
              <a:t>15</a:t>
            </a:fld>
            <a:endParaRPr spc="-25"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66553" rIns="0" bIns="0" rtlCol="0">
            <a:spAutoFit/>
          </a:bodyPr>
          <a:lstStyle/>
          <a:p>
            <a:pPr marL="2784475">
              <a:lnSpc>
                <a:spcPct val="100000"/>
              </a:lnSpc>
              <a:spcBef>
                <a:spcPts val="100"/>
              </a:spcBef>
            </a:pPr>
            <a:r>
              <a:rPr sz="3900" b="1" dirty="0">
                <a:solidFill>
                  <a:srgbClr val="2F7AF3"/>
                </a:solidFill>
                <a:latin typeface="Calibri"/>
                <a:cs typeface="Calibri"/>
              </a:rPr>
              <a:t>FY</a:t>
            </a:r>
            <a:r>
              <a:rPr sz="3900" b="1" spc="-15" dirty="0">
                <a:solidFill>
                  <a:srgbClr val="2F7AF3"/>
                </a:solidFill>
                <a:latin typeface="Calibri"/>
                <a:cs typeface="Calibri"/>
              </a:rPr>
              <a:t> </a:t>
            </a:r>
            <a:r>
              <a:rPr sz="3900" b="1" dirty="0">
                <a:solidFill>
                  <a:srgbClr val="2F7AF3"/>
                </a:solidFill>
                <a:latin typeface="Calibri"/>
                <a:cs typeface="Calibri"/>
              </a:rPr>
              <a:t>Year</a:t>
            </a:r>
            <a:r>
              <a:rPr sz="3900" b="1" spc="-10" dirty="0">
                <a:solidFill>
                  <a:srgbClr val="2F7AF3"/>
                </a:solidFill>
                <a:latin typeface="Calibri"/>
                <a:cs typeface="Calibri"/>
              </a:rPr>
              <a:t> </a:t>
            </a:r>
            <a:r>
              <a:rPr sz="3900" b="1" dirty="0">
                <a:solidFill>
                  <a:srgbClr val="2F7AF3"/>
                </a:solidFill>
                <a:latin typeface="Calibri"/>
                <a:cs typeface="Calibri"/>
              </a:rPr>
              <a:t>Program</a:t>
            </a:r>
            <a:r>
              <a:rPr sz="3900" b="1" spc="-5" dirty="0">
                <a:solidFill>
                  <a:srgbClr val="2F7AF3"/>
                </a:solidFill>
                <a:latin typeface="Calibri"/>
                <a:cs typeface="Calibri"/>
              </a:rPr>
              <a:t> </a:t>
            </a:r>
            <a:r>
              <a:rPr sz="3900" b="1" spc="-10" dirty="0">
                <a:solidFill>
                  <a:srgbClr val="2F7AF3"/>
                </a:solidFill>
                <a:latin typeface="Calibri"/>
                <a:cs typeface="Calibri"/>
              </a:rPr>
              <a:t>Milestones</a:t>
            </a:r>
            <a:endParaRPr sz="3900">
              <a:latin typeface="Calibri"/>
              <a:cs typeface="Calibri"/>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75"/>
              </a:lnSpc>
            </a:pPr>
            <a:r>
              <a:rPr dirty="0"/>
              <a:t>National</a:t>
            </a:r>
            <a:r>
              <a:rPr spc="-25" dirty="0"/>
              <a:t> </a:t>
            </a:r>
            <a:r>
              <a:rPr dirty="0"/>
              <a:t>Oceanic</a:t>
            </a:r>
            <a:r>
              <a:rPr spc="15" dirty="0"/>
              <a:t> </a:t>
            </a:r>
            <a:r>
              <a:rPr dirty="0"/>
              <a:t>and</a:t>
            </a:r>
            <a:r>
              <a:rPr spc="-10" dirty="0"/>
              <a:t> </a:t>
            </a:r>
            <a:r>
              <a:rPr dirty="0"/>
              <a:t>Atmospheric</a:t>
            </a:r>
            <a:r>
              <a:rPr spc="-20" dirty="0"/>
              <a:t> </a:t>
            </a:r>
            <a:r>
              <a:rPr dirty="0"/>
              <a:t>Administration</a:t>
            </a:r>
            <a:r>
              <a:rPr spc="250" dirty="0"/>
              <a:t> </a:t>
            </a:r>
            <a:r>
              <a:rPr dirty="0">
                <a:latin typeface="Cambria Math"/>
                <a:cs typeface="Cambria Math"/>
              </a:rPr>
              <a:t>⎸</a:t>
            </a:r>
            <a:r>
              <a:rPr dirty="0"/>
              <a:t>National</a:t>
            </a:r>
            <a:r>
              <a:rPr spc="-15" dirty="0"/>
              <a:t> </a:t>
            </a:r>
            <a:r>
              <a:rPr dirty="0"/>
              <a:t>Centers</a:t>
            </a:r>
            <a:r>
              <a:rPr spc="-20" dirty="0"/>
              <a:t> </a:t>
            </a:r>
            <a:r>
              <a:rPr dirty="0"/>
              <a:t>for</a:t>
            </a:r>
            <a:r>
              <a:rPr spc="-5" dirty="0"/>
              <a:t> </a:t>
            </a:r>
            <a:r>
              <a:rPr dirty="0"/>
              <a:t>Environmental</a:t>
            </a:r>
            <a:r>
              <a:rPr spc="-25" dirty="0"/>
              <a:t> </a:t>
            </a:r>
            <a:r>
              <a:rPr spc="-10" dirty="0"/>
              <a:t>Information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spc="-25" dirty="0"/>
              <a:t>16</a:t>
            </a:fld>
            <a:endParaRPr spc="-25" dirty="0"/>
          </a:p>
        </p:txBody>
      </p:sp>
      <p:sp>
        <p:nvSpPr>
          <p:cNvPr id="3" name="object 3"/>
          <p:cNvSpPr txBox="1"/>
          <p:nvPr/>
        </p:nvSpPr>
        <p:spPr>
          <a:xfrm>
            <a:off x="1229245" y="1774120"/>
            <a:ext cx="8763635" cy="3600450"/>
          </a:xfrm>
          <a:prstGeom prst="rect">
            <a:avLst/>
          </a:prstGeom>
        </p:spPr>
        <p:txBody>
          <a:bodyPr vert="horz" wrap="square" lIns="0" tIns="12065" rIns="0" bIns="0" rtlCol="0">
            <a:spAutoFit/>
          </a:bodyPr>
          <a:lstStyle/>
          <a:p>
            <a:pPr marL="12700" marR="5080">
              <a:lnSpc>
                <a:spcPct val="114999"/>
              </a:lnSpc>
              <a:spcBef>
                <a:spcPts val="95"/>
              </a:spcBef>
            </a:pPr>
            <a:r>
              <a:rPr sz="2000" b="1" dirty="0">
                <a:latin typeface="Calibri"/>
                <a:cs typeface="Calibri"/>
              </a:rPr>
              <a:t>FY23:</a:t>
            </a:r>
            <a:r>
              <a:rPr sz="2000" b="1" spc="-60" dirty="0">
                <a:latin typeface="Calibri"/>
                <a:cs typeface="Calibri"/>
              </a:rPr>
              <a:t> </a:t>
            </a:r>
            <a:r>
              <a:rPr sz="2000" dirty="0">
                <a:latin typeface="Calibri"/>
                <a:cs typeface="Calibri"/>
              </a:rPr>
              <a:t>Implement</a:t>
            </a:r>
            <a:r>
              <a:rPr sz="2000" spc="-15" dirty="0">
                <a:latin typeface="Calibri"/>
                <a:cs typeface="Calibri"/>
              </a:rPr>
              <a:t> </a:t>
            </a:r>
            <a:r>
              <a:rPr sz="2000" dirty="0">
                <a:latin typeface="Calibri"/>
                <a:cs typeface="Calibri"/>
              </a:rPr>
              <a:t>workflows</a:t>
            </a:r>
            <a:r>
              <a:rPr sz="2000" spc="-25" dirty="0">
                <a:latin typeface="Calibri"/>
                <a:cs typeface="Calibri"/>
              </a:rPr>
              <a:t> </a:t>
            </a:r>
            <a:r>
              <a:rPr sz="2000" dirty="0">
                <a:latin typeface="Calibri"/>
                <a:cs typeface="Calibri"/>
              </a:rPr>
              <a:t>to</a:t>
            </a:r>
            <a:r>
              <a:rPr sz="2000" spc="-15" dirty="0">
                <a:latin typeface="Calibri"/>
                <a:cs typeface="Calibri"/>
              </a:rPr>
              <a:t> </a:t>
            </a:r>
            <a:r>
              <a:rPr sz="2000" dirty="0">
                <a:latin typeface="Calibri"/>
                <a:cs typeface="Calibri"/>
              </a:rPr>
              <a:t>allow</a:t>
            </a:r>
            <a:r>
              <a:rPr sz="2000" spc="-15" dirty="0">
                <a:latin typeface="Calibri"/>
                <a:cs typeface="Calibri"/>
              </a:rPr>
              <a:t> </a:t>
            </a:r>
            <a:r>
              <a:rPr sz="2000" dirty="0">
                <a:latin typeface="Calibri"/>
                <a:cs typeface="Calibri"/>
              </a:rPr>
              <a:t>archiving</a:t>
            </a:r>
            <a:r>
              <a:rPr sz="2000" spc="-20" dirty="0">
                <a:latin typeface="Calibri"/>
                <a:cs typeface="Calibri"/>
              </a:rPr>
              <a:t> </a:t>
            </a:r>
            <a:r>
              <a:rPr sz="2000" dirty="0">
                <a:latin typeface="Calibri"/>
                <a:cs typeface="Calibri"/>
              </a:rPr>
              <a:t>the</a:t>
            </a:r>
            <a:r>
              <a:rPr sz="2000" spc="-20" dirty="0">
                <a:latin typeface="Calibri"/>
                <a:cs typeface="Calibri"/>
              </a:rPr>
              <a:t> </a:t>
            </a:r>
            <a:r>
              <a:rPr sz="2000" dirty="0">
                <a:latin typeface="Calibri"/>
                <a:cs typeface="Calibri"/>
              </a:rPr>
              <a:t>data</a:t>
            </a:r>
            <a:r>
              <a:rPr sz="2000" spc="-15" dirty="0">
                <a:latin typeface="Calibri"/>
                <a:cs typeface="Calibri"/>
              </a:rPr>
              <a:t> </a:t>
            </a:r>
            <a:r>
              <a:rPr sz="2000" dirty="0">
                <a:latin typeface="Calibri"/>
                <a:cs typeface="Calibri"/>
              </a:rPr>
              <a:t>in</a:t>
            </a:r>
            <a:r>
              <a:rPr sz="2000" spc="-15" dirty="0">
                <a:latin typeface="Calibri"/>
                <a:cs typeface="Calibri"/>
              </a:rPr>
              <a:t> </a:t>
            </a:r>
            <a:r>
              <a:rPr sz="2000" dirty="0">
                <a:latin typeface="Calibri"/>
                <a:cs typeface="Calibri"/>
              </a:rPr>
              <a:t>a</a:t>
            </a:r>
            <a:r>
              <a:rPr sz="2000" spc="-15" dirty="0">
                <a:latin typeface="Calibri"/>
                <a:cs typeface="Calibri"/>
              </a:rPr>
              <a:t> </a:t>
            </a:r>
            <a:r>
              <a:rPr sz="2000" dirty="0">
                <a:latin typeface="Calibri"/>
                <a:cs typeface="Calibri"/>
              </a:rPr>
              <a:t>federated</a:t>
            </a:r>
            <a:r>
              <a:rPr sz="2000" spc="-5" dirty="0">
                <a:latin typeface="Calibri"/>
                <a:cs typeface="Calibri"/>
              </a:rPr>
              <a:t> </a:t>
            </a:r>
            <a:r>
              <a:rPr sz="2000" spc="-10" dirty="0">
                <a:latin typeface="Calibri"/>
                <a:cs typeface="Calibri"/>
              </a:rPr>
              <a:t>cloud </a:t>
            </a:r>
            <a:r>
              <a:rPr sz="2000" dirty="0">
                <a:latin typeface="Calibri"/>
                <a:cs typeface="Calibri"/>
              </a:rPr>
              <a:t>environment</a:t>
            </a:r>
            <a:r>
              <a:rPr sz="2000" spc="-35" dirty="0">
                <a:latin typeface="Calibri"/>
                <a:cs typeface="Calibri"/>
              </a:rPr>
              <a:t> </a:t>
            </a:r>
            <a:r>
              <a:rPr sz="2000" dirty="0">
                <a:latin typeface="Calibri"/>
                <a:cs typeface="Calibri"/>
              </a:rPr>
              <a:t>following</a:t>
            </a:r>
            <a:r>
              <a:rPr sz="2000" spc="-40" dirty="0">
                <a:latin typeface="Calibri"/>
                <a:cs typeface="Calibri"/>
              </a:rPr>
              <a:t> </a:t>
            </a:r>
            <a:r>
              <a:rPr sz="2000" dirty="0">
                <a:latin typeface="Calibri"/>
                <a:cs typeface="Calibri"/>
              </a:rPr>
              <a:t>NARA/OAIS</a:t>
            </a:r>
            <a:r>
              <a:rPr sz="2000" spc="-50" dirty="0">
                <a:latin typeface="Calibri"/>
                <a:cs typeface="Calibri"/>
              </a:rPr>
              <a:t> </a:t>
            </a:r>
            <a:r>
              <a:rPr sz="2000" spc="-10" dirty="0">
                <a:latin typeface="Calibri"/>
                <a:cs typeface="Calibri"/>
              </a:rPr>
              <a:t>standards.</a:t>
            </a:r>
            <a:endParaRPr sz="2000" dirty="0">
              <a:latin typeface="Calibri"/>
              <a:cs typeface="Calibri"/>
            </a:endParaRPr>
          </a:p>
          <a:p>
            <a:pPr marL="12700" marR="433070">
              <a:lnSpc>
                <a:spcPct val="114999"/>
              </a:lnSpc>
              <a:spcBef>
                <a:spcPts val="1105"/>
              </a:spcBef>
            </a:pPr>
            <a:r>
              <a:rPr sz="2000" b="1" dirty="0">
                <a:latin typeface="Calibri"/>
                <a:cs typeface="Calibri"/>
              </a:rPr>
              <a:t>FY24:</a:t>
            </a:r>
            <a:r>
              <a:rPr sz="2000" b="1" spc="-55" dirty="0">
                <a:latin typeface="Calibri"/>
                <a:cs typeface="Calibri"/>
              </a:rPr>
              <a:t> </a:t>
            </a:r>
            <a:r>
              <a:rPr sz="2000" dirty="0">
                <a:latin typeface="Calibri"/>
                <a:cs typeface="Calibri"/>
              </a:rPr>
              <a:t>50%</a:t>
            </a:r>
            <a:r>
              <a:rPr sz="2000" spc="-30" dirty="0">
                <a:latin typeface="Calibri"/>
                <a:cs typeface="Calibri"/>
              </a:rPr>
              <a:t> </a:t>
            </a:r>
            <a:r>
              <a:rPr sz="2000" dirty="0">
                <a:latin typeface="Calibri"/>
                <a:cs typeface="Calibri"/>
              </a:rPr>
              <a:t>of</a:t>
            </a:r>
            <a:r>
              <a:rPr sz="2000" spc="-15" dirty="0">
                <a:latin typeface="Calibri"/>
                <a:cs typeface="Calibri"/>
              </a:rPr>
              <a:t> </a:t>
            </a:r>
            <a:r>
              <a:rPr sz="2000" dirty="0">
                <a:latin typeface="Calibri"/>
                <a:cs typeface="Calibri"/>
              </a:rPr>
              <a:t>NOAA</a:t>
            </a:r>
            <a:r>
              <a:rPr sz="2000" spc="-30" dirty="0">
                <a:latin typeface="Calibri"/>
                <a:cs typeface="Calibri"/>
              </a:rPr>
              <a:t> </a:t>
            </a:r>
            <a:r>
              <a:rPr sz="2000" dirty="0">
                <a:latin typeface="Calibri"/>
                <a:cs typeface="Calibri"/>
              </a:rPr>
              <a:t>Fisheries</a:t>
            </a:r>
            <a:r>
              <a:rPr sz="2000" spc="15" dirty="0">
                <a:latin typeface="Calibri"/>
                <a:cs typeface="Calibri"/>
              </a:rPr>
              <a:t> </a:t>
            </a:r>
            <a:r>
              <a:rPr sz="2000" dirty="0">
                <a:latin typeface="Calibri"/>
                <a:cs typeface="Calibri"/>
              </a:rPr>
              <a:t>acoustic data</a:t>
            </a:r>
            <a:r>
              <a:rPr sz="2000" spc="-20" dirty="0">
                <a:latin typeface="Calibri"/>
                <a:cs typeface="Calibri"/>
              </a:rPr>
              <a:t> </a:t>
            </a:r>
            <a:r>
              <a:rPr sz="2000" dirty="0">
                <a:latin typeface="Calibri"/>
                <a:cs typeface="Calibri"/>
              </a:rPr>
              <a:t>uploaded</a:t>
            </a:r>
            <a:r>
              <a:rPr sz="2000" spc="-10" dirty="0">
                <a:latin typeface="Calibri"/>
                <a:cs typeface="Calibri"/>
              </a:rPr>
              <a:t> </a:t>
            </a:r>
            <a:r>
              <a:rPr sz="2000" dirty="0">
                <a:latin typeface="Calibri"/>
                <a:cs typeface="Calibri"/>
              </a:rPr>
              <a:t>to</a:t>
            </a:r>
            <a:r>
              <a:rPr sz="2000" spc="-15" dirty="0">
                <a:latin typeface="Calibri"/>
                <a:cs typeface="Calibri"/>
              </a:rPr>
              <a:t> </a:t>
            </a:r>
            <a:r>
              <a:rPr sz="2000" dirty="0">
                <a:latin typeface="Calibri"/>
                <a:cs typeface="Calibri"/>
              </a:rPr>
              <a:t>a</a:t>
            </a:r>
            <a:r>
              <a:rPr sz="2000" spc="-10" dirty="0">
                <a:latin typeface="Calibri"/>
                <a:cs typeface="Calibri"/>
              </a:rPr>
              <a:t> </a:t>
            </a:r>
            <a:r>
              <a:rPr sz="2000" dirty="0">
                <a:latin typeface="Calibri"/>
                <a:cs typeface="Calibri"/>
              </a:rPr>
              <a:t>cloud</a:t>
            </a:r>
            <a:r>
              <a:rPr sz="2000" spc="-25" dirty="0">
                <a:latin typeface="Calibri"/>
                <a:cs typeface="Calibri"/>
              </a:rPr>
              <a:t> </a:t>
            </a:r>
            <a:r>
              <a:rPr sz="2000" dirty="0">
                <a:latin typeface="Calibri"/>
                <a:cs typeface="Calibri"/>
              </a:rPr>
              <a:t>with</a:t>
            </a:r>
            <a:r>
              <a:rPr sz="2000" spc="-10" dirty="0">
                <a:latin typeface="Calibri"/>
                <a:cs typeface="Calibri"/>
              </a:rPr>
              <a:t> structured </a:t>
            </a:r>
            <a:r>
              <a:rPr sz="2000" dirty="0">
                <a:latin typeface="Calibri"/>
                <a:cs typeface="Calibri"/>
              </a:rPr>
              <a:t>documentation.</a:t>
            </a:r>
            <a:r>
              <a:rPr sz="2000" spc="-55" dirty="0">
                <a:latin typeface="Calibri"/>
                <a:cs typeface="Calibri"/>
              </a:rPr>
              <a:t> </a:t>
            </a:r>
            <a:r>
              <a:rPr sz="2000" dirty="0">
                <a:latin typeface="Calibri"/>
                <a:cs typeface="Calibri"/>
              </a:rPr>
              <a:t>Archived</a:t>
            </a:r>
            <a:r>
              <a:rPr sz="2000" spc="-20" dirty="0">
                <a:latin typeface="Calibri"/>
                <a:cs typeface="Calibri"/>
              </a:rPr>
              <a:t> </a:t>
            </a:r>
            <a:r>
              <a:rPr sz="2000" dirty="0">
                <a:latin typeface="Calibri"/>
                <a:cs typeface="Calibri"/>
              </a:rPr>
              <a:t>datasets will</a:t>
            </a:r>
            <a:r>
              <a:rPr sz="2000" spc="-5" dirty="0">
                <a:latin typeface="Calibri"/>
                <a:cs typeface="Calibri"/>
              </a:rPr>
              <a:t> </a:t>
            </a:r>
            <a:r>
              <a:rPr sz="2000" dirty="0">
                <a:latin typeface="Calibri"/>
                <a:cs typeface="Calibri"/>
              </a:rPr>
              <a:t>be</a:t>
            </a:r>
            <a:r>
              <a:rPr sz="2000" spc="-25" dirty="0">
                <a:latin typeface="Calibri"/>
                <a:cs typeface="Calibri"/>
              </a:rPr>
              <a:t> </a:t>
            </a:r>
            <a:r>
              <a:rPr sz="2000" dirty="0">
                <a:latin typeface="Calibri"/>
                <a:cs typeface="Calibri"/>
              </a:rPr>
              <a:t>publically</a:t>
            </a:r>
            <a:r>
              <a:rPr sz="2000" spc="-25" dirty="0">
                <a:latin typeface="Calibri"/>
                <a:cs typeface="Calibri"/>
              </a:rPr>
              <a:t> </a:t>
            </a:r>
            <a:r>
              <a:rPr sz="2000" dirty="0">
                <a:latin typeface="Calibri"/>
                <a:cs typeface="Calibri"/>
              </a:rPr>
              <a:t>discoverable</a:t>
            </a:r>
            <a:r>
              <a:rPr sz="2000" spc="-5" dirty="0">
                <a:latin typeface="Calibri"/>
                <a:cs typeface="Calibri"/>
              </a:rPr>
              <a:t> </a:t>
            </a:r>
            <a:r>
              <a:rPr sz="2000" dirty="0">
                <a:latin typeface="Calibri"/>
                <a:cs typeface="Calibri"/>
              </a:rPr>
              <a:t>and</a:t>
            </a:r>
            <a:r>
              <a:rPr sz="2000" spc="-20" dirty="0">
                <a:latin typeface="Calibri"/>
                <a:cs typeface="Calibri"/>
              </a:rPr>
              <a:t> </a:t>
            </a:r>
            <a:r>
              <a:rPr sz="2000" spc="-10" dirty="0">
                <a:latin typeface="Calibri"/>
                <a:cs typeface="Calibri"/>
              </a:rPr>
              <a:t>searchable</a:t>
            </a:r>
            <a:endParaRPr sz="2000" dirty="0">
              <a:latin typeface="Calibri"/>
              <a:cs typeface="Calibri"/>
            </a:endParaRPr>
          </a:p>
          <a:p>
            <a:pPr marL="12700" marR="253365" algn="just">
              <a:lnSpc>
                <a:spcPct val="114999"/>
              </a:lnSpc>
              <a:spcBef>
                <a:spcPts val="1105"/>
              </a:spcBef>
            </a:pPr>
            <a:r>
              <a:rPr sz="2000" b="1" dirty="0">
                <a:latin typeface="Calibri"/>
                <a:cs typeface="Calibri"/>
              </a:rPr>
              <a:t>FY25:</a:t>
            </a:r>
            <a:r>
              <a:rPr sz="2000" b="1" spc="-55" dirty="0">
                <a:latin typeface="Calibri"/>
                <a:cs typeface="Calibri"/>
              </a:rPr>
              <a:t> </a:t>
            </a:r>
            <a:r>
              <a:rPr sz="2000" dirty="0">
                <a:latin typeface="Calibri"/>
                <a:cs typeface="Calibri"/>
              </a:rPr>
              <a:t>95%</a:t>
            </a:r>
            <a:r>
              <a:rPr sz="2000" spc="-35" dirty="0">
                <a:latin typeface="Calibri"/>
                <a:cs typeface="Calibri"/>
              </a:rPr>
              <a:t> </a:t>
            </a:r>
            <a:r>
              <a:rPr sz="2000" dirty="0">
                <a:latin typeface="Calibri"/>
                <a:cs typeface="Calibri"/>
              </a:rPr>
              <a:t>of</a:t>
            </a:r>
            <a:r>
              <a:rPr sz="2000" spc="-15" dirty="0">
                <a:latin typeface="Calibri"/>
                <a:cs typeface="Calibri"/>
              </a:rPr>
              <a:t> </a:t>
            </a:r>
            <a:r>
              <a:rPr sz="2000" dirty="0">
                <a:latin typeface="Calibri"/>
                <a:cs typeface="Calibri"/>
              </a:rPr>
              <a:t>NOAA</a:t>
            </a:r>
            <a:r>
              <a:rPr sz="2000" spc="-30" dirty="0">
                <a:latin typeface="Calibri"/>
                <a:cs typeface="Calibri"/>
              </a:rPr>
              <a:t> </a:t>
            </a:r>
            <a:r>
              <a:rPr sz="2000" dirty="0">
                <a:latin typeface="Calibri"/>
                <a:cs typeface="Calibri"/>
              </a:rPr>
              <a:t>Fisheries</a:t>
            </a:r>
            <a:r>
              <a:rPr sz="2000" spc="10" dirty="0">
                <a:latin typeface="Calibri"/>
                <a:cs typeface="Calibri"/>
              </a:rPr>
              <a:t> </a:t>
            </a:r>
            <a:r>
              <a:rPr sz="2000" dirty="0">
                <a:latin typeface="Calibri"/>
                <a:cs typeface="Calibri"/>
              </a:rPr>
              <a:t>acoustic data</a:t>
            </a:r>
            <a:r>
              <a:rPr sz="2000" spc="-20" dirty="0">
                <a:latin typeface="Calibri"/>
                <a:cs typeface="Calibri"/>
              </a:rPr>
              <a:t> </a:t>
            </a:r>
            <a:r>
              <a:rPr sz="2000" dirty="0">
                <a:latin typeface="Calibri"/>
                <a:cs typeface="Calibri"/>
              </a:rPr>
              <a:t>uploaded</a:t>
            </a:r>
            <a:r>
              <a:rPr sz="2000" spc="-15" dirty="0">
                <a:latin typeface="Calibri"/>
                <a:cs typeface="Calibri"/>
              </a:rPr>
              <a:t> </a:t>
            </a:r>
            <a:r>
              <a:rPr sz="2000" dirty="0">
                <a:latin typeface="Calibri"/>
                <a:cs typeface="Calibri"/>
              </a:rPr>
              <a:t>to</a:t>
            </a:r>
            <a:r>
              <a:rPr sz="2000" spc="-15" dirty="0">
                <a:latin typeface="Calibri"/>
                <a:cs typeface="Calibri"/>
              </a:rPr>
              <a:t> </a:t>
            </a:r>
            <a:r>
              <a:rPr sz="2000" dirty="0">
                <a:latin typeface="Calibri"/>
                <a:cs typeface="Calibri"/>
              </a:rPr>
              <a:t>a</a:t>
            </a:r>
            <a:r>
              <a:rPr sz="2000" spc="-10" dirty="0">
                <a:latin typeface="Calibri"/>
                <a:cs typeface="Calibri"/>
              </a:rPr>
              <a:t> </a:t>
            </a:r>
            <a:r>
              <a:rPr sz="2000" dirty="0">
                <a:latin typeface="Calibri"/>
                <a:cs typeface="Calibri"/>
              </a:rPr>
              <a:t>cloud.</a:t>
            </a:r>
            <a:r>
              <a:rPr sz="2000" spc="-35" dirty="0">
                <a:latin typeface="Calibri"/>
                <a:cs typeface="Calibri"/>
              </a:rPr>
              <a:t> </a:t>
            </a:r>
            <a:r>
              <a:rPr sz="2000" dirty="0">
                <a:latin typeface="Calibri"/>
                <a:cs typeface="Calibri"/>
              </a:rPr>
              <a:t>Implement</a:t>
            </a:r>
            <a:r>
              <a:rPr sz="2000" spc="-5" dirty="0">
                <a:latin typeface="Calibri"/>
                <a:cs typeface="Calibri"/>
              </a:rPr>
              <a:t> </a:t>
            </a:r>
            <a:r>
              <a:rPr sz="2000" spc="-10" dirty="0">
                <a:latin typeface="Calibri"/>
                <a:cs typeface="Calibri"/>
              </a:rPr>
              <a:t>cloud- </a:t>
            </a:r>
            <a:r>
              <a:rPr sz="2000" dirty="0">
                <a:latin typeface="Calibri"/>
                <a:cs typeface="Calibri"/>
              </a:rPr>
              <a:t>based</a:t>
            </a:r>
            <a:r>
              <a:rPr sz="2000" spc="-10" dirty="0">
                <a:latin typeface="Calibri"/>
                <a:cs typeface="Calibri"/>
              </a:rPr>
              <a:t> </a:t>
            </a:r>
            <a:r>
              <a:rPr sz="2000" dirty="0">
                <a:latin typeface="Calibri"/>
                <a:cs typeface="Calibri"/>
              </a:rPr>
              <a:t>workflows</a:t>
            </a:r>
            <a:r>
              <a:rPr sz="2000" spc="-25" dirty="0">
                <a:latin typeface="Calibri"/>
                <a:cs typeface="Calibri"/>
              </a:rPr>
              <a:t> </a:t>
            </a:r>
            <a:r>
              <a:rPr sz="2000" dirty="0">
                <a:latin typeface="Calibri"/>
                <a:cs typeface="Calibri"/>
              </a:rPr>
              <a:t>and</a:t>
            </a:r>
            <a:r>
              <a:rPr sz="2000" spc="-20" dirty="0">
                <a:latin typeface="Calibri"/>
                <a:cs typeface="Calibri"/>
              </a:rPr>
              <a:t> </a:t>
            </a:r>
            <a:r>
              <a:rPr sz="2000" dirty="0">
                <a:latin typeface="Calibri"/>
                <a:cs typeface="Calibri"/>
              </a:rPr>
              <a:t>sharable toolkits</a:t>
            </a:r>
            <a:r>
              <a:rPr sz="2000" spc="-20" dirty="0">
                <a:latin typeface="Calibri"/>
                <a:cs typeface="Calibri"/>
              </a:rPr>
              <a:t> </a:t>
            </a:r>
            <a:r>
              <a:rPr sz="2000" dirty="0">
                <a:latin typeface="Calibri"/>
                <a:cs typeface="Calibri"/>
              </a:rPr>
              <a:t>to</a:t>
            </a:r>
            <a:r>
              <a:rPr sz="2000" spc="-10" dirty="0">
                <a:latin typeface="Calibri"/>
                <a:cs typeface="Calibri"/>
              </a:rPr>
              <a:t> </a:t>
            </a:r>
            <a:r>
              <a:rPr sz="2000" dirty="0">
                <a:latin typeface="Calibri"/>
                <a:cs typeface="Calibri"/>
              </a:rPr>
              <a:t>create</a:t>
            </a:r>
            <a:r>
              <a:rPr sz="2000" spc="-5" dirty="0">
                <a:latin typeface="Calibri"/>
                <a:cs typeface="Calibri"/>
              </a:rPr>
              <a:t> </a:t>
            </a:r>
            <a:r>
              <a:rPr sz="2000" dirty="0">
                <a:latin typeface="Calibri"/>
                <a:cs typeface="Calibri"/>
              </a:rPr>
              <a:t>AI-Ready</a:t>
            </a:r>
            <a:r>
              <a:rPr sz="2000" spc="-40" dirty="0">
                <a:latin typeface="Calibri"/>
                <a:cs typeface="Calibri"/>
              </a:rPr>
              <a:t> </a:t>
            </a:r>
            <a:r>
              <a:rPr sz="2000" dirty="0">
                <a:latin typeface="Calibri"/>
                <a:cs typeface="Calibri"/>
              </a:rPr>
              <a:t>data</a:t>
            </a:r>
            <a:r>
              <a:rPr sz="2000" spc="-10" dirty="0">
                <a:latin typeface="Calibri"/>
                <a:cs typeface="Calibri"/>
              </a:rPr>
              <a:t> </a:t>
            </a:r>
            <a:r>
              <a:rPr sz="2000" dirty="0">
                <a:latin typeface="Calibri"/>
                <a:cs typeface="Calibri"/>
              </a:rPr>
              <a:t>and</a:t>
            </a:r>
            <a:r>
              <a:rPr sz="2000" spc="-20" dirty="0">
                <a:latin typeface="Calibri"/>
                <a:cs typeface="Calibri"/>
              </a:rPr>
              <a:t> </a:t>
            </a:r>
            <a:r>
              <a:rPr sz="2000" dirty="0">
                <a:latin typeface="Calibri"/>
                <a:cs typeface="Calibri"/>
              </a:rPr>
              <a:t>AI</a:t>
            </a:r>
            <a:r>
              <a:rPr sz="2000" spc="-20" dirty="0">
                <a:latin typeface="Calibri"/>
                <a:cs typeface="Calibri"/>
              </a:rPr>
              <a:t> </a:t>
            </a:r>
            <a:r>
              <a:rPr sz="2000" dirty="0">
                <a:latin typeface="Calibri"/>
                <a:cs typeface="Calibri"/>
              </a:rPr>
              <a:t>models</a:t>
            </a:r>
            <a:r>
              <a:rPr sz="2000" spc="-10" dirty="0">
                <a:latin typeface="Calibri"/>
                <a:cs typeface="Calibri"/>
              </a:rPr>
              <a:t> </a:t>
            </a:r>
            <a:r>
              <a:rPr sz="2000" spc="-25" dirty="0">
                <a:latin typeface="Calibri"/>
                <a:cs typeface="Calibri"/>
              </a:rPr>
              <a:t>and </a:t>
            </a:r>
            <a:r>
              <a:rPr sz="2000" spc="-10" dirty="0">
                <a:latin typeface="Calibri"/>
                <a:cs typeface="Calibri"/>
              </a:rPr>
              <a:t>physics-</a:t>
            </a:r>
            <a:r>
              <a:rPr sz="2000" dirty="0">
                <a:latin typeface="Calibri"/>
                <a:cs typeface="Calibri"/>
              </a:rPr>
              <a:t>based</a:t>
            </a:r>
            <a:r>
              <a:rPr sz="2000" spc="-15" dirty="0">
                <a:latin typeface="Calibri"/>
                <a:cs typeface="Calibri"/>
              </a:rPr>
              <a:t> </a:t>
            </a:r>
            <a:r>
              <a:rPr sz="2000" dirty="0">
                <a:latin typeface="Calibri"/>
                <a:cs typeface="Calibri"/>
              </a:rPr>
              <a:t>analyses</a:t>
            </a:r>
            <a:r>
              <a:rPr sz="2000" spc="15" dirty="0">
                <a:latin typeface="Calibri"/>
                <a:cs typeface="Calibri"/>
              </a:rPr>
              <a:t> </a:t>
            </a:r>
            <a:r>
              <a:rPr sz="2000" dirty="0">
                <a:latin typeface="Calibri"/>
                <a:cs typeface="Calibri"/>
              </a:rPr>
              <a:t>from the</a:t>
            </a:r>
            <a:r>
              <a:rPr sz="2000" spc="-10" dirty="0">
                <a:latin typeface="Calibri"/>
                <a:cs typeface="Calibri"/>
              </a:rPr>
              <a:t> cloud-</a:t>
            </a:r>
            <a:r>
              <a:rPr sz="2000" dirty="0">
                <a:latin typeface="Calibri"/>
                <a:cs typeface="Calibri"/>
              </a:rPr>
              <a:t>hosted</a:t>
            </a:r>
            <a:r>
              <a:rPr sz="2000" spc="-15" dirty="0">
                <a:latin typeface="Calibri"/>
                <a:cs typeface="Calibri"/>
              </a:rPr>
              <a:t> </a:t>
            </a:r>
            <a:r>
              <a:rPr sz="2000" dirty="0">
                <a:latin typeface="Calibri"/>
                <a:cs typeface="Calibri"/>
              </a:rPr>
              <a:t>acoustic</a:t>
            </a:r>
            <a:r>
              <a:rPr sz="2000" spc="10" dirty="0">
                <a:latin typeface="Calibri"/>
                <a:cs typeface="Calibri"/>
              </a:rPr>
              <a:t> </a:t>
            </a:r>
            <a:r>
              <a:rPr sz="2000" spc="-20" dirty="0">
                <a:latin typeface="Calibri"/>
                <a:cs typeface="Calibri"/>
              </a:rPr>
              <a:t>data</a:t>
            </a:r>
            <a:endParaRPr sz="2000" dirty="0">
              <a:latin typeface="Calibri"/>
              <a:cs typeface="Calibri"/>
            </a:endParaRPr>
          </a:p>
          <a:p>
            <a:pPr marL="12700" marR="93980" algn="just">
              <a:lnSpc>
                <a:spcPct val="114999"/>
              </a:lnSpc>
              <a:spcBef>
                <a:spcPts val="1105"/>
              </a:spcBef>
            </a:pPr>
            <a:r>
              <a:rPr sz="2000" b="1" dirty="0">
                <a:latin typeface="Calibri"/>
                <a:cs typeface="Calibri"/>
              </a:rPr>
              <a:t>FY26:</a:t>
            </a:r>
            <a:r>
              <a:rPr sz="2000" b="1" spc="-50" dirty="0">
                <a:latin typeface="Calibri"/>
                <a:cs typeface="Calibri"/>
              </a:rPr>
              <a:t> </a:t>
            </a:r>
            <a:r>
              <a:rPr sz="2000" dirty="0">
                <a:latin typeface="Calibri"/>
                <a:cs typeface="Calibri"/>
              </a:rPr>
              <a:t>Operationalize</a:t>
            </a:r>
            <a:r>
              <a:rPr sz="2000" spc="-10" dirty="0">
                <a:latin typeface="Calibri"/>
                <a:cs typeface="Calibri"/>
              </a:rPr>
              <a:t> </a:t>
            </a:r>
            <a:r>
              <a:rPr sz="2000" dirty="0">
                <a:latin typeface="Calibri"/>
                <a:cs typeface="Calibri"/>
              </a:rPr>
              <a:t>a</a:t>
            </a:r>
            <a:r>
              <a:rPr sz="2000" spc="-10" dirty="0">
                <a:latin typeface="Calibri"/>
                <a:cs typeface="Calibri"/>
              </a:rPr>
              <a:t> </a:t>
            </a:r>
            <a:r>
              <a:rPr sz="2000" dirty="0">
                <a:latin typeface="Calibri"/>
                <a:cs typeface="Calibri"/>
              </a:rPr>
              <a:t>unified</a:t>
            </a:r>
            <a:r>
              <a:rPr sz="2000" spc="-20" dirty="0">
                <a:latin typeface="Calibri"/>
                <a:cs typeface="Calibri"/>
              </a:rPr>
              <a:t> </a:t>
            </a:r>
            <a:r>
              <a:rPr sz="2000" dirty="0">
                <a:latin typeface="Calibri"/>
                <a:cs typeface="Calibri"/>
              </a:rPr>
              <a:t>approach</a:t>
            </a:r>
            <a:r>
              <a:rPr sz="2000" spc="-30" dirty="0">
                <a:latin typeface="Calibri"/>
                <a:cs typeface="Calibri"/>
              </a:rPr>
              <a:t> </a:t>
            </a:r>
            <a:r>
              <a:rPr sz="2000" dirty="0">
                <a:latin typeface="Calibri"/>
                <a:cs typeface="Calibri"/>
              </a:rPr>
              <a:t>to</a:t>
            </a:r>
            <a:r>
              <a:rPr sz="2000" spc="-20" dirty="0">
                <a:latin typeface="Calibri"/>
                <a:cs typeface="Calibri"/>
              </a:rPr>
              <a:t> </a:t>
            </a:r>
            <a:r>
              <a:rPr sz="2000" dirty="0">
                <a:latin typeface="Calibri"/>
                <a:cs typeface="Calibri"/>
              </a:rPr>
              <a:t>data</a:t>
            </a:r>
            <a:r>
              <a:rPr sz="2000" spc="-10" dirty="0">
                <a:latin typeface="Calibri"/>
                <a:cs typeface="Calibri"/>
              </a:rPr>
              <a:t> </a:t>
            </a:r>
            <a:r>
              <a:rPr sz="2000" dirty="0">
                <a:latin typeface="Calibri"/>
                <a:cs typeface="Calibri"/>
              </a:rPr>
              <a:t>management,</a:t>
            </a:r>
            <a:r>
              <a:rPr sz="2000" spc="-20" dirty="0">
                <a:latin typeface="Calibri"/>
                <a:cs typeface="Calibri"/>
              </a:rPr>
              <a:t> </a:t>
            </a:r>
            <a:r>
              <a:rPr sz="2000" dirty="0">
                <a:latin typeface="Calibri"/>
                <a:cs typeface="Calibri"/>
              </a:rPr>
              <a:t>data</a:t>
            </a:r>
            <a:r>
              <a:rPr sz="2000" spc="-10" dirty="0">
                <a:latin typeface="Calibri"/>
                <a:cs typeface="Calibri"/>
              </a:rPr>
              <a:t> </a:t>
            </a:r>
            <a:r>
              <a:rPr sz="2000" dirty="0">
                <a:latin typeface="Calibri"/>
                <a:cs typeface="Calibri"/>
              </a:rPr>
              <a:t>access,</a:t>
            </a:r>
            <a:r>
              <a:rPr sz="2000" spc="5" dirty="0">
                <a:latin typeface="Calibri"/>
                <a:cs typeface="Calibri"/>
              </a:rPr>
              <a:t> </a:t>
            </a:r>
            <a:r>
              <a:rPr sz="2000" spc="-20" dirty="0">
                <a:latin typeface="Calibri"/>
                <a:cs typeface="Calibri"/>
              </a:rPr>
              <a:t>data </a:t>
            </a:r>
            <a:r>
              <a:rPr sz="2000" dirty="0">
                <a:latin typeface="Calibri"/>
                <a:cs typeface="Calibri"/>
              </a:rPr>
              <a:t>science</a:t>
            </a:r>
            <a:r>
              <a:rPr sz="2000" spc="-15" dirty="0">
                <a:latin typeface="Calibri"/>
                <a:cs typeface="Calibri"/>
              </a:rPr>
              <a:t> </a:t>
            </a:r>
            <a:r>
              <a:rPr sz="2000" dirty="0">
                <a:latin typeface="Calibri"/>
                <a:cs typeface="Calibri"/>
              </a:rPr>
              <a:t>and</a:t>
            </a:r>
            <a:r>
              <a:rPr sz="2000" spc="-15" dirty="0">
                <a:latin typeface="Calibri"/>
                <a:cs typeface="Calibri"/>
              </a:rPr>
              <a:t> </a:t>
            </a:r>
            <a:r>
              <a:rPr sz="2000" dirty="0">
                <a:latin typeface="Calibri"/>
                <a:cs typeface="Calibri"/>
              </a:rPr>
              <a:t>machine</a:t>
            </a:r>
            <a:r>
              <a:rPr sz="2000" spc="-10" dirty="0">
                <a:latin typeface="Calibri"/>
                <a:cs typeface="Calibri"/>
              </a:rPr>
              <a:t> </a:t>
            </a:r>
            <a:r>
              <a:rPr sz="2000" dirty="0">
                <a:latin typeface="Calibri"/>
                <a:cs typeface="Calibri"/>
              </a:rPr>
              <a:t>learning</a:t>
            </a:r>
            <a:r>
              <a:rPr sz="2000" spc="-5" dirty="0">
                <a:latin typeface="Calibri"/>
                <a:cs typeface="Calibri"/>
              </a:rPr>
              <a:t> </a:t>
            </a:r>
            <a:r>
              <a:rPr sz="2000" dirty="0">
                <a:latin typeface="Calibri"/>
                <a:cs typeface="Calibri"/>
              </a:rPr>
              <a:t>that</a:t>
            </a:r>
            <a:r>
              <a:rPr sz="2000" spc="-20" dirty="0">
                <a:latin typeface="Calibri"/>
                <a:cs typeface="Calibri"/>
              </a:rPr>
              <a:t> </a:t>
            </a:r>
            <a:r>
              <a:rPr sz="2000" dirty="0">
                <a:latin typeface="Calibri"/>
                <a:cs typeface="Calibri"/>
              </a:rPr>
              <a:t>is</a:t>
            </a:r>
            <a:r>
              <a:rPr sz="2000" spc="-5" dirty="0">
                <a:latin typeface="Calibri"/>
                <a:cs typeface="Calibri"/>
              </a:rPr>
              <a:t> </a:t>
            </a:r>
            <a:r>
              <a:rPr sz="2000" dirty="0">
                <a:latin typeface="Calibri"/>
                <a:cs typeface="Calibri"/>
              </a:rPr>
              <a:t>open</a:t>
            </a:r>
            <a:r>
              <a:rPr sz="2000" spc="-30" dirty="0">
                <a:latin typeface="Calibri"/>
                <a:cs typeface="Calibri"/>
              </a:rPr>
              <a:t> </a:t>
            </a:r>
            <a:r>
              <a:rPr sz="2000" dirty="0">
                <a:latin typeface="Calibri"/>
                <a:cs typeface="Calibri"/>
              </a:rPr>
              <a:t>and</a:t>
            </a:r>
            <a:r>
              <a:rPr sz="2000" spc="-15" dirty="0">
                <a:latin typeface="Calibri"/>
                <a:cs typeface="Calibri"/>
              </a:rPr>
              <a:t> </a:t>
            </a:r>
            <a:r>
              <a:rPr sz="2000" dirty="0">
                <a:latin typeface="Calibri"/>
                <a:cs typeface="Calibri"/>
              </a:rPr>
              <a:t>interoperable across</a:t>
            </a:r>
            <a:r>
              <a:rPr sz="2000" spc="-10" dirty="0">
                <a:latin typeface="Calibri"/>
                <a:cs typeface="Calibri"/>
              </a:rPr>
              <a:t> </a:t>
            </a:r>
            <a:r>
              <a:rPr sz="2000" dirty="0">
                <a:latin typeface="Calibri"/>
                <a:cs typeface="Calibri"/>
              </a:rPr>
              <a:t>cloud</a:t>
            </a:r>
            <a:r>
              <a:rPr sz="2000" spc="-15" dirty="0">
                <a:latin typeface="Calibri"/>
                <a:cs typeface="Calibri"/>
              </a:rPr>
              <a:t> </a:t>
            </a:r>
            <a:r>
              <a:rPr sz="2000" spc="-10" dirty="0">
                <a:latin typeface="Calibri"/>
                <a:cs typeface="Calibri"/>
              </a:rPr>
              <a:t>platforms</a:t>
            </a:r>
            <a:endParaRPr sz="2000" dirty="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8204" y="6111240"/>
            <a:ext cx="667512" cy="667512"/>
          </a:xfrm>
          <a:prstGeom prst="rect">
            <a:avLst/>
          </a:prstGeom>
        </p:spPr>
      </p:pic>
      <p:pic>
        <p:nvPicPr>
          <p:cNvPr id="3" name="object 3"/>
          <p:cNvPicPr/>
          <p:nvPr/>
        </p:nvPicPr>
        <p:blipFill>
          <a:blip r:embed="rId3" cstate="print"/>
          <a:stretch>
            <a:fillRect/>
          </a:stretch>
        </p:blipFill>
        <p:spPr>
          <a:xfrm>
            <a:off x="0" y="0"/>
            <a:ext cx="12191998" cy="318667"/>
          </a:xfrm>
          <a:prstGeom prst="rect">
            <a:avLst/>
          </a:prstGeom>
        </p:spPr>
      </p:pic>
      <p:sp>
        <p:nvSpPr>
          <p:cNvPr id="4" name="object 4"/>
          <p:cNvSpPr txBox="1"/>
          <p:nvPr/>
        </p:nvSpPr>
        <p:spPr>
          <a:xfrm>
            <a:off x="224299" y="1458110"/>
            <a:ext cx="1115060" cy="3367404"/>
          </a:xfrm>
          <a:prstGeom prst="rect">
            <a:avLst/>
          </a:prstGeom>
        </p:spPr>
        <p:txBody>
          <a:bodyPr vert="vert270" wrap="square" lIns="0" tIns="0" rIns="0" bIns="0" rtlCol="0">
            <a:spAutoFit/>
          </a:bodyPr>
          <a:lstStyle/>
          <a:p>
            <a:pPr algn="ctr">
              <a:lnSpc>
                <a:spcPts val="3804"/>
              </a:lnSpc>
            </a:pPr>
            <a:r>
              <a:rPr sz="3900" b="1" dirty="0">
                <a:solidFill>
                  <a:srgbClr val="2F7AF3"/>
                </a:solidFill>
                <a:latin typeface="Calibri"/>
                <a:cs typeface="Calibri"/>
              </a:rPr>
              <a:t>Program</a:t>
            </a:r>
            <a:r>
              <a:rPr sz="3900" b="1" spc="-15" dirty="0">
                <a:solidFill>
                  <a:srgbClr val="2F7AF3"/>
                </a:solidFill>
                <a:latin typeface="Calibri"/>
                <a:cs typeface="Calibri"/>
              </a:rPr>
              <a:t> </a:t>
            </a:r>
            <a:r>
              <a:rPr sz="3900" b="1" spc="-10" dirty="0">
                <a:solidFill>
                  <a:srgbClr val="2F7AF3"/>
                </a:solidFill>
                <a:latin typeface="Calibri"/>
                <a:cs typeface="Calibri"/>
              </a:rPr>
              <a:t>Budget</a:t>
            </a:r>
            <a:endParaRPr sz="3900">
              <a:latin typeface="Calibri"/>
              <a:cs typeface="Calibri"/>
            </a:endParaRPr>
          </a:p>
          <a:p>
            <a:pPr marL="635" algn="ctr">
              <a:lnSpc>
                <a:spcPct val="100000"/>
              </a:lnSpc>
            </a:pPr>
            <a:r>
              <a:rPr sz="3900" b="1" spc="-10" dirty="0">
                <a:solidFill>
                  <a:srgbClr val="2F7AF3"/>
                </a:solidFill>
                <a:latin typeface="Calibri"/>
                <a:cs typeface="Calibri"/>
              </a:rPr>
              <a:t>Placeholder</a:t>
            </a:r>
            <a:endParaRPr sz="3900">
              <a:latin typeface="Calibri"/>
              <a:cs typeface="Calibri"/>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75"/>
              </a:lnSpc>
            </a:pPr>
            <a:r>
              <a:rPr dirty="0"/>
              <a:t>National</a:t>
            </a:r>
            <a:r>
              <a:rPr spc="-25" dirty="0"/>
              <a:t> </a:t>
            </a:r>
            <a:r>
              <a:rPr dirty="0"/>
              <a:t>Oceanic</a:t>
            </a:r>
            <a:r>
              <a:rPr spc="15" dirty="0"/>
              <a:t> </a:t>
            </a:r>
            <a:r>
              <a:rPr dirty="0"/>
              <a:t>and</a:t>
            </a:r>
            <a:r>
              <a:rPr spc="-10" dirty="0"/>
              <a:t> </a:t>
            </a:r>
            <a:r>
              <a:rPr dirty="0"/>
              <a:t>Atmospheric</a:t>
            </a:r>
            <a:r>
              <a:rPr spc="-20" dirty="0"/>
              <a:t> </a:t>
            </a:r>
            <a:r>
              <a:rPr dirty="0"/>
              <a:t>Administration</a:t>
            </a:r>
            <a:r>
              <a:rPr spc="250" dirty="0"/>
              <a:t> </a:t>
            </a:r>
            <a:r>
              <a:rPr dirty="0">
                <a:latin typeface="Cambria Math"/>
                <a:cs typeface="Cambria Math"/>
              </a:rPr>
              <a:t>⎸</a:t>
            </a:r>
            <a:r>
              <a:rPr dirty="0"/>
              <a:t>National</a:t>
            </a:r>
            <a:r>
              <a:rPr spc="-15" dirty="0"/>
              <a:t> </a:t>
            </a:r>
            <a:r>
              <a:rPr dirty="0"/>
              <a:t>Centers</a:t>
            </a:r>
            <a:r>
              <a:rPr spc="-20" dirty="0"/>
              <a:t> </a:t>
            </a:r>
            <a:r>
              <a:rPr dirty="0"/>
              <a:t>for</a:t>
            </a:r>
            <a:r>
              <a:rPr spc="-5" dirty="0"/>
              <a:t> </a:t>
            </a:r>
            <a:r>
              <a:rPr dirty="0"/>
              <a:t>Environmental</a:t>
            </a:r>
            <a:r>
              <a:rPr spc="-25" dirty="0"/>
              <a:t> </a:t>
            </a:r>
            <a:r>
              <a:rPr spc="-10" dirty="0"/>
              <a:t>Information</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spc="-25" dirty="0"/>
              <a:t>17</a:t>
            </a:fld>
            <a:endParaRPr spc="-25"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16570" y="510940"/>
            <a:ext cx="2559050" cy="619760"/>
          </a:xfrm>
          <a:prstGeom prst="rect">
            <a:avLst/>
          </a:prstGeom>
        </p:spPr>
        <p:txBody>
          <a:bodyPr vert="horz" wrap="square" lIns="0" tIns="12700" rIns="0" bIns="0" rtlCol="0">
            <a:spAutoFit/>
          </a:bodyPr>
          <a:lstStyle/>
          <a:p>
            <a:pPr marL="12700">
              <a:lnSpc>
                <a:spcPct val="100000"/>
              </a:lnSpc>
              <a:spcBef>
                <a:spcPts val="100"/>
              </a:spcBef>
            </a:pPr>
            <a:r>
              <a:rPr sz="3900" b="1" dirty="0">
                <a:solidFill>
                  <a:srgbClr val="2F7AF3"/>
                </a:solidFill>
                <a:latin typeface="Calibri"/>
                <a:cs typeface="Calibri"/>
              </a:rPr>
              <a:t>Risk</a:t>
            </a:r>
            <a:r>
              <a:rPr sz="3900" b="1" spc="5" dirty="0">
                <a:solidFill>
                  <a:srgbClr val="2F7AF3"/>
                </a:solidFill>
                <a:latin typeface="Calibri"/>
                <a:cs typeface="Calibri"/>
              </a:rPr>
              <a:t> </a:t>
            </a:r>
            <a:r>
              <a:rPr sz="3900" b="1" spc="-10" dirty="0">
                <a:solidFill>
                  <a:srgbClr val="2F7AF3"/>
                </a:solidFill>
                <a:latin typeface="Calibri"/>
                <a:cs typeface="Calibri"/>
              </a:rPr>
              <a:t>Reward</a:t>
            </a:r>
            <a:endParaRPr sz="3900">
              <a:latin typeface="Calibri"/>
              <a:cs typeface="Calibri"/>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75"/>
              </a:lnSpc>
            </a:pPr>
            <a:r>
              <a:rPr dirty="0"/>
              <a:t>National</a:t>
            </a:r>
            <a:r>
              <a:rPr spc="-25" dirty="0"/>
              <a:t> </a:t>
            </a:r>
            <a:r>
              <a:rPr dirty="0"/>
              <a:t>Oceanic</a:t>
            </a:r>
            <a:r>
              <a:rPr spc="15" dirty="0"/>
              <a:t> </a:t>
            </a:r>
            <a:r>
              <a:rPr dirty="0"/>
              <a:t>and</a:t>
            </a:r>
            <a:r>
              <a:rPr spc="-10" dirty="0"/>
              <a:t> </a:t>
            </a:r>
            <a:r>
              <a:rPr dirty="0"/>
              <a:t>Atmospheric</a:t>
            </a:r>
            <a:r>
              <a:rPr spc="-20" dirty="0"/>
              <a:t> </a:t>
            </a:r>
            <a:r>
              <a:rPr dirty="0"/>
              <a:t>Administration</a:t>
            </a:r>
            <a:r>
              <a:rPr spc="250" dirty="0"/>
              <a:t> </a:t>
            </a:r>
            <a:r>
              <a:rPr dirty="0">
                <a:latin typeface="Cambria Math"/>
                <a:cs typeface="Cambria Math"/>
              </a:rPr>
              <a:t>⎸</a:t>
            </a:r>
            <a:r>
              <a:rPr dirty="0"/>
              <a:t>National</a:t>
            </a:r>
            <a:r>
              <a:rPr spc="-15" dirty="0"/>
              <a:t> </a:t>
            </a:r>
            <a:r>
              <a:rPr dirty="0"/>
              <a:t>Centers</a:t>
            </a:r>
            <a:r>
              <a:rPr spc="-20" dirty="0"/>
              <a:t> </a:t>
            </a:r>
            <a:r>
              <a:rPr dirty="0"/>
              <a:t>for</a:t>
            </a:r>
            <a:r>
              <a:rPr spc="-5" dirty="0"/>
              <a:t> </a:t>
            </a:r>
            <a:r>
              <a:rPr dirty="0"/>
              <a:t>Environmental</a:t>
            </a:r>
            <a:r>
              <a:rPr spc="-25" dirty="0"/>
              <a:t> </a:t>
            </a:r>
            <a:r>
              <a:rPr spc="-10" dirty="0"/>
              <a:t>Information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spc="-25" dirty="0"/>
              <a:t>18</a:t>
            </a:fld>
            <a:endParaRPr spc="-25" dirty="0"/>
          </a:p>
        </p:txBody>
      </p:sp>
      <p:sp>
        <p:nvSpPr>
          <p:cNvPr id="3" name="object 3"/>
          <p:cNvSpPr txBox="1"/>
          <p:nvPr/>
        </p:nvSpPr>
        <p:spPr>
          <a:xfrm>
            <a:off x="1102442" y="1161055"/>
            <a:ext cx="9864090" cy="4299254"/>
          </a:xfrm>
          <a:prstGeom prst="rect">
            <a:avLst/>
          </a:prstGeom>
        </p:spPr>
        <p:txBody>
          <a:bodyPr vert="horz" wrap="square" lIns="0" tIns="71755" rIns="0" bIns="0" rtlCol="0">
            <a:spAutoFit/>
          </a:bodyPr>
          <a:lstStyle/>
          <a:p>
            <a:pPr marL="381000" indent="-368300">
              <a:lnSpc>
                <a:spcPct val="100000"/>
              </a:lnSpc>
              <a:spcBef>
                <a:spcPts val="565"/>
              </a:spcBef>
              <a:buChar char="●"/>
              <a:tabLst>
                <a:tab pos="381000" algn="l"/>
              </a:tabLst>
            </a:pPr>
            <a:r>
              <a:rPr sz="2200" dirty="0">
                <a:latin typeface="Calibri"/>
                <a:cs typeface="Calibri"/>
              </a:rPr>
              <a:t>This</a:t>
            </a:r>
            <a:r>
              <a:rPr sz="2200" spc="-45" dirty="0">
                <a:latin typeface="Calibri"/>
                <a:cs typeface="Calibri"/>
              </a:rPr>
              <a:t> </a:t>
            </a:r>
            <a:r>
              <a:rPr sz="2200" dirty="0">
                <a:latin typeface="Calibri"/>
                <a:cs typeface="Calibri"/>
              </a:rPr>
              <a:t>is</a:t>
            </a:r>
            <a:r>
              <a:rPr sz="2200" spc="-55" dirty="0">
                <a:latin typeface="Calibri"/>
                <a:cs typeface="Calibri"/>
              </a:rPr>
              <a:t> </a:t>
            </a:r>
            <a:r>
              <a:rPr sz="2200" dirty="0">
                <a:latin typeface="Calibri"/>
                <a:cs typeface="Calibri"/>
              </a:rPr>
              <a:t>a</a:t>
            </a:r>
            <a:r>
              <a:rPr sz="2200" spc="-60" dirty="0">
                <a:latin typeface="Calibri"/>
                <a:cs typeface="Calibri"/>
              </a:rPr>
              <a:t> </a:t>
            </a:r>
            <a:r>
              <a:rPr sz="2200" dirty="0">
                <a:latin typeface="Calibri"/>
                <a:cs typeface="Calibri"/>
              </a:rPr>
              <a:t>high</a:t>
            </a:r>
            <a:r>
              <a:rPr sz="2200" spc="-60" dirty="0">
                <a:latin typeface="Calibri"/>
                <a:cs typeface="Calibri"/>
              </a:rPr>
              <a:t> </a:t>
            </a:r>
            <a:r>
              <a:rPr sz="2200" dirty="0">
                <a:latin typeface="Calibri"/>
                <a:cs typeface="Calibri"/>
              </a:rPr>
              <a:t>reward</a:t>
            </a:r>
            <a:r>
              <a:rPr sz="2200" spc="-60" dirty="0">
                <a:latin typeface="Calibri"/>
                <a:cs typeface="Calibri"/>
              </a:rPr>
              <a:t> </a:t>
            </a:r>
            <a:r>
              <a:rPr sz="2200" dirty="0">
                <a:latin typeface="Calibri"/>
                <a:cs typeface="Calibri"/>
              </a:rPr>
              <a:t>project</a:t>
            </a:r>
            <a:r>
              <a:rPr sz="2200" spc="-50" dirty="0">
                <a:latin typeface="Calibri"/>
                <a:cs typeface="Calibri"/>
              </a:rPr>
              <a:t> </a:t>
            </a:r>
            <a:r>
              <a:rPr sz="2200" dirty="0">
                <a:latin typeface="Calibri"/>
                <a:cs typeface="Calibri"/>
              </a:rPr>
              <a:t>with</a:t>
            </a:r>
            <a:r>
              <a:rPr sz="2200" spc="-55" dirty="0">
                <a:latin typeface="Calibri"/>
                <a:cs typeface="Calibri"/>
              </a:rPr>
              <a:t> </a:t>
            </a:r>
            <a:r>
              <a:rPr lang="en-US" sz="2200" spc="-55" dirty="0">
                <a:latin typeface="Calibri"/>
                <a:cs typeface="Calibri"/>
              </a:rPr>
              <a:t>some </a:t>
            </a:r>
            <a:r>
              <a:rPr sz="2200" spc="-20" dirty="0">
                <a:latin typeface="Calibri"/>
                <a:cs typeface="Calibri"/>
              </a:rPr>
              <a:t>risk</a:t>
            </a:r>
            <a:endParaRPr sz="2200" dirty="0">
              <a:latin typeface="Calibri"/>
              <a:cs typeface="Calibri"/>
            </a:endParaRPr>
          </a:p>
          <a:p>
            <a:pPr marL="838200" lvl="1" indent="-368300">
              <a:lnSpc>
                <a:spcPct val="100000"/>
              </a:lnSpc>
              <a:spcBef>
                <a:spcPts val="470"/>
              </a:spcBef>
              <a:buChar char="○"/>
              <a:tabLst>
                <a:tab pos="838200" algn="l"/>
              </a:tabLst>
            </a:pPr>
            <a:r>
              <a:rPr sz="2200" dirty="0">
                <a:latin typeface="Calibri"/>
                <a:cs typeface="Calibri"/>
              </a:rPr>
              <a:t>Could</a:t>
            </a:r>
            <a:r>
              <a:rPr sz="2200" spc="-70" dirty="0">
                <a:latin typeface="Calibri"/>
                <a:cs typeface="Calibri"/>
              </a:rPr>
              <a:t> </a:t>
            </a:r>
            <a:r>
              <a:rPr sz="2200" dirty="0">
                <a:latin typeface="Calibri"/>
                <a:cs typeface="Calibri"/>
              </a:rPr>
              <a:t>potentially</a:t>
            </a:r>
            <a:r>
              <a:rPr sz="2200" spc="-65" dirty="0">
                <a:latin typeface="Calibri"/>
                <a:cs typeface="Calibri"/>
              </a:rPr>
              <a:t> </a:t>
            </a:r>
            <a:r>
              <a:rPr sz="2200" dirty="0">
                <a:latin typeface="Calibri"/>
                <a:cs typeface="Calibri"/>
              </a:rPr>
              <a:t>accelerate</a:t>
            </a:r>
            <a:r>
              <a:rPr sz="2200" spc="-45" dirty="0">
                <a:latin typeface="Calibri"/>
                <a:cs typeface="Calibri"/>
              </a:rPr>
              <a:t> </a:t>
            </a:r>
            <a:r>
              <a:rPr sz="2200" dirty="0">
                <a:latin typeface="Calibri"/>
                <a:cs typeface="Calibri"/>
              </a:rPr>
              <a:t>the</a:t>
            </a:r>
            <a:r>
              <a:rPr sz="2200" spc="-45" dirty="0">
                <a:latin typeface="Calibri"/>
                <a:cs typeface="Calibri"/>
              </a:rPr>
              <a:t> </a:t>
            </a:r>
            <a:r>
              <a:rPr sz="2200" dirty="0">
                <a:latin typeface="Calibri"/>
                <a:cs typeface="Calibri"/>
              </a:rPr>
              <a:t>migration</a:t>
            </a:r>
            <a:r>
              <a:rPr sz="2200" spc="-65" dirty="0">
                <a:latin typeface="Calibri"/>
                <a:cs typeface="Calibri"/>
              </a:rPr>
              <a:t> </a:t>
            </a:r>
            <a:r>
              <a:rPr sz="2200" dirty="0">
                <a:latin typeface="Calibri"/>
                <a:cs typeface="Calibri"/>
              </a:rPr>
              <a:t>to</a:t>
            </a:r>
            <a:r>
              <a:rPr sz="2200" spc="-50" dirty="0">
                <a:latin typeface="Calibri"/>
                <a:cs typeface="Calibri"/>
              </a:rPr>
              <a:t> </a:t>
            </a:r>
            <a:r>
              <a:rPr sz="2200" dirty="0">
                <a:latin typeface="Calibri"/>
                <a:cs typeface="Calibri"/>
              </a:rPr>
              <a:t>the</a:t>
            </a:r>
            <a:r>
              <a:rPr sz="2200" spc="-45" dirty="0">
                <a:latin typeface="Calibri"/>
                <a:cs typeface="Calibri"/>
              </a:rPr>
              <a:t> </a:t>
            </a:r>
            <a:r>
              <a:rPr sz="2200" dirty="0">
                <a:latin typeface="Calibri"/>
                <a:cs typeface="Calibri"/>
              </a:rPr>
              <a:t>cloud</a:t>
            </a:r>
            <a:r>
              <a:rPr sz="2200" spc="-70" dirty="0">
                <a:latin typeface="Calibri"/>
                <a:cs typeface="Calibri"/>
              </a:rPr>
              <a:t> </a:t>
            </a:r>
            <a:r>
              <a:rPr sz="2200" dirty="0">
                <a:latin typeface="Calibri"/>
                <a:cs typeface="Calibri"/>
              </a:rPr>
              <a:t>and</a:t>
            </a:r>
            <a:r>
              <a:rPr sz="2200" spc="-65" dirty="0">
                <a:latin typeface="Calibri"/>
                <a:cs typeface="Calibri"/>
              </a:rPr>
              <a:t> </a:t>
            </a:r>
            <a:r>
              <a:rPr sz="2200" dirty="0">
                <a:latin typeface="Calibri"/>
                <a:cs typeface="Calibri"/>
              </a:rPr>
              <a:t>be</a:t>
            </a:r>
            <a:r>
              <a:rPr sz="2200" spc="-55" dirty="0">
                <a:latin typeface="Calibri"/>
                <a:cs typeface="Calibri"/>
              </a:rPr>
              <a:t> </a:t>
            </a:r>
            <a:r>
              <a:rPr sz="2200" dirty="0">
                <a:latin typeface="Calibri"/>
                <a:cs typeface="Calibri"/>
              </a:rPr>
              <a:t>a</a:t>
            </a:r>
            <a:r>
              <a:rPr sz="2200" spc="-65" dirty="0">
                <a:latin typeface="Calibri"/>
                <a:cs typeface="Calibri"/>
              </a:rPr>
              <a:t> </a:t>
            </a:r>
            <a:r>
              <a:rPr sz="2200" dirty="0">
                <a:latin typeface="Calibri"/>
                <a:cs typeface="Calibri"/>
              </a:rPr>
              <a:t>defining</a:t>
            </a:r>
            <a:r>
              <a:rPr sz="2200" spc="-50" dirty="0">
                <a:latin typeface="Calibri"/>
                <a:cs typeface="Calibri"/>
              </a:rPr>
              <a:t> </a:t>
            </a:r>
            <a:r>
              <a:rPr sz="2200" spc="-10" dirty="0">
                <a:latin typeface="Calibri"/>
                <a:cs typeface="Calibri"/>
              </a:rPr>
              <a:t>model</a:t>
            </a:r>
            <a:endParaRPr sz="2200" dirty="0">
              <a:latin typeface="Calibri"/>
              <a:cs typeface="Calibri"/>
            </a:endParaRPr>
          </a:p>
          <a:p>
            <a:pPr marL="838200" marR="1044575" lvl="1" indent="-368935">
              <a:lnSpc>
                <a:spcPts val="2110"/>
              </a:lnSpc>
              <a:spcBef>
                <a:spcPts val="990"/>
              </a:spcBef>
              <a:buChar char="○"/>
              <a:tabLst>
                <a:tab pos="838200" algn="l"/>
              </a:tabLst>
            </a:pPr>
            <a:r>
              <a:rPr sz="2200" dirty="0">
                <a:latin typeface="Calibri"/>
                <a:cs typeface="Calibri"/>
              </a:rPr>
              <a:t>How</a:t>
            </a:r>
            <a:r>
              <a:rPr sz="2200" spc="-50" dirty="0">
                <a:latin typeface="Calibri"/>
                <a:cs typeface="Calibri"/>
              </a:rPr>
              <a:t> </a:t>
            </a:r>
            <a:r>
              <a:rPr sz="2200" dirty="0">
                <a:latin typeface="Calibri"/>
                <a:cs typeface="Calibri"/>
              </a:rPr>
              <a:t>federated</a:t>
            </a:r>
            <a:r>
              <a:rPr sz="2200" spc="-40" dirty="0">
                <a:latin typeface="Calibri"/>
                <a:cs typeface="Calibri"/>
              </a:rPr>
              <a:t> </a:t>
            </a:r>
            <a:r>
              <a:rPr sz="2200" spc="-10" dirty="0">
                <a:latin typeface="Calibri"/>
                <a:cs typeface="Calibri"/>
              </a:rPr>
              <a:t>stewardship</a:t>
            </a:r>
            <a:r>
              <a:rPr sz="2200" spc="-60" dirty="0">
                <a:latin typeface="Calibri"/>
                <a:cs typeface="Calibri"/>
              </a:rPr>
              <a:t> </a:t>
            </a:r>
            <a:r>
              <a:rPr sz="2200" dirty="0">
                <a:latin typeface="Calibri"/>
                <a:cs typeface="Calibri"/>
              </a:rPr>
              <a:t>will</a:t>
            </a:r>
            <a:r>
              <a:rPr sz="2200" spc="-65" dirty="0">
                <a:latin typeface="Calibri"/>
                <a:cs typeface="Calibri"/>
              </a:rPr>
              <a:t> </a:t>
            </a:r>
            <a:r>
              <a:rPr sz="2200" dirty="0">
                <a:latin typeface="Calibri"/>
                <a:cs typeface="Calibri"/>
              </a:rPr>
              <a:t>work</a:t>
            </a:r>
            <a:r>
              <a:rPr sz="2200" spc="-50" dirty="0">
                <a:latin typeface="Calibri"/>
                <a:cs typeface="Calibri"/>
              </a:rPr>
              <a:t> </a:t>
            </a:r>
            <a:r>
              <a:rPr sz="2200" dirty="0">
                <a:latin typeface="Calibri"/>
                <a:cs typeface="Calibri"/>
              </a:rPr>
              <a:t>and</a:t>
            </a:r>
            <a:r>
              <a:rPr sz="2200" spc="-65" dirty="0">
                <a:latin typeface="Calibri"/>
                <a:cs typeface="Calibri"/>
              </a:rPr>
              <a:t> </a:t>
            </a:r>
            <a:r>
              <a:rPr sz="2200" dirty="0">
                <a:latin typeface="Calibri"/>
                <a:cs typeface="Calibri"/>
              </a:rPr>
              <a:t>the</a:t>
            </a:r>
            <a:r>
              <a:rPr sz="2200" spc="-40" dirty="0">
                <a:latin typeface="Calibri"/>
                <a:cs typeface="Calibri"/>
              </a:rPr>
              <a:t> </a:t>
            </a:r>
            <a:r>
              <a:rPr sz="2200" dirty="0">
                <a:latin typeface="Calibri"/>
                <a:cs typeface="Calibri"/>
              </a:rPr>
              <a:t>integration</a:t>
            </a:r>
            <a:r>
              <a:rPr sz="2200" spc="-60" dirty="0">
                <a:latin typeface="Calibri"/>
                <a:cs typeface="Calibri"/>
              </a:rPr>
              <a:t> </a:t>
            </a:r>
            <a:r>
              <a:rPr sz="2200" dirty="0">
                <a:latin typeface="Calibri"/>
                <a:cs typeface="Calibri"/>
              </a:rPr>
              <a:t>with</a:t>
            </a:r>
            <a:r>
              <a:rPr sz="2200" spc="-50" dirty="0">
                <a:latin typeface="Calibri"/>
                <a:cs typeface="Calibri"/>
              </a:rPr>
              <a:t> </a:t>
            </a:r>
            <a:r>
              <a:rPr sz="2200" spc="-10" dirty="0">
                <a:latin typeface="Calibri"/>
                <a:cs typeface="Calibri"/>
              </a:rPr>
              <a:t>outside applications</a:t>
            </a:r>
            <a:r>
              <a:rPr sz="2200" spc="-55" dirty="0">
                <a:latin typeface="Calibri"/>
                <a:cs typeface="Calibri"/>
              </a:rPr>
              <a:t> </a:t>
            </a:r>
            <a:r>
              <a:rPr lang="en-US" sz="2200" dirty="0">
                <a:latin typeface="Calibri"/>
                <a:cs typeface="Calibri"/>
              </a:rPr>
              <a:t>has only been explored in a limited fashion</a:t>
            </a:r>
            <a:endParaRPr sz="2200" dirty="0">
              <a:latin typeface="Calibri"/>
              <a:cs typeface="Calibri"/>
            </a:endParaRPr>
          </a:p>
          <a:p>
            <a:pPr marL="838200" lvl="1" indent="-368300">
              <a:lnSpc>
                <a:spcPct val="100000"/>
              </a:lnSpc>
              <a:spcBef>
                <a:spcPts val="490"/>
              </a:spcBef>
              <a:buChar char="○"/>
              <a:tabLst>
                <a:tab pos="838200" algn="l"/>
              </a:tabLst>
            </a:pPr>
            <a:r>
              <a:rPr sz="2200" dirty="0">
                <a:latin typeface="Calibri"/>
                <a:cs typeface="Calibri"/>
              </a:rPr>
              <a:t>No</a:t>
            </a:r>
            <a:r>
              <a:rPr sz="2200" spc="-50" dirty="0">
                <a:latin typeface="Calibri"/>
                <a:cs typeface="Calibri"/>
              </a:rPr>
              <a:t> </a:t>
            </a:r>
            <a:r>
              <a:rPr sz="2200" dirty="0">
                <a:latin typeface="Calibri"/>
                <a:cs typeface="Calibri"/>
              </a:rPr>
              <a:t>clear</a:t>
            </a:r>
            <a:r>
              <a:rPr sz="2200" spc="-65" dirty="0">
                <a:latin typeface="Calibri"/>
                <a:cs typeface="Calibri"/>
              </a:rPr>
              <a:t> </a:t>
            </a:r>
            <a:r>
              <a:rPr sz="2200" dirty="0">
                <a:latin typeface="Calibri"/>
                <a:cs typeface="Calibri"/>
              </a:rPr>
              <a:t>funding</a:t>
            </a:r>
            <a:r>
              <a:rPr sz="2200" spc="-55" dirty="0">
                <a:latin typeface="Calibri"/>
                <a:cs typeface="Calibri"/>
              </a:rPr>
              <a:t> </a:t>
            </a:r>
            <a:r>
              <a:rPr sz="2200" spc="-20" dirty="0">
                <a:latin typeface="Calibri"/>
                <a:cs typeface="Calibri"/>
              </a:rPr>
              <a:t>line</a:t>
            </a:r>
            <a:endParaRPr sz="2200" dirty="0">
              <a:latin typeface="Calibri"/>
              <a:cs typeface="Calibri"/>
            </a:endParaRPr>
          </a:p>
          <a:p>
            <a:pPr marL="381000" indent="-368300">
              <a:lnSpc>
                <a:spcPct val="100000"/>
              </a:lnSpc>
              <a:spcBef>
                <a:spcPts val="470"/>
              </a:spcBef>
              <a:buChar char="●"/>
              <a:tabLst>
                <a:tab pos="381000" algn="l"/>
              </a:tabLst>
            </a:pPr>
            <a:r>
              <a:rPr sz="2200" dirty="0">
                <a:latin typeface="Calibri"/>
                <a:cs typeface="Calibri"/>
              </a:rPr>
              <a:t>If</a:t>
            </a:r>
            <a:r>
              <a:rPr sz="2200" spc="-60" dirty="0">
                <a:latin typeface="Calibri"/>
                <a:cs typeface="Calibri"/>
              </a:rPr>
              <a:t> </a:t>
            </a:r>
            <a:r>
              <a:rPr sz="2200" dirty="0">
                <a:latin typeface="Calibri"/>
                <a:cs typeface="Calibri"/>
              </a:rPr>
              <a:t>successful</a:t>
            </a:r>
            <a:r>
              <a:rPr sz="2200" spc="-70" dirty="0">
                <a:latin typeface="Calibri"/>
                <a:cs typeface="Calibri"/>
              </a:rPr>
              <a:t> </a:t>
            </a:r>
            <a:r>
              <a:rPr sz="2200" dirty="0">
                <a:latin typeface="Calibri"/>
                <a:cs typeface="Calibri"/>
              </a:rPr>
              <a:t>other</a:t>
            </a:r>
            <a:r>
              <a:rPr sz="2200" spc="-45" dirty="0">
                <a:latin typeface="Calibri"/>
                <a:cs typeface="Calibri"/>
              </a:rPr>
              <a:t> </a:t>
            </a:r>
            <a:r>
              <a:rPr sz="2200" dirty="0">
                <a:latin typeface="Calibri"/>
                <a:cs typeface="Calibri"/>
              </a:rPr>
              <a:t>data</a:t>
            </a:r>
            <a:r>
              <a:rPr sz="2200" spc="-70" dirty="0">
                <a:latin typeface="Calibri"/>
                <a:cs typeface="Calibri"/>
              </a:rPr>
              <a:t> </a:t>
            </a:r>
            <a:r>
              <a:rPr sz="2200" dirty="0">
                <a:latin typeface="Calibri"/>
                <a:cs typeface="Calibri"/>
              </a:rPr>
              <a:t>integrates</a:t>
            </a:r>
            <a:r>
              <a:rPr sz="2200" spc="-45" dirty="0">
                <a:latin typeface="Calibri"/>
                <a:cs typeface="Calibri"/>
              </a:rPr>
              <a:t> </a:t>
            </a:r>
            <a:r>
              <a:rPr sz="2200" dirty="0">
                <a:latin typeface="Calibri"/>
                <a:cs typeface="Calibri"/>
              </a:rPr>
              <a:t>relatively</a:t>
            </a:r>
            <a:r>
              <a:rPr sz="2200" spc="-65" dirty="0">
                <a:latin typeface="Calibri"/>
                <a:cs typeface="Calibri"/>
              </a:rPr>
              <a:t> </a:t>
            </a:r>
            <a:r>
              <a:rPr sz="2200" dirty="0">
                <a:latin typeface="Calibri"/>
                <a:cs typeface="Calibri"/>
              </a:rPr>
              <a:t>easily</a:t>
            </a:r>
            <a:r>
              <a:rPr sz="2200" spc="-60" dirty="0">
                <a:latin typeface="Calibri"/>
                <a:cs typeface="Calibri"/>
              </a:rPr>
              <a:t> </a:t>
            </a:r>
            <a:r>
              <a:rPr sz="2200" dirty="0">
                <a:latin typeface="Calibri"/>
                <a:cs typeface="Calibri"/>
              </a:rPr>
              <a:t>into</a:t>
            </a:r>
            <a:r>
              <a:rPr sz="2200" spc="-60" dirty="0">
                <a:latin typeface="Calibri"/>
                <a:cs typeface="Calibri"/>
              </a:rPr>
              <a:t> </a:t>
            </a:r>
            <a:r>
              <a:rPr sz="2200" dirty="0">
                <a:latin typeface="Calibri"/>
                <a:cs typeface="Calibri"/>
              </a:rPr>
              <a:t>the</a:t>
            </a:r>
            <a:r>
              <a:rPr sz="2200" spc="-50" dirty="0">
                <a:latin typeface="Calibri"/>
                <a:cs typeface="Calibri"/>
              </a:rPr>
              <a:t> </a:t>
            </a:r>
            <a:r>
              <a:rPr sz="2200" spc="-10" dirty="0">
                <a:latin typeface="Calibri"/>
                <a:cs typeface="Calibri"/>
              </a:rPr>
              <a:t>cloud</a:t>
            </a:r>
            <a:endParaRPr sz="2200" dirty="0">
              <a:latin typeface="Calibri"/>
              <a:cs typeface="Calibri"/>
            </a:endParaRPr>
          </a:p>
          <a:p>
            <a:pPr marL="838200" lvl="1" indent="-368300">
              <a:lnSpc>
                <a:spcPct val="100000"/>
              </a:lnSpc>
              <a:spcBef>
                <a:spcPts val="480"/>
              </a:spcBef>
              <a:buChar char="○"/>
              <a:tabLst>
                <a:tab pos="838200" algn="l"/>
              </a:tabLst>
            </a:pPr>
            <a:r>
              <a:rPr sz="2200" dirty="0">
                <a:latin typeface="Calibri"/>
                <a:cs typeface="Calibri"/>
              </a:rPr>
              <a:t>Could</a:t>
            </a:r>
            <a:r>
              <a:rPr sz="2200" spc="-55" dirty="0">
                <a:latin typeface="Calibri"/>
                <a:cs typeface="Calibri"/>
              </a:rPr>
              <a:t> </a:t>
            </a:r>
            <a:r>
              <a:rPr sz="2200" dirty="0">
                <a:latin typeface="Calibri"/>
                <a:cs typeface="Calibri"/>
              </a:rPr>
              <a:t>lead</a:t>
            </a:r>
            <a:r>
              <a:rPr sz="2200" spc="-55" dirty="0">
                <a:latin typeface="Calibri"/>
                <a:cs typeface="Calibri"/>
              </a:rPr>
              <a:t> </a:t>
            </a:r>
            <a:r>
              <a:rPr sz="2200" dirty="0">
                <a:latin typeface="Calibri"/>
                <a:cs typeface="Calibri"/>
              </a:rPr>
              <a:t>to</a:t>
            </a:r>
            <a:r>
              <a:rPr sz="2200" spc="-35" dirty="0">
                <a:latin typeface="Calibri"/>
                <a:cs typeface="Calibri"/>
              </a:rPr>
              <a:t> </a:t>
            </a:r>
            <a:r>
              <a:rPr sz="2200" dirty="0">
                <a:latin typeface="Calibri"/>
                <a:cs typeface="Calibri"/>
              </a:rPr>
              <a:t>full</a:t>
            </a:r>
            <a:r>
              <a:rPr sz="2200" spc="-55" dirty="0">
                <a:latin typeface="Calibri"/>
                <a:cs typeface="Calibri"/>
              </a:rPr>
              <a:t> </a:t>
            </a:r>
            <a:r>
              <a:rPr sz="2200" dirty="0">
                <a:latin typeface="Calibri"/>
                <a:cs typeface="Calibri"/>
              </a:rPr>
              <a:t>integration</a:t>
            </a:r>
            <a:r>
              <a:rPr sz="2200" spc="-45" dirty="0">
                <a:latin typeface="Calibri"/>
                <a:cs typeface="Calibri"/>
              </a:rPr>
              <a:t> </a:t>
            </a:r>
            <a:r>
              <a:rPr sz="2200" dirty="0">
                <a:latin typeface="Calibri"/>
                <a:cs typeface="Calibri"/>
              </a:rPr>
              <a:t>cross</a:t>
            </a:r>
            <a:r>
              <a:rPr sz="2200" spc="-45" dirty="0">
                <a:latin typeface="Calibri"/>
                <a:cs typeface="Calibri"/>
              </a:rPr>
              <a:t> </a:t>
            </a:r>
            <a:r>
              <a:rPr sz="2200" dirty="0">
                <a:latin typeface="Calibri"/>
                <a:cs typeface="Calibri"/>
              </a:rPr>
              <a:t>NOAA</a:t>
            </a:r>
            <a:r>
              <a:rPr sz="2200" spc="-20" dirty="0">
                <a:latin typeface="Calibri"/>
                <a:cs typeface="Calibri"/>
              </a:rPr>
              <a:t> </a:t>
            </a:r>
            <a:r>
              <a:rPr sz="2200" dirty="0">
                <a:latin typeface="Calibri"/>
                <a:cs typeface="Calibri"/>
              </a:rPr>
              <a:t>in</a:t>
            </a:r>
            <a:r>
              <a:rPr sz="2200" spc="-50" dirty="0">
                <a:latin typeface="Calibri"/>
                <a:cs typeface="Calibri"/>
              </a:rPr>
              <a:t> </a:t>
            </a:r>
            <a:r>
              <a:rPr sz="2200" dirty="0">
                <a:latin typeface="Calibri"/>
                <a:cs typeface="Calibri"/>
              </a:rPr>
              <a:t>5</a:t>
            </a:r>
            <a:r>
              <a:rPr sz="2200" spc="-50" dirty="0">
                <a:latin typeface="Calibri"/>
                <a:cs typeface="Calibri"/>
              </a:rPr>
              <a:t> </a:t>
            </a:r>
            <a:r>
              <a:rPr sz="2200" spc="-10" dirty="0">
                <a:latin typeface="Calibri"/>
                <a:cs typeface="Calibri"/>
              </a:rPr>
              <a:t>years</a:t>
            </a:r>
            <a:endParaRPr sz="2200" dirty="0">
              <a:latin typeface="Calibri"/>
              <a:cs typeface="Calibri"/>
            </a:endParaRPr>
          </a:p>
          <a:p>
            <a:pPr marL="838200" lvl="1" indent="-368300">
              <a:lnSpc>
                <a:spcPct val="100000"/>
              </a:lnSpc>
              <a:spcBef>
                <a:spcPts val="465"/>
              </a:spcBef>
              <a:buChar char="○"/>
              <a:tabLst>
                <a:tab pos="838200" algn="l"/>
              </a:tabLst>
            </a:pPr>
            <a:r>
              <a:rPr sz="2200" dirty="0">
                <a:latin typeface="Calibri"/>
                <a:cs typeface="Calibri"/>
              </a:rPr>
              <a:t>Strongly</a:t>
            </a:r>
            <a:r>
              <a:rPr sz="2200" spc="-60" dirty="0">
                <a:latin typeface="Calibri"/>
                <a:cs typeface="Calibri"/>
              </a:rPr>
              <a:t> </a:t>
            </a:r>
            <a:r>
              <a:rPr sz="2200" dirty="0">
                <a:latin typeface="Calibri"/>
                <a:cs typeface="Calibri"/>
              </a:rPr>
              <a:t>supports</a:t>
            </a:r>
            <a:r>
              <a:rPr sz="2200" spc="-65" dirty="0">
                <a:latin typeface="Calibri"/>
                <a:cs typeface="Calibri"/>
              </a:rPr>
              <a:t> </a:t>
            </a:r>
            <a:r>
              <a:rPr sz="2200" spc="-10" dirty="0">
                <a:latin typeface="Calibri"/>
                <a:cs typeface="Calibri"/>
              </a:rPr>
              <a:t>partnerships</a:t>
            </a:r>
            <a:r>
              <a:rPr sz="2200" spc="-75" dirty="0">
                <a:latin typeface="Calibri"/>
                <a:cs typeface="Calibri"/>
              </a:rPr>
              <a:t> </a:t>
            </a:r>
            <a:r>
              <a:rPr sz="2200" dirty="0">
                <a:latin typeface="Calibri"/>
                <a:cs typeface="Calibri"/>
              </a:rPr>
              <a:t>across</a:t>
            </a:r>
            <a:r>
              <a:rPr sz="2200" spc="-70" dirty="0">
                <a:latin typeface="Calibri"/>
                <a:cs typeface="Calibri"/>
              </a:rPr>
              <a:t> </a:t>
            </a:r>
            <a:r>
              <a:rPr sz="2200" spc="-25" dirty="0">
                <a:latin typeface="Calibri"/>
                <a:cs typeface="Calibri"/>
              </a:rPr>
              <a:t>USG</a:t>
            </a:r>
            <a:endParaRPr sz="2200" dirty="0">
              <a:latin typeface="Calibri"/>
              <a:cs typeface="Calibri"/>
            </a:endParaRPr>
          </a:p>
          <a:p>
            <a:pPr marL="381000" indent="-368300">
              <a:lnSpc>
                <a:spcPct val="100000"/>
              </a:lnSpc>
              <a:spcBef>
                <a:spcPts val="470"/>
              </a:spcBef>
              <a:buChar char="●"/>
              <a:tabLst>
                <a:tab pos="381000" algn="l"/>
              </a:tabLst>
            </a:pPr>
            <a:r>
              <a:rPr sz="2200" dirty="0">
                <a:latin typeface="Calibri"/>
                <a:cs typeface="Calibri"/>
              </a:rPr>
              <a:t>If</a:t>
            </a:r>
            <a:r>
              <a:rPr sz="2200" spc="-40" dirty="0">
                <a:latin typeface="Calibri"/>
                <a:cs typeface="Calibri"/>
              </a:rPr>
              <a:t> </a:t>
            </a:r>
            <a:r>
              <a:rPr sz="2200" dirty="0">
                <a:latin typeface="Calibri"/>
                <a:cs typeface="Calibri"/>
              </a:rPr>
              <a:t>not</a:t>
            </a:r>
            <a:r>
              <a:rPr sz="2200" spc="-40" dirty="0">
                <a:latin typeface="Calibri"/>
                <a:cs typeface="Calibri"/>
              </a:rPr>
              <a:t> </a:t>
            </a:r>
            <a:r>
              <a:rPr sz="2200" dirty="0">
                <a:latin typeface="Calibri"/>
                <a:cs typeface="Calibri"/>
              </a:rPr>
              <a:t>successful</a:t>
            </a:r>
            <a:r>
              <a:rPr sz="2200" spc="-50" dirty="0">
                <a:latin typeface="Calibri"/>
                <a:cs typeface="Calibri"/>
              </a:rPr>
              <a:t> </a:t>
            </a:r>
            <a:r>
              <a:rPr sz="2200" dirty="0">
                <a:latin typeface="Calibri"/>
                <a:cs typeface="Calibri"/>
              </a:rPr>
              <a:t>the</a:t>
            </a:r>
            <a:r>
              <a:rPr sz="2200" spc="-30" dirty="0">
                <a:latin typeface="Calibri"/>
                <a:cs typeface="Calibri"/>
              </a:rPr>
              <a:t> </a:t>
            </a:r>
            <a:r>
              <a:rPr sz="2200" dirty="0">
                <a:latin typeface="Calibri"/>
                <a:cs typeface="Calibri"/>
              </a:rPr>
              <a:t>lessons</a:t>
            </a:r>
            <a:r>
              <a:rPr sz="2200" spc="-45" dirty="0">
                <a:latin typeface="Calibri"/>
                <a:cs typeface="Calibri"/>
              </a:rPr>
              <a:t> </a:t>
            </a:r>
            <a:r>
              <a:rPr sz="2200" dirty="0">
                <a:latin typeface="Calibri"/>
                <a:cs typeface="Calibri"/>
              </a:rPr>
              <a:t>of</a:t>
            </a:r>
            <a:r>
              <a:rPr sz="2200" spc="-35" dirty="0">
                <a:latin typeface="Calibri"/>
                <a:cs typeface="Calibri"/>
              </a:rPr>
              <a:t> </a:t>
            </a:r>
            <a:r>
              <a:rPr sz="2200" dirty="0">
                <a:latin typeface="Calibri"/>
                <a:cs typeface="Calibri"/>
              </a:rPr>
              <a:t>why</a:t>
            </a:r>
            <a:r>
              <a:rPr sz="2200" spc="-35" dirty="0">
                <a:latin typeface="Calibri"/>
                <a:cs typeface="Calibri"/>
              </a:rPr>
              <a:t> </a:t>
            </a:r>
            <a:r>
              <a:rPr sz="2200" dirty="0">
                <a:latin typeface="Calibri"/>
                <a:cs typeface="Calibri"/>
              </a:rPr>
              <a:t>not</a:t>
            </a:r>
            <a:r>
              <a:rPr sz="2200" spc="-45" dirty="0">
                <a:latin typeface="Calibri"/>
                <a:cs typeface="Calibri"/>
              </a:rPr>
              <a:t> </a:t>
            </a:r>
            <a:r>
              <a:rPr sz="2200" dirty="0">
                <a:latin typeface="Calibri"/>
                <a:cs typeface="Calibri"/>
              </a:rPr>
              <a:t>are</a:t>
            </a:r>
            <a:r>
              <a:rPr sz="2200" spc="-50" dirty="0">
                <a:latin typeface="Calibri"/>
                <a:cs typeface="Calibri"/>
              </a:rPr>
              <a:t> </a:t>
            </a:r>
            <a:r>
              <a:rPr sz="2200" spc="-10" dirty="0">
                <a:latin typeface="Calibri"/>
                <a:cs typeface="Calibri"/>
              </a:rPr>
              <a:t>invaluable</a:t>
            </a:r>
            <a:r>
              <a:rPr sz="2200" spc="-70" dirty="0">
                <a:latin typeface="Calibri"/>
                <a:cs typeface="Calibri"/>
              </a:rPr>
              <a:t> </a:t>
            </a:r>
            <a:r>
              <a:rPr sz="2200" dirty="0">
                <a:latin typeface="Calibri"/>
                <a:cs typeface="Calibri"/>
              </a:rPr>
              <a:t>and</a:t>
            </a:r>
            <a:r>
              <a:rPr sz="2200" spc="-50" dirty="0">
                <a:latin typeface="Calibri"/>
                <a:cs typeface="Calibri"/>
              </a:rPr>
              <a:t> </a:t>
            </a:r>
            <a:r>
              <a:rPr sz="2200" dirty="0">
                <a:latin typeface="Calibri"/>
                <a:cs typeface="Calibri"/>
              </a:rPr>
              <a:t>quickly</a:t>
            </a:r>
            <a:r>
              <a:rPr sz="2200" spc="-40" dirty="0">
                <a:latin typeface="Calibri"/>
                <a:cs typeface="Calibri"/>
              </a:rPr>
              <a:t> </a:t>
            </a:r>
            <a:r>
              <a:rPr sz="2200" spc="-10" dirty="0">
                <a:latin typeface="Calibri"/>
                <a:cs typeface="Calibri"/>
              </a:rPr>
              <a:t>delivered</a:t>
            </a:r>
            <a:endParaRPr sz="2200" dirty="0">
              <a:latin typeface="Calibri"/>
              <a:cs typeface="Calibri"/>
            </a:endParaRPr>
          </a:p>
          <a:p>
            <a:pPr marL="838200" lvl="1" indent="-368300">
              <a:lnSpc>
                <a:spcPct val="100000"/>
              </a:lnSpc>
              <a:spcBef>
                <a:spcPts val="480"/>
              </a:spcBef>
              <a:buChar char="○"/>
              <a:tabLst>
                <a:tab pos="838200" algn="l"/>
              </a:tabLst>
            </a:pPr>
            <a:r>
              <a:rPr sz="2200" dirty="0">
                <a:latin typeface="Calibri"/>
                <a:cs typeface="Calibri"/>
              </a:rPr>
              <a:t>However</a:t>
            </a:r>
            <a:r>
              <a:rPr sz="2200" spc="-30" dirty="0">
                <a:latin typeface="Calibri"/>
                <a:cs typeface="Calibri"/>
              </a:rPr>
              <a:t> </a:t>
            </a:r>
            <a:r>
              <a:rPr sz="2200" dirty="0">
                <a:latin typeface="Calibri"/>
                <a:cs typeface="Calibri"/>
              </a:rPr>
              <a:t>ties</a:t>
            </a:r>
            <a:r>
              <a:rPr sz="2200" spc="-40" dirty="0">
                <a:latin typeface="Calibri"/>
                <a:cs typeface="Calibri"/>
              </a:rPr>
              <a:t> </a:t>
            </a:r>
            <a:r>
              <a:rPr sz="2200" dirty="0">
                <a:latin typeface="Calibri"/>
                <a:cs typeface="Calibri"/>
              </a:rPr>
              <a:t>up</a:t>
            </a:r>
            <a:r>
              <a:rPr sz="2200" spc="-55" dirty="0">
                <a:latin typeface="Calibri"/>
                <a:cs typeface="Calibri"/>
              </a:rPr>
              <a:t> </a:t>
            </a:r>
            <a:r>
              <a:rPr sz="2200" dirty="0">
                <a:latin typeface="Calibri"/>
                <a:cs typeface="Calibri"/>
              </a:rPr>
              <a:t>developers</a:t>
            </a:r>
            <a:r>
              <a:rPr sz="2200" spc="-35" dirty="0">
                <a:latin typeface="Calibri"/>
                <a:cs typeface="Calibri"/>
              </a:rPr>
              <a:t> </a:t>
            </a:r>
            <a:r>
              <a:rPr sz="2200" dirty="0">
                <a:latin typeface="Calibri"/>
                <a:cs typeface="Calibri"/>
              </a:rPr>
              <a:t>that</a:t>
            </a:r>
            <a:r>
              <a:rPr sz="2200" spc="-50" dirty="0">
                <a:latin typeface="Calibri"/>
                <a:cs typeface="Calibri"/>
              </a:rPr>
              <a:t> </a:t>
            </a:r>
            <a:r>
              <a:rPr sz="2200" dirty="0">
                <a:latin typeface="Calibri"/>
                <a:cs typeface="Calibri"/>
              </a:rPr>
              <a:t>could</a:t>
            </a:r>
            <a:r>
              <a:rPr sz="2200" spc="-55" dirty="0">
                <a:latin typeface="Calibri"/>
                <a:cs typeface="Calibri"/>
              </a:rPr>
              <a:t> </a:t>
            </a:r>
            <a:r>
              <a:rPr sz="2200" dirty="0">
                <a:latin typeface="Calibri"/>
                <a:cs typeface="Calibri"/>
              </a:rPr>
              <a:t>be</a:t>
            </a:r>
            <a:r>
              <a:rPr sz="2200" spc="-40" dirty="0">
                <a:latin typeface="Calibri"/>
                <a:cs typeface="Calibri"/>
              </a:rPr>
              <a:t> </a:t>
            </a:r>
            <a:r>
              <a:rPr sz="2200" dirty="0">
                <a:latin typeface="Calibri"/>
                <a:cs typeface="Calibri"/>
              </a:rPr>
              <a:t>working</a:t>
            </a:r>
            <a:r>
              <a:rPr sz="2200" spc="-55" dirty="0">
                <a:latin typeface="Calibri"/>
                <a:cs typeface="Calibri"/>
              </a:rPr>
              <a:t> </a:t>
            </a:r>
            <a:r>
              <a:rPr sz="2200" dirty="0">
                <a:latin typeface="Calibri"/>
                <a:cs typeface="Calibri"/>
              </a:rPr>
              <a:t>on</a:t>
            </a:r>
            <a:r>
              <a:rPr sz="2200" spc="-50" dirty="0">
                <a:latin typeface="Calibri"/>
                <a:cs typeface="Calibri"/>
              </a:rPr>
              <a:t> </a:t>
            </a:r>
            <a:r>
              <a:rPr sz="2200" dirty="0">
                <a:latin typeface="Calibri"/>
                <a:cs typeface="Calibri"/>
              </a:rPr>
              <a:t>a</a:t>
            </a:r>
            <a:r>
              <a:rPr sz="2200" spc="-50" dirty="0">
                <a:latin typeface="Calibri"/>
                <a:cs typeface="Calibri"/>
              </a:rPr>
              <a:t> </a:t>
            </a:r>
            <a:r>
              <a:rPr sz="2200" spc="-10" dirty="0">
                <a:latin typeface="Calibri"/>
                <a:cs typeface="Calibri"/>
              </a:rPr>
              <a:t>traditional</a:t>
            </a:r>
            <a:r>
              <a:rPr sz="2200" spc="-65" dirty="0">
                <a:latin typeface="Calibri"/>
                <a:cs typeface="Calibri"/>
              </a:rPr>
              <a:t> </a:t>
            </a:r>
            <a:r>
              <a:rPr sz="2200" spc="-10" dirty="0">
                <a:latin typeface="Calibri"/>
                <a:cs typeface="Calibri"/>
              </a:rPr>
              <a:t>model</a:t>
            </a:r>
            <a:endParaRPr sz="2200" dirty="0">
              <a:latin typeface="Calibri"/>
              <a:cs typeface="Calibri"/>
            </a:endParaRPr>
          </a:p>
          <a:p>
            <a:pPr marL="838200" lvl="1" indent="-368300">
              <a:lnSpc>
                <a:spcPct val="100000"/>
              </a:lnSpc>
              <a:spcBef>
                <a:spcPts val="465"/>
              </a:spcBef>
              <a:buChar char="○"/>
              <a:tabLst>
                <a:tab pos="838200" algn="l"/>
              </a:tabLst>
            </a:pPr>
            <a:r>
              <a:rPr sz="2200" dirty="0">
                <a:latin typeface="Calibri"/>
                <a:cs typeface="Calibri"/>
              </a:rPr>
              <a:t>Raises</a:t>
            </a:r>
            <a:r>
              <a:rPr sz="2200" spc="-50" dirty="0">
                <a:latin typeface="Calibri"/>
                <a:cs typeface="Calibri"/>
              </a:rPr>
              <a:t> </a:t>
            </a:r>
            <a:r>
              <a:rPr sz="2200" dirty="0">
                <a:latin typeface="Calibri"/>
                <a:cs typeface="Calibri"/>
              </a:rPr>
              <a:t>business</a:t>
            </a:r>
            <a:r>
              <a:rPr sz="2200" spc="-65" dirty="0">
                <a:latin typeface="Calibri"/>
                <a:cs typeface="Calibri"/>
              </a:rPr>
              <a:t> </a:t>
            </a:r>
            <a:r>
              <a:rPr sz="2200" dirty="0">
                <a:latin typeface="Calibri"/>
                <a:cs typeface="Calibri"/>
              </a:rPr>
              <a:t>mode</a:t>
            </a:r>
            <a:r>
              <a:rPr sz="2200" spc="-45" dirty="0">
                <a:latin typeface="Calibri"/>
                <a:cs typeface="Calibri"/>
              </a:rPr>
              <a:t> </a:t>
            </a:r>
            <a:r>
              <a:rPr sz="2200" dirty="0">
                <a:latin typeface="Calibri"/>
                <a:cs typeface="Calibri"/>
              </a:rPr>
              <a:t>questions</a:t>
            </a:r>
            <a:r>
              <a:rPr sz="2200" spc="-50" dirty="0">
                <a:latin typeface="Calibri"/>
                <a:cs typeface="Calibri"/>
              </a:rPr>
              <a:t> </a:t>
            </a:r>
            <a:r>
              <a:rPr sz="2200" dirty="0">
                <a:latin typeface="Calibri"/>
                <a:cs typeface="Calibri"/>
              </a:rPr>
              <a:t>on</a:t>
            </a:r>
            <a:r>
              <a:rPr sz="2200" spc="-70" dirty="0">
                <a:latin typeface="Calibri"/>
                <a:cs typeface="Calibri"/>
              </a:rPr>
              <a:t> </a:t>
            </a:r>
            <a:r>
              <a:rPr sz="2200" dirty="0">
                <a:latin typeface="Calibri"/>
                <a:cs typeface="Calibri"/>
              </a:rPr>
              <a:t>long</a:t>
            </a:r>
            <a:r>
              <a:rPr sz="2200" spc="-55" dirty="0">
                <a:latin typeface="Calibri"/>
                <a:cs typeface="Calibri"/>
              </a:rPr>
              <a:t> </a:t>
            </a:r>
            <a:r>
              <a:rPr sz="2200" dirty="0">
                <a:latin typeface="Calibri"/>
                <a:cs typeface="Calibri"/>
              </a:rPr>
              <a:t>term</a:t>
            </a:r>
            <a:r>
              <a:rPr sz="2200" spc="-45" dirty="0">
                <a:latin typeface="Calibri"/>
                <a:cs typeface="Calibri"/>
              </a:rPr>
              <a:t> </a:t>
            </a:r>
            <a:r>
              <a:rPr sz="2200" spc="-10" dirty="0">
                <a:latin typeface="Calibri"/>
                <a:cs typeface="Calibri"/>
              </a:rPr>
              <a:t>resourcing</a:t>
            </a:r>
            <a:endParaRPr sz="2200" dirty="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845642" y="911014"/>
            <a:ext cx="10246360" cy="5437505"/>
          </a:xfrm>
          <a:prstGeom prst="rect">
            <a:avLst/>
          </a:prstGeom>
        </p:spPr>
        <p:txBody>
          <a:bodyPr vert="horz" wrap="square" lIns="0" tIns="140335" rIns="0" bIns="0" rtlCol="0">
            <a:spAutoFit/>
          </a:bodyPr>
          <a:lstStyle/>
          <a:p>
            <a:pPr marL="419100" indent="-406400">
              <a:lnSpc>
                <a:spcPct val="100000"/>
              </a:lnSpc>
              <a:spcBef>
                <a:spcPts val="1105"/>
              </a:spcBef>
              <a:buFont typeface="Calibri"/>
              <a:buChar char="●"/>
              <a:tabLst>
                <a:tab pos="419100" algn="l"/>
              </a:tabLst>
            </a:pPr>
            <a:r>
              <a:rPr sz="2800" dirty="0">
                <a:latin typeface="Calibri"/>
                <a:cs typeface="Calibri"/>
              </a:rPr>
              <a:t>Agreement</a:t>
            </a:r>
            <a:r>
              <a:rPr sz="2800" spc="-80" dirty="0">
                <a:latin typeface="Calibri"/>
                <a:cs typeface="Calibri"/>
              </a:rPr>
              <a:t> </a:t>
            </a:r>
            <a:r>
              <a:rPr sz="2800" dirty="0">
                <a:latin typeface="Calibri"/>
                <a:cs typeface="Calibri"/>
              </a:rPr>
              <a:t>to</a:t>
            </a:r>
            <a:r>
              <a:rPr sz="2800" spc="-90" dirty="0">
                <a:latin typeface="Calibri"/>
                <a:cs typeface="Calibri"/>
              </a:rPr>
              <a:t> </a:t>
            </a:r>
            <a:r>
              <a:rPr sz="2800" spc="-10" dirty="0">
                <a:latin typeface="Calibri"/>
                <a:cs typeface="Calibri"/>
              </a:rPr>
              <a:t>proceed</a:t>
            </a:r>
            <a:endParaRPr sz="2800">
              <a:latin typeface="Calibri"/>
              <a:cs typeface="Calibri"/>
            </a:endParaRPr>
          </a:p>
          <a:p>
            <a:pPr marL="876300" lvl="1" indent="-406400">
              <a:lnSpc>
                <a:spcPct val="100000"/>
              </a:lnSpc>
              <a:spcBef>
                <a:spcPts val="1010"/>
              </a:spcBef>
              <a:buChar char="○"/>
              <a:tabLst>
                <a:tab pos="876300" algn="l"/>
              </a:tabLst>
            </a:pPr>
            <a:r>
              <a:rPr sz="2800" dirty="0">
                <a:latin typeface="Calibri"/>
                <a:cs typeface="Calibri"/>
              </a:rPr>
              <a:t>Define</a:t>
            </a:r>
            <a:r>
              <a:rPr sz="2800" spc="-75" dirty="0">
                <a:latin typeface="Calibri"/>
                <a:cs typeface="Calibri"/>
              </a:rPr>
              <a:t> </a:t>
            </a:r>
            <a:r>
              <a:rPr sz="2800" dirty="0">
                <a:latin typeface="Calibri"/>
                <a:cs typeface="Calibri"/>
              </a:rPr>
              <a:t>initial</a:t>
            </a:r>
            <a:r>
              <a:rPr sz="2800" spc="-85" dirty="0">
                <a:latin typeface="Calibri"/>
                <a:cs typeface="Calibri"/>
              </a:rPr>
              <a:t> </a:t>
            </a:r>
            <a:r>
              <a:rPr sz="2800" dirty="0">
                <a:latin typeface="Calibri"/>
                <a:cs typeface="Calibri"/>
              </a:rPr>
              <a:t>data</a:t>
            </a:r>
            <a:r>
              <a:rPr sz="2800" spc="-80" dirty="0">
                <a:latin typeface="Calibri"/>
                <a:cs typeface="Calibri"/>
              </a:rPr>
              <a:t> </a:t>
            </a:r>
            <a:r>
              <a:rPr sz="2800" spc="-10" dirty="0">
                <a:latin typeface="Calibri"/>
                <a:cs typeface="Calibri"/>
              </a:rPr>
              <a:t>targets</a:t>
            </a:r>
            <a:endParaRPr sz="2800">
              <a:latin typeface="Calibri"/>
              <a:cs typeface="Calibri"/>
            </a:endParaRPr>
          </a:p>
          <a:p>
            <a:pPr marL="419100" indent="-406400">
              <a:lnSpc>
                <a:spcPct val="100000"/>
              </a:lnSpc>
              <a:spcBef>
                <a:spcPts val="994"/>
              </a:spcBef>
              <a:buChar char="●"/>
              <a:tabLst>
                <a:tab pos="419100" algn="l"/>
              </a:tabLst>
            </a:pPr>
            <a:r>
              <a:rPr sz="2800" spc="-10" dirty="0">
                <a:latin typeface="Calibri"/>
                <a:cs typeface="Calibri"/>
              </a:rPr>
              <a:t>Identification</a:t>
            </a:r>
            <a:r>
              <a:rPr sz="2800" spc="-55" dirty="0">
                <a:latin typeface="Calibri"/>
                <a:cs typeface="Calibri"/>
              </a:rPr>
              <a:t> </a:t>
            </a:r>
            <a:r>
              <a:rPr sz="2800" dirty="0">
                <a:latin typeface="Calibri"/>
                <a:cs typeface="Calibri"/>
              </a:rPr>
              <a:t>of</a:t>
            </a:r>
            <a:r>
              <a:rPr sz="2800" spc="-70" dirty="0">
                <a:latin typeface="Calibri"/>
                <a:cs typeface="Calibri"/>
              </a:rPr>
              <a:t> </a:t>
            </a:r>
            <a:r>
              <a:rPr sz="2800" dirty="0">
                <a:latin typeface="Calibri"/>
                <a:cs typeface="Calibri"/>
              </a:rPr>
              <a:t>Funding</a:t>
            </a:r>
            <a:r>
              <a:rPr sz="2800" spc="-35" dirty="0">
                <a:latin typeface="Calibri"/>
                <a:cs typeface="Calibri"/>
              </a:rPr>
              <a:t> </a:t>
            </a:r>
            <a:r>
              <a:rPr sz="2800" spc="-10" dirty="0">
                <a:latin typeface="Calibri"/>
                <a:cs typeface="Calibri"/>
              </a:rPr>
              <a:t>Sources</a:t>
            </a:r>
            <a:endParaRPr sz="2800">
              <a:latin typeface="Calibri"/>
              <a:cs typeface="Calibri"/>
            </a:endParaRPr>
          </a:p>
          <a:p>
            <a:pPr marL="876300" lvl="1" indent="-406400">
              <a:lnSpc>
                <a:spcPct val="100000"/>
              </a:lnSpc>
              <a:spcBef>
                <a:spcPts val="994"/>
              </a:spcBef>
              <a:buChar char="○"/>
              <a:tabLst>
                <a:tab pos="876300" algn="l"/>
              </a:tabLst>
            </a:pPr>
            <a:r>
              <a:rPr sz="2800" dirty="0">
                <a:latin typeface="Calibri"/>
                <a:cs typeface="Calibri"/>
              </a:rPr>
              <a:t>Does</a:t>
            </a:r>
            <a:r>
              <a:rPr sz="2800" spc="-40" dirty="0">
                <a:latin typeface="Calibri"/>
                <a:cs typeface="Calibri"/>
              </a:rPr>
              <a:t> </a:t>
            </a:r>
            <a:r>
              <a:rPr sz="2800" dirty="0">
                <a:latin typeface="Calibri"/>
                <a:cs typeface="Calibri"/>
              </a:rPr>
              <a:t>it</a:t>
            </a:r>
            <a:r>
              <a:rPr sz="2800" spc="-50" dirty="0">
                <a:latin typeface="Calibri"/>
                <a:cs typeface="Calibri"/>
              </a:rPr>
              <a:t> </a:t>
            </a:r>
            <a:r>
              <a:rPr sz="2800" dirty="0">
                <a:latin typeface="Calibri"/>
                <a:cs typeface="Calibri"/>
              </a:rPr>
              <a:t>fit</a:t>
            </a:r>
            <a:r>
              <a:rPr sz="2800" spc="-30" dirty="0">
                <a:latin typeface="Calibri"/>
                <a:cs typeface="Calibri"/>
              </a:rPr>
              <a:t> </a:t>
            </a:r>
            <a:r>
              <a:rPr sz="2800" dirty="0">
                <a:latin typeface="Calibri"/>
                <a:cs typeface="Calibri"/>
              </a:rPr>
              <a:t>with</a:t>
            </a:r>
            <a:r>
              <a:rPr sz="2800" spc="-40" dirty="0">
                <a:latin typeface="Calibri"/>
                <a:cs typeface="Calibri"/>
              </a:rPr>
              <a:t> </a:t>
            </a:r>
            <a:r>
              <a:rPr sz="2800" spc="-20" dirty="0">
                <a:latin typeface="Calibri"/>
                <a:cs typeface="Calibri"/>
              </a:rPr>
              <a:t>IRA?</a:t>
            </a:r>
            <a:endParaRPr sz="2800">
              <a:latin typeface="Calibri"/>
              <a:cs typeface="Calibri"/>
            </a:endParaRPr>
          </a:p>
          <a:p>
            <a:pPr marL="876300" lvl="1" indent="-406400">
              <a:lnSpc>
                <a:spcPct val="100000"/>
              </a:lnSpc>
              <a:spcBef>
                <a:spcPts val="1010"/>
              </a:spcBef>
              <a:buChar char="○"/>
              <a:tabLst>
                <a:tab pos="876300" algn="l"/>
              </a:tabLst>
            </a:pPr>
            <a:r>
              <a:rPr sz="2800" dirty="0">
                <a:latin typeface="Calibri"/>
                <a:cs typeface="Calibri"/>
              </a:rPr>
              <a:t>How</a:t>
            </a:r>
            <a:r>
              <a:rPr sz="2800" spc="-35" dirty="0">
                <a:latin typeface="Calibri"/>
                <a:cs typeface="Calibri"/>
              </a:rPr>
              <a:t> </a:t>
            </a:r>
            <a:r>
              <a:rPr sz="2800" dirty="0">
                <a:latin typeface="Calibri"/>
                <a:cs typeface="Calibri"/>
              </a:rPr>
              <a:t>quickly</a:t>
            </a:r>
            <a:r>
              <a:rPr sz="2800" spc="-35" dirty="0">
                <a:latin typeface="Calibri"/>
                <a:cs typeface="Calibri"/>
              </a:rPr>
              <a:t> </a:t>
            </a:r>
            <a:r>
              <a:rPr sz="2800" dirty="0">
                <a:latin typeface="Calibri"/>
                <a:cs typeface="Calibri"/>
              </a:rPr>
              <a:t>can</a:t>
            </a:r>
            <a:r>
              <a:rPr sz="2800" spc="-45" dirty="0">
                <a:latin typeface="Calibri"/>
                <a:cs typeface="Calibri"/>
              </a:rPr>
              <a:t> </a:t>
            </a:r>
            <a:r>
              <a:rPr sz="2800" dirty="0">
                <a:latin typeface="Calibri"/>
                <a:cs typeface="Calibri"/>
              </a:rPr>
              <a:t>we</a:t>
            </a:r>
            <a:r>
              <a:rPr sz="2800" spc="-65" dirty="0">
                <a:latin typeface="Calibri"/>
                <a:cs typeface="Calibri"/>
              </a:rPr>
              <a:t> </a:t>
            </a:r>
            <a:r>
              <a:rPr sz="2800" dirty="0">
                <a:latin typeface="Calibri"/>
                <a:cs typeface="Calibri"/>
              </a:rPr>
              <a:t>allocate</a:t>
            </a:r>
            <a:r>
              <a:rPr sz="2800" spc="-60" dirty="0">
                <a:latin typeface="Calibri"/>
                <a:cs typeface="Calibri"/>
              </a:rPr>
              <a:t> </a:t>
            </a:r>
            <a:r>
              <a:rPr sz="2800" dirty="0">
                <a:latin typeface="Calibri"/>
                <a:cs typeface="Calibri"/>
              </a:rPr>
              <a:t>to</a:t>
            </a:r>
            <a:r>
              <a:rPr sz="2800" spc="-55" dirty="0">
                <a:latin typeface="Calibri"/>
                <a:cs typeface="Calibri"/>
              </a:rPr>
              <a:t> </a:t>
            </a:r>
            <a:r>
              <a:rPr sz="2800" dirty="0">
                <a:latin typeface="Calibri"/>
                <a:cs typeface="Calibri"/>
              </a:rPr>
              <a:t>start</a:t>
            </a:r>
            <a:r>
              <a:rPr sz="2800" spc="-35" dirty="0">
                <a:latin typeface="Calibri"/>
                <a:cs typeface="Calibri"/>
              </a:rPr>
              <a:t> </a:t>
            </a:r>
            <a:r>
              <a:rPr sz="2800" dirty="0">
                <a:latin typeface="Calibri"/>
                <a:cs typeface="Calibri"/>
              </a:rPr>
              <a:t>in</a:t>
            </a:r>
            <a:r>
              <a:rPr sz="2800" spc="-45" dirty="0">
                <a:latin typeface="Calibri"/>
                <a:cs typeface="Calibri"/>
              </a:rPr>
              <a:t> </a:t>
            </a:r>
            <a:r>
              <a:rPr sz="2800" spc="-25" dirty="0">
                <a:latin typeface="Calibri"/>
                <a:cs typeface="Calibri"/>
              </a:rPr>
              <a:t>FY-23</a:t>
            </a:r>
            <a:endParaRPr sz="2800">
              <a:latin typeface="Calibri"/>
              <a:cs typeface="Calibri"/>
            </a:endParaRPr>
          </a:p>
          <a:p>
            <a:pPr marL="419100" indent="-406400">
              <a:lnSpc>
                <a:spcPct val="100000"/>
              </a:lnSpc>
              <a:spcBef>
                <a:spcPts val="994"/>
              </a:spcBef>
              <a:buChar char="●"/>
              <a:tabLst>
                <a:tab pos="419100" algn="l"/>
              </a:tabLst>
            </a:pPr>
            <a:r>
              <a:rPr sz="2800" spc="-10" dirty="0">
                <a:latin typeface="Calibri"/>
                <a:cs typeface="Calibri"/>
              </a:rPr>
              <a:t>Engineering</a:t>
            </a:r>
            <a:endParaRPr sz="2800">
              <a:latin typeface="Calibri"/>
              <a:cs typeface="Calibri"/>
            </a:endParaRPr>
          </a:p>
          <a:p>
            <a:pPr marL="876300" lvl="1" indent="-406400">
              <a:lnSpc>
                <a:spcPct val="100000"/>
              </a:lnSpc>
              <a:spcBef>
                <a:spcPts val="994"/>
              </a:spcBef>
              <a:buChar char="○"/>
              <a:tabLst>
                <a:tab pos="876300" algn="l"/>
              </a:tabLst>
            </a:pPr>
            <a:r>
              <a:rPr sz="2800" dirty="0">
                <a:latin typeface="Calibri"/>
                <a:cs typeface="Calibri"/>
              </a:rPr>
              <a:t>How</a:t>
            </a:r>
            <a:r>
              <a:rPr sz="2800" spc="-70" dirty="0">
                <a:latin typeface="Calibri"/>
                <a:cs typeface="Calibri"/>
              </a:rPr>
              <a:t> </a:t>
            </a:r>
            <a:r>
              <a:rPr sz="2800" dirty="0">
                <a:latin typeface="Calibri"/>
                <a:cs typeface="Calibri"/>
              </a:rPr>
              <a:t>does</a:t>
            </a:r>
            <a:r>
              <a:rPr sz="2800" spc="-75" dirty="0">
                <a:latin typeface="Calibri"/>
                <a:cs typeface="Calibri"/>
              </a:rPr>
              <a:t> </a:t>
            </a:r>
            <a:r>
              <a:rPr sz="2800" dirty="0">
                <a:latin typeface="Calibri"/>
                <a:cs typeface="Calibri"/>
              </a:rPr>
              <a:t>the</a:t>
            </a:r>
            <a:r>
              <a:rPr sz="2800" spc="-70" dirty="0">
                <a:latin typeface="Calibri"/>
                <a:cs typeface="Calibri"/>
              </a:rPr>
              <a:t> </a:t>
            </a:r>
            <a:r>
              <a:rPr sz="2800" dirty="0">
                <a:latin typeface="Calibri"/>
                <a:cs typeface="Calibri"/>
              </a:rPr>
              <a:t>Azure</a:t>
            </a:r>
            <a:r>
              <a:rPr sz="2800" spc="-70" dirty="0">
                <a:latin typeface="Calibri"/>
                <a:cs typeface="Calibri"/>
              </a:rPr>
              <a:t> </a:t>
            </a:r>
            <a:r>
              <a:rPr sz="2800" dirty="0">
                <a:latin typeface="Calibri"/>
                <a:cs typeface="Calibri"/>
              </a:rPr>
              <a:t>CRADA</a:t>
            </a:r>
            <a:r>
              <a:rPr sz="2800" spc="-70" dirty="0">
                <a:latin typeface="Calibri"/>
                <a:cs typeface="Calibri"/>
              </a:rPr>
              <a:t> </a:t>
            </a:r>
            <a:r>
              <a:rPr sz="2800" dirty="0">
                <a:latin typeface="Calibri"/>
                <a:cs typeface="Calibri"/>
              </a:rPr>
              <a:t>potentially</a:t>
            </a:r>
            <a:r>
              <a:rPr sz="2800" spc="-70" dirty="0">
                <a:latin typeface="Calibri"/>
                <a:cs typeface="Calibri"/>
              </a:rPr>
              <a:t> </a:t>
            </a:r>
            <a:r>
              <a:rPr sz="2800" dirty="0">
                <a:latin typeface="Calibri"/>
                <a:cs typeface="Calibri"/>
              </a:rPr>
              <a:t>support</a:t>
            </a:r>
            <a:r>
              <a:rPr sz="2800" spc="-40" dirty="0">
                <a:latin typeface="Calibri"/>
                <a:cs typeface="Calibri"/>
              </a:rPr>
              <a:t> </a:t>
            </a:r>
            <a:r>
              <a:rPr sz="2800" spc="-10" dirty="0">
                <a:latin typeface="Calibri"/>
                <a:cs typeface="Calibri"/>
              </a:rPr>
              <a:t>this?</a:t>
            </a:r>
            <a:endParaRPr sz="2800">
              <a:latin typeface="Calibri"/>
              <a:cs typeface="Calibri"/>
            </a:endParaRPr>
          </a:p>
          <a:p>
            <a:pPr marL="419100" indent="-406400">
              <a:lnSpc>
                <a:spcPct val="100000"/>
              </a:lnSpc>
              <a:spcBef>
                <a:spcPts val="1010"/>
              </a:spcBef>
              <a:buChar char="●"/>
              <a:tabLst>
                <a:tab pos="419100" algn="l"/>
              </a:tabLst>
            </a:pPr>
            <a:r>
              <a:rPr sz="2800" dirty="0">
                <a:latin typeface="Calibri"/>
                <a:cs typeface="Calibri"/>
              </a:rPr>
              <a:t>Agile</a:t>
            </a:r>
            <a:r>
              <a:rPr sz="2800" spc="-90" dirty="0">
                <a:latin typeface="Calibri"/>
                <a:cs typeface="Calibri"/>
              </a:rPr>
              <a:t> </a:t>
            </a:r>
            <a:r>
              <a:rPr sz="2800" spc="-10" dirty="0">
                <a:latin typeface="Calibri"/>
                <a:cs typeface="Calibri"/>
              </a:rPr>
              <a:t>development</a:t>
            </a:r>
            <a:r>
              <a:rPr sz="2800" spc="-65" dirty="0">
                <a:latin typeface="Calibri"/>
                <a:cs typeface="Calibri"/>
              </a:rPr>
              <a:t> </a:t>
            </a:r>
            <a:r>
              <a:rPr sz="2800" dirty="0">
                <a:latin typeface="Calibri"/>
                <a:cs typeface="Calibri"/>
              </a:rPr>
              <a:t>with</a:t>
            </a:r>
            <a:r>
              <a:rPr sz="2800" spc="-75" dirty="0">
                <a:latin typeface="Calibri"/>
                <a:cs typeface="Calibri"/>
              </a:rPr>
              <a:t> </a:t>
            </a:r>
            <a:r>
              <a:rPr sz="2800" dirty="0">
                <a:latin typeface="Calibri"/>
                <a:cs typeface="Calibri"/>
              </a:rPr>
              <a:t>designated</a:t>
            </a:r>
            <a:r>
              <a:rPr sz="2800" spc="-70" dirty="0">
                <a:latin typeface="Calibri"/>
                <a:cs typeface="Calibri"/>
              </a:rPr>
              <a:t> </a:t>
            </a:r>
            <a:r>
              <a:rPr sz="2800" spc="-10" dirty="0">
                <a:latin typeface="Calibri"/>
                <a:cs typeface="Calibri"/>
              </a:rPr>
              <a:t>stakeholders</a:t>
            </a:r>
            <a:endParaRPr sz="2800">
              <a:latin typeface="Calibri"/>
              <a:cs typeface="Calibri"/>
            </a:endParaRPr>
          </a:p>
          <a:p>
            <a:pPr marL="419100" marR="5080" indent="-407034">
              <a:lnSpc>
                <a:spcPct val="100000"/>
              </a:lnSpc>
              <a:spcBef>
                <a:spcPts val="994"/>
              </a:spcBef>
              <a:buChar char="●"/>
              <a:tabLst>
                <a:tab pos="419100" algn="l"/>
              </a:tabLst>
            </a:pPr>
            <a:r>
              <a:rPr sz="2800" dirty="0">
                <a:latin typeface="Calibri"/>
                <a:cs typeface="Calibri"/>
              </a:rPr>
              <a:t>Evaluate</a:t>
            </a:r>
            <a:r>
              <a:rPr sz="2800" spc="-90" dirty="0">
                <a:latin typeface="Calibri"/>
                <a:cs typeface="Calibri"/>
              </a:rPr>
              <a:t> </a:t>
            </a:r>
            <a:r>
              <a:rPr sz="2800" dirty="0">
                <a:latin typeface="Calibri"/>
                <a:cs typeface="Calibri"/>
              </a:rPr>
              <a:t>lessons</a:t>
            </a:r>
            <a:r>
              <a:rPr sz="2800" spc="-70" dirty="0">
                <a:latin typeface="Calibri"/>
                <a:cs typeface="Calibri"/>
              </a:rPr>
              <a:t> </a:t>
            </a:r>
            <a:r>
              <a:rPr sz="2800" dirty="0">
                <a:latin typeface="Calibri"/>
                <a:cs typeface="Calibri"/>
              </a:rPr>
              <a:t>learned</a:t>
            </a:r>
            <a:r>
              <a:rPr sz="2800" spc="-80" dirty="0">
                <a:latin typeface="Calibri"/>
                <a:cs typeface="Calibri"/>
              </a:rPr>
              <a:t> </a:t>
            </a:r>
            <a:r>
              <a:rPr sz="2800" dirty="0">
                <a:latin typeface="Calibri"/>
                <a:cs typeface="Calibri"/>
              </a:rPr>
              <a:t>and</a:t>
            </a:r>
            <a:r>
              <a:rPr sz="2800" spc="-75" dirty="0">
                <a:latin typeface="Calibri"/>
                <a:cs typeface="Calibri"/>
              </a:rPr>
              <a:t> </a:t>
            </a:r>
            <a:r>
              <a:rPr sz="2800" dirty="0">
                <a:latin typeface="Calibri"/>
                <a:cs typeface="Calibri"/>
              </a:rPr>
              <a:t>explore</a:t>
            </a:r>
            <a:r>
              <a:rPr sz="2800" spc="-85" dirty="0">
                <a:latin typeface="Calibri"/>
                <a:cs typeface="Calibri"/>
              </a:rPr>
              <a:t> </a:t>
            </a:r>
            <a:r>
              <a:rPr sz="2800" dirty="0">
                <a:latin typeface="Calibri"/>
                <a:cs typeface="Calibri"/>
              </a:rPr>
              <a:t>expanding</a:t>
            </a:r>
            <a:r>
              <a:rPr sz="2800" spc="-55" dirty="0">
                <a:latin typeface="Calibri"/>
                <a:cs typeface="Calibri"/>
              </a:rPr>
              <a:t> </a:t>
            </a:r>
            <a:r>
              <a:rPr sz="2800" dirty="0">
                <a:latin typeface="Calibri"/>
                <a:cs typeface="Calibri"/>
              </a:rPr>
              <a:t>the</a:t>
            </a:r>
            <a:r>
              <a:rPr sz="2800" spc="-75" dirty="0">
                <a:latin typeface="Calibri"/>
                <a:cs typeface="Calibri"/>
              </a:rPr>
              <a:t> </a:t>
            </a:r>
            <a:r>
              <a:rPr sz="2800" dirty="0">
                <a:latin typeface="Calibri"/>
                <a:cs typeface="Calibri"/>
              </a:rPr>
              <a:t>concepts</a:t>
            </a:r>
            <a:r>
              <a:rPr sz="2800" spc="-65" dirty="0">
                <a:latin typeface="Calibri"/>
                <a:cs typeface="Calibri"/>
              </a:rPr>
              <a:t> </a:t>
            </a:r>
            <a:r>
              <a:rPr sz="2800" dirty="0">
                <a:latin typeface="Calibri"/>
                <a:cs typeface="Calibri"/>
              </a:rPr>
              <a:t>to</a:t>
            </a:r>
            <a:r>
              <a:rPr sz="2800" spc="-90" dirty="0">
                <a:latin typeface="Calibri"/>
                <a:cs typeface="Calibri"/>
              </a:rPr>
              <a:t> </a:t>
            </a:r>
            <a:r>
              <a:rPr sz="2800" spc="-25" dirty="0">
                <a:latin typeface="Calibri"/>
                <a:cs typeface="Calibri"/>
              </a:rPr>
              <a:t>the </a:t>
            </a:r>
            <a:r>
              <a:rPr sz="2800" dirty="0">
                <a:latin typeface="Calibri"/>
                <a:cs typeface="Calibri"/>
              </a:rPr>
              <a:t>rest</a:t>
            </a:r>
            <a:r>
              <a:rPr sz="2800" spc="-30" dirty="0">
                <a:latin typeface="Calibri"/>
                <a:cs typeface="Calibri"/>
              </a:rPr>
              <a:t> </a:t>
            </a:r>
            <a:r>
              <a:rPr sz="2800" dirty="0">
                <a:latin typeface="Calibri"/>
                <a:cs typeface="Calibri"/>
              </a:rPr>
              <a:t>of</a:t>
            </a:r>
            <a:r>
              <a:rPr sz="2800" spc="-40" dirty="0">
                <a:latin typeface="Calibri"/>
                <a:cs typeface="Calibri"/>
              </a:rPr>
              <a:t> </a:t>
            </a:r>
            <a:r>
              <a:rPr sz="2800" spc="-20" dirty="0">
                <a:latin typeface="Calibri"/>
                <a:cs typeface="Calibri"/>
              </a:rPr>
              <a:t>NOAA</a:t>
            </a:r>
            <a:endParaRPr sz="2800">
              <a:latin typeface="Calibri"/>
              <a:cs typeface="Calibri"/>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75"/>
              </a:lnSpc>
            </a:pPr>
            <a:r>
              <a:rPr dirty="0"/>
              <a:t>National</a:t>
            </a:r>
            <a:r>
              <a:rPr spc="-25" dirty="0"/>
              <a:t> </a:t>
            </a:r>
            <a:r>
              <a:rPr dirty="0"/>
              <a:t>Oceanic</a:t>
            </a:r>
            <a:r>
              <a:rPr spc="15" dirty="0"/>
              <a:t> </a:t>
            </a:r>
            <a:r>
              <a:rPr dirty="0"/>
              <a:t>and</a:t>
            </a:r>
            <a:r>
              <a:rPr spc="-10" dirty="0"/>
              <a:t> </a:t>
            </a:r>
            <a:r>
              <a:rPr dirty="0"/>
              <a:t>Atmospheric</a:t>
            </a:r>
            <a:r>
              <a:rPr spc="-20" dirty="0"/>
              <a:t> </a:t>
            </a:r>
            <a:r>
              <a:rPr dirty="0"/>
              <a:t>Administration</a:t>
            </a:r>
            <a:r>
              <a:rPr spc="250" dirty="0"/>
              <a:t> </a:t>
            </a:r>
            <a:r>
              <a:rPr dirty="0">
                <a:latin typeface="Cambria Math"/>
                <a:cs typeface="Cambria Math"/>
              </a:rPr>
              <a:t>⎸</a:t>
            </a:r>
            <a:r>
              <a:rPr dirty="0"/>
              <a:t>National</a:t>
            </a:r>
            <a:r>
              <a:rPr spc="-15" dirty="0"/>
              <a:t> </a:t>
            </a:r>
            <a:r>
              <a:rPr dirty="0"/>
              <a:t>Centers</a:t>
            </a:r>
            <a:r>
              <a:rPr spc="-20" dirty="0"/>
              <a:t> </a:t>
            </a:r>
            <a:r>
              <a:rPr dirty="0"/>
              <a:t>for</a:t>
            </a:r>
            <a:r>
              <a:rPr spc="-5" dirty="0"/>
              <a:t> </a:t>
            </a:r>
            <a:r>
              <a:rPr dirty="0"/>
              <a:t>Environmental</a:t>
            </a:r>
            <a:r>
              <a:rPr spc="-25" dirty="0"/>
              <a:t> </a:t>
            </a:r>
            <a:r>
              <a:rPr spc="-10" dirty="0"/>
              <a:t>Information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spc="-25" dirty="0"/>
              <a:t>19</a:t>
            </a:fld>
            <a:endParaRPr spc="-25" dirty="0"/>
          </a:p>
        </p:txBody>
      </p:sp>
      <p:sp>
        <p:nvSpPr>
          <p:cNvPr id="3" name="object 3"/>
          <p:cNvSpPr txBox="1">
            <a:spLocks noGrp="1"/>
          </p:cNvSpPr>
          <p:nvPr>
            <p:ph type="title"/>
          </p:nvPr>
        </p:nvSpPr>
        <p:spPr>
          <a:xfrm>
            <a:off x="4888820" y="263590"/>
            <a:ext cx="2233295" cy="619760"/>
          </a:xfrm>
          <a:prstGeom prst="rect">
            <a:avLst/>
          </a:prstGeom>
        </p:spPr>
        <p:txBody>
          <a:bodyPr vert="horz" wrap="square" lIns="0" tIns="12700" rIns="0" bIns="0" rtlCol="0">
            <a:spAutoFit/>
          </a:bodyPr>
          <a:lstStyle/>
          <a:p>
            <a:pPr marL="12700">
              <a:lnSpc>
                <a:spcPct val="100000"/>
              </a:lnSpc>
              <a:spcBef>
                <a:spcPts val="100"/>
              </a:spcBef>
            </a:pPr>
            <a:r>
              <a:rPr sz="3900" b="1" dirty="0">
                <a:solidFill>
                  <a:srgbClr val="2F7AF3"/>
                </a:solidFill>
                <a:latin typeface="Calibri"/>
                <a:cs typeface="Calibri"/>
              </a:rPr>
              <a:t>Next </a:t>
            </a:r>
            <a:r>
              <a:rPr sz="3900" b="1" spc="-10" dirty="0">
                <a:solidFill>
                  <a:srgbClr val="2F7AF3"/>
                </a:solidFill>
                <a:latin typeface="Calibri"/>
                <a:cs typeface="Calibri"/>
              </a:rPr>
              <a:t>Steps</a:t>
            </a:r>
            <a:endParaRPr sz="39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66555" rIns="0" bIns="0" rtlCol="0">
            <a:spAutoFit/>
          </a:bodyPr>
          <a:lstStyle/>
          <a:p>
            <a:pPr marL="40640">
              <a:lnSpc>
                <a:spcPct val="100000"/>
              </a:lnSpc>
              <a:spcBef>
                <a:spcPts val="100"/>
              </a:spcBef>
            </a:pPr>
            <a:r>
              <a:rPr sz="3900" b="1" dirty="0">
                <a:solidFill>
                  <a:srgbClr val="2F7AF3"/>
                </a:solidFill>
                <a:latin typeface="Calibri"/>
                <a:cs typeface="Calibri"/>
              </a:rPr>
              <a:t>Statement</a:t>
            </a:r>
            <a:r>
              <a:rPr sz="3900" b="1" spc="-30" dirty="0">
                <a:solidFill>
                  <a:srgbClr val="2F7AF3"/>
                </a:solidFill>
                <a:latin typeface="Calibri"/>
                <a:cs typeface="Calibri"/>
              </a:rPr>
              <a:t> </a:t>
            </a:r>
            <a:r>
              <a:rPr sz="3900" b="1" dirty="0">
                <a:solidFill>
                  <a:srgbClr val="2F7AF3"/>
                </a:solidFill>
                <a:latin typeface="Calibri"/>
                <a:cs typeface="Calibri"/>
              </a:rPr>
              <a:t>of Need:</a:t>
            </a:r>
            <a:r>
              <a:rPr sz="3900" b="1" spc="-10" dirty="0">
                <a:solidFill>
                  <a:srgbClr val="2F7AF3"/>
                </a:solidFill>
                <a:latin typeface="Calibri"/>
                <a:cs typeface="Calibri"/>
              </a:rPr>
              <a:t> </a:t>
            </a:r>
            <a:r>
              <a:rPr sz="3900" b="1" dirty="0">
                <a:solidFill>
                  <a:srgbClr val="2F7AF3"/>
                </a:solidFill>
                <a:latin typeface="Calibri"/>
                <a:cs typeface="Calibri"/>
              </a:rPr>
              <a:t>NOAA Fisheries</a:t>
            </a:r>
            <a:r>
              <a:rPr sz="3900" b="1" spc="-35" dirty="0">
                <a:solidFill>
                  <a:srgbClr val="2F7AF3"/>
                </a:solidFill>
                <a:latin typeface="Calibri"/>
                <a:cs typeface="Calibri"/>
              </a:rPr>
              <a:t> </a:t>
            </a:r>
            <a:r>
              <a:rPr sz="3900" b="1" dirty="0">
                <a:solidFill>
                  <a:srgbClr val="2F7AF3"/>
                </a:solidFill>
                <a:latin typeface="Calibri"/>
                <a:cs typeface="Calibri"/>
              </a:rPr>
              <a:t>Data</a:t>
            </a:r>
            <a:r>
              <a:rPr sz="3900" b="1" spc="10" dirty="0">
                <a:solidFill>
                  <a:srgbClr val="2F7AF3"/>
                </a:solidFill>
                <a:latin typeface="Calibri"/>
                <a:cs typeface="Calibri"/>
              </a:rPr>
              <a:t> </a:t>
            </a:r>
            <a:r>
              <a:rPr sz="3900" b="1" spc="-10" dirty="0">
                <a:solidFill>
                  <a:srgbClr val="2F7AF3"/>
                </a:solidFill>
                <a:latin typeface="Calibri"/>
                <a:cs typeface="Calibri"/>
              </a:rPr>
              <a:t>Management</a:t>
            </a:r>
            <a:endParaRPr sz="3900" dirty="0">
              <a:latin typeface="Calibri"/>
              <a:cs typeface="Calibri"/>
            </a:endParaRPr>
          </a:p>
        </p:txBody>
      </p:sp>
      <p:sp>
        <p:nvSpPr>
          <p:cNvPr id="3" name="object 3"/>
          <p:cNvSpPr txBox="1"/>
          <p:nvPr/>
        </p:nvSpPr>
        <p:spPr>
          <a:xfrm>
            <a:off x="722975" y="1430513"/>
            <a:ext cx="5404485" cy="3966845"/>
          </a:xfrm>
          <a:prstGeom prst="rect">
            <a:avLst/>
          </a:prstGeom>
        </p:spPr>
        <p:txBody>
          <a:bodyPr vert="horz" wrap="square" lIns="0" tIns="93345" rIns="0" bIns="0" rtlCol="0">
            <a:spAutoFit/>
          </a:bodyPr>
          <a:lstStyle/>
          <a:p>
            <a:pPr marL="12700">
              <a:lnSpc>
                <a:spcPct val="100000"/>
              </a:lnSpc>
              <a:spcBef>
                <a:spcPts val="735"/>
              </a:spcBef>
            </a:pPr>
            <a:r>
              <a:rPr sz="1500" dirty="0">
                <a:latin typeface="Calibri"/>
                <a:cs typeface="Calibri"/>
              </a:rPr>
              <a:t>NOAA</a:t>
            </a:r>
            <a:r>
              <a:rPr sz="1500" spc="-40" dirty="0">
                <a:latin typeface="Calibri"/>
                <a:cs typeface="Calibri"/>
              </a:rPr>
              <a:t> </a:t>
            </a:r>
            <a:r>
              <a:rPr sz="1500" dirty="0">
                <a:latin typeface="Calibri"/>
                <a:cs typeface="Calibri"/>
              </a:rPr>
              <a:t>Fisheries</a:t>
            </a:r>
            <a:r>
              <a:rPr sz="1500" spc="5" dirty="0">
                <a:latin typeface="Calibri"/>
                <a:cs typeface="Calibri"/>
              </a:rPr>
              <a:t> </a:t>
            </a:r>
            <a:r>
              <a:rPr sz="1500" spc="-10" dirty="0">
                <a:latin typeface="Calibri"/>
                <a:cs typeface="Calibri"/>
              </a:rPr>
              <a:t>Needs:</a:t>
            </a:r>
            <a:endParaRPr sz="1500" dirty="0">
              <a:latin typeface="Calibri"/>
              <a:cs typeface="Calibri"/>
            </a:endParaRPr>
          </a:p>
          <a:p>
            <a:pPr marL="469265" indent="-335280">
              <a:lnSpc>
                <a:spcPct val="100000"/>
              </a:lnSpc>
              <a:spcBef>
                <a:spcPts val="635"/>
              </a:spcBef>
              <a:buChar char="●"/>
              <a:tabLst>
                <a:tab pos="469265" algn="l"/>
              </a:tabLst>
            </a:pPr>
            <a:r>
              <a:rPr sz="1500" dirty="0">
                <a:latin typeface="Calibri"/>
                <a:cs typeface="Calibri"/>
              </a:rPr>
              <a:t>Getting</a:t>
            </a:r>
            <a:r>
              <a:rPr sz="1500" spc="-20" dirty="0">
                <a:latin typeface="Calibri"/>
                <a:cs typeface="Calibri"/>
              </a:rPr>
              <a:t> </a:t>
            </a:r>
            <a:r>
              <a:rPr sz="1500" dirty="0">
                <a:latin typeface="Calibri"/>
                <a:cs typeface="Calibri"/>
              </a:rPr>
              <a:t>people</a:t>
            </a:r>
            <a:r>
              <a:rPr sz="1500" spc="-15" dirty="0">
                <a:latin typeface="Calibri"/>
                <a:cs typeface="Calibri"/>
              </a:rPr>
              <a:t> </a:t>
            </a:r>
            <a:r>
              <a:rPr sz="1500" dirty="0">
                <a:latin typeface="Calibri"/>
                <a:cs typeface="Calibri"/>
              </a:rPr>
              <a:t>to</a:t>
            </a:r>
            <a:r>
              <a:rPr sz="1500" spc="-10" dirty="0">
                <a:latin typeface="Calibri"/>
                <a:cs typeface="Calibri"/>
              </a:rPr>
              <a:t> </a:t>
            </a:r>
            <a:r>
              <a:rPr sz="1500" dirty="0">
                <a:latin typeface="Calibri"/>
                <a:cs typeface="Calibri"/>
              </a:rPr>
              <a:t>move</a:t>
            </a:r>
            <a:r>
              <a:rPr sz="1500" spc="-15" dirty="0">
                <a:latin typeface="Calibri"/>
                <a:cs typeface="Calibri"/>
              </a:rPr>
              <a:t> </a:t>
            </a:r>
            <a:r>
              <a:rPr sz="1500" dirty="0">
                <a:latin typeface="Calibri"/>
                <a:cs typeface="Calibri"/>
              </a:rPr>
              <a:t>to</a:t>
            </a:r>
            <a:r>
              <a:rPr sz="1500" spc="-10" dirty="0">
                <a:latin typeface="Calibri"/>
                <a:cs typeface="Calibri"/>
              </a:rPr>
              <a:t> </a:t>
            </a:r>
            <a:r>
              <a:rPr sz="1500" dirty="0">
                <a:latin typeface="Calibri"/>
                <a:cs typeface="Calibri"/>
              </a:rPr>
              <a:t>and</a:t>
            </a:r>
            <a:r>
              <a:rPr sz="1500" spc="-20" dirty="0">
                <a:latin typeface="Calibri"/>
                <a:cs typeface="Calibri"/>
              </a:rPr>
              <a:t> </a:t>
            </a:r>
            <a:r>
              <a:rPr sz="1500" dirty="0">
                <a:latin typeface="Calibri"/>
                <a:cs typeface="Calibri"/>
              </a:rPr>
              <a:t>leverage</a:t>
            </a:r>
            <a:r>
              <a:rPr sz="1500" spc="-15" dirty="0">
                <a:latin typeface="Calibri"/>
                <a:cs typeface="Calibri"/>
              </a:rPr>
              <a:t> </a:t>
            </a:r>
            <a:r>
              <a:rPr sz="1500" dirty="0">
                <a:latin typeface="Calibri"/>
                <a:cs typeface="Calibri"/>
              </a:rPr>
              <a:t>the</a:t>
            </a:r>
            <a:r>
              <a:rPr sz="1500" spc="-10" dirty="0">
                <a:latin typeface="Calibri"/>
                <a:cs typeface="Calibri"/>
              </a:rPr>
              <a:t> Cloud</a:t>
            </a:r>
            <a:endParaRPr sz="1500" dirty="0">
              <a:latin typeface="Calibri"/>
              <a:cs typeface="Calibri"/>
            </a:endParaRPr>
          </a:p>
          <a:p>
            <a:pPr marL="469900" marR="110489" indent="-335280">
              <a:lnSpc>
                <a:spcPct val="80000"/>
              </a:lnSpc>
              <a:spcBef>
                <a:spcPts val="1010"/>
              </a:spcBef>
              <a:buChar char="●"/>
              <a:tabLst>
                <a:tab pos="469900" algn="l"/>
              </a:tabLst>
            </a:pPr>
            <a:r>
              <a:rPr sz="1500" dirty="0">
                <a:latin typeface="Calibri"/>
                <a:cs typeface="Calibri"/>
              </a:rPr>
              <a:t>Improving</a:t>
            </a:r>
            <a:r>
              <a:rPr sz="1500" spc="-40" dirty="0">
                <a:latin typeface="Calibri"/>
                <a:cs typeface="Calibri"/>
              </a:rPr>
              <a:t> </a:t>
            </a:r>
            <a:r>
              <a:rPr sz="1500" dirty="0">
                <a:latin typeface="Calibri"/>
                <a:cs typeface="Calibri"/>
              </a:rPr>
              <a:t>independent</a:t>
            </a:r>
            <a:r>
              <a:rPr sz="1500" spc="-10" dirty="0">
                <a:latin typeface="Calibri"/>
                <a:cs typeface="Calibri"/>
              </a:rPr>
              <a:t> </a:t>
            </a:r>
            <a:r>
              <a:rPr sz="1500" dirty="0">
                <a:latin typeface="Calibri"/>
                <a:cs typeface="Calibri"/>
              </a:rPr>
              <a:t>understandability</a:t>
            </a:r>
            <a:r>
              <a:rPr sz="1500" spc="-35" dirty="0">
                <a:latin typeface="Calibri"/>
                <a:cs typeface="Calibri"/>
              </a:rPr>
              <a:t> </a:t>
            </a:r>
            <a:r>
              <a:rPr sz="1500" dirty="0">
                <a:latin typeface="Calibri"/>
                <a:cs typeface="Calibri"/>
              </a:rPr>
              <a:t>and</a:t>
            </a:r>
            <a:r>
              <a:rPr sz="1500" spc="-10" dirty="0">
                <a:latin typeface="Calibri"/>
                <a:cs typeface="Calibri"/>
              </a:rPr>
              <a:t> interoperability </a:t>
            </a:r>
            <a:r>
              <a:rPr sz="1500" dirty="0">
                <a:latin typeface="Calibri"/>
                <a:cs typeface="Calibri"/>
              </a:rPr>
              <a:t>across</a:t>
            </a:r>
            <a:r>
              <a:rPr sz="1500" spc="-20" dirty="0">
                <a:latin typeface="Calibri"/>
                <a:cs typeface="Calibri"/>
              </a:rPr>
              <a:t> </a:t>
            </a:r>
            <a:r>
              <a:rPr lang="en-US" sz="1500" dirty="0">
                <a:latin typeface="Calibri"/>
                <a:cs typeface="Calibri"/>
              </a:rPr>
              <a:t>NMFS</a:t>
            </a:r>
            <a:r>
              <a:rPr sz="1500" spc="10" dirty="0">
                <a:latin typeface="Calibri"/>
                <a:cs typeface="Calibri"/>
              </a:rPr>
              <a:t> </a:t>
            </a:r>
            <a:r>
              <a:rPr sz="1500" dirty="0">
                <a:latin typeface="Calibri"/>
                <a:cs typeface="Calibri"/>
              </a:rPr>
              <a:t>as</a:t>
            </a:r>
            <a:r>
              <a:rPr sz="1500" spc="-20" dirty="0">
                <a:latin typeface="Calibri"/>
                <a:cs typeface="Calibri"/>
              </a:rPr>
              <a:t> </a:t>
            </a:r>
            <a:r>
              <a:rPr sz="1500" dirty="0">
                <a:latin typeface="Calibri"/>
                <a:cs typeface="Calibri"/>
              </a:rPr>
              <a:t>data</a:t>
            </a:r>
            <a:r>
              <a:rPr sz="1500" spc="-15" dirty="0">
                <a:latin typeface="Calibri"/>
                <a:cs typeface="Calibri"/>
              </a:rPr>
              <a:t> </a:t>
            </a:r>
            <a:r>
              <a:rPr sz="1500" dirty="0">
                <a:latin typeface="Calibri"/>
                <a:cs typeface="Calibri"/>
              </a:rPr>
              <a:t>are</a:t>
            </a:r>
            <a:r>
              <a:rPr sz="1500" spc="-25" dirty="0">
                <a:latin typeface="Calibri"/>
                <a:cs typeface="Calibri"/>
              </a:rPr>
              <a:t> </a:t>
            </a:r>
            <a:r>
              <a:rPr sz="1500" dirty="0">
                <a:latin typeface="Calibri"/>
                <a:cs typeface="Calibri"/>
              </a:rPr>
              <a:t>collected</a:t>
            </a:r>
            <a:r>
              <a:rPr sz="1500" spc="10" dirty="0">
                <a:latin typeface="Calibri"/>
                <a:cs typeface="Calibri"/>
              </a:rPr>
              <a:t> </a:t>
            </a:r>
            <a:r>
              <a:rPr sz="1500" dirty="0">
                <a:latin typeface="Calibri"/>
                <a:cs typeface="Calibri"/>
              </a:rPr>
              <a:t>and</a:t>
            </a:r>
            <a:r>
              <a:rPr sz="1500" spc="-20" dirty="0">
                <a:latin typeface="Calibri"/>
                <a:cs typeface="Calibri"/>
              </a:rPr>
              <a:t> </a:t>
            </a:r>
            <a:r>
              <a:rPr sz="1500" dirty="0">
                <a:latin typeface="Calibri"/>
                <a:cs typeface="Calibri"/>
              </a:rPr>
              <a:t>managed</a:t>
            </a:r>
            <a:r>
              <a:rPr sz="1500" spc="-25" dirty="0">
                <a:latin typeface="Calibri"/>
                <a:cs typeface="Calibri"/>
              </a:rPr>
              <a:t> </a:t>
            </a:r>
            <a:r>
              <a:rPr sz="1500" dirty="0">
                <a:latin typeface="Calibri"/>
                <a:cs typeface="Calibri"/>
              </a:rPr>
              <a:t>in </a:t>
            </a:r>
            <a:r>
              <a:rPr sz="1500" spc="-10" dirty="0">
                <a:latin typeface="Calibri"/>
                <a:cs typeface="Calibri"/>
              </a:rPr>
              <a:t>unique </a:t>
            </a:r>
            <a:r>
              <a:rPr sz="1500" dirty="0">
                <a:latin typeface="Calibri"/>
                <a:cs typeface="Calibri"/>
              </a:rPr>
              <a:t>formats</a:t>
            </a:r>
            <a:r>
              <a:rPr sz="1500" spc="-15" dirty="0">
                <a:latin typeface="Calibri"/>
                <a:cs typeface="Calibri"/>
              </a:rPr>
              <a:t> </a:t>
            </a:r>
            <a:r>
              <a:rPr sz="1500" dirty="0">
                <a:latin typeface="Calibri"/>
                <a:cs typeface="Calibri"/>
              </a:rPr>
              <a:t>and</a:t>
            </a:r>
            <a:r>
              <a:rPr sz="1500" spc="-15" dirty="0">
                <a:latin typeface="Calibri"/>
                <a:cs typeface="Calibri"/>
              </a:rPr>
              <a:t> </a:t>
            </a:r>
            <a:r>
              <a:rPr sz="1500" spc="-10" dirty="0">
                <a:latin typeface="Calibri"/>
                <a:cs typeface="Calibri"/>
              </a:rPr>
              <a:t>variables</a:t>
            </a:r>
            <a:endParaRPr sz="1500" dirty="0">
              <a:latin typeface="Calibri"/>
              <a:cs typeface="Calibri"/>
            </a:endParaRPr>
          </a:p>
          <a:p>
            <a:pPr marL="469900" marR="212725" indent="-335280">
              <a:lnSpc>
                <a:spcPct val="80000"/>
              </a:lnSpc>
              <a:spcBef>
                <a:spcPts val="994"/>
              </a:spcBef>
              <a:buChar char="●"/>
              <a:tabLst>
                <a:tab pos="469900" algn="l"/>
              </a:tabLst>
            </a:pPr>
            <a:r>
              <a:rPr sz="1500" dirty="0">
                <a:latin typeface="Calibri"/>
                <a:cs typeface="Calibri"/>
              </a:rPr>
              <a:t>Appropriately</a:t>
            </a:r>
            <a:r>
              <a:rPr sz="1500" spc="-40" dirty="0">
                <a:latin typeface="Calibri"/>
                <a:cs typeface="Calibri"/>
              </a:rPr>
              <a:t> </a:t>
            </a:r>
            <a:r>
              <a:rPr sz="1500" dirty="0">
                <a:latin typeface="Calibri"/>
                <a:cs typeface="Calibri"/>
              </a:rPr>
              <a:t>handling</a:t>
            </a:r>
            <a:r>
              <a:rPr sz="1500" spc="-35" dirty="0">
                <a:latin typeface="Calibri"/>
                <a:cs typeface="Calibri"/>
              </a:rPr>
              <a:t> </a:t>
            </a:r>
            <a:r>
              <a:rPr sz="1500" dirty="0">
                <a:latin typeface="Calibri"/>
                <a:cs typeface="Calibri"/>
              </a:rPr>
              <a:t>and</a:t>
            </a:r>
            <a:r>
              <a:rPr sz="1500" spc="-15" dirty="0">
                <a:latin typeface="Calibri"/>
                <a:cs typeface="Calibri"/>
              </a:rPr>
              <a:t> </a:t>
            </a:r>
            <a:r>
              <a:rPr sz="1500" dirty="0">
                <a:latin typeface="Calibri"/>
                <a:cs typeface="Calibri"/>
              </a:rPr>
              <a:t>providing</a:t>
            </a:r>
            <a:r>
              <a:rPr sz="1500" spc="-35" dirty="0">
                <a:latin typeface="Calibri"/>
                <a:cs typeface="Calibri"/>
              </a:rPr>
              <a:t> </a:t>
            </a:r>
            <a:r>
              <a:rPr sz="1500" dirty="0">
                <a:latin typeface="Calibri"/>
                <a:cs typeface="Calibri"/>
              </a:rPr>
              <a:t>access</a:t>
            </a:r>
            <a:r>
              <a:rPr sz="1500" spc="-10" dirty="0">
                <a:latin typeface="Calibri"/>
                <a:cs typeface="Calibri"/>
              </a:rPr>
              <a:t> </a:t>
            </a:r>
            <a:r>
              <a:rPr sz="1500" dirty="0">
                <a:latin typeface="Calibri"/>
                <a:cs typeface="Calibri"/>
              </a:rPr>
              <a:t>to</a:t>
            </a:r>
            <a:r>
              <a:rPr sz="1500" spc="-15" dirty="0">
                <a:latin typeface="Calibri"/>
                <a:cs typeface="Calibri"/>
              </a:rPr>
              <a:t> </a:t>
            </a:r>
            <a:r>
              <a:rPr sz="1500" spc="-10" dirty="0">
                <a:latin typeface="Calibri"/>
                <a:cs typeface="Calibri"/>
              </a:rPr>
              <a:t>commercially </a:t>
            </a:r>
            <a:r>
              <a:rPr sz="1500" dirty="0">
                <a:latin typeface="Calibri"/>
                <a:cs typeface="Calibri"/>
              </a:rPr>
              <a:t>sensitive or</a:t>
            </a:r>
            <a:r>
              <a:rPr sz="1500" spc="-15" dirty="0">
                <a:latin typeface="Calibri"/>
                <a:cs typeface="Calibri"/>
              </a:rPr>
              <a:t> </a:t>
            </a:r>
            <a:r>
              <a:rPr sz="1500" dirty="0">
                <a:latin typeface="Calibri"/>
                <a:cs typeface="Calibri"/>
              </a:rPr>
              <a:t>PII</a:t>
            </a:r>
            <a:r>
              <a:rPr sz="1500" spc="-10" dirty="0">
                <a:latin typeface="Calibri"/>
                <a:cs typeface="Calibri"/>
              </a:rPr>
              <a:t> </a:t>
            </a:r>
            <a:r>
              <a:rPr sz="1500" spc="-20" dirty="0">
                <a:latin typeface="Calibri"/>
                <a:cs typeface="Calibri"/>
              </a:rPr>
              <a:t>data</a:t>
            </a:r>
            <a:endParaRPr sz="1500" dirty="0">
              <a:latin typeface="Calibri"/>
              <a:cs typeface="Calibri"/>
            </a:endParaRPr>
          </a:p>
          <a:p>
            <a:pPr marL="469265" indent="-335280">
              <a:lnSpc>
                <a:spcPct val="100000"/>
              </a:lnSpc>
              <a:spcBef>
                <a:spcPts val="635"/>
              </a:spcBef>
              <a:buChar char="●"/>
              <a:tabLst>
                <a:tab pos="469265" algn="l"/>
              </a:tabLst>
            </a:pPr>
            <a:r>
              <a:rPr sz="1500" dirty="0">
                <a:latin typeface="Calibri"/>
                <a:cs typeface="Calibri"/>
              </a:rPr>
              <a:t>Managing</a:t>
            </a:r>
            <a:r>
              <a:rPr sz="1500" spc="-45" dirty="0">
                <a:latin typeface="Calibri"/>
                <a:cs typeface="Calibri"/>
              </a:rPr>
              <a:t> </a:t>
            </a:r>
            <a:r>
              <a:rPr sz="1500" dirty="0">
                <a:latin typeface="Calibri"/>
                <a:cs typeface="Calibri"/>
              </a:rPr>
              <a:t>large</a:t>
            </a:r>
            <a:r>
              <a:rPr sz="1500" spc="-20" dirty="0">
                <a:latin typeface="Calibri"/>
                <a:cs typeface="Calibri"/>
              </a:rPr>
              <a:t> </a:t>
            </a:r>
            <a:r>
              <a:rPr sz="1500" dirty="0">
                <a:latin typeface="Calibri"/>
                <a:cs typeface="Calibri"/>
              </a:rPr>
              <a:t>video and</a:t>
            </a:r>
            <a:r>
              <a:rPr sz="1500" spc="-15" dirty="0">
                <a:latin typeface="Calibri"/>
                <a:cs typeface="Calibri"/>
              </a:rPr>
              <a:t> </a:t>
            </a:r>
            <a:r>
              <a:rPr sz="1500" dirty="0">
                <a:latin typeface="Calibri"/>
                <a:cs typeface="Calibri"/>
              </a:rPr>
              <a:t>acoustics</a:t>
            </a:r>
            <a:r>
              <a:rPr sz="1500" spc="-30" dirty="0">
                <a:latin typeface="Calibri"/>
                <a:cs typeface="Calibri"/>
              </a:rPr>
              <a:t> </a:t>
            </a:r>
            <a:r>
              <a:rPr sz="1500" spc="-20" dirty="0">
                <a:latin typeface="Calibri"/>
                <a:cs typeface="Calibri"/>
              </a:rPr>
              <a:t>data</a:t>
            </a:r>
            <a:endParaRPr sz="1500" dirty="0">
              <a:latin typeface="Calibri"/>
              <a:cs typeface="Calibri"/>
            </a:endParaRPr>
          </a:p>
          <a:p>
            <a:pPr marL="469900" marR="163830" indent="-335280">
              <a:lnSpc>
                <a:spcPct val="80000"/>
              </a:lnSpc>
              <a:spcBef>
                <a:spcPts val="1010"/>
              </a:spcBef>
              <a:buChar char="●"/>
              <a:tabLst>
                <a:tab pos="469900" algn="l"/>
              </a:tabLst>
            </a:pPr>
            <a:r>
              <a:rPr sz="1500" dirty="0">
                <a:latin typeface="Calibri"/>
                <a:cs typeface="Calibri"/>
              </a:rPr>
              <a:t>Archiving</a:t>
            </a:r>
            <a:r>
              <a:rPr sz="1500" spc="-15" dirty="0">
                <a:latin typeface="Calibri"/>
                <a:cs typeface="Calibri"/>
              </a:rPr>
              <a:t> </a:t>
            </a:r>
            <a:r>
              <a:rPr sz="1500" dirty="0">
                <a:latin typeface="Calibri"/>
                <a:cs typeface="Calibri"/>
              </a:rPr>
              <a:t>‘Omics</a:t>
            </a:r>
            <a:r>
              <a:rPr sz="1500" spc="-5" dirty="0">
                <a:latin typeface="Calibri"/>
                <a:cs typeface="Calibri"/>
              </a:rPr>
              <a:t> </a:t>
            </a:r>
            <a:r>
              <a:rPr sz="1500" dirty="0">
                <a:latin typeface="Calibri"/>
                <a:cs typeface="Calibri"/>
              </a:rPr>
              <a:t>data</a:t>
            </a:r>
            <a:r>
              <a:rPr sz="1500" spc="-30" dirty="0">
                <a:latin typeface="Calibri"/>
                <a:cs typeface="Calibri"/>
              </a:rPr>
              <a:t> </a:t>
            </a:r>
            <a:r>
              <a:rPr sz="1500" dirty="0">
                <a:latin typeface="Calibri"/>
                <a:cs typeface="Calibri"/>
              </a:rPr>
              <a:t>and</a:t>
            </a:r>
            <a:r>
              <a:rPr sz="1500" spc="-15" dirty="0">
                <a:latin typeface="Calibri"/>
                <a:cs typeface="Calibri"/>
              </a:rPr>
              <a:t> </a:t>
            </a:r>
            <a:r>
              <a:rPr sz="1500" dirty="0">
                <a:latin typeface="Calibri"/>
                <a:cs typeface="Calibri"/>
              </a:rPr>
              <a:t>other</a:t>
            </a:r>
            <a:r>
              <a:rPr sz="1500" spc="-10" dirty="0">
                <a:latin typeface="Calibri"/>
                <a:cs typeface="Calibri"/>
              </a:rPr>
              <a:t> </a:t>
            </a:r>
            <a:r>
              <a:rPr sz="1500" dirty="0">
                <a:latin typeface="Calibri"/>
                <a:cs typeface="Calibri"/>
              </a:rPr>
              <a:t>data</a:t>
            </a:r>
            <a:r>
              <a:rPr sz="1500" spc="-30" dirty="0">
                <a:latin typeface="Calibri"/>
                <a:cs typeface="Calibri"/>
              </a:rPr>
              <a:t> </a:t>
            </a:r>
            <a:r>
              <a:rPr sz="1500" dirty="0">
                <a:latin typeface="Calibri"/>
                <a:cs typeface="Calibri"/>
              </a:rPr>
              <a:t>that</a:t>
            </a:r>
            <a:r>
              <a:rPr sz="1500" spc="-15" dirty="0">
                <a:latin typeface="Calibri"/>
                <a:cs typeface="Calibri"/>
              </a:rPr>
              <a:t> </a:t>
            </a:r>
            <a:r>
              <a:rPr sz="1500" dirty="0">
                <a:latin typeface="Calibri"/>
                <a:cs typeface="Calibri"/>
              </a:rPr>
              <a:t>are</a:t>
            </a:r>
            <a:r>
              <a:rPr sz="1500" spc="-10" dirty="0">
                <a:latin typeface="Calibri"/>
                <a:cs typeface="Calibri"/>
              </a:rPr>
              <a:t> </a:t>
            </a:r>
            <a:r>
              <a:rPr sz="1500" dirty="0">
                <a:latin typeface="Calibri"/>
                <a:cs typeface="Calibri"/>
              </a:rPr>
              <a:t>currently</a:t>
            </a:r>
            <a:r>
              <a:rPr sz="1500" spc="-25" dirty="0">
                <a:latin typeface="Calibri"/>
                <a:cs typeface="Calibri"/>
              </a:rPr>
              <a:t> </a:t>
            </a:r>
            <a:r>
              <a:rPr sz="1500" dirty="0">
                <a:latin typeface="Calibri"/>
                <a:cs typeface="Calibri"/>
              </a:rPr>
              <a:t>not</a:t>
            </a:r>
            <a:r>
              <a:rPr sz="1500" spc="-10" dirty="0">
                <a:latin typeface="Calibri"/>
                <a:cs typeface="Calibri"/>
              </a:rPr>
              <a:t> </a:t>
            </a:r>
            <a:r>
              <a:rPr sz="1500" spc="-25" dirty="0">
                <a:latin typeface="Calibri"/>
                <a:cs typeface="Calibri"/>
              </a:rPr>
              <a:t>in </a:t>
            </a:r>
            <a:r>
              <a:rPr sz="1500" dirty="0">
                <a:latin typeface="Calibri"/>
                <a:cs typeface="Calibri"/>
              </a:rPr>
              <a:t>scope</a:t>
            </a:r>
            <a:r>
              <a:rPr sz="1500" spc="-25" dirty="0">
                <a:latin typeface="Calibri"/>
                <a:cs typeface="Calibri"/>
              </a:rPr>
              <a:t> </a:t>
            </a:r>
            <a:r>
              <a:rPr sz="1500" dirty="0">
                <a:latin typeface="Calibri"/>
                <a:cs typeface="Calibri"/>
              </a:rPr>
              <a:t>for </a:t>
            </a:r>
            <a:r>
              <a:rPr sz="1500" spc="-20" dirty="0">
                <a:latin typeface="Calibri"/>
                <a:cs typeface="Calibri"/>
              </a:rPr>
              <a:t>NCEI</a:t>
            </a:r>
            <a:endParaRPr sz="1500" dirty="0">
              <a:latin typeface="Calibri"/>
              <a:cs typeface="Calibri"/>
            </a:endParaRPr>
          </a:p>
          <a:p>
            <a:pPr marL="469900" marR="5080" indent="-335280">
              <a:lnSpc>
                <a:spcPts val="1440"/>
              </a:lnSpc>
              <a:spcBef>
                <a:spcPts val="980"/>
              </a:spcBef>
              <a:buChar char="●"/>
              <a:tabLst>
                <a:tab pos="469900" algn="l"/>
              </a:tabLst>
            </a:pPr>
            <a:r>
              <a:rPr sz="1500" dirty="0">
                <a:latin typeface="Calibri"/>
                <a:cs typeface="Calibri"/>
              </a:rPr>
              <a:t>Meeting</a:t>
            </a:r>
            <a:r>
              <a:rPr sz="1500" spc="-20" dirty="0">
                <a:latin typeface="Calibri"/>
                <a:cs typeface="Calibri"/>
              </a:rPr>
              <a:t> </a:t>
            </a:r>
            <a:r>
              <a:rPr sz="1500" dirty="0">
                <a:latin typeface="Calibri"/>
                <a:cs typeface="Calibri"/>
              </a:rPr>
              <a:t>PARR</a:t>
            </a:r>
            <a:r>
              <a:rPr sz="1500" spc="-15" dirty="0">
                <a:latin typeface="Calibri"/>
                <a:cs typeface="Calibri"/>
              </a:rPr>
              <a:t> </a:t>
            </a:r>
            <a:r>
              <a:rPr sz="1500" dirty="0">
                <a:latin typeface="Calibri"/>
                <a:cs typeface="Calibri"/>
              </a:rPr>
              <a:t>and</a:t>
            </a:r>
            <a:r>
              <a:rPr sz="1500" spc="-20" dirty="0">
                <a:latin typeface="Calibri"/>
                <a:cs typeface="Calibri"/>
              </a:rPr>
              <a:t> </a:t>
            </a:r>
            <a:r>
              <a:rPr sz="1500" dirty="0">
                <a:latin typeface="Calibri"/>
                <a:cs typeface="Calibri"/>
              </a:rPr>
              <a:t>NARA</a:t>
            </a:r>
            <a:r>
              <a:rPr sz="1500" spc="-20" dirty="0">
                <a:latin typeface="Calibri"/>
                <a:cs typeface="Calibri"/>
              </a:rPr>
              <a:t> </a:t>
            </a:r>
            <a:r>
              <a:rPr sz="1500" dirty="0">
                <a:latin typeface="Calibri"/>
                <a:cs typeface="Calibri"/>
              </a:rPr>
              <a:t>archiving</a:t>
            </a:r>
            <a:r>
              <a:rPr sz="1500" spc="-35" dirty="0">
                <a:latin typeface="Calibri"/>
                <a:cs typeface="Calibri"/>
              </a:rPr>
              <a:t> </a:t>
            </a:r>
            <a:r>
              <a:rPr sz="1500" dirty="0">
                <a:latin typeface="Calibri"/>
                <a:cs typeface="Calibri"/>
              </a:rPr>
              <a:t>and</a:t>
            </a:r>
            <a:r>
              <a:rPr sz="1500" spc="-15" dirty="0">
                <a:latin typeface="Calibri"/>
                <a:cs typeface="Calibri"/>
              </a:rPr>
              <a:t> </a:t>
            </a:r>
            <a:r>
              <a:rPr sz="1500" dirty="0">
                <a:latin typeface="Calibri"/>
                <a:cs typeface="Calibri"/>
              </a:rPr>
              <a:t>records</a:t>
            </a:r>
            <a:r>
              <a:rPr sz="1500" spc="-5" dirty="0">
                <a:latin typeface="Calibri"/>
                <a:cs typeface="Calibri"/>
              </a:rPr>
              <a:t> </a:t>
            </a:r>
            <a:r>
              <a:rPr sz="1500" spc="-10" dirty="0">
                <a:latin typeface="Calibri"/>
                <a:cs typeface="Calibri"/>
              </a:rPr>
              <a:t>management </a:t>
            </a:r>
            <a:r>
              <a:rPr sz="1500" dirty="0">
                <a:latin typeface="Calibri"/>
                <a:cs typeface="Calibri"/>
              </a:rPr>
              <a:t>requirements</a:t>
            </a:r>
            <a:r>
              <a:rPr sz="1500" spc="-5" dirty="0">
                <a:latin typeface="Calibri"/>
                <a:cs typeface="Calibri"/>
              </a:rPr>
              <a:t> </a:t>
            </a:r>
            <a:r>
              <a:rPr sz="1500" dirty="0">
                <a:latin typeface="Calibri"/>
                <a:cs typeface="Calibri"/>
              </a:rPr>
              <a:t>for broad</a:t>
            </a:r>
            <a:r>
              <a:rPr sz="1500" spc="-25" dirty="0">
                <a:latin typeface="Calibri"/>
                <a:cs typeface="Calibri"/>
              </a:rPr>
              <a:t> </a:t>
            </a:r>
            <a:r>
              <a:rPr sz="1500" dirty="0">
                <a:latin typeface="Calibri"/>
                <a:cs typeface="Calibri"/>
              </a:rPr>
              <a:t>availability,</a:t>
            </a:r>
            <a:r>
              <a:rPr sz="1500" spc="-30" dirty="0">
                <a:latin typeface="Calibri"/>
                <a:cs typeface="Calibri"/>
              </a:rPr>
              <a:t> </a:t>
            </a:r>
            <a:r>
              <a:rPr sz="1500" spc="-10" dirty="0">
                <a:latin typeface="Calibri"/>
                <a:cs typeface="Calibri"/>
              </a:rPr>
              <a:t>independently </a:t>
            </a:r>
            <a:r>
              <a:rPr sz="1500" dirty="0">
                <a:latin typeface="Calibri"/>
                <a:cs typeface="Calibri"/>
              </a:rPr>
              <a:t>understandable,</a:t>
            </a:r>
            <a:r>
              <a:rPr sz="1500" spc="-45" dirty="0">
                <a:latin typeface="Calibri"/>
                <a:cs typeface="Calibri"/>
              </a:rPr>
              <a:t> </a:t>
            </a:r>
            <a:r>
              <a:rPr sz="1500" dirty="0">
                <a:latin typeface="Calibri"/>
                <a:cs typeface="Calibri"/>
              </a:rPr>
              <a:t>and</a:t>
            </a:r>
            <a:r>
              <a:rPr sz="1500" spc="-15" dirty="0">
                <a:latin typeface="Calibri"/>
                <a:cs typeface="Calibri"/>
              </a:rPr>
              <a:t> </a:t>
            </a:r>
            <a:r>
              <a:rPr sz="1500" dirty="0">
                <a:latin typeface="Calibri"/>
                <a:cs typeface="Calibri"/>
              </a:rPr>
              <a:t>reusable</a:t>
            </a:r>
            <a:r>
              <a:rPr sz="1500" spc="-15" dirty="0">
                <a:latin typeface="Calibri"/>
                <a:cs typeface="Calibri"/>
              </a:rPr>
              <a:t> </a:t>
            </a:r>
            <a:r>
              <a:rPr sz="1500" dirty="0">
                <a:latin typeface="Calibri"/>
                <a:cs typeface="Calibri"/>
              </a:rPr>
              <a:t>across</a:t>
            </a:r>
            <a:r>
              <a:rPr sz="1500" spc="-15" dirty="0">
                <a:latin typeface="Calibri"/>
                <a:cs typeface="Calibri"/>
              </a:rPr>
              <a:t> </a:t>
            </a:r>
            <a:r>
              <a:rPr sz="1500" dirty="0">
                <a:latin typeface="Calibri"/>
                <a:cs typeface="Calibri"/>
              </a:rPr>
              <a:t>sectors,</a:t>
            </a:r>
            <a:r>
              <a:rPr sz="1500" spc="-15" dirty="0">
                <a:latin typeface="Calibri"/>
                <a:cs typeface="Calibri"/>
              </a:rPr>
              <a:t> </a:t>
            </a:r>
            <a:r>
              <a:rPr sz="1500" dirty="0">
                <a:latin typeface="Calibri"/>
                <a:cs typeface="Calibri"/>
              </a:rPr>
              <a:t>communities,</a:t>
            </a:r>
            <a:r>
              <a:rPr sz="1500" spc="-10" dirty="0">
                <a:latin typeface="Calibri"/>
                <a:cs typeface="Calibri"/>
              </a:rPr>
              <a:t> </a:t>
            </a:r>
            <a:r>
              <a:rPr sz="1500" spc="-25" dirty="0">
                <a:latin typeface="Calibri"/>
                <a:cs typeface="Calibri"/>
              </a:rPr>
              <a:t>and </a:t>
            </a:r>
            <a:r>
              <a:rPr sz="1500" spc="-10" dirty="0">
                <a:latin typeface="Calibri"/>
                <a:cs typeface="Calibri"/>
              </a:rPr>
              <a:t>generations</a:t>
            </a:r>
            <a:endParaRPr sz="1500" dirty="0">
              <a:latin typeface="Calibri"/>
              <a:cs typeface="Calibri"/>
            </a:endParaRPr>
          </a:p>
          <a:p>
            <a:pPr marL="469900" marR="169545" indent="-335280">
              <a:lnSpc>
                <a:spcPct val="80000"/>
              </a:lnSpc>
              <a:spcBef>
                <a:spcPts val="1010"/>
              </a:spcBef>
              <a:buChar char="●"/>
              <a:tabLst>
                <a:tab pos="469900" algn="l"/>
              </a:tabLst>
            </a:pPr>
            <a:r>
              <a:rPr sz="1500" dirty="0">
                <a:latin typeface="Calibri"/>
                <a:cs typeface="Calibri"/>
              </a:rPr>
              <a:t>Providing</a:t>
            </a:r>
            <a:r>
              <a:rPr sz="1500" spc="-45" dirty="0">
                <a:latin typeface="Calibri"/>
                <a:cs typeface="Calibri"/>
              </a:rPr>
              <a:t> </a:t>
            </a:r>
            <a:r>
              <a:rPr sz="1500" dirty="0">
                <a:latin typeface="Calibri"/>
                <a:cs typeface="Calibri"/>
              </a:rPr>
              <a:t>a</a:t>
            </a:r>
            <a:r>
              <a:rPr sz="1500" spc="-10" dirty="0">
                <a:latin typeface="Calibri"/>
                <a:cs typeface="Calibri"/>
              </a:rPr>
              <a:t> </a:t>
            </a:r>
            <a:r>
              <a:rPr sz="1500" dirty="0">
                <a:latin typeface="Calibri"/>
                <a:cs typeface="Calibri"/>
              </a:rPr>
              <a:t>common</a:t>
            </a:r>
            <a:r>
              <a:rPr sz="1500" spc="-15" dirty="0">
                <a:latin typeface="Calibri"/>
                <a:cs typeface="Calibri"/>
              </a:rPr>
              <a:t> </a:t>
            </a:r>
            <a:r>
              <a:rPr sz="1500" dirty="0">
                <a:latin typeface="Calibri"/>
                <a:cs typeface="Calibri"/>
              </a:rPr>
              <a:t>data</a:t>
            </a:r>
            <a:r>
              <a:rPr sz="1500" spc="-35" dirty="0">
                <a:latin typeface="Calibri"/>
                <a:cs typeface="Calibri"/>
              </a:rPr>
              <a:t> </a:t>
            </a:r>
            <a:r>
              <a:rPr sz="1500" dirty="0">
                <a:latin typeface="Calibri"/>
                <a:cs typeface="Calibri"/>
              </a:rPr>
              <a:t>framework</a:t>
            </a:r>
            <a:r>
              <a:rPr sz="1500" spc="10" dirty="0">
                <a:latin typeface="Calibri"/>
                <a:cs typeface="Calibri"/>
              </a:rPr>
              <a:t> </a:t>
            </a:r>
            <a:r>
              <a:rPr sz="1500" dirty="0">
                <a:latin typeface="Calibri"/>
                <a:cs typeface="Calibri"/>
              </a:rPr>
              <a:t>across</a:t>
            </a:r>
            <a:r>
              <a:rPr sz="1500" spc="-20" dirty="0">
                <a:latin typeface="Calibri"/>
                <a:cs typeface="Calibri"/>
              </a:rPr>
              <a:t> </a:t>
            </a:r>
            <a:r>
              <a:rPr sz="1500" dirty="0">
                <a:latin typeface="Calibri"/>
                <a:cs typeface="Calibri"/>
              </a:rPr>
              <a:t>Fisheries</a:t>
            </a:r>
            <a:r>
              <a:rPr sz="1500" spc="10" dirty="0">
                <a:latin typeface="Calibri"/>
                <a:cs typeface="Calibri"/>
              </a:rPr>
              <a:t> </a:t>
            </a:r>
            <a:r>
              <a:rPr sz="1500" spc="-10" dirty="0">
                <a:latin typeface="Calibri"/>
                <a:cs typeface="Calibri"/>
              </a:rPr>
              <a:t>Science </a:t>
            </a:r>
            <a:r>
              <a:rPr sz="1500" dirty="0">
                <a:latin typeface="Calibri"/>
                <a:cs typeface="Calibri"/>
              </a:rPr>
              <a:t>Centers</a:t>
            </a:r>
            <a:r>
              <a:rPr sz="1500" spc="-10" dirty="0">
                <a:latin typeface="Calibri"/>
                <a:cs typeface="Calibri"/>
              </a:rPr>
              <a:t> </a:t>
            </a:r>
            <a:r>
              <a:rPr sz="1500" dirty="0">
                <a:latin typeface="Calibri"/>
                <a:cs typeface="Calibri"/>
              </a:rPr>
              <a:t>and</a:t>
            </a:r>
            <a:r>
              <a:rPr sz="1500" spc="-20" dirty="0">
                <a:latin typeface="Calibri"/>
                <a:cs typeface="Calibri"/>
              </a:rPr>
              <a:t> </a:t>
            </a:r>
            <a:r>
              <a:rPr sz="1500" dirty="0">
                <a:latin typeface="Calibri"/>
                <a:cs typeface="Calibri"/>
              </a:rPr>
              <a:t>Regional</a:t>
            </a:r>
            <a:r>
              <a:rPr sz="1500" spc="-25" dirty="0">
                <a:latin typeface="Calibri"/>
                <a:cs typeface="Calibri"/>
              </a:rPr>
              <a:t> </a:t>
            </a:r>
            <a:r>
              <a:rPr sz="1500" spc="-10" dirty="0">
                <a:latin typeface="Calibri"/>
                <a:cs typeface="Calibri"/>
              </a:rPr>
              <a:t>Offices</a:t>
            </a:r>
            <a:endParaRPr sz="1500" dirty="0">
              <a:latin typeface="Calibri"/>
              <a:cs typeface="Calibri"/>
            </a:endParaRPr>
          </a:p>
        </p:txBody>
      </p:sp>
      <p:pic>
        <p:nvPicPr>
          <p:cNvPr id="4" name="object 4"/>
          <p:cNvPicPr/>
          <p:nvPr/>
        </p:nvPicPr>
        <p:blipFill>
          <a:blip r:embed="rId2" cstate="print"/>
          <a:stretch>
            <a:fillRect/>
          </a:stretch>
        </p:blipFill>
        <p:spPr>
          <a:xfrm>
            <a:off x="6464808" y="2328672"/>
            <a:ext cx="5224271" cy="2089403"/>
          </a:xfrm>
          <a:prstGeom prst="rect">
            <a:avLst/>
          </a:prstGeom>
        </p:spPr>
      </p:pic>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75"/>
              </a:lnSpc>
            </a:pPr>
            <a:r>
              <a:rPr dirty="0"/>
              <a:t>National</a:t>
            </a:r>
            <a:r>
              <a:rPr spc="-25" dirty="0"/>
              <a:t> </a:t>
            </a:r>
            <a:r>
              <a:rPr dirty="0"/>
              <a:t>Oceanic</a:t>
            </a:r>
            <a:r>
              <a:rPr spc="15" dirty="0"/>
              <a:t> </a:t>
            </a:r>
            <a:r>
              <a:rPr dirty="0"/>
              <a:t>and</a:t>
            </a:r>
            <a:r>
              <a:rPr spc="-10" dirty="0"/>
              <a:t> </a:t>
            </a:r>
            <a:r>
              <a:rPr dirty="0"/>
              <a:t>Atmospheric</a:t>
            </a:r>
            <a:r>
              <a:rPr spc="-20" dirty="0"/>
              <a:t> </a:t>
            </a:r>
            <a:r>
              <a:rPr dirty="0"/>
              <a:t>Administration</a:t>
            </a:r>
            <a:r>
              <a:rPr spc="250" dirty="0"/>
              <a:t> </a:t>
            </a:r>
            <a:r>
              <a:rPr dirty="0">
                <a:latin typeface="Cambria Math"/>
                <a:cs typeface="Cambria Math"/>
              </a:rPr>
              <a:t>⎸</a:t>
            </a:r>
            <a:r>
              <a:rPr dirty="0"/>
              <a:t>National</a:t>
            </a:r>
            <a:r>
              <a:rPr spc="-15" dirty="0"/>
              <a:t> </a:t>
            </a:r>
            <a:r>
              <a:rPr dirty="0"/>
              <a:t>Centers</a:t>
            </a:r>
            <a:r>
              <a:rPr spc="-20" dirty="0"/>
              <a:t> </a:t>
            </a:r>
            <a:r>
              <a:rPr dirty="0"/>
              <a:t>for</a:t>
            </a:r>
            <a:r>
              <a:rPr spc="-5" dirty="0"/>
              <a:t> </a:t>
            </a:r>
            <a:r>
              <a:rPr dirty="0"/>
              <a:t>Environmental</a:t>
            </a:r>
            <a:r>
              <a:rPr spc="-25" dirty="0"/>
              <a:t> </a:t>
            </a:r>
            <a:r>
              <a:rPr spc="-10" dirty="0"/>
              <a:t>Information</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spc="-25" dirty="0"/>
              <a:t>2</a:t>
            </a:fld>
            <a:endParaRPr spc="-25"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96832" rIns="0" bIns="0" rtlCol="0">
            <a:spAutoFit/>
          </a:bodyPr>
          <a:lstStyle/>
          <a:p>
            <a:pPr marL="91440">
              <a:lnSpc>
                <a:spcPct val="100000"/>
              </a:lnSpc>
              <a:spcBef>
                <a:spcPts val="105"/>
              </a:spcBef>
            </a:pPr>
            <a:r>
              <a:rPr sz="4400" dirty="0">
                <a:solidFill>
                  <a:srgbClr val="000000"/>
                </a:solidFill>
              </a:rPr>
              <a:t>Background/Backup</a:t>
            </a:r>
            <a:r>
              <a:rPr sz="4400" spc="-55" dirty="0">
                <a:solidFill>
                  <a:srgbClr val="000000"/>
                </a:solidFill>
              </a:rPr>
              <a:t> </a:t>
            </a:r>
            <a:r>
              <a:rPr sz="4400" spc="-10" dirty="0">
                <a:solidFill>
                  <a:srgbClr val="000000"/>
                </a:solidFill>
              </a:rPr>
              <a:t>Slides</a:t>
            </a:r>
            <a:endParaRPr sz="4400"/>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275"/>
              </a:lnSpc>
            </a:pPr>
            <a:r>
              <a:rPr dirty="0"/>
              <a:t>National</a:t>
            </a:r>
            <a:r>
              <a:rPr spc="-25" dirty="0"/>
              <a:t> </a:t>
            </a:r>
            <a:r>
              <a:rPr dirty="0"/>
              <a:t>Oceanic</a:t>
            </a:r>
            <a:r>
              <a:rPr spc="15" dirty="0"/>
              <a:t> </a:t>
            </a:r>
            <a:r>
              <a:rPr dirty="0"/>
              <a:t>and</a:t>
            </a:r>
            <a:r>
              <a:rPr spc="-10" dirty="0"/>
              <a:t> </a:t>
            </a:r>
            <a:r>
              <a:rPr dirty="0"/>
              <a:t>Atmospheric</a:t>
            </a:r>
            <a:r>
              <a:rPr spc="-20" dirty="0"/>
              <a:t> </a:t>
            </a:r>
            <a:r>
              <a:rPr dirty="0"/>
              <a:t>Administration</a:t>
            </a:r>
            <a:r>
              <a:rPr spc="250" dirty="0"/>
              <a:t> </a:t>
            </a:r>
            <a:r>
              <a:rPr dirty="0">
                <a:latin typeface="Cambria Math"/>
                <a:cs typeface="Cambria Math"/>
              </a:rPr>
              <a:t>⎸</a:t>
            </a:r>
            <a:r>
              <a:rPr dirty="0"/>
              <a:t>National</a:t>
            </a:r>
            <a:r>
              <a:rPr spc="-15" dirty="0"/>
              <a:t> </a:t>
            </a:r>
            <a:r>
              <a:rPr dirty="0"/>
              <a:t>Centers</a:t>
            </a:r>
            <a:r>
              <a:rPr spc="-20" dirty="0"/>
              <a:t> </a:t>
            </a:r>
            <a:r>
              <a:rPr dirty="0"/>
              <a:t>for</a:t>
            </a:r>
            <a:r>
              <a:rPr spc="-5" dirty="0"/>
              <a:t> </a:t>
            </a:r>
            <a:r>
              <a:rPr dirty="0"/>
              <a:t>Environmental</a:t>
            </a:r>
            <a:r>
              <a:rPr spc="-25" dirty="0"/>
              <a:t> </a:t>
            </a:r>
            <a:r>
              <a:rPr spc="-10" dirty="0"/>
              <a:t>Information</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spc="-25" dirty="0"/>
              <a:t>20</a:t>
            </a:fld>
            <a:endParaRPr spc="-25"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96832" rIns="0" bIns="0" rtlCol="0">
            <a:spAutoFit/>
          </a:bodyPr>
          <a:lstStyle/>
          <a:p>
            <a:pPr marL="91440">
              <a:lnSpc>
                <a:spcPct val="100000"/>
              </a:lnSpc>
              <a:spcBef>
                <a:spcPts val="105"/>
              </a:spcBef>
            </a:pPr>
            <a:r>
              <a:rPr sz="4400" dirty="0">
                <a:solidFill>
                  <a:srgbClr val="000000"/>
                </a:solidFill>
              </a:rPr>
              <a:t>External</a:t>
            </a:r>
            <a:r>
              <a:rPr sz="4400" spc="-15" dirty="0">
                <a:solidFill>
                  <a:srgbClr val="000000"/>
                </a:solidFill>
              </a:rPr>
              <a:t> </a:t>
            </a:r>
            <a:r>
              <a:rPr sz="4400" spc="-10" dirty="0">
                <a:solidFill>
                  <a:srgbClr val="000000"/>
                </a:solidFill>
              </a:rPr>
              <a:t>Drivers</a:t>
            </a:r>
            <a:endParaRPr sz="44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75"/>
              </a:lnSpc>
            </a:pPr>
            <a:r>
              <a:rPr dirty="0"/>
              <a:t>National</a:t>
            </a:r>
            <a:r>
              <a:rPr spc="-25" dirty="0"/>
              <a:t> </a:t>
            </a:r>
            <a:r>
              <a:rPr dirty="0"/>
              <a:t>Oceanic</a:t>
            </a:r>
            <a:r>
              <a:rPr spc="15" dirty="0"/>
              <a:t> </a:t>
            </a:r>
            <a:r>
              <a:rPr dirty="0"/>
              <a:t>and</a:t>
            </a:r>
            <a:r>
              <a:rPr spc="-10" dirty="0"/>
              <a:t> </a:t>
            </a:r>
            <a:r>
              <a:rPr dirty="0"/>
              <a:t>Atmospheric</a:t>
            </a:r>
            <a:r>
              <a:rPr spc="-20" dirty="0"/>
              <a:t> </a:t>
            </a:r>
            <a:r>
              <a:rPr dirty="0"/>
              <a:t>Administration</a:t>
            </a:r>
            <a:r>
              <a:rPr spc="250" dirty="0"/>
              <a:t> </a:t>
            </a:r>
            <a:r>
              <a:rPr dirty="0">
                <a:latin typeface="Cambria Math"/>
                <a:cs typeface="Cambria Math"/>
              </a:rPr>
              <a:t>⎸</a:t>
            </a:r>
            <a:r>
              <a:rPr dirty="0"/>
              <a:t>National</a:t>
            </a:r>
            <a:r>
              <a:rPr spc="-15" dirty="0"/>
              <a:t> </a:t>
            </a:r>
            <a:r>
              <a:rPr dirty="0"/>
              <a:t>Centers</a:t>
            </a:r>
            <a:r>
              <a:rPr spc="-20" dirty="0"/>
              <a:t> </a:t>
            </a:r>
            <a:r>
              <a:rPr dirty="0"/>
              <a:t>for</a:t>
            </a:r>
            <a:r>
              <a:rPr spc="-5" dirty="0"/>
              <a:t> </a:t>
            </a:r>
            <a:r>
              <a:rPr dirty="0"/>
              <a:t>Environmental</a:t>
            </a:r>
            <a:r>
              <a:rPr spc="-25" dirty="0"/>
              <a:t> </a:t>
            </a:r>
            <a:r>
              <a:rPr spc="-10" dirty="0"/>
              <a:t>Information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spc="-25" dirty="0"/>
              <a:t>21</a:t>
            </a:fld>
            <a:endParaRPr spc="-25" dirty="0"/>
          </a:p>
        </p:txBody>
      </p:sp>
      <p:sp>
        <p:nvSpPr>
          <p:cNvPr id="3" name="object 3"/>
          <p:cNvSpPr txBox="1"/>
          <p:nvPr/>
        </p:nvSpPr>
        <p:spPr>
          <a:xfrm>
            <a:off x="614720" y="1565061"/>
            <a:ext cx="11367770" cy="4820285"/>
          </a:xfrm>
          <a:prstGeom prst="rect">
            <a:avLst/>
          </a:prstGeom>
        </p:spPr>
        <p:txBody>
          <a:bodyPr vert="horz" wrap="square" lIns="0" tIns="12700" rIns="0" bIns="0" rtlCol="0">
            <a:spAutoFit/>
          </a:bodyPr>
          <a:lstStyle/>
          <a:p>
            <a:pPr marL="349250" marR="283845" indent="-330835">
              <a:lnSpc>
                <a:spcPct val="100000"/>
              </a:lnSpc>
              <a:spcBef>
                <a:spcPts val="100"/>
              </a:spcBef>
              <a:buClr>
                <a:srgbClr val="124162"/>
              </a:buClr>
              <a:buSzPct val="106666"/>
              <a:buFont typeface="Arial"/>
              <a:buChar char="●"/>
              <a:tabLst>
                <a:tab pos="349250" algn="l"/>
              </a:tabLst>
            </a:pPr>
            <a:r>
              <a:rPr sz="1500" b="1" dirty="0">
                <a:solidFill>
                  <a:srgbClr val="1C4586"/>
                </a:solidFill>
                <a:latin typeface="Arial"/>
                <a:cs typeface="Arial"/>
              </a:rPr>
              <a:t>2010:</a:t>
            </a:r>
            <a:r>
              <a:rPr sz="1500" b="1" spc="409" dirty="0">
                <a:solidFill>
                  <a:srgbClr val="1C4586"/>
                </a:solidFill>
                <a:latin typeface="Arial"/>
                <a:cs typeface="Arial"/>
              </a:rPr>
              <a:t> </a:t>
            </a:r>
            <a:r>
              <a:rPr sz="1500" dirty="0">
                <a:solidFill>
                  <a:srgbClr val="1C4586"/>
                </a:solidFill>
                <a:latin typeface="Arial"/>
                <a:cs typeface="Arial"/>
              </a:rPr>
              <a:t>NOAA Administrative Order</a:t>
            </a:r>
            <a:r>
              <a:rPr sz="1500" spc="-15" dirty="0">
                <a:solidFill>
                  <a:srgbClr val="1C4586"/>
                </a:solidFill>
                <a:latin typeface="Arial"/>
                <a:cs typeface="Arial"/>
              </a:rPr>
              <a:t> </a:t>
            </a:r>
            <a:r>
              <a:rPr sz="1500" dirty="0">
                <a:solidFill>
                  <a:srgbClr val="1C4586"/>
                </a:solidFill>
                <a:latin typeface="Arial"/>
                <a:cs typeface="Arial"/>
              </a:rPr>
              <a:t>(NAO),</a:t>
            </a:r>
            <a:r>
              <a:rPr sz="1500" spc="-5" dirty="0">
                <a:solidFill>
                  <a:srgbClr val="1C4586"/>
                </a:solidFill>
                <a:latin typeface="Arial"/>
                <a:cs typeface="Arial"/>
              </a:rPr>
              <a:t> </a:t>
            </a:r>
            <a:r>
              <a:rPr sz="1500" dirty="0">
                <a:solidFill>
                  <a:srgbClr val="1C4586"/>
                </a:solidFill>
                <a:latin typeface="Arial"/>
                <a:cs typeface="Arial"/>
              </a:rPr>
              <a:t>212-15,</a:t>
            </a:r>
            <a:r>
              <a:rPr sz="1500" spc="-25" dirty="0">
                <a:solidFill>
                  <a:srgbClr val="1C4586"/>
                </a:solidFill>
                <a:latin typeface="Arial"/>
                <a:cs typeface="Arial"/>
              </a:rPr>
              <a:t> </a:t>
            </a:r>
            <a:r>
              <a:rPr sz="1500" dirty="0">
                <a:solidFill>
                  <a:srgbClr val="1C4586"/>
                </a:solidFill>
                <a:latin typeface="Arial"/>
                <a:cs typeface="Arial"/>
              </a:rPr>
              <a:t>“Management</a:t>
            </a:r>
            <a:r>
              <a:rPr sz="1500" spc="-10" dirty="0">
                <a:solidFill>
                  <a:srgbClr val="1C4586"/>
                </a:solidFill>
                <a:latin typeface="Arial"/>
                <a:cs typeface="Arial"/>
              </a:rPr>
              <a:t> </a:t>
            </a:r>
            <a:r>
              <a:rPr sz="1500" dirty="0">
                <a:solidFill>
                  <a:srgbClr val="1C4586"/>
                </a:solidFill>
                <a:latin typeface="Arial"/>
                <a:cs typeface="Arial"/>
              </a:rPr>
              <a:t>of</a:t>
            </a:r>
            <a:r>
              <a:rPr sz="1500" spc="-15" dirty="0">
                <a:solidFill>
                  <a:srgbClr val="1C4586"/>
                </a:solidFill>
                <a:latin typeface="Arial"/>
                <a:cs typeface="Arial"/>
              </a:rPr>
              <a:t> </a:t>
            </a:r>
            <a:r>
              <a:rPr sz="1500" dirty="0">
                <a:solidFill>
                  <a:srgbClr val="1C4586"/>
                </a:solidFill>
                <a:latin typeface="Arial"/>
                <a:cs typeface="Arial"/>
              </a:rPr>
              <a:t>Environmental</a:t>
            </a:r>
            <a:r>
              <a:rPr sz="1500" spc="10" dirty="0">
                <a:solidFill>
                  <a:srgbClr val="1C4586"/>
                </a:solidFill>
                <a:latin typeface="Arial"/>
                <a:cs typeface="Arial"/>
              </a:rPr>
              <a:t> </a:t>
            </a:r>
            <a:r>
              <a:rPr sz="1500" dirty="0">
                <a:solidFill>
                  <a:srgbClr val="1C4586"/>
                </a:solidFill>
                <a:latin typeface="Arial"/>
                <a:cs typeface="Arial"/>
              </a:rPr>
              <a:t>Data and</a:t>
            </a:r>
            <a:r>
              <a:rPr sz="1500" spc="-10" dirty="0">
                <a:solidFill>
                  <a:srgbClr val="1C4586"/>
                </a:solidFill>
                <a:latin typeface="Arial"/>
                <a:cs typeface="Arial"/>
              </a:rPr>
              <a:t> </a:t>
            </a:r>
            <a:r>
              <a:rPr sz="1500" dirty="0">
                <a:solidFill>
                  <a:srgbClr val="1C4586"/>
                </a:solidFill>
                <a:latin typeface="Arial"/>
                <a:cs typeface="Arial"/>
              </a:rPr>
              <a:t>Information”</a:t>
            </a:r>
            <a:r>
              <a:rPr sz="1500" spc="-40" dirty="0">
                <a:solidFill>
                  <a:srgbClr val="1C4586"/>
                </a:solidFill>
                <a:latin typeface="Arial"/>
                <a:cs typeface="Arial"/>
              </a:rPr>
              <a:t> </a:t>
            </a:r>
            <a:r>
              <a:rPr sz="1500" dirty="0">
                <a:solidFill>
                  <a:srgbClr val="1C4586"/>
                </a:solidFill>
                <a:latin typeface="Arial"/>
                <a:cs typeface="Arial"/>
              </a:rPr>
              <a:t>revised</a:t>
            </a:r>
            <a:r>
              <a:rPr sz="1500" spc="10" dirty="0">
                <a:solidFill>
                  <a:srgbClr val="1C4586"/>
                </a:solidFill>
                <a:latin typeface="Arial"/>
                <a:cs typeface="Arial"/>
              </a:rPr>
              <a:t> </a:t>
            </a:r>
            <a:r>
              <a:rPr sz="1500" dirty="0">
                <a:solidFill>
                  <a:srgbClr val="1C4586"/>
                </a:solidFill>
                <a:latin typeface="Arial"/>
                <a:cs typeface="Arial"/>
              </a:rPr>
              <a:t>to establish</a:t>
            </a:r>
            <a:r>
              <a:rPr sz="1500" spc="-20" dirty="0">
                <a:solidFill>
                  <a:srgbClr val="1C4586"/>
                </a:solidFill>
                <a:latin typeface="Arial"/>
                <a:cs typeface="Arial"/>
              </a:rPr>
              <a:t> </a:t>
            </a:r>
            <a:r>
              <a:rPr sz="1500" spc="-50" dirty="0">
                <a:solidFill>
                  <a:srgbClr val="1C4586"/>
                </a:solidFill>
                <a:latin typeface="Arial"/>
                <a:cs typeface="Arial"/>
              </a:rPr>
              <a:t>a </a:t>
            </a:r>
            <a:r>
              <a:rPr sz="1500" dirty="0">
                <a:solidFill>
                  <a:srgbClr val="1C4586"/>
                </a:solidFill>
                <a:latin typeface="Arial"/>
                <a:cs typeface="Arial"/>
              </a:rPr>
              <a:t>new</a:t>
            </a:r>
            <a:r>
              <a:rPr sz="1500" spc="-10" dirty="0">
                <a:solidFill>
                  <a:srgbClr val="1C4586"/>
                </a:solidFill>
                <a:latin typeface="Arial"/>
                <a:cs typeface="Arial"/>
              </a:rPr>
              <a:t> </a:t>
            </a:r>
            <a:r>
              <a:rPr sz="1500" dirty="0">
                <a:solidFill>
                  <a:srgbClr val="1C4586"/>
                </a:solidFill>
                <a:latin typeface="Arial"/>
                <a:cs typeface="Arial"/>
              </a:rPr>
              <a:t>framework</a:t>
            </a:r>
            <a:r>
              <a:rPr sz="1500" spc="-15" dirty="0">
                <a:solidFill>
                  <a:srgbClr val="1C4586"/>
                </a:solidFill>
                <a:latin typeface="Arial"/>
                <a:cs typeface="Arial"/>
              </a:rPr>
              <a:t> </a:t>
            </a:r>
            <a:r>
              <a:rPr sz="1500" dirty="0">
                <a:solidFill>
                  <a:srgbClr val="1C4586"/>
                </a:solidFill>
                <a:latin typeface="Arial"/>
                <a:cs typeface="Arial"/>
              </a:rPr>
              <a:t>for environmental</a:t>
            </a:r>
            <a:r>
              <a:rPr sz="1500" spc="-20" dirty="0">
                <a:solidFill>
                  <a:srgbClr val="1C4586"/>
                </a:solidFill>
                <a:latin typeface="Arial"/>
                <a:cs typeface="Arial"/>
              </a:rPr>
              <a:t> </a:t>
            </a:r>
            <a:r>
              <a:rPr sz="1500" dirty="0">
                <a:solidFill>
                  <a:srgbClr val="1C4586"/>
                </a:solidFill>
                <a:latin typeface="Arial"/>
                <a:cs typeface="Arial"/>
              </a:rPr>
              <a:t>data management</a:t>
            </a:r>
            <a:r>
              <a:rPr sz="1500" spc="-30" dirty="0">
                <a:solidFill>
                  <a:srgbClr val="1C4586"/>
                </a:solidFill>
                <a:latin typeface="Arial"/>
                <a:cs typeface="Arial"/>
              </a:rPr>
              <a:t> </a:t>
            </a:r>
            <a:r>
              <a:rPr sz="1500" dirty="0">
                <a:solidFill>
                  <a:srgbClr val="1C4586"/>
                </a:solidFill>
                <a:latin typeface="Arial"/>
                <a:cs typeface="Arial"/>
              </a:rPr>
              <a:t>in</a:t>
            </a:r>
            <a:r>
              <a:rPr sz="1500" spc="-5" dirty="0">
                <a:solidFill>
                  <a:srgbClr val="1C4586"/>
                </a:solidFill>
                <a:latin typeface="Arial"/>
                <a:cs typeface="Arial"/>
              </a:rPr>
              <a:t> </a:t>
            </a:r>
            <a:r>
              <a:rPr sz="1500" dirty="0">
                <a:solidFill>
                  <a:srgbClr val="1C4586"/>
                </a:solidFill>
                <a:latin typeface="Arial"/>
                <a:cs typeface="Arial"/>
              </a:rPr>
              <a:t>NOAA.</a:t>
            </a:r>
            <a:r>
              <a:rPr sz="1500" spc="425" dirty="0">
                <a:solidFill>
                  <a:srgbClr val="1C4586"/>
                </a:solidFill>
                <a:latin typeface="Arial"/>
                <a:cs typeface="Arial"/>
              </a:rPr>
              <a:t> </a:t>
            </a:r>
            <a:r>
              <a:rPr sz="1500" dirty="0">
                <a:solidFill>
                  <a:srgbClr val="1C4586"/>
                </a:solidFill>
                <a:latin typeface="Arial"/>
                <a:cs typeface="Arial"/>
              </a:rPr>
              <a:t>Environmental</a:t>
            </a:r>
            <a:r>
              <a:rPr sz="1500" spc="-5" dirty="0">
                <a:solidFill>
                  <a:srgbClr val="1C4586"/>
                </a:solidFill>
                <a:latin typeface="Arial"/>
                <a:cs typeface="Arial"/>
              </a:rPr>
              <a:t> </a:t>
            </a:r>
            <a:r>
              <a:rPr sz="1500" dirty="0">
                <a:solidFill>
                  <a:srgbClr val="1C4586"/>
                </a:solidFill>
                <a:latin typeface="Arial"/>
                <a:cs typeface="Arial"/>
              </a:rPr>
              <a:t>Data</a:t>
            </a:r>
            <a:r>
              <a:rPr sz="1500" spc="-5" dirty="0">
                <a:solidFill>
                  <a:srgbClr val="1C4586"/>
                </a:solidFill>
                <a:latin typeface="Arial"/>
                <a:cs typeface="Arial"/>
              </a:rPr>
              <a:t> </a:t>
            </a:r>
            <a:r>
              <a:rPr sz="1500" dirty="0">
                <a:solidFill>
                  <a:srgbClr val="1C4586"/>
                </a:solidFill>
                <a:latin typeface="Arial"/>
                <a:cs typeface="Arial"/>
              </a:rPr>
              <a:t>Management</a:t>
            </a:r>
            <a:r>
              <a:rPr sz="1500" spc="-15" dirty="0">
                <a:solidFill>
                  <a:srgbClr val="1C4586"/>
                </a:solidFill>
                <a:latin typeface="Arial"/>
                <a:cs typeface="Arial"/>
              </a:rPr>
              <a:t> </a:t>
            </a:r>
            <a:r>
              <a:rPr sz="1500" dirty="0">
                <a:solidFill>
                  <a:srgbClr val="1C4586"/>
                </a:solidFill>
                <a:latin typeface="Arial"/>
                <a:cs typeface="Arial"/>
              </a:rPr>
              <a:t>Committee</a:t>
            </a:r>
            <a:r>
              <a:rPr sz="1500" spc="-20" dirty="0">
                <a:solidFill>
                  <a:srgbClr val="1C4586"/>
                </a:solidFill>
                <a:latin typeface="Arial"/>
                <a:cs typeface="Arial"/>
              </a:rPr>
              <a:t> </a:t>
            </a:r>
            <a:r>
              <a:rPr sz="1500" dirty="0">
                <a:solidFill>
                  <a:srgbClr val="1C4586"/>
                </a:solidFill>
                <a:latin typeface="Arial"/>
                <a:cs typeface="Arial"/>
              </a:rPr>
              <a:t>(EDMC)</a:t>
            </a:r>
            <a:r>
              <a:rPr sz="1500" spc="20" dirty="0">
                <a:solidFill>
                  <a:srgbClr val="1C4586"/>
                </a:solidFill>
                <a:latin typeface="Arial"/>
                <a:cs typeface="Arial"/>
              </a:rPr>
              <a:t> </a:t>
            </a:r>
            <a:r>
              <a:rPr sz="1500" spc="-10" dirty="0">
                <a:solidFill>
                  <a:srgbClr val="1C4586"/>
                </a:solidFill>
                <a:latin typeface="Arial"/>
                <a:cs typeface="Arial"/>
              </a:rPr>
              <a:t>created.</a:t>
            </a:r>
            <a:endParaRPr sz="1500">
              <a:latin typeface="Arial"/>
              <a:cs typeface="Arial"/>
            </a:endParaRPr>
          </a:p>
          <a:p>
            <a:pPr>
              <a:lnSpc>
                <a:spcPct val="100000"/>
              </a:lnSpc>
              <a:spcBef>
                <a:spcPts val="15"/>
              </a:spcBef>
              <a:buFont typeface="Arial"/>
              <a:buChar char="●"/>
            </a:pPr>
            <a:endParaRPr sz="1550">
              <a:latin typeface="Arial"/>
              <a:cs typeface="Arial"/>
            </a:endParaRPr>
          </a:p>
          <a:p>
            <a:pPr marL="349250" marR="47625" indent="-330835">
              <a:lnSpc>
                <a:spcPct val="100000"/>
              </a:lnSpc>
              <a:buClr>
                <a:srgbClr val="124162"/>
              </a:buClr>
              <a:buSzPct val="106666"/>
              <a:buFont typeface="Arial"/>
              <a:buChar char="●"/>
              <a:tabLst>
                <a:tab pos="349250" algn="l"/>
                <a:tab pos="867410" algn="l"/>
              </a:tabLst>
            </a:pPr>
            <a:r>
              <a:rPr sz="1500" b="1" dirty="0">
                <a:solidFill>
                  <a:srgbClr val="1C4586"/>
                </a:solidFill>
                <a:latin typeface="Arial"/>
                <a:cs typeface="Arial"/>
              </a:rPr>
              <a:t>2013</a:t>
            </a:r>
            <a:r>
              <a:rPr sz="1500" dirty="0">
                <a:solidFill>
                  <a:srgbClr val="1C4586"/>
                </a:solidFill>
                <a:latin typeface="Arial"/>
                <a:cs typeface="Arial"/>
              </a:rPr>
              <a:t>:</a:t>
            </a:r>
            <a:r>
              <a:rPr sz="1500" spc="395" dirty="0">
                <a:solidFill>
                  <a:srgbClr val="1C4586"/>
                </a:solidFill>
                <a:latin typeface="Arial"/>
                <a:cs typeface="Arial"/>
              </a:rPr>
              <a:t> </a:t>
            </a:r>
            <a:r>
              <a:rPr sz="1500" dirty="0">
                <a:solidFill>
                  <a:srgbClr val="1C4586"/>
                </a:solidFill>
                <a:latin typeface="Arial"/>
                <a:cs typeface="Arial"/>
              </a:rPr>
              <a:t>EDMC</a:t>
            </a:r>
            <a:r>
              <a:rPr sz="1500" spc="5" dirty="0">
                <a:solidFill>
                  <a:srgbClr val="1C4586"/>
                </a:solidFill>
                <a:latin typeface="Arial"/>
                <a:cs typeface="Arial"/>
              </a:rPr>
              <a:t> </a:t>
            </a:r>
            <a:r>
              <a:rPr sz="1500" dirty="0">
                <a:solidFill>
                  <a:srgbClr val="1C4586"/>
                </a:solidFill>
                <a:latin typeface="Arial"/>
                <a:cs typeface="Arial"/>
              </a:rPr>
              <a:t>publishes</a:t>
            </a:r>
            <a:r>
              <a:rPr sz="1500" spc="-10" dirty="0">
                <a:solidFill>
                  <a:srgbClr val="1C4586"/>
                </a:solidFill>
                <a:latin typeface="Arial"/>
                <a:cs typeface="Arial"/>
              </a:rPr>
              <a:t> </a:t>
            </a:r>
            <a:r>
              <a:rPr sz="1500" dirty="0">
                <a:solidFill>
                  <a:srgbClr val="1C4586"/>
                </a:solidFill>
                <a:latin typeface="Arial"/>
                <a:cs typeface="Arial"/>
              </a:rPr>
              <a:t>NOAA</a:t>
            </a:r>
            <a:r>
              <a:rPr sz="1500" spc="10" dirty="0">
                <a:solidFill>
                  <a:srgbClr val="1C4586"/>
                </a:solidFill>
                <a:latin typeface="Arial"/>
                <a:cs typeface="Arial"/>
              </a:rPr>
              <a:t> </a:t>
            </a:r>
            <a:r>
              <a:rPr sz="1500" dirty="0">
                <a:solidFill>
                  <a:srgbClr val="1C4586"/>
                </a:solidFill>
                <a:latin typeface="Arial"/>
                <a:cs typeface="Arial"/>
              </a:rPr>
              <a:t>Environmental</a:t>
            </a:r>
            <a:r>
              <a:rPr sz="1500" spc="-5" dirty="0">
                <a:solidFill>
                  <a:srgbClr val="1C4586"/>
                </a:solidFill>
                <a:latin typeface="Arial"/>
                <a:cs typeface="Arial"/>
              </a:rPr>
              <a:t> </a:t>
            </a:r>
            <a:r>
              <a:rPr sz="1500" dirty="0">
                <a:solidFill>
                  <a:srgbClr val="1C4586"/>
                </a:solidFill>
                <a:latin typeface="Arial"/>
                <a:cs typeface="Arial"/>
              </a:rPr>
              <a:t>Data Management</a:t>
            </a:r>
            <a:r>
              <a:rPr sz="1500" spc="-15" dirty="0">
                <a:solidFill>
                  <a:srgbClr val="1C4586"/>
                </a:solidFill>
                <a:latin typeface="Arial"/>
                <a:cs typeface="Arial"/>
              </a:rPr>
              <a:t> </a:t>
            </a:r>
            <a:r>
              <a:rPr sz="1500" dirty="0">
                <a:solidFill>
                  <a:srgbClr val="1C4586"/>
                </a:solidFill>
                <a:latin typeface="Arial"/>
                <a:cs typeface="Arial"/>
              </a:rPr>
              <a:t>(EDM)</a:t>
            </a:r>
            <a:r>
              <a:rPr sz="1500" spc="-5" dirty="0">
                <a:solidFill>
                  <a:srgbClr val="1C4586"/>
                </a:solidFill>
                <a:latin typeface="Arial"/>
                <a:cs typeface="Arial"/>
              </a:rPr>
              <a:t> </a:t>
            </a:r>
            <a:r>
              <a:rPr sz="1500" dirty="0">
                <a:solidFill>
                  <a:srgbClr val="1C4586"/>
                </a:solidFill>
                <a:latin typeface="Arial"/>
                <a:cs typeface="Arial"/>
              </a:rPr>
              <a:t>Framework,</a:t>
            </a:r>
            <a:r>
              <a:rPr sz="1500" spc="-5" dirty="0">
                <a:solidFill>
                  <a:srgbClr val="1C4586"/>
                </a:solidFill>
                <a:latin typeface="Arial"/>
                <a:cs typeface="Arial"/>
              </a:rPr>
              <a:t> </a:t>
            </a:r>
            <a:r>
              <a:rPr sz="1500" dirty="0">
                <a:solidFill>
                  <a:srgbClr val="1C4586"/>
                </a:solidFill>
                <a:latin typeface="Arial"/>
                <a:cs typeface="Arial"/>
              </a:rPr>
              <a:t>which</a:t>
            </a:r>
            <a:r>
              <a:rPr sz="1500" spc="10" dirty="0">
                <a:solidFill>
                  <a:srgbClr val="1C4586"/>
                </a:solidFill>
                <a:latin typeface="Arial"/>
                <a:cs typeface="Arial"/>
              </a:rPr>
              <a:t> </a:t>
            </a:r>
            <a:r>
              <a:rPr sz="1500" dirty="0">
                <a:solidFill>
                  <a:srgbClr val="1C4586"/>
                </a:solidFill>
                <a:latin typeface="Arial"/>
                <a:cs typeface="Arial"/>
              </a:rPr>
              <a:t>defines</a:t>
            </a:r>
            <a:r>
              <a:rPr sz="1500" spc="-10" dirty="0">
                <a:solidFill>
                  <a:srgbClr val="1C4586"/>
                </a:solidFill>
                <a:latin typeface="Arial"/>
                <a:cs typeface="Arial"/>
              </a:rPr>
              <a:t> </a:t>
            </a:r>
            <a:r>
              <a:rPr sz="1500" dirty="0">
                <a:solidFill>
                  <a:srgbClr val="1C4586"/>
                </a:solidFill>
                <a:latin typeface="Arial"/>
                <a:cs typeface="Arial"/>
              </a:rPr>
              <a:t>key</a:t>
            </a:r>
            <a:r>
              <a:rPr sz="1500" spc="-15" dirty="0">
                <a:solidFill>
                  <a:srgbClr val="1C4586"/>
                </a:solidFill>
                <a:latin typeface="Arial"/>
                <a:cs typeface="Arial"/>
              </a:rPr>
              <a:t> </a:t>
            </a:r>
            <a:r>
              <a:rPr sz="1500" dirty="0">
                <a:solidFill>
                  <a:srgbClr val="1C4586"/>
                </a:solidFill>
                <a:latin typeface="Arial"/>
                <a:cs typeface="Arial"/>
              </a:rPr>
              <a:t>principles</a:t>
            </a:r>
            <a:r>
              <a:rPr sz="1500" spc="-10" dirty="0">
                <a:solidFill>
                  <a:srgbClr val="1C4586"/>
                </a:solidFill>
                <a:latin typeface="Arial"/>
                <a:cs typeface="Arial"/>
              </a:rPr>
              <a:t> </a:t>
            </a:r>
            <a:r>
              <a:rPr sz="1500" dirty="0">
                <a:solidFill>
                  <a:srgbClr val="1C4586"/>
                </a:solidFill>
                <a:latin typeface="Arial"/>
                <a:cs typeface="Arial"/>
              </a:rPr>
              <a:t>that</a:t>
            </a:r>
            <a:r>
              <a:rPr sz="1500" spc="-25" dirty="0">
                <a:solidFill>
                  <a:srgbClr val="1C4586"/>
                </a:solidFill>
                <a:latin typeface="Arial"/>
                <a:cs typeface="Arial"/>
              </a:rPr>
              <a:t> </a:t>
            </a:r>
            <a:r>
              <a:rPr sz="1500" dirty="0">
                <a:solidFill>
                  <a:srgbClr val="1C4586"/>
                </a:solidFill>
                <a:latin typeface="Arial"/>
                <a:cs typeface="Arial"/>
              </a:rPr>
              <a:t>NOAA</a:t>
            </a:r>
            <a:r>
              <a:rPr sz="1500" spc="15" dirty="0">
                <a:solidFill>
                  <a:srgbClr val="1C4586"/>
                </a:solidFill>
                <a:latin typeface="Arial"/>
                <a:cs typeface="Arial"/>
              </a:rPr>
              <a:t> </a:t>
            </a:r>
            <a:r>
              <a:rPr sz="1500" spc="-20" dirty="0">
                <a:solidFill>
                  <a:srgbClr val="1C4586"/>
                </a:solidFill>
                <a:latin typeface="Arial"/>
                <a:cs typeface="Arial"/>
              </a:rPr>
              <a:t>data </a:t>
            </a:r>
            <a:r>
              <a:rPr sz="1500" dirty="0">
                <a:solidFill>
                  <a:srgbClr val="1C4586"/>
                </a:solidFill>
                <a:latin typeface="Arial"/>
                <a:cs typeface="Arial"/>
              </a:rPr>
              <a:t>should</a:t>
            </a:r>
            <a:r>
              <a:rPr sz="1500" spc="-20" dirty="0">
                <a:solidFill>
                  <a:srgbClr val="1C4586"/>
                </a:solidFill>
                <a:latin typeface="Arial"/>
                <a:cs typeface="Arial"/>
              </a:rPr>
              <a:t> </a:t>
            </a:r>
            <a:r>
              <a:rPr sz="1500" dirty="0">
                <a:solidFill>
                  <a:srgbClr val="1C4586"/>
                </a:solidFill>
                <a:latin typeface="Arial"/>
                <a:cs typeface="Arial"/>
              </a:rPr>
              <a:t>be</a:t>
            </a:r>
            <a:r>
              <a:rPr sz="1500" spc="5" dirty="0">
                <a:solidFill>
                  <a:srgbClr val="1C4586"/>
                </a:solidFill>
                <a:latin typeface="Arial"/>
                <a:cs typeface="Arial"/>
              </a:rPr>
              <a:t> </a:t>
            </a:r>
            <a:r>
              <a:rPr sz="1500" dirty="0">
                <a:solidFill>
                  <a:srgbClr val="1C4586"/>
                </a:solidFill>
                <a:latin typeface="Arial"/>
                <a:cs typeface="Arial"/>
              </a:rPr>
              <a:t>fully</a:t>
            </a:r>
            <a:r>
              <a:rPr sz="1500" spc="-10" dirty="0">
                <a:solidFill>
                  <a:srgbClr val="1C4586"/>
                </a:solidFill>
                <a:latin typeface="Arial"/>
                <a:cs typeface="Arial"/>
              </a:rPr>
              <a:t> </a:t>
            </a:r>
            <a:r>
              <a:rPr sz="1500" dirty="0">
                <a:solidFill>
                  <a:srgbClr val="1C4586"/>
                </a:solidFill>
                <a:latin typeface="Arial"/>
                <a:cs typeface="Arial"/>
              </a:rPr>
              <a:t>and</a:t>
            </a:r>
            <a:r>
              <a:rPr sz="1500" spc="5" dirty="0">
                <a:solidFill>
                  <a:srgbClr val="1C4586"/>
                </a:solidFill>
                <a:latin typeface="Arial"/>
                <a:cs typeface="Arial"/>
              </a:rPr>
              <a:t> </a:t>
            </a:r>
            <a:r>
              <a:rPr sz="1500" dirty="0">
                <a:solidFill>
                  <a:srgbClr val="1C4586"/>
                </a:solidFill>
                <a:latin typeface="Arial"/>
                <a:cs typeface="Arial"/>
              </a:rPr>
              <a:t>openly</a:t>
            </a:r>
            <a:r>
              <a:rPr sz="1500" spc="-5" dirty="0">
                <a:solidFill>
                  <a:srgbClr val="1C4586"/>
                </a:solidFill>
                <a:latin typeface="Arial"/>
                <a:cs typeface="Arial"/>
              </a:rPr>
              <a:t> </a:t>
            </a:r>
            <a:r>
              <a:rPr sz="1500" dirty="0">
                <a:solidFill>
                  <a:srgbClr val="1C4586"/>
                </a:solidFill>
                <a:latin typeface="Arial"/>
                <a:cs typeface="Arial"/>
              </a:rPr>
              <a:t>available</a:t>
            </a:r>
            <a:r>
              <a:rPr sz="1500" spc="30" dirty="0">
                <a:solidFill>
                  <a:srgbClr val="1C4586"/>
                </a:solidFill>
                <a:latin typeface="Arial"/>
                <a:cs typeface="Arial"/>
              </a:rPr>
              <a:t> </a:t>
            </a:r>
            <a:r>
              <a:rPr sz="1500" dirty="0">
                <a:solidFill>
                  <a:srgbClr val="1C4586"/>
                </a:solidFill>
                <a:latin typeface="Arial"/>
                <a:cs typeface="Arial"/>
              </a:rPr>
              <a:t>to</a:t>
            </a:r>
            <a:r>
              <a:rPr sz="1500" spc="-10" dirty="0">
                <a:solidFill>
                  <a:srgbClr val="1C4586"/>
                </a:solidFill>
                <a:latin typeface="Arial"/>
                <a:cs typeface="Arial"/>
              </a:rPr>
              <a:t> </a:t>
            </a:r>
            <a:r>
              <a:rPr sz="1500" dirty="0">
                <a:solidFill>
                  <a:srgbClr val="1C4586"/>
                </a:solidFill>
                <a:latin typeface="Arial"/>
                <a:cs typeface="Arial"/>
              </a:rPr>
              <a:t>all</a:t>
            </a:r>
            <a:r>
              <a:rPr sz="1500" spc="15" dirty="0">
                <a:solidFill>
                  <a:srgbClr val="1C4586"/>
                </a:solidFill>
                <a:latin typeface="Arial"/>
                <a:cs typeface="Arial"/>
              </a:rPr>
              <a:t> </a:t>
            </a:r>
            <a:r>
              <a:rPr sz="1500" dirty="0">
                <a:solidFill>
                  <a:srgbClr val="1C4586"/>
                </a:solidFill>
                <a:latin typeface="Arial"/>
                <a:cs typeface="Arial"/>
              </a:rPr>
              <a:t>users,</a:t>
            </a:r>
            <a:r>
              <a:rPr sz="1500" spc="-20" dirty="0">
                <a:solidFill>
                  <a:srgbClr val="1C4586"/>
                </a:solidFill>
                <a:latin typeface="Arial"/>
                <a:cs typeface="Arial"/>
              </a:rPr>
              <a:t> </a:t>
            </a:r>
            <a:r>
              <a:rPr sz="1500" dirty="0">
                <a:solidFill>
                  <a:srgbClr val="1C4586"/>
                </a:solidFill>
                <a:latin typeface="Arial"/>
                <a:cs typeface="Arial"/>
              </a:rPr>
              <a:t>preserved</a:t>
            </a:r>
            <a:r>
              <a:rPr sz="1500" spc="-10" dirty="0">
                <a:solidFill>
                  <a:srgbClr val="1C4586"/>
                </a:solidFill>
                <a:latin typeface="Arial"/>
                <a:cs typeface="Arial"/>
              </a:rPr>
              <a:t> </a:t>
            </a:r>
            <a:r>
              <a:rPr sz="1500" dirty="0">
                <a:solidFill>
                  <a:srgbClr val="1C4586"/>
                </a:solidFill>
                <a:latin typeface="Arial"/>
                <a:cs typeface="Arial"/>
              </a:rPr>
              <a:t>for</a:t>
            </a:r>
            <a:r>
              <a:rPr sz="1500" spc="-10" dirty="0">
                <a:solidFill>
                  <a:srgbClr val="1C4586"/>
                </a:solidFill>
                <a:latin typeface="Arial"/>
                <a:cs typeface="Arial"/>
              </a:rPr>
              <a:t> </a:t>
            </a:r>
            <a:r>
              <a:rPr sz="1500" dirty="0">
                <a:solidFill>
                  <a:srgbClr val="1C4586"/>
                </a:solidFill>
                <a:latin typeface="Arial"/>
                <a:cs typeface="Arial"/>
              </a:rPr>
              <a:t>long-term</a:t>
            </a:r>
            <a:r>
              <a:rPr sz="1500" spc="-20" dirty="0">
                <a:solidFill>
                  <a:srgbClr val="1C4586"/>
                </a:solidFill>
                <a:latin typeface="Arial"/>
                <a:cs typeface="Arial"/>
              </a:rPr>
              <a:t> </a:t>
            </a:r>
            <a:r>
              <a:rPr sz="1500" dirty="0">
                <a:solidFill>
                  <a:srgbClr val="1C4586"/>
                </a:solidFill>
                <a:latin typeface="Arial"/>
                <a:cs typeface="Arial"/>
              </a:rPr>
              <a:t>use,</a:t>
            </a:r>
            <a:r>
              <a:rPr sz="1500" spc="-10" dirty="0">
                <a:solidFill>
                  <a:srgbClr val="1C4586"/>
                </a:solidFill>
                <a:latin typeface="Arial"/>
                <a:cs typeface="Arial"/>
              </a:rPr>
              <a:t> </a:t>
            </a:r>
            <a:r>
              <a:rPr sz="1500" dirty="0">
                <a:solidFill>
                  <a:srgbClr val="1C4586"/>
                </a:solidFill>
                <a:latin typeface="Arial"/>
                <a:cs typeface="Arial"/>
              </a:rPr>
              <a:t>well</a:t>
            </a:r>
            <a:r>
              <a:rPr sz="1500" spc="25" dirty="0">
                <a:solidFill>
                  <a:srgbClr val="1C4586"/>
                </a:solidFill>
                <a:latin typeface="Arial"/>
                <a:cs typeface="Arial"/>
              </a:rPr>
              <a:t> </a:t>
            </a:r>
            <a:r>
              <a:rPr sz="1500" dirty="0">
                <a:solidFill>
                  <a:srgbClr val="1C4586"/>
                </a:solidFill>
                <a:latin typeface="Arial"/>
                <a:cs typeface="Arial"/>
              </a:rPr>
              <a:t>documented</a:t>
            </a:r>
            <a:r>
              <a:rPr sz="1500" spc="-25" dirty="0">
                <a:solidFill>
                  <a:srgbClr val="1C4586"/>
                </a:solidFill>
                <a:latin typeface="Arial"/>
                <a:cs typeface="Arial"/>
              </a:rPr>
              <a:t> </a:t>
            </a:r>
            <a:r>
              <a:rPr sz="1500" dirty="0">
                <a:solidFill>
                  <a:srgbClr val="1C4586"/>
                </a:solidFill>
                <a:latin typeface="Arial"/>
                <a:cs typeface="Arial"/>
              </a:rPr>
              <a:t>and</a:t>
            </a:r>
            <a:r>
              <a:rPr sz="1500" spc="5" dirty="0">
                <a:solidFill>
                  <a:srgbClr val="1C4586"/>
                </a:solidFill>
                <a:latin typeface="Arial"/>
                <a:cs typeface="Arial"/>
              </a:rPr>
              <a:t> </a:t>
            </a:r>
            <a:r>
              <a:rPr sz="1500" dirty="0">
                <a:solidFill>
                  <a:srgbClr val="1C4586"/>
                </a:solidFill>
                <a:latin typeface="Arial"/>
                <a:cs typeface="Arial"/>
              </a:rPr>
              <a:t>of</a:t>
            </a:r>
            <a:r>
              <a:rPr sz="1500" spc="-10" dirty="0">
                <a:solidFill>
                  <a:srgbClr val="1C4586"/>
                </a:solidFill>
                <a:latin typeface="Arial"/>
                <a:cs typeface="Arial"/>
              </a:rPr>
              <a:t> </a:t>
            </a:r>
            <a:r>
              <a:rPr sz="1500" dirty="0">
                <a:solidFill>
                  <a:srgbClr val="1C4586"/>
                </a:solidFill>
                <a:latin typeface="Arial"/>
                <a:cs typeface="Arial"/>
              </a:rPr>
              <a:t>known</a:t>
            </a:r>
            <a:r>
              <a:rPr sz="1500" spc="15" dirty="0">
                <a:solidFill>
                  <a:srgbClr val="1C4586"/>
                </a:solidFill>
                <a:latin typeface="Arial"/>
                <a:cs typeface="Arial"/>
              </a:rPr>
              <a:t> </a:t>
            </a:r>
            <a:r>
              <a:rPr sz="1500" dirty="0">
                <a:solidFill>
                  <a:srgbClr val="1C4586"/>
                </a:solidFill>
                <a:latin typeface="Arial"/>
                <a:cs typeface="Arial"/>
              </a:rPr>
              <a:t>quality,</a:t>
            </a:r>
            <a:r>
              <a:rPr sz="1500" spc="-5" dirty="0">
                <a:solidFill>
                  <a:srgbClr val="1C4586"/>
                </a:solidFill>
                <a:latin typeface="Arial"/>
                <a:cs typeface="Arial"/>
              </a:rPr>
              <a:t> </a:t>
            </a:r>
            <a:r>
              <a:rPr sz="1500" dirty="0">
                <a:solidFill>
                  <a:srgbClr val="1C4586"/>
                </a:solidFill>
                <a:latin typeface="Arial"/>
                <a:cs typeface="Arial"/>
              </a:rPr>
              <a:t>and</a:t>
            </a:r>
            <a:r>
              <a:rPr sz="1500" spc="5" dirty="0">
                <a:solidFill>
                  <a:srgbClr val="1C4586"/>
                </a:solidFill>
                <a:latin typeface="Arial"/>
                <a:cs typeface="Arial"/>
              </a:rPr>
              <a:t> </a:t>
            </a:r>
            <a:r>
              <a:rPr sz="1500" dirty="0">
                <a:solidFill>
                  <a:srgbClr val="1C4586"/>
                </a:solidFill>
                <a:latin typeface="Arial"/>
                <a:cs typeface="Arial"/>
              </a:rPr>
              <a:t>easy</a:t>
            </a:r>
            <a:r>
              <a:rPr sz="1500" spc="-5" dirty="0">
                <a:solidFill>
                  <a:srgbClr val="1C4586"/>
                </a:solidFill>
                <a:latin typeface="Arial"/>
                <a:cs typeface="Arial"/>
              </a:rPr>
              <a:t> </a:t>
            </a:r>
            <a:r>
              <a:rPr sz="1500" spc="-25" dirty="0">
                <a:solidFill>
                  <a:srgbClr val="1C4586"/>
                </a:solidFill>
                <a:latin typeface="Arial"/>
                <a:cs typeface="Arial"/>
              </a:rPr>
              <a:t>to </a:t>
            </a:r>
            <a:r>
              <a:rPr sz="1500" spc="-20" dirty="0">
                <a:solidFill>
                  <a:srgbClr val="1C4586"/>
                </a:solidFill>
                <a:latin typeface="Arial"/>
                <a:cs typeface="Arial"/>
              </a:rPr>
              <a:t>use.</a:t>
            </a:r>
            <a:r>
              <a:rPr sz="1500" dirty="0">
                <a:solidFill>
                  <a:srgbClr val="1C4586"/>
                </a:solidFill>
                <a:latin typeface="Arial"/>
                <a:cs typeface="Arial"/>
              </a:rPr>
              <a:t>	(There</a:t>
            </a:r>
            <a:r>
              <a:rPr sz="1500" spc="-5" dirty="0">
                <a:solidFill>
                  <a:srgbClr val="1C4586"/>
                </a:solidFill>
                <a:latin typeface="Arial"/>
                <a:cs typeface="Arial"/>
              </a:rPr>
              <a:t> </a:t>
            </a:r>
            <a:r>
              <a:rPr sz="1500" dirty="0">
                <a:solidFill>
                  <a:srgbClr val="1C4586"/>
                </a:solidFill>
                <a:latin typeface="Arial"/>
                <a:cs typeface="Arial"/>
              </a:rPr>
              <a:t>are</a:t>
            </a:r>
            <a:r>
              <a:rPr sz="1500" spc="-10" dirty="0">
                <a:solidFill>
                  <a:srgbClr val="1C4586"/>
                </a:solidFill>
                <a:latin typeface="Arial"/>
                <a:cs typeface="Arial"/>
              </a:rPr>
              <a:t> </a:t>
            </a:r>
            <a:r>
              <a:rPr sz="1500" dirty="0">
                <a:solidFill>
                  <a:srgbClr val="1C4586"/>
                </a:solidFill>
                <a:latin typeface="Arial"/>
                <a:cs typeface="Arial"/>
              </a:rPr>
              <a:t>now</a:t>
            </a:r>
            <a:r>
              <a:rPr sz="1500" spc="15" dirty="0">
                <a:solidFill>
                  <a:srgbClr val="1C4586"/>
                </a:solidFill>
                <a:latin typeface="Arial"/>
                <a:cs typeface="Arial"/>
              </a:rPr>
              <a:t> </a:t>
            </a:r>
            <a:r>
              <a:rPr sz="1500" dirty="0">
                <a:solidFill>
                  <a:srgbClr val="1C4586"/>
                </a:solidFill>
                <a:latin typeface="Arial"/>
                <a:cs typeface="Arial"/>
              </a:rPr>
              <a:t>six</a:t>
            </a:r>
            <a:r>
              <a:rPr sz="1500" spc="-5" dirty="0">
                <a:solidFill>
                  <a:srgbClr val="1C4586"/>
                </a:solidFill>
                <a:latin typeface="Arial"/>
                <a:cs typeface="Arial"/>
              </a:rPr>
              <a:t> </a:t>
            </a:r>
            <a:r>
              <a:rPr sz="1500" dirty="0">
                <a:solidFill>
                  <a:srgbClr val="1C4586"/>
                </a:solidFill>
                <a:latin typeface="Arial"/>
                <a:cs typeface="Arial"/>
              </a:rPr>
              <a:t>Procedural</a:t>
            </a:r>
            <a:r>
              <a:rPr sz="1500" spc="-10" dirty="0">
                <a:solidFill>
                  <a:srgbClr val="1C4586"/>
                </a:solidFill>
                <a:latin typeface="Arial"/>
                <a:cs typeface="Arial"/>
              </a:rPr>
              <a:t> Directives)</a:t>
            </a:r>
            <a:endParaRPr sz="1500">
              <a:latin typeface="Arial"/>
              <a:cs typeface="Arial"/>
            </a:endParaRPr>
          </a:p>
          <a:p>
            <a:pPr>
              <a:lnSpc>
                <a:spcPct val="100000"/>
              </a:lnSpc>
              <a:spcBef>
                <a:spcPts val="20"/>
              </a:spcBef>
              <a:buFont typeface="Arial"/>
              <a:buChar char="●"/>
            </a:pPr>
            <a:endParaRPr sz="1550">
              <a:latin typeface="Arial"/>
              <a:cs typeface="Arial"/>
            </a:endParaRPr>
          </a:p>
          <a:p>
            <a:pPr marL="349250" marR="470534" indent="-330835">
              <a:lnSpc>
                <a:spcPct val="100000"/>
              </a:lnSpc>
              <a:buClr>
                <a:srgbClr val="124162"/>
              </a:buClr>
              <a:buSzPct val="106666"/>
              <a:buFont typeface="Arial"/>
              <a:buChar char="●"/>
              <a:tabLst>
                <a:tab pos="349250" algn="l"/>
              </a:tabLst>
            </a:pPr>
            <a:r>
              <a:rPr sz="1500" b="1" dirty="0">
                <a:solidFill>
                  <a:srgbClr val="1C4586"/>
                </a:solidFill>
                <a:latin typeface="Arial"/>
                <a:cs typeface="Arial"/>
              </a:rPr>
              <a:t>2013/2015:</a:t>
            </a:r>
            <a:r>
              <a:rPr sz="1500" b="1" spc="395" dirty="0">
                <a:solidFill>
                  <a:srgbClr val="1C4586"/>
                </a:solidFill>
                <a:latin typeface="Arial"/>
                <a:cs typeface="Arial"/>
              </a:rPr>
              <a:t> </a:t>
            </a:r>
            <a:r>
              <a:rPr sz="1500" dirty="0">
                <a:solidFill>
                  <a:srgbClr val="1C4586"/>
                </a:solidFill>
                <a:latin typeface="Arial"/>
                <a:cs typeface="Arial"/>
              </a:rPr>
              <a:t>White</a:t>
            </a:r>
            <a:r>
              <a:rPr sz="1500" spc="-30" dirty="0">
                <a:solidFill>
                  <a:srgbClr val="1C4586"/>
                </a:solidFill>
                <a:latin typeface="Arial"/>
                <a:cs typeface="Arial"/>
              </a:rPr>
              <a:t> </a:t>
            </a:r>
            <a:r>
              <a:rPr sz="1500" dirty="0">
                <a:solidFill>
                  <a:srgbClr val="1C4586"/>
                </a:solidFill>
                <a:latin typeface="Arial"/>
                <a:cs typeface="Arial"/>
              </a:rPr>
              <a:t>House</a:t>
            </a:r>
            <a:r>
              <a:rPr sz="1500" spc="5" dirty="0">
                <a:solidFill>
                  <a:srgbClr val="1C4586"/>
                </a:solidFill>
                <a:latin typeface="Arial"/>
                <a:cs typeface="Arial"/>
              </a:rPr>
              <a:t> </a:t>
            </a:r>
            <a:r>
              <a:rPr sz="1500" dirty="0">
                <a:solidFill>
                  <a:srgbClr val="1C4586"/>
                </a:solidFill>
                <a:latin typeface="Arial"/>
                <a:cs typeface="Arial"/>
              </a:rPr>
              <a:t>OSTP</a:t>
            </a:r>
            <a:r>
              <a:rPr sz="1500" spc="10" dirty="0">
                <a:solidFill>
                  <a:srgbClr val="1C4586"/>
                </a:solidFill>
                <a:latin typeface="Arial"/>
                <a:cs typeface="Arial"/>
              </a:rPr>
              <a:t> </a:t>
            </a:r>
            <a:r>
              <a:rPr sz="1500" dirty="0">
                <a:solidFill>
                  <a:srgbClr val="1C4586"/>
                </a:solidFill>
                <a:latin typeface="Arial"/>
                <a:cs typeface="Arial"/>
              </a:rPr>
              <a:t>Memorandum</a:t>
            </a:r>
            <a:r>
              <a:rPr sz="1500" spc="-15" dirty="0">
                <a:solidFill>
                  <a:srgbClr val="1C4586"/>
                </a:solidFill>
                <a:latin typeface="Arial"/>
                <a:cs typeface="Arial"/>
              </a:rPr>
              <a:t> </a:t>
            </a:r>
            <a:r>
              <a:rPr sz="1500" dirty="0">
                <a:solidFill>
                  <a:srgbClr val="1C4586"/>
                </a:solidFill>
                <a:latin typeface="Arial"/>
                <a:cs typeface="Arial"/>
              </a:rPr>
              <a:t>on</a:t>
            </a:r>
            <a:r>
              <a:rPr sz="1500" spc="5" dirty="0">
                <a:solidFill>
                  <a:srgbClr val="1C4586"/>
                </a:solidFill>
                <a:latin typeface="Arial"/>
                <a:cs typeface="Arial"/>
              </a:rPr>
              <a:t> </a:t>
            </a:r>
            <a:r>
              <a:rPr sz="1500" dirty="0">
                <a:solidFill>
                  <a:srgbClr val="1C4586"/>
                </a:solidFill>
                <a:latin typeface="Arial"/>
                <a:cs typeface="Arial"/>
              </a:rPr>
              <a:t>Increasing</a:t>
            </a:r>
            <a:r>
              <a:rPr sz="1500" spc="-20" dirty="0">
                <a:solidFill>
                  <a:srgbClr val="1C4586"/>
                </a:solidFill>
                <a:latin typeface="Arial"/>
                <a:cs typeface="Arial"/>
              </a:rPr>
              <a:t> </a:t>
            </a:r>
            <a:r>
              <a:rPr sz="1500" dirty="0">
                <a:solidFill>
                  <a:srgbClr val="1C4586"/>
                </a:solidFill>
                <a:latin typeface="Arial"/>
                <a:cs typeface="Arial"/>
              </a:rPr>
              <a:t>Access</a:t>
            </a:r>
            <a:r>
              <a:rPr sz="1500" spc="-15" dirty="0">
                <a:solidFill>
                  <a:srgbClr val="1C4586"/>
                </a:solidFill>
                <a:latin typeface="Arial"/>
                <a:cs typeface="Arial"/>
              </a:rPr>
              <a:t> </a:t>
            </a:r>
            <a:r>
              <a:rPr sz="1500" dirty="0">
                <a:solidFill>
                  <a:srgbClr val="1C4586"/>
                </a:solidFill>
                <a:latin typeface="Arial"/>
                <a:cs typeface="Arial"/>
              </a:rPr>
              <a:t>to</a:t>
            </a:r>
            <a:r>
              <a:rPr sz="1500" spc="5" dirty="0">
                <a:solidFill>
                  <a:srgbClr val="1C4586"/>
                </a:solidFill>
                <a:latin typeface="Arial"/>
                <a:cs typeface="Arial"/>
              </a:rPr>
              <a:t> </a:t>
            </a:r>
            <a:r>
              <a:rPr sz="1500" dirty="0">
                <a:solidFill>
                  <a:srgbClr val="1C4586"/>
                </a:solidFill>
                <a:latin typeface="Arial"/>
                <a:cs typeface="Arial"/>
              </a:rPr>
              <a:t>the</a:t>
            </a:r>
            <a:r>
              <a:rPr sz="1500" spc="-5" dirty="0">
                <a:solidFill>
                  <a:srgbClr val="1C4586"/>
                </a:solidFill>
                <a:latin typeface="Arial"/>
                <a:cs typeface="Arial"/>
              </a:rPr>
              <a:t> </a:t>
            </a:r>
            <a:r>
              <a:rPr sz="1500" dirty="0">
                <a:solidFill>
                  <a:srgbClr val="1C4586"/>
                </a:solidFill>
                <a:latin typeface="Arial"/>
                <a:cs typeface="Arial"/>
              </a:rPr>
              <a:t>Results</a:t>
            </a:r>
            <a:r>
              <a:rPr sz="1500" spc="-5" dirty="0">
                <a:solidFill>
                  <a:srgbClr val="1C4586"/>
                </a:solidFill>
                <a:latin typeface="Arial"/>
                <a:cs typeface="Arial"/>
              </a:rPr>
              <a:t> </a:t>
            </a:r>
            <a:r>
              <a:rPr sz="1500" dirty="0">
                <a:solidFill>
                  <a:srgbClr val="1C4586"/>
                </a:solidFill>
                <a:latin typeface="Arial"/>
                <a:cs typeface="Arial"/>
              </a:rPr>
              <a:t>of</a:t>
            </a:r>
            <a:r>
              <a:rPr sz="1500" spc="5" dirty="0">
                <a:solidFill>
                  <a:srgbClr val="1C4586"/>
                </a:solidFill>
                <a:latin typeface="Arial"/>
                <a:cs typeface="Arial"/>
              </a:rPr>
              <a:t> </a:t>
            </a:r>
            <a:r>
              <a:rPr sz="1500" dirty="0">
                <a:solidFill>
                  <a:srgbClr val="1C4586"/>
                </a:solidFill>
                <a:latin typeface="Arial"/>
                <a:cs typeface="Arial"/>
              </a:rPr>
              <a:t>Federally</a:t>
            </a:r>
            <a:r>
              <a:rPr sz="1500" spc="-5" dirty="0">
                <a:solidFill>
                  <a:srgbClr val="1C4586"/>
                </a:solidFill>
                <a:latin typeface="Arial"/>
                <a:cs typeface="Arial"/>
              </a:rPr>
              <a:t> </a:t>
            </a:r>
            <a:r>
              <a:rPr sz="1500" dirty="0">
                <a:solidFill>
                  <a:srgbClr val="1C4586"/>
                </a:solidFill>
                <a:latin typeface="Arial"/>
                <a:cs typeface="Arial"/>
              </a:rPr>
              <a:t>Funded</a:t>
            </a:r>
            <a:r>
              <a:rPr sz="1500" spc="-5" dirty="0">
                <a:solidFill>
                  <a:srgbClr val="1C4586"/>
                </a:solidFill>
                <a:latin typeface="Arial"/>
                <a:cs typeface="Arial"/>
              </a:rPr>
              <a:t> </a:t>
            </a:r>
            <a:r>
              <a:rPr sz="1500" dirty="0">
                <a:solidFill>
                  <a:srgbClr val="1C4586"/>
                </a:solidFill>
                <a:latin typeface="Arial"/>
                <a:cs typeface="Arial"/>
              </a:rPr>
              <a:t>Scientific </a:t>
            </a:r>
            <a:r>
              <a:rPr sz="1500" spc="-10" dirty="0">
                <a:solidFill>
                  <a:srgbClr val="1C4586"/>
                </a:solidFill>
                <a:latin typeface="Arial"/>
                <a:cs typeface="Arial"/>
              </a:rPr>
              <a:t>Research. </a:t>
            </a:r>
            <a:r>
              <a:rPr sz="1500" dirty="0">
                <a:solidFill>
                  <a:srgbClr val="1C4586"/>
                </a:solidFill>
                <a:latin typeface="Arial"/>
                <a:cs typeface="Arial"/>
              </a:rPr>
              <a:t>Followed</a:t>
            </a:r>
            <a:r>
              <a:rPr sz="1500" spc="10" dirty="0">
                <a:solidFill>
                  <a:srgbClr val="1C4586"/>
                </a:solidFill>
                <a:latin typeface="Arial"/>
                <a:cs typeface="Arial"/>
              </a:rPr>
              <a:t> </a:t>
            </a:r>
            <a:r>
              <a:rPr sz="1500" dirty="0">
                <a:solidFill>
                  <a:srgbClr val="1C4586"/>
                </a:solidFill>
                <a:latin typeface="Arial"/>
                <a:cs typeface="Arial"/>
              </a:rPr>
              <a:t>by the</a:t>
            </a:r>
            <a:r>
              <a:rPr sz="1500" spc="-10" dirty="0">
                <a:solidFill>
                  <a:srgbClr val="1C4586"/>
                </a:solidFill>
                <a:latin typeface="Arial"/>
                <a:cs typeface="Arial"/>
              </a:rPr>
              <a:t> </a:t>
            </a:r>
            <a:r>
              <a:rPr sz="1500" dirty="0">
                <a:solidFill>
                  <a:srgbClr val="1C4586"/>
                </a:solidFill>
                <a:latin typeface="Arial"/>
                <a:cs typeface="Arial"/>
              </a:rPr>
              <a:t>NOAA</a:t>
            </a:r>
            <a:r>
              <a:rPr sz="1500" spc="15" dirty="0">
                <a:solidFill>
                  <a:srgbClr val="1C4586"/>
                </a:solidFill>
                <a:latin typeface="Arial"/>
                <a:cs typeface="Arial"/>
              </a:rPr>
              <a:t> </a:t>
            </a:r>
            <a:r>
              <a:rPr sz="1500" dirty="0">
                <a:solidFill>
                  <a:srgbClr val="1C4586"/>
                </a:solidFill>
                <a:latin typeface="Arial"/>
                <a:cs typeface="Arial"/>
              </a:rPr>
              <a:t>Plan for Increasing</a:t>
            </a:r>
            <a:r>
              <a:rPr sz="1500" spc="-35" dirty="0">
                <a:solidFill>
                  <a:srgbClr val="1C4586"/>
                </a:solidFill>
                <a:latin typeface="Arial"/>
                <a:cs typeface="Arial"/>
              </a:rPr>
              <a:t> </a:t>
            </a:r>
            <a:r>
              <a:rPr sz="1500" dirty="0">
                <a:solidFill>
                  <a:srgbClr val="1C4586"/>
                </a:solidFill>
                <a:latin typeface="Arial"/>
                <a:cs typeface="Arial"/>
              </a:rPr>
              <a:t>Public Access</a:t>
            </a:r>
            <a:r>
              <a:rPr sz="1500" spc="-10" dirty="0">
                <a:solidFill>
                  <a:srgbClr val="1C4586"/>
                </a:solidFill>
                <a:latin typeface="Arial"/>
                <a:cs typeface="Arial"/>
              </a:rPr>
              <a:t> </a:t>
            </a:r>
            <a:r>
              <a:rPr sz="1500" dirty="0">
                <a:solidFill>
                  <a:srgbClr val="1C4586"/>
                </a:solidFill>
                <a:latin typeface="Arial"/>
                <a:cs typeface="Arial"/>
              </a:rPr>
              <a:t>to</a:t>
            </a:r>
            <a:r>
              <a:rPr sz="1500" spc="-10" dirty="0">
                <a:solidFill>
                  <a:srgbClr val="1C4586"/>
                </a:solidFill>
                <a:latin typeface="Arial"/>
                <a:cs typeface="Arial"/>
              </a:rPr>
              <a:t> </a:t>
            </a:r>
            <a:r>
              <a:rPr sz="1500" dirty="0">
                <a:solidFill>
                  <a:srgbClr val="1C4586"/>
                </a:solidFill>
                <a:latin typeface="Arial"/>
                <a:cs typeface="Arial"/>
              </a:rPr>
              <a:t>Research</a:t>
            </a:r>
            <a:r>
              <a:rPr sz="1500" spc="-5" dirty="0">
                <a:solidFill>
                  <a:srgbClr val="1C4586"/>
                </a:solidFill>
                <a:latin typeface="Arial"/>
                <a:cs typeface="Arial"/>
              </a:rPr>
              <a:t> </a:t>
            </a:r>
            <a:r>
              <a:rPr sz="1500" spc="-10" dirty="0">
                <a:solidFill>
                  <a:srgbClr val="1C4586"/>
                </a:solidFill>
                <a:latin typeface="Arial"/>
                <a:cs typeface="Arial"/>
              </a:rPr>
              <a:t>Results.</a:t>
            </a:r>
            <a:endParaRPr sz="1500">
              <a:latin typeface="Arial"/>
              <a:cs typeface="Arial"/>
            </a:endParaRPr>
          </a:p>
          <a:p>
            <a:pPr>
              <a:lnSpc>
                <a:spcPct val="100000"/>
              </a:lnSpc>
              <a:spcBef>
                <a:spcPts val="15"/>
              </a:spcBef>
              <a:buFont typeface="Arial"/>
              <a:buChar char="●"/>
            </a:pPr>
            <a:endParaRPr sz="1550">
              <a:latin typeface="Arial"/>
              <a:cs typeface="Arial"/>
            </a:endParaRPr>
          </a:p>
          <a:p>
            <a:pPr marL="349250" indent="-330835">
              <a:lnSpc>
                <a:spcPct val="100000"/>
              </a:lnSpc>
              <a:buClr>
                <a:srgbClr val="124162"/>
              </a:buClr>
              <a:buSzPct val="106666"/>
              <a:buFont typeface="Arial"/>
              <a:buChar char="●"/>
              <a:tabLst>
                <a:tab pos="349250" algn="l"/>
              </a:tabLst>
            </a:pPr>
            <a:r>
              <a:rPr sz="1500" b="1" dirty="0">
                <a:solidFill>
                  <a:srgbClr val="1C4586"/>
                </a:solidFill>
                <a:latin typeface="Arial"/>
                <a:cs typeface="Arial"/>
              </a:rPr>
              <a:t>2017:</a:t>
            </a:r>
            <a:r>
              <a:rPr sz="1500" b="1" spc="400" dirty="0">
                <a:solidFill>
                  <a:srgbClr val="1C4586"/>
                </a:solidFill>
                <a:latin typeface="Arial"/>
                <a:cs typeface="Arial"/>
              </a:rPr>
              <a:t> </a:t>
            </a:r>
            <a:r>
              <a:rPr sz="1500" dirty="0">
                <a:solidFill>
                  <a:srgbClr val="1C4586"/>
                </a:solidFill>
                <a:latin typeface="Arial"/>
                <a:cs typeface="Arial"/>
                <a:hlinkClick r:id="rId2"/>
              </a:rPr>
              <a:t>NESDIS</a:t>
            </a:r>
            <a:r>
              <a:rPr sz="1500" spc="15" dirty="0">
                <a:solidFill>
                  <a:srgbClr val="1C4586"/>
                </a:solidFill>
                <a:latin typeface="Arial"/>
                <a:cs typeface="Arial"/>
                <a:hlinkClick r:id="rId2"/>
              </a:rPr>
              <a:t> </a:t>
            </a:r>
            <a:r>
              <a:rPr sz="1500" dirty="0">
                <a:solidFill>
                  <a:srgbClr val="1C4586"/>
                </a:solidFill>
                <a:latin typeface="Arial"/>
                <a:cs typeface="Arial"/>
                <a:hlinkClick r:id="rId2"/>
              </a:rPr>
              <a:t>Environmental</a:t>
            </a:r>
            <a:r>
              <a:rPr sz="1500" spc="-5" dirty="0">
                <a:solidFill>
                  <a:srgbClr val="1C4586"/>
                </a:solidFill>
                <a:latin typeface="Arial"/>
                <a:cs typeface="Arial"/>
                <a:hlinkClick r:id="rId2"/>
              </a:rPr>
              <a:t> </a:t>
            </a:r>
            <a:r>
              <a:rPr sz="1500" dirty="0">
                <a:solidFill>
                  <a:srgbClr val="1C4586"/>
                </a:solidFill>
                <a:latin typeface="Arial"/>
                <a:cs typeface="Arial"/>
                <a:hlinkClick r:id="rId2"/>
              </a:rPr>
              <a:t>Data Management</a:t>
            </a:r>
            <a:r>
              <a:rPr sz="1500" spc="-15" dirty="0">
                <a:solidFill>
                  <a:srgbClr val="1C4586"/>
                </a:solidFill>
                <a:latin typeface="Arial"/>
                <a:cs typeface="Arial"/>
                <a:hlinkClick r:id="rId2"/>
              </a:rPr>
              <a:t> </a:t>
            </a:r>
            <a:r>
              <a:rPr sz="1500" dirty="0">
                <a:solidFill>
                  <a:srgbClr val="1C4586"/>
                </a:solidFill>
                <a:latin typeface="Arial"/>
                <a:cs typeface="Arial"/>
                <a:hlinkClick r:id="rId2"/>
              </a:rPr>
              <a:t>Planning Policy</a:t>
            </a:r>
            <a:r>
              <a:rPr sz="1500" spc="-10" dirty="0">
                <a:solidFill>
                  <a:srgbClr val="1C4586"/>
                </a:solidFill>
                <a:latin typeface="Arial"/>
                <a:cs typeface="Arial"/>
              </a:rPr>
              <a:t> Approved</a:t>
            </a:r>
            <a:endParaRPr sz="1500">
              <a:latin typeface="Arial"/>
              <a:cs typeface="Arial"/>
            </a:endParaRPr>
          </a:p>
          <a:p>
            <a:pPr>
              <a:lnSpc>
                <a:spcPct val="100000"/>
              </a:lnSpc>
              <a:spcBef>
                <a:spcPts val="20"/>
              </a:spcBef>
              <a:buFont typeface="Arial"/>
              <a:buChar char="●"/>
            </a:pPr>
            <a:endParaRPr sz="1550">
              <a:latin typeface="Arial"/>
              <a:cs typeface="Arial"/>
            </a:endParaRPr>
          </a:p>
          <a:p>
            <a:pPr marL="349250" marR="5715" indent="-330835">
              <a:lnSpc>
                <a:spcPct val="100000"/>
              </a:lnSpc>
              <a:buClr>
                <a:srgbClr val="124162"/>
              </a:buClr>
              <a:buSzPct val="106666"/>
              <a:buFont typeface="Arial"/>
              <a:buChar char="●"/>
              <a:tabLst>
                <a:tab pos="349250" algn="l"/>
              </a:tabLst>
            </a:pPr>
            <a:r>
              <a:rPr sz="1500" b="1" dirty="0">
                <a:solidFill>
                  <a:srgbClr val="1C4586"/>
                </a:solidFill>
                <a:latin typeface="Arial"/>
                <a:cs typeface="Arial"/>
              </a:rPr>
              <a:t>2018:</a:t>
            </a:r>
            <a:r>
              <a:rPr sz="1500" b="1" spc="-20" dirty="0">
                <a:solidFill>
                  <a:srgbClr val="1C4586"/>
                </a:solidFill>
                <a:latin typeface="Arial"/>
                <a:cs typeface="Arial"/>
              </a:rPr>
              <a:t> </a:t>
            </a:r>
            <a:r>
              <a:rPr sz="1500" dirty="0">
                <a:solidFill>
                  <a:srgbClr val="1C4586"/>
                </a:solidFill>
                <a:latin typeface="Arial"/>
                <a:cs typeface="Arial"/>
                <a:hlinkClick r:id="rId3"/>
              </a:rPr>
              <a:t>The</a:t>
            </a:r>
            <a:r>
              <a:rPr sz="1500" spc="-5" dirty="0">
                <a:solidFill>
                  <a:srgbClr val="1C4586"/>
                </a:solidFill>
                <a:latin typeface="Arial"/>
                <a:cs typeface="Arial"/>
                <a:hlinkClick r:id="rId3"/>
              </a:rPr>
              <a:t> </a:t>
            </a:r>
            <a:r>
              <a:rPr sz="1500" dirty="0">
                <a:solidFill>
                  <a:srgbClr val="1C4586"/>
                </a:solidFill>
                <a:latin typeface="Arial"/>
                <a:cs typeface="Arial"/>
                <a:hlinkClick r:id="rId3"/>
              </a:rPr>
              <a:t>Evidence</a:t>
            </a:r>
            <a:r>
              <a:rPr sz="1500" spc="10" dirty="0">
                <a:solidFill>
                  <a:srgbClr val="1C4586"/>
                </a:solidFill>
                <a:latin typeface="Arial"/>
                <a:cs typeface="Arial"/>
                <a:hlinkClick r:id="rId3"/>
              </a:rPr>
              <a:t> </a:t>
            </a:r>
            <a:r>
              <a:rPr sz="1500" dirty="0">
                <a:solidFill>
                  <a:srgbClr val="1C4586"/>
                </a:solidFill>
                <a:latin typeface="Arial"/>
                <a:cs typeface="Arial"/>
                <a:hlinkClick r:id="rId3"/>
              </a:rPr>
              <a:t>Act</a:t>
            </a:r>
            <a:r>
              <a:rPr sz="1500" spc="-5" dirty="0">
                <a:solidFill>
                  <a:srgbClr val="1C4586"/>
                </a:solidFill>
                <a:latin typeface="Arial"/>
                <a:cs typeface="Arial"/>
                <a:hlinkClick r:id="rId3"/>
              </a:rPr>
              <a:t> </a:t>
            </a:r>
            <a:r>
              <a:rPr sz="1500" dirty="0">
                <a:solidFill>
                  <a:srgbClr val="1C4586"/>
                </a:solidFill>
                <a:latin typeface="Arial"/>
                <a:cs typeface="Arial"/>
                <a:hlinkClick r:id="rId3"/>
              </a:rPr>
              <a:t>(FEBPA)</a:t>
            </a:r>
            <a:r>
              <a:rPr sz="1500" spc="5" dirty="0">
                <a:solidFill>
                  <a:srgbClr val="1C4586"/>
                </a:solidFill>
                <a:latin typeface="Arial"/>
                <a:cs typeface="Arial"/>
              </a:rPr>
              <a:t> </a:t>
            </a:r>
            <a:r>
              <a:rPr sz="1500" dirty="0">
                <a:solidFill>
                  <a:srgbClr val="1C4586"/>
                </a:solidFill>
                <a:latin typeface="Arial"/>
                <a:cs typeface="Arial"/>
              </a:rPr>
              <a:t>passed,</a:t>
            </a:r>
            <a:r>
              <a:rPr sz="1500" spc="-25" dirty="0">
                <a:solidFill>
                  <a:srgbClr val="1C4586"/>
                </a:solidFill>
                <a:latin typeface="Arial"/>
                <a:cs typeface="Arial"/>
              </a:rPr>
              <a:t> </a:t>
            </a:r>
            <a:r>
              <a:rPr sz="1500" dirty="0">
                <a:solidFill>
                  <a:srgbClr val="1C4586"/>
                </a:solidFill>
                <a:latin typeface="Arial"/>
                <a:cs typeface="Arial"/>
              </a:rPr>
              <a:t>putting</a:t>
            </a:r>
            <a:r>
              <a:rPr sz="1500" spc="-30" dirty="0">
                <a:solidFill>
                  <a:srgbClr val="1C4586"/>
                </a:solidFill>
                <a:latin typeface="Arial"/>
                <a:cs typeface="Arial"/>
              </a:rPr>
              <a:t> </a:t>
            </a:r>
            <a:r>
              <a:rPr sz="1500" dirty="0">
                <a:solidFill>
                  <a:srgbClr val="1C4586"/>
                </a:solidFill>
                <a:latin typeface="Arial"/>
                <a:cs typeface="Arial"/>
              </a:rPr>
              <a:t>into</a:t>
            </a:r>
            <a:r>
              <a:rPr sz="1500" spc="-5" dirty="0">
                <a:solidFill>
                  <a:srgbClr val="1C4586"/>
                </a:solidFill>
                <a:latin typeface="Arial"/>
                <a:cs typeface="Arial"/>
              </a:rPr>
              <a:t> </a:t>
            </a:r>
            <a:r>
              <a:rPr sz="1500" dirty="0">
                <a:solidFill>
                  <a:srgbClr val="1C4586"/>
                </a:solidFill>
                <a:latin typeface="Arial"/>
                <a:cs typeface="Arial"/>
              </a:rPr>
              <a:t>law</a:t>
            </a:r>
            <a:r>
              <a:rPr sz="1500" spc="5" dirty="0">
                <a:solidFill>
                  <a:srgbClr val="1C4586"/>
                </a:solidFill>
                <a:latin typeface="Arial"/>
                <a:cs typeface="Arial"/>
              </a:rPr>
              <a:t> </a:t>
            </a:r>
            <a:r>
              <a:rPr sz="1500" dirty="0">
                <a:solidFill>
                  <a:srgbClr val="1C4586"/>
                </a:solidFill>
                <a:latin typeface="Arial"/>
                <a:cs typeface="Arial"/>
              </a:rPr>
              <a:t>what</a:t>
            </a:r>
            <a:r>
              <a:rPr sz="1500" spc="10" dirty="0">
                <a:solidFill>
                  <a:srgbClr val="1C4586"/>
                </a:solidFill>
                <a:latin typeface="Arial"/>
                <a:cs typeface="Arial"/>
              </a:rPr>
              <a:t> </a:t>
            </a:r>
            <a:r>
              <a:rPr sz="1500" dirty="0">
                <a:solidFill>
                  <a:srgbClr val="1C4586"/>
                </a:solidFill>
                <a:latin typeface="Arial"/>
                <a:cs typeface="Arial"/>
              </a:rPr>
              <a:t>previously</a:t>
            </a:r>
            <a:r>
              <a:rPr sz="1500" spc="-5" dirty="0">
                <a:solidFill>
                  <a:srgbClr val="1C4586"/>
                </a:solidFill>
                <a:latin typeface="Arial"/>
                <a:cs typeface="Arial"/>
              </a:rPr>
              <a:t> </a:t>
            </a:r>
            <a:r>
              <a:rPr sz="1500" dirty="0">
                <a:solidFill>
                  <a:srgbClr val="1C4586"/>
                </a:solidFill>
                <a:latin typeface="Arial"/>
                <a:cs typeface="Arial"/>
              </a:rPr>
              <a:t>had</a:t>
            </a:r>
            <a:r>
              <a:rPr sz="1500" spc="-15" dirty="0">
                <a:solidFill>
                  <a:srgbClr val="1C4586"/>
                </a:solidFill>
                <a:latin typeface="Arial"/>
                <a:cs typeface="Arial"/>
              </a:rPr>
              <a:t> </a:t>
            </a:r>
            <a:r>
              <a:rPr sz="1500" dirty="0">
                <a:solidFill>
                  <a:srgbClr val="1C4586"/>
                </a:solidFill>
                <a:latin typeface="Arial"/>
                <a:cs typeface="Arial"/>
              </a:rPr>
              <a:t>been Executive</a:t>
            </a:r>
            <a:r>
              <a:rPr sz="1500" spc="25" dirty="0">
                <a:solidFill>
                  <a:srgbClr val="1C4586"/>
                </a:solidFill>
                <a:latin typeface="Arial"/>
                <a:cs typeface="Arial"/>
              </a:rPr>
              <a:t> </a:t>
            </a:r>
            <a:r>
              <a:rPr sz="1500" dirty="0">
                <a:solidFill>
                  <a:srgbClr val="1C4586"/>
                </a:solidFill>
                <a:latin typeface="Arial"/>
                <a:cs typeface="Arial"/>
              </a:rPr>
              <a:t>Orders</a:t>
            </a:r>
            <a:r>
              <a:rPr sz="1500" spc="-15" dirty="0">
                <a:solidFill>
                  <a:srgbClr val="1C4586"/>
                </a:solidFill>
                <a:latin typeface="Arial"/>
                <a:cs typeface="Arial"/>
              </a:rPr>
              <a:t> </a:t>
            </a:r>
            <a:r>
              <a:rPr sz="1500" dirty="0">
                <a:solidFill>
                  <a:srgbClr val="1C4586"/>
                </a:solidFill>
                <a:latin typeface="Arial"/>
                <a:cs typeface="Arial"/>
              </a:rPr>
              <a:t>and</a:t>
            </a:r>
            <a:r>
              <a:rPr sz="1500" spc="-10" dirty="0">
                <a:solidFill>
                  <a:srgbClr val="1C4586"/>
                </a:solidFill>
                <a:latin typeface="Arial"/>
                <a:cs typeface="Arial"/>
              </a:rPr>
              <a:t> </a:t>
            </a:r>
            <a:r>
              <a:rPr sz="1500" dirty="0">
                <a:solidFill>
                  <a:srgbClr val="1C4586"/>
                </a:solidFill>
                <a:latin typeface="Arial"/>
                <a:cs typeface="Arial"/>
              </a:rPr>
              <a:t>OMB</a:t>
            </a:r>
            <a:r>
              <a:rPr sz="1500" spc="-5" dirty="0">
                <a:solidFill>
                  <a:srgbClr val="1C4586"/>
                </a:solidFill>
                <a:latin typeface="Arial"/>
                <a:cs typeface="Arial"/>
              </a:rPr>
              <a:t> </a:t>
            </a:r>
            <a:r>
              <a:rPr sz="1500" dirty="0">
                <a:solidFill>
                  <a:srgbClr val="1C4586"/>
                </a:solidFill>
                <a:latin typeface="Arial"/>
                <a:cs typeface="Arial"/>
              </a:rPr>
              <a:t>memos,</a:t>
            </a:r>
            <a:r>
              <a:rPr sz="1500" spc="-15" dirty="0">
                <a:solidFill>
                  <a:srgbClr val="1C4586"/>
                </a:solidFill>
                <a:latin typeface="Arial"/>
                <a:cs typeface="Arial"/>
              </a:rPr>
              <a:t> </a:t>
            </a:r>
            <a:r>
              <a:rPr sz="1500" spc="-10" dirty="0">
                <a:solidFill>
                  <a:srgbClr val="1C4586"/>
                </a:solidFill>
                <a:latin typeface="Arial"/>
                <a:cs typeface="Arial"/>
              </a:rPr>
              <a:t>requiring </a:t>
            </a:r>
            <a:r>
              <a:rPr sz="1500" dirty="0">
                <a:solidFill>
                  <a:srgbClr val="1C4586"/>
                </a:solidFill>
                <a:latin typeface="Arial"/>
                <a:cs typeface="Arial"/>
              </a:rPr>
              <a:t>that</a:t>
            </a:r>
            <a:r>
              <a:rPr sz="1500" spc="-5" dirty="0">
                <a:solidFill>
                  <a:srgbClr val="1C4586"/>
                </a:solidFill>
                <a:latin typeface="Arial"/>
                <a:cs typeface="Arial"/>
              </a:rPr>
              <a:t> </a:t>
            </a:r>
            <a:r>
              <a:rPr sz="1500" dirty="0">
                <a:solidFill>
                  <a:srgbClr val="1C4586"/>
                </a:solidFill>
                <a:latin typeface="Arial"/>
                <a:cs typeface="Arial"/>
              </a:rPr>
              <a:t>government</a:t>
            </a:r>
            <a:r>
              <a:rPr sz="1500" spc="5" dirty="0">
                <a:solidFill>
                  <a:srgbClr val="1C4586"/>
                </a:solidFill>
                <a:latin typeface="Arial"/>
                <a:cs typeface="Arial"/>
              </a:rPr>
              <a:t> </a:t>
            </a:r>
            <a:r>
              <a:rPr sz="1500" dirty="0">
                <a:solidFill>
                  <a:srgbClr val="1C4586"/>
                </a:solidFill>
                <a:latin typeface="Arial"/>
                <a:cs typeface="Arial"/>
              </a:rPr>
              <a:t>data</a:t>
            </a:r>
            <a:r>
              <a:rPr sz="1500" spc="5" dirty="0">
                <a:solidFill>
                  <a:srgbClr val="1C4586"/>
                </a:solidFill>
                <a:latin typeface="Arial"/>
                <a:cs typeface="Arial"/>
              </a:rPr>
              <a:t> </a:t>
            </a:r>
            <a:r>
              <a:rPr sz="1500" dirty="0">
                <a:solidFill>
                  <a:srgbClr val="1C4586"/>
                </a:solidFill>
                <a:latin typeface="Arial"/>
                <a:cs typeface="Arial"/>
              </a:rPr>
              <a:t>be</a:t>
            </a:r>
            <a:r>
              <a:rPr sz="1500" spc="10" dirty="0">
                <a:solidFill>
                  <a:srgbClr val="1C4586"/>
                </a:solidFill>
                <a:latin typeface="Arial"/>
                <a:cs typeface="Arial"/>
              </a:rPr>
              <a:t> </a:t>
            </a:r>
            <a:r>
              <a:rPr sz="1500" dirty="0">
                <a:solidFill>
                  <a:srgbClr val="1C4586"/>
                </a:solidFill>
                <a:latin typeface="Arial"/>
                <a:cs typeface="Arial"/>
              </a:rPr>
              <a:t>open</a:t>
            </a:r>
            <a:r>
              <a:rPr sz="1500" spc="5" dirty="0">
                <a:solidFill>
                  <a:srgbClr val="1C4586"/>
                </a:solidFill>
                <a:latin typeface="Arial"/>
                <a:cs typeface="Arial"/>
              </a:rPr>
              <a:t> </a:t>
            </a:r>
            <a:r>
              <a:rPr sz="1500" dirty="0">
                <a:solidFill>
                  <a:srgbClr val="1C4586"/>
                </a:solidFill>
                <a:latin typeface="Arial"/>
                <a:cs typeface="Arial"/>
              </a:rPr>
              <a:t>by</a:t>
            </a:r>
            <a:r>
              <a:rPr sz="1500" spc="10" dirty="0">
                <a:solidFill>
                  <a:srgbClr val="1C4586"/>
                </a:solidFill>
                <a:latin typeface="Arial"/>
                <a:cs typeface="Arial"/>
              </a:rPr>
              <a:t> </a:t>
            </a:r>
            <a:r>
              <a:rPr sz="1500" dirty="0">
                <a:solidFill>
                  <a:srgbClr val="1C4586"/>
                </a:solidFill>
                <a:latin typeface="Arial"/>
                <a:cs typeface="Arial"/>
              </a:rPr>
              <a:t>default,</a:t>
            </a:r>
            <a:r>
              <a:rPr sz="1500" spc="-10" dirty="0">
                <a:solidFill>
                  <a:srgbClr val="1C4586"/>
                </a:solidFill>
                <a:latin typeface="Arial"/>
                <a:cs typeface="Arial"/>
              </a:rPr>
              <a:t> </a:t>
            </a:r>
            <a:r>
              <a:rPr sz="1500" dirty="0">
                <a:solidFill>
                  <a:srgbClr val="1C4586"/>
                </a:solidFill>
                <a:latin typeface="Arial"/>
                <a:cs typeface="Arial"/>
              </a:rPr>
              <a:t>cataloged,</a:t>
            </a:r>
            <a:r>
              <a:rPr sz="1500" spc="-30" dirty="0">
                <a:solidFill>
                  <a:srgbClr val="1C4586"/>
                </a:solidFill>
                <a:latin typeface="Arial"/>
                <a:cs typeface="Arial"/>
              </a:rPr>
              <a:t> </a:t>
            </a:r>
            <a:r>
              <a:rPr sz="1500" dirty="0">
                <a:solidFill>
                  <a:srgbClr val="1C4586"/>
                </a:solidFill>
                <a:latin typeface="Arial"/>
                <a:cs typeface="Arial"/>
              </a:rPr>
              <a:t>accessible,</a:t>
            </a:r>
            <a:r>
              <a:rPr sz="1500" spc="-30" dirty="0">
                <a:solidFill>
                  <a:srgbClr val="1C4586"/>
                </a:solidFill>
                <a:latin typeface="Arial"/>
                <a:cs typeface="Arial"/>
              </a:rPr>
              <a:t> </a:t>
            </a:r>
            <a:r>
              <a:rPr sz="1500" dirty="0">
                <a:solidFill>
                  <a:srgbClr val="1C4586"/>
                </a:solidFill>
                <a:latin typeface="Arial"/>
                <a:cs typeface="Arial"/>
              </a:rPr>
              <a:t>and</a:t>
            </a:r>
            <a:r>
              <a:rPr sz="1500" spc="15" dirty="0">
                <a:solidFill>
                  <a:srgbClr val="1C4586"/>
                </a:solidFill>
                <a:latin typeface="Arial"/>
                <a:cs typeface="Arial"/>
              </a:rPr>
              <a:t> </a:t>
            </a:r>
            <a:r>
              <a:rPr sz="1500" dirty="0">
                <a:solidFill>
                  <a:srgbClr val="1C4586"/>
                </a:solidFill>
                <a:latin typeface="Arial"/>
                <a:cs typeface="Arial"/>
              </a:rPr>
              <a:t>machine-</a:t>
            </a:r>
            <a:r>
              <a:rPr sz="1500" spc="-10" dirty="0">
                <a:solidFill>
                  <a:srgbClr val="1C4586"/>
                </a:solidFill>
                <a:latin typeface="Arial"/>
                <a:cs typeface="Arial"/>
              </a:rPr>
              <a:t>readable.</a:t>
            </a:r>
            <a:endParaRPr sz="1500">
              <a:latin typeface="Arial"/>
              <a:cs typeface="Arial"/>
            </a:endParaRPr>
          </a:p>
          <a:p>
            <a:pPr>
              <a:lnSpc>
                <a:spcPct val="100000"/>
              </a:lnSpc>
              <a:spcBef>
                <a:spcPts val="15"/>
              </a:spcBef>
              <a:buFont typeface="Arial"/>
              <a:buChar char="●"/>
            </a:pPr>
            <a:endParaRPr sz="1550">
              <a:latin typeface="Arial"/>
              <a:cs typeface="Arial"/>
            </a:endParaRPr>
          </a:p>
          <a:p>
            <a:pPr marL="349250" marR="277495" indent="-337185">
              <a:lnSpc>
                <a:spcPct val="100000"/>
              </a:lnSpc>
              <a:buClr>
                <a:srgbClr val="124162"/>
              </a:buClr>
              <a:buSzPct val="113333"/>
              <a:buFont typeface="Arial"/>
              <a:buChar char="●"/>
              <a:tabLst>
                <a:tab pos="349250" algn="l"/>
              </a:tabLst>
            </a:pPr>
            <a:r>
              <a:rPr sz="1500" b="1" dirty="0">
                <a:solidFill>
                  <a:srgbClr val="1C4586"/>
                </a:solidFill>
                <a:latin typeface="Arial"/>
                <a:cs typeface="Arial"/>
              </a:rPr>
              <a:t>2020:</a:t>
            </a:r>
            <a:r>
              <a:rPr sz="1500" b="1" spc="-25" dirty="0">
                <a:solidFill>
                  <a:srgbClr val="1C4586"/>
                </a:solidFill>
                <a:latin typeface="Arial"/>
                <a:cs typeface="Arial"/>
              </a:rPr>
              <a:t> </a:t>
            </a:r>
            <a:r>
              <a:rPr sz="1500" dirty="0">
                <a:solidFill>
                  <a:srgbClr val="1C4586"/>
                </a:solidFill>
                <a:latin typeface="Arial"/>
                <a:cs typeface="Arial"/>
              </a:rPr>
              <a:t>NRL</a:t>
            </a:r>
            <a:r>
              <a:rPr sz="1500" spc="25" dirty="0">
                <a:solidFill>
                  <a:srgbClr val="1C4586"/>
                </a:solidFill>
                <a:latin typeface="Arial"/>
                <a:cs typeface="Arial"/>
              </a:rPr>
              <a:t> </a:t>
            </a:r>
            <a:r>
              <a:rPr sz="1500" spc="-10" dirty="0">
                <a:solidFill>
                  <a:srgbClr val="1C4586"/>
                </a:solidFill>
                <a:latin typeface="Arial"/>
                <a:cs typeface="Arial"/>
              </a:rPr>
              <a:t>REQ-</a:t>
            </a:r>
            <a:r>
              <a:rPr sz="1500" dirty="0">
                <a:solidFill>
                  <a:srgbClr val="1C4586"/>
                </a:solidFill>
                <a:latin typeface="Arial"/>
                <a:cs typeface="Arial"/>
              </a:rPr>
              <a:t>004 - NESDIS</a:t>
            </a:r>
            <a:r>
              <a:rPr sz="1500" spc="15" dirty="0">
                <a:solidFill>
                  <a:srgbClr val="1C4586"/>
                </a:solidFill>
                <a:latin typeface="Arial"/>
                <a:cs typeface="Arial"/>
              </a:rPr>
              <a:t> </a:t>
            </a:r>
            <a:r>
              <a:rPr sz="1500" dirty="0">
                <a:solidFill>
                  <a:srgbClr val="1C4586"/>
                </a:solidFill>
                <a:latin typeface="Arial"/>
                <a:cs typeface="Arial"/>
              </a:rPr>
              <a:t>will</a:t>
            </a:r>
            <a:r>
              <a:rPr sz="1500" spc="20" dirty="0">
                <a:solidFill>
                  <a:srgbClr val="1C4586"/>
                </a:solidFill>
                <a:latin typeface="Arial"/>
                <a:cs typeface="Arial"/>
              </a:rPr>
              <a:t> </a:t>
            </a:r>
            <a:r>
              <a:rPr sz="1500" dirty="0">
                <a:solidFill>
                  <a:srgbClr val="1C4586"/>
                </a:solidFill>
                <a:latin typeface="Arial"/>
                <a:cs typeface="Arial"/>
              </a:rPr>
              <a:t>ensure</a:t>
            </a:r>
            <a:r>
              <a:rPr sz="1500" spc="-5" dirty="0">
                <a:solidFill>
                  <a:srgbClr val="1C4586"/>
                </a:solidFill>
                <a:latin typeface="Arial"/>
                <a:cs typeface="Arial"/>
              </a:rPr>
              <a:t> </a:t>
            </a:r>
            <a:r>
              <a:rPr sz="1500" dirty="0">
                <a:solidFill>
                  <a:srgbClr val="1C4586"/>
                </a:solidFill>
                <a:latin typeface="Arial"/>
                <a:cs typeface="Arial"/>
              </a:rPr>
              <a:t>the</a:t>
            </a:r>
            <a:r>
              <a:rPr sz="1500" spc="-10" dirty="0">
                <a:solidFill>
                  <a:srgbClr val="1C4586"/>
                </a:solidFill>
                <a:latin typeface="Arial"/>
                <a:cs typeface="Arial"/>
              </a:rPr>
              <a:t> </a:t>
            </a:r>
            <a:r>
              <a:rPr sz="1500" dirty="0">
                <a:solidFill>
                  <a:srgbClr val="1C4586"/>
                </a:solidFill>
                <a:latin typeface="Arial"/>
                <a:cs typeface="Arial"/>
              </a:rPr>
              <a:t>quality,</a:t>
            </a:r>
            <a:r>
              <a:rPr sz="1500" spc="10" dirty="0">
                <a:solidFill>
                  <a:srgbClr val="1C4586"/>
                </a:solidFill>
                <a:latin typeface="Arial"/>
                <a:cs typeface="Arial"/>
              </a:rPr>
              <a:t> </a:t>
            </a:r>
            <a:r>
              <a:rPr sz="1500" dirty="0">
                <a:solidFill>
                  <a:srgbClr val="1C4586"/>
                </a:solidFill>
                <a:latin typeface="Arial"/>
                <a:cs typeface="Arial"/>
              </a:rPr>
              <a:t>accuracy,</a:t>
            </a:r>
            <a:r>
              <a:rPr sz="1500" spc="-25" dirty="0">
                <a:solidFill>
                  <a:srgbClr val="1C4586"/>
                </a:solidFill>
                <a:latin typeface="Arial"/>
                <a:cs typeface="Arial"/>
              </a:rPr>
              <a:t> </a:t>
            </a:r>
            <a:r>
              <a:rPr sz="1500" dirty="0">
                <a:solidFill>
                  <a:srgbClr val="1C4586"/>
                </a:solidFill>
                <a:latin typeface="Arial"/>
                <a:cs typeface="Arial"/>
              </a:rPr>
              <a:t>reliability,</a:t>
            </a:r>
            <a:r>
              <a:rPr sz="1500" spc="10" dirty="0">
                <a:solidFill>
                  <a:srgbClr val="1C4586"/>
                </a:solidFill>
                <a:latin typeface="Arial"/>
                <a:cs typeface="Arial"/>
              </a:rPr>
              <a:t> </a:t>
            </a:r>
            <a:r>
              <a:rPr sz="1500" dirty="0">
                <a:solidFill>
                  <a:srgbClr val="1C4586"/>
                </a:solidFill>
                <a:latin typeface="Arial"/>
                <a:cs typeface="Arial"/>
              </a:rPr>
              <a:t>preservation,</a:t>
            </a:r>
            <a:r>
              <a:rPr sz="1500" spc="-25" dirty="0">
                <a:solidFill>
                  <a:srgbClr val="1C4586"/>
                </a:solidFill>
                <a:latin typeface="Arial"/>
                <a:cs typeface="Arial"/>
              </a:rPr>
              <a:t> </a:t>
            </a:r>
            <a:r>
              <a:rPr sz="1500" dirty="0">
                <a:solidFill>
                  <a:srgbClr val="1C4586"/>
                </a:solidFill>
                <a:latin typeface="Arial"/>
                <a:cs typeface="Arial"/>
              </a:rPr>
              <a:t>discoverability,</a:t>
            </a:r>
            <a:r>
              <a:rPr sz="1500" spc="-5" dirty="0">
                <a:solidFill>
                  <a:srgbClr val="1C4586"/>
                </a:solidFill>
                <a:latin typeface="Arial"/>
                <a:cs typeface="Arial"/>
              </a:rPr>
              <a:t> </a:t>
            </a:r>
            <a:r>
              <a:rPr sz="1500" dirty="0">
                <a:solidFill>
                  <a:srgbClr val="1C4586"/>
                </a:solidFill>
                <a:latin typeface="Arial"/>
                <a:cs typeface="Arial"/>
              </a:rPr>
              <a:t>and accessibility</a:t>
            </a:r>
            <a:r>
              <a:rPr sz="1500" spc="-35" dirty="0">
                <a:solidFill>
                  <a:srgbClr val="1C4586"/>
                </a:solidFill>
                <a:latin typeface="Arial"/>
                <a:cs typeface="Arial"/>
              </a:rPr>
              <a:t> </a:t>
            </a:r>
            <a:r>
              <a:rPr sz="1500" dirty="0">
                <a:solidFill>
                  <a:srgbClr val="1C4586"/>
                </a:solidFill>
                <a:latin typeface="Arial"/>
                <a:cs typeface="Arial"/>
              </a:rPr>
              <a:t>of </a:t>
            </a:r>
            <a:r>
              <a:rPr sz="1500" spc="-25" dirty="0">
                <a:solidFill>
                  <a:srgbClr val="1C4586"/>
                </a:solidFill>
                <a:latin typeface="Arial"/>
                <a:cs typeface="Arial"/>
              </a:rPr>
              <a:t>the </a:t>
            </a:r>
            <a:r>
              <a:rPr sz="1500" dirty="0">
                <a:solidFill>
                  <a:srgbClr val="1C4586"/>
                </a:solidFill>
                <a:latin typeface="Arial"/>
                <a:cs typeface="Arial"/>
              </a:rPr>
              <a:t>Nation’s</a:t>
            </a:r>
            <a:r>
              <a:rPr sz="1500" spc="-20" dirty="0">
                <a:solidFill>
                  <a:srgbClr val="1C4586"/>
                </a:solidFill>
                <a:latin typeface="Arial"/>
                <a:cs typeface="Arial"/>
              </a:rPr>
              <a:t> </a:t>
            </a:r>
            <a:r>
              <a:rPr sz="1500" dirty="0">
                <a:solidFill>
                  <a:srgbClr val="1C4586"/>
                </a:solidFill>
                <a:latin typeface="Arial"/>
                <a:cs typeface="Arial"/>
              </a:rPr>
              <a:t>historical</a:t>
            </a:r>
            <a:r>
              <a:rPr sz="1500" spc="-10" dirty="0">
                <a:solidFill>
                  <a:srgbClr val="1C4586"/>
                </a:solidFill>
                <a:latin typeface="Arial"/>
                <a:cs typeface="Arial"/>
              </a:rPr>
              <a:t> </a:t>
            </a:r>
            <a:r>
              <a:rPr sz="1500" dirty="0">
                <a:solidFill>
                  <a:srgbClr val="1C4586"/>
                </a:solidFill>
                <a:latin typeface="Arial"/>
                <a:cs typeface="Arial"/>
              </a:rPr>
              <a:t>sensor,</a:t>
            </a:r>
            <a:r>
              <a:rPr sz="1500" spc="-35" dirty="0">
                <a:solidFill>
                  <a:srgbClr val="1C4586"/>
                </a:solidFill>
                <a:latin typeface="Arial"/>
                <a:cs typeface="Arial"/>
              </a:rPr>
              <a:t> </a:t>
            </a:r>
            <a:r>
              <a:rPr sz="1500" dirty="0">
                <a:solidFill>
                  <a:srgbClr val="1C4586"/>
                </a:solidFill>
                <a:latin typeface="Arial"/>
                <a:cs typeface="Arial"/>
              </a:rPr>
              <a:t>environmental, and</a:t>
            </a:r>
            <a:r>
              <a:rPr sz="1500" spc="-5" dirty="0">
                <a:solidFill>
                  <a:srgbClr val="1C4586"/>
                </a:solidFill>
                <a:latin typeface="Arial"/>
                <a:cs typeface="Arial"/>
              </a:rPr>
              <a:t> </a:t>
            </a:r>
            <a:r>
              <a:rPr sz="1500" dirty="0">
                <a:solidFill>
                  <a:srgbClr val="1C4586"/>
                </a:solidFill>
                <a:latin typeface="Arial"/>
                <a:cs typeface="Arial"/>
              </a:rPr>
              <a:t>model</a:t>
            </a:r>
            <a:r>
              <a:rPr sz="1500" spc="15" dirty="0">
                <a:solidFill>
                  <a:srgbClr val="1C4586"/>
                </a:solidFill>
                <a:latin typeface="Arial"/>
                <a:cs typeface="Arial"/>
              </a:rPr>
              <a:t> </a:t>
            </a:r>
            <a:r>
              <a:rPr sz="1500" dirty="0">
                <a:solidFill>
                  <a:srgbClr val="1C4586"/>
                </a:solidFill>
                <a:latin typeface="Arial"/>
                <a:cs typeface="Arial"/>
              </a:rPr>
              <a:t>data</a:t>
            </a:r>
            <a:r>
              <a:rPr sz="1500" spc="-5" dirty="0">
                <a:solidFill>
                  <a:srgbClr val="1C4586"/>
                </a:solidFill>
                <a:latin typeface="Arial"/>
                <a:cs typeface="Arial"/>
              </a:rPr>
              <a:t> </a:t>
            </a:r>
            <a:r>
              <a:rPr sz="1500" dirty="0">
                <a:solidFill>
                  <a:srgbClr val="1C4586"/>
                </a:solidFill>
                <a:latin typeface="Arial"/>
                <a:cs typeface="Arial"/>
              </a:rPr>
              <a:t>archives</a:t>
            </a:r>
            <a:r>
              <a:rPr sz="1500" spc="5" dirty="0">
                <a:solidFill>
                  <a:srgbClr val="1C4586"/>
                </a:solidFill>
                <a:latin typeface="Arial"/>
                <a:cs typeface="Arial"/>
              </a:rPr>
              <a:t> </a:t>
            </a:r>
            <a:r>
              <a:rPr sz="1500" dirty="0">
                <a:solidFill>
                  <a:srgbClr val="1C4586"/>
                </a:solidFill>
                <a:latin typeface="Arial"/>
                <a:cs typeface="Arial"/>
              </a:rPr>
              <a:t>consisting</a:t>
            </a:r>
            <a:r>
              <a:rPr sz="1500" spc="-35" dirty="0">
                <a:solidFill>
                  <a:srgbClr val="1C4586"/>
                </a:solidFill>
                <a:latin typeface="Arial"/>
                <a:cs typeface="Arial"/>
              </a:rPr>
              <a:t> </a:t>
            </a:r>
            <a:r>
              <a:rPr sz="1500" dirty="0">
                <a:solidFill>
                  <a:srgbClr val="1C4586"/>
                </a:solidFill>
                <a:latin typeface="Arial"/>
                <a:cs typeface="Arial"/>
              </a:rPr>
              <a:t>of data</a:t>
            </a:r>
            <a:r>
              <a:rPr sz="1500" spc="-5" dirty="0">
                <a:solidFill>
                  <a:srgbClr val="1C4586"/>
                </a:solidFill>
                <a:latin typeface="Arial"/>
                <a:cs typeface="Arial"/>
              </a:rPr>
              <a:t> </a:t>
            </a:r>
            <a:r>
              <a:rPr sz="1500" dirty="0">
                <a:solidFill>
                  <a:srgbClr val="1C4586"/>
                </a:solidFill>
                <a:latin typeface="Arial"/>
                <a:cs typeface="Arial"/>
              </a:rPr>
              <a:t>from</a:t>
            </a:r>
            <a:r>
              <a:rPr sz="1500" spc="-15" dirty="0">
                <a:solidFill>
                  <a:srgbClr val="1C4586"/>
                </a:solidFill>
                <a:latin typeface="Arial"/>
                <a:cs typeface="Arial"/>
              </a:rPr>
              <a:t> </a:t>
            </a:r>
            <a:r>
              <a:rPr sz="1500" dirty="0">
                <a:solidFill>
                  <a:srgbClr val="1C4586"/>
                </a:solidFill>
                <a:latin typeface="Arial"/>
                <a:cs typeface="Arial"/>
              </a:rPr>
              <a:t>NOAA,</a:t>
            </a:r>
            <a:r>
              <a:rPr sz="1500" spc="15" dirty="0">
                <a:solidFill>
                  <a:srgbClr val="1C4586"/>
                </a:solidFill>
                <a:latin typeface="Arial"/>
                <a:cs typeface="Arial"/>
              </a:rPr>
              <a:t> </a:t>
            </a:r>
            <a:r>
              <a:rPr sz="1500" dirty="0">
                <a:solidFill>
                  <a:srgbClr val="1C4586"/>
                </a:solidFill>
                <a:latin typeface="Arial"/>
                <a:cs typeface="Arial"/>
              </a:rPr>
              <a:t>U.S., and</a:t>
            </a:r>
            <a:r>
              <a:rPr sz="1500" spc="5" dirty="0">
                <a:solidFill>
                  <a:srgbClr val="1C4586"/>
                </a:solidFill>
                <a:latin typeface="Arial"/>
                <a:cs typeface="Arial"/>
              </a:rPr>
              <a:t> </a:t>
            </a:r>
            <a:r>
              <a:rPr sz="1500" dirty="0">
                <a:solidFill>
                  <a:srgbClr val="1C4586"/>
                </a:solidFill>
                <a:latin typeface="Arial"/>
                <a:cs typeface="Arial"/>
              </a:rPr>
              <a:t>global</a:t>
            </a:r>
            <a:r>
              <a:rPr sz="1500" spc="-10" dirty="0">
                <a:solidFill>
                  <a:srgbClr val="1C4586"/>
                </a:solidFill>
                <a:latin typeface="Arial"/>
                <a:cs typeface="Arial"/>
              </a:rPr>
              <a:t> observing systems.</a:t>
            </a:r>
            <a:endParaRPr sz="1500">
              <a:latin typeface="Arial"/>
              <a:cs typeface="Arial"/>
            </a:endParaRPr>
          </a:p>
          <a:p>
            <a:pPr>
              <a:lnSpc>
                <a:spcPct val="100000"/>
              </a:lnSpc>
              <a:spcBef>
                <a:spcPts val="5"/>
              </a:spcBef>
              <a:buFont typeface="Arial"/>
              <a:buChar char="●"/>
            </a:pPr>
            <a:endParaRPr sz="1650">
              <a:latin typeface="Arial"/>
              <a:cs typeface="Arial"/>
            </a:endParaRPr>
          </a:p>
          <a:p>
            <a:pPr marL="349250" marR="5080" indent="-337185">
              <a:lnSpc>
                <a:spcPts val="1750"/>
              </a:lnSpc>
              <a:buClr>
                <a:srgbClr val="124162"/>
              </a:buClr>
              <a:buSzPct val="113333"/>
              <a:buFont typeface="Arial"/>
              <a:buChar char="●"/>
              <a:tabLst>
                <a:tab pos="349250" algn="l"/>
              </a:tabLst>
            </a:pPr>
            <a:r>
              <a:rPr sz="1500" b="1" dirty="0">
                <a:solidFill>
                  <a:srgbClr val="1C4586"/>
                </a:solidFill>
                <a:latin typeface="Arial"/>
                <a:cs typeface="Arial"/>
              </a:rPr>
              <a:t>2022</a:t>
            </a:r>
            <a:r>
              <a:rPr sz="1500" dirty="0">
                <a:solidFill>
                  <a:srgbClr val="1C4586"/>
                </a:solidFill>
                <a:latin typeface="Arial"/>
                <a:cs typeface="Arial"/>
              </a:rPr>
              <a:t>:</a:t>
            </a:r>
            <a:r>
              <a:rPr sz="1500" spc="-15" dirty="0">
                <a:solidFill>
                  <a:srgbClr val="1C4586"/>
                </a:solidFill>
                <a:latin typeface="Arial"/>
                <a:cs typeface="Arial"/>
              </a:rPr>
              <a:t> </a:t>
            </a:r>
            <a:r>
              <a:rPr sz="1500" dirty="0">
                <a:solidFill>
                  <a:srgbClr val="1C4586"/>
                </a:solidFill>
                <a:latin typeface="Arial"/>
                <a:cs typeface="Arial"/>
              </a:rPr>
              <a:t>White</a:t>
            </a:r>
            <a:r>
              <a:rPr sz="1500" spc="-30" dirty="0">
                <a:solidFill>
                  <a:srgbClr val="1C4586"/>
                </a:solidFill>
                <a:latin typeface="Arial"/>
                <a:cs typeface="Arial"/>
              </a:rPr>
              <a:t> </a:t>
            </a:r>
            <a:r>
              <a:rPr sz="1500" dirty="0">
                <a:solidFill>
                  <a:srgbClr val="1C4586"/>
                </a:solidFill>
                <a:latin typeface="Arial"/>
                <a:cs typeface="Arial"/>
              </a:rPr>
              <a:t>House</a:t>
            </a:r>
            <a:r>
              <a:rPr sz="1500" spc="5" dirty="0">
                <a:solidFill>
                  <a:srgbClr val="1C4586"/>
                </a:solidFill>
                <a:latin typeface="Arial"/>
                <a:cs typeface="Arial"/>
              </a:rPr>
              <a:t> </a:t>
            </a:r>
            <a:r>
              <a:rPr sz="1500" dirty="0">
                <a:solidFill>
                  <a:srgbClr val="1C4586"/>
                </a:solidFill>
                <a:latin typeface="Arial"/>
                <a:cs typeface="Arial"/>
              </a:rPr>
              <a:t>OSTP updated</a:t>
            </a:r>
            <a:r>
              <a:rPr sz="1500" spc="-20" dirty="0">
                <a:solidFill>
                  <a:srgbClr val="1C4586"/>
                </a:solidFill>
                <a:latin typeface="Arial"/>
                <a:cs typeface="Arial"/>
              </a:rPr>
              <a:t> </a:t>
            </a:r>
            <a:r>
              <a:rPr sz="1500" dirty="0">
                <a:solidFill>
                  <a:srgbClr val="1C4586"/>
                </a:solidFill>
                <a:latin typeface="Arial"/>
                <a:cs typeface="Arial"/>
              </a:rPr>
              <a:t>and</a:t>
            </a:r>
            <a:r>
              <a:rPr sz="1500" spc="5" dirty="0">
                <a:solidFill>
                  <a:srgbClr val="1C4586"/>
                </a:solidFill>
                <a:latin typeface="Arial"/>
                <a:cs typeface="Arial"/>
              </a:rPr>
              <a:t> </a:t>
            </a:r>
            <a:r>
              <a:rPr sz="1500" dirty="0">
                <a:solidFill>
                  <a:srgbClr val="1C4586"/>
                </a:solidFill>
                <a:latin typeface="Arial"/>
                <a:cs typeface="Arial"/>
              </a:rPr>
              <a:t>released</a:t>
            </a:r>
            <a:r>
              <a:rPr sz="1500" spc="-5" dirty="0">
                <a:solidFill>
                  <a:srgbClr val="1C4586"/>
                </a:solidFill>
                <a:latin typeface="Arial"/>
                <a:cs typeface="Arial"/>
              </a:rPr>
              <a:t> </a:t>
            </a:r>
            <a:r>
              <a:rPr sz="1500" dirty="0">
                <a:solidFill>
                  <a:srgbClr val="1C4586"/>
                </a:solidFill>
                <a:latin typeface="Arial"/>
                <a:cs typeface="Arial"/>
              </a:rPr>
              <a:t>PARR</a:t>
            </a:r>
            <a:r>
              <a:rPr sz="1500" spc="20" dirty="0">
                <a:solidFill>
                  <a:srgbClr val="1C4586"/>
                </a:solidFill>
                <a:latin typeface="Arial"/>
                <a:cs typeface="Arial"/>
              </a:rPr>
              <a:t> </a:t>
            </a:r>
            <a:r>
              <a:rPr sz="1500" dirty="0">
                <a:solidFill>
                  <a:srgbClr val="1C4586"/>
                </a:solidFill>
                <a:latin typeface="Arial"/>
                <a:cs typeface="Arial"/>
              </a:rPr>
              <a:t>with</a:t>
            </a:r>
            <a:r>
              <a:rPr sz="1500" spc="10" dirty="0">
                <a:solidFill>
                  <a:srgbClr val="1C4586"/>
                </a:solidFill>
                <a:latin typeface="Arial"/>
                <a:cs typeface="Arial"/>
              </a:rPr>
              <a:t> </a:t>
            </a:r>
            <a:r>
              <a:rPr sz="1500" dirty="0">
                <a:solidFill>
                  <a:srgbClr val="1C4586"/>
                </a:solidFill>
                <a:latin typeface="Arial"/>
                <a:cs typeface="Arial"/>
              </a:rPr>
              <a:t>Ensuring</a:t>
            </a:r>
            <a:r>
              <a:rPr sz="1500" spc="5" dirty="0">
                <a:solidFill>
                  <a:srgbClr val="1C4586"/>
                </a:solidFill>
                <a:latin typeface="Arial"/>
                <a:cs typeface="Arial"/>
              </a:rPr>
              <a:t> </a:t>
            </a:r>
            <a:r>
              <a:rPr sz="1500" dirty="0">
                <a:solidFill>
                  <a:srgbClr val="1C4586"/>
                </a:solidFill>
                <a:latin typeface="Arial"/>
                <a:cs typeface="Arial"/>
              </a:rPr>
              <a:t>Free,</a:t>
            </a:r>
            <a:r>
              <a:rPr sz="1500" spc="-10" dirty="0">
                <a:solidFill>
                  <a:srgbClr val="1C4586"/>
                </a:solidFill>
                <a:latin typeface="Arial"/>
                <a:cs typeface="Arial"/>
              </a:rPr>
              <a:t> </a:t>
            </a:r>
            <a:r>
              <a:rPr sz="1500" dirty="0">
                <a:solidFill>
                  <a:srgbClr val="1C4586"/>
                </a:solidFill>
                <a:latin typeface="Arial"/>
                <a:cs typeface="Arial"/>
              </a:rPr>
              <a:t>Immediate,</a:t>
            </a:r>
            <a:r>
              <a:rPr sz="1500" spc="-20" dirty="0">
                <a:solidFill>
                  <a:srgbClr val="1C4586"/>
                </a:solidFill>
                <a:latin typeface="Arial"/>
                <a:cs typeface="Arial"/>
              </a:rPr>
              <a:t> </a:t>
            </a:r>
            <a:r>
              <a:rPr sz="1500" dirty="0">
                <a:solidFill>
                  <a:srgbClr val="1C4586"/>
                </a:solidFill>
                <a:latin typeface="Arial"/>
                <a:cs typeface="Arial"/>
              </a:rPr>
              <a:t>and</a:t>
            </a:r>
            <a:r>
              <a:rPr sz="1500" spc="-10" dirty="0">
                <a:solidFill>
                  <a:srgbClr val="1C4586"/>
                </a:solidFill>
                <a:latin typeface="Arial"/>
                <a:cs typeface="Arial"/>
              </a:rPr>
              <a:t> </a:t>
            </a:r>
            <a:r>
              <a:rPr sz="1500" dirty="0">
                <a:solidFill>
                  <a:srgbClr val="1C4586"/>
                </a:solidFill>
                <a:latin typeface="Arial"/>
                <a:cs typeface="Arial"/>
              </a:rPr>
              <a:t>Equitable</a:t>
            </a:r>
            <a:r>
              <a:rPr sz="1500" spc="5" dirty="0">
                <a:solidFill>
                  <a:srgbClr val="1C4586"/>
                </a:solidFill>
                <a:latin typeface="Arial"/>
                <a:cs typeface="Arial"/>
              </a:rPr>
              <a:t> </a:t>
            </a:r>
            <a:r>
              <a:rPr sz="1500" dirty="0">
                <a:solidFill>
                  <a:srgbClr val="1C4586"/>
                </a:solidFill>
                <a:latin typeface="Arial"/>
                <a:cs typeface="Arial"/>
              </a:rPr>
              <a:t>Access</a:t>
            </a:r>
            <a:r>
              <a:rPr sz="1500" spc="-20" dirty="0">
                <a:solidFill>
                  <a:srgbClr val="1C4586"/>
                </a:solidFill>
                <a:latin typeface="Arial"/>
                <a:cs typeface="Arial"/>
              </a:rPr>
              <a:t> </a:t>
            </a:r>
            <a:r>
              <a:rPr sz="1500" dirty="0">
                <a:solidFill>
                  <a:srgbClr val="1C4586"/>
                </a:solidFill>
                <a:latin typeface="Arial"/>
                <a:cs typeface="Arial"/>
              </a:rPr>
              <a:t>to</a:t>
            </a:r>
            <a:r>
              <a:rPr sz="1500" spc="5" dirty="0">
                <a:solidFill>
                  <a:srgbClr val="1C4586"/>
                </a:solidFill>
                <a:latin typeface="Arial"/>
                <a:cs typeface="Arial"/>
              </a:rPr>
              <a:t> </a:t>
            </a:r>
            <a:r>
              <a:rPr sz="1500" dirty="0">
                <a:solidFill>
                  <a:srgbClr val="1C4586"/>
                </a:solidFill>
                <a:latin typeface="Arial"/>
                <a:cs typeface="Arial"/>
              </a:rPr>
              <a:t>Federally</a:t>
            </a:r>
            <a:r>
              <a:rPr sz="1500" spc="-5" dirty="0">
                <a:solidFill>
                  <a:srgbClr val="1C4586"/>
                </a:solidFill>
                <a:latin typeface="Arial"/>
                <a:cs typeface="Arial"/>
              </a:rPr>
              <a:t> </a:t>
            </a:r>
            <a:r>
              <a:rPr sz="1500" spc="-10" dirty="0">
                <a:solidFill>
                  <a:srgbClr val="1C4586"/>
                </a:solidFill>
                <a:latin typeface="Arial"/>
                <a:cs typeface="Arial"/>
              </a:rPr>
              <a:t>Funded Research</a:t>
            </a:r>
            <a:endParaRPr sz="15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717550">
              <a:lnSpc>
                <a:spcPct val="100000"/>
              </a:lnSpc>
              <a:spcBef>
                <a:spcPts val="95"/>
              </a:spcBef>
            </a:pPr>
            <a:r>
              <a:rPr dirty="0"/>
              <a:t>Leverage</a:t>
            </a:r>
            <a:r>
              <a:rPr spc="-114" dirty="0"/>
              <a:t> </a:t>
            </a:r>
            <a:r>
              <a:rPr dirty="0"/>
              <a:t>the</a:t>
            </a:r>
            <a:r>
              <a:rPr spc="-135" dirty="0"/>
              <a:t> </a:t>
            </a:r>
            <a:r>
              <a:rPr dirty="0"/>
              <a:t>NOAA</a:t>
            </a:r>
            <a:r>
              <a:rPr spc="-110" dirty="0"/>
              <a:t> </a:t>
            </a:r>
            <a:r>
              <a:rPr dirty="0"/>
              <a:t>Service</a:t>
            </a:r>
            <a:r>
              <a:rPr spc="-114" dirty="0"/>
              <a:t> </a:t>
            </a:r>
            <a:r>
              <a:rPr dirty="0"/>
              <a:t>Delivery</a:t>
            </a:r>
            <a:r>
              <a:rPr spc="-110" dirty="0"/>
              <a:t> </a:t>
            </a:r>
            <a:r>
              <a:rPr spc="-10" dirty="0"/>
              <a:t>Framework</a:t>
            </a:r>
          </a:p>
        </p:txBody>
      </p:sp>
      <p:pic>
        <p:nvPicPr>
          <p:cNvPr id="3" name="object 3"/>
          <p:cNvPicPr/>
          <p:nvPr/>
        </p:nvPicPr>
        <p:blipFill>
          <a:blip r:embed="rId2" cstate="print"/>
          <a:stretch>
            <a:fillRect/>
          </a:stretch>
        </p:blipFill>
        <p:spPr>
          <a:xfrm>
            <a:off x="485988" y="1495044"/>
            <a:ext cx="4084355" cy="4076699"/>
          </a:xfrm>
          <a:prstGeom prst="rect">
            <a:avLst/>
          </a:prstGeom>
        </p:spPr>
      </p:pic>
      <p:pic>
        <p:nvPicPr>
          <p:cNvPr id="4" name="object 4"/>
          <p:cNvPicPr/>
          <p:nvPr/>
        </p:nvPicPr>
        <p:blipFill>
          <a:blip r:embed="rId3" cstate="print"/>
          <a:stretch>
            <a:fillRect/>
          </a:stretch>
        </p:blipFill>
        <p:spPr>
          <a:xfrm>
            <a:off x="5295512" y="1570709"/>
            <a:ext cx="6109634" cy="4050813"/>
          </a:xfrm>
          <a:prstGeom prst="rect">
            <a:avLst/>
          </a:prstGeom>
        </p:spPr>
      </p:pic>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75"/>
              </a:lnSpc>
            </a:pPr>
            <a:r>
              <a:rPr dirty="0"/>
              <a:t>National</a:t>
            </a:r>
            <a:r>
              <a:rPr spc="-25" dirty="0"/>
              <a:t> </a:t>
            </a:r>
            <a:r>
              <a:rPr dirty="0"/>
              <a:t>Oceanic</a:t>
            </a:r>
            <a:r>
              <a:rPr spc="15" dirty="0"/>
              <a:t> </a:t>
            </a:r>
            <a:r>
              <a:rPr dirty="0"/>
              <a:t>and</a:t>
            </a:r>
            <a:r>
              <a:rPr spc="-10" dirty="0"/>
              <a:t> </a:t>
            </a:r>
            <a:r>
              <a:rPr dirty="0"/>
              <a:t>Atmospheric</a:t>
            </a:r>
            <a:r>
              <a:rPr spc="-20" dirty="0"/>
              <a:t> </a:t>
            </a:r>
            <a:r>
              <a:rPr dirty="0"/>
              <a:t>Administration</a:t>
            </a:r>
            <a:r>
              <a:rPr spc="250" dirty="0"/>
              <a:t> </a:t>
            </a:r>
            <a:r>
              <a:rPr dirty="0">
                <a:latin typeface="Cambria Math"/>
                <a:cs typeface="Cambria Math"/>
              </a:rPr>
              <a:t>⎸</a:t>
            </a:r>
            <a:r>
              <a:rPr dirty="0"/>
              <a:t>National</a:t>
            </a:r>
            <a:r>
              <a:rPr spc="-15" dirty="0"/>
              <a:t> </a:t>
            </a:r>
            <a:r>
              <a:rPr dirty="0"/>
              <a:t>Centers</a:t>
            </a:r>
            <a:r>
              <a:rPr spc="-20" dirty="0"/>
              <a:t> </a:t>
            </a:r>
            <a:r>
              <a:rPr dirty="0"/>
              <a:t>for</a:t>
            </a:r>
            <a:r>
              <a:rPr spc="-5" dirty="0"/>
              <a:t> </a:t>
            </a:r>
            <a:r>
              <a:rPr dirty="0"/>
              <a:t>Environmental</a:t>
            </a:r>
            <a:r>
              <a:rPr spc="-25" dirty="0"/>
              <a:t> </a:t>
            </a:r>
            <a:r>
              <a:rPr spc="-10" dirty="0"/>
              <a:t>Information</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spc="-25" dirty="0"/>
              <a:t>22</a:t>
            </a:fld>
            <a:endParaRPr spc="-2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12156" y="306540"/>
            <a:ext cx="3566160" cy="619760"/>
          </a:xfrm>
          <a:prstGeom prst="rect">
            <a:avLst/>
          </a:prstGeom>
        </p:spPr>
        <p:txBody>
          <a:bodyPr vert="horz" wrap="square" lIns="0" tIns="12700" rIns="0" bIns="0" rtlCol="0">
            <a:spAutoFit/>
          </a:bodyPr>
          <a:lstStyle/>
          <a:p>
            <a:pPr marL="12700" algn="ctr">
              <a:lnSpc>
                <a:spcPct val="100000"/>
              </a:lnSpc>
              <a:spcBef>
                <a:spcPts val="100"/>
              </a:spcBef>
            </a:pPr>
            <a:r>
              <a:rPr sz="3900" b="1" spc="-10" dirty="0">
                <a:solidFill>
                  <a:srgbClr val="2F7AF3"/>
                </a:solidFill>
                <a:latin typeface="Calibri"/>
                <a:cs typeface="Calibri"/>
              </a:rPr>
              <a:t>Objective</a:t>
            </a:r>
            <a:endParaRPr sz="3900" dirty="0">
              <a:latin typeface="Calibri"/>
              <a:cs typeface="Calibri"/>
            </a:endParaRPr>
          </a:p>
        </p:txBody>
      </p:sp>
      <p:sp>
        <p:nvSpPr>
          <p:cNvPr id="3" name="object 3"/>
          <p:cNvSpPr txBox="1"/>
          <p:nvPr/>
        </p:nvSpPr>
        <p:spPr>
          <a:xfrm>
            <a:off x="1229989" y="1094196"/>
            <a:ext cx="9928860" cy="3169201"/>
          </a:xfrm>
          <a:prstGeom prst="rect">
            <a:avLst/>
          </a:prstGeom>
        </p:spPr>
        <p:txBody>
          <a:bodyPr vert="horz" wrap="square" lIns="0" tIns="12065" rIns="0" bIns="0" rtlCol="0">
            <a:spAutoFit/>
          </a:bodyPr>
          <a:lstStyle/>
          <a:p>
            <a:pPr marL="12700" marR="231775">
              <a:lnSpc>
                <a:spcPct val="114999"/>
              </a:lnSpc>
              <a:spcBef>
                <a:spcPts val="95"/>
              </a:spcBef>
            </a:pPr>
            <a:r>
              <a:rPr sz="2000" b="1" dirty="0">
                <a:latin typeface="Calibri"/>
                <a:cs typeface="Calibri"/>
              </a:rPr>
              <a:t>Objective:</a:t>
            </a:r>
            <a:r>
              <a:rPr sz="2000" b="1" spc="-40" dirty="0">
                <a:latin typeface="Calibri"/>
                <a:cs typeface="Calibri"/>
              </a:rPr>
              <a:t> </a:t>
            </a:r>
            <a:r>
              <a:rPr sz="2000" dirty="0">
                <a:latin typeface="Calibri"/>
                <a:cs typeface="Calibri"/>
              </a:rPr>
              <a:t>To</a:t>
            </a:r>
            <a:r>
              <a:rPr sz="2000" spc="-20" dirty="0">
                <a:latin typeface="Calibri"/>
                <a:cs typeface="Calibri"/>
              </a:rPr>
              <a:t> </a:t>
            </a:r>
            <a:r>
              <a:rPr sz="2000" dirty="0">
                <a:latin typeface="Calibri"/>
                <a:cs typeface="Calibri"/>
              </a:rPr>
              <a:t>rapidly</a:t>
            </a:r>
            <a:r>
              <a:rPr sz="2000" spc="-15" dirty="0">
                <a:latin typeface="Calibri"/>
                <a:cs typeface="Calibri"/>
              </a:rPr>
              <a:t> </a:t>
            </a:r>
            <a:r>
              <a:rPr sz="2000" dirty="0">
                <a:latin typeface="Calibri"/>
                <a:cs typeface="Calibri"/>
              </a:rPr>
              <a:t>transform NOAA’s</a:t>
            </a:r>
            <a:r>
              <a:rPr sz="2000" spc="-35" dirty="0">
                <a:latin typeface="Calibri"/>
                <a:cs typeface="Calibri"/>
              </a:rPr>
              <a:t> </a:t>
            </a:r>
            <a:r>
              <a:rPr sz="2000" dirty="0">
                <a:latin typeface="Calibri"/>
                <a:cs typeface="Calibri"/>
              </a:rPr>
              <a:t>infrastructure and</a:t>
            </a:r>
            <a:r>
              <a:rPr sz="2000" spc="-20" dirty="0">
                <a:latin typeface="Calibri"/>
                <a:cs typeface="Calibri"/>
              </a:rPr>
              <a:t> </a:t>
            </a:r>
            <a:r>
              <a:rPr sz="2000" dirty="0">
                <a:latin typeface="Calibri"/>
                <a:cs typeface="Calibri"/>
              </a:rPr>
              <a:t>tools</a:t>
            </a:r>
            <a:r>
              <a:rPr sz="2000" spc="-15" dirty="0">
                <a:latin typeface="Calibri"/>
                <a:cs typeface="Calibri"/>
              </a:rPr>
              <a:t> </a:t>
            </a:r>
            <a:r>
              <a:rPr sz="2000" dirty="0">
                <a:latin typeface="Calibri"/>
                <a:cs typeface="Calibri"/>
              </a:rPr>
              <a:t>for</a:t>
            </a:r>
            <a:r>
              <a:rPr sz="2000" spc="-25" dirty="0">
                <a:latin typeface="Calibri"/>
                <a:cs typeface="Calibri"/>
              </a:rPr>
              <a:t> </a:t>
            </a:r>
            <a:r>
              <a:rPr sz="2000" dirty="0">
                <a:latin typeface="Calibri"/>
                <a:cs typeface="Calibri"/>
              </a:rPr>
              <a:t>archive,</a:t>
            </a:r>
            <a:r>
              <a:rPr sz="2000" spc="-5" dirty="0">
                <a:latin typeface="Calibri"/>
                <a:cs typeface="Calibri"/>
              </a:rPr>
              <a:t> </a:t>
            </a:r>
            <a:r>
              <a:rPr sz="2000" dirty="0">
                <a:latin typeface="Calibri"/>
                <a:cs typeface="Calibri"/>
              </a:rPr>
              <a:t>access,</a:t>
            </a:r>
            <a:r>
              <a:rPr sz="2000" spc="5" dirty="0">
                <a:latin typeface="Calibri"/>
                <a:cs typeface="Calibri"/>
              </a:rPr>
              <a:t> </a:t>
            </a:r>
            <a:r>
              <a:rPr sz="2000" spc="-25" dirty="0">
                <a:latin typeface="Calibri"/>
                <a:cs typeface="Calibri"/>
              </a:rPr>
              <a:t>and </a:t>
            </a:r>
            <a:r>
              <a:rPr sz="2000" dirty="0">
                <a:latin typeface="Calibri"/>
                <a:cs typeface="Calibri"/>
              </a:rPr>
              <a:t>usability</a:t>
            </a:r>
            <a:r>
              <a:rPr sz="2000" spc="-20" dirty="0">
                <a:latin typeface="Calibri"/>
                <a:cs typeface="Calibri"/>
              </a:rPr>
              <a:t> </a:t>
            </a:r>
            <a:r>
              <a:rPr sz="2000" dirty="0">
                <a:latin typeface="Calibri"/>
                <a:cs typeface="Calibri"/>
              </a:rPr>
              <a:t>of</a:t>
            </a:r>
            <a:r>
              <a:rPr sz="2000" spc="-20" dirty="0">
                <a:latin typeface="Calibri"/>
                <a:cs typeface="Calibri"/>
              </a:rPr>
              <a:t> </a:t>
            </a:r>
            <a:r>
              <a:rPr sz="2000" dirty="0">
                <a:latin typeface="Calibri"/>
                <a:cs typeface="Calibri"/>
              </a:rPr>
              <a:t>ocean</a:t>
            </a:r>
            <a:r>
              <a:rPr sz="2000" spc="-15" dirty="0">
                <a:latin typeface="Calibri"/>
                <a:cs typeface="Calibri"/>
              </a:rPr>
              <a:t> </a:t>
            </a:r>
            <a:r>
              <a:rPr sz="2000" dirty="0">
                <a:latin typeface="Calibri"/>
                <a:cs typeface="Calibri"/>
              </a:rPr>
              <a:t>data</a:t>
            </a:r>
            <a:r>
              <a:rPr sz="2000" spc="-20" dirty="0">
                <a:latin typeface="Calibri"/>
                <a:cs typeface="Calibri"/>
              </a:rPr>
              <a:t> </a:t>
            </a:r>
            <a:r>
              <a:rPr sz="2000" dirty="0">
                <a:latin typeface="Calibri"/>
                <a:cs typeface="Calibri"/>
              </a:rPr>
              <a:t>and</a:t>
            </a:r>
            <a:r>
              <a:rPr sz="2000" spc="-15" dirty="0">
                <a:latin typeface="Calibri"/>
                <a:cs typeface="Calibri"/>
              </a:rPr>
              <a:t> </a:t>
            </a:r>
            <a:r>
              <a:rPr sz="2000" dirty="0">
                <a:latin typeface="Calibri"/>
                <a:cs typeface="Calibri"/>
              </a:rPr>
              <a:t>unlock</a:t>
            </a:r>
            <a:r>
              <a:rPr sz="2000" spc="-25" dirty="0">
                <a:latin typeface="Calibri"/>
                <a:cs typeface="Calibri"/>
              </a:rPr>
              <a:t> </a:t>
            </a:r>
            <a:r>
              <a:rPr sz="2000" dirty="0">
                <a:latin typeface="Calibri"/>
                <a:cs typeface="Calibri"/>
              </a:rPr>
              <a:t>the</a:t>
            </a:r>
            <a:r>
              <a:rPr sz="2000" spc="-10" dirty="0">
                <a:latin typeface="Calibri"/>
                <a:cs typeface="Calibri"/>
              </a:rPr>
              <a:t> </a:t>
            </a:r>
            <a:r>
              <a:rPr sz="2000" dirty="0">
                <a:latin typeface="Calibri"/>
                <a:cs typeface="Calibri"/>
              </a:rPr>
              <a:t>full</a:t>
            </a:r>
            <a:r>
              <a:rPr sz="2000" spc="-15" dirty="0">
                <a:latin typeface="Calibri"/>
                <a:cs typeface="Calibri"/>
              </a:rPr>
              <a:t> </a:t>
            </a:r>
            <a:r>
              <a:rPr sz="2000" dirty="0">
                <a:latin typeface="Calibri"/>
                <a:cs typeface="Calibri"/>
              </a:rPr>
              <a:t>potential</a:t>
            </a:r>
            <a:r>
              <a:rPr sz="2000" spc="-15" dirty="0">
                <a:latin typeface="Calibri"/>
                <a:cs typeface="Calibri"/>
              </a:rPr>
              <a:t> </a:t>
            </a:r>
            <a:r>
              <a:rPr sz="2000" dirty="0">
                <a:latin typeface="Calibri"/>
                <a:cs typeface="Calibri"/>
              </a:rPr>
              <a:t>of</a:t>
            </a:r>
            <a:r>
              <a:rPr sz="2000" spc="-15" dirty="0">
                <a:latin typeface="Calibri"/>
                <a:cs typeface="Calibri"/>
              </a:rPr>
              <a:t> </a:t>
            </a:r>
            <a:r>
              <a:rPr sz="2000" dirty="0">
                <a:latin typeface="Calibri"/>
                <a:cs typeface="Calibri"/>
              </a:rPr>
              <a:t>past</a:t>
            </a:r>
            <a:r>
              <a:rPr sz="2000" spc="-15" dirty="0">
                <a:latin typeface="Calibri"/>
                <a:cs typeface="Calibri"/>
              </a:rPr>
              <a:t> </a:t>
            </a:r>
            <a:r>
              <a:rPr sz="2000" dirty="0">
                <a:latin typeface="Calibri"/>
                <a:cs typeface="Calibri"/>
              </a:rPr>
              <a:t>and</a:t>
            </a:r>
            <a:r>
              <a:rPr sz="2000" spc="-15" dirty="0">
                <a:latin typeface="Calibri"/>
                <a:cs typeface="Calibri"/>
              </a:rPr>
              <a:t> </a:t>
            </a:r>
            <a:r>
              <a:rPr sz="2000" dirty="0">
                <a:latin typeface="Calibri"/>
                <a:cs typeface="Calibri"/>
              </a:rPr>
              <a:t>future</a:t>
            </a:r>
            <a:r>
              <a:rPr sz="2000" spc="-15" dirty="0">
                <a:latin typeface="Calibri"/>
                <a:cs typeface="Calibri"/>
              </a:rPr>
              <a:t> </a:t>
            </a:r>
            <a:r>
              <a:rPr sz="2000" spc="-10" dirty="0">
                <a:latin typeface="Calibri"/>
                <a:cs typeface="Calibri"/>
              </a:rPr>
              <a:t>observations.</a:t>
            </a:r>
            <a:endParaRPr sz="2000" dirty="0">
              <a:latin typeface="Calibri"/>
              <a:cs typeface="Calibri"/>
            </a:endParaRPr>
          </a:p>
          <a:p>
            <a:pPr>
              <a:lnSpc>
                <a:spcPct val="100000"/>
              </a:lnSpc>
              <a:spcBef>
                <a:spcPts val="15"/>
              </a:spcBef>
            </a:pPr>
            <a:endParaRPr sz="2250" dirty="0">
              <a:latin typeface="Calibri"/>
              <a:cs typeface="Calibri"/>
            </a:endParaRPr>
          </a:p>
          <a:p>
            <a:pPr marL="12700" marR="5080">
              <a:lnSpc>
                <a:spcPct val="114999"/>
              </a:lnSpc>
            </a:pPr>
            <a:r>
              <a:rPr sz="2000" dirty="0">
                <a:latin typeface="Calibri"/>
                <a:cs typeface="Calibri"/>
              </a:rPr>
              <a:t>The</a:t>
            </a:r>
            <a:r>
              <a:rPr sz="2000" spc="-15" dirty="0">
                <a:latin typeface="Calibri"/>
                <a:cs typeface="Calibri"/>
              </a:rPr>
              <a:t> </a:t>
            </a:r>
            <a:r>
              <a:rPr sz="2000" b="1" dirty="0">
                <a:latin typeface="Calibri"/>
                <a:cs typeface="Calibri"/>
              </a:rPr>
              <a:t>Initiative</a:t>
            </a:r>
            <a:r>
              <a:rPr sz="2000" b="1" spc="-50" dirty="0">
                <a:latin typeface="Calibri"/>
                <a:cs typeface="Calibri"/>
              </a:rPr>
              <a:t> </a:t>
            </a:r>
            <a:r>
              <a:rPr sz="2000" dirty="0">
                <a:latin typeface="Calibri"/>
                <a:cs typeface="Calibri"/>
              </a:rPr>
              <a:t>will </a:t>
            </a:r>
            <a:r>
              <a:rPr lang="en-US" sz="2000" dirty="0">
                <a:latin typeface="Calibri"/>
                <a:cs typeface="Calibri"/>
              </a:rPr>
              <a:t>build off AQUAVIEW’s existing </a:t>
            </a:r>
            <a:r>
              <a:rPr sz="2000" i="1" dirty="0">
                <a:latin typeface="Calibri"/>
                <a:cs typeface="Calibri"/>
              </a:rPr>
              <a:t>federated</a:t>
            </a:r>
            <a:r>
              <a:rPr sz="2000" i="1" spc="-55" dirty="0">
                <a:latin typeface="Calibri"/>
                <a:cs typeface="Calibri"/>
              </a:rPr>
              <a:t> </a:t>
            </a:r>
            <a:r>
              <a:rPr sz="2000" i="1" dirty="0">
                <a:latin typeface="Calibri"/>
                <a:cs typeface="Calibri"/>
              </a:rPr>
              <a:t>platform</a:t>
            </a:r>
            <a:r>
              <a:rPr sz="2000" i="1" spc="-25" dirty="0">
                <a:latin typeface="Calibri"/>
                <a:cs typeface="Calibri"/>
              </a:rPr>
              <a:t> </a:t>
            </a:r>
            <a:r>
              <a:rPr sz="2000" dirty="0">
                <a:latin typeface="Calibri"/>
                <a:cs typeface="Calibri"/>
              </a:rPr>
              <a:t>to</a:t>
            </a:r>
            <a:r>
              <a:rPr sz="2000" spc="-20" dirty="0">
                <a:latin typeface="Calibri"/>
                <a:cs typeface="Calibri"/>
              </a:rPr>
              <a:t> </a:t>
            </a:r>
            <a:r>
              <a:rPr sz="2000" dirty="0">
                <a:latin typeface="Calibri"/>
                <a:cs typeface="Calibri"/>
              </a:rPr>
              <a:t>fully</a:t>
            </a:r>
            <a:r>
              <a:rPr sz="2000" spc="-15" dirty="0">
                <a:latin typeface="Calibri"/>
                <a:cs typeface="Calibri"/>
              </a:rPr>
              <a:t> </a:t>
            </a:r>
            <a:r>
              <a:rPr sz="2000" dirty="0">
                <a:latin typeface="Calibri"/>
                <a:cs typeface="Calibri"/>
              </a:rPr>
              <a:t>leverage</a:t>
            </a:r>
            <a:r>
              <a:rPr sz="2000" spc="-5" dirty="0">
                <a:latin typeface="Calibri"/>
                <a:cs typeface="Calibri"/>
              </a:rPr>
              <a:t> </a:t>
            </a:r>
            <a:r>
              <a:rPr sz="2000" dirty="0">
                <a:latin typeface="Calibri"/>
                <a:cs typeface="Calibri"/>
              </a:rPr>
              <a:t>the</a:t>
            </a:r>
            <a:r>
              <a:rPr sz="2000" spc="-20" dirty="0">
                <a:latin typeface="Calibri"/>
                <a:cs typeface="Calibri"/>
              </a:rPr>
              <a:t> </a:t>
            </a:r>
            <a:r>
              <a:rPr sz="2000" spc="-10" dirty="0">
                <a:latin typeface="Calibri"/>
                <a:cs typeface="Calibri"/>
              </a:rPr>
              <a:t>cloud, </a:t>
            </a:r>
            <a:r>
              <a:rPr sz="2000" dirty="0">
                <a:latin typeface="Calibri"/>
                <a:cs typeface="Calibri"/>
              </a:rPr>
              <a:t>resulting</a:t>
            </a:r>
            <a:r>
              <a:rPr sz="2000" spc="-10" dirty="0">
                <a:latin typeface="Calibri"/>
                <a:cs typeface="Calibri"/>
              </a:rPr>
              <a:t> </a:t>
            </a:r>
            <a:r>
              <a:rPr sz="2000" dirty="0">
                <a:latin typeface="Calibri"/>
                <a:cs typeface="Calibri"/>
              </a:rPr>
              <a:t>in</a:t>
            </a:r>
            <a:r>
              <a:rPr sz="2000" spc="-5" dirty="0">
                <a:latin typeface="Calibri"/>
                <a:cs typeface="Calibri"/>
              </a:rPr>
              <a:t> </a:t>
            </a:r>
            <a:r>
              <a:rPr sz="2000" dirty="0">
                <a:latin typeface="Calibri"/>
                <a:cs typeface="Calibri"/>
              </a:rPr>
              <a:t>expanded</a:t>
            </a:r>
            <a:r>
              <a:rPr sz="2000" spc="-30" dirty="0">
                <a:latin typeface="Calibri"/>
                <a:cs typeface="Calibri"/>
              </a:rPr>
              <a:t> </a:t>
            </a:r>
            <a:r>
              <a:rPr sz="2000" dirty="0">
                <a:latin typeface="Calibri"/>
                <a:cs typeface="Calibri"/>
              </a:rPr>
              <a:t>use</a:t>
            </a:r>
            <a:r>
              <a:rPr sz="2000" spc="-10" dirty="0">
                <a:latin typeface="Calibri"/>
                <a:cs typeface="Calibri"/>
              </a:rPr>
              <a:t> </a:t>
            </a:r>
            <a:r>
              <a:rPr sz="2000" dirty="0">
                <a:latin typeface="Calibri"/>
                <a:cs typeface="Calibri"/>
              </a:rPr>
              <a:t>of</a:t>
            </a:r>
            <a:r>
              <a:rPr sz="2000" spc="-20" dirty="0">
                <a:latin typeface="Calibri"/>
                <a:cs typeface="Calibri"/>
              </a:rPr>
              <a:t> </a:t>
            </a:r>
            <a:r>
              <a:rPr sz="2000" dirty="0">
                <a:latin typeface="Calibri"/>
                <a:cs typeface="Calibri"/>
              </a:rPr>
              <a:t>NOAA</a:t>
            </a:r>
            <a:r>
              <a:rPr sz="2000" spc="-30" dirty="0">
                <a:latin typeface="Calibri"/>
                <a:cs typeface="Calibri"/>
              </a:rPr>
              <a:t> </a:t>
            </a:r>
            <a:r>
              <a:rPr sz="2000" dirty="0">
                <a:latin typeface="Calibri"/>
                <a:cs typeface="Calibri"/>
              </a:rPr>
              <a:t>data</a:t>
            </a:r>
            <a:r>
              <a:rPr sz="2000" spc="-10" dirty="0">
                <a:latin typeface="Calibri"/>
                <a:cs typeface="Calibri"/>
              </a:rPr>
              <a:t> </a:t>
            </a:r>
            <a:r>
              <a:rPr sz="2000" dirty="0">
                <a:latin typeface="Calibri"/>
                <a:cs typeface="Calibri"/>
              </a:rPr>
              <a:t>in</a:t>
            </a:r>
            <a:r>
              <a:rPr sz="2000" spc="-15" dirty="0">
                <a:latin typeface="Calibri"/>
                <a:cs typeface="Calibri"/>
              </a:rPr>
              <a:t> </a:t>
            </a:r>
            <a:r>
              <a:rPr sz="2000" dirty="0">
                <a:latin typeface="Calibri"/>
                <a:cs typeface="Calibri"/>
              </a:rPr>
              <a:t>critical</a:t>
            </a:r>
            <a:r>
              <a:rPr sz="2000" spc="10" dirty="0">
                <a:latin typeface="Calibri"/>
                <a:cs typeface="Calibri"/>
              </a:rPr>
              <a:t> </a:t>
            </a:r>
            <a:r>
              <a:rPr sz="2000" dirty="0">
                <a:latin typeface="Calibri"/>
                <a:cs typeface="Calibri"/>
              </a:rPr>
              <a:t>decision</a:t>
            </a:r>
            <a:r>
              <a:rPr sz="2000" spc="-5" dirty="0">
                <a:latin typeface="Calibri"/>
                <a:cs typeface="Calibri"/>
              </a:rPr>
              <a:t> </a:t>
            </a:r>
            <a:r>
              <a:rPr sz="2000" dirty="0">
                <a:latin typeface="Calibri"/>
                <a:cs typeface="Calibri"/>
              </a:rPr>
              <a:t>support</a:t>
            </a:r>
            <a:r>
              <a:rPr sz="2000" spc="-30" dirty="0">
                <a:latin typeface="Calibri"/>
                <a:cs typeface="Calibri"/>
              </a:rPr>
              <a:t> </a:t>
            </a:r>
            <a:r>
              <a:rPr sz="2000" dirty="0">
                <a:latin typeface="Calibri"/>
                <a:cs typeface="Calibri"/>
              </a:rPr>
              <a:t>contexts</a:t>
            </a:r>
            <a:r>
              <a:rPr sz="2000" spc="-10" dirty="0">
                <a:latin typeface="Calibri"/>
                <a:cs typeface="Calibri"/>
              </a:rPr>
              <a:t> </a:t>
            </a:r>
            <a:r>
              <a:rPr sz="2000" dirty="0">
                <a:latin typeface="Calibri"/>
                <a:cs typeface="Calibri"/>
              </a:rPr>
              <a:t>from</a:t>
            </a:r>
            <a:r>
              <a:rPr sz="2000" spc="-15" dirty="0">
                <a:latin typeface="Calibri"/>
                <a:cs typeface="Calibri"/>
              </a:rPr>
              <a:t> </a:t>
            </a:r>
            <a:r>
              <a:rPr sz="2000" spc="-10" dirty="0">
                <a:latin typeface="Calibri"/>
                <a:cs typeface="Calibri"/>
              </a:rPr>
              <a:t>climate </a:t>
            </a:r>
            <a:r>
              <a:rPr sz="2000" dirty="0">
                <a:latin typeface="Calibri"/>
                <a:cs typeface="Calibri"/>
              </a:rPr>
              <a:t>adaptation</a:t>
            </a:r>
            <a:r>
              <a:rPr sz="2000" spc="-30" dirty="0">
                <a:latin typeface="Calibri"/>
                <a:cs typeface="Calibri"/>
              </a:rPr>
              <a:t> </a:t>
            </a:r>
            <a:r>
              <a:rPr sz="2000" dirty="0">
                <a:latin typeface="Calibri"/>
                <a:cs typeface="Calibri"/>
              </a:rPr>
              <a:t>to</a:t>
            </a:r>
            <a:r>
              <a:rPr sz="2000" spc="-20" dirty="0">
                <a:latin typeface="Calibri"/>
                <a:cs typeface="Calibri"/>
              </a:rPr>
              <a:t> </a:t>
            </a:r>
            <a:r>
              <a:rPr sz="2000" dirty="0">
                <a:latin typeface="Calibri"/>
                <a:cs typeface="Calibri"/>
              </a:rPr>
              <a:t>ecosystem resilience.</a:t>
            </a:r>
            <a:r>
              <a:rPr sz="2000" spc="15" dirty="0">
                <a:latin typeface="Calibri"/>
                <a:cs typeface="Calibri"/>
              </a:rPr>
              <a:t> </a:t>
            </a:r>
            <a:r>
              <a:rPr sz="2000" dirty="0">
                <a:latin typeface="Calibri"/>
                <a:cs typeface="Calibri"/>
              </a:rPr>
              <a:t>With</a:t>
            </a:r>
            <a:r>
              <a:rPr sz="2000" spc="-15" dirty="0">
                <a:latin typeface="Calibri"/>
                <a:cs typeface="Calibri"/>
              </a:rPr>
              <a:t> </a:t>
            </a:r>
            <a:r>
              <a:rPr sz="2000" dirty="0">
                <a:latin typeface="Calibri"/>
                <a:cs typeface="Calibri"/>
              </a:rPr>
              <a:t>centralized</a:t>
            </a:r>
            <a:r>
              <a:rPr sz="2000" spc="-5" dirty="0">
                <a:latin typeface="Calibri"/>
                <a:cs typeface="Calibri"/>
              </a:rPr>
              <a:t> </a:t>
            </a:r>
            <a:r>
              <a:rPr sz="2000" dirty="0">
                <a:latin typeface="Calibri"/>
                <a:cs typeface="Calibri"/>
              </a:rPr>
              <a:t>access to</a:t>
            </a:r>
            <a:r>
              <a:rPr sz="2000" spc="-20" dirty="0">
                <a:latin typeface="Calibri"/>
                <a:cs typeface="Calibri"/>
              </a:rPr>
              <a:t> </a:t>
            </a:r>
            <a:r>
              <a:rPr sz="2000" dirty="0">
                <a:latin typeface="Calibri"/>
                <a:cs typeface="Calibri"/>
              </a:rPr>
              <a:t>NOAA</a:t>
            </a:r>
            <a:r>
              <a:rPr sz="2000" spc="-30" dirty="0">
                <a:latin typeface="Calibri"/>
                <a:cs typeface="Calibri"/>
              </a:rPr>
              <a:t> </a:t>
            </a:r>
            <a:r>
              <a:rPr sz="2000" dirty="0">
                <a:latin typeface="Calibri"/>
                <a:cs typeface="Calibri"/>
              </a:rPr>
              <a:t>Fisheries</a:t>
            </a:r>
            <a:r>
              <a:rPr sz="2000" spc="25" dirty="0">
                <a:latin typeface="Calibri"/>
                <a:cs typeface="Calibri"/>
              </a:rPr>
              <a:t> </a:t>
            </a:r>
            <a:r>
              <a:rPr sz="2000" spc="-10" dirty="0">
                <a:latin typeface="Calibri"/>
                <a:cs typeface="Calibri"/>
              </a:rPr>
              <a:t>petabyte-sized </a:t>
            </a:r>
            <a:r>
              <a:rPr sz="2000" dirty="0">
                <a:latin typeface="Calibri"/>
                <a:cs typeface="Calibri"/>
              </a:rPr>
              <a:t>holdings</a:t>
            </a:r>
            <a:r>
              <a:rPr sz="2000" spc="-35" dirty="0">
                <a:latin typeface="Calibri"/>
                <a:cs typeface="Calibri"/>
              </a:rPr>
              <a:t> </a:t>
            </a:r>
            <a:r>
              <a:rPr sz="2000" dirty="0">
                <a:latin typeface="Calibri"/>
                <a:cs typeface="Calibri"/>
              </a:rPr>
              <a:t>of</a:t>
            </a:r>
            <a:r>
              <a:rPr sz="2000" spc="-20" dirty="0">
                <a:latin typeface="Calibri"/>
                <a:cs typeface="Calibri"/>
              </a:rPr>
              <a:t> </a:t>
            </a:r>
            <a:r>
              <a:rPr sz="2000" dirty="0">
                <a:latin typeface="Calibri"/>
                <a:cs typeface="Calibri"/>
              </a:rPr>
              <a:t>data,</a:t>
            </a:r>
            <a:r>
              <a:rPr sz="2000" spc="-5" dirty="0">
                <a:latin typeface="Calibri"/>
                <a:cs typeface="Calibri"/>
              </a:rPr>
              <a:t> </a:t>
            </a:r>
            <a:r>
              <a:rPr sz="2000" dirty="0">
                <a:latin typeface="Calibri"/>
                <a:cs typeface="Calibri"/>
              </a:rPr>
              <a:t>scientists</a:t>
            </a:r>
            <a:r>
              <a:rPr sz="2000" spc="5" dirty="0">
                <a:latin typeface="Calibri"/>
                <a:cs typeface="Calibri"/>
              </a:rPr>
              <a:t> </a:t>
            </a:r>
            <a:r>
              <a:rPr sz="2000" dirty="0">
                <a:latin typeface="Calibri"/>
                <a:cs typeface="Calibri"/>
              </a:rPr>
              <a:t>and</a:t>
            </a:r>
            <a:r>
              <a:rPr sz="2000" spc="-10" dirty="0">
                <a:latin typeface="Calibri"/>
                <a:cs typeface="Calibri"/>
              </a:rPr>
              <a:t> </a:t>
            </a:r>
            <a:r>
              <a:rPr sz="2000" dirty="0">
                <a:latin typeface="Calibri"/>
                <a:cs typeface="Calibri"/>
              </a:rPr>
              <a:t>resource</a:t>
            </a:r>
            <a:r>
              <a:rPr sz="2000" spc="-10" dirty="0">
                <a:latin typeface="Calibri"/>
                <a:cs typeface="Calibri"/>
              </a:rPr>
              <a:t> </a:t>
            </a:r>
            <a:r>
              <a:rPr sz="2000" dirty="0">
                <a:latin typeface="Calibri"/>
                <a:cs typeface="Calibri"/>
              </a:rPr>
              <a:t>managers</a:t>
            </a:r>
            <a:r>
              <a:rPr sz="2000" spc="-15" dirty="0">
                <a:latin typeface="Calibri"/>
                <a:cs typeface="Calibri"/>
              </a:rPr>
              <a:t> </a:t>
            </a:r>
            <a:r>
              <a:rPr sz="2000" dirty="0">
                <a:latin typeface="Calibri"/>
                <a:cs typeface="Calibri"/>
              </a:rPr>
              <a:t>will be</a:t>
            </a:r>
            <a:r>
              <a:rPr sz="2000" spc="-10" dirty="0">
                <a:latin typeface="Calibri"/>
                <a:cs typeface="Calibri"/>
              </a:rPr>
              <a:t> </a:t>
            </a:r>
            <a:r>
              <a:rPr sz="2000" dirty="0">
                <a:latin typeface="Calibri"/>
                <a:cs typeface="Calibri"/>
              </a:rPr>
              <a:t>able</a:t>
            </a:r>
            <a:r>
              <a:rPr sz="2000" spc="-10" dirty="0">
                <a:latin typeface="Calibri"/>
                <a:cs typeface="Calibri"/>
              </a:rPr>
              <a:t> </a:t>
            </a:r>
            <a:r>
              <a:rPr sz="2000" dirty="0">
                <a:latin typeface="Calibri"/>
                <a:cs typeface="Calibri"/>
              </a:rPr>
              <a:t>to</a:t>
            </a:r>
            <a:r>
              <a:rPr sz="2000" spc="-25" dirty="0">
                <a:latin typeface="Calibri"/>
                <a:cs typeface="Calibri"/>
              </a:rPr>
              <a:t> </a:t>
            </a:r>
            <a:r>
              <a:rPr sz="2000" u="sng" spc="-20" dirty="0">
                <a:uFill>
                  <a:solidFill>
                    <a:srgbClr val="000000"/>
                  </a:solidFill>
                </a:uFill>
                <a:latin typeface="Calibri"/>
                <a:cs typeface="Calibri"/>
              </a:rPr>
              <a:t>more</a:t>
            </a:r>
            <a:r>
              <a:rPr sz="2000" spc="-20" dirty="0">
                <a:latin typeface="Calibri"/>
                <a:cs typeface="Calibri"/>
              </a:rPr>
              <a:t> </a:t>
            </a:r>
            <a:r>
              <a:rPr sz="2000" u="sng" dirty="0">
                <a:uFill>
                  <a:solidFill>
                    <a:srgbClr val="000000"/>
                  </a:solidFill>
                </a:uFill>
                <a:latin typeface="Calibri"/>
                <a:cs typeface="Calibri"/>
              </a:rPr>
              <a:t>comprehensively</a:t>
            </a:r>
            <a:r>
              <a:rPr sz="2000" u="sng" spc="-20" dirty="0">
                <a:uFill>
                  <a:solidFill>
                    <a:srgbClr val="000000"/>
                  </a:solidFill>
                </a:uFill>
                <a:latin typeface="Calibri"/>
                <a:cs typeface="Calibri"/>
              </a:rPr>
              <a:t> </a:t>
            </a:r>
            <a:r>
              <a:rPr sz="2000" u="sng" dirty="0">
                <a:uFill>
                  <a:solidFill>
                    <a:srgbClr val="000000"/>
                  </a:solidFill>
                </a:uFill>
                <a:latin typeface="Calibri"/>
                <a:cs typeface="Calibri"/>
              </a:rPr>
              <a:t>and</a:t>
            </a:r>
            <a:r>
              <a:rPr sz="2000" u="sng" spc="-35" dirty="0">
                <a:uFill>
                  <a:solidFill>
                    <a:srgbClr val="000000"/>
                  </a:solidFill>
                </a:uFill>
                <a:latin typeface="Calibri"/>
                <a:cs typeface="Calibri"/>
              </a:rPr>
              <a:t> </a:t>
            </a:r>
            <a:r>
              <a:rPr sz="2000" u="sng" dirty="0">
                <a:uFill>
                  <a:solidFill>
                    <a:srgbClr val="000000"/>
                  </a:solidFill>
                </a:uFill>
                <a:latin typeface="Calibri"/>
                <a:cs typeface="Calibri"/>
              </a:rPr>
              <a:t>more</a:t>
            </a:r>
            <a:r>
              <a:rPr sz="2000" u="sng" spc="-15" dirty="0">
                <a:uFill>
                  <a:solidFill>
                    <a:srgbClr val="000000"/>
                  </a:solidFill>
                </a:uFill>
                <a:latin typeface="Calibri"/>
                <a:cs typeface="Calibri"/>
              </a:rPr>
              <a:t> </a:t>
            </a:r>
            <a:r>
              <a:rPr sz="2000" u="sng" dirty="0">
                <a:uFill>
                  <a:solidFill>
                    <a:srgbClr val="000000"/>
                  </a:solidFill>
                </a:uFill>
                <a:latin typeface="Calibri"/>
                <a:cs typeface="Calibri"/>
              </a:rPr>
              <a:t>quickly</a:t>
            </a:r>
            <a:r>
              <a:rPr lang="en-US" sz="2000" dirty="0">
                <a:uFill>
                  <a:solidFill>
                    <a:srgbClr val="000000"/>
                  </a:solidFill>
                </a:uFill>
                <a:latin typeface="Calibri"/>
                <a:cs typeface="Calibri"/>
              </a:rPr>
              <a:t> find and take advantage of disparate data for report generation, analysis, and other needs as identified as the Data Assembly Hub comes online.</a:t>
            </a:r>
            <a:endParaRPr sz="2000" dirty="0">
              <a:latin typeface="Calibri"/>
              <a:cs typeface="Calibri"/>
            </a:endParaRPr>
          </a:p>
        </p:txBody>
      </p:sp>
      <p:sp>
        <p:nvSpPr>
          <p:cNvPr id="4" name="object 4"/>
          <p:cNvSpPr txBox="1"/>
          <p:nvPr/>
        </p:nvSpPr>
        <p:spPr>
          <a:xfrm>
            <a:off x="6625053" y="5176335"/>
            <a:ext cx="5073650" cy="988694"/>
          </a:xfrm>
          <a:prstGeom prst="rect">
            <a:avLst/>
          </a:prstGeom>
        </p:spPr>
        <p:txBody>
          <a:bodyPr vert="horz" wrap="square" lIns="0" tIns="11430" rIns="0" bIns="0" rtlCol="0">
            <a:spAutoFit/>
          </a:bodyPr>
          <a:lstStyle/>
          <a:p>
            <a:pPr marL="12700" marR="5080" algn="just">
              <a:lnSpc>
                <a:spcPct val="114999"/>
              </a:lnSpc>
              <a:spcBef>
                <a:spcPts val="90"/>
              </a:spcBef>
            </a:pPr>
            <a:r>
              <a:rPr sz="1100" dirty="0">
                <a:solidFill>
                  <a:srgbClr val="42709B"/>
                </a:solidFill>
                <a:latin typeface="Calibri"/>
                <a:cs typeface="Calibri"/>
              </a:rPr>
              <a:t>The</a:t>
            </a:r>
            <a:r>
              <a:rPr sz="1100" spc="130" dirty="0">
                <a:solidFill>
                  <a:srgbClr val="42709B"/>
                </a:solidFill>
                <a:latin typeface="Calibri"/>
                <a:cs typeface="Calibri"/>
              </a:rPr>
              <a:t>  </a:t>
            </a:r>
            <a:r>
              <a:rPr sz="1100" b="1" dirty="0">
                <a:solidFill>
                  <a:srgbClr val="42709B"/>
                </a:solidFill>
                <a:latin typeface="Calibri"/>
                <a:cs typeface="Calibri"/>
              </a:rPr>
              <a:t>OCEAN</a:t>
            </a:r>
            <a:r>
              <a:rPr sz="1100" b="1" spc="125" dirty="0">
                <a:solidFill>
                  <a:srgbClr val="42709B"/>
                </a:solidFill>
                <a:latin typeface="Calibri"/>
                <a:cs typeface="Calibri"/>
              </a:rPr>
              <a:t>  </a:t>
            </a:r>
            <a:r>
              <a:rPr sz="1100" b="1" dirty="0">
                <a:solidFill>
                  <a:srgbClr val="42709B"/>
                </a:solidFill>
                <a:latin typeface="Calibri"/>
                <a:cs typeface="Calibri"/>
              </a:rPr>
              <a:t>Initiative</a:t>
            </a:r>
            <a:r>
              <a:rPr sz="1100" b="1" spc="490" dirty="0">
                <a:solidFill>
                  <a:srgbClr val="42709B"/>
                </a:solidFill>
                <a:latin typeface="Calibri"/>
                <a:cs typeface="Calibri"/>
              </a:rPr>
              <a:t> </a:t>
            </a:r>
            <a:r>
              <a:rPr sz="1100" dirty="0">
                <a:solidFill>
                  <a:srgbClr val="42709B"/>
                </a:solidFill>
                <a:latin typeface="Calibri"/>
                <a:cs typeface="Calibri"/>
              </a:rPr>
              <a:t>will</a:t>
            </a:r>
            <a:r>
              <a:rPr sz="1100" spc="130" dirty="0">
                <a:solidFill>
                  <a:srgbClr val="42709B"/>
                </a:solidFill>
                <a:latin typeface="Calibri"/>
                <a:cs typeface="Calibri"/>
              </a:rPr>
              <a:t>  </a:t>
            </a:r>
            <a:r>
              <a:rPr sz="1100" dirty="0">
                <a:solidFill>
                  <a:srgbClr val="42709B"/>
                </a:solidFill>
                <a:latin typeface="Calibri"/>
                <a:cs typeface="Calibri"/>
              </a:rPr>
              <a:t>further</a:t>
            </a:r>
            <a:r>
              <a:rPr sz="1100" spc="495" dirty="0">
                <a:solidFill>
                  <a:srgbClr val="42709B"/>
                </a:solidFill>
                <a:latin typeface="Calibri"/>
                <a:cs typeface="Calibri"/>
              </a:rPr>
              <a:t> </a:t>
            </a:r>
            <a:r>
              <a:rPr sz="1100" dirty="0">
                <a:solidFill>
                  <a:srgbClr val="42709B"/>
                </a:solidFill>
                <a:latin typeface="Calibri"/>
                <a:cs typeface="Calibri"/>
              </a:rPr>
              <a:t>support</a:t>
            </a:r>
            <a:r>
              <a:rPr sz="1100" spc="130" dirty="0">
                <a:solidFill>
                  <a:srgbClr val="42709B"/>
                </a:solidFill>
                <a:latin typeface="Calibri"/>
                <a:cs typeface="Calibri"/>
              </a:rPr>
              <a:t>  </a:t>
            </a:r>
            <a:r>
              <a:rPr sz="1100" dirty="0">
                <a:solidFill>
                  <a:srgbClr val="42709B"/>
                </a:solidFill>
                <a:latin typeface="Calibri"/>
                <a:cs typeface="Calibri"/>
              </a:rPr>
              <a:t>the</a:t>
            </a:r>
            <a:r>
              <a:rPr sz="1100" spc="495" dirty="0">
                <a:solidFill>
                  <a:srgbClr val="42709B"/>
                </a:solidFill>
                <a:latin typeface="Calibri"/>
                <a:cs typeface="Calibri"/>
              </a:rPr>
              <a:t> </a:t>
            </a:r>
            <a:r>
              <a:rPr sz="1100" dirty="0">
                <a:solidFill>
                  <a:srgbClr val="42709B"/>
                </a:solidFill>
                <a:latin typeface="Calibri"/>
                <a:cs typeface="Calibri"/>
              </a:rPr>
              <a:t>extensive</a:t>
            </a:r>
            <a:r>
              <a:rPr sz="1100" spc="125" dirty="0">
                <a:solidFill>
                  <a:srgbClr val="42709B"/>
                </a:solidFill>
                <a:latin typeface="Calibri"/>
                <a:cs typeface="Calibri"/>
              </a:rPr>
              <a:t>  </a:t>
            </a:r>
            <a:r>
              <a:rPr sz="1100" dirty="0">
                <a:solidFill>
                  <a:srgbClr val="42709B"/>
                </a:solidFill>
                <a:latin typeface="Calibri"/>
                <a:cs typeface="Calibri"/>
              </a:rPr>
              <a:t>offshore</a:t>
            </a:r>
            <a:r>
              <a:rPr sz="1100" spc="130" dirty="0">
                <a:solidFill>
                  <a:srgbClr val="42709B"/>
                </a:solidFill>
                <a:latin typeface="Calibri"/>
                <a:cs typeface="Calibri"/>
              </a:rPr>
              <a:t>  </a:t>
            </a:r>
            <a:r>
              <a:rPr sz="1100" dirty="0">
                <a:solidFill>
                  <a:srgbClr val="42709B"/>
                </a:solidFill>
                <a:latin typeface="Calibri"/>
                <a:cs typeface="Calibri"/>
              </a:rPr>
              <a:t>wind</a:t>
            </a:r>
            <a:r>
              <a:rPr sz="1100" spc="495" dirty="0">
                <a:solidFill>
                  <a:srgbClr val="42709B"/>
                </a:solidFill>
                <a:latin typeface="Calibri"/>
                <a:cs typeface="Calibri"/>
              </a:rPr>
              <a:t> </a:t>
            </a:r>
            <a:r>
              <a:rPr sz="1100" spc="-10" dirty="0">
                <a:solidFill>
                  <a:srgbClr val="42709B"/>
                </a:solidFill>
                <a:latin typeface="Calibri"/>
                <a:cs typeface="Calibri"/>
              </a:rPr>
              <a:t>energy </a:t>
            </a:r>
            <a:r>
              <a:rPr sz="1100" dirty="0">
                <a:solidFill>
                  <a:srgbClr val="42709B"/>
                </a:solidFill>
                <a:latin typeface="Calibri"/>
                <a:cs typeface="Calibri"/>
              </a:rPr>
              <a:t>development</a:t>
            </a:r>
            <a:r>
              <a:rPr sz="1100" spc="20" dirty="0">
                <a:solidFill>
                  <a:srgbClr val="42709B"/>
                </a:solidFill>
                <a:latin typeface="Calibri"/>
                <a:cs typeface="Calibri"/>
              </a:rPr>
              <a:t> </a:t>
            </a:r>
            <a:r>
              <a:rPr sz="1100" dirty="0">
                <a:solidFill>
                  <a:srgbClr val="42709B"/>
                </a:solidFill>
                <a:latin typeface="Calibri"/>
                <a:cs typeface="Calibri"/>
              </a:rPr>
              <a:t>that</a:t>
            </a:r>
            <a:r>
              <a:rPr sz="1100" spc="45" dirty="0">
                <a:solidFill>
                  <a:srgbClr val="42709B"/>
                </a:solidFill>
                <a:latin typeface="Calibri"/>
                <a:cs typeface="Calibri"/>
              </a:rPr>
              <a:t> </a:t>
            </a:r>
            <a:r>
              <a:rPr sz="1100" dirty="0">
                <a:solidFill>
                  <a:srgbClr val="42709B"/>
                </a:solidFill>
                <a:latin typeface="Calibri"/>
                <a:cs typeface="Calibri"/>
              </a:rPr>
              <a:t>is</a:t>
            </a:r>
            <a:r>
              <a:rPr sz="1100" spc="30" dirty="0">
                <a:solidFill>
                  <a:srgbClr val="42709B"/>
                </a:solidFill>
                <a:latin typeface="Calibri"/>
                <a:cs typeface="Calibri"/>
              </a:rPr>
              <a:t> </a:t>
            </a:r>
            <a:r>
              <a:rPr sz="1100" dirty="0">
                <a:solidFill>
                  <a:srgbClr val="42709B"/>
                </a:solidFill>
                <a:latin typeface="Calibri"/>
                <a:cs typeface="Calibri"/>
              </a:rPr>
              <a:t>ramping</a:t>
            </a:r>
            <a:r>
              <a:rPr sz="1100" spc="35" dirty="0">
                <a:solidFill>
                  <a:srgbClr val="42709B"/>
                </a:solidFill>
                <a:latin typeface="Calibri"/>
                <a:cs typeface="Calibri"/>
              </a:rPr>
              <a:t> </a:t>
            </a:r>
            <a:r>
              <a:rPr sz="1100" dirty="0">
                <a:solidFill>
                  <a:srgbClr val="42709B"/>
                </a:solidFill>
                <a:latin typeface="Calibri"/>
                <a:cs typeface="Calibri"/>
              </a:rPr>
              <a:t>up</a:t>
            </a:r>
            <a:r>
              <a:rPr sz="1100" spc="15" dirty="0">
                <a:solidFill>
                  <a:srgbClr val="42709B"/>
                </a:solidFill>
                <a:latin typeface="Calibri"/>
                <a:cs typeface="Calibri"/>
              </a:rPr>
              <a:t> </a:t>
            </a:r>
            <a:r>
              <a:rPr sz="1100" dirty="0">
                <a:solidFill>
                  <a:srgbClr val="42709B"/>
                </a:solidFill>
                <a:latin typeface="Calibri"/>
                <a:cs typeface="Calibri"/>
              </a:rPr>
              <a:t>on</a:t>
            </a:r>
            <a:r>
              <a:rPr sz="1100" spc="25" dirty="0">
                <a:solidFill>
                  <a:srgbClr val="42709B"/>
                </a:solidFill>
                <a:latin typeface="Calibri"/>
                <a:cs typeface="Calibri"/>
              </a:rPr>
              <a:t> </a:t>
            </a:r>
            <a:r>
              <a:rPr sz="1100" dirty="0">
                <a:solidFill>
                  <a:srgbClr val="42709B"/>
                </a:solidFill>
                <a:latin typeface="Calibri"/>
                <a:cs typeface="Calibri"/>
              </a:rPr>
              <a:t>the</a:t>
            </a:r>
            <a:r>
              <a:rPr sz="1100" spc="30" dirty="0">
                <a:solidFill>
                  <a:srgbClr val="42709B"/>
                </a:solidFill>
                <a:latin typeface="Calibri"/>
                <a:cs typeface="Calibri"/>
              </a:rPr>
              <a:t> </a:t>
            </a:r>
            <a:r>
              <a:rPr sz="1100" dirty="0">
                <a:solidFill>
                  <a:srgbClr val="42709B"/>
                </a:solidFill>
                <a:latin typeface="Calibri"/>
                <a:cs typeface="Calibri"/>
              </a:rPr>
              <a:t>east</a:t>
            </a:r>
            <a:r>
              <a:rPr sz="1100" spc="30" dirty="0">
                <a:solidFill>
                  <a:srgbClr val="42709B"/>
                </a:solidFill>
                <a:latin typeface="Calibri"/>
                <a:cs typeface="Calibri"/>
              </a:rPr>
              <a:t> </a:t>
            </a:r>
            <a:r>
              <a:rPr sz="1100" dirty="0">
                <a:solidFill>
                  <a:srgbClr val="42709B"/>
                </a:solidFill>
                <a:latin typeface="Calibri"/>
                <a:cs typeface="Calibri"/>
              </a:rPr>
              <a:t>coast</a:t>
            </a:r>
            <a:r>
              <a:rPr sz="1100" spc="20" dirty="0">
                <a:solidFill>
                  <a:srgbClr val="42709B"/>
                </a:solidFill>
                <a:latin typeface="Calibri"/>
                <a:cs typeface="Calibri"/>
              </a:rPr>
              <a:t> </a:t>
            </a:r>
            <a:r>
              <a:rPr sz="1100" dirty="0">
                <a:solidFill>
                  <a:srgbClr val="42709B"/>
                </a:solidFill>
                <a:latin typeface="Calibri"/>
                <a:cs typeface="Calibri"/>
              </a:rPr>
              <a:t>of</a:t>
            </a:r>
            <a:r>
              <a:rPr sz="1100" spc="35" dirty="0">
                <a:solidFill>
                  <a:srgbClr val="42709B"/>
                </a:solidFill>
                <a:latin typeface="Calibri"/>
                <a:cs typeface="Calibri"/>
              </a:rPr>
              <a:t> </a:t>
            </a:r>
            <a:r>
              <a:rPr sz="1100" dirty="0">
                <a:solidFill>
                  <a:srgbClr val="42709B"/>
                </a:solidFill>
                <a:latin typeface="Calibri"/>
                <a:cs typeface="Calibri"/>
              </a:rPr>
              <a:t>the</a:t>
            </a:r>
            <a:r>
              <a:rPr sz="1100" spc="30" dirty="0">
                <a:solidFill>
                  <a:srgbClr val="42709B"/>
                </a:solidFill>
                <a:latin typeface="Calibri"/>
                <a:cs typeface="Calibri"/>
              </a:rPr>
              <a:t> </a:t>
            </a:r>
            <a:r>
              <a:rPr sz="1100" dirty="0">
                <a:solidFill>
                  <a:srgbClr val="42709B"/>
                </a:solidFill>
                <a:latin typeface="Calibri"/>
                <a:cs typeface="Calibri"/>
              </a:rPr>
              <a:t>U.S.</a:t>
            </a:r>
            <a:r>
              <a:rPr sz="1100" spc="40" dirty="0">
                <a:solidFill>
                  <a:srgbClr val="42709B"/>
                </a:solidFill>
                <a:latin typeface="Calibri"/>
                <a:cs typeface="Calibri"/>
              </a:rPr>
              <a:t> </a:t>
            </a:r>
            <a:r>
              <a:rPr sz="1100" dirty="0">
                <a:solidFill>
                  <a:srgbClr val="42709B"/>
                </a:solidFill>
                <a:latin typeface="Calibri"/>
                <a:cs typeface="Calibri"/>
              </a:rPr>
              <a:t>by</a:t>
            </a:r>
            <a:r>
              <a:rPr sz="1100" spc="45" dirty="0">
                <a:solidFill>
                  <a:srgbClr val="42709B"/>
                </a:solidFill>
                <a:latin typeface="Calibri"/>
                <a:cs typeface="Calibri"/>
              </a:rPr>
              <a:t> </a:t>
            </a:r>
            <a:r>
              <a:rPr sz="1100" dirty="0">
                <a:solidFill>
                  <a:srgbClr val="42709B"/>
                </a:solidFill>
                <a:latin typeface="Calibri"/>
                <a:cs typeface="Calibri"/>
              </a:rPr>
              <a:t>providing</a:t>
            </a:r>
            <a:r>
              <a:rPr sz="1100" spc="25" dirty="0">
                <a:solidFill>
                  <a:srgbClr val="42709B"/>
                </a:solidFill>
                <a:latin typeface="Calibri"/>
                <a:cs typeface="Calibri"/>
              </a:rPr>
              <a:t> </a:t>
            </a:r>
            <a:r>
              <a:rPr sz="1100" dirty="0">
                <a:solidFill>
                  <a:srgbClr val="42709B"/>
                </a:solidFill>
                <a:latin typeface="Calibri"/>
                <a:cs typeface="Calibri"/>
              </a:rPr>
              <a:t>vital</a:t>
            </a:r>
            <a:r>
              <a:rPr sz="1100" spc="20" dirty="0">
                <a:solidFill>
                  <a:srgbClr val="42709B"/>
                </a:solidFill>
                <a:latin typeface="Calibri"/>
                <a:cs typeface="Calibri"/>
              </a:rPr>
              <a:t> </a:t>
            </a:r>
            <a:r>
              <a:rPr sz="1100" spc="-10" dirty="0">
                <a:solidFill>
                  <a:srgbClr val="42709B"/>
                </a:solidFill>
                <a:latin typeface="Calibri"/>
                <a:cs typeface="Calibri"/>
              </a:rPr>
              <a:t>baseline </a:t>
            </a:r>
            <a:r>
              <a:rPr sz="1100" dirty="0">
                <a:solidFill>
                  <a:srgbClr val="42709B"/>
                </a:solidFill>
                <a:latin typeface="Calibri"/>
                <a:cs typeface="Calibri"/>
              </a:rPr>
              <a:t>information,</a:t>
            </a:r>
            <a:r>
              <a:rPr sz="1100" spc="310" dirty="0">
                <a:solidFill>
                  <a:srgbClr val="42709B"/>
                </a:solidFill>
                <a:latin typeface="Calibri"/>
                <a:cs typeface="Calibri"/>
              </a:rPr>
              <a:t> </a:t>
            </a:r>
            <a:r>
              <a:rPr sz="1100" dirty="0">
                <a:solidFill>
                  <a:srgbClr val="42709B"/>
                </a:solidFill>
                <a:latin typeface="Calibri"/>
                <a:cs typeface="Calibri"/>
              </a:rPr>
              <a:t>and</a:t>
            </a:r>
            <a:r>
              <a:rPr sz="1100" spc="325" dirty="0">
                <a:solidFill>
                  <a:srgbClr val="42709B"/>
                </a:solidFill>
                <a:latin typeface="Calibri"/>
                <a:cs typeface="Calibri"/>
              </a:rPr>
              <a:t> </a:t>
            </a:r>
            <a:r>
              <a:rPr sz="1100" dirty="0">
                <a:solidFill>
                  <a:srgbClr val="42709B"/>
                </a:solidFill>
                <a:latin typeface="Calibri"/>
                <a:cs typeface="Calibri"/>
              </a:rPr>
              <a:t>pioneering</a:t>
            </a:r>
            <a:r>
              <a:rPr sz="1100" spc="320" dirty="0">
                <a:solidFill>
                  <a:srgbClr val="42709B"/>
                </a:solidFill>
                <a:latin typeface="Calibri"/>
                <a:cs typeface="Calibri"/>
              </a:rPr>
              <a:t> </a:t>
            </a:r>
            <a:r>
              <a:rPr sz="1100" dirty="0">
                <a:solidFill>
                  <a:srgbClr val="42709B"/>
                </a:solidFill>
                <a:latin typeface="Calibri"/>
                <a:cs typeface="Calibri"/>
              </a:rPr>
              <a:t>the</a:t>
            </a:r>
            <a:r>
              <a:rPr sz="1100" spc="320" dirty="0">
                <a:solidFill>
                  <a:srgbClr val="42709B"/>
                </a:solidFill>
                <a:latin typeface="Calibri"/>
                <a:cs typeface="Calibri"/>
              </a:rPr>
              <a:t> </a:t>
            </a:r>
            <a:r>
              <a:rPr sz="1100" dirty="0">
                <a:solidFill>
                  <a:srgbClr val="42709B"/>
                </a:solidFill>
                <a:latin typeface="Calibri"/>
                <a:cs typeface="Calibri"/>
              </a:rPr>
              <a:t>methodology</a:t>
            </a:r>
            <a:r>
              <a:rPr sz="1100" spc="330" dirty="0">
                <a:solidFill>
                  <a:srgbClr val="42709B"/>
                </a:solidFill>
                <a:latin typeface="Calibri"/>
                <a:cs typeface="Calibri"/>
              </a:rPr>
              <a:t> </a:t>
            </a:r>
            <a:r>
              <a:rPr sz="1100" dirty="0">
                <a:solidFill>
                  <a:srgbClr val="42709B"/>
                </a:solidFill>
                <a:latin typeface="Calibri"/>
                <a:cs typeface="Calibri"/>
              </a:rPr>
              <a:t>to</a:t>
            </a:r>
            <a:r>
              <a:rPr sz="1100" spc="315" dirty="0">
                <a:solidFill>
                  <a:srgbClr val="42709B"/>
                </a:solidFill>
                <a:latin typeface="Calibri"/>
                <a:cs typeface="Calibri"/>
              </a:rPr>
              <a:t> </a:t>
            </a:r>
            <a:r>
              <a:rPr sz="1100" dirty="0">
                <a:solidFill>
                  <a:srgbClr val="42709B"/>
                </a:solidFill>
                <a:latin typeface="Calibri"/>
                <a:cs typeface="Calibri"/>
              </a:rPr>
              <a:t>centralize</a:t>
            </a:r>
            <a:r>
              <a:rPr sz="1100" spc="330" dirty="0">
                <a:solidFill>
                  <a:srgbClr val="42709B"/>
                </a:solidFill>
                <a:latin typeface="Calibri"/>
                <a:cs typeface="Calibri"/>
              </a:rPr>
              <a:t> </a:t>
            </a:r>
            <a:r>
              <a:rPr sz="1100" dirty="0">
                <a:solidFill>
                  <a:srgbClr val="42709B"/>
                </a:solidFill>
                <a:latin typeface="Calibri"/>
                <a:cs typeface="Calibri"/>
              </a:rPr>
              <a:t>large</a:t>
            </a:r>
            <a:r>
              <a:rPr sz="1100" spc="325" dirty="0">
                <a:solidFill>
                  <a:srgbClr val="42709B"/>
                </a:solidFill>
                <a:latin typeface="Calibri"/>
                <a:cs typeface="Calibri"/>
              </a:rPr>
              <a:t> </a:t>
            </a:r>
            <a:r>
              <a:rPr sz="1100" dirty="0">
                <a:solidFill>
                  <a:srgbClr val="42709B"/>
                </a:solidFill>
                <a:latin typeface="Calibri"/>
                <a:cs typeface="Calibri"/>
              </a:rPr>
              <a:t>volumes</a:t>
            </a:r>
            <a:r>
              <a:rPr sz="1100" spc="330" dirty="0">
                <a:solidFill>
                  <a:srgbClr val="42709B"/>
                </a:solidFill>
                <a:latin typeface="Calibri"/>
                <a:cs typeface="Calibri"/>
              </a:rPr>
              <a:t> </a:t>
            </a:r>
            <a:r>
              <a:rPr sz="1100" dirty="0">
                <a:solidFill>
                  <a:srgbClr val="42709B"/>
                </a:solidFill>
                <a:latin typeface="Calibri"/>
                <a:cs typeface="Calibri"/>
              </a:rPr>
              <a:t>of</a:t>
            </a:r>
            <a:r>
              <a:rPr sz="1100" spc="325" dirty="0">
                <a:solidFill>
                  <a:srgbClr val="42709B"/>
                </a:solidFill>
                <a:latin typeface="Calibri"/>
                <a:cs typeface="Calibri"/>
              </a:rPr>
              <a:t> </a:t>
            </a:r>
            <a:r>
              <a:rPr sz="1100" spc="-20" dirty="0">
                <a:solidFill>
                  <a:srgbClr val="42709B"/>
                </a:solidFill>
                <a:latin typeface="Calibri"/>
                <a:cs typeface="Calibri"/>
              </a:rPr>
              <a:t>data </a:t>
            </a:r>
            <a:r>
              <a:rPr sz="1100" dirty="0">
                <a:solidFill>
                  <a:srgbClr val="42709B"/>
                </a:solidFill>
                <a:latin typeface="Calibri"/>
                <a:cs typeface="Calibri"/>
              </a:rPr>
              <a:t>collected</a:t>
            </a:r>
            <a:r>
              <a:rPr sz="1100" spc="5" dirty="0">
                <a:solidFill>
                  <a:srgbClr val="42709B"/>
                </a:solidFill>
                <a:latin typeface="Calibri"/>
                <a:cs typeface="Calibri"/>
              </a:rPr>
              <a:t> </a:t>
            </a:r>
            <a:r>
              <a:rPr sz="1100" dirty="0">
                <a:solidFill>
                  <a:srgbClr val="42709B"/>
                </a:solidFill>
                <a:latin typeface="Calibri"/>
                <a:cs typeface="Calibri"/>
              </a:rPr>
              <a:t>by</a:t>
            </a:r>
            <a:r>
              <a:rPr sz="1100" spc="20" dirty="0">
                <a:solidFill>
                  <a:srgbClr val="42709B"/>
                </a:solidFill>
                <a:latin typeface="Calibri"/>
                <a:cs typeface="Calibri"/>
              </a:rPr>
              <a:t> </a:t>
            </a:r>
            <a:r>
              <a:rPr sz="1100" dirty="0">
                <a:solidFill>
                  <a:srgbClr val="42709B"/>
                </a:solidFill>
                <a:latin typeface="Calibri"/>
                <a:cs typeface="Calibri"/>
              </a:rPr>
              <a:t>various</a:t>
            </a:r>
            <a:r>
              <a:rPr sz="1100" spc="15" dirty="0">
                <a:solidFill>
                  <a:srgbClr val="42709B"/>
                </a:solidFill>
                <a:latin typeface="Calibri"/>
                <a:cs typeface="Calibri"/>
              </a:rPr>
              <a:t> </a:t>
            </a:r>
            <a:r>
              <a:rPr sz="1100" dirty="0">
                <a:solidFill>
                  <a:srgbClr val="42709B"/>
                </a:solidFill>
                <a:latin typeface="Calibri"/>
                <a:cs typeface="Calibri"/>
              </a:rPr>
              <a:t>data</a:t>
            </a:r>
            <a:r>
              <a:rPr sz="1100" spc="10" dirty="0">
                <a:solidFill>
                  <a:srgbClr val="42709B"/>
                </a:solidFill>
                <a:latin typeface="Calibri"/>
                <a:cs typeface="Calibri"/>
              </a:rPr>
              <a:t> </a:t>
            </a:r>
            <a:r>
              <a:rPr sz="1100" dirty="0">
                <a:solidFill>
                  <a:srgbClr val="42709B"/>
                </a:solidFill>
                <a:latin typeface="Calibri"/>
                <a:cs typeface="Calibri"/>
              </a:rPr>
              <a:t>providers</a:t>
            </a:r>
            <a:r>
              <a:rPr sz="1100" spc="10" dirty="0">
                <a:solidFill>
                  <a:srgbClr val="42709B"/>
                </a:solidFill>
                <a:latin typeface="Calibri"/>
                <a:cs typeface="Calibri"/>
              </a:rPr>
              <a:t> </a:t>
            </a:r>
            <a:r>
              <a:rPr sz="1100" dirty="0">
                <a:solidFill>
                  <a:srgbClr val="42709B"/>
                </a:solidFill>
                <a:latin typeface="Calibri"/>
                <a:cs typeface="Calibri"/>
              </a:rPr>
              <a:t>in</a:t>
            </a:r>
            <a:r>
              <a:rPr sz="1100" spc="10" dirty="0">
                <a:solidFill>
                  <a:srgbClr val="42709B"/>
                </a:solidFill>
                <a:latin typeface="Calibri"/>
                <a:cs typeface="Calibri"/>
              </a:rPr>
              <a:t> </a:t>
            </a:r>
            <a:r>
              <a:rPr sz="1100" dirty="0">
                <a:solidFill>
                  <a:srgbClr val="42709B"/>
                </a:solidFill>
                <a:latin typeface="Calibri"/>
                <a:cs typeface="Calibri"/>
              </a:rPr>
              <a:t>a</a:t>
            </a:r>
            <a:r>
              <a:rPr sz="1100" spc="10" dirty="0">
                <a:solidFill>
                  <a:srgbClr val="42709B"/>
                </a:solidFill>
                <a:latin typeface="Calibri"/>
                <a:cs typeface="Calibri"/>
              </a:rPr>
              <a:t> </a:t>
            </a:r>
            <a:r>
              <a:rPr sz="1100" dirty="0">
                <a:solidFill>
                  <a:srgbClr val="42709B"/>
                </a:solidFill>
                <a:latin typeface="Calibri"/>
                <a:cs typeface="Calibri"/>
              </a:rPr>
              <a:t>cloud</a:t>
            </a:r>
            <a:r>
              <a:rPr sz="1100" spc="5" dirty="0">
                <a:solidFill>
                  <a:srgbClr val="42709B"/>
                </a:solidFill>
                <a:latin typeface="Calibri"/>
                <a:cs typeface="Calibri"/>
              </a:rPr>
              <a:t> </a:t>
            </a:r>
            <a:r>
              <a:rPr sz="1100" dirty="0">
                <a:solidFill>
                  <a:srgbClr val="42709B"/>
                </a:solidFill>
                <a:latin typeface="Calibri"/>
                <a:cs typeface="Calibri"/>
              </a:rPr>
              <a:t>environment</a:t>
            </a:r>
            <a:r>
              <a:rPr sz="1100" spc="15" dirty="0">
                <a:solidFill>
                  <a:srgbClr val="42709B"/>
                </a:solidFill>
                <a:latin typeface="Calibri"/>
                <a:cs typeface="Calibri"/>
              </a:rPr>
              <a:t> </a:t>
            </a:r>
            <a:r>
              <a:rPr sz="1100" dirty="0">
                <a:solidFill>
                  <a:srgbClr val="42709B"/>
                </a:solidFill>
                <a:latin typeface="Calibri"/>
                <a:cs typeface="Calibri"/>
              </a:rPr>
              <a:t>integrated</a:t>
            </a:r>
            <a:r>
              <a:rPr sz="1100" spc="10" dirty="0">
                <a:solidFill>
                  <a:srgbClr val="42709B"/>
                </a:solidFill>
                <a:latin typeface="Calibri"/>
                <a:cs typeface="Calibri"/>
              </a:rPr>
              <a:t> </a:t>
            </a:r>
            <a:r>
              <a:rPr sz="1100" dirty="0">
                <a:solidFill>
                  <a:srgbClr val="42709B"/>
                </a:solidFill>
                <a:latin typeface="Calibri"/>
                <a:cs typeface="Calibri"/>
              </a:rPr>
              <a:t>with</a:t>
            </a:r>
            <a:r>
              <a:rPr sz="1100" spc="5" dirty="0">
                <a:solidFill>
                  <a:srgbClr val="42709B"/>
                </a:solidFill>
                <a:latin typeface="Calibri"/>
                <a:cs typeface="Calibri"/>
              </a:rPr>
              <a:t> </a:t>
            </a:r>
            <a:r>
              <a:rPr sz="1100" spc="-10" dirty="0">
                <a:solidFill>
                  <a:srgbClr val="42709B"/>
                </a:solidFill>
                <a:latin typeface="Calibri"/>
                <a:cs typeface="Calibri"/>
              </a:rPr>
              <a:t>standardized </a:t>
            </a:r>
            <a:r>
              <a:rPr sz="1100" dirty="0">
                <a:solidFill>
                  <a:srgbClr val="42709B"/>
                </a:solidFill>
                <a:latin typeface="Calibri"/>
                <a:cs typeface="Calibri"/>
              </a:rPr>
              <a:t>data</a:t>
            </a:r>
            <a:r>
              <a:rPr sz="1100" spc="-35" dirty="0">
                <a:solidFill>
                  <a:srgbClr val="42709B"/>
                </a:solidFill>
                <a:latin typeface="Calibri"/>
                <a:cs typeface="Calibri"/>
              </a:rPr>
              <a:t> </a:t>
            </a:r>
            <a:r>
              <a:rPr sz="1100" dirty="0">
                <a:solidFill>
                  <a:srgbClr val="42709B"/>
                </a:solidFill>
                <a:latin typeface="Calibri"/>
                <a:cs typeface="Calibri"/>
              </a:rPr>
              <a:t>processing</a:t>
            </a:r>
            <a:r>
              <a:rPr sz="1100" spc="-50" dirty="0">
                <a:solidFill>
                  <a:srgbClr val="42709B"/>
                </a:solidFill>
                <a:latin typeface="Calibri"/>
                <a:cs typeface="Calibri"/>
              </a:rPr>
              <a:t> </a:t>
            </a:r>
            <a:r>
              <a:rPr sz="1100" dirty="0">
                <a:solidFill>
                  <a:srgbClr val="42709B"/>
                </a:solidFill>
                <a:latin typeface="Calibri"/>
                <a:cs typeface="Calibri"/>
              </a:rPr>
              <a:t>that</a:t>
            </a:r>
            <a:r>
              <a:rPr sz="1100" spc="-30" dirty="0">
                <a:solidFill>
                  <a:srgbClr val="42709B"/>
                </a:solidFill>
                <a:latin typeface="Calibri"/>
                <a:cs typeface="Calibri"/>
              </a:rPr>
              <a:t> </a:t>
            </a:r>
            <a:r>
              <a:rPr sz="1100" dirty="0">
                <a:solidFill>
                  <a:srgbClr val="42709B"/>
                </a:solidFill>
                <a:latin typeface="Calibri"/>
                <a:cs typeface="Calibri"/>
              </a:rPr>
              <a:t>could</a:t>
            </a:r>
            <a:r>
              <a:rPr sz="1100" spc="-35" dirty="0">
                <a:solidFill>
                  <a:srgbClr val="42709B"/>
                </a:solidFill>
                <a:latin typeface="Calibri"/>
                <a:cs typeface="Calibri"/>
              </a:rPr>
              <a:t> </a:t>
            </a:r>
            <a:r>
              <a:rPr sz="1100" dirty="0">
                <a:solidFill>
                  <a:srgbClr val="42709B"/>
                </a:solidFill>
                <a:latin typeface="Calibri"/>
                <a:cs typeface="Calibri"/>
              </a:rPr>
              <a:t>be</a:t>
            </a:r>
            <a:r>
              <a:rPr sz="1100" spc="-5" dirty="0">
                <a:solidFill>
                  <a:srgbClr val="42709B"/>
                </a:solidFill>
                <a:latin typeface="Calibri"/>
                <a:cs typeface="Calibri"/>
              </a:rPr>
              <a:t> </a:t>
            </a:r>
            <a:r>
              <a:rPr sz="1100" dirty="0">
                <a:solidFill>
                  <a:srgbClr val="42709B"/>
                </a:solidFill>
                <a:latin typeface="Calibri"/>
                <a:cs typeface="Calibri"/>
              </a:rPr>
              <a:t>leveraged</a:t>
            </a:r>
            <a:r>
              <a:rPr sz="1100" spc="-40" dirty="0">
                <a:solidFill>
                  <a:srgbClr val="42709B"/>
                </a:solidFill>
                <a:latin typeface="Calibri"/>
                <a:cs typeface="Calibri"/>
              </a:rPr>
              <a:t> </a:t>
            </a:r>
            <a:r>
              <a:rPr sz="1100" dirty="0">
                <a:solidFill>
                  <a:srgbClr val="42709B"/>
                </a:solidFill>
                <a:latin typeface="Calibri"/>
                <a:cs typeface="Calibri"/>
              </a:rPr>
              <a:t>by</a:t>
            </a:r>
            <a:r>
              <a:rPr sz="1100" spc="-15" dirty="0">
                <a:solidFill>
                  <a:srgbClr val="42709B"/>
                </a:solidFill>
                <a:latin typeface="Calibri"/>
                <a:cs typeface="Calibri"/>
              </a:rPr>
              <a:t> </a:t>
            </a:r>
            <a:r>
              <a:rPr sz="1100" dirty="0">
                <a:solidFill>
                  <a:srgbClr val="42709B"/>
                </a:solidFill>
                <a:latin typeface="Calibri"/>
                <a:cs typeface="Calibri"/>
              </a:rPr>
              <a:t>this</a:t>
            </a:r>
            <a:r>
              <a:rPr sz="1100" spc="-15" dirty="0">
                <a:solidFill>
                  <a:srgbClr val="42709B"/>
                </a:solidFill>
                <a:latin typeface="Calibri"/>
                <a:cs typeface="Calibri"/>
              </a:rPr>
              <a:t> </a:t>
            </a:r>
            <a:r>
              <a:rPr sz="1100" spc="-10" dirty="0">
                <a:solidFill>
                  <a:srgbClr val="42709B"/>
                </a:solidFill>
                <a:latin typeface="Calibri"/>
                <a:cs typeface="Calibri"/>
              </a:rPr>
              <a:t>community.</a:t>
            </a:r>
            <a:endParaRPr sz="1100" dirty="0">
              <a:latin typeface="Calibri"/>
              <a:cs typeface="Calibri"/>
            </a:endParaRPr>
          </a:p>
        </p:txBody>
      </p:sp>
      <p:pic>
        <p:nvPicPr>
          <p:cNvPr id="5" name="object 5"/>
          <p:cNvPicPr/>
          <p:nvPr/>
        </p:nvPicPr>
        <p:blipFill>
          <a:blip r:embed="rId2" cstate="print"/>
          <a:stretch>
            <a:fillRect/>
          </a:stretch>
        </p:blipFill>
        <p:spPr>
          <a:xfrm>
            <a:off x="5506211" y="5038344"/>
            <a:ext cx="964691" cy="1290827"/>
          </a:xfrm>
          <a:prstGeom prst="rect">
            <a:avLst/>
          </a:prstGeom>
        </p:spPr>
      </p:pic>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275"/>
              </a:lnSpc>
            </a:pPr>
            <a:r>
              <a:rPr dirty="0"/>
              <a:t>National</a:t>
            </a:r>
            <a:r>
              <a:rPr spc="-25" dirty="0"/>
              <a:t> </a:t>
            </a:r>
            <a:r>
              <a:rPr dirty="0"/>
              <a:t>Oceanic</a:t>
            </a:r>
            <a:r>
              <a:rPr spc="15" dirty="0"/>
              <a:t> </a:t>
            </a:r>
            <a:r>
              <a:rPr dirty="0"/>
              <a:t>and</a:t>
            </a:r>
            <a:r>
              <a:rPr spc="-10" dirty="0"/>
              <a:t> </a:t>
            </a:r>
            <a:r>
              <a:rPr dirty="0"/>
              <a:t>Atmospheric</a:t>
            </a:r>
            <a:r>
              <a:rPr spc="-20" dirty="0"/>
              <a:t> </a:t>
            </a:r>
            <a:r>
              <a:rPr dirty="0"/>
              <a:t>Administration</a:t>
            </a:r>
            <a:r>
              <a:rPr spc="250" dirty="0"/>
              <a:t> </a:t>
            </a:r>
            <a:r>
              <a:rPr dirty="0">
                <a:latin typeface="Cambria Math"/>
                <a:cs typeface="Cambria Math"/>
              </a:rPr>
              <a:t>⎸</a:t>
            </a:r>
            <a:r>
              <a:rPr dirty="0"/>
              <a:t>National</a:t>
            </a:r>
            <a:r>
              <a:rPr spc="-15" dirty="0"/>
              <a:t> </a:t>
            </a:r>
            <a:r>
              <a:rPr dirty="0"/>
              <a:t>Centers</a:t>
            </a:r>
            <a:r>
              <a:rPr spc="-20" dirty="0"/>
              <a:t> </a:t>
            </a:r>
            <a:r>
              <a:rPr dirty="0"/>
              <a:t>for</a:t>
            </a:r>
            <a:r>
              <a:rPr spc="-5" dirty="0"/>
              <a:t> </a:t>
            </a:r>
            <a:r>
              <a:rPr dirty="0"/>
              <a:t>Environmental</a:t>
            </a:r>
            <a:r>
              <a:rPr spc="-25" dirty="0"/>
              <a:t> </a:t>
            </a:r>
            <a:r>
              <a:rPr spc="-10" dirty="0"/>
              <a:t>Information</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spc="-25" dirty="0"/>
              <a:t>3</a:t>
            </a:fld>
            <a:endParaRPr spc="-2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714F7-CE26-34C8-38C4-008BC87D4785}"/>
              </a:ext>
            </a:extLst>
          </p:cNvPr>
          <p:cNvSpPr>
            <a:spLocks noGrp="1"/>
          </p:cNvSpPr>
          <p:nvPr>
            <p:ph type="title"/>
          </p:nvPr>
        </p:nvSpPr>
        <p:spPr>
          <a:xfrm>
            <a:off x="415325" y="381000"/>
            <a:ext cx="11341614" cy="615553"/>
          </a:xfrm>
        </p:spPr>
        <p:txBody>
          <a:bodyPr/>
          <a:lstStyle/>
          <a:p>
            <a:r>
              <a:rPr lang="en-US" dirty="0"/>
              <a:t>Two Components</a:t>
            </a:r>
          </a:p>
        </p:txBody>
      </p:sp>
      <p:sp>
        <p:nvSpPr>
          <p:cNvPr id="3" name="TextBox 2">
            <a:extLst>
              <a:ext uri="{FF2B5EF4-FFF2-40B4-BE49-F238E27FC236}">
                <a16:creationId xmlns:a16="http://schemas.microsoft.com/office/drawing/2014/main" id="{53441C50-A707-FFB2-47C4-B671AE22761F}"/>
              </a:ext>
            </a:extLst>
          </p:cNvPr>
          <p:cNvSpPr txBox="1"/>
          <p:nvPr/>
        </p:nvSpPr>
        <p:spPr>
          <a:xfrm>
            <a:off x="415325" y="1143000"/>
            <a:ext cx="5919457" cy="4524315"/>
          </a:xfrm>
          <a:prstGeom prst="rect">
            <a:avLst/>
          </a:prstGeom>
          <a:noFill/>
        </p:spPr>
        <p:txBody>
          <a:bodyPr wrap="square" rtlCol="0">
            <a:spAutoFit/>
          </a:bodyPr>
          <a:lstStyle/>
          <a:p>
            <a:pPr algn="l" rtl="0"/>
            <a:r>
              <a:rPr lang="en-US" dirty="0"/>
              <a:t>AQUAVIEW</a:t>
            </a:r>
          </a:p>
          <a:p>
            <a:pPr marL="285750" indent="-285750" algn="l" rtl="0">
              <a:buFont typeface="Arial" panose="020B0604020202020204" pitchFamily="34" charset="0"/>
              <a:buChar char="•"/>
            </a:pPr>
            <a:r>
              <a:rPr lang="en-US" dirty="0"/>
              <a:t>Prototype system developed as a metadata aggregator and API ecosystem for NOAA data</a:t>
            </a:r>
          </a:p>
          <a:p>
            <a:pPr marL="285750" indent="-285750" algn="l" rtl="0">
              <a:buFont typeface="Arial" panose="020B0604020202020204" pitchFamily="34" charset="0"/>
              <a:buChar char="•"/>
            </a:pPr>
            <a:r>
              <a:rPr lang="en-US" dirty="0"/>
              <a:t>Uses S3 as data repository with MongoDB as metadata library</a:t>
            </a:r>
          </a:p>
          <a:p>
            <a:pPr marL="285750" indent="-285750" algn="l" rtl="0">
              <a:buFont typeface="Arial" panose="020B0604020202020204" pitchFamily="34" charset="0"/>
              <a:buChar char="•"/>
            </a:pPr>
            <a:r>
              <a:rPr lang="en-US" dirty="0"/>
              <a:t>Proven system looking to expand data for testing and use</a:t>
            </a:r>
          </a:p>
          <a:p>
            <a:pPr algn="l" rtl="0"/>
            <a:endParaRPr lang="en-US" dirty="0"/>
          </a:p>
          <a:p>
            <a:pPr algn="l" rtl="0"/>
            <a:r>
              <a:rPr lang="en-US" dirty="0"/>
              <a:t>Data Assembly Hub</a:t>
            </a:r>
          </a:p>
          <a:p>
            <a:pPr marL="285750" indent="-285750" algn="l" rtl="0">
              <a:buFont typeface="Arial" panose="020B0604020202020204" pitchFamily="34" charset="0"/>
              <a:buChar char="•"/>
            </a:pPr>
            <a:r>
              <a:rPr lang="en-US" dirty="0"/>
              <a:t>System beginning development in September 2023</a:t>
            </a:r>
          </a:p>
          <a:p>
            <a:pPr marL="285750" indent="-285750" algn="l" rtl="0">
              <a:buFont typeface="Arial" panose="020B0604020202020204" pitchFamily="34" charset="0"/>
              <a:buChar char="•"/>
            </a:pPr>
            <a:r>
              <a:rPr lang="en-US" dirty="0"/>
              <a:t>Will provide repeatable data pipelines for report/archive package generation</a:t>
            </a:r>
          </a:p>
          <a:p>
            <a:pPr marL="285750" indent="-285750" algn="l" rtl="0">
              <a:buFont typeface="Arial" panose="020B0604020202020204" pitchFamily="34" charset="0"/>
              <a:buChar char="•"/>
            </a:pPr>
            <a:r>
              <a:rPr lang="en-US" dirty="0"/>
              <a:t>Will operate with AQUAVIEW as metadata repository</a:t>
            </a:r>
          </a:p>
          <a:p>
            <a:pPr marL="285750" indent="-285750" algn="l" rtl="0">
              <a:buFont typeface="Arial" panose="020B0604020202020204" pitchFamily="34" charset="0"/>
              <a:buChar char="•"/>
            </a:pPr>
            <a:r>
              <a:rPr lang="en-US" dirty="0"/>
              <a:t>Will generate metadata on ingest and provide AI ready data for use via AQUAVIEW’s API ecosystem</a:t>
            </a:r>
          </a:p>
          <a:p>
            <a:pPr algn="l" rtl="0"/>
            <a:endParaRPr lang="en-US" dirty="0"/>
          </a:p>
        </p:txBody>
      </p:sp>
      <p:pic>
        <p:nvPicPr>
          <p:cNvPr id="5" name="Picture 4" descr="A diagram of a product&#10;&#10;Description automatically generated with low confidence">
            <a:extLst>
              <a:ext uri="{FF2B5EF4-FFF2-40B4-BE49-F238E27FC236}">
                <a16:creationId xmlns:a16="http://schemas.microsoft.com/office/drawing/2014/main" id="{C88F1610-42A5-5FF4-0B72-CFC7CF731668}"/>
              </a:ext>
            </a:extLst>
          </p:cNvPr>
          <p:cNvPicPr>
            <a:picLocks noChangeAspect="1"/>
          </p:cNvPicPr>
          <p:nvPr/>
        </p:nvPicPr>
        <p:blipFill rotWithShape="1">
          <a:blip r:embed="rId2">
            <a:extLst>
              <a:ext uri="{28A0092B-C50C-407E-A947-70E740481C1C}">
                <a14:useLocalDpi xmlns:a14="http://schemas.microsoft.com/office/drawing/2010/main" val="0"/>
              </a:ext>
            </a:extLst>
          </a:blip>
          <a:srcRect r="5574"/>
          <a:stretch/>
        </p:blipFill>
        <p:spPr>
          <a:xfrm>
            <a:off x="6272543" y="1828800"/>
            <a:ext cx="5852160" cy="3124200"/>
          </a:xfrm>
          <a:prstGeom prst="rect">
            <a:avLst/>
          </a:prstGeom>
        </p:spPr>
      </p:pic>
    </p:spTree>
    <p:extLst>
      <p:ext uri="{BB962C8B-B14F-4D97-AF65-F5344CB8AC3E}">
        <p14:creationId xmlns:p14="http://schemas.microsoft.com/office/powerpoint/2010/main" val="2001346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7353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3054"/>
          </a:solidFill>
        </p:spPr>
        <p:txBody>
          <a:bodyPr wrap="square" lIns="0" tIns="0" rIns="0" bIns="0" rtlCol="0"/>
          <a:lstStyle/>
          <a:p>
            <a:pPr algn="l" rtl="0"/>
            <a:endParaRPr lang="en-US" dirty="0"/>
          </a:p>
        </p:txBody>
      </p:sp>
      <p:pic>
        <p:nvPicPr>
          <p:cNvPr id="6" name="object 6"/>
          <p:cNvPicPr/>
          <p:nvPr/>
        </p:nvPicPr>
        <p:blipFill>
          <a:blip r:embed="rId2" cstate="print"/>
          <a:stretch>
            <a:fillRect/>
          </a:stretch>
        </p:blipFill>
        <p:spPr>
          <a:xfrm>
            <a:off x="0" y="0"/>
            <a:ext cx="12191998" cy="318667"/>
          </a:xfrm>
          <a:prstGeom prst="rect">
            <a:avLst/>
          </a:prstGeom>
        </p:spPr>
      </p:pic>
      <p:grpSp>
        <p:nvGrpSpPr>
          <p:cNvPr id="7" name="object 7"/>
          <p:cNvGrpSpPr/>
          <p:nvPr/>
        </p:nvGrpSpPr>
        <p:grpSpPr>
          <a:xfrm>
            <a:off x="7279982" y="4929720"/>
            <a:ext cx="4912017" cy="1928787"/>
            <a:chOff x="7279982" y="4929720"/>
            <a:chExt cx="4912017" cy="1928787"/>
          </a:xfrm>
        </p:grpSpPr>
        <p:pic>
          <p:nvPicPr>
            <p:cNvPr id="8" name="object 8"/>
            <p:cNvPicPr/>
            <p:nvPr/>
          </p:nvPicPr>
          <p:blipFill>
            <a:blip r:embed="rId3" cstate="print"/>
            <a:stretch>
              <a:fillRect/>
            </a:stretch>
          </p:blipFill>
          <p:spPr>
            <a:xfrm>
              <a:off x="7279982" y="4929720"/>
              <a:ext cx="4912017" cy="1928279"/>
            </a:xfrm>
            <a:prstGeom prst="rect">
              <a:avLst/>
            </a:prstGeom>
          </p:spPr>
        </p:pic>
        <p:sp>
          <p:nvSpPr>
            <p:cNvPr id="9" name="object 9"/>
            <p:cNvSpPr/>
            <p:nvPr/>
          </p:nvSpPr>
          <p:spPr>
            <a:xfrm>
              <a:off x="9292368" y="5420867"/>
              <a:ext cx="2886075" cy="1437640"/>
            </a:xfrm>
            <a:custGeom>
              <a:avLst/>
              <a:gdLst/>
              <a:ahLst/>
              <a:cxnLst/>
              <a:rect l="l" t="t" r="r" b="b"/>
              <a:pathLst>
                <a:path w="2886075" h="1437640">
                  <a:moveTo>
                    <a:pt x="2885915" y="0"/>
                  </a:moveTo>
                  <a:lnTo>
                    <a:pt x="2844221" y="112509"/>
                  </a:lnTo>
                  <a:lnTo>
                    <a:pt x="2813756" y="169078"/>
                  </a:lnTo>
                  <a:lnTo>
                    <a:pt x="2778962" y="224955"/>
                  </a:lnTo>
                  <a:lnTo>
                    <a:pt x="2739916" y="280108"/>
                  </a:lnTo>
                  <a:lnTo>
                    <a:pt x="2696695" y="334505"/>
                  </a:lnTo>
                  <a:lnTo>
                    <a:pt x="2649375" y="388116"/>
                  </a:lnTo>
                  <a:lnTo>
                    <a:pt x="2598032" y="440907"/>
                  </a:lnTo>
                  <a:lnTo>
                    <a:pt x="2542743" y="492849"/>
                  </a:lnTo>
                  <a:lnTo>
                    <a:pt x="2513643" y="518491"/>
                  </a:lnTo>
                  <a:lnTo>
                    <a:pt x="2483585" y="543909"/>
                  </a:lnTo>
                  <a:lnTo>
                    <a:pt x="2452579" y="569098"/>
                  </a:lnTo>
                  <a:lnTo>
                    <a:pt x="2420634" y="594056"/>
                  </a:lnTo>
                  <a:lnTo>
                    <a:pt x="2387760" y="618777"/>
                  </a:lnTo>
                  <a:lnTo>
                    <a:pt x="2353967" y="643258"/>
                  </a:lnTo>
                  <a:lnTo>
                    <a:pt x="2319264" y="667495"/>
                  </a:lnTo>
                  <a:lnTo>
                    <a:pt x="2283661" y="691483"/>
                  </a:lnTo>
                  <a:lnTo>
                    <a:pt x="2247167" y="715220"/>
                  </a:lnTo>
                  <a:lnTo>
                    <a:pt x="2209791" y="738701"/>
                  </a:lnTo>
                  <a:lnTo>
                    <a:pt x="2171544" y="761923"/>
                  </a:lnTo>
                  <a:lnTo>
                    <a:pt x="2132436" y="784880"/>
                  </a:lnTo>
                  <a:lnTo>
                    <a:pt x="2092474" y="807570"/>
                  </a:lnTo>
                  <a:lnTo>
                    <a:pt x="2051670" y="829988"/>
                  </a:lnTo>
                  <a:lnTo>
                    <a:pt x="2010032" y="852130"/>
                  </a:lnTo>
                  <a:lnTo>
                    <a:pt x="1967571" y="873993"/>
                  </a:lnTo>
                  <a:lnTo>
                    <a:pt x="1924295" y="895572"/>
                  </a:lnTo>
                  <a:lnTo>
                    <a:pt x="1880215" y="916864"/>
                  </a:lnTo>
                  <a:lnTo>
                    <a:pt x="1835340" y="937865"/>
                  </a:lnTo>
                  <a:lnTo>
                    <a:pt x="1789680" y="958570"/>
                  </a:lnTo>
                  <a:lnTo>
                    <a:pt x="1743243" y="978976"/>
                  </a:lnTo>
                  <a:lnTo>
                    <a:pt x="1696041" y="999079"/>
                  </a:lnTo>
                  <a:lnTo>
                    <a:pt x="1648081" y="1018874"/>
                  </a:lnTo>
                  <a:lnTo>
                    <a:pt x="1599375" y="1038359"/>
                  </a:lnTo>
                  <a:lnTo>
                    <a:pt x="1549930" y="1057528"/>
                  </a:lnTo>
                  <a:lnTo>
                    <a:pt x="1499758" y="1076379"/>
                  </a:lnTo>
                  <a:lnTo>
                    <a:pt x="1448867" y="1094907"/>
                  </a:lnTo>
                  <a:lnTo>
                    <a:pt x="1397268" y="1113107"/>
                  </a:lnTo>
                  <a:lnTo>
                    <a:pt x="1344969" y="1130977"/>
                  </a:lnTo>
                  <a:lnTo>
                    <a:pt x="1291981" y="1148513"/>
                  </a:lnTo>
                  <a:lnTo>
                    <a:pt x="1238312" y="1165709"/>
                  </a:lnTo>
                  <a:lnTo>
                    <a:pt x="1183973" y="1182563"/>
                  </a:lnTo>
                  <a:lnTo>
                    <a:pt x="1128972" y="1199070"/>
                  </a:lnTo>
                  <a:lnTo>
                    <a:pt x="1073321" y="1215227"/>
                  </a:lnTo>
                  <a:lnTo>
                    <a:pt x="1017027" y="1231030"/>
                  </a:lnTo>
                  <a:lnTo>
                    <a:pt x="960101" y="1246474"/>
                  </a:lnTo>
                  <a:lnTo>
                    <a:pt x="902552" y="1261555"/>
                  </a:lnTo>
                  <a:lnTo>
                    <a:pt x="844391" y="1276271"/>
                  </a:lnTo>
                  <a:lnTo>
                    <a:pt x="785625" y="1290616"/>
                  </a:lnTo>
                  <a:lnTo>
                    <a:pt x="726266" y="1304587"/>
                  </a:lnTo>
                  <a:lnTo>
                    <a:pt x="666322" y="1318180"/>
                  </a:lnTo>
                  <a:lnTo>
                    <a:pt x="605804" y="1331390"/>
                  </a:lnTo>
                  <a:lnTo>
                    <a:pt x="544720" y="1344215"/>
                  </a:lnTo>
                  <a:lnTo>
                    <a:pt x="483080" y="1356650"/>
                  </a:lnTo>
                  <a:lnTo>
                    <a:pt x="420895" y="1368691"/>
                  </a:lnTo>
                  <a:lnTo>
                    <a:pt x="358172" y="1380334"/>
                  </a:lnTo>
                  <a:lnTo>
                    <a:pt x="294923" y="1391576"/>
                  </a:lnTo>
                  <a:lnTo>
                    <a:pt x="231156" y="1402412"/>
                  </a:lnTo>
                  <a:lnTo>
                    <a:pt x="166882" y="1412838"/>
                  </a:lnTo>
                  <a:lnTo>
                    <a:pt x="102109" y="1422850"/>
                  </a:lnTo>
                  <a:lnTo>
                    <a:pt x="36847" y="1432445"/>
                  </a:lnTo>
                  <a:lnTo>
                    <a:pt x="0" y="1437131"/>
                  </a:lnTo>
                  <a:lnTo>
                    <a:pt x="2885915" y="1437131"/>
                  </a:lnTo>
                  <a:lnTo>
                    <a:pt x="2885915" y="0"/>
                  </a:lnTo>
                  <a:close/>
                </a:path>
              </a:pathLst>
            </a:custGeom>
            <a:solidFill>
              <a:srgbClr val="FFFFFF"/>
            </a:solidFill>
          </p:spPr>
          <p:txBody>
            <a:bodyPr wrap="square" lIns="0" tIns="0" rIns="0" bIns="0" rtlCol="0"/>
            <a:lstStyle/>
            <a:p>
              <a:endParaRPr/>
            </a:p>
          </p:txBody>
        </p:sp>
      </p:grpSp>
      <p:pic>
        <p:nvPicPr>
          <p:cNvPr id="11" name="object 11"/>
          <p:cNvPicPr/>
          <p:nvPr/>
        </p:nvPicPr>
        <p:blipFill>
          <a:blip r:embed="rId4" cstate="print"/>
          <a:stretch>
            <a:fillRect/>
          </a:stretch>
        </p:blipFill>
        <p:spPr>
          <a:xfrm>
            <a:off x="260328" y="2987649"/>
            <a:ext cx="1985771" cy="1328927"/>
          </a:xfrm>
          <a:prstGeom prst="rect">
            <a:avLst/>
          </a:prstGeom>
        </p:spPr>
      </p:pic>
      <p:grpSp>
        <p:nvGrpSpPr>
          <p:cNvPr id="12" name="object 12"/>
          <p:cNvGrpSpPr/>
          <p:nvPr/>
        </p:nvGrpSpPr>
        <p:grpSpPr>
          <a:xfrm>
            <a:off x="4826508" y="3994403"/>
            <a:ext cx="2037714" cy="657225"/>
            <a:chOff x="4826508" y="3994403"/>
            <a:chExt cx="2037714" cy="657225"/>
          </a:xfrm>
        </p:grpSpPr>
        <p:sp>
          <p:nvSpPr>
            <p:cNvPr id="13" name="object 13"/>
            <p:cNvSpPr/>
            <p:nvPr/>
          </p:nvSpPr>
          <p:spPr>
            <a:xfrm>
              <a:off x="4832604" y="4000499"/>
              <a:ext cx="2025650" cy="645160"/>
            </a:xfrm>
            <a:custGeom>
              <a:avLst/>
              <a:gdLst/>
              <a:ahLst/>
              <a:cxnLst/>
              <a:rect l="l" t="t" r="r" b="b"/>
              <a:pathLst>
                <a:path w="2025650" h="645160">
                  <a:moveTo>
                    <a:pt x="1012697" y="0"/>
                  </a:moveTo>
                  <a:lnTo>
                    <a:pt x="943362" y="743"/>
                  </a:lnTo>
                  <a:lnTo>
                    <a:pt x="875281" y="2942"/>
                  </a:lnTo>
                  <a:lnTo>
                    <a:pt x="808604" y="6548"/>
                  </a:lnTo>
                  <a:lnTo>
                    <a:pt x="743483" y="11513"/>
                  </a:lnTo>
                  <a:lnTo>
                    <a:pt x="680068" y="17790"/>
                  </a:lnTo>
                  <a:lnTo>
                    <a:pt x="618511" y="25329"/>
                  </a:lnTo>
                  <a:lnTo>
                    <a:pt x="558961" y="34084"/>
                  </a:lnTo>
                  <a:lnTo>
                    <a:pt x="501570" y="44006"/>
                  </a:lnTo>
                  <a:lnTo>
                    <a:pt x="446489" y="55048"/>
                  </a:lnTo>
                  <a:lnTo>
                    <a:pt x="393869" y="67160"/>
                  </a:lnTo>
                  <a:lnTo>
                    <a:pt x="343860" y="80296"/>
                  </a:lnTo>
                  <a:lnTo>
                    <a:pt x="296613" y="94407"/>
                  </a:lnTo>
                  <a:lnTo>
                    <a:pt x="252279" y="109444"/>
                  </a:lnTo>
                  <a:lnTo>
                    <a:pt x="211009" y="125362"/>
                  </a:lnTo>
                  <a:lnTo>
                    <a:pt x="172953" y="142110"/>
                  </a:lnTo>
                  <a:lnTo>
                    <a:pt x="138263" y="159641"/>
                  </a:lnTo>
                  <a:lnTo>
                    <a:pt x="79583" y="196862"/>
                  </a:lnTo>
                  <a:lnTo>
                    <a:pt x="36174" y="236638"/>
                  </a:lnTo>
                  <a:lnTo>
                    <a:pt x="9244" y="278588"/>
                  </a:lnTo>
                  <a:lnTo>
                    <a:pt x="0" y="322325"/>
                  </a:lnTo>
                  <a:lnTo>
                    <a:pt x="2336" y="344394"/>
                  </a:lnTo>
                  <a:lnTo>
                    <a:pt x="20574" y="387285"/>
                  </a:lnTo>
                  <a:lnTo>
                    <a:pt x="55894" y="428197"/>
                  </a:lnTo>
                  <a:lnTo>
                    <a:pt x="107089" y="466743"/>
                  </a:lnTo>
                  <a:lnTo>
                    <a:pt x="172953" y="502541"/>
                  </a:lnTo>
                  <a:lnTo>
                    <a:pt x="211009" y="519289"/>
                  </a:lnTo>
                  <a:lnTo>
                    <a:pt x="252279" y="535207"/>
                  </a:lnTo>
                  <a:lnTo>
                    <a:pt x="296613" y="550244"/>
                  </a:lnTo>
                  <a:lnTo>
                    <a:pt x="343860" y="564355"/>
                  </a:lnTo>
                  <a:lnTo>
                    <a:pt x="393869" y="577491"/>
                  </a:lnTo>
                  <a:lnTo>
                    <a:pt x="446489" y="589603"/>
                  </a:lnTo>
                  <a:lnTo>
                    <a:pt x="501570" y="600645"/>
                  </a:lnTo>
                  <a:lnTo>
                    <a:pt x="558961" y="610567"/>
                  </a:lnTo>
                  <a:lnTo>
                    <a:pt x="618511" y="619322"/>
                  </a:lnTo>
                  <a:lnTo>
                    <a:pt x="680068" y="626861"/>
                  </a:lnTo>
                  <a:lnTo>
                    <a:pt x="743483" y="633138"/>
                  </a:lnTo>
                  <a:lnTo>
                    <a:pt x="808604" y="638103"/>
                  </a:lnTo>
                  <a:lnTo>
                    <a:pt x="875281" y="641709"/>
                  </a:lnTo>
                  <a:lnTo>
                    <a:pt x="943362" y="643908"/>
                  </a:lnTo>
                  <a:lnTo>
                    <a:pt x="1012697" y="644651"/>
                  </a:lnTo>
                  <a:lnTo>
                    <a:pt x="1082033" y="643908"/>
                  </a:lnTo>
                  <a:lnTo>
                    <a:pt x="1150114" y="641709"/>
                  </a:lnTo>
                  <a:lnTo>
                    <a:pt x="1216791" y="638103"/>
                  </a:lnTo>
                  <a:lnTo>
                    <a:pt x="1281912" y="633138"/>
                  </a:lnTo>
                  <a:lnTo>
                    <a:pt x="1345327" y="626861"/>
                  </a:lnTo>
                  <a:lnTo>
                    <a:pt x="1406884" y="619322"/>
                  </a:lnTo>
                  <a:lnTo>
                    <a:pt x="1466434" y="610567"/>
                  </a:lnTo>
                  <a:lnTo>
                    <a:pt x="1523825" y="600645"/>
                  </a:lnTo>
                  <a:lnTo>
                    <a:pt x="1578906" y="589603"/>
                  </a:lnTo>
                  <a:lnTo>
                    <a:pt x="1631526" y="577491"/>
                  </a:lnTo>
                  <a:lnTo>
                    <a:pt x="1681535" y="564355"/>
                  </a:lnTo>
                  <a:lnTo>
                    <a:pt x="1728782" y="550244"/>
                  </a:lnTo>
                  <a:lnTo>
                    <a:pt x="1773116" y="535207"/>
                  </a:lnTo>
                  <a:lnTo>
                    <a:pt x="1814386" y="519289"/>
                  </a:lnTo>
                  <a:lnTo>
                    <a:pt x="1852442" y="502541"/>
                  </a:lnTo>
                  <a:lnTo>
                    <a:pt x="1887132" y="485010"/>
                  </a:lnTo>
                  <a:lnTo>
                    <a:pt x="1945812" y="447789"/>
                  </a:lnTo>
                  <a:lnTo>
                    <a:pt x="1989221" y="408013"/>
                  </a:lnTo>
                  <a:lnTo>
                    <a:pt x="2016151" y="366063"/>
                  </a:lnTo>
                  <a:lnTo>
                    <a:pt x="2025395" y="322325"/>
                  </a:lnTo>
                  <a:lnTo>
                    <a:pt x="2023059" y="300257"/>
                  </a:lnTo>
                  <a:lnTo>
                    <a:pt x="2004821" y="257366"/>
                  </a:lnTo>
                  <a:lnTo>
                    <a:pt x="1969501" y="216454"/>
                  </a:lnTo>
                  <a:lnTo>
                    <a:pt x="1918306" y="177908"/>
                  </a:lnTo>
                  <a:lnTo>
                    <a:pt x="1852442" y="142110"/>
                  </a:lnTo>
                  <a:lnTo>
                    <a:pt x="1814386" y="125362"/>
                  </a:lnTo>
                  <a:lnTo>
                    <a:pt x="1773116" y="109444"/>
                  </a:lnTo>
                  <a:lnTo>
                    <a:pt x="1728782" y="94407"/>
                  </a:lnTo>
                  <a:lnTo>
                    <a:pt x="1681535" y="80296"/>
                  </a:lnTo>
                  <a:lnTo>
                    <a:pt x="1631526" y="67160"/>
                  </a:lnTo>
                  <a:lnTo>
                    <a:pt x="1578906" y="55048"/>
                  </a:lnTo>
                  <a:lnTo>
                    <a:pt x="1523825" y="44006"/>
                  </a:lnTo>
                  <a:lnTo>
                    <a:pt x="1466434" y="34084"/>
                  </a:lnTo>
                  <a:lnTo>
                    <a:pt x="1406884" y="25329"/>
                  </a:lnTo>
                  <a:lnTo>
                    <a:pt x="1345327" y="17790"/>
                  </a:lnTo>
                  <a:lnTo>
                    <a:pt x="1281912" y="11513"/>
                  </a:lnTo>
                  <a:lnTo>
                    <a:pt x="1216791" y="6548"/>
                  </a:lnTo>
                  <a:lnTo>
                    <a:pt x="1150114" y="2942"/>
                  </a:lnTo>
                  <a:lnTo>
                    <a:pt x="1082033" y="743"/>
                  </a:lnTo>
                  <a:lnTo>
                    <a:pt x="1012697" y="0"/>
                  </a:lnTo>
                  <a:close/>
                </a:path>
              </a:pathLst>
            </a:custGeom>
            <a:solidFill>
              <a:srgbClr val="3493B9"/>
            </a:solidFill>
          </p:spPr>
          <p:txBody>
            <a:bodyPr wrap="square" lIns="0" tIns="0" rIns="0" bIns="0" rtlCol="0"/>
            <a:lstStyle/>
            <a:p>
              <a:pPr algn="l" rtl="0"/>
              <a:endParaRPr/>
            </a:p>
          </p:txBody>
        </p:sp>
        <p:sp>
          <p:nvSpPr>
            <p:cNvPr id="14" name="object 14"/>
            <p:cNvSpPr/>
            <p:nvPr/>
          </p:nvSpPr>
          <p:spPr>
            <a:xfrm>
              <a:off x="4832604" y="4000499"/>
              <a:ext cx="2025650" cy="645160"/>
            </a:xfrm>
            <a:custGeom>
              <a:avLst/>
              <a:gdLst/>
              <a:ahLst/>
              <a:cxnLst/>
              <a:rect l="l" t="t" r="r" b="b"/>
              <a:pathLst>
                <a:path w="2025650" h="645160">
                  <a:moveTo>
                    <a:pt x="0" y="322325"/>
                  </a:moveTo>
                  <a:lnTo>
                    <a:pt x="9244" y="278588"/>
                  </a:lnTo>
                  <a:lnTo>
                    <a:pt x="36174" y="236638"/>
                  </a:lnTo>
                  <a:lnTo>
                    <a:pt x="79583" y="196862"/>
                  </a:lnTo>
                  <a:lnTo>
                    <a:pt x="138263" y="159641"/>
                  </a:lnTo>
                  <a:lnTo>
                    <a:pt x="172953" y="142110"/>
                  </a:lnTo>
                  <a:lnTo>
                    <a:pt x="211009" y="125362"/>
                  </a:lnTo>
                  <a:lnTo>
                    <a:pt x="252279" y="109444"/>
                  </a:lnTo>
                  <a:lnTo>
                    <a:pt x="296613" y="94407"/>
                  </a:lnTo>
                  <a:lnTo>
                    <a:pt x="343860" y="80296"/>
                  </a:lnTo>
                  <a:lnTo>
                    <a:pt x="393869" y="67160"/>
                  </a:lnTo>
                  <a:lnTo>
                    <a:pt x="446489" y="55048"/>
                  </a:lnTo>
                  <a:lnTo>
                    <a:pt x="501570" y="44006"/>
                  </a:lnTo>
                  <a:lnTo>
                    <a:pt x="558961" y="34084"/>
                  </a:lnTo>
                  <a:lnTo>
                    <a:pt x="618511" y="25329"/>
                  </a:lnTo>
                  <a:lnTo>
                    <a:pt x="680068" y="17790"/>
                  </a:lnTo>
                  <a:lnTo>
                    <a:pt x="743483" y="11513"/>
                  </a:lnTo>
                  <a:lnTo>
                    <a:pt x="808604" y="6548"/>
                  </a:lnTo>
                  <a:lnTo>
                    <a:pt x="875281" y="2942"/>
                  </a:lnTo>
                  <a:lnTo>
                    <a:pt x="943362" y="743"/>
                  </a:lnTo>
                  <a:lnTo>
                    <a:pt x="1012697" y="0"/>
                  </a:lnTo>
                  <a:lnTo>
                    <a:pt x="1082033" y="743"/>
                  </a:lnTo>
                  <a:lnTo>
                    <a:pt x="1150114" y="2942"/>
                  </a:lnTo>
                  <a:lnTo>
                    <a:pt x="1216791" y="6548"/>
                  </a:lnTo>
                  <a:lnTo>
                    <a:pt x="1281912" y="11513"/>
                  </a:lnTo>
                  <a:lnTo>
                    <a:pt x="1345327" y="17790"/>
                  </a:lnTo>
                  <a:lnTo>
                    <a:pt x="1406884" y="25329"/>
                  </a:lnTo>
                  <a:lnTo>
                    <a:pt x="1466434" y="34084"/>
                  </a:lnTo>
                  <a:lnTo>
                    <a:pt x="1523825" y="44006"/>
                  </a:lnTo>
                  <a:lnTo>
                    <a:pt x="1578906" y="55048"/>
                  </a:lnTo>
                  <a:lnTo>
                    <a:pt x="1631526" y="67160"/>
                  </a:lnTo>
                  <a:lnTo>
                    <a:pt x="1681535" y="80296"/>
                  </a:lnTo>
                  <a:lnTo>
                    <a:pt x="1728782" y="94407"/>
                  </a:lnTo>
                  <a:lnTo>
                    <a:pt x="1773116" y="109444"/>
                  </a:lnTo>
                  <a:lnTo>
                    <a:pt x="1814386" y="125362"/>
                  </a:lnTo>
                  <a:lnTo>
                    <a:pt x="1852442" y="142110"/>
                  </a:lnTo>
                  <a:lnTo>
                    <a:pt x="1887132" y="159641"/>
                  </a:lnTo>
                  <a:lnTo>
                    <a:pt x="1945812" y="196862"/>
                  </a:lnTo>
                  <a:lnTo>
                    <a:pt x="1989221" y="236638"/>
                  </a:lnTo>
                  <a:lnTo>
                    <a:pt x="2016151" y="278588"/>
                  </a:lnTo>
                  <a:lnTo>
                    <a:pt x="2025395" y="322325"/>
                  </a:lnTo>
                  <a:lnTo>
                    <a:pt x="2023059" y="344394"/>
                  </a:lnTo>
                  <a:lnTo>
                    <a:pt x="2004821" y="387285"/>
                  </a:lnTo>
                  <a:lnTo>
                    <a:pt x="1969501" y="428197"/>
                  </a:lnTo>
                  <a:lnTo>
                    <a:pt x="1918306" y="466743"/>
                  </a:lnTo>
                  <a:lnTo>
                    <a:pt x="1852442" y="502541"/>
                  </a:lnTo>
                  <a:lnTo>
                    <a:pt x="1814386" y="519289"/>
                  </a:lnTo>
                  <a:lnTo>
                    <a:pt x="1773116" y="535207"/>
                  </a:lnTo>
                  <a:lnTo>
                    <a:pt x="1728782" y="550244"/>
                  </a:lnTo>
                  <a:lnTo>
                    <a:pt x="1681535" y="564355"/>
                  </a:lnTo>
                  <a:lnTo>
                    <a:pt x="1631526" y="577491"/>
                  </a:lnTo>
                  <a:lnTo>
                    <a:pt x="1578906" y="589603"/>
                  </a:lnTo>
                  <a:lnTo>
                    <a:pt x="1523825" y="600645"/>
                  </a:lnTo>
                  <a:lnTo>
                    <a:pt x="1466434" y="610567"/>
                  </a:lnTo>
                  <a:lnTo>
                    <a:pt x="1406884" y="619322"/>
                  </a:lnTo>
                  <a:lnTo>
                    <a:pt x="1345327" y="626861"/>
                  </a:lnTo>
                  <a:lnTo>
                    <a:pt x="1281912" y="633138"/>
                  </a:lnTo>
                  <a:lnTo>
                    <a:pt x="1216791" y="638103"/>
                  </a:lnTo>
                  <a:lnTo>
                    <a:pt x="1150114" y="641709"/>
                  </a:lnTo>
                  <a:lnTo>
                    <a:pt x="1082033" y="643908"/>
                  </a:lnTo>
                  <a:lnTo>
                    <a:pt x="1012697" y="644651"/>
                  </a:lnTo>
                  <a:lnTo>
                    <a:pt x="943362" y="643908"/>
                  </a:lnTo>
                  <a:lnTo>
                    <a:pt x="875281" y="641709"/>
                  </a:lnTo>
                  <a:lnTo>
                    <a:pt x="808604" y="638103"/>
                  </a:lnTo>
                  <a:lnTo>
                    <a:pt x="743483" y="633138"/>
                  </a:lnTo>
                  <a:lnTo>
                    <a:pt x="680068" y="626861"/>
                  </a:lnTo>
                  <a:lnTo>
                    <a:pt x="618511" y="619322"/>
                  </a:lnTo>
                  <a:lnTo>
                    <a:pt x="558961" y="610567"/>
                  </a:lnTo>
                  <a:lnTo>
                    <a:pt x="501570" y="600645"/>
                  </a:lnTo>
                  <a:lnTo>
                    <a:pt x="446489" y="589603"/>
                  </a:lnTo>
                  <a:lnTo>
                    <a:pt x="393869" y="577491"/>
                  </a:lnTo>
                  <a:lnTo>
                    <a:pt x="343860" y="564355"/>
                  </a:lnTo>
                  <a:lnTo>
                    <a:pt x="296613" y="550244"/>
                  </a:lnTo>
                  <a:lnTo>
                    <a:pt x="252279" y="535207"/>
                  </a:lnTo>
                  <a:lnTo>
                    <a:pt x="211009" y="519289"/>
                  </a:lnTo>
                  <a:lnTo>
                    <a:pt x="172953" y="502541"/>
                  </a:lnTo>
                  <a:lnTo>
                    <a:pt x="138263" y="485010"/>
                  </a:lnTo>
                  <a:lnTo>
                    <a:pt x="79583" y="447789"/>
                  </a:lnTo>
                  <a:lnTo>
                    <a:pt x="36174" y="408013"/>
                  </a:lnTo>
                  <a:lnTo>
                    <a:pt x="9244" y="366063"/>
                  </a:lnTo>
                  <a:lnTo>
                    <a:pt x="0" y="322325"/>
                  </a:lnTo>
                  <a:close/>
                </a:path>
              </a:pathLst>
            </a:custGeom>
            <a:ln w="12191">
              <a:solidFill>
                <a:srgbClr val="42709B"/>
              </a:solidFill>
            </a:ln>
          </p:spPr>
          <p:txBody>
            <a:bodyPr wrap="square" lIns="0" tIns="0" rIns="0" bIns="0" rtlCol="0"/>
            <a:lstStyle/>
            <a:p>
              <a:pPr algn="l" rtl="0"/>
              <a:endParaRPr/>
            </a:p>
          </p:txBody>
        </p:sp>
      </p:grpSp>
      <p:sp>
        <p:nvSpPr>
          <p:cNvPr id="15" name="object 15"/>
          <p:cNvSpPr txBox="1"/>
          <p:nvPr/>
        </p:nvSpPr>
        <p:spPr>
          <a:xfrm>
            <a:off x="5053458" y="4170550"/>
            <a:ext cx="1717039" cy="314960"/>
          </a:xfrm>
          <a:prstGeom prst="rect">
            <a:avLst/>
          </a:prstGeom>
        </p:spPr>
        <p:txBody>
          <a:bodyPr vert="horz" wrap="square" lIns="0" tIns="12065" rIns="0" bIns="0" rtlCol="0">
            <a:spAutoFit/>
          </a:bodyPr>
          <a:lstStyle/>
          <a:p>
            <a:pPr marL="12700">
              <a:lnSpc>
                <a:spcPct val="100000"/>
              </a:lnSpc>
              <a:spcBef>
                <a:spcPts val="95"/>
              </a:spcBef>
            </a:pPr>
            <a:r>
              <a:rPr sz="1900" dirty="0">
                <a:solidFill>
                  <a:srgbClr val="FFFFFF"/>
                </a:solidFill>
                <a:latin typeface="Calibri"/>
                <a:cs typeface="Calibri"/>
              </a:rPr>
              <a:t>External</a:t>
            </a:r>
            <a:r>
              <a:rPr sz="1900" spc="-65" dirty="0">
                <a:solidFill>
                  <a:srgbClr val="FFFFFF"/>
                </a:solidFill>
                <a:latin typeface="Calibri"/>
                <a:cs typeface="Calibri"/>
              </a:rPr>
              <a:t> </a:t>
            </a:r>
            <a:r>
              <a:rPr sz="1900" spc="-10" dirty="0">
                <a:solidFill>
                  <a:srgbClr val="FFFFFF"/>
                </a:solidFill>
                <a:latin typeface="Calibri"/>
                <a:cs typeface="Calibri"/>
              </a:rPr>
              <a:t>Partners</a:t>
            </a:r>
            <a:endParaRPr sz="1900">
              <a:latin typeface="Calibri"/>
              <a:cs typeface="Calibri"/>
            </a:endParaRPr>
          </a:p>
        </p:txBody>
      </p:sp>
      <p:grpSp>
        <p:nvGrpSpPr>
          <p:cNvPr id="16" name="object 16"/>
          <p:cNvGrpSpPr/>
          <p:nvPr/>
        </p:nvGrpSpPr>
        <p:grpSpPr>
          <a:xfrm>
            <a:off x="6348221" y="1600962"/>
            <a:ext cx="3731514" cy="2727185"/>
            <a:chOff x="6348221" y="1600962"/>
            <a:chExt cx="3731514" cy="2727185"/>
          </a:xfrm>
        </p:grpSpPr>
        <p:pic>
          <p:nvPicPr>
            <p:cNvPr id="17" name="object 17"/>
            <p:cNvPicPr/>
            <p:nvPr/>
          </p:nvPicPr>
          <p:blipFill>
            <a:blip r:embed="rId5" cstate="print"/>
            <a:stretch>
              <a:fillRect/>
            </a:stretch>
          </p:blipFill>
          <p:spPr>
            <a:xfrm>
              <a:off x="7898892" y="3151632"/>
              <a:ext cx="2180843" cy="1176515"/>
            </a:xfrm>
            <a:prstGeom prst="rect">
              <a:avLst/>
            </a:prstGeom>
          </p:spPr>
        </p:pic>
        <p:sp>
          <p:nvSpPr>
            <p:cNvPr id="18" name="object 18"/>
            <p:cNvSpPr/>
            <p:nvPr/>
          </p:nvSpPr>
          <p:spPr>
            <a:xfrm>
              <a:off x="6348221" y="1600962"/>
              <a:ext cx="1434948" cy="1698216"/>
            </a:xfrm>
            <a:custGeom>
              <a:avLst/>
              <a:gdLst/>
              <a:ahLst/>
              <a:cxnLst/>
              <a:rect l="l" t="t" r="r" b="b"/>
              <a:pathLst>
                <a:path w="1841500" h="1487170">
                  <a:moveTo>
                    <a:pt x="0" y="0"/>
                  </a:moveTo>
                  <a:lnTo>
                    <a:pt x="49301" y="1312"/>
                  </a:lnTo>
                  <a:lnTo>
                    <a:pt x="98485" y="5190"/>
                  </a:lnTo>
                  <a:lnTo>
                    <a:pt x="147435" y="11540"/>
                  </a:lnTo>
                  <a:lnTo>
                    <a:pt x="196033" y="20272"/>
                  </a:lnTo>
                  <a:lnTo>
                    <a:pt x="244162" y="31293"/>
                  </a:lnTo>
                  <a:lnTo>
                    <a:pt x="291705" y="44513"/>
                  </a:lnTo>
                  <a:lnTo>
                    <a:pt x="338544" y="59839"/>
                  </a:lnTo>
                  <a:lnTo>
                    <a:pt x="384562" y="77180"/>
                  </a:lnTo>
                  <a:lnTo>
                    <a:pt x="429641" y="96444"/>
                  </a:lnTo>
                  <a:lnTo>
                    <a:pt x="473665" y="117541"/>
                  </a:lnTo>
                  <a:lnTo>
                    <a:pt x="516517" y="140377"/>
                  </a:lnTo>
                  <a:lnTo>
                    <a:pt x="558078" y="164863"/>
                  </a:lnTo>
                  <a:lnTo>
                    <a:pt x="598231" y="190905"/>
                  </a:lnTo>
                  <a:lnTo>
                    <a:pt x="636860" y="218413"/>
                  </a:lnTo>
                  <a:lnTo>
                    <a:pt x="673846" y="247294"/>
                  </a:lnTo>
                  <a:lnTo>
                    <a:pt x="709073" y="277458"/>
                  </a:lnTo>
                  <a:lnTo>
                    <a:pt x="742424" y="308812"/>
                  </a:lnTo>
                  <a:lnTo>
                    <a:pt x="773781" y="341266"/>
                  </a:lnTo>
                  <a:lnTo>
                    <a:pt x="803026" y="374727"/>
                  </a:lnTo>
                  <a:lnTo>
                    <a:pt x="830043" y="409104"/>
                  </a:lnTo>
                  <a:lnTo>
                    <a:pt x="854714" y="444305"/>
                  </a:lnTo>
                  <a:lnTo>
                    <a:pt x="876921" y="480240"/>
                  </a:lnTo>
                  <a:lnTo>
                    <a:pt x="896548" y="516815"/>
                  </a:lnTo>
                  <a:lnTo>
                    <a:pt x="913478" y="553939"/>
                  </a:lnTo>
                  <a:lnTo>
                    <a:pt x="927592" y="591522"/>
                  </a:lnTo>
                  <a:lnTo>
                    <a:pt x="938774" y="629471"/>
                  </a:lnTo>
                  <a:lnTo>
                    <a:pt x="946907" y="667695"/>
                  </a:lnTo>
                  <a:lnTo>
                    <a:pt x="951872" y="706102"/>
                  </a:lnTo>
                  <a:lnTo>
                    <a:pt x="953554" y="744601"/>
                  </a:lnTo>
                  <a:lnTo>
                    <a:pt x="955318" y="784047"/>
                  </a:lnTo>
                  <a:lnTo>
                    <a:pt x="960528" y="823396"/>
                  </a:lnTo>
                  <a:lnTo>
                    <a:pt x="969057" y="862547"/>
                  </a:lnTo>
                  <a:lnTo>
                    <a:pt x="980778" y="901403"/>
                  </a:lnTo>
                  <a:lnTo>
                    <a:pt x="995567" y="939865"/>
                  </a:lnTo>
                  <a:lnTo>
                    <a:pt x="1013295" y="977834"/>
                  </a:lnTo>
                  <a:lnTo>
                    <a:pt x="1033838" y="1015212"/>
                  </a:lnTo>
                  <a:lnTo>
                    <a:pt x="1057069" y="1051900"/>
                  </a:lnTo>
                  <a:lnTo>
                    <a:pt x="1082862" y="1087800"/>
                  </a:lnTo>
                  <a:lnTo>
                    <a:pt x="1111090" y="1122813"/>
                  </a:lnTo>
                  <a:lnTo>
                    <a:pt x="1141628" y="1156841"/>
                  </a:lnTo>
                  <a:lnTo>
                    <a:pt x="1174349" y="1189786"/>
                  </a:lnTo>
                  <a:lnTo>
                    <a:pt x="1209127" y="1221547"/>
                  </a:lnTo>
                  <a:lnTo>
                    <a:pt x="1245836" y="1252028"/>
                  </a:lnTo>
                  <a:lnTo>
                    <a:pt x="1284350" y="1281130"/>
                  </a:lnTo>
                  <a:lnTo>
                    <a:pt x="1324542" y="1308753"/>
                  </a:lnTo>
                  <a:lnTo>
                    <a:pt x="1366287" y="1334800"/>
                  </a:lnTo>
                  <a:lnTo>
                    <a:pt x="1409457" y="1359171"/>
                  </a:lnTo>
                  <a:lnTo>
                    <a:pt x="1453928" y="1381769"/>
                  </a:lnTo>
                  <a:lnTo>
                    <a:pt x="1499572" y="1402495"/>
                  </a:lnTo>
                  <a:lnTo>
                    <a:pt x="1546264" y="1421250"/>
                  </a:lnTo>
                  <a:lnTo>
                    <a:pt x="1593877" y="1437936"/>
                  </a:lnTo>
                  <a:lnTo>
                    <a:pt x="1642286" y="1452454"/>
                  </a:lnTo>
                  <a:lnTo>
                    <a:pt x="1691363" y="1464706"/>
                  </a:lnTo>
                  <a:lnTo>
                    <a:pt x="1740983" y="1474593"/>
                  </a:lnTo>
                  <a:lnTo>
                    <a:pt x="1791020" y="1482016"/>
                  </a:lnTo>
                  <a:lnTo>
                    <a:pt x="1841347" y="1486877"/>
                  </a:lnTo>
                </a:path>
              </a:pathLst>
            </a:custGeom>
            <a:ln w="25908">
              <a:solidFill>
                <a:srgbClr val="FFFFFF"/>
              </a:solidFill>
              <a:tailEnd type="triangle"/>
            </a:ln>
          </p:spPr>
          <p:txBody>
            <a:bodyPr wrap="square" lIns="0" tIns="0" rIns="0" bIns="0" rtlCol="0"/>
            <a:lstStyle/>
            <a:p>
              <a:pPr algn="l" rtl="0"/>
              <a:endParaRPr dirty="0"/>
            </a:p>
          </p:txBody>
        </p:sp>
      </p:grpSp>
      <p:grpSp>
        <p:nvGrpSpPr>
          <p:cNvPr id="20" name="object 20"/>
          <p:cNvGrpSpPr/>
          <p:nvPr/>
        </p:nvGrpSpPr>
        <p:grpSpPr>
          <a:xfrm>
            <a:off x="5420358" y="1398080"/>
            <a:ext cx="905764" cy="2517303"/>
            <a:chOff x="5364480" y="1389887"/>
            <a:chExt cx="905764" cy="2517303"/>
          </a:xfrm>
        </p:grpSpPr>
        <p:sp>
          <p:nvSpPr>
            <p:cNvPr id="21" name="object 21"/>
            <p:cNvSpPr/>
            <p:nvPr/>
          </p:nvSpPr>
          <p:spPr>
            <a:xfrm>
              <a:off x="5364480" y="1389887"/>
              <a:ext cx="905510" cy="210820"/>
            </a:xfrm>
            <a:custGeom>
              <a:avLst/>
              <a:gdLst/>
              <a:ahLst/>
              <a:cxnLst/>
              <a:rect l="l" t="t" r="r" b="b"/>
              <a:pathLst>
                <a:path w="905510" h="210819">
                  <a:moveTo>
                    <a:pt x="452628" y="0"/>
                  </a:moveTo>
                  <a:lnTo>
                    <a:pt x="379210" y="1376"/>
                  </a:lnTo>
                  <a:lnTo>
                    <a:pt x="309564" y="5360"/>
                  </a:lnTo>
                  <a:lnTo>
                    <a:pt x="244621" y="11737"/>
                  </a:lnTo>
                  <a:lnTo>
                    <a:pt x="185314" y="20288"/>
                  </a:lnTo>
                  <a:lnTo>
                    <a:pt x="132573" y="30799"/>
                  </a:lnTo>
                  <a:lnTo>
                    <a:pt x="87332" y="43051"/>
                  </a:lnTo>
                  <a:lnTo>
                    <a:pt x="50522" y="56830"/>
                  </a:lnTo>
                  <a:lnTo>
                    <a:pt x="5924" y="88098"/>
                  </a:lnTo>
                  <a:lnTo>
                    <a:pt x="0" y="105155"/>
                  </a:lnTo>
                  <a:lnTo>
                    <a:pt x="5924" y="122213"/>
                  </a:lnTo>
                  <a:lnTo>
                    <a:pt x="50522" y="153481"/>
                  </a:lnTo>
                  <a:lnTo>
                    <a:pt x="87332" y="167260"/>
                  </a:lnTo>
                  <a:lnTo>
                    <a:pt x="132573" y="179512"/>
                  </a:lnTo>
                  <a:lnTo>
                    <a:pt x="185314" y="190023"/>
                  </a:lnTo>
                  <a:lnTo>
                    <a:pt x="244621" y="198574"/>
                  </a:lnTo>
                  <a:lnTo>
                    <a:pt x="309564" y="204951"/>
                  </a:lnTo>
                  <a:lnTo>
                    <a:pt x="379210" y="208935"/>
                  </a:lnTo>
                  <a:lnTo>
                    <a:pt x="452628" y="210311"/>
                  </a:lnTo>
                  <a:lnTo>
                    <a:pt x="526045" y="208935"/>
                  </a:lnTo>
                  <a:lnTo>
                    <a:pt x="595691" y="204951"/>
                  </a:lnTo>
                  <a:lnTo>
                    <a:pt x="660634" y="198574"/>
                  </a:lnTo>
                  <a:lnTo>
                    <a:pt x="719941" y="190023"/>
                  </a:lnTo>
                  <a:lnTo>
                    <a:pt x="772682" y="179512"/>
                  </a:lnTo>
                  <a:lnTo>
                    <a:pt x="817923" y="167260"/>
                  </a:lnTo>
                  <a:lnTo>
                    <a:pt x="854733" y="153481"/>
                  </a:lnTo>
                  <a:lnTo>
                    <a:pt x="899331" y="122213"/>
                  </a:lnTo>
                  <a:lnTo>
                    <a:pt x="905256" y="105155"/>
                  </a:lnTo>
                  <a:lnTo>
                    <a:pt x="899331" y="88098"/>
                  </a:lnTo>
                  <a:lnTo>
                    <a:pt x="854733" y="56830"/>
                  </a:lnTo>
                  <a:lnTo>
                    <a:pt x="817923" y="43051"/>
                  </a:lnTo>
                  <a:lnTo>
                    <a:pt x="772682" y="30799"/>
                  </a:lnTo>
                  <a:lnTo>
                    <a:pt x="719941" y="20288"/>
                  </a:lnTo>
                  <a:lnTo>
                    <a:pt x="660634" y="11737"/>
                  </a:lnTo>
                  <a:lnTo>
                    <a:pt x="595691" y="5360"/>
                  </a:lnTo>
                  <a:lnTo>
                    <a:pt x="526045" y="1376"/>
                  </a:lnTo>
                  <a:lnTo>
                    <a:pt x="452628" y="0"/>
                  </a:lnTo>
                  <a:close/>
                </a:path>
              </a:pathLst>
            </a:custGeom>
            <a:solidFill>
              <a:srgbClr val="FFFFFF"/>
            </a:solidFill>
          </p:spPr>
          <p:txBody>
            <a:bodyPr wrap="square" lIns="0" tIns="0" rIns="0" bIns="0" rtlCol="0"/>
            <a:lstStyle/>
            <a:p>
              <a:endParaRPr/>
            </a:p>
          </p:txBody>
        </p:sp>
        <p:sp>
          <p:nvSpPr>
            <p:cNvPr id="22" name="object 22"/>
            <p:cNvSpPr/>
            <p:nvPr/>
          </p:nvSpPr>
          <p:spPr>
            <a:xfrm>
              <a:off x="5364480" y="1389887"/>
              <a:ext cx="905510" cy="210820"/>
            </a:xfrm>
            <a:custGeom>
              <a:avLst/>
              <a:gdLst/>
              <a:ahLst/>
              <a:cxnLst/>
              <a:rect l="l" t="t" r="r" b="b"/>
              <a:pathLst>
                <a:path w="905510" h="210819">
                  <a:moveTo>
                    <a:pt x="0" y="105155"/>
                  </a:moveTo>
                  <a:lnTo>
                    <a:pt x="23075" y="71918"/>
                  </a:lnTo>
                  <a:lnTo>
                    <a:pt x="87332" y="43051"/>
                  </a:lnTo>
                  <a:lnTo>
                    <a:pt x="132573" y="30799"/>
                  </a:lnTo>
                  <a:lnTo>
                    <a:pt x="185314" y="20288"/>
                  </a:lnTo>
                  <a:lnTo>
                    <a:pt x="244621" y="11737"/>
                  </a:lnTo>
                  <a:lnTo>
                    <a:pt x="309564" y="5360"/>
                  </a:lnTo>
                  <a:lnTo>
                    <a:pt x="379210" y="1376"/>
                  </a:lnTo>
                  <a:lnTo>
                    <a:pt x="452628" y="0"/>
                  </a:lnTo>
                  <a:lnTo>
                    <a:pt x="526045" y="1376"/>
                  </a:lnTo>
                  <a:lnTo>
                    <a:pt x="595691" y="5360"/>
                  </a:lnTo>
                  <a:lnTo>
                    <a:pt x="660634" y="11737"/>
                  </a:lnTo>
                  <a:lnTo>
                    <a:pt x="719941" y="20288"/>
                  </a:lnTo>
                  <a:lnTo>
                    <a:pt x="772682" y="30799"/>
                  </a:lnTo>
                  <a:lnTo>
                    <a:pt x="817923" y="43051"/>
                  </a:lnTo>
                  <a:lnTo>
                    <a:pt x="854733" y="56830"/>
                  </a:lnTo>
                  <a:lnTo>
                    <a:pt x="899331" y="88098"/>
                  </a:lnTo>
                  <a:lnTo>
                    <a:pt x="905256" y="105155"/>
                  </a:lnTo>
                  <a:lnTo>
                    <a:pt x="899331" y="122213"/>
                  </a:lnTo>
                  <a:lnTo>
                    <a:pt x="854733" y="153481"/>
                  </a:lnTo>
                  <a:lnTo>
                    <a:pt x="817923" y="167260"/>
                  </a:lnTo>
                  <a:lnTo>
                    <a:pt x="772682" y="179512"/>
                  </a:lnTo>
                  <a:lnTo>
                    <a:pt x="719941" y="190023"/>
                  </a:lnTo>
                  <a:lnTo>
                    <a:pt x="660634" y="198574"/>
                  </a:lnTo>
                  <a:lnTo>
                    <a:pt x="595691" y="204951"/>
                  </a:lnTo>
                  <a:lnTo>
                    <a:pt x="526045" y="208935"/>
                  </a:lnTo>
                  <a:lnTo>
                    <a:pt x="452628" y="210311"/>
                  </a:lnTo>
                  <a:lnTo>
                    <a:pt x="379210" y="208935"/>
                  </a:lnTo>
                  <a:lnTo>
                    <a:pt x="309564" y="204951"/>
                  </a:lnTo>
                  <a:lnTo>
                    <a:pt x="244621" y="198574"/>
                  </a:lnTo>
                  <a:lnTo>
                    <a:pt x="185314" y="190023"/>
                  </a:lnTo>
                  <a:lnTo>
                    <a:pt x="132573" y="179512"/>
                  </a:lnTo>
                  <a:lnTo>
                    <a:pt x="87332" y="167260"/>
                  </a:lnTo>
                  <a:lnTo>
                    <a:pt x="50522" y="153481"/>
                  </a:lnTo>
                  <a:lnTo>
                    <a:pt x="5924" y="122213"/>
                  </a:lnTo>
                  <a:lnTo>
                    <a:pt x="0" y="105155"/>
                  </a:lnTo>
                  <a:close/>
                </a:path>
              </a:pathLst>
            </a:custGeom>
            <a:ln w="12191">
              <a:solidFill>
                <a:srgbClr val="42709B"/>
              </a:solidFill>
            </a:ln>
          </p:spPr>
          <p:txBody>
            <a:bodyPr wrap="square" lIns="0" tIns="0" rIns="0" bIns="0" rtlCol="0"/>
            <a:lstStyle/>
            <a:p>
              <a:endParaRPr/>
            </a:p>
          </p:txBody>
        </p:sp>
        <p:sp>
          <p:nvSpPr>
            <p:cNvPr id="23" name="object 23"/>
            <p:cNvSpPr/>
            <p:nvPr/>
          </p:nvSpPr>
          <p:spPr>
            <a:xfrm>
              <a:off x="5364480" y="1542287"/>
              <a:ext cx="120014" cy="745490"/>
            </a:xfrm>
            <a:custGeom>
              <a:avLst/>
              <a:gdLst/>
              <a:ahLst/>
              <a:cxnLst/>
              <a:rect l="l" t="t" r="r" b="b"/>
              <a:pathLst>
                <a:path w="120014" h="745489">
                  <a:moveTo>
                    <a:pt x="0" y="0"/>
                  </a:moveTo>
                  <a:lnTo>
                    <a:pt x="120002" y="744905"/>
                  </a:lnTo>
                </a:path>
              </a:pathLst>
            </a:custGeom>
            <a:ln w="12192">
              <a:solidFill>
                <a:srgbClr val="FFFFFF"/>
              </a:solidFill>
            </a:ln>
          </p:spPr>
          <p:txBody>
            <a:bodyPr wrap="square" lIns="0" tIns="0" rIns="0" bIns="0" rtlCol="0"/>
            <a:lstStyle/>
            <a:p>
              <a:endParaRPr/>
            </a:p>
          </p:txBody>
        </p:sp>
        <p:sp>
          <p:nvSpPr>
            <p:cNvPr id="24" name="object 24"/>
            <p:cNvSpPr/>
            <p:nvPr/>
          </p:nvSpPr>
          <p:spPr>
            <a:xfrm>
              <a:off x="5503164" y="2287524"/>
              <a:ext cx="609600" cy="0"/>
            </a:xfrm>
            <a:custGeom>
              <a:avLst/>
              <a:gdLst/>
              <a:ahLst/>
              <a:cxnLst/>
              <a:rect l="l" t="t" r="r" b="b"/>
              <a:pathLst>
                <a:path w="609600">
                  <a:moveTo>
                    <a:pt x="0" y="0"/>
                  </a:moveTo>
                  <a:lnTo>
                    <a:pt x="609600" y="0"/>
                  </a:lnTo>
                </a:path>
              </a:pathLst>
            </a:custGeom>
            <a:ln w="12192">
              <a:solidFill>
                <a:srgbClr val="FFFFFF"/>
              </a:solidFill>
            </a:ln>
          </p:spPr>
          <p:txBody>
            <a:bodyPr wrap="square" lIns="0" tIns="0" rIns="0" bIns="0" rtlCol="0"/>
            <a:lstStyle/>
            <a:p>
              <a:endParaRPr/>
            </a:p>
          </p:txBody>
        </p:sp>
        <p:sp>
          <p:nvSpPr>
            <p:cNvPr id="25" name="object 25"/>
            <p:cNvSpPr/>
            <p:nvPr/>
          </p:nvSpPr>
          <p:spPr>
            <a:xfrm>
              <a:off x="6112764" y="1495045"/>
              <a:ext cx="157480" cy="793115"/>
            </a:xfrm>
            <a:custGeom>
              <a:avLst/>
              <a:gdLst/>
              <a:ahLst/>
              <a:cxnLst/>
              <a:rect l="l" t="t" r="r" b="b"/>
              <a:pathLst>
                <a:path w="157479" h="793114">
                  <a:moveTo>
                    <a:pt x="0" y="792899"/>
                  </a:moveTo>
                  <a:lnTo>
                    <a:pt x="156895" y="0"/>
                  </a:lnTo>
                </a:path>
              </a:pathLst>
            </a:custGeom>
            <a:ln w="12192">
              <a:solidFill>
                <a:srgbClr val="FFFFFF"/>
              </a:solidFill>
            </a:ln>
          </p:spPr>
          <p:txBody>
            <a:bodyPr wrap="square" lIns="0" tIns="0" rIns="0" bIns="0" rtlCol="0"/>
            <a:lstStyle/>
            <a:p>
              <a:endParaRPr/>
            </a:p>
          </p:txBody>
        </p:sp>
        <p:sp>
          <p:nvSpPr>
            <p:cNvPr id="26" name="object 26"/>
            <p:cNvSpPr/>
            <p:nvPr/>
          </p:nvSpPr>
          <p:spPr>
            <a:xfrm>
              <a:off x="5801193" y="2347966"/>
              <a:ext cx="6985" cy="1503680"/>
            </a:xfrm>
            <a:custGeom>
              <a:avLst/>
              <a:gdLst/>
              <a:ahLst/>
              <a:cxnLst/>
              <a:rect l="l" t="t" r="r" b="b"/>
              <a:pathLst>
                <a:path w="6985" h="1503679">
                  <a:moveTo>
                    <a:pt x="6616" y="0"/>
                  </a:moveTo>
                  <a:lnTo>
                    <a:pt x="0" y="1503629"/>
                  </a:lnTo>
                </a:path>
              </a:pathLst>
            </a:custGeom>
            <a:ln w="25907">
              <a:solidFill>
                <a:srgbClr val="FFFFFF"/>
              </a:solidFill>
              <a:prstDash val="sysDash"/>
            </a:ln>
          </p:spPr>
          <p:txBody>
            <a:bodyPr wrap="square" lIns="0" tIns="0" rIns="0" bIns="0" rtlCol="0"/>
            <a:lstStyle/>
            <a:p>
              <a:pPr algn="l" rtl="0"/>
              <a:endParaRPr/>
            </a:p>
          </p:txBody>
        </p:sp>
        <p:sp>
          <p:nvSpPr>
            <p:cNvPr id="27" name="object 27"/>
            <p:cNvSpPr/>
            <p:nvPr/>
          </p:nvSpPr>
          <p:spPr>
            <a:xfrm>
              <a:off x="5773251" y="3829085"/>
              <a:ext cx="78105" cy="78105"/>
            </a:xfrm>
            <a:custGeom>
              <a:avLst/>
              <a:gdLst/>
              <a:ahLst/>
              <a:cxnLst/>
              <a:rect l="l" t="t" r="r" b="b"/>
              <a:pathLst>
                <a:path w="78104" h="78104">
                  <a:moveTo>
                    <a:pt x="0" y="0"/>
                  </a:moveTo>
                  <a:lnTo>
                    <a:pt x="38519" y="77889"/>
                  </a:lnTo>
                  <a:lnTo>
                    <a:pt x="77724" y="342"/>
                  </a:lnTo>
                  <a:lnTo>
                    <a:pt x="0" y="0"/>
                  </a:lnTo>
                  <a:close/>
                </a:path>
              </a:pathLst>
            </a:custGeom>
            <a:solidFill>
              <a:srgbClr val="FFFFFF"/>
            </a:solidFill>
          </p:spPr>
          <p:txBody>
            <a:bodyPr wrap="square" lIns="0" tIns="0" rIns="0" bIns="0" rtlCol="0"/>
            <a:lstStyle/>
            <a:p>
              <a:pPr algn="l" rtl="0"/>
              <a:endParaRPr/>
            </a:p>
          </p:txBody>
        </p:sp>
      </p:grpSp>
      <p:sp>
        <p:nvSpPr>
          <p:cNvPr id="28" name="object 28"/>
          <p:cNvSpPr txBox="1"/>
          <p:nvPr/>
        </p:nvSpPr>
        <p:spPr>
          <a:xfrm>
            <a:off x="5540372" y="1641770"/>
            <a:ext cx="677493" cy="609782"/>
          </a:xfrm>
          <a:prstGeom prst="rect">
            <a:avLst/>
          </a:prstGeom>
        </p:spPr>
        <p:txBody>
          <a:bodyPr vert="horz" wrap="square" lIns="0" tIns="12065" rIns="0" bIns="0" rtlCol="0">
            <a:spAutoFit/>
          </a:bodyPr>
          <a:lstStyle/>
          <a:p>
            <a:pPr marL="12700" algn="ctr">
              <a:lnSpc>
                <a:spcPct val="100000"/>
              </a:lnSpc>
              <a:spcBef>
                <a:spcPts val="95"/>
              </a:spcBef>
            </a:pPr>
            <a:r>
              <a:rPr sz="1900" spc="-25" dirty="0">
                <a:solidFill>
                  <a:srgbClr val="FFFFFF"/>
                </a:solidFill>
                <a:latin typeface="Calibri"/>
                <a:cs typeface="Calibri"/>
              </a:rPr>
              <a:t>S3</a:t>
            </a:r>
            <a:endParaRPr lang="en-US" sz="1900" spc="-25" dirty="0">
              <a:solidFill>
                <a:srgbClr val="FFFFFF"/>
              </a:solidFill>
              <a:latin typeface="Calibri"/>
              <a:cs typeface="Calibri"/>
            </a:endParaRPr>
          </a:p>
          <a:p>
            <a:pPr marL="12700" algn="ctr">
              <a:lnSpc>
                <a:spcPct val="100000"/>
              </a:lnSpc>
              <a:spcBef>
                <a:spcPts val="95"/>
              </a:spcBef>
            </a:pPr>
            <a:r>
              <a:rPr lang="en-US" sz="1900" spc="-25" dirty="0">
                <a:solidFill>
                  <a:srgbClr val="FFFFFF"/>
                </a:solidFill>
                <a:latin typeface="Calibri"/>
                <a:cs typeface="Calibri"/>
              </a:rPr>
              <a:t>(AWS)</a:t>
            </a:r>
            <a:endParaRPr sz="1900" dirty="0">
              <a:latin typeface="Calibri"/>
              <a:cs typeface="Calibri"/>
            </a:endParaRPr>
          </a:p>
        </p:txBody>
      </p:sp>
      <p:sp>
        <p:nvSpPr>
          <p:cNvPr id="32" name="object 32"/>
          <p:cNvSpPr txBox="1"/>
          <p:nvPr/>
        </p:nvSpPr>
        <p:spPr>
          <a:xfrm>
            <a:off x="7891618" y="4342991"/>
            <a:ext cx="2939415" cy="518732"/>
          </a:xfrm>
          <a:prstGeom prst="rect">
            <a:avLst/>
          </a:prstGeom>
        </p:spPr>
        <p:txBody>
          <a:bodyPr vert="horz" wrap="square" lIns="0" tIns="13335" rIns="0" bIns="0" rtlCol="0">
            <a:spAutoFit/>
          </a:bodyPr>
          <a:lstStyle/>
          <a:p>
            <a:pPr marL="12700" marR="5080">
              <a:lnSpc>
                <a:spcPct val="99500"/>
              </a:lnSpc>
              <a:spcBef>
                <a:spcPts val="105"/>
              </a:spcBef>
            </a:pPr>
            <a:endParaRPr lang="en-US" sz="1600" spc="-10" dirty="0">
              <a:solidFill>
                <a:srgbClr val="FFFFFF"/>
              </a:solidFill>
              <a:latin typeface="Arial"/>
              <a:cs typeface="Arial"/>
            </a:endParaRPr>
          </a:p>
          <a:p>
            <a:pPr marL="12700" marR="5080">
              <a:lnSpc>
                <a:spcPct val="99500"/>
              </a:lnSpc>
              <a:spcBef>
                <a:spcPts val="105"/>
              </a:spcBef>
            </a:pPr>
            <a:endParaRPr sz="1600" dirty="0">
              <a:latin typeface="Arial"/>
              <a:cs typeface="Arial"/>
            </a:endParaRPr>
          </a:p>
        </p:txBody>
      </p:sp>
      <p:sp>
        <p:nvSpPr>
          <p:cNvPr id="38" name="object 38"/>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spc="-25" dirty="0"/>
              <a:t>5</a:t>
            </a:fld>
            <a:endParaRPr spc="-25" dirty="0"/>
          </a:p>
        </p:txBody>
      </p:sp>
      <p:sp>
        <p:nvSpPr>
          <p:cNvPr id="33" name="object 33"/>
          <p:cNvSpPr txBox="1"/>
          <p:nvPr/>
        </p:nvSpPr>
        <p:spPr>
          <a:xfrm>
            <a:off x="4271393" y="4757949"/>
            <a:ext cx="3079115" cy="1243289"/>
          </a:xfrm>
          <a:prstGeom prst="rect">
            <a:avLst/>
          </a:prstGeom>
        </p:spPr>
        <p:txBody>
          <a:bodyPr vert="horz" wrap="square" lIns="0" tIns="12065" rIns="0" bIns="0" rtlCol="0">
            <a:spAutoFit/>
          </a:bodyPr>
          <a:lstStyle/>
          <a:p>
            <a:pPr marL="12700" marR="5080">
              <a:lnSpc>
                <a:spcPct val="100000"/>
              </a:lnSpc>
              <a:spcBef>
                <a:spcPts val="95"/>
              </a:spcBef>
            </a:pPr>
            <a:r>
              <a:rPr lang="en-US" sz="1600" dirty="0">
                <a:solidFill>
                  <a:srgbClr val="FFFFFF"/>
                </a:solidFill>
                <a:latin typeface="Cambria"/>
                <a:cs typeface="Cambria"/>
              </a:rPr>
              <a:t>External</a:t>
            </a:r>
            <a:r>
              <a:rPr lang="en-US" sz="1600" spc="-60" dirty="0">
                <a:solidFill>
                  <a:srgbClr val="FFFFFF"/>
                </a:solidFill>
                <a:latin typeface="Cambria"/>
                <a:cs typeface="Cambria"/>
              </a:rPr>
              <a:t> </a:t>
            </a:r>
            <a:r>
              <a:rPr lang="en-US" sz="1600" dirty="0">
                <a:solidFill>
                  <a:srgbClr val="FFFFFF"/>
                </a:solidFill>
                <a:latin typeface="Cambria"/>
                <a:cs typeface="Cambria"/>
              </a:rPr>
              <a:t>academic</a:t>
            </a:r>
            <a:r>
              <a:rPr lang="en-US" sz="1600" spc="-55" dirty="0">
                <a:solidFill>
                  <a:srgbClr val="FFFFFF"/>
                </a:solidFill>
                <a:latin typeface="Cambria"/>
                <a:cs typeface="Cambria"/>
              </a:rPr>
              <a:t> </a:t>
            </a:r>
            <a:r>
              <a:rPr lang="en-US" sz="1600" dirty="0">
                <a:solidFill>
                  <a:srgbClr val="FFFFFF"/>
                </a:solidFill>
                <a:latin typeface="Cambria"/>
                <a:cs typeface="Cambria"/>
              </a:rPr>
              <a:t>partners can</a:t>
            </a:r>
            <a:r>
              <a:rPr lang="en-US" sz="1600" spc="-60" dirty="0">
                <a:solidFill>
                  <a:srgbClr val="FFFFFF"/>
                </a:solidFill>
                <a:latin typeface="Cambria"/>
                <a:cs typeface="Cambria"/>
              </a:rPr>
              <a:t> </a:t>
            </a:r>
            <a:r>
              <a:rPr lang="en-US" sz="1600" dirty="0">
                <a:solidFill>
                  <a:srgbClr val="FFFFFF"/>
                </a:solidFill>
                <a:latin typeface="Cambria"/>
                <a:cs typeface="Cambria"/>
              </a:rPr>
              <a:t>use</a:t>
            </a:r>
            <a:r>
              <a:rPr lang="en-US" sz="1600" spc="-55" dirty="0">
                <a:solidFill>
                  <a:srgbClr val="FFFFFF"/>
                </a:solidFill>
                <a:latin typeface="Cambria"/>
                <a:cs typeface="Cambria"/>
              </a:rPr>
              <a:t> </a:t>
            </a:r>
            <a:r>
              <a:rPr lang="en-US" sz="1600" spc="-25" dirty="0">
                <a:solidFill>
                  <a:srgbClr val="FFFFFF"/>
                </a:solidFill>
                <a:latin typeface="Cambria"/>
                <a:cs typeface="Cambria"/>
              </a:rPr>
              <a:t>the </a:t>
            </a:r>
            <a:r>
              <a:rPr lang="en-US" sz="1600" dirty="0">
                <a:solidFill>
                  <a:srgbClr val="FFFFFF"/>
                </a:solidFill>
                <a:latin typeface="Cambria"/>
                <a:cs typeface="Cambria"/>
              </a:rPr>
              <a:t>uploaded</a:t>
            </a:r>
            <a:r>
              <a:rPr lang="en-US" sz="1600" spc="-45" dirty="0">
                <a:solidFill>
                  <a:srgbClr val="FFFFFF"/>
                </a:solidFill>
                <a:latin typeface="Cambria"/>
                <a:cs typeface="Cambria"/>
              </a:rPr>
              <a:t> </a:t>
            </a:r>
            <a:r>
              <a:rPr lang="en-US" sz="1600" dirty="0">
                <a:solidFill>
                  <a:srgbClr val="FFFFFF"/>
                </a:solidFill>
                <a:latin typeface="Cambria"/>
                <a:cs typeface="Cambria"/>
              </a:rPr>
              <a:t>data and metadata</a:t>
            </a:r>
            <a:r>
              <a:rPr lang="en-US" sz="1600" spc="-35" dirty="0">
                <a:solidFill>
                  <a:srgbClr val="FFFFFF"/>
                </a:solidFill>
                <a:latin typeface="Cambria"/>
                <a:cs typeface="Cambria"/>
              </a:rPr>
              <a:t> </a:t>
            </a:r>
            <a:r>
              <a:rPr lang="en-US" sz="1600" dirty="0">
                <a:solidFill>
                  <a:srgbClr val="FFFFFF"/>
                </a:solidFill>
                <a:latin typeface="Cambria"/>
                <a:cs typeface="Cambria"/>
              </a:rPr>
              <a:t>to</a:t>
            </a:r>
            <a:r>
              <a:rPr lang="en-US" sz="1600" spc="-65" dirty="0">
                <a:solidFill>
                  <a:srgbClr val="FFFFFF"/>
                </a:solidFill>
                <a:latin typeface="Cambria"/>
                <a:cs typeface="Cambria"/>
              </a:rPr>
              <a:t> </a:t>
            </a:r>
            <a:r>
              <a:rPr lang="en-US" sz="1600" dirty="0">
                <a:solidFill>
                  <a:srgbClr val="FFFFFF"/>
                </a:solidFill>
                <a:latin typeface="Cambria"/>
                <a:cs typeface="Cambria"/>
              </a:rPr>
              <a:t>initialize</a:t>
            </a:r>
            <a:r>
              <a:rPr lang="en-US" sz="1600" spc="-25" dirty="0">
                <a:solidFill>
                  <a:srgbClr val="FFFFFF"/>
                </a:solidFill>
                <a:latin typeface="Cambria"/>
                <a:cs typeface="Cambria"/>
              </a:rPr>
              <a:t> </a:t>
            </a:r>
            <a:r>
              <a:rPr lang="en-US" sz="1600" spc="-10" dirty="0">
                <a:solidFill>
                  <a:srgbClr val="FFFFFF"/>
                </a:solidFill>
                <a:latin typeface="Cambria"/>
                <a:cs typeface="Cambria"/>
              </a:rPr>
              <a:t>and/or </a:t>
            </a:r>
            <a:r>
              <a:rPr lang="en-US" sz="1600" spc="-20" dirty="0">
                <a:solidFill>
                  <a:srgbClr val="FFFFFF"/>
                </a:solidFill>
                <a:latin typeface="Cambria"/>
                <a:cs typeface="Cambria"/>
              </a:rPr>
              <a:t>ground-</a:t>
            </a:r>
            <a:r>
              <a:rPr lang="en-US" sz="1600" dirty="0">
                <a:solidFill>
                  <a:srgbClr val="FFFFFF"/>
                </a:solidFill>
                <a:latin typeface="Cambria"/>
                <a:cs typeface="Cambria"/>
              </a:rPr>
              <a:t>truth</a:t>
            </a:r>
            <a:r>
              <a:rPr lang="en-US" sz="1600" spc="-10" dirty="0">
                <a:solidFill>
                  <a:srgbClr val="FFFFFF"/>
                </a:solidFill>
                <a:latin typeface="Cambria"/>
                <a:cs typeface="Cambria"/>
              </a:rPr>
              <a:t> </a:t>
            </a:r>
            <a:r>
              <a:rPr lang="en-US" sz="1600" dirty="0">
                <a:solidFill>
                  <a:srgbClr val="FFFFFF"/>
                </a:solidFill>
                <a:latin typeface="Cambria"/>
                <a:cs typeface="Cambria"/>
              </a:rPr>
              <a:t>their</a:t>
            </a:r>
            <a:r>
              <a:rPr lang="en-US" sz="1600" spc="-25" dirty="0">
                <a:solidFill>
                  <a:srgbClr val="FFFFFF"/>
                </a:solidFill>
                <a:latin typeface="Cambria"/>
                <a:cs typeface="Cambria"/>
              </a:rPr>
              <a:t> </a:t>
            </a:r>
            <a:r>
              <a:rPr lang="en-US" sz="1600" dirty="0">
                <a:solidFill>
                  <a:srgbClr val="FFFFFF"/>
                </a:solidFill>
                <a:latin typeface="Cambria"/>
                <a:cs typeface="Cambria"/>
              </a:rPr>
              <a:t>regional</a:t>
            </a:r>
            <a:r>
              <a:rPr lang="en-US" sz="1600" spc="-25" dirty="0">
                <a:solidFill>
                  <a:srgbClr val="FFFFFF"/>
                </a:solidFill>
                <a:latin typeface="Cambria"/>
                <a:cs typeface="Cambria"/>
              </a:rPr>
              <a:t> </a:t>
            </a:r>
            <a:r>
              <a:rPr lang="en-US" sz="1600" spc="-10" dirty="0">
                <a:solidFill>
                  <a:srgbClr val="FFFFFF"/>
                </a:solidFill>
                <a:latin typeface="Cambria"/>
                <a:cs typeface="Cambria"/>
              </a:rPr>
              <a:t>ocean models or join with other data</a:t>
            </a:r>
            <a:endParaRPr lang="en-US" sz="1600" dirty="0">
              <a:latin typeface="Cambria"/>
              <a:cs typeface="Cambria"/>
            </a:endParaRPr>
          </a:p>
        </p:txBody>
      </p:sp>
      <p:sp>
        <p:nvSpPr>
          <p:cNvPr id="34" name="object 34"/>
          <p:cNvSpPr txBox="1">
            <a:spLocks noGrp="1"/>
          </p:cNvSpPr>
          <p:nvPr>
            <p:ph type="title"/>
          </p:nvPr>
        </p:nvSpPr>
        <p:spPr>
          <a:xfrm>
            <a:off x="415325" y="273536"/>
            <a:ext cx="11341614" cy="810799"/>
          </a:xfrm>
          <a:prstGeom prst="rect">
            <a:avLst/>
          </a:prstGeom>
        </p:spPr>
        <p:txBody>
          <a:bodyPr vert="horz" wrap="square" lIns="0" tIns="376238" rIns="0" bIns="0" rtlCol="0">
            <a:spAutoFit/>
          </a:bodyPr>
          <a:lstStyle/>
          <a:p>
            <a:pPr marL="2787015">
              <a:lnSpc>
                <a:spcPct val="100000"/>
              </a:lnSpc>
              <a:spcBef>
                <a:spcPts val="95"/>
              </a:spcBef>
            </a:pPr>
            <a:r>
              <a:rPr lang="en-US" sz="2800" dirty="0">
                <a:solidFill>
                  <a:srgbClr val="FFFFFF"/>
                </a:solidFill>
                <a:latin typeface="Cambria"/>
                <a:cs typeface="Cambria"/>
              </a:rPr>
              <a:t>AQUAVIEW’s</a:t>
            </a:r>
            <a:r>
              <a:rPr sz="2800" spc="-75" dirty="0">
                <a:solidFill>
                  <a:srgbClr val="FFFFFF"/>
                </a:solidFill>
                <a:latin typeface="Cambria"/>
                <a:cs typeface="Cambria"/>
              </a:rPr>
              <a:t> </a:t>
            </a:r>
            <a:r>
              <a:rPr lang="en-US" sz="2800" spc="-75" dirty="0">
                <a:solidFill>
                  <a:srgbClr val="FFFFFF"/>
                </a:solidFill>
                <a:latin typeface="Cambria"/>
                <a:cs typeface="Cambria"/>
              </a:rPr>
              <a:t>Current </a:t>
            </a:r>
            <a:r>
              <a:rPr sz="2800" dirty="0">
                <a:solidFill>
                  <a:srgbClr val="FFFFFF"/>
                </a:solidFill>
                <a:latin typeface="Cambria"/>
                <a:cs typeface="Cambria"/>
              </a:rPr>
              <a:t>Data</a:t>
            </a:r>
            <a:r>
              <a:rPr sz="2800" spc="-75" dirty="0">
                <a:solidFill>
                  <a:srgbClr val="FFFFFF"/>
                </a:solidFill>
                <a:latin typeface="Cambria"/>
                <a:cs typeface="Cambria"/>
              </a:rPr>
              <a:t> </a:t>
            </a:r>
            <a:r>
              <a:rPr sz="2800" dirty="0">
                <a:solidFill>
                  <a:srgbClr val="FFFFFF"/>
                </a:solidFill>
                <a:latin typeface="Cambria"/>
                <a:cs typeface="Cambria"/>
              </a:rPr>
              <a:t>Delivery</a:t>
            </a:r>
            <a:r>
              <a:rPr sz="2800" spc="-75" dirty="0">
                <a:solidFill>
                  <a:srgbClr val="FFFFFF"/>
                </a:solidFill>
                <a:latin typeface="Cambria"/>
                <a:cs typeface="Cambria"/>
              </a:rPr>
              <a:t> </a:t>
            </a:r>
            <a:r>
              <a:rPr sz="2800" spc="-10" dirty="0">
                <a:solidFill>
                  <a:srgbClr val="FFFFFF"/>
                </a:solidFill>
                <a:latin typeface="Cambria"/>
                <a:cs typeface="Cambria"/>
              </a:rPr>
              <a:t>Model</a:t>
            </a:r>
            <a:endParaRPr sz="2800" dirty="0">
              <a:latin typeface="Cambria"/>
              <a:cs typeface="Cambria"/>
            </a:endParaRPr>
          </a:p>
        </p:txBody>
      </p:sp>
      <p:sp>
        <p:nvSpPr>
          <p:cNvPr id="35" name="object 35"/>
          <p:cNvSpPr txBox="1"/>
          <p:nvPr/>
        </p:nvSpPr>
        <p:spPr>
          <a:xfrm>
            <a:off x="278387" y="1942144"/>
            <a:ext cx="2979939" cy="1218282"/>
          </a:xfrm>
          <a:prstGeom prst="rect">
            <a:avLst/>
          </a:prstGeom>
        </p:spPr>
        <p:txBody>
          <a:bodyPr vert="horz" wrap="square" lIns="0" tIns="12700" rIns="0" bIns="0" rtlCol="0">
            <a:spAutoFit/>
          </a:bodyPr>
          <a:lstStyle/>
          <a:p>
            <a:pPr marL="12700" marR="370840" algn="l" rtl="0">
              <a:lnSpc>
                <a:spcPct val="100000"/>
              </a:lnSpc>
              <a:spcBef>
                <a:spcPts val="100"/>
              </a:spcBef>
            </a:pPr>
            <a:r>
              <a:rPr lang="en-US" sz="1500" dirty="0">
                <a:solidFill>
                  <a:srgbClr val="FFFF00"/>
                </a:solidFill>
                <a:latin typeface="Cambria"/>
                <a:cs typeface="Cambria"/>
              </a:rPr>
              <a:t>Upload Methods</a:t>
            </a:r>
          </a:p>
          <a:p>
            <a:pPr marL="12700" marR="370840" algn="l" rtl="0">
              <a:lnSpc>
                <a:spcPct val="100000"/>
              </a:lnSpc>
              <a:spcBef>
                <a:spcPts val="100"/>
              </a:spcBef>
            </a:pPr>
            <a:r>
              <a:rPr lang="en-US" sz="1500" dirty="0">
                <a:solidFill>
                  <a:schemeClr val="bg1"/>
                </a:solidFill>
                <a:latin typeface="Cambria"/>
                <a:cs typeface="Cambria"/>
              </a:rPr>
              <a:t>Near RT Uploads (</a:t>
            </a:r>
            <a:r>
              <a:rPr lang="en-US" sz="1500" dirty="0" err="1">
                <a:solidFill>
                  <a:schemeClr val="bg1"/>
                </a:solidFill>
                <a:latin typeface="Cambria"/>
                <a:cs typeface="Cambria"/>
              </a:rPr>
              <a:t>OceanCube</a:t>
            </a:r>
            <a:r>
              <a:rPr lang="en-US" sz="1500" dirty="0">
                <a:solidFill>
                  <a:schemeClr val="bg1"/>
                </a:solidFill>
                <a:latin typeface="Cambria"/>
                <a:cs typeface="Cambria"/>
              </a:rPr>
              <a:t>)</a:t>
            </a:r>
          </a:p>
          <a:p>
            <a:pPr marL="12700" marR="370840" algn="l" rtl="0">
              <a:lnSpc>
                <a:spcPct val="100000"/>
              </a:lnSpc>
              <a:spcBef>
                <a:spcPts val="100"/>
              </a:spcBef>
            </a:pPr>
            <a:r>
              <a:rPr lang="en-US" sz="1500" dirty="0">
                <a:solidFill>
                  <a:schemeClr val="bg1"/>
                </a:solidFill>
                <a:latin typeface="Cambria"/>
                <a:cs typeface="Cambria"/>
              </a:rPr>
              <a:t>Older Data Ingestion</a:t>
            </a:r>
          </a:p>
          <a:p>
            <a:pPr marL="12700" marR="370840" algn="l" rtl="0">
              <a:lnSpc>
                <a:spcPct val="100000"/>
              </a:lnSpc>
              <a:spcBef>
                <a:spcPts val="100"/>
              </a:spcBef>
            </a:pPr>
            <a:r>
              <a:rPr lang="en-US" sz="1500" dirty="0">
                <a:solidFill>
                  <a:schemeClr val="bg1"/>
                </a:solidFill>
                <a:latin typeface="Cambria"/>
                <a:cs typeface="Cambria"/>
              </a:rPr>
              <a:t>Federated Data</a:t>
            </a:r>
          </a:p>
          <a:p>
            <a:pPr marL="12700" marR="370840" algn="l" rtl="0">
              <a:lnSpc>
                <a:spcPct val="100000"/>
              </a:lnSpc>
              <a:spcBef>
                <a:spcPts val="100"/>
              </a:spcBef>
            </a:pPr>
            <a:endParaRPr lang="en-US" sz="1500" dirty="0">
              <a:solidFill>
                <a:schemeClr val="bg1"/>
              </a:solidFill>
              <a:latin typeface="Cambria"/>
              <a:cs typeface="Cambria"/>
            </a:endParaRPr>
          </a:p>
        </p:txBody>
      </p:sp>
      <p:sp>
        <p:nvSpPr>
          <p:cNvPr id="36" name="object 36"/>
          <p:cNvSpPr txBox="1"/>
          <p:nvPr/>
        </p:nvSpPr>
        <p:spPr>
          <a:xfrm>
            <a:off x="7898584" y="2663811"/>
            <a:ext cx="3068320" cy="487313"/>
          </a:xfrm>
          <a:prstGeom prst="rect">
            <a:avLst/>
          </a:prstGeom>
        </p:spPr>
        <p:txBody>
          <a:bodyPr vert="horz" wrap="square" lIns="0" tIns="12700" rIns="0" bIns="0" rtlCol="0">
            <a:spAutoFit/>
          </a:bodyPr>
          <a:lstStyle/>
          <a:p>
            <a:pPr marL="12700" marR="676910">
              <a:lnSpc>
                <a:spcPct val="100000"/>
              </a:lnSpc>
              <a:spcBef>
                <a:spcPts val="100"/>
              </a:spcBef>
            </a:pPr>
            <a:r>
              <a:rPr lang="en-US" sz="1500" dirty="0">
                <a:solidFill>
                  <a:srgbClr val="FFFF00"/>
                </a:solidFill>
                <a:latin typeface="Cambria"/>
                <a:cs typeface="Cambria"/>
              </a:rPr>
              <a:t>AQUAVIEW API</a:t>
            </a:r>
          </a:p>
          <a:p>
            <a:pPr marL="12700" marR="676910">
              <a:lnSpc>
                <a:spcPct val="100000"/>
              </a:lnSpc>
              <a:spcBef>
                <a:spcPts val="100"/>
              </a:spcBef>
            </a:pPr>
            <a:r>
              <a:rPr lang="en-US" sz="1500" dirty="0">
                <a:solidFill>
                  <a:srgbClr val="FFFF00"/>
                </a:solidFill>
                <a:latin typeface="Cambria"/>
                <a:cs typeface="Cambria"/>
              </a:rPr>
              <a:t>Archiving</a:t>
            </a:r>
            <a:endParaRPr sz="1500" dirty="0">
              <a:latin typeface="Cambria"/>
              <a:cs typeface="Cambria"/>
            </a:endParaRPr>
          </a:p>
        </p:txBody>
      </p:sp>
      <p:sp>
        <p:nvSpPr>
          <p:cNvPr id="39" name="Rectangle 38">
            <a:extLst>
              <a:ext uri="{FF2B5EF4-FFF2-40B4-BE49-F238E27FC236}">
                <a16:creationId xmlns:a16="http://schemas.microsoft.com/office/drawing/2014/main" id="{CBCD9AE2-025D-6433-4CF7-65046D0B23FC}"/>
              </a:ext>
            </a:extLst>
          </p:cNvPr>
          <p:cNvSpPr/>
          <p:nvPr/>
        </p:nvSpPr>
        <p:spPr>
          <a:xfrm rot="16200000" flipH="1">
            <a:off x="2790791" y="3630398"/>
            <a:ext cx="1328927" cy="4400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dirty="0"/>
              <a:t>AQUAVIEW</a:t>
            </a:r>
          </a:p>
        </p:txBody>
      </p:sp>
      <p:sp>
        <p:nvSpPr>
          <p:cNvPr id="40" name="TextBox 39">
            <a:extLst>
              <a:ext uri="{FF2B5EF4-FFF2-40B4-BE49-F238E27FC236}">
                <a16:creationId xmlns:a16="http://schemas.microsoft.com/office/drawing/2014/main" id="{2FEEEBC4-4919-81DB-EB51-3114F8E59BFC}"/>
              </a:ext>
            </a:extLst>
          </p:cNvPr>
          <p:cNvSpPr txBox="1"/>
          <p:nvPr/>
        </p:nvSpPr>
        <p:spPr>
          <a:xfrm>
            <a:off x="2954135" y="2506417"/>
            <a:ext cx="1126460" cy="738664"/>
          </a:xfrm>
          <a:prstGeom prst="rect">
            <a:avLst/>
          </a:prstGeom>
          <a:noFill/>
        </p:spPr>
        <p:txBody>
          <a:bodyPr wrap="square" rtlCol="0">
            <a:spAutoFit/>
          </a:bodyPr>
          <a:lstStyle/>
          <a:p>
            <a:r>
              <a:rPr lang="en-US" sz="1400" dirty="0">
                <a:solidFill>
                  <a:schemeClr val="bg1"/>
                </a:solidFill>
              </a:rPr>
              <a:t>Meta Data Compilation and Access</a:t>
            </a:r>
          </a:p>
        </p:txBody>
      </p:sp>
      <p:cxnSp>
        <p:nvCxnSpPr>
          <p:cNvPr id="42" name="Curved Connector 41">
            <a:extLst>
              <a:ext uri="{FF2B5EF4-FFF2-40B4-BE49-F238E27FC236}">
                <a16:creationId xmlns:a16="http://schemas.microsoft.com/office/drawing/2014/main" id="{6D3C8220-F166-B67E-BEFF-39E7E83D87C9}"/>
              </a:ext>
            </a:extLst>
          </p:cNvPr>
          <p:cNvCxnSpPr>
            <a:cxnSpLocks/>
          </p:cNvCxnSpPr>
          <p:nvPr/>
        </p:nvCxnSpPr>
        <p:spPr>
          <a:xfrm flipV="1">
            <a:off x="3695326" y="2127772"/>
            <a:ext cx="1724745" cy="1702596"/>
          </a:xfrm>
          <a:prstGeom prst="curvedConnector3">
            <a:avLst/>
          </a:prstGeom>
          <a:ln w="254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C30D0DEE-5EC9-BE2F-BB3A-E38834051C5E}"/>
              </a:ext>
            </a:extLst>
          </p:cNvPr>
          <p:cNvCxnSpPr/>
          <p:nvPr/>
        </p:nvCxnSpPr>
        <p:spPr>
          <a:xfrm flipV="1">
            <a:off x="2592333" y="1676400"/>
            <a:ext cx="2772147" cy="2036634"/>
          </a:xfrm>
          <a:prstGeom prst="curvedConnector3">
            <a:avLst>
              <a:gd name="adj1" fmla="val 4773"/>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urved Connector 47">
            <a:extLst>
              <a:ext uri="{FF2B5EF4-FFF2-40B4-BE49-F238E27FC236}">
                <a16:creationId xmlns:a16="http://schemas.microsoft.com/office/drawing/2014/main" id="{CF2EE019-DA0A-4350-9DAB-6671C092869C}"/>
              </a:ext>
            </a:extLst>
          </p:cNvPr>
          <p:cNvCxnSpPr>
            <a:cxnSpLocks/>
          </p:cNvCxnSpPr>
          <p:nvPr/>
        </p:nvCxnSpPr>
        <p:spPr>
          <a:xfrm rot="10800000" flipV="1">
            <a:off x="6904160" y="3671646"/>
            <a:ext cx="892697" cy="673853"/>
          </a:xfrm>
          <a:prstGeom prst="curvedConnector3">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35D8E281-790B-D525-FDAF-5B111616269A}"/>
              </a:ext>
            </a:extLst>
          </p:cNvPr>
          <p:cNvCxnSpPr/>
          <p:nvPr/>
        </p:nvCxnSpPr>
        <p:spPr>
          <a:xfrm>
            <a:off x="2602355" y="3790021"/>
            <a:ext cx="596540" cy="124270"/>
          </a:xfrm>
          <a:prstGeom prst="curvedConnector3">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urved Connector 51">
            <a:extLst>
              <a:ext uri="{FF2B5EF4-FFF2-40B4-BE49-F238E27FC236}">
                <a16:creationId xmlns:a16="http://schemas.microsoft.com/office/drawing/2014/main" id="{0FE9656A-F439-B83F-CC27-6181A5AEB1B2}"/>
              </a:ext>
            </a:extLst>
          </p:cNvPr>
          <p:cNvCxnSpPr/>
          <p:nvPr/>
        </p:nvCxnSpPr>
        <p:spPr>
          <a:xfrm flipV="1">
            <a:off x="3695326" y="3429000"/>
            <a:ext cx="4101813" cy="485291"/>
          </a:xfrm>
          <a:prstGeom prst="curvedConnector3">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248E1945-542A-5AFB-95E5-21E0A91D9613}"/>
              </a:ext>
            </a:extLst>
          </p:cNvPr>
          <p:cNvSpPr txBox="1"/>
          <p:nvPr/>
        </p:nvSpPr>
        <p:spPr>
          <a:xfrm>
            <a:off x="6381746" y="1150178"/>
            <a:ext cx="2457956" cy="430887"/>
          </a:xfrm>
          <a:prstGeom prst="rect">
            <a:avLst/>
          </a:prstGeom>
          <a:noFill/>
        </p:spPr>
        <p:txBody>
          <a:bodyPr wrap="square" rtlCol="0">
            <a:spAutoFit/>
          </a:bodyPr>
          <a:lstStyle/>
          <a:p>
            <a:r>
              <a:rPr lang="en-US" sz="1100" dirty="0">
                <a:solidFill>
                  <a:schemeClr val="bg1"/>
                </a:solidFill>
              </a:rPr>
              <a:t>(Also works with other cloud-based systems)</a:t>
            </a:r>
          </a:p>
        </p:txBody>
      </p:sp>
      <p:sp>
        <p:nvSpPr>
          <p:cNvPr id="3" name="object 33">
            <a:extLst>
              <a:ext uri="{FF2B5EF4-FFF2-40B4-BE49-F238E27FC236}">
                <a16:creationId xmlns:a16="http://schemas.microsoft.com/office/drawing/2014/main" id="{EF58A459-F620-5BCB-BE31-8158067BB1A6}"/>
              </a:ext>
            </a:extLst>
          </p:cNvPr>
          <p:cNvSpPr txBox="1"/>
          <p:nvPr/>
        </p:nvSpPr>
        <p:spPr>
          <a:xfrm>
            <a:off x="7863499" y="4376593"/>
            <a:ext cx="3079115" cy="2007601"/>
          </a:xfrm>
          <a:prstGeom prst="rect">
            <a:avLst/>
          </a:prstGeom>
        </p:spPr>
        <p:txBody>
          <a:bodyPr vert="horz" wrap="square" lIns="0" tIns="12065" rIns="0" bIns="0" rtlCol="0">
            <a:spAutoFit/>
          </a:bodyPr>
          <a:lstStyle/>
          <a:p>
            <a:pPr marL="12700" marR="5080">
              <a:lnSpc>
                <a:spcPct val="100000"/>
              </a:lnSpc>
              <a:spcBef>
                <a:spcPts val="95"/>
              </a:spcBef>
            </a:pPr>
            <a:r>
              <a:rPr lang="en-US" sz="1600" dirty="0">
                <a:solidFill>
                  <a:srgbClr val="FFFFFF"/>
                </a:solidFill>
                <a:latin typeface="Cambria"/>
                <a:cs typeface="Cambria"/>
              </a:rPr>
              <a:t>API’s allow for search GUI development and will allow scientists to build their own tools</a:t>
            </a:r>
          </a:p>
          <a:p>
            <a:pPr marL="12700" marR="5080">
              <a:lnSpc>
                <a:spcPct val="100000"/>
              </a:lnSpc>
              <a:spcBef>
                <a:spcPts val="95"/>
              </a:spcBef>
            </a:pPr>
            <a:endParaRPr lang="en-US" sz="1600" dirty="0">
              <a:solidFill>
                <a:srgbClr val="FFFFFF"/>
              </a:solidFill>
              <a:latin typeface="Cambria"/>
              <a:cs typeface="Cambria"/>
            </a:endParaRPr>
          </a:p>
          <a:p>
            <a:pPr marL="12700" marR="5080">
              <a:lnSpc>
                <a:spcPct val="100000"/>
              </a:lnSpc>
              <a:spcBef>
                <a:spcPts val="95"/>
              </a:spcBef>
            </a:pPr>
            <a:r>
              <a:rPr lang="en-US" sz="1600" dirty="0">
                <a:solidFill>
                  <a:srgbClr val="FFFF00"/>
                </a:solidFill>
                <a:latin typeface="Cambria"/>
                <a:cs typeface="Cambria"/>
              </a:rPr>
              <a:t>Upcoming Data Assembly Hub work will allow for automated report generation/archive package development/deployment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3054"/>
          </a:solidFill>
        </p:spPr>
        <p:txBody>
          <a:bodyPr wrap="square" lIns="0" tIns="0" rIns="0" bIns="0" rtlCol="0"/>
          <a:lstStyle/>
          <a:p>
            <a:pPr algn="l" rtl="0"/>
            <a:endParaRPr/>
          </a:p>
        </p:txBody>
      </p:sp>
      <p:grpSp>
        <p:nvGrpSpPr>
          <p:cNvPr id="3" name="object 3"/>
          <p:cNvGrpSpPr/>
          <p:nvPr/>
        </p:nvGrpSpPr>
        <p:grpSpPr>
          <a:xfrm>
            <a:off x="0" y="6111240"/>
            <a:ext cx="11658600" cy="746760"/>
            <a:chOff x="0" y="6111240"/>
            <a:chExt cx="11658600" cy="746760"/>
          </a:xfrm>
        </p:grpSpPr>
        <p:pic>
          <p:nvPicPr>
            <p:cNvPr id="4" name="object 4"/>
            <p:cNvPicPr/>
            <p:nvPr/>
          </p:nvPicPr>
          <p:blipFill>
            <a:blip r:embed="rId2" cstate="print"/>
            <a:stretch>
              <a:fillRect/>
            </a:stretch>
          </p:blipFill>
          <p:spPr>
            <a:xfrm>
              <a:off x="0" y="6420612"/>
              <a:ext cx="11658598" cy="437388"/>
            </a:xfrm>
            <a:prstGeom prst="rect">
              <a:avLst/>
            </a:prstGeom>
          </p:spPr>
        </p:pic>
        <p:pic>
          <p:nvPicPr>
            <p:cNvPr id="5" name="object 5"/>
            <p:cNvPicPr/>
            <p:nvPr/>
          </p:nvPicPr>
          <p:blipFill>
            <a:blip r:embed="rId3" cstate="print"/>
            <a:stretch>
              <a:fillRect/>
            </a:stretch>
          </p:blipFill>
          <p:spPr>
            <a:xfrm>
              <a:off x="108204" y="6111240"/>
              <a:ext cx="667512" cy="667512"/>
            </a:xfrm>
            <a:prstGeom prst="rect">
              <a:avLst/>
            </a:prstGeom>
          </p:spPr>
        </p:pic>
      </p:grpSp>
      <p:pic>
        <p:nvPicPr>
          <p:cNvPr id="6" name="object 6"/>
          <p:cNvPicPr/>
          <p:nvPr/>
        </p:nvPicPr>
        <p:blipFill>
          <a:blip r:embed="rId4" cstate="print"/>
          <a:stretch>
            <a:fillRect/>
          </a:stretch>
        </p:blipFill>
        <p:spPr>
          <a:xfrm>
            <a:off x="0" y="0"/>
            <a:ext cx="12191998" cy="318667"/>
          </a:xfrm>
          <a:prstGeom prst="rect">
            <a:avLst/>
          </a:prstGeom>
        </p:spPr>
      </p:pic>
      <p:grpSp>
        <p:nvGrpSpPr>
          <p:cNvPr id="7" name="object 7"/>
          <p:cNvGrpSpPr/>
          <p:nvPr/>
        </p:nvGrpSpPr>
        <p:grpSpPr>
          <a:xfrm>
            <a:off x="7279982" y="4929720"/>
            <a:ext cx="4912360" cy="1928495"/>
            <a:chOff x="7279982" y="4929720"/>
            <a:chExt cx="4912360" cy="1928495"/>
          </a:xfrm>
        </p:grpSpPr>
        <p:pic>
          <p:nvPicPr>
            <p:cNvPr id="8" name="object 8"/>
            <p:cNvPicPr/>
            <p:nvPr/>
          </p:nvPicPr>
          <p:blipFill>
            <a:blip r:embed="rId5" cstate="print"/>
            <a:stretch>
              <a:fillRect/>
            </a:stretch>
          </p:blipFill>
          <p:spPr>
            <a:xfrm>
              <a:off x="7279982" y="4929720"/>
              <a:ext cx="4912017" cy="1928279"/>
            </a:xfrm>
            <a:prstGeom prst="rect">
              <a:avLst/>
            </a:prstGeom>
          </p:spPr>
        </p:pic>
        <p:sp>
          <p:nvSpPr>
            <p:cNvPr id="9" name="object 9"/>
            <p:cNvSpPr/>
            <p:nvPr/>
          </p:nvSpPr>
          <p:spPr>
            <a:xfrm>
              <a:off x="9292368" y="5420867"/>
              <a:ext cx="2886075" cy="1437640"/>
            </a:xfrm>
            <a:custGeom>
              <a:avLst/>
              <a:gdLst/>
              <a:ahLst/>
              <a:cxnLst/>
              <a:rect l="l" t="t" r="r" b="b"/>
              <a:pathLst>
                <a:path w="2886075" h="1437640">
                  <a:moveTo>
                    <a:pt x="2885915" y="0"/>
                  </a:moveTo>
                  <a:lnTo>
                    <a:pt x="2844221" y="112509"/>
                  </a:lnTo>
                  <a:lnTo>
                    <a:pt x="2813756" y="169078"/>
                  </a:lnTo>
                  <a:lnTo>
                    <a:pt x="2778962" y="224955"/>
                  </a:lnTo>
                  <a:lnTo>
                    <a:pt x="2739916" y="280108"/>
                  </a:lnTo>
                  <a:lnTo>
                    <a:pt x="2696695" y="334505"/>
                  </a:lnTo>
                  <a:lnTo>
                    <a:pt x="2649375" y="388116"/>
                  </a:lnTo>
                  <a:lnTo>
                    <a:pt x="2598032" y="440907"/>
                  </a:lnTo>
                  <a:lnTo>
                    <a:pt x="2542743" y="492849"/>
                  </a:lnTo>
                  <a:lnTo>
                    <a:pt x="2513643" y="518491"/>
                  </a:lnTo>
                  <a:lnTo>
                    <a:pt x="2483585" y="543909"/>
                  </a:lnTo>
                  <a:lnTo>
                    <a:pt x="2452579" y="569098"/>
                  </a:lnTo>
                  <a:lnTo>
                    <a:pt x="2420634" y="594056"/>
                  </a:lnTo>
                  <a:lnTo>
                    <a:pt x="2387760" y="618777"/>
                  </a:lnTo>
                  <a:lnTo>
                    <a:pt x="2353967" y="643258"/>
                  </a:lnTo>
                  <a:lnTo>
                    <a:pt x="2319264" y="667495"/>
                  </a:lnTo>
                  <a:lnTo>
                    <a:pt x="2283661" y="691483"/>
                  </a:lnTo>
                  <a:lnTo>
                    <a:pt x="2247167" y="715220"/>
                  </a:lnTo>
                  <a:lnTo>
                    <a:pt x="2209791" y="738701"/>
                  </a:lnTo>
                  <a:lnTo>
                    <a:pt x="2171544" y="761923"/>
                  </a:lnTo>
                  <a:lnTo>
                    <a:pt x="2132436" y="784880"/>
                  </a:lnTo>
                  <a:lnTo>
                    <a:pt x="2092474" y="807570"/>
                  </a:lnTo>
                  <a:lnTo>
                    <a:pt x="2051670" y="829988"/>
                  </a:lnTo>
                  <a:lnTo>
                    <a:pt x="2010032" y="852130"/>
                  </a:lnTo>
                  <a:lnTo>
                    <a:pt x="1967571" y="873993"/>
                  </a:lnTo>
                  <a:lnTo>
                    <a:pt x="1924295" y="895572"/>
                  </a:lnTo>
                  <a:lnTo>
                    <a:pt x="1880215" y="916864"/>
                  </a:lnTo>
                  <a:lnTo>
                    <a:pt x="1835340" y="937865"/>
                  </a:lnTo>
                  <a:lnTo>
                    <a:pt x="1789680" y="958570"/>
                  </a:lnTo>
                  <a:lnTo>
                    <a:pt x="1743243" y="978976"/>
                  </a:lnTo>
                  <a:lnTo>
                    <a:pt x="1696041" y="999079"/>
                  </a:lnTo>
                  <a:lnTo>
                    <a:pt x="1648081" y="1018874"/>
                  </a:lnTo>
                  <a:lnTo>
                    <a:pt x="1599375" y="1038359"/>
                  </a:lnTo>
                  <a:lnTo>
                    <a:pt x="1549930" y="1057528"/>
                  </a:lnTo>
                  <a:lnTo>
                    <a:pt x="1499758" y="1076379"/>
                  </a:lnTo>
                  <a:lnTo>
                    <a:pt x="1448867" y="1094907"/>
                  </a:lnTo>
                  <a:lnTo>
                    <a:pt x="1397268" y="1113107"/>
                  </a:lnTo>
                  <a:lnTo>
                    <a:pt x="1344969" y="1130977"/>
                  </a:lnTo>
                  <a:lnTo>
                    <a:pt x="1291981" y="1148513"/>
                  </a:lnTo>
                  <a:lnTo>
                    <a:pt x="1238312" y="1165709"/>
                  </a:lnTo>
                  <a:lnTo>
                    <a:pt x="1183973" y="1182563"/>
                  </a:lnTo>
                  <a:lnTo>
                    <a:pt x="1128972" y="1199070"/>
                  </a:lnTo>
                  <a:lnTo>
                    <a:pt x="1073321" y="1215227"/>
                  </a:lnTo>
                  <a:lnTo>
                    <a:pt x="1017027" y="1231030"/>
                  </a:lnTo>
                  <a:lnTo>
                    <a:pt x="960101" y="1246474"/>
                  </a:lnTo>
                  <a:lnTo>
                    <a:pt x="902552" y="1261555"/>
                  </a:lnTo>
                  <a:lnTo>
                    <a:pt x="844391" y="1276271"/>
                  </a:lnTo>
                  <a:lnTo>
                    <a:pt x="785625" y="1290616"/>
                  </a:lnTo>
                  <a:lnTo>
                    <a:pt x="726266" y="1304587"/>
                  </a:lnTo>
                  <a:lnTo>
                    <a:pt x="666322" y="1318180"/>
                  </a:lnTo>
                  <a:lnTo>
                    <a:pt x="605804" y="1331390"/>
                  </a:lnTo>
                  <a:lnTo>
                    <a:pt x="544720" y="1344215"/>
                  </a:lnTo>
                  <a:lnTo>
                    <a:pt x="483080" y="1356650"/>
                  </a:lnTo>
                  <a:lnTo>
                    <a:pt x="420895" y="1368691"/>
                  </a:lnTo>
                  <a:lnTo>
                    <a:pt x="358172" y="1380334"/>
                  </a:lnTo>
                  <a:lnTo>
                    <a:pt x="294923" y="1391576"/>
                  </a:lnTo>
                  <a:lnTo>
                    <a:pt x="231156" y="1402412"/>
                  </a:lnTo>
                  <a:lnTo>
                    <a:pt x="166882" y="1412838"/>
                  </a:lnTo>
                  <a:lnTo>
                    <a:pt x="102109" y="1422850"/>
                  </a:lnTo>
                  <a:lnTo>
                    <a:pt x="36847" y="1432445"/>
                  </a:lnTo>
                  <a:lnTo>
                    <a:pt x="0" y="1437131"/>
                  </a:lnTo>
                  <a:lnTo>
                    <a:pt x="2885915" y="1437131"/>
                  </a:lnTo>
                  <a:lnTo>
                    <a:pt x="2885915" y="0"/>
                  </a:lnTo>
                  <a:close/>
                </a:path>
              </a:pathLst>
            </a:custGeom>
            <a:solidFill>
              <a:srgbClr val="FFFFFF"/>
            </a:solidFill>
          </p:spPr>
          <p:txBody>
            <a:bodyPr wrap="square" lIns="0" tIns="0" rIns="0" bIns="0" rtlCol="0"/>
            <a:lstStyle/>
            <a:p>
              <a:endParaRPr/>
            </a:p>
          </p:txBody>
        </p:sp>
        <p:pic>
          <p:nvPicPr>
            <p:cNvPr id="10" name="object 10"/>
            <p:cNvPicPr/>
            <p:nvPr/>
          </p:nvPicPr>
          <p:blipFill>
            <a:blip r:embed="rId6" cstate="print"/>
            <a:stretch>
              <a:fillRect/>
            </a:stretch>
          </p:blipFill>
          <p:spPr>
            <a:xfrm>
              <a:off x="10661903" y="6156959"/>
              <a:ext cx="1405127" cy="638543"/>
            </a:xfrm>
            <a:prstGeom prst="rect">
              <a:avLst/>
            </a:prstGeom>
          </p:spPr>
        </p:pic>
      </p:grpSp>
      <p:sp>
        <p:nvSpPr>
          <p:cNvPr id="11" name="object 11"/>
          <p:cNvSpPr txBox="1">
            <a:spLocks noGrp="1"/>
          </p:cNvSpPr>
          <p:nvPr>
            <p:ph type="title"/>
          </p:nvPr>
        </p:nvSpPr>
        <p:spPr>
          <a:xfrm>
            <a:off x="5313850" y="908699"/>
            <a:ext cx="2077550" cy="443070"/>
          </a:xfrm>
          <a:prstGeom prst="rect">
            <a:avLst/>
          </a:prstGeom>
        </p:spPr>
        <p:txBody>
          <a:bodyPr vert="horz" wrap="square" lIns="0" tIns="12065" rIns="0" bIns="0" rtlCol="0">
            <a:spAutoFit/>
          </a:bodyPr>
          <a:lstStyle/>
          <a:p>
            <a:pPr marL="12700">
              <a:lnSpc>
                <a:spcPct val="100000"/>
              </a:lnSpc>
              <a:spcBef>
                <a:spcPts val="95"/>
              </a:spcBef>
            </a:pPr>
            <a:r>
              <a:rPr lang="en-US" sz="2800" b="1" i="1" spc="-10" dirty="0">
                <a:solidFill>
                  <a:srgbClr val="FFFFFF"/>
                </a:solidFill>
                <a:latin typeface="Cambria"/>
                <a:cs typeface="Cambria"/>
              </a:rPr>
              <a:t>AQUAVIEW</a:t>
            </a:r>
            <a:endParaRPr sz="2800" dirty="0">
              <a:latin typeface="Cambria"/>
              <a:cs typeface="Cambria"/>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1275"/>
              </a:lnSpc>
            </a:pPr>
            <a:r>
              <a:rPr dirty="0"/>
              <a:t>National</a:t>
            </a:r>
            <a:r>
              <a:rPr spc="-25" dirty="0"/>
              <a:t> </a:t>
            </a:r>
            <a:r>
              <a:rPr dirty="0"/>
              <a:t>Oceanic</a:t>
            </a:r>
            <a:r>
              <a:rPr spc="15" dirty="0"/>
              <a:t> </a:t>
            </a:r>
            <a:r>
              <a:rPr dirty="0"/>
              <a:t>and</a:t>
            </a:r>
            <a:r>
              <a:rPr spc="-10" dirty="0"/>
              <a:t> </a:t>
            </a:r>
            <a:r>
              <a:rPr dirty="0"/>
              <a:t>Atmospheric</a:t>
            </a:r>
            <a:r>
              <a:rPr spc="-20" dirty="0"/>
              <a:t> </a:t>
            </a:r>
            <a:r>
              <a:rPr dirty="0"/>
              <a:t>Administration</a:t>
            </a:r>
            <a:r>
              <a:rPr spc="250" dirty="0"/>
              <a:t> </a:t>
            </a:r>
            <a:r>
              <a:rPr dirty="0">
                <a:latin typeface="Cambria Math"/>
                <a:cs typeface="Cambria Math"/>
              </a:rPr>
              <a:t>⎸</a:t>
            </a:r>
            <a:r>
              <a:rPr dirty="0"/>
              <a:t>National</a:t>
            </a:r>
            <a:r>
              <a:rPr spc="-15" dirty="0"/>
              <a:t> </a:t>
            </a:r>
            <a:r>
              <a:rPr dirty="0"/>
              <a:t>Centers</a:t>
            </a:r>
            <a:r>
              <a:rPr spc="-20" dirty="0"/>
              <a:t> </a:t>
            </a:r>
            <a:r>
              <a:rPr dirty="0"/>
              <a:t>for</a:t>
            </a:r>
            <a:r>
              <a:rPr spc="-5" dirty="0"/>
              <a:t> </a:t>
            </a:r>
            <a:r>
              <a:rPr dirty="0"/>
              <a:t>Environmental</a:t>
            </a:r>
            <a:r>
              <a:rPr spc="-25" dirty="0"/>
              <a:t> </a:t>
            </a:r>
            <a:r>
              <a:rPr spc="-10" dirty="0"/>
              <a:t>Information</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spc="-25" dirty="0"/>
              <a:t>6</a:t>
            </a:fld>
            <a:endParaRPr spc="-25" dirty="0"/>
          </a:p>
        </p:txBody>
      </p:sp>
      <p:sp>
        <p:nvSpPr>
          <p:cNvPr id="12" name="object 12"/>
          <p:cNvSpPr txBox="1"/>
          <p:nvPr/>
        </p:nvSpPr>
        <p:spPr>
          <a:xfrm>
            <a:off x="1621198" y="1336942"/>
            <a:ext cx="8297545" cy="2846933"/>
          </a:xfrm>
          <a:prstGeom prst="rect">
            <a:avLst/>
          </a:prstGeom>
        </p:spPr>
        <p:txBody>
          <a:bodyPr vert="horz" wrap="square" lIns="0" tIns="12700" rIns="0" bIns="0" rtlCol="0">
            <a:spAutoFit/>
          </a:bodyPr>
          <a:lstStyle/>
          <a:p>
            <a:pPr marL="393065" indent="-342900" algn="l">
              <a:lnSpc>
                <a:spcPct val="100000"/>
              </a:lnSpc>
              <a:spcBef>
                <a:spcPts val="100"/>
              </a:spcBef>
              <a:buFont typeface="Arial" panose="020B0604020202020204" pitchFamily="34" charset="0"/>
              <a:buChar char="•"/>
            </a:pPr>
            <a:r>
              <a:rPr lang="en-US" sz="2000" dirty="0">
                <a:solidFill>
                  <a:schemeClr val="bg1"/>
                </a:solidFill>
                <a:latin typeface="Cambria"/>
                <a:cs typeface="Cambria"/>
              </a:rPr>
              <a:t>Set of Python Applications/MongoDB for metadata storage coupled with federated cloud-based data</a:t>
            </a:r>
          </a:p>
          <a:p>
            <a:pPr marL="393065" indent="-342900" algn="l">
              <a:lnSpc>
                <a:spcPct val="100000"/>
              </a:lnSpc>
              <a:spcBef>
                <a:spcPts val="100"/>
              </a:spcBef>
              <a:buFont typeface="Arial" panose="020B0604020202020204" pitchFamily="34" charset="0"/>
              <a:buChar char="•"/>
            </a:pPr>
            <a:r>
              <a:rPr lang="en-US" sz="2000" dirty="0">
                <a:solidFill>
                  <a:schemeClr val="bg1"/>
                </a:solidFill>
                <a:latin typeface="Cambria"/>
                <a:cs typeface="Cambria"/>
              </a:rPr>
              <a:t>Collects and merges metadata from current operations or previously generated data</a:t>
            </a:r>
          </a:p>
          <a:p>
            <a:pPr marL="393065" indent="-342900" algn="l">
              <a:lnSpc>
                <a:spcPct val="100000"/>
              </a:lnSpc>
              <a:spcBef>
                <a:spcPts val="100"/>
              </a:spcBef>
              <a:buFont typeface="Arial" panose="020B0604020202020204" pitchFamily="34" charset="0"/>
              <a:buChar char="•"/>
            </a:pPr>
            <a:r>
              <a:rPr lang="en-US" sz="2000" dirty="0">
                <a:solidFill>
                  <a:schemeClr val="bg1"/>
                </a:solidFill>
                <a:latin typeface="Cambria"/>
                <a:cs typeface="Cambria"/>
              </a:rPr>
              <a:t>Can provide at or near-real-time support for data collections</a:t>
            </a:r>
          </a:p>
          <a:p>
            <a:pPr marL="393065" indent="-342900" algn="l">
              <a:lnSpc>
                <a:spcPct val="100000"/>
              </a:lnSpc>
              <a:spcBef>
                <a:spcPts val="100"/>
              </a:spcBef>
              <a:buFont typeface="Arial" panose="020B0604020202020204" pitchFamily="34" charset="0"/>
              <a:buChar char="•"/>
            </a:pPr>
            <a:r>
              <a:rPr lang="en-US" sz="2000" dirty="0">
                <a:solidFill>
                  <a:schemeClr val="bg1"/>
                </a:solidFill>
                <a:latin typeface="Cambria"/>
                <a:cs typeface="Cambria"/>
              </a:rPr>
              <a:t>Has API system to enable access from outside organizations with ability to limit data access via “tags” on specific datasets/types/etc.</a:t>
            </a:r>
          </a:p>
          <a:p>
            <a:pPr marL="1260475" indent="-339725" algn="l">
              <a:lnSpc>
                <a:spcPct val="100000"/>
              </a:lnSpc>
              <a:spcBef>
                <a:spcPts val="100"/>
              </a:spcBef>
              <a:buFont typeface="Arial" panose="020B0604020202020204" pitchFamily="34" charset="0"/>
              <a:buChar char="•"/>
            </a:pPr>
            <a:r>
              <a:rPr lang="en-US" sz="2000" dirty="0">
                <a:solidFill>
                  <a:schemeClr val="bg1"/>
                </a:solidFill>
                <a:latin typeface="Cambria"/>
                <a:cs typeface="Cambria"/>
              </a:rPr>
              <a:t>Can enable purpose-built applications from database</a:t>
            </a:r>
          </a:p>
          <a:p>
            <a:pPr marL="393065" indent="-342900" algn="l">
              <a:lnSpc>
                <a:spcPct val="100000"/>
              </a:lnSpc>
              <a:spcBef>
                <a:spcPts val="100"/>
              </a:spcBef>
              <a:buFont typeface="Arial" panose="020B0604020202020204" pitchFamily="34" charset="0"/>
              <a:buChar char="•"/>
            </a:pPr>
            <a:endParaRPr sz="2000" dirty="0">
              <a:solidFill>
                <a:schemeClr val="bg1"/>
              </a:solidFill>
              <a:latin typeface="Cambria"/>
              <a:cs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3054"/>
          </a:solidFill>
        </p:spPr>
        <p:txBody>
          <a:bodyPr wrap="square" lIns="0" tIns="0" rIns="0" bIns="0" rtlCol="0"/>
          <a:lstStyle/>
          <a:p>
            <a:pPr algn="l" rtl="0"/>
            <a:endParaRPr/>
          </a:p>
        </p:txBody>
      </p:sp>
      <p:grpSp>
        <p:nvGrpSpPr>
          <p:cNvPr id="3" name="object 3"/>
          <p:cNvGrpSpPr/>
          <p:nvPr/>
        </p:nvGrpSpPr>
        <p:grpSpPr>
          <a:xfrm>
            <a:off x="0" y="6111240"/>
            <a:ext cx="11658600" cy="746760"/>
            <a:chOff x="0" y="6111240"/>
            <a:chExt cx="11658600" cy="746760"/>
          </a:xfrm>
        </p:grpSpPr>
        <p:pic>
          <p:nvPicPr>
            <p:cNvPr id="4" name="object 4"/>
            <p:cNvPicPr/>
            <p:nvPr/>
          </p:nvPicPr>
          <p:blipFill>
            <a:blip r:embed="rId2" cstate="print"/>
            <a:stretch>
              <a:fillRect/>
            </a:stretch>
          </p:blipFill>
          <p:spPr>
            <a:xfrm>
              <a:off x="0" y="6420612"/>
              <a:ext cx="11658598" cy="437388"/>
            </a:xfrm>
            <a:prstGeom prst="rect">
              <a:avLst/>
            </a:prstGeom>
          </p:spPr>
        </p:pic>
        <p:pic>
          <p:nvPicPr>
            <p:cNvPr id="5" name="object 5"/>
            <p:cNvPicPr/>
            <p:nvPr/>
          </p:nvPicPr>
          <p:blipFill>
            <a:blip r:embed="rId3" cstate="print"/>
            <a:stretch>
              <a:fillRect/>
            </a:stretch>
          </p:blipFill>
          <p:spPr>
            <a:xfrm>
              <a:off x="108204" y="6111240"/>
              <a:ext cx="667512" cy="667512"/>
            </a:xfrm>
            <a:prstGeom prst="rect">
              <a:avLst/>
            </a:prstGeom>
          </p:spPr>
        </p:pic>
      </p:grpSp>
      <p:pic>
        <p:nvPicPr>
          <p:cNvPr id="6" name="object 6"/>
          <p:cNvPicPr/>
          <p:nvPr/>
        </p:nvPicPr>
        <p:blipFill>
          <a:blip r:embed="rId4" cstate="print"/>
          <a:stretch>
            <a:fillRect/>
          </a:stretch>
        </p:blipFill>
        <p:spPr>
          <a:xfrm>
            <a:off x="0" y="0"/>
            <a:ext cx="12191998" cy="318667"/>
          </a:xfrm>
          <a:prstGeom prst="rect">
            <a:avLst/>
          </a:prstGeom>
        </p:spPr>
      </p:pic>
      <p:grpSp>
        <p:nvGrpSpPr>
          <p:cNvPr id="7" name="object 7"/>
          <p:cNvGrpSpPr/>
          <p:nvPr/>
        </p:nvGrpSpPr>
        <p:grpSpPr>
          <a:xfrm>
            <a:off x="7279982" y="4929720"/>
            <a:ext cx="4912360" cy="1928495"/>
            <a:chOff x="7279982" y="4929720"/>
            <a:chExt cx="4912360" cy="1928495"/>
          </a:xfrm>
        </p:grpSpPr>
        <p:pic>
          <p:nvPicPr>
            <p:cNvPr id="8" name="object 8"/>
            <p:cNvPicPr/>
            <p:nvPr/>
          </p:nvPicPr>
          <p:blipFill>
            <a:blip r:embed="rId5" cstate="print"/>
            <a:stretch>
              <a:fillRect/>
            </a:stretch>
          </p:blipFill>
          <p:spPr>
            <a:xfrm>
              <a:off x="7279982" y="4929720"/>
              <a:ext cx="4912017" cy="1928279"/>
            </a:xfrm>
            <a:prstGeom prst="rect">
              <a:avLst/>
            </a:prstGeom>
          </p:spPr>
        </p:pic>
        <p:sp>
          <p:nvSpPr>
            <p:cNvPr id="9" name="object 9"/>
            <p:cNvSpPr/>
            <p:nvPr/>
          </p:nvSpPr>
          <p:spPr>
            <a:xfrm>
              <a:off x="9292368" y="5420867"/>
              <a:ext cx="2886075" cy="1437640"/>
            </a:xfrm>
            <a:custGeom>
              <a:avLst/>
              <a:gdLst/>
              <a:ahLst/>
              <a:cxnLst/>
              <a:rect l="l" t="t" r="r" b="b"/>
              <a:pathLst>
                <a:path w="2886075" h="1437640">
                  <a:moveTo>
                    <a:pt x="2885915" y="0"/>
                  </a:moveTo>
                  <a:lnTo>
                    <a:pt x="2844221" y="112509"/>
                  </a:lnTo>
                  <a:lnTo>
                    <a:pt x="2813756" y="169078"/>
                  </a:lnTo>
                  <a:lnTo>
                    <a:pt x="2778962" y="224955"/>
                  </a:lnTo>
                  <a:lnTo>
                    <a:pt x="2739916" y="280108"/>
                  </a:lnTo>
                  <a:lnTo>
                    <a:pt x="2696695" y="334505"/>
                  </a:lnTo>
                  <a:lnTo>
                    <a:pt x="2649375" y="388116"/>
                  </a:lnTo>
                  <a:lnTo>
                    <a:pt x="2598032" y="440907"/>
                  </a:lnTo>
                  <a:lnTo>
                    <a:pt x="2542743" y="492849"/>
                  </a:lnTo>
                  <a:lnTo>
                    <a:pt x="2513643" y="518491"/>
                  </a:lnTo>
                  <a:lnTo>
                    <a:pt x="2483585" y="543909"/>
                  </a:lnTo>
                  <a:lnTo>
                    <a:pt x="2452579" y="569098"/>
                  </a:lnTo>
                  <a:lnTo>
                    <a:pt x="2420634" y="594056"/>
                  </a:lnTo>
                  <a:lnTo>
                    <a:pt x="2387760" y="618777"/>
                  </a:lnTo>
                  <a:lnTo>
                    <a:pt x="2353967" y="643258"/>
                  </a:lnTo>
                  <a:lnTo>
                    <a:pt x="2319264" y="667495"/>
                  </a:lnTo>
                  <a:lnTo>
                    <a:pt x="2283661" y="691483"/>
                  </a:lnTo>
                  <a:lnTo>
                    <a:pt x="2247167" y="715220"/>
                  </a:lnTo>
                  <a:lnTo>
                    <a:pt x="2209791" y="738701"/>
                  </a:lnTo>
                  <a:lnTo>
                    <a:pt x="2171544" y="761923"/>
                  </a:lnTo>
                  <a:lnTo>
                    <a:pt x="2132436" y="784880"/>
                  </a:lnTo>
                  <a:lnTo>
                    <a:pt x="2092474" y="807570"/>
                  </a:lnTo>
                  <a:lnTo>
                    <a:pt x="2051670" y="829988"/>
                  </a:lnTo>
                  <a:lnTo>
                    <a:pt x="2010032" y="852130"/>
                  </a:lnTo>
                  <a:lnTo>
                    <a:pt x="1967571" y="873993"/>
                  </a:lnTo>
                  <a:lnTo>
                    <a:pt x="1924295" y="895572"/>
                  </a:lnTo>
                  <a:lnTo>
                    <a:pt x="1880215" y="916864"/>
                  </a:lnTo>
                  <a:lnTo>
                    <a:pt x="1835340" y="937865"/>
                  </a:lnTo>
                  <a:lnTo>
                    <a:pt x="1789680" y="958570"/>
                  </a:lnTo>
                  <a:lnTo>
                    <a:pt x="1743243" y="978976"/>
                  </a:lnTo>
                  <a:lnTo>
                    <a:pt x="1696041" y="999079"/>
                  </a:lnTo>
                  <a:lnTo>
                    <a:pt x="1648081" y="1018874"/>
                  </a:lnTo>
                  <a:lnTo>
                    <a:pt x="1599375" y="1038359"/>
                  </a:lnTo>
                  <a:lnTo>
                    <a:pt x="1549930" y="1057528"/>
                  </a:lnTo>
                  <a:lnTo>
                    <a:pt x="1499758" y="1076379"/>
                  </a:lnTo>
                  <a:lnTo>
                    <a:pt x="1448867" y="1094907"/>
                  </a:lnTo>
                  <a:lnTo>
                    <a:pt x="1397268" y="1113107"/>
                  </a:lnTo>
                  <a:lnTo>
                    <a:pt x="1344969" y="1130977"/>
                  </a:lnTo>
                  <a:lnTo>
                    <a:pt x="1291981" y="1148513"/>
                  </a:lnTo>
                  <a:lnTo>
                    <a:pt x="1238312" y="1165709"/>
                  </a:lnTo>
                  <a:lnTo>
                    <a:pt x="1183973" y="1182563"/>
                  </a:lnTo>
                  <a:lnTo>
                    <a:pt x="1128972" y="1199070"/>
                  </a:lnTo>
                  <a:lnTo>
                    <a:pt x="1073321" y="1215227"/>
                  </a:lnTo>
                  <a:lnTo>
                    <a:pt x="1017027" y="1231030"/>
                  </a:lnTo>
                  <a:lnTo>
                    <a:pt x="960101" y="1246474"/>
                  </a:lnTo>
                  <a:lnTo>
                    <a:pt x="902552" y="1261555"/>
                  </a:lnTo>
                  <a:lnTo>
                    <a:pt x="844391" y="1276271"/>
                  </a:lnTo>
                  <a:lnTo>
                    <a:pt x="785625" y="1290616"/>
                  </a:lnTo>
                  <a:lnTo>
                    <a:pt x="726266" y="1304587"/>
                  </a:lnTo>
                  <a:lnTo>
                    <a:pt x="666322" y="1318180"/>
                  </a:lnTo>
                  <a:lnTo>
                    <a:pt x="605804" y="1331390"/>
                  </a:lnTo>
                  <a:lnTo>
                    <a:pt x="544720" y="1344215"/>
                  </a:lnTo>
                  <a:lnTo>
                    <a:pt x="483080" y="1356650"/>
                  </a:lnTo>
                  <a:lnTo>
                    <a:pt x="420895" y="1368691"/>
                  </a:lnTo>
                  <a:lnTo>
                    <a:pt x="358172" y="1380334"/>
                  </a:lnTo>
                  <a:lnTo>
                    <a:pt x="294923" y="1391576"/>
                  </a:lnTo>
                  <a:lnTo>
                    <a:pt x="231156" y="1402412"/>
                  </a:lnTo>
                  <a:lnTo>
                    <a:pt x="166882" y="1412838"/>
                  </a:lnTo>
                  <a:lnTo>
                    <a:pt x="102109" y="1422850"/>
                  </a:lnTo>
                  <a:lnTo>
                    <a:pt x="36847" y="1432445"/>
                  </a:lnTo>
                  <a:lnTo>
                    <a:pt x="0" y="1437131"/>
                  </a:lnTo>
                  <a:lnTo>
                    <a:pt x="2885915" y="1437131"/>
                  </a:lnTo>
                  <a:lnTo>
                    <a:pt x="2885915" y="0"/>
                  </a:lnTo>
                  <a:close/>
                </a:path>
              </a:pathLst>
            </a:custGeom>
            <a:solidFill>
              <a:srgbClr val="FFFFFF"/>
            </a:solidFill>
          </p:spPr>
          <p:txBody>
            <a:bodyPr wrap="square" lIns="0" tIns="0" rIns="0" bIns="0" rtlCol="0"/>
            <a:lstStyle/>
            <a:p>
              <a:endParaRPr/>
            </a:p>
          </p:txBody>
        </p:sp>
        <p:pic>
          <p:nvPicPr>
            <p:cNvPr id="10" name="object 10"/>
            <p:cNvPicPr/>
            <p:nvPr/>
          </p:nvPicPr>
          <p:blipFill>
            <a:blip r:embed="rId6" cstate="print"/>
            <a:stretch>
              <a:fillRect/>
            </a:stretch>
          </p:blipFill>
          <p:spPr>
            <a:xfrm>
              <a:off x="10661903" y="6156959"/>
              <a:ext cx="1405127" cy="638543"/>
            </a:xfrm>
            <a:prstGeom prst="rect">
              <a:avLst/>
            </a:prstGeom>
          </p:spPr>
        </p:pic>
      </p:grpSp>
      <p:sp>
        <p:nvSpPr>
          <p:cNvPr id="11" name="object 11"/>
          <p:cNvSpPr txBox="1">
            <a:spLocks noGrp="1"/>
          </p:cNvSpPr>
          <p:nvPr>
            <p:ph type="title"/>
          </p:nvPr>
        </p:nvSpPr>
        <p:spPr>
          <a:xfrm>
            <a:off x="3200400" y="417075"/>
            <a:ext cx="5943600" cy="873957"/>
          </a:xfrm>
          <a:prstGeom prst="rect">
            <a:avLst/>
          </a:prstGeom>
        </p:spPr>
        <p:txBody>
          <a:bodyPr vert="horz" wrap="square" lIns="0" tIns="12065" rIns="0" bIns="0" rtlCol="0">
            <a:spAutoFit/>
          </a:bodyPr>
          <a:lstStyle/>
          <a:p>
            <a:pPr marL="12700" algn="ctr">
              <a:lnSpc>
                <a:spcPct val="100000"/>
              </a:lnSpc>
              <a:spcBef>
                <a:spcPts val="95"/>
              </a:spcBef>
            </a:pPr>
            <a:r>
              <a:rPr lang="en-US" sz="2800" b="1" i="1" spc="-10" dirty="0">
                <a:solidFill>
                  <a:srgbClr val="FFFFFF"/>
                </a:solidFill>
                <a:latin typeface="Cambria"/>
                <a:cs typeface="Cambria"/>
              </a:rPr>
              <a:t>Data Assembly Hub </a:t>
            </a:r>
            <a:br>
              <a:rPr lang="en-US" sz="2800" b="1" i="1" spc="-10" dirty="0">
                <a:solidFill>
                  <a:srgbClr val="FFFFFF"/>
                </a:solidFill>
                <a:latin typeface="Cambria"/>
                <a:cs typeface="Cambria"/>
              </a:rPr>
            </a:br>
            <a:r>
              <a:rPr lang="en-US" sz="2800" b="1" i="1" spc="-10" dirty="0">
                <a:solidFill>
                  <a:srgbClr val="FFFFFF"/>
                </a:solidFill>
                <a:latin typeface="Cambria"/>
                <a:cs typeface="Cambria"/>
              </a:rPr>
              <a:t>(Development starting Fall 2023)</a:t>
            </a:r>
            <a:endParaRPr sz="2800" dirty="0">
              <a:latin typeface="Cambria"/>
              <a:cs typeface="Cambria"/>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1275"/>
              </a:lnSpc>
            </a:pPr>
            <a:r>
              <a:rPr dirty="0"/>
              <a:t>National</a:t>
            </a:r>
            <a:r>
              <a:rPr spc="-25" dirty="0"/>
              <a:t> </a:t>
            </a:r>
            <a:r>
              <a:rPr dirty="0"/>
              <a:t>Oceanic</a:t>
            </a:r>
            <a:r>
              <a:rPr spc="15" dirty="0"/>
              <a:t> </a:t>
            </a:r>
            <a:r>
              <a:rPr dirty="0"/>
              <a:t>and</a:t>
            </a:r>
            <a:r>
              <a:rPr spc="-10" dirty="0"/>
              <a:t> </a:t>
            </a:r>
            <a:r>
              <a:rPr dirty="0"/>
              <a:t>Atmospheric</a:t>
            </a:r>
            <a:r>
              <a:rPr spc="-20" dirty="0"/>
              <a:t> </a:t>
            </a:r>
            <a:r>
              <a:rPr dirty="0"/>
              <a:t>Administration</a:t>
            </a:r>
            <a:r>
              <a:rPr spc="250" dirty="0"/>
              <a:t> </a:t>
            </a:r>
            <a:r>
              <a:rPr dirty="0">
                <a:latin typeface="Cambria Math"/>
                <a:cs typeface="Cambria Math"/>
              </a:rPr>
              <a:t>⎸</a:t>
            </a:r>
            <a:r>
              <a:rPr dirty="0"/>
              <a:t>National</a:t>
            </a:r>
            <a:r>
              <a:rPr spc="-15" dirty="0"/>
              <a:t> </a:t>
            </a:r>
            <a:r>
              <a:rPr dirty="0"/>
              <a:t>Centers</a:t>
            </a:r>
            <a:r>
              <a:rPr spc="-20" dirty="0"/>
              <a:t> </a:t>
            </a:r>
            <a:r>
              <a:rPr dirty="0"/>
              <a:t>for</a:t>
            </a:r>
            <a:r>
              <a:rPr spc="-5" dirty="0"/>
              <a:t> </a:t>
            </a:r>
            <a:r>
              <a:rPr dirty="0"/>
              <a:t>Environmental</a:t>
            </a:r>
            <a:r>
              <a:rPr spc="-25" dirty="0"/>
              <a:t> </a:t>
            </a:r>
            <a:r>
              <a:rPr spc="-10" dirty="0"/>
              <a:t>Information</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spc="-25" dirty="0"/>
              <a:t>7</a:t>
            </a:fld>
            <a:endParaRPr spc="-25" dirty="0"/>
          </a:p>
        </p:txBody>
      </p:sp>
      <p:sp>
        <p:nvSpPr>
          <p:cNvPr id="12" name="object 12"/>
          <p:cNvSpPr txBox="1"/>
          <p:nvPr/>
        </p:nvSpPr>
        <p:spPr>
          <a:xfrm>
            <a:off x="1621198" y="1336942"/>
            <a:ext cx="8297545" cy="2859757"/>
          </a:xfrm>
          <a:prstGeom prst="rect">
            <a:avLst/>
          </a:prstGeom>
        </p:spPr>
        <p:txBody>
          <a:bodyPr vert="horz" wrap="square" lIns="0" tIns="12700" rIns="0" bIns="0" rtlCol="0">
            <a:spAutoFit/>
          </a:bodyPr>
          <a:lstStyle/>
          <a:p>
            <a:pPr marL="393065" indent="-342900" algn="l">
              <a:lnSpc>
                <a:spcPct val="100000"/>
              </a:lnSpc>
              <a:spcBef>
                <a:spcPts val="100"/>
              </a:spcBef>
              <a:buFont typeface="Arial" panose="020B0604020202020204" pitchFamily="34" charset="0"/>
              <a:buChar char="•"/>
            </a:pPr>
            <a:r>
              <a:rPr lang="en-US" sz="2000" dirty="0">
                <a:solidFill>
                  <a:schemeClr val="bg1"/>
                </a:solidFill>
                <a:latin typeface="Cambria"/>
                <a:cs typeface="Cambria"/>
              </a:rPr>
              <a:t>Will provide for automated metadata extraction</a:t>
            </a:r>
          </a:p>
          <a:p>
            <a:pPr marL="393065" indent="-342900" algn="l">
              <a:lnSpc>
                <a:spcPct val="100000"/>
              </a:lnSpc>
              <a:spcBef>
                <a:spcPts val="100"/>
              </a:spcBef>
              <a:buFont typeface="Arial" panose="020B0604020202020204" pitchFamily="34" charset="0"/>
              <a:buChar char="•"/>
            </a:pPr>
            <a:r>
              <a:rPr lang="en-US" sz="2000" dirty="0">
                <a:solidFill>
                  <a:schemeClr val="bg1"/>
                </a:solidFill>
                <a:latin typeface="Cambria"/>
                <a:cs typeface="Cambria"/>
              </a:rPr>
              <a:t>Reproducible data pipelines (including data transformations, etc.) for report generation or other analyses</a:t>
            </a:r>
          </a:p>
          <a:p>
            <a:pPr marL="392113" lvl="8" indent="471488" algn="l">
              <a:spcBef>
                <a:spcPts val="100"/>
              </a:spcBef>
              <a:buFont typeface="Arial" panose="020B0604020202020204" pitchFamily="34" charset="0"/>
              <a:buChar char="•"/>
            </a:pPr>
            <a:r>
              <a:rPr lang="en-US" sz="2000" dirty="0">
                <a:solidFill>
                  <a:schemeClr val="bg1"/>
                </a:solidFill>
                <a:latin typeface="Cambria"/>
                <a:cs typeface="Cambria"/>
              </a:rPr>
              <a:t>Git style change tracking to lower storage overhead</a:t>
            </a:r>
          </a:p>
          <a:p>
            <a:pPr marL="393065" indent="-342900" algn="l">
              <a:lnSpc>
                <a:spcPct val="100000"/>
              </a:lnSpc>
              <a:spcBef>
                <a:spcPts val="100"/>
              </a:spcBef>
              <a:buFont typeface="Arial" panose="020B0604020202020204" pitchFamily="34" charset="0"/>
              <a:buChar char="•"/>
            </a:pPr>
            <a:r>
              <a:rPr lang="en-US" sz="2000" dirty="0">
                <a:solidFill>
                  <a:schemeClr val="bg1"/>
                </a:solidFill>
                <a:latin typeface="Cambria"/>
                <a:cs typeface="Cambria"/>
              </a:rPr>
              <a:t>Formats/QC metadata for joining into the larger data system </a:t>
            </a:r>
          </a:p>
          <a:p>
            <a:pPr marL="393065" indent="-342900" algn="l">
              <a:lnSpc>
                <a:spcPct val="100000"/>
              </a:lnSpc>
              <a:spcBef>
                <a:spcPts val="100"/>
              </a:spcBef>
              <a:buFont typeface="Arial" panose="020B0604020202020204" pitchFamily="34" charset="0"/>
              <a:buChar char="•"/>
            </a:pPr>
            <a:r>
              <a:rPr lang="en-US" sz="2000" dirty="0">
                <a:solidFill>
                  <a:schemeClr val="bg1"/>
                </a:solidFill>
                <a:latin typeface="Cambria"/>
                <a:cs typeface="Cambria"/>
              </a:rPr>
              <a:t>Data access can be controlled via “tags” within the data system </a:t>
            </a:r>
          </a:p>
          <a:p>
            <a:pPr marL="393065" indent="-342900" algn="l">
              <a:lnSpc>
                <a:spcPct val="100000"/>
              </a:lnSpc>
              <a:spcBef>
                <a:spcPts val="100"/>
              </a:spcBef>
              <a:buFont typeface="Arial" panose="020B0604020202020204" pitchFamily="34" charset="0"/>
              <a:buChar char="•"/>
            </a:pPr>
            <a:r>
              <a:rPr lang="en-US" sz="2000" dirty="0">
                <a:solidFill>
                  <a:schemeClr val="bg1"/>
                </a:solidFill>
                <a:latin typeface="Cambria"/>
                <a:cs typeface="Cambria"/>
              </a:rPr>
              <a:t>Works with AQUAVIEW API system</a:t>
            </a:r>
          </a:p>
          <a:p>
            <a:pPr marL="1260475" indent="-339725" algn="l">
              <a:lnSpc>
                <a:spcPct val="100000"/>
              </a:lnSpc>
              <a:spcBef>
                <a:spcPts val="100"/>
              </a:spcBef>
              <a:buFont typeface="Arial" panose="020B0604020202020204" pitchFamily="34" charset="0"/>
              <a:buChar char="•"/>
            </a:pPr>
            <a:r>
              <a:rPr lang="en-US" sz="2000" dirty="0">
                <a:solidFill>
                  <a:schemeClr val="bg1"/>
                </a:solidFill>
                <a:latin typeface="Cambria"/>
                <a:cs typeface="Cambria"/>
              </a:rPr>
              <a:t>Will allow for custom archive format script development for automation of archiving data</a:t>
            </a:r>
            <a:endParaRPr sz="2000" dirty="0">
              <a:solidFill>
                <a:schemeClr val="bg1"/>
              </a:solidFill>
              <a:latin typeface="Cambria"/>
              <a:cs typeface="Cambria"/>
            </a:endParaRPr>
          </a:p>
        </p:txBody>
      </p:sp>
    </p:spTree>
    <p:extLst>
      <p:ext uri="{BB962C8B-B14F-4D97-AF65-F5344CB8AC3E}">
        <p14:creationId xmlns:p14="http://schemas.microsoft.com/office/powerpoint/2010/main" val="2763758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5325" y="273536"/>
            <a:ext cx="11341614" cy="612988"/>
          </a:xfrm>
          <a:prstGeom prst="rect">
            <a:avLst/>
          </a:prstGeom>
        </p:spPr>
        <p:txBody>
          <a:bodyPr vert="horz" wrap="square" lIns="0" tIns="12700" rIns="0" bIns="0" rtlCol="0">
            <a:spAutoFit/>
          </a:bodyPr>
          <a:lstStyle/>
          <a:p>
            <a:pPr marL="4631690">
              <a:lnSpc>
                <a:spcPct val="100000"/>
              </a:lnSpc>
              <a:spcBef>
                <a:spcPts val="100"/>
              </a:spcBef>
            </a:pPr>
            <a:r>
              <a:rPr lang="en-US" sz="3900" b="1" spc="-10" dirty="0">
                <a:solidFill>
                  <a:srgbClr val="2F7AF3"/>
                </a:solidFill>
                <a:latin typeface="Calibri"/>
                <a:cs typeface="Calibri"/>
              </a:rPr>
              <a:t>Initial </a:t>
            </a:r>
            <a:r>
              <a:rPr sz="3900" b="1" spc="-10" dirty="0">
                <a:solidFill>
                  <a:srgbClr val="2F7AF3"/>
                </a:solidFill>
                <a:latin typeface="Calibri"/>
                <a:cs typeface="Calibri"/>
              </a:rPr>
              <a:t>Outcomes</a:t>
            </a:r>
            <a:endParaRPr sz="3900" dirty="0">
              <a:latin typeface="Calibri"/>
              <a:cs typeface="Calibri"/>
            </a:endParaRPr>
          </a:p>
        </p:txBody>
      </p:sp>
      <p:sp>
        <p:nvSpPr>
          <p:cNvPr id="3" name="object 3"/>
          <p:cNvSpPr txBox="1"/>
          <p:nvPr/>
        </p:nvSpPr>
        <p:spPr>
          <a:xfrm>
            <a:off x="772900" y="1287658"/>
            <a:ext cx="10234930" cy="5876865"/>
          </a:xfrm>
          <a:prstGeom prst="rect">
            <a:avLst/>
          </a:prstGeom>
        </p:spPr>
        <p:txBody>
          <a:bodyPr vert="horz" wrap="square" lIns="0" tIns="12700" rIns="0" bIns="0" rtlCol="0">
            <a:spAutoFit/>
          </a:bodyPr>
          <a:lstStyle/>
          <a:p>
            <a:pPr marL="12700" marR="115570">
              <a:lnSpc>
                <a:spcPct val="114799"/>
              </a:lnSpc>
              <a:spcBef>
                <a:spcPts val="100"/>
              </a:spcBef>
            </a:pPr>
            <a:r>
              <a:rPr lang="en-US" sz="2500" b="1" dirty="0" err="1">
                <a:latin typeface="Calibri"/>
                <a:cs typeface="Calibri"/>
              </a:rPr>
              <a:t>AQUAVIEW+Data</a:t>
            </a:r>
            <a:r>
              <a:rPr lang="en-US" sz="2500" b="1" dirty="0">
                <a:latin typeface="Calibri"/>
                <a:cs typeface="Calibri"/>
              </a:rPr>
              <a:t> Assembly Hub will </a:t>
            </a:r>
            <a:r>
              <a:rPr sz="2500" dirty="0">
                <a:latin typeface="Calibri"/>
                <a:cs typeface="Calibri"/>
              </a:rPr>
              <a:t>create</a:t>
            </a:r>
            <a:r>
              <a:rPr sz="2500" spc="-60" dirty="0">
                <a:latin typeface="Calibri"/>
                <a:cs typeface="Calibri"/>
              </a:rPr>
              <a:t> </a:t>
            </a:r>
            <a:r>
              <a:rPr sz="2500" dirty="0">
                <a:latin typeface="Calibri"/>
                <a:cs typeface="Calibri"/>
              </a:rPr>
              <a:t>a</a:t>
            </a:r>
            <a:r>
              <a:rPr sz="2500" spc="-60" dirty="0">
                <a:latin typeface="Calibri"/>
                <a:cs typeface="Calibri"/>
              </a:rPr>
              <a:t> </a:t>
            </a:r>
            <a:r>
              <a:rPr sz="2500" dirty="0">
                <a:latin typeface="Calibri"/>
                <a:cs typeface="Calibri"/>
              </a:rPr>
              <a:t>platform</a:t>
            </a:r>
            <a:r>
              <a:rPr sz="2500" spc="-65" dirty="0">
                <a:latin typeface="Calibri"/>
                <a:cs typeface="Calibri"/>
              </a:rPr>
              <a:t> </a:t>
            </a:r>
            <a:r>
              <a:rPr lang="en-US" sz="2500" dirty="0">
                <a:latin typeface="Calibri"/>
                <a:cs typeface="Calibri"/>
              </a:rPr>
              <a:t>that achieves </a:t>
            </a:r>
            <a:r>
              <a:rPr sz="2500" dirty="0">
                <a:latin typeface="Calibri"/>
                <a:cs typeface="Calibri"/>
              </a:rPr>
              <a:t>the</a:t>
            </a:r>
            <a:r>
              <a:rPr sz="2500" spc="-45" dirty="0">
                <a:latin typeface="Calibri"/>
                <a:cs typeface="Calibri"/>
              </a:rPr>
              <a:t> </a:t>
            </a:r>
            <a:r>
              <a:rPr sz="2500" spc="-10" dirty="0">
                <a:latin typeface="Calibri"/>
                <a:cs typeface="Calibri"/>
              </a:rPr>
              <a:t>following goals:</a:t>
            </a:r>
            <a:endParaRPr sz="2500" dirty="0">
              <a:latin typeface="Calibri"/>
              <a:cs typeface="Calibri"/>
            </a:endParaRPr>
          </a:p>
          <a:p>
            <a:pPr>
              <a:lnSpc>
                <a:spcPct val="100000"/>
              </a:lnSpc>
              <a:spcBef>
                <a:spcPts val="45"/>
              </a:spcBef>
            </a:pPr>
            <a:endParaRPr sz="2100" dirty="0">
              <a:latin typeface="Calibri"/>
              <a:cs typeface="Calibri"/>
            </a:endParaRPr>
          </a:p>
          <a:p>
            <a:pPr marL="468630" marR="523240" indent="-398145">
              <a:lnSpc>
                <a:spcPct val="112500"/>
              </a:lnSpc>
              <a:buSzPct val="108000"/>
              <a:buAutoNum type="arabicParenR"/>
              <a:tabLst>
                <a:tab pos="469900" algn="l"/>
              </a:tabLst>
            </a:pPr>
            <a:r>
              <a:rPr dirty="0">
                <a:latin typeface="Calibri"/>
                <a:cs typeface="Calibri"/>
              </a:rPr>
              <a:t>Demonstrate</a:t>
            </a:r>
            <a:r>
              <a:rPr spc="-50" dirty="0">
                <a:latin typeface="Calibri"/>
                <a:cs typeface="Calibri"/>
              </a:rPr>
              <a:t> </a:t>
            </a:r>
            <a:r>
              <a:rPr dirty="0">
                <a:latin typeface="Calibri"/>
                <a:cs typeface="Calibri"/>
              </a:rPr>
              <a:t>and</a:t>
            </a:r>
            <a:r>
              <a:rPr spc="-65" dirty="0">
                <a:latin typeface="Calibri"/>
                <a:cs typeface="Calibri"/>
              </a:rPr>
              <a:t> </a:t>
            </a:r>
            <a:r>
              <a:rPr dirty="0">
                <a:latin typeface="Calibri"/>
                <a:cs typeface="Calibri"/>
              </a:rPr>
              <a:t>learn</a:t>
            </a:r>
            <a:r>
              <a:rPr spc="-60" dirty="0">
                <a:latin typeface="Calibri"/>
                <a:cs typeface="Calibri"/>
              </a:rPr>
              <a:t> </a:t>
            </a:r>
            <a:r>
              <a:rPr dirty="0">
                <a:latin typeface="Calibri"/>
                <a:cs typeface="Calibri"/>
              </a:rPr>
              <a:t>how</a:t>
            </a:r>
            <a:r>
              <a:rPr spc="-60" dirty="0">
                <a:latin typeface="Calibri"/>
                <a:cs typeface="Calibri"/>
              </a:rPr>
              <a:t> </a:t>
            </a:r>
            <a:r>
              <a:rPr dirty="0">
                <a:latin typeface="Calibri"/>
                <a:cs typeface="Calibri"/>
              </a:rPr>
              <a:t>a</a:t>
            </a:r>
            <a:r>
              <a:rPr spc="-60" dirty="0">
                <a:latin typeface="Calibri"/>
                <a:cs typeface="Calibri"/>
              </a:rPr>
              <a:t> </a:t>
            </a:r>
            <a:r>
              <a:rPr dirty="0">
                <a:latin typeface="Calibri"/>
                <a:cs typeface="Calibri"/>
              </a:rPr>
              <a:t>federated</a:t>
            </a:r>
            <a:r>
              <a:rPr spc="-55" dirty="0">
                <a:latin typeface="Calibri"/>
                <a:cs typeface="Calibri"/>
              </a:rPr>
              <a:t> </a:t>
            </a:r>
            <a:r>
              <a:rPr dirty="0">
                <a:latin typeface="Calibri"/>
                <a:cs typeface="Calibri"/>
              </a:rPr>
              <a:t>cloud</a:t>
            </a:r>
            <a:r>
              <a:rPr spc="-55" dirty="0">
                <a:latin typeface="Calibri"/>
                <a:cs typeface="Calibri"/>
              </a:rPr>
              <a:t> </a:t>
            </a:r>
            <a:r>
              <a:rPr dirty="0">
                <a:latin typeface="Calibri"/>
                <a:cs typeface="Calibri"/>
              </a:rPr>
              <a:t>archive</a:t>
            </a:r>
            <a:r>
              <a:rPr spc="-55" dirty="0">
                <a:latin typeface="Calibri"/>
                <a:cs typeface="Calibri"/>
              </a:rPr>
              <a:t> </a:t>
            </a:r>
            <a:r>
              <a:rPr dirty="0">
                <a:latin typeface="Calibri"/>
                <a:cs typeface="Calibri"/>
              </a:rPr>
              <a:t>could</a:t>
            </a:r>
            <a:r>
              <a:rPr spc="-55" dirty="0">
                <a:latin typeface="Calibri"/>
                <a:cs typeface="Calibri"/>
              </a:rPr>
              <a:t> </a:t>
            </a:r>
            <a:r>
              <a:rPr dirty="0">
                <a:latin typeface="Calibri"/>
                <a:cs typeface="Calibri"/>
              </a:rPr>
              <a:t>be</a:t>
            </a:r>
            <a:r>
              <a:rPr spc="-55" dirty="0">
                <a:latin typeface="Calibri"/>
                <a:cs typeface="Calibri"/>
              </a:rPr>
              <a:t> </a:t>
            </a:r>
            <a:r>
              <a:rPr dirty="0">
                <a:latin typeface="Calibri"/>
                <a:cs typeface="Calibri"/>
              </a:rPr>
              <a:t>used</a:t>
            </a:r>
            <a:r>
              <a:rPr spc="-55" dirty="0">
                <a:latin typeface="Calibri"/>
                <a:cs typeface="Calibri"/>
              </a:rPr>
              <a:t> </a:t>
            </a:r>
            <a:r>
              <a:rPr spc="-25" dirty="0">
                <a:latin typeface="Calibri"/>
                <a:cs typeface="Calibri"/>
              </a:rPr>
              <a:t>to </a:t>
            </a:r>
            <a:r>
              <a:rPr dirty="0">
                <a:latin typeface="Calibri"/>
                <a:cs typeface="Calibri"/>
              </a:rPr>
              <a:t>improve</a:t>
            </a:r>
            <a:r>
              <a:rPr spc="-65" dirty="0">
                <a:latin typeface="Calibri"/>
                <a:cs typeface="Calibri"/>
              </a:rPr>
              <a:t> </a:t>
            </a:r>
            <a:r>
              <a:rPr dirty="0">
                <a:latin typeface="Calibri"/>
                <a:cs typeface="Calibri"/>
              </a:rPr>
              <a:t>timely,</a:t>
            </a:r>
            <a:r>
              <a:rPr spc="-55" dirty="0">
                <a:latin typeface="Calibri"/>
                <a:cs typeface="Calibri"/>
              </a:rPr>
              <a:t> </a:t>
            </a:r>
            <a:r>
              <a:rPr dirty="0">
                <a:latin typeface="Calibri"/>
                <a:cs typeface="Calibri"/>
              </a:rPr>
              <a:t>efficient,</a:t>
            </a:r>
            <a:r>
              <a:rPr lang="en-US" spc="-50" dirty="0">
                <a:latin typeface="Calibri"/>
                <a:cs typeface="Calibri"/>
              </a:rPr>
              <a:t> </a:t>
            </a:r>
            <a:r>
              <a:rPr dirty="0">
                <a:latin typeface="Calibri"/>
                <a:cs typeface="Calibri"/>
              </a:rPr>
              <a:t>and</a:t>
            </a:r>
            <a:r>
              <a:rPr spc="-65" dirty="0">
                <a:latin typeface="Calibri"/>
                <a:cs typeface="Calibri"/>
              </a:rPr>
              <a:t> </a:t>
            </a:r>
            <a:r>
              <a:rPr dirty="0">
                <a:latin typeface="Calibri"/>
                <a:cs typeface="Calibri"/>
              </a:rPr>
              <a:t>consistent</a:t>
            </a:r>
            <a:r>
              <a:rPr spc="-55" dirty="0">
                <a:latin typeface="Calibri"/>
                <a:cs typeface="Calibri"/>
              </a:rPr>
              <a:t> </a:t>
            </a:r>
            <a:r>
              <a:rPr lang="en-US" dirty="0">
                <a:latin typeface="Calibri"/>
                <a:cs typeface="Calibri"/>
              </a:rPr>
              <a:t>access</a:t>
            </a:r>
            <a:r>
              <a:rPr spc="-70" dirty="0">
                <a:latin typeface="Calibri"/>
                <a:cs typeface="Calibri"/>
              </a:rPr>
              <a:t> </a:t>
            </a:r>
            <a:r>
              <a:rPr dirty="0">
                <a:latin typeface="Calibri"/>
                <a:cs typeface="Calibri"/>
              </a:rPr>
              <a:t>of</a:t>
            </a:r>
            <a:r>
              <a:rPr spc="-75" dirty="0">
                <a:latin typeface="Calibri"/>
                <a:cs typeface="Calibri"/>
              </a:rPr>
              <a:t> </a:t>
            </a:r>
            <a:r>
              <a:rPr dirty="0">
                <a:latin typeface="Calibri"/>
                <a:cs typeface="Calibri"/>
              </a:rPr>
              <a:t>data</a:t>
            </a:r>
            <a:r>
              <a:rPr spc="-65" dirty="0">
                <a:latin typeface="Calibri"/>
                <a:cs typeface="Calibri"/>
              </a:rPr>
              <a:t> </a:t>
            </a:r>
            <a:r>
              <a:rPr dirty="0">
                <a:latin typeface="Calibri"/>
                <a:cs typeface="Calibri"/>
              </a:rPr>
              <a:t>for</a:t>
            </a:r>
            <a:r>
              <a:rPr spc="-65" dirty="0">
                <a:latin typeface="Calibri"/>
                <a:cs typeface="Calibri"/>
              </a:rPr>
              <a:t> </a:t>
            </a:r>
            <a:r>
              <a:rPr dirty="0">
                <a:latin typeface="Calibri"/>
                <a:cs typeface="Calibri"/>
              </a:rPr>
              <a:t>broad</a:t>
            </a:r>
            <a:r>
              <a:rPr spc="-70" dirty="0">
                <a:latin typeface="Calibri"/>
                <a:cs typeface="Calibri"/>
              </a:rPr>
              <a:t> </a:t>
            </a:r>
            <a:r>
              <a:rPr spc="-25" dirty="0">
                <a:latin typeface="Calibri"/>
                <a:cs typeface="Calibri"/>
              </a:rPr>
              <a:t>use</a:t>
            </a:r>
            <a:endParaRPr dirty="0">
              <a:latin typeface="Calibri"/>
              <a:cs typeface="Calibri"/>
            </a:endParaRPr>
          </a:p>
          <a:p>
            <a:pPr marL="467995" marR="112395" indent="-398145">
              <a:lnSpc>
                <a:spcPts val="3440"/>
              </a:lnSpc>
              <a:spcBef>
                <a:spcPts val="204"/>
              </a:spcBef>
              <a:buSzPct val="108000"/>
              <a:buAutoNum type="arabicParenR"/>
              <a:tabLst>
                <a:tab pos="469900" algn="l"/>
              </a:tabLst>
            </a:pPr>
            <a:r>
              <a:rPr dirty="0">
                <a:latin typeface="Calibri"/>
                <a:cs typeface="Calibri"/>
              </a:rPr>
              <a:t>Leverage</a:t>
            </a:r>
            <a:r>
              <a:rPr spc="-65" dirty="0">
                <a:latin typeface="Calibri"/>
                <a:cs typeface="Calibri"/>
              </a:rPr>
              <a:t> </a:t>
            </a:r>
            <a:r>
              <a:rPr spc="-20" dirty="0">
                <a:latin typeface="Calibri"/>
                <a:cs typeface="Calibri"/>
              </a:rPr>
              <a:t>cloud-</a:t>
            </a:r>
            <a:r>
              <a:rPr dirty="0">
                <a:latin typeface="Calibri"/>
                <a:cs typeface="Calibri"/>
              </a:rPr>
              <a:t>based</a:t>
            </a:r>
            <a:r>
              <a:rPr spc="-50" dirty="0">
                <a:latin typeface="Calibri"/>
                <a:cs typeface="Calibri"/>
              </a:rPr>
              <a:t> </a:t>
            </a:r>
            <a:r>
              <a:rPr dirty="0">
                <a:latin typeface="Calibri"/>
                <a:cs typeface="Calibri"/>
              </a:rPr>
              <a:t>workflows</a:t>
            </a:r>
            <a:r>
              <a:rPr spc="-85" dirty="0">
                <a:latin typeface="Calibri"/>
                <a:cs typeface="Calibri"/>
              </a:rPr>
              <a:t> </a:t>
            </a:r>
            <a:r>
              <a:rPr dirty="0">
                <a:latin typeface="Calibri"/>
                <a:cs typeface="Calibri"/>
              </a:rPr>
              <a:t>to</a:t>
            </a:r>
            <a:r>
              <a:rPr spc="-75" dirty="0">
                <a:latin typeface="Calibri"/>
                <a:cs typeface="Calibri"/>
              </a:rPr>
              <a:t> </a:t>
            </a:r>
            <a:r>
              <a:rPr dirty="0">
                <a:latin typeface="Calibri"/>
                <a:cs typeface="Calibri"/>
              </a:rPr>
              <a:t>improve</a:t>
            </a:r>
            <a:r>
              <a:rPr spc="-60" dirty="0">
                <a:latin typeface="Calibri"/>
                <a:cs typeface="Calibri"/>
              </a:rPr>
              <a:t> </a:t>
            </a:r>
            <a:r>
              <a:rPr dirty="0">
                <a:latin typeface="Calibri"/>
                <a:cs typeface="Calibri"/>
              </a:rPr>
              <a:t>production</a:t>
            </a:r>
            <a:r>
              <a:rPr spc="-70" dirty="0">
                <a:latin typeface="Calibri"/>
                <a:cs typeface="Calibri"/>
              </a:rPr>
              <a:t> </a:t>
            </a:r>
            <a:r>
              <a:rPr dirty="0">
                <a:latin typeface="Calibri"/>
                <a:cs typeface="Calibri"/>
              </a:rPr>
              <a:t>of</a:t>
            </a:r>
            <a:r>
              <a:rPr spc="-75" dirty="0">
                <a:latin typeface="Calibri"/>
                <a:cs typeface="Calibri"/>
              </a:rPr>
              <a:t> </a:t>
            </a:r>
            <a:r>
              <a:rPr lang="en-US" spc="-10" dirty="0">
                <a:latin typeface="Calibri"/>
                <a:cs typeface="Calibri"/>
              </a:rPr>
              <a:t>decision support tools, including ingestion, metadata creation, product development, archival packaging and accessibility</a:t>
            </a:r>
          </a:p>
          <a:p>
            <a:pPr marL="467995" marR="112395" indent="-398145">
              <a:lnSpc>
                <a:spcPts val="3440"/>
              </a:lnSpc>
              <a:spcBef>
                <a:spcPts val="204"/>
              </a:spcBef>
              <a:buSzPct val="108000"/>
              <a:buAutoNum type="arabicParenR"/>
              <a:tabLst>
                <a:tab pos="469900" algn="l"/>
              </a:tabLst>
            </a:pPr>
            <a:r>
              <a:rPr lang="en-US" spc="-10" dirty="0">
                <a:latin typeface="Calibri"/>
                <a:cs typeface="Calibri"/>
              </a:rPr>
              <a:t>Build API ecosystems for use by scientists and other interested parties to develop products from NOAA Ocean Data</a:t>
            </a:r>
          </a:p>
          <a:p>
            <a:pPr marL="467995" marR="112395" indent="-398145">
              <a:lnSpc>
                <a:spcPts val="3440"/>
              </a:lnSpc>
              <a:spcBef>
                <a:spcPts val="204"/>
              </a:spcBef>
              <a:buSzPct val="108000"/>
              <a:buAutoNum type="arabicParenR"/>
              <a:tabLst>
                <a:tab pos="469900" algn="l"/>
              </a:tabLst>
            </a:pPr>
            <a:r>
              <a:rPr lang="en-US" spc="-10" dirty="0">
                <a:latin typeface="Calibri"/>
                <a:cs typeface="Calibri"/>
              </a:rPr>
              <a:t>Create system where near-real-time feedback can be provided for data collection operations underway in a variety of environments</a:t>
            </a:r>
          </a:p>
          <a:p>
            <a:pPr marL="467995" marR="112395" indent="-398145">
              <a:lnSpc>
                <a:spcPts val="3440"/>
              </a:lnSpc>
              <a:spcBef>
                <a:spcPts val="204"/>
              </a:spcBef>
              <a:buSzPct val="108000"/>
              <a:buAutoNum type="arabicParenR"/>
              <a:tabLst>
                <a:tab pos="469900" algn="l"/>
              </a:tabLst>
            </a:pPr>
            <a:endParaRPr lang="en-US" spc="-10" dirty="0">
              <a:latin typeface="Calibri"/>
              <a:cs typeface="Calibri"/>
            </a:endParaRPr>
          </a:p>
          <a:p>
            <a:pPr marL="467995" marR="112395" indent="-398145">
              <a:lnSpc>
                <a:spcPts val="3440"/>
              </a:lnSpc>
              <a:spcBef>
                <a:spcPts val="204"/>
              </a:spcBef>
              <a:buSzPct val="108000"/>
              <a:buAutoNum type="arabicParenR"/>
              <a:tabLst>
                <a:tab pos="469900" algn="l"/>
              </a:tabLst>
            </a:pPr>
            <a:endParaRPr lang="en-US" spc="-10" dirty="0">
              <a:latin typeface="Calibri"/>
              <a:cs typeface="Calibri"/>
            </a:endParaRPr>
          </a:p>
          <a:p>
            <a:pPr marL="69850" marR="112395">
              <a:lnSpc>
                <a:spcPts val="3440"/>
              </a:lnSpc>
              <a:spcBef>
                <a:spcPts val="204"/>
              </a:spcBef>
              <a:buSzPct val="108000"/>
              <a:tabLst>
                <a:tab pos="469900" algn="l"/>
              </a:tabLst>
            </a:pPr>
            <a:endParaRPr lang="en-US" spc="-10" dirty="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275"/>
              </a:lnSpc>
            </a:pPr>
            <a:r>
              <a:rPr dirty="0"/>
              <a:t>National</a:t>
            </a:r>
            <a:r>
              <a:rPr spc="-25" dirty="0"/>
              <a:t> </a:t>
            </a:r>
            <a:r>
              <a:rPr dirty="0"/>
              <a:t>Oceanic</a:t>
            </a:r>
            <a:r>
              <a:rPr spc="15" dirty="0"/>
              <a:t> </a:t>
            </a:r>
            <a:r>
              <a:rPr dirty="0"/>
              <a:t>and</a:t>
            </a:r>
            <a:r>
              <a:rPr spc="-10" dirty="0"/>
              <a:t> </a:t>
            </a:r>
            <a:r>
              <a:rPr dirty="0"/>
              <a:t>Atmospheric</a:t>
            </a:r>
            <a:r>
              <a:rPr spc="-20" dirty="0"/>
              <a:t> </a:t>
            </a:r>
            <a:r>
              <a:rPr dirty="0"/>
              <a:t>Administration</a:t>
            </a:r>
            <a:r>
              <a:rPr spc="250" dirty="0"/>
              <a:t> </a:t>
            </a:r>
            <a:r>
              <a:rPr dirty="0">
                <a:latin typeface="Cambria Math"/>
                <a:cs typeface="Cambria Math"/>
              </a:rPr>
              <a:t>⎸</a:t>
            </a:r>
            <a:r>
              <a:rPr dirty="0"/>
              <a:t>National</a:t>
            </a:r>
            <a:r>
              <a:rPr spc="-15" dirty="0"/>
              <a:t> </a:t>
            </a:r>
            <a:r>
              <a:rPr dirty="0"/>
              <a:t>Centers</a:t>
            </a:r>
            <a:r>
              <a:rPr spc="-20" dirty="0"/>
              <a:t> </a:t>
            </a:r>
            <a:r>
              <a:rPr dirty="0"/>
              <a:t>for</a:t>
            </a:r>
            <a:r>
              <a:rPr spc="-5" dirty="0"/>
              <a:t> </a:t>
            </a:r>
            <a:r>
              <a:rPr dirty="0"/>
              <a:t>Environmental</a:t>
            </a:r>
            <a:r>
              <a:rPr spc="-25" dirty="0"/>
              <a:t> </a:t>
            </a:r>
            <a:r>
              <a:rPr spc="-10" dirty="0"/>
              <a:t>Information</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35912" y="3333912"/>
            <a:ext cx="6459096" cy="3053002"/>
            <a:chOff x="735911" y="2820754"/>
            <a:chExt cx="7083425" cy="3566160"/>
          </a:xfrm>
        </p:grpSpPr>
        <p:pic>
          <p:nvPicPr>
            <p:cNvPr id="3" name="object 3"/>
            <p:cNvPicPr/>
            <p:nvPr/>
          </p:nvPicPr>
          <p:blipFill>
            <a:blip r:embed="rId2" cstate="print"/>
            <a:stretch>
              <a:fillRect/>
            </a:stretch>
          </p:blipFill>
          <p:spPr>
            <a:xfrm>
              <a:off x="735911" y="2820754"/>
              <a:ext cx="6640429" cy="2630525"/>
            </a:xfrm>
            <a:prstGeom prst="rect">
              <a:avLst/>
            </a:prstGeom>
          </p:spPr>
        </p:pic>
        <p:sp>
          <p:nvSpPr>
            <p:cNvPr id="4" name="object 4"/>
            <p:cNvSpPr/>
            <p:nvPr/>
          </p:nvSpPr>
          <p:spPr>
            <a:xfrm>
              <a:off x="5336483" y="5264462"/>
              <a:ext cx="2478405" cy="1118235"/>
            </a:xfrm>
            <a:custGeom>
              <a:avLst/>
              <a:gdLst/>
              <a:ahLst/>
              <a:cxnLst/>
              <a:rect l="l" t="t" r="r" b="b"/>
              <a:pathLst>
                <a:path w="2478404" h="1118235">
                  <a:moveTo>
                    <a:pt x="1514267" y="0"/>
                  </a:moveTo>
                  <a:lnTo>
                    <a:pt x="1459541" y="3496"/>
                  </a:lnTo>
                  <a:lnTo>
                    <a:pt x="1407599" y="14172"/>
                  </a:lnTo>
                  <a:lnTo>
                    <a:pt x="1360455" y="31612"/>
                  </a:lnTo>
                  <a:lnTo>
                    <a:pt x="1320123" y="55403"/>
                  </a:lnTo>
                  <a:lnTo>
                    <a:pt x="1288614" y="85131"/>
                  </a:lnTo>
                  <a:lnTo>
                    <a:pt x="1272312" y="75954"/>
                  </a:lnTo>
                  <a:lnTo>
                    <a:pt x="1236740" y="59906"/>
                  </a:lnTo>
                  <a:lnTo>
                    <a:pt x="1166798" y="39928"/>
                  </a:lnTo>
                  <a:lnTo>
                    <a:pt x="1114490" y="32722"/>
                  </a:lnTo>
                  <a:lnTo>
                    <a:pt x="1061853" y="31263"/>
                  </a:lnTo>
                  <a:lnTo>
                    <a:pt x="1010053" y="35332"/>
                  </a:lnTo>
                  <a:lnTo>
                    <a:pt x="960258" y="44710"/>
                  </a:lnTo>
                  <a:lnTo>
                    <a:pt x="913633" y="59175"/>
                  </a:lnTo>
                  <a:lnTo>
                    <a:pt x="871346" y="78509"/>
                  </a:lnTo>
                  <a:lnTo>
                    <a:pt x="834563" y="102491"/>
                  </a:lnTo>
                  <a:lnTo>
                    <a:pt x="804452" y="130902"/>
                  </a:lnTo>
                  <a:lnTo>
                    <a:pt x="758240" y="116724"/>
                  </a:lnTo>
                  <a:lnTo>
                    <a:pt x="709693" y="106509"/>
                  </a:lnTo>
                  <a:lnTo>
                    <a:pt x="659481" y="100341"/>
                  </a:lnTo>
                  <a:lnTo>
                    <a:pt x="608272" y="98301"/>
                  </a:lnTo>
                  <a:lnTo>
                    <a:pt x="556739" y="100473"/>
                  </a:lnTo>
                  <a:lnTo>
                    <a:pt x="500654" y="107759"/>
                  </a:lnTo>
                  <a:lnTo>
                    <a:pt x="448227" y="119693"/>
                  </a:lnTo>
                  <a:lnTo>
                    <a:pt x="399970" y="135861"/>
                  </a:lnTo>
                  <a:lnTo>
                    <a:pt x="356396" y="155849"/>
                  </a:lnTo>
                  <a:lnTo>
                    <a:pt x="318016" y="179244"/>
                  </a:lnTo>
                  <a:lnTo>
                    <a:pt x="285343" y="205630"/>
                  </a:lnTo>
                  <a:lnTo>
                    <a:pt x="258890" y="234596"/>
                  </a:lnTo>
                  <a:lnTo>
                    <a:pt x="226692" y="298609"/>
                  </a:lnTo>
                  <a:lnTo>
                    <a:pt x="221973" y="332829"/>
                  </a:lnTo>
                  <a:lnTo>
                    <a:pt x="225523" y="367973"/>
                  </a:lnTo>
                  <a:lnTo>
                    <a:pt x="223440" y="371452"/>
                  </a:lnTo>
                  <a:lnTo>
                    <a:pt x="166219" y="379386"/>
                  </a:lnTo>
                  <a:lnTo>
                    <a:pt x="114245" y="395106"/>
                  </a:lnTo>
                  <a:lnTo>
                    <a:pt x="69549" y="417808"/>
                  </a:lnTo>
                  <a:lnTo>
                    <a:pt x="34159" y="446687"/>
                  </a:lnTo>
                  <a:lnTo>
                    <a:pt x="8393" y="484728"/>
                  </a:lnTo>
                  <a:lnTo>
                    <a:pt x="0" y="524249"/>
                  </a:lnTo>
                  <a:lnTo>
                    <a:pt x="8129" y="563243"/>
                  </a:lnTo>
                  <a:lnTo>
                    <a:pt x="31933" y="599707"/>
                  </a:lnTo>
                  <a:lnTo>
                    <a:pt x="70564" y="631636"/>
                  </a:lnTo>
                  <a:lnTo>
                    <a:pt x="123174" y="657025"/>
                  </a:lnTo>
                  <a:lnTo>
                    <a:pt x="90498" y="683737"/>
                  </a:lnTo>
                  <a:lnTo>
                    <a:pt x="68252" y="713789"/>
                  </a:lnTo>
                  <a:lnTo>
                    <a:pt x="57037" y="746063"/>
                  </a:lnTo>
                  <a:lnTo>
                    <a:pt x="57451" y="779440"/>
                  </a:lnTo>
                  <a:lnTo>
                    <a:pt x="95477" y="844471"/>
                  </a:lnTo>
                  <a:lnTo>
                    <a:pt x="130170" y="870586"/>
                  </a:lnTo>
                  <a:lnTo>
                    <a:pt x="173098" y="891360"/>
                  </a:lnTo>
                  <a:lnTo>
                    <a:pt x="222597" y="905989"/>
                  </a:lnTo>
                  <a:lnTo>
                    <a:pt x="277004" y="913667"/>
                  </a:lnTo>
                  <a:lnTo>
                    <a:pt x="334654" y="913590"/>
                  </a:lnTo>
                  <a:lnTo>
                    <a:pt x="339340" y="918505"/>
                  </a:lnTo>
                  <a:lnTo>
                    <a:pt x="370876" y="946720"/>
                  </a:lnTo>
                  <a:lnTo>
                    <a:pt x="407023" y="971747"/>
                  </a:lnTo>
                  <a:lnTo>
                    <a:pt x="447211" y="993499"/>
                  </a:lnTo>
                  <a:lnTo>
                    <a:pt x="490872" y="1011890"/>
                  </a:lnTo>
                  <a:lnTo>
                    <a:pt x="537438" y="1026830"/>
                  </a:lnTo>
                  <a:lnTo>
                    <a:pt x="586340" y="1038234"/>
                  </a:lnTo>
                  <a:lnTo>
                    <a:pt x="637008" y="1046014"/>
                  </a:lnTo>
                  <a:lnTo>
                    <a:pt x="688874" y="1050082"/>
                  </a:lnTo>
                  <a:lnTo>
                    <a:pt x="741370" y="1050352"/>
                  </a:lnTo>
                  <a:lnTo>
                    <a:pt x="793927" y="1046735"/>
                  </a:lnTo>
                  <a:lnTo>
                    <a:pt x="845975" y="1039146"/>
                  </a:lnTo>
                  <a:lnTo>
                    <a:pt x="896947" y="1027496"/>
                  </a:lnTo>
                  <a:lnTo>
                    <a:pt x="946273" y="1011698"/>
                  </a:lnTo>
                  <a:lnTo>
                    <a:pt x="978941" y="1037720"/>
                  </a:lnTo>
                  <a:lnTo>
                    <a:pt x="1016830" y="1060571"/>
                  </a:lnTo>
                  <a:lnTo>
                    <a:pt x="1059334" y="1079975"/>
                  </a:lnTo>
                  <a:lnTo>
                    <a:pt x="1105846" y="1095657"/>
                  </a:lnTo>
                  <a:lnTo>
                    <a:pt x="1155760" y="1107341"/>
                  </a:lnTo>
                  <a:lnTo>
                    <a:pt x="1211687" y="1115070"/>
                  </a:lnTo>
                  <a:lnTo>
                    <a:pt x="1267437" y="1117624"/>
                  </a:lnTo>
                  <a:lnTo>
                    <a:pt x="1322263" y="1115250"/>
                  </a:lnTo>
                  <a:lnTo>
                    <a:pt x="1375419" y="1108193"/>
                  </a:lnTo>
                  <a:lnTo>
                    <a:pt x="1426159" y="1096699"/>
                  </a:lnTo>
                  <a:lnTo>
                    <a:pt x="1473737" y="1081013"/>
                  </a:lnTo>
                  <a:lnTo>
                    <a:pt x="1517408" y="1061383"/>
                  </a:lnTo>
                  <a:lnTo>
                    <a:pt x="1556425" y="1038053"/>
                  </a:lnTo>
                  <a:lnTo>
                    <a:pt x="1590042" y="1011269"/>
                  </a:lnTo>
                  <a:lnTo>
                    <a:pt x="1617513" y="981278"/>
                  </a:lnTo>
                  <a:lnTo>
                    <a:pt x="1638093" y="948325"/>
                  </a:lnTo>
                  <a:lnTo>
                    <a:pt x="1678388" y="961489"/>
                  </a:lnTo>
                  <a:lnTo>
                    <a:pt x="1721041" y="971094"/>
                  </a:lnTo>
                  <a:lnTo>
                    <a:pt x="1765436" y="977030"/>
                  </a:lnTo>
                  <a:lnTo>
                    <a:pt x="1810953" y="979186"/>
                  </a:lnTo>
                  <a:lnTo>
                    <a:pt x="1870567" y="976202"/>
                  </a:lnTo>
                  <a:lnTo>
                    <a:pt x="1926759" y="967028"/>
                  </a:lnTo>
                  <a:lnTo>
                    <a:pt x="1978585" y="952236"/>
                  </a:lnTo>
                  <a:lnTo>
                    <a:pt x="2025102" y="932394"/>
                  </a:lnTo>
                  <a:lnTo>
                    <a:pt x="2065366" y="908073"/>
                  </a:lnTo>
                  <a:lnTo>
                    <a:pt x="2098434" y="879842"/>
                  </a:lnTo>
                  <a:lnTo>
                    <a:pt x="2123362" y="848273"/>
                  </a:lnTo>
                  <a:lnTo>
                    <a:pt x="2145026" y="777395"/>
                  </a:lnTo>
                  <a:lnTo>
                    <a:pt x="2193807" y="771124"/>
                  </a:lnTo>
                  <a:lnTo>
                    <a:pt x="2240692" y="761112"/>
                  </a:lnTo>
                  <a:lnTo>
                    <a:pt x="2285115" y="747508"/>
                  </a:lnTo>
                  <a:lnTo>
                    <a:pt x="2326509" y="730456"/>
                  </a:lnTo>
                  <a:lnTo>
                    <a:pt x="2373348" y="704426"/>
                  </a:lnTo>
                  <a:lnTo>
                    <a:pt x="2411756" y="674916"/>
                  </a:lnTo>
                  <a:lnTo>
                    <a:pt x="2441588" y="642614"/>
                  </a:lnTo>
                  <a:lnTo>
                    <a:pt x="2462696" y="608208"/>
                  </a:lnTo>
                  <a:lnTo>
                    <a:pt x="2478151" y="535840"/>
                  </a:lnTo>
                  <a:lnTo>
                    <a:pt x="2472206" y="499254"/>
                  </a:lnTo>
                  <a:lnTo>
                    <a:pt x="2456948" y="463319"/>
                  </a:lnTo>
                  <a:lnTo>
                    <a:pt x="2432231" y="428723"/>
                  </a:lnTo>
                  <a:lnTo>
                    <a:pt x="2397909" y="396154"/>
                  </a:lnTo>
                  <a:lnTo>
                    <a:pt x="2401928" y="390092"/>
                  </a:lnTo>
                  <a:lnTo>
                    <a:pt x="2405602" y="383949"/>
                  </a:lnTo>
                  <a:lnTo>
                    <a:pt x="2408928" y="377730"/>
                  </a:lnTo>
                  <a:lnTo>
                    <a:pt x="2411904" y="371440"/>
                  </a:lnTo>
                  <a:lnTo>
                    <a:pt x="2422093" y="333866"/>
                  </a:lnTo>
                  <a:lnTo>
                    <a:pt x="2419984" y="296925"/>
                  </a:lnTo>
                  <a:lnTo>
                    <a:pt x="2382321" y="228657"/>
                  </a:lnTo>
                  <a:lnTo>
                    <a:pt x="2348493" y="199186"/>
                  </a:lnTo>
                  <a:lnTo>
                    <a:pt x="2305818" y="174062"/>
                  </a:lnTo>
                  <a:lnTo>
                    <a:pt x="2255158" y="154212"/>
                  </a:lnTo>
                  <a:lnTo>
                    <a:pt x="2197376" y="140566"/>
                  </a:lnTo>
                  <a:lnTo>
                    <a:pt x="2184794" y="112132"/>
                  </a:lnTo>
                  <a:lnTo>
                    <a:pt x="2137295" y="61639"/>
                  </a:lnTo>
                  <a:lnTo>
                    <a:pt x="2103446" y="40719"/>
                  </a:lnTo>
                  <a:lnTo>
                    <a:pt x="2057011" y="21136"/>
                  </a:lnTo>
                  <a:lnTo>
                    <a:pt x="2006682" y="8016"/>
                  </a:lnTo>
                  <a:lnTo>
                    <a:pt x="1954036" y="1278"/>
                  </a:lnTo>
                  <a:lnTo>
                    <a:pt x="1900650" y="843"/>
                  </a:lnTo>
                  <a:lnTo>
                    <a:pt x="1848101" y="6630"/>
                  </a:lnTo>
                  <a:lnTo>
                    <a:pt x="1797965" y="18561"/>
                  </a:lnTo>
                  <a:lnTo>
                    <a:pt x="1751821" y="36554"/>
                  </a:lnTo>
                  <a:lnTo>
                    <a:pt x="1711245" y="60531"/>
                  </a:lnTo>
                  <a:lnTo>
                    <a:pt x="1692650" y="47197"/>
                  </a:lnTo>
                  <a:lnTo>
                    <a:pt x="1671772" y="35291"/>
                  </a:lnTo>
                  <a:lnTo>
                    <a:pt x="1648825" y="24921"/>
                  </a:lnTo>
                  <a:lnTo>
                    <a:pt x="1624021" y="16195"/>
                  </a:lnTo>
                  <a:lnTo>
                    <a:pt x="1569765" y="4095"/>
                  </a:lnTo>
                  <a:lnTo>
                    <a:pt x="1514267" y="0"/>
                  </a:lnTo>
                  <a:close/>
                </a:path>
              </a:pathLst>
            </a:custGeom>
            <a:solidFill>
              <a:srgbClr val="CEDBE6"/>
            </a:solidFill>
          </p:spPr>
          <p:txBody>
            <a:bodyPr wrap="square" lIns="0" tIns="0" rIns="0" bIns="0" rtlCol="0"/>
            <a:lstStyle/>
            <a:p>
              <a:endParaRPr/>
            </a:p>
          </p:txBody>
        </p:sp>
        <p:sp>
          <p:nvSpPr>
            <p:cNvPr id="5" name="object 5"/>
            <p:cNvSpPr/>
            <p:nvPr/>
          </p:nvSpPr>
          <p:spPr>
            <a:xfrm>
              <a:off x="5336483" y="5264462"/>
              <a:ext cx="2478405" cy="1118235"/>
            </a:xfrm>
            <a:custGeom>
              <a:avLst/>
              <a:gdLst/>
              <a:ahLst/>
              <a:cxnLst/>
              <a:rect l="l" t="t" r="r" b="b"/>
              <a:pathLst>
                <a:path w="2478404" h="1118235">
                  <a:moveTo>
                    <a:pt x="225523" y="367973"/>
                  </a:moveTo>
                  <a:lnTo>
                    <a:pt x="226692" y="298609"/>
                  </a:lnTo>
                  <a:lnTo>
                    <a:pt x="258890" y="234596"/>
                  </a:lnTo>
                  <a:lnTo>
                    <a:pt x="285343" y="205630"/>
                  </a:lnTo>
                  <a:lnTo>
                    <a:pt x="318016" y="179244"/>
                  </a:lnTo>
                  <a:lnTo>
                    <a:pt x="356396" y="155849"/>
                  </a:lnTo>
                  <a:lnTo>
                    <a:pt x="399970" y="135861"/>
                  </a:lnTo>
                  <a:lnTo>
                    <a:pt x="448227" y="119693"/>
                  </a:lnTo>
                  <a:lnTo>
                    <a:pt x="500654" y="107759"/>
                  </a:lnTo>
                  <a:lnTo>
                    <a:pt x="556739" y="100473"/>
                  </a:lnTo>
                  <a:lnTo>
                    <a:pt x="608272" y="98301"/>
                  </a:lnTo>
                  <a:lnTo>
                    <a:pt x="659481" y="100341"/>
                  </a:lnTo>
                  <a:lnTo>
                    <a:pt x="709693" y="106509"/>
                  </a:lnTo>
                  <a:lnTo>
                    <a:pt x="758240" y="116724"/>
                  </a:lnTo>
                  <a:lnTo>
                    <a:pt x="804452" y="130902"/>
                  </a:lnTo>
                  <a:lnTo>
                    <a:pt x="834563" y="102491"/>
                  </a:lnTo>
                  <a:lnTo>
                    <a:pt x="871346" y="78509"/>
                  </a:lnTo>
                  <a:lnTo>
                    <a:pt x="913633" y="59175"/>
                  </a:lnTo>
                  <a:lnTo>
                    <a:pt x="960258" y="44710"/>
                  </a:lnTo>
                  <a:lnTo>
                    <a:pt x="1010053" y="35332"/>
                  </a:lnTo>
                  <a:lnTo>
                    <a:pt x="1061853" y="31263"/>
                  </a:lnTo>
                  <a:lnTo>
                    <a:pt x="1114490" y="32722"/>
                  </a:lnTo>
                  <a:lnTo>
                    <a:pt x="1166798" y="39928"/>
                  </a:lnTo>
                  <a:lnTo>
                    <a:pt x="1217609" y="53102"/>
                  </a:lnTo>
                  <a:lnTo>
                    <a:pt x="1254998" y="67535"/>
                  </a:lnTo>
                  <a:lnTo>
                    <a:pt x="1288614" y="85131"/>
                  </a:lnTo>
                  <a:lnTo>
                    <a:pt x="1320123" y="55403"/>
                  </a:lnTo>
                  <a:lnTo>
                    <a:pt x="1360455" y="31612"/>
                  </a:lnTo>
                  <a:lnTo>
                    <a:pt x="1407599" y="14172"/>
                  </a:lnTo>
                  <a:lnTo>
                    <a:pt x="1459541" y="3496"/>
                  </a:lnTo>
                  <a:lnTo>
                    <a:pt x="1514267" y="0"/>
                  </a:lnTo>
                  <a:lnTo>
                    <a:pt x="1569765" y="4095"/>
                  </a:lnTo>
                  <a:lnTo>
                    <a:pt x="1624021" y="16195"/>
                  </a:lnTo>
                  <a:lnTo>
                    <a:pt x="1671772" y="35291"/>
                  </a:lnTo>
                  <a:lnTo>
                    <a:pt x="1711245" y="60531"/>
                  </a:lnTo>
                  <a:lnTo>
                    <a:pt x="1751821" y="36554"/>
                  </a:lnTo>
                  <a:lnTo>
                    <a:pt x="1797965" y="18561"/>
                  </a:lnTo>
                  <a:lnTo>
                    <a:pt x="1848101" y="6630"/>
                  </a:lnTo>
                  <a:lnTo>
                    <a:pt x="1900650" y="843"/>
                  </a:lnTo>
                  <a:lnTo>
                    <a:pt x="1954036" y="1278"/>
                  </a:lnTo>
                  <a:lnTo>
                    <a:pt x="2006682" y="8016"/>
                  </a:lnTo>
                  <a:lnTo>
                    <a:pt x="2057011" y="21136"/>
                  </a:lnTo>
                  <a:lnTo>
                    <a:pt x="2103446" y="40719"/>
                  </a:lnTo>
                  <a:lnTo>
                    <a:pt x="2137295" y="61639"/>
                  </a:lnTo>
                  <a:lnTo>
                    <a:pt x="2184794" y="112132"/>
                  </a:lnTo>
                  <a:lnTo>
                    <a:pt x="2197376" y="140566"/>
                  </a:lnTo>
                  <a:lnTo>
                    <a:pt x="2255158" y="154212"/>
                  </a:lnTo>
                  <a:lnTo>
                    <a:pt x="2305818" y="174062"/>
                  </a:lnTo>
                  <a:lnTo>
                    <a:pt x="2348493" y="199186"/>
                  </a:lnTo>
                  <a:lnTo>
                    <a:pt x="2382321" y="228657"/>
                  </a:lnTo>
                  <a:lnTo>
                    <a:pt x="2406439" y="261546"/>
                  </a:lnTo>
                  <a:lnTo>
                    <a:pt x="2422093" y="333866"/>
                  </a:lnTo>
                  <a:lnTo>
                    <a:pt x="2411904" y="371440"/>
                  </a:lnTo>
                  <a:lnTo>
                    <a:pt x="2408928" y="377730"/>
                  </a:lnTo>
                  <a:lnTo>
                    <a:pt x="2405602" y="383949"/>
                  </a:lnTo>
                  <a:lnTo>
                    <a:pt x="2401928" y="390092"/>
                  </a:lnTo>
                  <a:lnTo>
                    <a:pt x="2397909" y="396154"/>
                  </a:lnTo>
                  <a:lnTo>
                    <a:pt x="2432231" y="428723"/>
                  </a:lnTo>
                  <a:lnTo>
                    <a:pt x="2456948" y="463319"/>
                  </a:lnTo>
                  <a:lnTo>
                    <a:pt x="2472206" y="499254"/>
                  </a:lnTo>
                  <a:lnTo>
                    <a:pt x="2478151" y="535840"/>
                  </a:lnTo>
                  <a:lnTo>
                    <a:pt x="2474933" y="572387"/>
                  </a:lnTo>
                  <a:lnTo>
                    <a:pt x="2441588" y="642614"/>
                  </a:lnTo>
                  <a:lnTo>
                    <a:pt x="2411756" y="674916"/>
                  </a:lnTo>
                  <a:lnTo>
                    <a:pt x="2373348" y="704426"/>
                  </a:lnTo>
                  <a:lnTo>
                    <a:pt x="2326509" y="730456"/>
                  </a:lnTo>
                  <a:lnTo>
                    <a:pt x="2285115" y="747508"/>
                  </a:lnTo>
                  <a:lnTo>
                    <a:pt x="2240692" y="761112"/>
                  </a:lnTo>
                  <a:lnTo>
                    <a:pt x="2193807" y="771124"/>
                  </a:lnTo>
                  <a:lnTo>
                    <a:pt x="2145026" y="777395"/>
                  </a:lnTo>
                  <a:lnTo>
                    <a:pt x="2139207" y="813934"/>
                  </a:lnTo>
                  <a:lnTo>
                    <a:pt x="2098434" y="879842"/>
                  </a:lnTo>
                  <a:lnTo>
                    <a:pt x="2065366" y="908073"/>
                  </a:lnTo>
                  <a:lnTo>
                    <a:pt x="2025102" y="932394"/>
                  </a:lnTo>
                  <a:lnTo>
                    <a:pt x="1978585" y="952236"/>
                  </a:lnTo>
                  <a:lnTo>
                    <a:pt x="1926759" y="967028"/>
                  </a:lnTo>
                  <a:lnTo>
                    <a:pt x="1870567" y="976202"/>
                  </a:lnTo>
                  <a:lnTo>
                    <a:pt x="1810953" y="979186"/>
                  </a:lnTo>
                  <a:lnTo>
                    <a:pt x="1765436" y="977030"/>
                  </a:lnTo>
                  <a:lnTo>
                    <a:pt x="1721041" y="971094"/>
                  </a:lnTo>
                  <a:lnTo>
                    <a:pt x="1678388" y="961489"/>
                  </a:lnTo>
                  <a:lnTo>
                    <a:pt x="1638093" y="948325"/>
                  </a:lnTo>
                  <a:lnTo>
                    <a:pt x="1617513" y="981278"/>
                  </a:lnTo>
                  <a:lnTo>
                    <a:pt x="1590042" y="1011269"/>
                  </a:lnTo>
                  <a:lnTo>
                    <a:pt x="1556425" y="1038053"/>
                  </a:lnTo>
                  <a:lnTo>
                    <a:pt x="1517408" y="1061383"/>
                  </a:lnTo>
                  <a:lnTo>
                    <a:pt x="1473737" y="1081013"/>
                  </a:lnTo>
                  <a:lnTo>
                    <a:pt x="1426159" y="1096699"/>
                  </a:lnTo>
                  <a:lnTo>
                    <a:pt x="1375419" y="1108193"/>
                  </a:lnTo>
                  <a:lnTo>
                    <a:pt x="1322263" y="1115250"/>
                  </a:lnTo>
                  <a:lnTo>
                    <a:pt x="1267437" y="1117624"/>
                  </a:lnTo>
                  <a:lnTo>
                    <a:pt x="1211687" y="1115070"/>
                  </a:lnTo>
                  <a:lnTo>
                    <a:pt x="1155760" y="1107341"/>
                  </a:lnTo>
                  <a:lnTo>
                    <a:pt x="1105846" y="1095657"/>
                  </a:lnTo>
                  <a:lnTo>
                    <a:pt x="1059334" y="1079975"/>
                  </a:lnTo>
                  <a:lnTo>
                    <a:pt x="1016830" y="1060571"/>
                  </a:lnTo>
                  <a:lnTo>
                    <a:pt x="978941" y="1037720"/>
                  </a:lnTo>
                  <a:lnTo>
                    <a:pt x="946273" y="1011698"/>
                  </a:lnTo>
                  <a:lnTo>
                    <a:pt x="896947" y="1027496"/>
                  </a:lnTo>
                  <a:lnTo>
                    <a:pt x="845975" y="1039146"/>
                  </a:lnTo>
                  <a:lnTo>
                    <a:pt x="793927" y="1046735"/>
                  </a:lnTo>
                  <a:lnTo>
                    <a:pt x="741370" y="1050352"/>
                  </a:lnTo>
                  <a:lnTo>
                    <a:pt x="688874" y="1050082"/>
                  </a:lnTo>
                  <a:lnTo>
                    <a:pt x="637008" y="1046014"/>
                  </a:lnTo>
                  <a:lnTo>
                    <a:pt x="586340" y="1038234"/>
                  </a:lnTo>
                  <a:lnTo>
                    <a:pt x="537438" y="1026830"/>
                  </a:lnTo>
                  <a:lnTo>
                    <a:pt x="490872" y="1011890"/>
                  </a:lnTo>
                  <a:lnTo>
                    <a:pt x="447211" y="993499"/>
                  </a:lnTo>
                  <a:lnTo>
                    <a:pt x="407023" y="971747"/>
                  </a:lnTo>
                  <a:lnTo>
                    <a:pt x="370876" y="946720"/>
                  </a:lnTo>
                  <a:lnTo>
                    <a:pt x="339340" y="918505"/>
                  </a:lnTo>
                  <a:lnTo>
                    <a:pt x="334654" y="913590"/>
                  </a:lnTo>
                  <a:lnTo>
                    <a:pt x="277004" y="913667"/>
                  </a:lnTo>
                  <a:lnTo>
                    <a:pt x="222597" y="905989"/>
                  </a:lnTo>
                  <a:lnTo>
                    <a:pt x="173098" y="891360"/>
                  </a:lnTo>
                  <a:lnTo>
                    <a:pt x="130170" y="870586"/>
                  </a:lnTo>
                  <a:lnTo>
                    <a:pt x="95477" y="844471"/>
                  </a:lnTo>
                  <a:lnTo>
                    <a:pt x="70683" y="813820"/>
                  </a:lnTo>
                  <a:lnTo>
                    <a:pt x="57037" y="746063"/>
                  </a:lnTo>
                  <a:lnTo>
                    <a:pt x="68252" y="713789"/>
                  </a:lnTo>
                  <a:lnTo>
                    <a:pt x="90498" y="683737"/>
                  </a:lnTo>
                  <a:lnTo>
                    <a:pt x="123174" y="657025"/>
                  </a:lnTo>
                  <a:lnTo>
                    <a:pt x="70564" y="631636"/>
                  </a:lnTo>
                  <a:lnTo>
                    <a:pt x="31933" y="599707"/>
                  </a:lnTo>
                  <a:lnTo>
                    <a:pt x="8129" y="563243"/>
                  </a:lnTo>
                  <a:lnTo>
                    <a:pt x="0" y="524249"/>
                  </a:lnTo>
                  <a:lnTo>
                    <a:pt x="8393" y="484728"/>
                  </a:lnTo>
                  <a:lnTo>
                    <a:pt x="34159" y="446687"/>
                  </a:lnTo>
                  <a:lnTo>
                    <a:pt x="69549" y="417808"/>
                  </a:lnTo>
                  <a:lnTo>
                    <a:pt x="114245" y="395106"/>
                  </a:lnTo>
                  <a:lnTo>
                    <a:pt x="166219" y="379386"/>
                  </a:lnTo>
                  <a:lnTo>
                    <a:pt x="223440" y="371452"/>
                  </a:lnTo>
                  <a:lnTo>
                    <a:pt x="225523" y="367973"/>
                  </a:lnTo>
                  <a:close/>
                </a:path>
              </a:pathLst>
            </a:custGeom>
            <a:ln w="9144">
              <a:solidFill>
                <a:srgbClr val="373545"/>
              </a:solidFill>
            </a:ln>
          </p:spPr>
          <p:txBody>
            <a:bodyPr wrap="square" lIns="0" tIns="0" rIns="0" bIns="0" rtlCol="0"/>
            <a:lstStyle/>
            <a:p>
              <a:endParaRPr/>
            </a:p>
          </p:txBody>
        </p:sp>
        <p:sp>
          <p:nvSpPr>
            <p:cNvPr id="6" name="object 6"/>
            <p:cNvSpPr/>
            <p:nvPr/>
          </p:nvSpPr>
          <p:spPr>
            <a:xfrm>
              <a:off x="5462317" y="5917137"/>
              <a:ext cx="1527810" cy="354965"/>
            </a:xfrm>
            <a:custGeom>
              <a:avLst/>
              <a:gdLst/>
              <a:ahLst/>
              <a:cxnLst/>
              <a:rect l="l" t="t" r="r" b="b"/>
              <a:pathLst>
                <a:path w="1527809" h="354964">
                  <a:moveTo>
                    <a:pt x="145122" y="20612"/>
                  </a:moveTo>
                  <a:lnTo>
                    <a:pt x="107245" y="20650"/>
                  </a:lnTo>
                  <a:lnTo>
                    <a:pt x="70008" y="17168"/>
                  </a:lnTo>
                  <a:lnTo>
                    <a:pt x="34048" y="10255"/>
                  </a:lnTo>
                  <a:lnTo>
                    <a:pt x="0" y="0"/>
                  </a:lnTo>
                </a:path>
                <a:path w="1527809" h="354964">
                  <a:moveTo>
                    <a:pt x="273164" y="246151"/>
                  </a:moveTo>
                  <a:lnTo>
                    <a:pt x="257718" y="249572"/>
                  </a:lnTo>
                  <a:lnTo>
                    <a:pt x="241954" y="252361"/>
                  </a:lnTo>
                  <a:lnTo>
                    <a:pt x="225922" y="254513"/>
                  </a:lnTo>
                  <a:lnTo>
                    <a:pt x="209677" y="256019"/>
                  </a:lnTo>
                </a:path>
                <a:path w="1527809" h="354964">
                  <a:moveTo>
                    <a:pt x="820293" y="354520"/>
                  </a:moveTo>
                  <a:lnTo>
                    <a:pt x="809276" y="343759"/>
                  </a:lnTo>
                  <a:lnTo>
                    <a:pt x="799214" y="332655"/>
                  </a:lnTo>
                  <a:lnTo>
                    <a:pt x="790128" y="321235"/>
                  </a:lnTo>
                  <a:lnTo>
                    <a:pt x="782040" y="309524"/>
                  </a:lnTo>
                </a:path>
                <a:path w="1527809" h="354964">
                  <a:moveTo>
                    <a:pt x="1527784" y="242328"/>
                  </a:moveTo>
                  <a:lnTo>
                    <a:pt x="1525561" y="254842"/>
                  </a:lnTo>
                  <a:lnTo>
                    <a:pt x="1522269" y="267258"/>
                  </a:lnTo>
                  <a:lnTo>
                    <a:pt x="1517915" y="279551"/>
                  </a:lnTo>
                  <a:lnTo>
                    <a:pt x="1512506" y="291693"/>
                  </a:lnTo>
                </a:path>
              </a:pathLst>
            </a:custGeom>
            <a:ln w="9144">
              <a:solidFill>
                <a:srgbClr val="373545"/>
              </a:solidFill>
            </a:ln>
          </p:spPr>
          <p:txBody>
            <a:bodyPr wrap="square" lIns="0" tIns="0" rIns="0" bIns="0" rtlCol="0"/>
            <a:lstStyle/>
            <a:p>
              <a:endParaRPr/>
            </a:p>
          </p:txBody>
        </p:sp>
        <p:pic>
          <p:nvPicPr>
            <p:cNvPr id="7" name="object 7"/>
            <p:cNvPicPr/>
            <p:nvPr/>
          </p:nvPicPr>
          <p:blipFill>
            <a:blip r:embed="rId3" cstate="print"/>
            <a:stretch>
              <a:fillRect/>
            </a:stretch>
          </p:blipFill>
          <p:spPr>
            <a:xfrm>
              <a:off x="7289288" y="5849839"/>
              <a:ext cx="195427" cy="193662"/>
            </a:xfrm>
            <a:prstGeom prst="rect">
              <a:avLst/>
            </a:prstGeom>
          </p:spPr>
        </p:pic>
        <p:sp>
          <p:nvSpPr>
            <p:cNvPr id="8" name="object 8"/>
            <p:cNvSpPr/>
            <p:nvPr/>
          </p:nvSpPr>
          <p:spPr>
            <a:xfrm>
              <a:off x="5562012" y="5321367"/>
              <a:ext cx="2171700" cy="405765"/>
            </a:xfrm>
            <a:custGeom>
              <a:avLst/>
              <a:gdLst/>
              <a:ahLst/>
              <a:cxnLst/>
              <a:rect l="l" t="t" r="r" b="b"/>
              <a:pathLst>
                <a:path w="2171700" h="405764">
                  <a:moveTo>
                    <a:pt x="2171217" y="336511"/>
                  </a:moveTo>
                  <a:lnTo>
                    <a:pt x="2155464" y="355939"/>
                  </a:lnTo>
                  <a:lnTo>
                    <a:pt x="2136251" y="374064"/>
                  </a:lnTo>
                  <a:lnTo>
                    <a:pt x="2113785" y="390709"/>
                  </a:lnTo>
                  <a:lnTo>
                    <a:pt x="2088273" y="405701"/>
                  </a:lnTo>
                </a:path>
                <a:path w="2171700" h="405764">
                  <a:moveTo>
                    <a:pt x="1972183" y="79794"/>
                  </a:moveTo>
                  <a:lnTo>
                    <a:pt x="1974242" y="87907"/>
                  </a:lnTo>
                  <a:lnTo>
                    <a:pt x="1975659" y="96065"/>
                  </a:lnTo>
                  <a:lnTo>
                    <a:pt x="1976433" y="104257"/>
                  </a:lnTo>
                  <a:lnTo>
                    <a:pt x="1976564" y="112471"/>
                  </a:lnTo>
                </a:path>
                <a:path w="2171700" h="405764">
                  <a:moveTo>
                    <a:pt x="1442466" y="41668"/>
                  </a:moveTo>
                  <a:lnTo>
                    <a:pt x="1451222" y="30564"/>
                  </a:lnTo>
                  <a:lnTo>
                    <a:pt x="1461250" y="19891"/>
                  </a:lnTo>
                  <a:lnTo>
                    <a:pt x="1472510" y="9689"/>
                  </a:lnTo>
                  <a:lnTo>
                    <a:pt x="1484960" y="0"/>
                  </a:lnTo>
                </a:path>
                <a:path w="2171700" h="405764">
                  <a:moveTo>
                    <a:pt x="1045044" y="61531"/>
                  </a:moveTo>
                  <a:lnTo>
                    <a:pt x="1048816" y="52265"/>
                  </a:lnTo>
                  <a:lnTo>
                    <a:pt x="1053512" y="43170"/>
                  </a:lnTo>
                  <a:lnTo>
                    <a:pt x="1059118" y="34270"/>
                  </a:lnTo>
                  <a:lnTo>
                    <a:pt x="1065618" y="25590"/>
                  </a:lnTo>
                </a:path>
                <a:path w="2171700" h="405764">
                  <a:moveTo>
                    <a:pt x="578637" y="73736"/>
                  </a:moveTo>
                  <a:lnTo>
                    <a:pt x="598519" y="81399"/>
                  </a:lnTo>
                  <a:lnTo>
                    <a:pt x="617593" y="89782"/>
                  </a:lnTo>
                  <a:lnTo>
                    <a:pt x="635807" y="98860"/>
                  </a:lnTo>
                  <a:lnTo>
                    <a:pt x="653110" y="108610"/>
                  </a:lnTo>
                </a:path>
                <a:path w="2171700" h="405764">
                  <a:moveTo>
                    <a:pt x="13004" y="347764"/>
                  </a:moveTo>
                  <a:lnTo>
                    <a:pt x="8868" y="338714"/>
                  </a:lnTo>
                  <a:lnTo>
                    <a:pt x="5321" y="329576"/>
                  </a:lnTo>
                  <a:lnTo>
                    <a:pt x="2364" y="320358"/>
                  </a:lnTo>
                  <a:lnTo>
                    <a:pt x="0" y="311073"/>
                  </a:lnTo>
                </a:path>
              </a:pathLst>
            </a:custGeom>
            <a:ln w="9144">
              <a:solidFill>
                <a:srgbClr val="373545"/>
              </a:solidFill>
            </a:ln>
          </p:spPr>
          <p:txBody>
            <a:bodyPr wrap="square" lIns="0" tIns="0" rIns="0" bIns="0" rtlCol="0"/>
            <a:lstStyle/>
            <a:p>
              <a:endParaRPr/>
            </a:p>
          </p:txBody>
        </p:sp>
      </p:grpSp>
      <p:sp>
        <p:nvSpPr>
          <p:cNvPr id="9" name="object 9"/>
          <p:cNvSpPr txBox="1">
            <a:spLocks noGrp="1"/>
          </p:cNvSpPr>
          <p:nvPr>
            <p:ph type="title"/>
          </p:nvPr>
        </p:nvSpPr>
        <p:spPr>
          <a:xfrm>
            <a:off x="684574" y="658393"/>
            <a:ext cx="5259026" cy="382797"/>
          </a:xfrm>
          <a:prstGeom prst="rect">
            <a:avLst/>
          </a:prstGeom>
        </p:spPr>
        <p:txBody>
          <a:bodyPr vert="horz" wrap="square" lIns="0" tIns="13335" rIns="0" bIns="0" rtlCol="0">
            <a:spAutoFit/>
          </a:bodyPr>
          <a:lstStyle/>
          <a:p>
            <a:pPr marL="12700">
              <a:lnSpc>
                <a:spcPct val="100000"/>
              </a:lnSpc>
              <a:spcBef>
                <a:spcPts val="105"/>
              </a:spcBef>
            </a:pPr>
            <a:r>
              <a:rPr sz="2400" b="1" dirty="0">
                <a:solidFill>
                  <a:srgbClr val="000000"/>
                </a:solidFill>
                <a:latin typeface="Calibri"/>
                <a:cs typeface="Calibri"/>
              </a:rPr>
              <a:t>Goal</a:t>
            </a:r>
            <a:r>
              <a:rPr sz="2400" b="1" spc="-35" dirty="0">
                <a:solidFill>
                  <a:srgbClr val="000000"/>
                </a:solidFill>
                <a:latin typeface="Calibri"/>
                <a:cs typeface="Calibri"/>
              </a:rPr>
              <a:t> </a:t>
            </a:r>
            <a:r>
              <a:rPr sz="2400" b="1" dirty="0">
                <a:solidFill>
                  <a:srgbClr val="000000"/>
                </a:solidFill>
                <a:latin typeface="Calibri"/>
                <a:cs typeface="Calibri"/>
              </a:rPr>
              <a:t>#1:</a:t>
            </a:r>
            <a:r>
              <a:rPr sz="2400" b="1" spc="-20" dirty="0">
                <a:solidFill>
                  <a:srgbClr val="000000"/>
                </a:solidFill>
                <a:latin typeface="Calibri"/>
                <a:cs typeface="Calibri"/>
              </a:rPr>
              <a:t> </a:t>
            </a:r>
            <a:r>
              <a:rPr sz="2400" b="1" dirty="0">
                <a:solidFill>
                  <a:srgbClr val="000000"/>
                </a:solidFill>
                <a:latin typeface="Calibri"/>
                <a:cs typeface="Calibri"/>
              </a:rPr>
              <a:t>Federated</a:t>
            </a:r>
            <a:r>
              <a:rPr sz="2400" b="1" spc="-15" dirty="0">
                <a:solidFill>
                  <a:srgbClr val="000000"/>
                </a:solidFill>
                <a:latin typeface="Calibri"/>
                <a:cs typeface="Calibri"/>
              </a:rPr>
              <a:t> </a:t>
            </a:r>
            <a:r>
              <a:rPr lang="en-US" sz="2400" b="1" spc="-15" dirty="0">
                <a:solidFill>
                  <a:srgbClr val="000000"/>
                </a:solidFill>
                <a:latin typeface="Calibri"/>
                <a:cs typeface="Calibri"/>
              </a:rPr>
              <a:t>Data </a:t>
            </a:r>
            <a:r>
              <a:rPr sz="2400" b="1" dirty="0">
                <a:solidFill>
                  <a:srgbClr val="000000"/>
                </a:solidFill>
                <a:latin typeface="Calibri"/>
                <a:cs typeface="Calibri"/>
              </a:rPr>
              <a:t>in</a:t>
            </a:r>
            <a:r>
              <a:rPr sz="2400" b="1" spc="-30" dirty="0">
                <a:solidFill>
                  <a:srgbClr val="000000"/>
                </a:solidFill>
                <a:latin typeface="Calibri"/>
                <a:cs typeface="Calibri"/>
              </a:rPr>
              <a:t> </a:t>
            </a:r>
            <a:r>
              <a:rPr lang="en-US" sz="2400" b="1" dirty="0">
                <a:solidFill>
                  <a:srgbClr val="000000"/>
                </a:solidFill>
                <a:latin typeface="Calibri"/>
                <a:cs typeface="Calibri"/>
              </a:rPr>
              <a:t>‘the Cloud'</a:t>
            </a:r>
            <a:endParaRPr sz="2400" dirty="0">
              <a:latin typeface="Calibri"/>
              <a:cs typeface="Calibri"/>
            </a:endParaRPr>
          </a:p>
        </p:txBody>
      </p:sp>
      <p:sp>
        <p:nvSpPr>
          <p:cNvPr id="10" name="object 10"/>
          <p:cNvSpPr txBox="1"/>
          <p:nvPr/>
        </p:nvSpPr>
        <p:spPr>
          <a:xfrm>
            <a:off x="684574" y="1104037"/>
            <a:ext cx="6965950" cy="2115066"/>
          </a:xfrm>
          <a:prstGeom prst="rect">
            <a:avLst/>
          </a:prstGeom>
        </p:spPr>
        <p:txBody>
          <a:bodyPr vert="horz" wrap="square" lIns="0" tIns="12065" rIns="0" bIns="0" rtlCol="0">
            <a:spAutoFit/>
          </a:bodyPr>
          <a:lstStyle/>
          <a:p>
            <a:pPr marL="12700" marR="5080" indent="-635">
              <a:lnSpc>
                <a:spcPct val="114999"/>
              </a:lnSpc>
              <a:spcBef>
                <a:spcPts val="95"/>
              </a:spcBef>
            </a:pPr>
            <a:r>
              <a:rPr sz="2000" dirty="0">
                <a:latin typeface="Calibri"/>
                <a:cs typeface="Calibri"/>
              </a:rPr>
              <a:t>The</a:t>
            </a:r>
            <a:r>
              <a:rPr sz="2000" spc="-20" dirty="0">
                <a:latin typeface="Calibri"/>
                <a:cs typeface="Calibri"/>
              </a:rPr>
              <a:t> </a:t>
            </a:r>
            <a:r>
              <a:rPr sz="2000" b="1" dirty="0">
                <a:latin typeface="Calibri"/>
                <a:cs typeface="Calibri"/>
              </a:rPr>
              <a:t>Initiative</a:t>
            </a:r>
            <a:r>
              <a:rPr sz="2000" b="1" spc="-50" dirty="0">
                <a:latin typeface="Calibri"/>
                <a:cs typeface="Calibri"/>
              </a:rPr>
              <a:t> </a:t>
            </a:r>
            <a:r>
              <a:rPr sz="2000" dirty="0">
                <a:latin typeface="Calibri"/>
                <a:cs typeface="Calibri"/>
              </a:rPr>
              <a:t>will</a:t>
            </a:r>
            <a:r>
              <a:rPr sz="2000" spc="-5" dirty="0">
                <a:latin typeface="Calibri"/>
                <a:cs typeface="Calibri"/>
              </a:rPr>
              <a:t> </a:t>
            </a:r>
            <a:r>
              <a:rPr sz="2000" dirty="0">
                <a:latin typeface="Calibri"/>
                <a:cs typeface="Calibri"/>
              </a:rPr>
              <a:t>build</a:t>
            </a:r>
            <a:r>
              <a:rPr sz="2000" spc="-20" dirty="0">
                <a:latin typeface="Calibri"/>
                <a:cs typeface="Calibri"/>
              </a:rPr>
              <a:t> </a:t>
            </a:r>
            <a:r>
              <a:rPr sz="2000" dirty="0">
                <a:latin typeface="Calibri"/>
                <a:cs typeface="Calibri"/>
              </a:rPr>
              <a:t>scalable</a:t>
            </a:r>
            <a:r>
              <a:rPr sz="2000" spc="-5" dirty="0">
                <a:latin typeface="Calibri"/>
                <a:cs typeface="Calibri"/>
              </a:rPr>
              <a:t> </a:t>
            </a:r>
            <a:r>
              <a:rPr sz="2000" dirty="0">
                <a:latin typeface="Calibri"/>
                <a:cs typeface="Calibri"/>
              </a:rPr>
              <a:t>and</a:t>
            </a:r>
            <a:r>
              <a:rPr sz="2000" spc="-20" dirty="0">
                <a:latin typeface="Calibri"/>
                <a:cs typeface="Calibri"/>
              </a:rPr>
              <a:t> </a:t>
            </a:r>
            <a:r>
              <a:rPr sz="2000" dirty="0">
                <a:latin typeface="Calibri"/>
                <a:cs typeface="Calibri"/>
              </a:rPr>
              <a:t>innovative</a:t>
            </a:r>
            <a:r>
              <a:rPr sz="2000" spc="-15" dirty="0">
                <a:latin typeface="Calibri"/>
                <a:cs typeface="Calibri"/>
              </a:rPr>
              <a:t> </a:t>
            </a:r>
            <a:r>
              <a:rPr sz="2000" spc="-10" dirty="0">
                <a:latin typeface="Calibri"/>
                <a:cs typeface="Calibri"/>
              </a:rPr>
              <a:t>workflows </a:t>
            </a:r>
            <a:r>
              <a:rPr sz="2000" dirty="0">
                <a:latin typeface="Calibri"/>
                <a:cs typeface="Calibri"/>
              </a:rPr>
              <a:t>to</a:t>
            </a:r>
            <a:r>
              <a:rPr sz="2000" spc="-25" dirty="0">
                <a:latin typeface="Calibri"/>
                <a:cs typeface="Calibri"/>
              </a:rPr>
              <a:t> </a:t>
            </a:r>
            <a:r>
              <a:rPr sz="2000" dirty="0">
                <a:latin typeface="Calibri"/>
                <a:cs typeface="Calibri"/>
              </a:rPr>
              <a:t>quickly</a:t>
            </a:r>
            <a:r>
              <a:rPr sz="2000" spc="-15" dirty="0">
                <a:latin typeface="Calibri"/>
                <a:cs typeface="Calibri"/>
              </a:rPr>
              <a:t> </a:t>
            </a:r>
            <a:r>
              <a:rPr sz="2000" dirty="0">
                <a:latin typeface="Calibri"/>
                <a:cs typeface="Calibri"/>
              </a:rPr>
              <a:t>document</a:t>
            </a:r>
            <a:r>
              <a:rPr sz="2000" spc="-35" dirty="0">
                <a:latin typeface="Calibri"/>
                <a:cs typeface="Calibri"/>
              </a:rPr>
              <a:t> </a:t>
            </a:r>
            <a:r>
              <a:rPr sz="2000" dirty="0">
                <a:latin typeface="Calibri"/>
                <a:cs typeface="Calibri"/>
              </a:rPr>
              <a:t>and</a:t>
            </a:r>
            <a:r>
              <a:rPr sz="2000" spc="-15" dirty="0">
                <a:latin typeface="Calibri"/>
                <a:cs typeface="Calibri"/>
              </a:rPr>
              <a:t> </a:t>
            </a:r>
            <a:r>
              <a:rPr sz="2000" dirty="0">
                <a:latin typeface="Calibri"/>
                <a:cs typeface="Calibri"/>
              </a:rPr>
              <a:t>integrate</a:t>
            </a:r>
            <a:r>
              <a:rPr sz="2000" spc="-15" dirty="0">
                <a:latin typeface="Calibri"/>
                <a:cs typeface="Calibri"/>
              </a:rPr>
              <a:t> </a:t>
            </a:r>
            <a:r>
              <a:rPr sz="2000" dirty="0">
                <a:latin typeface="Calibri"/>
                <a:cs typeface="Calibri"/>
              </a:rPr>
              <a:t>Fisheries’</a:t>
            </a:r>
            <a:r>
              <a:rPr sz="2000" spc="20" dirty="0">
                <a:latin typeface="Calibri"/>
                <a:cs typeface="Calibri"/>
              </a:rPr>
              <a:t> </a:t>
            </a:r>
            <a:r>
              <a:rPr lang="en-US" sz="2000" spc="20" dirty="0">
                <a:latin typeface="Calibri"/>
                <a:cs typeface="Calibri"/>
              </a:rPr>
              <a:t>meta</a:t>
            </a:r>
            <a:r>
              <a:rPr sz="2000" spc="-20" dirty="0">
                <a:latin typeface="Calibri"/>
                <a:cs typeface="Calibri"/>
              </a:rPr>
              <a:t>data</a:t>
            </a:r>
            <a:r>
              <a:rPr lang="en-US" sz="2000" spc="-20" dirty="0">
                <a:latin typeface="Calibri"/>
                <a:cs typeface="Calibri"/>
              </a:rPr>
              <a:t>, with data</a:t>
            </a:r>
            <a:r>
              <a:rPr sz="2000" spc="-20" dirty="0">
                <a:latin typeface="Calibri"/>
                <a:cs typeface="Calibri"/>
              </a:rPr>
              <a:t> </a:t>
            </a:r>
            <a:r>
              <a:rPr sz="2000" dirty="0">
                <a:latin typeface="Calibri"/>
                <a:cs typeface="Calibri"/>
              </a:rPr>
              <a:t>residing</a:t>
            </a:r>
            <a:r>
              <a:rPr sz="2000" spc="-15" dirty="0">
                <a:latin typeface="Calibri"/>
                <a:cs typeface="Calibri"/>
              </a:rPr>
              <a:t> </a:t>
            </a:r>
            <a:r>
              <a:rPr sz="2000" dirty="0">
                <a:latin typeface="Calibri"/>
                <a:cs typeface="Calibri"/>
              </a:rPr>
              <a:t>in</a:t>
            </a:r>
            <a:r>
              <a:rPr sz="2000" spc="-5" dirty="0">
                <a:latin typeface="Calibri"/>
                <a:cs typeface="Calibri"/>
              </a:rPr>
              <a:t> </a:t>
            </a:r>
            <a:r>
              <a:rPr sz="2000" dirty="0">
                <a:latin typeface="Calibri"/>
                <a:cs typeface="Calibri"/>
              </a:rPr>
              <a:t>their</a:t>
            </a:r>
            <a:r>
              <a:rPr sz="2000" spc="-10" dirty="0">
                <a:latin typeface="Calibri"/>
                <a:cs typeface="Calibri"/>
              </a:rPr>
              <a:t> </a:t>
            </a:r>
            <a:r>
              <a:rPr sz="2000" dirty="0">
                <a:latin typeface="Calibri"/>
                <a:cs typeface="Calibri"/>
              </a:rPr>
              <a:t>distributed systems</a:t>
            </a:r>
            <a:r>
              <a:rPr lang="en-US" sz="2000" dirty="0">
                <a:latin typeface="Calibri"/>
                <a:cs typeface="Calibri"/>
              </a:rPr>
              <a:t>,</a:t>
            </a:r>
            <a:r>
              <a:rPr sz="2000" spc="10" dirty="0">
                <a:latin typeface="Calibri"/>
                <a:cs typeface="Calibri"/>
              </a:rPr>
              <a:t> </a:t>
            </a:r>
            <a:r>
              <a:rPr sz="2000" dirty="0">
                <a:latin typeface="Calibri"/>
                <a:cs typeface="Calibri"/>
              </a:rPr>
              <a:t>into</a:t>
            </a:r>
            <a:r>
              <a:rPr sz="2000" spc="-20" dirty="0">
                <a:latin typeface="Calibri"/>
                <a:cs typeface="Calibri"/>
              </a:rPr>
              <a:t> </a:t>
            </a:r>
            <a:r>
              <a:rPr sz="2000" dirty="0">
                <a:latin typeface="Calibri"/>
                <a:cs typeface="Calibri"/>
              </a:rPr>
              <a:t>an</a:t>
            </a:r>
            <a:r>
              <a:rPr sz="2000" spc="-15" dirty="0">
                <a:latin typeface="Calibri"/>
                <a:cs typeface="Calibri"/>
              </a:rPr>
              <a:t> </a:t>
            </a:r>
            <a:r>
              <a:rPr sz="2000" dirty="0">
                <a:latin typeface="Calibri"/>
                <a:cs typeface="Calibri"/>
              </a:rPr>
              <a:t>integrated </a:t>
            </a:r>
            <a:r>
              <a:rPr sz="2000" spc="-10" dirty="0">
                <a:latin typeface="Calibri"/>
                <a:cs typeface="Calibri"/>
              </a:rPr>
              <a:t>cloud-based </a:t>
            </a:r>
            <a:r>
              <a:rPr lang="en-US" sz="2000" spc="-10" dirty="0">
                <a:latin typeface="Calibri"/>
                <a:cs typeface="Calibri"/>
              </a:rPr>
              <a:t>architecture, with AQUAVIEW providing access to the integrated metadata and the Data Assembly Hub providing product pipelines for archives and scientific report generation</a:t>
            </a:r>
            <a:endParaRPr sz="2000" dirty="0">
              <a:latin typeface="Calibri"/>
              <a:cs typeface="Calibri"/>
            </a:endParaRPr>
          </a:p>
        </p:txBody>
      </p:sp>
      <p:sp>
        <p:nvSpPr>
          <p:cNvPr id="11" name="object 11"/>
          <p:cNvSpPr txBox="1"/>
          <p:nvPr/>
        </p:nvSpPr>
        <p:spPr>
          <a:xfrm>
            <a:off x="1075674" y="5899628"/>
            <a:ext cx="2487930"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a:cs typeface="Arial"/>
              </a:rPr>
              <a:t>PAD</a:t>
            </a:r>
            <a:r>
              <a:rPr sz="1400" spc="-25" dirty="0">
                <a:latin typeface="Arial"/>
                <a:cs typeface="Arial"/>
              </a:rPr>
              <a:t> </a:t>
            </a:r>
            <a:r>
              <a:rPr sz="1400" u="sng" dirty="0">
                <a:solidFill>
                  <a:srgbClr val="6B9F24"/>
                </a:solidFill>
                <a:uFill>
                  <a:solidFill>
                    <a:srgbClr val="6B9F24"/>
                  </a:solidFill>
                </a:uFill>
                <a:latin typeface="Arial"/>
                <a:cs typeface="Arial"/>
                <a:hlinkClick r:id="rId4"/>
              </a:rPr>
              <a:t>Archive</a:t>
            </a:r>
            <a:r>
              <a:rPr sz="1400" u="sng" spc="-30" dirty="0">
                <a:solidFill>
                  <a:srgbClr val="6B9F24"/>
                </a:solidFill>
                <a:uFill>
                  <a:solidFill>
                    <a:srgbClr val="6B9F24"/>
                  </a:solidFill>
                </a:uFill>
                <a:latin typeface="Arial"/>
                <a:cs typeface="Arial"/>
                <a:hlinkClick r:id="rId4"/>
              </a:rPr>
              <a:t> </a:t>
            </a:r>
            <a:r>
              <a:rPr sz="1400" u="sng" dirty="0">
                <a:solidFill>
                  <a:srgbClr val="6B9F24"/>
                </a:solidFill>
                <a:uFill>
                  <a:solidFill>
                    <a:srgbClr val="6B9F24"/>
                  </a:solidFill>
                </a:uFill>
                <a:latin typeface="Arial"/>
                <a:cs typeface="Arial"/>
                <a:hlinkClick r:id="rId4"/>
              </a:rPr>
              <a:t>Growth</a:t>
            </a:r>
            <a:r>
              <a:rPr sz="1400" u="sng" spc="-35" dirty="0">
                <a:solidFill>
                  <a:srgbClr val="6B9F24"/>
                </a:solidFill>
                <a:uFill>
                  <a:solidFill>
                    <a:srgbClr val="6B9F24"/>
                  </a:solidFill>
                </a:uFill>
                <a:latin typeface="Arial"/>
                <a:cs typeface="Arial"/>
                <a:hlinkClick r:id="rId4"/>
              </a:rPr>
              <a:t> </a:t>
            </a:r>
            <a:r>
              <a:rPr sz="1400" u="sng" spc="-10" dirty="0">
                <a:solidFill>
                  <a:srgbClr val="6B9F24"/>
                </a:solidFill>
                <a:uFill>
                  <a:solidFill>
                    <a:srgbClr val="6B9F24"/>
                  </a:solidFill>
                </a:uFill>
                <a:latin typeface="Arial"/>
                <a:cs typeface="Arial"/>
                <a:hlinkClick r:id="rId4"/>
              </a:rPr>
              <a:t>Estimates</a:t>
            </a:r>
            <a:endParaRPr sz="1400">
              <a:latin typeface="Arial"/>
              <a:cs typeface="Arial"/>
            </a:endParaRPr>
          </a:p>
        </p:txBody>
      </p:sp>
      <p:sp>
        <p:nvSpPr>
          <p:cNvPr id="12" name="object 12"/>
          <p:cNvSpPr txBox="1"/>
          <p:nvPr/>
        </p:nvSpPr>
        <p:spPr>
          <a:xfrm>
            <a:off x="8125374" y="3034397"/>
            <a:ext cx="3394075" cy="1052195"/>
          </a:xfrm>
          <a:prstGeom prst="rect">
            <a:avLst/>
          </a:prstGeom>
        </p:spPr>
        <p:txBody>
          <a:bodyPr vert="horz" wrap="square" lIns="0" tIns="13335" rIns="0" bIns="0" rtlCol="0">
            <a:spAutoFit/>
          </a:bodyPr>
          <a:lstStyle/>
          <a:p>
            <a:pPr marL="771525" algn="just">
              <a:lnSpc>
                <a:spcPct val="100000"/>
              </a:lnSpc>
              <a:spcBef>
                <a:spcPts val="105"/>
              </a:spcBef>
            </a:pPr>
            <a:r>
              <a:rPr sz="1100" b="1" dirty="0">
                <a:latin typeface="Calibri"/>
                <a:cs typeface="Calibri"/>
              </a:rPr>
              <a:t>Alignment</a:t>
            </a:r>
            <a:r>
              <a:rPr sz="1100" b="1" spc="-15" dirty="0">
                <a:latin typeface="Calibri"/>
                <a:cs typeface="Calibri"/>
              </a:rPr>
              <a:t> </a:t>
            </a:r>
            <a:r>
              <a:rPr sz="1100" b="1" dirty="0">
                <a:latin typeface="Calibri"/>
                <a:cs typeface="Calibri"/>
              </a:rPr>
              <a:t>with</a:t>
            </a:r>
            <a:r>
              <a:rPr sz="1100" b="1" spc="-20" dirty="0">
                <a:latin typeface="Calibri"/>
                <a:cs typeface="Calibri"/>
              </a:rPr>
              <a:t> </a:t>
            </a:r>
            <a:r>
              <a:rPr sz="1100" b="1" dirty="0">
                <a:latin typeface="Calibri"/>
                <a:cs typeface="Calibri"/>
              </a:rPr>
              <a:t>NOAA</a:t>
            </a:r>
            <a:r>
              <a:rPr sz="1100" b="1" spc="-15" dirty="0">
                <a:latin typeface="Calibri"/>
                <a:cs typeface="Calibri"/>
              </a:rPr>
              <a:t> </a:t>
            </a:r>
            <a:r>
              <a:rPr sz="1100" b="1" spc="-10" dirty="0">
                <a:latin typeface="Calibri"/>
                <a:cs typeface="Calibri"/>
              </a:rPr>
              <a:t>priorities</a:t>
            </a:r>
            <a:endParaRPr sz="1100" dirty="0">
              <a:latin typeface="Calibri"/>
              <a:cs typeface="Calibri"/>
            </a:endParaRPr>
          </a:p>
          <a:p>
            <a:pPr marL="12700" marR="5080" algn="just">
              <a:lnSpc>
                <a:spcPct val="114900"/>
              </a:lnSpc>
              <a:spcBef>
                <a:spcPts val="690"/>
              </a:spcBef>
            </a:pPr>
            <a:r>
              <a:rPr sz="1100" dirty="0">
                <a:latin typeface="Calibri"/>
                <a:cs typeface="Calibri"/>
              </a:rPr>
              <a:t>The</a:t>
            </a:r>
            <a:r>
              <a:rPr sz="1100" spc="25" dirty="0">
                <a:latin typeface="Calibri"/>
                <a:cs typeface="Calibri"/>
              </a:rPr>
              <a:t> </a:t>
            </a:r>
            <a:r>
              <a:rPr sz="1100" dirty="0">
                <a:latin typeface="Calibri"/>
                <a:cs typeface="Calibri"/>
              </a:rPr>
              <a:t>new</a:t>
            </a:r>
            <a:r>
              <a:rPr sz="1100" spc="15" dirty="0">
                <a:latin typeface="Calibri"/>
                <a:cs typeface="Calibri"/>
              </a:rPr>
              <a:t> </a:t>
            </a:r>
            <a:r>
              <a:rPr sz="1100" spc="-10" dirty="0">
                <a:latin typeface="Calibri"/>
                <a:cs typeface="Calibri"/>
              </a:rPr>
              <a:t>FY22-</a:t>
            </a:r>
            <a:r>
              <a:rPr sz="1100" dirty="0">
                <a:latin typeface="Calibri"/>
                <a:cs typeface="Calibri"/>
              </a:rPr>
              <a:t>FY26</a:t>
            </a:r>
            <a:r>
              <a:rPr sz="1100" u="sng" spc="20" dirty="0">
                <a:solidFill>
                  <a:srgbClr val="1154CC"/>
                </a:solidFill>
                <a:uFill>
                  <a:solidFill>
                    <a:srgbClr val="1154CC"/>
                  </a:solidFill>
                </a:uFill>
                <a:latin typeface="Calibri"/>
                <a:cs typeface="Calibri"/>
                <a:hlinkClick r:id="rId5"/>
              </a:rPr>
              <a:t> </a:t>
            </a:r>
            <a:r>
              <a:rPr sz="1100" u="sng" dirty="0">
                <a:solidFill>
                  <a:srgbClr val="1154CC"/>
                </a:solidFill>
                <a:uFill>
                  <a:solidFill>
                    <a:srgbClr val="1154CC"/>
                  </a:solidFill>
                </a:uFill>
                <a:latin typeface="Calibri"/>
                <a:cs typeface="Calibri"/>
                <a:hlinkClick r:id="rId5"/>
              </a:rPr>
              <a:t>NOAA</a:t>
            </a:r>
            <a:r>
              <a:rPr sz="1100" u="sng" spc="10" dirty="0">
                <a:solidFill>
                  <a:srgbClr val="1154CC"/>
                </a:solidFill>
                <a:uFill>
                  <a:solidFill>
                    <a:srgbClr val="1154CC"/>
                  </a:solidFill>
                </a:uFill>
                <a:latin typeface="Calibri"/>
                <a:cs typeface="Calibri"/>
                <a:hlinkClick r:id="rId5"/>
              </a:rPr>
              <a:t> </a:t>
            </a:r>
            <a:r>
              <a:rPr sz="1100" u="sng" dirty="0">
                <a:solidFill>
                  <a:srgbClr val="1154CC"/>
                </a:solidFill>
                <a:uFill>
                  <a:solidFill>
                    <a:srgbClr val="1154CC"/>
                  </a:solidFill>
                </a:uFill>
                <a:latin typeface="Calibri"/>
                <a:cs typeface="Calibri"/>
                <a:hlinkClick r:id="rId5"/>
              </a:rPr>
              <a:t>Strategic</a:t>
            </a:r>
            <a:r>
              <a:rPr sz="1100" u="sng" spc="15" dirty="0">
                <a:solidFill>
                  <a:srgbClr val="1154CC"/>
                </a:solidFill>
                <a:uFill>
                  <a:solidFill>
                    <a:srgbClr val="1154CC"/>
                  </a:solidFill>
                </a:uFill>
                <a:latin typeface="Calibri"/>
                <a:cs typeface="Calibri"/>
                <a:hlinkClick r:id="rId5"/>
              </a:rPr>
              <a:t> </a:t>
            </a:r>
            <a:r>
              <a:rPr sz="1100" u="sng" dirty="0">
                <a:solidFill>
                  <a:srgbClr val="1154CC"/>
                </a:solidFill>
                <a:uFill>
                  <a:solidFill>
                    <a:srgbClr val="1154CC"/>
                  </a:solidFill>
                </a:uFill>
                <a:latin typeface="Calibri"/>
                <a:cs typeface="Calibri"/>
                <a:hlinkClick r:id="rId5"/>
              </a:rPr>
              <a:t>Plan</a:t>
            </a:r>
            <a:r>
              <a:rPr sz="1100" spc="20" dirty="0">
                <a:solidFill>
                  <a:srgbClr val="1154CC"/>
                </a:solidFill>
                <a:latin typeface="Calibri"/>
                <a:cs typeface="Calibri"/>
              </a:rPr>
              <a:t> </a:t>
            </a:r>
            <a:r>
              <a:rPr sz="1100" dirty="0">
                <a:latin typeface="Calibri"/>
                <a:cs typeface="Calibri"/>
              </a:rPr>
              <a:t>calls</a:t>
            </a:r>
            <a:r>
              <a:rPr sz="1100" spc="10" dirty="0">
                <a:latin typeface="Calibri"/>
                <a:cs typeface="Calibri"/>
              </a:rPr>
              <a:t> </a:t>
            </a:r>
            <a:r>
              <a:rPr sz="1100" dirty="0">
                <a:latin typeface="Calibri"/>
                <a:cs typeface="Calibri"/>
              </a:rPr>
              <a:t>out</a:t>
            </a:r>
            <a:r>
              <a:rPr sz="1100" spc="10" dirty="0">
                <a:latin typeface="Calibri"/>
                <a:cs typeface="Calibri"/>
              </a:rPr>
              <a:t> </a:t>
            </a:r>
            <a:r>
              <a:rPr sz="1100" dirty="0">
                <a:latin typeface="Calibri"/>
                <a:cs typeface="Calibri"/>
              </a:rPr>
              <a:t>the</a:t>
            </a:r>
            <a:r>
              <a:rPr sz="1100" spc="20" dirty="0">
                <a:latin typeface="Calibri"/>
                <a:cs typeface="Calibri"/>
              </a:rPr>
              <a:t> </a:t>
            </a:r>
            <a:r>
              <a:rPr sz="1100" spc="-20" dirty="0">
                <a:latin typeface="Calibri"/>
                <a:cs typeface="Calibri"/>
              </a:rPr>
              <a:t>need </a:t>
            </a:r>
            <a:r>
              <a:rPr sz="1100" dirty="0">
                <a:latin typeface="Calibri"/>
                <a:cs typeface="Calibri"/>
              </a:rPr>
              <a:t>for</a:t>
            </a:r>
            <a:r>
              <a:rPr sz="1100" spc="-10" dirty="0">
                <a:latin typeface="Calibri"/>
                <a:cs typeface="Calibri"/>
              </a:rPr>
              <a:t> </a:t>
            </a:r>
            <a:r>
              <a:rPr sz="1100" dirty="0">
                <a:latin typeface="Calibri"/>
                <a:cs typeface="Calibri"/>
              </a:rPr>
              <a:t>NOAA</a:t>
            </a:r>
            <a:r>
              <a:rPr sz="1100" spc="-20" dirty="0">
                <a:latin typeface="Calibri"/>
                <a:cs typeface="Calibri"/>
              </a:rPr>
              <a:t> </a:t>
            </a:r>
            <a:r>
              <a:rPr sz="1100" dirty="0">
                <a:latin typeface="Calibri"/>
                <a:cs typeface="Calibri"/>
              </a:rPr>
              <a:t>to</a:t>
            </a:r>
            <a:r>
              <a:rPr sz="1100" spc="-15" dirty="0">
                <a:latin typeface="Calibri"/>
                <a:cs typeface="Calibri"/>
              </a:rPr>
              <a:t> </a:t>
            </a:r>
            <a:r>
              <a:rPr sz="1100" dirty="0">
                <a:latin typeface="Calibri"/>
                <a:cs typeface="Calibri"/>
              </a:rPr>
              <a:t>support</a:t>
            </a:r>
            <a:r>
              <a:rPr sz="1100" spc="-5" dirty="0">
                <a:latin typeface="Calibri"/>
                <a:cs typeface="Calibri"/>
              </a:rPr>
              <a:t> </a:t>
            </a:r>
            <a:r>
              <a:rPr sz="1100" dirty="0">
                <a:latin typeface="Calibri"/>
                <a:cs typeface="Calibri"/>
              </a:rPr>
              <a:t>a</a:t>
            </a:r>
            <a:r>
              <a:rPr sz="1100" spc="-20" dirty="0">
                <a:latin typeface="Calibri"/>
                <a:cs typeface="Calibri"/>
              </a:rPr>
              <a:t> </a:t>
            </a:r>
            <a:r>
              <a:rPr sz="1100" dirty="0">
                <a:latin typeface="Calibri"/>
                <a:cs typeface="Calibri"/>
              </a:rPr>
              <a:t>digital</a:t>
            </a:r>
            <a:r>
              <a:rPr sz="1100" spc="-15" dirty="0">
                <a:latin typeface="Calibri"/>
                <a:cs typeface="Calibri"/>
              </a:rPr>
              <a:t> </a:t>
            </a:r>
            <a:r>
              <a:rPr sz="1100" dirty="0">
                <a:latin typeface="Calibri"/>
                <a:cs typeface="Calibri"/>
              </a:rPr>
              <a:t>New</a:t>
            </a:r>
            <a:r>
              <a:rPr sz="1100" spc="-5" dirty="0">
                <a:latin typeface="Calibri"/>
                <a:cs typeface="Calibri"/>
              </a:rPr>
              <a:t> </a:t>
            </a:r>
            <a:r>
              <a:rPr sz="1100" dirty="0">
                <a:latin typeface="Calibri"/>
                <a:cs typeface="Calibri"/>
              </a:rPr>
              <a:t>Blue</a:t>
            </a:r>
            <a:r>
              <a:rPr sz="1100" spc="-5" dirty="0">
                <a:latin typeface="Calibri"/>
                <a:cs typeface="Calibri"/>
              </a:rPr>
              <a:t> </a:t>
            </a:r>
            <a:r>
              <a:rPr sz="1100" dirty="0">
                <a:latin typeface="Calibri"/>
                <a:cs typeface="Calibri"/>
              </a:rPr>
              <a:t>Economy,</a:t>
            </a:r>
            <a:r>
              <a:rPr sz="1100" spc="-20" dirty="0">
                <a:latin typeface="Calibri"/>
                <a:cs typeface="Calibri"/>
              </a:rPr>
              <a:t> </a:t>
            </a:r>
            <a:r>
              <a:rPr sz="1100" spc="-10" dirty="0">
                <a:latin typeface="Calibri"/>
                <a:cs typeface="Calibri"/>
              </a:rPr>
              <a:t>specifical </a:t>
            </a:r>
            <a:r>
              <a:rPr sz="1100" dirty="0">
                <a:latin typeface="Calibri"/>
                <a:cs typeface="Calibri"/>
              </a:rPr>
              <a:t>to</a:t>
            </a:r>
            <a:r>
              <a:rPr sz="1100" spc="275" dirty="0">
                <a:latin typeface="Calibri"/>
                <a:cs typeface="Calibri"/>
              </a:rPr>
              <a:t> </a:t>
            </a:r>
            <a:r>
              <a:rPr sz="1100" dirty="0">
                <a:latin typeface="Calibri"/>
                <a:cs typeface="Calibri"/>
              </a:rPr>
              <a:t>‘accelerate</a:t>
            </a:r>
            <a:r>
              <a:rPr sz="1100" spc="270" dirty="0">
                <a:latin typeface="Calibri"/>
                <a:cs typeface="Calibri"/>
              </a:rPr>
              <a:t> </a:t>
            </a:r>
            <a:r>
              <a:rPr sz="1100" dirty="0">
                <a:latin typeface="Calibri"/>
                <a:cs typeface="Calibri"/>
              </a:rPr>
              <a:t>the</a:t>
            </a:r>
            <a:r>
              <a:rPr sz="1100" spc="275" dirty="0">
                <a:latin typeface="Calibri"/>
                <a:cs typeface="Calibri"/>
              </a:rPr>
              <a:t> </a:t>
            </a:r>
            <a:r>
              <a:rPr sz="1100" dirty="0">
                <a:latin typeface="Calibri"/>
                <a:cs typeface="Calibri"/>
              </a:rPr>
              <a:t>growth</a:t>
            </a:r>
            <a:r>
              <a:rPr sz="1100" spc="270" dirty="0">
                <a:latin typeface="Calibri"/>
                <a:cs typeface="Calibri"/>
              </a:rPr>
              <a:t> </a:t>
            </a:r>
            <a:r>
              <a:rPr sz="1100" dirty="0">
                <a:latin typeface="Calibri"/>
                <a:cs typeface="Calibri"/>
              </a:rPr>
              <a:t>in</a:t>
            </a:r>
            <a:r>
              <a:rPr sz="1100" spc="270" dirty="0">
                <a:latin typeface="Calibri"/>
                <a:cs typeface="Calibri"/>
              </a:rPr>
              <a:t> </a:t>
            </a:r>
            <a:r>
              <a:rPr sz="1100" dirty="0">
                <a:latin typeface="Calibri"/>
                <a:cs typeface="Calibri"/>
              </a:rPr>
              <a:t>an</a:t>
            </a:r>
            <a:r>
              <a:rPr sz="1100" spc="275" dirty="0">
                <a:latin typeface="Calibri"/>
                <a:cs typeface="Calibri"/>
              </a:rPr>
              <a:t> </a:t>
            </a:r>
            <a:r>
              <a:rPr sz="1100" spc="-10" dirty="0">
                <a:latin typeface="Calibri"/>
                <a:cs typeface="Calibri"/>
              </a:rPr>
              <a:t>information-</a:t>
            </a:r>
            <a:r>
              <a:rPr sz="1100" dirty="0">
                <a:latin typeface="Calibri"/>
                <a:cs typeface="Calibri"/>
              </a:rPr>
              <a:t>based</a:t>
            </a:r>
            <a:r>
              <a:rPr sz="1100" spc="270" dirty="0">
                <a:latin typeface="Calibri"/>
                <a:cs typeface="Calibri"/>
              </a:rPr>
              <a:t> </a:t>
            </a:r>
            <a:r>
              <a:rPr sz="1100" spc="-20" dirty="0">
                <a:latin typeface="Calibri"/>
                <a:cs typeface="Calibri"/>
              </a:rPr>
              <a:t>Blue </a:t>
            </a:r>
            <a:r>
              <a:rPr sz="1100" spc="-10" dirty="0">
                <a:latin typeface="Calibri"/>
                <a:cs typeface="Calibri"/>
              </a:rPr>
              <a:t>Economy’.</a:t>
            </a:r>
            <a:endParaRPr sz="1100" dirty="0">
              <a:latin typeface="Calibri"/>
              <a:cs typeface="Calibri"/>
            </a:endParaRPr>
          </a:p>
        </p:txBody>
      </p:sp>
      <p:sp>
        <p:nvSpPr>
          <p:cNvPr id="13" name="object 13"/>
          <p:cNvSpPr txBox="1"/>
          <p:nvPr/>
        </p:nvSpPr>
        <p:spPr>
          <a:xfrm>
            <a:off x="8125235" y="4147648"/>
            <a:ext cx="3394710" cy="1569085"/>
          </a:xfrm>
          <a:prstGeom prst="rect">
            <a:avLst/>
          </a:prstGeom>
        </p:spPr>
        <p:txBody>
          <a:bodyPr vert="horz" wrap="square" lIns="0" tIns="12700" rIns="0" bIns="0" rtlCol="0">
            <a:spAutoFit/>
          </a:bodyPr>
          <a:lstStyle/>
          <a:p>
            <a:pPr marL="12700" marR="5080" algn="just">
              <a:lnSpc>
                <a:spcPct val="115100"/>
              </a:lnSpc>
              <a:spcBef>
                <a:spcPts val="100"/>
              </a:spcBef>
            </a:pPr>
            <a:r>
              <a:rPr sz="1100" dirty="0">
                <a:latin typeface="Calibri"/>
                <a:cs typeface="Calibri"/>
              </a:rPr>
              <a:t>To</a:t>
            </a:r>
            <a:r>
              <a:rPr sz="1100" spc="325" dirty="0">
                <a:latin typeface="Calibri"/>
                <a:cs typeface="Calibri"/>
              </a:rPr>
              <a:t> </a:t>
            </a:r>
            <a:r>
              <a:rPr sz="1100" dirty="0">
                <a:latin typeface="Calibri"/>
                <a:cs typeface="Calibri"/>
              </a:rPr>
              <a:t>unleash</a:t>
            </a:r>
            <a:r>
              <a:rPr sz="1100" spc="310" dirty="0">
                <a:latin typeface="Calibri"/>
                <a:cs typeface="Calibri"/>
              </a:rPr>
              <a:t> </a:t>
            </a:r>
            <a:r>
              <a:rPr sz="1100" dirty="0">
                <a:latin typeface="Calibri"/>
                <a:cs typeface="Calibri"/>
              </a:rPr>
              <a:t>the</a:t>
            </a:r>
            <a:r>
              <a:rPr sz="1100" spc="325" dirty="0">
                <a:latin typeface="Calibri"/>
                <a:cs typeface="Calibri"/>
              </a:rPr>
              <a:t> </a:t>
            </a:r>
            <a:r>
              <a:rPr sz="1100" dirty="0">
                <a:latin typeface="Calibri"/>
                <a:cs typeface="Calibri"/>
              </a:rPr>
              <a:t>full</a:t>
            </a:r>
            <a:r>
              <a:rPr sz="1100" spc="325" dirty="0">
                <a:latin typeface="Calibri"/>
                <a:cs typeface="Calibri"/>
              </a:rPr>
              <a:t> </a:t>
            </a:r>
            <a:r>
              <a:rPr sz="1100" dirty="0">
                <a:latin typeface="Calibri"/>
                <a:cs typeface="Calibri"/>
              </a:rPr>
              <a:t>potential</a:t>
            </a:r>
            <a:r>
              <a:rPr sz="1100" spc="310" dirty="0">
                <a:latin typeface="Calibri"/>
                <a:cs typeface="Calibri"/>
              </a:rPr>
              <a:t> </a:t>
            </a:r>
            <a:r>
              <a:rPr sz="1100" dirty="0">
                <a:latin typeface="Calibri"/>
                <a:cs typeface="Calibri"/>
              </a:rPr>
              <a:t>of</a:t>
            </a:r>
            <a:r>
              <a:rPr sz="1100" spc="325" dirty="0">
                <a:latin typeface="Calibri"/>
                <a:cs typeface="Calibri"/>
              </a:rPr>
              <a:t> </a:t>
            </a:r>
            <a:r>
              <a:rPr sz="1100" dirty="0">
                <a:latin typeface="Calibri"/>
                <a:cs typeface="Calibri"/>
              </a:rPr>
              <a:t>NOAA’s</a:t>
            </a:r>
            <a:r>
              <a:rPr sz="1100" spc="320" dirty="0">
                <a:latin typeface="Calibri"/>
                <a:cs typeface="Calibri"/>
              </a:rPr>
              <a:t> </a:t>
            </a:r>
            <a:r>
              <a:rPr sz="1100" dirty="0">
                <a:latin typeface="Calibri"/>
                <a:cs typeface="Calibri"/>
              </a:rPr>
              <a:t>investment</a:t>
            </a:r>
            <a:r>
              <a:rPr sz="1100" spc="330" dirty="0">
                <a:latin typeface="Calibri"/>
                <a:cs typeface="Calibri"/>
              </a:rPr>
              <a:t> </a:t>
            </a:r>
            <a:r>
              <a:rPr sz="1100" spc="-25" dirty="0">
                <a:latin typeface="Calibri"/>
                <a:cs typeface="Calibri"/>
              </a:rPr>
              <a:t>in </a:t>
            </a:r>
            <a:r>
              <a:rPr sz="1100" dirty="0">
                <a:latin typeface="Calibri"/>
                <a:cs typeface="Calibri"/>
              </a:rPr>
              <a:t>observing</a:t>
            </a:r>
            <a:r>
              <a:rPr sz="1100" spc="345" dirty="0">
                <a:latin typeface="Calibri"/>
                <a:cs typeface="Calibri"/>
              </a:rPr>
              <a:t> </a:t>
            </a:r>
            <a:r>
              <a:rPr sz="1100" dirty="0">
                <a:latin typeface="Calibri"/>
                <a:cs typeface="Calibri"/>
              </a:rPr>
              <a:t>systems</a:t>
            </a:r>
            <a:r>
              <a:rPr sz="1100" spc="365" dirty="0">
                <a:latin typeface="Calibri"/>
                <a:cs typeface="Calibri"/>
              </a:rPr>
              <a:t> </a:t>
            </a:r>
            <a:r>
              <a:rPr sz="1100" dirty="0">
                <a:latin typeface="Calibri"/>
                <a:cs typeface="Calibri"/>
              </a:rPr>
              <a:t>and</a:t>
            </a:r>
            <a:r>
              <a:rPr sz="1100" spc="360" dirty="0">
                <a:latin typeface="Calibri"/>
                <a:cs typeface="Calibri"/>
              </a:rPr>
              <a:t> </a:t>
            </a:r>
            <a:r>
              <a:rPr sz="1100" dirty="0">
                <a:latin typeface="Calibri"/>
                <a:cs typeface="Calibri"/>
              </a:rPr>
              <a:t>the</a:t>
            </a:r>
            <a:r>
              <a:rPr sz="1100" spc="375" dirty="0">
                <a:latin typeface="Calibri"/>
                <a:cs typeface="Calibri"/>
              </a:rPr>
              <a:t> </a:t>
            </a:r>
            <a:r>
              <a:rPr sz="1100" dirty="0">
                <a:latin typeface="Calibri"/>
                <a:cs typeface="Calibri"/>
              </a:rPr>
              <a:t>agency’s</a:t>
            </a:r>
            <a:r>
              <a:rPr sz="1100" spc="365" dirty="0">
                <a:latin typeface="Calibri"/>
                <a:cs typeface="Calibri"/>
              </a:rPr>
              <a:t> </a:t>
            </a:r>
            <a:r>
              <a:rPr sz="1100" dirty="0">
                <a:latin typeface="Calibri"/>
                <a:cs typeface="Calibri"/>
              </a:rPr>
              <a:t>vast</a:t>
            </a:r>
            <a:r>
              <a:rPr sz="1100" spc="365" dirty="0">
                <a:latin typeface="Calibri"/>
                <a:cs typeface="Calibri"/>
              </a:rPr>
              <a:t> </a:t>
            </a:r>
            <a:r>
              <a:rPr sz="1100" dirty="0">
                <a:latin typeface="Calibri"/>
                <a:cs typeface="Calibri"/>
              </a:rPr>
              <a:t>collection</a:t>
            </a:r>
            <a:r>
              <a:rPr sz="1100" spc="345" dirty="0">
                <a:latin typeface="Calibri"/>
                <a:cs typeface="Calibri"/>
              </a:rPr>
              <a:t> </a:t>
            </a:r>
            <a:r>
              <a:rPr sz="1100" spc="-25" dirty="0">
                <a:latin typeface="Calibri"/>
                <a:cs typeface="Calibri"/>
              </a:rPr>
              <a:t>of </a:t>
            </a:r>
            <a:r>
              <a:rPr sz="1100" dirty="0">
                <a:latin typeface="Calibri"/>
                <a:cs typeface="Calibri"/>
              </a:rPr>
              <a:t>environmental</a:t>
            </a:r>
            <a:r>
              <a:rPr sz="1100" spc="434" dirty="0">
                <a:latin typeface="Calibri"/>
                <a:cs typeface="Calibri"/>
              </a:rPr>
              <a:t>  </a:t>
            </a:r>
            <a:r>
              <a:rPr sz="1100" dirty="0">
                <a:latin typeface="Calibri"/>
                <a:cs typeface="Calibri"/>
              </a:rPr>
              <a:t>data,</a:t>
            </a:r>
            <a:r>
              <a:rPr sz="1100" spc="430" dirty="0">
                <a:latin typeface="Calibri"/>
                <a:cs typeface="Calibri"/>
              </a:rPr>
              <a:t>  </a:t>
            </a:r>
            <a:r>
              <a:rPr sz="1100" dirty="0">
                <a:latin typeface="Calibri"/>
                <a:cs typeface="Calibri"/>
              </a:rPr>
              <a:t>NOAA</a:t>
            </a:r>
            <a:r>
              <a:rPr sz="1100" spc="430" dirty="0">
                <a:latin typeface="Calibri"/>
                <a:cs typeface="Calibri"/>
              </a:rPr>
              <a:t>  </a:t>
            </a:r>
            <a:r>
              <a:rPr sz="1100" dirty="0">
                <a:latin typeface="Calibri"/>
                <a:cs typeface="Calibri"/>
              </a:rPr>
              <a:t>must</a:t>
            </a:r>
            <a:r>
              <a:rPr sz="1100" spc="434" dirty="0">
                <a:latin typeface="Calibri"/>
                <a:cs typeface="Calibri"/>
              </a:rPr>
              <a:t>  </a:t>
            </a:r>
            <a:r>
              <a:rPr sz="1100" dirty="0">
                <a:latin typeface="Calibri"/>
                <a:cs typeface="Calibri"/>
              </a:rPr>
              <a:t>fully</a:t>
            </a:r>
            <a:r>
              <a:rPr sz="1100" spc="430" dirty="0">
                <a:latin typeface="Calibri"/>
                <a:cs typeface="Calibri"/>
              </a:rPr>
              <a:t>  </a:t>
            </a:r>
            <a:r>
              <a:rPr sz="1100" spc="-10" dirty="0">
                <a:latin typeface="Calibri"/>
                <a:cs typeface="Calibri"/>
              </a:rPr>
              <a:t>leverage </a:t>
            </a:r>
            <a:r>
              <a:rPr sz="1100" dirty="0">
                <a:latin typeface="Calibri"/>
                <a:cs typeface="Calibri"/>
              </a:rPr>
              <a:t>transformative</a:t>
            </a:r>
            <a:r>
              <a:rPr sz="1100" spc="25" dirty="0">
                <a:latin typeface="Calibri"/>
                <a:cs typeface="Calibri"/>
              </a:rPr>
              <a:t> </a:t>
            </a:r>
            <a:r>
              <a:rPr sz="1100" dirty="0">
                <a:latin typeface="Calibri"/>
                <a:cs typeface="Calibri"/>
              </a:rPr>
              <a:t>technologies</a:t>
            </a:r>
            <a:r>
              <a:rPr sz="1100" spc="25" dirty="0">
                <a:latin typeface="Calibri"/>
                <a:cs typeface="Calibri"/>
              </a:rPr>
              <a:t> </a:t>
            </a:r>
            <a:r>
              <a:rPr sz="1100" dirty="0">
                <a:latin typeface="Calibri"/>
                <a:cs typeface="Calibri"/>
              </a:rPr>
              <a:t>including</a:t>
            </a:r>
            <a:r>
              <a:rPr sz="1100" spc="20" dirty="0">
                <a:latin typeface="Calibri"/>
                <a:cs typeface="Calibri"/>
              </a:rPr>
              <a:t> </a:t>
            </a:r>
            <a:r>
              <a:rPr sz="1100" dirty="0">
                <a:latin typeface="Calibri"/>
                <a:cs typeface="Calibri"/>
              </a:rPr>
              <a:t>cloud</a:t>
            </a:r>
            <a:r>
              <a:rPr sz="1100" spc="25" dirty="0">
                <a:latin typeface="Calibri"/>
                <a:cs typeface="Calibri"/>
              </a:rPr>
              <a:t> </a:t>
            </a:r>
            <a:r>
              <a:rPr sz="1100" spc="-10" dirty="0">
                <a:latin typeface="Calibri"/>
                <a:cs typeface="Calibri"/>
              </a:rPr>
              <a:t>infrastructure. </a:t>
            </a:r>
            <a:r>
              <a:rPr sz="1100" dirty="0">
                <a:latin typeface="Calibri"/>
                <a:cs typeface="Calibri"/>
              </a:rPr>
              <a:t>This</a:t>
            </a:r>
            <a:r>
              <a:rPr sz="1100" spc="-35" dirty="0">
                <a:latin typeface="Calibri"/>
                <a:cs typeface="Calibri"/>
              </a:rPr>
              <a:t> </a:t>
            </a:r>
            <a:r>
              <a:rPr sz="1100" dirty="0">
                <a:latin typeface="Calibri"/>
                <a:cs typeface="Calibri"/>
              </a:rPr>
              <a:t>effort</a:t>
            </a:r>
            <a:r>
              <a:rPr sz="1100" spc="-20" dirty="0">
                <a:latin typeface="Calibri"/>
                <a:cs typeface="Calibri"/>
              </a:rPr>
              <a:t> </a:t>
            </a:r>
            <a:r>
              <a:rPr sz="1100" dirty="0">
                <a:latin typeface="Calibri"/>
                <a:cs typeface="Calibri"/>
              </a:rPr>
              <a:t>will</a:t>
            </a:r>
            <a:r>
              <a:rPr sz="1100" spc="-20" dirty="0">
                <a:latin typeface="Calibri"/>
                <a:cs typeface="Calibri"/>
              </a:rPr>
              <a:t> </a:t>
            </a:r>
            <a:r>
              <a:rPr sz="1100" dirty="0">
                <a:latin typeface="Calibri"/>
                <a:cs typeface="Calibri"/>
              </a:rPr>
              <a:t>allow</a:t>
            </a:r>
            <a:r>
              <a:rPr sz="1100" spc="-35" dirty="0">
                <a:latin typeface="Calibri"/>
                <a:cs typeface="Calibri"/>
              </a:rPr>
              <a:t> </a:t>
            </a:r>
            <a:r>
              <a:rPr sz="1100" dirty="0">
                <a:latin typeface="Calibri"/>
                <a:cs typeface="Calibri"/>
              </a:rPr>
              <a:t>the</a:t>
            </a:r>
            <a:r>
              <a:rPr sz="1100" spc="-20" dirty="0">
                <a:latin typeface="Calibri"/>
                <a:cs typeface="Calibri"/>
              </a:rPr>
              <a:t> </a:t>
            </a:r>
            <a:r>
              <a:rPr sz="1100" dirty="0">
                <a:latin typeface="Calibri"/>
                <a:cs typeface="Calibri"/>
              </a:rPr>
              <a:t>nation</a:t>
            </a:r>
            <a:r>
              <a:rPr sz="1100" spc="-35" dirty="0">
                <a:latin typeface="Calibri"/>
                <a:cs typeface="Calibri"/>
              </a:rPr>
              <a:t> </a:t>
            </a:r>
            <a:r>
              <a:rPr sz="1100" dirty="0">
                <a:latin typeface="Calibri"/>
                <a:cs typeface="Calibri"/>
              </a:rPr>
              <a:t>to</a:t>
            </a:r>
            <a:r>
              <a:rPr sz="1100" spc="-20" dirty="0">
                <a:latin typeface="Calibri"/>
                <a:cs typeface="Calibri"/>
              </a:rPr>
              <a:t> </a:t>
            </a:r>
            <a:r>
              <a:rPr sz="1100" dirty="0">
                <a:latin typeface="Calibri"/>
                <a:cs typeface="Calibri"/>
              </a:rPr>
              <a:t>fully</a:t>
            </a:r>
            <a:r>
              <a:rPr sz="1100" spc="-15" dirty="0">
                <a:latin typeface="Calibri"/>
                <a:cs typeface="Calibri"/>
              </a:rPr>
              <a:t> </a:t>
            </a:r>
            <a:r>
              <a:rPr sz="1100" dirty="0">
                <a:latin typeface="Calibri"/>
                <a:cs typeface="Calibri"/>
              </a:rPr>
              <a:t>exploit</a:t>
            </a:r>
            <a:r>
              <a:rPr sz="1100" spc="-35" dirty="0">
                <a:latin typeface="Calibri"/>
                <a:cs typeface="Calibri"/>
              </a:rPr>
              <a:t> </a:t>
            </a:r>
            <a:r>
              <a:rPr sz="1100" dirty="0">
                <a:latin typeface="Calibri"/>
                <a:cs typeface="Calibri"/>
              </a:rPr>
              <a:t>the</a:t>
            </a:r>
            <a:r>
              <a:rPr sz="1100" spc="-15" dirty="0">
                <a:latin typeface="Calibri"/>
                <a:cs typeface="Calibri"/>
              </a:rPr>
              <a:t> </a:t>
            </a:r>
            <a:r>
              <a:rPr sz="1100" spc="-10" dirty="0">
                <a:latin typeface="Calibri"/>
                <a:cs typeface="Calibri"/>
              </a:rPr>
              <a:t>potential </a:t>
            </a:r>
            <a:r>
              <a:rPr sz="1100" dirty="0">
                <a:latin typeface="Calibri"/>
                <a:cs typeface="Calibri"/>
              </a:rPr>
              <a:t>of</a:t>
            </a:r>
            <a:r>
              <a:rPr sz="1100" spc="480" dirty="0">
                <a:latin typeface="Calibri"/>
                <a:cs typeface="Calibri"/>
              </a:rPr>
              <a:t> </a:t>
            </a:r>
            <a:r>
              <a:rPr sz="1100" dirty="0">
                <a:latin typeface="Calibri"/>
                <a:cs typeface="Calibri"/>
              </a:rPr>
              <a:t>both</a:t>
            </a:r>
            <a:r>
              <a:rPr sz="1100" spc="484" dirty="0">
                <a:latin typeface="Calibri"/>
                <a:cs typeface="Calibri"/>
              </a:rPr>
              <a:t> </a:t>
            </a:r>
            <a:r>
              <a:rPr sz="1100" dirty="0">
                <a:latin typeface="Calibri"/>
                <a:cs typeface="Calibri"/>
              </a:rPr>
              <a:t>new</a:t>
            </a:r>
            <a:r>
              <a:rPr sz="1100" spc="480" dirty="0">
                <a:latin typeface="Calibri"/>
                <a:cs typeface="Calibri"/>
              </a:rPr>
              <a:t> </a:t>
            </a:r>
            <a:r>
              <a:rPr sz="1100" dirty="0">
                <a:latin typeface="Calibri"/>
                <a:cs typeface="Calibri"/>
              </a:rPr>
              <a:t>and</a:t>
            </a:r>
            <a:r>
              <a:rPr sz="1100" spc="470" dirty="0">
                <a:latin typeface="Calibri"/>
                <a:cs typeface="Calibri"/>
              </a:rPr>
              <a:t> </a:t>
            </a:r>
            <a:r>
              <a:rPr sz="1100" dirty="0">
                <a:latin typeface="Calibri"/>
                <a:cs typeface="Calibri"/>
              </a:rPr>
              <a:t>old</a:t>
            </a:r>
            <a:r>
              <a:rPr sz="1100" spc="465" dirty="0">
                <a:latin typeface="Calibri"/>
                <a:cs typeface="Calibri"/>
              </a:rPr>
              <a:t> </a:t>
            </a:r>
            <a:r>
              <a:rPr sz="1100" dirty="0">
                <a:latin typeface="Calibri"/>
                <a:cs typeface="Calibri"/>
              </a:rPr>
              <a:t>data</a:t>
            </a:r>
            <a:r>
              <a:rPr sz="1100" spc="484" dirty="0">
                <a:latin typeface="Calibri"/>
                <a:cs typeface="Calibri"/>
              </a:rPr>
              <a:t> </a:t>
            </a:r>
            <a:r>
              <a:rPr sz="1100" dirty="0">
                <a:latin typeface="Calibri"/>
                <a:cs typeface="Calibri"/>
              </a:rPr>
              <a:t>by</a:t>
            </a:r>
            <a:r>
              <a:rPr sz="1100" spc="490" dirty="0">
                <a:latin typeface="Calibri"/>
                <a:cs typeface="Calibri"/>
              </a:rPr>
              <a:t> </a:t>
            </a:r>
            <a:r>
              <a:rPr sz="1100" dirty="0">
                <a:latin typeface="Calibri"/>
                <a:cs typeface="Calibri"/>
              </a:rPr>
              <a:t>removing</a:t>
            </a:r>
            <a:r>
              <a:rPr sz="1100" spc="480" dirty="0">
                <a:latin typeface="Calibri"/>
                <a:cs typeface="Calibri"/>
              </a:rPr>
              <a:t> </a:t>
            </a:r>
            <a:r>
              <a:rPr sz="1100" dirty="0">
                <a:latin typeface="Calibri"/>
                <a:cs typeface="Calibri"/>
              </a:rPr>
              <a:t>barriers</a:t>
            </a:r>
            <a:r>
              <a:rPr sz="1100" spc="484" dirty="0">
                <a:latin typeface="Calibri"/>
                <a:cs typeface="Calibri"/>
              </a:rPr>
              <a:t> </a:t>
            </a:r>
            <a:r>
              <a:rPr sz="1100" spc="-25" dirty="0">
                <a:latin typeface="Calibri"/>
                <a:cs typeface="Calibri"/>
              </a:rPr>
              <a:t>to </a:t>
            </a:r>
            <a:r>
              <a:rPr sz="1100" dirty="0">
                <a:latin typeface="Calibri"/>
                <a:cs typeface="Calibri"/>
              </a:rPr>
              <a:t>accessing,</a:t>
            </a:r>
            <a:r>
              <a:rPr sz="1100" spc="50" dirty="0">
                <a:latin typeface="Calibri"/>
                <a:cs typeface="Calibri"/>
              </a:rPr>
              <a:t> </a:t>
            </a:r>
            <a:r>
              <a:rPr sz="1100" dirty="0">
                <a:latin typeface="Calibri"/>
                <a:cs typeface="Calibri"/>
              </a:rPr>
              <a:t>rapid</a:t>
            </a:r>
            <a:r>
              <a:rPr sz="1100" spc="45" dirty="0">
                <a:latin typeface="Calibri"/>
                <a:cs typeface="Calibri"/>
              </a:rPr>
              <a:t> </a:t>
            </a:r>
            <a:r>
              <a:rPr sz="1100" dirty="0">
                <a:latin typeface="Calibri"/>
                <a:cs typeface="Calibri"/>
              </a:rPr>
              <a:t>result</a:t>
            </a:r>
            <a:r>
              <a:rPr sz="1100" spc="50" dirty="0">
                <a:latin typeface="Calibri"/>
                <a:cs typeface="Calibri"/>
              </a:rPr>
              <a:t> </a:t>
            </a:r>
            <a:r>
              <a:rPr sz="1100" dirty="0">
                <a:latin typeface="Calibri"/>
                <a:cs typeface="Calibri"/>
              </a:rPr>
              <a:t>analyses,</a:t>
            </a:r>
            <a:r>
              <a:rPr sz="1100" spc="65" dirty="0">
                <a:latin typeface="Calibri"/>
                <a:cs typeface="Calibri"/>
              </a:rPr>
              <a:t> </a:t>
            </a:r>
            <a:r>
              <a:rPr sz="1100" dirty="0">
                <a:latin typeface="Calibri"/>
                <a:cs typeface="Calibri"/>
              </a:rPr>
              <a:t>integrating</a:t>
            </a:r>
            <a:r>
              <a:rPr sz="1100" spc="50" dirty="0">
                <a:latin typeface="Calibri"/>
                <a:cs typeface="Calibri"/>
              </a:rPr>
              <a:t> </a:t>
            </a:r>
            <a:r>
              <a:rPr sz="1100" dirty="0">
                <a:latin typeface="Calibri"/>
                <a:cs typeface="Calibri"/>
              </a:rPr>
              <a:t>and</a:t>
            </a:r>
            <a:r>
              <a:rPr sz="1100" spc="50" dirty="0">
                <a:latin typeface="Calibri"/>
                <a:cs typeface="Calibri"/>
              </a:rPr>
              <a:t> </a:t>
            </a:r>
            <a:r>
              <a:rPr sz="1100" spc="-10" dirty="0">
                <a:latin typeface="Calibri"/>
                <a:cs typeface="Calibri"/>
              </a:rPr>
              <a:t>visualizing </a:t>
            </a:r>
            <a:r>
              <a:rPr sz="1100" dirty="0">
                <a:latin typeface="Calibri"/>
                <a:cs typeface="Calibri"/>
              </a:rPr>
              <a:t>these</a:t>
            </a:r>
            <a:r>
              <a:rPr sz="1100" spc="-30" dirty="0">
                <a:latin typeface="Calibri"/>
                <a:cs typeface="Calibri"/>
              </a:rPr>
              <a:t> </a:t>
            </a:r>
            <a:r>
              <a:rPr sz="1100" dirty="0">
                <a:latin typeface="Calibri"/>
                <a:cs typeface="Calibri"/>
              </a:rPr>
              <a:t>large</a:t>
            </a:r>
            <a:r>
              <a:rPr sz="1100" spc="-20" dirty="0">
                <a:latin typeface="Calibri"/>
                <a:cs typeface="Calibri"/>
              </a:rPr>
              <a:t> </a:t>
            </a:r>
            <a:r>
              <a:rPr sz="1100" dirty="0">
                <a:latin typeface="Calibri"/>
                <a:cs typeface="Calibri"/>
              </a:rPr>
              <a:t>and</a:t>
            </a:r>
            <a:r>
              <a:rPr sz="1100" spc="-15" dirty="0">
                <a:latin typeface="Calibri"/>
                <a:cs typeface="Calibri"/>
              </a:rPr>
              <a:t> </a:t>
            </a:r>
            <a:r>
              <a:rPr sz="1100" dirty="0">
                <a:latin typeface="Calibri"/>
                <a:cs typeface="Calibri"/>
              </a:rPr>
              <a:t>complex</a:t>
            </a:r>
            <a:r>
              <a:rPr sz="1100" spc="-50" dirty="0">
                <a:latin typeface="Calibri"/>
                <a:cs typeface="Calibri"/>
              </a:rPr>
              <a:t> </a:t>
            </a:r>
            <a:r>
              <a:rPr sz="1100" spc="-10" dirty="0">
                <a:latin typeface="Calibri"/>
                <a:cs typeface="Calibri"/>
              </a:rPr>
              <a:t>datasets.</a:t>
            </a:r>
            <a:endParaRPr sz="1100" dirty="0">
              <a:latin typeface="Calibri"/>
              <a:cs typeface="Calibri"/>
            </a:endParaRPr>
          </a:p>
        </p:txBody>
      </p:sp>
      <p:pic>
        <p:nvPicPr>
          <p:cNvPr id="14" name="object 14"/>
          <p:cNvPicPr/>
          <p:nvPr/>
        </p:nvPicPr>
        <p:blipFill>
          <a:blip r:embed="rId6" cstate="print"/>
          <a:stretch>
            <a:fillRect/>
          </a:stretch>
        </p:blipFill>
        <p:spPr>
          <a:xfrm>
            <a:off x="8046719" y="886967"/>
            <a:ext cx="3550919" cy="1996439"/>
          </a:xfrm>
          <a:prstGeom prst="rect">
            <a:avLst/>
          </a:prstGeom>
        </p:spPr>
      </p:pic>
      <p:sp>
        <p:nvSpPr>
          <p:cNvPr id="15" name="object 15"/>
          <p:cNvSpPr txBox="1"/>
          <p:nvPr/>
        </p:nvSpPr>
        <p:spPr>
          <a:xfrm>
            <a:off x="5377547" y="5601135"/>
            <a:ext cx="1413510" cy="619760"/>
          </a:xfrm>
          <a:prstGeom prst="rect">
            <a:avLst/>
          </a:prstGeom>
        </p:spPr>
        <p:txBody>
          <a:bodyPr vert="horz" wrap="square" lIns="0" tIns="12065" rIns="0" bIns="0" rtlCol="0">
            <a:spAutoFit/>
          </a:bodyPr>
          <a:lstStyle/>
          <a:p>
            <a:pPr marL="12700" marR="5080" algn="ctr">
              <a:lnSpc>
                <a:spcPct val="100000"/>
              </a:lnSpc>
              <a:spcBef>
                <a:spcPts val="95"/>
              </a:spcBef>
            </a:pPr>
            <a:r>
              <a:rPr sz="1300" dirty="0">
                <a:latin typeface="Calibri"/>
                <a:cs typeface="Calibri"/>
              </a:rPr>
              <a:t>These</a:t>
            </a:r>
            <a:r>
              <a:rPr sz="1300" spc="-15" dirty="0">
                <a:latin typeface="Calibri"/>
                <a:cs typeface="Calibri"/>
              </a:rPr>
              <a:t> </a:t>
            </a:r>
            <a:r>
              <a:rPr sz="1300" dirty="0">
                <a:latin typeface="Calibri"/>
                <a:cs typeface="Calibri"/>
              </a:rPr>
              <a:t>volumes</a:t>
            </a:r>
            <a:r>
              <a:rPr sz="1300" spc="-10" dirty="0">
                <a:latin typeface="Calibri"/>
                <a:cs typeface="Calibri"/>
              </a:rPr>
              <a:t> </a:t>
            </a:r>
            <a:r>
              <a:rPr sz="1300" dirty="0">
                <a:latin typeface="Calibri"/>
                <a:cs typeface="Calibri"/>
              </a:rPr>
              <a:t>put</a:t>
            </a:r>
            <a:r>
              <a:rPr sz="1300" spc="-20" dirty="0">
                <a:latin typeface="Calibri"/>
                <a:cs typeface="Calibri"/>
              </a:rPr>
              <a:t> </a:t>
            </a:r>
            <a:r>
              <a:rPr sz="1300" spc="-50" dirty="0">
                <a:latin typeface="Calibri"/>
                <a:cs typeface="Calibri"/>
              </a:rPr>
              <a:t>a </a:t>
            </a:r>
            <a:r>
              <a:rPr sz="1300" dirty="0">
                <a:latin typeface="Calibri"/>
                <a:cs typeface="Calibri"/>
              </a:rPr>
              <a:t>tremendous</a:t>
            </a:r>
            <a:r>
              <a:rPr sz="1300" spc="-40" dirty="0">
                <a:latin typeface="Calibri"/>
                <a:cs typeface="Calibri"/>
              </a:rPr>
              <a:t> </a:t>
            </a:r>
            <a:r>
              <a:rPr sz="1300" spc="-10" dirty="0">
                <a:latin typeface="Calibri"/>
                <a:cs typeface="Calibri"/>
              </a:rPr>
              <a:t>burden </a:t>
            </a:r>
            <a:r>
              <a:rPr sz="1300" dirty="0">
                <a:latin typeface="Calibri"/>
                <a:cs typeface="Calibri"/>
              </a:rPr>
              <a:t>on NCEI</a:t>
            </a:r>
            <a:r>
              <a:rPr sz="1300" spc="-25" dirty="0">
                <a:latin typeface="Calibri"/>
                <a:cs typeface="Calibri"/>
              </a:rPr>
              <a:t> </a:t>
            </a:r>
            <a:r>
              <a:rPr sz="1300" spc="-10" dirty="0">
                <a:latin typeface="Calibri"/>
                <a:cs typeface="Calibri"/>
              </a:rPr>
              <a:t>on-</a:t>
            </a:r>
            <a:r>
              <a:rPr sz="1300" spc="-20" dirty="0">
                <a:latin typeface="Calibri"/>
                <a:cs typeface="Calibri"/>
              </a:rPr>
              <a:t>prem</a:t>
            </a:r>
            <a:endParaRPr sz="1300" dirty="0">
              <a:latin typeface="Calibri"/>
              <a:cs typeface="Calibri"/>
            </a:endParaRPr>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1275"/>
              </a:lnSpc>
            </a:pPr>
            <a:r>
              <a:rPr dirty="0"/>
              <a:t>National</a:t>
            </a:r>
            <a:r>
              <a:rPr spc="-25" dirty="0"/>
              <a:t> </a:t>
            </a:r>
            <a:r>
              <a:rPr dirty="0"/>
              <a:t>Oceanic</a:t>
            </a:r>
            <a:r>
              <a:rPr spc="15" dirty="0"/>
              <a:t> </a:t>
            </a:r>
            <a:r>
              <a:rPr dirty="0"/>
              <a:t>and</a:t>
            </a:r>
            <a:r>
              <a:rPr spc="-10" dirty="0"/>
              <a:t> </a:t>
            </a:r>
            <a:r>
              <a:rPr dirty="0"/>
              <a:t>Atmospheric</a:t>
            </a:r>
            <a:r>
              <a:rPr spc="-20" dirty="0"/>
              <a:t> </a:t>
            </a:r>
            <a:r>
              <a:rPr dirty="0"/>
              <a:t>Administration</a:t>
            </a:r>
            <a:r>
              <a:rPr spc="250" dirty="0"/>
              <a:t> </a:t>
            </a:r>
            <a:r>
              <a:rPr dirty="0">
                <a:latin typeface="Cambria Math"/>
                <a:cs typeface="Cambria Math"/>
              </a:rPr>
              <a:t>⎸</a:t>
            </a:r>
            <a:r>
              <a:rPr dirty="0"/>
              <a:t>National</a:t>
            </a:r>
            <a:r>
              <a:rPr spc="-15" dirty="0"/>
              <a:t> </a:t>
            </a:r>
            <a:r>
              <a:rPr dirty="0"/>
              <a:t>Centers</a:t>
            </a:r>
            <a:r>
              <a:rPr spc="-20" dirty="0"/>
              <a:t> </a:t>
            </a:r>
            <a:r>
              <a:rPr dirty="0"/>
              <a:t>for</a:t>
            </a:r>
            <a:r>
              <a:rPr spc="-5" dirty="0"/>
              <a:t> </a:t>
            </a:r>
            <a:r>
              <a:rPr dirty="0"/>
              <a:t>Environmental</a:t>
            </a:r>
            <a:r>
              <a:rPr spc="-25" dirty="0"/>
              <a:t> </a:t>
            </a:r>
            <a:r>
              <a:rPr spc="-10" dirty="0"/>
              <a:t>Information</a:t>
            </a: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1435"/>
              </a:lnSpc>
            </a:pPr>
            <a:fld id="{81D60167-4931-47E6-BA6A-407CBD079E47}" type="slidenum">
              <a:rPr spc="-25" dirty="0"/>
              <a:t>9</a:t>
            </a:fld>
            <a:endParaRPr spc="-2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13005</TotalTime>
  <Words>2782</Words>
  <Application>Microsoft Macintosh PowerPoint</Application>
  <PresentationFormat>Widescreen</PresentationFormat>
  <Paragraphs>196</Paragraphs>
  <Slides>22</Slides>
  <Notes>1</Notes>
  <HiddenSlides>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Cambria</vt:lpstr>
      <vt:lpstr>Cambria Math</vt:lpstr>
      <vt:lpstr>Office Theme</vt:lpstr>
      <vt:lpstr>PowerPoint Presentation</vt:lpstr>
      <vt:lpstr>Statement of Need: NOAA Fisheries Data Management</vt:lpstr>
      <vt:lpstr>Objective</vt:lpstr>
      <vt:lpstr>Two Components</vt:lpstr>
      <vt:lpstr>AQUAVIEW’s Current Data Delivery Model</vt:lpstr>
      <vt:lpstr>AQUAVIEW</vt:lpstr>
      <vt:lpstr>Data Assembly Hub  (Development starting Fall 2023)</vt:lpstr>
      <vt:lpstr>Initial Outcomes</vt:lpstr>
      <vt:lpstr>Goal #1: Federated Data in ‘the Cloud'</vt:lpstr>
      <vt:lpstr>Federated Data Stewardship Potential Approach</vt:lpstr>
      <vt:lpstr>Stewardship Enterprise Web Design</vt:lpstr>
      <vt:lpstr>Why a federated model is preferred over the traditional data delivery to the archive:</vt:lpstr>
      <vt:lpstr>Goal #2: Develop scientific products in cloud-based  workflows</vt:lpstr>
      <vt:lpstr>Goal #3: Enable cloud-based discovery and access</vt:lpstr>
      <vt:lpstr>Goal #4: Promote equitable dissemination</vt:lpstr>
      <vt:lpstr>FY Year Program Milestones</vt:lpstr>
      <vt:lpstr>PowerPoint Presentation</vt:lpstr>
      <vt:lpstr>Risk Reward</vt:lpstr>
      <vt:lpstr>Next Steps</vt:lpstr>
      <vt:lpstr>Background/Backup Slides</vt:lpstr>
      <vt:lpstr>External Drivers</vt:lpstr>
      <vt:lpstr>Leverage the NOAA Service Delivery Framework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Sharon Mesick</dc:creator>
  <cp:lastModifiedBy>Joshua Hill</cp:lastModifiedBy>
  <cp:revision>20</cp:revision>
  <dcterms:created xsi:type="dcterms:W3CDTF">2023-06-26T12:27:54Z</dcterms:created>
  <dcterms:modified xsi:type="dcterms:W3CDTF">2023-07-11T16:52:40Z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2023-04-07T00:00:00Z</vt:filetime>
  </property>
  <property fmtid="{D5CDD505-2E9C-101B-9397-08002B2CF9AE}" pid="3" name="Creator">
    <vt:lpwstr>Acrobat PDFMaker 23 for PowerPoint</vt:lpwstr>
  </property>
  <property fmtid="{D5CDD505-2E9C-101B-9397-08002B2CF9AE}" pid="4" name="LastSaved">
    <vt:filetime>2023-06-26T00:00:00Z</vt:filetime>
  </property>
  <property fmtid="{D5CDD505-2E9C-101B-9397-08002B2CF9AE}" pid="5" name="Producer">
    <vt:lpwstr>Adobe PDF Library 23.1.125</vt:lpwstr>
  </property>
</Properties>
</file>