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4" r:id="rId4"/>
    <p:sldId id="262" r:id="rId5"/>
    <p:sldId id="258" r:id="rId6"/>
    <p:sldId id="266" r:id="rId7"/>
    <p:sldId id="259" r:id="rId8"/>
    <p:sldId id="265" r:id="rId9"/>
    <p:sldId id="267" r:id="rId10"/>
    <p:sldId id="263" r:id="rId11"/>
    <p:sldId id="268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0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75" d="100"/>
          <a:sy n="75" d="100"/>
        </p:scale>
        <p:origin x="312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3T15:55:08.212" idx="1">
    <p:pos x="1704" y="59"/>
    <p:text>Header</p:text>
    <p:extLst>
      <p:ext uri="{C676402C-5697-4E1C-873F-D02D1690AC5C}">
        <p15:threadingInfo xmlns:p15="http://schemas.microsoft.com/office/powerpoint/2012/main" timeZoneBias="-540"/>
      </p:ext>
    </p:extLst>
  </p:cm>
  <p:cm authorId="1" dt="2023-10-13T15:55:28.091" idx="2">
    <p:pos x="5604" y="879"/>
    <p:text>Section 1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3T15:56:15.030" idx="3">
    <p:pos x="2347" y="13"/>
    <p:text>Section 2 (우리 소개)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3T16:32:07.503" idx="7">
    <p:pos x="1936" y="284"/>
    <p:text>Section3(포르폴리오)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3T16:05:53.261" idx="4">
    <p:pos x="3438" y="-9"/>
    <p:text>Section 4( 사업 내용)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3T16:24:06.170" idx="5">
    <p:pos x="822" y="1"/>
    <p:text>Section 5 (구체적인 사업내용)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3T16:37:07.971" idx="9">
    <p:pos x="10" y="10"/>
    <p:text>Section6(제작과정)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3T16:30:35.513" idx="6">
    <p:pos x="2229" y="-37"/>
    <p:text>Section 7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3T16:35:24.697" idx="8">
    <p:pos x="10" y="10"/>
    <p:text>Section8(문의하기)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3T16:52:47.914" idx="10">
    <p:pos x="10" y="10"/>
    <p:text>Footer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677AA-799E-9C5A-86B7-60F9446DB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CA8919-793A-ED37-0573-DDC7A0977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977ED-AB90-0D09-A878-AA9AD84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917914-4369-BB6D-5378-541F83EC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AC4AC-E41E-1F2A-45F4-EDBAA0F9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5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AB090-3987-8701-48A7-8F3482C5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A6399-B540-BD06-A311-1963E1585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DC130-FC9A-EACD-F9D7-3CD1B9CE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9730C-7236-2942-96BB-FD97B006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DD4FA-E4E0-FB46-DC81-B7E839BD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9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9A487-C7A6-FC95-8359-6A1481729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F81A55-81B9-A944-6433-0E19723AB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6F5AA-05C9-87DC-D05B-3B880C43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69AA9-81DE-6FAE-861B-60366B8F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7D318-AA6C-79B1-27D1-B1C8A897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8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52692-34F2-F91B-0620-EE8CF71F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BD90D-A025-16A7-E507-8E4687EF1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E7E006-01E5-E5F1-4240-8C9615BC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9667DE-B6EF-5C3E-E756-6B56A77A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47C98-2A3D-1883-F086-9D167848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4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9503C-1580-44DE-847A-6A89562F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231C4-6638-2A66-A994-A37AC2826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0DEDE-753E-352D-7EF3-0AAA7065D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C4AF0-29AE-88BD-E33A-953AE920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7AB685-BC35-FBCE-82FF-42870FF4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D1514-E6A4-A289-C704-4A5DDED4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1C6C5-6C0B-1CDA-63A1-D071C6447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1EFC36-7B99-81C5-A1E8-0DF08CD82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89F749-F488-0393-3E29-03E0BC2A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1C0A0-5176-FBDB-D792-6AC7B52B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6149E-4852-3CF7-7852-9A9414EE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30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E200E-2E45-2636-83E8-398B99A0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D9907B-4072-F508-372F-D57BD9A4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1431F6-E681-7B29-7110-849D7E58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4000F-7592-DFEC-1AFF-39E04DDAB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3EA0A6-C367-A19C-4A30-60310C8FD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3975DA-2FC1-08E3-2DD4-63006C54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176557-5515-FECF-D135-C5FD7272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6CEC88-0FC2-97E9-4CF5-75E9F3A1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6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9F9C-033F-68C4-D189-13B06ABA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FE99-B5CE-6A92-47AE-2D2FB5D8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75ACDC-0421-56F1-F4CE-B124AE34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DE04B9-8D5E-30C2-8D98-DEF9803F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3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AAA020-E8FA-762F-91D7-310CBCD3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302AB-49D8-5DCD-5FA6-33C38578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2364F-D2C9-F5D4-648B-AB00DFB2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2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D9400-6F4C-2760-31CD-6EEF1979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EB00E-0B8E-C2EC-C5CE-07AFCB74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08F7E-58E8-365C-EAE3-8860DE44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E5F4E-D7EE-B45D-955E-F60FD206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3D9BB-7700-E1CF-6879-CE26D4C9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999EE-9837-1A0E-EC6E-D06B4673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5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96B54-138A-A5E3-C015-E58D187A5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C43910-D58D-C7DC-A140-B22B32051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A1C4D-8B6E-F5C9-9DAE-D5E76F60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8A2FE-F83F-3A7C-F723-F41D936D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3D306-8781-E5F5-E672-C0C468B3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94255-E7FA-7BEE-C7EC-5B4CEA74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4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A1B96B-337D-F3F7-2CE1-E97B06DB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B03C9-5AD3-5DF9-536A-EF222D2A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9ED56-24C7-43A2-2D3F-98D80690B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5AD1-A239-4C11-B7CD-403C8E1E561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063F4-D95E-2D74-88DB-EA1EB0F44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59F3C-116D-2BA1-6553-B625FCBF5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01CF5-A8B7-4EB6-BA16-1902AFB9AC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95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welln.com/html/main" TargetMode="External"/><Relationship Id="rId2" Type="http://schemas.openxmlformats.org/officeDocument/2006/relationships/hyperlink" Target="https://naeyong.tistory.com/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comments" Target="../comments/comment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kmong.com/gig/429686" TargetMode="Externa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7E2F49E-ED8A-4557-1A39-D835C141C9B1}"/>
              </a:ext>
            </a:extLst>
          </p:cNvPr>
          <p:cNvSpPr/>
          <p:nvPr/>
        </p:nvSpPr>
        <p:spPr>
          <a:xfrm>
            <a:off x="0" y="957266"/>
            <a:ext cx="12192000" cy="5900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76F0F1-52DA-F892-6F25-61C0FED0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0" y="178894"/>
            <a:ext cx="1932049" cy="64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B73EF2-3EFB-026B-64CC-6BF2C6A82DA9}"/>
              </a:ext>
            </a:extLst>
          </p:cNvPr>
          <p:cNvSpPr txBox="1"/>
          <p:nvPr/>
        </p:nvSpPr>
        <p:spPr>
          <a:xfrm>
            <a:off x="4429124" y="309524"/>
            <a:ext cx="68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Bahnschrift" panose="020B0502040204020203" pitchFamily="34" charset="0"/>
              </a:rPr>
              <a:t>About | Business | Portfolio</a:t>
            </a:r>
            <a:r>
              <a:rPr lang="ko-KR" altLang="en-US" dirty="0">
                <a:latin typeface="Bahnschrift" panose="020B0502040204020203" pitchFamily="34" charset="0"/>
              </a:rPr>
              <a:t> </a:t>
            </a:r>
            <a:r>
              <a:rPr lang="en-US" altLang="ko-KR" dirty="0">
                <a:latin typeface="Bahnschrift" panose="020B0502040204020203" pitchFamily="34" charset="0"/>
              </a:rPr>
              <a:t>| Process of production</a:t>
            </a:r>
            <a:r>
              <a:rPr lang="ko-KR" altLang="en-US" dirty="0">
                <a:latin typeface="Bahnschrift" panose="020B0502040204020203" pitchFamily="34" charset="0"/>
              </a:rPr>
              <a:t> </a:t>
            </a:r>
            <a:r>
              <a:rPr lang="en-US" altLang="ko-KR" dirty="0">
                <a:latin typeface="Bahnschrift" panose="020B0502040204020203" pitchFamily="34" charset="0"/>
              </a:rPr>
              <a:t>| Contact</a:t>
            </a:r>
            <a:endParaRPr lang="ko-KR" altLang="en-US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46552-31B8-6A06-8045-B2BCB3476BE0}"/>
              </a:ext>
            </a:extLst>
          </p:cNvPr>
          <p:cNvSpPr txBox="1"/>
          <p:nvPr/>
        </p:nvSpPr>
        <p:spPr>
          <a:xfrm>
            <a:off x="3371259" y="1029161"/>
            <a:ext cx="4501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Background Image</a:t>
            </a:r>
            <a:r>
              <a:rPr lang="ko-KR" altLang="en-US" b="1" dirty="0">
                <a:solidFill>
                  <a:schemeClr val="bg1"/>
                </a:solidFill>
              </a:rPr>
              <a:t> 찾아 </a:t>
            </a:r>
            <a:r>
              <a:rPr lang="ko-KR" altLang="en-US" b="1" dirty="0" err="1">
                <a:solidFill>
                  <a:schemeClr val="bg1"/>
                </a:solidFill>
              </a:rPr>
              <a:t>봐야함</a:t>
            </a:r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어떤 컬러로 할지</a:t>
            </a:r>
            <a:r>
              <a:rPr lang="en-US" altLang="ko-KR" b="1" dirty="0">
                <a:solidFill>
                  <a:schemeClr val="bg1"/>
                </a:solidFill>
              </a:rPr>
              <a:t>..</a:t>
            </a:r>
          </a:p>
          <a:p>
            <a:r>
              <a:rPr lang="ko-KR" altLang="en-US" b="1" dirty="0">
                <a:solidFill>
                  <a:schemeClr val="bg1"/>
                </a:solidFill>
              </a:rPr>
              <a:t>눈 편안하게 하려면 그린 계열이 </a:t>
            </a:r>
            <a:r>
              <a:rPr lang="ko-KR" altLang="en-US" b="1" dirty="0" err="1">
                <a:solidFill>
                  <a:schemeClr val="bg1"/>
                </a:solidFill>
              </a:rPr>
              <a:t>좋아보임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EC5698-1DA5-5AE3-C73C-13D79C8EC1DD}"/>
              </a:ext>
            </a:extLst>
          </p:cNvPr>
          <p:cNvCxnSpPr/>
          <p:nvPr/>
        </p:nvCxnSpPr>
        <p:spPr>
          <a:xfrm>
            <a:off x="0" y="95726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1901D91-4272-86CB-B96D-317B8A937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3243263"/>
            <a:ext cx="5848349" cy="34939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A02968-2605-F53A-2B0E-20491ED18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6" y="3243264"/>
            <a:ext cx="6012873" cy="34767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23B3BA9-FDB0-EC55-6FB4-715CA81D1685}"/>
              </a:ext>
            </a:extLst>
          </p:cNvPr>
          <p:cNvSpPr txBox="1"/>
          <p:nvPr/>
        </p:nvSpPr>
        <p:spPr>
          <a:xfrm>
            <a:off x="371360" y="2293501"/>
            <a:ext cx="5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1. Header </a:t>
            </a:r>
            <a:r>
              <a:rPr lang="ko-KR" altLang="en-US" dirty="0">
                <a:solidFill>
                  <a:schemeClr val="bg1"/>
                </a:solidFill>
              </a:rPr>
              <a:t>바로 아래에 포트폴리오 넣어서 </a:t>
            </a:r>
            <a:r>
              <a:rPr lang="en-US" altLang="ko-KR" dirty="0">
                <a:solidFill>
                  <a:schemeClr val="bg1"/>
                </a:solidFill>
              </a:rPr>
              <a:t>swipe </a:t>
            </a:r>
            <a:r>
              <a:rPr lang="ko-KR" altLang="en-US" dirty="0">
                <a:solidFill>
                  <a:schemeClr val="bg1"/>
                </a:solidFill>
              </a:rPr>
              <a:t>가능하게 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0BB2E-0CC1-EBCD-96E0-1D9969E03CDA}"/>
              </a:ext>
            </a:extLst>
          </p:cNvPr>
          <p:cNvSpPr txBox="1"/>
          <p:nvPr/>
        </p:nvSpPr>
        <p:spPr>
          <a:xfrm>
            <a:off x="6705600" y="2301002"/>
            <a:ext cx="51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아래 사이트 처럼 </a:t>
            </a:r>
            <a:r>
              <a:rPr lang="en-US" altLang="ko-KR" dirty="0">
                <a:solidFill>
                  <a:schemeClr val="bg1"/>
                </a:solidFill>
              </a:rPr>
              <a:t>background</a:t>
            </a:r>
            <a:r>
              <a:rPr lang="ko-KR" altLang="en-US" dirty="0">
                <a:solidFill>
                  <a:schemeClr val="bg1"/>
                </a:solidFill>
              </a:rPr>
              <a:t>에 </a:t>
            </a:r>
            <a:r>
              <a:rPr lang="en-US" altLang="ko-KR" dirty="0">
                <a:solidFill>
                  <a:schemeClr val="bg1"/>
                </a:solidFill>
              </a:rPr>
              <a:t>Image or Video </a:t>
            </a:r>
            <a:r>
              <a:rPr lang="ko-KR" altLang="en-US" dirty="0">
                <a:solidFill>
                  <a:schemeClr val="bg1"/>
                </a:solidFill>
              </a:rPr>
              <a:t>삽입 후 슬로건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간단하게 넣기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755726-8BEE-219A-FB57-663D1BC210A5}"/>
              </a:ext>
            </a:extLst>
          </p:cNvPr>
          <p:cNvSpPr txBox="1"/>
          <p:nvPr/>
        </p:nvSpPr>
        <p:spPr>
          <a:xfrm>
            <a:off x="278868" y="1076784"/>
            <a:ext cx="202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 </a:t>
            </a:r>
            <a:r>
              <a:rPr lang="ko-KR" altLang="en-US" dirty="0"/>
              <a:t>컬러도 전체적인 </a:t>
            </a:r>
            <a:r>
              <a:rPr lang="ko-KR" altLang="en-US" dirty="0" err="1"/>
              <a:t>컬러랑</a:t>
            </a:r>
            <a:r>
              <a:rPr lang="ko-KR" altLang="en-US" dirty="0"/>
              <a:t> 비슷하게 </a:t>
            </a:r>
            <a:r>
              <a:rPr lang="ko-KR" altLang="en-US" dirty="0" err="1"/>
              <a:t>설정해야함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14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D16AD-2721-B6FB-B6FC-3FA66B60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966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참고용 웹사이트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88EDB2-5EAC-E0DC-1891-91B234C2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2561"/>
            <a:ext cx="10515600" cy="2324491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2"/>
              </a:rPr>
              <a:t>https://naeyong.tistory.com/8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http://www.rowelln.com/html/main</a:t>
            </a:r>
            <a:endParaRPr lang="en-US" altLang="ko-KR" dirty="0"/>
          </a:p>
          <a:p>
            <a:r>
              <a:rPr lang="en-US" altLang="ko-KR" dirty="0"/>
              <a:t>https://www.kreative.kr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418BBD4-440B-2EEC-D5ED-C7AAE8703047}"/>
              </a:ext>
            </a:extLst>
          </p:cNvPr>
          <p:cNvSpPr txBox="1">
            <a:spLocks/>
          </p:cNvSpPr>
          <p:nvPr/>
        </p:nvSpPr>
        <p:spPr>
          <a:xfrm>
            <a:off x="838200" y="2623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698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188B7-C494-C4EF-255D-E9C5610C806A}"/>
              </a:ext>
            </a:extLst>
          </p:cNvPr>
          <p:cNvSpPr txBox="1"/>
          <p:nvPr/>
        </p:nvSpPr>
        <p:spPr>
          <a:xfrm>
            <a:off x="88900" y="1110654"/>
            <a:ext cx="721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i="0" dirty="0">
                <a:effectLst/>
                <a:latin typeface="+mn-ea"/>
              </a:rPr>
              <a:t>수정 및 </a:t>
            </a:r>
            <a:r>
              <a:rPr lang="ko-KR" altLang="en-US" sz="1400" b="1" i="0" dirty="0" err="1">
                <a:effectLst/>
                <a:latin typeface="+mn-ea"/>
              </a:rPr>
              <a:t>재진행</a:t>
            </a:r>
            <a:endParaRPr lang="en-US" altLang="ko-KR" sz="1400" b="1" i="0" dirty="0">
              <a:effectLst/>
              <a:latin typeface="+mn-ea"/>
            </a:endParaRPr>
          </a:p>
          <a:p>
            <a:r>
              <a:rPr lang="ko-KR" altLang="en-US" sz="1400" b="0" i="0" dirty="0">
                <a:effectLst/>
                <a:latin typeface="+mn-ea"/>
              </a:rPr>
              <a:t>작업물을 발송한 후 최초 기본 </a:t>
            </a:r>
            <a:r>
              <a:rPr lang="en-US" altLang="ko-KR" sz="1400" b="0" i="0" dirty="0">
                <a:effectLst/>
                <a:latin typeface="+mn-ea"/>
              </a:rPr>
              <a:t>3</a:t>
            </a:r>
            <a:r>
              <a:rPr lang="ko-KR" altLang="en-US" sz="1400" b="0" i="0" dirty="0">
                <a:effectLst/>
                <a:latin typeface="+mn-ea"/>
              </a:rPr>
              <a:t>회 </a:t>
            </a:r>
            <a:r>
              <a:rPr lang="ko-KR" altLang="en-US" sz="1400" b="0" i="0" dirty="0" err="1">
                <a:effectLst/>
                <a:latin typeface="+mn-ea"/>
              </a:rPr>
              <a:t>수정가능합니다</a:t>
            </a:r>
            <a:r>
              <a:rPr lang="en-US" altLang="ko-KR" sz="1400" b="0" i="0" dirty="0">
                <a:effectLst/>
                <a:latin typeface="+mn-ea"/>
              </a:rPr>
              <a:t>.</a:t>
            </a:r>
          </a:p>
          <a:p>
            <a:r>
              <a:rPr lang="ko-KR" altLang="en-US" sz="1400" b="0" i="0" dirty="0">
                <a:effectLst/>
                <a:latin typeface="+mn-ea"/>
              </a:rPr>
              <a:t>본 수정횟수 초과시</a:t>
            </a:r>
            <a:r>
              <a:rPr lang="en-US" altLang="ko-KR" sz="1400" b="0" i="0" dirty="0">
                <a:effectLst/>
                <a:latin typeface="+mn-ea"/>
              </a:rPr>
              <a:t>, </a:t>
            </a:r>
            <a:r>
              <a:rPr lang="ko-KR" altLang="en-US" sz="1400" b="0" i="0" dirty="0">
                <a:effectLst/>
                <a:latin typeface="+mn-ea"/>
              </a:rPr>
              <a:t>추가비용이 디자인에 규모에 따라 발생합니다 </a:t>
            </a:r>
            <a:r>
              <a:rPr lang="en-US" altLang="ko-KR" sz="1400" b="0" i="0" dirty="0">
                <a:effectLst/>
                <a:latin typeface="+mn-ea"/>
              </a:rPr>
              <a:t>(</a:t>
            </a:r>
            <a:r>
              <a:rPr lang="ko-KR" altLang="en-US" sz="1400" b="0" i="0" dirty="0">
                <a:effectLst/>
                <a:latin typeface="+mn-ea"/>
              </a:rPr>
              <a:t>추가비용은 사이트 기능 및 구도에 따라서 상이합니다</a:t>
            </a:r>
            <a:r>
              <a:rPr lang="en-US" altLang="ko-KR" sz="1400" b="0" i="0" dirty="0">
                <a:effectLst/>
                <a:latin typeface="+mn-ea"/>
              </a:rPr>
              <a:t>) </a:t>
            </a:r>
          </a:p>
          <a:p>
            <a:r>
              <a:rPr lang="ko-KR" altLang="en-US" sz="1400" b="0" i="0" dirty="0">
                <a:effectLst/>
                <a:latin typeface="+mn-ea"/>
              </a:rPr>
              <a:t>글씨</a:t>
            </a:r>
            <a:r>
              <a:rPr lang="en-US" altLang="ko-KR" sz="1400" b="0" i="0" dirty="0">
                <a:effectLst/>
                <a:latin typeface="+mn-ea"/>
              </a:rPr>
              <a:t>,</a:t>
            </a:r>
            <a:r>
              <a:rPr lang="ko-KR" altLang="en-US" sz="1400" b="0" i="0" dirty="0">
                <a:effectLst/>
                <a:latin typeface="+mn-ea"/>
              </a:rPr>
              <a:t>폰트</a:t>
            </a:r>
            <a:r>
              <a:rPr lang="en-US" altLang="ko-KR" sz="1400" b="0" i="0" dirty="0">
                <a:effectLst/>
                <a:latin typeface="+mn-ea"/>
              </a:rPr>
              <a:t>,</a:t>
            </a:r>
            <a:r>
              <a:rPr lang="ko-KR" altLang="en-US" sz="1400" b="0" i="0" dirty="0">
                <a:effectLst/>
                <a:latin typeface="+mn-ea"/>
              </a:rPr>
              <a:t>크기</a:t>
            </a:r>
            <a:r>
              <a:rPr lang="en-US" altLang="ko-KR" sz="1400" b="0" i="0" dirty="0">
                <a:effectLst/>
                <a:latin typeface="+mn-ea"/>
              </a:rPr>
              <a:t>,</a:t>
            </a:r>
            <a:r>
              <a:rPr lang="ko-KR" altLang="en-US" sz="1400" b="0" i="0" dirty="0">
                <a:effectLst/>
                <a:latin typeface="+mn-ea"/>
              </a:rPr>
              <a:t>위치 </a:t>
            </a:r>
            <a:r>
              <a:rPr lang="en-US" altLang="ko-KR" sz="1400" b="0" i="0" dirty="0">
                <a:effectLst/>
                <a:latin typeface="+mn-ea"/>
              </a:rPr>
              <a:t>= </a:t>
            </a:r>
            <a:r>
              <a:rPr lang="ko-KR" altLang="en-US" sz="1400" b="0" i="0" dirty="0">
                <a:effectLst/>
                <a:latin typeface="+mn-ea"/>
              </a:rPr>
              <a:t>무상으로 </a:t>
            </a:r>
            <a:r>
              <a:rPr lang="en-US" altLang="ko-KR" sz="1400" b="0" i="0" dirty="0">
                <a:effectLst/>
                <a:latin typeface="+mn-ea"/>
              </a:rPr>
              <a:t>AS</a:t>
            </a:r>
          </a:p>
          <a:p>
            <a:r>
              <a:rPr lang="en-US" altLang="ko-KR" sz="1400" b="0" i="0" dirty="0">
                <a:effectLst/>
                <a:latin typeface="+mn-ea"/>
              </a:rPr>
              <a:t>UI </a:t>
            </a:r>
            <a:r>
              <a:rPr lang="ko-KR" altLang="en-US" sz="1400" b="0" i="0" dirty="0">
                <a:effectLst/>
                <a:latin typeface="+mn-ea"/>
              </a:rPr>
              <a:t>이미지 동영상 기능 </a:t>
            </a:r>
            <a:r>
              <a:rPr lang="en-US" altLang="ko-KR" sz="1400" b="0" i="0" dirty="0">
                <a:effectLst/>
                <a:latin typeface="+mn-ea"/>
              </a:rPr>
              <a:t>= </a:t>
            </a:r>
            <a:r>
              <a:rPr lang="ko-KR" altLang="en-US" sz="1400" b="0" i="0" dirty="0">
                <a:effectLst/>
                <a:latin typeface="+mn-ea"/>
              </a:rPr>
              <a:t>유상 </a:t>
            </a:r>
            <a:r>
              <a:rPr lang="en-US" altLang="ko-KR" sz="1400" b="0" i="0" dirty="0">
                <a:effectLst/>
                <a:latin typeface="+mn-ea"/>
              </a:rPr>
              <a:t>1~10</a:t>
            </a:r>
            <a:r>
              <a:rPr lang="ko-KR" altLang="en-US" sz="1400" b="0" i="0" dirty="0">
                <a:effectLst/>
                <a:latin typeface="+mn-ea"/>
              </a:rPr>
              <a:t>만원으로 </a:t>
            </a:r>
            <a:r>
              <a:rPr lang="en-US" altLang="ko-KR" sz="1400" b="0" i="0" dirty="0">
                <a:effectLst/>
                <a:latin typeface="+mn-ea"/>
              </a:rPr>
              <a:t>AS </a:t>
            </a:r>
            <a:r>
              <a:rPr lang="ko-KR" altLang="en-US" sz="1400" b="0" i="0" dirty="0">
                <a:effectLst/>
                <a:latin typeface="+mn-ea"/>
              </a:rPr>
              <a:t>됩니다</a:t>
            </a:r>
            <a:r>
              <a:rPr lang="en-US" altLang="ko-KR" sz="1400" b="0" i="0" dirty="0">
                <a:effectLst/>
                <a:latin typeface="+mn-ea"/>
              </a:rPr>
              <a:t>. </a:t>
            </a:r>
          </a:p>
          <a:p>
            <a:r>
              <a:rPr lang="ko-KR" altLang="en-US" sz="1400" b="0" i="0" dirty="0">
                <a:effectLst/>
                <a:latin typeface="+mn-ea"/>
              </a:rPr>
              <a:t>환불규정은 아래와 같습니다</a:t>
            </a:r>
            <a:r>
              <a:rPr lang="en-US" altLang="ko-KR" sz="1400" b="0" i="0" dirty="0">
                <a:effectLst/>
                <a:latin typeface="+mn-ea"/>
              </a:rPr>
              <a:t>. </a:t>
            </a:r>
          </a:p>
          <a:p>
            <a:r>
              <a:rPr lang="ko-KR" altLang="en-US" sz="1400" b="0" i="0" dirty="0">
                <a:effectLst/>
                <a:latin typeface="+mn-ea"/>
              </a:rPr>
              <a:t>결제 된 이후 </a:t>
            </a:r>
            <a:r>
              <a:rPr lang="en-US" altLang="ko-KR" sz="1400" b="0" i="0" dirty="0">
                <a:effectLst/>
                <a:latin typeface="+mn-ea"/>
              </a:rPr>
              <a:t>3</a:t>
            </a:r>
            <a:r>
              <a:rPr lang="ko-KR" altLang="en-US" sz="1400" b="0" i="0" dirty="0">
                <a:effectLst/>
                <a:latin typeface="+mn-ea"/>
              </a:rPr>
              <a:t>시간 이내 환불을 </a:t>
            </a:r>
            <a:r>
              <a:rPr lang="ko-KR" altLang="en-US" sz="1400" b="0" i="0" dirty="0" err="1">
                <a:effectLst/>
                <a:latin typeface="+mn-ea"/>
              </a:rPr>
              <a:t>원할경우</a:t>
            </a:r>
            <a:r>
              <a:rPr lang="ko-KR" altLang="en-US" sz="1400" b="0" i="0" dirty="0">
                <a:effectLst/>
                <a:latin typeface="+mn-ea"/>
              </a:rPr>
              <a:t> </a:t>
            </a:r>
            <a:r>
              <a:rPr lang="en-US" altLang="ko-KR" sz="1400" b="0" i="0" dirty="0">
                <a:effectLst/>
                <a:latin typeface="+mn-ea"/>
              </a:rPr>
              <a:t>10% </a:t>
            </a:r>
            <a:r>
              <a:rPr lang="ko-KR" altLang="en-US" sz="1400" b="0" i="0" dirty="0">
                <a:effectLst/>
                <a:latin typeface="+mn-ea"/>
              </a:rPr>
              <a:t>위약금이 발생합니다</a:t>
            </a:r>
            <a:r>
              <a:rPr lang="en-US" altLang="ko-KR" sz="1400" b="0" i="0" dirty="0">
                <a:effectLst/>
                <a:latin typeface="+mn-ea"/>
              </a:rPr>
              <a:t>. </a:t>
            </a:r>
          </a:p>
          <a:p>
            <a:r>
              <a:rPr lang="ko-KR" altLang="en-US" sz="1400" b="0" i="0" dirty="0">
                <a:effectLst/>
                <a:latin typeface="+mn-ea"/>
              </a:rPr>
              <a:t>제작 도중 </a:t>
            </a:r>
            <a:r>
              <a:rPr lang="ko-KR" altLang="en-US" sz="1400" b="0" i="0" dirty="0" err="1">
                <a:effectLst/>
                <a:latin typeface="+mn-ea"/>
              </a:rPr>
              <a:t>단순변심</a:t>
            </a:r>
            <a:r>
              <a:rPr lang="ko-KR" altLang="en-US" sz="1400" b="0" i="0" dirty="0">
                <a:effectLst/>
                <a:latin typeface="+mn-ea"/>
              </a:rPr>
              <a:t> </a:t>
            </a:r>
            <a:r>
              <a:rPr lang="en-US" altLang="ko-KR" sz="1400" b="0" i="0" dirty="0">
                <a:effectLst/>
                <a:latin typeface="+mn-ea"/>
              </a:rPr>
              <a:t>80% </a:t>
            </a:r>
            <a:r>
              <a:rPr lang="ko-KR" altLang="en-US" sz="1400" b="0" i="0" dirty="0">
                <a:effectLst/>
                <a:latin typeface="+mn-ea"/>
              </a:rPr>
              <a:t>환불 가능 </a:t>
            </a:r>
            <a:endParaRPr lang="en-US" altLang="ko-KR" sz="1400" b="0" i="0" dirty="0">
              <a:effectLst/>
              <a:latin typeface="+mn-ea"/>
            </a:endParaRPr>
          </a:p>
          <a:p>
            <a:r>
              <a:rPr lang="en-US" altLang="ko-KR" sz="1400" b="0" i="0" dirty="0">
                <a:effectLst/>
                <a:latin typeface="+mn-ea"/>
              </a:rPr>
              <a:t>1</a:t>
            </a:r>
            <a:r>
              <a:rPr lang="ko-KR" altLang="en-US" sz="1400" b="0" i="0" dirty="0">
                <a:effectLst/>
                <a:latin typeface="+mn-ea"/>
              </a:rPr>
              <a:t>차 시안 전달 후 </a:t>
            </a:r>
            <a:r>
              <a:rPr lang="ko-KR" altLang="en-US" sz="1400" b="0" i="0" dirty="0" err="1">
                <a:effectLst/>
                <a:latin typeface="+mn-ea"/>
              </a:rPr>
              <a:t>단순변심</a:t>
            </a:r>
            <a:r>
              <a:rPr lang="ko-KR" altLang="en-US" sz="1400" b="0" i="0" dirty="0">
                <a:effectLst/>
                <a:latin typeface="+mn-ea"/>
              </a:rPr>
              <a:t> </a:t>
            </a:r>
            <a:r>
              <a:rPr lang="en-US" altLang="ko-KR" sz="1400" b="0" i="0" dirty="0">
                <a:effectLst/>
                <a:latin typeface="+mn-ea"/>
              </a:rPr>
              <a:t>50% </a:t>
            </a:r>
            <a:r>
              <a:rPr lang="ko-KR" altLang="en-US" sz="1400" b="0" i="0" dirty="0">
                <a:effectLst/>
                <a:latin typeface="+mn-ea"/>
              </a:rPr>
              <a:t>환불 가능</a:t>
            </a:r>
            <a:endParaRPr lang="en-US" altLang="ko-KR" sz="1400" b="0" i="0" dirty="0">
              <a:effectLst/>
              <a:latin typeface="+mn-ea"/>
            </a:endParaRPr>
          </a:p>
          <a:p>
            <a:r>
              <a:rPr lang="en-US" altLang="ko-KR" sz="1400" b="0" i="0" dirty="0">
                <a:effectLst/>
                <a:latin typeface="+mn-ea"/>
              </a:rPr>
              <a:t>1</a:t>
            </a:r>
            <a:r>
              <a:rPr lang="ko-KR" altLang="en-US" sz="1400" b="0" i="0" dirty="0">
                <a:effectLst/>
                <a:latin typeface="+mn-ea"/>
              </a:rPr>
              <a:t>차 시안 </a:t>
            </a:r>
            <a:r>
              <a:rPr lang="en-US" altLang="ko-KR" sz="1400" b="0" i="0" dirty="0">
                <a:effectLst/>
                <a:latin typeface="+mn-ea"/>
              </a:rPr>
              <a:t>+  1</a:t>
            </a:r>
            <a:r>
              <a:rPr lang="ko-KR" altLang="en-US" sz="1400" b="0" i="0" dirty="0" err="1">
                <a:effectLst/>
                <a:latin typeface="+mn-ea"/>
              </a:rPr>
              <a:t>회수정</a:t>
            </a:r>
            <a:r>
              <a:rPr lang="ko-KR" altLang="en-US" sz="1400" b="0" i="0" dirty="0">
                <a:effectLst/>
                <a:latin typeface="+mn-ea"/>
              </a:rPr>
              <a:t> 전달 후 </a:t>
            </a:r>
            <a:r>
              <a:rPr lang="en-US" altLang="ko-KR" sz="1400" b="0" i="0" dirty="0">
                <a:effectLst/>
                <a:latin typeface="+mn-ea"/>
              </a:rPr>
              <a:t>30% </a:t>
            </a:r>
            <a:r>
              <a:rPr lang="ko-KR" altLang="en-US" sz="1400" b="0" i="0" dirty="0">
                <a:effectLst/>
                <a:latin typeface="+mn-ea"/>
              </a:rPr>
              <a:t>환불 가능</a:t>
            </a:r>
            <a:endParaRPr lang="en-US" altLang="ko-KR" sz="1400" b="0" i="0" dirty="0">
              <a:effectLst/>
              <a:latin typeface="+mn-ea"/>
            </a:endParaRPr>
          </a:p>
          <a:p>
            <a:r>
              <a:rPr lang="ko-KR" altLang="en-US" sz="1400" b="0" i="0" dirty="0">
                <a:effectLst/>
                <a:latin typeface="+mn-ea"/>
              </a:rPr>
              <a:t> 그 이상인 경우 환불 </a:t>
            </a:r>
            <a:r>
              <a:rPr lang="en-US" altLang="ko-KR" sz="1400" b="0" i="0" dirty="0">
                <a:effectLst/>
                <a:latin typeface="+mn-ea"/>
              </a:rPr>
              <a:t>10% </a:t>
            </a:r>
            <a:r>
              <a:rPr lang="ko-KR" altLang="en-US" sz="1400" b="0" i="0" dirty="0">
                <a:effectLst/>
                <a:latin typeface="+mn-ea"/>
              </a:rPr>
              <a:t>가능</a:t>
            </a:r>
            <a:endParaRPr lang="ko-KR" altLang="en-US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ABA78-74CC-7181-F8D0-07F8DF548AE4}"/>
              </a:ext>
            </a:extLst>
          </p:cNvPr>
          <p:cNvSpPr txBox="1"/>
          <p:nvPr/>
        </p:nvSpPr>
        <p:spPr>
          <a:xfrm>
            <a:off x="88900" y="3890666"/>
            <a:ext cx="98425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dirty="0">
                <a:effectLst/>
                <a:latin typeface="Metro Sans"/>
              </a:rPr>
              <a:t>취소 및 환불 규정</a:t>
            </a:r>
          </a:p>
          <a:p>
            <a:pPr algn="l" latinLnBrk="1"/>
            <a:r>
              <a:rPr lang="ko-KR" altLang="en-US" sz="1400" b="0" i="0" dirty="0">
                <a:effectLst/>
                <a:latin typeface="Metro Sans"/>
              </a:rPr>
              <a:t>가</a:t>
            </a:r>
            <a:r>
              <a:rPr lang="en-US" altLang="ko-KR" sz="1400" b="0" i="0" dirty="0">
                <a:effectLst/>
                <a:latin typeface="Metro Sans"/>
              </a:rPr>
              <a:t>. </a:t>
            </a:r>
            <a:r>
              <a:rPr lang="ko-KR" altLang="en-US" sz="1400" b="0" i="0" dirty="0">
                <a:effectLst/>
                <a:latin typeface="Metro Sans"/>
              </a:rPr>
              <a:t>기본 환불 규정</a:t>
            </a:r>
            <a:endParaRPr lang="en-US" altLang="ko-KR" sz="1400" b="0" i="0" dirty="0">
              <a:effectLst/>
              <a:latin typeface="Metro Sans"/>
            </a:endParaRPr>
          </a:p>
          <a:p>
            <a:pPr algn="l" latinLnBrk="1"/>
            <a:r>
              <a:rPr lang="ko-KR" altLang="en-US" sz="1400" b="0" i="0" dirty="0">
                <a:effectLst/>
                <a:latin typeface="Metro Sans"/>
              </a:rPr>
              <a:t> </a:t>
            </a:r>
            <a:r>
              <a:rPr lang="en-US" altLang="ko-KR" sz="1400" b="0" i="0" dirty="0">
                <a:effectLst/>
                <a:latin typeface="Metro Sans"/>
              </a:rPr>
              <a:t>1. </a:t>
            </a:r>
            <a:r>
              <a:rPr lang="ko-KR" altLang="en-US" sz="1400" b="0" i="0" dirty="0">
                <a:effectLst/>
                <a:latin typeface="Metro Sans"/>
              </a:rPr>
              <a:t>전문가와 의뢰인의 상호 </a:t>
            </a:r>
            <a:r>
              <a:rPr lang="ko-KR" altLang="en-US" sz="1400" b="0" i="0" dirty="0" err="1">
                <a:effectLst/>
                <a:latin typeface="Metro Sans"/>
              </a:rPr>
              <a:t>협의하에</a:t>
            </a:r>
            <a:r>
              <a:rPr lang="ko-KR" altLang="en-US" sz="1400" b="0" i="0" dirty="0">
                <a:effectLst/>
                <a:latin typeface="Metro Sans"/>
              </a:rPr>
              <a:t> 청약 철회 및 환불이 가능합니다</a:t>
            </a:r>
            <a:r>
              <a:rPr lang="en-US" altLang="ko-KR" sz="1400" b="0" i="0" dirty="0">
                <a:effectLst/>
                <a:latin typeface="Metro Sans"/>
              </a:rPr>
              <a:t>. </a:t>
            </a:r>
          </a:p>
          <a:p>
            <a:pPr algn="l" latinLnBrk="1"/>
            <a:r>
              <a:rPr lang="en-US" altLang="ko-KR" sz="1400" b="0" i="0" dirty="0">
                <a:effectLst/>
                <a:latin typeface="Metro Sans"/>
              </a:rPr>
              <a:t>2. </a:t>
            </a:r>
            <a:r>
              <a:rPr lang="ko-KR" altLang="en-US" sz="1400" b="0" i="0" dirty="0">
                <a:effectLst/>
                <a:latin typeface="Metro Sans"/>
              </a:rPr>
              <a:t>작업이 완료된 이후 또는 자료</a:t>
            </a:r>
            <a:r>
              <a:rPr lang="en-US" altLang="ko-KR" sz="1400" b="0" i="0" dirty="0">
                <a:effectLst/>
                <a:latin typeface="Metro Sans"/>
              </a:rPr>
              <a:t>, </a:t>
            </a:r>
            <a:r>
              <a:rPr lang="ko-KR" altLang="en-US" sz="1400" b="0" i="0" dirty="0">
                <a:effectLst/>
                <a:latin typeface="Metro Sans"/>
              </a:rPr>
              <a:t>프로그램 등 서비스가 제공된 이후에는 환불이 불가합니다</a:t>
            </a:r>
            <a:r>
              <a:rPr lang="en-US" altLang="ko-KR" sz="1400" b="0" i="0" dirty="0">
                <a:effectLst/>
                <a:latin typeface="Metro Sans"/>
              </a:rPr>
              <a:t>. ( </a:t>
            </a:r>
            <a:r>
              <a:rPr lang="ko-KR" altLang="en-US" sz="1400" b="0" i="0" dirty="0">
                <a:effectLst/>
                <a:latin typeface="Metro Sans"/>
              </a:rPr>
              <a:t>소비자보호법 </a:t>
            </a:r>
            <a:r>
              <a:rPr lang="en-US" altLang="ko-KR" sz="1400" b="0" i="0" dirty="0">
                <a:effectLst/>
                <a:latin typeface="Metro Sans"/>
              </a:rPr>
              <a:t>17</a:t>
            </a:r>
            <a:r>
              <a:rPr lang="ko-KR" altLang="en-US" sz="1400" b="0" i="0" dirty="0">
                <a:effectLst/>
                <a:latin typeface="Metro Sans"/>
              </a:rPr>
              <a:t>조 </a:t>
            </a:r>
            <a:r>
              <a:rPr lang="en-US" altLang="ko-KR" sz="1400" b="0" i="0" dirty="0">
                <a:effectLst/>
                <a:latin typeface="Metro Sans"/>
              </a:rPr>
              <a:t>2</a:t>
            </a:r>
            <a:r>
              <a:rPr lang="ko-KR" altLang="en-US" sz="1400" b="0" i="0" dirty="0">
                <a:effectLst/>
                <a:latin typeface="Metro Sans"/>
              </a:rPr>
              <a:t>항의 </a:t>
            </a:r>
            <a:r>
              <a:rPr lang="en-US" altLang="ko-KR" sz="1400" b="0" i="0" dirty="0">
                <a:effectLst/>
                <a:latin typeface="Metro Sans"/>
              </a:rPr>
              <a:t>5</a:t>
            </a:r>
            <a:r>
              <a:rPr lang="ko-KR" altLang="en-US" sz="1400" b="0" i="0" dirty="0">
                <a:effectLst/>
                <a:latin typeface="Metro Sans"/>
              </a:rPr>
              <a:t>조</a:t>
            </a:r>
            <a:r>
              <a:rPr lang="en-US" altLang="ko-KR" sz="1400" b="0" i="0" dirty="0">
                <a:effectLst/>
                <a:latin typeface="Metro Sans"/>
              </a:rPr>
              <a:t>. </a:t>
            </a:r>
            <a:r>
              <a:rPr lang="ko-KR" altLang="en-US" sz="1400" b="0" i="0" dirty="0">
                <a:effectLst/>
                <a:latin typeface="Metro Sans"/>
              </a:rPr>
              <a:t>용역 또는 「문화산업진흥 기본법」 제</a:t>
            </a:r>
            <a:r>
              <a:rPr lang="en-US" altLang="ko-KR" sz="1400" b="0" i="0" dirty="0">
                <a:effectLst/>
                <a:latin typeface="Metro Sans"/>
              </a:rPr>
              <a:t>2</a:t>
            </a:r>
            <a:r>
              <a:rPr lang="ko-KR" altLang="en-US" sz="1400" b="0" i="0" dirty="0">
                <a:effectLst/>
                <a:latin typeface="Metro Sans"/>
              </a:rPr>
              <a:t>조 제</a:t>
            </a:r>
            <a:r>
              <a:rPr lang="en-US" altLang="ko-KR" sz="1400" b="0" i="0" dirty="0">
                <a:effectLst/>
                <a:latin typeface="Metro Sans"/>
              </a:rPr>
              <a:t>5</a:t>
            </a:r>
            <a:r>
              <a:rPr lang="ko-KR" altLang="en-US" sz="1400" b="0" i="0" dirty="0">
                <a:effectLst/>
                <a:latin typeface="Metro Sans"/>
              </a:rPr>
              <a:t>호의 </a:t>
            </a:r>
            <a:r>
              <a:rPr lang="ko-KR" altLang="en-US" sz="1400" b="0" i="0" dirty="0" err="1">
                <a:effectLst/>
                <a:latin typeface="Metro Sans"/>
              </a:rPr>
              <a:t>디지털콘텐츠의</a:t>
            </a:r>
            <a:r>
              <a:rPr lang="ko-KR" altLang="en-US" sz="1400" b="0" i="0" dirty="0">
                <a:effectLst/>
                <a:latin typeface="Metro Sans"/>
              </a:rPr>
              <a:t> 제공이 개시된 경우에 해당</a:t>
            </a:r>
            <a:r>
              <a:rPr lang="en-US" altLang="ko-KR" sz="1400" b="0" i="0" dirty="0">
                <a:effectLst/>
                <a:latin typeface="Metro Sans"/>
              </a:rPr>
              <a:t>) </a:t>
            </a:r>
          </a:p>
          <a:p>
            <a:pPr algn="l" latinLnBrk="1"/>
            <a:r>
              <a:rPr lang="ko-KR" altLang="en-US" sz="1400" b="0" i="0" dirty="0">
                <a:effectLst/>
                <a:latin typeface="Metro Sans"/>
              </a:rPr>
              <a:t>나</a:t>
            </a:r>
            <a:r>
              <a:rPr lang="en-US" altLang="ko-KR" sz="1400" b="0" i="0" dirty="0">
                <a:effectLst/>
                <a:latin typeface="Metro Sans"/>
              </a:rPr>
              <a:t>. </a:t>
            </a:r>
            <a:r>
              <a:rPr lang="ko-KR" altLang="en-US" sz="1400" b="0" i="0" dirty="0">
                <a:effectLst/>
                <a:latin typeface="Metro Sans"/>
              </a:rPr>
              <a:t>전문가 책임 사유 </a:t>
            </a:r>
            <a:endParaRPr lang="en-US" altLang="ko-KR" sz="1400" b="0" i="0" dirty="0">
              <a:effectLst/>
              <a:latin typeface="Metro Sans"/>
            </a:endParaRPr>
          </a:p>
          <a:p>
            <a:pPr algn="l" latinLnBrk="1"/>
            <a:r>
              <a:rPr lang="en-US" altLang="ko-KR" sz="1400" b="0" i="0" dirty="0">
                <a:effectLst/>
                <a:latin typeface="Metro Sans"/>
              </a:rPr>
              <a:t>1. </a:t>
            </a:r>
            <a:r>
              <a:rPr lang="ko-KR" altLang="en-US" sz="1400" b="0" i="0" dirty="0">
                <a:effectLst/>
                <a:latin typeface="Metro Sans"/>
              </a:rPr>
              <a:t>전문가의 귀책사유로 당초 약정했던 서비스 </a:t>
            </a:r>
            <a:r>
              <a:rPr lang="ko-KR" altLang="en-US" sz="1400" b="0" i="0" dirty="0" err="1">
                <a:effectLst/>
                <a:latin typeface="Metro Sans"/>
              </a:rPr>
              <a:t>미이행</a:t>
            </a:r>
            <a:r>
              <a:rPr lang="ko-KR" altLang="en-US" sz="1400" b="0" i="0" dirty="0">
                <a:effectLst/>
                <a:latin typeface="Metro Sans"/>
              </a:rPr>
              <a:t> 혹은 보편적인 관점에서 심각하게 잘못 이행한 경우 결제 금액 전체 환불이 가능합니다</a:t>
            </a:r>
            <a:r>
              <a:rPr lang="en-US" altLang="ko-KR" sz="1400" b="0" i="0" dirty="0">
                <a:effectLst/>
                <a:latin typeface="Metro Sans"/>
              </a:rPr>
              <a:t>. </a:t>
            </a:r>
          </a:p>
          <a:p>
            <a:pPr algn="l" latinLnBrk="1"/>
            <a:r>
              <a:rPr lang="ko-KR" altLang="en-US" sz="1400" b="0" i="0" dirty="0">
                <a:effectLst/>
                <a:latin typeface="Metro Sans"/>
              </a:rPr>
              <a:t>다</a:t>
            </a:r>
            <a:r>
              <a:rPr lang="en-US" altLang="ko-KR" sz="1400" b="0" i="0" dirty="0">
                <a:effectLst/>
                <a:latin typeface="Metro Sans"/>
              </a:rPr>
              <a:t>. </a:t>
            </a:r>
            <a:r>
              <a:rPr lang="ko-KR" altLang="en-US" sz="1400" b="0" i="0" dirty="0">
                <a:effectLst/>
                <a:latin typeface="Metro Sans"/>
              </a:rPr>
              <a:t>의뢰인 책임 사유 </a:t>
            </a:r>
            <a:endParaRPr lang="en-US" altLang="ko-KR" sz="1400" b="0" i="0" dirty="0">
              <a:effectLst/>
              <a:latin typeface="Metro Sans"/>
            </a:endParaRPr>
          </a:p>
          <a:p>
            <a:pPr algn="l" latinLnBrk="1"/>
            <a:r>
              <a:rPr lang="en-US" altLang="ko-KR" sz="1400" b="0" i="0" dirty="0">
                <a:effectLst/>
                <a:latin typeface="Metro Sans"/>
              </a:rPr>
              <a:t>1. </a:t>
            </a:r>
            <a:r>
              <a:rPr lang="ko-KR" altLang="en-US" sz="1400" b="0" i="0" dirty="0">
                <a:effectLst/>
                <a:latin typeface="Metro Sans"/>
              </a:rPr>
              <a:t>서비스 진행 도중 의뢰인의 귀책사유로 인해 환불을 요청할 경우</a:t>
            </a:r>
            <a:r>
              <a:rPr lang="en-US" altLang="ko-KR" sz="1400" b="0" i="0" dirty="0">
                <a:effectLst/>
                <a:latin typeface="Metro Sans"/>
              </a:rPr>
              <a:t>, </a:t>
            </a:r>
            <a:r>
              <a:rPr lang="ko-KR" altLang="en-US" sz="1400" b="0" i="0" dirty="0">
                <a:effectLst/>
                <a:latin typeface="Metro Sans"/>
              </a:rPr>
              <a:t>사용 금액을 아래와 같이 계산 후 총 금액의 </a:t>
            </a:r>
            <a:r>
              <a:rPr lang="en-US" altLang="ko-KR" sz="1400" b="0" i="0" dirty="0">
                <a:effectLst/>
                <a:latin typeface="Metro Sans"/>
              </a:rPr>
              <a:t>10%</a:t>
            </a:r>
            <a:r>
              <a:rPr lang="ko-KR" altLang="en-US" sz="1400" b="0" i="0" dirty="0">
                <a:effectLst/>
                <a:latin typeface="Metro Sans"/>
              </a:rPr>
              <a:t>를 공제하여 환불합니다</a:t>
            </a:r>
            <a:r>
              <a:rPr lang="en-US" altLang="ko-KR" sz="1400" b="0" i="0" dirty="0">
                <a:effectLst/>
                <a:latin typeface="Metro Sans"/>
              </a:rPr>
              <a:t>.</a:t>
            </a:r>
          </a:p>
          <a:p>
            <a:pPr algn="l" latinLnBrk="1"/>
            <a:r>
              <a:rPr lang="en-US" altLang="ko-KR" sz="1400" b="0" i="0" dirty="0">
                <a:effectLst/>
                <a:latin typeface="Metro Sans"/>
              </a:rPr>
              <a:t> </a:t>
            </a:r>
            <a:r>
              <a:rPr lang="ko-KR" altLang="en-US" sz="1400" b="0" i="0" dirty="0">
                <a:effectLst/>
                <a:latin typeface="Metro Sans"/>
              </a:rPr>
              <a:t>총 작업량의 </a:t>
            </a:r>
            <a:r>
              <a:rPr lang="en-US" altLang="ko-KR" sz="1400" b="0" i="0" dirty="0">
                <a:effectLst/>
                <a:latin typeface="Metro Sans"/>
              </a:rPr>
              <a:t>1/3 </a:t>
            </a:r>
            <a:r>
              <a:rPr lang="ko-KR" altLang="en-US" sz="1400" b="0" i="0" dirty="0">
                <a:effectLst/>
                <a:latin typeface="Metro Sans"/>
              </a:rPr>
              <a:t>경과 전 </a:t>
            </a:r>
            <a:r>
              <a:rPr lang="en-US" altLang="ko-KR" sz="1400" b="0" i="0" dirty="0">
                <a:effectLst/>
                <a:latin typeface="Metro Sans"/>
              </a:rPr>
              <a:t>: </a:t>
            </a:r>
            <a:r>
              <a:rPr lang="ko-KR" altLang="en-US" sz="1400" b="0" i="0" dirty="0">
                <a:effectLst/>
                <a:latin typeface="Metro Sans"/>
              </a:rPr>
              <a:t>이미 납부한 요금의 </a:t>
            </a:r>
            <a:r>
              <a:rPr lang="en-US" altLang="ko-KR" sz="1400" b="0" i="0" dirty="0">
                <a:effectLst/>
                <a:latin typeface="Metro Sans"/>
              </a:rPr>
              <a:t>2/3</a:t>
            </a:r>
            <a:r>
              <a:rPr lang="ko-KR" altLang="en-US" sz="1400" b="0" i="0" dirty="0" err="1">
                <a:effectLst/>
                <a:latin typeface="Metro Sans"/>
              </a:rPr>
              <a:t>해당액</a:t>
            </a:r>
            <a:r>
              <a:rPr lang="ko-KR" altLang="en-US" sz="1400" b="0" i="0" dirty="0">
                <a:effectLst/>
                <a:latin typeface="Metro Sans"/>
              </a:rPr>
              <a:t> 총 작업량의 </a:t>
            </a:r>
            <a:r>
              <a:rPr lang="en-US" altLang="ko-KR" sz="1400" b="0" i="0" dirty="0">
                <a:effectLst/>
                <a:latin typeface="Metro Sans"/>
              </a:rPr>
              <a:t>1/2 </a:t>
            </a:r>
            <a:r>
              <a:rPr lang="ko-KR" altLang="en-US" sz="1400" b="0" i="0" dirty="0">
                <a:effectLst/>
                <a:latin typeface="Metro Sans"/>
              </a:rPr>
              <a:t>경과 전 </a:t>
            </a:r>
            <a:r>
              <a:rPr lang="en-US" altLang="ko-KR" sz="1400" b="0" i="0" dirty="0">
                <a:effectLst/>
                <a:latin typeface="Metro Sans"/>
              </a:rPr>
              <a:t>: </a:t>
            </a:r>
            <a:r>
              <a:rPr lang="ko-KR" altLang="en-US" sz="1400" b="0" i="0" dirty="0">
                <a:effectLst/>
                <a:latin typeface="Metro Sans"/>
              </a:rPr>
              <a:t>이미 납부한 요금의 </a:t>
            </a:r>
            <a:r>
              <a:rPr lang="en-US" altLang="ko-KR" sz="1400" b="0" i="0" dirty="0">
                <a:effectLst/>
                <a:latin typeface="Metro Sans"/>
              </a:rPr>
              <a:t>1/2</a:t>
            </a:r>
            <a:r>
              <a:rPr lang="ko-KR" altLang="en-US" sz="1400" b="0" i="0" dirty="0" err="1">
                <a:effectLst/>
                <a:latin typeface="Metro Sans"/>
              </a:rPr>
              <a:t>해당액</a:t>
            </a:r>
            <a:r>
              <a:rPr lang="ko-KR" altLang="en-US" sz="1400" b="0" i="0" dirty="0">
                <a:effectLst/>
                <a:latin typeface="Metro Sans"/>
              </a:rPr>
              <a:t> 총 작업량의 </a:t>
            </a:r>
            <a:r>
              <a:rPr lang="en-US" altLang="ko-KR" sz="1400" b="0" i="0" dirty="0">
                <a:effectLst/>
                <a:latin typeface="Metro Sans"/>
              </a:rPr>
              <a:t>1/2 </a:t>
            </a:r>
            <a:r>
              <a:rPr lang="ko-KR" altLang="en-US" sz="1400" b="0" i="0" dirty="0">
                <a:effectLst/>
                <a:latin typeface="Metro Sans"/>
              </a:rPr>
              <a:t>경과 후 </a:t>
            </a:r>
            <a:r>
              <a:rPr lang="en-US" altLang="ko-KR" sz="1400" b="0" i="0" dirty="0">
                <a:effectLst/>
                <a:latin typeface="Metro Sans"/>
              </a:rPr>
              <a:t>: </a:t>
            </a:r>
            <a:r>
              <a:rPr lang="ko-KR" altLang="en-US" sz="1400" b="0" i="0" dirty="0">
                <a:effectLst/>
                <a:latin typeface="Metro Sans"/>
              </a:rPr>
              <a:t>반환하지 않음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329F9-6FC4-9095-04F9-563D81167218}"/>
              </a:ext>
            </a:extLst>
          </p:cNvPr>
          <p:cNvSpPr txBox="1"/>
          <p:nvPr/>
        </p:nvSpPr>
        <p:spPr>
          <a:xfrm>
            <a:off x="203200" y="84968"/>
            <a:ext cx="608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AS </a:t>
            </a:r>
            <a:r>
              <a:rPr lang="ko-KR" altLang="en-US" b="1" dirty="0"/>
              <a:t>및 취소</a:t>
            </a:r>
            <a:r>
              <a:rPr lang="en-US" altLang="ko-KR" b="1" dirty="0"/>
              <a:t>, </a:t>
            </a:r>
            <a:r>
              <a:rPr lang="ko-KR" altLang="en-US" b="1" dirty="0"/>
              <a:t>환불 규정</a:t>
            </a:r>
            <a:endParaRPr lang="en-US" altLang="ko-KR" b="1" dirty="0"/>
          </a:p>
          <a:p>
            <a:r>
              <a:rPr lang="ko-KR" altLang="en-US" b="1" dirty="0"/>
              <a:t>출처 </a:t>
            </a:r>
            <a:r>
              <a:rPr lang="en-US" altLang="ko-KR" b="1" dirty="0"/>
              <a:t>:https://kmong.com/gig/429686</a:t>
            </a:r>
          </a:p>
          <a:p>
            <a:r>
              <a:rPr lang="ko-KR" altLang="en-US" b="1" dirty="0"/>
              <a:t>위 사이트 참고해서 나머지 부분들도 추가하면 </a:t>
            </a:r>
            <a:r>
              <a:rPr lang="ko-KR" altLang="en-US" b="1" dirty="0" err="1"/>
              <a:t>될듯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479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F26C265C-61D0-7EAE-5009-AD11AB74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207168"/>
            <a:ext cx="2878932" cy="287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야생 동물의 3d 렌더링">
            <a:extLst>
              <a:ext uri="{FF2B5EF4-FFF2-40B4-BE49-F238E27FC236}">
                <a16:creationId xmlns:a16="http://schemas.microsoft.com/office/drawing/2014/main" id="{F8F238E3-7F25-AC5D-4AD8-F6777F8A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00025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58C43EE-E5DE-106B-76E1-272E0816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29" y="207168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18D06C6-24B0-6923-D260-38D17FC3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" y="3429000"/>
            <a:ext cx="3081338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D29AB1-B116-44C8-98AB-04ABD4818F89}"/>
              </a:ext>
            </a:extLst>
          </p:cNvPr>
          <p:cNvSpPr txBox="1"/>
          <p:nvPr/>
        </p:nvSpPr>
        <p:spPr>
          <a:xfrm>
            <a:off x="3590732" y="3764758"/>
            <a:ext cx="79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 이미지들은 왠지 </a:t>
            </a:r>
            <a:r>
              <a:rPr lang="ko-KR" altLang="en-US" dirty="0" err="1"/>
              <a:t>어딘가에</a:t>
            </a:r>
            <a:r>
              <a:rPr lang="ko-KR" altLang="en-US" dirty="0"/>
              <a:t> 쓸 곳이 있을 것 같아서 일단 가져와봤는데 어디에 활용하면 좋을지 아이디어 내보기</a:t>
            </a:r>
          </a:p>
        </p:txBody>
      </p:sp>
    </p:spTree>
    <p:extLst>
      <p:ext uri="{BB962C8B-B14F-4D97-AF65-F5344CB8AC3E}">
        <p14:creationId xmlns:p14="http://schemas.microsoft.com/office/powerpoint/2010/main" val="145689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E099B17-BBFE-922C-C82E-F571F8146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43" y="1140744"/>
            <a:ext cx="1440000" cy="14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D3A13D-2B06-432F-C82A-9C5BD65E9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343" y="1140744"/>
            <a:ext cx="1440000" cy="14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D9DD5A-3D67-FC39-039D-D236BF48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75" y="1140744"/>
            <a:ext cx="1440000" cy="144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A29CB3-9562-9138-C128-C48B188718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43" y="1131248"/>
            <a:ext cx="1440000" cy="1440000"/>
          </a:xfrm>
          <a:prstGeom prst="rect">
            <a:avLst/>
          </a:prstGeom>
        </p:spPr>
      </p:pic>
      <p:pic>
        <p:nvPicPr>
          <p:cNvPr id="12" name="Picture 2" descr="무료 PSD 미국 아이콘의 3d 렌더링">
            <a:extLst>
              <a:ext uri="{FF2B5EF4-FFF2-40B4-BE49-F238E27FC236}">
                <a16:creationId xmlns:a16="http://schemas.microsoft.com/office/drawing/2014/main" id="{56D64249-7030-CEA6-6E0D-22ACDC83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343" y="11407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BF2717-B408-D76C-4522-F2D244E2FEC2}"/>
              </a:ext>
            </a:extLst>
          </p:cNvPr>
          <p:cNvSpPr txBox="1"/>
          <p:nvPr/>
        </p:nvSpPr>
        <p:spPr>
          <a:xfrm>
            <a:off x="224975" y="484373"/>
            <a:ext cx="807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</a:t>
            </a:r>
            <a:r>
              <a:rPr lang="en-US" altLang="ko-KR" dirty="0"/>
              <a:t>3</a:t>
            </a:r>
            <a:r>
              <a:rPr lang="ko-KR" altLang="en-US" dirty="0"/>
              <a:t>개 선택 후 </a:t>
            </a:r>
            <a:r>
              <a:rPr lang="en-US" altLang="ko-KR" dirty="0" err="1"/>
              <a:t>zetciti</a:t>
            </a:r>
            <a:r>
              <a:rPr lang="en-US" altLang="ko-KR" dirty="0"/>
              <a:t> </a:t>
            </a:r>
            <a:r>
              <a:rPr lang="ko-KR" altLang="en-US" dirty="0"/>
              <a:t>처럼 아래에서 위로 올라오는 애니메이션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6BBFF6-464F-DBCE-2CAB-76BF2326AE3D}"/>
              </a:ext>
            </a:extLst>
          </p:cNvPr>
          <p:cNvSpPr txBox="1"/>
          <p:nvPr/>
        </p:nvSpPr>
        <p:spPr>
          <a:xfrm>
            <a:off x="7496267" y="438479"/>
            <a:ext cx="273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Backgroundcolor</a:t>
            </a:r>
            <a:r>
              <a:rPr lang="en-US" altLang="ko-KR" dirty="0"/>
              <a:t> </a:t>
            </a:r>
            <a:r>
              <a:rPr lang="ko-KR" altLang="en-US" dirty="0"/>
              <a:t>필요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62151-4323-45CD-27B7-ED3A65D499C9}"/>
              </a:ext>
            </a:extLst>
          </p:cNvPr>
          <p:cNvSpPr txBox="1"/>
          <p:nvPr/>
        </p:nvSpPr>
        <p:spPr>
          <a:xfrm>
            <a:off x="308759" y="3429000"/>
            <a:ext cx="6558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명의 대기업 출신 개발자가 </a:t>
            </a:r>
            <a:r>
              <a:rPr lang="en-US" altLang="ko-KR" dirty="0"/>
              <a:t>app/web </a:t>
            </a:r>
            <a:r>
              <a:rPr lang="ko-KR" altLang="en-US" dirty="0"/>
              <a:t>만들어 준다는 내용 </a:t>
            </a:r>
            <a:endParaRPr lang="en-US" altLang="ko-KR" dirty="0"/>
          </a:p>
          <a:p>
            <a:r>
              <a:rPr lang="en-US" altLang="ko-KR" dirty="0"/>
              <a:t>Who are we?</a:t>
            </a:r>
            <a:r>
              <a:rPr lang="ko-KR" altLang="en-US" dirty="0"/>
              <a:t>에 대한 내용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멘트 구체화 하기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08F8F7-5A7E-D4A9-EF28-799098341F2F}"/>
              </a:ext>
            </a:extLst>
          </p:cNvPr>
          <p:cNvSpPr txBox="1"/>
          <p:nvPr/>
        </p:nvSpPr>
        <p:spPr>
          <a:xfrm>
            <a:off x="4668637" y="3841539"/>
            <a:ext cx="60979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t"/>
            <a:r>
              <a:rPr lang="ko-KR" altLang="en-US" b="1" dirty="0">
                <a:latin typeface="S-CoreDream-4Regular"/>
              </a:rPr>
              <a:t>참고 </a:t>
            </a:r>
            <a:r>
              <a:rPr lang="en-US" altLang="ko-KR" b="1" i="0" dirty="0" err="1">
                <a:effectLst/>
                <a:latin typeface="S-CoreDream-4Regular"/>
              </a:rPr>
              <a:t>E.g</a:t>
            </a:r>
            <a:r>
              <a:rPr lang="en-US" altLang="ko-KR" b="1" i="0" dirty="0">
                <a:effectLst/>
                <a:latin typeface="S-CoreDream-4Regular"/>
              </a:rPr>
              <a:t>)</a:t>
            </a:r>
          </a:p>
          <a:p>
            <a:pPr algn="ctr" fontAlgn="t"/>
            <a:r>
              <a:rPr lang="en-US" altLang="ko-KR" b="1" i="0" dirty="0">
                <a:solidFill>
                  <a:srgbClr val="4B4B4B"/>
                </a:solidFill>
                <a:effectLst/>
                <a:latin typeface="S-CoreDream-4Regular"/>
              </a:rPr>
              <a:t>Who are we?</a:t>
            </a:r>
          </a:p>
          <a:p>
            <a:pPr algn="ctr" fontAlgn="t" latinLnBrk="0"/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국내외 대기업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-CoreDream-4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스타트업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-CoreDream-4Regular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공공기관까지 넓은 스펙트럼의 클라이언트사에게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-CoreDream-4Regular"/>
              </a:rPr>
              <a:t>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파트너가 되어 드리고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-CoreDream-4Regular"/>
              </a:rPr>
              <a:t>.</a:t>
            </a:r>
          </a:p>
          <a:p>
            <a:pPr algn="ctr" fontAlgn="t" latinLnBrk="0"/>
            <a:r>
              <a:rPr lang="ko-KR" altLang="en-US" b="0" i="0" dirty="0" err="1">
                <a:solidFill>
                  <a:srgbClr val="000000"/>
                </a:solidFill>
                <a:effectLst/>
                <a:latin typeface="S-CoreDream-4Regular"/>
              </a:rPr>
              <a:t>로웰에서는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S-CoreDream-4Regular"/>
              </a:rPr>
              <a:t>100+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 넘는 전문인력들이 고객의 니즈에 맞는 솔루션을 제공하기 위해 협업하고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-CoreDream-4Regular"/>
              </a:rPr>
              <a:t>.</a:t>
            </a:r>
          </a:p>
          <a:p>
            <a:pPr algn="ctr" fontAlgn="t" latinLnBrk="0"/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장기적 클라이언트사의 기술적 파트너가 되어 소프트웨어 서비스 제공에서부터 전체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-CoreDream-4Regular"/>
              </a:rPr>
              <a:t>IT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라이프사이클 관리에 이르기까지 고객의 수익과 생산성을 높일 수 있도록 꾸준히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-CoreDream-4Regular"/>
              </a:rPr>
              <a:t>지원하는게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S-CoreDream-4Regular"/>
              </a:rPr>
              <a:t>로웰의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-CoreDream-4Regular"/>
              </a:rPr>
              <a:t> 비전입니다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-CoreDream-4Regula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4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B0417-E297-99C5-3A30-DBA20A41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9" y="1114634"/>
            <a:ext cx="10515600" cy="3742179"/>
          </a:xfrm>
        </p:spPr>
        <p:txBody>
          <a:bodyPr/>
          <a:lstStyle/>
          <a:p>
            <a:r>
              <a:rPr lang="ko-KR" altLang="en-US" dirty="0"/>
              <a:t>포트폴리오 </a:t>
            </a:r>
            <a:r>
              <a:rPr lang="ko-KR" altLang="en-US" dirty="0" err="1"/>
              <a:t>이미지랑</a:t>
            </a:r>
            <a:r>
              <a:rPr lang="ko-KR" altLang="en-US" dirty="0"/>
              <a:t> 배포 링크 </a:t>
            </a:r>
            <a:r>
              <a:rPr lang="ko-KR" altLang="en-US" dirty="0" err="1"/>
              <a:t>걸어두면</a:t>
            </a:r>
            <a:r>
              <a:rPr lang="ko-KR" altLang="en-US" dirty="0"/>
              <a:t> </a:t>
            </a:r>
            <a:r>
              <a:rPr lang="ko-KR" altLang="en-US" dirty="0" err="1"/>
              <a:t>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76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A3399A5-F3C7-50F8-05F6-7060F03CD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00" y="54134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F8270-F72C-DDE8-DEB2-3E2AAAFC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5" y="371084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727F7D2-7C7E-EEB2-5BB3-C85AAB495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78" y="217063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F7AA017-EF87-1F90-9593-67580932D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32" y="53030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0E8F2A3C-E2DD-4899-32B4-6B676452E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58" y="218057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274674-2C77-F2BC-BEEE-00172E7DBDD8}"/>
              </a:ext>
            </a:extLst>
          </p:cNvPr>
          <p:cNvSpPr txBox="1"/>
          <p:nvPr/>
        </p:nvSpPr>
        <p:spPr>
          <a:xfrm>
            <a:off x="213100" y="66330"/>
            <a:ext cx="50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3</a:t>
            </a:r>
            <a:r>
              <a:rPr lang="ko-KR" altLang="en-US" dirty="0"/>
              <a:t>번이 괜찮아 보임 </a:t>
            </a:r>
            <a:r>
              <a:rPr lang="en-US" altLang="ko-KR" dirty="0"/>
              <a:t>– </a:t>
            </a:r>
            <a:r>
              <a:rPr lang="ko-KR" altLang="en-US" dirty="0"/>
              <a:t>의견 바람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AFE43-105B-9C7B-3114-362CEE5725F4}"/>
              </a:ext>
            </a:extLst>
          </p:cNvPr>
          <p:cNvSpPr txBox="1"/>
          <p:nvPr/>
        </p:nvSpPr>
        <p:spPr>
          <a:xfrm>
            <a:off x="5310488" y="5150849"/>
            <a:ext cx="6975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새로 시작하시는 대표님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기존 서비스를 리뉴얼 하고 싶으신 대표님</a:t>
            </a:r>
            <a:r>
              <a:rPr lang="en-US" altLang="ko-KR" sz="1400" dirty="0"/>
              <a:t>! </a:t>
            </a:r>
          </a:p>
          <a:p>
            <a:r>
              <a:rPr lang="ko-KR" altLang="en-US" sz="1400" dirty="0"/>
              <a:t>웹사이트</a:t>
            </a:r>
            <a:r>
              <a:rPr lang="en-US" altLang="ko-KR" sz="1400" dirty="0"/>
              <a:t>, </a:t>
            </a:r>
            <a:r>
              <a:rPr lang="ko-KR" altLang="en-US" sz="1400" dirty="0"/>
              <a:t>어플리케이션 원하시는 사양에 맞게 제작해드립니다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위 멘트와 함께 총 </a:t>
            </a:r>
            <a:r>
              <a:rPr lang="en-US" altLang="ko-KR" sz="1400" dirty="0"/>
              <a:t>2</a:t>
            </a:r>
            <a:r>
              <a:rPr lang="ko-KR" altLang="en-US" sz="1400" dirty="0"/>
              <a:t>개 이미지</a:t>
            </a:r>
            <a:r>
              <a:rPr lang="en-US" altLang="ko-KR" sz="1400" dirty="0"/>
              <a:t>(</a:t>
            </a:r>
            <a:r>
              <a:rPr lang="ko-KR" altLang="en-US" sz="1400" dirty="0"/>
              <a:t>웹사이트</a:t>
            </a:r>
            <a:r>
              <a:rPr lang="en-US" altLang="ko-KR" sz="1400" dirty="0"/>
              <a:t>, App)</a:t>
            </a:r>
            <a:r>
              <a:rPr lang="ko-KR" altLang="en-US" sz="1400" dirty="0"/>
              <a:t> 우측에서 좌측으로 나오는 애니메이션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B0EEF-FBE9-12EE-E43D-08C25CEF86EA}"/>
              </a:ext>
            </a:extLst>
          </p:cNvPr>
          <p:cNvSpPr txBox="1"/>
          <p:nvPr/>
        </p:nvSpPr>
        <p:spPr>
          <a:xfrm>
            <a:off x="3614850" y="2984697"/>
            <a:ext cx="33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화면의 </a:t>
            </a:r>
            <a:r>
              <a:rPr lang="ko-KR" altLang="en-US" dirty="0" err="1"/>
              <a:t>반씩</a:t>
            </a:r>
            <a:r>
              <a:rPr lang="ko-KR" altLang="en-US" dirty="0"/>
              <a:t> 사용 좌측</a:t>
            </a:r>
            <a:r>
              <a:rPr lang="en-US" altLang="ko-KR" dirty="0"/>
              <a:t>, </a:t>
            </a:r>
            <a:r>
              <a:rPr lang="ko-KR" altLang="en-US" dirty="0"/>
              <a:t>우측 각 이미지 </a:t>
            </a:r>
            <a:r>
              <a:rPr lang="en-US" altLang="ko-KR" dirty="0"/>
              <a:t>2</a:t>
            </a:r>
            <a:r>
              <a:rPr lang="ko-KR" altLang="en-US" dirty="0"/>
              <a:t>개씩 총 </a:t>
            </a:r>
            <a:r>
              <a:rPr lang="en-US" altLang="ko-KR" dirty="0"/>
              <a:t>4</a:t>
            </a:r>
            <a:r>
              <a:rPr lang="ko-KR" altLang="en-US" dirty="0"/>
              <a:t>개 사용  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7517C69-91B8-C3FD-ACD3-BA0BEEEA6A1C}"/>
              </a:ext>
            </a:extLst>
          </p:cNvPr>
          <p:cNvCxnSpPr>
            <a:cxnSpLocks/>
          </p:cNvCxnSpPr>
          <p:nvPr/>
        </p:nvCxnSpPr>
        <p:spPr>
          <a:xfrm>
            <a:off x="5333626" y="-130224"/>
            <a:ext cx="0" cy="6791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3613807-4168-4C85-6C3F-B2D49B769F7B}"/>
              </a:ext>
            </a:extLst>
          </p:cNvPr>
          <p:cNvCxnSpPr/>
          <p:nvPr/>
        </p:nvCxnSpPr>
        <p:spPr>
          <a:xfrm>
            <a:off x="6709558" y="2582487"/>
            <a:ext cx="49718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A249238-A870-7F3C-A6C8-CFC254A7EBD0}"/>
              </a:ext>
            </a:extLst>
          </p:cNvPr>
          <p:cNvSpPr txBox="1"/>
          <p:nvPr/>
        </p:nvSpPr>
        <p:spPr>
          <a:xfrm>
            <a:off x="1911335" y="3983768"/>
            <a:ext cx="2976453" cy="193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여기는 어떤 내용을 넣어야 할 지 아이디어 좀</a:t>
            </a:r>
            <a:r>
              <a:rPr lang="en-US" altLang="ko-KR" sz="1400" dirty="0"/>
              <a:t>..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pPr>
              <a:lnSpc>
                <a:spcPct val="114000"/>
              </a:lnSpc>
            </a:pPr>
            <a:r>
              <a:rPr lang="ko-KR" altLang="en-US" sz="1400" dirty="0"/>
              <a:t>이미지 </a:t>
            </a:r>
            <a:r>
              <a:rPr lang="en-US" altLang="ko-KR" sz="1400" dirty="0"/>
              <a:t>2</a:t>
            </a:r>
            <a:r>
              <a:rPr lang="ko-KR" altLang="en-US" sz="1400" dirty="0"/>
              <a:t>개 넣고 세명이서 잘 뭉쳐서 일을 한다 라는 느낌을 넣고 싶은데 필요 없으면 없애고 이미지만 다른 곳에서 활용 </a:t>
            </a:r>
            <a:r>
              <a:rPr lang="ko-KR" altLang="en-US" sz="1400" dirty="0" err="1"/>
              <a:t>하는걸로</a:t>
            </a:r>
            <a:endParaRPr lang="en-US" altLang="ko-KR" sz="1400" dirty="0"/>
          </a:p>
          <a:p>
            <a:endParaRPr lang="ko-KR" altLang="en-US" sz="14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BE8ABC2-555E-30B1-C5D2-1083853EC927}"/>
              </a:ext>
            </a:extLst>
          </p:cNvPr>
          <p:cNvGrpSpPr/>
          <p:nvPr/>
        </p:nvGrpSpPr>
        <p:grpSpPr>
          <a:xfrm>
            <a:off x="5406028" y="405413"/>
            <a:ext cx="2326963" cy="1550070"/>
            <a:chOff x="7028532" y="109305"/>
            <a:chExt cx="2326963" cy="1550070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DD01F3DA-09DF-CEF1-317F-E8DCEA641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8532" y="109305"/>
              <a:ext cx="2326963" cy="1550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7B8355-5D15-4BF8-C388-D110FA6BF2BA}"/>
                </a:ext>
              </a:extLst>
            </p:cNvPr>
            <p:cNvSpPr txBox="1"/>
            <p:nvPr/>
          </p:nvSpPr>
          <p:spPr>
            <a:xfrm>
              <a:off x="7066081" y="111732"/>
              <a:ext cx="55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</a:t>
              </a:r>
              <a:r>
                <a:rPr lang="ko-KR" altLang="en-US" b="1" dirty="0"/>
                <a:t>번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34FDF9E-327F-13A9-45CD-7C6C1B725D0C}"/>
              </a:ext>
            </a:extLst>
          </p:cNvPr>
          <p:cNvGrpSpPr/>
          <p:nvPr/>
        </p:nvGrpSpPr>
        <p:grpSpPr>
          <a:xfrm>
            <a:off x="7289148" y="2625508"/>
            <a:ext cx="1941258" cy="1358260"/>
            <a:chOff x="7657240" y="3877109"/>
            <a:chExt cx="1941258" cy="1358260"/>
          </a:xfrm>
        </p:grpSpPr>
        <p:pic>
          <p:nvPicPr>
            <p:cNvPr id="16" name="Picture 14" descr="스마트폰 인터페이스 배경의 3d 렌더링">
              <a:extLst>
                <a:ext uri="{FF2B5EF4-FFF2-40B4-BE49-F238E27FC236}">
                  <a16:creationId xmlns:a16="http://schemas.microsoft.com/office/drawing/2014/main" id="{35BD2813-D62B-7551-B558-05289F6B2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7240" y="3877109"/>
              <a:ext cx="1941258" cy="1358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5DAE3F-4BA1-5C76-A56E-ACEA6DE96D06}"/>
                </a:ext>
              </a:extLst>
            </p:cNvPr>
            <p:cNvSpPr txBox="1"/>
            <p:nvPr/>
          </p:nvSpPr>
          <p:spPr>
            <a:xfrm>
              <a:off x="7696934" y="4813868"/>
              <a:ext cx="55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1</a:t>
              </a:r>
              <a:r>
                <a:rPr lang="ko-KR" altLang="en-US" b="1" dirty="0"/>
                <a:t>번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E38D0F4-87EC-F067-6A9A-00B19D2303A6}"/>
              </a:ext>
            </a:extLst>
          </p:cNvPr>
          <p:cNvGrpSpPr/>
          <p:nvPr/>
        </p:nvGrpSpPr>
        <p:grpSpPr>
          <a:xfrm>
            <a:off x="7828531" y="420111"/>
            <a:ext cx="2110885" cy="1939528"/>
            <a:chOff x="9429475" y="96875"/>
            <a:chExt cx="2110885" cy="1939528"/>
          </a:xfrm>
        </p:grpSpPr>
        <p:pic>
          <p:nvPicPr>
            <p:cNvPr id="17" name="Picture 16" descr="무료 PSD 판매자 남자의 3d 그림이 자동차 소유자의 키를 넘겨줍니다.">
              <a:extLst>
                <a:ext uri="{FF2B5EF4-FFF2-40B4-BE49-F238E27FC236}">
                  <a16:creationId xmlns:a16="http://schemas.microsoft.com/office/drawing/2014/main" id="{C6BD4F4C-9F86-DE55-8E2A-0F135954C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674" y="96875"/>
              <a:ext cx="2106686" cy="1939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72CA46-1D5E-1DB3-420E-C6232173B2C7}"/>
                </a:ext>
              </a:extLst>
            </p:cNvPr>
            <p:cNvSpPr txBox="1"/>
            <p:nvPr/>
          </p:nvSpPr>
          <p:spPr>
            <a:xfrm>
              <a:off x="9429475" y="111732"/>
              <a:ext cx="55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r>
                <a:rPr lang="ko-KR" altLang="en-US" b="1" dirty="0"/>
                <a:t>번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236AEC0-1A43-8ABF-F2E3-B3667C26B6A9}"/>
              </a:ext>
            </a:extLst>
          </p:cNvPr>
          <p:cNvGrpSpPr/>
          <p:nvPr/>
        </p:nvGrpSpPr>
        <p:grpSpPr>
          <a:xfrm>
            <a:off x="10112635" y="434968"/>
            <a:ext cx="2016955" cy="1979406"/>
            <a:chOff x="7028532" y="1751902"/>
            <a:chExt cx="2016955" cy="1979406"/>
          </a:xfrm>
        </p:grpSpPr>
        <p:pic>
          <p:nvPicPr>
            <p:cNvPr id="14" name="Picture 10">
              <a:extLst>
                <a:ext uri="{FF2B5EF4-FFF2-40B4-BE49-F238E27FC236}">
                  <a16:creationId xmlns:a16="http://schemas.microsoft.com/office/drawing/2014/main" id="{847C211E-55CE-4F24-E451-BADCED793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6081" y="1751902"/>
              <a:ext cx="1979406" cy="1979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66EAF0-EF37-86E1-4E17-FA5318342195}"/>
                </a:ext>
              </a:extLst>
            </p:cNvPr>
            <p:cNvSpPr txBox="1"/>
            <p:nvPr/>
          </p:nvSpPr>
          <p:spPr>
            <a:xfrm>
              <a:off x="7028532" y="1811245"/>
              <a:ext cx="55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r>
                <a:rPr lang="ko-KR" altLang="en-US" b="1" dirty="0"/>
                <a:t>번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CA61B85-C8C4-5A47-ED87-89FD07998911}"/>
              </a:ext>
            </a:extLst>
          </p:cNvPr>
          <p:cNvGrpSpPr/>
          <p:nvPr/>
        </p:nvGrpSpPr>
        <p:grpSpPr>
          <a:xfrm>
            <a:off x="9512665" y="2646036"/>
            <a:ext cx="2011851" cy="1340163"/>
            <a:chOff x="10015371" y="3872018"/>
            <a:chExt cx="2011851" cy="1340163"/>
          </a:xfrm>
        </p:grpSpPr>
        <p:pic>
          <p:nvPicPr>
            <p:cNvPr id="18" name="Picture 18" descr="무료 PSD 3d render of  digital communication background">
              <a:extLst>
                <a:ext uri="{FF2B5EF4-FFF2-40B4-BE49-F238E27FC236}">
                  <a16:creationId xmlns:a16="http://schemas.microsoft.com/office/drawing/2014/main" id="{06B66C0D-D942-40A4-BD1E-EEC9E9634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5371" y="3872018"/>
              <a:ext cx="2011851" cy="1340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8FA779-4377-662D-743D-E889E78570E5}"/>
                </a:ext>
              </a:extLst>
            </p:cNvPr>
            <p:cNvSpPr txBox="1"/>
            <p:nvPr/>
          </p:nvSpPr>
          <p:spPr>
            <a:xfrm>
              <a:off x="10015371" y="4811315"/>
              <a:ext cx="55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r>
                <a:rPr lang="ko-KR" altLang="en-US" b="1" dirty="0"/>
                <a:t>번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745F7860-B50B-982C-8F2F-AF9ECBF3554E}"/>
              </a:ext>
            </a:extLst>
          </p:cNvPr>
          <p:cNvSpPr txBox="1"/>
          <p:nvPr/>
        </p:nvSpPr>
        <p:spPr>
          <a:xfrm>
            <a:off x="7065437" y="4156768"/>
            <a:ext cx="23041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이미지는 </a:t>
            </a:r>
            <a:r>
              <a:rPr lang="en-US" altLang="ko-KR" sz="1400" dirty="0"/>
              <a:t>1</a:t>
            </a:r>
            <a:r>
              <a:rPr lang="ko-KR" altLang="en-US" sz="1400" dirty="0"/>
              <a:t>번 </a:t>
            </a:r>
            <a:r>
              <a:rPr lang="en-US" altLang="ko-KR" sz="1400" dirty="0"/>
              <a:t>– 1</a:t>
            </a:r>
            <a:r>
              <a:rPr lang="ko-KR" altLang="en-US" sz="1400" dirty="0"/>
              <a:t>번 </a:t>
            </a:r>
            <a:r>
              <a:rPr lang="en-US" altLang="ko-KR" sz="1400" dirty="0"/>
              <a:t>or</a:t>
            </a:r>
          </a:p>
          <a:p>
            <a:r>
              <a:rPr lang="en-US" altLang="ko-KR" sz="1400" dirty="0"/>
              <a:t>2</a:t>
            </a:r>
            <a:r>
              <a:rPr lang="ko-KR" altLang="en-US" sz="1400" dirty="0"/>
              <a:t>번 </a:t>
            </a:r>
            <a:r>
              <a:rPr lang="en-US" altLang="ko-KR" sz="1400" dirty="0"/>
              <a:t>-2</a:t>
            </a:r>
            <a:r>
              <a:rPr lang="ko-KR" altLang="en-US" sz="1400" dirty="0"/>
              <a:t>번 조합이 </a:t>
            </a:r>
            <a:r>
              <a:rPr lang="ko-KR" altLang="en-US" sz="1400" dirty="0" err="1"/>
              <a:t>좋아보임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의견좀</a:t>
            </a:r>
            <a:endParaRPr lang="en-US" altLang="ko-KR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62B8C8-E0D8-E9AB-6CBD-FA210FD7B8C2}"/>
              </a:ext>
            </a:extLst>
          </p:cNvPr>
          <p:cNvSpPr txBox="1"/>
          <p:nvPr/>
        </p:nvSpPr>
        <p:spPr>
          <a:xfrm>
            <a:off x="5480879" y="2041407"/>
            <a:ext cx="1566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웹사이트를 표현 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1A640A-AC17-BEC9-8F40-D917B4A0AF0A}"/>
              </a:ext>
            </a:extLst>
          </p:cNvPr>
          <p:cNvSpPr txBox="1"/>
          <p:nvPr/>
        </p:nvSpPr>
        <p:spPr>
          <a:xfrm>
            <a:off x="10001594" y="4069968"/>
            <a:ext cx="1566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App</a:t>
            </a:r>
            <a:r>
              <a:rPr lang="ko-KR" altLang="en-US" sz="1200" b="1" dirty="0"/>
              <a:t>을 표현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1F030A-2825-EBAE-ABE3-F4CAE8D70B68}"/>
              </a:ext>
            </a:extLst>
          </p:cNvPr>
          <p:cNvSpPr txBox="1"/>
          <p:nvPr/>
        </p:nvSpPr>
        <p:spPr>
          <a:xfrm>
            <a:off x="275115" y="588420"/>
            <a:ext cx="55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ko-KR" altLang="en-US" b="1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C72F3F-4D84-517E-4E37-92560CC3F605}"/>
              </a:ext>
            </a:extLst>
          </p:cNvPr>
          <p:cNvSpPr txBox="1"/>
          <p:nvPr/>
        </p:nvSpPr>
        <p:spPr>
          <a:xfrm>
            <a:off x="2232724" y="588420"/>
            <a:ext cx="55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A34126-521E-7077-6C8F-A86B720A8224}"/>
              </a:ext>
            </a:extLst>
          </p:cNvPr>
          <p:cNvSpPr txBox="1"/>
          <p:nvPr/>
        </p:nvSpPr>
        <p:spPr>
          <a:xfrm>
            <a:off x="348567" y="2196362"/>
            <a:ext cx="55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ko-KR" altLang="en-US" b="1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002B10-E390-D139-86A0-26CB19FB2DCD}"/>
              </a:ext>
            </a:extLst>
          </p:cNvPr>
          <p:cNvSpPr txBox="1"/>
          <p:nvPr/>
        </p:nvSpPr>
        <p:spPr>
          <a:xfrm>
            <a:off x="1911335" y="2196362"/>
            <a:ext cx="55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>
                <a:solidFill>
                  <a:schemeClr val="bg1"/>
                </a:solidFill>
              </a:rPr>
              <a:t>번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6ADC7E-CB2C-C196-15A2-E8A4B8CC1220}"/>
              </a:ext>
            </a:extLst>
          </p:cNvPr>
          <p:cNvSpPr txBox="1"/>
          <p:nvPr/>
        </p:nvSpPr>
        <p:spPr>
          <a:xfrm>
            <a:off x="370113" y="3692909"/>
            <a:ext cx="55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</a:t>
            </a:r>
            <a:r>
              <a:rPr lang="ko-KR" altLang="en-US" b="1" dirty="0">
                <a:solidFill>
                  <a:schemeClr val="bg1"/>
                </a:solidFill>
              </a:rPr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403155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1951DB1-1EBE-7BB6-EEB6-7B5B5284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79" y="196319"/>
            <a:ext cx="7502080" cy="4174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BAD03-159F-DEF8-3E2F-5DB53368753E}"/>
              </a:ext>
            </a:extLst>
          </p:cNvPr>
          <p:cNvSpPr txBox="1"/>
          <p:nvPr/>
        </p:nvSpPr>
        <p:spPr>
          <a:xfrm>
            <a:off x="5052071" y="4907354"/>
            <a:ext cx="6886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사용할 아이콘 </a:t>
            </a:r>
            <a:r>
              <a:rPr lang="en-US" altLang="ko-KR" b="1" dirty="0"/>
              <a:t>List</a:t>
            </a:r>
          </a:p>
          <a:p>
            <a:r>
              <a:rPr lang="en-US" altLang="ko-KR" dirty="0"/>
              <a:t>JS, React, Django, excel </a:t>
            </a:r>
            <a:r>
              <a:rPr lang="ko-KR" altLang="en-US" dirty="0"/>
              <a:t>아이콘은 복수개로 찾아 놓아서</a:t>
            </a:r>
            <a:endParaRPr lang="en-US" altLang="ko-KR" dirty="0"/>
          </a:p>
          <a:p>
            <a:r>
              <a:rPr lang="ko-KR" altLang="en-US" dirty="0"/>
              <a:t>어떤 아이콘을 사용하면 좋을지 의견 바람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251DC-C949-3AAE-0C25-DBAB10852388}"/>
              </a:ext>
            </a:extLst>
          </p:cNvPr>
          <p:cNvSpPr txBox="1"/>
          <p:nvPr/>
        </p:nvSpPr>
        <p:spPr>
          <a:xfrm>
            <a:off x="253354" y="565651"/>
            <a:ext cx="419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우리는 이런 서비스를 제공합니다 </a:t>
            </a:r>
            <a:r>
              <a:rPr lang="en-US" altLang="ko-KR" b="1" dirty="0"/>
              <a:t>~~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6849EA-1F7A-F8A3-B5FA-ED21125F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4" y="2283740"/>
            <a:ext cx="3755113" cy="12590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7FF3A1-F546-AD8B-9A45-995F155AAA15}"/>
              </a:ext>
            </a:extLst>
          </p:cNvPr>
          <p:cNvSpPr txBox="1"/>
          <p:nvPr/>
        </p:nvSpPr>
        <p:spPr>
          <a:xfrm>
            <a:off x="419724" y="1032419"/>
            <a:ext cx="3447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아래 </a:t>
            </a:r>
            <a:r>
              <a:rPr lang="ko-KR" altLang="en-US" dirty="0" err="1"/>
              <a:t>메뉴랑</a:t>
            </a:r>
            <a:r>
              <a:rPr lang="ko-KR" altLang="en-US" dirty="0"/>
              <a:t> 레시피 내용을</a:t>
            </a:r>
            <a:endParaRPr lang="en-US" altLang="ko-KR" dirty="0"/>
          </a:p>
          <a:p>
            <a:r>
              <a:rPr lang="ko-KR" altLang="en-US" dirty="0"/>
              <a:t>문구로 만들어서 우측에 아이콘 넣어서 사업내용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16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20B9E-049F-F143-989B-90F0D6FE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63" y="682518"/>
            <a:ext cx="3750044" cy="487233"/>
          </a:xfrm>
        </p:spPr>
        <p:txBody>
          <a:bodyPr>
            <a:normAutofit fontScale="90000"/>
          </a:bodyPr>
          <a:lstStyle/>
          <a:p>
            <a:r>
              <a:rPr lang="ko-KR" altLang="en-US" sz="4000"/>
              <a:t>서비스 제공 절차</a:t>
            </a:r>
            <a:endParaRPr lang="ko-KR" altLang="en-US" sz="40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5094D30-E5F6-3986-721C-CA9E193A4890}"/>
              </a:ext>
            </a:extLst>
          </p:cNvPr>
          <p:cNvSpPr/>
          <p:nvPr/>
        </p:nvSpPr>
        <p:spPr>
          <a:xfrm>
            <a:off x="10655300" y="5016500"/>
            <a:ext cx="1401789" cy="135432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상단으로 올라가는 버튼</a:t>
            </a:r>
            <a:endParaRPr lang="en-US" altLang="ko-KR" dirty="0"/>
          </a:p>
          <a:p>
            <a:pPr algn="ctr"/>
            <a:r>
              <a:rPr lang="ko-KR" altLang="en-US" dirty="0"/>
              <a:t>화살표 이미지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F83A507-024B-C07A-C9AB-033471D4764A}"/>
              </a:ext>
            </a:extLst>
          </p:cNvPr>
          <p:cNvSpPr/>
          <p:nvPr/>
        </p:nvSpPr>
        <p:spPr>
          <a:xfrm>
            <a:off x="10655299" y="3429000"/>
            <a:ext cx="1401789" cy="12179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C0B03-89CE-008D-1A26-CD22B2CC2464}"/>
              </a:ext>
            </a:extLst>
          </p:cNvPr>
          <p:cNvSpPr txBox="1"/>
          <p:nvPr/>
        </p:nvSpPr>
        <p:spPr>
          <a:xfrm>
            <a:off x="740765" y="3020935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DA0A0-0900-3D3D-6B66-E505C96F4A63}"/>
              </a:ext>
            </a:extLst>
          </p:cNvPr>
          <p:cNvSpPr txBox="1"/>
          <p:nvPr/>
        </p:nvSpPr>
        <p:spPr>
          <a:xfrm>
            <a:off x="2863124" y="3017187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BA817-9FB2-C211-ED1E-E7AB71B5465B}"/>
              </a:ext>
            </a:extLst>
          </p:cNvPr>
          <p:cNvSpPr txBox="1"/>
          <p:nvPr/>
        </p:nvSpPr>
        <p:spPr>
          <a:xfrm>
            <a:off x="5001718" y="3017187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C9D1C-9E7B-5F76-A231-D720EFA2C623}"/>
              </a:ext>
            </a:extLst>
          </p:cNvPr>
          <p:cNvSpPr txBox="1"/>
          <p:nvPr/>
        </p:nvSpPr>
        <p:spPr>
          <a:xfrm>
            <a:off x="7382435" y="3017187"/>
            <a:ext cx="109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F513525-AF6B-36BC-EE15-42871221AC2F}"/>
              </a:ext>
            </a:extLst>
          </p:cNvPr>
          <p:cNvSpPr/>
          <p:nvPr/>
        </p:nvSpPr>
        <p:spPr>
          <a:xfrm>
            <a:off x="194871" y="1505471"/>
            <a:ext cx="2037415" cy="1499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 b="1" dirty="0">
                <a:solidFill>
                  <a:schemeClr val="tx1"/>
                </a:solidFill>
              </a:rPr>
              <a:t>견적문의 및 상담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희망기능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디자인 관련 상담 진행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기획안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참고 페이지를 바탕으로 진행됩니다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B0EF4-593F-6FA2-58D9-EFC7060CC7A5}"/>
              </a:ext>
            </a:extLst>
          </p:cNvPr>
          <p:cNvSpPr txBox="1"/>
          <p:nvPr/>
        </p:nvSpPr>
        <p:spPr>
          <a:xfrm>
            <a:off x="503401" y="5324328"/>
            <a:ext cx="128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 </a:t>
            </a:r>
            <a:r>
              <a:rPr lang="ko-KR" altLang="en-US" dirty="0" err="1"/>
              <a:t>등등등</a:t>
            </a:r>
            <a:endParaRPr lang="en-US" altLang="ko-KR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BA4428F-EA37-BE24-A818-11EF68680573}"/>
              </a:ext>
            </a:extLst>
          </p:cNvPr>
          <p:cNvSpPr/>
          <p:nvPr/>
        </p:nvSpPr>
        <p:spPr>
          <a:xfrm>
            <a:off x="2392180" y="1518171"/>
            <a:ext cx="2037415" cy="1499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2. </a:t>
            </a:r>
            <a:r>
              <a:rPr lang="ko-KR" altLang="en-US" sz="1200" b="1" dirty="0">
                <a:solidFill>
                  <a:schemeClr val="tx1"/>
                </a:solidFill>
              </a:rPr>
              <a:t>자료전달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협의 된 내용을 바탕으로 시안 제작이 진행되며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사이트 제작 여부를 결정합니다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11982E6-2FB9-59CC-FFB5-FCF8050CE78A}"/>
              </a:ext>
            </a:extLst>
          </p:cNvPr>
          <p:cNvSpPr/>
          <p:nvPr/>
        </p:nvSpPr>
        <p:spPr>
          <a:xfrm>
            <a:off x="4588244" y="1518171"/>
            <a:ext cx="2037415" cy="1499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3. </a:t>
            </a:r>
            <a:r>
              <a:rPr lang="ko-KR" altLang="en-US" sz="1200" b="1" dirty="0">
                <a:solidFill>
                  <a:schemeClr val="tx1"/>
                </a:solidFill>
              </a:rPr>
              <a:t>제작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완성된 시안대로 제작하며 수정 횟수에 맞춰서 수정을 진행합니다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6A874B8-DEE1-421A-B47B-DDB56B7F517E}"/>
              </a:ext>
            </a:extLst>
          </p:cNvPr>
          <p:cNvSpPr/>
          <p:nvPr/>
        </p:nvSpPr>
        <p:spPr>
          <a:xfrm>
            <a:off x="6784308" y="1518171"/>
            <a:ext cx="2037415" cy="1499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chemeClr val="tx1"/>
                </a:solidFill>
              </a:rPr>
              <a:t>모바일 버전 최적화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모바일 버전으로도 구현해드림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986871D-687E-2597-6C0D-BA38107268F0}"/>
              </a:ext>
            </a:extLst>
          </p:cNvPr>
          <p:cNvSpPr/>
          <p:nvPr/>
        </p:nvSpPr>
        <p:spPr>
          <a:xfrm>
            <a:off x="194870" y="3517484"/>
            <a:ext cx="2037415" cy="14990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5.</a:t>
            </a:r>
            <a:r>
              <a:rPr lang="ko-KR" altLang="en-US" sz="1200" b="1" dirty="0">
                <a:solidFill>
                  <a:schemeClr val="tx1"/>
                </a:solidFill>
              </a:rPr>
              <a:t>사이트 관리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수정 안내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대표님이 사이트를 직접 관리 및 수정하실 수 있도록 자세한 가이드를 안내해드립니다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200234C4-60A3-47DE-F02B-D474DDB9BBC8}"/>
              </a:ext>
            </a:extLst>
          </p:cNvPr>
          <p:cNvSpPr txBox="1">
            <a:spLocks/>
          </p:cNvSpPr>
          <p:nvPr/>
        </p:nvSpPr>
        <p:spPr>
          <a:xfrm>
            <a:off x="2745074" y="4481977"/>
            <a:ext cx="5607570" cy="714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20C9D6-866B-5534-3B9B-7FA728A8F868}"/>
              </a:ext>
            </a:extLst>
          </p:cNvPr>
          <p:cNvSpPr txBox="1"/>
          <p:nvPr/>
        </p:nvSpPr>
        <p:spPr>
          <a:xfrm>
            <a:off x="5001718" y="3531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https://kmong.com/gig/429686</a:t>
            </a:r>
            <a:endParaRPr lang="en-US" altLang="ko-KR" dirty="0"/>
          </a:p>
          <a:p>
            <a:r>
              <a:rPr lang="ko-KR" altLang="en-US" dirty="0"/>
              <a:t>내용은 여기서 </a:t>
            </a:r>
            <a:r>
              <a:rPr lang="ko-KR" altLang="en-US" dirty="0" err="1"/>
              <a:t>퍼온거라서</a:t>
            </a:r>
            <a:r>
              <a:rPr lang="ko-KR" altLang="en-US" dirty="0"/>
              <a:t> </a:t>
            </a:r>
            <a:r>
              <a:rPr lang="ko-KR" altLang="en-US" dirty="0" err="1"/>
              <a:t>우리꺼에</a:t>
            </a:r>
            <a:r>
              <a:rPr lang="ko-KR" altLang="en-US" dirty="0"/>
              <a:t> 맞게 </a:t>
            </a:r>
            <a:r>
              <a:rPr lang="ko-KR" altLang="en-US" dirty="0" err="1"/>
              <a:t>수정해야함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EB0D25C-216E-76F3-82AA-90F8C6D17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33" y="3683000"/>
            <a:ext cx="4339829" cy="31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94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4E12CD7-2E55-E134-D11A-E6E9097B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18" y="273571"/>
            <a:ext cx="3101474" cy="217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129AB80-0C7D-5682-676F-E2CBFD4D2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3571"/>
            <a:ext cx="3169543" cy="23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D98463-8EED-A6F7-DBF8-618CB1ECE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88" y="273571"/>
            <a:ext cx="3169543" cy="237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0E45ADD-70AE-640E-80B3-CC07DF979E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77288"/>
            <a:ext cx="2254906" cy="2254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E7077E-93A7-CB58-1192-EE14E9AF7DA3}"/>
              </a:ext>
            </a:extLst>
          </p:cNvPr>
          <p:cNvSpPr txBox="1"/>
          <p:nvPr/>
        </p:nvSpPr>
        <p:spPr>
          <a:xfrm>
            <a:off x="4407107" y="3582649"/>
            <a:ext cx="5186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프로젝트에만 전념하여 일정을 꼭 준수한다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나무늘보처럼 딱 달라붙어 있는다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일정 어길 시 환불은 </a:t>
            </a:r>
            <a:r>
              <a:rPr lang="ko-KR" altLang="en-US" dirty="0" err="1"/>
              <a:t>오바고</a:t>
            </a:r>
            <a:r>
              <a:rPr lang="ko-KR" altLang="en-US" dirty="0"/>
              <a:t> 기능을 업그레이드 </a:t>
            </a:r>
            <a:r>
              <a:rPr lang="ko-KR" altLang="en-US" dirty="0" err="1"/>
              <a:t>해드림</a:t>
            </a:r>
            <a:r>
              <a:rPr lang="en-US" altLang="ko-KR" dirty="0"/>
              <a:t>~</a:t>
            </a:r>
          </a:p>
          <a:p>
            <a:endParaRPr lang="en-US" altLang="ko-KR" dirty="0"/>
          </a:p>
          <a:p>
            <a:r>
              <a:rPr lang="ko-KR" altLang="en-US" dirty="0"/>
              <a:t>신뢰를 줄 수 있는 내용</a:t>
            </a:r>
            <a:r>
              <a:rPr lang="en-US" altLang="ko-KR" dirty="0"/>
              <a:t>? </a:t>
            </a:r>
            <a:r>
              <a:rPr lang="ko-KR" altLang="en-US" dirty="0"/>
              <a:t>들어가면 </a:t>
            </a:r>
            <a:r>
              <a:rPr lang="ko-KR" altLang="en-US" dirty="0" err="1"/>
              <a:t>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03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야생 동물의 3d 렌더링">
            <a:extLst>
              <a:ext uri="{FF2B5EF4-FFF2-40B4-BE49-F238E27FC236}">
                <a16:creationId xmlns:a16="http://schemas.microsoft.com/office/drawing/2014/main" id="{8C92C796-F81E-599C-E00A-D0A03C0C3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113" y="374560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1727938-4EDD-E982-2CC4-C175E77B7819}"/>
              </a:ext>
            </a:extLst>
          </p:cNvPr>
          <p:cNvSpPr/>
          <p:nvPr/>
        </p:nvSpPr>
        <p:spPr>
          <a:xfrm>
            <a:off x="5144124" y="5152244"/>
            <a:ext cx="1903751" cy="62958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Contact!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AC037-7810-08C6-9777-32E688F31AF9}"/>
              </a:ext>
            </a:extLst>
          </p:cNvPr>
          <p:cNvSpPr txBox="1"/>
          <p:nvPr/>
        </p:nvSpPr>
        <p:spPr>
          <a:xfrm>
            <a:off x="5129213" y="374560"/>
            <a:ext cx="37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Standard, </a:t>
            </a:r>
            <a:r>
              <a:rPr lang="en-US" altLang="ko-KR" dirty="0" err="1"/>
              <a:t>delux</a:t>
            </a:r>
            <a:r>
              <a:rPr lang="en-US" altLang="ko-KR" dirty="0"/>
              <a:t> </a:t>
            </a:r>
            <a:r>
              <a:rPr lang="ko-KR" altLang="en-US" dirty="0"/>
              <a:t>등등 </a:t>
            </a:r>
            <a:endParaRPr lang="en-US" altLang="ko-KR" dirty="0"/>
          </a:p>
          <a:p>
            <a:r>
              <a:rPr lang="ko-KR" altLang="en-US" dirty="0"/>
              <a:t>비용별로 등급 나누어서</a:t>
            </a:r>
            <a:endParaRPr lang="en-US" altLang="ko-KR" dirty="0"/>
          </a:p>
          <a:p>
            <a:r>
              <a:rPr lang="ko-KR" altLang="en-US" dirty="0"/>
              <a:t>등급 별 포함되는 기능</a:t>
            </a:r>
            <a:r>
              <a:rPr lang="en-US" altLang="ko-KR" dirty="0"/>
              <a:t>, </a:t>
            </a:r>
            <a:r>
              <a:rPr lang="ko-KR" altLang="en-US" dirty="0"/>
              <a:t>제작기간</a:t>
            </a:r>
            <a:endParaRPr lang="en-US" altLang="ko-KR" dirty="0"/>
          </a:p>
          <a:p>
            <a:r>
              <a:rPr lang="ko-KR" altLang="en-US" dirty="0"/>
              <a:t>작업일 </a:t>
            </a:r>
            <a:endParaRPr lang="en-US" altLang="ko-KR" dirty="0"/>
          </a:p>
          <a:p>
            <a:r>
              <a:rPr lang="ko-KR" altLang="en-US" dirty="0"/>
              <a:t>좌측 이미지 참조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EF60E2-BFF2-6964-0A2D-1E4E67908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54" y="974724"/>
            <a:ext cx="4990392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2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5397E0-1591-63A9-47EF-6CB37BA97111}"/>
              </a:ext>
            </a:extLst>
          </p:cNvPr>
          <p:cNvSpPr txBox="1"/>
          <p:nvPr/>
        </p:nvSpPr>
        <p:spPr>
          <a:xfrm>
            <a:off x="1130300" y="381000"/>
            <a:ext cx="3467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회사명</a:t>
            </a:r>
            <a:endParaRPr lang="en-US" altLang="ko-KR" dirty="0"/>
          </a:p>
          <a:p>
            <a:r>
              <a:rPr lang="ko-KR" altLang="en-US" dirty="0"/>
              <a:t>연락처</a:t>
            </a:r>
            <a:endParaRPr lang="en-US" altLang="ko-KR" dirty="0"/>
          </a:p>
          <a:p>
            <a:r>
              <a:rPr lang="ko-KR" altLang="en-US" dirty="0"/>
              <a:t>개인정보 처리방침</a:t>
            </a:r>
            <a:endParaRPr lang="en-US" altLang="ko-KR" dirty="0"/>
          </a:p>
          <a:p>
            <a:r>
              <a:rPr lang="en-US" altLang="ko-KR" dirty="0"/>
              <a:t>Copyright</a:t>
            </a:r>
          </a:p>
          <a:p>
            <a:r>
              <a:rPr lang="ko-KR" altLang="en-US" dirty="0"/>
              <a:t>사업자등록번호</a:t>
            </a:r>
            <a:endParaRPr lang="en-US" altLang="ko-KR" dirty="0"/>
          </a:p>
          <a:p>
            <a:r>
              <a:rPr lang="ko-KR" altLang="en-US" dirty="0"/>
              <a:t>사용한 이미지 출처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18F9E7-45AB-36AD-8316-0EF153A67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468"/>
            <a:ext cx="10104586" cy="472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7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819</Words>
  <Application>Microsoft Office PowerPoint</Application>
  <PresentationFormat>와이드스크린</PresentationFormat>
  <Paragraphs>119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Metro Sans</vt:lpstr>
      <vt:lpstr>S-CoreDream-4Regular</vt:lpstr>
      <vt:lpstr>맑은 고딕</vt:lpstr>
      <vt:lpstr>Arial</vt:lpstr>
      <vt:lpstr>Bahnschrift</vt:lpstr>
      <vt:lpstr>Office 테마</vt:lpstr>
      <vt:lpstr>PowerPoint 프레젠테이션</vt:lpstr>
      <vt:lpstr>PowerPoint 프레젠테이션</vt:lpstr>
      <vt:lpstr>포트폴리오 이미지랑 배포 링크 걸어두면 될듯</vt:lpstr>
      <vt:lpstr>PowerPoint 프레젠테이션</vt:lpstr>
      <vt:lpstr>PowerPoint 프레젠테이션</vt:lpstr>
      <vt:lpstr>서비스 제공 절차</vt:lpstr>
      <vt:lpstr>PowerPoint 프레젠테이션</vt:lpstr>
      <vt:lpstr>PowerPoint 프레젠테이션</vt:lpstr>
      <vt:lpstr>PowerPoint 프레젠테이션</vt:lpstr>
      <vt:lpstr>참고용 웹사이트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17</cp:revision>
  <dcterms:created xsi:type="dcterms:W3CDTF">2023-10-13T05:22:23Z</dcterms:created>
  <dcterms:modified xsi:type="dcterms:W3CDTF">2023-10-13T07:56:11Z</dcterms:modified>
</cp:coreProperties>
</file>