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Montserrat Classic" panose="020B0604020202020204" charset="0"/>
      <p:regular r:id="rId18"/>
    </p:embeddedFont>
    <p:embeddedFont>
      <p:font typeface="Montserrat Classic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566" y="10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svg"/><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6.png"/><Relationship Id="rId4" Type="http://schemas.openxmlformats.org/officeDocument/2006/relationships/image" Target="../media/image5.png"/><Relationship Id="rId9"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11642">
            <a:off x="11120480" y="1055557"/>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753989"/>
            <a:ext cx="15538963" cy="1061086"/>
          </a:xfrm>
          <a:prstGeom prst="rect">
            <a:avLst/>
          </a:prstGeom>
        </p:spPr>
        <p:txBody>
          <a:bodyPr lIns="0" tIns="0" rIns="0" bIns="0" rtlCol="0" anchor="t">
            <a:spAutoFit/>
          </a:bodyPr>
          <a:lstStyle/>
          <a:p>
            <a:pPr>
              <a:lnSpc>
                <a:spcPts val="7920"/>
              </a:lnSpc>
            </a:pPr>
            <a:r>
              <a:rPr lang="en-US" sz="8000">
                <a:solidFill>
                  <a:srgbClr val="004AAD"/>
                </a:solidFill>
                <a:latin typeface="Montserrat Classic Bold"/>
              </a:rPr>
              <a:t>SPEECH DENOISER</a:t>
            </a:r>
          </a:p>
        </p:txBody>
      </p:sp>
      <p:sp>
        <p:nvSpPr>
          <p:cNvPr id="4" name="TextBox 4"/>
          <p:cNvSpPr txBox="1"/>
          <p:nvPr/>
        </p:nvSpPr>
        <p:spPr>
          <a:xfrm>
            <a:off x="1028700" y="3239889"/>
            <a:ext cx="8544752" cy="1061086"/>
          </a:xfrm>
          <a:prstGeom prst="rect">
            <a:avLst/>
          </a:prstGeom>
        </p:spPr>
        <p:txBody>
          <a:bodyPr lIns="0" tIns="0" rIns="0" bIns="0" rtlCol="0" anchor="t">
            <a:spAutoFit/>
          </a:bodyPr>
          <a:lstStyle/>
          <a:p>
            <a:pPr>
              <a:lnSpc>
                <a:spcPts val="7920"/>
              </a:lnSpc>
            </a:pPr>
            <a:r>
              <a:rPr lang="en-US" sz="8000">
                <a:solidFill>
                  <a:srgbClr val="2BB4D4"/>
                </a:solidFill>
                <a:latin typeface="Montserrat Classic Bold"/>
              </a:rPr>
              <a:t>WITH UNETS</a:t>
            </a:r>
          </a:p>
        </p:txBody>
      </p:sp>
      <p:sp>
        <p:nvSpPr>
          <p:cNvPr id="5" name="TextBox 5"/>
          <p:cNvSpPr txBox="1"/>
          <p:nvPr/>
        </p:nvSpPr>
        <p:spPr>
          <a:xfrm>
            <a:off x="1028700" y="7255751"/>
            <a:ext cx="15058261" cy="1021080"/>
          </a:xfrm>
          <a:prstGeom prst="rect">
            <a:avLst/>
          </a:prstGeom>
        </p:spPr>
        <p:txBody>
          <a:bodyPr lIns="0" tIns="0" rIns="0" bIns="0" rtlCol="0" anchor="t">
            <a:spAutoFit/>
          </a:bodyPr>
          <a:lstStyle/>
          <a:p>
            <a:pPr>
              <a:lnSpc>
                <a:spcPts val="3959"/>
              </a:lnSpc>
            </a:pPr>
            <a:r>
              <a:rPr lang="en-US" sz="3999">
                <a:solidFill>
                  <a:srgbClr val="004AAD"/>
                </a:solidFill>
                <a:latin typeface="Montserrat Classic Bold"/>
              </a:rPr>
              <a:t>SAMMAN SHRESTHA</a:t>
            </a:r>
          </a:p>
          <a:p>
            <a:pPr>
              <a:lnSpc>
                <a:spcPts val="3959"/>
              </a:lnSpc>
            </a:pPr>
            <a:r>
              <a:rPr lang="en-US" sz="3999">
                <a:solidFill>
                  <a:srgbClr val="004AAD"/>
                </a:solidFill>
                <a:latin typeface="Montserrat Classic Bold"/>
              </a:rPr>
              <a:t>RHISHAV PAUDEL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700347"/>
            <a:ext cx="13027675" cy="1069976"/>
          </a:xfrm>
          <a:prstGeom prst="rect">
            <a:avLst/>
          </a:prstGeom>
        </p:spPr>
        <p:txBody>
          <a:bodyPr lIns="0" tIns="0" rIns="0" bIns="0" rtlCol="0" anchor="t">
            <a:spAutoFit/>
          </a:bodyPr>
          <a:lstStyle/>
          <a:p>
            <a:pPr>
              <a:lnSpc>
                <a:spcPts val="8000"/>
              </a:lnSpc>
            </a:pPr>
            <a:r>
              <a:rPr lang="en-US" sz="8000">
                <a:solidFill>
                  <a:srgbClr val="004AAD"/>
                </a:solidFill>
                <a:latin typeface="Montserrat Classic Bold"/>
              </a:rPr>
              <a:t>TRAINING CHALLENGES</a:t>
            </a:r>
          </a:p>
        </p:txBody>
      </p:sp>
      <p:sp>
        <p:nvSpPr>
          <p:cNvPr id="4" name="TextBox 4"/>
          <p:cNvSpPr txBox="1"/>
          <p:nvPr/>
        </p:nvSpPr>
        <p:spPr>
          <a:xfrm>
            <a:off x="1028700" y="3236660"/>
            <a:ext cx="16230600" cy="6026150"/>
          </a:xfrm>
          <a:prstGeom prst="rect">
            <a:avLst/>
          </a:prstGeom>
        </p:spPr>
        <p:txBody>
          <a:bodyPr lIns="0" tIns="0" rIns="0" bIns="0" rtlCol="0" anchor="t">
            <a:spAutoFit/>
          </a:bodyPr>
          <a:lstStyle/>
          <a:p>
            <a:pPr marL="539749" lvl="1" indent="-269875">
              <a:lnSpc>
                <a:spcPts val="3999"/>
              </a:lnSpc>
              <a:buFont typeface="Arial"/>
              <a:buChar char="•"/>
            </a:pPr>
            <a:r>
              <a:rPr lang="en-US" sz="2499">
                <a:solidFill>
                  <a:srgbClr val="2E2E2E"/>
                </a:solidFill>
                <a:latin typeface="Montserrat Classic Bold"/>
              </a:rPr>
              <a:t> Memory and GPU Constraints:</a:t>
            </a:r>
            <a:r>
              <a:rPr lang="en-US" sz="2499">
                <a:solidFill>
                  <a:srgbClr val="2E2E2E"/>
                </a:solidFill>
                <a:latin typeface="Montserrat Classic"/>
              </a:rPr>
              <a:t> The U-Net architecture is memory and GPU-intensive. Training on a available dataset of 23000 samples was constrained by limited computational resources. As a result model was trained on 1700 samples.</a:t>
            </a:r>
          </a:p>
          <a:p>
            <a:pPr marL="539749" lvl="1" indent="-269875">
              <a:lnSpc>
                <a:spcPts val="3999"/>
              </a:lnSpc>
              <a:buFont typeface="Arial"/>
              <a:buChar char="•"/>
            </a:pPr>
            <a:r>
              <a:rPr lang="en-US" sz="2499">
                <a:solidFill>
                  <a:srgbClr val="2E2E2E"/>
                </a:solidFill>
                <a:latin typeface="Montserrat Classic Bold"/>
              </a:rPr>
              <a:t> Overfitting: </a:t>
            </a:r>
            <a:r>
              <a:rPr lang="en-US" sz="2499">
                <a:solidFill>
                  <a:srgbClr val="2E2E2E"/>
                </a:solidFill>
                <a:latin typeface="Montserrat Classic"/>
              </a:rPr>
              <a:t>Due to the relatively small dataset, the model was prone to overfitting, capturing noise-specific patterns rather than learning general denoising features. This limited the model's performance when applied to unseen data.</a:t>
            </a:r>
          </a:p>
          <a:p>
            <a:pPr marL="539749" lvl="1" indent="-269875">
              <a:lnSpc>
                <a:spcPts val="3999"/>
              </a:lnSpc>
              <a:buFont typeface="Arial"/>
              <a:buChar char="•"/>
            </a:pPr>
            <a:r>
              <a:rPr lang="en-US" sz="2499">
                <a:solidFill>
                  <a:srgbClr val="2E2E2E"/>
                </a:solidFill>
                <a:latin typeface="Montserrat Classic Bold"/>
              </a:rPr>
              <a:t> Post-Processing Challenges:</a:t>
            </a:r>
            <a:r>
              <a:rPr lang="en-US" sz="2499">
                <a:solidFill>
                  <a:srgbClr val="2E2E2E"/>
                </a:solidFill>
                <a:latin typeface="Montserrat Classic"/>
              </a:rPr>
              <a:t> The spectrogram is only captures the magnitude of the audio not the phase. As a result during the reconstruction process of spectrogram to audio phase was randomly introduced resulting a robotic voice.</a:t>
            </a:r>
          </a:p>
          <a:p>
            <a:pPr marL="539749" lvl="1" indent="-269875">
              <a:lnSpc>
                <a:spcPts val="3999"/>
              </a:lnSpc>
              <a:buFont typeface="Arial"/>
              <a:buChar char="•"/>
            </a:pPr>
            <a:r>
              <a:rPr lang="en-US" sz="2499">
                <a:solidFill>
                  <a:srgbClr val="2E2E2E"/>
                </a:solidFill>
                <a:latin typeface="Montserrat Classic Bold"/>
              </a:rPr>
              <a:t>Longer training times: </a:t>
            </a:r>
            <a:r>
              <a:rPr lang="en-US" sz="2499">
                <a:solidFill>
                  <a:srgbClr val="2E2E2E"/>
                </a:solidFill>
                <a:latin typeface="Montserrat Classic"/>
              </a:rPr>
              <a:t>A single spectrogram is represented with the size of 256*512 which resulted in longer processing and training time.</a:t>
            </a:r>
          </a:p>
          <a:p>
            <a:pPr>
              <a:lnSpc>
                <a:spcPts val="3999"/>
              </a:lnSpc>
            </a:pPr>
            <a:endParaRPr lang="en-US" sz="2499">
              <a:solidFill>
                <a:srgbClr val="2E2E2E"/>
              </a:solidFill>
              <a:latin typeface="Montserrat Class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252114"/>
            <a:ext cx="16230600" cy="2492375"/>
          </a:xfrm>
          <a:prstGeom prst="rect">
            <a:avLst/>
          </a:prstGeom>
        </p:spPr>
        <p:txBody>
          <a:bodyPr lIns="0" tIns="0" rIns="0" bIns="0" rtlCol="0" anchor="t">
            <a:spAutoFit/>
          </a:bodyPr>
          <a:lstStyle/>
          <a:p>
            <a:pPr marL="539749" lvl="1" indent="-269875">
              <a:lnSpc>
                <a:spcPts val="3999"/>
              </a:lnSpc>
              <a:buFont typeface="Arial"/>
              <a:buChar char="•"/>
            </a:pPr>
            <a:r>
              <a:rPr lang="en-US" sz="2499">
                <a:solidFill>
                  <a:srgbClr val="2E2E2E"/>
                </a:solidFill>
                <a:latin typeface="Montserrat Classic Bold"/>
              </a:rPr>
              <a:t>Epochs trained:</a:t>
            </a:r>
            <a:r>
              <a:rPr lang="en-US" sz="2499">
                <a:solidFill>
                  <a:srgbClr val="2E2E2E"/>
                </a:solidFill>
                <a:latin typeface="Montserrat Classic"/>
              </a:rPr>
              <a:t> 20</a:t>
            </a:r>
          </a:p>
          <a:p>
            <a:pPr marL="539749" lvl="1" indent="-269875">
              <a:lnSpc>
                <a:spcPts val="3999"/>
              </a:lnSpc>
              <a:buFont typeface="Arial"/>
              <a:buChar char="•"/>
            </a:pPr>
            <a:r>
              <a:rPr lang="en-US" sz="2499">
                <a:solidFill>
                  <a:srgbClr val="2E2E2E"/>
                </a:solidFill>
                <a:latin typeface="Montserrat Classic Bold"/>
              </a:rPr>
              <a:t>Loss:</a:t>
            </a:r>
            <a:r>
              <a:rPr lang="en-US" sz="2499">
                <a:solidFill>
                  <a:srgbClr val="2E2E2E"/>
                </a:solidFill>
                <a:latin typeface="Montserrat Classic"/>
              </a:rPr>
              <a:t> 0.1275 </a:t>
            </a:r>
          </a:p>
          <a:p>
            <a:pPr marL="539749" lvl="1" indent="-269875">
              <a:lnSpc>
                <a:spcPts val="3999"/>
              </a:lnSpc>
              <a:buFont typeface="Arial"/>
              <a:buChar char="•"/>
            </a:pPr>
            <a:r>
              <a:rPr lang="en-US" sz="2499">
                <a:solidFill>
                  <a:srgbClr val="2E2E2E"/>
                </a:solidFill>
                <a:latin typeface="Montserrat Classic Bold"/>
              </a:rPr>
              <a:t>IOU score:</a:t>
            </a:r>
            <a:r>
              <a:rPr lang="en-US" sz="2499">
                <a:solidFill>
                  <a:srgbClr val="2E2E2E"/>
                </a:solidFill>
                <a:latin typeface="Montserrat Classic"/>
              </a:rPr>
              <a:t> 0.2816</a:t>
            </a:r>
          </a:p>
          <a:p>
            <a:pPr>
              <a:lnSpc>
                <a:spcPts val="3999"/>
              </a:lnSpc>
            </a:pPr>
            <a:r>
              <a:rPr lang="en-US" sz="2499">
                <a:solidFill>
                  <a:srgbClr val="2E2E2E"/>
                </a:solidFill>
                <a:latin typeface="Montserrat Classic"/>
              </a:rPr>
              <a:t>Model achieved a moderate IOU score, indicating a reasonable degree of success in denoising.</a:t>
            </a:r>
          </a:p>
          <a:p>
            <a:pPr>
              <a:lnSpc>
                <a:spcPts val="3999"/>
              </a:lnSpc>
            </a:pPr>
            <a:endParaRPr lang="en-US" sz="2499">
              <a:solidFill>
                <a:srgbClr val="2E2E2E"/>
              </a:solidFill>
              <a:latin typeface="Montserrat Classic"/>
            </a:endParaRPr>
          </a:p>
        </p:txBody>
      </p:sp>
      <p:sp>
        <p:nvSpPr>
          <p:cNvPr id="3" name="Freeform 3"/>
          <p:cNvSpPr/>
          <p:nvPr/>
        </p:nvSpPr>
        <p:spPr>
          <a:xfrm rot="8243363" flipH="1">
            <a:off x="-1355616" y="725899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4" name="Freeform 4"/>
          <p:cNvSpPr/>
          <p:nvPr/>
        </p:nvSpPr>
        <p:spPr>
          <a:xfrm>
            <a:off x="2322803" y="4744490"/>
            <a:ext cx="5882905" cy="4369856"/>
          </a:xfrm>
          <a:custGeom>
            <a:avLst/>
            <a:gdLst/>
            <a:ahLst/>
            <a:cxnLst/>
            <a:rect l="l" t="t" r="r" b="b"/>
            <a:pathLst>
              <a:path w="5882905" h="4369856">
                <a:moveTo>
                  <a:pt x="0" y="0"/>
                </a:moveTo>
                <a:lnTo>
                  <a:pt x="5882905" y="0"/>
                </a:lnTo>
                <a:lnTo>
                  <a:pt x="5882905" y="4369855"/>
                </a:lnTo>
                <a:lnTo>
                  <a:pt x="0" y="4369855"/>
                </a:lnTo>
                <a:lnTo>
                  <a:pt x="0" y="0"/>
                </a:lnTo>
                <a:close/>
              </a:path>
            </a:pathLst>
          </a:custGeom>
          <a:blipFill>
            <a:blip r:embed="rId4"/>
            <a:stretch>
              <a:fillRect/>
            </a:stretch>
          </a:blipFill>
        </p:spPr>
      </p:sp>
      <p:sp>
        <p:nvSpPr>
          <p:cNvPr id="5" name="Freeform 5"/>
          <p:cNvSpPr/>
          <p:nvPr/>
        </p:nvSpPr>
        <p:spPr>
          <a:xfrm>
            <a:off x="9144000" y="4744490"/>
            <a:ext cx="5978132" cy="4369856"/>
          </a:xfrm>
          <a:custGeom>
            <a:avLst/>
            <a:gdLst/>
            <a:ahLst/>
            <a:cxnLst/>
            <a:rect l="l" t="t" r="r" b="b"/>
            <a:pathLst>
              <a:path w="5978132" h="4369856">
                <a:moveTo>
                  <a:pt x="0" y="0"/>
                </a:moveTo>
                <a:lnTo>
                  <a:pt x="5978132" y="0"/>
                </a:lnTo>
                <a:lnTo>
                  <a:pt x="5978132" y="4369855"/>
                </a:lnTo>
                <a:lnTo>
                  <a:pt x="0" y="4369855"/>
                </a:lnTo>
                <a:lnTo>
                  <a:pt x="0" y="0"/>
                </a:lnTo>
                <a:close/>
              </a:path>
            </a:pathLst>
          </a:custGeom>
          <a:blipFill>
            <a:blip r:embed="rId5"/>
            <a:stretch>
              <a:fillRect/>
            </a:stretch>
          </a:blipFill>
        </p:spPr>
      </p:sp>
      <p:sp>
        <p:nvSpPr>
          <p:cNvPr id="6" name="TextBox 6"/>
          <p:cNvSpPr txBox="1"/>
          <p:nvPr/>
        </p:nvSpPr>
        <p:spPr>
          <a:xfrm>
            <a:off x="1028700" y="888997"/>
            <a:ext cx="12331712" cy="1209675"/>
          </a:xfrm>
          <a:prstGeom prst="rect">
            <a:avLst/>
          </a:prstGeom>
        </p:spPr>
        <p:txBody>
          <a:bodyPr lIns="0" tIns="0" rIns="0" bIns="0" rtlCol="0" anchor="t">
            <a:spAutoFit/>
          </a:bodyPr>
          <a:lstStyle/>
          <a:p>
            <a:pPr>
              <a:lnSpc>
                <a:spcPts val="9000"/>
              </a:lnSpc>
            </a:pPr>
            <a:r>
              <a:rPr lang="en-US" sz="9000">
                <a:solidFill>
                  <a:srgbClr val="004AAD"/>
                </a:solidFill>
                <a:latin typeface="Montserrat Classic Bold"/>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626730"/>
            <a:ext cx="11339643" cy="1209675"/>
          </a:xfrm>
          <a:prstGeom prst="rect">
            <a:avLst/>
          </a:prstGeom>
        </p:spPr>
        <p:txBody>
          <a:bodyPr lIns="0" tIns="0" rIns="0" bIns="0" rtlCol="0" anchor="t">
            <a:spAutoFit/>
          </a:bodyPr>
          <a:lstStyle/>
          <a:p>
            <a:pPr>
              <a:lnSpc>
                <a:spcPts val="9000"/>
              </a:lnSpc>
            </a:pPr>
            <a:r>
              <a:rPr lang="en-US" sz="9000">
                <a:solidFill>
                  <a:srgbClr val="004AAD"/>
                </a:solidFill>
                <a:latin typeface="Montserrat Classic Bold"/>
              </a:rPr>
              <a:t>CONCLUSION</a:t>
            </a:r>
          </a:p>
        </p:txBody>
      </p:sp>
      <p:sp>
        <p:nvSpPr>
          <p:cNvPr id="4" name="TextBox 4"/>
          <p:cNvSpPr txBox="1"/>
          <p:nvPr/>
        </p:nvSpPr>
        <p:spPr>
          <a:xfrm>
            <a:off x="1028700" y="3468966"/>
            <a:ext cx="15021944" cy="4511675"/>
          </a:xfrm>
          <a:prstGeom prst="rect">
            <a:avLst/>
          </a:prstGeom>
        </p:spPr>
        <p:txBody>
          <a:bodyPr lIns="0" tIns="0" rIns="0" bIns="0" rtlCol="0" anchor="t">
            <a:spAutoFit/>
          </a:bodyPr>
          <a:lstStyle/>
          <a:p>
            <a:pPr marL="539749" lvl="1" indent="-269875">
              <a:lnSpc>
                <a:spcPts val="3999"/>
              </a:lnSpc>
              <a:buFont typeface="Arial"/>
              <a:buChar char="•"/>
            </a:pPr>
            <a:r>
              <a:rPr lang="en-US" sz="2499">
                <a:solidFill>
                  <a:srgbClr val="2E2E2E"/>
                </a:solidFill>
                <a:latin typeface="Montserrat Classic"/>
              </a:rPr>
              <a:t>Leveraging a dataset of noisy and clean audio spectrograms, the U-Net model was trained to learn the intricate patterns and features essential for effective denoising.</a:t>
            </a:r>
          </a:p>
          <a:p>
            <a:pPr marL="539749" lvl="1" indent="-269875">
              <a:lnSpc>
                <a:spcPts val="3999"/>
              </a:lnSpc>
              <a:buFont typeface="Arial"/>
              <a:buChar char="•"/>
            </a:pPr>
            <a:r>
              <a:rPr lang="en-US" sz="2499">
                <a:solidFill>
                  <a:srgbClr val="2E2E2E"/>
                </a:solidFill>
                <a:latin typeface="Montserrat Classic"/>
              </a:rPr>
              <a:t>The project faced challenges, including overfitting due to the dataset's size and computational limitations.</a:t>
            </a:r>
          </a:p>
          <a:p>
            <a:pPr marL="539749" lvl="1" indent="-269875">
              <a:lnSpc>
                <a:spcPts val="3999"/>
              </a:lnSpc>
              <a:buFont typeface="Arial"/>
              <a:buChar char="•"/>
            </a:pPr>
            <a:r>
              <a:rPr lang="en-US" sz="2499">
                <a:solidFill>
                  <a:srgbClr val="2E2E2E"/>
                </a:solidFill>
                <a:latin typeface="Montserrat Classic"/>
              </a:rPr>
              <a:t>Future work may involve expanding the dataset and optimizing the model for improved generalization. </a:t>
            </a:r>
          </a:p>
          <a:p>
            <a:pPr marL="539749" lvl="1" indent="-269875">
              <a:lnSpc>
                <a:spcPts val="3999"/>
              </a:lnSpc>
              <a:buFont typeface="Arial"/>
              <a:buChar char="•"/>
            </a:pPr>
            <a:r>
              <a:rPr lang="en-US" sz="2499">
                <a:solidFill>
                  <a:srgbClr val="2E2E2E"/>
                </a:solidFill>
                <a:latin typeface="Montserrat Classic"/>
              </a:rPr>
              <a:t>Overall, this project provides valuable insights into the application of deep learning techniques for speech denoising, laying the groundwork for potential advancements in audio signal processing.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90625"/>
            <a:ext cx="12230230" cy="1209675"/>
          </a:xfrm>
          <a:prstGeom prst="rect">
            <a:avLst/>
          </a:prstGeom>
        </p:spPr>
        <p:txBody>
          <a:bodyPr lIns="0" tIns="0" rIns="0" bIns="0" rtlCol="0" anchor="t">
            <a:spAutoFit/>
          </a:bodyPr>
          <a:lstStyle/>
          <a:p>
            <a:pPr>
              <a:lnSpc>
                <a:spcPts val="9000"/>
              </a:lnSpc>
            </a:pPr>
            <a:r>
              <a:rPr lang="en-US" sz="9000">
                <a:solidFill>
                  <a:srgbClr val="004AAD"/>
                </a:solidFill>
                <a:latin typeface="Montserrat Classic Bold"/>
              </a:rPr>
              <a:t>TABLE OF CONTENT</a:t>
            </a:r>
          </a:p>
        </p:txBody>
      </p:sp>
      <p:sp>
        <p:nvSpPr>
          <p:cNvPr id="3" name="TextBox 3"/>
          <p:cNvSpPr txBox="1"/>
          <p:nvPr/>
        </p:nvSpPr>
        <p:spPr>
          <a:xfrm>
            <a:off x="1028700" y="2533650"/>
            <a:ext cx="8115300" cy="5435600"/>
          </a:xfrm>
          <a:prstGeom prst="rect">
            <a:avLst/>
          </a:prstGeom>
        </p:spPr>
        <p:txBody>
          <a:bodyPr lIns="0" tIns="0" rIns="0" bIns="0" rtlCol="0" anchor="t">
            <a:spAutoFit/>
          </a:bodyPr>
          <a:lstStyle/>
          <a:p>
            <a:pPr marL="539749" lvl="1" indent="-269875" algn="just">
              <a:lnSpc>
                <a:spcPts val="6249"/>
              </a:lnSpc>
              <a:buFont typeface="Arial"/>
              <a:buChar char="•"/>
            </a:pPr>
            <a:r>
              <a:rPr lang="en-US" sz="2500" dirty="0">
                <a:solidFill>
                  <a:srgbClr val="2E2E2E"/>
                </a:solidFill>
                <a:latin typeface="Montserrat Classic Bold"/>
              </a:rPr>
              <a:t>Introduction</a:t>
            </a:r>
          </a:p>
          <a:p>
            <a:pPr marL="539749" lvl="1" indent="-269875" algn="just">
              <a:lnSpc>
                <a:spcPts val="6249"/>
              </a:lnSpc>
              <a:buFont typeface="Arial"/>
              <a:buChar char="•"/>
            </a:pPr>
            <a:r>
              <a:rPr lang="en-US" sz="2499" b="1" dirty="0">
                <a:solidFill>
                  <a:srgbClr val="2E2E2E"/>
                </a:solidFill>
                <a:latin typeface="Montserrat Classic Bold" panose="020B0604020202020204" charset="0"/>
              </a:rPr>
              <a:t>Objective</a:t>
            </a:r>
          </a:p>
          <a:p>
            <a:pPr marL="539749" lvl="1" indent="-269875" algn="just">
              <a:lnSpc>
                <a:spcPts val="6249"/>
              </a:lnSpc>
              <a:buFont typeface="Arial"/>
              <a:buChar char="•"/>
            </a:pPr>
            <a:r>
              <a:rPr lang="en-US" sz="2499" b="1" dirty="0">
                <a:solidFill>
                  <a:srgbClr val="2E2E2E"/>
                </a:solidFill>
                <a:latin typeface="Montserrat Classic Bold" panose="020B0604020202020204" charset="0"/>
              </a:rPr>
              <a:t>Dataset</a:t>
            </a:r>
          </a:p>
          <a:p>
            <a:pPr marL="539749" lvl="1" indent="-269875" algn="just">
              <a:lnSpc>
                <a:spcPts val="6249"/>
              </a:lnSpc>
              <a:buFont typeface="Arial"/>
              <a:buChar char="•"/>
            </a:pPr>
            <a:r>
              <a:rPr lang="en-US" sz="2499" b="1" dirty="0">
                <a:solidFill>
                  <a:srgbClr val="2E2E2E"/>
                </a:solidFill>
                <a:latin typeface="Montserrat Classic Bold" panose="020B0604020202020204" charset="0"/>
              </a:rPr>
              <a:t>Methodology</a:t>
            </a:r>
          </a:p>
          <a:p>
            <a:pPr marL="539749" lvl="1" indent="-269875" algn="just">
              <a:lnSpc>
                <a:spcPts val="6249"/>
              </a:lnSpc>
              <a:buFont typeface="Arial"/>
              <a:buChar char="•"/>
            </a:pPr>
            <a:r>
              <a:rPr lang="en-US" sz="2499" b="1" dirty="0">
                <a:solidFill>
                  <a:srgbClr val="2E2E2E"/>
                </a:solidFill>
                <a:latin typeface="Montserrat Classic Bold" panose="020B0604020202020204" charset="0"/>
              </a:rPr>
              <a:t>Training Challenges</a:t>
            </a:r>
          </a:p>
          <a:p>
            <a:pPr marL="539749" lvl="1" indent="-269875" algn="just">
              <a:lnSpc>
                <a:spcPts val="6249"/>
              </a:lnSpc>
              <a:buFont typeface="Arial"/>
              <a:buChar char="•"/>
            </a:pPr>
            <a:r>
              <a:rPr lang="en-US" sz="2499" b="1" dirty="0">
                <a:solidFill>
                  <a:srgbClr val="2E2E2E"/>
                </a:solidFill>
                <a:latin typeface="Montserrat Classic Bold" panose="020B0604020202020204" charset="0"/>
              </a:rPr>
              <a:t>Results</a:t>
            </a:r>
          </a:p>
          <a:p>
            <a:pPr marL="539749" lvl="1" indent="-269875" algn="just">
              <a:lnSpc>
                <a:spcPts val="6249"/>
              </a:lnSpc>
              <a:buFont typeface="Arial"/>
              <a:buChar char="•"/>
            </a:pPr>
            <a:r>
              <a:rPr lang="en-US" sz="2499" b="1" dirty="0">
                <a:solidFill>
                  <a:srgbClr val="2E2E2E"/>
                </a:solidFill>
                <a:latin typeface="Montserrat Classic Bold" panose="020B0604020202020204" charset="0"/>
              </a:rPr>
              <a:t>Conclusion</a:t>
            </a:r>
          </a:p>
        </p:txBody>
      </p:sp>
      <p:sp>
        <p:nvSpPr>
          <p:cNvPr id="4" name="Freeform 4"/>
          <p:cNvSpPr/>
          <p:nvPr/>
        </p:nvSpPr>
        <p:spPr>
          <a:xfrm rot="-1625759">
            <a:off x="10837013" y="-4312634"/>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626730"/>
            <a:ext cx="11339643" cy="1209675"/>
          </a:xfrm>
          <a:prstGeom prst="rect">
            <a:avLst/>
          </a:prstGeom>
        </p:spPr>
        <p:txBody>
          <a:bodyPr lIns="0" tIns="0" rIns="0" bIns="0" rtlCol="0" anchor="t">
            <a:spAutoFit/>
          </a:bodyPr>
          <a:lstStyle/>
          <a:p>
            <a:pPr>
              <a:lnSpc>
                <a:spcPts val="9000"/>
              </a:lnSpc>
            </a:pPr>
            <a:r>
              <a:rPr lang="en-US" sz="9000">
                <a:solidFill>
                  <a:srgbClr val="004AAD"/>
                </a:solidFill>
                <a:latin typeface="Montserrat Classic Bold"/>
              </a:rPr>
              <a:t>INTRODUCTION</a:t>
            </a:r>
          </a:p>
        </p:txBody>
      </p:sp>
      <p:sp>
        <p:nvSpPr>
          <p:cNvPr id="4" name="TextBox 4"/>
          <p:cNvSpPr txBox="1"/>
          <p:nvPr/>
        </p:nvSpPr>
        <p:spPr>
          <a:xfrm>
            <a:off x="1028700" y="3411816"/>
            <a:ext cx="16230600" cy="4806950"/>
          </a:xfrm>
          <a:prstGeom prst="rect">
            <a:avLst/>
          </a:prstGeom>
        </p:spPr>
        <p:txBody>
          <a:bodyPr lIns="0" tIns="0" rIns="0" bIns="0" rtlCol="0" anchor="t">
            <a:spAutoFit/>
          </a:bodyPr>
          <a:lstStyle/>
          <a:p>
            <a:pPr marL="863599" lvl="1" indent="-431800">
              <a:lnSpc>
                <a:spcPts val="6399"/>
              </a:lnSpc>
              <a:buFont typeface="Arial"/>
              <a:buChar char="•"/>
            </a:pPr>
            <a:r>
              <a:rPr lang="en-US" sz="3999">
                <a:solidFill>
                  <a:srgbClr val="2E2E2E"/>
                </a:solidFill>
                <a:latin typeface="Montserrat Classic"/>
              </a:rPr>
              <a:t>The Speech Denoiser project aims to address the challenge of enhancing the quality of speech signals in noisy environments. </a:t>
            </a:r>
          </a:p>
          <a:p>
            <a:pPr marL="863599" lvl="1" indent="-431800">
              <a:lnSpc>
                <a:spcPts val="6399"/>
              </a:lnSpc>
              <a:buFont typeface="Arial"/>
              <a:buChar char="•"/>
            </a:pPr>
            <a:r>
              <a:rPr lang="en-US" sz="3999">
                <a:solidFill>
                  <a:srgbClr val="2E2E2E"/>
                </a:solidFill>
                <a:latin typeface="Montserrat Classic"/>
              </a:rPr>
              <a:t>Utilizing a U-Net architecture, the model is trained on a dataset of 1700 samples, combining clean and noisy audio pairs.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626730"/>
            <a:ext cx="11339643" cy="1209675"/>
          </a:xfrm>
          <a:prstGeom prst="rect">
            <a:avLst/>
          </a:prstGeom>
        </p:spPr>
        <p:txBody>
          <a:bodyPr lIns="0" tIns="0" rIns="0" bIns="0" rtlCol="0" anchor="t">
            <a:spAutoFit/>
          </a:bodyPr>
          <a:lstStyle/>
          <a:p>
            <a:pPr>
              <a:lnSpc>
                <a:spcPts val="9000"/>
              </a:lnSpc>
            </a:pPr>
            <a:r>
              <a:rPr lang="en-US" sz="9000">
                <a:solidFill>
                  <a:srgbClr val="004AAD"/>
                </a:solidFill>
                <a:latin typeface="Montserrat Classic Bold"/>
              </a:rPr>
              <a:t>OBJECTIVE</a:t>
            </a:r>
          </a:p>
        </p:txBody>
      </p:sp>
      <p:sp>
        <p:nvSpPr>
          <p:cNvPr id="4" name="TextBox 4"/>
          <p:cNvSpPr txBox="1"/>
          <p:nvPr/>
        </p:nvSpPr>
        <p:spPr>
          <a:xfrm>
            <a:off x="1028700" y="3411816"/>
            <a:ext cx="16927618" cy="2378075"/>
          </a:xfrm>
          <a:prstGeom prst="rect">
            <a:avLst/>
          </a:prstGeom>
        </p:spPr>
        <p:txBody>
          <a:bodyPr lIns="0" tIns="0" rIns="0" bIns="0" rtlCol="0" anchor="t">
            <a:spAutoFit/>
          </a:bodyPr>
          <a:lstStyle/>
          <a:p>
            <a:pPr marL="863599" lvl="1" indent="-431800">
              <a:lnSpc>
                <a:spcPts val="6399"/>
              </a:lnSpc>
              <a:buFont typeface="Arial"/>
              <a:buChar char="•"/>
            </a:pPr>
            <a:r>
              <a:rPr lang="en-US" sz="3999">
                <a:solidFill>
                  <a:srgbClr val="2E2E2E"/>
                </a:solidFill>
                <a:latin typeface="Montserrat Classic"/>
              </a:rPr>
              <a:t>To enhance the quality of speech signals in noisy environments through the development and implementation of a U-Net-based speech denoising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626730"/>
            <a:ext cx="11339643" cy="1209675"/>
          </a:xfrm>
          <a:prstGeom prst="rect">
            <a:avLst/>
          </a:prstGeom>
        </p:spPr>
        <p:txBody>
          <a:bodyPr lIns="0" tIns="0" rIns="0" bIns="0" rtlCol="0" anchor="t">
            <a:spAutoFit/>
          </a:bodyPr>
          <a:lstStyle/>
          <a:p>
            <a:pPr>
              <a:lnSpc>
                <a:spcPts val="9000"/>
              </a:lnSpc>
            </a:pPr>
            <a:r>
              <a:rPr lang="en-US" sz="9000">
                <a:solidFill>
                  <a:srgbClr val="004AAD"/>
                </a:solidFill>
                <a:latin typeface="Montserrat Classic Bold"/>
              </a:rPr>
              <a:t>DATASET</a:t>
            </a:r>
          </a:p>
        </p:txBody>
      </p:sp>
      <p:sp>
        <p:nvSpPr>
          <p:cNvPr id="4" name="TextBox 4"/>
          <p:cNvSpPr txBox="1"/>
          <p:nvPr/>
        </p:nvSpPr>
        <p:spPr>
          <a:xfrm>
            <a:off x="1028700" y="3411816"/>
            <a:ext cx="16927618" cy="4806950"/>
          </a:xfrm>
          <a:prstGeom prst="rect">
            <a:avLst/>
          </a:prstGeom>
        </p:spPr>
        <p:txBody>
          <a:bodyPr lIns="0" tIns="0" rIns="0" bIns="0" rtlCol="0" anchor="t">
            <a:spAutoFit/>
          </a:bodyPr>
          <a:lstStyle/>
          <a:p>
            <a:pPr marL="863599" lvl="1" indent="-431800">
              <a:lnSpc>
                <a:spcPts val="6399"/>
              </a:lnSpc>
              <a:buFont typeface="Arial"/>
              <a:buChar char="•"/>
            </a:pPr>
            <a:r>
              <a:rPr lang="en-US" sz="3999">
                <a:solidFill>
                  <a:srgbClr val="2E2E2E"/>
                </a:solidFill>
                <a:latin typeface="Montserrat Classic"/>
              </a:rPr>
              <a:t>The dataset consists of 1700 samples obtained from Microsoft Scalable Noisy Speech Dataset (MS-SNSD), each comprising a clean audio recording and its corresponding noised version. </a:t>
            </a:r>
          </a:p>
          <a:p>
            <a:pPr marL="863599" lvl="1" indent="-431800">
              <a:lnSpc>
                <a:spcPts val="6399"/>
              </a:lnSpc>
              <a:buFont typeface="Arial"/>
              <a:buChar char="•"/>
            </a:pPr>
            <a:r>
              <a:rPr lang="en-US" sz="3999">
                <a:solidFill>
                  <a:srgbClr val="2E2E2E"/>
                </a:solidFill>
                <a:latin typeface="Montserrat Classic"/>
              </a:rPr>
              <a:t>The data was carefully selected to cover a variety of scenarios, ensuring the model's robustness in denoising different types of audio signals.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0883994" y="1550987"/>
            <a:ext cx="736600" cy="736600"/>
          </a:xfrm>
          <a:custGeom>
            <a:avLst/>
            <a:gdLst/>
            <a:ahLst/>
            <a:cxnLst/>
            <a:rect l="l" t="t" r="r" b="b"/>
            <a:pathLst>
              <a:path w="736600" h="736600">
                <a:moveTo>
                  <a:pt x="0" y="0"/>
                </a:moveTo>
                <a:lnTo>
                  <a:pt x="736600" y="0"/>
                </a:lnTo>
                <a:lnTo>
                  <a:pt x="736600" y="736600"/>
                </a:lnTo>
                <a:lnTo>
                  <a:pt x="0" y="736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9506044" y="4779036"/>
            <a:ext cx="736600" cy="736600"/>
          </a:xfrm>
          <a:custGeom>
            <a:avLst/>
            <a:gdLst/>
            <a:ahLst/>
            <a:cxnLst/>
            <a:rect l="l" t="t" r="r" b="b"/>
            <a:pathLst>
              <a:path w="736600" h="736600">
                <a:moveTo>
                  <a:pt x="0" y="0"/>
                </a:moveTo>
                <a:lnTo>
                  <a:pt x="736600" y="0"/>
                </a:lnTo>
                <a:lnTo>
                  <a:pt x="736600" y="736600"/>
                </a:lnTo>
                <a:lnTo>
                  <a:pt x="0" y="7366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028700" y="1162050"/>
            <a:ext cx="8572512" cy="1816100"/>
          </a:xfrm>
          <a:prstGeom prst="rect">
            <a:avLst/>
          </a:prstGeom>
        </p:spPr>
        <p:txBody>
          <a:bodyPr lIns="0" tIns="0" rIns="0" bIns="0" rtlCol="0" anchor="t">
            <a:spAutoFit/>
          </a:bodyPr>
          <a:lstStyle/>
          <a:p>
            <a:pPr>
              <a:lnSpc>
                <a:spcPts val="6999"/>
              </a:lnSpc>
            </a:pPr>
            <a:r>
              <a:rPr lang="en-US" sz="6999">
                <a:solidFill>
                  <a:srgbClr val="004AAD"/>
                </a:solidFill>
                <a:latin typeface="Montserrat Classic Bold"/>
              </a:rPr>
              <a:t>DATA PREPROCESSING</a:t>
            </a:r>
          </a:p>
        </p:txBody>
      </p:sp>
      <p:sp>
        <p:nvSpPr>
          <p:cNvPr id="6" name="TextBox 6"/>
          <p:cNvSpPr txBox="1"/>
          <p:nvPr/>
        </p:nvSpPr>
        <p:spPr>
          <a:xfrm>
            <a:off x="1028700" y="3863604"/>
            <a:ext cx="6299387" cy="3502025"/>
          </a:xfrm>
          <a:prstGeom prst="rect">
            <a:avLst/>
          </a:prstGeom>
        </p:spPr>
        <p:txBody>
          <a:bodyPr lIns="0" tIns="0" rIns="0" bIns="0" rtlCol="0" anchor="t">
            <a:spAutoFit/>
          </a:bodyPr>
          <a:lstStyle/>
          <a:p>
            <a:pPr>
              <a:lnSpc>
                <a:spcPts val="3999"/>
              </a:lnSpc>
            </a:pPr>
            <a:r>
              <a:rPr lang="en-US" sz="2499">
                <a:solidFill>
                  <a:srgbClr val="2E2E2E"/>
                </a:solidFill>
                <a:latin typeface="Montserrat Classic"/>
              </a:rPr>
              <a:t>The preprocessing steps include  loading clean and noise audio files, trimming unnecessary segments, mixing clean audio with random noise audio, and generating log spectrograms of the noisy speech as well as clean audio speech.</a:t>
            </a:r>
          </a:p>
        </p:txBody>
      </p:sp>
      <p:sp>
        <p:nvSpPr>
          <p:cNvPr id="7" name="Freeform 7"/>
          <p:cNvSpPr/>
          <p:nvPr/>
        </p:nvSpPr>
        <p:spPr>
          <a:xfrm>
            <a:off x="8128094" y="7604348"/>
            <a:ext cx="736600" cy="736600"/>
          </a:xfrm>
          <a:custGeom>
            <a:avLst/>
            <a:gdLst/>
            <a:ahLst/>
            <a:cxnLst/>
            <a:rect l="l" t="t" r="r" b="b"/>
            <a:pathLst>
              <a:path w="736600" h="736600">
                <a:moveTo>
                  <a:pt x="0" y="0"/>
                </a:moveTo>
                <a:lnTo>
                  <a:pt x="736600" y="0"/>
                </a:lnTo>
                <a:lnTo>
                  <a:pt x="736600" y="736600"/>
                </a:lnTo>
                <a:lnTo>
                  <a:pt x="0" y="7366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9251472" y="7547198"/>
            <a:ext cx="5251928" cy="504826"/>
          </a:xfrm>
          <a:prstGeom prst="rect">
            <a:avLst/>
          </a:prstGeom>
        </p:spPr>
        <p:txBody>
          <a:bodyPr lIns="0" tIns="0" rIns="0" bIns="0" rtlCol="0" anchor="t">
            <a:spAutoFit/>
          </a:bodyPr>
          <a:lstStyle/>
          <a:p>
            <a:pPr>
              <a:lnSpc>
                <a:spcPts val="4199"/>
              </a:lnSpc>
            </a:pPr>
            <a:r>
              <a:rPr lang="en-US" sz="2999">
                <a:solidFill>
                  <a:srgbClr val="2E2E2E"/>
                </a:solidFill>
                <a:latin typeface="Montserrat Classic Bold"/>
              </a:rPr>
              <a:t>Normalization</a:t>
            </a:r>
          </a:p>
        </p:txBody>
      </p:sp>
      <p:sp>
        <p:nvSpPr>
          <p:cNvPr id="9" name="TextBox 9"/>
          <p:cNvSpPr txBox="1"/>
          <p:nvPr/>
        </p:nvSpPr>
        <p:spPr>
          <a:xfrm>
            <a:off x="9251472" y="8074249"/>
            <a:ext cx="8007828" cy="784224"/>
          </a:xfrm>
          <a:prstGeom prst="rect">
            <a:avLst/>
          </a:prstGeom>
        </p:spPr>
        <p:txBody>
          <a:bodyPr lIns="0" tIns="0" rIns="0" bIns="0" rtlCol="0" anchor="t">
            <a:spAutoFit/>
          </a:bodyPr>
          <a:lstStyle/>
          <a:p>
            <a:pPr>
              <a:lnSpc>
                <a:spcPts val="3200"/>
              </a:lnSpc>
            </a:pPr>
            <a:r>
              <a:rPr lang="en-US" sz="2000">
                <a:solidFill>
                  <a:srgbClr val="2E2E2E"/>
                </a:solidFill>
                <a:latin typeface="Montserrat Classic"/>
              </a:rPr>
              <a:t>The spectogram values are then normalized for consistent input to the denoising model.</a:t>
            </a:r>
          </a:p>
        </p:txBody>
      </p:sp>
      <p:sp>
        <p:nvSpPr>
          <p:cNvPr id="10" name="TextBox 10"/>
          <p:cNvSpPr txBox="1"/>
          <p:nvPr/>
        </p:nvSpPr>
        <p:spPr>
          <a:xfrm>
            <a:off x="12007372" y="1493837"/>
            <a:ext cx="5251928" cy="504826"/>
          </a:xfrm>
          <a:prstGeom prst="rect">
            <a:avLst/>
          </a:prstGeom>
        </p:spPr>
        <p:txBody>
          <a:bodyPr lIns="0" tIns="0" rIns="0" bIns="0" rtlCol="0" anchor="t">
            <a:spAutoFit/>
          </a:bodyPr>
          <a:lstStyle/>
          <a:p>
            <a:pPr>
              <a:lnSpc>
                <a:spcPts val="4199"/>
              </a:lnSpc>
            </a:pPr>
            <a:r>
              <a:rPr lang="en-US" sz="2999">
                <a:solidFill>
                  <a:srgbClr val="2E2E2E"/>
                </a:solidFill>
                <a:latin typeface="Montserrat Classic Bold"/>
              </a:rPr>
              <a:t>Loading audio</a:t>
            </a:r>
          </a:p>
        </p:txBody>
      </p:sp>
      <p:sp>
        <p:nvSpPr>
          <p:cNvPr id="11" name="TextBox 11"/>
          <p:cNvSpPr txBox="1"/>
          <p:nvPr/>
        </p:nvSpPr>
        <p:spPr>
          <a:xfrm>
            <a:off x="12007372" y="2020888"/>
            <a:ext cx="5580469" cy="2384424"/>
          </a:xfrm>
          <a:prstGeom prst="rect">
            <a:avLst/>
          </a:prstGeom>
        </p:spPr>
        <p:txBody>
          <a:bodyPr lIns="0" tIns="0" rIns="0" bIns="0" rtlCol="0" anchor="t">
            <a:spAutoFit/>
          </a:bodyPr>
          <a:lstStyle/>
          <a:p>
            <a:pPr>
              <a:lnSpc>
                <a:spcPts val="3200"/>
              </a:lnSpc>
            </a:pPr>
            <a:r>
              <a:rPr lang="en-US" sz="2000">
                <a:solidFill>
                  <a:srgbClr val="2E2E2E"/>
                </a:solidFill>
                <a:latin typeface="Montserrat Classic"/>
              </a:rPr>
              <a:t>The clean and noise audio files are loaded with a sample rate of 22,050 Hz. The silence at the beginning and end is trimmed. Finally noisy dataset is generated by overlapping clean audio with random noise audio.</a:t>
            </a:r>
          </a:p>
        </p:txBody>
      </p:sp>
      <p:sp>
        <p:nvSpPr>
          <p:cNvPr id="12" name="TextBox 12"/>
          <p:cNvSpPr txBox="1"/>
          <p:nvPr/>
        </p:nvSpPr>
        <p:spPr>
          <a:xfrm>
            <a:off x="10629422" y="4721886"/>
            <a:ext cx="5251928" cy="1028701"/>
          </a:xfrm>
          <a:prstGeom prst="rect">
            <a:avLst/>
          </a:prstGeom>
        </p:spPr>
        <p:txBody>
          <a:bodyPr lIns="0" tIns="0" rIns="0" bIns="0" rtlCol="0" anchor="t">
            <a:spAutoFit/>
          </a:bodyPr>
          <a:lstStyle/>
          <a:p>
            <a:pPr>
              <a:lnSpc>
                <a:spcPts val="4199"/>
              </a:lnSpc>
            </a:pPr>
            <a:r>
              <a:rPr lang="en-US" sz="2999">
                <a:solidFill>
                  <a:srgbClr val="2E2E2E"/>
                </a:solidFill>
                <a:latin typeface="Montserrat Classic Bold"/>
              </a:rPr>
              <a:t>Spectrogram Generation</a:t>
            </a:r>
          </a:p>
          <a:p>
            <a:pPr>
              <a:lnSpc>
                <a:spcPts val="4199"/>
              </a:lnSpc>
            </a:pPr>
            <a:endParaRPr lang="en-US" sz="2999">
              <a:solidFill>
                <a:srgbClr val="2E2E2E"/>
              </a:solidFill>
              <a:latin typeface="Montserrat Classic Bold"/>
            </a:endParaRPr>
          </a:p>
        </p:txBody>
      </p:sp>
      <p:sp>
        <p:nvSpPr>
          <p:cNvPr id="13" name="TextBox 13"/>
          <p:cNvSpPr txBox="1"/>
          <p:nvPr/>
        </p:nvSpPr>
        <p:spPr>
          <a:xfrm>
            <a:off x="10629422" y="5248937"/>
            <a:ext cx="5735771" cy="1584324"/>
          </a:xfrm>
          <a:prstGeom prst="rect">
            <a:avLst/>
          </a:prstGeom>
        </p:spPr>
        <p:txBody>
          <a:bodyPr lIns="0" tIns="0" rIns="0" bIns="0" rtlCol="0" anchor="t">
            <a:spAutoFit/>
          </a:bodyPr>
          <a:lstStyle/>
          <a:p>
            <a:pPr>
              <a:lnSpc>
                <a:spcPts val="3200"/>
              </a:lnSpc>
            </a:pPr>
            <a:r>
              <a:rPr lang="en-US" sz="2000">
                <a:solidFill>
                  <a:srgbClr val="2E2E2E"/>
                </a:solidFill>
                <a:latin typeface="Montserrat Classic"/>
              </a:rPr>
              <a:t>Computing short-time Fourier transform (STFT) on both noisy and clean audio using a frame size of 512 samples and a hop length of 256 samples.</a:t>
            </a:r>
          </a:p>
        </p:txBody>
      </p:sp>
      <p:sp>
        <p:nvSpPr>
          <p:cNvPr id="14" name="Freeform 14"/>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10">
              <a:alphaModFix amt="5000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085749">
            <a:off x="-5690637" y="-3861861"/>
            <a:ext cx="14345355" cy="14345355"/>
          </a:xfrm>
          <a:custGeom>
            <a:avLst/>
            <a:gdLst/>
            <a:ahLst/>
            <a:cxnLst/>
            <a:rect l="l" t="t" r="r" b="b"/>
            <a:pathLst>
              <a:path w="14345355" h="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p:spPr>
      </p:sp>
      <p:sp>
        <p:nvSpPr>
          <p:cNvPr id="3" name="Freeform 3"/>
          <p:cNvSpPr/>
          <p:nvPr/>
        </p:nvSpPr>
        <p:spPr>
          <a:xfrm rot="-1799293">
            <a:off x="12170918" y="-745657"/>
            <a:ext cx="6885296" cy="11055409"/>
          </a:xfrm>
          <a:custGeom>
            <a:avLst/>
            <a:gdLst/>
            <a:ahLst/>
            <a:cxnLst/>
            <a:rect l="l" t="t" r="r" b="b"/>
            <a:pathLst>
              <a:path w="6885296" h="11055409">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0386592" y="445837"/>
            <a:ext cx="7273239" cy="4255995"/>
          </a:xfrm>
          <a:custGeom>
            <a:avLst/>
            <a:gdLst/>
            <a:ahLst/>
            <a:cxnLst/>
            <a:rect l="l" t="t" r="r" b="b"/>
            <a:pathLst>
              <a:path w="7273239" h="4255995">
                <a:moveTo>
                  <a:pt x="0" y="0"/>
                </a:moveTo>
                <a:lnTo>
                  <a:pt x="7273239" y="0"/>
                </a:lnTo>
                <a:lnTo>
                  <a:pt x="7273239" y="4255996"/>
                </a:lnTo>
                <a:lnTo>
                  <a:pt x="0" y="4255996"/>
                </a:lnTo>
                <a:lnTo>
                  <a:pt x="0" y="0"/>
                </a:lnTo>
                <a:close/>
              </a:path>
            </a:pathLst>
          </a:custGeom>
          <a:blipFill>
            <a:blip r:embed="rId6"/>
            <a:stretch>
              <a:fillRect/>
            </a:stretch>
          </a:blipFill>
        </p:spPr>
      </p:sp>
      <p:sp>
        <p:nvSpPr>
          <p:cNvPr id="5" name="Freeform 5"/>
          <p:cNvSpPr/>
          <p:nvPr/>
        </p:nvSpPr>
        <p:spPr>
          <a:xfrm>
            <a:off x="10386592" y="5631073"/>
            <a:ext cx="7273239" cy="4255995"/>
          </a:xfrm>
          <a:custGeom>
            <a:avLst/>
            <a:gdLst/>
            <a:ahLst/>
            <a:cxnLst/>
            <a:rect l="l" t="t" r="r" b="b"/>
            <a:pathLst>
              <a:path w="7273239" h="4255995">
                <a:moveTo>
                  <a:pt x="0" y="0"/>
                </a:moveTo>
                <a:lnTo>
                  <a:pt x="7273239" y="0"/>
                </a:lnTo>
                <a:lnTo>
                  <a:pt x="7273239" y="4255995"/>
                </a:lnTo>
                <a:lnTo>
                  <a:pt x="0" y="4255995"/>
                </a:lnTo>
                <a:lnTo>
                  <a:pt x="0" y="0"/>
                </a:lnTo>
                <a:close/>
              </a:path>
            </a:pathLst>
          </a:custGeom>
          <a:blipFill>
            <a:blip r:embed="rId7"/>
            <a:stretch>
              <a:fillRect/>
            </a:stretch>
          </a:blipFill>
        </p:spPr>
      </p:sp>
      <p:sp>
        <p:nvSpPr>
          <p:cNvPr id="6" name="Freeform 6"/>
          <p:cNvSpPr/>
          <p:nvPr/>
        </p:nvSpPr>
        <p:spPr>
          <a:xfrm>
            <a:off x="1482040" y="5780585"/>
            <a:ext cx="7017732" cy="4106483"/>
          </a:xfrm>
          <a:custGeom>
            <a:avLst/>
            <a:gdLst/>
            <a:ahLst/>
            <a:cxnLst/>
            <a:rect l="l" t="t" r="r" b="b"/>
            <a:pathLst>
              <a:path w="7017732" h="4106483">
                <a:moveTo>
                  <a:pt x="0" y="0"/>
                </a:moveTo>
                <a:lnTo>
                  <a:pt x="7017733" y="0"/>
                </a:lnTo>
                <a:lnTo>
                  <a:pt x="7017733" y="4106483"/>
                </a:lnTo>
                <a:lnTo>
                  <a:pt x="0" y="4106483"/>
                </a:lnTo>
                <a:lnTo>
                  <a:pt x="0" y="0"/>
                </a:lnTo>
                <a:close/>
              </a:path>
            </a:pathLst>
          </a:custGeom>
          <a:blipFill>
            <a:blip r:embed="rId8"/>
            <a:stretch>
              <a:fillRect/>
            </a:stretch>
          </a:blipFill>
        </p:spPr>
      </p:sp>
      <p:sp>
        <p:nvSpPr>
          <p:cNvPr id="7" name="TextBox 7"/>
          <p:cNvSpPr txBox="1"/>
          <p:nvPr/>
        </p:nvSpPr>
        <p:spPr>
          <a:xfrm>
            <a:off x="1028700" y="1339464"/>
            <a:ext cx="7105923" cy="930275"/>
          </a:xfrm>
          <a:prstGeom prst="rect">
            <a:avLst/>
          </a:prstGeom>
        </p:spPr>
        <p:txBody>
          <a:bodyPr lIns="0" tIns="0" rIns="0" bIns="0" rtlCol="0" anchor="t">
            <a:spAutoFit/>
          </a:bodyPr>
          <a:lstStyle/>
          <a:p>
            <a:pPr>
              <a:lnSpc>
                <a:spcPts val="6999"/>
              </a:lnSpc>
            </a:pPr>
            <a:r>
              <a:rPr lang="en-US" sz="6999">
                <a:solidFill>
                  <a:srgbClr val="004AAD"/>
                </a:solidFill>
                <a:latin typeface="Montserrat Classic Bold"/>
              </a:rPr>
              <a:t>SPECTROGRAM</a:t>
            </a:r>
          </a:p>
        </p:txBody>
      </p:sp>
      <p:sp>
        <p:nvSpPr>
          <p:cNvPr id="8" name="TextBox 8"/>
          <p:cNvSpPr txBox="1"/>
          <p:nvPr/>
        </p:nvSpPr>
        <p:spPr>
          <a:xfrm>
            <a:off x="1028700" y="2478585"/>
            <a:ext cx="7105923" cy="2997200"/>
          </a:xfrm>
          <a:prstGeom prst="rect">
            <a:avLst/>
          </a:prstGeom>
        </p:spPr>
        <p:txBody>
          <a:bodyPr lIns="0" tIns="0" rIns="0" bIns="0" rtlCol="0" anchor="t">
            <a:spAutoFit/>
          </a:bodyPr>
          <a:lstStyle/>
          <a:p>
            <a:pPr marL="539749" lvl="1" indent="-269875">
              <a:lnSpc>
                <a:spcPts val="3999"/>
              </a:lnSpc>
              <a:buFont typeface="Arial"/>
              <a:buChar char="•"/>
            </a:pPr>
            <a:r>
              <a:rPr lang="en-US" sz="2499">
                <a:solidFill>
                  <a:srgbClr val="2E2E2E"/>
                </a:solidFill>
                <a:latin typeface="Montserrat Classic"/>
              </a:rPr>
              <a:t>A spectrogram is a visual representation of the spectrum of frequencies in a sound signal as they vary with time. </a:t>
            </a:r>
          </a:p>
          <a:p>
            <a:pPr marL="539749" lvl="1" indent="-269875">
              <a:lnSpc>
                <a:spcPts val="3999"/>
              </a:lnSpc>
              <a:buFont typeface="Arial"/>
              <a:buChar char="•"/>
            </a:pPr>
            <a:r>
              <a:rPr lang="en-US" sz="2499">
                <a:solidFill>
                  <a:srgbClr val="2E2E2E"/>
                </a:solidFill>
                <a:latin typeface="Montserrat Classic"/>
              </a:rPr>
              <a:t>The noisy speech spectrogram is used as input and clean audio speech is used as desired output for the 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700347"/>
            <a:ext cx="5432586" cy="1069976"/>
          </a:xfrm>
          <a:prstGeom prst="rect">
            <a:avLst/>
          </a:prstGeom>
        </p:spPr>
        <p:txBody>
          <a:bodyPr lIns="0" tIns="0" rIns="0" bIns="0" rtlCol="0" anchor="t">
            <a:spAutoFit/>
          </a:bodyPr>
          <a:lstStyle/>
          <a:p>
            <a:pPr>
              <a:lnSpc>
                <a:spcPts val="8000"/>
              </a:lnSpc>
            </a:pPr>
            <a:r>
              <a:rPr lang="en-US" sz="8000">
                <a:solidFill>
                  <a:srgbClr val="004AAD"/>
                </a:solidFill>
                <a:latin typeface="Montserrat Classic Bold"/>
              </a:rPr>
              <a:t>TRAINING</a:t>
            </a:r>
          </a:p>
        </p:txBody>
      </p:sp>
      <p:sp>
        <p:nvSpPr>
          <p:cNvPr id="4" name="TextBox 4"/>
          <p:cNvSpPr txBox="1"/>
          <p:nvPr/>
        </p:nvSpPr>
        <p:spPr>
          <a:xfrm>
            <a:off x="1028700" y="3236660"/>
            <a:ext cx="16230600" cy="4511675"/>
          </a:xfrm>
          <a:prstGeom prst="rect">
            <a:avLst/>
          </a:prstGeom>
        </p:spPr>
        <p:txBody>
          <a:bodyPr lIns="0" tIns="0" rIns="0" bIns="0" rtlCol="0" anchor="t">
            <a:spAutoFit/>
          </a:bodyPr>
          <a:lstStyle/>
          <a:p>
            <a:pPr marL="539749" lvl="1" indent="-269875">
              <a:lnSpc>
                <a:spcPts val="3999"/>
              </a:lnSpc>
              <a:buFont typeface="Arial"/>
              <a:buChar char="•"/>
            </a:pPr>
            <a:r>
              <a:rPr lang="en-US" sz="2499">
                <a:solidFill>
                  <a:srgbClr val="2E2E2E"/>
                </a:solidFill>
                <a:latin typeface="Montserrat Classic"/>
              </a:rPr>
              <a:t>Utilize the U-Net architecture, a convolutional neural network (CNN) with an encoder-decoder structure and skip connections.</a:t>
            </a:r>
          </a:p>
          <a:p>
            <a:pPr marL="539749" lvl="1" indent="-269875">
              <a:lnSpc>
                <a:spcPts val="3999"/>
              </a:lnSpc>
              <a:buFont typeface="Arial"/>
              <a:buChar char="•"/>
            </a:pPr>
            <a:r>
              <a:rPr lang="en-US" sz="2499">
                <a:solidFill>
                  <a:srgbClr val="2E2E2E"/>
                </a:solidFill>
                <a:latin typeface="Montserrat Classic"/>
              </a:rPr>
              <a:t>The encoder downsamples the input, capturing hierarchical features, while the decoder upsamples to reconstruct the original resolution. </a:t>
            </a:r>
          </a:p>
          <a:p>
            <a:pPr marL="539749" lvl="1" indent="-269875">
              <a:lnSpc>
                <a:spcPts val="3999"/>
              </a:lnSpc>
              <a:buFont typeface="Arial"/>
              <a:buChar char="•"/>
            </a:pPr>
            <a:r>
              <a:rPr lang="en-US" sz="2499">
                <a:solidFill>
                  <a:srgbClr val="2E2E2E"/>
                </a:solidFill>
                <a:latin typeface="Montserrat Classic"/>
              </a:rPr>
              <a:t>Skip connections connect corresponding encoder and decoder layers, aiding in the preservation of spatial information.</a:t>
            </a:r>
          </a:p>
          <a:p>
            <a:pPr marL="539749" lvl="1" indent="-269875">
              <a:lnSpc>
                <a:spcPts val="3999"/>
              </a:lnSpc>
              <a:buFont typeface="Arial"/>
              <a:buChar char="•"/>
            </a:pPr>
            <a:r>
              <a:rPr lang="en-US" sz="2499">
                <a:solidFill>
                  <a:srgbClr val="2E2E2E"/>
                </a:solidFill>
                <a:latin typeface="Montserrat Classic"/>
              </a:rPr>
              <a:t>Binary cross-entropy is used as the loss function, considering the denoising objective. </a:t>
            </a:r>
          </a:p>
          <a:p>
            <a:pPr marL="539749" lvl="1" indent="-269875">
              <a:lnSpc>
                <a:spcPts val="3999"/>
              </a:lnSpc>
              <a:buFont typeface="Arial"/>
              <a:buChar char="•"/>
            </a:pPr>
            <a:r>
              <a:rPr lang="en-US" sz="2499">
                <a:solidFill>
                  <a:srgbClr val="2E2E2E"/>
                </a:solidFill>
                <a:latin typeface="Montserrat Classic"/>
              </a:rPr>
              <a:t>Intersection over Union (IoU) is used to measure the similarity between predicted and ground truth masks as a evaluation metric.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0883994" y="1953724"/>
            <a:ext cx="736600" cy="736600"/>
          </a:xfrm>
          <a:custGeom>
            <a:avLst/>
            <a:gdLst/>
            <a:ahLst/>
            <a:cxnLst/>
            <a:rect l="l" t="t" r="r" b="b"/>
            <a:pathLst>
              <a:path w="736600" h="736600">
                <a:moveTo>
                  <a:pt x="0" y="0"/>
                </a:moveTo>
                <a:lnTo>
                  <a:pt x="736600" y="0"/>
                </a:lnTo>
                <a:lnTo>
                  <a:pt x="736600" y="736600"/>
                </a:lnTo>
                <a:lnTo>
                  <a:pt x="0" y="736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9506044" y="4779036"/>
            <a:ext cx="736600" cy="736600"/>
          </a:xfrm>
          <a:custGeom>
            <a:avLst/>
            <a:gdLst/>
            <a:ahLst/>
            <a:cxnLst/>
            <a:rect l="l" t="t" r="r" b="b"/>
            <a:pathLst>
              <a:path w="736600" h="736600">
                <a:moveTo>
                  <a:pt x="0" y="0"/>
                </a:moveTo>
                <a:lnTo>
                  <a:pt x="736600" y="0"/>
                </a:lnTo>
                <a:lnTo>
                  <a:pt x="736600" y="736600"/>
                </a:lnTo>
                <a:lnTo>
                  <a:pt x="0" y="7366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028700" y="2772436"/>
            <a:ext cx="7717457" cy="2492375"/>
          </a:xfrm>
          <a:prstGeom prst="rect">
            <a:avLst/>
          </a:prstGeom>
        </p:spPr>
        <p:txBody>
          <a:bodyPr lIns="0" tIns="0" rIns="0" bIns="0" rtlCol="0" anchor="t">
            <a:spAutoFit/>
          </a:bodyPr>
          <a:lstStyle/>
          <a:p>
            <a:pPr>
              <a:lnSpc>
                <a:spcPts val="3999"/>
              </a:lnSpc>
            </a:pPr>
            <a:r>
              <a:rPr lang="en-US" sz="2499">
                <a:solidFill>
                  <a:srgbClr val="2E2E2E"/>
                </a:solidFill>
                <a:latin typeface="Montserrat Classic"/>
              </a:rPr>
              <a:t>The trained UNet model is used to generate the log spectrogram representing the clean version of noised speech spectrogram. Different post processing steps is the applied to obtain the clean audio from the spectrogram.</a:t>
            </a:r>
          </a:p>
        </p:txBody>
      </p:sp>
      <p:sp>
        <p:nvSpPr>
          <p:cNvPr id="6" name="Freeform 6"/>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8">
              <a:alphaModFix amt="50000"/>
              <a:extLst>
                <a:ext uri="{96DAC541-7B7A-43D3-8B79-37D633B846F1}">
                  <asvg:svgBlip xmlns:asvg="http://schemas.microsoft.com/office/drawing/2016/SVG/main" r:embed="rId9"/>
                </a:ext>
              </a:extLst>
            </a:blip>
            <a:stretch>
              <a:fillRect/>
            </a:stretch>
          </a:blipFill>
        </p:spPr>
      </p:sp>
      <p:sp>
        <p:nvSpPr>
          <p:cNvPr id="7" name="Freeform 7"/>
          <p:cNvSpPr/>
          <p:nvPr/>
        </p:nvSpPr>
        <p:spPr>
          <a:xfrm>
            <a:off x="1028700" y="5750587"/>
            <a:ext cx="6981385" cy="4150577"/>
          </a:xfrm>
          <a:custGeom>
            <a:avLst/>
            <a:gdLst/>
            <a:ahLst/>
            <a:cxnLst/>
            <a:rect l="l" t="t" r="r" b="b"/>
            <a:pathLst>
              <a:path w="6981385" h="4150577">
                <a:moveTo>
                  <a:pt x="0" y="0"/>
                </a:moveTo>
                <a:lnTo>
                  <a:pt x="6981385" y="0"/>
                </a:lnTo>
                <a:lnTo>
                  <a:pt x="6981385" y="4150577"/>
                </a:lnTo>
                <a:lnTo>
                  <a:pt x="0" y="4150577"/>
                </a:lnTo>
                <a:lnTo>
                  <a:pt x="0" y="0"/>
                </a:lnTo>
                <a:close/>
              </a:path>
            </a:pathLst>
          </a:custGeom>
          <a:blipFill>
            <a:blip r:embed="rId10"/>
            <a:stretch>
              <a:fillRect/>
            </a:stretch>
          </a:blipFill>
        </p:spPr>
      </p:sp>
      <p:sp>
        <p:nvSpPr>
          <p:cNvPr id="8" name="TextBox 8"/>
          <p:cNvSpPr txBox="1"/>
          <p:nvPr/>
        </p:nvSpPr>
        <p:spPr>
          <a:xfrm>
            <a:off x="1028700" y="874224"/>
            <a:ext cx="8572512" cy="1816100"/>
          </a:xfrm>
          <a:prstGeom prst="rect">
            <a:avLst/>
          </a:prstGeom>
        </p:spPr>
        <p:txBody>
          <a:bodyPr lIns="0" tIns="0" rIns="0" bIns="0" rtlCol="0" anchor="t">
            <a:spAutoFit/>
          </a:bodyPr>
          <a:lstStyle/>
          <a:p>
            <a:pPr>
              <a:lnSpc>
                <a:spcPts val="6999"/>
              </a:lnSpc>
            </a:pPr>
            <a:r>
              <a:rPr lang="en-US" sz="6999">
                <a:solidFill>
                  <a:srgbClr val="004AAD"/>
                </a:solidFill>
                <a:latin typeface="Montserrat Classic Bold"/>
              </a:rPr>
              <a:t>AUDIO SIGNAL RECONSTRUCTION</a:t>
            </a:r>
          </a:p>
        </p:txBody>
      </p:sp>
      <p:sp>
        <p:nvSpPr>
          <p:cNvPr id="9" name="TextBox 9"/>
          <p:cNvSpPr txBox="1"/>
          <p:nvPr/>
        </p:nvSpPr>
        <p:spPr>
          <a:xfrm>
            <a:off x="12007372" y="1896574"/>
            <a:ext cx="5251928" cy="1028701"/>
          </a:xfrm>
          <a:prstGeom prst="rect">
            <a:avLst/>
          </a:prstGeom>
        </p:spPr>
        <p:txBody>
          <a:bodyPr lIns="0" tIns="0" rIns="0" bIns="0" rtlCol="0" anchor="t">
            <a:spAutoFit/>
          </a:bodyPr>
          <a:lstStyle/>
          <a:p>
            <a:pPr>
              <a:lnSpc>
                <a:spcPts val="4199"/>
              </a:lnSpc>
            </a:pPr>
            <a:r>
              <a:rPr lang="en-US" sz="2999">
                <a:solidFill>
                  <a:srgbClr val="2E2E2E"/>
                </a:solidFill>
                <a:latin typeface="Montserrat Classic Bold"/>
              </a:rPr>
              <a:t>Denormalization</a:t>
            </a:r>
          </a:p>
          <a:p>
            <a:pPr>
              <a:lnSpc>
                <a:spcPts val="4199"/>
              </a:lnSpc>
            </a:pPr>
            <a:endParaRPr lang="en-US" sz="2999">
              <a:solidFill>
                <a:srgbClr val="2E2E2E"/>
              </a:solidFill>
              <a:latin typeface="Montserrat Classic Bold"/>
            </a:endParaRPr>
          </a:p>
        </p:txBody>
      </p:sp>
      <p:sp>
        <p:nvSpPr>
          <p:cNvPr id="10" name="TextBox 10"/>
          <p:cNvSpPr txBox="1"/>
          <p:nvPr/>
        </p:nvSpPr>
        <p:spPr>
          <a:xfrm>
            <a:off x="12007372" y="2423625"/>
            <a:ext cx="5251928" cy="1584324"/>
          </a:xfrm>
          <a:prstGeom prst="rect">
            <a:avLst/>
          </a:prstGeom>
        </p:spPr>
        <p:txBody>
          <a:bodyPr lIns="0" tIns="0" rIns="0" bIns="0" rtlCol="0" anchor="t">
            <a:spAutoFit/>
          </a:bodyPr>
          <a:lstStyle/>
          <a:p>
            <a:pPr>
              <a:lnSpc>
                <a:spcPts val="3200"/>
              </a:lnSpc>
            </a:pPr>
            <a:r>
              <a:rPr lang="en-US" sz="2000">
                <a:solidFill>
                  <a:srgbClr val="2E2E2E"/>
                </a:solidFill>
                <a:latin typeface="Montserrat Classic"/>
              </a:rPr>
              <a:t>During post-processing, the min-max values of original noised audio are used to de-normalize the denoised log spectrogram.</a:t>
            </a:r>
          </a:p>
        </p:txBody>
      </p:sp>
      <p:sp>
        <p:nvSpPr>
          <p:cNvPr id="11" name="TextBox 11"/>
          <p:cNvSpPr txBox="1"/>
          <p:nvPr/>
        </p:nvSpPr>
        <p:spPr>
          <a:xfrm>
            <a:off x="10629422" y="4721886"/>
            <a:ext cx="6429647" cy="1028701"/>
          </a:xfrm>
          <a:prstGeom prst="rect">
            <a:avLst/>
          </a:prstGeom>
        </p:spPr>
        <p:txBody>
          <a:bodyPr lIns="0" tIns="0" rIns="0" bIns="0" rtlCol="0" anchor="t">
            <a:spAutoFit/>
          </a:bodyPr>
          <a:lstStyle/>
          <a:p>
            <a:pPr>
              <a:lnSpc>
                <a:spcPts val="4199"/>
              </a:lnSpc>
            </a:pPr>
            <a:r>
              <a:rPr lang="en-US" sz="2999">
                <a:solidFill>
                  <a:srgbClr val="2E2E2E"/>
                </a:solidFill>
                <a:latin typeface="Montserrat Classic Bold"/>
              </a:rPr>
              <a:t>Log Spectrogram to Audio Signal</a:t>
            </a:r>
          </a:p>
          <a:p>
            <a:pPr>
              <a:lnSpc>
                <a:spcPts val="4199"/>
              </a:lnSpc>
            </a:pPr>
            <a:endParaRPr lang="en-US" sz="2999">
              <a:solidFill>
                <a:srgbClr val="2E2E2E"/>
              </a:solidFill>
              <a:latin typeface="Montserrat Classic Bold"/>
            </a:endParaRPr>
          </a:p>
        </p:txBody>
      </p:sp>
      <p:sp>
        <p:nvSpPr>
          <p:cNvPr id="12" name="TextBox 12"/>
          <p:cNvSpPr txBox="1"/>
          <p:nvPr/>
        </p:nvSpPr>
        <p:spPr>
          <a:xfrm>
            <a:off x="10629422" y="5248937"/>
            <a:ext cx="5251928" cy="1184274"/>
          </a:xfrm>
          <a:prstGeom prst="rect">
            <a:avLst/>
          </a:prstGeom>
        </p:spPr>
        <p:txBody>
          <a:bodyPr lIns="0" tIns="0" rIns="0" bIns="0" rtlCol="0" anchor="t">
            <a:spAutoFit/>
          </a:bodyPr>
          <a:lstStyle/>
          <a:p>
            <a:pPr>
              <a:lnSpc>
                <a:spcPts val="3200"/>
              </a:lnSpc>
            </a:pPr>
            <a:r>
              <a:rPr lang="en-US" sz="2000">
                <a:solidFill>
                  <a:srgbClr val="2E2E2E"/>
                </a:solidFill>
                <a:latin typeface="Montserrat Classic"/>
              </a:rPr>
              <a:t>The inverse STFT is then performed to convert the spectrogram back to a time-domain audio signal.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741</Words>
  <Application>Microsoft Office PowerPoint</Application>
  <PresentationFormat>Custom</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Montserrat Classic Bold</vt:lpstr>
      <vt:lpstr>Montserrat Classic</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and Minimal Company Profile Presentation</dc:title>
  <cp:lastModifiedBy>Samman Shrestha</cp:lastModifiedBy>
  <cp:revision>2</cp:revision>
  <dcterms:created xsi:type="dcterms:W3CDTF">2006-08-16T00:00:00Z</dcterms:created>
  <dcterms:modified xsi:type="dcterms:W3CDTF">2023-11-29T16:39:56Z</dcterms:modified>
  <dc:identifier>DAF1dz1i7Tw</dc:identifier>
</cp:coreProperties>
</file>