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15059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073763"/>
                </a:solidFill>
                <a:latin typeface="Verdana"/>
                <a:ea typeface="Verdana"/>
                <a:cs typeface="Verdana"/>
                <a:sym typeface="Verdana"/>
              </a:rPr>
              <a:t>Node.js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6484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Server Side Javascript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Nils Geilen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Vor- und Nachteile von Node.js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viele simultane requests mögl.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Modularisierung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persistenter Zustand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bei komplexen Berechnungen imperformant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Module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Import durch : </a:t>
            </a:r>
            <a:r>
              <a:rPr lang="de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require(‘pkg’);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mit relativem Pfad : </a:t>
            </a:r>
            <a:r>
              <a:rPr lang="de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require(‘./pkg’);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Jedes Modul hat seinen eigenen globalen Zustand, kommuniziert durch das </a:t>
            </a:r>
            <a:r>
              <a:rPr lang="de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exports </a:t>
            </a:r>
            <a:r>
              <a:rPr lang="de">
                <a:latin typeface="Verdana"/>
                <a:ea typeface="Verdana"/>
                <a:cs typeface="Verdana"/>
                <a:sym typeface="Verdana"/>
              </a:rPr>
              <a:t>Objekt oder </a:t>
            </a:r>
            <a:r>
              <a:rPr lang="de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modul.export</a:t>
            </a:r>
            <a:r>
              <a:rPr lang="de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NPM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npm install [-g] &lt;modul&gt;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npm update [-g] &lt;modul&gt;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npm rm [-g] &lt;modul&gt;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npm search &lt;keyword&gt;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Verbreitete Module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express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socket.io, ws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jade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3600" lang="de">
                <a:latin typeface="Verdana"/>
                <a:ea typeface="Verdana"/>
                <a:cs typeface="Verdana"/>
                <a:sym typeface="Verdana"/>
              </a:rPr>
              <a:t>Beispiel: Chatroom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Was ist node.js 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viele Standardmodule in JS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Skripte in JS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V8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Was ist node.js 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ereignisgesteuert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single-threaded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non-blocking I/O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Herkömmlicher Server :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Jede HTTP-Anfrage erzeugt einen Thread mit eigenem Zustand.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Der Thread läuft z.B. ein PHP-Skript ab, gibt ein Ergebnis zurück und endet.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Mehrere Anfragen werden parallel ausgeführt.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Node.js hingegen :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Nach einmaliger Ausführung des Skripts wartet der Server auf Ereignisse.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Tritt ein Ereignis auf wird die entspr. Callback-Funktion ausgeführt.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HTTP-Anfragen lösen Ereignisse aus.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Minimaler Server mit Express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 app </a:t>
            </a: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 require(</a:t>
            </a:r>
            <a:r>
              <a:rPr sz="2400" lang="de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)();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de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, callback);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callback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(request, response) {</a:t>
            </a:r>
            <a:br>
              <a:rPr sz="2400" lang="de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de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"Hello Client!"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app.listen(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Non-blocking I/O :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303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Teure Operationen (z.B. I/O) werden asynchron ausgeführt.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Der Thread wird während der Ausführung für andere Ereignisse freigegeben.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/>
        </p:nvSpPr>
        <p:spPr>
          <a:xfrm>
            <a:off y="314975" x="799850"/>
            <a:ext cy="4464899" cx="746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3000" lang="d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prozedural 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 </a:t>
            </a: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fs.readFileSync(path);</a:t>
            </a:r>
            <a:b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CODE_A; </a:t>
            </a:r>
            <a:r>
              <a:rPr sz="2400" lang="de">
                <a:solidFill>
                  <a:srgbClr val="8C868F"/>
                </a:solidFill>
                <a:latin typeface="Consolas"/>
                <a:ea typeface="Consolas"/>
                <a:cs typeface="Consolas"/>
                <a:sym typeface="Consolas"/>
              </a:rPr>
              <a:t>// von data abhängig</a:t>
            </a:r>
            <a:b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CODE_B; </a:t>
            </a:r>
            <a:r>
              <a:rPr sz="2400" lang="de">
                <a:solidFill>
                  <a:srgbClr val="8C868F"/>
                </a:solidFill>
                <a:latin typeface="Consolas"/>
                <a:ea typeface="Consolas"/>
                <a:cs typeface="Consolas"/>
                <a:sym typeface="Consolas"/>
              </a:rPr>
              <a:t>// nicht von data abhängig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3000" lang="d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asynchron :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fs.readFile(path, </a:t>
            </a: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(error, data){</a:t>
            </a:r>
            <a:b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CODE_A;</a:t>
            </a:r>
            <a:b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CODE_B;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de">
                <a:latin typeface="Verdana"/>
                <a:ea typeface="Verdana"/>
                <a:cs typeface="Verdana"/>
                <a:sym typeface="Verdana"/>
              </a:rPr>
              <a:t>Bsp. zur asynchronen Ausführung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de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sz="2400" lang="de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de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"ipsum"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sz="2400" lang="de"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de">
                <a:solidFill>
                  <a:srgbClr val="3B5BB5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400" lang="de">
                <a:solidFill>
                  <a:srgbClr val="409B1C"/>
                </a:solidFill>
                <a:latin typeface="Consolas"/>
                <a:ea typeface="Consolas"/>
                <a:cs typeface="Consolas"/>
                <a:sym typeface="Consolas"/>
              </a:rPr>
              <a:t>"Lorem "</a:t>
            </a:r>
            <a:r>
              <a:rPr sz="2400" lang="de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7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d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d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 Lorem  </a:t>
            </a:r>
            <a:r>
              <a:rPr sz="2400" lang="d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sz="2400" lang="d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sz="2400" lang="d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lang="d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 ipsum  </a:t>
            </a:r>
            <a:r>
              <a:rPr sz="2400" lang="d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sz="2400" lang="d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