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5" r:id="rId5"/>
    <p:sldId id="266" r:id="rId6"/>
    <p:sldId id="267" r:id="rId7"/>
    <p:sldId id="264" r:id="rId8"/>
    <p:sldId id="257" r:id="rId9"/>
    <p:sldId id="260" r:id="rId10"/>
    <p:sldId id="272" r:id="rId11"/>
    <p:sldId id="268" r:id="rId12"/>
    <p:sldId id="269" r:id="rId13"/>
    <p:sldId id="270" r:id="rId14"/>
    <p:sldId id="271" r:id="rId15"/>
    <p:sldId id="258" r:id="rId16"/>
    <p:sldId id="259" r:id="rId17"/>
    <p:sldId id="261" r:id="rId18"/>
    <p:sldId id="274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F396D8-9B97-468F-8876-75FF3AD4A03E}" v="98" dt="2020-11-17T14:41:09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thra Sambamoorthi" userId="5d484f1a6d98d63a" providerId="LiveId" clId="{49F396D8-9B97-468F-8876-75FF3AD4A03E}"/>
    <pc:docChg chg="custSel modSld">
      <pc:chgData name="Nethra Sambamoorthi" userId="5d484f1a6d98d63a" providerId="LiveId" clId="{49F396D8-9B97-468F-8876-75FF3AD4A03E}" dt="2020-11-17T14:41:09.565" v="97" actId="1076"/>
      <pc:docMkLst>
        <pc:docMk/>
      </pc:docMkLst>
      <pc:sldChg chg="modSp mod">
        <pc:chgData name="Nethra Sambamoorthi" userId="5d484f1a6d98d63a" providerId="LiveId" clId="{49F396D8-9B97-468F-8876-75FF3AD4A03E}" dt="2020-11-17T13:47:00.063" v="62" actId="20577"/>
        <pc:sldMkLst>
          <pc:docMk/>
          <pc:sldMk cId="662918219" sldId="256"/>
        </pc:sldMkLst>
        <pc:spChg chg="mod">
          <ac:chgData name="Nethra Sambamoorthi" userId="5d484f1a6d98d63a" providerId="LiveId" clId="{49F396D8-9B97-468F-8876-75FF3AD4A03E}" dt="2020-11-17T13:47:00.063" v="62" actId="20577"/>
          <ac:spMkLst>
            <pc:docMk/>
            <pc:sldMk cId="662918219" sldId="256"/>
            <ac:spMk id="2" creationId="{4F98FF98-747F-494A-BC8F-7C21736AC5BB}"/>
          </ac:spMkLst>
        </pc:spChg>
      </pc:sldChg>
      <pc:sldChg chg="modSp mod">
        <pc:chgData name="Nethra Sambamoorthi" userId="5d484f1a6d98d63a" providerId="LiveId" clId="{49F396D8-9B97-468F-8876-75FF3AD4A03E}" dt="2020-11-17T13:54:40.905" v="88" actId="14100"/>
        <pc:sldMkLst>
          <pc:docMk/>
          <pc:sldMk cId="1561555435" sldId="260"/>
        </pc:sldMkLst>
        <pc:picChg chg="mod">
          <ac:chgData name="Nethra Sambamoorthi" userId="5d484f1a6d98d63a" providerId="LiveId" clId="{49F396D8-9B97-468F-8876-75FF3AD4A03E}" dt="2020-11-17T13:54:40.905" v="88" actId="14100"/>
          <ac:picMkLst>
            <pc:docMk/>
            <pc:sldMk cId="1561555435" sldId="260"/>
            <ac:picMk id="11" creationId="{5D1358AC-F7C4-4308-92CC-FAC3DC25FFE4}"/>
          </ac:picMkLst>
        </pc:picChg>
      </pc:sldChg>
      <pc:sldChg chg="addSp modSp mod">
        <pc:chgData name="Nethra Sambamoorthi" userId="5d484f1a6d98d63a" providerId="LiveId" clId="{49F396D8-9B97-468F-8876-75FF3AD4A03E}" dt="2020-11-17T14:41:09.565" v="97" actId="1076"/>
        <pc:sldMkLst>
          <pc:docMk/>
          <pc:sldMk cId="874251566" sldId="261"/>
        </pc:sldMkLst>
        <pc:spChg chg="add mod">
          <ac:chgData name="Nethra Sambamoorthi" userId="5d484f1a6d98d63a" providerId="LiveId" clId="{49F396D8-9B97-468F-8876-75FF3AD4A03E}" dt="2020-11-17T14:41:09.565" v="97" actId="1076"/>
          <ac:spMkLst>
            <pc:docMk/>
            <pc:sldMk cId="874251566" sldId="261"/>
            <ac:spMk id="3" creationId="{C8E853AF-DCDB-43FC-AFFE-5CEDD52C786F}"/>
          </ac:spMkLst>
        </pc:spChg>
        <pc:spChg chg="mod">
          <ac:chgData name="Nethra Sambamoorthi" userId="5d484f1a6d98d63a" providerId="LiveId" clId="{49F396D8-9B97-468F-8876-75FF3AD4A03E}" dt="2020-11-17T14:37:57.516" v="89" actId="1076"/>
          <ac:spMkLst>
            <pc:docMk/>
            <pc:sldMk cId="874251566" sldId="261"/>
            <ac:spMk id="10" creationId="{7D30E12F-2FF3-4623-9D3F-A7192331F20F}"/>
          </ac:spMkLst>
        </pc:spChg>
      </pc:sldChg>
      <pc:sldChg chg="modSp mod">
        <pc:chgData name="Nethra Sambamoorthi" userId="5d484f1a6d98d63a" providerId="LiveId" clId="{49F396D8-9B97-468F-8876-75FF3AD4A03E}" dt="2020-11-17T13:51:32.284" v="85" actId="207"/>
        <pc:sldMkLst>
          <pc:docMk/>
          <pc:sldMk cId="3444335969" sldId="263"/>
        </pc:sldMkLst>
        <pc:spChg chg="mod">
          <ac:chgData name="Nethra Sambamoorthi" userId="5d484f1a6d98d63a" providerId="LiveId" clId="{49F396D8-9B97-468F-8876-75FF3AD4A03E}" dt="2020-11-17T13:51:32.284" v="85" actId="207"/>
          <ac:spMkLst>
            <pc:docMk/>
            <pc:sldMk cId="3444335969" sldId="263"/>
            <ac:spMk id="3" creationId="{A356E9EA-C855-43A2-8E1B-E393D3580BDB}"/>
          </ac:spMkLst>
        </pc:spChg>
      </pc:sldChg>
    </pc:docChg>
  </pc:docChgLst>
  <pc:docChgLst>
    <pc:chgData name="Nethra Sambamoorthi" userId="5d484f1a6d98d63a" providerId="LiveId" clId="{1EC24692-2358-4885-98F9-3B4061E7D433}"/>
    <pc:docChg chg="custSel modSld">
      <pc:chgData name="Nethra Sambamoorthi" userId="5d484f1a6d98d63a" providerId="LiveId" clId="{1EC24692-2358-4885-98F9-3B4061E7D433}" dt="2020-11-17T21:26:34.385" v="114" actId="20577"/>
      <pc:docMkLst>
        <pc:docMk/>
      </pc:docMkLst>
      <pc:sldChg chg="addSp delSp modSp mod">
        <pc:chgData name="Nethra Sambamoorthi" userId="5d484f1a6d98d63a" providerId="LiveId" clId="{1EC24692-2358-4885-98F9-3B4061E7D433}" dt="2020-11-17T21:26:34.385" v="114" actId="20577"/>
        <pc:sldMkLst>
          <pc:docMk/>
          <pc:sldMk cId="3340423361" sldId="274"/>
        </pc:sldMkLst>
        <pc:spChg chg="add mod">
          <ac:chgData name="Nethra Sambamoorthi" userId="5d484f1a6d98d63a" providerId="LiveId" clId="{1EC24692-2358-4885-98F9-3B4061E7D433}" dt="2020-11-17T21:20:44.101" v="29" actId="1076"/>
          <ac:spMkLst>
            <pc:docMk/>
            <pc:sldMk cId="3340423361" sldId="274"/>
            <ac:spMk id="2" creationId="{E4675DB9-8357-4CD7-B18A-99EFC685285D}"/>
          </ac:spMkLst>
        </pc:spChg>
        <pc:spChg chg="add del mod">
          <ac:chgData name="Nethra Sambamoorthi" userId="5d484f1a6d98d63a" providerId="LiveId" clId="{1EC24692-2358-4885-98F9-3B4061E7D433}" dt="2020-11-17T21:22:07.882" v="44" actId="478"/>
          <ac:spMkLst>
            <pc:docMk/>
            <pc:sldMk cId="3340423361" sldId="274"/>
            <ac:spMk id="3" creationId="{BA546013-62A9-474C-9779-C0C6348EB367}"/>
          </ac:spMkLst>
        </pc:spChg>
        <pc:spChg chg="mod">
          <ac:chgData name="Nethra Sambamoorthi" userId="5d484f1a6d98d63a" providerId="LiveId" clId="{1EC24692-2358-4885-98F9-3B4061E7D433}" dt="2020-11-17T21:20:40.855" v="28" actId="1076"/>
          <ac:spMkLst>
            <pc:docMk/>
            <pc:sldMk cId="3340423361" sldId="274"/>
            <ac:spMk id="5" creationId="{CE902738-4FD2-4CFB-9B79-347D47373F0C}"/>
          </ac:spMkLst>
        </pc:spChg>
        <pc:spChg chg="mod">
          <ac:chgData name="Nethra Sambamoorthi" userId="5d484f1a6d98d63a" providerId="LiveId" clId="{1EC24692-2358-4885-98F9-3B4061E7D433}" dt="2020-11-17T21:26:34.385" v="114" actId="20577"/>
          <ac:spMkLst>
            <pc:docMk/>
            <pc:sldMk cId="3340423361" sldId="274"/>
            <ac:spMk id="7" creationId="{50AACF2F-29A4-48F0-BB51-1A7117A672C1}"/>
          </ac:spMkLst>
        </pc:spChg>
        <pc:spChg chg="mod">
          <ac:chgData name="Nethra Sambamoorthi" userId="5d484f1a6d98d63a" providerId="LiveId" clId="{1EC24692-2358-4885-98F9-3B4061E7D433}" dt="2020-11-17T21:26:21.827" v="96" actId="208"/>
          <ac:spMkLst>
            <pc:docMk/>
            <pc:sldMk cId="3340423361" sldId="274"/>
            <ac:spMk id="10" creationId="{CC9C4B33-CDDE-43DA-8513-6D472DAF451F}"/>
          </ac:spMkLst>
        </pc:spChg>
        <pc:spChg chg="add mod">
          <ac:chgData name="Nethra Sambamoorthi" userId="5d484f1a6d98d63a" providerId="LiveId" clId="{1EC24692-2358-4885-98F9-3B4061E7D433}" dt="2020-11-17T21:25:44.089" v="95" actId="13822"/>
          <ac:spMkLst>
            <pc:docMk/>
            <pc:sldMk cId="3340423361" sldId="274"/>
            <ac:spMk id="12" creationId="{6EEEB9E0-CB24-487C-B1F4-96487A8569A4}"/>
          </ac:spMkLst>
        </pc:spChg>
        <pc:cxnChg chg="add mod">
          <ac:chgData name="Nethra Sambamoorthi" userId="5d484f1a6d98d63a" providerId="LiveId" clId="{1EC24692-2358-4885-98F9-3B4061E7D433}" dt="2020-11-17T21:22:40.617" v="47" actId="693"/>
          <ac:cxnSpMkLst>
            <pc:docMk/>
            <pc:sldMk cId="3340423361" sldId="274"/>
            <ac:cxnSpMk id="6" creationId="{DD343D1F-72E0-442A-BB87-E55734280AF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4697-1F9A-4DED-B7EE-16EC0BA77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E6566-DDF4-475D-8800-F4C921898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EF9D-971B-4811-904C-B503BF2B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D8CF-21DF-43BE-AD25-CEB2646277D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470AC-AD2E-419E-99DA-26E56C0E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B8E48-F00D-4D18-90D7-4CF3AAA9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EC34-C7A9-4937-B869-FF7A57DF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B00D-CA21-4DC6-8985-28469B63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E796C-9201-47A3-B047-CEBF5F1D2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95E63-9049-4A4B-B0C5-F4880D4C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D8CF-21DF-43BE-AD25-CEB2646277D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03D2A-B9BC-493C-8027-D5FC687E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24B51-58FA-4F63-BEB8-08AD1546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EC34-C7A9-4937-B869-FF7A57DF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04A41-4117-401B-9103-BA454E4EA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51AA9-8115-4A16-9A59-8AF67850A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3DF50-ED0C-4436-8A42-56F67C00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D8CF-21DF-43BE-AD25-CEB2646277D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81375-5298-4D0C-8610-608AE50D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45EB-6330-4BE5-A34E-4014C402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EC34-C7A9-4937-B869-FF7A57DF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7198-8015-436E-9B29-E9C6444A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B63F3-854B-467D-90C4-0589DD705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708DA-1113-498D-8484-7CA79B97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D8CF-21DF-43BE-AD25-CEB2646277D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8266-59B9-4D0C-BA99-2548EB11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6D305-FD2F-430E-BD8A-60686E76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EC34-C7A9-4937-B869-FF7A57DF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9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D051-830A-43C8-A2F0-58B96B35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F440D-9B56-47A6-B4EA-EB1C9FF69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D4CA0-557C-4D1D-941E-EB4E6AE8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D8CF-21DF-43BE-AD25-CEB2646277D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FE4E2-41E9-4B96-873B-8CDA7798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3C9A6-7307-4C06-AA26-0365D271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EC34-C7A9-4937-B869-FF7A57DF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6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410-A913-43CA-BF11-E5891484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513BE-64EB-4DC5-B51F-EAC3363A6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E8DDC-9765-439D-8797-87161F903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1A42D-E909-45D3-A6C9-276E5985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D8CF-21DF-43BE-AD25-CEB2646277D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87227-F8FB-460E-82DF-6FDD59A5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FAB57-385C-447E-8368-E2020FDD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EC34-C7A9-4937-B869-FF7A57DF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5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7F5E-DC90-4BA3-9EB6-1A16532D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33850-5CBB-4A46-9BD5-7A994574F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D9A7F-51A5-4F04-9B28-82FD66AE5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3B728-0432-42FD-8E9B-B4AEC3D13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0B14C-F6C8-4CEF-8D60-B8FBDB98B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382AF-F2F1-4136-B4DD-A471F0A9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D8CF-21DF-43BE-AD25-CEB2646277D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1AD17-CBC0-48CB-8A0A-76487EA9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440F5-8B43-403E-AB88-24F12E3E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EC34-C7A9-4937-B869-FF7A57DF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8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F232-2D46-4EDB-8A99-8E876C01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0E6C9-17B2-4D54-8971-9CD76363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D8CF-21DF-43BE-AD25-CEB2646277D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4BDA6-1947-4B9C-A4EB-B5915910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A3F2F-CCB7-43D5-929D-C8A37EB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EC34-C7A9-4937-B869-FF7A57DF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7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E596F-52D8-41E2-8FA8-E44468DF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D8CF-21DF-43BE-AD25-CEB2646277D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DCD0B-F099-47EE-8681-CA6FDE57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24F1D-984C-4993-A8A3-E743670A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EC34-C7A9-4937-B869-FF7A57DF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0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16AB-B324-4B24-9C72-D78412FA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E11FC-E52E-4C89-AA7D-327619508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7AD70-88BA-431A-B0CE-D2296E1DD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4FA1B-2F03-464D-B4B3-22EDE100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D8CF-21DF-43BE-AD25-CEB2646277D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1293E-4BE7-423E-872F-FC4889F5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6E36D-0F5E-4E1D-ACB1-DED836BE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EC34-C7A9-4937-B869-FF7A57DF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3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F92B-3687-404C-9D8D-92A88CF3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D96B2-25AE-4EB5-85A1-1D21C770D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6CAB3-46B0-431C-83B4-DE4B37C68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5AA13-20F6-49EC-A67E-8A24F3B0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D8CF-21DF-43BE-AD25-CEB2646277D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37B1E-0E60-4767-AF83-2DD94564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29CF1-F28A-4C23-9359-39C83496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EC34-C7A9-4937-B869-FF7A57DF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6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D898A-039B-455D-9683-48AD3E1AA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706C1-3152-4DD0-88B4-7590AD433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9887-55DE-48A5-BDAB-939256BF6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8D8CF-21DF-43BE-AD25-CEB2646277D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FA528-95B4-49C1-AF1B-02B832222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36181-1038-4035-9931-D548FBA2B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BEC34-C7A9-4937-B869-FF7A57DF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6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towardsdatascience.com%2Ftrain-test-split-and-cross-validation-in-python-80b61beca4b6&amp;psig=AOvVaw117B5xpe83rdhcbfWW6cRy&amp;ust=1605700887330000&amp;source=images&amp;cd=vfe&amp;ved=2ahUKEwiVwKeJxIntAhUHD98KHen4C10Qr4kDegUIARCrAQ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en.wikipedia.org/wiki/Algorithm" TargetMode="External"/><Relationship Id="rId7" Type="http://schemas.openxmlformats.org/officeDocument/2006/relationships/hyperlink" Target="http://rasbt.github.io/mlxtend/user_guide/evaluate/bias_variance_decomp/" TargetMode="External"/><Relationship Id="rId2" Type="http://schemas.openxmlformats.org/officeDocument/2006/relationships/hyperlink" Target="https://en.wikipedia.org/wiki/Bias_of_an_estimato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Overfitting" TargetMode="External"/><Relationship Id="rId5" Type="http://schemas.openxmlformats.org/officeDocument/2006/relationships/hyperlink" Target="https://en.wikipedia.org/wiki/Noise_(signal_processing)" TargetMode="External"/><Relationship Id="rId4" Type="http://schemas.openxmlformats.org/officeDocument/2006/relationships/hyperlink" Target="https://en.wikipedia.org/wiki/Varianc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FF98-747F-494A-BC8F-7C21736AC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Machine Learning Foundations – Session 4 of 8 Part Series on Deep Learning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60274-9204-4AAD-9D16-D7D5FD074D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Nethra Sambamoorthi, Ph.D</a:t>
            </a:r>
          </a:p>
          <a:p>
            <a:r>
              <a:rPr lang="en-US"/>
              <a:t>Institute of Analytics USA ™</a:t>
            </a:r>
          </a:p>
          <a:p>
            <a:r>
              <a:rPr lang="en-US"/>
              <a:t>NOV 17, 2020</a:t>
            </a:r>
          </a:p>
        </p:txBody>
      </p:sp>
    </p:spTree>
    <p:extLst>
      <p:ext uri="{BB962C8B-B14F-4D97-AF65-F5344CB8AC3E}">
        <p14:creationId xmlns:p14="http://schemas.microsoft.com/office/powerpoint/2010/main" val="66291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62A-6AD4-4476-9CBD-5FB738BEBD97}"/>
              </a:ext>
            </a:extLst>
          </p:cNvPr>
          <p:cNvSpPr txBox="1">
            <a:spLocks/>
          </p:cNvSpPr>
          <p:nvPr/>
        </p:nvSpPr>
        <p:spPr>
          <a:xfrm>
            <a:off x="2602323" y="2505670"/>
            <a:ext cx="5286346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Predicting Traffic Jam</a:t>
            </a:r>
          </a:p>
        </p:txBody>
      </p:sp>
    </p:spTree>
    <p:extLst>
      <p:ext uri="{BB962C8B-B14F-4D97-AF65-F5344CB8AC3E}">
        <p14:creationId xmlns:p14="http://schemas.microsoft.com/office/powerpoint/2010/main" val="123300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The &quot;traffic jam&quot; problem solved - Mobycon">
            <a:extLst>
              <a:ext uri="{FF2B5EF4-FFF2-40B4-BE49-F238E27FC236}">
                <a16:creationId xmlns:a16="http://schemas.microsoft.com/office/drawing/2014/main" id="{12EE0D8C-BC91-4C17-B4D1-7D1B2D18BD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5968"/>
          <a:stretch/>
        </p:blipFill>
        <p:spPr bwMode="auto">
          <a:xfrm>
            <a:off x="741023" y="731673"/>
            <a:ext cx="8621342" cy="539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15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03F3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05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 driving down a busy highway&#10;&#10;Description automatically generated">
            <a:extLst>
              <a:ext uri="{FF2B5EF4-FFF2-40B4-BE49-F238E27FC236}">
                <a16:creationId xmlns:a16="http://schemas.microsoft.com/office/drawing/2014/main" id="{CF87EE90-20FB-4CCA-B823-5D528AA16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93" y="517792"/>
            <a:ext cx="11056688" cy="59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62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ew of a city street filled with lots of traffic&#10;&#10;Description automatically generated">
            <a:extLst>
              <a:ext uri="{FF2B5EF4-FFF2-40B4-BE49-F238E27FC236}">
                <a16:creationId xmlns:a16="http://schemas.microsoft.com/office/drawing/2014/main" id="{8C808789-6B21-4F95-8BDA-AD11366DF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10" y="0"/>
            <a:ext cx="10829580" cy="693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25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in a car&#10;&#10;Description automatically generated">
            <a:extLst>
              <a:ext uri="{FF2B5EF4-FFF2-40B4-BE49-F238E27FC236}">
                <a16:creationId xmlns:a16="http://schemas.microsoft.com/office/drawing/2014/main" id="{8262D5A2-4CC3-4F3B-A0DE-E984E06AF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44" y="500624"/>
            <a:ext cx="10797148" cy="582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8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32FB-2EBC-4234-ADBB-BDD76F93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20" y="65576"/>
            <a:ext cx="5286346" cy="923330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/>
              <a:t>Predicting Traffic Jam</a:t>
            </a:r>
          </a:p>
        </p:txBody>
      </p:sp>
      <p:pic>
        <p:nvPicPr>
          <p:cNvPr id="5" name="Picture 4" descr="A car driving down a busy highway&#10;&#10;Description automatically generated">
            <a:extLst>
              <a:ext uri="{FF2B5EF4-FFF2-40B4-BE49-F238E27FC236}">
                <a16:creationId xmlns:a16="http://schemas.microsoft.com/office/drawing/2014/main" id="{69033795-1631-4442-8C75-0D8440ADD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19" y="1898049"/>
            <a:ext cx="2968547" cy="160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4E7AB7-DD0F-4BE7-BEDF-B886540AB03B}"/>
              </a:ext>
            </a:extLst>
          </p:cNvPr>
          <p:cNvSpPr txBox="1"/>
          <p:nvPr/>
        </p:nvSpPr>
        <p:spPr>
          <a:xfrm>
            <a:off x="3099911" y="930659"/>
            <a:ext cx="2968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Left traffic is jam ~5 MPH; right is moving normally; 55 mph</a:t>
            </a:r>
          </a:p>
        </p:txBody>
      </p:sp>
      <p:pic>
        <p:nvPicPr>
          <p:cNvPr id="10" name="Picture 9" descr="A view of a city street filled with lots of traffic&#10;&#10;Description automatically generated">
            <a:extLst>
              <a:ext uri="{FF2B5EF4-FFF2-40B4-BE49-F238E27FC236}">
                <a16:creationId xmlns:a16="http://schemas.microsoft.com/office/drawing/2014/main" id="{61F20A9C-3A8A-494F-BBDC-EC45EA10D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458" y="1799235"/>
            <a:ext cx="2721168" cy="1743075"/>
          </a:xfrm>
          <a:prstGeom prst="rect">
            <a:avLst/>
          </a:prstGeom>
        </p:spPr>
      </p:pic>
      <p:pic>
        <p:nvPicPr>
          <p:cNvPr id="12" name="Picture 11" descr="A group of people in a car&#10;&#10;Description automatically generated">
            <a:extLst>
              <a:ext uri="{FF2B5EF4-FFF2-40B4-BE49-F238E27FC236}">
                <a16:creationId xmlns:a16="http://schemas.microsoft.com/office/drawing/2014/main" id="{82513569-B3F8-4BDF-9FBA-A3D1FCFBD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028" y="1799234"/>
            <a:ext cx="3258269" cy="17563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C48DA2-1CF3-4834-8740-B8070781635C}"/>
              </a:ext>
            </a:extLst>
          </p:cNvPr>
          <p:cNvSpPr txBox="1"/>
          <p:nvPr/>
        </p:nvSpPr>
        <p:spPr>
          <a:xfrm>
            <a:off x="6096000" y="1073903"/>
            <a:ext cx="2968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Traffic 0 mph; stuck; cars not moving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1D40BB-E128-4D26-B5CC-6DD09B880B3C}"/>
              </a:ext>
            </a:extLst>
          </p:cNvPr>
          <p:cNvSpPr txBox="1"/>
          <p:nvPr/>
        </p:nvSpPr>
        <p:spPr>
          <a:xfrm>
            <a:off x="9064547" y="99663"/>
            <a:ext cx="3251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People left the cars (probably not everybody, but those who have drivers and walking to a near by train station possibly or those whose destinations are near by</a:t>
            </a:r>
          </a:p>
        </p:txBody>
      </p:sp>
      <p:pic>
        <p:nvPicPr>
          <p:cNvPr id="1026" name="Picture 2" descr="The &quot;traffic jam&quot; problem solved - Mobycon">
            <a:extLst>
              <a:ext uri="{FF2B5EF4-FFF2-40B4-BE49-F238E27FC236}">
                <a16:creationId xmlns:a16="http://schemas.microsoft.com/office/drawing/2014/main" id="{4E035FB9-7990-42F7-BFA7-EB77D8016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75" y="1795742"/>
            <a:ext cx="2619853" cy="174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F983C99-3ED5-46AC-AA96-99F70849F543}"/>
              </a:ext>
            </a:extLst>
          </p:cNvPr>
          <p:cNvSpPr txBox="1"/>
          <p:nvPr/>
        </p:nvSpPr>
        <p:spPr>
          <a:xfrm>
            <a:off x="829309" y="1236781"/>
            <a:ext cx="188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 traffic jam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BCF8B2-440A-49E4-A065-A7EC89A39D9F}"/>
              </a:ext>
            </a:extLst>
          </p:cNvPr>
          <p:cNvSpPr txBox="1"/>
          <p:nvPr/>
        </p:nvSpPr>
        <p:spPr>
          <a:xfrm>
            <a:off x="829309" y="3648906"/>
            <a:ext cx="108813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If (rate of change of distance(</a:t>
            </a:r>
            <a:r>
              <a:rPr lang="en-US" sz="2400" err="1"/>
              <a:t>rdis</a:t>
            </a:r>
            <a:r>
              <a:rPr lang="en-US" sz="2400"/>
              <a:t>) calculated from (LAT_LONG) previously sample place to current place (LAT_LONG) changes in the last 10 seconds results in &gt;55 and mph in a 55 mile zone (recent knowledge), </a:t>
            </a:r>
            <a:r>
              <a:rPr lang="en-US" sz="2400" err="1"/>
              <a:t>tJam</a:t>
            </a:r>
            <a:r>
              <a:rPr lang="en-US" sz="2400"/>
              <a:t>=FALSE, elseif {  </a:t>
            </a:r>
            <a:r>
              <a:rPr lang="en-US" sz="2400" err="1"/>
              <a:t>rdis</a:t>
            </a:r>
            <a:r>
              <a:rPr lang="en-US" sz="2400"/>
              <a:t> 40, zone =55) traffic =ORANGE, elseif { </a:t>
            </a:r>
            <a:r>
              <a:rPr lang="en-US" sz="2400" err="1"/>
              <a:t>rdis</a:t>
            </a:r>
            <a:r>
              <a:rPr lang="en-US" sz="2400"/>
              <a:t>=1-20, zone=55} traffic=red, elseif {</a:t>
            </a:r>
            <a:r>
              <a:rPr lang="en-US" sz="2400" err="1"/>
              <a:t>rdis</a:t>
            </a:r>
            <a:r>
              <a:rPr lang="en-US" sz="2400"/>
              <a:t>=0, zone=55} Expressway=</a:t>
            </a:r>
            <a:r>
              <a:rPr lang="en-US" sz="2400" err="1"/>
              <a:t>ParkingLOT</a:t>
            </a:r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4F1ADC-FC4F-451A-8F27-D5C1CA2D45C0}"/>
              </a:ext>
            </a:extLst>
          </p:cNvPr>
          <p:cNvSpPr/>
          <p:nvPr/>
        </p:nvSpPr>
        <p:spPr>
          <a:xfrm>
            <a:off x="991517" y="5623836"/>
            <a:ext cx="10881324" cy="1179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Continuously updating algorithm around the world, as long as they have prior knowledge of the road speed, which itself is a  knowledge Google could have gained, by simply studying the long-term trend in knowledge of data</a:t>
            </a:r>
          </a:p>
        </p:txBody>
      </p:sp>
    </p:spTree>
    <p:extLst>
      <p:ext uri="{BB962C8B-B14F-4D97-AF65-F5344CB8AC3E}">
        <p14:creationId xmlns:p14="http://schemas.microsoft.com/office/powerpoint/2010/main" val="1689222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2921-9F45-4273-9651-BA995B21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Four Essential Principles for Developing ML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815E-5E76-4AF2-9C92-60111D706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357"/>
            <a:ext cx="10515600" cy="3984606"/>
          </a:xfrm>
        </p:spPr>
        <p:txBody>
          <a:bodyPr/>
          <a:lstStyle/>
          <a:p>
            <a:r>
              <a:rPr lang="en-US"/>
              <a:t>Every ML algorithm requires </a:t>
            </a:r>
          </a:p>
          <a:p>
            <a:pPr lvl="1"/>
            <a:r>
              <a:rPr lang="en-US"/>
              <a:t>Feature engineering to make algorithm easily achieve its goals in reduce the loss in prediction</a:t>
            </a:r>
          </a:p>
          <a:p>
            <a:pPr lvl="1"/>
            <a:r>
              <a:rPr lang="en-US"/>
              <a:t>Train/Validate/Test</a:t>
            </a:r>
          </a:p>
          <a:p>
            <a:pPr lvl="1"/>
            <a:r>
              <a:rPr lang="en-US"/>
              <a:t>Use principles of Bias-variance trade off to figure out the model, using training/validate/test sample split ideas as well as CROSS-Validation methods</a:t>
            </a:r>
          </a:p>
          <a:p>
            <a:pPr lvl="1"/>
            <a:r>
              <a:rPr lang="en-US"/>
              <a:t>Use principles of parsimony of parameters via penalized loss functions such as L1 and L2 penalty methods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8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44304-5F94-4057-812F-73C4D2C9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5" y="618681"/>
            <a:ext cx="2855697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Feature Engineering</a:t>
            </a:r>
          </a:p>
        </p:txBody>
      </p:sp>
      <p:sp>
        <p:nvSpPr>
          <p:cNvPr id="5125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Train/Test Split and Cross Validation in Python | by Adi Bronshtein |  Towards Data Science">
            <a:extLst>
              <a:ext uri="{FF2B5EF4-FFF2-40B4-BE49-F238E27FC236}">
                <a16:creationId xmlns:a16="http://schemas.microsoft.com/office/drawing/2014/main" id="{86E265A1-60CC-4988-A65C-EFD34C79B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2" r="15075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30E12F-2FF3-4623-9D3F-A7192331F20F}"/>
              </a:ext>
            </a:extLst>
          </p:cNvPr>
          <p:cNvSpPr txBox="1"/>
          <p:nvPr/>
        </p:nvSpPr>
        <p:spPr>
          <a:xfrm>
            <a:off x="3586800" y="5581626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 tooltip="Train/Test Split and Cross Validation in Python | by Adi Bronshtein |  Towards Data Science"/>
              </a:rPr>
              <a:t>towardsdatascience.com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E853AF-DCDB-43FC-AFFE-5CEDD52C786F}"/>
              </a:ext>
            </a:extLst>
          </p:cNvPr>
          <p:cNvSpPr/>
          <p:nvPr/>
        </p:nvSpPr>
        <p:spPr>
          <a:xfrm>
            <a:off x="3302591" y="3231776"/>
            <a:ext cx="1013011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1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902738-4FD2-4CFB-9B79-347D47373F0C}"/>
              </a:ext>
            </a:extLst>
          </p:cNvPr>
          <p:cNvSpPr txBox="1"/>
          <p:nvPr/>
        </p:nvSpPr>
        <p:spPr>
          <a:xfrm>
            <a:off x="6011669" y="1876952"/>
            <a:ext cx="60978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>
                <a:hlinkClick r:id="rId2" tooltip="Bias of an estimator"/>
              </a:rPr>
              <a:t>bias error</a:t>
            </a:r>
            <a:r>
              <a:rPr lang="en-US" dirty="0"/>
              <a:t> is an error from erroneous assumptions in the learning </a:t>
            </a:r>
            <a:r>
              <a:rPr lang="en-US" dirty="0">
                <a:hlinkClick r:id="rId3" tooltip="Algorithm"/>
              </a:rPr>
              <a:t>algorithm</a:t>
            </a:r>
            <a:r>
              <a:rPr lang="en-US" dirty="0"/>
              <a:t>. High bias can cause an algorithm to miss the relevant relations between features and target outputs (underfitting).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>
                <a:hlinkClick r:id="rId4" tooltip="Variance"/>
              </a:rPr>
              <a:t>variance</a:t>
            </a:r>
            <a:r>
              <a:rPr lang="en-US" dirty="0"/>
              <a:t> is an error from sensitivity to small fluctuations in the training set. High variance can cause an algorithm to model the random </a:t>
            </a:r>
            <a:r>
              <a:rPr lang="en-US" dirty="0">
                <a:hlinkClick r:id="rId5" tooltip="Noise (signal processing)"/>
              </a:rPr>
              <a:t>noise</a:t>
            </a:r>
            <a:r>
              <a:rPr lang="en-US" dirty="0"/>
              <a:t> in the training data, rather than the intended outputs (</a:t>
            </a:r>
            <a:r>
              <a:rPr lang="en-US" dirty="0">
                <a:hlinkClick r:id="rId6" tooltip="Overfitting"/>
              </a:rPr>
              <a:t>overfitting</a:t>
            </a:r>
            <a:r>
              <a:rPr lang="en-US" dirty="0"/>
              <a:t>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ACF2F-29A4-48F0-BB51-1A7117A672C1}"/>
              </a:ext>
            </a:extLst>
          </p:cNvPr>
          <p:cNvSpPr txBox="1"/>
          <p:nvPr/>
        </p:nvSpPr>
        <p:spPr>
          <a:xfrm>
            <a:off x="5740969" y="5727194"/>
            <a:ext cx="6097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http://rasbt.github.io/mlxtend/user_guide/evaluate/bias_variance_decomp/</a:t>
            </a:r>
            <a:r>
              <a:rPr lang="en-US" dirty="0"/>
              <a:t> - computations bias vs. variance for a given data set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80ACC65-EFA8-43D5-895D-C5B6446871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1" y="2045679"/>
            <a:ext cx="5651653" cy="35873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9C4B33-CDDE-43DA-8513-6D472DAF451F}"/>
              </a:ext>
            </a:extLst>
          </p:cNvPr>
          <p:cNvSpPr txBox="1"/>
          <p:nvPr/>
        </p:nvSpPr>
        <p:spPr>
          <a:xfrm>
            <a:off x="3244664" y="5932396"/>
            <a:ext cx="12779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ds100.org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613DE4-E7AD-4C3A-BC70-3A95103F663F}"/>
              </a:ext>
            </a:extLst>
          </p:cNvPr>
          <p:cNvSpPr txBox="1"/>
          <p:nvPr/>
        </p:nvSpPr>
        <p:spPr>
          <a:xfrm>
            <a:off x="421395" y="484475"/>
            <a:ext cx="11049918" cy="1077218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Bias Variance Trade off along with Cross-Validation is the Gold Standard for Identifying the Best Model for a Given Dataset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675DB9-8357-4CD7-B18A-99EFC685285D}"/>
              </a:ext>
            </a:extLst>
          </p:cNvPr>
          <p:cNvSpPr txBox="1"/>
          <p:nvPr/>
        </p:nvSpPr>
        <p:spPr>
          <a:xfrm>
            <a:off x="10288312" y="4279394"/>
            <a:ext cx="155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wikipedia.org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343D1F-72E0-442A-BB87-E55734280AFE}"/>
              </a:ext>
            </a:extLst>
          </p:cNvPr>
          <p:cNvCxnSpPr/>
          <p:nvPr/>
        </p:nvCxnSpPr>
        <p:spPr>
          <a:xfrm>
            <a:off x="2833007" y="5200650"/>
            <a:ext cx="751114" cy="0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6EEEB9E0-CB24-487C-B1F4-96487A8569A4}"/>
              </a:ext>
            </a:extLst>
          </p:cNvPr>
          <p:cNvSpPr/>
          <p:nvPr/>
        </p:nvSpPr>
        <p:spPr>
          <a:xfrm>
            <a:off x="5740969" y="4640488"/>
            <a:ext cx="1777093" cy="761499"/>
          </a:xfrm>
          <a:prstGeom prst="callout2">
            <a:avLst>
              <a:gd name="adj1" fmla="val 49842"/>
              <a:gd name="adj2" fmla="val -63"/>
              <a:gd name="adj3" fmla="val 18750"/>
              <a:gd name="adj4" fmla="val -16667"/>
              <a:gd name="adj5" fmla="val 72183"/>
              <a:gd name="adj6" fmla="val -139501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Optimal range of complexity</a:t>
            </a:r>
          </a:p>
        </p:txBody>
      </p:sp>
    </p:spTree>
    <p:extLst>
      <p:ext uri="{BB962C8B-B14F-4D97-AF65-F5344CB8AC3E}">
        <p14:creationId xmlns:p14="http://schemas.microsoft.com/office/powerpoint/2010/main" val="3340423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4CFD-DD99-4745-89E0-DB33A1DC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Train, Validate, Test</a:t>
            </a:r>
          </a:p>
        </p:txBody>
      </p:sp>
      <p:pic>
        <p:nvPicPr>
          <p:cNvPr id="3074" name="Picture 2" descr="Train/Test Split and Cross Validation in Python | by Adi Bronshtein |  Towards Data Science">
            <a:extLst>
              <a:ext uri="{FF2B5EF4-FFF2-40B4-BE49-F238E27FC236}">
                <a16:creationId xmlns:a16="http://schemas.microsoft.com/office/drawing/2014/main" id="{7BAE0FCF-CE36-476E-BF9C-160CDE8C96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9" y="1455697"/>
            <a:ext cx="6388531" cy="331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37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A143-ECB6-424A-A606-01C6FB42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9AC1B-BB6C-40AF-96B8-25A3B19F8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mathematics and computer science, an algorithm is, 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 finite sequence of computational steps, typically to solve a class of problems or to perform a computation.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 winning algorithm reduces the number of steps, reduces the space required to store intermediate results, and reduces the computation time</a:t>
            </a:r>
          </a:p>
        </p:txBody>
      </p:sp>
    </p:spTree>
    <p:extLst>
      <p:ext uri="{BB962C8B-B14F-4D97-AF65-F5344CB8AC3E}">
        <p14:creationId xmlns:p14="http://schemas.microsoft.com/office/powerpoint/2010/main" val="2994874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B037F6-818B-4053-986C-C76AC6F41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3" y="2478796"/>
            <a:ext cx="11909233" cy="1580519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/>
              <a:t>One More Tool in Machine Learning Methods: Use principles of parsimony of parameters via penalized loss functions such as L1 and L2 penalty methods</a:t>
            </a:r>
          </a:p>
        </p:txBody>
      </p:sp>
    </p:spTree>
    <p:extLst>
      <p:ext uri="{BB962C8B-B14F-4D97-AF65-F5344CB8AC3E}">
        <p14:creationId xmlns:p14="http://schemas.microsoft.com/office/powerpoint/2010/main" val="1112500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9CE5-4005-4A9E-AD1B-9778A07F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function for regression type problems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0B5263-AE46-418A-8DBA-524D14259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130" y="1274120"/>
            <a:ext cx="7647740" cy="544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61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8A03FA-F2A4-459A-B2FE-DC655BE33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96" y="0"/>
            <a:ext cx="9472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4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4155-5D26-4578-9198-AE821D82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E9EA-C855-43A2-8E1B-E393D3580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Ordering a collection of N numbers using only N+1 memory registers</a:t>
            </a:r>
          </a:p>
          <a:p>
            <a:r>
              <a:rPr lang="en-US"/>
              <a:t>Nearest neighbor clustering using k-means</a:t>
            </a:r>
          </a:p>
          <a:p>
            <a:r>
              <a:rPr lang="en-US"/>
              <a:t>Page rank</a:t>
            </a:r>
          </a:p>
          <a:p>
            <a:r>
              <a:rPr lang="en-US"/>
              <a:t>Statistical algorithms</a:t>
            </a:r>
          </a:p>
          <a:p>
            <a:r>
              <a:rPr lang="en-US"/>
              <a:t>When we make statistical algorithms machine learnable, we call it machine learning algorithms – because the volume of data are huge or because data are machine readable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3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Learning Algorithms</a:t>
            </a:r>
            <a:br>
              <a:rPr lang="en-US"/>
            </a:br>
            <a:r>
              <a:rPr lang="en-US" sz="2400"/>
              <a:t>It is all about what is emerging from randomness. The patterns are of different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93087" cy="2999763"/>
          </a:xfrm>
        </p:spPr>
        <p:txBody>
          <a:bodyPr>
            <a:normAutofit lnSpcReduction="10000"/>
          </a:bodyPr>
          <a:lstStyle/>
          <a:p>
            <a:r>
              <a:rPr lang="en-US"/>
              <a:t>Classification – Conditional separation and grouping</a:t>
            </a:r>
          </a:p>
          <a:p>
            <a:r>
              <a:rPr lang="en-US"/>
              <a:t>Regression – Conditional Averaging and de-averaging</a:t>
            </a:r>
          </a:p>
          <a:p>
            <a:r>
              <a:rPr lang="en-US"/>
              <a:t>Association – correlation and independence</a:t>
            </a:r>
          </a:p>
          <a:p>
            <a:r>
              <a:rPr lang="en-US"/>
              <a:t>Ordering - Sequencing and randomness</a:t>
            </a:r>
          </a:p>
          <a:p>
            <a:r>
              <a:rPr lang="en-US"/>
              <a:t>Clustering – Grouping and Segmenting</a:t>
            </a:r>
          </a:p>
          <a:p>
            <a:r>
              <a:rPr lang="en-US"/>
              <a:t>Connectedness – Networking and repelling</a:t>
            </a:r>
          </a:p>
          <a:p>
            <a:pPr lvl="1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60120" y="5867400"/>
            <a:ext cx="972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The alternative hypotheses is that there is some pattern.</a:t>
            </a:r>
          </a:p>
        </p:txBody>
      </p:sp>
    </p:spTree>
    <p:extLst>
      <p:ext uri="{BB962C8B-B14F-4D97-AF65-F5344CB8AC3E}">
        <p14:creationId xmlns:p14="http://schemas.microsoft.com/office/powerpoint/2010/main" val="200039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We are likely to see more non-randomness, if our comparison bag does not include randomness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 well-defined most popular ones are</a:t>
            </a:r>
          </a:p>
          <a:p>
            <a:pPr lvl="1"/>
            <a:r>
              <a:rPr lang="en-US"/>
              <a:t>Regression</a:t>
            </a:r>
          </a:p>
          <a:p>
            <a:pPr lvl="1"/>
            <a:r>
              <a:rPr lang="en-US"/>
              <a:t>Classification</a:t>
            </a:r>
          </a:p>
          <a:p>
            <a:pPr lvl="1"/>
            <a:endParaRPr lang="en-US"/>
          </a:p>
          <a:p>
            <a:pPr marL="0" indent="0">
              <a:buNone/>
            </a:pPr>
            <a:r>
              <a:rPr lang="en-US"/>
              <a:t>Some yet to get defined well, groups of learning are</a:t>
            </a:r>
          </a:p>
          <a:p>
            <a:pPr lvl="1"/>
            <a:r>
              <a:rPr lang="en-US"/>
              <a:t>Ordering</a:t>
            </a:r>
          </a:p>
          <a:p>
            <a:pPr lvl="1"/>
            <a:r>
              <a:rPr lang="en-US"/>
              <a:t>Clustering</a:t>
            </a:r>
          </a:p>
          <a:p>
            <a:pPr lvl="1"/>
            <a:r>
              <a:rPr lang="en-US"/>
              <a:t>Association</a:t>
            </a:r>
          </a:p>
          <a:p>
            <a:pPr lvl="1"/>
            <a:r>
              <a:rPr lang="en-US"/>
              <a:t>Sequencing</a:t>
            </a:r>
          </a:p>
          <a:p>
            <a:pPr lvl="1"/>
            <a:r>
              <a:rPr lang="en-US"/>
              <a:t>Connectedness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9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learning method is well defined,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Structure is well defined – variables, relationships among atomic variables, and among errors and between atomic variables and errors</a:t>
            </a:r>
          </a:p>
          <a:p>
            <a:r>
              <a:rPr lang="en-US"/>
              <a:t>Population and samples are well defined – units and sampling design </a:t>
            </a:r>
          </a:p>
          <a:p>
            <a:r>
              <a:rPr lang="en-US"/>
              <a:t>Randomness is well defined – For totality of the sum of structure and randomness is the full bag from which samples are selected</a:t>
            </a:r>
          </a:p>
          <a:p>
            <a:r>
              <a:rPr lang="en-US"/>
              <a:t>Learning is well defined – is learning ranking, grouping, and averaging, sequencing, associating, and networking?</a:t>
            </a:r>
          </a:p>
          <a:p>
            <a:r>
              <a:rPr lang="en-US"/>
              <a:t>Sequential updating of learning is well defined – how to degrade or upgrade the weights?</a:t>
            </a:r>
          </a:p>
          <a:p>
            <a:r>
              <a:rPr lang="en-US"/>
              <a:t>Stopping rule is well defined – when do we stop before confirming the structure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8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5B28-165F-4CAA-8C01-46530D0D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637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In the world of uncertain data… algorithm development means the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D4E9C-E54D-4AA8-989D-BA5290D76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051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Data </a:t>
            </a:r>
            <a:r>
              <a:rPr lang="en-US">
                <a:solidFill>
                  <a:srgbClr val="FF0000"/>
                </a:solidFill>
              </a:rPr>
              <a:t>S</a:t>
            </a:r>
            <a:r>
              <a:rPr lang="en-US"/>
              <a:t>tructure, Data </a:t>
            </a:r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/>
              <a:t>ypes, and Data </a:t>
            </a:r>
            <a:r>
              <a:rPr lang="en-US">
                <a:solidFill>
                  <a:srgbClr val="FF0000"/>
                </a:solidFill>
              </a:rPr>
              <a:t>F</a:t>
            </a:r>
            <a:r>
              <a:rPr lang="en-US"/>
              <a:t>ormats (</a:t>
            </a:r>
            <a:r>
              <a:rPr lang="en-US">
                <a:solidFill>
                  <a:srgbClr val="FF0000"/>
                </a:solidFill>
              </a:rPr>
              <a:t>STF</a:t>
            </a:r>
            <a:r>
              <a:rPr lang="en-US"/>
              <a:t>) defines an algorithm  (Images are RGB data structure, comes in a range of integer values between 0 and 255 each plane)</a:t>
            </a:r>
          </a:p>
          <a:p>
            <a:r>
              <a:rPr lang="en-US"/>
              <a:t>Feature engineering brings the variations due to </a:t>
            </a:r>
            <a:r>
              <a:rPr lang="en-US">
                <a:solidFill>
                  <a:srgbClr val="FF0000"/>
                </a:solidFill>
              </a:rPr>
              <a:t>STF, </a:t>
            </a:r>
            <a:r>
              <a:rPr lang="en-US"/>
              <a:t> to more commonly understood or resolvable computational quantities (standardized data to 255 is what matters, and another feature is suppress all colors colors and use only gray scale – use grey scale values only) </a:t>
            </a:r>
          </a:p>
          <a:p>
            <a:r>
              <a:rPr lang="en-US"/>
              <a:t>However, once the </a:t>
            </a:r>
            <a:r>
              <a:rPr lang="en-US">
                <a:solidFill>
                  <a:srgbClr val="FF0000"/>
                </a:solidFill>
              </a:rPr>
              <a:t>STF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Feature Engineering </a:t>
            </a:r>
            <a:r>
              <a:rPr lang="en-US"/>
              <a:t>are brought to the computational standards, then it is a matter of following, again standardized way of creating structure vs. randomness resolution.</a:t>
            </a:r>
          </a:p>
          <a:p>
            <a:r>
              <a:rPr lang="en-US"/>
              <a:t>That is build one of the models – regression, classification, association, ordering, clustering, and </a:t>
            </a:r>
            <a:r>
              <a:rPr lang="en-US" err="1"/>
              <a:t>connecteness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1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5B9B-D086-48EB-9321-47A5DC32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Machine Learning 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FEC80-CC73-4278-941E-55840FC64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24" y="1476117"/>
            <a:ext cx="6566237" cy="50167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7D0822-7EE2-40B2-9100-D39A8508B197}"/>
              </a:ext>
            </a:extLst>
          </p:cNvPr>
          <p:cNvSpPr txBox="1"/>
          <p:nvPr/>
        </p:nvSpPr>
        <p:spPr>
          <a:xfrm>
            <a:off x="5903615" y="6169709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https://youtu.be/_Z9TRANg4c0?list=PLOU2XLYxmsII9mzQ-Xxug4l2o04JBrkLV&amp;t=132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78553B-FAD5-45F8-A205-04F7738201BC}"/>
              </a:ext>
            </a:extLst>
          </p:cNvPr>
          <p:cNvSpPr txBox="1"/>
          <p:nvPr/>
        </p:nvSpPr>
        <p:spPr>
          <a:xfrm>
            <a:off x="8177561" y="5170065"/>
            <a:ext cx="327201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Supervised algorithms</a:t>
            </a:r>
          </a:p>
        </p:txBody>
      </p:sp>
    </p:spTree>
    <p:extLst>
      <p:ext uri="{BB962C8B-B14F-4D97-AF65-F5344CB8AC3E}">
        <p14:creationId xmlns:p14="http://schemas.microsoft.com/office/powerpoint/2010/main" val="86198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232CE8F-A811-4BAD-A685-6CE1C15490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What is Machine Learning 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CC6249-1F15-4994-9E8B-E05B44342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24" y="1476117"/>
            <a:ext cx="6566237" cy="50167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08A32C-5C09-4588-AAB9-2B2BD7613FAA}"/>
              </a:ext>
            </a:extLst>
          </p:cNvPr>
          <p:cNvSpPr txBox="1"/>
          <p:nvPr/>
        </p:nvSpPr>
        <p:spPr>
          <a:xfrm>
            <a:off x="5903615" y="6169709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https://youtu.be/_Z9TRANg4c0?list=PLOU2XLYxmsII9mzQ-Xxug4l2o04JBrkLV&amp;t=132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C89839-E670-426B-B8DE-9CDCB75FE31C}"/>
              </a:ext>
            </a:extLst>
          </p:cNvPr>
          <p:cNvSpPr txBox="1"/>
          <p:nvPr/>
        </p:nvSpPr>
        <p:spPr>
          <a:xfrm>
            <a:off x="8156193" y="5029543"/>
            <a:ext cx="3272010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Un-supervised algorithms</a:t>
            </a:r>
          </a:p>
        </p:txBody>
      </p:sp>
      <p:pic>
        <p:nvPicPr>
          <p:cNvPr id="11" name="Graphic 10" descr="No sign">
            <a:extLst>
              <a:ext uri="{FF2B5EF4-FFF2-40B4-BE49-F238E27FC236}">
                <a16:creationId xmlns:a16="http://schemas.microsoft.com/office/drawing/2014/main" id="{5D1358AC-F7C4-4308-92CC-FAC3DC25F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6853" y="4026618"/>
            <a:ext cx="1355265" cy="13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55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992</Words>
  <Application>Microsoft Office PowerPoint</Application>
  <PresentationFormat>Widescreen</PresentationFormat>
  <Paragraphs>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Machine Learning Foundations – Session 4 of 8 Part Series on Deep Learning with Python</vt:lpstr>
      <vt:lpstr>What is an algorithm?</vt:lpstr>
      <vt:lpstr>Examples…</vt:lpstr>
      <vt:lpstr>Learning Algorithms It is all about what is emerging from randomness. The patterns are of different types</vt:lpstr>
      <vt:lpstr>We are likely to see more non-randomness, if our comparison bag does not include randomness</vt:lpstr>
      <vt:lpstr>A learning method is well defined, if</vt:lpstr>
      <vt:lpstr>In the world of uncertain data… algorithm development means the following</vt:lpstr>
      <vt:lpstr>What is Machine Learning 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Predicting Traffic Jam</vt:lpstr>
      <vt:lpstr>Four Essential Principles for Developing ML algorithms</vt:lpstr>
      <vt:lpstr>Feature Engineering</vt:lpstr>
      <vt:lpstr>PowerPoint Presentation</vt:lpstr>
      <vt:lpstr>Train, Validate, Test</vt:lpstr>
      <vt:lpstr>One More Tool in Machine Learning Methods: Use principles of parsimony of parameters via penalized loss functions such as L1 and L2 penalty methods</vt:lpstr>
      <vt:lpstr>Loss function for regression type problems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Foundations</dc:title>
  <dc:creator>Nethra Sambamoorthi</dc:creator>
  <cp:lastModifiedBy>Nethra Sambamoorthi</cp:lastModifiedBy>
  <cp:revision>1</cp:revision>
  <dcterms:created xsi:type="dcterms:W3CDTF">2020-11-16T22:56:03Z</dcterms:created>
  <dcterms:modified xsi:type="dcterms:W3CDTF">2020-11-17T21:26:41Z</dcterms:modified>
</cp:coreProperties>
</file>