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7" r:id="rId3"/>
    <p:sldId id="268" r:id="rId4"/>
    <p:sldId id="273" r:id="rId5"/>
    <p:sldId id="276" r:id="rId6"/>
    <p:sldId id="278" r:id="rId7"/>
    <p:sldId id="257" r:id="rId8"/>
    <p:sldId id="258" r:id="rId9"/>
    <p:sldId id="264" r:id="rId10"/>
    <p:sldId id="265" r:id="rId11"/>
    <p:sldId id="260" r:id="rId12"/>
    <p:sldId id="256" r:id="rId13"/>
    <p:sldId id="261" r:id="rId14"/>
    <p:sldId id="259" r:id="rId15"/>
    <p:sldId id="282" r:id="rId16"/>
    <p:sldId id="280" r:id="rId17"/>
    <p:sldId id="281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68E6-5A1D-4BFD-8284-6DB24EE6D131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48EE-276F-4387-8459-CC879F5E8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35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68E6-5A1D-4BFD-8284-6DB24EE6D131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48EE-276F-4387-8459-CC879F5E8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29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68E6-5A1D-4BFD-8284-6DB24EE6D131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48EE-276F-4387-8459-CC879F5E8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0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68E6-5A1D-4BFD-8284-6DB24EE6D131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48EE-276F-4387-8459-CC879F5E8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3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68E6-5A1D-4BFD-8284-6DB24EE6D131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48EE-276F-4387-8459-CC879F5E8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5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68E6-5A1D-4BFD-8284-6DB24EE6D131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48EE-276F-4387-8459-CC879F5E8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6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68E6-5A1D-4BFD-8284-6DB24EE6D131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48EE-276F-4387-8459-CC879F5E8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8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68E6-5A1D-4BFD-8284-6DB24EE6D131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48EE-276F-4387-8459-CC879F5E8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77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68E6-5A1D-4BFD-8284-6DB24EE6D131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48EE-276F-4387-8459-CC879F5E8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9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68E6-5A1D-4BFD-8284-6DB24EE6D131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48EE-276F-4387-8459-CC879F5E8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82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68E6-5A1D-4BFD-8284-6DB24EE6D131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48EE-276F-4387-8459-CC879F5E8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7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568E6-5A1D-4BFD-8284-6DB24EE6D131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448EE-276F-4387-8459-CC879F5E8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6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machinelearningmastery.com/what-is-deep-learnin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hyperlink" Target="http://cm.bell-labs.com/cm/ms/what/shannonday/shannon1948.pdf" TargetMode="Externa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ss\Google%20Drive\IOA\Academic\ML\Modified%20chapter3%20-%20The%20Back%20Propagation%20Algorithm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Neural Networks and Deep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0000"/>
            <a:ext cx="9144000" cy="1447800"/>
          </a:xfrm>
          <a:solidFill>
            <a:srgbClr val="FFFF00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4000" dirty="0"/>
              <a:t>How Neuronic (</a:t>
            </a:r>
            <a:r>
              <a:rPr lang="en-US" sz="4000" dirty="0" err="1"/>
              <a:t>perceptronic</a:t>
            </a:r>
            <a:r>
              <a:rPr lang="en-US" sz="4000" dirty="0"/>
              <a:t>) computations are designed and how and why they work </a:t>
            </a:r>
          </a:p>
        </p:txBody>
      </p:sp>
    </p:spTree>
    <p:extLst>
      <p:ext uri="{BB962C8B-B14F-4D97-AF65-F5344CB8AC3E}">
        <p14:creationId xmlns:p14="http://schemas.microsoft.com/office/powerpoint/2010/main" val="1086298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32CCAD-D442-4646-B2C8-8DBC2269D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579" y="1104137"/>
            <a:ext cx="6597932" cy="514638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CAE02A-FF83-4D99-8ED6-3DB4516420DB}"/>
              </a:ext>
            </a:extLst>
          </p:cNvPr>
          <p:cNvSpPr txBox="1"/>
          <p:nvPr/>
        </p:nvSpPr>
        <p:spPr>
          <a:xfrm>
            <a:off x="2971800" y="112468"/>
            <a:ext cx="61509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Three Most Important Activation Functions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F515734-0B6D-4C85-B8DD-CB2D3F0DC39C}"/>
              </a:ext>
            </a:extLst>
          </p:cNvPr>
          <p:cNvSpPr/>
          <p:nvPr/>
        </p:nvSpPr>
        <p:spPr>
          <a:xfrm>
            <a:off x="6204577" y="2205548"/>
            <a:ext cx="192299" cy="259015"/>
          </a:xfrm>
          <a:custGeom>
            <a:avLst/>
            <a:gdLst>
              <a:gd name="connsiteX0" fmla="*/ 0 w 192299"/>
              <a:gd name="connsiteY0" fmla="*/ 172677 h 259015"/>
              <a:gd name="connsiteX1" fmla="*/ 11773 w 192299"/>
              <a:gd name="connsiteY1" fmla="*/ 192299 h 259015"/>
              <a:gd name="connsiteX2" fmla="*/ 15698 w 192299"/>
              <a:gd name="connsiteY2" fmla="*/ 207997 h 259015"/>
              <a:gd name="connsiteX3" fmla="*/ 35320 w 192299"/>
              <a:gd name="connsiteY3" fmla="*/ 259015 h 259015"/>
              <a:gd name="connsiteX4" fmla="*/ 58867 w 192299"/>
              <a:gd name="connsiteY4" fmla="*/ 231544 h 259015"/>
              <a:gd name="connsiteX5" fmla="*/ 78489 w 192299"/>
              <a:gd name="connsiteY5" fmla="*/ 207997 h 259015"/>
              <a:gd name="connsiteX6" fmla="*/ 98111 w 192299"/>
              <a:gd name="connsiteY6" fmla="*/ 160904 h 259015"/>
              <a:gd name="connsiteX7" fmla="*/ 109885 w 192299"/>
              <a:gd name="connsiteY7" fmla="*/ 133432 h 259015"/>
              <a:gd name="connsiteX8" fmla="*/ 117734 w 192299"/>
              <a:gd name="connsiteY8" fmla="*/ 117734 h 259015"/>
              <a:gd name="connsiteX9" fmla="*/ 145205 w 192299"/>
              <a:gd name="connsiteY9" fmla="*/ 54943 h 259015"/>
              <a:gd name="connsiteX10" fmla="*/ 156978 w 192299"/>
              <a:gd name="connsiteY10" fmla="*/ 39245 h 259015"/>
              <a:gd name="connsiteX11" fmla="*/ 176601 w 192299"/>
              <a:gd name="connsiteY11" fmla="*/ 19623 h 259015"/>
              <a:gd name="connsiteX12" fmla="*/ 192299 w 192299"/>
              <a:gd name="connsiteY12" fmla="*/ 0 h 259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2299" h="259015">
                <a:moveTo>
                  <a:pt x="0" y="172677"/>
                </a:moveTo>
                <a:cubicBezTo>
                  <a:pt x="3924" y="179218"/>
                  <a:pt x="8675" y="185329"/>
                  <a:pt x="11773" y="192299"/>
                </a:cubicBezTo>
                <a:cubicBezTo>
                  <a:pt x="13964" y="197228"/>
                  <a:pt x="14112" y="202842"/>
                  <a:pt x="15698" y="207997"/>
                </a:cubicBezTo>
                <a:cubicBezTo>
                  <a:pt x="26598" y="243420"/>
                  <a:pt x="23205" y="234785"/>
                  <a:pt x="35320" y="259015"/>
                </a:cubicBezTo>
                <a:cubicBezTo>
                  <a:pt x="57829" y="244009"/>
                  <a:pt x="37568" y="259943"/>
                  <a:pt x="58867" y="231544"/>
                </a:cubicBezTo>
                <a:cubicBezTo>
                  <a:pt x="69982" y="216724"/>
                  <a:pt x="70955" y="224142"/>
                  <a:pt x="78489" y="207997"/>
                </a:cubicBezTo>
                <a:cubicBezTo>
                  <a:pt x="85681" y="192587"/>
                  <a:pt x="91512" y="176577"/>
                  <a:pt x="98111" y="160904"/>
                </a:cubicBezTo>
                <a:cubicBezTo>
                  <a:pt x="101977" y="151722"/>
                  <a:pt x="105429" y="142343"/>
                  <a:pt x="109885" y="133432"/>
                </a:cubicBezTo>
                <a:cubicBezTo>
                  <a:pt x="112501" y="128199"/>
                  <a:pt x="115507" y="123144"/>
                  <a:pt x="117734" y="117734"/>
                </a:cubicBezTo>
                <a:cubicBezTo>
                  <a:pt x="135863" y="73706"/>
                  <a:pt x="128074" y="78927"/>
                  <a:pt x="145205" y="54943"/>
                </a:cubicBezTo>
                <a:cubicBezTo>
                  <a:pt x="149007" y="49621"/>
                  <a:pt x="153176" y="44567"/>
                  <a:pt x="156978" y="39245"/>
                </a:cubicBezTo>
                <a:cubicBezTo>
                  <a:pt x="168869" y="22597"/>
                  <a:pt x="159476" y="31039"/>
                  <a:pt x="176601" y="19623"/>
                </a:cubicBezTo>
                <a:cubicBezTo>
                  <a:pt x="185758" y="1309"/>
                  <a:pt x="179217" y="6542"/>
                  <a:pt x="192299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B5B7692-90D0-466E-81FE-CE60FFDB4C92}"/>
              </a:ext>
            </a:extLst>
          </p:cNvPr>
          <p:cNvSpPr/>
          <p:nvPr/>
        </p:nvSpPr>
        <p:spPr>
          <a:xfrm>
            <a:off x="8971324" y="2260045"/>
            <a:ext cx="231543" cy="247848"/>
          </a:xfrm>
          <a:custGeom>
            <a:avLst/>
            <a:gdLst>
              <a:gd name="connsiteX0" fmla="*/ 0 w 231543"/>
              <a:gd name="connsiteY0" fmla="*/ 149576 h 247848"/>
              <a:gd name="connsiteX1" fmla="*/ 15697 w 231543"/>
              <a:gd name="connsiteY1" fmla="*/ 169198 h 247848"/>
              <a:gd name="connsiteX2" fmla="*/ 19622 w 231543"/>
              <a:gd name="connsiteY2" fmla="*/ 180971 h 247848"/>
              <a:gd name="connsiteX3" fmla="*/ 27471 w 231543"/>
              <a:gd name="connsiteY3" fmla="*/ 196669 h 247848"/>
              <a:gd name="connsiteX4" fmla="*/ 31395 w 231543"/>
              <a:gd name="connsiteY4" fmla="*/ 208443 h 247848"/>
              <a:gd name="connsiteX5" fmla="*/ 35320 w 231543"/>
              <a:gd name="connsiteY5" fmla="*/ 224140 h 247848"/>
              <a:gd name="connsiteX6" fmla="*/ 43169 w 231543"/>
              <a:gd name="connsiteY6" fmla="*/ 235914 h 247848"/>
              <a:gd name="connsiteX7" fmla="*/ 47093 w 231543"/>
              <a:gd name="connsiteY7" fmla="*/ 247687 h 247848"/>
              <a:gd name="connsiteX8" fmla="*/ 62791 w 231543"/>
              <a:gd name="connsiteY8" fmla="*/ 239838 h 247848"/>
              <a:gd name="connsiteX9" fmla="*/ 82413 w 231543"/>
              <a:gd name="connsiteY9" fmla="*/ 212367 h 247848"/>
              <a:gd name="connsiteX10" fmla="*/ 98111 w 231543"/>
              <a:gd name="connsiteY10" fmla="*/ 200594 h 247848"/>
              <a:gd name="connsiteX11" fmla="*/ 137356 w 231543"/>
              <a:gd name="connsiteY11" fmla="*/ 145651 h 247848"/>
              <a:gd name="connsiteX12" fmla="*/ 153054 w 231543"/>
              <a:gd name="connsiteY12" fmla="*/ 114255 h 247848"/>
              <a:gd name="connsiteX13" fmla="*/ 200147 w 231543"/>
              <a:gd name="connsiteY13" fmla="*/ 39691 h 247848"/>
              <a:gd name="connsiteX14" fmla="*/ 211921 w 231543"/>
              <a:gd name="connsiteY14" fmla="*/ 23993 h 247848"/>
              <a:gd name="connsiteX15" fmla="*/ 227618 w 231543"/>
              <a:gd name="connsiteY15" fmla="*/ 446 h 247848"/>
              <a:gd name="connsiteX16" fmla="*/ 231543 w 231543"/>
              <a:gd name="connsiteY16" fmla="*/ 446 h 24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1543" h="247848">
                <a:moveTo>
                  <a:pt x="0" y="149576"/>
                </a:moveTo>
                <a:cubicBezTo>
                  <a:pt x="5232" y="156117"/>
                  <a:pt x="11258" y="162095"/>
                  <a:pt x="15697" y="169198"/>
                </a:cubicBezTo>
                <a:cubicBezTo>
                  <a:pt x="17889" y="172706"/>
                  <a:pt x="17992" y="177169"/>
                  <a:pt x="19622" y="180971"/>
                </a:cubicBezTo>
                <a:cubicBezTo>
                  <a:pt x="21927" y="186348"/>
                  <a:pt x="25167" y="191292"/>
                  <a:pt x="27471" y="196669"/>
                </a:cubicBezTo>
                <a:cubicBezTo>
                  <a:pt x="29101" y="200471"/>
                  <a:pt x="30258" y="204465"/>
                  <a:pt x="31395" y="208443"/>
                </a:cubicBezTo>
                <a:cubicBezTo>
                  <a:pt x="32877" y="213629"/>
                  <a:pt x="33195" y="219183"/>
                  <a:pt x="35320" y="224140"/>
                </a:cubicBezTo>
                <a:cubicBezTo>
                  <a:pt x="37178" y="228475"/>
                  <a:pt x="40553" y="231989"/>
                  <a:pt x="43169" y="235914"/>
                </a:cubicBezTo>
                <a:cubicBezTo>
                  <a:pt x="44477" y="239838"/>
                  <a:pt x="43037" y="246876"/>
                  <a:pt x="47093" y="247687"/>
                </a:cubicBezTo>
                <a:cubicBezTo>
                  <a:pt x="52830" y="248834"/>
                  <a:pt x="58349" y="243645"/>
                  <a:pt x="62791" y="239838"/>
                </a:cubicBezTo>
                <a:cubicBezTo>
                  <a:pt x="84421" y="221298"/>
                  <a:pt x="65868" y="228911"/>
                  <a:pt x="82413" y="212367"/>
                </a:cubicBezTo>
                <a:cubicBezTo>
                  <a:pt x="87038" y="207742"/>
                  <a:pt x="93486" y="205219"/>
                  <a:pt x="98111" y="200594"/>
                </a:cubicBezTo>
                <a:cubicBezTo>
                  <a:pt x="109115" y="189590"/>
                  <a:pt x="132024" y="154716"/>
                  <a:pt x="137356" y="145651"/>
                </a:cubicBezTo>
                <a:cubicBezTo>
                  <a:pt x="143288" y="135566"/>
                  <a:pt x="146806" y="124148"/>
                  <a:pt x="153054" y="114255"/>
                </a:cubicBezTo>
                <a:cubicBezTo>
                  <a:pt x="168752" y="89400"/>
                  <a:pt x="182508" y="63208"/>
                  <a:pt x="200147" y="39691"/>
                </a:cubicBezTo>
                <a:cubicBezTo>
                  <a:pt x="204072" y="34458"/>
                  <a:pt x="208170" y="29352"/>
                  <a:pt x="211921" y="23993"/>
                </a:cubicBezTo>
                <a:cubicBezTo>
                  <a:pt x="217330" y="16265"/>
                  <a:pt x="221579" y="7693"/>
                  <a:pt x="227618" y="446"/>
                </a:cubicBezTo>
                <a:cubicBezTo>
                  <a:pt x="228456" y="-559"/>
                  <a:pt x="230235" y="446"/>
                  <a:pt x="231543" y="446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37D25C7-CA57-4F87-9ACF-31CA7229EB62}"/>
              </a:ext>
            </a:extLst>
          </p:cNvPr>
          <p:cNvSpPr/>
          <p:nvPr/>
        </p:nvSpPr>
        <p:spPr>
          <a:xfrm>
            <a:off x="5494249" y="4583773"/>
            <a:ext cx="290414" cy="215875"/>
          </a:xfrm>
          <a:custGeom>
            <a:avLst/>
            <a:gdLst>
              <a:gd name="connsiteX0" fmla="*/ 0 w 290414"/>
              <a:gd name="connsiteY0" fmla="*/ 47094 h 215875"/>
              <a:gd name="connsiteX1" fmla="*/ 15698 w 290414"/>
              <a:gd name="connsiteY1" fmla="*/ 121659 h 215875"/>
              <a:gd name="connsiteX2" fmla="*/ 31396 w 290414"/>
              <a:gd name="connsiteY2" fmla="*/ 172677 h 215875"/>
              <a:gd name="connsiteX3" fmla="*/ 35320 w 290414"/>
              <a:gd name="connsiteY3" fmla="*/ 204072 h 215875"/>
              <a:gd name="connsiteX4" fmla="*/ 39245 w 290414"/>
              <a:gd name="connsiteY4" fmla="*/ 215846 h 215875"/>
              <a:gd name="connsiteX5" fmla="*/ 62791 w 290414"/>
              <a:gd name="connsiteY5" fmla="*/ 200148 h 215875"/>
              <a:gd name="connsiteX6" fmla="*/ 70640 w 290414"/>
              <a:gd name="connsiteY6" fmla="*/ 184450 h 215875"/>
              <a:gd name="connsiteX7" fmla="*/ 98112 w 290414"/>
              <a:gd name="connsiteY7" fmla="*/ 160903 h 215875"/>
              <a:gd name="connsiteX8" fmla="*/ 109885 w 290414"/>
              <a:gd name="connsiteY8" fmla="*/ 145206 h 215875"/>
              <a:gd name="connsiteX9" fmla="*/ 180525 w 290414"/>
              <a:gd name="connsiteY9" fmla="*/ 98112 h 215875"/>
              <a:gd name="connsiteX10" fmla="*/ 211921 w 290414"/>
              <a:gd name="connsiteY10" fmla="*/ 66716 h 215875"/>
              <a:gd name="connsiteX11" fmla="*/ 219770 w 290414"/>
              <a:gd name="connsiteY11" fmla="*/ 54943 h 215875"/>
              <a:gd name="connsiteX12" fmla="*/ 231543 w 290414"/>
              <a:gd name="connsiteY12" fmla="*/ 51018 h 215875"/>
              <a:gd name="connsiteX13" fmla="*/ 243317 w 290414"/>
              <a:gd name="connsiteY13" fmla="*/ 43169 h 215875"/>
              <a:gd name="connsiteX14" fmla="*/ 266863 w 290414"/>
              <a:gd name="connsiteY14" fmla="*/ 27472 h 215875"/>
              <a:gd name="connsiteX15" fmla="*/ 290410 w 290414"/>
              <a:gd name="connsiteY15" fmla="*/ 0 h 21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0414" h="215875">
                <a:moveTo>
                  <a:pt x="0" y="47094"/>
                </a:moveTo>
                <a:cubicBezTo>
                  <a:pt x="16404" y="88103"/>
                  <a:pt x="2430" y="48686"/>
                  <a:pt x="15698" y="121659"/>
                </a:cubicBezTo>
                <a:cubicBezTo>
                  <a:pt x="20476" y="147940"/>
                  <a:pt x="22662" y="150842"/>
                  <a:pt x="31396" y="172677"/>
                </a:cubicBezTo>
                <a:cubicBezTo>
                  <a:pt x="32704" y="183142"/>
                  <a:pt x="33433" y="193696"/>
                  <a:pt x="35320" y="204072"/>
                </a:cubicBezTo>
                <a:cubicBezTo>
                  <a:pt x="36060" y="208142"/>
                  <a:pt x="35150" y="216431"/>
                  <a:pt x="39245" y="215846"/>
                </a:cubicBezTo>
                <a:cubicBezTo>
                  <a:pt x="48583" y="214512"/>
                  <a:pt x="54942" y="205381"/>
                  <a:pt x="62791" y="200148"/>
                </a:cubicBezTo>
                <a:cubicBezTo>
                  <a:pt x="65407" y="194915"/>
                  <a:pt x="67239" y="189211"/>
                  <a:pt x="70640" y="184450"/>
                </a:cubicBezTo>
                <a:cubicBezTo>
                  <a:pt x="81316" y="169504"/>
                  <a:pt x="84719" y="174296"/>
                  <a:pt x="98112" y="160903"/>
                </a:cubicBezTo>
                <a:cubicBezTo>
                  <a:pt x="102737" y="156278"/>
                  <a:pt x="104683" y="149170"/>
                  <a:pt x="109885" y="145206"/>
                </a:cubicBezTo>
                <a:cubicBezTo>
                  <a:pt x="132395" y="128055"/>
                  <a:pt x="163545" y="120751"/>
                  <a:pt x="180525" y="98112"/>
                </a:cubicBezTo>
                <a:cubicBezTo>
                  <a:pt x="208912" y="60264"/>
                  <a:pt x="172353" y="106284"/>
                  <a:pt x="211921" y="66716"/>
                </a:cubicBezTo>
                <a:cubicBezTo>
                  <a:pt x="215256" y="63381"/>
                  <a:pt x="216087" y="57889"/>
                  <a:pt x="219770" y="54943"/>
                </a:cubicBezTo>
                <a:cubicBezTo>
                  <a:pt x="223000" y="52359"/>
                  <a:pt x="227843" y="52868"/>
                  <a:pt x="231543" y="51018"/>
                </a:cubicBezTo>
                <a:cubicBezTo>
                  <a:pt x="235762" y="48909"/>
                  <a:pt x="239693" y="46189"/>
                  <a:pt x="243317" y="43169"/>
                </a:cubicBezTo>
                <a:cubicBezTo>
                  <a:pt x="262915" y="26838"/>
                  <a:pt x="246173" y="34368"/>
                  <a:pt x="266863" y="27472"/>
                </a:cubicBezTo>
                <a:cubicBezTo>
                  <a:pt x="291335" y="3000"/>
                  <a:pt x="290410" y="15025"/>
                  <a:pt x="290410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197FC4D-03D0-43F5-80A0-B23B2F6EDF1A}"/>
              </a:ext>
            </a:extLst>
          </p:cNvPr>
          <p:cNvSpPr/>
          <p:nvPr/>
        </p:nvSpPr>
        <p:spPr>
          <a:xfrm rot="16200000">
            <a:off x="5037178" y="5727175"/>
            <a:ext cx="249065" cy="1103222"/>
          </a:xfrm>
          <a:prstGeom prst="leftBrace">
            <a:avLst>
              <a:gd name="adj1" fmla="val 32797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F2DC4AFC-F6DE-47DE-A502-778C4E419097}"/>
              </a:ext>
            </a:extLst>
          </p:cNvPr>
          <p:cNvSpPr/>
          <p:nvPr/>
        </p:nvSpPr>
        <p:spPr>
          <a:xfrm>
            <a:off x="6047268" y="1524000"/>
            <a:ext cx="277332" cy="5334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788408CA-4BF3-4187-82C0-459AFD0A71BE}"/>
              </a:ext>
            </a:extLst>
          </p:cNvPr>
          <p:cNvSpPr/>
          <p:nvPr/>
        </p:nvSpPr>
        <p:spPr>
          <a:xfrm>
            <a:off x="8458199" y="1603866"/>
            <a:ext cx="500220" cy="93024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46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81000"/>
            <a:ext cx="891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Notes on Back Propagation of errors and computational ideas – Key is Page 20 where we  show how the ‘feed forward and back propagation are integrated – Adobe Document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F26F2BF-5846-4FB0-B20D-3BB9613E74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432884"/>
              </p:ext>
            </p:extLst>
          </p:nvPr>
        </p:nvGraphicFramePr>
        <p:xfrm>
          <a:off x="4876800" y="1905000"/>
          <a:ext cx="2438400" cy="3450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Acrobat Document" r:id="rId3" imgW="3778150" imgH="5346497" progId="Acrobat.Document.DC">
                  <p:embed/>
                </p:oleObj>
              </mc:Choice>
              <mc:Fallback>
                <p:oleObj name="Acrobat Document" r:id="rId3" imgW="3778150" imgH="5346497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76800" y="1905000"/>
                        <a:ext cx="2438400" cy="3450643"/>
                      </a:xfrm>
                      <a:prstGeom prst="rect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9422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: Rounded Corners 64"/>
          <p:cNvSpPr/>
          <p:nvPr/>
        </p:nvSpPr>
        <p:spPr>
          <a:xfrm>
            <a:off x="4343400" y="1143000"/>
            <a:ext cx="3124200" cy="419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71143" y="1600200"/>
            <a:ext cx="457200" cy="4572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89286" y="2895600"/>
            <a:ext cx="457200" cy="4572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71143" y="4343400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77000" y="1600200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95143" y="2895600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77000" y="4343400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001000" y="2289629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019143" y="3585029"/>
            <a:ext cx="457200" cy="457200"/>
          </a:xfrm>
          <a:prstGeom prst="ellipse">
            <a:avLst/>
          </a:prstGeom>
          <a:solidFill>
            <a:srgbClr val="92D050"/>
          </a:solidFill>
          <a:ln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cxnSpLocks/>
            <a:endCxn id="6" idx="3"/>
          </p:cNvCxnSpPr>
          <p:nvPr/>
        </p:nvCxnSpPr>
        <p:spPr>
          <a:xfrm flipV="1">
            <a:off x="3904343" y="1990445"/>
            <a:ext cx="1133755" cy="52415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endCxn id="7" idx="2"/>
          </p:cNvCxnSpPr>
          <p:nvPr/>
        </p:nvCxnSpPr>
        <p:spPr>
          <a:xfrm>
            <a:off x="3904343" y="2514600"/>
            <a:ext cx="1084943" cy="6096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endCxn id="8" idx="2"/>
          </p:cNvCxnSpPr>
          <p:nvPr/>
        </p:nvCxnSpPr>
        <p:spPr>
          <a:xfrm>
            <a:off x="3922486" y="3810000"/>
            <a:ext cx="1048657" cy="762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endCxn id="6" idx="3"/>
          </p:cNvCxnSpPr>
          <p:nvPr/>
        </p:nvCxnSpPr>
        <p:spPr>
          <a:xfrm flipV="1">
            <a:off x="3922486" y="1990445"/>
            <a:ext cx="1115612" cy="181955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endCxn id="8" idx="2"/>
          </p:cNvCxnSpPr>
          <p:nvPr/>
        </p:nvCxnSpPr>
        <p:spPr>
          <a:xfrm>
            <a:off x="3904343" y="2514600"/>
            <a:ext cx="1066800" cy="20574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6"/>
            <a:endCxn id="9" idx="2"/>
          </p:cNvCxnSpPr>
          <p:nvPr/>
        </p:nvCxnSpPr>
        <p:spPr>
          <a:xfrm>
            <a:off x="5428343" y="1828800"/>
            <a:ext cx="104865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6"/>
            <a:endCxn id="9" idx="2"/>
          </p:cNvCxnSpPr>
          <p:nvPr/>
        </p:nvCxnSpPr>
        <p:spPr>
          <a:xfrm flipV="1">
            <a:off x="5446486" y="1828800"/>
            <a:ext cx="1030514" cy="12954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7"/>
            <a:endCxn id="9" idx="2"/>
          </p:cNvCxnSpPr>
          <p:nvPr/>
        </p:nvCxnSpPr>
        <p:spPr>
          <a:xfrm flipV="1">
            <a:off x="5361388" y="1828800"/>
            <a:ext cx="1115612" cy="258155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6"/>
            <a:endCxn id="10" idx="2"/>
          </p:cNvCxnSpPr>
          <p:nvPr/>
        </p:nvCxnSpPr>
        <p:spPr>
          <a:xfrm>
            <a:off x="5428343" y="1828800"/>
            <a:ext cx="1066800" cy="12954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6"/>
            <a:endCxn id="10" idx="2"/>
          </p:cNvCxnSpPr>
          <p:nvPr/>
        </p:nvCxnSpPr>
        <p:spPr>
          <a:xfrm>
            <a:off x="5446486" y="3124200"/>
            <a:ext cx="104865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7"/>
            <a:endCxn id="10" idx="2"/>
          </p:cNvCxnSpPr>
          <p:nvPr/>
        </p:nvCxnSpPr>
        <p:spPr>
          <a:xfrm flipV="1">
            <a:off x="5361388" y="3124200"/>
            <a:ext cx="1133755" cy="128615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6"/>
            <a:endCxn id="11" idx="2"/>
          </p:cNvCxnSpPr>
          <p:nvPr/>
        </p:nvCxnSpPr>
        <p:spPr>
          <a:xfrm>
            <a:off x="5446486" y="3124200"/>
            <a:ext cx="1030514" cy="14478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7"/>
            <a:endCxn id="11" idx="2"/>
          </p:cNvCxnSpPr>
          <p:nvPr/>
        </p:nvCxnSpPr>
        <p:spPr>
          <a:xfrm>
            <a:off x="5361388" y="4410355"/>
            <a:ext cx="1115612" cy="16164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" idx="6"/>
            <a:endCxn id="11" idx="2"/>
          </p:cNvCxnSpPr>
          <p:nvPr/>
        </p:nvCxnSpPr>
        <p:spPr>
          <a:xfrm>
            <a:off x="5428343" y="1828800"/>
            <a:ext cx="1048657" cy="27432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6"/>
            <a:endCxn id="12" idx="2"/>
          </p:cNvCxnSpPr>
          <p:nvPr/>
        </p:nvCxnSpPr>
        <p:spPr>
          <a:xfrm>
            <a:off x="6934200" y="1828800"/>
            <a:ext cx="1066800" cy="68942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6"/>
            <a:endCxn id="13" idx="2"/>
          </p:cNvCxnSpPr>
          <p:nvPr/>
        </p:nvCxnSpPr>
        <p:spPr>
          <a:xfrm>
            <a:off x="6934200" y="1828800"/>
            <a:ext cx="1084943" cy="198482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6"/>
          </p:cNvCxnSpPr>
          <p:nvPr/>
        </p:nvCxnSpPr>
        <p:spPr>
          <a:xfrm flipV="1">
            <a:off x="6952343" y="2514600"/>
            <a:ext cx="1012371" cy="6096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0" idx="6"/>
            <a:endCxn id="13" idx="2"/>
          </p:cNvCxnSpPr>
          <p:nvPr/>
        </p:nvCxnSpPr>
        <p:spPr>
          <a:xfrm>
            <a:off x="6952343" y="3124200"/>
            <a:ext cx="1066800" cy="68942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1" idx="6"/>
            <a:endCxn id="13" idx="2"/>
          </p:cNvCxnSpPr>
          <p:nvPr/>
        </p:nvCxnSpPr>
        <p:spPr>
          <a:xfrm flipV="1">
            <a:off x="6934200" y="3813629"/>
            <a:ext cx="1084943" cy="75837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1" idx="6"/>
            <a:endCxn id="12" idx="2"/>
          </p:cNvCxnSpPr>
          <p:nvPr/>
        </p:nvCxnSpPr>
        <p:spPr>
          <a:xfrm flipV="1">
            <a:off x="6934200" y="2518229"/>
            <a:ext cx="1066800" cy="205377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293424" y="190525"/>
            <a:ext cx="8077200" cy="646331"/>
          </a:xfrm>
          <a:prstGeom prst="rect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Two Input neurons, Two Hidden layers each with 3 neurons, Two Outputs neurons – How computers can be used to expand networks and </a:t>
            </a:r>
          </a:p>
        </p:txBody>
      </p:sp>
      <p:sp>
        <p:nvSpPr>
          <p:cNvPr id="69" name="Oval 68"/>
          <p:cNvSpPr/>
          <p:nvPr/>
        </p:nvSpPr>
        <p:spPr>
          <a:xfrm>
            <a:off x="3429000" y="2289629"/>
            <a:ext cx="475343" cy="475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447143" y="3610428"/>
            <a:ext cx="475343" cy="475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>
            <a:stCxn id="70" idx="6"/>
          </p:cNvCxnSpPr>
          <p:nvPr/>
        </p:nvCxnSpPr>
        <p:spPr>
          <a:xfrm flipV="1">
            <a:off x="3922486" y="3119577"/>
            <a:ext cx="1048657" cy="72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6200000">
            <a:off x="4195063" y="5667653"/>
            <a:ext cx="2009361" cy="381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First Hidden layer</a:t>
            </a:r>
          </a:p>
        </p:txBody>
      </p:sp>
      <p:sp>
        <p:nvSpPr>
          <p:cNvPr id="38" name="TextBox 37"/>
          <p:cNvSpPr txBox="1"/>
          <p:nvPr/>
        </p:nvSpPr>
        <p:spPr>
          <a:xfrm rot="16200000">
            <a:off x="5631760" y="5613573"/>
            <a:ext cx="2147681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Second Hidden layer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70041" y="3009900"/>
            <a:ext cx="2438400" cy="381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529194" y="2929077"/>
            <a:ext cx="2438400" cy="381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32C105-5758-42A2-9982-6909EA733F9A}"/>
              </a:ext>
            </a:extLst>
          </p:cNvPr>
          <p:cNvSpPr/>
          <p:nvPr/>
        </p:nvSpPr>
        <p:spPr>
          <a:xfrm>
            <a:off x="14849" y="6260067"/>
            <a:ext cx="45571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https://people.orie.cornell.edu/davidr/or474/nn_sas.pdf</a:t>
            </a:r>
          </a:p>
        </p:txBody>
      </p:sp>
    </p:spTree>
    <p:extLst>
      <p:ext uri="{BB962C8B-B14F-4D97-AF65-F5344CB8AC3E}">
        <p14:creationId xmlns:p14="http://schemas.microsoft.com/office/powerpoint/2010/main" val="384603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66" grpId="0" animBg="1"/>
      <p:bldP spid="69" grpId="0" animBg="1"/>
      <p:bldP spid="70" grpId="0" animBg="1"/>
      <p:bldP spid="36" grpId="0" animBg="1"/>
      <p:bldP spid="38" grpId="0" animBg="1"/>
      <p:bldP spid="40" grpId="0" animBg="1"/>
      <p:bldP spid="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deep learning, how is it related to ANN, and Other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http://machinelearningmastery.com/what-is-deep-learning/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4528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981200"/>
            <a:ext cx="5738428" cy="2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3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DE23F6-F701-48EF-B426-A95A8D465D8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419600" y="207381"/>
            <a:ext cx="7654045" cy="1200329"/>
          </a:xfrm>
          <a:prstGeom prst="rect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Entropy as performance measure – Used in loss functions in predictions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A01735-1F21-44E6-8168-74EF77F446D2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257577" y="207380"/>
                <a:ext cx="7302322" cy="6775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Entropy for a </a:t>
                </a:r>
                <a:r>
                  <a:rPr lang="en-US" dirty="0" err="1"/>
                  <a:t>bernoulli</a:t>
                </a:r>
                <a:r>
                  <a:rPr lang="en-US" dirty="0"/>
                  <a:t> random variable x = </a:t>
                </a:r>
              </a:p>
              <a:p>
                <a:endParaRPr lang="en-US" dirty="0"/>
              </a:p>
              <a:p>
                <a:r>
                  <a:rPr lang="en-US" dirty="0"/>
                  <a:t>H(</a:t>
                </a:r>
                <a:r>
                  <a:rPr lang="en-US" dirty="0" err="1"/>
                  <a:t>p,q</a:t>
                </a:r>
                <a:r>
                  <a:rPr lang="en-US" dirty="0"/>
                  <a:t>) = =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-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= For p=1/2,  the entropy is (½)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=</a:t>
                </a:r>
                <a:r>
                  <a:rPr lang="en-US" b="0" i="1" dirty="0">
                    <a:latin typeface="Cambria Math" panose="02040503050406030204" pitchFamily="18" charset="0"/>
                  </a:rPr>
                  <a:t> (-1/2)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2+ </a:t>
                </a:r>
                <a:r>
                  <a:rPr lang="en-US" i="1" dirty="0">
                    <a:latin typeface="Cambria Math" panose="02040503050406030204" pitchFamily="18" charset="0"/>
                  </a:rPr>
                  <a:t>(-1/2)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2 </a:t>
                </a:r>
              </a:p>
              <a:p>
                <a:r>
                  <a:rPr lang="en-US" dirty="0"/>
                  <a:t>= </a:t>
                </a:r>
                <a:r>
                  <a:rPr lang="en-US" i="1" dirty="0">
                    <a:latin typeface="Cambria Math" panose="02040503050406030204" pitchFamily="18" charset="0"/>
                  </a:rPr>
                  <a:t>1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Information gain = Entropy before split – Entropy after split= IG (x)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=1-Entropy (x)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When p=0.5, we have maximum uncertainty in the states of the 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random variable.   Uncertainty (entropy) is minimum when 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p=0 or p=1 (satisfy your logical inquisitiveness with calculation)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For any multiclass variable with k class, the entropy is 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= </a:t>
                </a:r>
                <a:r>
                  <a:rPr lang="en-US" b="1" dirty="0">
                    <a:solidFill>
                      <a:srgbClr val="FF0000"/>
                    </a:solidFill>
                  </a:rPr>
                  <a:t>-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= </a:t>
                </a:r>
                <a:r>
                  <a:rPr lang="en-US" b="1" dirty="0">
                    <a:solidFill>
                      <a:srgbClr val="FF0000"/>
                    </a:solidFill>
                  </a:rPr>
                  <a:t>-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Information gain =  IG(x) = 1-  (</a:t>
                </a:r>
                <a:r>
                  <a:rPr lang="en-US" b="1" dirty="0">
                    <a:solidFill>
                      <a:srgbClr val="FF0000"/>
                    </a:solidFill>
                  </a:rPr>
                  <a:t>-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), if to start with we have equal number of samples for target classes (in our next example, we have 6 who are waiting or 6 who do not)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A01735-1F21-44E6-8168-74EF77F44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257577" y="207380"/>
                <a:ext cx="7302322" cy="6775509"/>
              </a:xfrm>
              <a:prstGeom prst="rect">
                <a:avLst/>
              </a:prstGeom>
              <a:blipFill>
                <a:blip r:embed="rId5"/>
                <a:stretch>
                  <a:fillRect l="-668" t="-450" r="-1336" b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AD89A58-D708-421F-BED4-ED41A3EF15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9898" y="1674253"/>
            <a:ext cx="4174633" cy="35713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2AB08C-AFDE-4609-BBA8-BC39D8D0C46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662931" y="5512159"/>
            <a:ext cx="423714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hlinkClick r:id="rId7"/>
              </a:rPr>
              <a:t>http://cm.bell-labs.com/cm/ms/what/shannonday/shannon1948.pdf</a:t>
            </a:r>
            <a:r>
              <a:rPr lang="en-US" sz="1050" dirty="0"/>
              <a:t> </a:t>
            </a:r>
          </a:p>
          <a:p>
            <a:endParaRPr lang="en-US" sz="1050" dirty="0"/>
          </a:p>
          <a:p>
            <a:r>
              <a:rPr lang="en-US" sz="1050" dirty="0"/>
              <a:t>This is one of the best engineering/statistical paper of 20</a:t>
            </a:r>
            <a:r>
              <a:rPr lang="en-US" sz="1050" baseline="30000" dirty="0"/>
              <a:t>th</a:t>
            </a:r>
            <a:r>
              <a:rPr lang="en-US" sz="1050" dirty="0"/>
              <a:t> century</a:t>
            </a:r>
          </a:p>
        </p:txBody>
      </p:sp>
    </p:spTree>
    <p:extLst>
      <p:ext uri="{BB962C8B-B14F-4D97-AF65-F5344CB8AC3E}">
        <p14:creationId xmlns:p14="http://schemas.microsoft.com/office/powerpoint/2010/main" val="1420147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65F4D-2E01-4F2A-A94D-711160A4D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Cross-entropy loss function</a:t>
            </a:r>
          </a:p>
        </p:txBody>
      </p:sp>
      <p:pic>
        <p:nvPicPr>
          <p:cNvPr id="3074" name="Picture 2" descr="Loss Functions in Classification Tasks">
            <a:extLst>
              <a:ext uri="{FF2B5EF4-FFF2-40B4-BE49-F238E27FC236}">
                <a16:creationId xmlns:a16="http://schemas.microsoft.com/office/drawing/2014/main" id="{3DA9F49C-FDE8-4035-953E-A66279CF7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4673911" cy="111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8581E68-2E87-44D4-8156-3705D6B1C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11" y="3466548"/>
            <a:ext cx="8318189" cy="197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68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814A9-CB82-4D6F-B2A1-337E5189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Batches, Epochs, Learning Rate, Drop rates…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D2949-6291-4DA5-83A8-FD035EA19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9799"/>
            <a:ext cx="10515600" cy="4343401"/>
          </a:xfrm>
        </p:spPr>
        <p:txBody>
          <a:bodyPr>
            <a:normAutofit/>
          </a:bodyPr>
          <a:lstStyle/>
          <a:p>
            <a:r>
              <a:rPr lang="en-US" dirty="0"/>
              <a:t>10000 samples, batch size=500, number of batches = 10000/500 =20,  Epoch = 1 full cycle of going over the 20 (16) batches, usually we do a number of epochs.  </a:t>
            </a:r>
          </a:p>
          <a:p>
            <a:r>
              <a:rPr lang="en-US" dirty="0"/>
              <a:t>For every batch we have a cross-entropy loss; average it for 20 batches and </a:t>
            </a:r>
          </a:p>
          <a:p>
            <a:endParaRPr lang="en-US" dirty="0"/>
          </a:p>
          <a:p>
            <a:r>
              <a:rPr lang="en-US" dirty="0"/>
              <a:t>We will do 10 times, if our epoch=10</a:t>
            </a:r>
          </a:p>
          <a:p>
            <a:r>
              <a:rPr lang="en-US" dirty="0"/>
              <a:t>Learning rate is the change step in the loss function reduction for iterative approximation step in the gradient decent.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7104E17-82DB-4C1C-85CA-3B4ECED099ED}"/>
              </a:ext>
            </a:extLst>
          </p:cNvPr>
          <p:cNvSpPr/>
          <p:nvPr/>
        </p:nvSpPr>
        <p:spPr>
          <a:xfrm>
            <a:off x="7086600" y="3733800"/>
            <a:ext cx="1856249" cy="2201424"/>
          </a:xfrm>
          <a:custGeom>
            <a:avLst/>
            <a:gdLst>
              <a:gd name="connsiteX0" fmla="*/ 0 w 1856249"/>
              <a:gd name="connsiteY0" fmla="*/ 253354 h 2201424"/>
              <a:gd name="connsiteX1" fmla="*/ 812800 w 1856249"/>
              <a:gd name="connsiteY1" fmla="*/ 2201424 h 2201424"/>
              <a:gd name="connsiteX2" fmla="*/ 1722782 w 1856249"/>
              <a:gd name="connsiteY2" fmla="*/ 257772 h 2201424"/>
              <a:gd name="connsiteX3" fmla="*/ 1833217 w 1856249"/>
              <a:gd name="connsiteY3" fmla="*/ 76659 h 2201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6249" h="2201424">
                <a:moveTo>
                  <a:pt x="0" y="253354"/>
                </a:moveTo>
                <a:cubicBezTo>
                  <a:pt x="262835" y="1227021"/>
                  <a:pt x="525670" y="2200688"/>
                  <a:pt x="812800" y="2201424"/>
                </a:cubicBezTo>
                <a:cubicBezTo>
                  <a:pt x="1099930" y="2202160"/>
                  <a:pt x="1552713" y="611899"/>
                  <a:pt x="1722782" y="257772"/>
                </a:cubicBezTo>
                <a:cubicBezTo>
                  <a:pt x="1892851" y="-96355"/>
                  <a:pt x="1863034" y="-9848"/>
                  <a:pt x="1833217" y="76659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BB9620-9549-428B-ABAE-D0EA03247221}"/>
              </a:ext>
            </a:extLst>
          </p:cNvPr>
          <p:cNvCxnSpPr>
            <a:cxnSpLocks/>
          </p:cNvCxnSpPr>
          <p:nvPr/>
        </p:nvCxnSpPr>
        <p:spPr>
          <a:xfrm>
            <a:off x="6553200" y="3505200"/>
            <a:ext cx="76200" cy="29876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244BA92-76FD-4B64-949D-78916DA753A7}"/>
              </a:ext>
            </a:extLst>
          </p:cNvPr>
          <p:cNvCxnSpPr/>
          <p:nvPr/>
        </p:nvCxnSpPr>
        <p:spPr>
          <a:xfrm flipV="1">
            <a:off x="5791200" y="6248400"/>
            <a:ext cx="4267200" cy="76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C5ED7B6-3B41-418C-8249-1AC0CD28FB92}"/>
              </a:ext>
            </a:extLst>
          </p:cNvPr>
          <p:cNvSpPr/>
          <p:nvPr/>
        </p:nvSpPr>
        <p:spPr>
          <a:xfrm>
            <a:off x="7124700" y="4267200"/>
            <a:ext cx="76200" cy="76200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643AFD9-E6F0-48F2-873B-9A7875FEFA39}"/>
              </a:ext>
            </a:extLst>
          </p:cNvPr>
          <p:cNvSpPr/>
          <p:nvPr/>
        </p:nvSpPr>
        <p:spPr>
          <a:xfrm>
            <a:off x="7353300" y="4953000"/>
            <a:ext cx="76200" cy="76200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925C70-C1CD-4FCD-8D4D-643D976984DF}"/>
              </a:ext>
            </a:extLst>
          </p:cNvPr>
          <p:cNvSpPr/>
          <p:nvPr/>
        </p:nvSpPr>
        <p:spPr>
          <a:xfrm>
            <a:off x="7543800" y="5486400"/>
            <a:ext cx="76200" cy="76200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4E078BD-FDF3-4DCD-A8E3-20E463D61B0A}"/>
              </a:ext>
            </a:extLst>
          </p:cNvPr>
          <p:cNvSpPr/>
          <p:nvPr/>
        </p:nvSpPr>
        <p:spPr>
          <a:xfrm>
            <a:off x="7720575" y="5791200"/>
            <a:ext cx="76200" cy="76200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B4CF351-BD15-4E78-BC04-8DEECBA9D5DD}"/>
              </a:ext>
            </a:extLst>
          </p:cNvPr>
          <p:cNvSpPr/>
          <p:nvPr/>
        </p:nvSpPr>
        <p:spPr>
          <a:xfrm>
            <a:off x="8077200" y="5731515"/>
            <a:ext cx="76200" cy="76200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66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DFDA03-1755-46B6-94B0-2E2EA1F93312}"/>
              </a:ext>
            </a:extLst>
          </p:cNvPr>
          <p:cNvSpPr txBox="1"/>
          <p:nvPr/>
        </p:nvSpPr>
        <p:spPr>
          <a:xfrm>
            <a:off x="2514600" y="1905000"/>
            <a:ext cx="8077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analysis – Retail  - Attached is the </a:t>
            </a:r>
            <a:r>
              <a:rPr lang="en-US" dirty="0" err="1"/>
              <a:t>ipynb</a:t>
            </a:r>
            <a:r>
              <a:rPr lang="en-US" dirty="0"/>
              <a:t> (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endParaRPr lang="en-US" dirty="0"/>
          </a:p>
          <a:p>
            <a:r>
              <a:rPr lang="en-US" dirty="0"/>
              <a:t> - This file is separately posted in the </a:t>
            </a:r>
            <a:r>
              <a:rPr lang="en-US" dirty="0" err="1"/>
              <a:t>github</a:t>
            </a:r>
            <a:r>
              <a:rPr lang="en-US" dirty="0"/>
              <a:t> below Module 3</a:t>
            </a:r>
          </a:p>
          <a:p>
            <a:endParaRPr lang="en-US" dirty="0"/>
          </a:p>
          <a:p>
            <a:r>
              <a:rPr lang="en-US" dirty="0"/>
              <a:t>Image analysis – Handwritten numbers</a:t>
            </a:r>
          </a:p>
          <a:p>
            <a:endParaRPr lang="en-US" dirty="0"/>
          </a:p>
          <a:p>
            <a:r>
              <a:rPr lang="en-US" dirty="0"/>
              <a:t>- This file is separately posted in the </a:t>
            </a:r>
            <a:r>
              <a:rPr lang="en-US" dirty="0" err="1"/>
              <a:t>github</a:t>
            </a:r>
            <a:r>
              <a:rPr lang="en-US" dirty="0"/>
              <a:t> below Module 3</a:t>
            </a:r>
          </a:p>
        </p:txBody>
      </p:sp>
    </p:spTree>
    <p:extLst>
      <p:ext uri="{BB962C8B-B14F-4D97-AF65-F5344CB8AC3E}">
        <p14:creationId xmlns:p14="http://schemas.microsoft.com/office/powerpoint/2010/main" val="395162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Definition and Structure of a neuron and a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35480"/>
            <a:ext cx="8153400" cy="484632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The perceptron is a simplified model of a biological neuron. While the complexity of biological neuron models is often required to fully understand neural behavior, research suggests a perceptron-like linear model with activation can re-produce some behavior seen in real neurons.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800" dirty="0"/>
          </a:p>
          <a:p>
            <a:r>
              <a:rPr lang="en-US" sz="1800" dirty="0"/>
              <a:t>The above are graphical pictures of structure of a single neuron and a network of neurons.</a:t>
            </a:r>
          </a:p>
          <a:p>
            <a:r>
              <a:rPr lang="en-US" sz="1800" dirty="0"/>
              <a:t>We abstract the network of neurons as a collection of  layered network of </a:t>
            </a:r>
            <a:r>
              <a:rPr lang="en-US" sz="1800" dirty="0" err="1"/>
              <a:t>perceptrons</a:t>
            </a:r>
            <a:r>
              <a:rPr lang="en-US" sz="1800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276600"/>
            <a:ext cx="27241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241349"/>
            <a:ext cx="30480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514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0785"/>
            <a:ext cx="8305801" cy="1219200"/>
          </a:xfrm>
          <a:solidFill>
            <a:srgbClr val="FFFF00"/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What are (artificial) neural networks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199" y="1600200"/>
            <a:ext cx="8229600" cy="4922520"/>
          </a:xfrm>
        </p:spPr>
        <p:txBody>
          <a:bodyPr>
            <a:normAutofit/>
          </a:bodyPr>
          <a:lstStyle/>
          <a:p>
            <a:r>
              <a:rPr lang="en-US" sz="2000" dirty="0"/>
              <a:t>An artificial neural network (ANN) is an algorithmic representation of the biological network of neurons.</a:t>
            </a:r>
          </a:p>
          <a:p>
            <a:r>
              <a:rPr lang="en-US" sz="2000" dirty="0"/>
              <a:t>Each perceptron takes in multiple inputs and combines them linearly, with certain weights and bias, and normalizes the result with an activation function.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 the above graph, every circle is a perceptron. The collection of  all the layers of circles is called a Multi-Layered Perceptron  network (MLP)</a:t>
            </a:r>
          </a:p>
          <a:p>
            <a:r>
              <a:rPr lang="en-US" sz="2000" dirty="0"/>
              <a:t>The bottom layer consists of three input </a:t>
            </a:r>
            <a:r>
              <a:rPr lang="en-US" sz="2000" dirty="0" err="1"/>
              <a:t>perceptrons</a:t>
            </a:r>
            <a:r>
              <a:rPr lang="en-US" sz="2000" dirty="0"/>
              <a:t>, and all others are computed </a:t>
            </a:r>
            <a:r>
              <a:rPr lang="en-US" sz="2000" dirty="0" err="1"/>
              <a:t>perceptrons</a:t>
            </a:r>
            <a:r>
              <a:rPr lang="en-US" sz="2000" dirty="0"/>
              <a:t>. Totally there are 9 neurons in this Artificial Neural Network.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87" y="3352800"/>
            <a:ext cx="271462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2324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12A6-BDA2-4346-8A83-8D2C7CC6BB5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Building a Forward Pass and Back Propagate Errors – Do the Iteration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F02487D-85B8-45D4-8495-88B821C828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458942"/>
              </p:ext>
            </p:extLst>
          </p:nvPr>
        </p:nvGraphicFramePr>
        <p:xfrm>
          <a:off x="2000865" y="2543432"/>
          <a:ext cx="2895600" cy="244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Acrobat Document" showAsIcon="1" r:id="rId3" imgW="914400" imgH="771480" progId="Acrobat.Document.DC">
                  <p:link updateAutomatic="1"/>
                </p:oleObj>
              </mc:Choice>
              <mc:Fallback>
                <p:oleObj name="Acrobat Document" showAsIcon="1" r:id="rId3" imgW="914400" imgH="771480" progId="Acrobat.Document.DC">
                  <p:link updateAutomatic="1"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FF02487D-85B8-45D4-8495-88B821C828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0865" y="2543432"/>
                        <a:ext cx="2895600" cy="2443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5CA4721-4084-4EDE-B654-328CD34CCD64}"/>
              </a:ext>
            </a:extLst>
          </p:cNvPr>
          <p:cNvSpPr txBox="1"/>
          <p:nvPr/>
        </p:nvSpPr>
        <p:spPr>
          <a:xfrm>
            <a:off x="2229465" y="48768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Networks Notes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058BE0-C09A-4E01-960B-773AF1520B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6466" y="2051921"/>
            <a:ext cx="5111833" cy="34261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2D2C9B-D2C2-45C4-B4B8-86793CF6DF21}"/>
              </a:ext>
            </a:extLst>
          </p:cNvPr>
          <p:cNvSpPr txBox="1"/>
          <p:nvPr/>
        </p:nvSpPr>
        <p:spPr>
          <a:xfrm>
            <a:off x="9175069" y="2545080"/>
            <a:ext cx="2209800" cy="738664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This is sum product in MS Excel; we say weighted input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CBDB5A-B8D9-4052-A7F4-6B8B81A92B16}"/>
              </a:ext>
            </a:extLst>
          </p:cNvPr>
          <p:cNvSpPr txBox="1"/>
          <p:nvPr/>
        </p:nvSpPr>
        <p:spPr>
          <a:xfrm>
            <a:off x="9372600" y="3317756"/>
            <a:ext cx="2209800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This evaluates the signal strength</a:t>
            </a:r>
          </a:p>
        </p:txBody>
      </p:sp>
    </p:spTree>
    <p:extLst>
      <p:ext uri="{BB962C8B-B14F-4D97-AF65-F5344CB8AC3E}">
        <p14:creationId xmlns:p14="http://schemas.microsoft.com/office/powerpoint/2010/main" val="376097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mage result">
            <a:extLst>
              <a:ext uri="{FF2B5EF4-FFF2-40B4-BE49-F238E27FC236}">
                <a16:creationId xmlns:a16="http://schemas.microsoft.com/office/drawing/2014/main" id="{A9805F40-64CD-46DC-BCD9-0E3F9B538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1" y="1752600"/>
            <a:ext cx="5892889" cy="377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2C5016-74C2-404A-9BB6-2EC851C1C81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Mathematical structure of gradient that we will use in the back propagation for Sigmoid Activation </a:t>
            </a:r>
          </a:p>
        </p:txBody>
      </p:sp>
    </p:spTree>
    <p:extLst>
      <p:ext uri="{BB962C8B-B14F-4D97-AF65-F5344CB8AC3E}">
        <p14:creationId xmlns:p14="http://schemas.microsoft.com/office/powerpoint/2010/main" val="3947905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897742C-7CE8-461E-86CA-9AE7E752FCB9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152400"/>
            <a:ext cx="7772400" cy="762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Making a Perceptron Learn!</a:t>
            </a:r>
            <a:endParaRPr lang="en-US" altLang="en-US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F7CEA98-1834-487E-9D8B-639FCC15309E}"/>
              </a:ext>
            </a:extLst>
          </p:cNvPr>
          <p:cNvSpPr txBox="1">
            <a:spLocks noChangeArrowheads="1"/>
          </p:cNvSpPr>
          <p:nvPr/>
        </p:nvSpPr>
        <p:spPr>
          <a:xfrm>
            <a:off x="1828800" y="1219200"/>
            <a:ext cx="8534400" cy="48768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400" dirty="0"/>
              <a:t>Supervised inputs and outputs drives the learning process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Weighted calculations from one layer to another layer are written and activated for signal strength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Learning step adjusts weights of signal strengths from one cell to another layer cell proportionate to the errors between the calculated and the supervised outcome value, </a:t>
            </a:r>
          </a:p>
          <a:p>
            <a:pPr>
              <a:lnSpc>
                <a:spcPct val="80000"/>
              </a:lnSpc>
            </a:pPr>
            <a:endParaRPr lang="en-US" altLang="en-US" sz="2400" dirty="0"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How to change the weight in relation to the differences in the supervised outcome value vs. calculated value at each iteration ?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</a:t>
            </a:r>
            <a:r>
              <a:rPr lang="en-US" altLang="en-US" sz="2400" dirty="0" err="1"/>
              <a:t>weight</a:t>
            </a:r>
            <a:r>
              <a:rPr lang="en-US" altLang="en-US" sz="2400" baseline="-25000" dirty="0" err="1"/>
              <a:t>i,j</a:t>
            </a:r>
            <a:r>
              <a:rPr lang="en-US" altLang="en-US" sz="2400" dirty="0"/>
              <a:t> = </a:t>
            </a:r>
            <a:r>
              <a:rPr lang="en-US" altLang="en-US" sz="2400" dirty="0">
                <a:sym typeface="Symbol" panose="05050102010706020507" pitchFamily="18" charset="2"/>
              </a:rPr>
              <a:t> </a:t>
            </a:r>
            <a:r>
              <a:rPr lang="en-US" altLang="en-US" sz="2400" dirty="0"/>
              <a:t>* [</a:t>
            </a:r>
            <a:r>
              <a:rPr lang="en-US" altLang="en-US" sz="2400" dirty="0" err="1"/>
              <a:t>supervisor</a:t>
            </a:r>
            <a:r>
              <a:rPr lang="en-US" altLang="en-US" sz="2400" baseline="-25000" dirty="0" err="1"/>
              <a:t>i</a:t>
            </a:r>
            <a:r>
              <a:rPr lang="en-US" altLang="en-US" sz="2400" dirty="0"/>
              <a:t> – calculated </a:t>
            </a:r>
            <a:r>
              <a:rPr lang="en-US" altLang="en-US" sz="2400" dirty="0" err="1"/>
              <a:t>output</a:t>
            </a:r>
            <a:r>
              <a:rPr lang="en-US" altLang="en-US" sz="2400" baseline="-25000" dirty="0" err="1"/>
              <a:t>i</a:t>
            </a:r>
            <a:r>
              <a:rPr lang="en-US" altLang="en-US" sz="2400" dirty="0"/>
              <a:t>] * </a:t>
            </a:r>
            <a:r>
              <a:rPr lang="en-US" altLang="en-US" sz="2400" dirty="0" err="1"/>
              <a:t>input</a:t>
            </a:r>
            <a:r>
              <a:rPr lang="en-US" altLang="en-US" sz="2400" baseline="-25000" dirty="0" err="1"/>
              <a:t>j</a:t>
            </a:r>
            <a:endParaRPr lang="en-US" altLang="en-US" sz="24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where: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en-US" sz="2000" dirty="0"/>
              <a:t> is the learning rate;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FF0000"/>
                </a:solidFill>
              </a:rPr>
              <a:t>(</a:t>
            </a:r>
            <a:r>
              <a:rPr lang="en-US" altLang="en-US" sz="2000" dirty="0" err="1">
                <a:solidFill>
                  <a:srgbClr val="FF0000"/>
                </a:solidFill>
              </a:rPr>
              <a:t>supervisor</a:t>
            </a:r>
            <a:r>
              <a:rPr lang="en-US" altLang="en-US" sz="2000" baseline="-25000" dirty="0" err="1">
                <a:solidFill>
                  <a:srgbClr val="FF0000"/>
                </a:solidFill>
              </a:rPr>
              <a:t>i</a:t>
            </a:r>
            <a:r>
              <a:rPr lang="en-US" altLang="en-US" sz="2000" dirty="0">
                <a:solidFill>
                  <a:srgbClr val="FF0000"/>
                </a:solidFill>
              </a:rPr>
              <a:t> – calculated output) </a:t>
            </a:r>
            <a:r>
              <a:rPr lang="en-US" altLang="en-US" sz="2000" dirty="0"/>
              <a:t>is the propagating error;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and </a:t>
            </a:r>
            <a:r>
              <a:rPr lang="en-US" altLang="en-US" sz="2000" dirty="0" err="1"/>
              <a:t>input</a:t>
            </a:r>
            <a:r>
              <a:rPr lang="en-US" altLang="en-US" sz="2000" baseline="-25000" dirty="0" err="1"/>
              <a:t>j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is the input activated values </a:t>
            </a:r>
          </a:p>
          <a:p>
            <a:pPr lvl="1"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400" dirty="0" err="1"/>
              <a:t>w</a:t>
            </a:r>
            <a:r>
              <a:rPr lang="en-US" altLang="en-US" sz="2400" baseline="-25000" dirty="0" err="1"/>
              <a:t>i,j</a:t>
            </a:r>
            <a:r>
              <a:rPr lang="en-US" altLang="en-US" sz="2400" baseline="-25000" dirty="0"/>
              <a:t> = </a:t>
            </a:r>
            <a:r>
              <a:rPr lang="en-US" altLang="en-US" sz="2400" dirty="0" err="1"/>
              <a:t>w</a:t>
            </a:r>
            <a:r>
              <a:rPr lang="en-US" altLang="en-US" sz="2400" baseline="-25000" dirty="0" err="1"/>
              <a:t>i,j</a:t>
            </a:r>
            <a:r>
              <a:rPr lang="en-US" altLang="en-US" sz="2400" dirty="0"/>
              <a:t> + </a:t>
            </a:r>
            <a:r>
              <a:rPr lang="en-US" altLang="en-US" sz="2400" dirty="0">
                <a:sym typeface="Symbol" panose="05050102010706020507" pitchFamily="18" charset="2"/>
              </a:rPr>
              <a:t></a:t>
            </a:r>
            <a:r>
              <a:rPr lang="en-US" altLang="en-US" sz="2400" dirty="0" err="1"/>
              <a:t>w</a:t>
            </a:r>
            <a:r>
              <a:rPr lang="en-US" altLang="en-US" sz="2400" baseline="-25000" dirty="0" err="1"/>
              <a:t>i,j</a:t>
            </a:r>
            <a:r>
              <a:rPr lang="en-US" altLang="en-US" sz="2400" dirty="0"/>
              <a:t> is the updating formula for the weight w, from perceptron node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in </a:t>
            </a:r>
            <a:r>
              <a:rPr lang="en-US" altLang="en-US" sz="2400" dirty="0" err="1"/>
              <a:t>jth</a:t>
            </a:r>
            <a:r>
              <a:rPr lang="en-US" altLang="en-US" sz="2400" dirty="0"/>
              <a:t> iteration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F6A7DC68-DADB-49EA-99CB-DC79271AB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5410201"/>
            <a:ext cx="1600200" cy="120032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Learning adjustment change rule – </a:t>
            </a:r>
            <a:r>
              <a:rPr lang="en-US" altLang="en-US" b="1" dirty="0">
                <a:solidFill>
                  <a:srgbClr val="FF0000"/>
                </a:solidFill>
              </a:rPr>
              <a:t>delta rule</a:t>
            </a:r>
          </a:p>
        </p:txBody>
      </p:sp>
    </p:spTree>
    <p:extLst>
      <p:ext uri="{BB962C8B-B14F-4D97-AF65-F5344CB8AC3E}">
        <p14:creationId xmlns:p14="http://schemas.microsoft.com/office/powerpoint/2010/main" val="2031165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6553200" y="314899"/>
            <a:ext cx="5105400" cy="36933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Circles are neuron – decision point or information receiver or transfer point with added experiential weights.</a:t>
            </a:r>
          </a:p>
          <a:p>
            <a:endParaRPr lang="en-US" dirty="0"/>
          </a:p>
          <a:p>
            <a:r>
              <a:rPr lang="en-US" dirty="0"/>
              <a:t>Connectors are synapses, utilizes the information weights and </a:t>
            </a:r>
            <a:r>
              <a:rPr lang="en-US" dirty="0" err="1"/>
              <a:t>transferer</a:t>
            </a:r>
            <a:r>
              <a:rPr lang="en-US" dirty="0"/>
              <a:t> of information; takes the information to its network of neurons</a:t>
            </a:r>
          </a:p>
          <a:p>
            <a:endParaRPr lang="en-US" dirty="0"/>
          </a:p>
          <a:p>
            <a:r>
              <a:rPr lang="en-US" dirty="0"/>
              <a:t>Thus, an artificial neural network is an interconnected information processing collection of neurons connected by synapses, where input is received, information is processed, and output created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553200" y="4648200"/>
            <a:ext cx="5105400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 a supervised algorithm, we know the output.  Say, it is 0.5 here. </a:t>
            </a:r>
          </a:p>
          <a:p>
            <a:endParaRPr lang="en-US" dirty="0"/>
          </a:p>
          <a:p>
            <a:r>
              <a:rPr lang="en-US" dirty="0"/>
              <a:t>The inputs are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1066799" y="4191000"/>
                <a:ext cx="4962763" cy="235481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i="1" dirty="0">
                    <a:latin typeface="Cambria Math" panose="02040503050406030204" pitchFamily="18" charset="0"/>
                  </a:rPr>
                  <a:t>Recall out key compute quantities</a:t>
                </a:r>
              </a:p>
              <a:p>
                <a14:m>
                  <m:oMath xmlns:m="http://schemas.openxmlformats.org/officeDocument/2006/math">
                    <m:box>
                      <m:box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p>
                          </m:den>
                        </m:f>
                      </m:e>
                    </m:box>
                  </m:oMath>
                </a14:m>
                <a:r>
                  <a:rPr lang="en-US" sz="3200" dirty="0"/>
                  <a:t> </a:t>
                </a:r>
              </a:p>
              <a:p>
                <a:endParaRPr lang="en-US" sz="3200" dirty="0"/>
              </a:p>
              <a:p>
                <a:r>
                  <a:rPr lang="en-US" sz="2000" dirty="0"/>
                  <a:t>Z=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99" y="4191000"/>
                <a:ext cx="4962763" cy="2354812"/>
              </a:xfrm>
              <a:prstGeom prst="rect">
                <a:avLst/>
              </a:prstGeom>
              <a:blipFill>
                <a:blip r:embed="rId2"/>
                <a:stretch>
                  <a:fillRect l="-4779" t="-5155" b="-3195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8C26F179-43C8-47C2-9F0C-0E2001B15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713" y="647700"/>
            <a:ext cx="45148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92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/>
          <p:cNvSpPr/>
          <p:nvPr/>
        </p:nvSpPr>
        <p:spPr>
          <a:xfrm>
            <a:off x="4429697" y="3086100"/>
            <a:ext cx="1832113" cy="2514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515297" y="3314700"/>
            <a:ext cx="457200" cy="4572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533440" y="4610100"/>
            <a:ext cx="457200" cy="4572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cxnSpLocks/>
            <a:stCxn id="2" idx="6"/>
            <a:endCxn id="6" idx="2"/>
          </p:cNvCxnSpPr>
          <p:nvPr/>
        </p:nvCxnSpPr>
        <p:spPr>
          <a:xfrm>
            <a:off x="3972497" y="3543300"/>
            <a:ext cx="1219200" cy="662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cxnSpLocks/>
            <a:stCxn id="3" idx="6"/>
            <a:endCxn id="6" idx="2"/>
          </p:cNvCxnSpPr>
          <p:nvPr/>
        </p:nvCxnSpPr>
        <p:spPr>
          <a:xfrm flipV="1">
            <a:off x="3990640" y="3549926"/>
            <a:ext cx="1201057" cy="128877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191697" y="3321326"/>
            <a:ext cx="457200" cy="4572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91697" y="4610100"/>
            <a:ext cx="457200" cy="4572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2" idx="6"/>
            <a:endCxn id="9" idx="2"/>
          </p:cNvCxnSpPr>
          <p:nvPr/>
        </p:nvCxnSpPr>
        <p:spPr>
          <a:xfrm>
            <a:off x="3972497" y="3543300"/>
            <a:ext cx="1219200" cy="1295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6"/>
            <a:endCxn id="9" idx="2"/>
          </p:cNvCxnSpPr>
          <p:nvPr/>
        </p:nvCxnSpPr>
        <p:spPr>
          <a:xfrm>
            <a:off x="3990640" y="4838700"/>
            <a:ext cx="12010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868097" y="3962400"/>
            <a:ext cx="457200" cy="4572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6" idx="6"/>
            <a:endCxn id="14" idx="2"/>
          </p:cNvCxnSpPr>
          <p:nvPr/>
        </p:nvCxnSpPr>
        <p:spPr>
          <a:xfrm>
            <a:off x="5648897" y="3549926"/>
            <a:ext cx="1219200" cy="6410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6"/>
            <a:endCxn id="14" idx="2"/>
          </p:cNvCxnSpPr>
          <p:nvPr/>
        </p:nvCxnSpPr>
        <p:spPr>
          <a:xfrm flipV="1">
            <a:off x="5648897" y="4191000"/>
            <a:ext cx="1219200" cy="647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llout: Bent Line 20"/>
          <p:cNvSpPr/>
          <p:nvPr/>
        </p:nvSpPr>
        <p:spPr>
          <a:xfrm>
            <a:off x="5039297" y="1454426"/>
            <a:ext cx="2057400" cy="86139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1576"/>
              <a:gd name="adj6" fmla="val 109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Economic development vs. equitable society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29697" y="6057900"/>
            <a:ext cx="1832113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One hidden layer</a:t>
            </a:r>
          </a:p>
        </p:txBody>
      </p:sp>
      <p:sp>
        <p:nvSpPr>
          <p:cNvPr id="28" name="Callout: Bent Line 27"/>
          <p:cNvSpPr/>
          <p:nvPr/>
        </p:nvSpPr>
        <p:spPr>
          <a:xfrm>
            <a:off x="8544497" y="5067300"/>
            <a:ext cx="2057400" cy="86139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5271"/>
              <a:gd name="adj6" fmla="val -621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Vote for Trump /Biden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324797" y="2504660"/>
            <a:ext cx="838200" cy="3352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963097" y="2615648"/>
            <a:ext cx="914400" cy="3352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629400" y="2514600"/>
            <a:ext cx="838200" cy="3352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31CDB-1D51-4340-9DFF-B2868D712C4E}"/>
              </a:ext>
            </a:extLst>
          </p:cNvPr>
          <p:cNvSpPr txBox="1"/>
          <p:nvPr/>
        </p:nvSpPr>
        <p:spPr>
          <a:xfrm>
            <a:off x="1724597" y="142554"/>
            <a:ext cx="8305800" cy="1200329"/>
          </a:xfrm>
          <a:prstGeom prst="rect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 simple network as to how humans think to make a decision</a:t>
            </a:r>
          </a:p>
        </p:txBody>
      </p:sp>
      <p:sp>
        <p:nvSpPr>
          <p:cNvPr id="8" name="Callout: Double Bent Line 7">
            <a:extLst>
              <a:ext uri="{FF2B5EF4-FFF2-40B4-BE49-F238E27FC236}">
                <a16:creationId xmlns:a16="http://schemas.microsoft.com/office/drawing/2014/main" id="{658BF321-3484-4A66-ACE5-81ABDED255A9}"/>
              </a:ext>
            </a:extLst>
          </p:cNvPr>
          <p:cNvSpPr/>
          <p:nvPr/>
        </p:nvSpPr>
        <p:spPr>
          <a:xfrm>
            <a:off x="838200" y="2315817"/>
            <a:ext cx="1600200" cy="770283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57538"/>
              <a:gd name="adj8" fmla="val 1662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Parents neuron</a:t>
            </a:r>
          </a:p>
        </p:txBody>
      </p:sp>
      <p:sp>
        <p:nvSpPr>
          <p:cNvPr id="10" name="Callout: Double Bent Line 9">
            <a:extLst>
              <a:ext uri="{FF2B5EF4-FFF2-40B4-BE49-F238E27FC236}">
                <a16:creationId xmlns:a16="http://schemas.microsoft.com/office/drawing/2014/main" id="{4904F78B-B9BB-4BFA-8230-C630E8EEEEFB}"/>
              </a:ext>
            </a:extLst>
          </p:cNvPr>
          <p:cNvSpPr/>
          <p:nvPr/>
        </p:nvSpPr>
        <p:spPr>
          <a:xfrm>
            <a:off x="791147" y="3744567"/>
            <a:ext cx="1600200" cy="770283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40271"/>
              <a:gd name="adj8" fmla="val 172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Spouse neuron</a:t>
            </a:r>
          </a:p>
        </p:txBody>
      </p:sp>
    </p:spTree>
    <p:extLst>
      <p:ext uri="{BB962C8B-B14F-4D97-AF65-F5344CB8AC3E}">
        <p14:creationId xmlns:p14="http://schemas.microsoft.com/office/powerpoint/2010/main" val="13283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9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4CA83-3FAB-4752-BCDB-DD26EC27CB42}"/>
              </a:ext>
            </a:extLst>
          </p:cNvPr>
          <p:cNvSpPr txBox="1"/>
          <p:nvPr/>
        </p:nvSpPr>
        <p:spPr>
          <a:xfrm>
            <a:off x="7041856" y="1828800"/>
            <a:ext cx="4346646" cy="3672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dirty="0">
                <a:latin typeface="+mj-lt"/>
                <a:ea typeface="+mj-ea"/>
                <a:cs typeface="+mj-cs"/>
              </a:rPr>
              <a:t>Derivative of logistic function – the direction where the descent has to happen to reach minimum of the error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6" descr="Image result">
            <a:extLst>
              <a:ext uri="{FF2B5EF4-FFF2-40B4-BE49-F238E27FC236}">
                <a16:creationId xmlns:a16="http://schemas.microsoft.com/office/drawing/2014/main" id="{8EB1FDBD-979B-41AA-AB67-C02F315AD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308" y="1543591"/>
            <a:ext cx="4825337" cy="377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BE7EA42-2CE5-4AE7-93D0-F7E63A147611}"/>
              </a:ext>
            </a:extLst>
          </p:cNvPr>
          <p:cNvSpPr txBox="1">
            <a:spLocks/>
          </p:cNvSpPr>
          <p:nvPr/>
        </p:nvSpPr>
        <p:spPr>
          <a:xfrm>
            <a:off x="1538699" y="60325"/>
            <a:ext cx="8610600" cy="1325563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Mathematical structure of gradient that we will use in the back propagation for Sigmoid Activation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438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3&quot;/&gt;&lt;lineCharCount val=&quot;8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D0C3E7E1-BFB2-42C6-A78C-6A1C07B8DF96}&quot;/&gt;&lt;isInvalidForFieldText val=&quot;0&quot;/&gt;&lt;Image&gt;&lt;filename val=&quot;C:\Users\sam\AppData\Local\Temp\PR\data\asimages\{D0C3E7E1-BFB2-42C6-A78C-6A1C07B8DF96}.png&quot;/&gt;&lt;left val=&quot;16&quot;/&gt;&lt;top val=&quot;14&quot;/&gt;&lt;width val=&quot;587&quot;/&gt;&lt;height val=&quot;540&quot;/&gt;&lt;hasText val=&quot;1&quot;/&gt;&lt;/Image&gt;&lt;/ThreeDShapeInfo&gt;"/>
  <p:tag name="PRESENTER_SHAPETEXTINFO" val="&lt;ShapeTextInfo&gt;&lt;TableIndex row=&quot;-1&quot; col=&quot;-1&quot;&gt;&lt;linesCount val=&quot;23&quot;/&gt;&lt;lineCharCount val=&quot;53&quot;/&gt;&lt;lineCharCount val=&quot;1&quot;/&gt;&lt;lineCharCount val=&quot;36&quot;/&gt;&lt;lineCharCount val=&quot;75&quot;/&gt;&lt;lineCharCount val=&quot;40&quot;/&gt;&lt;lineCharCount val=&quot;4&quot;/&gt;&lt;lineCharCount val=&quot;1&quot;/&gt;&lt;lineCharCount val=&quot;70&quot;/&gt;&lt;lineCharCount val=&quot;15&quot;/&gt;&lt;lineCharCount val=&quot;5&quot;/&gt;&lt;lineCharCount val=&quot;1&quot;/&gt;&lt;lineCharCount val=&quot;62&quot;/&gt;&lt;lineCharCount val=&quot;58&quot;/&gt;&lt;lineCharCount val=&quot;67&quot;/&gt;&lt;lineCharCount val=&quot;1&quot;/&gt;&lt;lineCharCount val=&quot;58&quot;/&gt;&lt;lineCharCount val=&quot;1&quot;/&gt;&lt;lineCharCount val=&quot;80&quot;/&gt;&lt;lineCharCount val=&quot;36&quot;/&gt;&lt;lineCharCount val=&quot;1&quot;/&gt;&lt;lineCharCount val=&quot;94&quot;/&gt;&lt;lineCharCount val=&quot;73&quot;/&gt;&lt;lineCharCount val=&quot;34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63&quot;/&gt;&lt;lineCharCount val=&quot;1&quot;/&gt;&lt;lineCharCount val=&quot;69&quot;/&gt;&lt;/TableIndex&gt;&lt;/ShapeTextInfo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2919</TotalTime>
  <Words>1055</Words>
  <Application>Microsoft Office PowerPoint</Application>
  <PresentationFormat>Widescreen</PresentationFormat>
  <Paragraphs>110</Paragraphs>
  <Slides>18</Slides>
  <Notes>0</Notes>
  <HiddenSlides>0</HiddenSlides>
  <MMClips>0</MMClips>
  <ScaleCrop>false</ScaleCrop>
  <HeadingPairs>
    <vt:vector size="10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Wingdings 2</vt:lpstr>
      <vt:lpstr>Office Theme</vt:lpstr>
      <vt:lpstr>file:///C:\Users\usss\Google%20Drive\IOA\Academic\ML\Modified%20chapter3%20-%20The%20Back%20Propagation%20Algorithm.pdf</vt:lpstr>
      <vt:lpstr>Adobe Acrobat Document</vt:lpstr>
      <vt:lpstr>Neural Networks and Deep Learning</vt:lpstr>
      <vt:lpstr>Definition and Structure of a neuron and a perceptron</vt:lpstr>
      <vt:lpstr>What are (artificial) neural networks ?</vt:lpstr>
      <vt:lpstr>Building a Forward Pass and Back Propagate Errors – Do the Iteration</vt:lpstr>
      <vt:lpstr>Mathematical structure of gradient that we will use in the back propagation for Sigmoid Activation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deep learning, how is it related to ANN, and Other Algorithms</vt:lpstr>
      <vt:lpstr>PowerPoint Presentation</vt:lpstr>
      <vt:lpstr>PowerPoint Presentation</vt:lpstr>
      <vt:lpstr>Cross-entropy loss function</vt:lpstr>
      <vt:lpstr>Batches, Epochs, Learning Rate, Drop rates…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and Deep Learning</dc:title>
  <dc:creator>Nethra Sambamoorthi</dc:creator>
  <cp:lastModifiedBy>Nethra Sambamoorthi</cp:lastModifiedBy>
  <cp:revision>16</cp:revision>
  <dcterms:created xsi:type="dcterms:W3CDTF">2020-10-20T12:37:52Z</dcterms:created>
  <dcterms:modified xsi:type="dcterms:W3CDTF">2020-11-05T13:57:13Z</dcterms:modified>
</cp:coreProperties>
</file>