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3B3C-84A7-4DDA-8E5D-B4DC806202F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438C-3F86-42F9-9DE3-62E2017B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3B3C-84A7-4DDA-8E5D-B4DC806202F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438C-3F86-42F9-9DE3-62E2017B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8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3B3C-84A7-4DDA-8E5D-B4DC806202F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438C-3F86-42F9-9DE3-62E2017B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4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3B3C-84A7-4DDA-8E5D-B4DC806202F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438C-3F86-42F9-9DE3-62E2017B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2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3B3C-84A7-4DDA-8E5D-B4DC806202F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438C-3F86-42F9-9DE3-62E2017B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3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3B3C-84A7-4DDA-8E5D-B4DC806202F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438C-3F86-42F9-9DE3-62E2017B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3B3C-84A7-4DDA-8E5D-B4DC806202F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438C-3F86-42F9-9DE3-62E2017B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3B3C-84A7-4DDA-8E5D-B4DC806202F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438C-3F86-42F9-9DE3-62E2017B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3B3C-84A7-4DDA-8E5D-B4DC806202F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438C-3F86-42F9-9DE3-62E2017B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8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3B3C-84A7-4DDA-8E5D-B4DC806202F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438C-3F86-42F9-9DE3-62E2017B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5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3B3C-84A7-4DDA-8E5D-B4DC806202F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438C-3F86-42F9-9DE3-62E2017B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3B3C-84A7-4DDA-8E5D-B4DC806202F0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0438C-3F86-42F9-9DE3-62E2017B0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6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LHT=15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0" y="525780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6</a:t>
            </a:r>
          </a:p>
          <a:p>
            <a:pPr algn="ctr"/>
            <a:r>
              <a:rPr lang="en-US" sz="1100" dirty="0" smtClean="0"/>
              <a:t>People: 10</a:t>
            </a:r>
          </a:p>
          <a:p>
            <a:pPr algn="ctr"/>
            <a:r>
              <a:rPr lang="en-US" sz="1100" dirty="0" smtClean="0"/>
              <a:t>Vectors: 100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191000" y="4343400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7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People: 0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Vectors: 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0" y="342900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8</a:t>
            </a:r>
          </a:p>
          <a:p>
            <a:pPr algn="ctr"/>
            <a:r>
              <a:rPr lang="en-US" sz="1100" dirty="0" smtClean="0"/>
              <a:t>People: 10</a:t>
            </a:r>
          </a:p>
          <a:p>
            <a:pPr algn="ctr"/>
            <a:r>
              <a:rPr lang="en-US" sz="1100" dirty="0" smtClean="0"/>
              <a:t>Vectors: 100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191000" y="251460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9</a:t>
            </a:r>
            <a:endParaRPr lang="en-US" sz="1100" dirty="0" smtClean="0"/>
          </a:p>
          <a:p>
            <a:pPr algn="ctr"/>
            <a:r>
              <a:rPr lang="en-US" sz="1100" dirty="0" smtClean="0"/>
              <a:t>People: 10</a:t>
            </a:r>
          </a:p>
          <a:p>
            <a:pPr algn="ctr"/>
            <a:r>
              <a:rPr lang="en-US" sz="1100" dirty="0" smtClean="0"/>
              <a:t>Vectors: 100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4191000" y="160020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</a:t>
            </a:r>
          </a:p>
          <a:p>
            <a:pPr algn="ctr"/>
            <a:r>
              <a:rPr lang="en-US" sz="1100" dirty="0" smtClean="0"/>
              <a:t>People: 10</a:t>
            </a:r>
          </a:p>
          <a:p>
            <a:pPr algn="ctr"/>
            <a:r>
              <a:rPr lang="en-US" sz="1100" dirty="0" smtClean="0">
                <a:solidFill>
                  <a:srgbClr val="92D050"/>
                </a:solidFill>
              </a:rPr>
              <a:t>Vectors: 50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LHM</a:t>
            </a:r>
            <a:r>
              <a:rPr lang="en-US" sz="1100" dirty="0">
                <a:solidFill>
                  <a:srgbClr val="92D050"/>
                </a:solidFill>
              </a:rPr>
              <a:t>: </a:t>
            </a:r>
            <a:r>
              <a:rPr lang="en-US" sz="1100" dirty="0" smtClean="0">
                <a:solidFill>
                  <a:schemeClr val="tx1"/>
                </a:solidFill>
              </a:rPr>
              <a:t>0.5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5257800"/>
            <a:ext cx="9144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11</a:t>
            </a:r>
          </a:p>
          <a:p>
            <a:pPr algn="ctr"/>
            <a:r>
              <a:rPr lang="en-US" sz="1100" dirty="0" smtClean="0"/>
              <a:t>People: 10</a:t>
            </a:r>
          </a:p>
          <a:p>
            <a:pPr algn="ctr"/>
            <a:r>
              <a:rPr lang="en-US" sz="1100" dirty="0" smtClean="0">
                <a:solidFill>
                  <a:srgbClr val="FFFF00"/>
                </a:solidFill>
              </a:rPr>
              <a:t>Vectors: 200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LHM</a:t>
            </a:r>
            <a:r>
              <a:rPr lang="en-US" sz="1100" dirty="0">
                <a:solidFill>
                  <a:srgbClr val="92D050"/>
                </a:solidFill>
              </a:rPr>
              <a:t>: </a:t>
            </a:r>
            <a:r>
              <a:rPr lang="en-US" sz="1200" b="1" dirty="0" smtClean="0">
                <a:solidFill>
                  <a:srgbClr val="FF0000"/>
                </a:solidFill>
              </a:rPr>
              <a:t>5.0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05400" y="434340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12</a:t>
            </a:r>
          </a:p>
          <a:p>
            <a:pPr algn="ctr"/>
            <a:r>
              <a:rPr lang="en-US" sz="1100" dirty="0" smtClean="0"/>
              <a:t>People: </a:t>
            </a:r>
            <a:r>
              <a:rPr lang="en-US" sz="1600" dirty="0" smtClean="0"/>
              <a:t>15</a:t>
            </a:r>
            <a:endParaRPr lang="en-US" sz="1100" dirty="0" smtClean="0"/>
          </a:p>
          <a:p>
            <a:pPr algn="ctr"/>
            <a:r>
              <a:rPr lang="en-US" sz="1100" dirty="0" smtClean="0"/>
              <a:t>Vectors: 100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5105400" y="342900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</a:p>
          <a:p>
            <a:pPr algn="ctr"/>
            <a:r>
              <a:rPr lang="en-US" sz="1100" dirty="0" smtClean="0"/>
              <a:t>People: 10</a:t>
            </a:r>
          </a:p>
          <a:p>
            <a:pPr algn="ctr"/>
            <a:r>
              <a:rPr lang="en-US" sz="1100" dirty="0" smtClean="0"/>
              <a:t>Vectors: 100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6019800" y="251460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19</a:t>
            </a:r>
          </a:p>
          <a:p>
            <a:pPr algn="ctr"/>
            <a:r>
              <a:rPr lang="en-US" sz="1100" dirty="0" smtClean="0"/>
              <a:t>People: 10</a:t>
            </a:r>
          </a:p>
          <a:p>
            <a:pPr algn="ctr"/>
            <a:r>
              <a:rPr lang="en-US" sz="1100" dirty="0" smtClean="0"/>
              <a:t>Vectors: 100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5105400" y="160020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15</a:t>
            </a:r>
          </a:p>
          <a:p>
            <a:pPr algn="ctr"/>
            <a:r>
              <a:rPr lang="en-US" sz="1100" dirty="0" smtClean="0"/>
              <a:t>People: </a:t>
            </a:r>
            <a:r>
              <a:rPr lang="en-US" sz="11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sz="1100" dirty="0" smtClean="0"/>
              <a:t>Vectors: 100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6019800" y="5257800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16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People: 0</a:t>
            </a:r>
          </a:p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Vectors: 400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LHM</a:t>
            </a:r>
            <a:r>
              <a:rPr lang="en-US" sz="1100" dirty="0">
                <a:solidFill>
                  <a:srgbClr val="92D050"/>
                </a:solidFill>
              </a:rPr>
              <a:t>: </a:t>
            </a:r>
            <a:r>
              <a:rPr lang="en-US" sz="1600" b="1" dirty="0" smtClean="0">
                <a:solidFill>
                  <a:schemeClr val="bg1"/>
                </a:solidFill>
              </a:rPr>
              <a:t>10.0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19800" y="4343400"/>
            <a:ext cx="9144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17</a:t>
            </a:r>
          </a:p>
          <a:p>
            <a:pPr algn="ctr"/>
            <a:r>
              <a:rPr lang="en-US" sz="1100" dirty="0" smtClean="0"/>
              <a:t>People: </a:t>
            </a:r>
            <a:r>
              <a:rPr lang="en-US" sz="11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sz="1100" dirty="0" smtClean="0">
                <a:solidFill>
                  <a:srgbClr val="FFFF00"/>
                </a:solidFill>
              </a:rPr>
              <a:t>Vectors: 200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LHM</a:t>
            </a:r>
            <a:r>
              <a:rPr lang="en-US" sz="1100" dirty="0">
                <a:solidFill>
                  <a:srgbClr val="92D050"/>
                </a:solidFill>
              </a:rPr>
              <a:t>: </a:t>
            </a:r>
            <a:r>
              <a:rPr lang="en-US" sz="1200" b="1" dirty="0" smtClean="0">
                <a:solidFill>
                  <a:srgbClr val="FF0000"/>
                </a:solidFill>
              </a:rPr>
              <a:t>5.0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9800" y="342900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18</a:t>
            </a:r>
          </a:p>
          <a:p>
            <a:pPr algn="ctr"/>
            <a:r>
              <a:rPr lang="en-US" sz="1100" dirty="0" smtClean="0"/>
              <a:t>People: 10</a:t>
            </a:r>
          </a:p>
          <a:p>
            <a:pPr algn="ctr"/>
            <a:r>
              <a:rPr lang="en-US" sz="1100" dirty="0" smtClean="0"/>
              <a:t>Vectors: 100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5105400" y="2514600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14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People: 0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Vectors: 100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19800" y="160020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20</a:t>
            </a:r>
          </a:p>
          <a:p>
            <a:pPr algn="ctr"/>
            <a:r>
              <a:rPr lang="en-US" sz="1100" dirty="0" smtClean="0"/>
              <a:t>People: 10</a:t>
            </a:r>
          </a:p>
          <a:p>
            <a:pPr algn="ctr"/>
            <a:r>
              <a:rPr lang="en-US" sz="1100" dirty="0" smtClean="0"/>
              <a:t>Vectors: 100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6934200" y="160020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25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People: 1</a:t>
            </a:r>
          </a:p>
          <a:p>
            <a:pPr algn="ctr"/>
            <a:r>
              <a:rPr lang="en-US" sz="1100" dirty="0" smtClean="0"/>
              <a:t>Vectors: 100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3276600" y="434340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</a:p>
          <a:p>
            <a:pPr algn="ctr"/>
            <a:r>
              <a:rPr lang="en-US" sz="1100" dirty="0" smtClean="0"/>
              <a:t>People: 10</a:t>
            </a:r>
          </a:p>
          <a:p>
            <a:pPr algn="ctr"/>
            <a:r>
              <a:rPr lang="en-US" sz="1100" dirty="0" smtClean="0"/>
              <a:t>Vectors: 100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3276600" y="342900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People: 1</a:t>
            </a:r>
          </a:p>
          <a:p>
            <a:pPr algn="ctr"/>
            <a:r>
              <a:rPr lang="en-US" sz="1100" dirty="0" smtClean="0"/>
              <a:t>Vectors: 100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3276600" y="251460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4</a:t>
            </a:r>
          </a:p>
          <a:p>
            <a:pPr algn="ctr"/>
            <a:r>
              <a:rPr lang="en-US" sz="1100" dirty="0" smtClean="0"/>
              <a:t>People: </a:t>
            </a:r>
            <a:r>
              <a:rPr lang="en-US" sz="11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sz="1100" dirty="0" smtClean="0">
                <a:solidFill>
                  <a:srgbClr val="92D050"/>
                </a:solidFill>
              </a:rPr>
              <a:t>Vectors: 50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LHM</a:t>
            </a:r>
            <a:r>
              <a:rPr lang="en-US" sz="1100" dirty="0">
                <a:solidFill>
                  <a:srgbClr val="92D050"/>
                </a:solidFill>
              </a:rPr>
              <a:t>: </a:t>
            </a:r>
            <a:r>
              <a:rPr lang="en-US" sz="1100" dirty="0" smtClean="0">
                <a:solidFill>
                  <a:schemeClr val="tx1"/>
                </a:solidFill>
              </a:rPr>
              <a:t>0.5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76600" y="160020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5</a:t>
            </a:r>
          </a:p>
          <a:p>
            <a:pPr algn="ctr"/>
            <a:r>
              <a:rPr lang="en-US" sz="1100" dirty="0" smtClean="0"/>
              <a:t>People: </a:t>
            </a:r>
            <a:r>
              <a:rPr lang="en-US" sz="1600" dirty="0" smtClean="0"/>
              <a:t>15</a:t>
            </a:r>
            <a:endParaRPr lang="en-US" sz="1100" dirty="0" smtClean="0"/>
          </a:p>
          <a:p>
            <a:pPr algn="ctr"/>
            <a:r>
              <a:rPr lang="en-US" sz="1100" dirty="0" smtClean="0">
                <a:solidFill>
                  <a:srgbClr val="92D050"/>
                </a:solidFill>
              </a:rPr>
              <a:t>Vectors: 50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LHM</a:t>
            </a:r>
            <a:r>
              <a:rPr lang="en-US" sz="1100" dirty="0" smtClean="0">
                <a:solidFill>
                  <a:srgbClr val="92D050"/>
                </a:solidFill>
              </a:rPr>
              <a:t>: </a:t>
            </a:r>
            <a:r>
              <a:rPr lang="en-US" sz="1100" dirty="0" smtClean="0">
                <a:solidFill>
                  <a:schemeClr val="tx1"/>
                </a:solidFill>
              </a:rPr>
              <a:t>0.5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34200" y="5257800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21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People: 0</a:t>
            </a:r>
          </a:p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Vectors: 400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LHM</a:t>
            </a:r>
            <a:r>
              <a:rPr lang="en-US" sz="1100" dirty="0">
                <a:solidFill>
                  <a:srgbClr val="92D050"/>
                </a:solidFill>
              </a:rPr>
              <a:t>: </a:t>
            </a:r>
            <a:r>
              <a:rPr lang="en-US" sz="1600" b="1" dirty="0" smtClean="0">
                <a:solidFill>
                  <a:schemeClr val="bg1"/>
                </a:solidFill>
              </a:rPr>
              <a:t>10.0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34200" y="4343400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22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People: 0</a:t>
            </a:r>
          </a:p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Vectors: 400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LHM</a:t>
            </a:r>
            <a:r>
              <a:rPr lang="en-US" sz="1100" dirty="0">
                <a:solidFill>
                  <a:srgbClr val="92D050"/>
                </a:solidFill>
              </a:rPr>
              <a:t>: </a:t>
            </a:r>
            <a:r>
              <a:rPr lang="en-US" sz="1600" b="1" dirty="0" smtClean="0">
                <a:solidFill>
                  <a:schemeClr val="bg1"/>
                </a:solidFill>
              </a:rPr>
              <a:t>10.0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34200" y="3429000"/>
            <a:ext cx="9144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23</a:t>
            </a:r>
          </a:p>
          <a:p>
            <a:pPr algn="ctr"/>
            <a:r>
              <a:rPr lang="en-US" sz="1100" dirty="0" smtClean="0"/>
              <a:t>People: </a:t>
            </a:r>
            <a:r>
              <a:rPr lang="en-US" sz="1600" dirty="0" smtClean="0"/>
              <a:t>15</a:t>
            </a:r>
            <a:endParaRPr lang="en-US" sz="1100" dirty="0" smtClean="0"/>
          </a:p>
          <a:p>
            <a:pPr algn="ctr"/>
            <a:r>
              <a:rPr lang="en-US" sz="1100" dirty="0" smtClean="0">
                <a:solidFill>
                  <a:srgbClr val="FFFF00"/>
                </a:solidFill>
              </a:rPr>
              <a:t>Vectors: 200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LHM</a:t>
            </a:r>
            <a:r>
              <a:rPr lang="en-US" sz="1100" dirty="0">
                <a:solidFill>
                  <a:srgbClr val="92D050"/>
                </a:solidFill>
              </a:rPr>
              <a:t>: </a:t>
            </a:r>
            <a:r>
              <a:rPr lang="en-US" sz="1200" b="1" dirty="0" smtClean="0">
                <a:solidFill>
                  <a:srgbClr val="FF0000"/>
                </a:solidFill>
              </a:rPr>
              <a:t>5.0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34200" y="251460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24</a:t>
            </a:r>
          </a:p>
          <a:p>
            <a:pPr algn="ctr"/>
            <a:r>
              <a:rPr lang="en-US" sz="1100" dirty="0" smtClean="0"/>
              <a:t>People: 10</a:t>
            </a:r>
          </a:p>
          <a:p>
            <a:pPr algn="ctr"/>
            <a:r>
              <a:rPr lang="en-US" sz="1100" dirty="0" smtClean="0"/>
              <a:t>Vectors: 100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3276600" y="525780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</a:p>
          <a:p>
            <a:pPr algn="ctr"/>
            <a:r>
              <a:rPr lang="en-US" sz="1100" dirty="0" smtClean="0"/>
              <a:t>People: </a:t>
            </a:r>
            <a:r>
              <a:rPr lang="en-US" sz="11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sz="1100" dirty="0" smtClean="0"/>
              <a:t>Vectors: 100</a:t>
            </a:r>
            <a:endParaRPr lang="en-US" sz="1100" dirty="0"/>
          </a:p>
        </p:txBody>
      </p:sp>
      <p:sp>
        <p:nvSpPr>
          <p:cNvPr id="33" name="Oval 32"/>
          <p:cNvSpPr/>
          <p:nvPr/>
        </p:nvSpPr>
        <p:spPr>
          <a:xfrm>
            <a:off x="6858000" y="3352800"/>
            <a:ext cx="11430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162300" y="1557867"/>
            <a:ext cx="11430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91100" y="4267200"/>
            <a:ext cx="11430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52400" y="20574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scenario, I changed Nodes 5, 7, 23 to have LHT=15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0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" y="1752601"/>
            <a:ext cx="9085883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934200" y="3505200"/>
            <a:ext cx="5715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51400" y="3576935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Still can’t complete overcome the crowding.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1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1"/>
            <a:ext cx="9141414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2200" y="3429000"/>
            <a:ext cx="252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Overcrowding is still keeping the overall vector population 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" y="1752601"/>
            <a:ext cx="9167902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24400" y="2895600"/>
            <a:ext cx="252306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Available Habitat seems to be about the same, but there are way more vectors in FM=100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408" y="1752601"/>
            <a:ext cx="1787725" cy="235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51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" y="1828801"/>
            <a:ext cx="904528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1000" y="2667000"/>
            <a:ext cx="320886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Egg Crowding is based on available habitat and the number of eggs laid.</a:t>
            </a:r>
          </a:p>
          <a:p>
            <a:endParaRPr lang="en-US" dirty="0"/>
          </a:p>
          <a:p>
            <a:r>
              <a:rPr lang="en-US" dirty="0" smtClean="0"/>
              <a:t>When LHT=1 and FM=100, the correction greatly reduces the number of eggs that hatch.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6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283</Words>
  <Application>Microsoft Office PowerPoint</Application>
  <PresentationFormat>On-screen Show (4:3)</PresentationFormat>
  <Paragraphs>92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LHT=15</vt:lpstr>
      <vt:lpstr>PowerPoint Presentation</vt:lpstr>
      <vt:lpstr>PowerPoint Presentation</vt:lpstr>
      <vt:lpstr>PowerPoint Presentation</vt:lpstr>
      <vt:lpstr>PowerPoint Presentation</vt:lpstr>
    </vt:vector>
  </TitlesOfParts>
  <Company>Intellectual Ventures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LHT=15</dc:title>
  <dc:creator>Dan Bridenbecker</dc:creator>
  <cp:lastModifiedBy>Dan Bridenbecker</cp:lastModifiedBy>
  <cp:revision>2</cp:revision>
  <dcterms:created xsi:type="dcterms:W3CDTF">2015-09-02T15:02:51Z</dcterms:created>
  <dcterms:modified xsi:type="dcterms:W3CDTF">2015-09-02T15:17:37Z</dcterms:modified>
</cp:coreProperties>
</file>