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3" r:id="rId3"/>
    <p:sldId id="286" r:id="rId4"/>
    <p:sldId id="290" r:id="rId5"/>
    <p:sldId id="291" r:id="rId6"/>
    <p:sldId id="292" r:id="rId7"/>
    <p:sldId id="287" r:id="rId8"/>
    <p:sldId id="289" r:id="rId9"/>
    <p:sldId id="288" r:id="rId10"/>
    <p:sldId id="296" r:id="rId11"/>
    <p:sldId id="293" r:id="rId12"/>
    <p:sldId id="297" r:id="rId13"/>
    <p:sldId id="294" r:id="rId14"/>
    <p:sldId id="298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15D"/>
    <a:srgbClr val="FF130D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C771-AF5E-41FC-9A6C-BC59F31402B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Assortivity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 Matrix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Matrix to Have Zeros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4219575"/>
            <a:ext cx="6124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1224326"/>
            <a:ext cx="6124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62000" y="19812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2309" y="3733800"/>
            <a:ext cx="341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remove a decimal of </a:t>
            </a:r>
            <a:r>
              <a:rPr lang="en-US" dirty="0" err="1" smtClean="0"/>
              <a:t>percision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 is All </a:t>
            </a:r>
            <a:r>
              <a:rPr lang="en-US" dirty="0" err="1"/>
              <a:t>Rel</a:t>
            </a:r>
            <a:r>
              <a:rPr lang="en-US" dirty="0"/>
              <a:t> Types with No Groups</a:t>
            </a:r>
            <a:br>
              <a:rPr lang="en-US" dirty="0"/>
            </a:br>
            <a:r>
              <a:rPr lang="en-US" dirty="0"/>
              <a:t>Blue is All </a:t>
            </a:r>
            <a:r>
              <a:rPr lang="en-US" dirty="0" err="1"/>
              <a:t>Rel</a:t>
            </a:r>
            <a:r>
              <a:rPr lang="en-US" dirty="0"/>
              <a:t> Types with </a:t>
            </a:r>
            <a:r>
              <a:rPr lang="en-US" dirty="0" smtClean="0"/>
              <a:t>Matrix w/ 0’s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063911"/>
            <a:ext cx="5715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Very subtle, if not noise, changes between this and the previous matrix.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9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</a:t>
            </a:r>
            <a:r>
              <a:rPr lang="en-US" dirty="0"/>
              <a:t>All </a:t>
            </a:r>
            <a:r>
              <a:rPr lang="en-US" dirty="0" err="1"/>
              <a:t>Rel</a:t>
            </a:r>
            <a:r>
              <a:rPr lang="en-US" dirty="0"/>
              <a:t> Types with </a:t>
            </a:r>
            <a:r>
              <a:rPr lang="en-US" dirty="0" smtClean="0"/>
              <a:t>Matrix</a:t>
            </a:r>
            <a:br>
              <a:rPr lang="en-US" dirty="0" smtClean="0"/>
            </a:br>
            <a:r>
              <a:rPr lang="en-US" dirty="0"/>
              <a:t>Blue is All </a:t>
            </a:r>
            <a:r>
              <a:rPr lang="en-US" dirty="0" err="1"/>
              <a:t>Rel</a:t>
            </a:r>
            <a:r>
              <a:rPr lang="en-US" dirty="0"/>
              <a:t> Types with Matrix w/ 0’s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506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063911"/>
            <a:ext cx="5715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Direct comparison really emphasizes not much difference in high level numbers.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136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 is All </a:t>
            </a:r>
            <a:r>
              <a:rPr lang="en-US" dirty="0" err="1"/>
              <a:t>Rel</a:t>
            </a:r>
            <a:r>
              <a:rPr lang="en-US" dirty="0"/>
              <a:t> Types with No Groups</a:t>
            </a:r>
            <a:br>
              <a:rPr lang="en-US" dirty="0"/>
            </a:br>
            <a:r>
              <a:rPr lang="en-US" dirty="0"/>
              <a:t>Blue is All </a:t>
            </a:r>
            <a:r>
              <a:rPr lang="en-US" dirty="0" err="1"/>
              <a:t>Rel</a:t>
            </a:r>
            <a:r>
              <a:rPr lang="en-US" dirty="0"/>
              <a:t> Types with </a:t>
            </a:r>
            <a:r>
              <a:rPr lang="en-US" dirty="0" smtClean="0"/>
              <a:t>Matrix w/ 0’s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506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063911"/>
            <a:ext cx="6172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zeros did drive the down the number infected in areas further away from City A.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410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 is All </a:t>
            </a:r>
            <a:r>
              <a:rPr lang="en-US" dirty="0" err="1"/>
              <a:t>Rel</a:t>
            </a:r>
            <a:r>
              <a:rPr lang="en-US" dirty="0"/>
              <a:t> Types with Matrix</a:t>
            </a:r>
            <a:br>
              <a:rPr lang="en-US" dirty="0"/>
            </a:br>
            <a:r>
              <a:rPr lang="en-US" dirty="0"/>
              <a:t>Blue is All </a:t>
            </a:r>
            <a:r>
              <a:rPr lang="en-US" dirty="0" err="1"/>
              <a:t>Rel</a:t>
            </a:r>
            <a:r>
              <a:rPr lang="en-US" dirty="0"/>
              <a:t> Types with Matrix w/ 0’s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188"/>
            <a:ext cx="9144000" cy="487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8" y="6063911"/>
            <a:ext cx="7010401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If the cumulative # of people infected didn’t change much, I’m a little confused on how I’m getting the same number when the further away zones have less infected.  I don’t see the closer zones making up the difference.  Hmm.</a:t>
            </a:r>
            <a:endParaRPr lang="en-US" sz="14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6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Zoom In</a:t>
            </a:r>
            <a:br>
              <a:rPr lang="en-US" dirty="0"/>
            </a:br>
            <a:r>
              <a:rPr lang="en-US" dirty="0"/>
              <a:t>Blue is All </a:t>
            </a:r>
            <a:r>
              <a:rPr lang="en-US" dirty="0" err="1"/>
              <a:t>Rel</a:t>
            </a:r>
            <a:r>
              <a:rPr lang="en-US" dirty="0"/>
              <a:t> Types with </a:t>
            </a:r>
            <a:r>
              <a:rPr lang="en-US" dirty="0" smtClean="0"/>
              <a:t>Matrix w/ 0’s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24000"/>
            <a:ext cx="91506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399" y="6063911"/>
            <a:ext cx="708660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This is what I wanted to see!!!  A few zeros forced the transmission from City A to City B to go through another zone. </a:t>
            </a:r>
            <a:endParaRPr lang="en-US" sz="1600" i="1" dirty="0"/>
          </a:p>
        </p:txBody>
      </p:sp>
      <p:sp>
        <p:nvSpPr>
          <p:cNvPr id="10" name="Oval 9"/>
          <p:cNvSpPr/>
          <p:nvPr/>
        </p:nvSpPr>
        <p:spPr>
          <a:xfrm>
            <a:off x="6934200" y="5600699"/>
            <a:ext cx="914400" cy="463211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Spread of Disease From</a:t>
            </a:r>
            <a:br>
              <a:rPr lang="en-US" dirty="0" smtClean="0"/>
            </a:br>
            <a:r>
              <a:rPr lang="en-US" dirty="0" smtClean="0"/>
              <a:t>One City to Another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589" y="2147887"/>
            <a:ext cx="3762375" cy="2352675"/>
            <a:chOff x="2105025" y="2400300"/>
            <a:chExt cx="3762375" cy="2352675"/>
          </a:xfrm>
        </p:grpSpPr>
        <p:sp>
          <p:nvSpPr>
            <p:cNvPr id="3" name="Freeform 2"/>
            <p:cNvSpPr/>
            <p:nvPr/>
          </p:nvSpPr>
          <p:spPr>
            <a:xfrm>
              <a:off x="2105025" y="2400300"/>
              <a:ext cx="3762375" cy="2352675"/>
            </a:xfrm>
            <a:custGeom>
              <a:avLst/>
              <a:gdLst>
                <a:gd name="connsiteX0" fmla="*/ 1095375 w 3762375"/>
                <a:gd name="connsiteY0" fmla="*/ 47625 h 2352675"/>
                <a:gd name="connsiteX1" fmla="*/ 676275 w 3762375"/>
                <a:gd name="connsiteY1" fmla="*/ 85725 h 2352675"/>
                <a:gd name="connsiteX2" fmla="*/ 466725 w 3762375"/>
                <a:gd name="connsiteY2" fmla="*/ 171450 h 2352675"/>
                <a:gd name="connsiteX3" fmla="*/ 266700 w 3762375"/>
                <a:gd name="connsiteY3" fmla="*/ 285750 h 2352675"/>
                <a:gd name="connsiteX4" fmla="*/ 104775 w 3762375"/>
                <a:gd name="connsiteY4" fmla="*/ 533400 h 2352675"/>
                <a:gd name="connsiteX5" fmla="*/ 95250 w 3762375"/>
                <a:gd name="connsiteY5" fmla="*/ 657225 h 2352675"/>
                <a:gd name="connsiteX6" fmla="*/ 0 w 3762375"/>
                <a:gd name="connsiteY6" fmla="*/ 1000125 h 2352675"/>
                <a:gd name="connsiteX7" fmla="*/ 47625 w 3762375"/>
                <a:gd name="connsiteY7" fmla="*/ 1162050 h 2352675"/>
                <a:gd name="connsiteX8" fmla="*/ 152400 w 3762375"/>
                <a:gd name="connsiteY8" fmla="*/ 1409700 h 2352675"/>
                <a:gd name="connsiteX9" fmla="*/ 247650 w 3762375"/>
                <a:gd name="connsiteY9" fmla="*/ 1619250 h 2352675"/>
                <a:gd name="connsiteX10" fmla="*/ 476250 w 3762375"/>
                <a:gd name="connsiteY10" fmla="*/ 1857375 h 2352675"/>
                <a:gd name="connsiteX11" fmla="*/ 981075 w 3762375"/>
                <a:gd name="connsiteY11" fmla="*/ 2105025 h 2352675"/>
                <a:gd name="connsiteX12" fmla="*/ 1352550 w 3762375"/>
                <a:gd name="connsiteY12" fmla="*/ 2181225 h 2352675"/>
                <a:gd name="connsiteX13" fmla="*/ 1876425 w 3762375"/>
                <a:gd name="connsiteY13" fmla="*/ 2105025 h 2352675"/>
                <a:gd name="connsiteX14" fmla="*/ 2266950 w 3762375"/>
                <a:gd name="connsiteY14" fmla="*/ 2324100 h 2352675"/>
                <a:gd name="connsiteX15" fmla="*/ 2590800 w 3762375"/>
                <a:gd name="connsiteY15" fmla="*/ 2352675 h 2352675"/>
                <a:gd name="connsiteX16" fmla="*/ 2971800 w 3762375"/>
                <a:gd name="connsiteY16" fmla="*/ 2314575 h 2352675"/>
                <a:gd name="connsiteX17" fmla="*/ 3467100 w 3762375"/>
                <a:gd name="connsiteY17" fmla="*/ 2295525 h 2352675"/>
                <a:gd name="connsiteX18" fmla="*/ 3686175 w 3762375"/>
                <a:gd name="connsiteY18" fmla="*/ 2143125 h 2352675"/>
                <a:gd name="connsiteX19" fmla="*/ 3752850 w 3762375"/>
                <a:gd name="connsiteY19" fmla="*/ 1781175 h 2352675"/>
                <a:gd name="connsiteX20" fmla="*/ 3762375 w 3762375"/>
                <a:gd name="connsiteY20" fmla="*/ 1514475 h 2352675"/>
                <a:gd name="connsiteX21" fmla="*/ 3752850 w 3762375"/>
                <a:gd name="connsiteY21" fmla="*/ 1419225 h 2352675"/>
                <a:gd name="connsiteX22" fmla="*/ 3609975 w 3762375"/>
                <a:gd name="connsiteY22" fmla="*/ 914400 h 2352675"/>
                <a:gd name="connsiteX23" fmla="*/ 3562350 w 3762375"/>
                <a:gd name="connsiteY23" fmla="*/ 619125 h 2352675"/>
                <a:gd name="connsiteX24" fmla="*/ 3514725 w 3762375"/>
                <a:gd name="connsiteY24" fmla="*/ 552450 h 2352675"/>
                <a:gd name="connsiteX25" fmla="*/ 3505200 w 3762375"/>
                <a:gd name="connsiteY25" fmla="*/ 523875 h 2352675"/>
                <a:gd name="connsiteX26" fmla="*/ 3486150 w 3762375"/>
                <a:gd name="connsiteY26" fmla="*/ 495300 h 2352675"/>
                <a:gd name="connsiteX27" fmla="*/ 3476625 w 3762375"/>
                <a:gd name="connsiteY27" fmla="*/ 457200 h 2352675"/>
                <a:gd name="connsiteX28" fmla="*/ 3286125 w 3762375"/>
                <a:gd name="connsiteY28" fmla="*/ 285750 h 2352675"/>
                <a:gd name="connsiteX29" fmla="*/ 3219450 w 3762375"/>
                <a:gd name="connsiteY29" fmla="*/ 238125 h 2352675"/>
                <a:gd name="connsiteX30" fmla="*/ 2667000 w 3762375"/>
                <a:gd name="connsiteY30" fmla="*/ 95250 h 2352675"/>
                <a:gd name="connsiteX31" fmla="*/ 2228850 w 3762375"/>
                <a:gd name="connsiteY31" fmla="*/ 38100 h 2352675"/>
                <a:gd name="connsiteX32" fmla="*/ 1943100 w 3762375"/>
                <a:gd name="connsiteY32" fmla="*/ 66675 h 2352675"/>
                <a:gd name="connsiteX33" fmla="*/ 1571625 w 3762375"/>
                <a:gd name="connsiteY33" fmla="*/ 0 h 2352675"/>
                <a:gd name="connsiteX34" fmla="*/ 1495425 w 3762375"/>
                <a:gd name="connsiteY34" fmla="*/ 38100 h 2352675"/>
                <a:gd name="connsiteX35" fmla="*/ 1352550 w 3762375"/>
                <a:gd name="connsiteY35" fmla="*/ 19050 h 2352675"/>
                <a:gd name="connsiteX36" fmla="*/ 1019175 w 3762375"/>
                <a:gd name="connsiteY36" fmla="*/ 66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62375" h="2352675">
                  <a:moveTo>
                    <a:pt x="1095375" y="47625"/>
                  </a:moveTo>
                  <a:lnTo>
                    <a:pt x="676275" y="85725"/>
                  </a:lnTo>
                  <a:lnTo>
                    <a:pt x="466725" y="171450"/>
                  </a:lnTo>
                  <a:lnTo>
                    <a:pt x="266700" y="285750"/>
                  </a:lnTo>
                  <a:lnTo>
                    <a:pt x="104775" y="533400"/>
                  </a:lnTo>
                  <a:lnTo>
                    <a:pt x="95250" y="657225"/>
                  </a:lnTo>
                  <a:lnTo>
                    <a:pt x="0" y="1000125"/>
                  </a:lnTo>
                  <a:lnTo>
                    <a:pt x="47625" y="1162050"/>
                  </a:lnTo>
                  <a:lnTo>
                    <a:pt x="152400" y="1409700"/>
                  </a:lnTo>
                  <a:lnTo>
                    <a:pt x="247650" y="1619250"/>
                  </a:lnTo>
                  <a:lnTo>
                    <a:pt x="476250" y="1857375"/>
                  </a:lnTo>
                  <a:lnTo>
                    <a:pt x="981075" y="2105025"/>
                  </a:lnTo>
                  <a:lnTo>
                    <a:pt x="1352550" y="2181225"/>
                  </a:lnTo>
                  <a:lnTo>
                    <a:pt x="1876425" y="2105025"/>
                  </a:lnTo>
                  <a:lnTo>
                    <a:pt x="2266950" y="2324100"/>
                  </a:lnTo>
                  <a:lnTo>
                    <a:pt x="2590800" y="2352675"/>
                  </a:lnTo>
                  <a:lnTo>
                    <a:pt x="2971800" y="2314575"/>
                  </a:lnTo>
                  <a:lnTo>
                    <a:pt x="3467100" y="2295525"/>
                  </a:lnTo>
                  <a:lnTo>
                    <a:pt x="3686175" y="2143125"/>
                  </a:lnTo>
                  <a:lnTo>
                    <a:pt x="3752850" y="1781175"/>
                  </a:lnTo>
                  <a:lnTo>
                    <a:pt x="3762375" y="1514475"/>
                  </a:lnTo>
                  <a:cubicBezTo>
                    <a:pt x="3752499" y="1425594"/>
                    <a:pt x="3752850" y="1457501"/>
                    <a:pt x="3752850" y="1419225"/>
                  </a:cubicBezTo>
                  <a:lnTo>
                    <a:pt x="3609975" y="914400"/>
                  </a:lnTo>
                  <a:lnTo>
                    <a:pt x="3562350" y="619125"/>
                  </a:lnTo>
                  <a:cubicBezTo>
                    <a:pt x="3546475" y="596900"/>
                    <a:pt x="3528777" y="575870"/>
                    <a:pt x="3514725" y="552450"/>
                  </a:cubicBezTo>
                  <a:cubicBezTo>
                    <a:pt x="3509559" y="543841"/>
                    <a:pt x="3509690" y="532855"/>
                    <a:pt x="3505200" y="523875"/>
                  </a:cubicBezTo>
                  <a:cubicBezTo>
                    <a:pt x="3500080" y="513636"/>
                    <a:pt x="3492500" y="504825"/>
                    <a:pt x="3486150" y="495300"/>
                  </a:cubicBezTo>
                  <a:lnTo>
                    <a:pt x="3476625" y="457200"/>
                  </a:lnTo>
                  <a:lnTo>
                    <a:pt x="3286125" y="285750"/>
                  </a:lnTo>
                  <a:lnTo>
                    <a:pt x="3219450" y="238125"/>
                  </a:lnTo>
                  <a:lnTo>
                    <a:pt x="2667000" y="95250"/>
                  </a:lnTo>
                  <a:lnTo>
                    <a:pt x="2228850" y="38100"/>
                  </a:lnTo>
                  <a:lnTo>
                    <a:pt x="1943100" y="66675"/>
                  </a:lnTo>
                  <a:lnTo>
                    <a:pt x="1571625" y="0"/>
                  </a:lnTo>
                  <a:lnTo>
                    <a:pt x="1495425" y="38100"/>
                  </a:lnTo>
                  <a:lnTo>
                    <a:pt x="1352550" y="19050"/>
                  </a:lnTo>
                  <a:lnTo>
                    <a:pt x="1019175" y="66675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019675" y="3962400"/>
              <a:ext cx="847725" cy="781050"/>
            </a:xfrm>
            <a:custGeom>
              <a:avLst/>
              <a:gdLst>
                <a:gd name="connsiteX0" fmla="*/ 847725 w 847725"/>
                <a:gd name="connsiteY0" fmla="*/ 0 h 781050"/>
                <a:gd name="connsiteX1" fmla="*/ 504825 w 847725"/>
                <a:gd name="connsiteY1" fmla="*/ 28575 h 781050"/>
                <a:gd name="connsiteX2" fmla="*/ 247650 w 847725"/>
                <a:gd name="connsiteY2" fmla="*/ 47625 h 781050"/>
                <a:gd name="connsiteX3" fmla="*/ 85725 w 847725"/>
                <a:gd name="connsiteY3" fmla="*/ 228600 h 781050"/>
                <a:gd name="connsiteX4" fmla="*/ 19050 w 847725"/>
                <a:gd name="connsiteY4" fmla="*/ 495300 h 781050"/>
                <a:gd name="connsiteX5" fmla="*/ 0 w 847725"/>
                <a:gd name="connsiteY5" fmla="*/ 695325 h 781050"/>
                <a:gd name="connsiteX6" fmla="*/ 0 w 847725"/>
                <a:gd name="connsiteY6" fmla="*/ 781050 h 781050"/>
                <a:gd name="connsiteX7" fmla="*/ 266700 w 847725"/>
                <a:gd name="connsiteY7" fmla="*/ 762000 h 781050"/>
                <a:gd name="connsiteX8" fmla="*/ 552450 w 847725"/>
                <a:gd name="connsiteY8" fmla="*/ 762000 h 781050"/>
                <a:gd name="connsiteX9" fmla="*/ 790575 w 847725"/>
                <a:gd name="connsiteY9" fmla="*/ 571500 h 781050"/>
                <a:gd name="connsiteX10" fmla="*/ 828675 w 847725"/>
                <a:gd name="connsiteY10" fmla="*/ 238125 h 781050"/>
                <a:gd name="connsiteX11" fmla="*/ 847725 w 847725"/>
                <a:gd name="connsiteY11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781050">
                  <a:moveTo>
                    <a:pt x="847725" y="0"/>
                  </a:moveTo>
                  <a:lnTo>
                    <a:pt x="504825" y="28575"/>
                  </a:lnTo>
                  <a:lnTo>
                    <a:pt x="247650" y="47625"/>
                  </a:lnTo>
                  <a:lnTo>
                    <a:pt x="85725" y="228600"/>
                  </a:lnTo>
                  <a:lnTo>
                    <a:pt x="19050" y="495300"/>
                  </a:lnTo>
                  <a:lnTo>
                    <a:pt x="0" y="695325"/>
                  </a:lnTo>
                  <a:lnTo>
                    <a:pt x="0" y="781050"/>
                  </a:lnTo>
                  <a:lnTo>
                    <a:pt x="266700" y="762000"/>
                  </a:lnTo>
                  <a:lnTo>
                    <a:pt x="552450" y="762000"/>
                  </a:lnTo>
                  <a:lnTo>
                    <a:pt x="790575" y="571500"/>
                  </a:lnTo>
                  <a:lnTo>
                    <a:pt x="828675" y="238125"/>
                  </a:lnTo>
                  <a:lnTo>
                    <a:pt x="847725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171700" y="2476500"/>
              <a:ext cx="952500" cy="847725"/>
            </a:xfrm>
            <a:custGeom>
              <a:avLst/>
              <a:gdLst>
                <a:gd name="connsiteX0" fmla="*/ 0 w 952500"/>
                <a:gd name="connsiteY0" fmla="*/ 790575 h 847725"/>
                <a:gd name="connsiteX1" fmla="*/ 247650 w 952500"/>
                <a:gd name="connsiteY1" fmla="*/ 847725 h 847725"/>
                <a:gd name="connsiteX2" fmla="*/ 657225 w 952500"/>
                <a:gd name="connsiteY2" fmla="*/ 819150 h 847725"/>
                <a:gd name="connsiteX3" fmla="*/ 838200 w 952500"/>
                <a:gd name="connsiteY3" fmla="*/ 619125 h 847725"/>
                <a:gd name="connsiteX4" fmla="*/ 933450 w 952500"/>
                <a:gd name="connsiteY4" fmla="*/ 285750 h 847725"/>
                <a:gd name="connsiteX5" fmla="*/ 952500 w 952500"/>
                <a:gd name="connsiteY5" fmla="*/ 104775 h 847725"/>
                <a:gd name="connsiteX6" fmla="*/ 942975 w 952500"/>
                <a:gd name="connsiteY6" fmla="*/ 0 h 847725"/>
                <a:gd name="connsiteX7" fmla="*/ 704850 w 952500"/>
                <a:gd name="connsiteY7" fmla="*/ 0 h 847725"/>
                <a:gd name="connsiteX8" fmla="*/ 638175 w 952500"/>
                <a:gd name="connsiteY8" fmla="*/ 19050 h 847725"/>
                <a:gd name="connsiteX9" fmla="*/ 323850 w 952500"/>
                <a:gd name="connsiteY9" fmla="*/ 152400 h 847725"/>
                <a:gd name="connsiteX10" fmla="*/ 219075 w 952500"/>
                <a:gd name="connsiteY10" fmla="*/ 228600 h 847725"/>
                <a:gd name="connsiteX11" fmla="*/ 38100 w 952500"/>
                <a:gd name="connsiteY11" fmla="*/ 419100 h 847725"/>
                <a:gd name="connsiteX12" fmla="*/ 66675 w 952500"/>
                <a:gd name="connsiteY12" fmla="*/ 533400 h 847725"/>
                <a:gd name="connsiteX13" fmla="*/ 0 w 952500"/>
                <a:gd name="connsiteY13" fmla="*/ 790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0" h="847725">
                  <a:moveTo>
                    <a:pt x="0" y="790575"/>
                  </a:moveTo>
                  <a:lnTo>
                    <a:pt x="247650" y="847725"/>
                  </a:lnTo>
                  <a:lnTo>
                    <a:pt x="657225" y="819150"/>
                  </a:lnTo>
                  <a:lnTo>
                    <a:pt x="838200" y="619125"/>
                  </a:lnTo>
                  <a:lnTo>
                    <a:pt x="933450" y="285750"/>
                  </a:lnTo>
                  <a:lnTo>
                    <a:pt x="952500" y="104775"/>
                  </a:lnTo>
                  <a:lnTo>
                    <a:pt x="942975" y="0"/>
                  </a:lnTo>
                  <a:lnTo>
                    <a:pt x="704850" y="0"/>
                  </a:lnTo>
                  <a:lnTo>
                    <a:pt x="638175" y="19050"/>
                  </a:lnTo>
                  <a:lnTo>
                    <a:pt x="323850" y="152400"/>
                  </a:lnTo>
                  <a:lnTo>
                    <a:pt x="219075" y="228600"/>
                  </a:lnTo>
                  <a:lnTo>
                    <a:pt x="38100" y="419100"/>
                  </a:lnTo>
                  <a:lnTo>
                    <a:pt x="66675" y="533400"/>
                  </a:lnTo>
                  <a:lnTo>
                    <a:pt x="0" y="790575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2190750" y="2505075"/>
              <a:ext cx="628650" cy="514350"/>
            </a:xfrm>
            <a:custGeom>
              <a:avLst/>
              <a:gdLst>
                <a:gd name="connsiteX0" fmla="*/ 57150 w 628650"/>
                <a:gd name="connsiteY0" fmla="*/ 495300 h 514350"/>
                <a:gd name="connsiteX1" fmla="*/ 257175 w 628650"/>
                <a:gd name="connsiteY1" fmla="*/ 514350 h 514350"/>
                <a:gd name="connsiteX2" fmla="*/ 409575 w 628650"/>
                <a:gd name="connsiteY2" fmla="*/ 447675 h 514350"/>
                <a:gd name="connsiteX3" fmla="*/ 581025 w 628650"/>
                <a:gd name="connsiteY3" fmla="*/ 314325 h 514350"/>
                <a:gd name="connsiteX4" fmla="*/ 628650 w 628650"/>
                <a:gd name="connsiteY4" fmla="*/ 180975 h 514350"/>
                <a:gd name="connsiteX5" fmla="*/ 628650 w 628650"/>
                <a:gd name="connsiteY5" fmla="*/ 76200 h 514350"/>
                <a:gd name="connsiteX6" fmla="*/ 600075 w 628650"/>
                <a:gd name="connsiteY6" fmla="*/ 0 h 514350"/>
                <a:gd name="connsiteX7" fmla="*/ 323850 w 628650"/>
                <a:gd name="connsiteY7" fmla="*/ 85725 h 514350"/>
                <a:gd name="connsiteX8" fmla="*/ 171450 w 628650"/>
                <a:gd name="connsiteY8" fmla="*/ 180975 h 514350"/>
                <a:gd name="connsiteX9" fmla="*/ 0 w 628650"/>
                <a:gd name="connsiteY9" fmla="*/ 400050 h 514350"/>
                <a:gd name="connsiteX10" fmla="*/ 57150 w 628650"/>
                <a:gd name="connsiteY10" fmla="*/ 4953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650" h="514350">
                  <a:moveTo>
                    <a:pt x="57150" y="495300"/>
                  </a:moveTo>
                  <a:lnTo>
                    <a:pt x="257175" y="514350"/>
                  </a:lnTo>
                  <a:lnTo>
                    <a:pt x="409575" y="447675"/>
                  </a:lnTo>
                  <a:lnTo>
                    <a:pt x="581025" y="314325"/>
                  </a:lnTo>
                  <a:lnTo>
                    <a:pt x="628650" y="180975"/>
                  </a:lnTo>
                  <a:lnTo>
                    <a:pt x="628650" y="76200"/>
                  </a:lnTo>
                  <a:lnTo>
                    <a:pt x="600075" y="0"/>
                  </a:lnTo>
                  <a:lnTo>
                    <a:pt x="323850" y="85725"/>
                  </a:lnTo>
                  <a:lnTo>
                    <a:pt x="171450" y="180975"/>
                  </a:lnTo>
                  <a:lnTo>
                    <a:pt x="0" y="400050"/>
                  </a:lnTo>
                  <a:lnTo>
                    <a:pt x="57150" y="4953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229225" y="4162425"/>
              <a:ext cx="600075" cy="561975"/>
            </a:xfrm>
            <a:custGeom>
              <a:avLst/>
              <a:gdLst>
                <a:gd name="connsiteX0" fmla="*/ 600075 w 600075"/>
                <a:gd name="connsiteY0" fmla="*/ 0 h 561975"/>
                <a:gd name="connsiteX1" fmla="*/ 333375 w 600075"/>
                <a:gd name="connsiteY1" fmla="*/ 9525 h 561975"/>
                <a:gd name="connsiteX2" fmla="*/ 104775 w 600075"/>
                <a:gd name="connsiteY2" fmla="*/ 123825 h 561975"/>
                <a:gd name="connsiteX3" fmla="*/ 0 w 600075"/>
                <a:gd name="connsiteY3" fmla="*/ 371475 h 561975"/>
                <a:gd name="connsiteX4" fmla="*/ 19050 w 600075"/>
                <a:gd name="connsiteY4" fmla="*/ 561975 h 561975"/>
                <a:gd name="connsiteX5" fmla="*/ 333375 w 600075"/>
                <a:gd name="connsiteY5" fmla="*/ 561975 h 561975"/>
                <a:gd name="connsiteX6" fmla="*/ 561975 w 600075"/>
                <a:gd name="connsiteY6" fmla="*/ 371475 h 561975"/>
                <a:gd name="connsiteX7" fmla="*/ 600075 w 600075"/>
                <a:gd name="connsiteY7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5" h="561975">
                  <a:moveTo>
                    <a:pt x="600075" y="0"/>
                  </a:moveTo>
                  <a:lnTo>
                    <a:pt x="333375" y="9525"/>
                  </a:lnTo>
                  <a:lnTo>
                    <a:pt x="104775" y="123825"/>
                  </a:lnTo>
                  <a:lnTo>
                    <a:pt x="0" y="371475"/>
                  </a:lnTo>
                  <a:lnTo>
                    <a:pt x="19050" y="561975"/>
                  </a:lnTo>
                  <a:lnTo>
                    <a:pt x="333375" y="561975"/>
                  </a:lnTo>
                  <a:lnTo>
                    <a:pt x="561975" y="37147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4000" y="1509531"/>
            <a:ext cx="193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City A</a:t>
            </a:r>
          </a:p>
          <a:p>
            <a:r>
              <a:rPr lang="en-US" sz="2400" dirty="0" smtClean="0"/>
              <a:t>STI Epidemic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06302" y="3910012"/>
            <a:ext cx="158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City B</a:t>
            </a:r>
          </a:p>
          <a:p>
            <a:r>
              <a:rPr lang="en-US" sz="2400" dirty="0" smtClean="0"/>
              <a:t>Zero </a:t>
            </a:r>
            <a:r>
              <a:rPr lang="en-US" sz="2400" dirty="0" smtClean="0"/>
              <a:t>Cases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06302" y="1547722"/>
            <a:ext cx="308529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Goal: </a:t>
            </a:r>
            <a:r>
              <a:rPr lang="en-US" i="1" dirty="0" smtClean="0"/>
              <a:t>Use Individual Property and </a:t>
            </a:r>
            <a:r>
              <a:rPr lang="en-US" i="1" dirty="0" err="1" smtClean="0"/>
              <a:t>Assortivity</a:t>
            </a:r>
            <a:r>
              <a:rPr lang="en-US" i="1" dirty="0" smtClean="0"/>
              <a:t> to model the STI epidemic spreading from City A to City B.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65655"/>
              </p:ext>
            </p:extLst>
          </p:nvPr>
        </p:nvGraphicFramePr>
        <p:xfrm>
          <a:off x="304800" y="5410200"/>
          <a:ext cx="3657600" cy="1143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2575"/>
              </p:ext>
            </p:extLst>
          </p:nvPr>
        </p:nvGraphicFramePr>
        <p:xfrm>
          <a:off x="4899873" y="5410200"/>
          <a:ext cx="3657600" cy="1143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0277" y="4724400"/>
            <a:ext cx="415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one person in Rural area there are 3 in the suburban and 5 in the urban.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5029200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Initial_Distribution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2490786"/>
            <a:ext cx="217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 of population infected at outbreak.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1964" y="3141879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Population = 175,000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129936" y="3810000"/>
            <a:ext cx="594464" cy="1828800"/>
          </a:xfrm>
          <a:prstGeom prst="rect">
            <a:avLst/>
          </a:prstGeom>
          <a:solidFill>
            <a:srgbClr val="FF61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19200" y="5334000"/>
            <a:ext cx="3505200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Weighting Matrix Based On Distance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43233" y="1358042"/>
            <a:ext cx="5257800" cy="1676400"/>
            <a:chOff x="1943233" y="1358042"/>
            <a:chExt cx="5257800" cy="1676400"/>
          </a:xfrm>
        </p:grpSpPr>
        <p:sp>
          <p:nvSpPr>
            <p:cNvPr id="44" name="Rectangle 43"/>
            <p:cNvSpPr/>
            <p:nvPr/>
          </p:nvSpPr>
          <p:spPr>
            <a:xfrm>
              <a:off x="6324600" y="1600200"/>
              <a:ext cx="876433" cy="304800"/>
            </a:xfrm>
            <a:prstGeom prst="rect">
              <a:avLst/>
            </a:prstGeom>
            <a:solidFill>
              <a:srgbClr val="FF61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1905000"/>
              <a:ext cx="874970" cy="28842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233" y="1358042"/>
              <a:ext cx="5257800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3202244" y="1761386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29936" y="1761386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91365" y="1761386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52793" y="1761386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14222" y="1761386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02244" y="2030283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29936" y="2030283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991365" y="2030283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52793" y="2030283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14222" y="2030283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02244" y="2299179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29936" y="2299179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91365" y="2299179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52793" y="2299179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14222" y="2299179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202244" y="2568075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129936" y="2568075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91365" y="2568075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52793" y="2568075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714222" y="2568075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202244" y="2836972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29936" y="2836972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91365" y="2836972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52793" y="2836972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14222" y="2836972"/>
              <a:ext cx="66264" cy="67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268508" y="1818766"/>
              <a:ext cx="3445714" cy="24512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926863"/>
            <a:ext cx="6657975" cy="270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828800" y="3352800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1 / { [ (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/>
              <a:t>)^2 + (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)^2 ]^2 + 1} = 0.003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676400" y="3657600"/>
            <a:ext cx="129540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429000" y="3657600"/>
            <a:ext cx="998168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 flipH="1">
            <a:off x="2057400" y="3722132"/>
            <a:ext cx="2053435" cy="1688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27168" y="3657600"/>
            <a:ext cx="144965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30970" y="1905000"/>
            <a:ext cx="267493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further away two people are the lower the probability of starting a relationship.  I quadrupled the distance to really exaggerated this but not allow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Transitory Only with No Groups</a:t>
            </a:r>
            <a:br>
              <a:rPr lang="en-US" dirty="0" smtClean="0"/>
            </a:br>
            <a:r>
              <a:rPr lang="en-US" dirty="0" smtClean="0"/>
              <a:t>Blue is Transitory Only with Matrix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24000"/>
            <a:ext cx="9124950" cy="486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5410200"/>
            <a:ext cx="4114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Metrics go down as expected, but I would have thought they’d go down more.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132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 is Transitory Only with No Groups</a:t>
            </a:r>
            <a:br>
              <a:rPr lang="en-US" dirty="0" smtClean="0"/>
            </a:br>
            <a:r>
              <a:rPr lang="en-US" dirty="0" smtClean="0"/>
              <a:t>Blue is Transitory Only with Matrix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524000"/>
            <a:ext cx="9124950" cy="486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6063911"/>
            <a:ext cx="51435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</a:t>
            </a:r>
            <a:r>
              <a:rPr lang="en-US" i="1" dirty="0" err="1" smtClean="0"/>
              <a:t>Assortivity</a:t>
            </a:r>
            <a:r>
              <a:rPr lang="en-US" i="1" dirty="0" smtClean="0"/>
              <a:t>, we see a significant drop in the # of infected people the further away you get from City A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4600" y="2819400"/>
            <a:ext cx="4076700" cy="2286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2400300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2971800"/>
            <a:ext cx="0" cy="2438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3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In</a:t>
            </a:r>
            <a:br>
              <a:rPr lang="en-US" dirty="0" smtClean="0"/>
            </a:br>
            <a:r>
              <a:rPr lang="en-US" dirty="0" smtClean="0"/>
              <a:t>Blue </a:t>
            </a:r>
            <a:r>
              <a:rPr lang="en-US" dirty="0"/>
              <a:t>is Transitory Only with Matrix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7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02765" y="3788765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63911"/>
            <a:ext cx="72390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weighting value for starting a relationship with a person in City A and a person in City B was not zero so we did have relationships starting near the beginning of the simulation.  I was hoping to see it say lower until the disease had time to spread. </a:t>
            </a:r>
            <a:endParaRPr lang="en-US" sz="1400" i="1" dirty="0"/>
          </a:p>
        </p:txBody>
      </p:sp>
      <p:sp>
        <p:nvSpPr>
          <p:cNvPr id="3" name="Oval 2"/>
          <p:cNvSpPr/>
          <p:nvPr/>
        </p:nvSpPr>
        <p:spPr>
          <a:xfrm>
            <a:off x="6934200" y="5600699"/>
            <a:ext cx="533400" cy="463211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3" idx="4"/>
          </p:cNvCxnSpPr>
          <p:nvPr/>
        </p:nvCxnSpPr>
        <p:spPr>
          <a:xfrm flipV="1">
            <a:off x="6934200" y="6063910"/>
            <a:ext cx="266700" cy="369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</a:t>
            </a:r>
            <a:r>
              <a:rPr lang="en-US" dirty="0" err="1" smtClean="0"/>
              <a:t>Rel</a:t>
            </a:r>
            <a:r>
              <a:rPr lang="en-US" dirty="0" smtClean="0"/>
              <a:t> Types with No Groups</a:t>
            </a:r>
            <a:br>
              <a:rPr lang="en-US" dirty="0" smtClean="0"/>
            </a:br>
            <a:r>
              <a:rPr lang="en-US" dirty="0" smtClean="0"/>
              <a:t>Blue is All </a:t>
            </a:r>
            <a:r>
              <a:rPr lang="en-US" dirty="0" err="1" smtClean="0"/>
              <a:t>Rel</a:t>
            </a:r>
            <a:r>
              <a:rPr lang="en-US" dirty="0" smtClean="0"/>
              <a:t> Types with Matrix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1532647"/>
            <a:ext cx="9134475" cy="48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063911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</a:t>
            </a:r>
            <a:r>
              <a:rPr lang="en-US" i="1" dirty="0" err="1" smtClean="0"/>
              <a:t>Assortivity</a:t>
            </a:r>
            <a:r>
              <a:rPr lang="en-US" i="1" dirty="0" smtClean="0"/>
              <a:t>, we see a drop in the number infected because </a:t>
            </a:r>
            <a:r>
              <a:rPr lang="en-US" i="1" dirty="0" err="1" smtClean="0"/>
              <a:t>Assortivity</a:t>
            </a:r>
            <a:r>
              <a:rPr lang="en-US" i="1" dirty="0" smtClean="0"/>
              <a:t> keeps the disease from spreading.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374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</a:t>
            </a:r>
            <a:r>
              <a:rPr lang="en-US" dirty="0" err="1" smtClean="0"/>
              <a:t>Rel</a:t>
            </a:r>
            <a:r>
              <a:rPr lang="en-US" dirty="0" smtClean="0"/>
              <a:t> Types with No Groups</a:t>
            </a:r>
            <a:br>
              <a:rPr lang="en-US" dirty="0" smtClean="0"/>
            </a:br>
            <a:r>
              <a:rPr lang="en-US" dirty="0" smtClean="0"/>
              <a:t>Blue is All </a:t>
            </a:r>
            <a:r>
              <a:rPr lang="en-US" dirty="0" err="1" smtClean="0"/>
              <a:t>Rel</a:t>
            </a:r>
            <a:r>
              <a:rPr lang="en-US" dirty="0" smtClean="0"/>
              <a:t> Types with Matrix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24001"/>
            <a:ext cx="91506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6063911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Again, we see </a:t>
            </a:r>
            <a:r>
              <a:rPr lang="en-US" i="1" dirty="0" err="1" smtClean="0"/>
              <a:t>Assortivity</a:t>
            </a:r>
            <a:r>
              <a:rPr lang="en-US" i="1" dirty="0" smtClean="0"/>
              <a:t> keeping the # of infected </a:t>
            </a:r>
            <a:r>
              <a:rPr lang="en-US" i="1" dirty="0" smtClean="0"/>
              <a:t>lower the </a:t>
            </a:r>
            <a:r>
              <a:rPr lang="en-US" i="1" dirty="0" smtClean="0"/>
              <a:t>further away you get from City A.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819400"/>
            <a:ext cx="4076700" cy="2286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2400300"/>
            <a:ext cx="457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2971800"/>
            <a:ext cx="0" cy="2438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In</a:t>
            </a:r>
            <a:br>
              <a:rPr lang="en-US" dirty="0" smtClean="0"/>
            </a:br>
            <a:r>
              <a:rPr lang="en-US" dirty="0" smtClean="0"/>
              <a:t>Blue is All </a:t>
            </a:r>
            <a:r>
              <a:rPr lang="en-US" dirty="0" err="1" smtClean="0"/>
              <a:t>Rel</a:t>
            </a:r>
            <a:r>
              <a:rPr lang="en-US" dirty="0" smtClean="0"/>
              <a:t> Types with Matrix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506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1981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81800" y="5181600"/>
            <a:ext cx="17526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02765" y="3770872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Infected Per Property (i.e. Location)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016" y="16404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604099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399" y="6063911"/>
            <a:ext cx="708660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I’m still a little bothered by how City B gets infections so early, but without zeros, you are going to get some relationships formed with people in City A and B.</a:t>
            </a:r>
            <a:endParaRPr lang="en-US" sz="1600" i="1" dirty="0"/>
          </a:p>
        </p:txBody>
      </p:sp>
      <p:sp>
        <p:nvSpPr>
          <p:cNvPr id="10" name="Oval 9"/>
          <p:cNvSpPr/>
          <p:nvPr/>
        </p:nvSpPr>
        <p:spPr>
          <a:xfrm>
            <a:off x="6934200" y="5600699"/>
            <a:ext cx="533400" cy="463211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640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Assortivity Location Matrix Example</vt:lpstr>
      <vt:lpstr>Spread of Disease From One City to Another</vt:lpstr>
      <vt:lpstr>Weighting Matrix Based On Distance</vt:lpstr>
      <vt:lpstr>Red is Transitory Only with No Groups Blue is Transitory Only with Matrix</vt:lpstr>
      <vt:lpstr>Red is Transitory Only with No Groups Blue is Transitory Only with Matrix</vt:lpstr>
      <vt:lpstr>Zoom In Blue is Transitory Only with Matrix</vt:lpstr>
      <vt:lpstr>Red is All Rel Types with No Groups Blue is All Rel Types with Matrix</vt:lpstr>
      <vt:lpstr>Red is All Rel Types with No Groups Blue is All Rel Types with Matrix</vt:lpstr>
      <vt:lpstr>Zoom In Blue is All Rel Types with Matrix</vt:lpstr>
      <vt:lpstr>Change Matrix to Have Zeros</vt:lpstr>
      <vt:lpstr>Red is All Rel Types with No Groups Blue is All Rel Types with Matrix w/ 0’s</vt:lpstr>
      <vt:lpstr>Red is All Rel Types with Matrix Blue is All Rel Types with Matrix w/ 0’s</vt:lpstr>
      <vt:lpstr>Red is All Rel Types with No Groups Blue is All Rel Types with Matrix w/ 0’s</vt:lpstr>
      <vt:lpstr>Red is All Rel Types with Matrix Blue is All Rel Types with Matrix w/ 0’s</vt:lpstr>
      <vt:lpstr>Zoom In Blue is All Rel Types with Matrix w/ 0’s</vt:lpstr>
    </vt:vector>
  </TitlesOfParts>
  <Company>Intellectual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Bridenbecker</dc:creator>
  <cp:lastModifiedBy>Dan Bridenbecker</cp:lastModifiedBy>
  <cp:revision>49</cp:revision>
  <dcterms:created xsi:type="dcterms:W3CDTF">2015-03-31T00:21:00Z</dcterms:created>
  <dcterms:modified xsi:type="dcterms:W3CDTF">2015-04-03T22:42:17Z</dcterms:modified>
</cp:coreProperties>
</file>