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89" r:id="rId26"/>
    <p:sldId id="291" r:id="rId27"/>
    <p:sldId id="292" r:id="rId28"/>
    <p:sldId id="290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1" r:id="rId37"/>
    <p:sldId id="300" r:id="rId3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85" autoAdjust="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FEAF0-2B95-4124-ACFE-BDD41CBBFC3B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20126-D21D-436E-B513-E11CC143B2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13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fld id="{3730069D-9E93-4CB7-B6C0-718DA3BBAC11}" type="slidenum">
              <a:rPr lang="es-MX" smtClean="0"/>
              <a:pPr eaLnBrk="1" hangingPunct="1">
                <a:spcBef>
                  <a:spcPct val="0"/>
                </a:spcBef>
              </a:pPr>
              <a:t>1</a:t>
            </a:fld>
            <a:endParaRPr lang="es-MX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81088" fontAlgn="base">
              <a:spcBef>
                <a:spcPct val="0"/>
              </a:spcBef>
              <a:spcAft>
                <a:spcPct val="0"/>
              </a:spcAft>
              <a:defRPr/>
            </a:pPr>
            <a:fld id="{E54F556C-76BE-465A-9B84-B50C88D98E8A}" type="slidenum">
              <a:rPr lang="es-MX" smtClean="0"/>
              <a:pPr defTabSz="1081088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20126-D21D-436E-B513-E11CC143B211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83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770-1CFA-42AB-9FDD-844C4684A97B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38C-C903-4023-9A33-1DE21E0BC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978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770-1CFA-42AB-9FDD-844C4684A97B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38C-C903-4023-9A33-1DE21E0BC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10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770-1CFA-42AB-9FDD-844C4684A97B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38C-C903-4023-9A33-1DE21E0BC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67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770-1CFA-42AB-9FDD-844C4684A97B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38C-C903-4023-9A33-1DE21E0BC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17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770-1CFA-42AB-9FDD-844C4684A97B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38C-C903-4023-9A33-1DE21E0BC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35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770-1CFA-42AB-9FDD-844C4684A97B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38C-C903-4023-9A33-1DE21E0BC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63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770-1CFA-42AB-9FDD-844C4684A97B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38C-C903-4023-9A33-1DE21E0BC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44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770-1CFA-42AB-9FDD-844C4684A97B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38C-C903-4023-9A33-1DE21E0BC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027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770-1CFA-42AB-9FDD-844C4684A97B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38C-C903-4023-9A33-1DE21E0BC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7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770-1CFA-42AB-9FDD-844C4684A97B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38C-C903-4023-9A33-1DE21E0BC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89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770-1CFA-42AB-9FDD-844C4684A97B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38C-C903-4023-9A33-1DE21E0BC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02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1770-1CFA-42AB-9FDD-844C4684A97B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C38C-C903-4023-9A33-1DE21E0BC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037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turo.yee@uas.edu.m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820084"/>
            <a:ext cx="9144000" cy="1801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7221" tIns="38611" rIns="77221" bIns="38611" anchor="ctr"/>
          <a:lstStyle/>
          <a:p>
            <a:pPr algn="ctr" defTabSz="914298">
              <a:defRPr/>
            </a:pPr>
            <a:endParaRPr lang="es-MX"/>
          </a:p>
        </p:txBody>
      </p:sp>
      <p:sp>
        <p:nvSpPr>
          <p:cNvPr id="2051" name="Title 3"/>
          <p:cNvSpPr>
            <a:spLocks noGrp="1"/>
          </p:cNvSpPr>
          <p:nvPr>
            <p:ph type="ctrTitle"/>
          </p:nvPr>
        </p:nvSpPr>
        <p:spPr>
          <a:xfrm>
            <a:off x="646248" y="1993714"/>
            <a:ext cx="8229600" cy="1435285"/>
          </a:xfrm>
        </p:spPr>
        <p:txBody>
          <a:bodyPr>
            <a:normAutofit/>
          </a:bodyPr>
          <a:lstStyle/>
          <a:p>
            <a:r>
              <a:rPr lang="es-MX" sz="4100" dirty="0"/>
              <a:t>Programación Distribuida y Paralela</a:t>
            </a:r>
            <a:endParaRPr lang="es-MX" sz="2400" dirty="0"/>
          </a:p>
        </p:txBody>
      </p:sp>
      <p:sp>
        <p:nvSpPr>
          <p:cNvPr id="2052" name="Subtitle 6"/>
          <p:cNvSpPr>
            <a:spLocks noGrp="1"/>
          </p:cNvSpPr>
          <p:nvPr>
            <p:ph type="subTitle" idx="1"/>
          </p:nvPr>
        </p:nvSpPr>
        <p:spPr>
          <a:xfrm>
            <a:off x="1547240" y="3878826"/>
            <a:ext cx="6400800" cy="2767334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s-MX" sz="2700" dirty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MX" sz="2700" dirty="0">
                <a:solidFill>
                  <a:schemeClr val="bg2">
                    <a:lumMod val="10000"/>
                  </a:schemeClr>
                </a:solidFill>
              </a:rPr>
              <a:t>Dr. Arturo </a:t>
            </a:r>
            <a:r>
              <a:rPr lang="es-MX" sz="2700" dirty="0" err="1">
                <a:solidFill>
                  <a:schemeClr val="bg2">
                    <a:lumMod val="10000"/>
                  </a:schemeClr>
                </a:solidFill>
              </a:rPr>
              <a:t>Yee</a:t>
            </a:r>
            <a:r>
              <a:rPr lang="es-MX" sz="2700" dirty="0">
                <a:solidFill>
                  <a:schemeClr val="bg2">
                    <a:lumMod val="10000"/>
                  </a:schemeClr>
                </a:solidFill>
              </a:rPr>
              <a:t> Rendón</a:t>
            </a:r>
          </a:p>
          <a:p>
            <a:pPr>
              <a:lnSpc>
                <a:spcPct val="80000"/>
              </a:lnSpc>
              <a:defRPr/>
            </a:pPr>
            <a:r>
              <a:rPr lang="es-MX" sz="1500" dirty="0">
                <a:solidFill>
                  <a:schemeClr val="bg2">
                    <a:lumMod val="10000"/>
                  </a:schemeClr>
                </a:solidFill>
              </a:rPr>
              <a:t>Email</a:t>
            </a:r>
            <a:r>
              <a:rPr lang="es-MX" sz="150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s-MX" sz="1500">
                <a:solidFill>
                  <a:schemeClr val="bg2">
                    <a:lumMod val="10000"/>
                  </a:schemeClr>
                </a:solidFill>
                <a:hlinkClick r:id="rId3"/>
              </a:rPr>
              <a:t>arturo.yee@uas.edu.mx</a:t>
            </a:r>
            <a:endParaRPr lang="es-MX" sz="15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s-MX" sz="1700" i="1" dirty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MX" sz="1500" dirty="0"/>
              <a:t>UNIVERSIDAD AUTÓNOMA DE SINALOA</a:t>
            </a:r>
            <a:br>
              <a:rPr lang="es-MX" sz="1500" dirty="0"/>
            </a:br>
            <a:r>
              <a:rPr lang="es-MX" sz="1500" dirty="0"/>
              <a:t>Facultad de Informática Culiacán</a:t>
            </a:r>
            <a:endParaRPr lang="es-MX" sz="15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7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SIMD: S</a:t>
            </a:r>
            <a:r>
              <a:rPr lang="en-US" sz="3600" spc="-65" dirty="0"/>
              <a:t>ingle 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3600" spc="-65" dirty="0"/>
              <a:t>nstruction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M</a:t>
            </a:r>
            <a:r>
              <a:rPr lang="en-US" sz="3600" spc="-65" dirty="0"/>
              <a:t>ultiple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</a:t>
            </a:r>
            <a:r>
              <a:rPr lang="en-US" sz="3600" spc="-65" dirty="0"/>
              <a:t>ata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93" y="1305232"/>
            <a:ext cx="8424321" cy="5393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pc="-45" dirty="0">
                <a:latin typeface="+mj-lt"/>
                <a:cs typeface="Arial"/>
              </a:rPr>
              <a:t>Características del modelo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SIMD</a:t>
            </a:r>
            <a:r>
              <a:rPr lang="es-419" spc="-45" dirty="0">
                <a:latin typeface="+mj-lt"/>
                <a:cs typeface="Arial"/>
              </a:rPr>
              <a:t>: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Todas las unidades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ejecutan</a:t>
            </a:r>
            <a:r>
              <a:rPr lang="es-419" sz="2800" spc="-45" dirty="0">
                <a:latin typeface="+mj-lt"/>
                <a:cs typeface="Arial"/>
              </a:rPr>
              <a:t> la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misma</a:t>
            </a:r>
            <a:r>
              <a:rPr lang="es-419" sz="2800" spc="-45" dirty="0">
                <a:latin typeface="+mj-lt"/>
                <a:cs typeface="Arial"/>
              </a:rPr>
              <a:t>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instrucción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Cada unidad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procesa</a:t>
            </a:r>
            <a:r>
              <a:rPr lang="es-419" sz="2800" spc="-45" dirty="0">
                <a:latin typeface="+mj-lt"/>
                <a:cs typeface="Arial"/>
              </a:rPr>
              <a:t> un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dato</a:t>
            </a:r>
            <a:r>
              <a:rPr lang="es-419" sz="2800" spc="-45" dirty="0">
                <a:latin typeface="+mj-lt"/>
                <a:cs typeface="Arial"/>
              </a:rPr>
              <a:t>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distinto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Todas las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unidades</a:t>
            </a:r>
            <a:r>
              <a:rPr lang="es-419" sz="2800" spc="-45" dirty="0">
                <a:latin typeface="+mj-lt"/>
                <a:cs typeface="Arial"/>
              </a:rPr>
              <a:t> operan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simultáneamente</a:t>
            </a: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430390-A8A4-4835-AB2D-656464097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645024"/>
            <a:ext cx="6094120" cy="26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SIMD: S</a:t>
            </a:r>
            <a:r>
              <a:rPr lang="en-US" sz="3600" spc="-65" dirty="0"/>
              <a:t>ingle 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3600" spc="-65" dirty="0"/>
              <a:t>nstruction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M</a:t>
            </a:r>
            <a:r>
              <a:rPr lang="en-US" sz="3600" spc="-65" dirty="0"/>
              <a:t>ultiple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</a:t>
            </a:r>
            <a:r>
              <a:rPr lang="en-US" sz="3600" spc="-65" dirty="0"/>
              <a:t>ata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93" y="1305232"/>
            <a:ext cx="8424321" cy="5393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pc="-45" dirty="0">
                <a:latin typeface="+mj-lt"/>
                <a:cs typeface="Arial"/>
              </a:rPr>
              <a:t>Dos maneras de obtener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SIMD</a:t>
            </a:r>
            <a:r>
              <a:rPr lang="es-419" spc="-45" dirty="0">
                <a:latin typeface="+mj-lt"/>
                <a:cs typeface="Arial"/>
              </a:rPr>
              <a:t>:</a:t>
            </a:r>
          </a:p>
          <a:p>
            <a:pPr marL="0" indent="0" algn="just">
              <a:buNone/>
            </a:pP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Matrices</a:t>
            </a:r>
            <a:r>
              <a:rPr lang="es-419" sz="2800" spc="-45" dirty="0">
                <a:latin typeface="+mj-lt"/>
                <a:cs typeface="Arial"/>
              </a:rPr>
              <a:t> de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procesadores</a:t>
            </a:r>
            <a:r>
              <a:rPr lang="es-419" sz="2800" spc="-45" dirty="0">
                <a:latin typeface="+mj-lt"/>
                <a:cs typeface="Arial"/>
              </a:rPr>
              <a:t>:</a:t>
            </a: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Procesadores</a:t>
            </a:r>
            <a:r>
              <a:rPr lang="es-419" sz="2800" spc="-45" dirty="0">
                <a:latin typeface="+mj-lt"/>
                <a:cs typeface="Arial"/>
              </a:rPr>
              <a:t>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vectoriales</a:t>
            </a:r>
          </a:p>
          <a:p>
            <a:pPr marL="0" indent="0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6DB5AD6-3DC9-4FA8-BA98-19ECB2C4C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48880"/>
            <a:ext cx="6217633" cy="153925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48CC2110-BF94-4240-9CF0-B2CAB80C0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581128"/>
            <a:ext cx="4176464" cy="156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3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MISD: M</a:t>
            </a:r>
            <a:r>
              <a:rPr lang="en-US" sz="3600" spc="-65" dirty="0"/>
              <a:t>ultiple 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3600" spc="-65" dirty="0"/>
              <a:t>nstruction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S</a:t>
            </a:r>
            <a:r>
              <a:rPr lang="en-US" sz="3600" spc="-65" dirty="0"/>
              <a:t>ingle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</a:t>
            </a:r>
            <a:r>
              <a:rPr lang="en-US" sz="3600" spc="-65" dirty="0"/>
              <a:t>ata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93" y="1305232"/>
            <a:ext cx="8424321" cy="5393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pc="-45" dirty="0">
                <a:latin typeface="+mj-lt"/>
                <a:cs typeface="Arial"/>
              </a:rPr>
              <a:t>Características del modelo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MISD</a:t>
            </a:r>
            <a:r>
              <a:rPr lang="es-419" spc="-45" dirty="0">
                <a:latin typeface="+mj-lt"/>
                <a:cs typeface="Arial"/>
              </a:rPr>
              <a:t>:</a:t>
            </a:r>
          </a:p>
          <a:p>
            <a:pPr algn="just"/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Cada</a:t>
            </a:r>
            <a:r>
              <a:rPr lang="es-419" sz="2800" spc="-45" dirty="0">
                <a:latin typeface="+mj-lt"/>
                <a:cs typeface="Arial"/>
              </a:rPr>
              <a:t> unidad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ejecuta</a:t>
            </a:r>
            <a:r>
              <a:rPr lang="es-419" sz="2800" spc="-45" dirty="0">
                <a:latin typeface="+mj-lt"/>
                <a:cs typeface="Arial"/>
              </a:rPr>
              <a:t> una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instrucción</a:t>
            </a:r>
            <a:r>
              <a:rPr lang="es-419" sz="2800" spc="-45" dirty="0">
                <a:latin typeface="+mj-lt"/>
                <a:cs typeface="Arial"/>
              </a:rPr>
              <a:t>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distinta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Cada unidad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procesa</a:t>
            </a:r>
            <a:r>
              <a:rPr lang="es-419" sz="2800" spc="-45" dirty="0">
                <a:latin typeface="+mj-lt"/>
                <a:cs typeface="Arial"/>
              </a:rPr>
              <a:t> el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mismo</a:t>
            </a:r>
            <a:r>
              <a:rPr lang="es-419" sz="2800" spc="-45" dirty="0">
                <a:latin typeface="+mj-lt"/>
                <a:cs typeface="Arial"/>
              </a:rPr>
              <a:t>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dato</a:t>
            </a:r>
          </a:p>
          <a:p>
            <a:pPr algn="just"/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Aplicación</a:t>
            </a:r>
            <a:r>
              <a:rPr lang="es-419" sz="2800" spc="-45" dirty="0">
                <a:latin typeface="+mj-lt"/>
                <a:cs typeface="Arial"/>
              </a:rPr>
              <a:t> muy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limitada</a:t>
            </a:r>
            <a:r>
              <a:rPr lang="es-419" sz="2800" spc="-45" dirty="0">
                <a:latin typeface="+mj-lt"/>
                <a:cs typeface="Arial"/>
              </a:rPr>
              <a:t> en la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vida</a:t>
            </a:r>
            <a:r>
              <a:rPr lang="es-419" sz="2800" spc="-45" dirty="0">
                <a:latin typeface="+mj-lt"/>
                <a:cs typeface="Arial"/>
              </a:rPr>
              <a:t>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real</a:t>
            </a: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E375C78-782C-4678-8D97-A4145BE88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89040"/>
            <a:ext cx="6799425" cy="25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MISD: M</a:t>
            </a:r>
            <a:r>
              <a:rPr lang="en-US" sz="3600" spc="-65" dirty="0"/>
              <a:t>ultiple 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3600" spc="-65" dirty="0"/>
              <a:t>nstruction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M</a:t>
            </a:r>
            <a:r>
              <a:rPr lang="en-US" sz="3600" spc="-65" dirty="0"/>
              <a:t>ultiple 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3600" spc="-65" dirty="0"/>
              <a:t>ata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93" y="1305232"/>
            <a:ext cx="8424321" cy="5393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pc="-45" dirty="0">
                <a:latin typeface="+mj-lt"/>
                <a:cs typeface="Arial"/>
              </a:rPr>
              <a:t>Características del modelo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MIMD</a:t>
            </a:r>
            <a:r>
              <a:rPr lang="es-419" spc="-45" dirty="0">
                <a:latin typeface="+mj-lt"/>
                <a:cs typeface="Arial"/>
              </a:rPr>
              <a:t>:</a:t>
            </a:r>
          </a:p>
          <a:p>
            <a:pPr algn="just"/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Cada</a:t>
            </a:r>
            <a:r>
              <a:rPr lang="es-419" sz="2800" spc="-45" dirty="0">
                <a:latin typeface="+mj-lt"/>
                <a:cs typeface="Arial"/>
              </a:rPr>
              <a:t> unidad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ejecuta</a:t>
            </a:r>
            <a:r>
              <a:rPr lang="es-419" sz="2800" spc="-45" dirty="0">
                <a:latin typeface="+mj-lt"/>
                <a:cs typeface="Arial"/>
              </a:rPr>
              <a:t> una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instrucción</a:t>
            </a:r>
            <a:r>
              <a:rPr lang="es-419" sz="2800" spc="-45" dirty="0">
                <a:latin typeface="+mj-lt"/>
                <a:cs typeface="Arial"/>
              </a:rPr>
              <a:t>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distinta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Cada unidad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procesa</a:t>
            </a:r>
            <a:r>
              <a:rPr lang="es-419" sz="2800" spc="-45" dirty="0">
                <a:latin typeface="+mj-lt"/>
                <a:cs typeface="Arial"/>
              </a:rPr>
              <a:t> el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dato distintos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Todas las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unidades</a:t>
            </a:r>
            <a:r>
              <a:rPr lang="es-419" sz="2800" spc="-45" dirty="0">
                <a:latin typeface="+mj-lt"/>
                <a:cs typeface="Arial"/>
              </a:rPr>
              <a:t> operan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simultáneamente</a:t>
            </a: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A49792-A25A-4BE0-AC80-FB56950D9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02" y="3861048"/>
            <a:ext cx="688218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6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52985" cy="1143000"/>
          </a:xfrm>
        </p:spPr>
        <p:txBody>
          <a:bodyPr>
            <a:noAutofit/>
          </a:bodyPr>
          <a:lstStyle/>
          <a:p>
            <a:pPr algn="l"/>
            <a:r>
              <a:rPr lang="es-419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Clasificación </a:t>
            </a:r>
            <a:r>
              <a:rPr lang="es-419" sz="3600" spc="-65" dirty="0"/>
              <a:t>de los </a:t>
            </a:r>
            <a:r>
              <a:rPr lang="es-419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computadoras paralelos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93" y="1305232"/>
            <a:ext cx="8424321" cy="53939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419" spc="-45" dirty="0">
                <a:latin typeface="+mj-lt"/>
                <a:cs typeface="Arial"/>
              </a:rPr>
              <a:t>Las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computadoras</a:t>
            </a:r>
            <a:r>
              <a:rPr lang="es-419" spc="-45" dirty="0">
                <a:latin typeface="+mj-lt"/>
                <a:cs typeface="Arial"/>
              </a:rPr>
              <a:t> pueden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clasificarse</a:t>
            </a:r>
            <a:r>
              <a:rPr lang="es-419" spc="-45" dirty="0">
                <a:latin typeface="+mj-lt"/>
                <a:cs typeface="Arial"/>
              </a:rPr>
              <a:t>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atendiendo</a:t>
            </a:r>
            <a:r>
              <a:rPr lang="es-419" spc="-45" dirty="0">
                <a:latin typeface="+mj-lt"/>
                <a:cs typeface="Arial"/>
              </a:rPr>
              <a:t> a: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El tipo de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procesador</a:t>
            </a:r>
            <a:r>
              <a:rPr lang="es-419" sz="2800" spc="-45" dirty="0">
                <a:latin typeface="+mj-lt"/>
                <a:cs typeface="Arial"/>
              </a:rPr>
              <a:t> que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utilizan</a:t>
            </a:r>
            <a:r>
              <a:rPr lang="es-419" sz="2800" spc="-45" dirty="0">
                <a:latin typeface="+mj-lt"/>
                <a:cs typeface="Arial"/>
              </a:rPr>
              <a:t>  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La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manera</a:t>
            </a:r>
            <a:r>
              <a:rPr lang="es-419" sz="2800" spc="-45" dirty="0">
                <a:latin typeface="+mj-lt"/>
                <a:cs typeface="Arial"/>
              </a:rPr>
              <a:t> de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distribuir</a:t>
            </a:r>
            <a:r>
              <a:rPr lang="es-419" sz="2800" spc="-45" dirty="0">
                <a:latin typeface="+mj-lt"/>
                <a:cs typeface="Arial"/>
              </a:rPr>
              <a:t> la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memoria</a:t>
            </a:r>
            <a:r>
              <a:rPr lang="es-419" sz="2800" spc="-45" dirty="0">
                <a:latin typeface="+mj-lt"/>
                <a:cs typeface="Arial"/>
              </a:rPr>
              <a:t>  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La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arquitectura</a:t>
            </a:r>
            <a:r>
              <a:rPr lang="es-419" sz="2800" spc="-45" dirty="0">
                <a:latin typeface="+mj-lt"/>
                <a:cs typeface="Arial"/>
              </a:rPr>
              <a:t> de la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computadora</a:t>
            </a:r>
          </a:p>
          <a:p>
            <a:pPr marL="0" indent="0" algn="just">
              <a:buNone/>
            </a:pPr>
            <a:r>
              <a:rPr lang="es-419" spc="-45" dirty="0">
                <a:latin typeface="+mj-lt"/>
                <a:cs typeface="Arial"/>
              </a:rPr>
              <a:t>Lo más habitual es según la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distribución de memoria</a:t>
            </a:r>
            <a:r>
              <a:rPr lang="es-419" spc="-45" dirty="0">
                <a:latin typeface="+mj-lt"/>
                <a:cs typeface="Arial"/>
              </a:rPr>
              <a:t>:</a:t>
            </a:r>
          </a:p>
          <a:p>
            <a:pPr algn="just"/>
            <a:r>
              <a:rPr lang="pt-BR" sz="2800" spc="-45" dirty="0">
                <a:latin typeface="+mj-lt"/>
                <a:cs typeface="Arial"/>
              </a:rPr>
              <a:t>memoria </a:t>
            </a:r>
            <a:r>
              <a:rPr lang="pt-BR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compartida</a:t>
            </a:r>
            <a:r>
              <a:rPr lang="pt-BR" sz="2800" spc="-45" dirty="0">
                <a:latin typeface="+mj-lt"/>
                <a:cs typeface="Arial"/>
              </a:rPr>
              <a:t>  </a:t>
            </a:r>
          </a:p>
          <a:p>
            <a:pPr algn="just"/>
            <a:r>
              <a:rPr lang="pt-BR" sz="2800" spc="-45" dirty="0">
                <a:latin typeface="+mj-lt"/>
                <a:cs typeface="Arial"/>
              </a:rPr>
              <a:t>memoria </a:t>
            </a:r>
            <a:r>
              <a:rPr lang="pt-BR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distribuída</a:t>
            </a:r>
            <a:r>
              <a:rPr lang="pt-BR" sz="2800" spc="-45" dirty="0">
                <a:latin typeface="+mj-lt"/>
                <a:cs typeface="Arial"/>
              </a:rPr>
              <a:t>  </a:t>
            </a:r>
          </a:p>
          <a:p>
            <a:pPr algn="just"/>
            <a:r>
              <a:rPr lang="pt-BR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híbridos</a:t>
            </a: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52985" cy="1143000"/>
          </a:xfrm>
        </p:spPr>
        <p:txBody>
          <a:bodyPr>
            <a:noAutofit/>
          </a:bodyPr>
          <a:lstStyle/>
          <a:p>
            <a:pPr algn="l"/>
            <a:r>
              <a:rPr lang="es-419" sz="3600" spc="-65" dirty="0"/>
              <a:t>Multiprocesadores con </a:t>
            </a:r>
            <a:r>
              <a:rPr lang="es-419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memoria compartida</a:t>
            </a:r>
            <a:endParaRPr lang="es-MX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93" y="1417638"/>
            <a:ext cx="8424321" cy="52815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419" spc="-45" dirty="0">
                <a:latin typeface="+mj-lt"/>
                <a:cs typeface="Arial"/>
              </a:rPr>
              <a:t>Características principales: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Todas las </a:t>
            </a:r>
            <a:r>
              <a:rPr lang="es-419" sz="2800" spc="-45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CPUs</a:t>
            </a:r>
            <a:r>
              <a:rPr lang="es-419" sz="2800" spc="-45" dirty="0">
                <a:latin typeface="+mj-lt"/>
                <a:cs typeface="Arial"/>
              </a:rPr>
              <a:t> 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acceden</a:t>
            </a:r>
            <a:r>
              <a:rPr lang="es-419" sz="2800" spc="-45" dirty="0">
                <a:latin typeface="+mj-lt"/>
                <a:cs typeface="Arial"/>
              </a:rPr>
              <a:t>  a  la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misma</a:t>
            </a:r>
            <a:r>
              <a:rPr lang="es-419" sz="2800" spc="-45" dirty="0">
                <a:latin typeface="+mj-lt"/>
                <a:cs typeface="Arial"/>
              </a:rPr>
              <a:t>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memoria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Cambios en la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memoria</a:t>
            </a:r>
            <a:r>
              <a:rPr lang="es-419" sz="2800" spc="-45" dirty="0">
                <a:latin typeface="+mj-lt"/>
                <a:cs typeface="Arial"/>
              </a:rPr>
              <a:t> son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visibles</a:t>
            </a:r>
            <a:r>
              <a:rPr lang="es-419" sz="2800" spc="-45" dirty="0">
                <a:latin typeface="+mj-lt"/>
                <a:cs typeface="Arial"/>
              </a:rPr>
              <a:t> por todas las </a:t>
            </a:r>
            <a:r>
              <a:rPr lang="es-419" sz="2800" spc="-45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CPUs</a:t>
            </a:r>
            <a:endParaRPr lang="es-419" sz="2800" spc="-45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Hay principalmente dos tipos: </a:t>
            </a:r>
            <a:r>
              <a:rPr lang="es-419" sz="2800" dirty="0" err="1"/>
              <a:t>Uniform</a:t>
            </a:r>
            <a:r>
              <a:rPr lang="es-419" sz="2800" dirty="0"/>
              <a:t> </a:t>
            </a:r>
            <a:r>
              <a:rPr lang="es-419" sz="2800" dirty="0" err="1"/>
              <a:t>Memory</a:t>
            </a:r>
            <a:r>
              <a:rPr lang="es-419" sz="2800" dirty="0"/>
              <a:t> Access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UMA </a:t>
            </a:r>
            <a:r>
              <a:rPr lang="es-419" sz="2800" spc="-45" dirty="0">
                <a:latin typeface="+mj-lt"/>
                <a:cs typeface="Arial"/>
              </a:rPr>
              <a:t> y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NUMA</a:t>
            </a: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C23D362-03D6-4DA4-AE3A-096648234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649263"/>
            <a:ext cx="4347980" cy="295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5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52985" cy="1143000"/>
          </a:xfrm>
        </p:spPr>
        <p:txBody>
          <a:bodyPr>
            <a:noAutofit/>
          </a:bodyPr>
          <a:lstStyle/>
          <a:p>
            <a:pPr algn="l"/>
            <a:r>
              <a:rPr lang="es-419" sz="3600" spc="-65" dirty="0"/>
              <a:t>Multiprocesadores con </a:t>
            </a:r>
            <a:r>
              <a:rPr lang="es-419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memoria distribuida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93" y="1417638"/>
            <a:ext cx="8424321" cy="52815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419" spc="-45" dirty="0">
                <a:latin typeface="+mj-lt"/>
                <a:cs typeface="Arial"/>
              </a:rPr>
              <a:t>Características principales: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Cada CPU tiene su propia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memoria</a:t>
            </a:r>
            <a:r>
              <a:rPr lang="es-419" sz="2800" spc="-45" dirty="0">
                <a:latin typeface="+mj-lt"/>
                <a:cs typeface="Arial"/>
              </a:rPr>
              <a:t>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local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La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memoria local </a:t>
            </a:r>
            <a:r>
              <a:rPr lang="es-419" sz="2800" spc="-45" dirty="0">
                <a:latin typeface="+mj-lt"/>
                <a:cs typeface="Arial"/>
              </a:rPr>
              <a:t>de una CPU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no es visible </a:t>
            </a:r>
            <a:r>
              <a:rPr lang="es-419" sz="2800" spc="-45" dirty="0">
                <a:latin typeface="+mj-lt"/>
                <a:cs typeface="Arial"/>
              </a:rPr>
              <a:t>por las  demás </a:t>
            </a:r>
            <a:r>
              <a:rPr lang="es-419" sz="2800" spc="-45" dirty="0" err="1">
                <a:latin typeface="+mj-lt"/>
                <a:cs typeface="Arial"/>
              </a:rPr>
              <a:t>CPUs</a:t>
            </a:r>
            <a:endParaRPr lang="es-419" sz="2800" spc="-45" dirty="0">
              <a:latin typeface="+mj-lt"/>
              <a:cs typeface="Arial"/>
            </a:endParaRP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Información es compartida entre </a:t>
            </a:r>
            <a:r>
              <a:rPr lang="es-419" sz="2800" spc="-45" dirty="0" err="1">
                <a:latin typeface="+mj-lt"/>
                <a:cs typeface="Arial"/>
              </a:rPr>
              <a:t>CPUs</a:t>
            </a:r>
            <a:r>
              <a:rPr lang="es-419" sz="2800" spc="-45" dirty="0">
                <a:latin typeface="+mj-lt"/>
                <a:cs typeface="Arial"/>
              </a:rPr>
              <a:t> por una red</a:t>
            </a: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23F07E-8DE5-4990-980C-5D77B5BB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221088"/>
            <a:ext cx="561746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18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52985" cy="1143000"/>
          </a:xfrm>
        </p:spPr>
        <p:txBody>
          <a:bodyPr>
            <a:noAutofit/>
          </a:bodyPr>
          <a:lstStyle/>
          <a:p>
            <a:pPr algn="l"/>
            <a:r>
              <a:rPr lang="es-419" sz="3600" spc="-65" dirty="0"/>
              <a:t>Multiprocesadores con </a:t>
            </a:r>
            <a:r>
              <a:rPr lang="es-419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memoria híbrido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93" y="1417638"/>
            <a:ext cx="8424321" cy="52815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Características </a:t>
            </a:r>
            <a:r>
              <a:rPr lang="es-419" spc="-45" dirty="0">
                <a:latin typeface="+mj-lt"/>
                <a:cs typeface="Arial"/>
              </a:rPr>
              <a:t>principales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Grupos de </a:t>
            </a:r>
            <a:r>
              <a:rPr lang="es-419" sz="2800" spc="-45" dirty="0" err="1">
                <a:latin typeface="+mj-lt"/>
                <a:cs typeface="Arial"/>
              </a:rPr>
              <a:t>CPUs</a:t>
            </a:r>
            <a:r>
              <a:rPr lang="es-419" sz="2800" spc="-45" dirty="0">
                <a:latin typeface="+mj-lt"/>
                <a:cs typeface="Arial"/>
              </a:rPr>
              <a:t> comparten una misma memoria  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Los grupos de </a:t>
            </a:r>
            <a:r>
              <a:rPr lang="es-419" sz="2800" spc="-45" dirty="0" err="1">
                <a:latin typeface="+mj-lt"/>
                <a:cs typeface="Arial"/>
              </a:rPr>
              <a:t>CPUs</a:t>
            </a:r>
            <a:r>
              <a:rPr lang="es-419" sz="2800" spc="-45" dirty="0">
                <a:latin typeface="+mj-lt"/>
                <a:cs typeface="Arial"/>
              </a:rPr>
              <a:t> se comunican por una red  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Suelen ser maquinas SMP interconectadas entre sí</a:t>
            </a: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214A79-088C-428E-9DD8-83209A70A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940787"/>
            <a:ext cx="5360805" cy="20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3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Paradigmas </a:t>
            </a:r>
            <a:r>
              <a:rPr lang="es-419" sz="3600" spc="-65" dirty="0"/>
              <a:t>de  </a:t>
            </a:r>
            <a:r>
              <a:rPr lang="es-419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programación paralela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419" dirty="0"/>
          </a:p>
          <a:p>
            <a:pPr algn="just"/>
            <a:endParaRPr lang="es-419" dirty="0"/>
          </a:p>
          <a:p>
            <a:pPr algn="just"/>
            <a:r>
              <a:rPr lang="es-419" dirty="0"/>
              <a:t>Programación con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Memoria</a:t>
            </a:r>
            <a:r>
              <a:rPr lang="es-419" dirty="0"/>
              <a:t>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Compartida</a:t>
            </a:r>
            <a:r>
              <a:rPr lang="es-419" dirty="0"/>
              <a:t>.</a:t>
            </a:r>
          </a:p>
          <a:p>
            <a:pPr algn="just"/>
            <a:endParaRPr lang="es-419" dirty="0"/>
          </a:p>
          <a:p>
            <a:pPr algn="just"/>
            <a:r>
              <a:rPr lang="es-419" dirty="0"/>
              <a:t>Programación con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Paso</a:t>
            </a:r>
            <a:r>
              <a:rPr lang="es-419" dirty="0"/>
              <a:t> de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Mensajes</a:t>
            </a:r>
            <a:r>
              <a:rPr lang="es-419" dirty="0"/>
              <a:t>.</a:t>
            </a:r>
            <a:endParaRPr lang="es-419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Programación paralela </a:t>
            </a:r>
            <a:r>
              <a:rPr lang="es-419" sz="3600" spc="-65" dirty="0"/>
              <a:t>con memoria compartida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419" dirty="0"/>
              <a:t>Se basa en disponer de varios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hilos</a:t>
            </a:r>
            <a:r>
              <a:rPr lang="es-419" dirty="0"/>
              <a:t> de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ejecución</a:t>
            </a:r>
            <a:r>
              <a:rPr lang="es-419" dirty="0"/>
              <a:t>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concurrentes</a:t>
            </a:r>
            <a:r>
              <a:rPr lang="es-419" dirty="0"/>
              <a:t> que pueden acceder a variables  alojadas en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zonas de la memoria</a:t>
            </a:r>
            <a:r>
              <a:rPr lang="es-419" dirty="0"/>
              <a:t> a las que tienen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acceso</a:t>
            </a:r>
            <a:r>
              <a:rPr lang="es-419" dirty="0"/>
              <a:t>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todos</a:t>
            </a:r>
            <a:r>
              <a:rPr lang="es-419" dirty="0"/>
              <a:t>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ellos</a:t>
            </a:r>
            <a:r>
              <a:rPr lang="es-419" dirty="0"/>
              <a:t>. </a:t>
            </a:r>
          </a:p>
          <a:p>
            <a:pPr marL="0" indent="0" algn="just">
              <a:buNone/>
            </a:pPr>
            <a:r>
              <a:rPr lang="es-419" dirty="0"/>
              <a:t>Esto facilita  mucho la programación, ya que se evita el tener que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intercambiar</a:t>
            </a:r>
            <a:r>
              <a:rPr lang="es-419" dirty="0"/>
              <a:t>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explícitamente</a:t>
            </a:r>
            <a:r>
              <a:rPr lang="es-419" dirty="0"/>
              <a:t>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datos</a:t>
            </a:r>
            <a:r>
              <a:rPr lang="es-419" dirty="0"/>
              <a:t> entre los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diferentes</a:t>
            </a:r>
            <a:r>
              <a:rPr lang="es-419" dirty="0"/>
              <a:t>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procesadores</a:t>
            </a:r>
            <a:r>
              <a:rPr lang="es-419" dirty="0"/>
              <a:t>.</a:t>
            </a:r>
          </a:p>
          <a:p>
            <a:pPr marL="0" indent="0" algn="just">
              <a:buNone/>
            </a:pPr>
            <a:endParaRPr lang="es-419" sz="2800" spc="-45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9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MX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Introducción</a:t>
            </a:r>
            <a:br>
              <a:rPr lang="es-MX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dirty="0"/>
              <a:t>¿</a:t>
            </a:r>
            <a:r>
              <a:rPr lang="es-419" sz="3600" dirty="0"/>
              <a:t>Qué</a:t>
            </a:r>
            <a:r>
              <a:rPr lang="en-US" sz="3600" dirty="0"/>
              <a:t> </a:t>
            </a:r>
            <a:r>
              <a:rPr lang="es-419" sz="3600" dirty="0"/>
              <a:t>es el cálculo paralelo</a:t>
            </a:r>
            <a:r>
              <a:rPr lang="en-US" sz="3600" dirty="0"/>
              <a:t>?</a:t>
            </a:r>
            <a:br>
              <a:rPr lang="en-US" sz="3600" dirty="0"/>
            </a:br>
            <a:endParaRPr lang="es-MX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spc="-45" dirty="0">
                <a:latin typeface="+mj-lt"/>
                <a:cs typeface="Arial"/>
              </a:rPr>
              <a:t>Tradicionalmente </a:t>
            </a:r>
            <a:r>
              <a:rPr lang="es-419" spc="-65" dirty="0">
                <a:latin typeface="+mj-lt"/>
                <a:cs typeface="Arial"/>
              </a:rPr>
              <a:t>los programas </a:t>
            </a:r>
            <a:r>
              <a:rPr lang="es-419" spc="-130" dirty="0">
                <a:latin typeface="+mj-lt"/>
                <a:cs typeface="Arial"/>
              </a:rPr>
              <a:t>se </a:t>
            </a:r>
            <a:r>
              <a:rPr lang="es-419" spc="-65" dirty="0">
                <a:latin typeface="+mj-lt"/>
                <a:cs typeface="Arial"/>
              </a:rPr>
              <a:t>han </a:t>
            </a:r>
            <a:r>
              <a:rPr lang="es-419" spc="-55" dirty="0">
                <a:latin typeface="+mj-lt"/>
                <a:cs typeface="Arial"/>
              </a:rPr>
              <a:t>desarrollado </a:t>
            </a:r>
            <a:r>
              <a:rPr lang="es-419" spc="-65" dirty="0">
                <a:latin typeface="+mj-lt"/>
                <a:cs typeface="Arial"/>
              </a:rPr>
              <a:t>para</a:t>
            </a:r>
            <a:r>
              <a:rPr lang="es-419" spc="-60" dirty="0">
                <a:latin typeface="+mj-lt"/>
                <a:cs typeface="Arial"/>
              </a:rPr>
              <a:t> el</a:t>
            </a:r>
            <a:r>
              <a:rPr lang="es-419" dirty="0">
                <a:latin typeface="+mj-lt"/>
                <a:cs typeface="Arial"/>
              </a:rPr>
              <a:t> </a:t>
            </a:r>
            <a:r>
              <a:rPr lang="es-419" spc="-9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cálculo </a:t>
            </a:r>
            <a:r>
              <a:rPr lang="es-419" spc="-6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en</a:t>
            </a:r>
            <a:r>
              <a:rPr lang="es-419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lang="es-419" spc="-5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serie</a:t>
            </a:r>
            <a:r>
              <a:rPr lang="es-419" spc="-55" dirty="0">
                <a:latin typeface="+mj-lt"/>
                <a:cs typeface="Arial"/>
              </a:rPr>
              <a:t>:</a:t>
            </a:r>
          </a:p>
          <a:p>
            <a:r>
              <a:rPr lang="es-419" sz="2400" spc="-55" dirty="0">
                <a:latin typeface="Arial"/>
                <a:cs typeface="Arial"/>
              </a:rPr>
              <a:t>Funcionan </a:t>
            </a:r>
            <a:r>
              <a:rPr lang="es-419" sz="2400" spc="-90" dirty="0">
                <a:latin typeface="Arial"/>
                <a:cs typeface="Arial"/>
              </a:rPr>
              <a:t>en </a:t>
            </a:r>
            <a:r>
              <a:rPr lang="es-419" sz="2400" spc="-50" dirty="0">
                <a:latin typeface="Arial"/>
                <a:cs typeface="Arial"/>
              </a:rPr>
              <a:t>una computador </a:t>
            </a:r>
            <a:r>
              <a:rPr lang="es-419" sz="2400" spc="-60" dirty="0">
                <a:latin typeface="Arial"/>
                <a:cs typeface="Arial"/>
              </a:rPr>
              <a:t>con </a:t>
            </a:r>
            <a:r>
              <a:rPr lang="es-419" sz="240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una </a:t>
            </a:r>
            <a:r>
              <a:rPr lang="es-419" sz="2400" spc="-10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única</a:t>
            </a:r>
            <a:r>
              <a:rPr lang="es-419" sz="2400" spc="-18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s-419" sz="2400" spc="-6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CPU</a:t>
            </a:r>
            <a:r>
              <a:rPr lang="es-419" sz="2400" spc="-60" dirty="0">
                <a:latin typeface="Arial"/>
                <a:cs typeface="Arial"/>
              </a:rPr>
              <a:t>,</a:t>
            </a:r>
          </a:p>
          <a:p>
            <a:r>
              <a:rPr lang="es-419" sz="2400" spc="-50" dirty="0">
                <a:latin typeface="Arial"/>
                <a:cs typeface="Arial"/>
              </a:rPr>
              <a:t>Un </a:t>
            </a:r>
            <a:r>
              <a:rPr lang="es-419" sz="2400" spc="-5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problema</a:t>
            </a:r>
            <a:r>
              <a:rPr lang="es-419" sz="2400" spc="-55" dirty="0">
                <a:latin typeface="Arial"/>
                <a:cs typeface="Arial"/>
              </a:rPr>
              <a:t> </a:t>
            </a:r>
            <a:r>
              <a:rPr lang="es-419" sz="2400" spc="-130" dirty="0">
                <a:latin typeface="Arial"/>
                <a:cs typeface="Arial"/>
              </a:rPr>
              <a:t>es </a:t>
            </a:r>
            <a:r>
              <a:rPr lang="es-419" sz="24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dividido</a:t>
            </a:r>
            <a:r>
              <a:rPr lang="es-419" sz="2400" spc="-30" dirty="0">
                <a:latin typeface="Arial"/>
                <a:cs typeface="Arial"/>
              </a:rPr>
              <a:t> </a:t>
            </a:r>
            <a:r>
              <a:rPr lang="es-419" sz="2400" spc="-90" dirty="0">
                <a:latin typeface="Arial"/>
                <a:cs typeface="Arial"/>
              </a:rPr>
              <a:t>en </a:t>
            </a:r>
            <a:r>
              <a:rPr lang="es-419" sz="2400" spc="-50" dirty="0">
                <a:latin typeface="Arial"/>
                <a:cs typeface="Arial"/>
              </a:rPr>
              <a:t>un </a:t>
            </a:r>
            <a:r>
              <a:rPr lang="es-419" sz="24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conjunto</a:t>
            </a:r>
            <a:r>
              <a:rPr lang="es-419" sz="2400" spc="-30" dirty="0">
                <a:latin typeface="Arial"/>
                <a:cs typeface="Arial"/>
              </a:rPr>
              <a:t> </a:t>
            </a:r>
            <a:r>
              <a:rPr lang="es-419" sz="2400" spc="-95" dirty="0">
                <a:latin typeface="Arial"/>
                <a:cs typeface="Arial"/>
              </a:rPr>
              <a:t>de</a:t>
            </a:r>
            <a:r>
              <a:rPr lang="es-419" sz="2400" spc="90" dirty="0">
                <a:latin typeface="Arial"/>
                <a:cs typeface="Arial"/>
              </a:rPr>
              <a:t> </a:t>
            </a:r>
            <a:r>
              <a:rPr lang="es-419" sz="2400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instrucciones</a:t>
            </a:r>
            <a:endParaRPr lang="es-419"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r>
              <a:rPr lang="es-419" sz="2400" spc="-85" dirty="0">
                <a:latin typeface="Arial"/>
                <a:cs typeface="Arial"/>
              </a:rPr>
              <a:t>Las </a:t>
            </a:r>
            <a:r>
              <a:rPr lang="es-419" sz="2400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instrucciones</a:t>
            </a:r>
            <a:r>
              <a:rPr lang="es-419" sz="2400" spc="-50" dirty="0">
                <a:latin typeface="Arial"/>
                <a:cs typeface="Arial"/>
              </a:rPr>
              <a:t> </a:t>
            </a:r>
            <a:r>
              <a:rPr lang="es-419" sz="2400" spc="-85" dirty="0">
                <a:latin typeface="Arial"/>
                <a:cs typeface="Arial"/>
              </a:rPr>
              <a:t>son </a:t>
            </a:r>
            <a:r>
              <a:rPr lang="es-419" sz="2400" spc="-60" dirty="0">
                <a:latin typeface="Arial"/>
                <a:cs typeface="Arial"/>
              </a:rPr>
              <a:t>ejecutas</a:t>
            </a:r>
            <a:r>
              <a:rPr lang="es-419" sz="2400" dirty="0">
                <a:latin typeface="Arial"/>
                <a:cs typeface="Arial"/>
              </a:rPr>
              <a:t> </a:t>
            </a:r>
            <a:r>
              <a:rPr lang="es-419" sz="240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secuencialmente</a:t>
            </a:r>
            <a:endParaRPr lang="es-419"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r>
              <a:rPr lang="es-419" sz="2400" spc="-8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Únicamente</a:t>
            </a:r>
            <a:r>
              <a:rPr lang="es-419" sz="2400" spc="-80" dirty="0">
                <a:latin typeface="Arial"/>
                <a:cs typeface="Arial"/>
              </a:rPr>
              <a:t> </a:t>
            </a:r>
            <a:r>
              <a:rPr lang="es-419" sz="2400" spc="-65" dirty="0">
                <a:latin typeface="Arial"/>
                <a:cs typeface="Arial"/>
              </a:rPr>
              <a:t>una </a:t>
            </a:r>
            <a:r>
              <a:rPr lang="es-419" sz="240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instrucción</a:t>
            </a:r>
            <a:r>
              <a:rPr lang="es-419" sz="2400" spc="-65" dirty="0">
                <a:latin typeface="Arial"/>
                <a:cs typeface="Arial"/>
              </a:rPr>
              <a:t> </a:t>
            </a:r>
            <a:r>
              <a:rPr lang="es-419" sz="2400" spc="-130" dirty="0">
                <a:latin typeface="Arial"/>
                <a:cs typeface="Arial"/>
              </a:rPr>
              <a:t>es </a:t>
            </a:r>
            <a:r>
              <a:rPr lang="es-419" sz="2400" spc="-5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ejecutada</a:t>
            </a:r>
            <a:r>
              <a:rPr lang="es-419" sz="2400" spc="-55" dirty="0">
                <a:latin typeface="Arial"/>
                <a:cs typeface="Arial"/>
              </a:rPr>
              <a:t> </a:t>
            </a:r>
            <a:r>
              <a:rPr lang="es-419" sz="2400" spc="-75" dirty="0">
                <a:latin typeface="Arial"/>
                <a:cs typeface="Arial"/>
              </a:rPr>
              <a:t>cada</a:t>
            </a:r>
            <a:r>
              <a:rPr lang="es-419" sz="2400" spc="-135" dirty="0">
                <a:latin typeface="Arial"/>
                <a:cs typeface="Arial"/>
              </a:rPr>
              <a:t> </a:t>
            </a:r>
            <a:r>
              <a:rPr lang="es-419" sz="2400" spc="-85" dirty="0">
                <a:latin typeface="Arial"/>
                <a:cs typeface="Arial"/>
              </a:rPr>
              <a:t>vez</a:t>
            </a:r>
            <a:endParaRPr lang="es-419" sz="24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57CB31-9BC9-4101-8D52-48DF6CC11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58011"/>
            <a:ext cx="626590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92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Programación paralela </a:t>
            </a:r>
            <a:r>
              <a:rPr lang="es-419" sz="3600" spc="-65" dirty="0"/>
              <a:t>con memoria compartida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419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OpenMP</a:t>
            </a:r>
            <a:r>
              <a:rPr lang="es-419" dirty="0"/>
              <a:t> es un sistema de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programación</a:t>
            </a:r>
            <a:r>
              <a:rPr lang="es-419" dirty="0"/>
              <a:t> de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memoria</a:t>
            </a:r>
            <a:r>
              <a:rPr lang="es-419" dirty="0"/>
              <a:t>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compartida</a:t>
            </a:r>
            <a:r>
              <a:rPr lang="es-419" dirty="0"/>
              <a:t> basado en 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directivas</a:t>
            </a:r>
            <a:r>
              <a:rPr lang="es-419" dirty="0"/>
              <a:t> de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compilación</a:t>
            </a:r>
            <a:r>
              <a:rPr lang="es-419" dirty="0"/>
              <a:t>, es decir:</a:t>
            </a:r>
          </a:p>
          <a:p>
            <a:pPr marL="400050" lvl="1" indent="0" algn="just">
              <a:buNone/>
            </a:pPr>
            <a:r>
              <a:rPr lang="es-419" dirty="0"/>
              <a:t>el programador inserta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directivas</a:t>
            </a:r>
            <a:r>
              <a:rPr lang="es-419" dirty="0"/>
              <a:t> en el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código</a:t>
            </a:r>
            <a:r>
              <a:rPr lang="es-419" dirty="0"/>
              <a:t>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secuencial</a:t>
            </a:r>
            <a:r>
              <a:rPr lang="es-419" dirty="0"/>
              <a:t> para indicar al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compilador</a:t>
            </a:r>
            <a:r>
              <a:rPr lang="es-419" dirty="0"/>
              <a:t> cómo ha de realizar la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paralelización</a:t>
            </a:r>
            <a:r>
              <a:rPr lang="es-419" dirty="0"/>
              <a:t>,  además de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incorporar</a:t>
            </a:r>
            <a:r>
              <a:rPr lang="es-419" dirty="0"/>
              <a:t> algunas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llamadas</a:t>
            </a:r>
            <a:r>
              <a:rPr lang="es-419" dirty="0"/>
              <a:t> a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funciones</a:t>
            </a:r>
            <a:r>
              <a:rPr lang="es-419" dirty="0"/>
              <a:t>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específicas</a:t>
            </a:r>
            <a:r>
              <a:rPr lang="es-419" dirty="0"/>
              <a:t>. </a:t>
            </a:r>
            <a:endParaRPr lang="es-419" sz="2400" spc="-45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2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Programación paralela </a:t>
            </a:r>
            <a:r>
              <a:rPr lang="es-419" sz="3600" spc="-65" dirty="0"/>
              <a:t>con memoria compartida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419" dirty="0"/>
              <a:t>El modelo de ejecución de </a:t>
            </a:r>
            <a:r>
              <a:rPr lang="es-419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OpenMP</a:t>
            </a:r>
            <a:r>
              <a:rPr lang="es-419" dirty="0"/>
              <a:t> establece que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determinadas</a:t>
            </a:r>
            <a:r>
              <a:rPr lang="es-419" dirty="0"/>
              <a:t>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directivas</a:t>
            </a:r>
            <a:r>
              <a:rPr lang="es-419" dirty="0"/>
              <a:t> (por  ejemplo la directiva </a:t>
            </a:r>
            <a:r>
              <a:rPr lang="es-419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parallel</a:t>
            </a:r>
            <a:r>
              <a:rPr lang="es-419" dirty="0"/>
              <a:t>) crean una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región</a:t>
            </a:r>
            <a:r>
              <a:rPr lang="es-419" dirty="0"/>
              <a:t>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paralela</a:t>
            </a:r>
            <a:r>
              <a:rPr lang="es-419" dirty="0"/>
              <a:t>, en la cual hay varios  hilos de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ejecución</a:t>
            </a:r>
            <a:r>
              <a:rPr lang="es-419" dirty="0"/>
              <a:t>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activos</a:t>
            </a:r>
            <a:r>
              <a:rPr lang="es-419" dirty="0"/>
              <a:t>. </a:t>
            </a:r>
          </a:p>
          <a:p>
            <a:pPr marL="0" indent="0" algn="just">
              <a:buNone/>
            </a:pPr>
            <a:r>
              <a:rPr lang="es-419" spc="-45" dirty="0">
                <a:latin typeface="+mj-lt"/>
                <a:cs typeface="Arial"/>
              </a:rPr>
              <a:t>Durante la ejecución de un programa se van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alternando</a:t>
            </a:r>
            <a:r>
              <a:rPr lang="es-419" spc="-45" dirty="0">
                <a:latin typeface="+mj-lt"/>
                <a:cs typeface="Arial"/>
              </a:rPr>
              <a:t> las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regiones</a:t>
            </a:r>
            <a:r>
              <a:rPr lang="es-419" spc="-45" dirty="0">
                <a:latin typeface="+mj-lt"/>
                <a:cs typeface="Arial"/>
              </a:rPr>
              <a:t>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paralelas</a:t>
            </a:r>
            <a:r>
              <a:rPr lang="es-419" spc="-45" dirty="0">
                <a:latin typeface="+mj-lt"/>
                <a:cs typeface="Arial"/>
              </a:rPr>
              <a:t> con regiones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secuenciales</a:t>
            </a:r>
            <a:r>
              <a:rPr lang="es-419" spc="-45" dirty="0">
                <a:latin typeface="+mj-lt"/>
                <a:cs typeface="Arial"/>
              </a:rPr>
              <a:t>, en las que únicamente el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hilo</a:t>
            </a:r>
            <a:r>
              <a:rPr lang="es-419" spc="-45" dirty="0">
                <a:latin typeface="+mj-lt"/>
                <a:cs typeface="Arial"/>
              </a:rPr>
              <a:t>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principal</a:t>
            </a:r>
            <a:r>
              <a:rPr lang="es-419" spc="-45" dirty="0">
                <a:latin typeface="+mj-lt"/>
                <a:cs typeface="Arial"/>
              </a:rPr>
              <a:t> está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activo</a:t>
            </a:r>
            <a:r>
              <a:rPr lang="es-419" spc="-45" dirty="0">
                <a:latin typeface="+mj-lt"/>
                <a:cs typeface="Arial"/>
              </a:rPr>
              <a:t>. </a:t>
            </a: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34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Programación paralela </a:t>
            </a:r>
            <a:r>
              <a:rPr lang="es-419" sz="3600" spc="-65" dirty="0"/>
              <a:t>con memoria compartida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419" spc="-45" dirty="0">
                <a:latin typeface="+mj-lt"/>
                <a:cs typeface="Arial"/>
              </a:rPr>
              <a:t>Al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finalizar</a:t>
            </a:r>
            <a:r>
              <a:rPr lang="es-419" spc="-45" dirty="0">
                <a:latin typeface="+mj-lt"/>
                <a:cs typeface="Arial"/>
              </a:rPr>
              <a:t> una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región</a:t>
            </a:r>
            <a:r>
              <a:rPr lang="es-419" spc="-45" dirty="0">
                <a:latin typeface="+mj-lt"/>
                <a:cs typeface="Arial"/>
              </a:rPr>
              <a:t>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paralela</a:t>
            </a:r>
            <a:r>
              <a:rPr lang="es-419" spc="-45" dirty="0">
                <a:latin typeface="+mj-lt"/>
                <a:cs typeface="Arial"/>
              </a:rPr>
              <a:t> se impone una 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barrera</a:t>
            </a:r>
            <a:r>
              <a:rPr lang="es-419" spc="-45" dirty="0">
                <a:latin typeface="+mj-lt"/>
                <a:cs typeface="Arial"/>
              </a:rPr>
              <a:t>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implícita</a:t>
            </a:r>
            <a:r>
              <a:rPr lang="es-419" spc="-45" dirty="0">
                <a:latin typeface="+mj-lt"/>
                <a:cs typeface="Arial"/>
              </a:rPr>
              <a:t>, es decir, que el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hilo principal </a:t>
            </a:r>
            <a:r>
              <a:rPr lang="es-419" spc="-45" dirty="0">
                <a:latin typeface="+mj-lt"/>
                <a:cs typeface="Arial"/>
              </a:rPr>
              <a:t>no podrá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continuar</a:t>
            </a:r>
            <a:r>
              <a:rPr lang="es-419" spc="-45" dirty="0">
                <a:latin typeface="+mj-lt"/>
                <a:cs typeface="Arial"/>
              </a:rPr>
              <a:t> hasta que  no hayan alcanzado ese punto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todos</a:t>
            </a:r>
            <a:r>
              <a:rPr lang="es-419" spc="-45" dirty="0">
                <a:latin typeface="+mj-lt"/>
                <a:cs typeface="Arial"/>
              </a:rPr>
              <a:t> los hilos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participantes</a:t>
            </a:r>
            <a:r>
              <a:rPr lang="es-419" spc="-45" dirty="0">
                <a:latin typeface="+mj-lt"/>
                <a:cs typeface="Arial"/>
              </a:rPr>
              <a:t> en la región paralela  que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termina</a:t>
            </a:r>
            <a:r>
              <a:rPr lang="es-419" spc="-45" dirty="0">
                <a:latin typeface="+mj-lt"/>
                <a:cs typeface="Arial"/>
              </a:rPr>
              <a:t>.</a:t>
            </a: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4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Programación paralela </a:t>
            </a:r>
            <a:r>
              <a:rPr lang="es-419" sz="3600" spc="-65" dirty="0"/>
              <a:t>con memoria distribuida (paso de mensajes)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8E8B01C-FDA0-4E60-968B-AD6F79ADC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09028"/>
            <a:ext cx="6372200" cy="318112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10A8A36-6635-4278-8F4C-A724B92F26BD}"/>
              </a:ext>
            </a:extLst>
          </p:cNvPr>
          <p:cNvSpPr/>
          <p:nvPr/>
        </p:nvSpPr>
        <p:spPr>
          <a:xfrm>
            <a:off x="457200" y="4653136"/>
            <a:ext cx="85072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Cada procesador</a:t>
            </a:r>
            <a:r>
              <a:rPr lang="es-419" sz="2000" dirty="0"/>
              <a:t> tiene su propia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memoria</a:t>
            </a:r>
            <a:r>
              <a:rPr lang="es-419" sz="2000" dirty="0"/>
              <a:t>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local</a:t>
            </a:r>
            <a:r>
              <a:rPr lang="es-419" sz="2000" dirty="0"/>
              <a:t> (no comparten memoria)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419" sz="2000" dirty="0"/>
              <a:t>Los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procesos</a:t>
            </a:r>
            <a:r>
              <a:rPr lang="es-419" sz="2000" dirty="0"/>
              <a:t> que se ejecutan en cada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procesador</a:t>
            </a:r>
            <a:r>
              <a:rPr lang="es-419" sz="2000" dirty="0"/>
              <a:t> operan sobre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datos</a:t>
            </a:r>
            <a:r>
              <a:rPr lang="es-419" sz="2000" dirty="0"/>
              <a:t>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locales</a:t>
            </a:r>
            <a:r>
              <a:rPr lang="es-419" sz="2000" dirty="0"/>
              <a:t>: si se necesitan datos de otro procesador, se debe establecer una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comunicación</a:t>
            </a:r>
            <a:r>
              <a:rPr lang="es-419" sz="2000" dirty="0"/>
              <a:t> con el explícitamente mediante el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envío</a:t>
            </a:r>
            <a:r>
              <a:rPr lang="es-419" sz="2000" dirty="0"/>
              <a:t>/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recepción</a:t>
            </a:r>
            <a:r>
              <a:rPr lang="es-419" sz="2000" dirty="0"/>
              <a:t> de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mensajes</a:t>
            </a:r>
            <a:r>
              <a:rPr lang="es-419" sz="2000" dirty="0"/>
              <a:t>.</a:t>
            </a:r>
          </a:p>
          <a:p>
            <a:pPr lvl="1"/>
            <a:r>
              <a:rPr lang="es-419" sz="2000" dirty="0"/>
              <a:t>•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Tiempo</a:t>
            </a:r>
            <a:r>
              <a:rPr lang="es-419" sz="2000" dirty="0"/>
              <a:t> para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construir</a:t>
            </a:r>
            <a:r>
              <a:rPr lang="es-419" sz="2000" dirty="0"/>
              <a:t> y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enviar</a:t>
            </a:r>
            <a:r>
              <a:rPr lang="es-419" sz="2000" dirty="0"/>
              <a:t> un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mensaje</a:t>
            </a:r>
            <a:r>
              <a:rPr lang="es-419" sz="2000" dirty="0"/>
              <a:t>.</a:t>
            </a:r>
          </a:p>
          <a:p>
            <a:pPr lvl="1"/>
            <a:r>
              <a:rPr lang="es-419" sz="2000" dirty="0"/>
              <a:t>•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Tiempo</a:t>
            </a:r>
            <a:r>
              <a:rPr lang="es-419" sz="2000" dirty="0"/>
              <a:t> para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recibir</a:t>
            </a:r>
            <a:r>
              <a:rPr lang="es-419" sz="2000" dirty="0"/>
              <a:t> y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desempaquetar</a:t>
            </a:r>
            <a:r>
              <a:rPr lang="es-419" sz="2000" dirty="0"/>
              <a:t> el </a:t>
            </a:r>
            <a:r>
              <a:rPr lang="es-419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mensaje</a:t>
            </a:r>
            <a:r>
              <a:rPr lang="es-419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76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Programación paralela </a:t>
            </a:r>
            <a:r>
              <a:rPr lang="es-419" sz="3600" spc="-65" dirty="0"/>
              <a:t>con memoria distribuida (paso de mensajes)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F162162-7238-419D-96C1-61DE445DB862}"/>
              </a:ext>
            </a:extLst>
          </p:cNvPr>
          <p:cNvSpPr/>
          <p:nvPr/>
        </p:nvSpPr>
        <p:spPr>
          <a:xfrm>
            <a:off x="539552" y="1777181"/>
            <a:ext cx="83884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MPI</a:t>
            </a:r>
            <a:r>
              <a:rPr lang="es-419" sz="2800" dirty="0"/>
              <a:t> es una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API</a:t>
            </a:r>
            <a:r>
              <a:rPr lang="es-419" sz="2800" dirty="0"/>
              <a:t> estándar (portabilidad) para la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programación paralela </a:t>
            </a:r>
            <a:r>
              <a:rPr lang="es-419" sz="2800" dirty="0"/>
              <a:t>basada en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paso</a:t>
            </a:r>
            <a:r>
              <a:rPr lang="es-419" sz="2800" dirty="0"/>
              <a:t> de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mensajes</a:t>
            </a:r>
            <a:r>
              <a:rPr lang="es-419" sz="2800" dirty="0"/>
              <a:t> (comunicación y sincronización)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2800" dirty="0"/>
              <a:t>Pensado para sistemas de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memoria</a:t>
            </a:r>
            <a:r>
              <a:rPr lang="es-419" sz="2800" dirty="0"/>
              <a:t>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distribuida</a:t>
            </a:r>
            <a:r>
              <a:rPr lang="es-419" sz="2800" dirty="0"/>
              <a:t> (</a:t>
            </a:r>
            <a:r>
              <a:rPr lang="es-419" sz="2800" dirty="0" err="1"/>
              <a:t>clusters</a:t>
            </a:r>
            <a:r>
              <a:rPr lang="es-419" sz="2800" dirty="0"/>
              <a:t>, NUMA, redes de sistemas heterogéneos, …)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2800" dirty="0"/>
              <a:t>El programador necesita especificar todos los detalles acerca de la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distribución</a:t>
            </a:r>
            <a:r>
              <a:rPr lang="es-419" sz="2800" dirty="0"/>
              <a:t> de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datos</a:t>
            </a:r>
            <a:r>
              <a:rPr lang="es-419" sz="2800" dirty="0"/>
              <a:t> y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trabajo</a:t>
            </a:r>
            <a:r>
              <a:rPr lang="es-419" sz="2800" dirty="0"/>
              <a:t>,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sincronización</a:t>
            </a:r>
            <a:r>
              <a:rPr lang="es-419" sz="2800" dirty="0"/>
              <a:t> … y los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datos</a:t>
            </a:r>
            <a:r>
              <a:rPr lang="es-419" sz="2800" dirty="0"/>
              <a:t>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deben</a:t>
            </a:r>
            <a:r>
              <a:rPr lang="es-419" sz="2800" dirty="0"/>
              <a:t> ser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enviados</a:t>
            </a:r>
            <a:r>
              <a:rPr lang="es-419" sz="2800" dirty="0"/>
              <a:t> y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recibidos</a:t>
            </a:r>
            <a:r>
              <a:rPr lang="es-419" sz="2800" dirty="0"/>
              <a:t>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explícitamente</a:t>
            </a:r>
          </a:p>
        </p:txBody>
      </p:sp>
    </p:spTree>
    <p:extLst>
      <p:ext uri="{BB962C8B-B14F-4D97-AF65-F5344CB8AC3E}">
        <p14:creationId xmlns:p14="http://schemas.microsoft.com/office/powerpoint/2010/main" val="796374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Programación paralela </a:t>
            </a:r>
            <a:r>
              <a:rPr lang="es-419" sz="3600" spc="-65" dirty="0"/>
              <a:t>con memoria distribuida (paso de mensajes)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F162162-7238-419D-96C1-61DE445DB862}"/>
              </a:ext>
            </a:extLst>
          </p:cNvPr>
          <p:cNvSpPr/>
          <p:nvPr/>
        </p:nvSpPr>
        <p:spPr>
          <a:xfrm>
            <a:off x="539552" y="1777181"/>
            <a:ext cx="83884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2800" dirty="0"/>
              <a:t>Conjunto de funciones (biblioteca) que ocultan detalles de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bajo</a:t>
            </a:r>
            <a:r>
              <a:rPr lang="es-419" sz="2800" dirty="0"/>
              <a:t>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nivel</a:t>
            </a:r>
            <a:r>
              <a:rPr lang="es-419" sz="2800" dirty="0"/>
              <a:t>, tanto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hardware</a:t>
            </a:r>
            <a:r>
              <a:rPr lang="es-419" sz="2800" dirty="0"/>
              <a:t> como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2800" dirty="0"/>
              <a:t>Modelos de programación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MIMD</a:t>
            </a:r>
            <a:r>
              <a:rPr lang="es-419" sz="2800" dirty="0"/>
              <a:t> y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SPMD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2800" dirty="0"/>
              <a:t>Diversas implementaciones: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MPICH</a:t>
            </a:r>
            <a:r>
              <a:rPr lang="es-419" sz="2800" dirty="0"/>
              <a:t>,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LAM</a:t>
            </a:r>
            <a:r>
              <a:rPr lang="es-419" sz="2800" dirty="0"/>
              <a:t>, </a:t>
            </a:r>
            <a:r>
              <a:rPr lang="es-419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OpenMPI</a:t>
            </a:r>
            <a:r>
              <a:rPr lang="es-419" sz="2800" dirty="0"/>
              <a:t>, …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2800" dirty="0"/>
              <a:t>Se puede y suele </a:t>
            </a:r>
            <a:r>
              <a:rPr lang="es-419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combinar</a:t>
            </a:r>
            <a:r>
              <a:rPr lang="es-419" sz="2800" dirty="0"/>
              <a:t> con </a:t>
            </a:r>
            <a:r>
              <a:rPr lang="es-419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OpenMP</a:t>
            </a:r>
            <a:endParaRPr lang="es-419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32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Aceleración </a:t>
            </a:r>
            <a:r>
              <a:rPr lang="es-419" sz="4000" dirty="0"/>
              <a:t>de la ejecución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F162162-7238-419D-96C1-61DE445DB862}"/>
              </a:ext>
            </a:extLst>
          </p:cNvPr>
          <p:cNvSpPr/>
          <p:nvPr/>
        </p:nvSpPr>
        <p:spPr>
          <a:xfrm>
            <a:off x="539552" y="1777181"/>
            <a:ext cx="83884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200" dirty="0"/>
              <a:t>Teóricamente, si uno dobla el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número</a:t>
            </a:r>
            <a:r>
              <a:rPr lang="es-419" sz="3200" dirty="0"/>
              <a:t> de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procesadores</a:t>
            </a:r>
            <a:r>
              <a:rPr lang="es-419" sz="3200" dirty="0"/>
              <a:t>, el tiempo de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ejecución</a:t>
            </a:r>
            <a:r>
              <a:rPr lang="es-419" sz="3200" dirty="0"/>
              <a:t> debería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reducirse</a:t>
            </a:r>
            <a:r>
              <a:rPr lang="es-419" sz="3200" dirty="0"/>
              <a:t> a la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mitad</a:t>
            </a:r>
            <a:r>
              <a:rPr lang="es-419" sz="3200" dirty="0"/>
              <a:t>. </a:t>
            </a:r>
          </a:p>
          <a:p>
            <a:pPr algn="just"/>
            <a:endParaRPr lang="es-419" sz="3200" dirty="0"/>
          </a:p>
          <a:p>
            <a:pPr algn="just"/>
            <a:endParaRPr lang="es-419" sz="3200" dirty="0"/>
          </a:p>
          <a:p>
            <a:pPr algn="just"/>
            <a:r>
              <a:rPr lang="es-419" sz="3200" dirty="0"/>
              <a:t>Si se dobla el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número</a:t>
            </a:r>
            <a:r>
              <a:rPr lang="es-419" sz="3200" dirty="0"/>
              <a:t> de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procesadores</a:t>
            </a:r>
            <a:r>
              <a:rPr lang="es-419" sz="3200" dirty="0"/>
              <a:t> sucesivamente, entonces se debería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acortar</a:t>
            </a:r>
            <a:r>
              <a:rPr lang="es-419" sz="3200" dirty="0"/>
              <a:t> a la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mitad</a:t>
            </a:r>
            <a:r>
              <a:rPr lang="es-419" sz="3200" dirty="0"/>
              <a:t> el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tiempo</a:t>
            </a:r>
            <a:r>
              <a:rPr lang="es-419" sz="3200" dirty="0"/>
              <a:t> de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ejecución</a:t>
            </a:r>
            <a:r>
              <a:rPr lang="es-419" sz="3200" dirty="0"/>
              <a:t> </a:t>
            </a:r>
            <a:endParaRPr lang="es-419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64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Aceleración </a:t>
            </a:r>
            <a:r>
              <a:rPr lang="es-419" sz="4000" dirty="0"/>
              <a:t>de la ejecución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F162162-7238-419D-96C1-61DE445DB862}"/>
              </a:ext>
            </a:extLst>
          </p:cNvPr>
          <p:cNvSpPr/>
          <p:nvPr/>
        </p:nvSpPr>
        <p:spPr>
          <a:xfrm>
            <a:off x="539552" y="1777181"/>
            <a:ext cx="83884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200" dirty="0"/>
              <a:t>Todo programa consta de: </a:t>
            </a:r>
          </a:p>
          <a:p>
            <a:pPr algn="just"/>
            <a:endParaRPr lang="es-419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419" sz="3200" dirty="0"/>
              <a:t>Una o más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porciones</a:t>
            </a:r>
            <a:r>
              <a:rPr lang="es-419" sz="3200" dirty="0"/>
              <a:t> que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 se pueden paralelizar</a:t>
            </a:r>
            <a:r>
              <a:rPr lang="es-419" sz="3200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419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419" sz="3200" dirty="0"/>
              <a:t>Una o más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porciones</a:t>
            </a:r>
            <a:r>
              <a:rPr lang="es-419" sz="3200" dirty="0"/>
              <a:t> </a:t>
            </a:r>
            <a:r>
              <a:rPr lang="es-419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paralelizables</a:t>
            </a:r>
            <a:r>
              <a:rPr lang="es-419" sz="3200" dirty="0"/>
              <a:t> </a:t>
            </a:r>
            <a:endParaRPr lang="es-419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84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Ley</a:t>
            </a:r>
            <a:r>
              <a:rPr lang="es-419" sz="4000" dirty="0"/>
              <a:t> de </a:t>
            </a:r>
            <a:r>
              <a:rPr lang="es-419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Amdahl</a:t>
            </a:r>
            <a:endParaRPr lang="es-419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F162162-7238-419D-96C1-61DE445DB862}"/>
              </a:ext>
            </a:extLst>
          </p:cNvPr>
          <p:cNvSpPr/>
          <p:nvPr/>
        </p:nvSpPr>
        <p:spPr>
          <a:xfrm>
            <a:off x="539552" y="1777181"/>
            <a:ext cx="83884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200" dirty="0"/>
              <a:t>La ley de </a:t>
            </a:r>
            <a:r>
              <a:rPr lang="es-419" sz="3200" dirty="0" err="1"/>
              <a:t>Amdahl</a:t>
            </a:r>
            <a:r>
              <a:rPr lang="es-419" sz="3200" dirty="0"/>
              <a:t> es un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modelo</a:t>
            </a:r>
            <a:r>
              <a:rPr lang="es-419" sz="3200" dirty="0"/>
              <a:t>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matemático</a:t>
            </a:r>
            <a:r>
              <a:rPr lang="es-419" sz="3200" dirty="0"/>
              <a:t> que describe la relación entre:</a:t>
            </a:r>
          </a:p>
          <a:p>
            <a:pPr algn="just"/>
            <a:endParaRPr lang="es-419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419" sz="3200" dirty="0"/>
              <a:t>la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aceleración</a:t>
            </a:r>
            <a:r>
              <a:rPr lang="es-419" sz="3200" dirty="0"/>
              <a:t>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esperada</a:t>
            </a:r>
            <a:r>
              <a:rPr lang="es-419" sz="3200" dirty="0"/>
              <a:t> de la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implementación</a:t>
            </a:r>
            <a:r>
              <a:rPr lang="es-419" sz="3200" dirty="0"/>
              <a:t>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paralela</a:t>
            </a:r>
            <a:r>
              <a:rPr lang="es-419" sz="3200" dirty="0"/>
              <a:t> de un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algoritmo</a:t>
            </a:r>
            <a:r>
              <a:rPr lang="es-419" sz="3200" dirty="0"/>
              <a:t> y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419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419" sz="3200" dirty="0"/>
              <a:t>la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implementación</a:t>
            </a:r>
            <a:r>
              <a:rPr lang="es-419" sz="3200" dirty="0"/>
              <a:t>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serial</a:t>
            </a:r>
            <a:r>
              <a:rPr lang="es-419" sz="3200" dirty="0"/>
              <a:t> del mismo </a:t>
            </a:r>
            <a:r>
              <a:rPr lang="es-419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algoritmo</a:t>
            </a:r>
            <a:r>
              <a:rPr lang="es-419" sz="3200" dirty="0"/>
              <a:t>.</a:t>
            </a:r>
            <a:endParaRPr lang="es-419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15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Aceleración </a:t>
            </a:r>
            <a:r>
              <a:rPr lang="es-419" sz="4000" dirty="0"/>
              <a:t>de la ejecución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6" name="object 8">
            <a:extLst>
              <a:ext uri="{FF2B5EF4-FFF2-40B4-BE49-F238E27FC236}">
                <a16:creationId xmlns:a16="http://schemas.microsoft.com/office/drawing/2014/main" id="{CBA73628-4AFD-4906-BB9D-39A58474E65D}"/>
              </a:ext>
            </a:extLst>
          </p:cNvPr>
          <p:cNvSpPr txBox="1"/>
          <p:nvPr/>
        </p:nvSpPr>
        <p:spPr>
          <a:xfrm>
            <a:off x="683568" y="1916832"/>
            <a:ext cx="8074025" cy="36835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82550" indent="-272415">
              <a:lnSpc>
                <a:spcPct val="100000"/>
              </a:lnSpc>
              <a:spcBef>
                <a:spcPts val="95"/>
              </a:spcBef>
              <a:buSzPct val="93181"/>
              <a:buChar char="●"/>
              <a:tabLst>
                <a:tab pos="285750" algn="l"/>
              </a:tabLst>
            </a:pPr>
            <a:r>
              <a:rPr sz="2200" spc="-5" dirty="0">
                <a:latin typeface="Arial"/>
                <a:cs typeface="Arial"/>
              </a:rPr>
              <a:t>Evalúa como cambia el rendimiento al mejorar una parte de la  computadora.</a:t>
            </a:r>
            <a:endParaRPr sz="2200" dirty="0">
              <a:latin typeface="Arial"/>
              <a:cs typeface="Arial"/>
            </a:endParaRPr>
          </a:p>
          <a:p>
            <a:pPr marL="285115" marR="5080" indent="-272415">
              <a:lnSpc>
                <a:spcPct val="100000"/>
              </a:lnSpc>
              <a:spcBef>
                <a:spcPts val="525"/>
              </a:spcBef>
              <a:buSzPct val="93181"/>
              <a:buChar char="●"/>
              <a:tabLst>
                <a:tab pos="285750" algn="l"/>
              </a:tabLst>
            </a:pPr>
            <a:r>
              <a:rPr sz="2200" spc="-5" dirty="0">
                <a:latin typeface="Arial"/>
                <a:cs typeface="Arial"/>
              </a:rPr>
              <a:t>Define el speedup (aceleración) que </a:t>
            </a:r>
            <a:r>
              <a:rPr sz="2200" dirty="0">
                <a:latin typeface="Arial"/>
                <a:cs typeface="Arial"/>
              </a:rPr>
              <a:t>se </a:t>
            </a:r>
            <a:r>
              <a:rPr sz="2200" spc="-5" dirty="0">
                <a:latin typeface="Arial"/>
                <a:cs typeface="Arial"/>
              </a:rPr>
              <a:t>puede alcanzar al usar  cierta mejora.</a:t>
            </a:r>
            <a:endParaRPr sz="2200" dirty="0">
              <a:latin typeface="Arial"/>
              <a:cs typeface="Arial"/>
            </a:endParaRPr>
          </a:p>
          <a:p>
            <a:pPr marL="2971800" marR="2038985" indent="-1122045">
              <a:lnSpc>
                <a:spcPts val="2750"/>
              </a:lnSpc>
              <a:spcBef>
                <a:spcPts val="40"/>
              </a:spcBef>
              <a:tabLst>
                <a:tab pos="3032760" algn="l"/>
              </a:tabLst>
            </a:pPr>
            <a:r>
              <a:rPr sz="2925" spc="-7" baseline="-34188" dirty="0">
                <a:latin typeface="Times New Roman"/>
                <a:cs typeface="Times New Roman"/>
              </a:rPr>
              <a:t>Speedup</a:t>
            </a:r>
            <a:r>
              <a:rPr sz="2925" spc="-89" baseline="-34188" dirty="0">
                <a:latin typeface="Times New Roman"/>
                <a:cs typeface="Times New Roman"/>
              </a:rPr>
              <a:t> </a:t>
            </a:r>
            <a:r>
              <a:rPr sz="2925" baseline="-34188" dirty="0">
                <a:latin typeface="Symbol"/>
                <a:cs typeface="Symbol"/>
              </a:rPr>
              <a:t></a:t>
            </a:r>
            <a:r>
              <a:rPr sz="2925" baseline="-34188" dirty="0">
                <a:latin typeface="Times New Roman"/>
                <a:cs typeface="Times New Roman"/>
              </a:rPr>
              <a:t>		</a:t>
            </a:r>
            <a:r>
              <a:rPr sz="1950" spc="-5" dirty="0">
                <a:latin typeface="Times New Roman"/>
                <a:cs typeface="Times New Roman"/>
              </a:rPr>
              <a:t>Rendimiento </a:t>
            </a:r>
            <a:r>
              <a:rPr sz="1950" dirty="0">
                <a:latin typeface="Times New Roman"/>
                <a:cs typeface="Times New Roman"/>
              </a:rPr>
              <a:t>al usar la mejora  </a:t>
            </a:r>
            <a:r>
              <a:rPr sz="1950" spc="-5" dirty="0">
                <a:latin typeface="Times New Roman"/>
                <a:cs typeface="Times New Roman"/>
              </a:rPr>
              <a:t>Rendimiento</a:t>
            </a:r>
            <a:r>
              <a:rPr sz="1950" spc="-38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sin </a:t>
            </a:r>
            <a:r>
              <a:rPr sz="1950" dirty="0">
                <a:latin typeface="Times New Roman"/>
                <a:cs typeface="Times New Roman"/>
              </a:rPr>
              <a:t>usar la mejora</a:t>
            </a:r>
          </a:p>
          <a:p>
            <a:pPr marL="285115" indent="-272415">
              <a:lnSpc>
                <a:spcPct val="100000"/>
              </a:lnSpc>
              <a:spcBef>
                <a:spcPts val="1325"/>
              </a:spcBef>
              <a:buSzPct val="93181"/>
              <a:buChar char="●"/>
              <a:tabLst>
                <a:tab pos="285750" algn="l"/>
              </a:tabLst>
            </a:pPr>
            <a:r>
              <a:rPr sz="2200" spc="-5" dirty="0">
                <a:latin typeface="Arial"/>
                <a:cs typeface="Arial"/>
              </a:rPr>
              <a:t>Alternativamente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887980" marR="1720214" indent="-1114425">
              <a:lnSpc>
                <a:spcPct val="118500"/>
              </a:lnSpc>
            </a:pPr>
            <a:r>
              <a:rPr sz="2925" baseline="-35612" dirty="0">
                <a:latin typeface="Times New Roman"/>
                <a:cs typeface="Times New Roman"/>
              </a:rPr>
              <a:t>Speedup </a:t>
            </a:r>
            <a:r>
              <a:rPr sz="2925" spc="7" baseline="-35612" dirty="0">
                <a:latin typeface="Symbol"/>
                <a:cs typeface="Symbol"/>
              </a:rPr>
              <a:t></a:t>
            </a:r>
            <a:r>
              <a:rPr sz="2925" spc="7" baseline="-35612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Tiempo de ejecución </a:t>
            </a:r>
            <a:r>
              <a:rPr sz="1950" dirty="0">
                <a:latin typeface="Times New Roman"/>
                <a:cs typeface="Times New Roman"/>
              </a:rPr>
              <a:t>sin </a:t>
            </a:r>
            <a:r>
              <a:rPr sz="1950" spc="5" dirty="0">
                <a:latin typeface="Times New Roman"/>
                <a:cs typeface="Times New Roman"/>
              </a:rPr>
              <a:t>la mejora  Tiempo</a:t>
            </a:r>
            <a:r>
              <a:rPr sz="1950" spc="-1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de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ejecución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con</a:t>
            </a:r>
            <a:r>
              <a:rPr sz="1950" spc="-8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la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mejora</a:t>
            </a:r>
            <a:endParaRPr sz="1950" dirty="0">
              <a:latin typeface="Times New Roman"/>
              <a:cs typeface="Times New Roman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1A89B09-4DBC-4E66-925E-FE5A26CA78BC}"/>
              </a:ext>
            </a:extLst>
          </p:cNvPr>
          <p:cNvCxnSpPr/>
          <p:nvPr/>
        </p:nvCxnSpPr>
        <p:spPr>
          <a:xfrm>
            <a:off x="3707904" y="3717032"/>
            <a:ext cx="3096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4F908EA-47C0-47A5-A61C-95C0BF9B9F90}"/>
              </a:ext>
            </a:extLst>
          </p:cNvPr>
          <p:cNvCxnSpPr/>
          <p:nvPr/>
        </p:nvCxnSpPr>
        <p:spPr>
          <a:xfrm>
            <a:off x="3635896" y="5229200"/>
            <a:ext cx="338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34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MX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Introducción</a:t>
            </a:r>
            <a:br>
              <a:rPr lang="es-MX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dirty="0"/>
              <a:t>¿</a:t>
            </a:r>
            <a:r>
              <a:rPr lang="es-419" sz="3600" dirty="0"/>
              <a:t>Qué</a:t>
            </a:r>
            <a:r>
              <a:rPr lang="en-US" sz="3600" dirty="0"/>
              <a:t> </a:t>
            </a:r>
            <a:r>
              <a:rPr lang="es-419" sz="3600" dirty="0"/>
              <a:t>es el cálculo paralelo</a:t>
            </a:r>
            <a:r>
              <a:rPr lang="en-US" sz="3600" dirty="0"/>
              <a:t>?</a:t>
            </a:r>
            <a:br>
              <a:rPr lang="en-US" sz="3600" dirty="0"/>
            </a:br>
            <a:endParaRPr lang="es-MX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spc="-45" dirty="0">
                <a:latin typeface="+mj-lt"/>
                <a:cs typeface="Arial"/>
              </a:rPr>
              <a:t>El cálculo en paralelo consiste en usar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múltiples</a:t>
            </a:r>
            <a:r>
              <a:rPr lang="es-419" spc="-45" dirty="0">
                <a:latin typeface="+mj-lt"/>
                <a:cs typeface="Arial"/>
              </a:rPr>
              <a:t>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recursos</a:t>
            </a:r>
            <a:r>
              <a:rPr lang="es-419" spc="-45" dirty="0">
                <a:latin typeface="+mj-lt"/>
                <a:cs typeface="Arial"/>
              </a:rPr>
              <a:t> 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simultáneamente</a:t>
            </a:r>
            <a:r>
              <a:rPr lang="es-419" spc="-45" dirty="0">
                <a:latin typeface="+mj-lt"/>
                <a:cs typeface="Arial"/>
              </a:rPr>
              <a:t> para resolver un problema dado:</a:t>
            </a:r>
          </a:p>
          <a:p>
            <a:r>
              <a:rPr lang="es-419" sz="2400" spc="-55" dirty="0">
                <a:latin typeface="Arial"/>
                <a:cs typeface="Arial"/>
              </a:rPr>
              <a:t>Hace uso de una </a:t>
            </a:r>
            <a:r>
              <a:rPr lang="es-419" sz="2400" spc="-5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computadora</a:t>
            </a:r>
            <a:r>
              <a:rPr lang="es-419" sz="2400" spc="-55" dirty="0">
                <a:latin typeface="Arial"/>
                <a:cs typeface="Arial"/>
              </a:rPr>
              <a:t> con varias </a:t>
            </a:r>
            <a:r>
              <a:rPr lang="es-419" sz="2400" spc="-55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CPUs</a:t>
            </a:r>
            <a:endParaRPr lang="es-419" sz="2400" spc="-55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419" sz="2400" spc="-35" dirty="0">
                <a:latin typeface="Arial"/>
                <a:cs typeface="Arial"/>
              </a:rPr>
              <a:t>El </a:t>
            </a:r>
            <a:r>
              <a:rPr lang="es-419" sz="2400" spc="-55" dirty="0">
                <a:latin typeface="Arial"/>
                <a:cs typeface="Arial"/>
              </a:rPr>
              <a:t>problema </a:t>
            </a:r>
            <a:r>
              <a:rPr lang="es-419" sz="2400" spc="-130" dirty="0">
                <a:latin typeface="Arial"/>
                <a:cs typeface="Arial"/>
              </a:rPr>
              <a:t>es </a:t>
            </a:r>
            <a:r>
              <a:rPr lang="es-419" sz="2400" spc="-30" dirty="0">
                <a:latin typeface="Arial"/>
                <a:cs typeface="Arial"/>
              </a:rPr>
              <a:t>dividido </a:t>
            </a:r>
            <a:r>
              <a:rPr lang="es-419" sz="2400" spc="-90" dirty="0">
                <a:latin typeface="Arial"/>
                <a:cs typeface="Arial"/>
              </a:rPr>
              <a:t>en </a:t>
            </a:r>
            <a:r>
              <a:rPr lang="es-419" sz="2400" spc="-60" dirty="0">
                <a:latin typeface="Arial"/>
                <a:cs typeface="Arial"/>
              </a:rPr>
              <a:t>partes</a:t>
            </a:r>
            <a:r>
              <a:rPr lang="es-419" sz="2400" spc="50" dirty="0">
                <a:latin typeface="Arial"/>
                <a:cs typeface="Arial"/>
              </a:rPr>
              <a:t> </a:t>
            </a:r>
            <a:r>
              <a:rPr lang="es-419" sz="2400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independientes</a:t>
            </a:r>
            <a:endParaRPr lang="es-419" sz="24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419" sz="2400" spc="-85" dirty="0">
                <a:latin typeface="Arial"/>
                <a:cs typeface="Arial"/>
              </a:rPr>
              <a:t>Cada </a:t>
            </a:r>
            <a:r>
              <a:rPr lang="es-419" sz="2400" spc="-45" dirty="0">
                <a:latin typeface="Arial"/>
                <a:cs typeface="Arial"/>
              </a:rPr>
              <a:t>parte </a:t>
            </a:r>
            <a:r>
              <a:rPr lang="es-419" sz="2400" spc="-130" dirty="0">
                <a:latin typeface="Arial"/>
                <a:cs typeface="Arial"/>
              </a:rPr>
              <a:t>es </a:t>
            </a:r>
            <a:r>
              <a:rPr lang="es-419" sz="24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dividida</a:t>
            </a:r>
            <a:r>
              <a:rPr lang="es-419" sz="2400" spc="-30" dirty="0">
                <a:latin typeface="Arial"/>
                <a:cs typeface="Arial"/>
              </a:rPr>
              <a:t> </a:t>
            </a:r>
            <a:r>
              <a:rPr lang="es-419" sz="2400" spc="-90" dirty="0">
                <a:latin typeface="Arial"/>
                <a:cs typeface="Arial"/>
              </a:rPr>
              <a:t>en </a:t>
            </a:r>
            <a:r>
              <a:rPr lang="es-419" sz="2400" spc="-50" dirty="0">
                <a:latin typeface="Arial"/>
                <a:cs typeface="Arial"/>
              </a:rPr>
              <a:t>un </a:t>
            </a:r>
            <a:r>
              <a:rPr lang="es-419" sz="24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conjunto</a:t>
            </a:r>
            <a:r>
              <a:rPr lang="es-419" sz="2400" spc="-30" dirty="0">
                <a:latin typeface="Arial"/>
                <a:cs typeface="Arial"/>
              </a:rPr>
              <a:t> </a:t>
            </a:r>
            <a:r>
              <a:rPr lang="es-419" sz="2400" spc="-90" dirty="0">
                <a:latin typeface="Arial"/>
                <a:cs typeface="Arial"/>
              </a:rPr>
              <a:t>de</a:t>
            </a:r>
            <a:r>
              <a:rPr lang="es-419" sz="2400" spc="90" dirty="0">
                <a:latin typeface="Arial"/>
                <a:cs typeface="Arial"/>
              </a:rPr>
              <a:t> </a:t>
            </a:r>
            <a:r>
              <a:rPr lang="es-419" sz="2400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instrucciones</a:t>
            </a:r>
            <a:endParaRPr lang="es-419"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419" sz="2400" spc="-85" dirty="0">
                <a:latin typeface="Arial"/>
                <a:cs typeface="Arial"/>
              </a:rPr>
              <a:t>Las </a:t>
            </a:r>
            <a:r>
              <a:rPr lang="es-419" sz="2400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instrucciones</a:t>
            </a:r>
            <a:r>
              <a:rPr lang="es-419" sz="2400" spc="-50" dirty="0">
                <a:latin typeface="Arial"/>
                <a:cs typeface="Arial"/>
              </a:rPr>
              <a:t> </a:t>
            </a:r>
            <a:r>
              <a:rPr lang="es-419" sz="2400" spc="-85" dirty="0">
                <a:latin typeface="Arial"/>
                <a:cs typeface="Arial"/>
              </a:rPr>
              <a:t>son </a:t>
            </a:r>
            <a:r>
              <a:rPr lang="es-419" sz="2400" spc="-6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ejecutas</a:t>
            </a:r>
            <a:r>
              <a:rPr lang="es-419" sz="2400" dirty="0">
                <a:latin typeface="Arial"/>
                <a:cs typeface="Arial"/>
              </a:rPr>
              <a:t> </a:t>
            </a:r>
            <a:r>
              <a:rPr lang="es-419" sz="2400" spc="-65" dirty="0">
                <a:latin typeface="Arial"/>
                <a:cs typeface="Arial"/>
              </a:rPr>
              <a:t>secuencialmente</a:t>
            </a:r>
          </a:p>
          <a:p>
            <a:pPr marL="12700">
              <a:spcBef>
                <a:spcPts val="90"/>
              </a:spcBef>
            </a:pPr>
            <a:r>
              <a:rPr lang="es-419" sz="2400" spc="-85" dirty="0">
                <a:latin typeface="Arial"/>
                <a:cs typeface="Arial"/>
              </a:rPr>
              <a:t>Las </a:t>
            </a:r>
            <a:r>
              <a:rPr lang="es-419" sz="2400" spc="-60" dirty="0">
                <a:latin typeface="Arial"/>
                <a:cs typeface="Arial"/>
              </a:rPr>
              <a:t>partes </a:t>
            </a:r>
            <a:r>
              <a:rPr lang="es-419" sz="2400" spc="-85" dirty="0">
                <a:latin typeface="Arial"/>
                <a:cs typeface="Arial"/>
              </a:rPr>
              <a:t>son </a:t>
            </a:r>
            <a:r>
              <a:rPr lang="es-419" sz="2400" spc="-65" dirty="0">
                <a:latin typeface="Arial"/>
                <a:cs typeface="Arial"/>
              </a:rPr>
              <a:t>resueltas</a:t>
            </a:r>
            <a:r>
              <a:rPr lang="es-419" sz="2400" spc="5" dirty="0">
                <a:latin typeface="Arial"/>
                <a:cs typeface="Arial"/>
              </a:rPr>
              <a:t> </a:t>
            </a:r>
            <a:r>
              <a:rPr lang="es-419" sz="2400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simultáneamente</a:t>
            </a:r>
            <a:endParaRPr lang="es-419"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r>
              <a:rPr lang="es-419" sz="2400" spc="-30" dirty="0">
                <a:latin typeface="Arial"/>
                <a:cs typeface="Arial"/>
              </a:rPr>
              <a:t>El </a:t>
            </a:r>
            <a:r>
              <a:rPr lang="es-419" sz="2400" spc="-9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cálculo</a:t>
            </a:r>
            <a:r>
              <a:rPr lang="es-419" sz="2400" spc="-95" dirty="0">
                <a:latin typeface="Arial"/>
                <a:cs typeface="Arial"/>
              </a:rPr>
              <a:t> </a:t>
            </a:r>
            <a:r>
              <a:rPr lang="es-419" sz="2400" spc="-60" dirty="0">
                <a:latin typeface="Arial"/>
                <a:cs typeface="Arial"/>
              </a:rPr>
              <a:t>en </a:t>
            </a:r>
            <a:r>
              <a:rPr lang="es-419" sz="2400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paralelo</a:t>
            </a:r>
            <a:r>
              <a:rPr lang="es-419" sz="2400" spc="-50" dirty="0">
                <a:latin typeface="Arial"/>
                <a:cs typeface="Arial"/>
              </a:rPr>
              <a:t> </a:t>
            </a:r>
            <a:r>
              <a:rPr lang="es-419" sz="2400" spc="-105" dirty="0">
                <a:latin typeface="Arial"/>
                <a:cs typeface="Arial"/>
              </a:rPr>
              <a:t>es </a:t>
            </a:r>
            <a:r>
              <a:rPr lang="es-419" sz="2400" spc="-40" dirty="0">
                <a:latin typeface="Arial"/>
                <a:cs typeface="Arial"/>
              </a:rPr>
              <a:t>la </a:t>
            </a:r>
            <a:r>
              <a:rPr lang="es-419" sz="2400" spc="-9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evolución</a:t>
            </a:r>
            <a:r>
              <a:rPr lang="es-419" sz="2400" spc="-90" dirty="0">
                <a:latin typeface="Arial"/>
                <a:cs typeface="Arial"/>
              </a:rPr>
              <a:t> </a:t>
            </a:r>
            <a:r>
              <a:rPr lang="es-419" sz="2400" spc="-25" dirty="0">
                <a:latin typeface="Arial"/>
                <a:cs typeface="Arial"/>
              </a:rPr>
              <a:t>natural  </a:t>
            </a:r>
            <a:r>
              <a:rPr lang="es-419" sz="2400" spc="-50" dirty="0">
                <a:latin typeface="Arial"/>
                <a:cs typeface="Arial"/>
              </a:rPr>
              <a:t>del </a:t>
            </a:r>
            <a:r>
              <a:rPr lang="es-419" sz="2400" spc="-9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cálculo</a:t>
            </a:r>
            <a:r>
              <a:rPr lang="es-419" sz="2400" spc="-95" dirty="0">
                <a:latin typeface="Arial"/>
                <a:cs typeface="Arial"/>
              </a:rPr>
              <a:t> </a:t>
            </a:r>
            <a:r>
              <a:rPr lang="es-419" sz="2400" spc="-60" dirty="0">
                <a:latin typeface="Arial"/>
                <a:cs typeface="Arial"/>
              </a:rPr>
              <a:t>en</a:t>
            </a:r>
            <a:r>
              <a:rPr lang="es-419" sz="2400" spc="-65" dirty="0">
                <a:latin typeface="Arial"/>
                <a:cs typeface="Arial"/>
              </a:rPr>
              <a:t> </a:t>
            </a:r>
            <a:r>
              <a:rPr lang="es-419" sz="240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serie</a:t>
            </a:r>
            <a:endParaRPr lang="es-419"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56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Aceleración </a:t>
            </a:r>
            <a:r>
              <a:rPr lang="es-419" sz="4000" dirty="0"/>
              <a:t>de la ejecución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A485F269-A7B2-446D-82F3-4C65E8B4142E}"/>
              </a:ext>
            </a:extLst>
          </p:cNvPr>
          <p:cNvSpPr txBox="1"/>
          <p:nvPr/>
        </p:nvSpPr>
        <p:spPr>
          <a:xfrm>
            <a:off x="851968" y="1692276"/>
            <a:ext cx="7752080" cy="44012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tabLst>
                <a:tab pos="507365" algn="l"/>
                <a:tab pos="508000" algn="l"/>
              </a:tabLst>
            </a:pPr>
            <a:r>
              <a:rPr sz="2600" dirty="0">
                <a:latin typeface="Arial"/>
                <a:cs typeface="Arial"/>
              </a:rPr>
              <a:t>El speedup depende de dos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factores:</a:t>
            </a:r>
          </a:p>
          <a:p>
            <a:pPr marL="12700" marR="44894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507365" algn="l"/>
                <a:tab pos="508000" algn="l"/>
              </a:tabLst>
            </a:pPr>
            <a:r>
              <a:rPr sz="2600" dirty="0">
                <a:latin typeface="Arial"/>
                <a:cs typeface="Arial"/>
              </a:rPr>
              <a:t>La fracción del proceso </a:t>
            </a:r>
            <a:r>
              <a:rPr sz="2600" spc="-5" dirty="0">
                <a:latin typeface="Arial"/>
                <a:cs typeface="Arial"/>
              </a:rPr>
              <a:t>original </a:t>
            </a:r>
            <a:r>
              <a:rPr sz="2600" dirty="0">
                <a:latin typeface="Arial"/>
                <a:cs typeface="Arial"/>
              </a:rPr>
              <a:t>que puede ser  mejorado.</a:t>
            </a:r>
          </a:p>
          <a:p>
            <a:pPr marL="507365" marR="508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Si </a:t>
            </a:r>
            <a:r>
              <a:rPr sz="2600" spc="-5" dirty="0">
                <a:latin typeface="Arial"/>
                <a:cs typeface="Arial"/>
              </a:rPr>
              <a:t>la </a:t>
            </a:r>
            <a:r>
              <a:rPr sz="2600" dirty="0">
                <a:latin typeface="Arial"/>
                <a:cs typeface="Arial"/>
              </a:rPr>
              <a:t>mejora afecta 20 segundos de un proceso  que </a:t>
            </a:r>
            <a:r>
              <a:rPr sz="2600" spc="-5" dirty="0">
                <a:latin typeface="Arial"/>
                <a:cs typeface="Arial"/>
              </a:rPr>
              <a:t>tarda </a:t>
            </a:r>
            <a:r>
              <a:rPr sz="2600" dirty="0">
                <a:latin typeface="Arial"/>
                <a:cs typeface="Arial"/>
              </a:rPr>
              <a:t>60 segundos, entonces </a:t>
            </a:r>
            <a:r>
              <a:rPr sz="26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Fracción</a:t>
            </a:r>
            <a:r>
              <a:rPr sz="2550" spc="7" baseline="-2124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mejora</a:t>
            </a:r>
            <a:r>
              <a:rPr sz="2550" spc="7" baseline="-2124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  20/60.</a:t>
            </a:r>
          </a:p>
          <a:p>
            <a:pPr marL="12700" marR="12401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507365" algn="l"/>
                <a:tab pos="508000" algn="l"/>
              </a:tabLst>
            </a:pPr>
            <a:r>
              <a:rPr sz="2600" dirty="0">
                <a:latin typeface="Arial"/>
                <a:cs typeface="Arial"/>
              </a:rPr>
              <a:t>Aceleración de </a:t>
            </a:r>
            <a:r>
              <a:rPr sz="2600" spc="-5" dirty="0">
                <a:latin typeface="Arial"/>
                <a:cs typeface="Arial"/>
              </a:rPr>
              <a:t>la </a:t>
            </a:r>
            <a:r>
              <a:rPr sz="2600" dirty="0">
                <a:latin typeface="Arial"/>
                <a:cs typeface="Arial"/>
              </a:rPr>
              <a:t>fracción que puede ser  mejorada.</a:t>
            </a:r>
          </a:p>
          <a:p>
            <a:pPr marL="507365" marR="75565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Si </a:t>
            </a:r>
            <a:r>
              <a:rPr sz="2600" spc="-5" dirty="0">
                <a:latin typeface="Arial"/>
                <a:cs typeface="Arial"/>
              </a:rPr>
              <a:t>la </a:t>
            </a:r>
            <a:r>
              <a:rPr sz="2600" dirty="0">
                <a:latin typeface="Arial"/>
                <a:cs typeface="Arial"/>
              </a:rPr>
              <a:t>mejora hace que </a:t>
            </a:r>
            <a:r>
              <a:rPr sz="2600" spc="-5" dirty="0">
                <a:latin typeface="Arial"/>
                <a:cs typeface="Arial"/>
              </a:rPr>
              <a:t>la parte </a:t>
            </a:r>
            <a:r>
              <a:rPr sz="2600" dirty="0">
                <a:latin typeface="Arial"/>
                <a:cs typeface="Arial"/>
              </a:rPr>
              <a:t>que tardaba 20  segundos ahora </a:t>
            </a:r>
            <a:r>
              <a:rPr sz="2600" spc="-5" dirty="0">
                <a:latin typeface="Arial"/>
                <a:cs typeface="Arial"/>
              </a:rPr>
              <a:t>tarde </a:t>
            </a:r>
            <a:r>
              <a:rPr sz="2600" dirty="0">
                <a:latin typeface="Arial"/>
                <a:cs typeface="Arial"/>
              </a:rPr>
              <a:t>12, </a:t>
            </a:r>
            <a:r>
              <a:rPr sz="26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Speedup</a:t>
            </a:r>
            <a:r>
              <a:rPr sz="2550" spc="7" baseline="-2124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mejora</a:t>
            </a:r>
            <a:r>
              <a:rPr sz="2550" spc="7" baseline="-2124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2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20/12.</a:t>
            </a:r>
          </a:p>
        </p:txBody>
      </p:sp>
    </p:spTree>
    <p:extLst>
      <p:ext uri="{BB962C8B-B14F-4D97-AF65-F5344CB8AC3E}">
        <p14:creationId xmlns:p14="http://schemas.microsoft.com/office/powerpoint/2010/main" val="4095742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Tiempo </a:t>
            </a:r>
            <a:r>
              <a:rPr lang="es-419" sz="4000" dirty="0"/>
              <a:t>de ejecución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A40633F-8F03-4AF8-80BE-F76CD41EE825}"/>
              </a:ext>
            </a:extLst>
          </p:cNvPr>
          <p:cNvSpPr txBox="1"/>
          <p:nvPr/>
        </p:nvSpPr>
        <p:spPr>
          <a:xfrm>
            <a:off x="539552" y="1916832"/>
            <a:ext cx="79165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SzPct val="93181"/>
              <a:tabLst>
                <a:tab pos="285750" algn="l"/>
              </a:tabLst>
            </a:pPr>
            <a:r>
              <a:rPr sz="2200" spc="-5" dirty="0">
                <a:latin typeface="Arial"/>
                <a:cs typeface="Arial"/>
              </a:rPr>
              <a:t>El 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tiempo de ejecución mejorado </a:t>
            </a:r>
            <a:r>
              <a:rPr sz="2200" spc="-5" dirty="0">
                <a:latin typeface="Arial"/>
                <a:cs typeface="Arial"/>
              </a:rPr>
              <a:t>es igual al tiempo que no </a:t>
            </a:r>
            <a:r>
              <a:rPr sz="2200" dirty="0">
                <a:latin typeface="Arial"/>
                <a:cs typeface="Arial"/>
              </a:rPr>
              <a:t>se  </a:t>
            </a:r>
            <a:r>
              <a:rPr sz="2200" spc="-5" dirty="0">
                <a:latin typeface="Arial"/>
                <a:cs typeface="Arial"/>
              </a:rPr>
              <a:t>usa la mejora </a:t>
            </a:r>
            <a:r>
              <a:rPr sz="2200" spc="-10" dirty="0">
                <a:latin typeface="Arial"/>
                <a:cs typeface="Arial"/>
              </a:rPr>
              <a:t>mas </a:t>
            </a:r>
            <a:r>
              <a:rPr sz="2200" spc="-5" dirty="0">
                <a:latin typeface="Arial"/>
                <a:cs typeface="Arial"/>
              </a:rPr>
              <a:t>el tiempo que </a:t>
            </a:r>
            <a:r>
              <a:rPr sz="2200" dirty="0">
                <a:latin typeface="Arial"/>
                <a:cs typeface="Arial"/>
              </a:rPr>
              <a:t>si </a:t>
            </a:r>
            <a:r>
              <a:rPr sz="2200" spc="-5" dirty="0">
                <a:latin typeface="Arial"/>
                <a:cs typeface="Arial"/>
              </a:rPr>
              <a:t>usa la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mejora.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588D100-9475-4EDC-9122-810C9BEA1AFE}"/>
              </a:ext>
            </a:extLst>
          </p:cNvPr>
          <p:cNvSpPr/>
          <p:nvPr/>
        </p:nvSpPr>
        <p:spPr>
          <a:xfrm>
            <a:off x="7260151" y="3769361"/>
            <a:ext cx="1213485" cy="0"/>
          </a:xfrm>
          <a:custGeom>
            <a:avLst/>
            <a:gdLst/>
            <a:ahLst/>
            <a:cxnLst/>
            <a:rect l="l" t="t" r="r" b="b"/>
            <a:pathLst>
              <a:path w="1213484">
                <a:moveTo>
                  <a:pt x="0" y="0"/>
                </a:moveTo>
                <a:lnTo>
                  <a:pt x="1213103" y="0"/>
                </a:lnTo>
              </a:path>
            </a:pathLst>
          </a:custGeom>
          <a:ln w="9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1BD4CFE7-2927-472C-8712-992F8C072B2F}"/>
              </a:ext>
            </a:extLst>
          </p:cNvPr>
          <p:cNvSpPr txBox="1"/>
          <p:nvPr/>
        </p:nvSpPr>
        <p:spPr>
          <a:xfrm>
            <a:off x="8489508" y="3578352"/>
            <a:ext cx="11493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AB204B85-640E-4B19-BE43-D856BC80160C}"/>
              </a:ext>
            </a:extLst>
          </p:cNvPr>
          <p:cNvSpPr txBox="1"/>
          <p:nvPr/>
        </p:nvSpPr>
        <p:spPr>
          <a:xfrm>
            <a:off x="5322625" y="3816096"/>
            <a:ext cx="11493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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F404299F-DA92-4C10-BDB7-1EB46020D030}"/>
              </a:ext>
            </a:extLst>
          </p:cNvPr>
          <p:cNvSpPr txBox="1"/>
          <p:nvPr/>
        </p:nvSpPr>
        <p:spPr>
          <a:xfrm>
            <a:off x="5322625" y="3429000"/>
            <a:ext cx="11493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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6B268185-EBFA-4221-8A76-9BA1F815676E}"/>
              </a:ext>
            </a:extLst>
          </p:cNvPr>
          <p:cNvSpPr txBox="1"/>
          <p:nvPr/>
        </p:nvSpPr>
        <p:spPr>
          <a:xfrm>
            <a:off x="7262693" y="3764280"/>
            <a:ext cx="134175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5" dirty="0">
                <a:latin typeface="Times New Roman"/>
                <a:cs typeface="Times New Roman"/>
              </a:rPr>
              <a:t>Speedup</a:t>
            </a:r>
            <a:r>
              <a:rPr sz="1050" spc="5" dirty="0">
                <a:latin typeface="Times New Roman"/>
                <a:cs typeface="Times New Roman"/>
              </a:rPr>
              <a:t>mejora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2700" spc="15" baseline="-12345" dirty="0">
                <a:latin typeface="Symbol"/>
                <a:cs typeface="Symbol"/>
              </a:rPr>
              <a:t></a:t>
            </a:r>
            <a:endParaRPr sz="2700" baseline="-12345">
              <a:latin typeface="Symbol"/>
              <a:cs typeface="Symbo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74278FC7-DADB-4481-9B3C-F4829344BD5F}"/>
              </a:ext>
            </a:extLst>
          </p:cNvPr>
          <p:cNvSpPr txBox="1"/>
          <p:nvPr/>
        </p:nvSpPr>
        <p:spPr>
          <a:xfrm>
            <a:off x="7264217" y="3436620"/>
            <a:ext cx="133985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Times New Roman"/>
                <a:cs typeface="Times New Roman"/>
              </a:rPr>
              <a:t>Fracción</a:t>
            </a:r>
            <a:r>
              <a:rPr sz="1050" dirty="0">
                <a:latin typeface="Times New Roman"/>
                <a:cs typeface="Times New Roman"/>
              </a:rPr>
              <a:t>mejora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2700" spc="15" baseline="1543" dirty="0">
                <a:latin typeface="Symbol"/>
                <a:cs typeface="Symbol"/>
              </a:rPr>
              <a:t></a:t>
            </a:r>
            <a:endParaRPr sz="2700" baseline="1543">
              <a:latin typeface="Symbol"/>
              <a:cs typeface="Symbol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E3A637A2-6B31-4365-8C5E-27CBBD5569F5}"/>
              </a:ext>
            </a:extLst>
          </p:cNvPr>
          <p:cNvSpPr txBox="1"/>
          <p:nvPr/>
        </p:nvSpPr>
        <p:spPr>
          <a:xfrm>
            <a:off x="6572283" y="3582924"/>
            <a:ext cx="64833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Times New Roman"/>
                <a:cs typeface="Times New Roman"/>
              </a:rPr>
              <a:t>mejora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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DA36F928-9F7E-4618-8A89-F1FA10C904C7}"/>
              </a:ext>
            </a:extLst>
          </p:cNvPr>
          <p:cNvSpPr txBox="1"/>
          <p:nvPr/>
        </p:nvSpPr>
        <p:spPr>
          <a:xfrm>
            <a:off x="4859332" y="3582924"/>
            <a:ext cx="174752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5" dirty="0">
                <a:latin typeface="Times New Roman"/>
                <a:cs typeface="Times New Roman"/>
              </a:rPr>
              <a:t>viejo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</a:t>
            </a:r>
            <a:r>
              <a:rPr sz="1800" spc="-220" dirty="0">
                <a:latin typeface="Times New Roman"/>
                <a:cs typeface="Times New Roman"/>
              </a:rPr>
              <a:t> </a:t>
            </a:r>
            <a:r>
              <a:rPr sz="2700" spc="15" baseline="1543" dirty="0">
                <a:latin typeface="Symbol"/>
                <a:cs typeface="Symbol"/>
              </a:rPr>
              <a:t></a:t>
            </a:r>
            <a:r>
              <a:rPr sz="2700" spc="-419" baseline="1543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(1-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Fracción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A709BD3E-275F-4567-B2E9-C0D672DEBADF}"/>
              </a:ext>
            </a:extLst>
          </p:cNvPr>
          <p:cNvSpPr txBox="1"/>
          <p:nvPr/>
        </p:nvSpPr>
        <p:spPr>
          <a:xfrm>
            <a:off x="2402683" y="3582924"/>
            <a:ext cx="248793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5" dirty="0">
                <a:latin typeface="Times New Roman"/>
                <a:cs typeface="Times New Roman"/>
              </a:rPr>
              <a:t>nuevo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Tiempo de</a:t>
            </a:r>
            <a:r>
              <a:rPr sz="1800" spc="-3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ejecución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4F734278-EB6C-46D0-8223-0BE9B2FBF45A}"/>
              </a:ext>
            </a:extLst>
          </p:cNvPr>
          <p:cNvSpPr txBox="1"/>
          <p:nvPr/>
        </p:nvSpPr>
        <p:spPr>
          <a:xfrm>
            <a:off x="494579" y="3582924"/>
            <a:ext cx="1939289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Times New Roman"/>
                <a:cs typeface="Times New Roman"/>
              </a:rPr>
              <a:t>Tiempo de</a:t>
            </a:r>
            <a:r>
              <a:rPr sz="1800" spc="-3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ejecución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8735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Aceleración </a:t>
            </a:r>
            <a:r>
              <a:rPr lang="es-419" sz="4000" dirty="0"/>
              <a:t>de la ejecución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F1CC0EC1-A812-4D58-BD64-91A6201204F4}"/>
              </a:ext>
            </a:extLst>
          </p:cNvPr>
          <p:cNvSpPr txBox="1"/>
          <p:nvPr/>
        </p:nvSpPr>
        <p:spPr>
          <a:xfrm>
            <a:off x="827584" y="1692276"/>
            <a:ext cx="6840760" cy="376410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720"/>
              </a:spcBef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Tiempo de ejecución </a:t>
            </a:r>
            <a:r>
              <a:rPr sz="2600" spc="-5" dirty="0">
                <a:latin typeface="Arial"/>
                <a:cs typeface="Arial"/>
              </a:rPr>
              <a:t>original: </a:t>
            </a:r>
            <a:r>
              <a:rPr sz="2600" dirty="0">
                <a:latin typeface="Arial"/>
                <a:cs typeface="Arial"/>
              </a:rPr>
              <a:t>60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segundos.</a:t>
            </a:r>
          </a:p>
          <a:p>
            <a:pPr marL="457200" indent="-457200">
              <a:lnSpc>
                <a:spcPct val="100000"/>
              </a:lnSpc>
              <a:spcBef>
                <a:spcPts val="625"/>
              </a:spcBef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Mejora: 20 segundos se hacen ahora en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12.</a:t>
            </a:r>
          </a:p>
          <a:p>
            <a:pPr marL="457200" indent="-457200">
              <a:lnSpc>
                <a:spcPct val="100000"/>
              </a:lnSpc>
              <a:spcBef>
                <a:spcPts val="625"/>
              </a:spcBef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600" spc="5" dirty="0">
                <a:latin typeface="Arial"/>
                <a:cs typeface="Arial"/>
              </a:rPr>
              <a:t>Fracción</a:t>
            </a:r>
            <a:r>
              <a:rPr sz="2550" spc="7" baseline="-21241" dirty="0">
                <a:latin typeface="Arial"/>
                <a:cs typeface="Arial"/>
              </a:rPr>
              <a:t>mejora</a:t>
            </a:r>
            <a:r>
              <a:rPr sz="2600" spc="5" dirty="0">
                <a:latin typeface="Arial"/>
                <a:cs typeface="Arial"/>
              </a:rPr>
              <a:t>: </a:t>
            </a:r>
            <a:r>
              <a:rPr sz="2600" dirty="0">
                <a:latin typeface="Arial"/>
                <a:cs typeface="Arial"/>
              </a:rPr>
              <a:t>20/60 =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0.333.</a:t>
            </a:r>
          </a:p>
          <a:p>
            <a:pPr marL="457200" indent="-457200">
              <a:lnSpc>
                <a:spcPct val="100000"/>
              </a:lnSpc>
              <a:spcBef>
                <a:spcPts val="625"/>
              </a:spcBef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600" spc="5" dirty="0">
                <a:latin typeface="Arial"/>
                <a:cs typeface="Arial"/>
              </a:rPr>
              <a:t>Speedup</a:t>
            </a:r>
            <a:r>
              <a:rPr sz="2550" spc="7" baseline="-21241" dirty="0">
                <a:latin typeface="Arial"/>
                <a:cs typeface="Arial"/>
              </a:rPr>
              <a:t>mejora</a:t>
            </a:r>
            <a:r>
              <a:rPr sz="2600" spc="5" dirty="0">
                <a:latin typeface="Arial"/>
                <a:cs typeface="Arial"/>
              </a:rPr>
              <a:t>: </a:t>
            </a:r>
            <a:r>
              <a:rPr sz="2600" dirty="0">
                <a:latin typeface="Arial"/>
                <a:cs typeface="Arial"/>
              </a:rPr>
              <a:t>20/12 =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1.667.</a:t>
            </a:r>
          </a:p>
          <a:p>
            <a:pPr marL="457200" marR="890905" indent="-457200">
              <a:lnSpc>
                <a:spcPct val="120000"/>
              </a:lnSpc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Tiempo de ejecución con </a:t>
            </a:r>
            <a:r>
              <a:rPr sz="2600" spc="-5" dirty="0">
                <a:latin typeface="Arial"/>
                <a:cs typeface="Arial"/>
              </a:rPr>
              <a:t>la </a:t>
            </a:r>
            <a:r>
              <a:rPr sz="2600" dirty="0">
                <a:latin typeface="Arial"/>
                <a:cs typeface="Arial"/>
              </a:rPr>
              <a:t>mejora:  60 x </a:t>
            </a:r>
            <a:r>
              <a:rPr sz="2600" spc="-5" dirty="0">
                <a:latin typeface="Arial"/>
                <a:cs typeface="Arial"/>
              </a:rPr>
              <a:t>((1 </a:t>
            </a:r>
            <a:r>
              <a:rPr sz="2600" dirty="0">
                <a:latin typeface="Arial"/>
                <a:cs typeface="Arial"/>
              </a:rPr>
              <a:t>– 0.333) + 0.333/1.667) =  60 x (0.667 + 0.2)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lang="es-419" sz="26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60 x (0.867)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lang="es-419" sz="26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3846955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Aceleración </a:t>
            </a:r>
            <a:r>
              <a:rPr lang="es-419" sz="4000" dirty="0"/>
              <a:t>de global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1E19D927-660C-4D13-96CA-F046955E72D1}"/>
              </a:ext>
            </a:extLst>
          </p:cNvPr>
          <p:cNvSpPr txBox="1"/>
          <p:nvPr/>
        </p:nvSpPr>
        <p:spPr>
          <a:xfrm>
            <a:off x="971600" y="1916832"/>
            <a:ext cx="6496685" cy="20999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SzPct val="93181"/>
              <a:tabLst>
                <a:tab pos="285750" algn="l"/>
              </a:tabLst>
            </a:pPr>
            <a:r>
              <a:rPr sz="2200" spc="-5" dirty="0">
                <a:latin typeface="Arial"/>
                <a:cs typeface="Arial"/>
              </a:rPr>
              <a:t>El speedup global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es: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/>
              <a:buChar char="●"/>
            </a:pPr>
            <a:endParaRPr sz="1800" dirty="0">
              <a:latin typeface="Times New Roman"/>
              <a:cs typeface="Times New Roman"/>
            </a:endParaRPr>
          </a:p>
          <a:p>
            <a:pPr marL="1703705">
              <a:lnSpc>
                <a:spcPct val="100000"/>
              </a:lnSpc>
              <a:spcBef>
                <a:spcPts val="5"/>
              </a:spcBef>
            </a:pPr>
            <a:r>
              <a:rPr sz="3525" baseline="-35460" dirty="0">
                <a:latin typeface="Times New Roman"/>
                <a:cs typeface="Times New Roman"/>
              </a:rPr>
              <a:t>Speedup</a:t>
            </a:r>
            <a:r>
              <a:rPr sz="2025" baseline="-61728" dirty="0">
                <a:latin typeface="Times New Roman"/>
                <a:cs typeface="Times New Roman"/>
              </a:rPr>
              <a:t>global </a:t>
            </a:r>
            <a:r>
              <a:rPr sz="3525" spc="7" baseline="-35460" dirty="0">
                <a:latin typeface="Symbol"/>
                <a:cs typeface="Symbol"/>
              </a:rPr>
              <a:t></a:t>
            </a:r>
            <a:r>
              <a:rPr sz="3525" spc="7" baseline="-354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Tiempo de</a:t>
            </a:r>
            <a:r>
              <a:rPr sz="2350" spc="-15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ejecución</a:t>
            </a:r>
            <a:r>
              <a:rPr sz="1350" dirty="0">
                <a:latin typeface="Times New Roman"/>
                <a:cs typeface="Times New Roman"/>
              </a:rPr>
              <a:t>original</a:t>
            </a:r>
          </a:p>
          <a:p>
            <a:pPr marL="3499485">
              <a:lnSpc>
                <a:spcPct val="100000"/>
              </a:lnSpc>
              <a:spcBef>
                <a:spcPts val="500"/>
              </a:spcBef>
            </a:pPr>
            <a:r>
              <a:rPr sz="2350" spc="5" dirty="0">
                <a:latin typeface="Times New Roman"/>
                <a:cs typeface="Times New Roman"/>
              </a:rPr>
              <a:t>Tiempo de</a:t>
            </a:r>
            <a:r>
              <a:rPr sz="2350" spc="-37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ejecución</a:t>
            </a:r>
            <a:r>
              <a:rPr sz="1350" dirty="0">
                <a:latin typeface="Times New Roman"/>
                <a:cs typeface="Times New Roman"/>
              </a:rPr>
              <a:t>mejora</a:t>
            </a:r>
          </a:p>
          <a:p>
            <a:pPr>
              <a:lnSpc>
                <a:spcPct val="100000"/>
              </a:lnSpc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0AD0D9"/>
              </a:buClr>
              <a:buSzPct val="93181"/>
              <a:tabLst>
                <a:tab pos="285750" algn="l"/>
              </a:tabLst>
            </a:pPr>
            <a:r>
              <a:rPr sz="2200" spc="-5" dirty="0">
                <a:latin typeface="Arial"/>
                <a:cs typeface="Arial"/>
              </a:rPr>
              <a:t>Alternativamente: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6408A02-53B2-44A6-A99B-ECC51AF66027}"/>
              </a:ext>
            </a:extLst>
          </p:cNvPr>
          <p:cNvSpPr/>
          <p:nvPr/>
        </p:nvSpPr>
        <p:spPr>
          <a:xfrm>
            <a:off x="6040522" y="5169261"/>
            <a:ext cx="1405255" cy="0"/>
          </a:xfrm>
          <a:custGeom>
            <a:avLst/>
            <a:gdLst/>
            <a:ahLst/>
            <a:cxnLst/>
            <a:rect l="l" t="t" r="r" b="b"/>
            <a:pathLst>
              <a:path w="1405254">
                <a:moveTo>
                  <a:pt x="0" y="0"/>
                </a:moveTo>
                <a:lnTo>
                  <a:pt x="1405127" y="0"/>
                </a:lnTo>
              </a:path>
            </a:pathLst>
          </a:custGeom>
          <a:ln w="5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7857762-57A6-476C-9799-B6BDA79428D0}"/>
              </a:ext>
            </a:extLst>
          </p:cNvPr>
          <p:cNvSpPr/>
          <p:nvPr/>
        </p:nvSpPr>
        <p:spPr>
          <a:xfrm>
            <a:off x="3925211" y="4818741"/>
            <a:ext cx="3542029" cy="0"/>
          </a:xfrm>
          <a:custGeom>
            <a:avLst/>
            <a:gdLst/>
            <a:ahLst/>
            <a:cxnLst/>
            <a:rect l="l" t="t" r="r" b="b"/>
            <a:pathLst>
              <a:path w="3542029">
                <a:moveTo>
                  <a:pt x="0" y="0"/>
                </a:moveTo>
                <a:lnTo>
                  <a:pt x="3541775" y="0"/>
                </a:lnTo>
              </a:path>
            </a:pathLst>
          </a:custGeom>
          <a:ln w="11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652DA5E-0B20-4C91-93DF-DCAC7277C3F4}"/>
              </a:ext>
            </a:extLst>
          </p:cNvPr>
          <p:cNvSpPr txBox="1"/>
          <p:nvPr/>
        </p:nvSpPr>
        <p:spPr>
          <a:xfrm>
            <a:off x="6044552" y="5165584"/>
            <a:ext cx="138493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Times New Roman"/>
                <a:cs typeface="Times New Roman"/>
              </a:rPr>
              <a:t>Speedup</a:t>
            </a:r>
            <a:r>
              <a:rPr sz="1200" spc="5" dirty="0">
                <a:latin typeface="Times New Roman"/>
                <a:cs typeface="Times New Roman"/>
              </a:rPr>
              <a:t>mejora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EC90F40-A47F-4BE0-BE95-7BB177EE522E}"/>
              </a:ext>
            </a:extLst>
          </p:cNvPr>
          <p:cNvSpPr txBox="1"/>
          <p:nvPr/>
        </p:nvSpPr>
        <p:spPr>
          <a:xfrm>
            <a:off x="5617840" y="4437112"/>
            <a:ext cx="16002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C039FDF-2654-4791-9661-9D961B41BB8C}"/>
              </a:ext>
            </a:extLst>
          </p:cNvPr>
          <p:cNvSpPr txBox="1"/>
          <p:nvPr/>
        </p:nvSpPr>
        <p:spPr>
          <a:xfrm>
            <a:off x="3927733" y="4955272"/>
            <a:ext cx="351218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65" dirty="0">
                <a:latin typeface="Times New Roman"/>
                <a:cs typeface="Times New Roman"/>
              </a:rPr>
              <a:t>(1- </a:t>
            </a:r>
            <a:r>
              <a:rPr sz="2100" dirty="0">
                <a:latin typeface="Times New Roman"/>
                <a:cs typeface="Times New Roman"/>
              </a:rPr>
              <a:t>Fracción</a:t>
            </a:r>
            <a:r>
              <a:rPr sz="1200" dirty="0">
                <a:latin typeface="Times New Roman"/>
                <a:cs typeface="Times New Roman"/>
              </a:rPr>
              <a:t>mejora</a:t>
            </a:r>
            <a:r>
              <a:rPr sz="2100" dirty="0">
                <a:latin typeface="Times New Roman"/>
                <a:cs typeface="Times New Roman"/>
              </a:rPr>
              <a:t>) </a:t>
            </a:r>
            <a:r>
              <a:rPr sz="2100" spc="5" dirty="0">
                <a:latin typeface="Symbol"/>
                <a:cs typeface="Symbol"/>
              </a:rPr>
              <a:t>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3150" baseline="35714" dirty="0">
                <a:latin typeface="Times New Roman"/>
                <a:cs typeface="Times New Roman"/>
              </a:rPr>
              <a:t>Fracción</a:t>
            </a:r>
            <a:r>
              <a:rPr sz="1800" baseline="62500" dirty="0">
                <a:latin typeface="Times New Roman"/>
                <a:cs typeface="Times New Roman"/>
              </a:rPr>
              <a:t>mejora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29290DB-BB61-45D2-A222-028046253A84}"/>
              </a:ext>
            </a:extLst>
          </p:cNvPr>
          <p:cNvSpPr txBox="1"/>
          <p:nvPr/>
        </p:nvSpPr>
        <p:spPr>
          <a:xfrm>
            <a:off x="2339752" y="4606276"/>
            <a:ext cx="154178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Times New Roman"/>
                <a:cs typeface="Times New Roman"/>
              </a:rPr>
              <a:t>Speedup</a:t>
            </a:r>
            <a:r>
              <a:rPr sz="1200" spc="5" dirty="0">
                <a:latin typeface="Times New Roman"/>
                <a:cs typeface="Times New Roman"/>
              </a:rPr>
              <a:t>global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C51868F1-539E-4A97-BA5C-AC6D12E0B4B1}"/>
              </a:ext>
            </a:extLst>
          </p:cNvPr>
          <p:cNvSpPr/>
          <p:nvPr/>
        </p:nvSpPr>
        <p:spPr>
          <a:xfrm>
            <a:off x="4427984" y="2924944"/>
            <a:ext cx="3060000" cy="0"/>
          </a:xfrm>
          <a:custGeom>
            <a:avLst/>
            <a:gdLst/>
            <a:ahLst/>
            <a:cxnLst/>
            <a:rect l="l" t="t" r="r" b="b"/>
            <a:pathLst>
              <a:path w="3542029">
                <a:moveTo>
                  <a:pt x="0" y="0"/>
                </a:moveTo>
                <a:lnTo>
                  <a:pt x="3541775" y="0"/>
                </a:lnTo>
              </a:path>
            </a:pathLst>
          </a:custGeom>
          <a:ln w="11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028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Aceleración </a:t>
            </a:r>
            <a:r>
              <a:rPr lang="es-419" sz="4000" dirty="0"/>
              <a:t>de global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15" name="object 6">
            <a:extLst>
              <a:ext uri="{FF2B5EF4-FFF2-40B4-BE49-F238E27FC236}">
                <a16:creationId xmlns:a16="http://schemas.microsoft.com/office/drawing/2014/main" id="{A446A788-8232-4610-AA4C-FD3F6500327E}"/>
              </a:ext>
            </a:extLst>
          </p:cNvPr>
          <p:cNvSpPr txBox="1"/>
          <p:nvPr/>
        </p:nvSpPr>
        <p:spPr>
          <a:xfrm>
            <a:off x="827584" y="1983105"/>
            <a:ext cx="7681595" cy="36779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20"/>
              </a:spcBef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600" spc="5" dirty="0">
                <a:latin typeface="Arial"/>
                <a:cs typeface="Arial"/>
              </a:rPr>
              <a:t>Fracción</a:t>
            </a:r>
            <a:r>
              <a:rPr sz="2550" spc="7" baseline="-21241" dirty="0">
                <a:latin typeface="Arial"/>
                <a:cs typeface="Arial"/>
              </a:rPr>
              <a:t>mejora</a:t>
            </a:r>
            <a:r>
              <a:rPr sz="2600" spc="5" dirty="0">
                <a:latin typeface="Arial"/>
                <a:cs typeface="Arial"/>
              </a:rPr>
              <a:t>: </a:t>
            </a:r>
            <a:r>
              <a:rPr sz="2600" dirty="0">
                <a:latin typeface="Arial"/>
                <a:cs typeface="Arial"/>
              </a:rPr>
              <a:t>20/60 =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0.333.</a:t>
            </a: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600" spc="5" dirty="0">
                <a:latin typeface="Arial"/>
                <a:cs typeface="Arial"/>
              </a:rPr>
              <a:t>Speedup</a:t>
            </a:r>
            <a:r>
              <a:rPr sz="2550" spc="7" baseline="-21241" dirty="0">
                <a:latin typeface="Arial"/>
                <a:cs typeface="Arial"/>
              </a:rPr>
              <a:t>mejora</a:t>
            </a:r>
            <a:r>
              <a:rPr sz="2600" spc="5" dirty="0">
                <a:latin typeface="Arial"/>
                <a:cs typeface="Arial"/>
              </a:rPr>
              <a:t>: </a:t>
            </a:r>
            <a:r>
              <a:rPr sz="2600" dirty="0">
                <a:latin typeface="Arial"/>
                <a:cs typeface="Arial"/>
              </a:rPr>
              <a:t>20/12 =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1.667.</a:t>
            </a: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Tiempo de ejecución </a:t>
            </a:r>
            <a:r>
              <a:rPr sz="2600" spc="-5" dirty="0">
                <a:latin typeface="Arial"/>
                <a:cs typeface="Arial"/>
              </a:rPr>
              <a:t>original: </a:t>
            </a:r>
            <a:r>
              <a:rPr sz="2600" dirty="0">
                <a:latin typeface="Arial"/>
                <a:cs typeface="Arial"/>
              </a:rPr>
              <a:t>60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segundos.</a:t>
            </a: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Tiempo de ejecución con </a:t>
            </a:r>
            <a:r>
              <a:rPr sz="2600" spc="-5" dirty="0">
                <a:latin typeface="Arial"/>
                <a:cs typeface="Arial"/>
              </a:rPr>
              <a:t>la </a:t>
            </a:r>
            <a:r>
              <a:rPr sz="2600" dirty="0">
                <a:latin typeface="Arial"/>
                <a:cs typeface="Arial"/>
              </a:rPr>
              <a:t>mejora: 52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segundos.</a:t>
            </a: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600" spc="5" dirty="0">
                <a:latin typeface="Arial"/>
                <a:cs typeface="Arial"/>
              </a:rPr>
              <a:t>Speedup</a:t>
            </a:r>
            <a:r>
              <a:rPr sz="2550" spc="7" baseline="-21241" dirty="0">
                <a:latin typeface="Arial"/>
                <a:cs typeface="Arial"/>
              </a:rPr>
              <a:t>global </a:t>
            </a:r>
            <a:r>
              <a:rPr sz="2600" dirty="0">
                <a:latin typeface="Arial"/>
                <a:cs typeface="Arial"/>
              </a:rPr>
              <a:t>= 60 / 52 =</a:t>
            </a:r>
            <a:r>
              <a:rPr sz="2600" spc="-2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1.15.</a:t>
            </a: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SzPct val="9423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600" spc="5" dirty="0">
                <a:latin typeface="Arial"/>
                <a:cs typeface="Arial"/>
              </a:rPr>
              <a:t>Speedup</a:t>
            </a:r>
            <a:r>
              <a:rPr sz="2550" spc="7" baseline="-21241" dirty="0">
                <a:latin typeface="Arial"/>
                <a:cs typeface="Arial"/>
              </a:rPr>
              <a:t>global </a:t>
            </a:r>
            <a:r>
              <a:rPr sz="2600" dirty="0">
                <a:latin typeface="Arial"/>
                <a:cs typeface="Arial"/>
              </a:rPr>
              <a:t>= 1 / </a:t>
            </a:r>
            <a:r>
              <a:rPr sz="2600" spc="-5" dirty="0">
                <a:latin typeface="Arial"/>
                <a:cs typeface="Arial"/>
              </a:rPr>
              <a:t>((1 </a:t>
            </a:r>
            <a:r>
              <a:rPr sz="2600" dirty="0">
                <a:latin typeface="Arial"/>
                <a:cs typeface="Arial"/>
              </a:rPr>
              <a:t>– 0.333) + (0.333 / 1.667))</a:t>
            </a:r>
            <a:r>
              <a:rPr sz="2600" spc="-3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lang="es-419" sz="26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1.15.</a:t>
            </a:r>
          </a:p>
        </p:txBody>
      </p:sp>
    </p:spTree>
    <p:extLst>
      <p:ext uri="{BB962C8B-B14F-4D97-AF65-F5344CB8AC3E}">
        <p14:creationId xmlns:p14="http://schemas.microsoft.com/office/powerpoint/2010/main" val="4077539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Ley</a:t>
            </a:r>
            <a:r>
              <a:rPr lang="es-419" sz="4000" dirty="0"/>
              <a:t> de </a:t>
            </a:r>
            <a:r>
              <a:rPr lang="es-419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Amdahl</a:t>
            </a:r>
            <a:r>
              <a:rPr lang="es-419" sz="4000" dirty="0"/>
              <a:t> en </a:t>
            </a:r>
            <a:r>
              <a:rPr lang="es-419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equipos</a:t>
            </a:r>
            <a:r>
              <a:rPr lang="es-419" sz="4000" dirty="0"/>
              <a:t> </a:t>
            </a:r>
            <a:r>
              <a:rPr lang="es-419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paralelos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r>
              <a:rPr lang="es-419" sz="2800" spc="-45" dirty="0">
                <a:latin typeface="+mj-lt"/>
                <a:cs typeface="Arial"/>
              </a:rPr>
              <a:t>Ahora si consideramos (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N</a:t>
            </a:r>
            <a:r>
              <a:rPr lang="es-419" sz="2800" spc="-45" dirty="0">
                <a:latin typeface="+mj-lt"/>
                <a:cs typeface="Arial"/>
              </a:rPr>
              <a:t>) procesadores nos quedaría en relación siguiente:</a:t>
            </a: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6" name="object 8">
            <a:extLst>
              <a:ext uri="{FF2B5EF4-FFF2-40B4-BE49-F238E27FC236}">
                <a16:creationId xmlns:a16="http://schemas.microsoft.com/office/drawing/2014/main" id="{C2C38CC4-FF72-4AD8-B483-12DB7707D940}"/>
              </a:ext>
            </a:extLst>
          </p:cNvPr>
          <p:cNvSpPr/>
          <p:nvPr/>
        </p:nvSpPr>
        <p:spPr>
          <a:xfrm>
            <a:off x="5607191" y="4499600"/>
            <a:ext cx="1405255" cy="0"/>
          </a:xfrm>
          <a:custGeom>
            <a:avLst/>
            <a:gdLst/>
            <a:ahLst/>
            <a:cxnLst/>
            <a:rect l="l" t="t" r="r" b="b"/>
            <a:pathLst>
              <a:path w="1405254">
                <a:moveTo>
                  <a:pt x="0" y="0"/>
                </a:moveTo>
                <a:lnTo>
                  <a:pt x="1405127" y="0"/>
                </a:lnTo>
              </a:path>
            </a:pathLst>
          </a:custGeom>
          <a:ln w="5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7A5B22D9-D6C0-4B61-90CA-3B167F407E48}"/>
              </a:ext>
            </a:extLst>
          </p:cNvPr>
          <p:cNvSpPr/>
          <p:nvPr/>
        </p:nvSpPr>
        <p:spPr>
          <a:xfrm>
            <a:off x="3491880" y="4149080"/>
            <a:ext cx="3542029" cy="0"/>
          </a:xfrm>
          <a:custGeom>
            <a:avLst/>
            <a:gdLst/>
            <a:ahLst/>
            <a:cxnLst/>
            <a:rect l="l" t="t" r="r" b="b"/>
            <a:pathLst>
              <a:path w="3542029">
                <a:moveTo>
                  <a:pt x="0" y="0"/>
                </a:moveTo>
                <a:lnTo>
                  <a:pt x="3541775" y="0"/>
                </a:lnTo>
              </a:path>
            </a:pathLst>
          </a:custGeom>
          <a:ln w="11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C3175BF8-5A5F-4AD8-9836-FFC88FD2DB1E}"/>
              </a:ext>
            </a:extLst>
          </p:cNvPr>
          <p:cNvSpPr txBox="1"/>
          <p:nvPr/>
        </p:nvSpPr>
        <p:spPr>
          <a:xfrm>
            <a:off x="5611221" y="4495923"/>
            <a:ext cx="138493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s-419" sz="21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N</a:t>
            </a:r>
            <a:endParaRPr sz="1200" dirty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630B9B8A-379C-4463-8033-EC6E7F4CBEF6}"/>
              </a:ext>
            </a:extLst>
          </p:cNvPr>
          <p:cNvSpPr txBox="1"/>
          <p:nvPr/>
        </p:nvSpPr>
        <p:spPr>
          <a:xfrm>
            <a:off x="5184509" y="3767451"/>
            <a:ext cx="16002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0D473A38-8288-4C4F-8BB3-80FBD42C3B3B}"/>
              </a:ext>
            </a:extLst>
          </p:cNvPr>
          <p:cNvSpPr txBox="1"/>
          <p:nvPr/>
        </p:nvSpPr>
        <p:spPr>
          <a:xfrm>
            <a:off x="3494402" y="4285611"/>
            <a:ext cx="351218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65" dirty="0">
                <a:latin typeface="Times New Roman"/>
                <a:cs typeface="Times New Roman"/>
              </a:rPr>
              <a:t>(1- </a:t>
            </a:r>
            <a:r>
              <a:rPr sz="2100" dirty="0">
                <a:latin typeface="Times New Roman"/>
                <a:cs typeface="Times New Roman"/>
              </a:rPr>
              <a:t>Fracción</a:t>
            </a:r>
            <a:r>
              <a:rPr sz="1200" dirty="0">
                <a:latin typeface="Times New Roman"/>
                <a:cs typeface="Times New Roman"/>
              </a:rPr>
              <a:t>mejora</a:t>
            </a:r>
            <a:r>
              <a:rPr sz="2100" dirty="0">
                <a:latin typeface="Times New Roman"/>
                <a:cs typeface="Times New Roman"/>
              </a:rPr>
              <a:t>) </a:t>
            </a:r>
            <a:r>
              <a:rPr sz="2100" spc="5" dirty="0">
                <a:latin typeface="Symbol"/>
                <a:cs typeface="Symbol"/>
              </a:rPr>
              <a:t>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3150" baseline="35714" dirty="0">
                <a:latin typeface="Times New Roman"/>
                <a:cs typeface="Times New Roman"/>
              </a:rPr>
              <a:t>Fracción</a:t>
            </a:r>
            <a:r>
              <a:rPr sz="1800" baseline="62500" dirty="0">
                <a:latin typeface="Times New Roman"/>
                <a:cs typeface="Times New Roman"/>
              </a:rPr>
              <a:t>mejora</a:t>
            </a: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01B9DB91-26D0-4CEB-B6DE-23BFBF3A551C}"/>
              </a:ext>
            </a:extLst>
          </p:cNvPr>
          <p:cNvSpPr txBox="1"/>
          <p:nvPr/>
        </p:nvSpPr>
        <p:spPr>
          <a:xfrm>
            <a:off x="1906421" y="3936615"/>
            <a:ext cx="154178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Times New Roman"/>
                <a:cs typeface="Times New Roman"/>
              </a:rPr>
              <a:t>Speedup</a:t>
            </a:r>
            <a:r>
              <a:rPr sz="1200" spc="5" dirty="0">
                <a:latin typeface="Times New Roman"/>
                <a:cs typeface="Times New Roman"/>
              </a:rPr>
              <a:t>global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</a:t>
            </a:r>
            <a:endParaRPr sz="21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561728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52F48-CCE5-4379-A51B-4BC274C1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Ley</a:t>
            </a:r>
            <a:r>
              <a:rPr lang="es-419" dirty="0"/>
              <a:t> de </a:t>
            </a:r>
            <a:r>
              <a:rPr lang="es-419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Amdahl</a:t>
            </a:r>
            <a:r>
              <a:rPr lang="es-419" dirty="0"/>
              <a:t> en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equipos</a:t>
            </a:r>
            <a:r>
              <a:rPr lang="es-419" dirty="0"/>
              <a:t>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paralelos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8E3AEE-01CB-4DA7-A2AD-8EC79301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Cada vez que se dobla el número de procesadores la aceleración disminuye De esta manera se tiende al límite siguiente:</a:t>
            </a:r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94D9B811-7033-499D-BAFC-9899146856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6" name="object 9">
            <a:extLst>
              <a:ext uri="{FF2B5EF4-FFF2-40B4-BE49-F238E27FC236}">
                <a16:creationId xmlns:a16="http://schemas.microsoft.com/office/drawing/2014/main" id="{316CE39B-62F3-4B20-B155-4CDE60F3EDEF}"/>
              </a:ext>
            </a:extLst>
          </p:cNvPr>
          <p:cNvSpPr/>
          <p:nvPr/>
        </p:nvSpPr>
        <p:spPr>
          <a:xfrm>
            <a:off x="3491880" y="4149080"/>
            <a:ext cx="3542029" cy="0"/>
          </a:xfrm>
          <a:custGeom>
            <a:avLst/>
            <a:gdLst/>
            <a:ahLst/>
            <a:cxnLst/>
            <a:rect l="l" t="t" r="r" b="b"/>
            <a:pathLst>
              <a:path w="3542029">
                <a:moveTo>
                  <a:pt x="0" y="0"/>
                </a:moveTo>
                <a:lnTo>
                  <a:pt x="3541775" y="0"/>
                </a:lnTo>
              </a:path>
            </a:pathLst>
          </a:custGeom>
          <a:ln w="11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490B53FD-2596-4D8F-AF85-E468B175664C}"/>
              </a:ext>
            </a:extLst>
          </p:cNvPr>
          <p:cNvSpPr txBox="1"/>
          <p:nvPr/>
        </p:nvSpPr>
        <p:spPr>
          <a:xfrm>
            <a:off x="5184509" y="3767451"/>
            <a:ext cx="16002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F78F0100-8CFD-43B5-A34D-C009EBA1589E}"/>
              </a:ext>
            </a:extLst>
          </p:cNvPr>
          <p:cNvSpPr txBox="1"/>
          <p:nvPr/>
        </p:nvSpPr>
        <p:spPr>
          <a:xfrm>
            <a:off x="3494402" y="4285611"/>
            <a:ext cx="351218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2100" spc="65" dirty="0">
                <a:latin typeface="Times New Roman"/>
                <a:cs typeface="Times New Roman"/>
              </a:rPr>
              <a:t>(1- </a:t>
            </a:r>
            <a:r>
              <a:rPr sz="2100" dirty="0" err="1">
                <a:latin typeface="Times New Roman"/>
                <a:cs typeface="Times New Roman"/>
              </a:rPr>
              <a:t>Fracción</a:t>
            </a:r>
            <a:r>
              <a:rPr sz="1200" dirty="0" err="1">
                <a:latin typeface="Times New Roman"/>
                <a:cs typeface="Times New Roman"/>
              </a:rPr>
              <a:t>mejora</a:t>
            </a:r>
            <a:r>
              <a:rPr sz="2100" dirty="0">
                <a:latin typeface="Times New Roman"/>
                <a:cs typeface="Times New Roman"/>
              </a:rPr>
              <a:t>)</a:t>
            </a:r>
            <a:endParaRPr sz="1800" baseline="62500" dirty="0">
              <a:latin typeface="Times New Roman"/>
              <a:cs typeface="Times New Roman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D66E809F-A31C-4144-9E2E-A220EAD75E48}"/>
              </a:ext>
            </a:extLst>
          </p:cNvPr>
          <p:cNvSpPr txBox="1"/>
          <p:nvPr/>
        </p:nvSpPr>
        <p:spPr>
          <a:xfrm>
            <a:off x="1906421" y="3936615"/>
            <a:ext cx="154178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Times New Roman"/>
                <a:cs typeface="Times New Roman"/>
              </a:rPr>
              <a:t>Speedup</a:t>
            </a:r>
            <a:r>
              <a:rPr sz="1200" spc="5" dirty="0">
                <a:latin typeface="Times New Roman"/>
                <a:cs typeface="Times New Roman"/>
              </a:rPr>
              <a:t>global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</a:t>
            </a:r>
            <a:endParaRPr sz="21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491241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s-419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Ley</a:t>
            </a:r>
            <a:r>
              <a:rPr lang="es-419" sz="4000" dirty="0"/>
              <a:t> de </a:t>
            </a:r>
            <a:r>
              <a:rPr lang="es-419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Amdahl</a:t>
            </a:r>
            <a:r>
              <a:rPr lang="es-419" sz="4000" dirty="0"/>
              <a:t> en </a:t>
            </a:r>
            <a:r>
              <a:rPr lang="es-419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equipos</a:t>
            </a:r>
            <a:r>
              <a:rPr lang="es-419" sz="4000" dirty="0"/>
              <a:t> </a:t>
            </a:r>
            <a:r>
              <a:rPr lang="es-419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paralelos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algn="just"/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just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6" name="object 8">
            <a:extLst>
              <a:ext uri="{FF2B5EF4-FFF2-40B4-BE49-F238E27FC236}">
                <a16:creationId xmlns:a16="http://schemas.microsoft.com/office/drawing/2014/main" id="{C2C38CC4-FF72-4AD8-B483-12DB7707D940}"/>
              </a:ext>
            </a:extLst>
          </p:cNvPr>
          <p:cNvSpPr/>
          <p:nvPr/>
        </p:nvSpPr>
        <p:spPr>
          <a:xfrm>
            <a:off x="5607191" y="4499600"/>
            <a:ext cx="1405255" cy="0"/>
          </a:xfrm>
          <a:custGeom>
            <a:avLst/>
            <a:gdLst/>
            <a:ahLst/>
            <a:cxnLst/>
            <a:rect l="l" t="t" r="r" b="b"/>
            <a:pathLst>
              <a:path w="1405254">
                <a:moveTo>
                  <a:pt x="0" y="0"/>
                </a:moveTo>
                <a:lnTo>
                  <a:pt x="1405127" y="0"/>
                </a:lnTo>
              </a:path>
            </a:pathLst>
          </a:custGeom>
          <a:ln w="5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7A5B22D9-D6C0-4B61-90CA-3B167F407E48}"/>
              </a:ext>
            </a:extLst>
          </p:cNvPr>
          <p:cNvSpPr/>
          <p:nvPr/>
        </p:nvSpPr>
        <p:spPr>
          <a:xfrm>
            <a:off x="3491880" y="4149080"/>
            <a:ext cx="3542029" cy="0"/>
          </a:xfrm>
          <a:custGeom>
            <a:avLst/>
            <a:gdLst/>
            <a:ahLst/>
            <a:cxnLst/>
            <a:rect l="l" t="t" r="r" b="b"/>
            <a:pathLst>
              <a:path w="3542029">
                <a:moveTo>
                  <a:pt x="0" y="0"/>
                </a:moveTo>
                <a:lnTo>
                  <a:pt x="3541775" y="0"/>
                </a:lnTo>
              </a:path>
            </a:pathLst>
          </a:custGeom>
          <a:ln w="11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C3175BF8-5A5F-4AD8-9836-FFC88FD2DB1E}"/>
              </a:ext>
            </a:extLst>
          </p:cNvPr>
          <p:cNvSpPr txBox="1"/>
          <p:nvPr/>
        </p:nvSpPr>
        <p:spPr>
          <a:xfrm>
            <a:off x="5611221" y="4495923"/>
            <a:ext cx="138493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s-419" sz="21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N</a:t>
            </a:r>
            <a:endParaRPr sz="1200" dirty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630B9B8A-379C-4463-8033-EC6E7F4CBEF6}"/>
              </a:ext>
            </a:extLst>
          </p:cNvPr>
          <p:cNvSpPr txBox="1"/>
          <p:nvPr/>
        </p:nvSpPr>
        <p:spPr>
          <a:xfrm>
            <a:off x="5184509" y="3767451"/>
            <a:ext cx="16002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0D473A38-8288-4C4F-8BB3-80FBD42C3B3B}"/>
              </a:ext>
            </a:extLst>
          </p:cNvPr>
          <p:cNvSpPr txBox="1"/>
          <p:nvPr/>
        </p:nvSpPr>
        <p:spPr>
          <a:xfrm>
            <a:off x="3494402" y="4285611"/>
            <a:ext cx="351218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65" dirty="0">
                <a:latin typeface="Times New Roman"/>
                <a:cs typeface="Times New Roman"/>
              </a:rPr>
              <a:t>(1- </a:t>
            </a:r>
            <a:r>
              <a:rPr sz="2100" dirty="0">
                <a:latin typeface="Times New Roman"/>
                <a:cs typeface="Times New Roman"/>
              </a:rPr>
              <a:t>Fracción</a:t>
            </a:r>
            <a:r>
              <a:rPr sz="1200" dirty="0">
                <a:latin typeface="Times New Roman"/>
                <a:cs typeface="Times New Roman"/>
              </a:rPr>
              <a:t>mejora</a:t>
            </a:r>
            <a:r>
              <a:rPr sz="2100" dirty="0">
                <a:latin typeface="Times New Roman"/>
                <a:cs typeface="Times New Roman"/>
              </a:rPr>
              <a:t>) </a:t>
            </a:r>
            <a:r>
              <a:rPr sz="2100" spc="5" dirty="0">
                <a:latin typeface="Symbol"/>
                <a:cs typeface="Symbol"/>
              </a:rPr>
              <a:t>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3150" baseline="35714" dirty="0">
                <a:latin typeface="Times New Roman"/>
                <a:cs typeface="Times New Roman"/>
              </a:rPr>
              <a:t>Fracción</a:t>
            </a:r>
            <a:r>
              <a:rPr sz="1800" baseline="62500" dirty="0">
                <a:latin typeface="Times New Roman"/>
                <a:cs typeface="Times New Roman"/>
              </a:rPr>
              <a:t>mejora</a:t>
            </a: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01B9DB91-26D0-4CEB-B6DE-23BFBF3A551C}"/>
              </a:ext>
            </a:extLst>
          </p:cNvPr>
          <p:cNvSpPr txBox="1"/>
          <p:nvPr/>
        </p:nvSpPr>
        <p:spPr>
          <a:xfrm>
            <a:off x="1906421" y="3936615"/>
            <a:ext cx="154178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Times New Roman"/>
                <a:cs typeface="Times New Roman"/>
              </a:rPr>
              <a:t>Speedup</a:t>
            </a:r>
            <a:r>
              <a:rPr sz="1200" spc="5" dirty="0">
                <a:latin typeface="Times New Roman"/>
                <a:cs typeface="Times New Roman"/>
              </a:rPr>
              <a:t>global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</a:t>
            </a:r>
            <a:endParaRPr sz="2100" dirty="0">
              <a:latin typeface="Symbol"/>
              <a:cs typeface="Symbol"/>
            </a:endParaRPr>
          </a:p>
        </p:txBody>
      </p:sp>
      <p:pic>
        <p:nvPicPr>
          <p:cNvPr id="1026" name="Picture 2" descr="https://upload.wikimedia.org/wikipedia/commons/thumb/9/93/AmdahlsLaw-es.svg/640px-AmdahlsLaw-es.svg.png">
            <a:extLst>
              <a:ext uri="{FF2B5EF4-FFF2-40B4-BE49-F238E27FC236}">
                <a16:creationId xmlns:a16="http://schemas.microsoft.com/office/drawing/2014/main" id="{48FFE263-7E45-438F-B358-2664CD2E1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02771"/>
            <a:ext cx="6092369" cy="475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1F821E1-AB1D-47CC-852C-6875FDF0B311}"/>
              </a:ext>
            </a:extLst>
          </p:cNvPr>
          <p:cNvSpPr/>
          <p:nvPr/>
        </p:nvSpPr>
        <p:spPr>
          <a:xfrm>
            <a:off x="971600" y="5710570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>
                <a:solidFill>
                  <a:srgbClr val="222222"/>
                </a:solidFill>
                <a:latin typeface="Arial" panose="020B0604020202020204" pitchFamily="34" charset="0"/>
              </a:rPr>
              <a:t>Por ejemplo, si la porción 0.5 del programa es secuencial, el incremento de velocidad máximo teórico con computación distribuida será de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</a:t>
            </a:r>
            <a:r>
              <a:rPr lang="es-419" dirty="0">
                <a:solidFill>
                  <a:srgbClr val="222222"/>
                </a:solidFill>
                <a:latin typeface="Arial" panose="020B0604020202020204" pitchFamily="34" charset="0"/>
              </a:rPr>
              <a:t> = (1/(0.5+(1-0.5)/N)) cuando </a:t>
            </a:r>
            <a:r>
              <a:rPr lang="es-419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N</a:t>
            </a:r>
            <a:r>
              <a:rPr lang="es-419" dirty="0">
                <a:solidFill>
                  <a:srgbClr val="222222"/>
                </a:solidFill>
                <a:latin typeface="Arial" panose="020B0604020202020204" pitchFamily="34" charset="0"/>
              </a:rPr>
              <a:t> sea muy grande.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9681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MX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Introducción</a:t>
            </a:r>
            <a:br>
              <a:rPr lang="es-MX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dirty="0"/>
              <a:t>¿</a:t>
            </a:r>
            <a:r>
              <a:rPr lang="es-419" sz="3600" dirty="0"/>
              <a:t>Qué</a:t>
            </a:r>
            <a:r>
              <a:rPr lang="en-US" sz="3600" dirty="0"/>
              <a:t> </a:t>
            </a:r>
            <a:r>
              <a:rPr lang="es-419" sz="3600" dirty="0"/>
              <a:t>es el cálculo paralelo</a:t>
            </a:r>
            <a:r>
              <a:rPr lang="en-US" sz="3600" dirty="0"/>
              <a:t>?</a:t>
            </a:r>
            <a:br>
              <a:rPr lang="en-US" sz="3600" dirty="0"/>
            </a:br>
            <a:endParaRPr lang="es-MX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spc="-45" dirty="0">
                <a:latin typeface="+mj-lt"/>
                <a:cs typeface="Arial"/>
              </a:rPr>
              <a:t>El cálculo en paralelo consiste en usar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múltiples</a:t>
            </a:r>
            <a:r>
              <a:rPr lang="es-419" spc="-45" dirty="0">
                <a:latin typeface="+mj-lt"/>
                <a:cs typeface="Arial"/>
              </a:rPr>
              <a:t>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recursos</a:t>
            </a:r>
            <a:r>
              <a:rPr lang="es-419" spc="-45" dirty="0">
                <a:latin typeface="+mj-lt"/>
                <a:cs typeface="Arial"/>
              </a:rPr>
              <a:t> 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simultáneamente</a:t>
            </a:r>
            <a:r>
              <a:rPr lang="es-419" spc="-45" dirty="0">
                <a:latin typeface="+mj-lt"/>
                <a:cs typeface="Arial"/>
              </a:rPr>
              <a:t> para resolver un problema dado.</a:t>
            </a:r>
          </a:p>
          <a:p>
            <a:pPr marL="0" indent="0">
              <a:buNone/>
            </a:pPr>
            <a:endParaRPr lang="es-419" sz="2400" spc="-45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marL="0" indent="0">
              <a:buNone/>
            </a:pPr>
            <a:endParaRPr lang="es-419"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pic>
        <p:nvPicPr>
          <p:cNvPr id="539" name="Imagen 538">
            <a:extLst>
              <a:ext uri="{FF2B5EF4-FFF2-40B4-BE49-F238E27FC236}">
                <a16:creationId xmlns:a16="http://schemas.microsoft.com/office/drawing/2014/main" id="{753C01BA-5BEF-4725-A6DE-EA68C722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068960"/>
            <a:ext cx="5904656" cy="364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8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MX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Introducción</a:t>
            </a:r>
            <a:br>
              <a:rPr lang="es-MX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dirty="0"/>
              <a:t>¿Por </a:t>
            </a:r>
            <a:r>
              <a:rPr lang="es-419" sz="3600" dirty="0"/>
              <a:t>qué</a:t>
            </a:r>
            <a:r>
              <a:rPr lang="en-US" sz="3600" dirty="0"/>
              <a:t> </a:t>
            </a:r>
            <a:r>
              <a:rPr lang="es-419" sz="3600" dirty="0"/>
              <a:t>hacer cálculo en paralelo</a:t>
            </a:r>
            <a:r>
              <a:rPr lang="en-US" sz="3600" dirty="0"/>
              <a:t>?</a:t>
            </a:r>
            <a:br>
              <a:rPr lang="en-US" sz="3600" dirty="0"/>
            </a:br>
            <a:endParaRPr lang="es-MX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spc="-45" dirty="0">
                <a:latin typeface="+mj-lt"/>
                <a:cs typeface="Arial"/>
              </a:rPr>
              <a:t>Los motivos clásicos más importantes son:</a:t>
            </a:r>
          </a:p>
          <a:p>
            <a:r>
              <a:rPr lang="es-419" sz="2400" spc="-5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Resultados</a:t>
            </a:r>
            <a:r>
              <a:rPr lang="es-419" sz="2400" spc="-55" dirty="0">
                <a:latin typeface="Arial"/>
                <a:cs typeface="Arial"/>
              </a:rPr>
              <a:t> en </a:t>
            </a:r>
            <a:r>
              <a:rPr lang="es-419" sz="2400" spc="-5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menos tiempo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419" sz="2400" spc="-90" dirty="0">
                <a:latin typeface="Arial"/>
                <a:cs typeface="Arial"/>
              </a:rPr>
              <a:t>Resolución </a:t>
            </a:r>
            <a:r>
              <a:rPr lang="es-419" sz="2400" spc="-95" dirty="0">
                <a:latin typeface="Arial"/>
                <a:cs typeface="Arial"/>
              </a:rPr>
              <a:t>de </a:t>
            </a:r>
            <a:r>
              <a:rPr lang="es-419" sz="2400" spc="-65" dirty="0">
                <a:latin typeface="Arial"/>
                <a:cs typeface="Arial"/>
              </a:rPr>
              <a:t>problemas </a:t>
            </a:r>
            <a:r>
              <a:rPr lang="es-419" sz="2400" spc="-15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más </a:t>
            </a:r>
            <a:r>
              <a:rPr lang="es-419" sz="2400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grandes </a:t>
            </a:r>
            <a:r>
              <a:rPr lang="es-419" sz="2400" spc="-50" dirty="0">
                <a:latin typeface="Arial"/>
                <a:cs typeface="Arial"/>
              </a:rPr>
              <a:t>y</a:t>
            </a:r>
            <a:r>
              <a:rPr lang="es-419" sz="2400" spc="-170" dirty="0">
                <a:latin typeface="Arial"/>
                <a:cs typeface="Arial"/>
              </a:rPr>
              <a:t> </a:t>
            </a:r>
            <a:r>
              <a:rPr lang="es-419" sz="2400" spc="-55" dirty="0">
                <a:latin typeface="Arial"/>
                <a:cs typeface="Arial"/>
              </a:rPr>
              <a:t>complejos</a:t>
            </a:r>
            <a:endParaRPr lang="es-419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419" sz="2400" spc="-85" dirty="0">
                <a:latin typeface="Arial"/>
                <a:cs typeface="Arial"/>
              </a:rPr>
              <a:t>Realización </a:t>
            </a:r>
            <a:r>
              <a:rPr lang="es-419" sz="2400" spc="-90" dirty="0">
                <a:latin typeface="Arial"/>
                <a:cs typeface="Arial"/>
              </a:rPr>
              <a:t>de </a:t>
            </a:r>
            <a:r>
              <a:rPr lang="es-419" sz="2400" spc="-50" dirty="0">
                <a:latin typeface="Arial"/>
                <a:cs typeface="Arial"/>
              </a:rPr>
              <a:t>barridos</a:t>
            </a:r>
            <a:r>
              <a:rPr lang="es-419" sz="2400" spc="-114" dirty="0">
                <a:latin typeface="Arial"/>
                <a:cs typeface="Arial"/>
              </a:rPr>
              <a:t> </a:t>
            </a:r>
            <a:r>
              <a:rPr lang="es-419" sz="2400" spc="-75" dirty="0">
                <a:latin typeface="Arial"/>
                <a:cs typeface="Arial"/>
              </a:rPr>
              <a:t>paramétricos</a:t>
            </a:r>
            <a:endParaRPr lang="es-419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419" sz="2400" spc="-40" dirty="0">
                <a:latin typeface="Arial"/>
                <a:cs typeface="Arial"/>
              </a:rPr>
              <a:t>Estudio </a:t>
            </a:r>
            <a:r>
              <a:rPr lang="es-419" sz="2400" spc="-90" dirty="0">
                <a:latin typeface="Arial"/>
                <a:cs typeface="Arial"/>
              </a:rPr>
              <a:t>de </a:t>
            </a:r>
            <a:r>
              <a:rPr lang="es-419" sz="240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variaciones</a:t>
            </a:r>
            <a:r>
              <a:rPr lang="es-419" sz="2400" spc="-65" dirty="0">
                <a:latin typeface="Arial"/>
                <a:cs typeface="Arial"/>
              </a:rPr>
              <a:t> </a:t>
            </a:r>
            <a:r>
              <a:rPr lang="es-419" sz="2400" spc="-95" dirty="0">
                <a:latin typeface="Arial"/>
                <a:cs typeface="Arial"/>
              </a:rPr>
              <a:t>de </a:t>
            </a:r>
            <a:r>
              <a:rPr lang="es-419" sz="2400" spc="-50" dirty="0">
                <a:latin typeface="Arial"/>
                <a:cs typeface="Arial"/>
              </a:rPr>
              <a:t>un </a:t>
            </a:r>
            <a:r>
              <a:rPr lang="es-419" sz="2400" spc="-6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mismo</a:t>
            </a:r>
            <a:r>
              <a:rPr lang="es-419" sz="2400" spc="30" dirty="0">
                <a:latin typeface="Arial"/>
                <a:cs typeface="Arial"/>
              </a:rPr>
              <a:t> </a:t>
            </a:r>
            <a:r>
              <a:rPr lang="es-419" sz="2400" spc="-6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problema</a:t>
            </a:r>
            <a:endParaRPr lang="es-419"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r>
              <a:rPr lang="es-419" sz="2400" spc="-30" dirty="0">
                <a:latin typeface="Arial"/>
                <a:cs typeface="Arial"/>
              </a:rPr>
              <a:t>El motivo actual más importante es:</a:t>
            </a:r>
          </a:p>
          <a:p>
            <a:pPr marL="0" indent="0">
              <a:spcBef>
                <a:spcPts val="90"/>
              </a:spcBef>
              <a:buNone/>
            </a:pPr>
            <a:r>
              <a:rPr lang="es-419" sz="2400" spc="-75" dirty="0">
                <a:latin typeface="Arial"/>
                <a:cs typeface="Arial"/>
              </a:rPr>
              <a:t>Los </a:t>
            </a:r>
            <a:r>
              <a:rPr lang="es-419" sz="2400" spc="-80" dirty="0">
                <a:latin typeface="Arial"/>
                <a:cs typeface="Arial"/>
              </a:rPr>
              <a:t>procesadores </a:t>
            </a:r>
            <a:r>
              <a:rPr lang="es-419" sz="2400" spc="-60" dirty="0">
                <a:latin typeface="Arial"/>
                <a:cs typeface="Arial"/>
              </a:rPr>
              <a:t>actuales </a:t>
            </a:r>
            <a:r>
              <a:rPr lang="es-419" sz="2400" spc="-85" dirty="0">
                <a:latin typeface="Arial"/>
                <a:cs typeface="Arial"/>
              </a:rPr>
              <a:t>son </a:t>
            </a:r>
            <a:r>
              <a:rPr lang="es-419" sz="2400" spc="-60" dirty="0">
                <a:latin typeface="Arial"/>
                <a:cs typeface="Arial"/>
              </a:rPr>
              <a:t>paralelos:</a:t>
            </a:r>
            <a:r>
              <a:rPr lang="es-419" sz="2400" spc="-75" dirty="0">
                <a:latin typeface="Arial"/>
                <a:cs typeface="Arial"/>
              </a:rPr>
              <a:t> </a:t>
            </a:r>
            <a:r>
              <a:rPr lang="es-419" sz="2400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n-</a:t>
            </a:r>
            <a:r>
              <a:rPr lang="es-419" sz="2400" spc="-5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core</a:t>
            </a:r>
            <a:endParaRPr lang="es-419"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 algn="ctr">
              <a:spcBef>
                <a:spcPts val="90"/>
              </a:spcBef>
              <a:buNone/>
            </a:pPr>
            <a:r>
              <a:rPr lang="es-419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El </a:t>
            </a:r>
            <a:r>
              <a:rPr lang="es-419" spc="-5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paralelismo </a:t>
            </a:r>
            <a:r>
              <a:rPr lang="es-419" spc="-10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es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el </a:t>
            </a:r>
            <a:r>
              <a:rPr lang="es-419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futuro </a:t>
            </a:r>
            <a:r>
              <a:rPr lang="es-419" spc="-6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de </a:t>
            </a:r>
            <a:r>
              <a:rPr lang="es-419"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la</a:t>
            </a:r>
            <a:r>
              <a:rPr lang="es-419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lang="es-419" spc="-7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computación</a:t>
            </a:r>
            <a:endParaRPr lang="es-419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9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3600" spc="-65" dirty="0"/>
              <a:t>La </a:t>
            </a:r>
            <a:r>
              <a:rPr lang="es-419" sz="3600" spc="-35" dirty="0"/>
              <a:t>arquitectura </a:t>
            </a:r>
            <a:r>
              <a:rPr lang="es-419" sz="3600" spc="-110" dirty="0"/>
              <a:t>de </a:t>
            </a:r>
            <a:r>
              <a:rPr lang="es-419" sz="3600" spc="-7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von</a:t>
            </a:r>
            <a:r>
              <a:rPr lang="es-419" sz="3600" spc="-114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419" sz="3600" spc="-7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Neumann</a:t>
            </a:r>
            <a:endParaRPr lang="es-MX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51" y="1347404"/>
            <a:ext cx="8745167" cy="5393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pc="-45" dirty="0">
                <a:latin typeface="+mj-lt"/>
                <a:cs typeface="Arial"/>
              </a:rPr>
              <a:t>Todos los ordenadores siguen el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mismo</a:t>
            </a:r>
            <a:r>
              <a:rPr lang="es-419" spc="-45" dirty="0">
                <a:latin typeface="+mj-lt"/>
                <a:cs typeface="Arial"/>
              </a:rPr>
              <a:t>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patrón</a:t>
            </a:r>
            <a:r>
              <a:rPr lang="es-419" spc="-45" dirty="0">
                <a:latin typeface="+mj-lt"/>
                <a:cs typeface="Arial"/>
              </a:rPr>
              <a:t>:</a:t>
            </a:r>
          </a:p>
          <a:p>
            <a:pPr marL="400050" lvl="1" indent="0">
              <a:buNone/>
            </a:pPr>
            <a:r>
              <a:rPr lang="es-419" spc="-45" dirty="0">
                <a:latin typeface="+mj-lt"/>
                <a:cs typeface="Arial"/>
              </a:rPr>
              <a:t>La memoria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almacena</a:t>
            </a:r>
            <a:r>
              <a:rPr lang="es-419" spc="-45" dirty="0">
                <a:latin typeface="+mj-lt"/>
                <a:cs typeface="Arial"/>
              </a:rPr>
              <a:t> el programa y los datos</a:t>
            </a:r>
          </a:p>
          <a:p>
            <a:pPr marL="400050" lvl="1" indent="0">
              <a:buNone/>
            </a:pPr>
            <a:r>
              <a:rPr lang="es-419" spc="-45" dirty="0">
                <a:latin typeface="+mj-lt"/>
                <a:cs typeface="Arial"/>
              </a:rPr>
              <a:t>El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programa</a:t>
            </a:r>
            <a:r>
              <a:rPr lang="es-419" spc="-45" dirty="0">
                <a:latin typeface="+mj-lt"/>
                <a:cs typeface="Arial"/>
              </a:rPr>
              <a:t> son de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instrucciones</a:t>
            </a:r>
            <a:r>
              <a:rPr lang="es-419" spc="-45" dirty="0">
                <a:latin typeface="+mj-lt"/>
                <a:cs typeface="Arial"/>
              </a:rPr>
              <a:t> a seguir por la CPU  </a:t>
            </a:r>
          </a:p>
          <a:p>
            <a:pPr marL="400050" lvl="1" indent="0">
              <a:buNone/>
            </a:pPr>
            <a:r>
              <a:rPr lang="es-419" spc="-45" dirty="0">
                <a:latin typeface="+mj-lt"/>
                <a:cs typeface="Arial"/>
              </a:rPr>
              <a:t>Los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datos</a:t>
            </a:r>
            <a:r>
              <a:rPr lang="es-419" spc="-45" dirty="0">
                <a:latin typeface="+mj-lt"/>
                <a:cs typeface="Arial"/>
              </a:rPr>
              <a:t> son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información</a:t>
            </a:r>
            <a:r>
              <a:rPr lang="es-419" spc="-45" dirty="0">
                <a:latin typeface="+mj-lt"/>
                <a:cs typeface="Arial"/>
              </a:rPr>
              <a:t> a utilizar por el programa</a:t>
            </a: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r>
              <a:rPr lang="es-419" sz="2400" spc="-40" dirty="0">
                <a:latin typeface="Arial"/>
                <a:cs typeface="Arial"/>
              </a:rPr>
              <a:t>La </a:t>
            </a:r>
            <a:r>
              <a:rPr lang="es-419" sz="24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CPU</a:t>
            </a:r>
            <a:r>
              <a:rPr lang="es-419" sz="2400" spc="10" dirty="0">
                <a:latin typeface="Arial"/>
                <a:cs typeface="Arial"/>
              </a:rPr>
              <a:t> </a:t>
            </a:r>
            <a:r>
              <a:rPr lang="es-419" sz="2400" spc="-6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carga</a:t>
            </a:r>
            <a:r>
              <a:rPr lang="es-419" sz="2400" spc="-60" dirty="0">
                <a:latin typeface="Arial"/>
                <a:cs typeface="Arial"/>
              </a:rPr>
              <a:t> </a:t>
            </a:r>
            <a:r>
              <a:rPr lang="es-419" sz="2400" spc="-85" dirty="0">
                <a:latin typeface="Arial"/>
                <a:cs typeface="Arial"/>
              </a:rPr>
              <a:t>los </a:t>
            </a:r>
            <a:r>
              <a:rPr lang="es-419" sz="2400" spc="-40" dirty="0">
                <a:latin typeface="Arial"/>
                <a:cs typeface="Arial"/>
              </a:rPr>
              <a:t>datos, </a:t>
            </a:r>
            <a:r>
              <a:rPr lang="es-419" sz="2400" spc="-85" dirty="0">
                <a:latin typeface="Arial"/>
                <a:cs typeface="Arial"/>
              </a:rPr>
              <a:t>los </a:t>
            </a:r>
            <a:r>
              <a:rPr lang="es-419" sz="2400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procesa</a:t>
            </a:r>
            <a:r>
              <a:rPr lang="es-419" sz="2400" spc="-70" dirty="0">
                <a:latin typeface="Arial"/>
                <a:cs typeface="Arial"/>
              </a:rPr>
              <a:t> </a:t>
            </a:r>
            <a:r>
              <a:rPr lang="es-419" sz="2400" spc="-130" dirty="0">
                <a:latin typeface="Arial"/>
                <a:cs typeface="Arial"/>
              </a:rPr>
              <a:t>según </a:t>
            </a:r>
            <a:r>
              <a:rPr lang="es-419" sz="2400" spc="-45" dirty="0">
                <a:latin typeface="Arial"/>
                <a:cs typeface="Arial"/>
              </a:rPr>
              <a:t>el </a:t>
            </a:r>
            <a:r>
              <a:rPr lang="es-419" sz="2400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programa</a:t>
            </a:r>
            <a:r>
              <a:rPr lang="es-419" sz="2400" spc="-50" dirty="0">
                <a:latin typeface="Arial"/>
                <a:cs typeface="Arial"/>
              </a:rPr>
              <a:t>  </a:t>
            </a:r>
            <a:r>
              <a:rPr lang="es-419" sz="2400" spc="-70" dirty="0">
                <a:latin typeface="Arial"/>
                <a:cs typeface="Arial"/>
              </a:rPr>
              <a:t>y </a:t>
            </a:r>
            <a:r>
              <a:rPr lang="es-419" sz="2400" spc="-60" dirty="0">
                <a:latin typeface="Arial"/>
                <a:cs typeface="Arial"/>
              </a:rPr>
              <a:t>luego </a:t>
            </a:r>
            <a:r>
              <a:rPr lang="es-419" sz="2400" spc="-85" dirty="0">
                <a:latin typeface="Arial"/>
                <a:cs typeface="Arial"/>
              </a:rPr>
              <a:t>los </a:t>
            </a:r>
            <a:r>
              <a:rPr lang="es-419" sz="2400" spc="-5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guarda</a:t>
            </a:r>
            <a:r>
              <a:rPr lang="es-419" sz="2400" spc="-55" dirty="0">
                <a:latin typeface="Arial"/>
                <a:cs typeface="Arial"/>
              </a:rPr>
              <a:t> </a:t>
            </a:r>
            <a:r>
              <a:rPr lang="es-419" sz="2400" spc="-15" dirty="0">
                <a:latin typeface="Arial"/>
                <a:cs typeface="Arial"/>
              </a:rPr>
              <a:t>otra </a:t>
            </a:r>
            <a:r>
              <a:rPr lang="es-419" sz="2400" spc="-55" dirty="0">
                <a:latin typeface="Arial"/>
                <a:cs typeface="Arial"/>
              </a:rPr>
              <a:t>vez </a:t>
            </a:r>
            <a:r>
              <a:rPr lang="es-419" sz="2400" spc="-60" dirty="0">
                <a:latin typeface="Arial"/>
                <a:cs typeface="Arial"/>
              </a:rPr>
              <a:t>en</a:t>
            </a:r>
            <a:r>
              <a:rPr lang="es-419" sz="2400" spc="10" dirty="0">
                <a:latin typeface="Arial"/>
                <a:cs typeface="Arial"/>
              </a:rPr>
              <a:t> </a:t>
            </a:r>
            <a:r>
              <a:rPr lang="es-419" sz="2400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memoria</a:t>
            </a:r>
            <a:endParaRPr lang="es-419"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9C4A15D-55A8-4F27-B9BC-21D2A7540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284984"/>
            <a:ext cx="3168352" cy="25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1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419" sz="3600" spc="-65" dirty="0"/>
              <a:t>Taxonomía de </a:t>
            </a:r>
            <a:r>
              <a:rPr lang="es-419" sz="3600" spc="-7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Flynn</a:t>
            </a:r>
            <a:endParaRPr lang="es-MX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51" y="1347404"/>
            <a:ext cx="8745167" cy="5393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pc="-45" dirty="0">
                <a:latin typeface="+mj-lt"/>
                <a:cs typeface="Arial"/>
              </a:rPr>
              <a:t>Es la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clasificación</a:t>
            </a:r>
            <a:r>
              <a:rPr lang="es-419" spc="-45" dirty="0">
                <a:latin typeface="+mj-lt"/>
                <a:cs typeface="Arial"/>
              </a:rPr>
              <a:t> más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extendida</a:t>
            </a:r>
            <a:r>
              <a:rPr lang="es-419" spc="-45" dirty="0">
                <a:latin typeface="+mj-lt"/>
                <a:cs typeface="Arial"/>
              </a:rPr>
              <a:t> del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paralelismo</a:t>
            </a:r>
          </a:p>
          <a:p>
            <a:pPr marL="0" indent="0">
              <a:buNone/>
            </a:pPr>
            <a:r>
              <a:rPr lang="es-419" sz="2800" spc="-45" dirty="0">
                <a:latin typeface="+mj-lt"/>
                <a:cs typeface="Arial"/>
              </a:rPr>
              <a:t>Distingue entre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instrucciones</a:t>
            </a:r>
            <a:r>
              <a:rPr lang="es-419" sz="2800" spc="-45" dirty="0">
                <a:latin typeface="+mj-lt"/>
                <a:cs typeface="Arial"/>
              </a:rPr>
              <a:t> y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datos</a:t>
            </a:r>
          </a:p>
          <a:p>
            <a:pPr marL="0" indent="0">
              <a:buNone/>
            </a:pPr>
            <a:r>
              <a:rPr lang="es-419" sz="2800" spc="-45" dirty="0">
                <a:latin typeface="+mj-lt"/>
                <a:cs typeface="Arial"/>
              </a:rPr>
              <a:t>Estos pueden ser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simples</a:t>
            </a:r>
            <a:r>
              <a:rPr lang="es-419" sz="2800" spc="-45" dirty="0">
                <a:latin typeface="+mj-lt"/>
                <a:cs typeface="Arial"/>
              </a:rPr>
              <a:t> o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múltiples</a:t>
            </a:r>
          </a:p>
          <a:p>
            <a:pPr marL="0" indent="0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E507AD-E5ED-4CF0-8AE9-091DB3BD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996952"/>
            <a:ext cx="5040676" cy="33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SISD</a:t>
            </a:r>
            <a:r>
              <a:rPr lang="en-US" sz="3600" spc="-65" dirty="0"/>
              <a:t>: 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3600" spc="-65" dirty="0"/>
              <a:t>ingle 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3600" spc="-65" dirty="0"/>
              <a:t>nstruction, 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3600" spc="-65" dirty="0"/>
              <a:t>ingle 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3600" spc="-65" dirty="0"/>
              <a:t>ata</a:t>
            </a:r>
            <a:endParaRPr lang="es-MX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51" y="1347404"/>
            <a:ext cx="5039945" cy="53939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spc="-45" dirty="0">
                <a:latin typeface="+mj-lt"/>
                <a:cs typeface="Arial"/>
              </a:rPr>
              <a:t>Características del modelo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SISD</a:t>
            </a:r>
            <a:r>
              <a:rPr lang="es-419" spc="-45" dirty="0">
                <a:latin typeface="+mj-lt"/>
                <a:cs typeface="Arial"/>
              </a:rPr>
              <a:t>: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La CPU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procesa</a:t>
            </a:r>
            <a:r>
              <a:rPr lang="es-419" sz="2800" spc="-45" dirty="0">
                <a:latin typeface="+mj-lt"/>
                <a:cs typeface="Arial"/>
              </a:rPr>
              <a:t> únicamente una 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instrucción</a:t>
            </a:r>
            <a:r>
              <a:rPr lang="es-419" sz="2800" spc="-45" dirty="0">
                <a:latin typeface="+mj-lt"/>
                <a:cs typeface="Arial"/>
              </a:rPr>
              <a:t> por cada ciclo de reloj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Únicamente un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dato</a:t>
            </a:r>
            <a:r>
              <a:rPr lang="es-419" sz="2800" spc="-45" dirty="0">
                <a:latin typeface="+mj-lt"/>
                <a:cs typeface="Arial"/>
              </a:rPr>
              <a:t> es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procesado</a:t>
            </a:r>
            <a:r>
              <a:rPr lang="es-419" sz="2800" spc="-45" dirty="0">
                <a:latin typeface="+mj-lt"/>
                <a:cs typeface="Arial"/>
              </a:rPr>
              <a:t>  en cada ciclo de reloj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Es el modelo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más</a:t>
            </a:r>
            <a:r>
              <a:rPr lang="es-419" sz="2800" spc="-45" dirty="0">
                <a:latin typeface="+mj-lt"/>
                <a:cs typeface="Arial"/>
              </a:rPr>
              <a:t>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antiguo</a:t>
            </a:r>
            <a:r>
              <a:rPr lang="es-419" sz="2800" spc="-45" dirty="0">
                <a:latin typeface="+mj-lt"/>
                <a:cs typeface="Arial"/>
              </a:rPr>
              <a:t> de  ordenador y el más extendido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Ejemplo: la mayoría de los </a:t>
            </a:r>
            <a:r>
              <a:rPr lang="es-419" sz="2800" spc="-45" dirty="0" err="1">
                <a:latin typeface="+mj-lt"/>
                <a:cs typeface="Arial"/>
              </a:rPr>
              <a:t>PCs</a:t>
            </a:r>
            <a:r>
              <a:rPr lang="es-419" sz="2800" spc="-45" dirty="0">
                <a:latin typeface="+mj-lt"/>
                <a:cs typeface="Arial"/>
              </a:rPr>
              <a:t>,  servidores y estaciones de trabajo</a:t>
            </a: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89508E-5EC6-43A6-8850-6C3140F71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060848"/>
            <a:ext cx="3013351" cy="33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6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SISD</a:t>
            </a:r>
            <a:r>
              <a:rPr lang="en-US" sz="3600" spc="-65" dirty="0"/>
              <a:t>: 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3600" spc="-65" dirty="0"/>
              <a:t>ingle 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3600" spc="-65" dirty="0"/>
              <a:t>nstruction, 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3600" spc="-65" dirty="0"/>
              <a:t>ingle </a:t>
            </a:r>
            <a:r>
              <a:rPr lang="en-US" sz="3600" spc="-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3600" spc="-65" dirty="0"/>
              <a:t>ata</a:t>
            </a:r>
            <a:endParaRPr lang="es-MX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FD60-6A41-4996-99FA-137A6BBF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93" y="1305232"/>
            <a:ext cx="8424321" cy="5393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Analogía</a:t>
            </a:r>
            <a:r>
              <a:rPr lang="es-419" spc="-45" dirty="0">
                <a:latin typeface="+mj-lt"/>
                <a:cs typeface="Arial"/>
              </a:rPr>
              <a:t> con una </a:t>
            </a:r>
            <a:r>
              <a:rPr lang="es-419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imprenta</a:t>
            </a:r>
            <a:r>
              <a:rPr lang="es-419" spc="-45" dirty="0">
                <a:latin typeface="+mj-lt"/>
                <a:cs typeface="Arial"/>
              </a:rPr>
              <a:t>: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El acto de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imprimir</a:t>
            </a:r>
            <a:r>
              <a:rPr lang="es-419" sz="2800" spc="-45" dirty="0">
                <a:latin typeface="+mj-lt"/>
                <a:cs typeface="Arial"/>
              </a:rPr>
              <a:t> son las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instrucciones</a:t>
            </a:r>
            <a:r>
              <a:rPr lang="es-419" sz="2800" spc="-45" dirty="0">
                <a:latin typeface="+mj-lt"/>
                <a:cs typeface="Arial"/>
              </a:rPr>
              <a:t> del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programa</a:t>
            </a:r>
            <a:r>
              <a:rPr lang="es-419" sz="2800" spc="-45" dirty="0">
                <a:latin typeface="+mj-lt"/>
                <a:cs typeface="Arial"/>
              </a:rPr>
              <a:t> </a:t>
            </a:r>
          </a:p>
          <a:p>
            <a:pPr algn="just"/>
            <a:r>
              <a:rPr lang="es-419" sz="2800" spc="-45" dirty="0">
                <a:latin typeface="+mj-lt"/>
                <a:cs typeface="Arial"/>
              </a:rPr>
              <a:t>La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plantilla</a:t>
            </a:r>
            <a:r>
              <a:rPr lang="es-419" sz="2800" spc="-45" dirty="0">
                <a:latin typeface="+mj-lt"/>
                <a:cs typeface="Arial"/>
              </a:rPr>
              <a:t> y el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papel</a:t>
            </a:r>
            <a:r>
              <a:rPr lang="es-419" sz="2800" spc="-45" dirty="0">
                <a:latin typeface="+mj-lt"/>
                <a:cs typeface="Arial"/>
              </a:rPr>
              <a:t> son los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datos</a:t>
            </a:r>
            <a:r>
              <a:rPr lang="es-419" sz="2800" spc="-45" dirty="0">
                <a:latin typeface="+mj-lt"/>
                <a:cs typeface="Arial"/>
              </a:rPr>
              <a:t> del </a:t>
            </a:r>
            <a:r>
              <a:rPr lang="es-419" sz="28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programa</a:t>
            </a: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z="2800" spc="-45" dirty="0">
              <a:latin typeface="+mj-lt"/>
              <a:cs typeface="Arial"/>
            </a:endParaRPr>
          </a:p>
          <a:p>
            <a:pPr marL="0" indent="0">
              <a:buNone/>
            </a:pPr>
            <a:endParaRPr lang="es-419" spc="-45" dirty="0">
              <a:latin typeface="+mj-lt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b="1" spc="-3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endParaRPr lang="es-419" sz="2400" spc="-30" dirty="0">
              <a:latin typeface="Arial"/>
              <a:cs typeface="Arial"/>
            </a:endParaRPr>
          </a:p>
          <a:p>
            <a:pPr marL="0" indent="0" algn="ctr">
              <a:lnSpc>
                <a:spcPct val="100000"/>
              </a:lnSpc>
              <a:spcBef>
                <a:spcPts val="90"/>
              </a:spcBef>
              <a:buNone/>
            </a:pPr>
            <a:r>
              <a:rPr lang="es-419" sz="2400" dirty="0">
                <a:latin typeface="Arial"/>
                <a:cs typeface="Arial"/>
              </a:rPr>
              <a:t>Cuanto </a:t>
            </a:r>
            <a:r>
              <a:rPr lang="es-419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más</a:t>
            </a:r>
            <a:r>
              <a:rPr lang="es-419" sz="2400" dirty="0">
                <a:latin typeface="Arial"/>
                <a:cs typeface="Arial"/>
              </a:rPr>
              <a:t> </a:t>
            </a:r>
            <a:r>
              <a:rPr lang="es-419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rápida</a:t>
            </a:r>
            <a:r>
              <a:rPr lang="es-419" sz="2400" dirty="0">
                <a:latin typeface="Arial"/>
                <a:cs typeface="Arial"/>
              </a:rPr>
              <a:t> la imprenta, </a:t>
            </a:r>
            <a:r>
              <a:rPr lang="es-419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más</a:t>
            </a:r>
            <a:r>
              <a:rPr lang="es-419" sz="2400" dirty="0">
                <a:latin typeface="Arial"/>
                <a:cs typeface="Arial"/>
              </a:rPr>
              <a:t> </a:t>
            </a:r>
            <a:r>
              <a:rPr lang="es-419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trabajo</a:t>
            </a:r>
            <a:r>
              <a:rPr lang="es-419" sz="2400" dirty="0">
                <a:latin typeface="Arial"/>
                <a:cs typeface="Arial"/>
              </a:rPr>
              <a:t> se </a:t>
            </a:r>
            <a:r>
              <a:rPr lang="es-419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realiza</a:t>
            </a: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endParaRPr lang="es-419" sz="24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s-419" dirty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6" name="object 11">
            <a:extLst>
              <a:ext uri="{FF2B5EF4-FFF2-40B4-BE49-F238E27FC236}">
                <a16:creationId xmlns:a16="http://schemas.microsoft.com/office/drawing/2014/main" id="{3407C916-9DAA-4EC7-A15F-72FD9638D035}"/>
              </a:ext>
            </a:extLst>
          </p:cNvPr>
          <p:cNvSpPr/>
          <p:nvPr/>
        </p:nvSpPr>
        <p:spPr>
          <a:xfrm>
            <a:off x="1835696" y="2852936"/>
            <a:ext cx="2008323" cy="2934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1BEC16EF-61B1-4C62-87F3-1CBDC9E2E688}"/>
              </a:ext>
            </a:extLst>
          </p:cNvPr>
          <p:cNvSpPr/>
          <p:nvPr/>
        </p:nvSpPr>
        <p:spPr>
          <a:xfrm>
            <a:off x="4427984" y="2917055"/>
            <a:ext cx="2008322" cy="295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9719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1592</Words>
  <Application>Microsoft Office PowerPoint</Application>
  <PresentationFormat>Presentación en pantalla (4:3)</PresentationFormat>
  <Paragraphs>652</Paragraphs>
  <Slides>37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Arial</vt:lpstr>
      <vt:lpstr>Calibri</vt:lpstr>
      <vt:lpstr>Symbol</vt:lpstr>
      <vt:lpstr>Times New Roman</vt:lpstr>
      <vt:lpstr>Trebuchet MS</vt:lpstr>
      <vt:lpstr>Wingdings</vt:lpstr>
      <vt:lpstr>Tema de Office</vt:lpstr>
      <vt:lpstr>Programación Distribuida y Paralela</vt:lpstr>
      <vt:lpstr>Introducción ¿Qué es el cálculo paralelo? </vt:lpstr>
      <vt:lpstr>Introducción ¿Qué es el cálculo paralelo? </vt:lpstr>
      <vt:lpstr>Introducción ¿Qué es el cálculo paralelo? </vt:lpstr>
      <vt:lpstr>Introducción ¿Por qué hacer cálculo en paralelo? </vt:lpstr>
      <vt:lpstr>La arquitectura de von Neumann</vt:lpstr>
      <vt:lpstr>Taxonomía de Flynn</vt:lpstr>
      <vt:lpstr>SISD: Single Instruction, Single Data</vt:lpstr>
      <vt:lpstr>SISD: Single Instruction, Single Data</vt:lpstr>
      <vt:lpstr>SIMD: Single Instruction, Multiple Data</vt:lpstr>
      <vt:lpstr>SIMD: Single Instruction, Multiple Data</vt:lpstr>
      <vt:lpstr>MISD: Multiple Instruction, Single Data</vt:lpstr>
      <vt:lpstr>MISD: Multiple Instruction, Multiple Data</vt:lpstr>
      <vt:lpstr>Clasificación de los computadoras paralelos</vt:lpstr>
      <vt:lpstr>Multiprocesadores con memoria compartida</vt:lpstr>
      <vt:lpstr>Multiprocesadores con memoria distribuida</vt:lpstr>
      <vt:lpstr>Multiprocesadores con memoria híbrido</vt:lpstr>
      <vt:lpstr>Paradigmas de  programación paralela</vt:lpstr>
      <vt:lpstr>Programación paralela con memoria compartida</vt:lpstr>
      <vt:lpstr>Programación paralela con memoria compartida</vt:lpstr>
      <vt:lpstr>Programación paralela con memoria compartida</vt:lpstr>
      <vt:lpstr>Programación paralela con memoria compartida</vt:lpstr>
      <vt:lpstr>Programación paralela con memoria distribuida (paso de mensajes)</vt:lpstr>
      <vt:lpstr>Programación paralela con memoria distribuida (paso de mensajes)</vt:lpstr>
      <vt:lpstr>Programación paralela con memoria distribuida (paso de mensajes)</vt:lpstr>
      <vt:lpstr>Aceleración de la ejecución </vt:lpstr>
      <vt:lpstr>Aceleración de la ejecución </vt:lpstr>
      <vt:lpstr>Ley de Amdahl</vt:lpstr>
      <vt:lpstr>Aceleración de la ejecución </vt:lpstr>
      <vt:lpstr>Aceleración de la ejecución </vt:lpstr>
      <vt:lpstr>Tiempo de ejecución</vt:lpstr>
      <vt:lpstr>Aceleración de la ejecución </vt:lpstr>
      <vt:lpstr>Aceleración de global</vt:lpstr>
      <vt:lpstr>Aceleración de global</vt:lpstr>
      <vt:lpstr>Ley de Amdahl en equipos paralelos</vt:lpstr>
      <vt:lpstr>Ley de Amdahl en equipos paralelos</vt:lpstr>
      <vt:lpstr>Ley de Amdahl en equipos paralelos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Introducción a las estructuras de datos estáticas y dinámicas</dc:title>
  <dc:creator>Irene</dc:creator>
  <cp:lastModifiedBy>yee yee</cp:lastModifiedBy>
  <cp:revision>82</cp:revision>
  <dcterms:created xsi:type="dcterms:W3CDTF">2015-08-20T18:38:20Z</dcterms:created>
  <dcterms:modified xsi:type="dcterms:W3CDTF">2018-08-25T22:13:27Z</dcterms:modified>
</cp:coreProperties>
</file>