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07"/>
  </p:notesMasterIdLst>
  <p:sldIdLst>
    <p:sldId id="58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585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51" r:id="rId88"/>
    <p:sldId id="356" r:id="rId89"/>
    <p:sldId id="357" r:id="rId90"/>
    <p:sldId id="358" r:id="rId91"/>
    <p:sldId id="359" r:id="rId92"/>
    <p:sldId id="360" r:id="rId93"/>
    <p:sldId id="361" r:id="rId94"/>
    <p:sldId id="411" r:id="rId95"/>
    <p:sldId id="412" r:id="rId96"/>
    <p:sldId id="413" r:id="rId97"/>
    <p:sldId id="414" r:id="rId98"/>
    <p:sldId id="415" r:id="rId99"/>
    <p:sldId id="416" r:id="rId100"/>
    <p:sldId id="417" r:id="rId101"/>
    <p:sldId id="418" r:id="rId102"/>
    <p:sldId id="419" r:id="rId103"/>
    <p:sldId id="420" r:id="rId104"/>
    <p:sldId id="421" r:id="rId105"/>
    <p:sldId id="422" r:id="rId106"/>
    <p:sldId id="423" r:id="rId107"/>
    <p:sldId id="424" r:id="rId108"/>
    <p:sldId id="425" r:id="rId109"/>
    <p:sldId id="426" r:id="rId110"/>
    <p:sldId id="427" r:id="rId111"/>
    <p:sldId id="428" r:id="rId112"/>
    <p:sldId id="429" r:id="rId113"/>
    <p:sldId id="430" r:id="rId114"/>
    <p:sldId id="431" r:id="rId115"/>
    <p:sldId id="432" r:id="rId116"/>
    <p:sldId id="433" r:id="rId117"/>
    <p:sldId id="434" r:id="rId118"/>
    <p:sldId id="435" r:id="rId119"/>
    <p:sldId id="436" r:id="rId120"/>
    <p:sldId id="437" r:id="rId121"/>
    <p:sldId id="602" r:id="rId122"/>
    <p:sldId id="603" r:id="rId123"/>
    <p:sldId id="604" r:id="rId124"/>
    <p:sldId id="438" r:id="rId125"/>
    <p:sldId id="439" r:id="rId126"/>
    <p:sldId id="440" r:id="rId127"/>
    <p:sldId id="441" r:id="rId128"/>
    <p:sldId id="442" r:id="rId129"/>
    <p:sldId id="443" r:id="rId130"/>
    <p:sldId id="444" r:id="rId131"/>
    <p:sldId id="445" r:id="rId132"/>
    <p:sldId id="446" r:id="rId133"/>
    <p:sldId id="586" r:id="rId134"/>
    <p:sldId id="587" r:id="rId135"/>
    <p:sldId id="588" r:id="rId136"/>
    <p:sldId id="589" r:id="rId137"/>
    <p:sldId id="590" r:id="rId138"/>
    <p:sldId id="591" r:id="rId139"/>
    <p:sldId id="592" r:id="rId140"/>
    <p:sldId id="593" r:id="rId141"/>
    <p:sldId id="594" r:id="rId142"/>
    <p:sldId id="595" r:id="rId143"/>
    <p:sldId id="596" r:id="rId144"/>
    <p:sldId id="597" r:id="rId145"/>
    <p:sldId id="598" r:id="rId146"/>
    <p:sldId id="599" r:id="rId147"/>
    <p:sldId id="600" r:id="rId148"/>
    <p:sldId id="601" r:id="rId149"/>
    <p:sldId id="527" r:id="rId150"/>
    <p:sldId id="528" r:id="rId151"/>
    <p:sldId id="529" r:id="rId152"/>
    <p:sldId id="530" r:id="rId153"/>
    <p:sldId id="531" r:id="rId154"/>
    <p:sldId id="532" r:id="rId155"/>
    <p:sldId id="533" r:id="rId156"/>
    <p:sldId id="534" r:id="rId157"/>
    <p:sldId id="535" r:id="rId158"/>
    <p:sldId id="536" r:id="rId159"/>
    <p:sldId id="537" r:id="rId160"/>
    <p:sldId id="538" r:id="rId161"/>
    <p:sldId id="539" r:id="rId162"/>
    <p:sldId id="540" r:id="rId163"/>
    <p:sldId id="541" r:id="rId164"/>
    <p:sldId id="542" r:id="rId165"/>
    <p:sldId id="543" r:id="rId166"/>
    <p:sldId id="544" r:id="rId167"/>
    <p:sldId id="545" r:id="rId168"/>
    <p:sldId id="546" r:id="rId169"/>
    <p:sldId id="547" r:id="rId170"/>
    <p:sldId id="548" r:id="rId171"/>
    <p:sldId id="549" r:id="rId172"/>
    <p:sldId id="550" r:id="rId173"/>
    <p:sldId id="551" r:id="rId174"/>
    <p:sldId id="552" r:id="rId175"/>
    <p:sldId id="553" r:id="rId176"/>
    <p:sldId id="554" r:id="rId177"/>
    <p:sldId id="555" r:id="rId178"/>
    <p:sldId id="556" r:id="rId179"/>
    <p:sldId id="557" r:id="rId180"/>
    <p:sldId id="558" r:id="rId181"/>
    <p:sldId id="559" r:id="rId182"/>
    <p:sldId id="560" r:id="rId183"/>
    <p:sldId id="561" r:id="rId184"/>
    <p:sldId id="562" r:id="rId185"/>
    <p:sldId id="563" r:id="rId186"/>
    <p:sldId id="564" r:id="rId187"/>
    <p:sldId id="565" r:id="rId188"/>
    <p:sldId id="566" r:id="rId189"/>
    <p:sldId id="567" r:id="rId190"/>
    <p:sldId id="568" r:id="rId191"/>
    <p:sldId id="569" r:id="rId192"/>
    <p:sldId id="570" r:id="rId193"/>
    <p:sldId id="571" r:id="rId194"/>
    <p:sldId id="572" r:id="rId195"/>
    <p:sldId id="573" r:id="rId196"/>
    <p:sldId id="574" r:id="rId197"/>
    <p:sldId id="575" r:id="rId198"/>
    <p:sldId id="576" r:id="rId199"/>
    <p:sldId id="577" r:id="rId200"/>
    <p:sldId id="578" r:id="rId201"/>
    <p:sldId id="579" r:id="rId202"/>
    <p:sldId id="580" r:id="rId203"/>
    <p:sldId id="581" r:id="rId204"/>
    <p:sldId id="582" r:id="rId205"/>
    <p:sldId id="583" r:id="rId206"/>
  </p:sldIdLst>
  <p:sldSz cx="9144000" cy="6858000" type="screen4x3"/>
  <p:notesSz cx="9144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81" d="100"/>
          <a:sy n="81" d="100"/>
        </p:scale>
        <p:origin x="1502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1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viewProps" Target="view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17BB-F183-45DF-B0A3-FD532A76F635}" type="datetimeFigureOut">
              <a:rPr lang="es-MX" smtClean="0"/>
              <a:t>12/10/2018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8C4E6-0E84-4C06-A64D-4096558DDE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349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fld id="{3730069D-9E93-4CB7-B6C0-718DA3BBAC11}" type="slidenum">
              <a:rPr lang="es-MX" smtClean="0"/>
              <a:pPr eaLnBrk="1" hangingPunct="1">
                <a:spcBef>
                  <a:spcPct val="0"/>
                </a:spcBef>
              </a:pPr>
              <a:t>1</a:t>
            </a:fld>
            <a:endParaRPr lang="es-MX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81088" fontAlgn="base">
              <a:spcBef>
                <a:spcPct val="0"/>
              </a:spcBef>
              <a:spcAft>
                <a:spcPct val="0"/>
              </a:spcAft>
              <a:defRPr/>
            </a:pPr>
            <a:fld id="{E54F556C-76BE-465A-9B84-B50C88D98E8A}" type="slidenum">
              <a:rPr lang="es-MX" smtClean="0"/>
              <a:pPr defTabSz="1081088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B999-0A13-44C1-BAE8-8F4734EB0CBF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04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D2F2-CED2-4E88-BABF-65F4057A10D8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95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754B-4EBD-4BB5-ADF5-BD60988A31CE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6370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419"/>
              <a:t>Dr. Arturo Yee Rendón - Procesos y Comunicación Interprocesos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39C67-033F-4318-98F6-7A0456DFF61E}" type="datetime1">
              <a:rPr lang="en-US" smtClean="0"/>
              <a:t>10/12/2018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419"/>
              <a:t>Dr. Arturo Yee Rendón - Procesos y Comunicación Interprocesos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1DA7A-5B13-47B5-86D7-447AC84E7DBE}" type="datetime1">
              <a:rPr lang="en-US" smtClean="0"/>
              <a:t>10/12/2018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54C6-CA84-4ECD-A0CC-904FDA819689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4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F442-F3E6-4580-83D6-6A0418430060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253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2970-5021-4D29-AF02-A0B8006F9B7D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23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22FB-4FEF-4A80-B3AB-F6627C8E78DE}" type="datetime1">
              <a:rPr lang="en-US" smtClean="0"/>
              <a:t>10/12/2018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55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CC5-05A3-4DEE-8326-334B545E50FA}" type="datetime1">
              <a:rPr lang="en-US" smtClean="0"/>
              <a:t>10/12/2018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844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0E79-A047-4C9A-9439-B12DF500CAF2}" type="datetime1">
              <a:rPr lang="en-US" smtClean="0"/>
              <a:t>10/12/2018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067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5573-5374-4167-B004-B28614F01E13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50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36D2-D63C-4345-9CB4-8CA5178E3381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887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DF090-0247-41EC-98AF-86402AC2C9C8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611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71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2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1.jpe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41.png"/><Relationship Id="rId16" Type="http://schemas.openxmlformats.org/officeDocument/2006/relationships/image" Target="../media/image53.png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26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25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820084"/>
            <a:ext cx="9144000" cy="1801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7221" tIns="38611" rIns="77221" bIns="38611" anchor="ctr"/>
          <a:lstStyle/>
          <a:p>
            <a:pPr algn="ctr" defTabSz="914298">
              <a:defRPr/>
            </a:pPr>
            <a:endParaRPr lang="es-MX"/>
          </a:p>
        </p:txBody>
      </p:sp>
      <p:sp>
        <p:nvSpPr>
          <p:cNvPr id="2051" name="Title 3"/>
          <p:cNvSpPr>
            <a:spLocks noGrp="1"/>
          </p:cNvSpPr>
          <p:nvPr>
            <p:ph type="ctrTitle"/>
          </p:nvPr>
        </p:nvSpPr>
        <p:spPr>
          <a:xfrm>
            <a:off x="646248" y="1993714"/>
            <a:ext cx="8229600" cy="1435285"/>
          </a:xfrm>
        </p:spPr>
        <p:txBody>
          <a:bodyPr>
            <a:normAutofit fontScale="90000"/>
          </a:bodyPr>
          <a:lstStyle/>
          <a:p>
            <a:r>
              <a:rPr lang="es-MX" sz="4100" dirty="0"/>
              <a:t>Procesos y Comunicación Interprocesos.</a:t>
            </a:r>
            <a:br>
              <a:rPr lang="es-MX" sz="4100" dirty="0"/>
            </a:br>
            <a:r>
              <a:rPr lang="es-MX" sz="2400" dirty="0"/>
              <a:t>Introducción al lenguaje C</a:t>
            </a:r>
          </a:p>
        </p:txBody>
      </p:sp>
      <p:sp>
        <p:nvSpPr>
          <p:cNvPr id="2052" name="Subtitle 6"/>
          <p:cNvSpPr>
            <a:spLocks noGrp="1"/>
          </p:cNvSpPr>
          <p:nvPr>
            <p:ph type="subTitle" idx="1"/>
          </p:nvPr>
        </p:nvSpPr>
        <p:spPr>
          <a:xfrm>
            <a:off x="0" y="3878826"/>
            <a:ext cx="6400800" cy="2767334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defRPr/>
            </a:pPr>
            <a:endParaRPr lang="es-MX" sz="2700" dirty="0">
              <a:solidFill>
                <a:schemeClr val="bg2">
                  <a:lumMod val="10000"/>
                </a:schemeClr>
              </a:solidFill>
            </a:endParaRPr>
          </a:p>
          <a:p>
            <a:pPr algn="l" eaLnBrk="1" hangingPunct="1">
              <a:lnSpc>
                <a:spcPct val="80000"/>
              </a:lnSpc>
              <a:defRPr/>
            </a:pPr>
            <a:r>
              <a:rPr lang="es-MX" sz="2700" dirty="0">
                <a:solidFill>
                  <a:schemeClr val="bg2">
                    <a:lumMod val="10000"/>
                  </a:schemeClr>
                </a:solidFill>
              </a:rPr>
              <a:t>Dr. Arturo Yee Rendón</a:t>
            </a:r>
          </a:p>
          <a:p>
            <a:pPr algn="l" eaLnBrk="1" hangingPunct="1">
              <a:lnSpc>
                <a:spcPct val="80000"/>
              </a:lnSpc>
              <a:buFont typeface="Arial" pitchFamily="34" charset="0"/>
              <a:buNone/>
              <a:defRPr/>
            </a:pPr>
            <a:endParaRPr lang="es-MX" sz="1700" i="1" dirty="0">
              <a:solidFill>
                <a:schemeClr val="bg2">
                  <a:lumMod val="10000"/>
                </a:schemeClr>
              </a:solidFill>
            </a:endParaRPr>
          </a:p>
          <a:p>
            <a:pPr algn="l" eaLnBrk="1" hangingPunct="1">
              <a:lnSpc>
                <a:spcPct val="80000"/>
              </a:lnSpc>
              <a:defRPr/>
            </a:pPr>
            <a:r>
              <a:rPr lang="es-MX" sz="1500" dirty="0"/>
              <a:t>UNIVERSIDAD AUTÓNOMA DE SINALOA</a:t>
            </a:r>
            <a:br>
              <a:rPr lang="es-MX" sz="1500" dirty="0"/>
            </a:br>
            <a:r>
              <a:rPr lang="es-MX" sz="1500" dirty="0"/>
              <a:t>Facultad de Informática Culiacán</a:t>
            </a:r>
            <a:endParaRPr lang="es-MX" sz="15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0"/>
            <a:ext cx="1031134" cy="1305232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C38C-C903-4023-9A33-1DE21E0BC31A}" type="slidenum">
              <a:rPr lang="es-MX" smtClean="0"/>
              <a:t>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74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81000"/>
            <a:ext cx="7162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sz="4000" spc="-5" dirty="0"/>
              <a:t>Ejemplo</a:t>
            </a:r>
            <a:r>
              <a:rPr sz="4000" spc="5" dirty="0"/>
              <a:t> </a:t>
            </a:r>
            <a:r>
              <a:rPr sz="4000" spc="-5" dirty="0"/>
              <a:t>de programa</a:t>
            </a:r>
            <a:r>
              <a:rPr sz="4000" spc="25" dirty="0"/>
              <a:t> </a:t>
            </a:r>
            <a:r>
              <a:rPr sz="4000" spc="-5" dirty="0"/>
              <a:t>en</a:t>
            </a:r>
            <a:r>
              <a:rPr sz="4000" spc="10" dirty="0"/>
              <a:t> </a:t>
            </a:r>
            <a:r>
              <a:rPr sz="4000" spc="-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11401"/>
            <a:ext cx="7459980" cy="5023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51155">
              <a:lnSpc>
                <a:spcPts val="2810"/>
              </a:lnSpc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L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mp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ntes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í</a:t>
            </a:r>
            <a:r>
              <a:rPr sz="2600" dirty="0">
                <a:latin typeface="Arial"/>
                <a:cs typeface="Arial"/>
              </a:rPr>
              <a:t>pi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un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archi</a:t>
            </a:r>
            <a:r>
              <a:rPr sz="2600" spc="5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fue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te 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 programa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n:</a:t>
            </a:r>
          </a:p>
          <a:p>
            <a:pPr>
              <a:lnSpc>
                <a:spcPct val="100000"/>
              </a:lnSpc>
              <a:spcBef>
                <a:spcPts val="31"/>
              </a:spcBef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marR="5080" indent="-342265">
              <a:lnSpc>
                <a:spcPts val="2810"/>
              </a:lnSpc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El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arc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h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ivo</a:t>
            </a:r>
            <a:r>
              <a:rPr sz="26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mie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za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alg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me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tarios </a:t>
            </a:r>
            <a:r>
              <a:rPr sz="2600" dirty="0">
                <a:latin typeface="Arial"/>
                <a:cs typeface="Arial"/>
              </a:rPr>
              <a:t>q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e 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riben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el prop</a:t>
            </a:r>
            <a:r>
              <a:rPr sz="2600" spc="10" dirty="0">
                <a:latin typeface="Arial"/>
                <a:cs typeface="Arial"/>
              </a:rPr>
              <a:t>ó</a:t>
            </a:r>
            <a:r>
              <a:rPr sz="2600" dirty="0">
                <a:latin typeface="Arial"/>
                <a:cs typeface="Arial"/>
              </a:rPr>
              <a:t>sito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mód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u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lo</a:t>
            </a:r>
            <a:r>
              <a:rPr sz="2600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informa</a:t>
            </a:r>
            <a:r>
              <a:rPr sz="2600" spc="1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ión</a:t>
            </a:r>
            <a:r>
              <a:rPr sz="2600" spc="-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icio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al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tal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omo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el no</a:t>
            </a:r>
            <a:r>
              <a:rPr sz="2600" spc="5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bre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 a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tor y 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mbre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 archi</a:t>
            </a:r>
            <a:r>
              <a:rPr sz="2600" spc="5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o.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s co</a:t>
            </a:r>
            <a:r>
              <a:rPr sz="2600" spc="10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entarios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</a:t>
            </a:r>
            <a:r>
              <a:rPr sz="2600" spc="10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ien</a:t>
            </a:r>
            <a:r>
              <a:rPr sz="2600" spc="5" dirty="0">
                <a:latin typeface="Arial"/>
                <a:cs typeface="Arial"/>
              </a:rPr>
              <a:t>z</a:t>
            </a:r>
            <a:r>
              <a:rPr sz="2600" dirty="0">
                <a:latin typeface="Arial"/>
                <a:cs typeface="Arial"/>
              </a:rPr>
              <a:t>an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/*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y</a:t>
            </a:r>
            <a:r>
              <a:rPr sz="2600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terminan con</a:t>
            </a:r>
            <a:r>
              <a:rPr sz="2600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*</a:t>
            </a:r>
            <a:r>
              <a:rPr sz="2600" spc="-15" dirty="0">
                <a:solidFill>
                  <a:schemeClr val="accent1"/>
                </a:solidFill>
                <a:latin typeface="Arial"/>
                <a:cs typeface="Arial"/>
              </a:rPr>
              <a:t>/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48"/>
              </a:spcBef>
              <a:buFont typeface="Arial"/>
              <a:buChar char="•"/>
            </a:pPr>
            <a:endParaRPr sz="3450" dirty="0">
              <a:latin typeface="Times New Roman"/>
              <a:cs typeface="Times New Roman"/>
            </a:endParaRPr>
          </a:p>
          <a:p>
            <a:pPr marL="354965" marR="445770" indent="-342265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Orde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es</a:t>
            </a:r>
            <a:r>
              <a:rPr sz="2600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al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prepr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600" spc="-150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ci</a:t>
            </a:r>
            <a:r>
              <a:rPr sz="2600" spc="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as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mo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directivas</a:t>
            </a:r>
            <a:r>
              <a:rPr sz="2600" spc="-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del preproc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sa</a:t>
            </a:r>
            <a:r>
              <a:rPr sz="2600" spc="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5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.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Normalme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te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in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lu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y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en</a:t>
            </a:r>
            <a:r>
              <a:rPr sz="26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arc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iv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ca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b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era</a:t>
            </a:r>
            <a:r>
              <a:rPr sz="26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y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finición</a:t>
            </a:r>
            <a:r>
              <a:rPr sz="2600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tante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10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234185"/>
            <a:ext cx="7506970" cy="4031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Operaciones con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 a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punta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ores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54965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puede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terar la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la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nta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</a:t>
            </a:r>
          </a:p>
          <a:p>
            <a:pPr marL="354965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ntero.</a:t>
            </a: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4965" marR="5080">
              <a:lnSpc>
                <a:spcPts val="2300"/>
              </a:lnSpc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ello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emplea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operador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lang="es-MX" sz="2400" dirty="0">
                <a:solidFill>
                  <a:schemeClr val="accent1"/>
                </a:solidFill>
                <a:latin typeface="Arial"/>
                <a:cs typeface="Arial"/>
              </a:rPr>
              <a:t>in</a:t>
            </a:r>
            <a:r>
              <a:rPr sz="2400" dirty="0" err="1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400" spc="-10" dirty="0" err="1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 err="1">
                <a:solidFill>
                  <a:schemeClr val="accent1"/>
                </a:solidFill>
                <a:latin typeface="Arial"/>
                <a:cs typeface="Arial"/>
              </a:rPr>
              <a:t>recció</a:t>
            </a:r>
            <a:r>
              <a:rPr sz="2400" spc="-10" dirty="0" err="1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 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asterisco:</a:t>
            </a: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*pu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tero</a:t>
            </a:r>
            <a:r>
              <a:rPr sz="2400" b="1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4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5</a:t>
            </a:r>
            <a:r>
              <a:rPr sz="2400" b="1" dirty="0">
                <a:latin typeface="Arial"/>
                <a:cs typeface="Arial"/>
              </a:rPr>
              <a:t>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4965" marR="721360">
              <a:lnSpc>
                <a:spcPts val="2300"/>
              </a:lnSpc>
            </a:pP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caso, se está introduc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45 en la pos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memoria a la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nta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punter</a:t>
            </a:r>
            <a:r>
              <a:rPr sz="2400" spc="-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100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</a:rPr>
              <a:t>Ap</a:t>
            </a:r>
            <a:r>
              <a:rPr sz="3600" spc="-20" dirty="0">
                <a:solidFill>
                  <a:schemeClr val="accent1"/>
                </a:solidFill>
              </a:rPr>
              <a:t>u</a:t>
            </a:r>
            <a:r>
              <a:rPr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307338"/>
            <a:ext cx="71545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85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arios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teros pued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ntar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misma variab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7461" y="2038857"/>
            <a:ext cx="2888615" cy="3082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54100" algn="just">
              <a:lnSpc>
                <a:spcPct val="120000"/>
              </a:lnSpc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*puntero1;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*puntero2;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var;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tero1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&amp;</a:t>
            </a:r>
            <a:r>
              <a:rPr sz="2400" dirty="0">
                <a:latin typeface="Arial"/>
                <a:cs typeface="Arial"/>
              </a:rPr>
              <a:t>var;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ntero2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10" dirty="0">
                <a:latin typeface="Arial"/>
                <a:cs typeface="Arial"/>
              </a:rPr>
              <a:t>&amp;</a:t>
            </a:r>
            <a:r>
              <a:rPr sz="2400" dirty="0">
                <a:latin typeface="Arial"/>
                <a:cs typeface="Arial"/>
              </a:rPr>
              <a:t>va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*puntero1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10" dirty="0">
                <a:latin typeface="Arial"/>
                <a:cs typeface="Arial"/>
              </a:rPr>
              <a:t>5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var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*pu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tero2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1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3;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8166" y="4307078"/>
            <a:ext cx="407670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ct val="100000"/>
              </a:lnSpc>
              <a:tabLst>
                <a:tab pos="3860165" algn="l"/>
              </a:tabLst>
            </a:pPr>
            <a:r>
              <a:rPr sz="2400" dirty="0">
                <a:latin typeface="Arial"/>
                <a:cs typeface="Arial"/>
              </a:rPr>
              <a:t>/*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ismo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efecto 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var=50	*/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5" dirty="0">
                <a:latin typeface="Arial"/>
                <a:cs typeface="Arial"/>
              </a:rPr>
              <a:t>/</a:t>
            </a:r>
            <a:r>
              <a:rPr sz="2400" dirty="0">
                <a:latin typeface="Arial"/>
                <a:cs typeface="Arial"/>
              </a:rPr>
              <a:t>*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var=50+13*/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101</a:t>
            </a:fld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</a:rPr>
              <a:t>Ap</a:t>
            </a:r>
            <a:r>
              <a:rPr sz="3600" spc="-20" dirty="0">
                <a:solidFill>
                  <a:schemeClr val="accent1"/>
                </a:solidFill>
              </a:rPr>
              <a:t>u</a:t>
            </a:r>
            <a:r>
              <a:rPr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307338"/>
            <a:ext cx="7369175" cy="4047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claración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múl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iple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pu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teros</a:t>
            </a: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54965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una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misma dec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aración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variab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recen varios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teros, 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ay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escrib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asterisco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iz</a:t>
            </a:r>
            <a:r>
              <a:rPr sz="2400" spc="-10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erda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cada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s:</a:t>
            </a: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*pu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tero1, va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*pu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tero2;</a:t>
            </a: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declaran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dos pu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teros a enteros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puntero1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</a:p>
          <a:p>
            <a:pPr marL="35496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puntero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) 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entero ( </a:t>
            </a:r>
            <a:r>
              <a:rPr sz="2400" b="1" spc="-5" dirty="0">
                <a:latin typeface="Arial"/>
                <a:cs typeface="Arial"/>
              </a:rPr>
              <a:t>va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102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</a:rPr>
              <a:t>Ap</a:t>
            </a:r>
            <a:r>
              <a:rPr sz="3600" spc="-20" dirty="0">
                <a:solidFill>
                  <a:schemeClr val="accent1"/>
                </a:solidFill>
              </a:rPr>
              <a:t>u</a:t>
            </a:r>
            <a:r>
              <a:rPr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307338"/>
            <a:ext cx="7579359" cy="279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El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puntero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nulo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puntero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nulo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 un valor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espec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puntero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 ap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nta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parte. 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u valor es cero.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&lt;stdio.h&gt;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defi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constante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10" dirty="0">
                <a:latin typeface="Arial"/>
                <a:cs typeface="Arial"/>
              </a:rPr>
              <a:t>U</a:t>
            </a:r>
            <a:r>
              <a:rPr sz="2400" b="1" dirty="0">
                <a:latin typeface="Arial"/>
                <a:cs typeface="Arial"/>
              </a:rPr>
              <a:t>LL </a:t>
            </a:r>
            <a:r>
              <a:rPr sz="2400" dirty="0">
                <a:latin typeface="Arial"/>
                <a:cs typeface="Arial"/>
              </a:rPr>
              <a:t>para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repres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ntar el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ntero nu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103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</a:rPr>
              <a:t>Ap</a:t>
            </a:r>
            <a:r>
              <a:rPr sz="3600" spc="-20" dirty="0">
                <a:solidFill>
                  <a:schemeClr val="accent1"/>
                </a:solidFill>
              </a:rPr>
              <a:t>u</a:t>
            </a:r>
            <a:r>
              <a:rPr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307338"/>
            <a:ext cx="7599680" cy="4399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rámetros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referencia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 funcio</a:t>
            </a:r>
            <a:r>
              <a:rPr sz="2400" b="1" spc="-10" dirty="0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>
              <a:latin typeface="Times New Roman"/>
              <a:cs typeface="Times New Roman"/>
            </a:endParaRPr>
          </a:p>
          <a:p>
            <a:pPr marL="354965" marR="27241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los parámetros se pasan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 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Esto tiene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princ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dos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conve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ntes: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pu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den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modificar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pas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como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argum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ntos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50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pasa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como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arámetro una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estructura,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real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 un dup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 lo que se pierde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tiempo y memoria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104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</a:rPr>
              <a:t>Ap</a:t>
            </a:r>
            <a:r>
              <a:rPr sz="3600" spc="-20" dirty="0">
                <a:solidFill>
                  <a:schemeClr val="accent1"/>
                </a:solidFill>
              </a:rPr>
              <a:t>u</a:t>
            </a:r>
            <a:r>
              <a:rPr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8382" y="1349888"/>
            <a:ext cx="7518400" cy="456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780" marR="5080">
              <a:lnSpc>
                <a:spcPct val="101699"/>
              </a:lnSpc>
            </a:pP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puede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pas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puntero como argumento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una funció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pu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tero no se debe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tera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 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ro sí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 val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 al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nta: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843280" marR="3660775" indent="-571500">
              <a:lnSpc>
                <a:spcPct val="120000"/>
              </a:lnSpc>
            </a:pPr>
            <a:r>
              <a:rPr sz="2400" dirty="0">
                <a:latin typeface="Arial"/>
                <a:cs typeface="Arial"/>
              </a:rPr>
              <a:t>void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crementa</a:t>
            </a:r>
            <a:r>
              <a:rPr sz="2400" spc="10" dirty="0">
                <a:latin typeface="Arial"/>
                <a:cs typeface="Arial"/>
              </a:rPr>
              <a:t> (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*var) { (*va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)+</a:t>
            </a:r>
            <a:r>
              <a:rPr sz="2400" spc="5" dirty="0">
                <a:latin typeface="Arial"/>
                <a:cs typeface="Arial"/>
              </a:rPr>
              <a:t>+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mai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()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8432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1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8432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crementa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(&amp;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);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/*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 pasa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val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*/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105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</a:rPr>
              <a:t>Ap</a:t>
            </a:r>
            <a:r>
              <a:rPr sz="3600" spc="-20" dirty="0">
                <a:solidFill>
                  <a:schemeClr val="accent1"/>
                </a:solidFill>
              </a:rPr>
              <a:t>u</a:t>
            </a:r>
            <a:r>
              <a:rPr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0790" marR="20955" indent="-342265">
              <a:lnSpc>
                <a:spcPct val="100000"/>
              </a:lnSpc>
              <a:buFont typeface="Arial"/>
              <a:buChar char="•"/>
              <a:tabLst>
                <a:tab pos="1242060" algn="l"/>
              </a:tabLst>
            </a:pPr>
            <a:r>
              <a:rPr dirty="0"/>
              <a:t>En</a:t>
            </a:r>
            <a:r>
              <a:rPr spc="-10" dirty="0"/>
              <a:t> </a:t>
            </a:r>
            <a:r>
              <a:rPr dirty="0"/>
              <a:t>el ejemplo</a:t>
            </a:r>
            <a:r>
              <a:rPr spc="15" dirty="0"/>
              <a:t> </a:t>
            </a:r>
            <a:r>
              <a:rPr dirty="0"/>
              <a:t>anterio</a:t>
            </a:r>
            <a:r>
              <a:rPr spc="-135" dirty="0"/>
              <a:t>r</a:t>
            </a:r>
            <a:r>
              <a:rPr dirty="0"/>
              <a:t>, h</a:t>
            </a:r>
            <a:r>
              <a:rPr spc="-10" dirty="0"/>
              <a:t>a</a:t>
            </a:r>
            <a:r>
              <a:rPr dirty="0"/>
              <a:t>bía</a:t>
            </a:r>
            <a:r>
              <a:rPr spc="10" dirty="0"/>
              <a:t> </a:t>
            </a:r>
            <a:r>
              <a:rPr dirty="0"/>
              <a:t>que</a:t>
            </a:r>
            <a:r>
              <a:rPr spc="-10" dirty="0"/>
              <a:t> </a:t>
            </a:r>
            <a:r>
              <a:rPr dirty="0"/>
              <a:t>poner</a:t>
            </a:r>
            <a:r>
              <a:rPr spc="10" dirty="0"/>
              <a:t> </a:t>
            </a:r>
            <a:r>
              <a:rPr dirty="0"/>
              <a:t>paréntesis</a:t>
            </a:r>
            <a:r>
              <a:rPr spc="5" dirty="0"/>
              <a:t> </a:t>
            </a:r>
            <a:r>
              <a:rPr dirty="0"/>
              <a:t>en </a:t>
            </a:r>
            <a:r>
              <a:rPr b="1" dirty="0">
                <a:latin typeface="Arial"/>
                <a:cs typeface="Arial"/>
              </a:rPr>
              <a:t>(*</a:t>
            </a:r>
            <a:r>
              <a:rPr b="1" spc="-5" dirty="0">
                <a:latin typeface="Arial"/>
                <a:cs typeface="Arial"/>
              </a:rPr>
              <a:t>va</a:t>
            </a:r>
            <a:r>
              <a:rPr b="1" dirty="0">
                <a:latin typeface="Arial"/>
                <a:cs typeface="Arial"/>
              </a:rPr>
              <a:t>r)++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dirty="0"/>
              <a:t>porque</a:t>
            </a:r>
            <a:r>
              <a:rPr spc="5" dirty="0"/>
              <a:t> </a:t>
            </a:r>
            <a:r>
              <a:rPr dirty="0"/>
              <a:t>el</a:t>
            </a:r>
            <a:r>
              <a:rPr spc="5" dirty="0"/>
              <a:t> </a:t>
            </a:r>
            <a:r>
              <a:rPr dirty="0"/>
              <a:t>op</a:t>
            </a:r>
            <a:r>
              <a:rPr spc="-10" dirty="0"/>
              <a:t>e</a:t>
            </a:r>
            <a:r>
              <a:rPr dirty="0"/>
              <a:t>rador</a:t>
            </a:r>
            <a:r>
              <a:rPr spc="25" dirty="0"/>
              <a:t> </a:t>
            </a:r>
            <a:r>
              <a:rPr b="1" dirty="0">
                <a:latin typeface="Arial"/>
                <a:cs typeface="Arial"/>
              </a:rPr>
              <a:t>++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dirty="0"/>
              <a:t>tiene más precede</a:t>
            </a:r>
            <a:r>
              <a:rPr spc="-10" dirty="0"/>
              <a:t>n</a:t>
            </a:r>
            <a:r>
              <a:rPr dirty="0"/>
              <a:t>cia</a:t>
            </a:r>
            <a:r>
              <a:rPr spc="30" dirty="0"/>
              <a:t> </a:t>
            </a:r>
            <a:r>
              <a:rPr dirty="0"/>
              <a:t>que</a:t>
            </a:r>
            <a:r>
              <a:rPr spc="-10" dirty="0"/>
              <a:t> </a:t>
            </a:r>
            <a:r>
              <a:rPr dirty="0"/>
              <a:t>el</a:t>
            </a:r>
            <a:r>
              <a:rPr spc="10" dirty="0"/>
              <a:t> </a:t>
            </a:r>
            <a:r>
              <a:rPr dirty="0"/>
              <a:t>de</a:t>
            </a:r>
            <a:r>
              <a:rPr spc="5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rección</a:t>
            </a:r>
            <a:r>
              <a:rPr spc="45" dirty="0"/>
              <a:t> </a:t>
            </a:r>
            <a:r>
              <a:rPr dirty="0"/>
              <a:t>(el asterisco).</a:t>
            </a:r>
          </a:p>
          <a:p>
            <a:pPr marL="885825">
              <a:lnSpc>
                <a:spcPct val="100000"/>
              </a:lnSpc>
              <a:spcBef>
                <a:spcPts val="9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1240790" marR="5080" indent="-342265">
              <a:lnSpc>
                <a:spcPct val="100000"/>
              </a:lnSpc>
              <a:buFont typeface="Arial"/>
              <a:buChar char="•"/>
              <a:tabLst>
                <a:tab pos="1242060" algn="l"/>
              </a:tabLst>
            </a:pPr>
            <a:r>
              <a:rPr dirty="0"/>
              <a:t>E</a:t>
            </a:r>
            <a:r>
              <a:rPr spc="-10" dirty="0"/>
              <a:t>n</a:t>
            </a:r>
            <a:r>
              <a:rPr dirty="0"/>
              <a:t>tonces</a:t>
            </a:r>
            <a:r>
              <a:rPr spc="15" dirty="0"/>
              <a:t> </a:t>
            </a:r>
            <a:r>
              <a:rPr b="1" dirty="0">
                <a:latin typeface="Arial"/>
                <a:cs typeface="Arial"/>
              </a:rPr>
              <a:t>*</a:t>
            </a:r>
            <a:r>
              <a:rPr b="1" spc="-5" dirty="0">
                <a:latin typeface="Arial"/>
                <a:cs typeface="Arial"/>
              </a:rPr>
              <a:t>va</a:t>
            </a:r>
            <a:r>
              <a:rPr b="1" dirty="0">
                <a:latin typeface="Arial"/>
                <a:cs typeface="Arial"/>
              </a:rPr>
              <a:t>r++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dirty="0"/>
              <a:t>sería</a:t>
            </a:r>
            <a:r>
              <a:rPr spc="-10" dirty="0"/>
              <a:t> </a:t>
            </a:r>
            <a:r>
              <a:rPr dirty="0"/>
              <a:t>como escribir</a:t>
            </a:r>
            <a:r>
              <a:rPr spc="20" dirty="0"/>
              <a:t> </a:t>
            </a:r>
            <a:r>
              <a:rPr b="1" dirty="0">
                <a:latin typeface="Arial"/>
                <a:cs typeface="Arial"/>
              </a:rPr>
              <a:t>*(</a:t>
            </a:r>
            <a:r>
              <a:rPr b="1" spc="-5" dirty="0">
                <a:latin typeface="Arial"/>
                <a:cs typeface="Arial"/>
              </a:rPr>
              <a:t>va</a:t>
            </a:r>
            <a:r>
              <a:rPr b="1" dirty="0">
                <a:latin typeface="Arial"/>
                <a:cs typeface="Arial"/>
              </a:rPr>
              <a:t>r++)</a:t>
            </a:r>
            <a:r>
              <a:rPr dirty="0"/>
              <a:t>,</a:t>
            </a:r>
            <a:r>
              <a:rPr spc="-15" dirty="0"/>
              <a:t> </a:t>
            </a:r>
            <a:r>
              <a:rPr dirty="0"/>
              <a:t>que</a:t>
            </a:r>
            <a:r>
              <a:rPr spc="5" dirty="0"/>
              <a:t> </a:t>
            </a:r>
            <a:r>
              <a:rPr dirty="0"/>
              <a:t>no sería</a:t>
            </a:r>
            <a:r>
              <a:rPr spc="-10" dirty="0"/>
              <a:t> </a:t>
            </a:r>
            <a:r>
              <a:rPr dirty="0"/>
              <a:t>lo</a:t>
            </a:r>
            <a:r>
              <a:rPr spc="-10" dirty="0"/>
              <a:t> </a:t>
            </a:r>
            <a:r>
              <a:rPr dirty="0"/>
              <a:t>que</a:t>
            </a:r>
            <a:r>
              <a:rPr spc="10" dirty="0"/>
              <a:t> </a:t>
            </a:r>
            <a:r>
              <a:rPr dirty="0"/>
              <a:t>qu</a:t>
            </a:r>
            <a:r>
              <a:rPr spc="-10" dirty="0"/>
              <a:t>e</a:t>
            </a:r>
            <a:r>
              <a:rPr dirty="0"/>
              <a:t>remos.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106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</a:rPr>
              <a:t>Ap</a:t>
            </a:r>
            <a:r>
              <a:rPr sz="3600" spc="-20" dirty="0">
                <a:solidFill>
                  <a:schemeClr val="accent1"/>
                </a:solidFill>
              </a:rPr>
              <a:t>u</a:t>
            </a:r>
            <a:r>
              <a:rPr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270761"/>
            <a:ext cx="7499984" cy="511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Arit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ética 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 punteros</a:t>
            </a: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354965" marR="136525">
              <a:lnSpc>
                <a:spcPct val="90000"/>
              </a:lnSpc>
            </a:pP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leng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aje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 permite sumar o restar 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ntida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es 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teras al 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ntero, para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recc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ón 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ferente, 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nsi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eremos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tero a enteros:</a:t>
            </a:r>
          </a:p>
          <a:p>
            <a:pPr marR="895985" algn="ctr">
              <a:lnSpc>
                <a:spcPts val="2590"/>
              </a:lnSpc>
            </a:pP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int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*ptr;</a:t>
            </a: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ptr</a:t>
            </a:r>
            <a:r>
              <a:rPr sz="2400" b="1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tará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rta 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recc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ón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memoria:</a:t>
            </a: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354965" marR="5080">
              <a:lnSpc>
                <a:spcPct val="90000"/>
              </a:lnSpc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ro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ambién tendrán sentido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presio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ptr+1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ptr+2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presión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ptr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+</a:t>
            </a:r>
            <a:r>
              <a:rPr sz="2400" i="1" dirty="0">
                <a:solidFill>
                  <a:schemeClr val="accent1"/>
                </a:solidFill>
                <a:latin typeface="Arial"/>
                <a:cs typeface="Arial"/>
              </a:rPr>
              <a:t>k</a:t>
            </a:r>
            <a:r>
              <a:rPr sz="2400" b="1" i="1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 un puntero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 a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recc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ón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ptr</a:t>
            </a:r>
            <a:r>
              <a:rPr sz="2400" b="1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sumá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le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i="1" dirty="0">
                <a:solidFill>
                  <a:schemeClr val="accent1"/>
                </a:solidFill>
                <a:latin typeface="Arial"/>
                <a:cs typeface="Arial"/>
              </a:rPr>
              <a:t>k</a:t>
            </a:r>
            <a:r>
              <a:rPr sz="2400" b="1" i="1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el espac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ocup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 un elemento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 tipo al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 ap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nta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este caso un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in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):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107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</a:rPr>
              <a:t>Ap</a:t>
            </a:r>
            <a:r>
              <a:rPr sz="3600" spc="-20" dirty="0">
                <a:solidFill>
                  <a:schemeClr val="accent1"/>
                </a:solidFill>
              </a:rPr>
              <a:t>u</a:t>
            </a:r>
            <a:r>
              <a:rPr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307338"/>
            <a:ext cx="653669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/* 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unos 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ementos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 10 al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20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*/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7461" y="2185161"/>
            <a:ext cx="2110105" cy="125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t*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pt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 [100];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8142" y="2185161"/>
            <a:ext cx="3111500" cy="125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/* el pu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tero */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/* el vector */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/* variab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contadora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*/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7461" y="3502152"/>
            <a:ext cx="6884034" cy="118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  <a:tabLst>
                <a:tab pos="2413000" algn="l"/>
              </a:tabLst>
            </a:pPr>
            <a:r>
              <a:rPr sz="2400" dirty="0">
                <a:latin typeface="Arial"/>
                <a:cs typeface="Arial"/>
              </a:rPr>
              <a:t>ptr = </a:t>
            </a:r>
            <a:r>
              <a:rPr sz="2400" spc="-10" dirty="0">
                <a:latin typeface="Arial"/>
                <a:cs typeface="Arial"/>
              </a:rPr>
              <a:t>&amp;</a:t>
            </a:r>
            <a:r>
              <a:rPr sz="2400" dirty="0">
                <a:latin typeface="Arial"/>
                <a:cs typeface="Arial"/>
              </a:rPr>
              <a:t>vector</a:t>
            </a:r>
            <a:r>
              <a:rPr sz="2400" spc="5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0];	/* ptr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nta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inic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 vector */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413000" algn="l"/>
              </a:tabLst>
            </a:pPr>
            <a:r>
              <a:rPr sz="2400" dirty="0">
                <a:latin typeface="Arial"/>
                <a:cs typeface="Arial"/>
              </a:rPr>
              <a:t>ptr+=10;	/*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ptr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vector[10]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*/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for (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i=0; i&lt;=10; i++ )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8961" y="4745990"/>
            <a:ext cx="110172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*ptr = </a:t>
            </a:r>
            <a:r>
              <a:rPr sz="2400" spc="-1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8961" y="5551017"/>
            <a:ext cx="82359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pt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++;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8142" y="4745990"/>
            <a:ext cx="4671060" cy="118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 marR="382905" indent="-169545">
              <a:lnSpc>
                <a:spcPct val="100000"/>
              </a:lnSpc>
              <a:tabLst>
                <a:tab pos="1536700" algn="l"/>
              </a:tabLst>
            </a:pPr>
            <a:r>
              <a:rPr sz="2400" dirty="0">
                <a:latin typeface="Arial"/>
                <a:cs typeface="Arial"/>
              </a:rPr>
              <a:t>/* as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gna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 a la pos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memoria	a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untada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 "pt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"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*/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/* ptr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pasa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sigu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ente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emento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*/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5186" y="5989929"/>
            <a:ext cx="1276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108</a:t>
            </a:fld>
            <a:endParaRPr lang="es-MX"/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15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</a:rPr>
              <a:t>Ap</a:t>
            </a:r>
            <a:r>
              <a:rPr sz="3600" spc="-20" dirty="0">
                <a:solidFill>
                  <a:schemeClr val="accent1"/>
                </a:solidFill>
              </a:rPr>
              <a:t>u</a:t>
            </a:r>
            <a:r>
              <a:rPr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307338"/>
            <a:ext cx="3792854" cy="1433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Pu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teros</a:t>
            </a:r>
            <a:r>
              <a:rPr sz="2400" b="1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y</a:t>
            </a:r>
            <a:r>
              <a:rPr sz="2400" b="1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ve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tores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Si 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ptr</a:t>
            </a:r>
            <a:r>
              <a:rPr sz="2000" b="1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 puntero,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pre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ión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tabLst>
                <a:tab pos="1841500" algn="l"/>
              </a:tabLst>
            </a:pPr>
            <a:r>
              <a:rPr sz="2000" b="1" dirty="0">
                <a:latin typeface="Arial"/>
                <a:cs typeface="Arial"/>
              </a:rPr>
              <a:t>ptr[k]	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equi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alente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67196" y="2405126"/>
            <a:ext cx="92392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*(ptr</a:t>
            </a:r>
            <a:r>
              <a:rPr sz="2000" b="1" spc="5" dirty="0">
                <a:latin typeface="Arial"/>
                <a:cs typeface="Arial"/>
              </a:rPr>
              <a:t>+</a:t>
            </a:r>
            <a:r>
              <a:rPr sz="2000" b="1" spc="-15" dirty="0">
                <a:latin typeface="Arial"/>
                <a:cs typeface="Arial"/>
              </a:rPr>
              <a:t>k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7461" y="3075940"/>
            <a:ext cx="7089140" cy="275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 que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pue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trabajar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puntero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tratara 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int*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ptr;</a:t>
            </a:r>
            <a:endParaRPr sz="2000">
              <a:latin typeface="Arial"/>
              <a:cs typeface="Arial"/>
            </a:endParaRPr>
          </a:p>
          <a:p>
            <a:pPr marL="584200" marR="4557395">
              <a:lnSpc>
                <a:spcPct val="120000"/>
              </a:lnSpc>
            </a:pPr>
            <a:r>
              <a:rPr sz="2000" dirty="0">
                <a:latin typeface="Arial"/>
                <a:cs typeface="Arial"/>
              </a:rPr>
              <a:t>int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[100]; ptr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tor[10];</a:t>
            </a:r>
            <a:endParaRPr sz="20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i=0;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i&lt;</a:t>
            </a:r>
            <a:r>
              <a:rPr sz="2000" spc="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10;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i++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569085">
              <a:lnSpc>
                <a:spcPct val="100000"/>
              </a:lnSpc>
              <a:spcBef>
                <a:spcPts val="480"/>
              </a:spcBef>
              <a:tabLst>
                <a:tab pos="2697480" algn="l"/>
              </a:tabLst>
            </a:pPr>
            <a:r>
              <a:rPr sz="2000" dirty="0">
                <a:latin typeface="Arial"/>
                <a:cs typeface="Arial"/>
              </a:rPr>
              <a:t>ptr[i]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1;	/*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equivalente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*(ptr+i)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109</a:t>
            </a:fld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</a:rPr>
              <a:t>Ap</a:t>
            </a:r>
            <a:r>
              <a:rPr sz="3600" spc="-20" dirty="0">
                <a:solidFill>
                  <a:schemeClr val="accent1"/>
                </a:solidFill>
              </a:rPr>
              <a:t>u</a:t>
            </a:r>
            <a:r>
              <a:rPr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94612" y="380491"/>
            <a:ext cx="7689850" cy="590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"/>
              </a:spcBef>
            </a:pPr>
            <a:endParaRPr lang="es-MX" sz="3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354965" marR="165100" indent="-342265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De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es</a:t>
            </a:r>
            <a:r>
              <a:rPr sz="28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v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es</a:t>
            </a:r>
            <a:r>
              <a:rPr sz="28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fu</a:t>
            </a:r>
            <a:r>
              <a:rPr sz="2800" spc="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es</a:t>
            </a:r>
            <a:r>
              <a:rPr sz="28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on v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es en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do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o. En o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, l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mb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tas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ri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 fu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es se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pu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den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li</a:t>
            </a:r>
            <a:r>
              <a:rPr sz="2800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ar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ua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qu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era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las fu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te a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o.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750" dirty="0">
              <a:latin typeface="Times New Roman"/>
              <a:cs typeface="Times New Roman"/>
            </a:endParaRPr>
          </a:p>
          <a:p>
            <a:pPr marL="354965" marR="64769" indent="-342265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El re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to del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ar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hi</a:t>
            </a:r>
            <a:r>
              <a:rPr sz="280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o 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lu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e 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ef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ni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io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es</a:t>
            </a:r>
            <a:r>
              <a:rPr sz="28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s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fu</a:t>
            </a:r>
            <a:r>
              <a:rPr sz="2800" spc="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es</a:t>
            </a:r>
            <a:r>
              <a:rPr sz="28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u cu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. De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tro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o 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ón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e pu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fi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ir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v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ri</a:t>
            </a:r>
            <a:r>
              <a:rPr sz="2800" spc="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q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e 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on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 la </a:t>
            </a:r>
            <a:r>
              <a:rPr sz="2800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ón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 q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e 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ó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o 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e en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ó</a:t>
            </a:r>
            <a:r>
              <a:rPr sz="2800" spc="-5" dirty="0">
                <a:latin typeface="Arial"/>
                <a:cs typeface="Arial"/>
              </a:rPr>
              <a:t>di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-5" dirty="0">
                <a:latin typeface="Arial"/>
                <a:cs typeface="Arial"/>
              </a:rPr>
              <a:t>o 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 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a f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ión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e 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e está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j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ut</a:t>
            </a:r>
            <a:r>
              <a:rPr sz="2800" spc="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11</a:t>
            </a:fld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9" name="object 2"/>
          <p:cNvSpPr txBox="1">
            <a:spLocks/>
          </p:cNvSpPr>
          <p:nvPr/>
        </p:nvSpPr>
        <p:spPr>
          <a:xfrm>
            <a:off x="1524000" y="381000"/>
            <a:ext cx="7162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spc="-5"/>
              <a:t>Ejemplo</a:t>
            </a:r>
            <a:r>
              <a:rPr lang="es-MX" sz="4000" spc="5"/>
              <a:t> </a:t>
            </a:r>
            <a:r>
              <a:rPr lang="es-MX" sz="4000" spc="-5"/>
              <a:t>de programa</a:t>
            </a:r>
            <a:r>
              <a:rPr lang="es-MX" sz="4000" spc="25"/>
              <a:t> </a:t>
            </a:r>
            <a:r>
              <a:rPr lang="es-MX" sz="4000" spc="-5"/>
              <a:t>en</a:t>
            </a:r>
            <a:r>
              <a:rPr lang="es-MX" sz="4000" spc="10"/>
              <a:t> </a:t>
            </a:r>
            <a:r>
              <a:rPr lang="es-MX" sz="4000" spc="-5"/>
              <a:t>C</a:t>
            </a:r>
            <a:endParaRPr lang="es-MX" sz="4000" spc="-5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307338"/>
            <a:ext cx="7198359" cy="3887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en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puntero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constante.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 nombre de un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 se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util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como un pu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tero, al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aritmé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ica</a:t>
            </a:r>
            <a:r>
              <a:rPr sz="2400" spc="-10" dirty="0">
                <a:latin typeface="Arial"/>
                <a:cs typeface="Arial"/>
              </a:rPr>
              <a:t> d</a:t>
            </a:r>
            <a:r>
              <a:rPr sz="2400" dirty="0">
                <a:latin typeface="Arial"/>
                <a:cs typeface="Arial"/>
              </a:rPr>
              <a:t>e 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nteros (sal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terar</a:t>
            </a:r>
            <a:r>
              <a:rPr sz="2400" spc="5" dirty="0">
                <a:latin typeface="Arial"/>
                <a:cs typeface="Arial"/>
              </a:rPr>
              <a:t>)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0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ptr =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ve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tor;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es equ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val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0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ptr =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&amp;</a:t>
            </a:r>
            <a:r>
              <a:rPr sz="2400" b="1" spc="-10" dirty="0">
                <a:latin typeface="Arial"/>
                <a:cs typeface="Arial"/>
              </a:rPr>
              <a:t>v</a:t>
            </a:r>
            <a:r>
              <a:rPr sz="2400" b="1" dirty="0">
                <a:latin typeface="Arial"/>
                <a:cs typeface="Arial"/>
              </a:rPr>
              <a:t>ector[0];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110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</a:rPr>
              <a:t>Ap</a:t>
            </a:r>
            <a:r>
              <a:rPr sz="3600" spc="-20" dirty="0">
                <a:solidFill>
                  <a:schemeClr val="accent1"/>
                </a:solidFill>
              </a:rPr>
              <a:t>u</a:t>
            </a:r>
            <a:r>
              <a:rPr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239773"/>
            <a:ext cx="7526655" cy="492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Paso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ve</a:t>
            </a:r>
            <a:r>
              <a:rPr sz="2200" b="1" dirty="0">
                <a:latin typeface="Arial"/>
                <a:cs typeface="Arial"/>
              </a:rPr>
              <a:t>c</a:t>
            </a:r>
            <a:r>
              <a:rPr sz="2200" b="1" spc="-5" dirty="0">
                <a:latin typeface="Arial"/>
                <a:cs typeface="Arial"/>
              </a:rPr>
              <a:t>tores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</a:t>
            </a:r>
            <a:r>
              <a:rPr sz="2200" b="1" dirty="0">
                <a:latin typeface="Arial"/>
                <a:cs typeface="Arial"/>
              </a:rPr>
              <a:t>m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pará</a:t>
            </a:r>
            <a:r>
              <a:rPr sz="2200" b="1" dirty="0">
                <a:latin typeface="Arial"/>
                <a:cs typeface="Arial"/>
              </a:rPr>
              <a:t>m</a:t>
            </a:r>
            <a:r>
              <a:rPr sz="2200" b="1" spc="-5" dirty="0">
                <a:latin typeface="Arial"/>
                <a:cs typeface="Arial"/>
              </a:rPr>
              <a:t>etros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 funciones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50">
              <a:latin typeface="Times New Roman"/>
              <a:cs typeface="Times New Roman"/>
            </a:endParaRPr>
          </a:p>
          <a:p>
            <a:pPr marL="354965" marR="1037590" indent="-3429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void ini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ia_vecto</a:t>
            </a:r>
            <a:r>
              <a:rPr sz="2200" spc="5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n_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lem,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int*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vecto</a:t>
            </a:r>
            <a:r>
              <a:rPr sz="2200" spc="-125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valor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)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 int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i;</a:t>
            </a:r>
            <a:endParaRPr sz="2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for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 i=0;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&lt;</a:t>
            </a:r>
            <a:r>
              <a:rPr sz="2200" spc="-5" dirty="0">
                <a:latin typeface="Arial"/>
                <a:cs typeface="Arial"/>
              </a:rPr>
              <a:t>n_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lem;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i++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*(</a:t>
            </a:r>
            <a:r>
              <a:rPr sz="2200" spc="-1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tor++)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=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valor;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/* operador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po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2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-incremento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*/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main()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int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eje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plo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[300];</a:t>
            </a:r>
            <a:endParaRPr sz="2200">
              <a:latin typeface="Arial"/>
              <a:cs typeface="Arial"/>
            </a:endParaRPr>
          </a:p>
          <a:p>
            <a:pPr marL="354965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int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otr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_vector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[100];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/* pasa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re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ón del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vector</a:t>
            </a:r>
            <a:endParaRPr sz="2200">
              <a:latin typeface="Arial"/>
              <a:cs typeface="Arial"/>
            </a:endParaRPr>
          </a:p>
          <a:p>
            <a:pPr marL="3144520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ejemplo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*/</a:t>
            </a:r>
            <a:endParaRPr sz="2200">
              <a:latin typeface="Arial"/>
              <a:cs typeface="Arial"/>
            </a:endParaRPr>
          </a:p>
          <a:p>
            <a:pPr marL="400685">
              <a:lnSpc>
                <a:spcPct val="100000"/>
              </a:lnSpc>
              <a:tabLst>
                <a:tab pos="2903855" algn="l"/>
              </a:tabLst>
            </a:pPr>
            <a:r>
              <a:rPr sz="2200" spc="-5" dirty="0">
                <a:latin typeface="Arial"/>
                <a:cs typeface="Arial"/>
              </a:rPr>
              <a:t>ini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ia_vector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30</a:t>
            </a:r>
            <a:r>
              <a:rPr sz="2200" dirty="0">
                <a:latin typeface="Arial"/>
                <a:cs typeface="Arial"/>
              </a:rPr>
              <a:t>0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ejemplo,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10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);</a:t>
            </a:r>
            <a:endParaRPr sz="2200">
              <a:latin typeface="Arial"/>
              <a:cs typeface="Arial"/>
            </a:endParaRPr>
          </a:p>
          <a:p>
            <a:pPr marL="433070" marR="2072005" indent="-7810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/* re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lena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los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elem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.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150 al 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spc="-5" dirty="0">
                <a:latin typeface="Arial"/>
                <a:cs typeface="Arial"/>
              </a:rPr>
              <a:t>99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*/ ini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ia_vector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( 5</a:t>
            </a:r>
            <a:r>
              <a:rPr sz="2200" dirty="0">
                <a:latin typeface="Arial"/>
                <a:cs typeface="Arial"/>
              </a:rPr>
              <a:t>0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otr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_vector+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spc="-5" dirty="0">
                <a:latin typeface="Arial"/>
                <a:cs typeface="Arial"/>
              </a:rPr>
              <a:t>50,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20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);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111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</a:rPr>
              <a:t>Ap</a:t>
            </a:r>
            <a:r>
              <a:rPr sz="3600" spc="-20" dirty="0">
                <a:solidFill>
                  <a:schemeClr val="accent1"/>
                </a:solidFill>
              </a:rPr>
              <a:t>u</a:t>
            </a:r>
            <a:r>
              <a:rPr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Ap</a:t>
            </a:r>
            <a:r>
              <a:rPr sz="4000" spc="-20" dirty="0">
                <a:solidFill>
                  <a:schemeClr val="accent1"/>
                </a:solidFill>
              </a:rPr>
              <a:t>u</a:t>
            </a:r>
            <a:r>
              <a:rPr sz="4000" spc="-5" dirty="0">
                <a:solidFill>
                  <a:schemeClr val="accent1"/>
                </a:solidFill>
              </a:rPr>
              <a:t>ntadores</a:t>
            </a:r>
            <a:r>
              <a:rPr sz="4000" spc="6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-</a:t>
            </a:r>
            <a:r>
              <a:rPr sz="4000" spc="5" dirty="0"/>
              <a:t> </a:t>
            </a:r>
            <a:r>
              <a:rPr sz="4000" spc="-5" dirty="0"/>
              <a:t>Ejemplo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246885"/>
            <a:ext cx="4848225" cy="519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#include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&lt;s</a:t>
            </a:r>
            <a:r>
              <a:rPr sz="2000" dirty="0">
                <a:latin typeface="Arial"/>
                <a:cs typeface="Arial"/>
              </a:rPr>
              <a:t>tdio.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long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tr(char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*st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oid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(){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d[</a:t>
            </a:r>
            <a:r>
              <a:rPr sz="2000" spc="-10" dirty="0">
                <a:latin typeface="Arial"/>
                <a:cs typeface="Arial"/>
              </a:rPr>
              <a:t>]</a:t>
            </a:r>
            <a:r>
              <a:rPr sz="2000" dirty="0">
                <a:latin typeface="Arial"/>
                <a:cs typeface="Arial"/>
              </a:rPr>
              <a:t>="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ola";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print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("la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longitud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%d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\</a:t>
            </a:r>
            <a:r>
              <a:rPr sz="2000" dirty="0">
                <a:latin typeface="Arial"/>
                <a:cs typeface="Arial"/>
              </a:rPr>
              <a:t>n",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long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tr(ca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)</a:t>
            </a:r>
            <a:r>
              <a:rPr sz="200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82550" marR="2525395" indent="-704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longstr(char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*</a:t>
            </a:r>
            <a:r>
              <a:rPr sz="2000" dirty="0">
                <a:latin typeface="Arial"/>
                <a:cs typeface="Arial"/>
              </a:rPr>
              <a:t>str){ int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i=0; while(*st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!</a:t>
            </a:r>
            <a:r>
              <a:rPr sz="2000" spc="-10" dirty="0">
                <a:latin typeface="Arial"/>
                <a:cs typeface="Arial"/>
              </a:rPr>
              <a:t>=</a:t>
            </a:r>
            <a:r>
              <a:rPr sz="2000" spc="-5" dirty="0">
                <a:latin typeface="Arial"/>
                <a:cs typeface="Arial"/>
              </a:rPr>
              <a:t>'</a:t>
            </a:r>
            <a:r>
              <a:rPr sz="2000" spc="-10" dirty="0">
                <a:latin typeface="Arial"/>
                <a:cs typeface="Arial"/>
              </a:rPr>
              <a:t>\</a:t>
            </a:r>
            <a:r>
              <a:rPr sz="2000" dirty="0">
                <a:latin typeface="Arial"/>
                <a:cs typeface="Arial"/>
              </a:rPr>
              <a:t>0'){</a:t>
            </a:r>
            <a:endParaRPr sz="2000">
              <a:latin typeface="Arial"/>
              <a:cs typeface="Arial"/>
            </a:endParaRPr>
          </a:p>
          <a:p>
            <a:pPr marL="640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i+</a:t>
            </a:r>
            <a:r>
              <a:rPr sz="2000" spc="5" dirty="0">
                <a:latin typeface="Arial"/>
                <a:cs typeface="Arial"/>
              </a:rPr>
              <a:t>+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640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st</a:t>
            </a:r>
            <a:r>
              <a:rPr sz="2000" spc="5" dirty="0">
                <a:latin typeface="Arial"/>
                <a:cs typeface="Arial"/>
              </a:rPr>
              <a:t>r++;</a:t>
            </a:r>
            <a:endParaRPr sz="2000">
              <a:latin typeface="Arial"/>
              <a:cs typeface="Arial"/>
            </a:endParaRPr>
          </a:p>
          <a:p>
            <a:pPr marL="36131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return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112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Ap</a:t>
            </a:r>
            <a:r>
              <a:rPr sz="4000" spc="-20" dirty="0">
                <a:solidFill>
                  <a:schemeClr val="accent1"/>
                </a:solidFill>
              </a:rPr>
              <a:t>u</a:t>
            </a:r>
            <a:r>
              <a:rPr sz="4000" spc="-5" dirty="0">
                <a:solidFill>
                  <a:schemeClr val="accent1"/>
                </a:solidFill>
              </a:rPr>
              <a:t>ntadores</a:t>
            </a:r>
            <a:r>
              <a:rPr sz="4000" spc="6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-</a:t>
            </a:r>
            <a:r>
              <a:rPr sz="4000" spc="5" dirty="0"/>
              <a:t> </a:t>
            </a:r>
            <a:r>
              <a:rPr sz="4000" spc="-5" dirty="0"/>
              <a:t>Ejemplo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846"/>
            <a:ext cx="6605270" cy="543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#include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&lt;s</a:t>
            </a:r>
            <a:r>
              <a:rPr sz="2000" dirty="0">
                <a:latin typeface="Arial"/>
                <a:cs typeface="Arial"/>
              </a:rPr>
              <a:t>tdio.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void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mbiar</a:t>
            </a:r>
            <a:r>
              <a:rPr sz="2000" spc="1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int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*x,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*y);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oid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(){</a:t>
            </a:r>
            <a:endParaRPr sz="2000">
              <a:latin typeface="Arial"/>
              <a:cs typeface="Arial"/>
            </a:endParaRPr>
          </a:p>
          <a:p>
            <a:pPr marL="152400" marR="4540885">
              <a:lnSpc>
                <a:spcPct val="120000"/>
              </a:lnSpc>
            </a:pPr>
            <a:r>
              <a:rPr sz="2000" dirty="0">
                <a:latin typeface="Arial"/>
                <a:cs typeface="Arial"/>
              </a:rPr>
              <a:t>int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10,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20; 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mbiar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&amp;a,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&amp;b);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print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("El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%d,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alor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%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\</a:t>
            </a:r>
            <a:r>
              <a:rPr sz="2000" dirty="0">
                <a:latin typeface="Arial"/>
                <a:cs typeface="Arial"/>
              </a:rPr>
              <a:t>n",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152400" marR="3623310" indent="-140335">
              <a:lnSpc>
                <a:spcPct val="120000"/>
              </a:lnSpc>
            </a:pPr>
            <a:r>
              <a:rPr sz="2000" dirty="0">
                <a:latin typeface="Arial"/>
                <a:cs typeface="Arial"/>
              </a:rPr>
              <a:t>void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mbiar</a:t>
            </a:r>
            <a:r>
              <a:rPr sz="2000" spc="1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int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*x,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*y){ int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tem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R="4727575"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te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*x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*y;</a:t>
            </a:r>
            <a:endParaRPr sz="2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*y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temp;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113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Ap</a:t>
            </a:r>
            <a:r>
              <a:rPr sz="4000" spc="-20" dirty="0">
                <a:solidFill>
                  <a:schemeClr val="accent1"/>
                </a:solidFill>
              </a:rPr>
              <a:t>u</a:t>
            </a:r>
            <a:r>
              <a:rPr sz="4000" spc="-5" dirty="0">
                <a:solidFill>
                  <a:schemeClr val="accent1"/>
                </a:solidFill>
              </a:rPr>
              <a:t>ntador</a:t>
            </a:r>
            <a:r>
              <a:rPr sz="4000" spc="4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a </a:t>
            </a:r>
            <a:r>
              <a:rPr sz="4000" spc="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p</a:t>
            </a:r>
            <a:r>
              <a:rPr sz="4000" spc="-15" dirty="0">
                <a:solidFill>
                  <a:schemeClr val="accent1"/>
                </a:solidFill>
              </a:rPr>
              <a:t>u</a:t>
            </a:r>
            <a:r>
              <a:rPr sz="4000" spc="-5" dirty="0">
                <a:solidFill>
                  <a:schemeClr val="accent1"/>
                </a:solidFill>
              </a:rPr>
              <a:t>ntador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257553"/>
            <a:ext cx="6670040" cy="4751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Los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punte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os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pueden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apuntar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ros pun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eros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20509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#</a:t>
            </a:r>
            <a:r>
              <a:rPr sz="1400" dirty="0">
                <a:latin typeface="Arial"/>
                <a:cs typeface="Arial"/>
              </a:rPr>
              <a:t>include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&lt;</a:t>
            </a:r>
            <a:r>
              <a:rPr sz="1400" dirty="0">
                <a:latin typeface="Arial"/>
                <a:cs typeface="Arial"/>
              </a:rPr>
              <a:t>stdio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spc="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&gt;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oid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(){</a:t>
            </a:r>
            <a:endParaRPr sz="1400">
              <a:latin typeface="Arial"/>
              <a:cs typeface="Arial"/>
            </a:endParaRPr>
          </a:p>
          <a:p>
            <a:pPr marL="12700" marR="4643120">
              <a:lnSpc>
                <a:spcPts val="3360"/>
              </a:lnSpc>
              <a:spcBef>
                <a:spcPts val="390"/>
              </a:spcBef>
            </a:pPr>
            <a:r>
              <a:rPr sz="1400" dirty="0">
                <a:latin typeface="Arial"/>
                <a:cs typeface="Arial"/>
              </a:rPr>
              <a:t>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*ptr1,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**ptr2,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***ptr3; x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10;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290"/>
              </a:lnSpc>
            </a:pPr>
            <a:r>
              <a:rPr sz="1400" dirty="0">
                <a:latin typeface="Arial"/>
                <a:cs typeface="Arial"/>
              </a:rPr>
              <a:t>ptr1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&amp;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566674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ptr2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&amp;ptr1; ptr3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&amp;ptr2;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454850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print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("x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%d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\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"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); pri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("x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\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"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*</a:t>
            </a:r>
            <a:r>
              <a:rPr sz="1400" dirty="0">
                <a:latin typeface="Arial"/>
                <a:cs typeface="Arial"/>
              </a:rPr>
              <a:t>ptr1); print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("x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%d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\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"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**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r2); print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("x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%d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\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"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***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r3);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print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("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alor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 es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%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dirección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%p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\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",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&amp;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print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("El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alor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ptr1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%p,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apunta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%d,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dirección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%p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\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",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ptr1,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*ptr1,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&amp;ptr1); print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("El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alor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ptr2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%p,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apunta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%p,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dirección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%p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\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",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ptr2,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*ptr2,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&amp;ptr2); pri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("El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alor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ptr3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%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</a:t>
            </a:r>
            <a:r>
              <a:rPr sz="1400" spc="-10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nta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%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cción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%p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\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",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ptr3,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*ptr3,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&amp;ptr3);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114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Ejer</a:t>
            </a:r>
            <a:r>
              <a:rPr sz="4000" spc="0" dirty="0">
                <a:solidFill>
                  <a:schemeClr val="accent1"/>
                </a:solidFill>
              </a:rPr>
              <a:t>c</a:t>
            </a:r>
            <a:r>
              <a:rPr sz="4000" spc="-5" dirty="0">
                <a:solidFill>
                  <a:schemeClr val="accent1"/>
                </a:solidFill>
              </a:rPr>
              <a:t>ic</a:t>
            </a:r>
            <a:r>
              <a:rPr sz="4000" dirty="0">
                <a:solidFill>
                  <a:schemeClr val="accent1"/>
                </a:solidFill>
              </a:rPr>
              <a:t>i</a:t>
            </a:r>
            <a:r>
              <a:rPr sz="4000" spc="-5" dirty="0">
                <a:solidFill>
                  <a:schemeClr val="accent1"/>
                </a:solidFill>
              </a:rPr>
              <a:t>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94612" y="1311401"/>
                <a:ext cx="7597140" cy="341119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527685" marR="5080" indent="-514984">
                  <a:lnSpc>
                    <a:spcPts val="2810"/>
                  </a:lnSpc>
                  <a:buAutoNum type="arabicPeriod"/>
                  <a:tabLst>
                    <a:tab pos="528320" algn="l"/>
                  </a:tabLst>
                </a:pPr>
                <a:r>
                  <a:rPr sz="2600" dirty="0">
                    <a:latin typeface="Arial"/>
                    <a:cs typeface="Arial"/>
                  </a:rPr>
                  <a:t>Cre</a:t>
                </a:r>
                <a:r>
                  <a:rPr sz="2600" spc="5" dirty="0">
                    <a:latin typeface="Arial"/>
                    <a:cs typeface="Arial"/>
                  </a:rPr>
                  <a:t>a</a:t>
                </a:r>
                <a:r>
                  <a:rPr sz="2600" dirty="0">
                    <a:latin typeface="Arial"/>
                    <a:cs typeface="Arial"/>
                  </a:rPr>
                  <a:t>r</a:t>
                </a:r>
                <a:r>
                  <a:rPr sz="2600" spc="-20" dirty="0">
                    <a:latin typeface="Arial"/>
                    <a:cs typeface="Arial"/>
                  </a:rPr>
                  <a:t> </a:t>
                </a:r>
                <a:r>
                  <a:rPr sz="2600" dirty="0">
                    <a:latin typeface="Arial"/>
                    <a:cs typeface="Arial"/>
                  </a:rPr>
                  <a:t>u</a:t>
                </a:r>
                <a:r>
                  <a:rPr sz="2600" spc="5" dirty="0">
                    <a:latin typeface="Arial"/>
                    <a:cs typeface="Arial"/>
                  </a:rPr>
                  <a:t>n</a:t>
                </a:r>
                <a:r>
                  <a:rPr sz="2600" dirty="0">
                    <a:latin typeface="Arial"/>
                    <a:cs typeface="Arial"/>
                  </a:rPr>
                  <a:t>a </a:t>
                </a:r>
                <a:r>
                  <a:rPr sz="2600" dirty="0" err="1">
                    <a:latin typeface="Arial"/>
                    <a:cs typeface="Arial"/>
                  </a:rPr>
                  <a:t>fun</a:t>
                </a:r>
                <a:r>
                  <a:rPr sz="2600" spc="5" dirty="0" err="1">
                    <a:latin typeface="Arial"/>
                    <a:cs typeface="Arial"/>
                  </a:rPr>
                  <a:t>c</a:t>
                </a:r>
                <a:r>
                  <a:rPr sz="2600" dirty="0" err="1">
                    <a:latin typeface="Arial"/>
                    <a:cs typeface="Arial"/>
                  </a:rPr>
                  <a:t>ión</a:t>
                </a:r>
                <a:r>
                  <a:rPr sz="2600" spc="-1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s-419" sz="2400" i="1" spc="-1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Arial"/>
                      </a:rPr>
                      <m:t>𝑐h𝑎𝑟</m:t>
                    </m:r>
                    <m:r>
                      <a:rPr lang="es-419" sz="2400" i="1" spc="-1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Arial"/>
                      </a:rPr>
                      <m:t> ∗</m:t>
                    </m:r>
                    <m:r>
                      <a:rPr lang="es-419" sz="2400" i="1" dirty="0" err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𝑟𝑒𝑣</m:t>
                    </m:r>
                    <m:r>
                      <a:rPr lang="es-419" sz="24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s-419" sz="2400" i="1" dirty="0" err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𝑐h𝑎𝑟</m:t>
                    </m:r>
                    <m:r>
                      <a:rPr lang="es-419" sz="240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∗) </m:t>
                    </m:r>
                  </m:oMath>
                </a14:m>
                <a:r>
                  <a:rPr sz="2600" dirty="0">
                    <a:latin typeface="Arial"/>
                    <a:cs typeface="Arial"/>
                  </a:rPr>
                  <a:t>q</a:t>
                </a:r>
                <a:r>
                  <a:rPr sz="2600" spc="5" dirty="0">
                    <a:latin typeface="Arial"/>
                    <a:cs typeface="Arial"/>
                  </a:rPr>
                  <a:t>u</a:t>
                </a:r>
                <a:r>
                  <a:rPr sz="2600" dirty="0">
                    <a:latin typeface="Arial"/>
                    <a:cs typeface="Arial"/>
                  </a:rPr>
                  <a:t>e d</a:t>
                </a:r>
                <a:r>
                  <a:rPr sz="2600" spc="5" dirty="0">
                    <a:latin typeface="Arial"/>
                    <a:cs typeface="Arial"/>
                  </a:rPr>
                  <a:t>a</a:t>
                </a:r>
                <a:r>
                  <a:rPr sz="2600" dirty="0">
                    <a:latin typeface="Arial"/>
                    <a:cs typeface="Arial"/>
                  </a:rPr>
                  <a:t>do</a:t>
                </a:r>
                <a:r>
                  <a:rPr sz="2600" spc="5" dirty="0">
                    <a:latin typeface="Arial"/>
                    <a:cs typeface="Arial"/>
                  </a:rPr>
                  <a:t> </a:t>
                </a:r>
                <a:r>
                  <a:rPr sz="2600" dirty="0">
                    <a:latin typeface="Arial"/>
                    <a:cs typeface="Arial"/>
                  </a:rPr>
                  <a:t>un </a:t>
                </a:r>
                <a:r>
                  <a:rPr sz="2600" dirty="0">
                    <a:solidFill>
                      <a:schemeClr val="accent1"/>
                    </a:solidFill>
                    <a:latin typeface="Arial"/>
                    <a:cs typeface="Arial"/>
                  </a:rPr>
                  <a:t>v</a:t>
                </a:r>
                <a:r>
                  <a:rPr sz="2600" spc="5" dirty="0">
                    <a:solidFill>
                      <a:schemeClr val="accent1"/>
                    </a:solidFill>
                    <a:latin typeface="Arial"/>
                    <a:cs typeface="Arial"/>
                  </a:rPr>
                  <a:t>e</a:t>
                </a:r>
                <a:r>
                  <a:rPr sz="2600" dirty="0">
                    <a:solidFill>
                      <a:schemeClr val="accent1"/>
                    </a:solidFill>
                    <a:latin typeface="Arial"/>
                    <a:cs typeface="Arial"/>
                  </a:rPr>
                  <a:t>ctor</a:t>
                </a:r>
                <a:r>
                  <a:rPr sz="2600" spc="-15" dirty="0">
                    <a:solidFill>
                      <a:schemeClr val="accent1"/>
                    </a:solidFill>
                    <a:latin typeface="Arial"/>
                    <a:cs typeface="Arial"/>
                  </a:rPr>
                  <a:t> </a:t>
                </a:r>
                <a:r>
                  <a:rPr sz="2600" dirty="0">
                    <a:latin typeface="Arial"/>
                    <a:cs typeface="Arial"/>
                  </a:rPr>
                  <a:t>de </a:t>
                </a:r>
                <a:r>
                  <a:rPr lang="es-419" sz="2600" dirty="0">
                    <a:latin typeface="Arial"/>
                    <a:cs typeface="Arial"/>
                  </a:rPr>
                  <a:t>caracteres retorne una cadena inversa de la cadena original recibida.</a:t>
                </a:r>
              </a:p>
              <a:p>
                <a:pPr marL="527685" marR="5080" indent="-514984">
                  <a:lnSpc>
                    <a:spcPts val="2810"/>
                  </a:lnSpc>
                  <a:buAutoNum type="arabicPeriod"/>
                  <a:tabLst>
                    <a:tab pos="528320" algn="l"/>
                  </a:tabLst>
                </a:pPr>
                <a:endParaRPr lang="es-419" sz="2600" dirty="0">
                  <a:latin typeface="Arial"/>
                  <a:cs typeface="Arial"/>
                </a:endParaRPr>
              </a:p>
              <a:p>
                <a:pPr marL="527685" marR="5080" indent="-514984">
                  <a:lnSpc>
                    <a:spcPts val="2810"/>
                  </a:lnSpc>
                  <a:buAutoNum type="arabicPeriod"/>
                  <a:tabLst>
                    <a:tab pos="528320" algn="l"/>
                  </a:tabLst>
                </a:pPr>
                <a:r>
                  <a:rPr lang="es-419" sz="2600" dirty="0">
                    <a:latin typeface="Arial"/>
                    <a:cs typeface="Arial"/>
                  </a:rPr>
                  <a:t>Escriba un función que tome tres variables (</a:t>
                </a:r>
                <a:r>
                  <a:rPr lang="es-419" sz="2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a</a:t>
                </a:r>
                <a:r>
                  <a:rPr lang="es-419" sz="2600" dirty="0">
                    <a:latin typeface="Arial"/>
                    <a:cs typeface="Arial"/>
                  </a:rPr>
                  <a:t>, </a:t>
                </a:r>
                <a:r>
                  <a:rPr lang="es-419" sz="2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b</a:t>
                </a:r>
                <a:r>
                  <a:rPr lang="es-419" sz="2600" dirty="0">
                    <a:latin typeface="Arial"/>
                    <a:cs typeface="Arial"/>
                  </a:rPr>
                  <a:t>, </a:t>
                </a:r>
                <a:r>
                  <a:rPr lang="es-419" sz="2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c</a:t>
                </a:r>
                <a:r>
                  <a:rPr lang="es-419" sz="2600" dirty="0">
                    <a:latin typeface="Arial"/>
                    <a:cs typeface="Arial"/>
                  </a:rPr>
                  <a:t>) como parámetros separados y rote los valores almacenados, i.e.,  </a:t>
                </a:r>
                <a:r>
                  <a:rPr lang="es-419" sz="2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a</a:t>
                </a:r>
                <a:r>
                  <a:rPr lang="es-419" sz="2600" dirty="0">
                    <a:latin typeface="Arial"/>
                    <a:cs typeface="Arial"/>
                  </a:rPr>
                  <a:t> tomará el valor de </a:t>
                </a:r>
                <a:r>
                  <a:rPr lang="es-419" sz="2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b</a:t>
                </a:r>
                <a:r>
                  <a:rPr lang="es-419" sz="2600" dirty="0">
                    <a:latin typeface="Arial"/>
                    <a:cs typeface="Arial"/>
                  </a:rPr>
                  <a:t>, </a:t>
                </a:r>
                <a:r>
                  <a:rPr lang="es-419" sz="2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b</a:t>
                </a:r>
                <a:r>
                  <a:rPr lang="es-419" sz="2600" dirty="0">
                    <a:latin typeface="Arial"/>
                    <a:cs typeface="Arial"/>
                  </a:rPr>
                  <a:t> el de </a:t>
                </a:r>
                <a:r>
                  <a:rPr lang="es-419" sz="2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c</a:t>
                </a:r>
                <a:r>
                  <a:rPr lang="es-419" sz="2600" dirty="0">
                    <a:latin typeface="Arial"/>
                    <a:cs typeface="Arial"/>
                  </a:rPr>
                  <a:t> y </a:t>
                </a:r>
                <a:r>
                  <a:rPr lang="es-419" sz="2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c</a:t>
                </a:r>
                <a:r>
                  <a:rPr lang="es-419" sz="2600" dirty="0">
                    <a:latin typeface="Arial"/>
                    <a:cs typeface="Arial"/>
                  </a:rPr>
                  <a:t> el de </a:t>
                </a:r>
                <a:r>
                  <a:rPr lang="es-419" sz="2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a</a:t>
                </a:r>
                <a:r>
                  <a:rPr lang="es-419" sz="2600" dirty="0">
                    <a:latin typeface="Arial"/>
                    <a:cs typeface="Arial"/>
                  </a:rPr>
                  <a:t>.</a:t>
                </a:r>
                <a:endParaRPr sz="26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31"/>
                  </a:spcBef>
                  <a:buFont typeface="Arial"/>
                  <a:buAutoNum type="arabicPeriod"/>
                </a:pPr>
                <a:endParaRPr sz="35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12" y="1311401"/>
                <a:ext cx="7597140" cy="3411190"/>
              </a:xfrm>
              <a:prstGeom prst="rect">
                <a:avLst/>
              </a:prstGeom>
              <a:blipFill>
                <a:blip r:embed="rId2"/>
                <a:stretch>
                  <a:fillRect l="-2327" t="-4286" r="-2327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115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307338"/>
            <a:ext cx="7132955" cy="209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Arreglos</a:t>
            </a:r>
          </a:p>
          <a:p>
            <a:pPr marL="354965" marR="50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 se pu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den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tener arregl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apu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tadores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ya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apuntadores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son variab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es.</a:t>
            </a: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char *nom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[]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 "En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", "F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b", "Mar",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5" dirty="0">
                <a:latin typeface="Arial"/>
                <a:cs typeface="Arial"/>
              </a:rPr>
              <a:t>.</a:t>
            </a:r>
            <a:r>
              <a:rPr sz="2400" dirty="0">
                <a:latin typeface="Arial"/>
                <a:cs typeface="Arial"/>
              </a:rPr>
              <a:t>..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};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116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</a:rPr>
              <a:t>Ap</a:t>
            </a:r>
            <a:r>
              <a:rPr sz="3600" spc="-20" dirty="0">
                <a:solidFill>
                  <a:schemeClr val="accent1"/>
                </a:solidFill>
              </a:rPr>
              <a:t>u</a:t>
            </a:r>
            <a:r>
              <a:rPr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Ap</a:t>
            </a:r>
            <a:r>
              <a:rPr sz="4000" spc="-20" dirty="0">
                <a:solidFill>
                  <a:schemeClr val="accent1"/>
                </a:solidFill>
              </a:rPr>
              <a:t>u</a:t>
            </a:r>
            <a:r>
              <a:rPr sz="4000" spc="-5" dirty="0">
                <a:solidFill>
                  <a:schemeClr val="accent1"/>
                </a:solidFill>
              </a:rPr>
              <a:t>ntadores</a:t>
            </a:r>
            <a:r>
              <a:rPr sz="4000" spc="6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-</a:t>
            </a:r>
            <a:r>
              <a:rPr sz="4000" spc="5" dirty="0"/>
              <a:t> </a:t>
            </a:r>
            <a:r>
              <a:rPr sz="4000" spc="-5" dirty="0"/>
              <a:t>Ejemplo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246885"/>
            <a:ext cx="3584575" cy="519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#include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&lt;s</a:t>
            </a:r>
            <a:r>
              <a:rPr sz="2000" dirty="0">
                <a:latin typeface="Arial"/>
                <a:cs typeface="Arial"/>
              </a:rPr>
              <a:t>tdio.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void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main(){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*semana[]</a:t>
            </a:r>
            <a:r>
              <a:rPr sz="2000" spc="-10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{"Do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ingo",</a:t>
            </a:r>
            <a:endParaRPr sz="2000">
              <a:latin typeface="Arial"/>
              <a:cs typeface="Arial"/>
            </a:endParaRPr>
          </a:p>
          <a:p>
            <a:pPr marL="1974214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"Lunes",</a:t>
            </a:r>
            <a:endParaRPr sz="2000">
              <a:latin typeface="Arial"/>
              <a:cs typeface="Arial"/>
            </a:endParaRPr>
          </a:p>
          <a:p>
            <a:pPr marL="1981835" marR="252729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"Martes", "Miércole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", </a:t>
            </a:r>
            <a:r>
              <a:rPr sz="2000" spc="-5" dirty="0">
                <a:latin typeface="Arial"/>
                <a:cs typeface="Arial"/>
              </a:rPr>
              <a:t>"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eves", </a:t>
            </a:r>
            <a:r>
              <a:rPr sz="2000" spc="-5" dirty="0">
                <a:latin typeface="Arial"/>
                <a:cs typeface="Arial"/>
              </a:rPr>
              <a:t>"</a:t>
            </a:r>
            <a:r>
              <a:rPr sz="2000" spc="-4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ier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", "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ábado"</a:t>
            </a:r>
            <a:endParaRPr sz="2000">
              <a:latin typeface="Arial"/>
              <a:cs typeface="Arial"/>
            </a:endParaRPr>
          </a:p>
          <a:p>
            <a:pPr marL="1129665">
              <a:lnSpc>
                <a:spcPct val="100000"/>
              </a:lnSpc>
            </a:pPr>
            <a:r>
              <a:rPr sz="2000" spc="5" dirty="0"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780415" marR="5080" indent="-489584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for(i</a:t>
            </a:r>
            <a:r>
              <a:rPr sz="2000" spc="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0;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i&lt;7;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i+</a:t>
            </a:r>
            <a:r>
              <a:rPr sz="2000" spc="5" dirty="0">
                <a:latin typeface="Arial"/>
                <a:cs typeface="Arial"/>
              </a:rPr>
              <a:t>+</a:t>
            </a:r>
            <a:r>
              <a:rPr sz="2000" dirty="0">
                <a:latin typeface="Arial"/>
                <a:cs typeface="Arial"/>
              </a:rPr>
              <a:t>) print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("%s</a:t>
            </a:r>
            <a:r>
              <a:rPr sz="2000" spc="-10" dirty="0">
                <a:latin typeface="Arial"/>
                <a:cs typeface="Arial"/>
              </a:rPr>
              <a:t>\</a:t>
            </a:r>
            <a:r>
              <a:rPr sz="2000" dirty="0">
                <a:latin typeface="Arial"/>
                <a:cs typeface="Arial"/>
              </a:rPr>
              <a:t>n",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mana[i</a:t>
            </a:r>
            <a:r>
              <a:rPr sz="2000" spc="-10" dirty="0">
                <a:latin typeface="Arial"/>
                <a:cs typeface="Arial"/>
              </a:rPr>
              <a:t>]</a:t>
            </a:r>
            <a:r>
              <a:rPr sz="200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117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273302"/>
            <a:ext cx="7253605" cy="4900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Punteros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y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estructuras</a:t>
            </a:r>
            <a:endParaRPr sz="2200" dirty="0">
              <a:latin typeface="Arial"/>
              <a:cs typeface="Arial"/>
            </a:endParaRPr>
          </a:p>
          <a:p>
            <a:pPr marL="354965" marR="5080">
              <a:lnSpc>
                <a:spcPts val="2460"/>
              </a:lnSpc>
              <a:spcBef>
                <a:spcPts val="940"/>
              </a:spcBef>
            </a:pPr>
            <a:r>
              <a:rPr sz="2200" spc="-5" dirty="0">
                <a:latin typeface="Arial"/>
                <a:cs typeface="Arial"/>
              </a:rPr>
              <a:t>Un p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ntero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ap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ntar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 una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tru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tura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der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 s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s campo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1900" spc="-5" dirty="0">
                <a:latin typeface="Arial"/>
                <a:cs typeface="Arial"/>
              </a:rPr>
              <a:t>struct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Dato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{</a:t>
            </a:r>
            <a:endParaRPr sz="1900" dirty="0">
              <a:latin typeface="Arial"/>
              <a:cs typeface="Arial"/>
            </a:endParaRPr>
          </a:p>
          <a:p>
            <a:pPr marL="1841500" marR="2936240" indent="66675">
              <a:lnSpc>
                <a:spcPct val="110000"/>
              </a:lnSpc>
            </a:pPr>
            <a:r>
              <a:rPr sz="1900" spc="-5" dirty="0">
                <a:latin typeface="Arial"/>
                <a:cs typeface="Arial"/>
              </a:rPr>
              <a:t>int camp</a:t>
            </a:r>
            <a:r>
              <a:rPr sz="1900" dirty="0">
                <a:latin typeface="Arial"/>
                <a:cs typeface="Arial"/>
              </a:rPr>
              <a:t>o</a:t>
            </a:r>
            <a:r>
              <a:rPr sz="1900" spc="-5" dirty="0">
                <a:latin typeface="Arial"/>
                <a:cs typeface="Arial"/>
              </a:rPr>
              <a:t>1,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camp</a:t>
            </a:r>
            <a:r>
              <a:rPr sz="1900" dirty="0">
                <a:latin typeface="Arial"/>
                <a:cs typeface="Arial"/>
              </a:rPr>
              <a:t>o</a:t>
            </a:r>
            <a:r>
              <a:rPr sz="1900" spc="-5" dirty="0">
                <a:latin typeface="Arial"/>
                <a:cs typeface="Arial"/>
              </a:rPr>
              <a:t>2; c</a:t>
            </a:r>
            <a:r>
              <a:rPr sz="1900" dirty="0">
                <a:latin typeface="Arial"/>
                <a:cs typeface="Arial"/>
              </a:rPr>
              <a:t>h</a:t>
            </a:r>
            <a:r>
              <a:rPr sz="1900" spc="-5" dirty="0">
                <a:latin typeface="Arial"/>
                <a:cs typeface="Arial"/>
              </a:rPr>
              <a:t>ar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camp</a:t>
            </a:r>
            <a:r>
              <a:rPr sz="1900" dirty="0">
                <a:latin typeface="Arial"/>
                <a:cs typeface="Arial"/>
              </a:rPr>
              <a:t>o</a:t>
            </a:r>
            <a:r>
              <a:rPr sz="1900" spc="-5" dirty="0">
                <a:latin typeface="Arial"/>
                <a:cs typeface="Arial"/>
              </a:rPr>
              <a:t>3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[30];</a:t>
            </a:r>
            <a:endParaRPr sz="19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25"/>
              </a:spcBef>
            </a:pPr>
            <a:r>
              <a:rPr sz="1900" spc="-15" dirty="0">
                <a:latin typeface="Arial"/>
                <a:cs typeface="Arial"/>
              </a:rPr>
              <a:t>};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926465" marR="4479290">
              <a:lnSpc>
                <a:spcPct val="110000"/>
              </a:lnSpc>
            </a:pPr>
            <a:r>
              <a:rPr sz="1900" spc="-5" dirty="0">
                <a:latin typeface="Arial"/>
                <a:cs typeface="Arial"/>
              </a:rPr>
              <a:t>struct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Dato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x; struct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Dato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*</a:t>
            </a:r>
            <a:r>
              <a:rPr sz="1900" dirty="0">
                <a:latin typeface="Arial"/>
                <a:cs typeface="Arial"/>
              </a:rPr>
              <a:t>pt</a:t>
            </a:r>
            <a:r>
              <a:rPr sz="1900" spc="-15" dirty="0">
                <a:latin typeface="Arial"/>
                <a:cs typeface="Arial"/>
              </a:rPr>
              <a:t>r</a:t>
            </a:r>
            <a:r>
              <a:rPr sz="1900" spc="-5" dirty="0">
                <a:latin typeface="Arial"/>
                <a:cs typeface="Arial"/>
              </a:rPr>
              <a:t>;</a:t>
            </a:r>
            <a:endParaRPr sz="19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25"/>
              </a:spcBef>
            </a:pPr>
            <a:r>
              <a:rPr sz="1900" spc="-5" dirty="0">
                <a:latin typeface="Arial"/>
                <a:cs typeface="Arial"/>
              </a:rPr>
              <a:t>...</a:t>
            </a:r>
            <a:endParaRPr sz="19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25"/>
              </a:spcBef>
            </a:pPr>
            <a:r>
              <a:rPr sz="1900" dirty="0">
                <a:latin typeface="Arial"/>
                <a:cs typeface="Arial"/>
              </a:rPr>
              <a:t>pt</a:t>
            </a:r>
            <a:r>
              <a:rPr sz="1900" spc="-5" dirty="0">
                <a:latin typeface="Arial"/>
                <a:cs typeface="Arial"/>
              </a:rPr>
              <a:t>r =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&amp;x;</a:t>
            </a:r>
            <a:endParaRPr sz="19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25"/>
              </a:spcBef>
            </a:pPr>
            <a:r>
              <a:rPr sz="1900" spc="-5" dirty="0">
                <a:latin typeface="Arial"/>
                <a:cs typeface="Arial"/>
              </a:rPr>
              <a:t>(</a:t>
            </a:r>
            <a:r>
              <a:rPr sz="1900" spc="-15" dirty="0">
                <a:latin typeface="Arial"/>
                <a:cs typeface="Arial"/>
              </a:rPr>
              <a:t>*</a:t>
            </a:r>
            <a:r>
              <a:rPr sz="1900" spc="-5" dirty="0">
                <a:latin typeface="Arial"/>
                <a:cs typeface="Arial"/>
              </a:rPr>
              <a:t>pt</a:t>
            </a:r>
            <a:r>
              <a:rPr sz="1900" spc="-10" dirty="0">
                <a:latin typeface="Arial"/>
                <a:cs typeface="Arial"/>
              </a:rPr>
              <a:t>r</a:t>
            </a:r>
            <a:r>
              <a:rPr sz="1900" spc="-5" dirty="0">
                <a:latin typeface="Arial"/>
                <a:cs typeface="Arial"/>
              </a:rPr>
              <a:t>).campo1</a:t>
            </a:r>
            <a:r>
              <a:rPr sz="1900" spc="3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 33;</a:t>
            </a:r>
            <a:endParaRPr sz="19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29"/>
              </a:spcBef>
            </a:pPr>
            <a:r>
              <a:rPr sz="1900" spc="-5" dirty="0">
                <a:latin typeface="Arial"/>
                <a:cs typeface="Arial"/>
              </a:rPr>
              <a:t>strcpy</a:t>
            </a:r>
            <a:r>
              <a:rPr sz="1900" spc="3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( </a:t>
            </a:r>
            <a:r>
              <a:rPr sz="1900" dirty="0">
                <a:latin typeface="Arial"/>
                <a:cs typeface="Arial"/>
              </a:rPr>
              <a:t>(</a:t>
            </a:r>
            <a:r>
              <a:rPr sz="1900" spc="-10" dirty="0">
                <a:latin typeface="Arial"/>
                <a:cs typeface="Arial"/>
              </a:rPr>
              <a:t>*</a:t>
            </a:r>
            <a:r>
              <a:rPr sz="1900" dirty="0">
                <a:latin typeface="Arial"/>
                <a:cs typeface="Arial"/>
              </a:rPr>
              <a:t>pt</a:t>
            </a:r>
            <a:r>
              <a:rPr sz="1900" spc="-15" dirty="0">
                <a:latin typeface="Arial"/>
                <a:cs typeface="Arial"/>
              </a:rPr>
              <a:t>r</a:t>
            </a:r>
            <a:r>
              <a:rPr sz="1900" spc="-5" dirty="0">
                <a:latin typeface="Arial"/>
                <a:cs typeface="Arial"/>
              </a:rPr>
              <a:t>).</a:t>
            </a:r>
            <a:r>
              <a:rPr sz="1900" dirty="0">
                <a:latin typeface="Arial"/>
                <a:cs typeface="Arial"/>
              </a:rPr>
              <a:t>c</a:t>
            </a:r>
            <a:r>
              <a:rPr sz="1900" spc="-5" dirty="0">
                <a:latin typeface="Arial"/>
                <a:cs typeface="Arial"/>
              </a:rPr>
              <a:t>amp</a:t>
            </a:r>
            <a:r>
              <a:rPr sz="1900" dirty="0">
                <a:latin typeface="Arial"/>
                <a:cs typeface="Arial"/>
              </a:rPr>
              <a:t>o</a:t>
            </a:r>
            <a:r>
              <a:rPr sz="1900" spc="-5" dirty="0">
                <a:latin typeface="Arial"/>
                <a:cs typeface="Arial"/>
              </a:rPr>
              <a:t>3,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"</a:t>
            </a:r>
            <a:r>
              <a:rPr sz="1900" dirty="0">
                <a:latin typeface="Arial"/>
                <a:cs typeface="Arial"/>
              </a:rPr>
              <a:t>h</a:t>
            </a:r>
            <a:r>
              <a:rPr sz="1900" spc="-5" dirty="0">
                <a:latin typeface="Arial"/>
                <a:cs typeface="Arial"/>
              </a:rPr>
              <a:t>ola" </a:t>
            </a:r>
            <a:r>
              <a:rPr sz="1900" dirty="0">
                <a:latin typeface="Arial"/>
                <a:cs typeface="Arial"/>
              </a:rPr>
              <a:t>)</a:t>
            </a:r>
            <a:r>
              <a:rPr sz="1900" spc="-5" dirty="0">
                <a:latin typeface="Arial"/>
                <a:cs typeface="Arial"/>
              </a:rPr>
              <a:t>;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118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</a:rPr>
              <a:t>Ap</a:t>
            </a:r>
            <a:r>
              <a:rPr sz="3600" spc="-20" dirty="0">
                <a:solidFill>
                  <a:schemeClr val="accent1"/>
                </a:solidFill>
              </a:rPr>
              <a:t>u</a:t>
            </a:r>
            <a:r>
              <a:rPr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270761"/>
            <a:ext cx="7479665" cy="403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El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oper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dor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-&gt;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250">
              <a:latin typeface="Times New Roman"/>
              <a:cs typeface="Times New Roman"/>
            </a:endParaRPr>
          </a:p>
          <a:p>
            <a:pPr marL="354965" marR="5080" algn="just">
              <a:lnSpc>
                <a:spcPct val="90000"/>
              </a:lnSpc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hacer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menos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cómodo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rabajo con pu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teros a estructuras,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 tiene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flec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-&gt;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 se util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esta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forma: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pt</a:t>
            </a:r>
            <a:r>
              <a:rPr sz="2400" b="1" spc="5" dirty="0">
                <a:latin typeface="Arial"/>
                <a:cs typeface="Arial"/>
              </a:rPr>
              <a:t>r</a:t>
            </a:r>
            <a:r>
              <a:rPr sz="2400" b="1" dirty="0">
                <a:latin typeface="Arial"/>
                <a:cs typeface="Arial"/>
              </a:rPr>
              <a:t>-&gt;campo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354965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iv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escribir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(*ptr)</a:t>
            </a:r>
            <a:r>
              <a:rPr sz="2400" b="1" spc="5" dirty="0">
                <a:latin typeface="Arial"/>
                <a:cs typeface="Arial"/>
              </a:rPr>
              <a:t>.</a:t>
            </a:r>
            <a:r>
              <a:rPr sz="2400" b="1" dirty="0">
                <a:latin typeface="Arial"/>
                <a:cs typeface="Arial"/>
              </a:rPr>
              <a:t>campo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119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</a:rPr>
              <a:t>Ap</a:t>
            </a:r>
            <a:r>
              <a:rPr sz="3600" spc="-20" dirty="0">
                <a:solidFill>
                  <a:schemeClr val="accent1"/>
                </a:solidFill>
              </a:rPr>
              <a:t>u</a:t>
            </a:r>
            <a:r>
              <a:rPr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807209"/>
            <a:ext cx="4685665" cy="3448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/* Mi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rimer programa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escrito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</a:p>
          <a:p>
            <a:pPr marL="95885">
              <a:lnSpc>
                <a:spcPct val="100000"/>
              </a:lnSpc>
              <a:spcBef>
                <a:spcPts val="575"/>
              </a:spcBef>
            </a:pPr>
            <a:r>
              <a:rPr sz="2400" dirty="0" err="1">
                <a:latin typeface="Arial"/>
                <a:cs typeface="Arial"/>
              </a:rPr>
              <a:t>F</a:t>
            </a:r>
            <a:r>
              <a:rPr sz="2400" spc="-10" dirty="0" err="1">
                <a:latin typeface="Arial"/>
                <a:cs typeface="Arial"/>
              </a:rPr>
              <a:t>e</a:t>
            </a:r>
            <a:r>
              <a:rPr sz="2400" dirty="0" err="1">
                <a:latin typeface="Arial"/>
                <a:cs typeface="Arial"/>
              </a:rPr>
              <a:t>ch</a:t>
            </a:r>
            <a:r>
              <a:rPr sz="2400" spc="-10" dirty="0" err="1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:</a:t>
            </a:r>
            <a:r>
              <a:rPr lang="es-MX" sz="2400" dirty="0">
                <a:latin typeface="Arial"/>
                <a:cs typeface="Arial"/>
              </a:rPr>
              <a:t>**</a:t>
            </a:r>
            <a:r>
              <a:rPr sz="2400" dirty="0">
                <a:latin typeface="Arial"/>
                <a:cs typeface="Arial"/>
              </a:rPr>
              <a:t>-</a:t>
            </a:r>
            <a:r>
              <a:rPr lang="es-MX" sz="2400" dirty="0">
                <a:latin typeface="Arial"/>
                <a:cs typeface="Arial"/>
              </a:rPr>
              <a:t>****</a:t>
            </a:r>
            <a:r>
              <a:rPr sz="2400" dirty="0">
                <a:latin typeface="Arial"/>
                <a:cs typeface="Arial"/>
              </a:rPr>
              <a:t>-</a:t>
            </a:r>
            <a:r>
              <a:rPr lang="es-MX" sz="2400" dirty="0">
                <a:latin typeface="Arial"/>
                <a:cs typeface="Arial"/>
              </a:rPr>
              <a:t>***</a:t>
            </a:r>
            <a:r>
              <a:rPr sz="2400" dirty="0">
                <a:latin typeface="Arial"/>
                <a:cs typeface="Arial"/>
              </a:rPr>
              <a:t>*/</a:t>
            </a:r>
          </a:p>
          <a:p>
            <a:pPr marL="12700" marR="2188210">
              <a:lnSpc>
                <a:spcPct val="120000"/>
              </a:lnSpc>
            </a:pPr>
            <a:r>
              <a:rPr sz="2400" spc="-5" dirty="0">
                <a:latin typeface="Arial"/>
                <a:cs typeface="Arial"/>
              </a:rPr>
              <a:t>#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&lt;stdio.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&gt; </a:t>
            </a:r>
            <a:r>
              <a:rPr sz="2400" spc="-5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()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{</a:t>
            </a:r>
          </a:p>
          <a:p>
            <a:pPr marL="469265" marR="953769">
              <a:lnSpc>
                <a:spcPct val="120000"/>
              </a:lnSpc>
            </a:pPr>
            <a:r>
              <a:rPr sz="2400" dirty="0">
                <a:latin typeface="Arial"/>
                <a:cs typeface="Arial"/>
              </a:rPr>
              <a:t>/* Escribe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mensaje */ printf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(</a:t>
            </a:r>
            <a:r>
              <a:rPr sz="2400" dirty="0">
                <a:latin typeface="Arial"/>
                <a:cs typeface="Arial"/>
              </a:rPr>
              <a:t>"H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mund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\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");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12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524000" y="381000"/>
            <a:ext cx="7162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sz="4000" spc="-5" dirty="0"/>
              <a:t>Ejemplo</a:t>
            </a:r>
            <a:r>
              <a:rPr sz="4000" spc="5" dirty="0"/>
              <a:t> </a:t>
            </a:r>
            <a:r>
              <a:rPr sz="4000" spc="-5" dirty="0"/>
              <a:t>de programa</a:t>
            </a:r>
            <a:r>
              <a:rPr sz="4000" spc="25" dirty="0"/>
              <a:t> </a:t>
            </a:r>
            <a:r>
              <a:rPr sz="4000" spc="-5" dirty="0"/>
              <a:t>en</a:t>
            </a:r>
            <a:r>
              <a:rPr sz="4000" spc="10" dirty="0"/>
              <a:t> </a:t>
            </a:r>
            <a:r>
              <a:rPr sz="4000" spc="-5" dirty="0"/>
              <a:t>C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37461" y="1807209"/>
            <a:ext cx="6465570" cy="2058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Así,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emplo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anterior quedaría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esta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forma: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0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ptr 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pt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-&gt;campo1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10" dirty="0">
                <a:latin typeface="Arial"/>
                <a:cs typeface="Arial"/>
              </a:rPr>
              <a:t>3</a:t>
            </a:r>
            <a:r>
              <a:rPr sz="2400" dirty="0">
                <a:latin typeface="Arial"/>
                <a:cs typeface="Arial"/>
              </a:rPr>
              <a:t>3;</a:t>
            </a:r>
            <a:endParaRPr sz="24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cpy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pt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-&gt;campo3, "h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"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120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</a:rPr>
              <a:t>Ap</a:t>
            </a:r>
            <a:r>
              <a:rPr sz="3600" spc="-20" dirty="0">
                <a:solidFill>
                  <a:schemeClr val="accent1"/>
                </a:solidFill>
              </a:rPr>
              <a:t>u</a:t>
            </a:r>
            <a:r>
              <a:rPr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273302"/>
            <a:ext cx="7991017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419" sz="2800" spc="-5" dirty="0">
                <a:solidFill>
                  <a:schemeClr val="accent1"/>
                </a:solidFill>
                <a:latin typeface="Arial"/>
                <a:cs typeface="Arial"/>
              </a:rPr>
              <a:t>Reglas de alineación de memoria </a:t>
            </a:r>
            <a:r>
              <a:rPr lang="es-419" sz="2800" spc="-5" dirty="0">
                <a:latin typeface="Arial"/>
                <a:cs typeface="Arial"/>
              </a:rPr>
              <a:t>- para estructura</a:t>
            </a:r>
            <a:endParaRPr lang="en-US" sz="2800" spc="-5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+mj-lt"/>
              <a:buAutoNum type="arabicPeriod"/>
            </a:pPr>
            <a:endParaRPr lang="es-419" sz="2800" b="1" spc="-5" dirty="0">
              <a:latin typeface="Arial"/>
              <a:cs typeface="Arial"/>
            </a:endParaRPr>
          </a:p>
          <a:p>
            <a:pPr marL="4699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s-419" sz="2800" spc="-5" dirty="0">
                <a:latin typeface="Arial"/>
                <a:cs typeface="Arial"/>
              </a:rPr>
              <a:t>Antes de cada miembro individual, habrá relleno para que comience en una dirección que sea divisible por su tamaño. por ejemplo, en un sistema de 64 bits, </a:t>
            </a:r>
            <a:r>
              <a:rPr lang="es-419" sz="2800" spc="-5" dirty="0" err="1">
                <a:solidFill>
                  <a:schemeClr val="accent1"/>
                </a:solidFill>
                <a:latin typeface="Arial"/>
                <a:cs typeface="Arial"/>
              </a:rPr>
              <a:t>int</a:t>
            </a:r>
            <a:r>
              <a:rPr lang="es-419" sz="2800" spc="-5" dirty="0">
                <a:latin typeface="Arial"/>
                <a:cs typeface="Arial"/>
              </a:rPr>
              <a:t> debe comenzar en una dirección divisible por 4, un </a:t>
            </a:r>
            <a:r>
              <a:rPr lang="es-419" sz="2800" spc="-5" dirty="0" err="1">
                <a:solidFill>
                  <a:schemeClr val="accent1"/>
                </a:solidFill>
                <a:latin typeface="Arial"/>
                <a:cs typeface="Arial"/>
              </a:rPr>
              <a:t>long</a:t>
            </a:r>
            <a:r>
              <a:rPr lang="es-419" sz="2800" spc="-5" dirty="0">
                <a:latin typeface="Arial"/>
                <a:cs typeface="Arial"/>
              </a:rPr>
              <a:t> por 8, </a:t>
            </a:r>
            <a:r>
              <a:rPr lang="es-419" sz="2800" spc="-5" dirty="0">
                <a:solidFill>
                  <a:schemeClr val="accent1"/>
                </a:solidFill>
                <a:latin typeface="Arial"/>
                <a:cs typeface="Arial"/>
              </a:rPr>
              <a:t>short</a:t>
            </a:r>
            <a:r>
              <a:rPr lang="es-419" sz="2800" spc="-5" dirty="0">
                <a:latin typeface="Arial"/>
                <a:cs typeface="Arial"/>
              </a:rPr>
              <a:t> por 2.</a:t>
            </a:r>
          </a:p>
          <a:p>
            <a:pPr marL="4699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s-419" sz="2800" spc="-5" dirty="0" err="1">
                <a:solidFill>
                  <a:schemeClr val="accent1"/>
                </a:solidFill>
                <a:latin typeface="Arial"/>
                <a:cs typeface="Arial"/>
              </a:rPr>
              <a:t>char</a:t>
            </a:r>
            <a:r>
              <a:rPr lang="es-419" sz="2800" spc="-5" dirty="0">
                <a:latin typeface="Arial"/>
                <a:cs typeface="Arial"/>
              </a:rPr>
              <a:t> y </a:t>
            </a:r>
            <a:r>
              <a:rPr lang="es-419" sz="2800" spc="-5" dirty="0" err="1">
                <a:solidFill>
                  <a:schemeClr val="accent1"/>
                </a:solidFill>
                <a:latin typeface="Arial"/>
                <a:cs typeface="Arial"/>
              </a:rPr>
              <a:t>char</a:t>
            </a:r>
            <a:r>
              <a:rPr lang="es-419" sz="2800" spc="-5" dirty="0">
                <a:solidFill>
                  <a:schemeClr val="accent1"/>
                </a:solidFill>
                <a:latin typeface="Arial"/>
                <a:cs typeface="Arial"/>
              </a:rPr>
              <a:t> [] </a:t>
            </a:r>
            <a:r>
              <a:rPr lang="es-419" sz="2800" spc="-5" dirty="0">
                <a:latin typeface="Arial"/>
                <a:cs typeface="Arial"/>
              </a:rPr>
              <a:t>son especiales, podría estar en cualquier dirección de memoria, por lo que no necesitan relleno (</a:t>
            </a:r>
            <a:r>
              <a:rPr lang="es-419" sz="2800" spc="-5" dirty="0" err="1">
                <a:solidFill>
                  <a:schemeClr val="accent1"/>
                </a:solidFill>
                <a:latin typeface="Arial"/>
                <a:cs typeface="Arial"/>
              </a:rPr>
              <a:t>padding</a:t>
            </a:r>
            <a:r>
              <a:rPr lang="es-419" sz="2800" spc="-5" dirty="0">
                <a:latin typeface="Arial"/>
                <a:cs typeface="Arial"/>
              </a:rPr>
              <a:t>) antes que ellos. </a:t>
            </a: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121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031134" y="569139"/>
            <a:ext cx="765566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419" sz="3600" spc="-5" dirty="0">
                <a:solidFill>
                  <a:schemeClr val="accent1"/>
                </a:solidFill>
              </a:rPr>
              <a:t>Alineación de la memoria en estructuras</a:t>
            </a:r>
            <a:endParaRPr sz="3600" spc="-5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00197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273302"/>
            <a:ext cx="7991017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419" sz="2400" spc="-5" dirty="0">
                <a:solidFill>
                  <a:schemeClr val="accent1"/>
                </a:solidFill>
                <a:latin typeface="Arial"/>
                <a:cs typeface="Arial"/>
              </a:rPr>
              <a:t>Reglas de alineación de memoria </a:t>
            </a:r>
            <a:r>
              <a:rPr lang="es-419" sz="2400" spc="-5" dirty="0">
                <a:latin typeface="Arial"/>
                <a:cs typeface="Arial"/>
              </a:rPr>
              <a:t>- para estructura</a:t>
            </a:r>
            <a:endParaRPr lang="en-US" sz="2400" spc="-5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+mj-lt"/>
              <a:buAutoNum type="arabicPeriod"/>
            </a:pPr>
            <a:endParaRPr lang="es-419" sz="2400" b="1" spc="-5" dirty="0">
              <a:latin typeface="Arial"/>
              <a:cs typeface="Arial"/>
            </a:endParaRPr>
          </a:p>
          <a:p>
            <a:pPr marL="469900" indent="-457200" algn="just">
              <a:lnSpc>
                <a:spcPct val="100000"/>
              </a:lnSpc>
              <a:buFont typeface="+mj-lt"/>
              <a:buAutoNum type="arabicPeriod" startAt="3"/>
            </a:pPr>
            <a:r>
              <a:rPr lang="es-419" sz="2400" spc="-5" dirty="0">
                <a:latin typeface="Arial"/>
                <a:cs typeface="Arial"/>
              </a:rPr>
              <a:t>Para la estructura, aparte de la necesidad de </a:t>
            </a:r>
            <a:r>
              <a:rPr lang="es-419" sz="2400" spc="-5" dirty="0">
                <a:solidFill>
                  <a:schemeClr val="accent1"/>
                </a:solidFill>
                <a:latin typeface="Arial"/>
                <a:cs typeface="Arial"/>
              </a:rPr>
              <a:t>alineación</a:t>
            </a:r>
            <a:r>
              <a:rPr lang="es-419" sz="2400" spc="-5" dirty="0">
                <a:latin typeface="Arial"/>
                <a:cs typeface="Arial"/>
              </a:rPr>
              <a:t> para cada miembro </a:t>
            </a:r>
            <a:r>
              <a:rPr lang="es-419" sz="2400" spc="-5" dirty="0">
                <a:solidFill>
                  <a:schemeClr val="accent1"/>
                </a:solidFill>
                <a:latin typeface="Arial"/>
                <a:cs typeface="Arial"/>
              </a:rPr>
              <a:t>individual</a:t>
            </a:r>
            <a:r>
              <a:rPr lang="es-419" sz="2400" spc="-5" dirty="0">
                <a:latin typeface="Arial"/>
                <a:cs typeface="Arial"/>
              </a:rPr>
              <a:t>, el tamaño de la estructura en sí se alineará con un tamaño </a:t>
            </a:r>
            <a:r>
              <a:rPr lang="es-419" sz="2400" spc="-5" dirty="0">
                <a:solidFill>
                  <a:schemeClr val="accent1"/>
                </a:solidFill>
                <a:latin typeface="Arial"/>
                <a:cs typeface="Arial"/>
              </a:rPr>
              <a:t>divisible</a:t>
            </a:r>
            <a:r>
              <a:rPr lang="es-419" sz="2400" spc="-5" dirty="0">
                <a:latin typeface="Arial"/>
                <a:cs typeface="Arial"/>
              </a:rPr>
              <a:t> por el tamaño del miembro individual </a:t>
            </a:r>
            <a:r>
              <a:rPr lang="es-419" sz="2400" spc="-5" dirty="0">
                <a:solidFill>
                  <a:schemeClr val="accent1"/>
                </a:solidFill>
                <a:latin typeface="Arial"/>
                <a:cs typeface="Arial"/>
              </a:rPr>
              <a:t>más</a:t>
            </a:r>
            <a:r>
              <a:rPr lang="es-419" sz="2400" spc="-5" dirty="0">
                <a:latin typeface="Arial"/>
                <a:cs typeface="Arial"/>
              </a:rPr>
              <a:t> </a:t>
            </a:r>
            <a:r>
              <a:rPr lang="es-419" sz="2400" spc="-5" dirty="0">
                <a:solidFill>
                  <a:schemeClr val="accent1"/>
                </a:solidFill>
                <a:latin typeface="Arial"/>
                <a:cs typeface="Arial"/>
              </a:rPr>
              <a:t>grande</a:t>
            </a:r>
            <a:r>
              <a:rPr lang="es-419" sz="2400" spc="-5" dirty="0">
                <a:latin typeface="Arial"/>
                <a:cs typeface="Arial"/>
              </a:rPr>
              <a:t>, rellenándolo al final. por ejemplo, si el miembro más grande de la estructura es:</a:t>
            </a:r>
          </a:p>
          <a:p>
            <a:pPr marL="927100" lvl="1" indent="-457200" algn="just">
              <a:buFont typeface="Arial" panose="020B0604020202020204" pitchFamily="34" charset="0"/>
              <a:buChar char="•"/>
            </a:pPr>
            <a:r>
              <a:rPr lang="es-419" sz="2400" spc="-5" dirty="0">
                <a:latin typeface="Arial"/>
                <a:cs typeface="Arial"/>
              </a:rPr>
              <a:t> </a:t>
            </a:r>
            <a:r>
              <a:rPr lang="es-419" sz="2400" spc="-5" dirty="0" err="1">
                <a:solidFill>
                  <a:schemeClr val="accent1"/>
                </a:solidFill>
                <a:latin typeface="Arial"/>
                <a:cs typeface="Arial"/>
              </a:rPr>
              <a:t>long</a:t>
            </a:r>
            <a:r>
              <a:rPr lang="es-419" sz="2400" spc="-5" dirty="0">
                <a:latin typeface="Arial"/>
                <a:cs typeface="Arial"/>
              </a:rPr>
              <a:t>, </a:t>
            </a:r>
            <a:r>
              <a:rPr lang="es-419" sz="2400" spc="-5" dirty="0" err="1">
                <a:solidFill>
                  <a:schemeClr val="accent1"/>
                </a:solidFill>
                <a:latin typeface="Arial"/>
                <a:cs typeface="Arial"/>
              </a:rPr>
              <a:t>double</a:t>
            </a:r>
            <a:r>
              <a:rPr lang="es-419" sz="2400" spc="-5" dirty="0">
                <a:latin typeface="Arial"/>
                <a:cs typeface="Arial"/>
              </a:rPr>
              <a:t>, </a:t>
            </a:r>
            <a:r>
              <a:rPr lang="es-419" sz="2400" spc="-5" dirty="0" err="1">
                <a:solidFill>
                  <a:schemeClr val="accent1"/>
                </a:solidFill>
                <a:latin typeface="Arial"/>
                <a:cs typeface="Arial"/>
              </a:rPr>
              <a:t>void</a:t>
            </a:r>
            <a:r>
              <a:rPr lang="es-419" sz="2400" spc="-5" dirty="0">
                <a:latin typeface="Arial"/>
                <a:cs typeface="Arial"/>
              </a:rPr>
              <a:t>* , entonces divisible por 8, </a:t>
            </a:r>
          </a:p>
          <a:p>
            <a:pPr marL="927100" lvl="1" indent="-457200" algn="just">
              <a:buFont typeface="Arial" panose="020B0604020202020204" pitchFamily="34" charset="0"/>
              <a:buChar char="•"/>
            </a:pPr>
            <a:r>
              <a:rPr lang="es-419" sz="2400" spc="-5" dirty="0" err="1">
                <a:solidFill>
                  <a:schemeClr val="accent1"/>
                </a:solidFill>
                <a:latin typeface="Arial"/>
                <a:cs typeface="Arial"/>
              </a:rPr>
              <a:t>int</a:t>
            </a:r>
            <a:r>
              <a:rPr lang="es-419" sz="2400" spc="-5" dirty="0">
                <a:latin typeface="Arial"/>
                <a:cs typeface="Arial"/>
              </a:rPr>
              <a:t> luego por 4, </a:t>
            </a:r>
          </a:p>
          <a:p>
            <a:pPr marL="927100" lvl="1" indent="-457200" algn="just">
              <a:buFont typeface="Arial" panose="020B0604020202020204" pitchFamily="34" charset="0"/>
              <a:buChar char="•"/>
            </a:pPr>
            <a:r>
              <a:rPr lang="es-419" sz="2400" spc="-5" dirty="0">
                <a:solidFill>
                  <a:schemeClr val="accent1"/>
                </a:solidFill>
                <a:latin typeface="Arial"/>
                <a:cs typeface="Arial"/>
              </a:rPr>
              <a:t>short</a:t>
            </a:r>
            <a:r>
              <a:rPr lang="es-419" sz="2400" spc="-5" dirty="0">
                <a:latin typeface="Arial"/>
                <a:cs typeface="Arial"/>
              </a:rPr>
              <a:t> por 2.</a:t>
            </a:r>
          </a:p>
          <a:p>
            <a:pPr marL="469900" indent="-457200" algn="just">
              <a:lnSpc>
                <a:spcPct val="100000"/>
              </a:lnSpc>
              <a:buFont typeface="+mj-lt"/>
              <a:buAutoNum type="arabicPeriod" startAt="3"/>
            </a:pPr>
            <a:r>
              <a:rPr lang="es-419" sz="2400" spc="-5" dirty="0">
                <a:solidFill>
                  <a:schemeClr val="accent2"/>
                </a:solidFill>
                <a:latin typeface="Arial"/>
                <a:cs typeface="Arial"/>
              </a:rPr>
              <a:t>El orden de los miembros puede afectar el tamaño real de la estructura.</a:t>
            </a: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122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031134" y="569139"/>
            <a:ext cx="765566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419" sz="3600" spc="-5" dirty="0">
                <a:solidFill>
                  <a:schemeClr val="accent1"/>
                </a:solidFill>
              </a:rPr>
              <a:t>Alineación de la memoria en estructuras</a:t>
            </a:r>
            <a:endParaRPr sz="3600" spc="-5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59160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273302"/>
            <a:ext cx="7991017" cy="5201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419" sz="2200" spc="-5" dirty="0">
                <a:solidFill>
                  <a:schemeClr val="accent1"/>
                </a:solidFill>
                <a:latin typeface="Arial"/>
                <a:cs typeface="Arial"/>
              </a:rPr>
              <a:t>Ejemplos</a:t>
            </a:r>
          </a:p>
          <a:p>
            <a:pPr marL="12700">
              <a:lnSpc>
                <a:spcPct val="100000"/>
              </a:lnSpc>
            </a:pPr>
            <a:endParaRPr lang="es-419" sz="2200" spc="-5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struct Foo {</a:t>
            </a:r>
          </a:p>
          <a:p>
            <a:pPr marL="12700">
              <a:lnSpc>
                <a:spcPct val="100000"/>
              </a:lnSpc>
            </a:pPr>
            <a:r>
              <a:rPr lang="en-US" sz="2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 char x; // 1 byte</a:t>
            </a:r>
          </a:p>
          <a:p>
            <a:pPr marL="12700">
              <a:lnSpc>
                <a:spcPct val="100000"/>
              </a:lnSpc>
            </a:pPr>
            <a:r>
              <a:rPr lang="en-US" sz="2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 double y; // 8 bytes</a:t>
            </a:r>
          </a:p>
          <a:p>
            <a:pPr marL="12700">
              <a:lnSpc>
                <a:spcPct val="100000"/>
              </a:lnSpc>
            </a:pPr>
            <a:r>
              <a:rPr lang="en-US" sz="2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 char z; // 1 bytes</a:t>
            </a:r>
          </a:p>
          <a:p>
            <a:pPr marL="12700">
              <a:lnSpc>
                <a:spcPct val="100000"/>
              </a:lnSpc>
            </a:pPr>
            <a:r>
              <a:rPr lang="en-US" sz="2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2700">
              <a:lnSpc>
                <a:spcPct val="100000"/>
              </a:lnSpc>
            </a:pPr>
            <a:r>
              <a:rPr lang="en-US" sz="2800" spc="-5" dirty="0">
                <a:latin typeface="+mj-lt"/>
                <a:cs typeface="Courier New" panose="02070309020205020404" pitchFamily="49" charset="0"/>
              </a:rPr>
              <a:t>							</a:t>
            </a:r>
            <a:r>
              <a:rPr lang="en-US" sz="2800" spc="-5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24 bytes</a:t>
            </a:r>
            <a:r>
              <a:rPr lang="en-US" sz="2800" spc="-5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12700">
              <a:lnSpc>
                <a:spcPct val="100000"/>
              </a:lnSpc>
            </a:pPr>
            <a:r>
              <a:rPr lang="en-US" sz="2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struct Foo_1 {</a:t>
            </a:r>
          </a:p>
          <a:p>
            <a:pPr marL="12700">
              <a:lnSpc>
                <a:spcPct val="100000"/>
              </a:lnSpc>
            </a:pPr>
            <a:r>
              <a:rPr lang="en-US" sz="2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 char x; // 1 byte</a:t>
            </a:r>
          </a:p>
          <a:p>
            <a:pPr marL="12700">
              <a:lnSpc>
                <a:spcPct val="100000"/>
              </a:lnSpc>
            </a:pPr>
            <a:r>
              <a:rPr lang="en-US" sz="2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 char z; // 1 bytes</a:t>
            </a:r>
          </a:p>
          <a:p>
            <a:pPr marL="12700">
              <a:lnSpc>
                <a:spcPct val="100000"/>
              </a:lnSpc>
            </a:pPr>
            <a:r>
              <a:rPr lang="en-US" sz="2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 double y; // 8 bytes</a:t>
            </a:r>
          </a:p>
          <a:p>
            <a:pPr marL="12700">
              <a:lnSpc>
                <a:spcPct val="100000"/>
              </a:lnSpc>
            </a:pPr>
            <a:r>
              <a:rPr lang="en-US" sz="2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12700">
              <a:lnSpc>
                <a:spcPct val="100000"/>
              </a:lnSpc>
            </a:pPr>
            <a:r>
              <a:rPr lang="en-US" sz="2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2700">
              <a:lnSpc>
                <a:spcPct val="100000"/>
              </a:lnSpc>
            </a:pPr>
            <a:r>
              <a:rPr lang="en-US" sz="2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2400" spc="-5" dirty="0">
                <a:solidFill>
                  <a:schemeClr val="accent1"/>
                </a:solidFill>
                <a:cs typeface="Courier New" panose="02070309020205020404" pitchFamily="49" charset="0"/>
              </a:rPr>
              <a:t> 16 bytes</a:t>
            </a:r>
            <a:endParaRPr lang="en-US" sz="2200" spc="-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123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031134" y="569139"/>
            <a:ext cx="765566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419" sz="3600" spc="-5" dirty="0">
                <a:solidFill>
                  <a:schemeClr val="accent1"/>
                </a:solidFill>
              </a:rPr>
              <a:t>Alineación de la memoria en estructuras</a:t>
            </a:r>
            <a:endParaRPr sz="3600" spc="-5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89980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307338"/>
            <a:ext cx="7515225" cy="5160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Memor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dinámica: malloc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y free </a:t>
            </a:r>
            <a:r>
              <a:rPr sz="2400" b="1" spc="5" dirty="0">
                <a:latin typeface="Arial"/>
                <a:cs typeface="Arial"/>
              </a:rPr>
              <a:t>(</a:t>
            </a:r>
            <a:r>
              <a:rPr sz="2400" b="1" dirty="0">
                <a:latin typeface="Arial"/>
                <a:cs typeface="Arial"/>
              </a:rPr>
              <a:t>stdl</a:t>
            </a:r>
            <a:r>
              <a:rPr sz="2400" b="1" spc="10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b.</a:t>
            </a:r>
            <a:r>
              <a:rPr sz="2400" b="1" spc="-5" dirty="0">
                <a:latin typeface="Arial"/>
                <a:cs typeface="Arial"/>
              </a:rPr>
              <a:t>h</a:t>
            </a:r>
            <a:r>
              <a:rPr sz="2400" b="1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medio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punteros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pue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rvar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liberar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memoria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diná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ica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ent</a:t>
            </a:r>
            <a:r>
              <a:rPr sz="2000" spc="1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gún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ite.</a:t>
            </a: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260985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La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función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ma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loc</a:t>
            </a:r>
            <a:r>
              <a:rPr sz="2000" b="1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ve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licitar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bloque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memoria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 tamaño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ministra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ámet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o.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Devuel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 puntero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la z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memoria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edida:</a:t>
            </a:r>
          </a:p>
          <a:p>
            <a:pPr marL="926465">
              <a:lnSpc>
                <a:spcPct val="100000"/>
              </a:lnSpc>
              <a:spcBef>
                <a:spcPts val="780"/>
              </a:spcBef>
            </a:pP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d*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al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oc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uns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gned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nu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ero_de_b</a:t>
            </a:r>
            <a:r>
              <a:rPr sz="2000" b="1" spc="-45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tes );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 marR="18796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El tamaño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antiza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zona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memoria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edida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tá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upa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ninguna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otra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 ni otra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devuelta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ma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lo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Si </a:t>
            </a:r>
            <a:r>
              <a:rPr sz="2000" b="1" dirty="0">
                <a:latin typeface="Arial"/>
                <a:cs typeface="Arial"/>
              </a:rPr>
              <a:t>ma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loc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az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bl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q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p.ej.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memo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ia 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ficiente),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devuelve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puntero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nulo.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124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</a:rPr>
              <a:t>Ap</a:t>
            </a:r>
            <a:r>
              <a:rPr sz="3600" spc="-20" dirty="0">
                <a:solidFill>
                  <a:schemeClr val="accent1"/>
                </a:solidFill>
              </a:rPr>
              <a:t>u</a:t>
            </a:r>
            <a:r>
              <a:rPr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307338"/>
            <a:ext cx="7539990" cy="3954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Pu</a:t>
            </a:r>
            <a:r>
              <a:rPr sz="2400" b="1" spc="-10" dirty="0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teros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voi</a:t>
            </a:r>
            <a:r>
              <a:rPr sz="2400" b="1" spc="-5" dirty="0">
                <a:latin typeface="Arial"/>
                <a:cs typeface="Arial"/>
              </a:rPr>
              <a:t>d</a:t>
            </a:r>
            <a:r>
              <a:rPr sz="2400" b="1" dirty="0">
                <a:latin typeface="Arial"/>
                <a:cs typeface="Arial"/>
              </a:rPr>
              <a:t>*</a:t>
            </a:r>
            <a:endParaRPr sz="2400" dirty="0">
              <a:latin typeface="Arial"/>
              <a:cs typeface="Arial"/>
            </a:endParaRPr>
          </a:p>
          <a:p>
            <a:pPr marL="354965" marR="762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La función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mal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oc</a:t>
            </a:r>
            <a:r>
              <a:rPr sz="2400" b="1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dev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ve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puntero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específico,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 apu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ta a un ti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 de datos determinad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C, estos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unteros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 se declaran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voi</a:t>
            </a:r>
            <a:r>
              <a:rPr sz="2400" spc="-5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*</a:t>
            </a: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354965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Muchas func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devue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ven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reccio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memoria uti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iz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punteros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voi</a:t>
            </a:r>
            <a:r>
              <a:rPr sz="2400" i="1" spc="-10" dirty="0">
                <a:latin typeface="Arial"/>
                <a:cs typeface="Arial"/>
              </a:rPr>
              <a:t>d</a:t>
            </a:r>
            <a:r>
              <a:rPr sz="2400" i="1" dirty="0">
                <a:latin typeface="Arial"/>
                <a:cs typeface="Arial"/>
              </a:rPr>
              <a:t>*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puntero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voi</a:t>
            </a:r>
            <a:r>
              <a:rPr sz="2400" i="1" spc="-10" dirty="0">
                <a:latin typeface="Arial"/>
                <a:cs typeface="Arial"/>
              </a:rPr>
              <a:t>d</a:t>
            </a:r>
            <a:r>
              <a:rPr sz="2400" i="1" dirty="0">
                <a:latin typeface="Arial"/>
                <a:cs typeface="Arial"/>
              </a:rPr>
              <a:t>* 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convertirse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cua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qu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otra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puntero:</a:t>
            </a: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char *ptr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(char*)mall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c(1000);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125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</a:rPr>
              <a:t>Ap</a:t>
            </a:r>
            <a:r>
              <a:rPr sz="3600" spc="-20" dirty="0">
                <a:solidFill>
                  <a:schemeClr val="accent1"/>
                </a:solidFill>
              </a:rPr>
              <a:t>u</a:t>
            </a:r>
            <a:r>
              <a:rPr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307338"/>
            <a:ext cx="7406640" cy="43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Operador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sizeof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900">
              <a:latin typeface="Times New Roman"/>
              <a:cs typeface="Times New Roman"/>
            </a:endParaRPr>
          </a:p>
          <a:p>
            <a:pPr marL="354965" marR="25019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El 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oblema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b="1" dirty="0">
                <a:latin typeface="Arial"/>
                <a:cs typeface="Arial"/>
              </a:rPr>
              <a:t>ma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loc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á</a:t>
            </a:r>
            <a:r>
              <a:rPr sz="2000" dirty="0">
                <a:latin typeface="Arial"/>
                <a:cs typeface="Arial"/>
              </a:rPr>
              <a:t>ntos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bytes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ie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en re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erva</a:t>
            </a:r>
            <a:r>
              <a:rPr sz="2000" spc="-12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quiere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ervar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zona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diez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enteros, hab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á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plic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diez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amaño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un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entero.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4965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El tamaño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tipo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obtiene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expre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ión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sizeof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55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 tamaño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char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siemp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(uno</a:t>
            </a:r>
            <a:r>
              <a:rPr sz="2000" spc="5" dirty="0">
                <a:latin typeface="Arial"/>
                <a:cs typeface="Arial"/>
              </a:rPr>
              <a:t>)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126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</a:rPr>
              <a:t>Ap</a:t>
            </a:r>
            <a:r>
              <a:rPr sz="3600" spc="-20" dirty="0">
                <a:solidFill>
                  <a:schemeClr val="accent1"/>
                </a:solidFill>
              </a:rPr>
              <a:t>u</a:t>
            </a:r>
            <a:r>
              <a:rPr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307338"/>
            <a:ext cx="7637145" cy="5155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Fun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ión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free</a:t>
            </a:r>
            <a:endParaRPr sz="2400" dirty="0">
              <a:latin typeface="Arial"/>
              <a:cs typeface="Arial"/>
            </a:endParaRPr>
          </a:p>
          <a:p>
            <a:pPr marL="354965" marR="9906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zona 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memoria reservada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malloc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ya no se 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eces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ta,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l</a:t>
            </a:r>
            <a:r>
              <a:rPr sz="2400" i="1" spc="-10" dirty="0">
                <a:latin typeface="Arial"/>
                <a:cs typeface="Arial"/>
              </a:rPr>
              <a:t>i</a:t>
            </a:r>
            <a:r>
              <a:rPr sz="2400" i="1" dirty="0">
                <a:latin typeface="Arial"/>
                <a:cs typeface="Arial"/>
              </a:rPr>
              <a:t>berada</a:t>
            </a:r>
            <a:r>
              <a:rPr sz="2400" i="1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media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función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fre</a:t>
            </a:r>
            <a:r>
              <a:rPr sz="2400" spc="-5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void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free </a:t>
            </a:r>
            <a:r>
              <a:rPr sz="2400" b="1" spc="5" dirty="0">
                <a:latin typeface="Arial"/>
                <a:cs typeface="Arial"/>
              </a:rPr>
              <a:t>(</a:t>
            </a:r>
            <a:r>
              <a:rPr sz="2400" b="1" dirty="0">
                <a:latin typeface="Arial"/>
                <a:cs typeface="Arial"/>
              </a:rPr>
              <a:t>voi</a:t>
            </a:r>
            <a:r>
              <a:rPr sz="2400" b="1" spc="-5" dirty="0">
                <a:latin typeface="Arial"/>
                <a:cs typeface="Arial"/>
              </a:rPr>
              <a:t>d</a:t>
            </a:r>
            <a:r>
              <a:rPr sz="2400" b="1" dirty="0">
                <a:latin typeface="Arial"/>
                <a:cs typeface="Arial"/>
              </a:rPr>
              <a:t>*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ptr);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354965" marR="48895">
              <a:lnSpc>
                <a:spcPct val="100000"/>
              </a:lnSpc>
            </a:pP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ptr</a:t>
            </a:r>
            <a:r>
              <a:rPr sz="2400" b="1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 un puntero de cualq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tipo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nta a un área de memoria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reservada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previamente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mal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354965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ptr</a:t>
            </a:r>
            <a:r>
              <a:rPr sz="2400" b="1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apunta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una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zona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emo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ia indeb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da,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los efectos 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esastrosos,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ual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 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bera dos veces 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misma zona.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127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</a:rPr>
              <a:t>Ap</a:t>
            </a:r>
            <a:r>
              <a:rPr sz="3600" spc="-20" dirty="0">
                <a:solidFill>
                  <a:schemeClr val="accent1"/>
                </a:solidFill>
              </a:rPr>
              <a:t>u</a:t>
            </a:r>
            <a:r>
              <a:rPr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236217"/>
            <a:ext cx="2919095" cy="141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solidFill>
                  <a:schemeClr val="accent1"/>
                </a:solidFill>
                <a:latin typeface="Arial"/>
                <a:cs typeface="Arial"/>
              </a:rPr>
              <a:t>Ejemplo</a:t>
            </a:r>
          </a:p>
          <a:p>
            <a:pPr marL="469265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#inclu</a:t>
            </a:r>
            <a:r>
              <a:rPr sz="2300" spc="-10" dirty="0">
                <a:latin typeface="Arial"/>
                <a:cs typeface="Arial"/>
              </a:rPr>
              <a:t>d</a:t>
            </a:r>
            <a:r>
              <a:rPr sz="2300" dirty="0">
                <a:latin typeface="Arial"/>
                <a:cs typeface="Arial"/>
              </a:rPr>
              <a:t>e</a:t>
            </a:r>
            <a:r>
              <a:rPr sz="2300" spc="-5" dirty="0">
                <a:latin typeface="Arial"/>
                <a:cs typeface="Arial"/>
              </a:rPr>
              <a:t> &lt;</a:t>
            </a:r>
            <a:r>
              <a:rPr sz="2300" dirty="0">
                <a:latin typeface="Arial"/>
                <a:cs typeface="Arial"/>
              </a:rPr>
              <a:t>st</a:t>
            </a:r>
            <a:r>
              <a:rPr sz="2300" spc="-15" dirty="0">
                <a:latin typeface="Arial"/>
                <a:cs typeface="Arial"/>
              </a:rPr>
              <a:t>d</a:t>
            </a:r>
            <a:r>
              <a:rPr sz="2300" dirty="0">
                <a:latin typeface="Arial"/>
                <a:cs typeface="Arial"/>
              </a:rPr>
              <a:t>io</a:t>
            </a:r>
            <a:r>
              <a:rPr sz="2300" spc="-10" dirty="0">
                <a:latin typeface="Arial"/>
                <a:cs typeface="Arial"/>
              </a:rPr>
              <a:t>.</a:t>
            </a:r>
            <a:r>
              <a:rPr sz="2300" dirty="0">
                <a:latin typeface="Arial"/>
                <a:cs typeface="Arial"/>
              </a:rPr>
              <a:t>h&gt;</a:t>
            </a:r>
          </a:p>
          <a:p>
            <a:pPr marL="469265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#inclu</a:t>
            </a:r>
            <a:r>
              <a:rPr sz="2300" spc="-10" dirty="0">
                <a:latin typeface="Arial"/>
                <a:cs typeface="Arial"/>
              </a:rPr>
              <a:t>d</a:t>
            </a:r>
            <a:r>
              <a:rPr sz="2300" dirty="0">
                <a:latin typeface="Arial"/>
                <a:cs typeface="Arial"/>
              </a:rPr>
              <a:t>e</a:t>
            </a:r>
            <a:r>
              <a:rPr sz="2300" spc="-5" dirty="0">
                <a:latin typeface="Arial"/>
                <a:cs typeface="Arial"/>
              </a:rPr>
              <a:t> &lt;</a:t>
            </a:r>
            <a:r>
              <a:rPr sz="2300" dirty="0">
                <a:latin typeface="Arial"/>
                <a:cs typeface="Arial"/>
              </a:rPr>
              <a:t>st</a:t>
            </a:r>
            <a:r>
              <a:rPr sz="2300" spc="-15" dirty="0">
                <a:latin typeface="Arial"/>
                <a:cs typeface="Arial"/>
              </a:rPr>
              <a:t>d</a:t>
            </a:r>
            <a:r>
              <a:rPr sz="2300" dirty="0">
                <a:latin typeface="Arial"/>
                <a:cs typeface="Arial"/>
              </a:rPr>
              <a:t>l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spc="-10" dirty="0">
                <a:latin typeface="Arial"/>
                <a:cs typeface="Arial"/>
              </a:rPr>
              <a:t>b</a:t>
            </a:r>
            <a:r>
              <a:rPr sz="2300" dirty="0">
                <a:latin typeface="Arial"/>
                <a:cs typeface="Arial"/>
              </a:rPr>
              <a:t>.</a:t>
            </a:r>
            <a:r>
              <a:rPr sz="2300" spc="-15" dirty="0">
                <a:latin typeface="Arial"/>
                <a:cs typeface="Arial"/>
              </a:rPr>
              <a:t>h</a:t>
            </a:r>
            <a:r>
              <a:rPr sz="2300" dirty="0">
                <a:latin typeface="Arial"/>
                <a:cs typeface="Arial"/>
              </a:rPr>
              <a:t>&gt;</a:t>
            </a:r>
          </a:p>
          <a:p>
            <a:pPr marL="469265">
              <a:lnSpc>
                <a:spcPct val="100000"/>
              </a:lnSpc>
            </a:pPr>
            <a:r>
              <a:rPr sz="2300" spc="-1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oid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mai</a:t>
            </a:r>
            <a:r>
              <a:rPr sz="2300" spc="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(){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3305" y="2638552"/>
            <a:ext cx="113030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Int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*ptr; Int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*ptr2;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8142" y="2638552"/>
            <a:ext cx="286067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/* puntero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a enteros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*/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/* otro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pu</a:t>
            </a:r>
            <a:r>
              <a:rPr sz="2300" spc="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te</a:t>
            </a:r>
            <a:r>
              <a:rPr sz="2300" spc="-15" dirty="0">
                <a:latin typeface="Arial"/>
                <a:cs typeface="Arial"/>
              </a:rPr>
              <a:t>r</a:t>
            </a:r>
            <a:r>
              <a:rPr sz="2300" dirty="0">
                <a:latin typeface="Arial"/>
                <a:cs typeface="Arial"/>
              </a:rPr>
              <a:t>o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*/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3305" y="3339592"/>
            <a:ext cx="504634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/* reser</a:t>
            </a:r>
            <a:r>
              <a:rPr sz="2300" spc="-10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memoria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para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300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enter</a:t>
            </a:r>
            <a:r>
              <a:rPr sz="2300" spc="5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s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*/ ptr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= </a:t>
            </a:r>
            <a:r>
              <a:rPr sz="2300" spc="-5" dirty="0">
                <a:latin typeface="Arial"/>
                <a:cs typeface="Arial"/>
              </a:rPr>
              <a:t>(</a:t>
            </a:r>
            <a:r>
              <a:rPr sz="2300" dirty="0">
                <a:latin typeface="Arial"/>
                <a:cs typeface="Arial"/>
              </a:rPr>
              <a:t>in</a:t>
            </a:r>
            <a:r>
              <a:rPr sz="2300" spc="-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*)mall</a:t>
            </a:r>
            <a:r>
              <a:rPr sz="2300" spc="-10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c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( 300</a:t>
            </a:r>
            <a:r>
              <a:rPr sz="2300" spc="10" dirty="0">
                <a:latin typeface="Arial"/>
                <a:cs typeface="Arial"/>
              </a:rPr>
              <a:t>*</a:t>
            </a:r>
            <a:r>
              <a:rPr sz="2300" dirty="0">
                <a:latin typeface="Arial"/>
                <a:cs typeface="Arial"/>
              </a:rPr>
              <a:t>sizeo</a:t>
            </a:r>
            <a:r>
              <a:rPr sz="2300" spc="-10" dirty="0">
                <a:latin typeface="Arial"/>
                <a:cs typeface="Arial"/>
              </a:rPr>
              <a:t>f</a:t>
            </a:r>
            <a:r>
              <a:rPr sz="2300" spc="-15" dirty="0">
                <a:latin typeface="Arial"/>
                <a:cs typeface="Arial"/>
              </a:rPr>
              <a:t>(</a:t>
            </a:r>
            <a:r>
              <a:rPr sz="2300" dirty="0">
                <a:latin typeface="Arial"/>
                <a:cs typeface="Arial"/>
              </a:rPr>
              <a:t>in</a:t>
            </a:r>
            <a:r>
              <a:rPr sz="2300" spc="-10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)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);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3305" y="4040885"/>
            <a:ext cx="159131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pt</a:t>
            </a:r>
            <a:r>
              <a:rPr sz="2300" spc="-5" dirty="0">
                <a:latin typeface="Arial"/>
                <a:cs typeface="Arial"/>
              </a:rPr>
              <a:t>r</a:t>
            </a:r>
            <a:r>
              <a:rPr sz="2300" dirty="0">
                <a:latin typeface="Arial"/>
                <a:cs typeface="Arial"/>
              </a:rPr>
              <a:t>[33]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= 15;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8142" y="4040885"/>
            <a:ext cx="460819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/* </a:t>
            </a:r>
            <a:r>
              <a:rPr sz="2300" spc="-10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rab</a:t>
            </a:r>
            <a:r>
              <a:rPr sz="2300" spc="5" dirty="0">
                <a:latin typeface="Arial"/>
                <a:cs typeface="Arial"/>
              </a:rPr>
              <a:t>a</a:t>
            </a:r>
            <a:r>
              <a:rPr sz="2300" dirty="0">
                <a:latin typeface="Arial"/>
                <a:cs typeface="Arial"/>
              </a:rPr>
              <a:t>ja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con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el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área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de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memoria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*/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1761" y="4391405"/>
            <a:ext cx="6151880" cy="2025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990">
              <a:lnSpc>
                <a:spcPct val="100000"/>
              </a:lnSpc>
              <a:tabLst>
                <a:tab pos="3026410" algn="l"/>
              </a:tabLst>
            </a:pPr>
            <a:r>
              <a:rPr sz="2300" dirty="0">
                <a:latin typeface="Arial"/>
                <a:cs typeface="Arial"/>
              </a:rPr>
              <a:t>inic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a_vec</a:t>
            </a:r>
            <a:r>
              <a:rPr sz="2300" spc="-10" dirty="0">
                <a:latin typeface="Arial"/>
                <a:cs typeface="Arial"/>
              </a:rPr>
              <a:t>to</a:t>
            </a:r>
            <a:r>
              <a:rPr sz="2300" dirty="0">
                <a:latin typeface="Arial"/>
                <a:cs typeface="Arial"/>
              </a:rPr>
              <a:t>r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(10,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pt</a:t>
            </a:r>
            <a:r>
              <a:rPr sz="2300" spc="-135" dirty="0">
                <a:latin typeface="Arial"/>
                <a:cs typeface="Arial"/>
              </a:rPr>
              <a:t>r</a:t>
            </a:r>
            <a:r>
              <a:rPr sz="2300" dirty="0">
                <a:latin typeface="Arial"/>
                <a:cs typeface="Arial"/>
              </a:rPr>
              <a:t>,	10);</a:t>
            </a:r>
            <a:endParaRPr sz="23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/* otro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ejemplo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*/</a:t>
            </a:r>
            <a:endParaRPr sz="23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tabLst>
                <a:tab pos="2298700" algn="l"/>
              </a:tabLst>
            </a:pPr>
            <a:r>
              <a:rPr sz="2300" dirty="0">
                <a:latin typeface="Arial"/>
                <a:cs typeface="Arial"/>
              </a:rPr>
              <a:t>ptr2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=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ptr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+ 15;	/* asig</a:t>
            </a:r>
            <a:r>
              <a:rPr sz="2300" spc="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ación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otro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pu</a:t>
            </a:r>
            <a:r>
              <a:rPr sz="2300" spc="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te</a:t>
            </a:r>
            <a:r>
              <a:rPr sz="2300" spc="-15" dirty="0">
                <a:latin typeface="Arial"/>
                <a:cs typeface="Arial"/>
              </a:rPr>
              <a:t>r</a:t>
            </a:r>
            <a:r>
              <a:rPr sz="2300" dirty="0">
                <a:latin typeface="Arial"/>
                <a:cs typeface="Arial"/>
              </a:rPr>
              <a:t>o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*/</a:t>
            </a:r>
            <a:endParaRPr sz="23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/*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finalmen</a:t>
            </a:r>
            <a:r>
              <a:rPr sz="2300" spc="-10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e,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libera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la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zona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de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memoria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*/</a:t>
            </a:r>
            <a:endParaRPr sz="23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free</a:t>
            </a:r>
            <a:r>
              <a:rPr sz="2300" spc="5" dirty="0">
                <a:latin typeface="Arial"/>
                <a:cs typeface="Arial"/>
              </a:rPr>
              <a:t>(</a:t>
            </a:r>
            <a:r>
              <a:rPr sz="2300" dirty="0">
                <a:latin typeface="Arial"/>
                <a:cs typeface="Arial"/>
              </a:rPr>
              <a:t>pt</a:t>
            </a:r>
            <a:r>
              <a:rPr sz="2300" spc="-5" dirty="0">
                <a:latin typeface="Arial"/>
                <a:cs typeface="Arial"/>
              </a:rPr>
              <a:t>r</a:t>
            </a:r>
            <a:r>
              <a:rPr sz="2300" spc="-15" dirty="0">
                <a:latin typeface="Arial"/>
                <a:cs typeface="Arial"/>
              </a:rPr>
              <a:t>)</a:t>
            </a:r>
            <a:r>
              <a:rPr sz="2300" dirty="0">
                <a:latin typeface="Arial"/>
                <a:cs typeface="Arial"/>
              </a:rPr>
              <a:t>;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700" dirty="0">
                <a:latin typeface="Arial"/>
                <a:cs typeface="Arial"/>
              </a:rPr>
              <a:t>}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128</a:t>
            </a:fld>
            <a:endParaRPr lang="es-MX"/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14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</a:rPr>
              <a:t>Ap</a:t>
            </a:r>
            <a:r>
              <a:rPr sz="3600" spc="-20" dirty="0">
                <a:solidFill>
                  <a:schemeClr val="accent1"/>
                </a:solidFill>
              </a:rPr>
              <a:t>u</a:t>
            </a:r>
            <a:r>
              <a:rPr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Ap</a:t>
            </a:r>
            <a:r>
              <a:rPr sz="4000" spc="-20" dirty="0">
                <a:solidFill>
                  <a:schemeClr val="accent1"/>
                </a:solidFill>
              </a:rPr>
              <a:t>u</a:t>
            </a:r>
            <a:r>
              <a:rPr sz="4000" spc="-5" dirty="0">
                <a:solidFill>
                  <a:schemeClr val="accent1"/>
                </a:solidFill>
              </a:rPr>
              <a:t>ntadores</a:t>
            </a:r>
            <a:r>
              <a:rPr sz="4000" spc="6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-</a:t>
            </a:r>
            <a:r>
              <a:rPr sz="4000" spc="5" dirty="0"/>
              <a:t> </a:t>
            </a:r>
            <a:r>
              <a:rPr sz="4000" spc="-5" dirty="0"/>
              <a:t>Ejemplo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9878"/>
            <a:ext cx="3248660" cy="552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#include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&lt;</a:t>
            </a:r>
            <a:r>
              <a:rPr sz="1600" spc="-5" dirty="0">
                <a:latin typeface="Arial"/>
                <a:cs typeface="Arial"/>
              </a:rPr>
              <a:t>stdio.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 marR="1534795">
              <a:lnSpc>
                <a:spcPct val="120000"/>
              </a:lnSpc>
            </a:pPr>
            <a:r>
              <a:rPr sz="1600" spc="-5" dirty="0">
                <a:latin typeface="Arial"/>
                <a:cs typeface="Arial"/>
              </a:rPr>
              <a:t>#include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&lt;</a:t>
            </a:r>
            <a:r>
              <a:rPr sz="1600" spc="-5" dirty="0">
                <a:latin typeface="Arial"/>
                <a:cs typeface="Arial"/>
              </a:rPr>
              <a:t>stdlib.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&gt; void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n(</a:t>
            </a:r>
            <a:r>
              <a:rPr sz="1600" spc="-15" dirty="0">
                <a:latin typeface="Arial"/>
                <a:cs typeface="Arial"/>
              </a:rPr>
              <a:t>)</a:t>
            </a: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Arial"/>
                <a:cs typeface="Arial"/>
              </a:rPr>
              <a:t>int *vect,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intf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("</a:t>
            </a:r>
            <a:r>
              <a:rPr sz="1600" spc="-19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amaño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del 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ector?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"</a:t>
            </a:r>
            <a:r>
              <a:rPr sz="1600" spc="-15" dirty="0">
                <a:latin typeface="Arial"/>
                <a:cs typeface="Arial"/>
              </a:rPr>
              <a:t>)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scanf (</a:t>
            </a:r>
            <a:r>
              <a:rPr sz="1600" spc="-15" dirty="0">
                <a:latin typeface="Arial"/>
                <a:cs typeface="Arial"/>
              </a:rPr>
              <a:t>"</a:t>
            </a:r>
            <a:r>
              <a:rPr sz="1600" spc="-5" dirty="0">
                <a:latin typeface="Arial"/>
                <a:cs typeface="Arial"/>
              </a:rPr>
              <a:t>%d</a:t>
            </a:r>
            <a:r>
              <a:rPr sz="1600" spc="-10" dirty="0">
                <a:latin typeface="Arial"/>
                <a:cs typeface="Arial"/>
              </a:rPr>
              <a:t>"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&amp;N);</a:t>
            </a:r>
            <a:endParaRPr sz="1600">
              <a:latin typeface="Arial"/>
              <a:cs typeface="Arial"/>
            </a:endParaRPr>
          </a:p>
          <a:p>
            <a:pPr marL="126364" marR="508634">
              <a:lnSpc>
                <a:spcPct val="120000"/>
              </a:lnSpc>
            </a:pPr>
            <a:r>
              <a:rPr sz="1600" spc="-5" dirty="0">
                <a:latin typeface="Arial"/>
                <a:cs typeface="Arial"/>
              </a:rPr>
              <a:t>vect =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lo</a:t>
            </a:r>
            <a:r>
              <a:rPr sz="1600" spc="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5" dirty="0">
                <a:latin typeface="Arial"/>
                <a:cs typeface="Arial"/>
              </a:rPr>
              <a:t>sizeof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5" dirty="0">
                <a:latin typeface="Arial"/>
                <a:cs typeface="Arial"/>
              </a:rPr>
              <a:t>int) * N</a:t>
            </a:r>
            <a:r>
              <a:rPr sz="1600" spc="-10" dirty="0">
                <a:latin typeface="Arial"/>
                <a:cs typeface="Arial"/>
              </a:rPr>
              <a:t>); </a:t>
            </a:r>
            <a:r>
              <a:rPr sz="1600" spc="-5" dirty="0">
                <a:latin typeface="Arial"/>
                <a:cs typeface="Arial"/>
              </a:rPr>
              <a:t>if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5" dirty="0">
                <a:latin typeface="Arial"/>
                <a:cs typeface="Arial"/>
              </a:rPr>
              <a:t>vect</a:t>
            </a:r>
            <a:r>
              <a:rPr sz="1600" spc="-45" dirty="0">
                <a:latin typeface="Arial"/>
                <a:cs typeface="Arial"/>
              </a:rPr>
              <a:t>!</a:t>
            </a:r>
            <a:r>
              <a:rPr sz="1600" spc="-5" dirty="0">
                <a:latin typeface="Arial"/>
                <a:cs typeface="Arial"/>
              </a:rPr>
              <a:t>=NULL</a:t>
            </a:r>
            <a:r>
              <a:rPr sz="1600" spc="0" dirty="0">
                <a:latin typeface="Arial"/>
                <a:cs typeface="Arial"/>
              </a:rPr>
              <a:t>)</a:t>
            </a: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for</a:t>
            </a:r>
            <a:r>
              <a:rPr sz="1600" spc="-1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=0;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&lt;N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;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++)</a:t>
            </a:r>
            <a:endParaRPr sz="1600">
              <a:latin typeface="Arial"/>
              <a:cs typeface="Arial"/>
            </a:endParaRPr>
          </a:p>
          <a:p>
            <a:pPr marR="1000760" algn="ctr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Arial"/>
                <a:cs typeface="Arial"/>
              </a:rPr>
              <a:t>vec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[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]</a:t>
            </a:r>
            <a:r>
              <a:rPr sz="1600" dirty="0">
                <a:latin typeface="Arial"/>
                <a:cs typeface="Arial"/>
              </a:rPr>
              <a:t>=i</a:t>
            </a:r>
            <a:r>
              <a:rPr sz="1600" spc="-5" dirty="0">
                <a:latin typeface="Arial"/>
                <a:cs typeface="Arial"/>
              </a:rPr>
              <a:t>*10;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000">
              <a:latin typeface="Times New Roman"/>
              <a:cs typeface="Times New Roman"/>
            </a:endParaRPr>
          </a:p>
          <a:p>
            <a:pPr marL="411480" marR="815975">
              <a:lnSpc>
                <a:spcPct val="120000"/>
              </a:lnSpc>
            </a:pPr>
            <a:r>
              <a:rPr sz="1600" spc="-5" dirty="0">
                <a:latin typeface="Arial"/>
                <a:cs typeface="Arial"/>
              </a:rPr>
              <a:t>for</a:t>
            </a:r>
            <a:r>
              <a:rPr sz="1600" spc="-1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=0;i&lt;N;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++) printf</a:t>
            </a:r>
            <a:r>
              <a:rPr sz="1600" spc="-10" dirty="0">
                <a:latin typeface="Arial"/>
                <a:cs typeface="Arial"/>
              </a:rPr>
              <a:t>("%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\n",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vect[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]);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23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fr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(</a:t>
            </a:r>
            <a:r>
              <a:rPr sz="1600" spc="-5" dirty="0">
                <a:latin typeface="Arial"/>
                <a:cs typeface="Arial"/>
              </a:rPr>
              <a:t>vec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Arial"/>
                <a:cs typeface="Arial"/>
              </a:rPr>
              <a:t>else</a:t>
            </a:r>
            <a:endParaRPr sz="16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Arial"/>
                <a:cs typeface="Arial"/>
              </a:rPr>
              <a:t>printf</a:t>
            </a:r>
            <a:r>
              <a:rPr sz="1600" spc="-10" dirty="0">
                <a:latin typeface="Arial"/>
                <a:cs typeface="Arial"/>
              </a:rPr>
              <a:t>("</a:t>
            </a:r>
            <a:r>
              <a:rPr sz="1600" spc="-5" dirty="0">
                <a:latin typeface="Arial"/>
                <a:cs typeface="Arial"/>
              </a:rPr>
              <a:t>Memoria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insuficient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\n");</a:t>
            </a:r>
            <a:endParaRPr sz="16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129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305305"/>
            <a:ext cx="4985385" cy="406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Comp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ón</a:t>
            </a:r>
            <a:r>
              <a:rPr sz="2800" spc="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ux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gcc</a:t>
            </a:r>
          </a:p>
          <a:p>
            <a:pPr>
              <a:lnSpc>
                <a:spcPct val="100000"/>
              </a:lnSpc>
              <a:spcBef>
                <a:spcPts val="46"/>
              </a:spcBef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$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gcc</a:t>
            </a:r>
            <a:r>
              <a:rPr sz="2800" spc="-5" dirty="0">
                <a:latin typeface="Arial"/>
                <a:cs typeface="Arial"/>
              </a:rPr>
              <a:t> pr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g.c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-o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prog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solidFill>
                  <a:schemeClr val="accent1"/>
                </a:solidFill>
                <a:latin typeface="Arial"/>
                <a:cs typeface="Arial"/>
              </a:rPr>
              <a:t>Ej</a:t>
            </a:r>
            <a:r>
              <a:rPr sz="3200" spc="-15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chemeClr val="accent1"/>
                </a:solidFill>
                <a:latin typeface="Arial"/>
                <a:cs typeface="Arial"/>
              </a:rPr>
              <a:t>cución</a:t>
            </a: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$ </a:t>
            </a:r>
            <a:r>
              <a:rPr sz="2800" dirty="0">
                <a:latin typeface="Arial"/>
                <a:cs typeface="Arial"/>
              </a:rPr>
              <a:t>./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prog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13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524000" y="381000"/>
            <a:ext cx="7162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sz="4000" spc="-5" dirty="0"/>
              <a:t>Ejemplo</a:t>
            </a:r>
            <a:r>
              <a:rPr sz="4000" spc="5" dirty="0"/>
              <a:t> </a:t>
            </a:r>
            <a:r>
              <a:rPr sz="4000" spc="-5" dirty="0"/>
              <a:t>de programa</a:t>
            </a:r>
            <a:r>
              <a:rPr sz="4000" spc="25" dirty="0"/>
              <a:t> </a:t>
            </a:r>
            <a:r>
              <a:rPr sz="4000" spc="-5" dirty="0"/>
              <a:t>en</a:t>
            </a:r>
            <a:r>
              <a:rPr sz="4000" spc="10" dirty="0"/>
              <a:t> </a:t>
            </a:r>
            <a:r>
              <a:rPr sz="4000" spc="-5" dirty="0"/>
              <a:t>C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307338"/>
            <a:ext cx="5728335" cy="1913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Pu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teros a 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uncio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es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800" spc="-5" dirty="0">
                <a:latin typeface="Arial"/>
                <a:cs typeface="Arial"/>
              </a:rPr>
              <a:t>Un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pu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o 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ue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ap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nt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 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ó</a:t>
            </a:r>
            <a:r>
              <a:rPr sz="2800" spc="-5" dirty="0">
                <a:latin typeface="Arial"/>
                <a:cs typeface="Arial"/>
              </a:rPr>
              <a:t>di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-5" dirty="0">
                <a:latin typeface="Arial"/>
                <a:cs typeface="Arial"/>
              </a:rPr>
              <a:t>o.</a:t>
            </a:r>
            <a:endParaRPr sz="28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470"/>
              </a:spcBef>
            </a:pP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oid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(*p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r_fun)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(int,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nt</a:t>
            </a:r>
            <a:r>
              <a:rPr sz="2000" b="1" spc="5" dirty="0">
                <a:latin typeface="Arial"/>
                <a:cs typeface="Arial"/>
              </a:rPr>
              <a:t>)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130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</a:rPr>
              <a:t>Ap</a:t>
            </a:r>
            <a:r>
              <a:rPr sz="3600" spc="-20" dirty="0">
                <a:solidFill>
                  <a:schemeClr val="accent1"/>
                </a:solidFill>
              </a:rPr>
              <a:t>u</a:t>
            </a:r>
            <a:r>
              <a:rPr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Ap</a:t>
            </a:r>
            <a:r>
              <a:rPr sz="4000" spc="-20" dirty="0">
                <a:solidFill>
                  <a:schemeClr val="accent1"/>
                </a:solidFill>
              </a:rPr>
              <a:t>u</a:t>
            </a:r>
            <a:r>
              <a:rPr sz="4000" spc="-5" dirty="0">
                <a:solidFill>
                  <a:schemeClr val="accent1"/>
                </a:solidFill>
              </a:rPr>
              <a:t>ntadores</a:t>
            </a:r>
            <a:r>
              <a:rPr sz="4000" spc="6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-</a:t>
            </a:r>
            <a:r>
              <a:rPr sz="4000" spc="5" dirty="0"/>
              <a:t> </a:t>
            </a:r>
            <a:r>
              <a:rPr sz="4000" spc="-5" dirty="0"/>
              <a:t>Ejemplo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7461" y="1246886"/>
            <a:ext cx="6512559" cy="366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4042410" indent="-571500">
              <a:lnSpc>
                <a:spcPct val="120000"/>
              </a:lnSpc>
            </a:pPr>
            <a:r>
              <a:rPr sz="2000" dirty="0">
                <a:latin typeface="Arial"/>
                <a:cs typeface="Arial"/>
              </a:rPr>
              <a:t>int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ma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int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b)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 return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+</a:t>
            </a:r>
            <a:r>
              <a:rPr sz="2000" dirty="0">
                <a:latin typeface="Arial"/>
                <a:cs typeface="Arial"/>
              </a:rPr>
              <a:t>b;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int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int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b)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R="4164965"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return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a-b;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//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mos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puntero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iones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ámet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  <a:p>
            <a:pPr marL="12700" marR="3573779">
              <a:lnSpc>
                <a:spcPct val="120000"/>
              </a:lnSpc>
            </a:pPr>
            <a:r>
              <a:rPr sz="2000" dirty="0">
                <a:latin typeface="Arial"/>
                <a:cs typeface="Arial"/>
              </a:rPr>
              <a:t>//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enteros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orna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entero int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(*ptrFuncion)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int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); void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main(</a:t>
            </a:r>
            <a:r>
              <a:rPr sz="2000" spc="5" dirty="0">
                <a:latin typeface="Arial"/>
                <a:cs typeface="Arial"/>
              </a:rPr>
              <a:t>)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8961" y="4904994"/>
            <a:ext cx="2277110" cy="1473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69850"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ptrFun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ma;</a:t>
            </a:r>
            <a:endParaRPr sz="2000">
              <a:latin typeface="Arial"/>
              <a:cs typeface="Arial"/>
            </a:endParaRPr>
          </a:p>
          <a:p>
            <a:pPr marR="33020"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x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ptrFuncion(</a:t>
            </a:r>
            <a:r>
              <a:rPr sz="2000" spc="-10" dirty="0">
                <a:latin typeface="Arial"/>
                <a:cs typeface="Arial"/>
              </a:rPr>
              <a:t>4</a:t>
            </a:r>
            <a:r>
              <a:rPr sz="2000" dirty="0">
                <a:latin typeface="Arial"/>
                <a:cs typeface="Arial"/>
              </a:rPr>
              <a:t>,3</a:t>
            </a:r>
            <a:r>
              <a:rPr sz="2000" spc="-15" dirty="0">
                <a:latin typeface="Arial"/>
                <a:cs typeface="Arial"/>
              </a:rPr>
              <a:t>)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 marR="45085" indent="-86995" algn="ctr">
              <a:lnSpc>
                <a:spcPct val="120000"/>
              </a:lnSpc>
            </a:pPr>
            <a:r>
              <a:rPr sz="2000" dirty="0">
                <a:latin typeface="Arial"/>
                <a:cs typeface="Arial"/>
              </a:rPr>
              <a:t>ptrFun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resta; x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ptrFun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(4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3);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2796" y="4965954"/>
            <a:ext cx="3095625" cy="141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//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‘</a:t>
            </a:r>
            <a:r>
              <a:rPr sz="2000" dirty="0">
                <a:latin typeface="Arial"/>
                <a:cs typeface="Arial"/>
              </a:rPr>
              <a:t>funcio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’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‘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um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’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//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uma(4,</a:t>
            </a:r>
            <a:r>
              <a:rPr sz="2000" spc="-20" dirty="0">
                <a:latin typeface="Arial"/>
                <a:cs typeface="Arial"/>
              </a:rPr>
              <a:t>3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//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‘</a:t>
            </a:r>
            <a:r>
              <a:rPr sz="2000" dirty="0">
                <a:latin typeface="Arial"/>
                <a:cs typeface="Arial"/>
              </a:rPr>
              <a:t>funcio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’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apunta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‘re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ta’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//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x=resta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spc="-10" dirty="0">
                <a:latin typeface="Arial"/>
                <a:cs typeface="Arial"/>
              </a:rPr>
              <a:t>4</a:t>
            </a:r>
            <a:r>
              <a:rPr sz="2000" dirty="0">
                <a:latin typeface="Arial"/>
                <a:cs typeface="Arial"/>
              </a:rPr>
              <a:t>,3)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7461" y="6429349"/>
            <a:ext cx="110489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131</a:t>
            </a:fld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Ejer</a:t>
            </a:r>
            <a:r>
              <a:rPr sz="4000" spc="0" dirty="0">
                <a:solidFill>
                  <a:schemeClr val="accent1"/>
                </a:solidFill>
              </a:rPr>
              <a:t>c</a:t>
            </a:r>
            <a:r>
              <a:rPr sz="4000" spc="-5" dirty="0">
                <a:solidFill>
                  <a:schemeClr val="accent1"/>
                </a:solidFill>
              </a:rPr>
              <a:t>ic</a:t>
            </a:r>
            <a:r>
              <a:rPr sz="4000" dirty="0">
                <a:solidFill>
                  <a:schemeClr val="accent1"/>
                </a:solidFill>
              </a:rPr>
              <a:t>i</a:t>
            </a:r>
            <a:r>
              <a:rPr sz="4000" spc="-5" dirty="0">
                <a:solidFill>
                  <a:schemeClr val="accent1"/>
                </a:solidFill>
              </a:rPr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9878"/>
            <a:ext cx="7616190" cy="4693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81280" indent="-45656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Desar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olle una fun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ión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lamada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menú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que reciba una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lista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op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iones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para mo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trar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menú de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op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iones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espere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selección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usuario,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reto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nando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 po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ición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 op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ión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eleccionada,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op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iones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tradas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deben 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tar enumeradas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iniciando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 1,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solo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reto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nara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 op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ión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seleccionada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 en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uentra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rango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valido.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/>
            </a:pPr>
            <a:endParaRPr sz="2300">
              <a:latin typeface="Times New Roman"/>
              <a:cs typeface="Times New Roman"/>
            </a:endParaRPr>
          </a:p>
          <a:p>
            <a:pPr marL="527685" marR="100330" indent="-514984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sz="1600" spc="-5" dirty="0">
                <a:latin typeface="Arial"/>
                <a:cs typeface="Arial"/>
              </a:rPr>
              <a:t>Desar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olle una fun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ión que reciba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dos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apuntadores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cadena de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caractere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, para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copiar de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primera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 la segunda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 numero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determinado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caracteres de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de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a izquierda (debe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asignar a la segunda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adena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 e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actamente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esari</a:t>
            </a:r>
            <a:r>
              <a:rPr sz="1600" spc="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).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/>
            </a:pPr>
            <a:endParaRPr sz="2300">
              <a:latin typeface="Times New Roman"/>
              <a:cs typeface="Times New Roman"/>
            </a:endParaRPr>
          </a:p>
          <a:p>
            <a:pPr marL="527685" marR="5080" indent="-514984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sz="1600" spc="-5" dirty="0">
                <a:latin typeface="Arial"/>
                <a:cs typeface="Arial"/>
              </a:rPr>
              <a:t>Desar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olle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func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ón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rec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ba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dos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apuntadores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cadena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cara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teres, para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copiar de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primera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 la segunda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 numero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determinado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aracteres de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de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a derecha 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spc="-5" dirty="0">
                <a:latin typeface="Arial"/>
                <a:cs typeface="Arial"/>
              </a:rPr>
              <a:t>debe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asignar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 segunda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cadena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a memoria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actamente ne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esaria).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Nota: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Uti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ice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 función menú d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oblema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 pa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al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zar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ejemp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que 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ustre el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fun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ionam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ento de todos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ione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132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Listas</a:t>
            </a:r>
            <a:r>
              <a:rPr lang="es-MX" dirty="0"/>
              <a:t> simplemente 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enlazadas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8F70A-AD9E-4319-8AE6-092A8F6F30FA}" type="slidenum">
              <a:rPr lang="es-MX" smtClean="0"/>
              <a:pPr>
                <a:defRPr/>
              </a:pPr>
              <a:t>133</a:t>
            </a:fld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1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9126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304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Introducción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703" dirty="0"/>
              <a:t>Hay dos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desventajas</a:t>
            </a:r>
            <a:r>
              <a:rPr lang="es-MX" sz="2703" dirty="0"/>
              <a:t> serias con respecto a las estructuras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estáticas</a:t>
            </a:r>
            <a:r>
              <a:rPr lang="es-MX" sz="2703" dirty="0"/>
              <a:t> de pilas y colas usando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vectores</a:t>
            </a:r>
            <a:r>
              <a:rPr lang="es-MX" sz="2703" dirty="0"/>
              <a:t>:</a:t>
            </a:r>
          </a:p>
          <a:p>
            <a:pPr marL="0" indent="0">
              <a:buNone/>
            </a:pPr>
            <a:endParaRPr lang="es-MX" sz="2703" dirty="0"/>
          </a:p>
          <a:p>
            <a:pPr marL="434420" indent="-434420">
              <a:buFont typeface="+mj-lt"/>
              <a:buAutoNum type="arabicPeriod"/>
            </a:pPr>
            <a:r>
              <a:rPr lang="es-MX" sz="2703" dirty="0"/>
              <a:t>Tienen un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espacio limitado </a:t>
            </a:r>
            <a:r>
              <a:rPr lang="es-MX" sz="2703" dirty="0"/>
              <a:t>de memoria,</a:t>
            </a:r>
          </a:p>
          <a:p>
            <a:pPr marL="434420" indent="-434420">
              <a:buFont typeface="+mj-lt"/>
              <a:buAutoNum type="arabicPeriod"/>
            </a:pPr>
            <a:r>
              <a:rPr lang="es-MX" sz="2703" dirty="0"/>
              <a:t>Es posible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 ocupar </a:t>
            </a:r>
            <a:r>
              <a:rPr lang="es-MX" sz="2703" dirty="0"/>
              <a:t>toda la memoria disponible, haciendo que se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desperdicie</a:t>
            </a:r>
            <a:r>
              <a:rPr lang="es-MX" sz="2703" dirty="0"/>
              <a:t> espacio.</a:t>
            </a:r>
          </a:p>
          <a:p>
            <a:pPr marL="0" indent="0">
              <a:buNone/>
            </a:pPr>
            <a:endParaRPr lang="es-MX" sz="2703" dirty="0"/>
          </a:p>
          <a:p>
            <a:pPr marL="0" indent="0">
              <a:buNone/>
            </a:pPr>
            <a:r>
              <a:rPr lang="es-MX" sz="2703" dirty="0"/>
              <a:t>Una solución es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usar listas enlazadas</a:t>
            </a:r>
            <a:r>
              <a:rPr lang="es-MX" sz="2703" dirty="0"/>
              <a:t>.</a:t>
            </a:r>
          </a:p>
          <a:p>
            <a:endParaRPr lang="es-MX" sz="2703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8F70A-AD9E-4319-8AE6-092A8F6F30FA}" type="slidenum">
              <a:rPr lang="es-MX" smtClean="0"/>
              <a:pPr>
                <a:defRPr/>
              </a:pPr>
              <a:t>134</a:t>
            </a:fld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1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8907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304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Definiciones</a:t>
            </a:r>
            <a:endParaRPr lang="es-MX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703" dirty="0"/>
              <a:t>Las listas enlazadas son estructuras de datos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dinámicas</a:t>
            </a:r>
            <a:r>
              <a:rPr lang="es-MX" sz="2703" dirty="0"/>
              <a:t>, esto significa que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adquieren</a:t>
            </a:r>
            <a:r>
              <a:rPr lang="es-MX" sz="2703" dirty="0"/>
              <a:t> espacio y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liberan</a:t>
            </a:r>
            <a:r>
              <a:rPr lang="es-MX" sz="2703" dirty="0"/>
              <a:t> espacio a medida que se necesita. </a:t>
            </a:r>
          </a:p>
          <a:p>
            <a:r>
              <a:rPr lang="es-MX" sz="2703" dirty="0"/>
              <a:t>Éstas son estructuras de datos semejantes a los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vectores</a:t>
            </a:r>
            <a:r>
              <a:rPr lang="es-MX" sz="2703" dirty="0"/>
              <a:t> salvo que el acceso a un elemento no se hace mediante un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índice</a:t>
            </a:r>
            <a:r>
              <a:rPr lang="es-MX" sz="2703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2703" dirty="0"/>
              <a:t>sino mediante un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Puntero</a:t>
            </a:r>
            <a:r>
              <a:rPr lang="es-MX" sz="2703" dirty="0"/>
              <a:t>.</a:t>
            </a:r>
          </a:p>
          <a:p>
            <a:endParaRPr lang="es-MX" sz="2703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8F70A-AD9E-4319-8AE6-092A8F6F30FA}" type="slidenum">
              <a:rPr lang="es-MX" smtClean="0"/>
              <a:pPr>
                <a:defRPr/>
              </a:pPr>
              <a:t>135</a:t>
            </a:fld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87" y="4458706"/>
            <a:ext cx="7016910" cy="147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1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183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304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Definiciones</a:t>
            </a:r>
            <a:endParaRPr lang="es-MX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2703" dirty="0"/>
              <a:t>Una lista simplemente enlazada es una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relación</a:t>
            </a:r>
            <a:r>
              <a:rPr lang="es-MX" sz="2703" dirty="0"/>
              <a:t> de elementos (nodos), donde que cada elemento esta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relacionado</a:t>
            </a:r>
            <a:r>
              <a:rPr lang="es-MX" sz="2703" dirty="0"/>
              <a:t> con un elemento del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conjunto</a:t>
            </a:r>
            <a:r>
              <a:rPr lang="es-MX" sz="2703" dirty="0"/>
              <a:t>, diferente así mismo.</a:t>
            </a:r>
          </a:p>
          <a:p>
            <a:r>
              <a:rPr lang="es-MX" sz="2703" dirty="0"/>
              <a:t>Como cada elemento puede tener a lo más una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arista dirigida </a:t>
            </a:r>
            <a:r>
              <a:rPr lang="es-MX" sz="2703" dirty="0"/>
              <a:t>que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sale</a:t>
            </a:r>
            <a:r>
              <a:rPr lang="es-MX" sz="2703" dirty="0"/>
              <a:t> y una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arista dirigida </a:t>
            </a:r>
            <a:r>
              <a:rPr lang="es-MX" sz="2703" dirty="0"/>
              <a:t>que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entra</a:t>
            </a:r>
            <a:r>
              <a:rPr lang="es-MX" sz="2703" dirty="0"/>
              <a:t>, bien puede tener 0 aristas que salen, o 0 aristas que entran. </a:t>
            </a:r>
          </a:p>
          <a:p>
            <a:pPr lvl="1"/>
            <a:r>
              <a:rPr lang="es-MX" sz="2365" dirty="0"/>
              <a:t>Si el nodo tiene 0 </a:t>
            </a:r>
            <a:r>
              <a:rPr lang="es-MX" sz="23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aristas que salen</a:t>
            </a:r>
            <a:r>
              <a:rPr lang="es-MX" sz="2365" dirty="0"/>
              <a:t>, entonces es el </a:t>
            </a:r>
            <a:r>
              <a:rPr lang="es-MX" sz="23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final</a:t>
            </a:r>
            <a:r>
              <a:rPr lang="es-MX" sz="2365" dirty="0"/>
              <a:t> de la lista.</a:t>
            </a:r>
          </a:p>
          <a:p>
            <a:pPr lvl="1"/>
            <a:r>
              <a:rPr lang="es-MX" sz="2365" dirty="0"/>
              <a:t>Si el nodo tiene 0 </a:t>
            </a:r>
            <a:r>
              <a:rPr lang="es-MX" sz="23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aristas que entran</a:t>
            </a:r>
            <a:r>
              <a:rPr lang="es-MX" sz="2365" dirty="0"/>
              <a:t>, entonces es el </a:t>
            </a:r>
            <a:r>
              <a:rPr lang="es-MX" sz="23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inicio</a:t>
            </a:r>
            <a:r>
              <a:rPr lang="es-MX" sz="2365" dirty="0"/>
              <a:t> de la lista.</a:t>
            </a:r>
          </a:p>
          <a:p>
            <a:endParaRPr lang="es-MX" sz="2365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8F70A-AD9E-4319-8AE6-092A8F6F30FA}" type="slidenum">
              <a:rPr lang="es-MX" smtClean="0"/>
              <a:pPr>
                <a:defRPr/>
              </a:pPr>
              <a:t>136</a:t>
            </a:fld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1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8911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304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Definiciones</a:t>
            </a:r>
            <a:endParaRPr lang="es-MX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703" dirty="0"/>
              <a:t>Por razones practicas, se dibujan una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flecha</a:t>
            </a:r>
            <a:r>
              <a:rPr lang="es-MX" sz="2703" dirty="0"/>
              <a:t> que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sale</a:t>
            </a:r>
            <a:r>
              <a:rPr lang="es-MX" sz="2703" dirty="0"/>
              <a:t> de un identificador de la lista y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entra</a:t>
            </a:r>
            <a:r>
              <a:rPr lang="es-MX" sz="2703" dirty="0"/>
              <a:t> al inicio de la lista y otra flecha que sale del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final</a:t>
            </a:r>
            <a:r>
              <a:rPr lang="es-MX" sz="2703" dirty="0"/>
              <a:t> de la lista y apunta a un símbolo que se llama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NULO</a:t>
            </a:r>
            <a:r>
              <a:rPr lang="es-MX" sz="2703" dirty="0"/>
              <a:t>.</a:t>
            </a:r>
          </a:p>
          <a:p>
            <a:pPr marL="0" indent="0">
              <a:buNone/>
            </a:pPr>
            <a:endParaRPr lang="es-MX" sz="2703" dirty="0"/>
          </a:p>
          <a:p>
            <a:pPr marL="0" indent="0">
              <a:buNone/>
            </a:pPr>
            <a:r>
              <a:rPr lang="es-MX" sz="2703" dirty="0"/>
              <a:t>	</a:t>
            </a:r>
          </a:p>
          <a:p>
            <a:endParaRPr lang="es-MX" sz="2703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8F70A-AD9E-4319-8AE6-092A8F6F30FA}" type="slidenum">
              <a:rPr lang="es-MX" smtClean="0"/>
              <a:pPr>
                <a:defRPr/>
              </a:pPr>
              <a:t>137</a:t>
            </a:fld>
            <a:endParaRPr lang="es-MX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87" y="3686426"/>
            <a:ext cx="6932373" cy="114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1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674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304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Operaciones</a:t>
            </a:r>
            <a:endParaRPr lang="es-MX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Recorrido</a:t>
            </a:r>
            <a:endParaRPr lang="es-MX" sz="2703" dirty="0"/>
          </a:p>
          <a:p>
            <a:pPr marL="0" indent="0">
              <a:buNone/>
            </a:pPr>
            <a:r>
              <a:rPr lang="es-MX" sz="2027" dirty="0"/>
              <a:t>Esta operación consiste en </a:t>
            </a:r>
            <a:r>
              <a:rPr lang="es-MX" sz="2027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visitar</a:t>
            </a:r>
            <a:r>
              <a:rPr lang="es-MX" sz="2027" dirty="0"/>
              <a:t> cada uno de los nodos que forman la lista. Se comienza con el </a:t>
            </a:r>
            <a:r>
              <a:rPr lang="es-MX" sz="2027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primero</a:t>
            </a:r>
            <a:r>
              <a:rPr lang="es-MX" sz="2027" dirty="0"/>
              <a:t>, se toma el valor del </a:t>
            </a:r>
            <a:r>
              <a:rPr lang="es-MX" sz="2027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campo enlace </a:t>
            </a:r>
            <a:r>
              <a:rPr lang="es-MX" sz="2027" dirty="0"/>
              <a:t>para avanzar al segundo nodo, el campo enlace de este nodo nos dará la </a:t>
            </a:r>
            <a:r>
              <a:rPr lang="es-MX" sz="2027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dirección del tercer nodo</a:t>
            </a:r>
            <a:r>
              <a:rPr lang="es-MX" sz="2027" dirty="0"/>
              <a:t>, y así sucesivamente.</a:t>
            </a:r>
          </a:p>
          <a:p>
            <a:endParaRPr lang="es-MX" sz="2027" dirty="0"/>
          </a:p>
          <a:p>
            <a:pPr marL="0" indent="0">
              <a:buNone/>
            </a:pP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Inserción</a:t>
            </a:r>
            <a:endParaRPr lang="es-MX" sz="2027" dirty="0"/>
          </a:p>
          <a:p>
            <a:pPr marL="0" indent="0">
              <a:buNone/>
            </a:pPr>
            <a:r>
              <a:rPr lang="es-MX" sz="2027" dirty="0"/>
              <a:t>Esta operación consiste en </a:t>
            </a:r>
            <a:r>
              <a:rPr lang="es-MX" sz="2027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agregar</a:t>
            </a:r>
            <a:r>
              <a:rPr lang="es-MX" sz="2027" dirty="0"/>
              <a:t> un nuevo nodo a la lista. Para esta operación se pueden considerar tres casos:</a:t>
            </a:r>
          </a:p>
          <a:p>
            <a:pPr lvl="1"/>
            <a:r>
              <a:rPr lang="es-MX" sz="1520" dirty="0"/>
              <a:t>Insertar un nodo al </a:t>
            </a:r>
            <a:r>
              <a:rPr lang="es-MX" sz="15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inicio</a:t>
            </a:r>
            <a:r>
              <a:rPr lang="es-MX" sz="1520" dirty="0"/>
              <a:t>.</a:t>
            </a:r>
          </a:p>
          <a:p>
            <a:pPr lvl="1"/>
            <a:r>
              <a:rPr lang="es-MX" sz="1520" dirty="0"/>
              <a:t>Insertar un nodo </a:t>
            </a:r>
            <a:r>
              <a:rPr lang="es-MX" sz="15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antes</a:t>
            </a:r>
            <a:r>
              <a:rPr lang="es-MX" sz="1520" dirty="0"/>
              <a:t> o </a:t>
            </a:r>
            <a:r>
              <a:rPr lang="es-MX" sz="15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después</a:t>
            </a:r>
            <a:r>
              <a:rPr lang="es-MX" sz="1520" dirty="0"/>
              <a:t> de cierto nodo.</a:t>
            </a:r>
          </a:p>
          <a:p>
            <a:pPr lvl="1"/>
            <a:r>
              <a:rPr lang="es-MX" sz="1520" dirty="0"/>
              <a:t>Insertar un nodo al </a:t>
            </a:r>
            <a:r>
              <a:rPr lang="es-MX" sz="15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final</a:t>
            </a:r>
            <a:r>
              <a:rPr lang="es-MX" sz="1520" dirty="0"/>
              <a:t>.</a:t>
            </a:r>
          </a:p>
          <a:p>
            <a:endParaRPr lang="es-MX" sz="2027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8F70A-AD9E-4319-8AE6-092A8F6F30FA}" type="slidenum">
              <a:rPr lang="es-MX" smtClean="0"/>
              <a:pPr>
                <a:defRPr/>
              </a:pPr>
              <a:t>138</a:t>
            </a:fld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1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7581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304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Operaciones</a:t>
            </a:r>
            <a:endParaRPr lang="es-MX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Borrado</a:t>
            </a:r>
            <a:endParaRPr lang="es-MX" sz="2027" dirty="0"/>
          </a:p>
          <a:p>
            <a:pPr marL="0" indent="0">
              <a:buNone/>
            </a:pPr>
            <a:r>
              <a:rPr lang="es-MX" sz="2027" dirty="0"/>
              <a:t>La operación de borrado consiste en </a:t>
            </a:r>
            <a:r>
              <a:rPr lang="es-MX" sz="2027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quitar</a:t>
            </a:r>
            <a:r>
              <a:rPr lang="es-MX" sz="2027" dirty="0"/>
              <a:t> un nodo de la lista, </a:t>
            </a:r>
            <a:r>
              <a:rPr lang="es-MX" sz="2027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redefiniendo</a:t>
            </a:r>
            <a:r>
              <a:rPr lang="es-MX" sz="2027" dirty="0"/>
              <a:t> los enlaces que correspondan. Se pueden presentar cuatro casos:</a:t>
            </a:r>
          </a:p>
          <a:p>
            <a:pPr lvl="1"/>
            <a:r>
              <a:rPr lang="es-MX" sz="1605" dirty="0"/>
              <a:t>Eliminar el </a:t>
            </a:r>
            <a:r>
              <a:rPr lang="es-MX" sz="160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primer </a:t>
            </a:r>
            <a:r>
              <a:rPr lang="es-MX" sz="1605" dirty="0"/>
              <a:t>nodo.</a:t>
            </a:r>
          </a:p>
          <a:p>
            <a:pPr lvl="1"/>
            <a:r>
              <a:rPr lang="es-MX" sz="1605" dirty="0"/>
              <a:t>Eliminar el </a:t>
            </a:r>
            <a:r>
              <a:rPr lang="es-MX" sz="160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último </a:t>
            </a:r>
            <a:r>
              <a:rPr lang="es-MX" sz="1605" dirty="0"/>
              <a:t>nodo.</a:t>
            </a:r>
          </a:p>
          <a:p>
            <a:pPr lvl="1"/>
            <a:r>
              <a:rPr lang="es-MX" sz="1605" dirty="0"/>
              <a:t>Eliminar un </a:t>
            </a:r>
            <a:r>
              <a:rPr lang="es-MX" sz="160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nodo </a:t>
            </a:r>
            <a:r>
              <a:rPr lang="es-MX" sz="1605" dirty="0"/>
              <a:t>con </a:t>
            </a:r>
            <a:r>
              <a:rPr lang="es-MX" sz="160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cierta información</a:t>
            </a:r>
            <a:r>
              <a:rPr lang="es-MX" sz="1605" dirty="0"/>
              <a:t>.</a:t>
            </a:r>
          </a:p>
          <a:p>
            <a:pPr lvl="1"/>
            <a:r>
              <a:rPr lang="es-MX" sz="1605" dirty="0"/>
              <a:t>Eliminar el nodo </a:t>
            </a:r>
            <a:r>
              <a:rPr lang="es-MX" sz="160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anterior</a:t>
            </a:r>
            <a:r>
              <a:rPr lang="es-MX" sz="1605" dirty="0"/>
              <a:t> o </a:t>
            </a:r>
            <a:r>
              <a:rPr lang="es-MX" sz="160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posterior</a:t>
            </a:r>
            <a:r>
              <a:rPr lang="es-MX" sz="1605" dirty="0"/>
              <a:t> al nodo cierta con información.</a:t>
            </a:r>
          </a:p>
          <a:p>
            <a:pPr marL="0" indent="0">
              <a:buNone/>
            </a:pPr>
            <a:endParaRPr lang="es-MX" sz="2027" dirty="0"/>
          </a:p>
          <a:p>
            <a:pPr marL="0" indent="0">
              <a:buNone/>
            </a:pP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Búsqueda</a:t>
            </a:r>
            <a:endParaRPr lang="es-MX" sz="2027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MX" sz="2027" dirty="0"/>
              <a:t>Esta operación consiste en </a:t>
            </a:r>
            <a:r>
              <a:rPr lang="es-MX" sz="2027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visitar</a:t>
            </a:r>
            <a:r>
              <a:rPr lang="es-MX" sz="2027" dirty="0"/>
              <a:t> cada uno delos nodos, tomando al campo enlace como </a:t>
            </a:r>
            <a:r>
              <a:rPr lang="es-MX" sz="2027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puntero</a:t>
            </a:r>
            <a:r>
              <a:rPr lang="es-MX" sz="2027" dirty="0"/>
              <a:t> al </a:t>
            </a:r>
            <a:r>
              <a:rPr lang="es-MX" sz="2027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siguiente</a:t>
            </a:r>
            <a:r>
              <a:rPr lang="es-MX" sz="2027" dirty="0"/>
              <a:t> nodo a visitar hasta encontrar el deseado.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8F70A-AD9E-4319-8AE6-092A8F6F30FA}" type="slidenum">
              <a:rPr lang="es-MX" smtClean="0"/>
              <a:pPr>
                <a:defRPr/>
              </a:pPr>
              <a:t>139</a:t>
            </a:fld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1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19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94612" y="380491"/>
            <a:ext cx="7689850" cy="49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"/>
              </a:spcBef>
            </a:pPr>
            <a:endParaRPr lang="es-MX" sz="3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354965" marR="83121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Comp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ón</a:t>
            </a:r>
            <a:r>
              <a:rPr sz="2800" spc="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ux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gc</a:t>
            </a:r>
            <a:r>
              <a:rPr sz="2800" spc="-5" dirty="0">
                <a:latin typeface="Arial"/>
                <a:cs typeface="Arial"/>
              </a:rPr>
              <a:t>c y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bi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li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te</a:t>
            </a:r>
            <a:r>
              <a:rPr sz="2800" spc="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mat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mát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ca</a:t>
            </a:r>
            <a:endParaRPr sz="2800" dirty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$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gc</a:t>
            </a:r>
            <a:r>
              <a:rPr sz="2800" spc="-5" dirty="0">
                <a:latin typeface="Arial"/>
                <a:cs typeface="Arial"/>
              </a:rPr>
              <a:t>c p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-5" dirty="0">
                <a:latin typeface="Arial"/>
                <a:cs typeface="Arial"/>
              </a:rPr>
              <a:t>.c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o </a:t>
            </a:r>
            <a:r>
              <a:rPr sz="2800" dirty="0">
                <a:latin typeface="Arial"/>
                <a:cs typeface="Arial"/>
              </a:rPr>
              <a:t>pro</a:t>
            </a:r>
            <a:r>
              <a:rPr sz="2800" spc="-5" dirty="0">
                <a:latin typeface="Arial"/>
                <a:cs typeface="Arial"/>
              </a:rPr>
              <a:t>g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-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lm</a:t>
            </a:r>
            <a:endParaRPr sz="2800" dirty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606425" lvl="1" indent="-457200">
              <a:lnSpc>
                <a:spcPct val="100000"/>
              </a:lnSpc>
              <a:buFont typeface="Arial"/>
              <a:buChar char="•"/>
              <a:tabLst>
                <a:tab pos="607060" algn="l"/>
              </a:tabLst>
            </a:pPr>
            <a:r>
              <a:rPr sz="2800" spc="-5" dirty="0">
                <a:latin typeface="Arial"/>
                <a:cs typeface="Arial"/>
              </a:rPr>
              <a:t>Ejec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ci</a:t>
            </a:r>
            <a:r>
              <a:rPr sz="2800" dirty="0">
                <a:latin typeface="Arial"/>
                <a:cs typeface="Arial"/>
              </a:rPr>
              <a:t>ó</a:t>
            </a:r>
            <a:r>
              <a:rPr sz="2800" spc="-5" dirty="0">
                <a:latin typeface="Arial"/>
                <a:cs typeface="Arial"/>
              </a:rPr>
              <a:t>n</a:t>
            </a:r>
            <a:endParaRPr sz="2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8"/>
              </a:spcBef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$ 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./prog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14</a:t>
            </a:fld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9" name="object 2"/>
          <p:cNvSpPr txBox="1">
            <a:spLocks/>
          </p:cNvSpPr>
          <p:nvPr/>
        </p:nvSpPr>
        <p:spPr>
          <a:xfrm>
            <a:off x="1524000" y="381000"/>
            <a:ext cx="7162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spc="-5"/>
              <a:t>Ejemplo</a:t>
            </a:r>
            <a:r>
              <a:rPr lang="es-MX" sz="4000" spc="5"/>
              <a:t> </a:t>
            </a:r>
            <a:r>
              <a:rPr lang="es-MX" sz="4000" spc="-5"/>
              <a:t>de programa</a:t>
            </a:r>
            <a:r>
              <a:rPr lang="es-MX" sz="4000" spc="25"/>
              <a:t> </a:t>
            </a:r>
            <a:r>
              <a:rPr lang="es-MX" sz="4000" spc="-5"/>
              <a:t>en</a:t>
            </a:r>
            <a:r>
              <a:rPr lang="es-MX" sz="4000" spc="10"/>
              <a:t> </a:t>
            </a:r>
            <a:r>
              <a:rPr lang="es-MX" sz="4000" spc="-5"/>
              <a:t>C</a:t>
            </a:r>
            <a:endParaRPr lang="es-MX" sz="4000" spc="-5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4857"/>
            <a:ext cx="7652984" cy="1094732"/>
          </a:xfrm>
        </p:spPr>
        <p:txBody>
          <a:bodyPr/>
          <a:lstStyle/>
          <a:p>
            <a:pPr algn="l"/>
            <a:r>
              <a:rPr lang="es-MX" sz="304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Implementación </a:t>
            </a:r>
            <a:r>
              <a:rPr lang="es-MX" sz="3041" dirty="0"/>
              <a:t>de estructura de datos de una lista simplemente enlazada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Normalmente</a:t>
            </a:r>
            <a:r>
              <a:rPr lang="es-MX" sz="2703" dirty="0"/>
              <a:t> cada nodo de la lista esta estructurado con dos partes:</a:t>
            </a:r>
          </a:p>
          <a:p>
            <a:pPr lvl="1"/>
            <a:r>
              <a:rPr lang="es-MX" sz="2280" dirty="0"/>
              <a:t>La </a:t>
            </a:r>
            <a:r>
              <a:rPr lang="es-MX" sz="228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parte de información</a:t>
            </a:r>
            <a:r>
              <a:rPr lang="es-MX" sz="2280" dirty="0"/>
              <a:t>.</a:t>
            </a:r>
          </a:p>
          <a:p>
            <a:pPr lvl="1"/>
            <a:r>
              <a:rPr lang="es-MX" sz="2280" dirty="0"/>
              <a:t>La </a:t>
            </a:r>
            <a:r>
              <a:rPr lang="es-MX" sz="228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parte de dirección </a:t>
            </a:r>
            <a:r>
              <a:rPr lang="es-MX" sz="2280" dirty="0"/>
              <a:t>al siguiente nodo de la lista.</a:t>
            </a:r>
          </a:p>
          <a:p>
            <a:r>
              <a:rPr lang="es-MX" sz="2703" dirty="0"/>
              <a:t>El campo de información</a:t>
            </a:r>
            <a:r>
              <a:rPr lang="es-MX" sz="2703" b="1" dirty="0"/>
              <a:t> </a:t>
            </a:r>
            <a:r>
              <a:rPr lang="es-MX" sz="2703" dirty="0"/>
              <a:t>contiene el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elemento real de la lista</a:t>
            </a:r>
            <a:r>
              <a:rPr lang="es-MX" sz="2703" dirty="0"/>
              <a:t>. El campo de dirección</a:t>
            </a:r>
            <a:r>
              <a:rPr lang="es-MX" sz="2703" b="1" dirty="0"/>
              <a:t> </a:t>
            </a:r>
            <a:r>
              <a:rPr lang="es-MX" sz="2703" dirty="0"/>
              <a:t>al siguiente contiene un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apuntador al elemento </a:t>
            </a:r>
            <a:r>
              <a:rPr lang="es-MX" sz="2703" dirty="0"/>
              <a:t>con el cual esta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relacionado</a:t>
            </a:r>
            <a:r>
              <a:rPr lang="es-MX" sz="2703" dirty="0"/>
              <a:t>, es decir, al elemento siguiente de la lista. </a:t>
            </a:r>
          </a:p>
          <a:p>
            <a:r>
              <a:rPr lang="es-MX" sz="2703" dirty="0"/>
              <a:t>La lista completa se accede mediante el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identificador de la lista</a:t>
            </a:r>
            <a:r>
              <a:rPr lang="es-MX" sz="2703" dirty="0"/>
              <a:t>. El campo de la dirección del último nodo apunta a una dirección nula.</a:t>
            </a:r>
          </a:p>
          <a:p>
            <a:endParaRPr lang="es-MX" sz="2703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8F70A-AD9E-4319-8AE6-092A8F6F30FA}" type="slidenum">
              <a:rPr lang="es-MX" smtClean="0"/>
              <a:pPr>
                <a:defRPr/>
              </a:pPr>
              <a:t>140</a:t>
            </a:fld>
            <a:endParaRPr lang="es-MX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1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3348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4856"/>
            <a:ext cx="7590056" cy="1159089"/>
          </a:xfrm>
        </p:spPr>
        <p:txBody>
          <a:bodyPr/>
          <a:lstStyle/>
          <a:p>
            <a:pPr algn="l"/>
            <a:r>
              <a:rPr lang="es-MX" sz="304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Implementación </a:t>
            </a:r>
            <a:r>
              <a:rPr lang="es-MX" sz="3041" dirty="0"/>
              <a:t>de estructura de datos de una lista simplemente </a:t>
            </a:r>
            <a:r>
              <a:rPr lang="es-MX" sz="304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enlazada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703" dirty="0"/>
              <a:t>// Definición de la estructura de datos</a:t>
            </a:r>
          </a:p>
          <a:p>
            <a:pPr marL="0" indent="0">
              <a:buNone/>
            </a:pP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 nodo {</a:t>
            </a:r>
          </a:p>
          <a:p>
            <a:pPr marL="0" indent="0">
              <a:buNone/>
            </a:pP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 nodo *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TNodo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s-MX" sz="2703" dirty="0"/>
          </a:p>
          <a:p>
            <a:pPr marL="0" indent="0">
              <a:buNone/>
            </a:pPr>
            <a:r>
              <a:rPr lang="es-MX" sz="2703" dirty="0"/>
              <a:t>// Declaración de la variable para la Lista</a:t>
            </a:r>
          </a:p>
          <a:p>
            <a:pPr marL="0" indent="0">
              <a:buNone/>
            </a:pP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TNodo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miEstructuraLista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8F70A-AD9E-4319-8AE6-092A8F6F30FA}" type="slidenum">
              <a:rPr lang="es-MX" smtClean="0"/>
              <a:pPr>
                <a:defRPr/>
              </a:pPr>
              <a:t>141</a:t>
            </a:fld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1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012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4858"/>
            <a:ext cx="7783126" cy="1030375"/>
          </a:xfrm>
        </p:spPr>
        <p:txBody>
          <a:bodyPr/>
          <a:lstStyle/>
          <a:p>
            <a:pPr algn="l"/>
            <a:r>
              <a:rPr lang="es-MX" sz="304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Implementación </a:t>
            </a:r>
            <a:r>
              <a:rPr lang="es-MX" sz="3041" dirty="0"/>
              <a:t>de estructura de datos de una lista simplemente </a:t>
            </a:r>
            <a:r>
              <a:rPr lang="es-MX" sz="304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enlazada</a:t>
            </a:r>
            <a:endParaRPr lang="es-MX" sz="304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703" dirty="0"/>
              <a:t>// Agrega un nodo al inicio de la lista</a:t>
            </a:r>
          </a:p>
          <a:p>
            <a:pPr marL="0" indent="0">
              <a:buNone/>
            </a:pP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AgregarInicio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TNodo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**lista, 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 dato){</a:t>
            </a:r>
          </a:p>
          <a:p>
            <a:pPr marL="0" indent="0">
              <a:buNone/>
            </a:pP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TNodo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*nuevo=NULL;</a:t>
            </a:r>
          </a:p>
          <a:p>
            <a:pPr marL="0" indent="0">
              <a:buNone/>
            </a:pPr>
            <a:endParaRPr lang="es-MX" sz="2703" dirty="0"/>
          </a:p>
          <a:p>
            <a:pPr marL="0" indent="0">
              <a:buNone/>
            </a:pPr>
            <a:r>
              <a:rPr lang="es-MX" sz="2703" dirty="0"/>
              <a:t>// Asigna memoria para el nuevo nodo</a:t>
            </a:r>
          </a:p>
          <a:p>
            <a:pPr marL="0" indent="0">
              <a:buNone/>
            </a:pP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nuevo = (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TNodo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TNodo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marL="0" indent="0">
              <a:buNone/>
            </a:pP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nuevo-&gt;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=dato; </a:t>
            </a:r>
            <a:r>
              <a:rPr lang="es-MX" sz="1689" dirty="0">
                <a:latin typeface="Courier New" panose="02070309020205020404" pitchFamily="49" charset="0"/>
                <a:cs typeface="Courier New" panose="02070309020205020404" pitchFamily="49" charset="0"/>
              </a:rPr>
              <a:t>// Asigna el valor al nodo</a:t>
            </a:r>
          </a:p>
          <a:p>
            <a:pPr marL="0" indent="0">
              <a:buNone/>
            </a:pP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nuevo-&gt;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= *lista; </a:t>
            </a:r>
            <a:r>
              <a:rPr lang="es-MX" sz="1689" dirty="0">
                <a:latin typeface="Courier New" panose="02070309020205020404" pitchFamily="49" charset="0"/>
                <a:cs typeface="Courier New" panose="02070309020205020404" pitchFamily="49" charset="0"/>
              </a:rPr>
              <a:t>// Coloca nodo al inicio de lista</a:t>
            </a:r>
          </a:p>
          <a:p>
            <a:pPr marL="0" indent="0">
              <a:buNone/>
            </a:pP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*lista = nuevo; </a:t>
            </a:r>
            <a:r>
              <a:rPr lang="es-MX" sz="1689" dirty="0">
                <a:latin typeface="Courier New" panose="02070309020205020404" pitchFamily="49" charset="0"/>
                <a:cs typeface="Courier New" panose="02070309020205020404" pitchFamily="49" charset="0"/>
              </a:rPr>
              <a:t>// El inicio de lista cambia al nuevo</a:t>
            </a:r>
          </a:p>
          <a:p>
            <a:pPr marL="0" indent="0">
              <a:buNone/>
            </a:pP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8F70A-AD9E-4319-8AE6-092A8F6F30FA}" type="slidenum">
              <a:rPr lang="es-MX" smtClean="0"/>
              <a:pPr>
                <a:defRPr/>
              </a:pPr>
              <a:t>142</a:t>
            </a:fld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1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2518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4857"/>
            <a:ext cx="7652984" cy="1094732"/>
          </a:xfrm>
        </p:spPr>
        <p:txBody>
          <a:bodyPr/>
          <a:lstStyle/>
          <a:p>
            <a:pPr algn="l"/>
            <a:r>
              <a:rPr lang="es-MX" sz="304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Implementación </a:t>
            </a:r>
            <a:r>
              <a:rPr lang="es-MX" sz="3041" dirty="0"/>
              <a:t>de estructura de datos de una lista simplemente </a:t>
            </a:r>
            <a:r>
              <a:rPr lang="es-MX" sz="304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enlazada</a:t>
            </a:r>
            <a:endParaRPr lang="es-MX" sz="304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703" dirty="0"/>
              <a:t>// Muestra todos los nodos de la lista</a:t>
            </a:r>
          </a:p>
          <a:p>
            <a:pPr marL="0" indent="0">
              <a:buNone/>
            </a:pP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VerTodos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TNodo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*lista){</a:t>
            </a:r>
          </a:p>
          <a:p>
            <a:pPr marL="0" indent="0">
              <a:buNone/>
            </a:pPr>
            <a:r>
              <a:rPr lang="es-MX" sz="2365" dirty="0"/>
              <a:t>	// Recorre la lista mientras no encuentre el ultimo</a:t>
            </a:r>
          </a:p>
          <a:p>
            <a:pPr marL="0" indent="0">
              <a:buNone/>
            </a:pP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(lista!=NULL){ </a:t>
            </a:r>
          </a:p>
          <a:p>
            <a:pPr marL="0" indent="0">
              <a:buNone/>
            </a:pPr>
            <a:r>
              <a:rPr lang="es-MX" sz="2365" dirty="0"/>
              <a:t>		// Muestra el dato del nodo</a:t>
            </a:r>
          </a:p>
          <a:p>
            <a:pPr marL="0" indent="0">
              <a:buNone/>
            </a:pP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n",lista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s-MX" sz="2365" dirty="0"/>
              <a:t>		// Se posiciona en el siguiente nodo</a:t>
            </a:r>
          </a:p>
          <a:p>
            <a:pPr marL="0" indent="0">
              <a:buNone/>
            </a:pP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		lista=lista-&gt;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8F70A-AD9E-4319-8AE6-092A8F6F30FA}" type="slidenum">
              <a:rPr lang="es-MX" smtClean="0"/>
              <a:pPr>
                <a:defRPr/>
              </a:pPr>
              <a:t>143</a:t>
            </a:fld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1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2492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4858"/>
            <a:ext cx="7783126" cy="1030375"/>
          </a:xfrm>
        </p:spPr>
        <p:txBody>
          <a:bodyPr/>
          <a:lstStyle/>
          <a:p>
            <a:pPr algn="l"/>
            <a:r>
              <a:rPr lang="es-MX" sz="304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Implementación </a:t>
            </a:r>
            <a:r>
              <a:rPr lang="es-MX" sz="3041" dirty="0"/>
              <a:t>de estructura de datos de una lista simplemente </a:t>
            </a:r>
            <a:r>
              <a:rPr lang="es-MX" sz="304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enlazada</a:t>
            </a:r>
            <a:endParaRPr lang="es-MX" sz="304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365" dirty="0"/>
              <a:t>// Obtener información de nodo de cierta posición</a:t>
            </a:r>
          </a:p>
          <a:p>
            <a:pPr marL="0" indent="0">
              <a:buNone/>
            </a:pP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ObtenerDatoNodo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TNodo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**lista, 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intpos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marL="0" indent="0">
              <a:buNone/>
            </a:pPr>
            <a:r>
              <a:rPr lang="es-MX" sz="2365" dirty="0"/>
              <a:t>// Toma dirección del primer nodo</a:t>
            </a:r>
          </a:p>
          <a:p>
            <a:pPr marL="0" indent="0">
              <a:buNone/>
            </a:pP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TNodo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=*lista; </a:t>
            </a:r>
          </a:p>
          <a:p>
            <a:pPr marL="0" indent="0">
              <a:buNone/>
            </a:pPr>
            <a:r>
              <a:rPr lang="es-MX" sz="2365" dirty="0"/>
              <a:t>// Recorre la lista hasta la posición deseada</a:t>
            </a:r>
          </a:p>
          <a:p>
            <a:pPr marL="0" indent="0">
              <a:buNone/>
            </a:pP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(i=0;i&lt;pos; i++)</a:t>
            </a:r>
          </a:p>
          <a:p>
            <a:pPr marL="0" indent="0">
              <a:buNone/>
            </a:pP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s-MX" sz="2365" dirty="0"/>
              <a:t>// Retorna información de la posición deseada</a:t>
            </a:r>
          </a:p>
          <a:p>
            <a:pPr marL="0" indent="0">
              <a:buNone/>
            </a:pP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returntemp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s-MX" sz="2365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s-MX" sz="2365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8F70A-AD9E-4319-8AE6-092A8F6F30FA}" type="slidenum">
              <a:rPr lang="es-MX" smtClean="0"/>
              <a:pPr>
                <a:defRPr/>
              </a:pPr>
              <a:t>144</a:t>
            </a:fld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1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6080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4856"/>
            <a:ext cx="7652984" cy="1159089"/>
          </a:xfrm>
        </p:spPr>
        <p:txBody>
          <a:bodyPr/>
          <a:lstStyle/>
          <a:p>
            <a:pPr algn="l"/>
            <a:r>
              <a:rPr lang="es-MX" sz="304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Implementación </a:t>
            </a:r>
            <a:r>
              <a:rPr lang="es-MX" sz="3041" dirty="0"/>
              <a:t>de estructura de datos de una lista simplemente </a:t>
            </a:r>
            <a:r>
              <a:rPr lang="es-MX" sz="304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enlazada</a:t>
            </a:r>
            <a:endParaRPr lang="es-MX" sz="304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1689" dirty="0"/>
              <a:t>// Borra el primero nodo de la Lista</a:t>
            </a:r>
          </a:p>
          <a:p>
            <a:pPr marL="0" indent="0">
              <a:buNone/>
            </a:pPr>
            <a:r>
              <a:rPr lang="es-MX" sz="15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5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BorrarInicio</a:t>
            </a: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5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TNodo</a:t>
            </a: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**lista){</a:t>
            </a:r>
          </a:p>
          <a:p>
            <a:pPr marL="0" indent="60811">
              <a:buNone/>
            </a:pPr>
            <a:r>
              <a:rPr lang="es-MX" sz="15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TNodo</a:t>
            </a: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*primero, *</a:t>
            </a:r>
            <a:r>
              <a:rPr lang="es-MX" sz="15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60811">
              <a:buNone/>
            </a:pP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primero =*lista; // Toma la dirección del primer nodo</a:t>
            </a:r>
          </a:p>
          <a:p>
            <a:pPr marL="0" indent="60811">
              <a:buNone/>
            </a:pPr>
            <a:r>
              <a:rPr lang="es-MX" sz="15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(primero!=NULL){ // Determina si no esta vacía la lista</a:t>
            </a:r>
          </a:p>
          <a:p>
            <a:pPr marL="0" indent="182434">
              <a:buNone/>
            </a:pPr>
            <a:r>
              <a:rPr lang="es-MX" sz="15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=primero-&gt;</a:t>
            </a:r>
            <a:r>
              <a:rPr lang="es-MX" sz="15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; // Guarda dirección el segundo nodo</a:t>
            </a:r>
          </a:p>
          <a:p>
            <a:pPr marL="0" indent="182434">
              <a:buNone/>
            </a:pP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free(primero); // Libera la memoria del primer nodo</a:t>
            </a:r>
          </a:p>
          <a:p>
            <a:pPr marL="0" indent="182434">
              <a:buNone/>
            </a:pP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primero=</a:t>
            </a:r>
            <a:r>
              <a:rPr lang="es-MX" sz="15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; // El segundo nodo pasa a ser el primero</a:t>
            </a:r>
          </a:p>
          <a:p>
            <a:pPr marL="0" indent="182434">
              <a:buNone/>
            </a:pPr>
            <a:endParaRPr lang="es-MX" sz="15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182434">
              <a:buNone/>
            </a:pPr>
            <a:r>
              <a:rPr lang="es-MX" sz="15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(primero!=NULL) // Pregunta si no quedo vacía</a:t>
            </a:r>
          </a:p>
          <a:p>
            <a:pPr marL="0" indent="182434">
              <a:buNone/>
            </a:pP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*lista=primero; // Cambia la dirección del inicio de la lista</a:t>
            </a:r>
          </a:p>
          <a:p>
            <a:pPr marL="0" indent="182434">
              <a:buNone/>
            </a:pPr>
            <a:r>
              <a:rPr lang="es-MX" sz="15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MX" sz="15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182434">
              <a:buNone/>
            </a:pP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*lista=NULL; // Si quedo vacía pone NULL a la lista</a:t>
            </a:r>
          </a:p>
          <a:p>
            <a:pPr marL="0" indent="182434">
              <a:buNone/>
            </a:pP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8F70A-AD9E-4319-8AE6-092A8F6F30FA}" type="slidenum">
              <a:rPr lang="es-MX" smtClean="0"/>
              <a:pPr>
                <a:defRPr/>
              </a:pPr>
              <a:t>145</a:t>
            </a:fld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1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0988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4856"/>
            <a:ext cx="7590056" cy="1159089"/>
          </a:xfrm>
        </p:spPr>
        <p:txBody>
          <a:bodyPr/>
          <a:lstStyle/>
          <a:p>
            <a:pPr algn="l"/>
            <a:r>
              <a:rPr lang="es-MX" sz="304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Implementación </a:t>
            </a:r>
            <a:r>
              <a:rPr lang="es-MX" sz="3041" dirty="0"/>
              <a:t>de estructura de datos de una lista simplemente </a:t>
            </a:r>
            <a:r>
              <a:rPr lang="es-MX" sz="304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enlazada</a:t>
            </a:r>
            <a:endParaRPr lang="es-MX" sz="304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1689" dirty="0"/>
              <a:t>// Liberar todos los nodos de la lista</a:t>
            </a:r>
          </a:p>
          <a:p>
            <a:pPr marL="0" indent="0">
              <a:buNone/>
            </a:pPr>
            <a:r>
              <a:rPr lang="es-MX" sz="15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5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BorrarTodosNodos</a:t>
            </a: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5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TNodo</a:t>
            </a: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**lista){</a:t>
            </a:r>
          </a:p>
          <a:p>
            <a:pPr marL="0" indent="60811">
              <a:buNone/>
            </a:pPr>
            <a:r>
              <a:rPr lang="es-MX" sz="15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TNodo</a:t>
            </a: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*primero, *</a:t>
            </a:r>
            <a:r>
              <a:rPr lang="es-MX" sz="15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60811">
              <a:buNone/>
            </a:pP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primero =*lista; // Toma la dirección del primer nodo</a:t>
            </a:r>
          </a:p>
          <a:p>
            <a:pPr marL="0" indent="60811">
              <a:buNone/>
            </a:pP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// Determina si no esta vacía la lista</a:t>
            </a:r>
          </a:p>
          <a:p>
            <a:pPr marL="0" indent="60811">
              <a:buNone/>
            </a:pPr>
            <a:r>
              <a:rPr lang="es-MX" sz="15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(primero!=NULL){ </a:t>
            </a:r>
          </a:p>
          <a:p>
            <a:pPr marL="0" indent="182434">
              <a:buNone/>
            </a:pP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// Guarda temporalmente el segundo nodo</a:t>
            </a:r>
          </a:p>
          <a:p>
            <a:pPr marL="0" indent="182434">
              <a:buNone/>
            </a:pPr>
            <a:r>
              <a:rPr lang="es-MX" sz="15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=primero-&gt;</a:t>
            </a:r>
            <a:r>
              <a:rPr lang="es-MX" sz="15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182434">
              <a:buNone/>
            </a:pP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// Libera la memoria del primer nodo</a:t>
            </a:r>
          </a:p>
          <a:p>
            <a:pPr marL="0" indent="182434">
              <a:buNone/>
            </a:pP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free(primero); </a:t>
            </a:r>
          </a:p>
          <a:p>
            <a:pPr marL="0" indent="182434">
              <a:buNone/>
            </a:pP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// El segundo nodo pasa a ser el primero</a:t>
            </a:r>
          </a:p>
          <a:p>
            <a:pPr marL="0" indent="182434">
              <a:buNone/>
            </a:pP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primero=</a:t>
            </a:r>
            <a:r>
              <a:rPr lang="es-MX" sz="15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60811">
              <a:buNone/>
            </a:pP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60811">
              <a:buNone/>
            </a:pP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*lista=NULL; // La referencia se hace nula</a:t>
            </a:r>
            <a:r>
              <a:rPr lang="es-MX" sz="152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s-MX" sz="15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sz="152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8F70A-AD9E-4319-8AE6-092A8F6F30FA}" type="slidenum">
              <a:rPr lang="es-MX" smtClean="0"/>
              <a:pPr>
                <a:defRPr/>
              </a:pPr>
              <a:t>146</a:t>
            </a:fld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1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9345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304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Ejercicios </a:t>
            </a:r>
            <a:r>
              <a:rPr lang="es-MX" sz="3041" dirty="0"/>
              <a:t>en clase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4420" indent="-434420">
              <a:buFont typeface="+mj-lt"/>
              <a:buAutoNum type="arabicPeriod"/>
            </a:pPr>
            <a:endParaRPr lang="es-MX" sz="2703" dirty="0"/>
          </a:p>
          <a:p>
            <a:pPr marL="434420" indent="-434420">
              <a:buFont typeface="+mj-lt"/>
              <a:buAutoNum type="arabicPeriod"/>
            </a:pPr>
            <a:r>
              <a:rPr lang="es-MX" sz="2703" dirty="0"/>
              <a:t>Dadas dos listas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s-MX" sz="2703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s-MX" sz="2703" dirty="0"/>
              <a:t> y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s-MX" sz="2703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s-MX" sz="2703" dirty="0"/>
              <a:t> obtener una lista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s-MX" sz="2703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s-MX" sz="2703" dirty="0"/>
              <a:t> con los elementos ordenas de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s-MX" sz="2703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s-MX" sz="2703" dirty="0"/>
              <a:t> y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</a:t>
            </a:r>
            <a:r>
              <a:rPr lang="es-MX" sz="2703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.</a:t>
            </a:r>
          </a:p>
          <a:p>
            <a:pPr marL="434420" indent="-434420">
              <a:buFont typeface="+mj-lt"/>
              <a:buAutoNum type="arabicPeriod"/>
            </a:pPr>
            <a:endParaRPr lang="es-MX" sz="2703" dirty="0"/>
          </a:p>
          <a:p>
            <a:pPr marL="434420" indent="-434420">
              <a:buFont typeface="+mj-lt"/>
              <a:buAutoNum type="arabicPeriod"/>
            </a:pPr>
            <a:r>
              <a:rPr lang="es-MX" sz="2703" dirty="0"/>
              <a:t>Escriba un algoritmo que dada una lista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s-MX" sz="2703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s-MX" sz="2703" dirty="0"/>
              <a:t> devuelva otra lista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s-MX" sz="2703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s-MX" sz="2703" dirty="0"/>
              <a:t> conteniendo los elementos repetidos de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s-MX" sz="2703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s-MX" sz="2703" dirty="0"/>
              <a:t>. Por ejemplo, si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s-MX" sz="2703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s-MX" sz="2703" dirty="0"/>
              <a:t> almacena los valores 5, 2, 7, 2, 5, 5, 1, debe construirse una lista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s-MX" sz="2703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s-MX" sz="2703" dirty="0"/>
              <a:t> con los valores 5, 2. Si en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s-MX" sz="2703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s-MX" sz="2703" dirty="0"/>
              <a:t> no hay elementos repetidos,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s-MX" sz="2703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s-MX" sz="2703" dirty="0"/>
              <a:t> será la lista vacía.</a:t>
            </a:r>
            <a:endParaRPr lang="es-MX" sz="2703" baseline="-25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s-MX" sz="2703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8F70A-AD9E-4319-8AE6-092A8F6F30FA}" type="slidenum">
              <a:rPr lang="es-MX" smtClean="0"/>
              <a:pPr>
                <a:defRPr/>
              </a:pPr>
              <a:t>147</a:t>
            </a:fld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1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1294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304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Ejercicios </a:t>
            </a:r>
            <a:r>
              <a:rPr lang="es-MX" sz="3041" dirty="0"/>
              <a:t>en casa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4420" indent="-434420">
              <a:buFont typeface="+mj-lt"/>
              <a:buAutoNum type="arabicPeriod"/>
            </a:pPr>
            <a:r>
              <a:rPr lang="es-MX" sz="2703" dirty="0"/>
              <a:t>Escriba un algoritmo que dada una lista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s-MX" sz="2703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s-MX" sz="2703" dirty="0"/>
              <a:t> devuelva otra lista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s-MX" sz="2703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s-MX" sz="2703" dirty="0"/>
              <a:t>, inversa de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s-MX" sz="2703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s-MX" sz="2703" dirty="0"/>
              <a:t>.</a:t>
            </a:r>
          </a:p>
          <a:p>
            <a:pPr marL="434420" indent="-434420">
              <a:buFont typeface="+mj-lt"/>
              <a:buAutoNum type="arabicPeriod"/>
            </a:pPr>
            <a:r>
              <a:rPr lang="es-MX" sz="2703" dirty="0"/>
              <a:t>Escribe un algoritmo que dada una lista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s-MX" sz="2703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</a:t>
            </a:r>
            <a:r>
              <a:rPr lang="es-MX" sz="2703" dirty="0"/>
              <a:t>y un valor devuelva dos listas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s-MX" sz="2703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2703" dirty="0"/>
              <a:t>y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</a:t>
            </a:r>
            <a:r>
              <a:rPr lang="es-MX" sz="2703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s-MX" sz="2703" dirty="0"/>
              <a:t>, cada una de ellas conteniendo, respectivamente, los elementos de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s-MX" sz="2703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s-MX" sz="2703" dirty="0"/>
              <a:t>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mayores</a:t>
            </a:r>
            <a:r>
              <a:rPr lang="es-MX" sz="2703" dirty="0"/>
              <a:t> y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menores</a:t>
            </a:r>
            <a:r>
              <a:rPr lang="es-MX" sz="2703" dirty="0"/>
              <a:t> al valor proporcionado. </a:t>
            </a:r>
          </a:p>
          <a:p>
            <a:pPr marL="434420" indent="-434420">
              <a:buFont typeface="+mj-lt"/>
              <a:buAutoNum type="arabicPeriod"/>
            </a:pPr>
            <a:r>
              <a:rPr lang="es-MX" sz="2703" dirty="0"/>
              <a:t>Escriba un algoritmo que dada una lista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s-MX" sz="2703" dirty="0"/>
              <a:t>, mueva un elemento de posición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s-MX" sz="2703" dirty="0"/>
              <a:t>,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s-MX" sz="2703" dirty="0"/>
              <a:t> lugares hacia delante, si es posible, o al final de </a:t>
            </a:r>
            <a:r>
              <a:rPr lang="es-MX" sz="270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s-MX" sz="2703" dirty="0"/>
              <a:t>, en caso contrario.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8F70A-AD9E-4319-8AE6-092A8F6F30FA}" type="slidenum">
              <a:rPr lang="es-MX" smtClean="0"/>
              <a:pPr>
                <a:defRPr/>
              </a:pPr>
              <a:t>148</a:t>
            </a:fld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5" y="1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4920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9438" y="3426841"/>
            <a:ext cx="208407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chemeClr val="accent1"/>
                </a:solidFill>
                <a:latin typeface="Arial"/>
                <a:cs typeface="Arial"/>
              </a:rPr>
              <a:t>Procesos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149</a:t>
            </a:fld>
            <a:endParaRPr lang="es-MX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Pal</a:t>
            </a:r>
            <a:r>
              <a:rPr sz="4000" spc="0" dirty="0"/>
              <a:t>a</a:t>
            </a:r>
            <a:r>
              <a:rPr sz="4000" spc="-5" dirty="0"/>
              <a:t>br</a:t>
            </a:r>
            <a:r>
              <a:rPr sz="4000" dirty="0"/>
              <a:t>a</a:t>
            </a:r>
            <a:r>
              <a:rPr sz="4000" spc="-5" dirty="0"/>
              <a:t>s</a:t>
            </a:r>
            <a:r>
              <a:rPr sz="4000" spc="15" dirty="0"/>
              <a:t> </a:t>
            </a:r>
            <a:r>
              <a:rPr sz="4000" spc="-5" dirty="0"/>
              <a:t>r</a:t>
            </a:r>
            <a:r>
              <a:rPr sz="4000" dirty="0"/>
              <a:t>e</a:t>
            </a:r>
            <a:r>
              <a:rPr sz="4000" spc="-5" dirty="0"/>
              <a:t>s</a:t>
            </a:r>
            <a:r>
              <a:rPr sz="4000" spc="0" dirty="0"/>
              <a:t>e</a:t>
            </a:r>
            <a:r>
              <a:rPr sz="4000" spc="-5" dirty="0"/>
              <a:t>r</a:t>
            </a:r>
            <a:r>
              <a:rPr sz="4000" dirty="0"/>
              <a:t>v</a:t>
            </a:r>
            <a:r>
              <a:rPr sz="4000" spc="-5" dirty="0"/>
              <a:t>ad</a:t>
            </a:r>
            <a:r>
              <a:rPr sz="4000" spc="0" dirty="0"/>
              <a:t>a</a:t>
            </a:r>
            <a:r>
              <a:rPr sz="4000" spc="-5" dirty="0"/>
              <a:t>s</a:t>
            </a:r>
            <a:r>
              <a:rPr sz="4000" spc="-90" dirty="0"/>
              <a:t> </a:t>
            </a:r>
            <a:r>
              <a:rPr sz="4000" spc="-5" dirty="0"/>
              <a:t>ANSI</a:t>
            </a:r>
            <a:r>
              <a:rPr sz="4000" spc="10" dirty="0"/>
              <a:t> </a:t>
            </a:r>
            <a:r>
              <a:rPr sz="4000" spc="-5" dirty="0"/>
              <a:t>C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85087" y="1821733"/>
          <a:ext cx="6976501" cy="406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9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8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954">
                <a:tc>
                  <a:txBody>
                    <a:bodyPr/>
                    <a:lstStyle/>
                    <a:p>
                      <a:pPr marL="22225">
                        <a:lnSpc>
                          <a:spcPts val="3325"/>
                        </a:lnSpc>
                      </a:pPr>
                      <a:r>
                        <a:rPr sz="2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uto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3325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le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ts val="3325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ts val="3325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ct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343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break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el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lo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swit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h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16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spc="5" dirty="0">
                          <a:latin typeface="Arial"/>
                          <a:cs typeface="Arial"/>
                        </a:rPr>
                        <a:t>case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spc="5" dirty="0">
                          <a:latin typeface="Arial"/>
                          <a:cs typeface="Arial"/>
                        </a:rPr>
                        <a:t>enum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er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f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94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800" spc="5" dirty="0">
                          <a:latin typeface="Arial"/>
                          <a:cs typeface="Arial"/>
                        </a:rPr>
                        <a:t>char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2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tu</a:t>
                      </a:r>
                      <a:r>
                        <a:rPr sz="2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343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const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fl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at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ort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8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ig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ed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16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nt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for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ed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id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fa</a:t>
                      </a:r>
                      <a:r>
                        <a:rPr sz="28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lt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to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of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ti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25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spc="5" dirty="0">
                          <a:latin typeface="Arial"/>
                          <a:cs typeface="Arial"/>
                        </a:rPr>
                        <a:t>do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if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c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whi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15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Def</a:t>
            </a:r>
            <a:r>
              <a:rPr sz="4000" dirty="0">
                <a:solidFill>
                  <a:schemeClr val="accent1"/>
                </a:solidFill>
              </a:rPr>
              <a:t>i</a:t>
            </a:r>
            <a:r>
              <a:rPr sz="4000" spc="-5" dirty="0">
                <a:solidFill>
                  <a:schemeClr val="accent1"/>
                </a:solidFill>
              </a:rPr>
              <a:t>niciones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640955" cy="4426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38735" indent="-342265" algn="just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 una entid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activa</a:t>
            </a:r>
            <a:r>
              <a:rPr sz="2400" b="1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asoc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ada un conjunto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atri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utos: cód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go,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datos, p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registros e ide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tificador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ún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co.</a:t>
            </a: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B4CCE1"/>
              </a:buClr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marR="443230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presenta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entidad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ejecuci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util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zada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 el 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stema Operativo. 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recuentemente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conoc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 tamb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én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 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nombre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tareas</a:t>
            </a:r>
            <a:r>
              <a:rPr sz="2400" b="1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(“tasks”).</a:t>
            </a: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B4CCE1"/>
              </a:buClr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representa una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pa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iva</a:t>
            </a:r>
            <a:r>
              <a:rPr sz="2400" dirty="0">
                <a:latin typeface="Arial"/>
                <a:cs typeface="Arial"/>
              </a:rPr>
              <a:t>.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ua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do un programa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reconoc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 el Sistema Operativo 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recursos,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150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Def</a:t>
            </a:r>
            <a:r>
              <a:rPr sz="4000" dirty="0">
                <a:solidFill>
                  <a:schemeClr val="accent1"/>
                </a:solidFill>
              </a:rPr>
              <a:t>i</a:t>
            </a:r>
            <a:r>
              <a:rPr sz="4000" spc="-5" dirty="0">
                <a:solidFill>
                  <a:schemeClr val="accent1"/>
                </a:solidFill>
              </a:rPr>
              <a:t>nicione</a:t>
            </a:r>
            <a:r>
              <a:rPr sz="4000" dirty="0">
                <a:solidFill>
                  <a:schemeClr val="accent1"/>
                </a:solidFill>
              </a:rPr>
              <a:t>s</a:t>
            </a:r>
            <a:r>
              <a:rPr sz="4000" spc="-5" dirty="0">
                <a:solidFill>
                  <a:schemeClr val="accent1"/>
                </a:solidFill>
              </a:rPr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539355" cy="397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Generalmente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proceso: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354965" marR="549910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Es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l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unidad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 asigna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ión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recurs</a:t>
            </a:r>
            <a:r>
              <a:rPr sz="2400" b="1" spc="-10" dirty="0">
                <a:latin typeface="Arial"/>
                <a:cs typeface="Arial"/>
              </a:rPr>
              <a:t>o</a:t>
            </a:r>
            <a:r>
              <a:rPr sz="2400" b="1" spc="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stema Operativo va asig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ecursos del sistema a ca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B4CCE1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Es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una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</a:t>
            </a:r>
            <a:r>
              <a:rPr sz="2400" b="1" spc="-10" dirty="0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idad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-10" dirty="0">
                <a:latin typeface="Arial"/>
                <a:cs typeface="Arial"/>
              </a:rPr>
              <a:t>p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 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 enti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activa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puede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jecutada, por lo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stema Operativo conmuta ent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ferentes procesos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stos para ser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ejecutados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acha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151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Def</a:t>
            </a:r>
            <a:r>
              <a:rPr sz="4000" dirty="0">
                <a:solidFill>
                  <a:schemeClr val="accent1"/>
                </a:solidFill>
              </a:rPr>
              <a:t>i</a:t>
            </a:r>
            <a:r>
              <a:rPr sz="4000" spc="-5" dirty="0">
                <a:solidFill>
                  <a:schemeClr val="accent1"/>
                </a:solidFill>
              </a:rPr>
              <a:t>nicione</a:t>
            </a:r>
            <a:r>
              <a:rPr sz="4000" dirty="0">
                <a:solidFill>
                  <a:schemeClr val="accent1"/>
                </a:solidFill>
              </a:rPr>
              <a:t>s</a:t>
            </a:r>
            <a:r>
              <a:rPr sz="4000" spc="-5" dirty="0">
                <a:solidFill>
                  <a:schemeClr val="accent1"/>
                </a:solidFill>
              </a:rPr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10894"/>
            <a:ext cx="7407909" cy="499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704850" indent="-342265">
              <a:lnSpc>
                <a:spcPts val="238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Los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gramas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j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utan en un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ontexto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amado proc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so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Clr>
                <a:srgbClr val="B4CCE1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Un proceso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es un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progra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 e</a:t>
            </a:r>
            <a:r>
              <a:rPr sz="2200" dirty="0">
                <a:latin typeface="Arial"/>
                <a:cs typeface="Arial"/>
              </a:rPr>
              <a:t>j</a:t>
            </a:r>
            <a:r>
              <a:rPr sz="2200" spc="-5" dirty="0">
                <a:latin typeface="Arial"/>
                <a:cs typeface="Arial"/>
              </a:rPr>
              <a:t>ec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ón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B4CCE1"/>
              </a:buClr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4965" marR="5080" indent="-342265">
              <a:lnSpc>
                <a:spcPts val="238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Compon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ntes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proc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: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ód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go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tru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tura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 datos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Clr>
                <a:srgbClr val="B4CCE1"/>
              </a:buClr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4965" marR="487045" indent="-342265">
              <a:lnSpc>
                <a:spcPts val="238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Cont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xto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proc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: memoria,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hivos abiert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s, 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k</a:t>
            </a:r>
            <a:r>
              <a:rPr sz="2200" spc="-5" dirty="0">
                <a:latin typeface="Arial"/>
                <a:cs typeface="Arial"/>
              </a:rPr>
              <a:t>et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et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Clr>
                <a:srgbClr val="B4CCE1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Los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s 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enen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 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dent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fi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ador (PID)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  <a:buClr>
                <a:srgbClr val="B4CCE1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os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alter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el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o del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CPU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152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Objeti</a:t>
            </a:r>
            <a:r>
              <a:rPr sz="4000" spc="0" dirty="0">
                <a:solidFill>
                  <a:schemeClr val="accent1"/>
                </a:solidFill>
              </a:rPr>
              <a:t>v</a:t>
            </a:r>
            <a:r>
              <a:rPr sz="4000" spc="-5" dirty="0">
                <a:solidFill>
                  <a:schemeClr val="accent1"/>
                </a:solidFill>
              </a:rPr>
              <a:t>os</a:t>
            </a:r>
            <a:r>
              <a:rPr sz="4000" spc="1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/>
              <a:t>un</a:t>
            </a:r>
            <a:r>
              <a:rPr sz="400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Sist</a:t>
            </a:r>
            <a:r>
              <a:rPr sz="4000" spc="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ma</a:t>
            </a:r>
            <a:r>
              <a:rPr sz="4000" spc="-5" dirty="0"/>
              <a:t> </a:t>
            </a:r>
            <a:r>
              <a:rPr sz="4000" spc="-5" dirty="0">
                <a:solidFill>
                  <a:schemeClr val="accent1"/>
                </a:solidFill>
              </a:rPr>
              <a:t>Ope</a:t>
            </a:r>
            <a:r>
              <a:rPr sz="4000" dirty="0">
                <a:solidFill>
                  <a:schemeClr val="accent1"/>
                </a:solidFill>
              </a:rPr>
              <a:t>r</a:t>
            </a:r>
            <a:r>
              <a:rPr sz="4000" spc="-5" dirty="0">
                <a:solidFill>
                  <a:schemeClr val="accent1"/>
                </a:solidFill>
              </a:rPr>
              <a:t>a</a:t>
            </a:r>
            <a:r>
              <a:rPr sz="4000" dirty="0">
                <a:solidFill>
                  <a:schemeClr val="accent1"/>
                </a:solidFill>
              </a:rPr>
              <a:t>t</a:t>
            </a:r>
            <a:r>
              <a:rPr sz="4000" spc="-5" dirty="0">
                <a:solidFill>
                  <a:schemeClr val="accent1"/>
                </a:solidFill>
              </a:rPr>
              <a:t>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439025" cy="3136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344170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Sistema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Operativo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u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tiusuario</a:t>
            </a:r>
            <a:r>
              <a:rPr sz="24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Multitarea</a:t>
            </a:r>
            <a:r>
              <a:rPr sz="2400" dirty="0">
                <a:latin typeface="Arial"/>
                <a:cs typeface="Arial"/>
              </a:rPr>
              <a:t> pretende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crear la 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usi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sus usuari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que se 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spone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 sistema al completo.</a:t>
            </a: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B4CCE1"/>
              </a:buClr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La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cap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ad</a:t>
            </a:r>
            <a:r>
              <a:rPr sz="2400" spc="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un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procesad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4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cambiar de tarea o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conte</a:t>
            </a:r>
            <a:r>
              <a:rPr sz="2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to</a:t>
            </a:r>
            <a:r>
              <a:rPr sz="2400" dirty="0">
                <a:latin typeface="Arial"/>
                <a:cs typeface="Arial"/>
              </a:rPr>
              <a:t> es infin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tamente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rápi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 pu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tener una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persona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normal, por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 ha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itua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mente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sistema cumple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este 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bjetivo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153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Objeti</a:t>
            </a:r>
            <a:r>
              <a:rPr sz="4000" spc="0" dirty="0">
                <a:solidFill>
                  <a:schemeClr val="accent1"/>
                </a:solidFill>
              </a:rPr>
              <a:t>v</a:t>
            </a:r>
            <a:r>
              <a:rPr sz="4000" spc="-5" dirty="0">
                <a:solidFill>
                  <a:schemeClr val="accent1"/>
                </a:solidFill>
              </a:rPr>
              <a:t>os</a:t>
            </a:r>
            <a:r>
              <a:rPr sz="4000" spc="1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/>
              <a:t>un</a:t>
            </a:r>
            <a:r>
              <a:rPr sz="400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Sist</a:t>
            </a:r>
            <a:r>
              <a:rPr sz="4000" spc="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ma</a:t>
            </a:r>
            <a:r>
              <a:rPr sz="4000" spc="-5" dirty="0"/>
              <a:t> </a:t>
            </a:r>
            <a:r>
              <a:rPr sz="4000" spc="-5" dirty="0">
                <a:solidFill>
                  <a:schemeClr val="accent1"/>
                </a:solidFill>
              </a:rPr>
              <a:t>Ope</a:t>
            </a:r>
            <a:r>
              <a:rPr sz="4000" dirty="0">
                <a:solidFill>
                  <a:schemeClr val="accent1"/>
                </a:solidFill>
              </a:rPr>
              <a:t>r</a:t>
            </a:r>
            <a:r>
              <a:rPr sz="4000" spc="-5" dirty="0">
                <a:solidFill>
                  <a:schemeClr val="accent1"/>
                </a:solidFill>
              </a:rPr>
              <a:t>a</a:t>
            </a:r>
            <a:r>
              <a:rPr sz="4000" dirty="0">
                <a:solidFill>
                  <a:schemeClr val="accent1"/>
                </a:solidFill>
              </a:rPr>
              <a:t>t</a:t>
            </a:r>
            <a:r>
              <a:rPr sz="4000" spc="-5" dirty="0">
                <a:solidFill>
                  <a:schemeClr val="accent1"/>
                </a:solidFill>
              </a:rPr>
              <a:t>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143115" cy="375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Los S.O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mini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ecuc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ón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varios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procesos para ma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imiz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iz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 C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proveer tiempo de respu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sta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razonab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3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gn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recursos a procesos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B4CCE1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rtar comun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cac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ón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tre proc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sos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B4CCE1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Creac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ón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procesos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 par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usuarios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154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Multi</a:t>
            </a:r>
            <a:r>
              <a:rPr sz="4000" dirty="0">
                <a:solidFill>
                  <a:schemeClr val="accent1"/>
                </a:solidFill>
              </a:rPr>
              <a:t>t</a:t>
            </a:r>
            <a:r>
              <a:rPr sz="4000" spc="-5" dirty="0">
                <a:solidFill>
                  <a:schemeClr val="accent1"/>
                </a:solidFill>
              </a:rPr>
              <a:t>a</a:t>
            </a:r>
            <a:r>
              <a:rPr sz="4000" dirty="0">
                <a:solidFill>
                  <a:schemeClr val="accent1"/>
                </a:solidFill>
              </a:rPr>
              <a:t>r</a:t>
            </a:r>
            <a:r>
              <a:rPr sz="4000" spc="-5" dirty="0">
                <a:solidFill>
                  <a:schemeClr val="accent1"/>
                </a:solidFill>
              </a:rPr>
              <a:t>e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  <a:r>
              <a:rPr sz="4000" spc="1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(Mult</a:t>
            </a:r>
            <a:r>
              <a:rPr sz="4000" dirty="0"/>
              <a:t>i</a:t>
            </a:r>
            <a:r>
              <a:rPr sz="4000" spc="-5" dirty="0"/>
              <a:t>pro</a:t>
            </a:r>
            <a:r>
              <a:rPr sz="4000" spc="-15" dirty="0"/>
              <a:t>g</a:t>
            </a:r>
            <a:r>
              <a:rPr sz="4000" spc="-5" dirty="0"/>
              <a:t>r</a:t>
            </a:r>
            <a:r>
              <a:rPr sz="4000" dirty="0"/>
              <a:t>a</a:t>
            </a:r>
            <a:r>
              <a:rPr sz="4000" spc="-5" dirty="0"/>
              <a:t>ma</a:t>
            </a:r>
            <a:r>
              <a:rPr sz="4000" dirty="0"/>
              <a:t>c</a:t>
            </a:r>
            <a:r>
              <a:rPr sz="4000" spc="-5" dirty="0"/>
              <a:t>ión)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606030" cy="387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003300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érmi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o Mu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titareas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fica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ás</a:t>
            </a:r>
            <a:r>
              <a:rPr sz="2400" dirty="0">
                <a:latin typeface="Arial"/>
                <a:cs typeface="Arial"/>
              </a:rPr>
              <a:t> de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proceso</a:t>
            </a:r>
            <a:r>
              <a:rPr sz="24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pu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de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estar 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su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j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ecuc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ón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B4CCE1"/>
              </a:buClr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sistema operativo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escoge uno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estos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procesos. C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proceso neces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esperar por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recurso (por ejemplo,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gún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usuario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presio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ecla o un acceso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sco), el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sistema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perativo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gu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rda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toda 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infor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aci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saria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continu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proceso do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éste se qu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dó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entonces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ccio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otro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ejecuta</a:t>
            </a:r>
            <a:r>
              <a:rPr sz="2400" spc="-12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155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Multi</a:t>
            </a:r>
            <a:r>
              <a:rPr sz="4000" dirty="0">
                <a:solidFill>
                  <a:schemeClr val="accent1"/>
                </a:solidFill>
              </a:rPr>
              <a:t>t</a:t>
            </a:r>
            <a:r>
              <a:rPr sz="4000" spc="-5" dirty="0">
                <a:solidFill>
                  <a:schemeClr val="accent1"/>
                </a:solidFill>
              </a:rPr>
              <a:t>a</a:t>
            </a:r>
            <a:r>
              <a:rPr sz="4000" dirty="0">
                <a:solidFill>
                  <a:schemeClr val="accent1"/>
                </a:solidFill>
              </a:rPr>
              <a:t>r</a:t>
            </a:r>
            <a:r>
              <a:rPr sz="4000" spc="-5" dirty="0">
                <a:solidFill>
                  <a:schemeClr val="accent1"/>
                </a:solidFill>
              </a:rPr>
              <a:t>e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  <a:r>
              <a:rPr sz="4000" spc="1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(Mult</a:t>
            </a:r>
            <a:r>
              <a:rPr sz="4000" dirty="0"/>
              <a:t>i</a:t>
            </a:r>
            <a:r>
              <a:rPr sz="4000" spc="-5" dirty="0"/>
              <a:t>pro</a:t>
            </a:r>
            <a:r>
              <a:rPr sz="4000" spc="-15" dirty="0"/>
              <a:t>g</a:t>
            </a:r>
            <a:r>
              <a:rPr sz="4000" spc="-5" dirty="0"/>
              <a:t>r</a:t>
            </a:r>
            <a:r>
              <a:rPr sz="4000" dirty="0"/>
              <a:t>a</a:t>
            </a:r>
            <a:r>
              <a:rPr sz="4000" spc="-5" dirty="0"/>
              <a:t>ma</a:t>
            </a:r>
            <a:r>
              <a:rPr sz="4000" dirty="0"/>
              <a:t>c</a:t>
            </a:r>
            <a:r>
              <a:rPr sz="4000" spc="-5" dirty="0"/>
              <a:t>ión)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0" y="1600200"/>
            <a:ext cx="8991600" cy="360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5725" marR="5080" indent="-457200">
              <a:buClr>
                <a:srgbClr val="B4CCE1"/>
              </a:buClr>
              <a:tabLst>
                <a:tab pos="1242060" algn="l"/>
              </a:tabLst>
            </a:pPr>
            <a:r>
              <a:rPr sz="2800" dirty="0"/>
              <a:t>U</a:t>
            </a:r>
            <a:r>
              <a:rPr sz="2800" spc="-10" dirty="0"/>
              <a:t>n</a:t>
            </a:r>
            <a:r>
              <a:rPr sz="2800" dirty="0"/>
              <a:t>i</a:t>
            </a:r>
            <a:r>
              <a:rPr sz="2800" spc="-20" dirty="0"/>
              <a:t>x</a:t>
            </a:r>
            <a:r>
              <a:rPr sz="2800" dirty="0"/>
              <a:t>/Linux</a:t>
            </a:r>
            <a:r>
              <a:rPr sz="2800" spc="40" dirty="0"/>
              <a:t> </a:t>
            </a:r>
            <a:r>
              <a:rPr sz="2800" dirty="0"/>
              <a:t>no só</a:t>
            </a:r>
            <a:r>
              <a:rPr sz="2800" spc="-10" dirty="0"/>
              <a:t>l</a:t>
            </a:r>
            <a:r>
              <a:rPr sz="2800" dirty="0"/>
              <a:t>o</a:t>
            </a:r>
            <a:r>
              <a:rPr sz="2800" spc="10" dirty="0"/>
              <a:t> </a:t>
            </a:r>
            <a:r>
              <a:rPr sz="2800" dirty="0"/>
              <a:t>hace</a:t>
            </a:r>
            <a:r>
              <a:rPr sz="2800" spc="-10" dirty="0"/>
              <a:t> </a:t>
            </a:r>
            <a:r>
              <a:rPr sz="2800" dirty="0"/>
              <a:t>la</a:t>
            </a:r>
            <a:r>
              <a:rPr sz="2800" spc="10" dirty="0"/>
              <a:t> </a:t>
            </a:r>
            <a:r>
              <a:rPr sz="2800" dirty="0"/>
              <a:t>multiprogramaci</a:t>
            </a:r>
            <a:r>
              <a:rPr sz="2800" spc="-10" dirty="0"/>
              <a:t>ó</a:t>
            </a:r>
            <a:r>
              <a:rPr sz="2800" dirty="0"/>
              <a:t>n,</a:t>
            </a:r>
            <a:r>
              <a:rPr sz="2800" spc="25" dirty="0"/>
              <a:t> </a:t>
            </a:r>
            <a:r>
              <a:rPr sz="2800" dirty="0"/>
              <a:t>si</a:t>
            </a:r>
            <a:r>
              <a:rPr sz="2800" spc="-10" dirty="0"/>
              <a:t>n</a:t>
            </a:r>
            <a:r>
              <a:rPr sz="2800" dirty="0"/>
              <a:t>o </a:t>
            </a:r>
            <a:r>
              <a:rPr sz="2800" spc="-5" dirty="0"/>
              <a:t>qu</a:t>
            </a:r>
            <a:r>
              <a:rPr sz="2800" dirty="0"/>
              <a:t>e</a:t>
            </a:r>
            <a:r>
              <a:rPr sz="2800" spc="10" dirty="0"/>
              <a:t> </a:t>
            </a:r>
            <a:r>
              <a:rPr sz="2800" dirty="0"/>
              <a:t>tamb</a:t>
            </a:r>
            <a:r>
              <a:rPr sz="2800" spc="-10" dirty="0"/>
              <a:t>i</a:t>
            </a:r>
            <a:r>
              <a:rPr sz="2800" dirty="0"/>
              <a:t>én</a:t>
            </a:r>
            <a:r>
              <a:rPr sz="2800" spc="5" dirty="0"/>
              <a:t> </a:t>
            </a:r>
            <a:r>
              <a:rPr sz="2800" dirty="0"/>
              <a:t>es de ti</a:t>
            </a:r>
            <a:r>
              <a:rPr sz="2800" spc="-10" dirty="0"/>
              <a:t>e</a:t>
            </a:r>
            <a:r>
              <a:rPr sz="2800" dirty="0"/>
              <a:t>mpo compartido. La</a:t>
            </a:r>
            <a:r>
              <a:rPr sz="2800" spc="10" dirty="0"/>
              <a:t> </a:t>
            </a:r>
            <a:r>
              <a:rPr sz="2800" dirty="0"/>
              <a:t>i</a:t>
            </a:r>
            <a:r>
              <a:rPr sz="2800" spc="-10" dirty="0"/>
              <a:t>d</a:t>
            </a:r>
            <a:r>
              <a:rPr sz="2800" dirty="0"/>
              <a:t>ea</a:t>
            </a:r>
            <a:r>
              <a:rPr sz="2800" spc="5" dirty="0"/>
              <a:t> </a:t>
            </a:r>
            <a:r>
              <a:rPr sz="2800" dirty="0"/>
              <a:t>es que parezca</a:t>
            </a:r>
            <a:r>
              <a:rPr sz="2800" spc="5" dirty="0"/>
              <a:t> </a:t>
            </a:r>
            <a:r>
              <a:rPr sz="2800" dirty="0"/>
              <a:t>que</a:t>
            </a:r>
            <a:r>
              <a:rPr sz="2800" spc="-10" dirty="0"/>
              <a:t> </a:t>
            </a:r>
            <a:r>
              <a:rPr sz="2800" dirty="0"/>
              <a:t>el</a:t>
            </a:r>
            <a:r>
              <a:rPr sz="2800" spc="10" dirty="0"/>
              <a:t> </a:t>
            </a:r>
            <a:r>
              <a:rPr sz="2800" dirty="0"/>
              <a:t>sistema operativo</a:t>
            </a:r>
            <a:r>
              <a:rPr sz="2800" spc="10" dirty="0"/>
              <a:t> </a:t>
            </a:r>
            <a:r>
              <a:rPr sz="2800" dirty="0"/>
              <a:t>ejecuta varios proc</a:t>
            </a:r>
            <a:r>
              <a:rPr sz="2800" spc="-10" dirty="0"/>
              <a:t>e</a:t>
            </a:r>
            <a:r>
              <a:rPr sz="2800" dirty="0"/>
              <a:t>sos</a:t>
            </a:r>
            <a:r>
              <a:rPr sz="2800" spc="5" dirty="0"/>
              <a:t> </a:t>
            </a:r>
            <a:r>
              <a:rPr sz="2800" dirty="0"/>
              <a:t>sim</a:t>
            </a:r>
            <a:r>
              <a:rPr sz="2800" spc="-10" dirty="0"/>
              <a:t>u</a:t>
            </a:r>
            <a:r>
              <a:rPr sz="2800" dirty="0"/>
              <a:t>ltá</a:t>
            </a:r>
            <a:r>
              <a:rPr sz="2800" spc="-10" dirty="0"/>
              <a:t>n</a:t>
            </a:r>
            <a:r>
              <a:rPr sz="2800" dirty="0"/>
              <a:t>e</a:t>
            </a:r>
            <a:r>
              <a:rPr sz="2800" spc="-10" dirty="0"/>
              <a:t>a</a:t>
            </a:r>
            <a:r>
              <a:rPr sz="2800" dirty="0"/>
              <a:t>mente.</a:t>
            </a:r>
          </a:p>
          <a:p>
            <a:pPr marL="1114425" indent="-571500">
              <a:spcBef>
                <a:spcPts val="57"/>
              </a:spcBef>
              <a:buClr>
                <a:srgbClr val="B4CCE1"/>
              </a:buClr>
            </a:pPr>
            <a:endParaRPr dirty="0">
              <a:latin typeface="Times New Roman"/>
              <a:cs typeface="Times New Roman"/>
            </a:endParaRPr>
          </a:p>
          <a:p>
            <a:pPr marL="1355725" marR="1010285" indent="-457200">
              <a:buClr>
                <a:srgbClr val="B4CCE1"/>
              </a:buClr>
              <a:tabLst>
                <a:tab pos="1242060" algn="l"/>
              </a:tabLst>
            </a:pPr>
            <a:r>
              <a:rPr sz="2800" dirty="0"/>
              <a:t>Si</a:t>
            </a:r>
            <a:r>
              <a:rPr sz="2800" spc="-10" dirty="0"/>
              <a:t> </a:t>
            </a:r>
            <a:r>
              <a:rPr sz="2800" dirty="0"/>
              <a:t>e</a:t>
            </a:r>
            <a:r>
              <a:rPr sz="2800" spc="-10" dirty="0"/>
              <a:t>x</a:t>
            </a:r>
            <a:r>
              <a:rPr sz="2800" dirty="0"/>
              <a:t>iste</a:t>
            </a:r>
            <a:r>
              <a:rPr sz="2800" spc="10" dirty="0"/>
              <a:t> </a:t>
            </a:r>
            <a:r>
              <a:rPr sz="2800" dirty="0"/>
              <a:t>una</a:t>
            </a:r>
            <a:r>
              <a:rPr sz="2800" spc="5" dirty="0"/>
              <a:t> </a:t>
            </a:r>
            <a:r>
              <a:rPr sz="2800" dirty="0"/>
              <a:t>sola C</a:t>
            </a:r>
            <a:r>
              <a:rPr sz="2800" spc="-10" dirty="0"/>
              <a:t>P</a:t>
            </a:r>
            <a:r>
              <a:rPr sz="2800" dirty="0"/>
              <a:t>U, entonces</a:t>
            </a:r>
            <a:r>
              <a:rPr sz="2800" spc="10" dirty="0"/>
              <a:t> </a:t>
            </a:r>
            <a:r>
              <a:rPr sz="2800" dirty="0"/>
              <a:t>en cua</a:t>
            </a:r>
            <a:r>
              <a:rPr sz="2800" spc="-10" dirty="0"/>
              <a:t>l</a:t>
            </a:r>
            <a:r>
              <a:rPr sz="2800" dirty="0"/>
              <a:t>qu</a:t>
            </a:r>
            <a:r>
              <a:rPr sz="2800" spc="-10" dirty="0"/>
              <a:t>i</a:t>
            </a:r>
            <a:r>
              <a:rPr sz="2800" dirty="0"/>
              <a:t>er momento puede ejecutarse ún</a:t>
            </a:r>
            <a:r>
              <a:rPr sz="2800" spc="-10" dirty="0"/>
              <a:t>i</a:t>
            </a:r>
            <a:r>
              <a:rPr sz="2800" dirty="0"/>
              <a:t>camente</a:t>
            </a:r>
            <a:r>
              <a:rPr sz="2800" spc="25" dirty="0"/>
              <a:t> </a:t>
            </a:r>
            <a:r>
              <a:rPr sz="2800" dirty="0"/>
              <a:t>una i</a:t>
            </a:r>
            <a:r>
              <a:rPr sz="2800" spc="-10" dirty="0"/>
              <a:t>n</a:t>
            </a:r>
            <a:r>
              <a:rPr sz="2800" dirty="0"/>
              <a:t>st</a:t>
            </a:r>
            <a:r>
              <a:rPr sz="2800" spc="5" dirty="0"/>
              <a:t>r</a:t>
            </a:r>
            <a:r>
              <a:rPr sz="2800" dirty="0"/>
              <a:t>ucci</a:t>
            </a:r>
            <a:r>
              <a:rPr sz="2800" spc="-10" dirty="0"/>
              <a:t>ó</a:t>
            </a:r>
            <a:r>
              <a:rPr sz="2800" dirty="0"/>
              <a:t>n</a:t>
            </a:r>
            <a:r>
              <a:rPr sz="2800" spc="10" dirty="0"/>
              <a:t> </a:t>
            </a:r>
            <a:r>
              <a:rPr sz="2800" dirty="0"/>
              <a:t>de</a:t>
            </a:r>
            <a:r>
              <a:rPr sz="2800" spc="5" dirty="0"/>
              <a:t> </a:t>
            </a:r>
            <a:r>
              <a:rPr sz="2800" dirty="0"/>
              <a:t>un so</a:t>
            </a:r>
            <a:r>
              <a:rPr sz="2800" spc="-10" dirty="0"/>
              <a:t>l</a:t>
            </a:r>
            <a:r>
              <a:rPr sz="2800" dirty="0"/>
              <a:t>o</a:t>
            </a:r>
            <a:r>
              <a:rPr sz="2800" spc="10" dirty="0"/>
              <a:t> </a:t>
            </a:r>
            <a:r>
              <a:rPr sz="2800" dirty="0"/>
              <a:t>proceso.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156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Est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do</a:t>
            </a:r>
            <a:r>
              <a:rPr sz="4000" spc="1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del </a:t>
            </a:r>
            <a:r>
              <a:rPr sz="4000" spc="-5" dirty="0">
                <a:solidFill>
                  <a:schemeClr val="accent1"/>
                </a:solidFill>
              </a:rPr>
              <a:t>proc</a:t>
            </a:r>
            <a:r>
              <a:rPr sz="4000" spc="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749297"/>
            <a:ext cx="3536950" cy="302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ecuc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ón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(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B4CCE1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erando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(</a:t>
            </a:r>
            <a:r>
              <a:rPr sz="2400" spc="-8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tin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B4CCE1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tenido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(</a:t>
            </a:r>
            <a:r>
              <a:rPr sz="2400" dirty="0">
                <a:latin typeface="Arial"/>
                <a:cs typeface="Arial"/>
              </a:rPr>
              <a:t>Stopp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B4CCE1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Zombi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157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Id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nti</a:t>
            </a:r>
            <a:r>
              <a:rPr sz="4000" dirty="0">
                <a:solidFill>
                  <a:schemeClr val="accent1"/>
                </a:solidFill>
              </a:rPr>
              <a:t>f</a:t>
            </a:r>
            <a:r>
              <a:rPr sz="4000" spc="-5" dirty="0">
                <a:solidFill>
                  <a:schemeClr val="accent1"/>
                </a:solidFill>
              </a:rPr>
              <a:t>i</a:t>
            </a:r>
            <a:r>
              <a:rPr sz="4000" dirty="0">
                <a:solidFill>
                  <a:schemeClr val="accent1"/>
                </a:solidFill>
              </a:rPr>
              <a:t>c</a:t>
            </a:r>
            <a:r>
              <a:rPr sz="4000" spc="-5" dirty="0">
                <a:solidFill>
                  <a:schemeClr val="accent1"/>
                </a:solidFill>
              </a:rPr>
              <a:t>ador</a:t>
            </a:r>
            <a:r>
              <a:rPr sz="4000" spc="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  <a:r>
              <a:rPr sz="4000" spc="2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de</a:t>
            </a:r>
            <a:r>
              <a:rPr sz="4000" spc="15" dirty="0"/>
              <a:t> </a:t>
            </a:r>
            <a:r>
              <a:rPr sz="4000" spc="-5" dirty="0">
                <a:solidFill>
                  <a:schemeClr val="accent1"/>
                </a:solidFill>
              </a:rPr>
              <a:t>proc</a:t>
            </a:r>
            <a:r>
              <a:rPr sz="4000" spc="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sos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749297"/>
            <a:ext cx="2571750" cy="302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de proceso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(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B4CCE1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del pa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(</a:t>
            </a:r>
            <a:r>
              <a:rPr sz="2400" dirty="0">
                <a:latin typeface="Arial"/>
                <a:cs typeface="Arial"/>
              </a:rPr>
              <a:t>pp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B4CCE1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de usu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rio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(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B4CCE1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de grupo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(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158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Cre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ción</a:t>
            </a:r>
            <a:r>
              <a:rPr sz="4000" spc="2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de </a:t>
            </a:r>
            <a:r>
              <a:rPr sz="4000" spc="-5" dirty="0">
                <a:solidFill>
                  <a:schemeClr val="accent1"/>
                </a:solidFill>
              </a:rPr>
              <a:t>proc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sos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555230" cy="427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e</a:t>
            </a:r>
            <a:r>
              <a:rPr sz="2400" spc="5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ecutar comandos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B4CCE1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4965" marR="14160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p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rcionar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servic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os,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 e</a:t>
            </a:r>
            <a:r>
              <a:rPr sz="2400" spc="5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emplo, impresió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eb etc.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B4CCE1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Crea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 otros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rocesos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 clonac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ón: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cop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casi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acta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ce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B4CCE1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espec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(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it),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on PID=1,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raíz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árbol 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159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Archi</a:t>
            </a:r>
            <a:r>
              <a:rPr sz="4000" dirty="0"/>
              <a:t>v</a:t>
            </a:r>
            <a:r>
              <a:rPr sz="4000" spc="-5" dirty="0"/>
              <a:t>os</a:t>
            </a:r>
            <a:r>
              <a:rPr sz="4000" spc="20" dirty="0"/>
              <a:t> </a:t>
            </a:r>
            <a:r>
              <a:rPr sz="4000" spc="-5" dirty="0"/>
              <a:t>de </a:t>
            </a:r>
            <a:r>
              <a:rPr sz="4000" dirty="0">
                <a:solidFill>
                  <a:schemeClr val="accent1"/>
                </a:solidFill>
              </a:rPr>
              <a:t>c</a:t>
            </a:r>
            <a:r>
              <a:rPr sz="4000" spc="-5" dirty="0">
                <a:solidFill>
                  <a:schemeClr val="accent1"/>
                </a:solidFill>
              </a:rPr>
              <a:t>abe</a:t>
            </a:r>
            <a:r>
              <a:rPr sz="4000" dirty="0">
                <a:solidFill>
                  <a:schemeClr val="accent1"/>
                </a:solidFill>
              </a:rPr>
              <a:t>c</a:t>
            </a:r>
            <a:r>
              <a:rPr sz="4000" spc="-5" dirty="0">
                <a:solidFill>
                  <a:schemeClr val="accent1"/>
                </a:solidFill>
              </a:rPr>
              <a:t>e</a:t>
            </a:r>
            <a:r>
              <a:rPr sz="4000" dirty="0">
                <a:solidFill>
                  <a:schemeClr val="accent1"/>
                </a:solidFill>
              </a:rPr>
              <a:t>r</a:t>
            </a:r>
            <a:r>
              <a:rPr sz="4000" spc="-5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6321"/>
            <a:ext cx="7647305" cy="4916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62230" indent="-342265" algn="just">
              <a:lnSpc>
                <a:spcPct val="80000"/>
              </a:lnSpc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Dire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tivas</a:t>
            </a:r>
            <a:r>
              <a:rPr sz="2600" spc="-3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tales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</a:t>
            </a:r>
            <a:r>
              <a:rPr sz="2600" spc="5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20" dirty="0">
                <a:solidFill>
                  <a:schemeClr val="accent1"/>
                </a:solidFill>
                <a:latin typeface="Arial"/>
                <a:cs typeface="Arial"/>
              </a:rPr>
              <a:t>#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in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lude</a:t>
            </a:r>
            <a:r>
              <a:rPr sz="2600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&lt;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stdi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.h&gt;</a:t>
            </a:r>
            <a:r>
              <a:rPr sz="26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indi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al c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mpila</a:t>
            </a:r>
            <a:r>
              <a:rPr sz="2600" spc="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q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e lea el ar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hi</a:t>
            </a:r>
            <a:r>
              <a:rPr sz="2600" spc="5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</a:t>
            </a:r>
            <a:r>
              <a:rPr sz="2600" spc="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io.h de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modo q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e s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líneas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sitúan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en la po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ición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la directiva.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ANSI sop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formatos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para la dire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tiva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#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lud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:</a:t>
            </a:r>
          </a:p>
          <a:p>
            <a:pPr algn="just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1295400" lvl="1" indent="-368935" algn="just">
              <a:lnSpc>
                <a:spcPct val="100000"/>
              </a:lnSpc>
              <a:buAutoNum type="arabicPeriod"/>
              <a:tabLst>
                <a:tab pos="1296035" algn="l"/>
              </a:tabLst>
            </a:pPr>
            <a:r>
              <a:rPr sz="2600" spc="10" dirty="0">
                <a:solidFill>
                  <a:schemeClr val="accent1"/>
                </a:solidFill>
                <a:latin typeface="Arial"/>
                <a:cs typeface="Arial"/>
              </a:rPr>
              <a:t>#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in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lude</a:t>
            </a:r>
            <a:r>
              <a:rPr sz="2600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&lt;stdi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.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h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&gt;</a:t>
            </a:r>
          </a:p>
          <a:p>
            <a:pPr marL="1294765" lvl="1" indent="-368300" algn="just">
              <a:lnSpc>
                <a:spcPct val="100000"/>
              </a:lnSpc>
              <a:buAutoNum type="arabicPeriod"/>
              <a:tabLst>
                <a:tab pos="1295400" algn="l"/>
              </a:tabLst>
            </a:pPr>
            <a:r>
              <a:rPr sz="2600" spc="10" dirty="0">
                <a:solidFill>
                  <a:schemeClr val="accent1"/>
                </a:solidFill>
                <a:latin typeface="Arial"/>
                <a:cs typeface="Arial"/>
              </a:rPr>
              <a:t>#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inclu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6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chemeClr val="accent1"/>
                </a:solidFill>
                <a:latin typeface="Arial"/>
                <a:cs typeface="Arial"/>
              </a:rPr>
              <a:t>“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dem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.h”</a:t>
            </a:r>
          </a:p>
          <a:p>
            <a:pPr lvl="1" algn="just">
              <a:lnSpc>
                <a:spcPct val="100000"/>
              </a:lnSpc>
              <a:spcBef>
                <a:spcPts val="8"/>
              </a:spcBef>
              <a:buFont typeface="Arial"/>
              <a:buAutoNum type="arabicPeriod"/>
            </a:pPr>
            <a:endParaRPr sz="3250" dirty="0">
              <a:latin typeface="Times New Roman"/>
              <a:cs typeface="Times New Roman"/>
            </a:endParaRPr>
          </a:p>
          <a:p>
            <a:pPr marL="354965" marR="5080" indent="-342265" algn="just">
              <a:lnSpc>
                <a:spcPct val="80000"/>
              </a:lnSpc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El primer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formato </a:t>
            </a:r>
            <a:r>
              <a:rPr sz="2600" dirty="0">
                <a:latin typeface="Arial"/>
                <a:cs typeface="Arial"/>
              </a:rPr>
              <a:t>de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#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lud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lee</a:t>
            </a:r>
            <a:r>
              <a:rPr sz="2600" dirty="0">
                <a:latin typeface="Arial"/>
                <a:cs typeface="Arial"/>
              </a:rPr>
              <a:t> el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nte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ido</a:t>
            </a:r>
            <a:r>
              <a:rPr sz="2600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 un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archi</a:t>
            </a:r>
            <a:r>
              <a:rPr sz="2600" spc="5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-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el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arc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h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ivo</a:t>
            </a:r>
            <a:r>
              <a:rPr sz="26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tán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ar</a:t>
            </a:r>
            <a:r>
              <a:rPr sz="2600" dirty="0">
                <a:latin typeface="Arial"/>
                <a:cs typeface="Arial"/>
              </a:rPr>
              <a:t> de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stdi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.h . El se</a:t>
            </a:r>
            <a:r>
              <a:rPr sz="2600" spc="5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un</a:t>
            </a:r>
            <a:r>
              <a:rPr sz="2600" spc="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formato,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visu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liza</a:t>
            </a:r>
            <a:r>
              <a:rPr sz="26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el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nombre</a:t>
            </a:r>
            <a:r>
              <a:rPr sz="2600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del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archivo</a:t>
            </a:r>
            <a:r>
              <a:rPr sz="2600" dirty="0">
                <a:latin typeface="Arial"/>
                <a:cs typeface="Arial"/>
              </a:rPr>
              <a:t> e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rrado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tre 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as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bles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millas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q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e e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tá en el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directorio</a:t>
            </a:r>
            <a:r>
              <a:rPr sz="2600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tual</a:t>
            </a:r>
            <a:r>
              <a:rPr sz="2600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16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Ciclo</a:t>
            </a:r>
            <a:r>
              <a:rPr sz="4000" spc="-5" dirty="0"/>
              <a:t> de</a:t>
            </a:r>
            <a:r>
              <a:rPr sz="4000" spc="15" dirty="0"/>
              <a:t> </a:t>
            </a:r>
            <a:r>
              <a:rPr sz="4000" spc="-5" dirty="0"/>
              <a:t>vida</a:t>
            </a:r>
            <a:r>
              <a:rPr sz="4000" dirty="0"/>
              <a:t> </a:t>
            </a:r>
            <a:r>
              <a:rPr sz="4000" spc="-5" dirty="0"/>
              <a:t>de</a:t>
            </a:r>
            <a:r>
              <a:rPr sz="4000" spc="15" dirty="0"/>
              <a:t> </a:t>
            </a:r>
            <a:r>
              <a:rPr sz="4000" spc="-5" dirty="0">
                <a:solidFill>
                  <a:schemeClr val="accent1"/>
                </a:solidFill>
              </a:rPr>
              <a:t>proce</a:t>
            </a:r>
            <a:r>
              <a:rPr sz="4000" dirty="0">
                <a:solidFill>
                  <a:schemeClr val="accent1"/>
                </a:solidFill>
              </a:rPr>
              <a:t>s</a:t>
            </a:r>
            <a:r>
              <a:rPr sz="4000" spc="-5" dirty="0">
                <a:solidFill>
                  <a:schemeClr val="accent1"/>
                </a:solidFill>
              </a:rPr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626984" cy="435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Creac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ón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B4CCE1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alternan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uso del C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U, E/S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otros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recursos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B4CCE1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27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ermi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 (vol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ntariamente,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erro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etc.)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na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recursos asi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na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emoria, arch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vos, tablas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kern</a:t>
            </a:r>
            <a:r>
              <a:rPr sz="2400" spc="-10" dirty="0">
                <a:latin typeface="Arial"/>
                <a:cs typeface="Arial"/>
              </a:rPr>
              <a:t>el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B4CCE1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os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 mueren </a:t>
            </a:r>
            <a:r>
              <a:rPr sz="2400" spc="5" dirty="0">
                <a:latin typeface="Arial"/>
                <a:cs typeface="Arial"/>
              </a:rPr>
              <a:t>(</a:t>
            </a:r>
            <a:r>
              <a:rPr sz="2400" dirty="0">
                <a:latin typeface="Arial"/>
                <a:cs typeface="Arial"/>
              </a:rPr>
              <a:t>demon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mons):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http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ssh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160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Alg</a:t>
            </a:r>
            <a:r>
              <a:rPr sz="4000" spc="-15" dirty="0"/>
              <a:t>u</a:t>
            </a:r>
            <a:r>
              <a:rPr sz="4000" spc="-5" dirty="0"/>
              <a:t>nas</a:t>
            </a:r>
            <a:r>
              <a:rPr sz="4000" spc="25" dirty="0"/>
              <a:t> </a:t>
            </a:r>
            <a:r>
              <a:rPr sz="4000" spc="-5" dirty="0">
                <a:solidFill>
                  <a:schemeClr val="accent1"/>
                </a:solidFill>
              </a:rPr>
              <a:t>her</a:t>
            </a:r>
            <a:r>
              <a:rPr sz="4000" dirty="0">
                <a:solidFill>
                  <a:schemeClr val="accent1"/>
                </a:solidFill>
              </a:rPr>
              <a:t>r</a:t>
            </a:r>
            <a:r>
              <a:rPr sz="4000" spc="-5" dirty="0">
                <a:solidFill>
                  <a:schemeClr val="accent1"/>
                </a:solidFill>
              </a:rPr>
              <a:t>ami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ntas</a:t>
            </a:r>
            <a:r>
              <a:rPr sz="4000" spc="3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de </a:t>
            </a:r>
            <a:r>
              <a:rPr sz="4000" dirty="0">
                <a:solidFill>
                  <a:schemeClr val="accent1"/>
                </a:solidFill>
              </a:rPr>
              <a:t>s</a:t>
            </a:r>
            <a:r>
              <a:rPr sz="4000" spc="-5" dirty="0">
                <a:solidFill>
                  <a:schemeClr val="accent1"/>
                </a:solidFill>
              </a:rPr>
              <a:t>oftwa</a:t>
            </a:r>
            <a:r>
              <a:rPr sz="4000" dirty="0">
                <a:solidFill>
                  <a:schemeClr val="accent1"/>
                </a:solidFill>
              </a:rPr>
              <a:t>r</a:t>
            </a:r>
            <a:r>
              <a:rPr sz="4000" spc="-5" dirty="0">
                <a:solidFill>
                  <a:schemeClr val="accent1"/>
                </a:solidFill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749297"/>
            <a:ext cx="6704965" cy="302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top: muestra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consumo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recursos de procesos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B4CCE1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s: reporta estatus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procesos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B4CCE1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pstre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ues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arbol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procesos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B4CCE1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ki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[si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na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PID :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envía señal a proceso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161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134" y="230585"/>
            <a:ext cx="796046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165" dirty="0">
                <a:solidFill>
                  <a:schemeClr val="accent1"/>
                </a:solidFill>
              </a:rPr>
              <a:t>T</a:t>
            </a:r>
            <a:r>
              <a:rPr sz="4000" spc="-5" dirty="0">
                <a:solidFill>
                  <a:schemeClr val="accent1"/>
                </a:solidFill>
              </a:rPr>
              <a:t>r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t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miento</a:t>
            </a:r>
            <a:r>
              <a:rPr sz="4000" spc="2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Proce</a:t>
            </a:r>
            <a:r>
              <a:rPr sz="4000" dirty="0">
                <a:solidFill>
                  <a:schemeClr val="accent1"/>
                </a:solidFill>
              </a:rPr>
              <a:t>s</a:t>
            </a:r>
            <a:r>
              <a:rPr sz="4000" spc="-5" dirty="0">
                <a:solidFill>
                  <a:schemeClr val="accent1"/>
                </a:solidFill>
              </a:rPr>
              <a:t>os</a:t>
            </a:r>
            <a:r>
              <a:rPr sz="4000" spc="3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-</a:t>
            </a:r>
            <a:r>
              <a:rPr sz="4000" spc="5" dirty="0"/>
              <a:t> </a:t>
            </a:r>
            <a:r>
              <a:rPr sz="4000" spc="-5" dirty="0">
                <a:solidFill>
                  <a:schemeClr val="accent1"/>
                </a:solidFill>
              </a:rPr>
              <a:t>Identi</a:t>
            </a:r>
            <a:r>
              <a:rPr sz="4000" dirty="0">
                <a:solidFill>
                  <a:schemeClr val="accent1"/>
                </a:solidFill>
              </a:rPr>
              <a:t>f</a:t>
            </a:r>
            <a:r>
              <a:rPr sz="4000" spc="-5" dirty="0">
                <a:solidFill>
                  <a:schemeClr val="accent1"/>
                </a:solidFill>
              </a:rPr>
              <a:t>ic</a:t>
            </a:r>
            <a:r>
              <a:rPr sz="4000" spc="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749297"/>
            <a:ext cx="6146800" cy="1259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getp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)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torna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proceso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B4CCE1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getpp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)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torna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 del proceso padre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162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538361"/>
            <a:ext cx="749218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165" dirty="0">
                <a:solidFill>
                  <a:schemeClr val="accent1"/>
                </a:solidFill>
              </a:rPr>
              <a:t>T</a:t>
            </a:r>
            <a:r>
              <a:rPr sz="4000" spc="-5" dirty="0">
                <a:solidFill>
                  <a:schemeClr val="accent1"/>
                </a:solidFill>
              </a:rPr>
              <a:t>r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t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miento</a:t>
            </a:r>
            <a:r>
              <a:rPr sz="4000" spc="2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Proce</a:t>
            </a:r>
            <a:r>
              <a:rPr sz="4000" dirty="0">
                <a:solidFill>
                  <a:schemeClr val="accent1"/>
                </a:solidFill>
              </a:rPr>
              <a:t>s</a:t>
            </a:r>
            <a:r>
              <a:rPr sz="4000" spc="-5" dirty="0">
                <a:solidFill>
                  <a:schemeClr val="accent1"/>
                </a:solidFill>
              </a:rPr>
              <a:t>os</a:t>
            </a:r>
            <a:r>
              <a:rPr sz="4000" spc="3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-</a:t>
            </a:r>
            <a:r>
              <a:rPr sz="4000" spc="5" dirty="0"/>
              <a:t> </a:t>
            </a:r>
            <a:r>
              <a:rPr sz="4000" spc="-5" dirty="0"/>
              <a:t>Ejemplo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846"/>
            <a:ext cx="7390130" cy="2499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#include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&lt;s</a:t>
            </a:r>
            <a:r>
              <a:rPr sz="2000" dirty="0">
                <a:latin typeface="Arial"/>
                <a:cs typeface="Arial"/>
              </a:rPr>
              <a:t>tdio.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Arial"/>
                <a:cs typeface="Arial"/>
              </a:rPr>
              <a:t>void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printf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“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este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eso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%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\</a:t>
            </a:r>
            <a:r>
              <a:rPr sz="2000" dirty="0">
                <a:latin typeface="Arial"/>
                <a:cs typeface="Arial"/>
              </a:rPr>
              <a:t>n”,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getpid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());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spcBef>
                <a:spcPts val="495"/>
              </a:spcBef>
            </a:pPr>
            <a:r>
              <a:rPr sz="2000" dirty="0">
                <a:latin typeface="Arial"/>
                <a:cs typeface="Arial"/>
              </a:rPr>
              <a:t>printf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“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 pad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%</a:t>
            </a:r>
            <a:r>
              <a:rPr sz="2000" spc="15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\</a:t>
            </a:r>
            <a:r>
              <a:rPr sz="2000" dirty="0">
                <a:latin typeface="Arial"/>
                <a:cs typeface="Arial"/>
              </a:rPr>
              <a:t>n”,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getppid ());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163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Cre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ción</a:t>
            </a:r>
            <a:r>
              <a:rPr sz="4000" spc="2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de </a:t>
            </a:r>
            <a:r>
              <a:rPr sz="4000" spc="-5" dirty="0">
                <a:solidFill>
                  <a:schemeClr val="accent1"/>
                </a:solidFill>
              </a:rPr>
              <a:t>Proc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sos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6962140" cy="4213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system</a:t>
            </a:r>
            <a:r>
              <a:rPr sz="2400" dirty="0">
                <a:latin typeface="Arial"/>
                <a:cs typeface="Arial"/>
              </a:rPr>
              <a:t>(char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comando)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()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gue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detener 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ejecución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proceso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mar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un comando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shell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nar cuan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éste haya acaba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#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&lt;stdl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b.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main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()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</a:p>
          <a:p>
            <a:pPr marR="4265295" algn="ctr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Arial"/>
                <a:cs typeface="Arial"/>
              </a:rPr>
              <a:t>system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(“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-l “);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}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164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Cre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ción</a:t>
            </a:r>
            <a:r>
              <a:rPr sz="4000" spc="2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de </a:t>
            </a:r>
            <a:r>
              <a:rPr sz="4000" spc="-5" dirty="0">
                <a:solidFill>
                  <a:schemeClr val="accent1"/>
                </a:solidFill>
              </a:rPr>
              <a:t>Proc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sos</a:t>
            </a:r>
            <a:r>
              <a:rPr sz="4000" dirty="0"/>
              <a:t>.</a:t>
            </a:r>
            <a:r>
              <a:rPr sz="4000" spc="-5" dirty="0"/>
              <a:t>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418070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for</a:t>
            </a:r>
            <a:r>
              <a:rPr sz="24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000"/>
              </a:lnSpc>
              <a:buClr>
                <a:srgbClr val="B4CCE1"/>
              </a:buClr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Esta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función crea un proceso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vo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 “proceso 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jo”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actamente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ual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“proceso pa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re”.</a:t>
            </a: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B4CCE1"/>
              </a:buClr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i fork( )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ecu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 con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é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ito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devuelve:</a:t>
            </a:r>
          </a:p>
          <a:p>
            <a:pPr marL="812165" lvl="1" indent="-342900">
              <a:lnSpc>
                <a:spcPct val="100000"/>
              </a:lnSpc>
              <a:spcBef>
                <a:spcPts val="505"/>
              </a:spcBef>
              <a:buClr>
                <a:srgbClr val="B4CCE1"/>
              </a:buClr>
              <a:buFont typeface="Arial"/>
              <a:buChar char="–"/>
              <a:tabLst>
                <a:tab pos="812800" algn="l"/>
              </a:tabLst>
            </a:pP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padre: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ID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eso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hijo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reado.</a:t>
            </a: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Clr>
                <a:srgbClr val="B4CCE1"/>
              </a:buClr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Al hijo: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165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Cre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ción</a:t>
            </a:r>
            <a:r>
              <a:rPr sz="4000" spc="2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de </a:t>
            </a:r>
            <a:r>
              <a:rPr sz="4000" spc="-5" dirty="0">
                <a:solidFill>
                  <a:schemeClr val="accent1"/>
                </a:solidFill>
              </a:rPr>
              <a:t>Proc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sos</a:t>
            </a:r>
            <a:r>
              <a:rPr sz="4000" dirty="0"/>
              <a:t>.</a:t>
            </a:r>
            <a:r>
              <a:rPr sz="4000" spc="-5" dirty="0"/>
              <a:t>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231646"/>
            <a:ext cx="4703445" cy="526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16835">
              <a:lnSpc>
                <a:spcPct val="125000"/>
              </a:lnSpc>
            </a:pPr>
            <a:r>
              <a:rPr sz="2000" dirty="0">
                <a:latin typeface="Arial"/>
                <a:cs typeface="Arial"/>
              </a:rPr>
              <a:t>#include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&lt;s</a:t>
            </a:r>
            <a:r>
              <a:rPr sz="2000" dirty="0">
                <a:latin typeface="Arial"/>
                <a:cs typeface="Arial"/>
              </a:rPr>
              <a:t>tdio.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&gt; void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main()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int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hijo</a:t>
            </a:r>
            <a:r>
              <a:rPr sz="2000" spc="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10" dirty="0">
                <a:latin typeface="Arial"/>
                <a:cs typeface="Arial"/>
              </a:rPr>
              <a:t>k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(hijo==0){</a:t>
            </a:r>
            <a:endParaRPr sz="2000">
              <a:latin typeface="Arial"/>
              <a:cs typeface="Arial"/>
            </a:endParaRPr>
          </a:p>
          <a:p>
            <a:pPr marL="469265" marR="245745">
              <a:lnSpc>
                <a:spcPct val="120700"/>
              </a:lnSpc>
              <a:spcBef>
                <a:spcPts val="10"/>
              </a:spcBef>
            </a:pPr>
            <a:r>
              <a:rPr sz="2000" dirty="0">
                <a:latin typeface="Arial"/>
                <a:cs typeface="Arial"/>
              </a:rPr>
              <a:t>printf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("</a:t>
            </a:r>
            <a:r>
              <a:rPr sz="2000" spc="-18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pro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ijo.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5" dirty="0">
                <a:latin typeface="Arial"/>
                <a:cs typeface="Arial"/>
              </a:rPr>
              <a:t>.</a:t>
            </a:r>
            <a:r>
              <a:rPr sz="2000" spc="-10" dirty="0">
                <a:latin typeface="Arial"/>
                <a:cs typeface="Arial"/>
              </a:rPr>
              <a:t>\</a:t>
            </a:r>
            <a:r>
              <a:rPr sz="2000" dirty="0">
                <a:latin typeface="Arial"/>
                <a:cs typeface="Arial"/>
              </a:rPr>
              <a:t>n"); print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("P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%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\</a:t>
            </a:r>
            <a:r>
              <a:rPr sz="2000" dirty="0">
                <a:latin typeface="Arial"/>
                <a:cs typeface="Arial"/>
              </a:rPr>
              <a:t>n",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getpid()); print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("P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ID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%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\</a:t>
            </a:r>
            <a:r>
              <a:rPr sz="2000" dirty="0">
                <a:latin typeface="Arial"/>
                <a:cs typeface="Arial"/>
              </a:rPr>
              <a:t>n",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getppid(</a:t>
            </a:r>
            <a:r>
              <a:rPr sz="2000" spc="5" dirty="0">
                <a:latin typeface="Arial"/>
                <a:cs typeface="Arial"/>
              </a:rPr>
              <a:t>)</a:t>
            </a:r>
            <a:r>
              <a:rPr sz="2000" spc="-10" dirty="0">
                <a:latin typeface="Arial"/>
                <a:cs typeface="Arial"/>
              </a:rPr>
              <a:t>)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else{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208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printf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("</a:t>
            </a:r>
            <a:r>
              <a:rPr sz="2000" spc="-18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pro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Padre...</a:t>
            </a:r>
            <a:r>
              <a:rPr sz="2000" spc="-10" dirty="0">
                <a:latin typeface="Arial"/>
                <a:cs typeface="Arial"/>
              </a:rPr>
              <a:t>\</a:t>
            </a:r>
            <a:r>
              <a:rPr sz="2000" dirty="0">
                <a:latin typeface="Arial"/>
                <a:cs typeface="Arial"/>
              </a:rPr>
              <a:t>n"); print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("P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%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\</a:t>
            </a:r>
            <a:r>
              <a:rPr sz="2000" dirty="0">
                <a:latin typeface="Arial"/>
                <a:cs typeface="Arial"/>
              </a:rPr>
              <a:t>n",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getpid()); print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("</a:t>
            </a:r>
            <a:r>
              <a:rPr sz="2000" spc="-10" dirty="0">
                <a:latin typeface="Arial"/>
                <a:cs typeface="Arial"/>
              </a:rPr>
              <a:t>PP</a:t>
            </a:r>
            <a:r>
              <a:rPr sz="2000" dirty="0">
                <a:latin typeface="Arial"/>
                <a:cs typeface="Arial"/>
              </a:rPr>
              <a:t>ID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%</a:t>
            </a:r>
            <a:r>
              <a:rPr sz="2000" spc="-10" dirty="0">
                <a:latin typeface="Arial"/>
                <a:cs typeface="Arial"/>
              </a:rPr>
              <a:t>d\</a:t>
            </a:r>
            <a:r>
              <a:rPr sz="2000" dirty="0">
                <a:latin typeface="Arial"/>
                <a:cs typeface="Arial"/>
              </a:rPr>
              <a:t>n",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getppi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)</a:t>
            </a:r>
            <a:r>
              <a:rPr sz="2000" spc="-10" dirty="0">
                <a:latin typeface="Arial"/>
                <a:cs typeface="Arial"/>
              </a:rPr>
              <a:t>)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166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Cre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ción</a:t>
            </a:r>
            <a:r>
              <a:rPr sz="4000" spc="2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de </a:t>
            </a:r>
            <a:r>
              <a:rPr sz="4000" spc="-5" dirty="0">
                <a:solidFill>
                  <a:schemeClr val="accent1"/>
                </a:solidFill>
              </a:rPr>
              <a:t>Proc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sos</a:t>
            </a:r>
            <a:r>
              <a:rPr sz="4000" dirty="0"/>
              <a:t>.</a:t>
            </a:r>
            <a:r>
              <a:rPr sz="4000" spc="-5" dirty="0"/>
              <a:t>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239773"/>
            <a:ext cx="7378700" cy="534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w</a:t>
            </a:r>
            <a:r>
              <a:rPr sz="28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ait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(int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*estadoHij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Es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era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termina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ión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so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jo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  <a:buFont typeface="Arial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4965" marR="255270" indent="-342265">
              <a:lnSpc>
                <a:spcPts val="211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Una vez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salimos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del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w</a:t>
            </a:r>
            <a:r>
              <a:rPr sz="2200" b="1" spc="-5" dirty="0">
                <a:latin typeface="Arial"/>
                <a:cs typeface="Arial"/>
              </a:rPr>
              <a:t>ai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()</a:t>
            </a:r>
            <a:r>
              <a:rPr sz="2200" spc="-5" dirty="0">
                <a:latin typeface="Arial"/>
                <a:cs typeface="Arial"/>
              </a:rPr>
              <a:t>, tenemos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s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ros (i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uir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w</a:t>
            </a:r>
            <a:r>
              <a:rPr sz="2200" b="1" spc="-5" dirty="0">
                <a:latin typeface="Arial"/>
                <a:cs typeface="Arial"/>
              </a:rPr>
              <a:t>ait.h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y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stdlib.</a:t>
            </a:r>
            <a:r>
              <a:rPr sz="2200" b="1" spc="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)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permiten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evaluar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el c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ntenido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tadoHi</a:t>
            </a:r>
            <a:r>
              <a:rPr sz="2200" dirty="0">
                <a:latin typeface="Arial"/>
                <a:cs typeface="Arial"/>
              </a:rPr>
              <a:t>j</a:t>
            </a:r>
            <a:r>
              <a:rPr sz="2200" spc="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Font typeface="Arial"/>
              <a:buChar char="•"/>
            </a:pPr>
            <a:endParaRPr sz="2750" dirty="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80000"/>
              </a:lnSpc>
              <a:buFont typeface="Arial"/>
              <a:buChar char="•"/>
              <a:tabLst>
                <a:tab pos="433705" algn="l"/>
              </a:tabLst>
            </a:pPr>
            <a:r>
              <a:rPr sz="2200" spc="-5" dirty="0">
                <a:latin typeface="Arial"/>
                <a:cs typeface="Arial"/>
              </a:rPr>
              <a:t>WIFEXITED</a:t>
            </a:r>
            <a:r>
              <a:rPr sz="2200" spc="-10" dirty="0">
                <a:latin typeface="Arial"/>
                <a:cs typeface="Arial"/>
              </a:rPr>
              <a:t>(</a:t>
            </a:r>
            <a:r>
              <a:rPr sz="2200" spc="-5" dirty="0">
                <a:latin typeface="Arial"/>
                <a:cs typeface="Arial"/>
              </a:rPr>
              <a:t>estadoHij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)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es 0 si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el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hi</a:t>
            </a:r>
            <a:r>
              <a:rPr sz="2200" dirty="0">
                <a:latin typeface="Arial"/>
                <a:cs typeface="Arial"/>
              </a:rPr>
              <a:t>j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ha ter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inado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 una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manera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rmal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(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id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eliminado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n un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k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et</a:t>
            </a:r>
            <a:r>
              <a:rPr sz="2200" spc="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). Di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to de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 ha termina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porque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he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ho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una l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amada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a f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ión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()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marL="354965" marR="249554" indent="-342265">
              <a:lnSpc>
                <a:spcPct val="80000"/>
              </a:lnSpc>
              <a:spcBef>
                <a:spcPts val="525"/>
              </a:spcBef>
              <a:buFont typeface="Arial"/>
              <a:buChar char="•"/>
              <a:tabLst>
                <a:tab pos="433705" algn="l"/>
              </a:tabLst>
            </a:pPr>
            <a:r>
              <a:rPr sz="2200" spc="-5" dirty="0">
                <a:latin typeface="Arial"/>
                <a:cs typeface="Arial"/>
              </a:rPr>
              <a:t>WEXITS</a:t>
            </a:r>
            <a:r>
              <a:rPr sz="2200" spc="-180" dirty="0">
                <a:latin typeface="Arial"/>
                <a:cs typeface="Arial"/>
              </a:rPr>
              <a:t>TA</a:t>
            </a:r>
            <a:r>
              <a:rPr sz="2200" spc="-5" dirty="0">
                <a:latin typeface="Arial"/>
                <a:cs typeface="Arial"/>
              </a:rPr>
              <a:t>TUS</a:t>
            </a:r>
            <a:r>
              <a:rPr sz="2200" spc="-10" dirty="0">
                <a:latin typeface="Arial"/>
                <a:cs typeface="Arial"/>
              </a:rPr>
              <a:t>(</a:t>
            </a:r>
            <a:r>
              <a:rPr sz="2200" spc="-5" dirty="0">
                <a:latin typeface="Arial"/>
                <a:cs typeface="Arial"/>
              </a:rPr>
              <a:t>estadoHij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)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devuelve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el valor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que ha pa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ado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jo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a f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ión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exit(),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empre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 cuando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la macro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anter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or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indique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que 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alida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do por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una l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amada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exit().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167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Cre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ción</a:t>
            </a:r>
            <a:r>
              <a:rPr sz="4000" spc="2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de </a:t>
            </a:r>
            <a:r>
              <a:rPr sz="4000" spc="-5" dirty="0">
                <a:solidFill>
                  <a:schemeClr val="accent1"/>
                </a:solidFill>
              </a:rPr>
              <a:t>Proc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sos</a:t>
            </a:r>
            <a:r>
              <a:rPr sz="4000" dirty="0"/>
              <a:t>.</a:t>
            </a:r>
            <a:r>
              <a:rPr sz="4000" spc="-5" dirty="0"/>
              <a:t>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232199"/>
            <a:ext cx="4500245" cy="5376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18410">
              <a:lnSpc>
                <a:spcPct val="116300"/>
              </a:lnSpc>
            </a:pPr>
            <a:r>
              <a:rPr sz="1900" spc="-5" dirty="0">
                <a:latin typeface="Arial"/>
                <a:cs typeface="Arial"/>
              </a:rPr>
              <a:t>#include</a:t>
            </a:r>
            <a:r>
              <a:rPr sz="1900" spc="4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&lt;</a:t>
            </a:r>
            <a:r>
              <a:rPr sz="1900" spc="-5" dirty="0">
                <a:latin typeface="Arial"/>
                <a:cs typeface="Arial"/>
              </a:rPr>
              <a:t>stdi</a:t>
            </a:r>
            <a:r>
              <a:rPr sz="1900" dirty="0">
                <a:latin typeface="Arial"/>
                <a:cs typeface="Arial"/>
              </a:rPr>
              <a:t>o</a:t>
            </a:r>
            <a:r>
              <a:rPr sz="1900" spc="-5" dirty="0">
                <a:latin typeface="Arial"/>
                <a:cs typeface="Arial"/>
              </a:rPr>
              <a:t>.h&gt; void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main()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{</a:t>
            </a:r>
            <a:endParaRPr sz="1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900" spc="-5" dirty="0">
                <a:latin typeface="Arial"/>
                <a:cs typeface="Arial"/>
              </a:rPr>
              <a:t>int hijo</a:t>
            </a:r>
            <a:r>
              <a:rPr sz="1900" spc="-10" dirty="0">
                <a:latin typeface="Arial"/>
                <a:cs typeface="Arial"/>
              </a:rPr>
              <a:t>=</a:t>
            </a:r>
            <a:r>
              <a:rPr sz="1900" spc="-5" dirty="0">
                <a:latin typeface="Arial"/>
                <a:cs typeface="Arial"/>
              </a:rPr>
              <a:t>fo</a:t>
            </a:r>
            <a:r>
              <a:rPr sz="1900" dirty="0">
                <a:latin typeface="Arial"/>
                <a:cs typeface="Arial"/>
              </a:rPr>
              <a:t>r</a:t>
            </a:r>
            <a:r>
              <a:rPr sz="1900" spc="-5" dirty="0">
                <a:latin typeface="Arial"/>
                <a:cs typeface="Arial"/>
              </a:rPr>
              <a:t>k();</a:t>
            </a:r>
            <a:endParaRPr sz="1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900" spc="-5" dirty="0">
                <a:latin typeface="Arial"/>
                <a:cs typeface="Arial"/>
              </a:rPr>
              <a:t>Int estado;</a:t>
            </a:r>
            <a:endParaRPr sz="1900" dirty="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  <a:spcBef>
                <a:spcPts val="375"/>
              </a:spcBef>
            </a:pPr>
            <a:r>
              <a:rPr sz="1900" spc="-10" dirty="0">
                <a:latin typeface="Arial"/>
                <a:cs typeface="Arial"/>
              </a:rPr>
              <a:t>i</a:t>
            </a:r>
            <a:r>
              <a:rPr sz="1900" spc="-5" dirty="0">
                <a:latin typeface="Arial"/>
                <a:cs typeface="Arial"/>
              </a:rPr>
              <a:t>f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(hijo=</a:t>
            </a:r>
            <a:r>
              <a:rPr sz="1900" spc="-15" dirty="0">
                <a:latin typeface="Arial"/>
                <a:cs typeface="Arial"/>
              </a:rPr>
              <a:t>=</a:t>
            </a:r>
            <a:r>
              <a:rPr sz="1900" spc="-5" dirty="0">
                <a:latin typeface="Arial"/>
                <a:cs typeface="Arial"/>
              </a:rPr>
              <a:t>0){</a:t>
            </a:r>
            <a:endParaRPr sz="1900" dirty="0">
              <a:latin typeface="Arial"/>
              <a:cs typeface="Arial"/>
            </a:endParaRPr>
          </a:p>
          <a:p>
            <a:pPr marL="469265" marR="233679">
              <a:lnSpc>
                <a:spcPct val="111800"/>
              </a:lnSpc>
              <a:spcBef>
                <a:spcPts val="5"/>
              </a:spcBef>
            </a:pPr>
            <a:r>
              <a:rPr sz="1900" spc="-5" dirty="0">
                <a:latin typeface="Arial"/>
                <a:cs typeface="Arial"/>
              </a:rPr>
              <a:t>printf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("</a:t>
            </a:r>
            <a:r>
              <a:rPr sz="1900" spc="-190" dirty="0">
                <a:latin typeface="Arial"/>
                <a:cs typeface="Arial"/>
              </a:rPr>
              <a:t>Y</a:t>
            </a:r>
            <a:r>
              <a:rPr sz="1900" spc="-5" dirty="0">
                <a:latin typeface="Arial"/>
                <a:cs typeface="Arial"/>
              </a:rPr>
              <a:t>o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soy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el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proceso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Hijo..</a:t>
            </a:r>
            <a:r>
              <a:rPr sz="1900" spc="5" dirty="0">
                <a:latin typeface="Arial"/>
                <a:cs typeface="Arial"/>
              </a:rPr>
              <a:t>.</a:t>
            </a:r>
            <a:r>
              <a:rPr sz="1900" spc="-5" dirty="0">
                <a:latin typeface="Arial"/>
                <a:cs typeface="Arial"/>
              </a:rPr>
              <a:t>\n"); print</a:t>
            </a:r>
            <a:r>
              <a:rPr sz="1900" dirty="0">
                <a:latin typeface="Arial"/>
                <a:cs typeface="Arial"/>
              </a:rPr>
              <a:t>f</a:t>
            </a:r>
            <a:r>
              <a:rPr sz="1900" spc="-5" dirty="0">
                <a:latin typeface="Arial"/>
                <a:cs typeface="Arial"/>
              </a:rPr>
              <a:t>("PID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 %</a:t>
            </a:r>
            <a:r>
              <a:rPr sz="1900" spc="-10" dirty="0">
                <a:latin typeface="Arial"/>
                <a:cs typeface="Arial"/>
              </a:rPr>
              <a:t>d</a:t>
            </a:r>
            <a:r>
              <a:rPr sz="1900" spc="-5" dirty="0">
                <a:latin typeface="Arial"/>
                <a:cs typeface="Arial"/>
              </a:rPr>
              <a:t>\n",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getpi</a:t>
            </a:r>
            <a:r>
              <a:rPr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</a:t>
            </a:r>
            <a:r>
              <a:rPr sz="1900" spc="-5" dirty="0">
                <a:latin typeface="Arial"/>
                <a:cs typeface="Arial"/>
              </a:rPr>
              <a:t>()); print</a:t>
            </a:r>
            <a:r>
              <a:rPr sz="1900" dirty="0">
                <a:latin typeface="Arial"/>
                <a:cs typeface="Arial"/>
              </a:rPr>
              <a:t>f</a:t>
            </a:r>
            <a:r>
              <a:rPr sz="1900" spc="-5" dirty="0">
                <a:latin typeface="Arial"/>
                <a:cs typeface="Arial"/>
              </a:rPr>
              <a:t>("P</a:t>
            </a:r>
            <a:r>
              <a:rPr sz="1900" spc="-15" dirty="0">
                <a:latin typeface="Arial"/>
                <a:cs typeface="Arial"/>
              </a:rPr>
              <a:t>P</a:t>
            </a:r>
            <a:r>
              <a:rPr sz="1900" spc="-5" dirty="0">
                <a:latin typeface="Arial"/>
                <a:cs typeface="Arial"/>
              </a:rPr>
              <a:t>ID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 %</a:t>
            </a:r>
            <a:r>
              <a:rPr sz="1900" spc="-10" dirty="0">
                <a:latin typeface="Arial"/>
                <a:cs typeface="Arial"/>
              </a:rPr>
              <a:t>d</a:t>
            </a:r>
            <a:r>
              <a:rPr sz="1900" spc="-5" dirty="0">
                <a:latin typeface="Arial"/>
                <a:cs typeface="Arial"/>
              </a:rPr>
              <a:t>\n",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getppi</a:t>
            </a:r>
            <a:r>
              <a:rPr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</a:t>
            </a:r>
            <a:r>
              <a:rPr sz="1900" spc="-5" dirty="0">
                <a:latin typeface="Arial"/>
                <a:cs typeface="Arial"/>
              </a:rPr>
              <a:t>());</a:t>
            </a:r>
            <a:endParaRPr sz="1900" dirty="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  <a:spcBef>
                <a:spcPts val="370"/>
              </a:spcBef>
            </a:pPr>
            <a:r>
              <a:rPr sz="1900" spc="-5" dirty="0">
                <a:latin typeface="Arial"/>
                <a:cs typeface="Arial"/>
              </a:rPr>
              <a:t>}</a:t>
            </a:r>
            <a:endParaRPr sz="1900" dirty="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  <a:spcBef>
                <a:spcPts val="375"/>
              </a:spcBef>
            </a:pPr>
            <a:r>
              <a:rPr sz="1900" spc="-5" dirty="0">
                <a:latin typeface="Arial"/>
                <a:cs typeface="Arial"/>
              </a:rPr>
              <a:t>else{</a:t>
            </a:r>
            <a:endParaRPr sz="1900" dirty="0">
              <a:latin typeface="Arial"/>
              <a:cs typeface="Arial"/>
            </a:endParaRPr>
          </a:p>
          <a:p>
            <a:pPr marL="469265" marR="5080">
              <a:lnSpc>
                <a:spcPct val="112000"/>
              </a:lnSpc>
            </a:pPr>
            <a:r>
              <a:rPr sz="1900" spc="-5" dirty="0">
                <a:latin typeface="Arial"/>
                <a:cs typeface="Arial"/>
              </a:rPr>
              <a:t>printf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("</a:t>
            </a:r>
            <a:r>
              <a:rPr sz="1900" spc="-190" dirty="0">
                <a:latin typeface="Arial"/>
                <a:cs typeface="Arial"/>
              </a:rPr>
              <a:t>Y</a:t>
            </a:r>
            <a:r>
              <a:rPr sz="1900" spc="-5" dirty="0">
                <a:latin typeface="Arial"/>
                <a:cs typeface="Arial"/>
              </a:rPr>
              <a:t>o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soy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el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proceso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Padre..</a:t>
            </a:r>
            <a:r>
              <a:rPr sz="1900" spc="10" dirty="0">
                <a:latin typeface="Arial"/>
                <a:cs typeface="Arial"/>
              </a:rPr>
              <a:t>.</a:t>
            </a:r>
            <a:r>
              <a:rPr sz="1900" spc="-5" dirty="0">
                <a:latin typeface="Arial"/>
                <a:cs typeface="Arial"/>
              </a:rPr>
              <a:t>\n"); print</a:t>
            </a:r>
            <a:r>
              <a:rPr sz="1900" dirty="0">
                <a:latin typeface="Arial"/>
                <a:cs typeface="Arial"/>
              </a:rPr>
              <a:t>f</a:t>
            </a:r>
            <a:r>
              <a:rPr sz="1900" spc="-5" dirty="0">
                <a:latin typeface="Arial"/>
                <a:cs typeface="Arial"/>
              </a:rPr>
              <a:t>("PID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 %</a:t>
            </a:r>
            <a:r>
              <a:rPr sz="1900" spc="-10" dirty="0">
                <a:latin typeface="Arial"/>
                <a:cs typeface="Arial"/>
              </a:rPr>
              <a:t>d</a:t>
            </a:r>
            <a:r>
              <a:rPr sz="1900" spc="-5" dirty="0">
                <a:latin typeface="Arial"/>
                <a:cs typeface="Arial"/>
              </a:rPr>
              <a:t>\n",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getpi</a:t>
            </a:r>
            <a:r>
              <a:rPr sz="1900" dirty="0">
                <a:latin typeface="Arial"/>
                <a:cs typeface="Arial"/>
              </a:rPr>
              <a:t>d</a:t>
            </a:r>
            <a:r>
              <a:rPr sz="1900" spc="-5" dirty="0">
                <a:latin typeface="Arial"/>
                <a:cs typeface="Arial"/>
              </a:rPr>
              <a:t>()); printf("P</a:t>
            </a:r>
            <a:r>
              <a:rPr sz="1900" spc="-20" dirty="0">
                <a:latin typeface="Arial"/>
                <a:cs typeface="Arial"/>
              </a:rPr>
              <a:t>P</a:t>
            </a:r>
            <a:r>
              <a:rPr sz="1900" spc="-5" dirty="0">
                <a:latin typeface="Arial"/>
                <a:cs typeface="Arial"/>
              </a:rPr>
              <a:t>ID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 </a:t>
            </a:r>
            <a:r>
              <a:rPr sz="1900" spc="-15" dirty="0">
                <a:latin typeface="Arial"/>
                <a:cs typeface="Arial"/>
              </a:rPr>
              <a:t>%</a:t>
            </a:r>
            <a:r>
              <a:rPr sz="1900" spc="-5" dirty="0">
                <a:latin typeface="Arial"/>
                <a:cs typeface="Arial"/>
              </a:rPr>
              <a:t>d\n",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getppid()); </a:t>
            </a:r>
            <a:r>
              <a:rPr sz="1900" spc="-20" dirty="0">
                <a:latin typeface="Arial"/>
                <a:cs typeface="Arial"/>
              </a:rPr>
              <a:t>w</a:t>
            </a:r>
            <a:r>
              <a:rPr sz="1900" spc="-5" dirty="0">
                <a:latin typeface="Arial"/>
                <a:cs typeface="Arial"/>
              </a:rPr>
              <a:t>ait(</a:t>
            </a:r>
            <a:r>
              <a:rPr sz="1900" spc="-10" dirty="0">
                <a:latin typeface="Arial"/>
                <a:cs typeface="Arial"/>
              </a:rPr>
              <a:t>&amp;</a:t>
            </a:r>
            <a:r>
              <a:rPr sz="1900" spc="-5" dirty="0">
                <a:latin typeface="Arial"/>
                <a:cs typeface="Arial"/>
              </a:rPr>
              <a:t>est</a:t>
            </a:r>
            <a:r>
              <a:rPr sz="1900" dirty="0">
                <a:latin typeface="Arial"/>
                <a:cs typeface="Arial"/>
              </a:rPr>
              <a:t>a</a:t>
            </a:r>
            <a:r>
              <a:rPr sz="1900" spc="-5" dirty="0">
                <a:latin typeface="Arial"/>
                <a:cs typeface="Arial"/>
              </a:rPr>
              <a:t>d</a:t>
            </a:r>
            <a:r>
              <a:rPr sz="1900" dirty="0">
                <a:latin typeface="Arial"/>
                <a:cs typeface="Arial"/>
              </a:rPr>
              <a:t>o)</a:t>
            </a:r>
            <a:r>
              <a:rPr sz="1900" spc="-5" dirty="0">
                <a:latin typeface="Arial"/>
                <a:cs typeface="Arial"/>
              </a:rPr>
              <a:t>;</a:t>
            </a:r>
            <a:endParaRPr sz="1900" dirty="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  <a:spcBef>
                <a:spcPts val="370"/>
              </a:spcBef>
            </a:pPr>
            <a:r>
              <a:rPr sz="1900" spc="-5" dirty="0">
                <a:latin typeface="Arial"/>
                <a:cs typeface="Arial"/>
              </a:rPr>
              <a:t>}</a:t>
            </a:r>
            <a:endParaRPr sz="1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900" spc="-5" dirty="0">
                <a:latin typeface="Arial"/>
                <a:cs typeface="Arial"/>
              </a:rPr>
              <a:t>}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168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Ejer</a:t>
            </a:r>
            <a:r>
              <a:rPr sz="4000" spc="0" dirty="0">
                <a:solidFill>
                  <a:schemeClr val="accent1"/>
                </a:solidFill>
              </a:rPr>
              <a:t>c</a:t>
            </a:r>
            <a:r>
              <a:rPr sz="4000" spc="-5" dirty="0">
                <a:solidFill>
                  <a:schemeClr val="accent1"/>
                </a:solidFill>
              </a:rPr>
              <a:t>ic</a:t>
            </a:r>
            <a:r>
              <a:rPr sz="4000" dirty="0">
                <a:solidFill>
                  <a:schemeClr val="accent1"/>
                </a:solidFill>
              </a:rPr>
              <a:t>i</a:t>
            </a:r>
            <a:r>
              <a:rPr sz="4000" spc="-5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328534" cy="271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sarro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programa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proceso pa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proceso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jo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compartan 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tarea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suma un vecto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cada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proceso debe suma la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mitad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el vector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dre mostrara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suma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total.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8572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Los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datos del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 serán pasa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línea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comando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169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37461" y="380491"/>
            <a:ext cx="7346315" cy="5940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2"/>
              </a:spcBef>
            </a:pPr>
            <a:endParaRPr lang="es-MX" sz="345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2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12700" marR="222250" algn="just">
              <a:lnSpc>
                <a:spcPts val="3020"/>
              </a:lnSpc>
            </a:pPr>
            <a:r>
              <a:rPr sz="2800" spc="-5" dirty="0">
                <a:latin typeface="Arial"/>
                <a:cs typeface="Arial"/>
              </a:rPr>
              <a:t>Una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ma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ro</a:t>
            </a:r>
            <a:r>
              <a:rPr sz="28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800" spc="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fi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 </a:t>
            </a:r>
            <a:r>
              <a:rPr sz="2800" spc="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n 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ímb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lo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u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v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nte</a:t>
            </a:r>
            <a:r>
              <a:rPr sz="28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 u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0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te</a:t>
            </a:r>
            <a:r>
              <a:rPr sz="28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ó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g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 se ut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li</a:t>
            </a:r>
            <a:r>
              <a:rPr sz="2800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llo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la d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#d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fi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4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12700" marR="243204" algn="just">
              <a:lnSpc>
                <a:spcPts val="3020"/>
              </a:lnSpc>
            </a:pPr>
            <a:r>
              <a:rPr sz="2800" spc="-5" dirty="0">
                <a:latin typeface="Arial"/>
                <a:cs typeface="Arial"/>
              </a:rPr>
              <a:t>Se 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tar</a:t>
            </a:r>
            <a:r>
              <a:rPr sz="28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tes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es c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mo PI,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15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BU</a:t>
            </a:r>
            <a:r>
              <a:rPr sz="2800" spc="-20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 cu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22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584200" algn="just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#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ef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ne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PI </a:t>
            </a:r>
            <a:r>
              <a:rPr sz="2800" dirty="0">
                <a:latin typeface="Arial"/>
                <a:cs typeface="Arial"/>
              </a:rPr>
              <a:t>3</a:t>
            </a:r>
            <a:r>
              <a:rPr sz="2800" spc="-5" dirty="0">
                <a:latin typeface="Arial"/>
                <a:cs typeface="Arial"/>
              </a:rPr>
              <a:t>.1</a:t>
            </a:r>
            <a:r>
              <a:rPr sz="2800" spc="0" dirty="0">
                <a:latin typeface="Arial"/>
                <a:cs typeface="Arial"/>
              </a:rPr>
              <a:t>4</a:t>
            </a:r>
            <a:r>
              <a:rPr sz="2800" spc="-5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5</a:t>
            </a:r>
            <a:r>
              <a:rPr sz="2800" spc="-5" dirty="0">
                <a:latin typeface="Arial"/>
                <a:cs typeface="Arial"/>
              </a:rPr>
              <a:t>9</a:t>
            </a:r>
            <a:endParaRPr sz="2800" dirty="0">
              <a:latin typeface="Arial"/>
              <a:cs typeface="Arial"/>
            </a:endParaRPr>
          </a:p>
          <a:p>
            <a:pPr marL="584200" algn="just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Arial"/>
                <a:cs typeface="Arial"/>
              </a:rPr>
              <a:t>#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ef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ne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800" spc="-210" dirty="0">
                <a:solidFill>
                  <a:schemeClr val="accent1"/>
                </a:solidFill>
                <a:latin typeface="Arial"/>
                <a:cs typeface="Arial"/>
              </a:rPr>
              <a:t>V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spc="-16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16</a:t>
            </a:r>
            <a:endParaRPr sz="2800" dirty="0">
              <a:latin typeface="Arial"/>
              <a:cs typeface="Arial"/>
            </a:endParaRPr>
          </a:p>
          <a:p>
            <a:pPr marL="584200" algn="just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Arial"/>
                <a:cs typeface="Arial"/>
              </a:rPr>
              <a:t>#d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fi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e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DOLAR</a:t>
            </a:r>
            <a:r>
              <a:rPr sz="28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12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-5" dirty="0">
                <a:latin typeface="Arial"/>
                <a:cs typeface="Arial"/>
              </a:rPr>
              <a:t>50</a:t>
            </a:r>
            <a:endParaRPr sz="2800" dirty="0">
              <a:latin typeface="Arial"/>
              <a:cs typeface="Arial"/>
            </a:endParaRPr>
          </a:p>
          <a:p>
            <a:pPr marL="584200" algn="just">
              <a:lnSpc>
                <a:spcPct val="100000"/>
              </a:lnSpc>
              <a:spcBef>
                <a:spcPts val="335"/>
              </a:spcBef>
              <a:tabLst>
                <a:tab pos="4340860" algn="l"/>
              </a:tabLst>
            </a:pPr>
            <a:r>
              <a:rPr sz="2800" spc="-5" dirty="0">
                <a:latin typeface="Arial"/>
                <a:cs typeface="Arial"/>
              </a:rPr>
              <a:t>#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ef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ne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u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x)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*</a:t>
            </a:r>
            <a:r>
              <a:rPr sz="2800" spc="-5" dirty="0">
                <a:latin typeface="Arial"/>
                <a:cs typeface="Arial"/>
              </a:rPr>
              <a:t>x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17</a:t>
            </a:fld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9" name="object 2"/>
          <p:cNvSpPr txBox="1">
            <a:spLocks/>
          </p:cNvSpPr>
          <p:nvPr/>
        </p:nvSpPr>
        <p:spPr>
          <a:xfrm>
            <a:off x="1524000" y="381000"/>
            <a:ext cx="7162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spc="-5" dirty="0"/>
              <a:t>Definiciones de macros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3152267"/>
            <a:ext cx="7239761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chemeClr val="accent1"/>
                </a:solidFill>
                <a:latin typeface="Arial"/>
                <a:cs typeface="Arial"/>
              </a:rPr>
              <a:t>Comun</a:t>
            </a:r>
            <a:r>
              <a:rPr sz="3600" spc="-15" dirty="0" err="1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3600" dirty="0" err="1">
                <a:solidFill>
                  <a:schemeClr val="accent1"/>
                </a:solidFill>
                <a:latin typeface="Arial"/>
                <a:cs typeface="Arial"/>
              </a:rPr>
              <a:t>cación</a:t>
            </a:r>
            <a:r>
              <a:rPr sz="3600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chemeClr val="accent1"/>
                </a:solidFill>
                <a:latin typeface="Arial"/>
                <a:cs typeface="Arial"/>
              </a:rPr>
              <a:t>entre</a:t>
            </a:r>
            <a:r>
              <a:rPr lang="es-MX" sz="3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3600" dirty="0" err="1">
                <a:solidFill>
                  <a:schemeClr val="accent1"/>
                </a:solidFill>
                <a:latin typeface="Arial"/>
                <a:cs typeface="Arial"/>
              </a:rPr>
              <a:t>Procesos</a:t>
            </a:r>
            <a:r>
              <a:rPr sz="3600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chemeClr val="accent1"/>
                </a:solidFill>
                <a:latin typeface="Arial"/>
                <a:cs typeface="Arial"/>
              </a:rPr>
              <a:t>(</a:t>
            </a:r>
            <a:r>
              <a:rPr sz="3600" spc="-27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chemeClr val="accent1"/>
                </a:solidFill>
                <a:latin typeface="Arial"/>
                <a:cs typeface="Arial"/>
              </a:rPr>
              <a:t>uberías)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170</a:t>
            </a:fld>
            <a:endParaRPr lang="es-MX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Def</a:t>
            </a:r>
            <a:r>
              <a:rPr sz="4000" dirty="0">
                <a:solidFill>
                  <a:schemeClr val="accent1"/>
                </a:solidFill>
              </a:rPr>
              <a:t>i</a:t>
            </a:r>
            <a:r>
              <a:rPr sz="4000" spc="-5" dirty="0">
                <a:solidFill>
                  <a:schemeClr val="accent1"/>
                </a:solidFill>
              </a:rPr>
              <a:t>nición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572375" cy="5165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328930" indent="-342265">
              <a:lnSpc>
                <a:spcPct val="100000"/>
              </a:lnSpc>
              <a:buClr>
                <a:srgbClr val="B4CCE1"/>
              </a:buClr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Las tuberías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 “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pes</a:t>
            </a:r>
            <a:r>
              <a:rPr sz="2400" dirty="0">
                <a:latin typeface="Arial"/>
                <a:cs typeface="Arial"/>
              </a:rPr>
              <a:t>”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simp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emente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conectan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sal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estándar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un proceso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 la entrada estándar 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otro.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mente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ub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í</a:t>
            </a:r>
            <a:r>
              <a:rPr sz="2400" dirty="0">
                <a:latin typeface="Arial"/>
                <a:cs typeface="Arial"/>
              </a:rPr>
              <a:t>as son de 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solo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tid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B4CCE1"/>
              </a:buClr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marR="106045" indent="-342265">
              <a:lnSpc>
                <a:spcPct val="100000"/>
              </a:lnSpc>
              <a:buClr>
                <a:srgbClr val="B4CCE1"/>
              </a:buClr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Las tuberías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 </a:t>
            </a:r>
            <a:r>
              <a:rPr sz="2400" spc="5" dirty="0">
                <a:latin typeface="Arial"/>
                <a:cs typeface="Arial"/>
              </a:rPr>
              <a:t>“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ha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f-du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ex</a:t>
            </a:r>
            <a:r>
              <a:rPr sz="2400" dirty="0">
                <a:latin typeface="Arial"/>
                <a:cs typeface="Arial"/>
              </a:rPr>
              <a:t>”,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 dec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un ún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sentid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req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ren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dos tuberías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“</a:t>
            </a:r>
            <a:r>
              <a:rPr sz="2400" dirty="0">
                <a:latin typeface="Arial"/>
                <a:cs typeface="Arial"/>
              </a:rPr>
              <a:t>ha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f- du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ex</a:t>
            </a:r>
            <a:r>
              <a:rPr sz="2400" dirty="0">
                <a:latin typeface="Arial"/>
                <a:cs typeface="Arial"/>
              </a:rPr>
              <a:t>”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comunic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dos sentid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 dec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-du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”.</a:t>
            </a: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B4CCE1"/>
              </a:buClr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marR="5080" indent="-342265" algn="just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tuberías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 tanto,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flujos un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recc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bytes </a:t>
            </a:r>
            <a:r>
              <a:rPr sz="2400" spc="-10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conectan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sali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estándar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un proceso con 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entrada estándar de otro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roceso.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171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Def</a:t>
            </a:r>
            <a:r>
              <a:rPr sz="4000" dirty="0">
                <a:solidFill>
                  <a:schemeClr val="accent1"/>
                </a:solidFill>
              </a:rPr>
              <a:t>i</a:t>
            </a:r>
            <a:r>
              <a:rPr sz="4000" spc="-5" dirty="0">
                <a:solidFill>
                  <a:schemeClr val="accent1"/>
                </a:solidFill>
              </a:rPr>
              <a:t>nición</a:t>
            </a:r>
          </a:p>
        </p:txBody>
      </p:sp>
      <p:sp>
        <p:nvSpPr>
          <p:cNvPr id="3" name="object 3"/>
          <p:cNvSpPr/>
          <p:nvPr/>
        </p:nvSpPr>
        <p:spPr>
          <a:xfrm>
            <a:off x="1548383" y="2296667"/>
            <a:ext cx="7127748" cy="2743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172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Pro</a:t>
            </a:r>
            <a:r>
              <a:rPr sz="4000" spc="-15" dirty="0">
                <a:solidFill>
                  <a:schemeClr val="accent1"/>
                </a:solidFill>
              </a:rPr>
              <a:t>g</a:t>
            </a:r>
            <a:r>
              <a:rPr sz="4000" spc="-5" dirty="0">
                <a:solidFill>
                  <a:schemeClr val="accent1"/>
                </a:solidFill>
              </a:rPr>
              <a:t>r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ma</a:t>
            </a:r>
            <a:r>
              <a:rPr sz="4000" dirty="0">
                <a:solidFill>
                  <a:schemeClr val="accent1"/>
                </a:solidFill>
              </a:rPr>
              <a:t>c</a:t>
            </a:r>
            <a:r>
              <a:rPr sz="4000" spc="-5" dirty="0">
                <a:solidFill>
                  <a:schemeClr val="accent1"/>
                </a:solidFill>
              </a:rPr>
              <a:t>ión</a:t>
            </a:r>
            <a:r>
              <a:rPr sz="4000" spc="1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Pipes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12417"/>
            <a:ext cx="7450455" cy="992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59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tubería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tiene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real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dad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dos descri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tores de archivo: uno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emo de escritura y otro 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emo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ctura.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4612" y="3587496"/>
            <a:ext cx="7425055" cy="279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78740" indent="-342265" algn="just">
              <a:lnSpc>
                <a:spcPct val="9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vez crea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 un pip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podrán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cturas y escr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turas de man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ra normal, como si se tratase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cua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qu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archivo.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Clr>
                <a:srgbClr val="B4CCE1"/>
              </a:buClr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9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asegurar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un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recciona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idad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ub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í</a:t>
            </a:r>
            <a:r>
              <a:rPr sz="2400" dirty="0">
                <a:latin typeface="Arial"/>
                <a:cs typeface="Arial"/>
              </a:rPr>
              <a:t>a,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ces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rio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tanto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dre como 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jo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rren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los respectivos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descriptores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archivos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 serán usad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96384" y="2249423"/>
            <a:ext cx="2287523" cy="1318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66715" y="2372867"/>
            <a:ext cx="1484376" cy="1164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3628" y="2276855"/>
            <a:ext cx="2193035" cy="1223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3628" y="2276855"/>
            <a:ext cx="2193290" cy="122428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198120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560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p[2];</a:t>
            </a:r>
            <a:endParaRPr sz="2400">
              <a:latin typeface="Arial"/>
              <a:cs typeface="Arial"/>
            </a:endParaRPr>
          </a:p>
          <a:p>
            <a:pPr marL="54483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(p);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173</a:t>
            </a:fld>
            <a:endParaRPr lang="es-MX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Pro</a:t>
            </a:r>
            <a:r>
              <a:rPr sz="4000" spc="-15" dirty="0">
                <a:solidFill>
                  <a:schemeClr val="accent1"/>
                </a:solidFill>
              </a:rPr>
              <a:t>g</a:t>
            </a:r>
            <a:r>
              <a:rPr sz="4000" spc="-5" dirty="0">
                <a:solidFill>
                  <a:schemeClr val="accent1"/>
                </a:solidFill>
              </a:rPr>
              <a:t>r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ma</a:t>
            </a:r>
            <a:r>
              <a:rPr sz="4000" dirty="0">
                <a:solidFill>
                  <a:schemeClr val="accent1"/>
                </a:solidFill>
              </a:rPr>
              <a:t>c</a:t>
            </a:r>
            <a:r>
              <a:rPr sz="4000" spc="-5" dirty="0">
                <a:solidFill>
                  <a:schemeClr val="accent1"/>
                </a:solidFill>
              </a:rPr>
              <a:t>ión</a:t>
            </a:r>
            <a:r>
              <a:rPr sz="4000" spc="1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Pipes</a:t>
            </a:r>
          </a:p>
        </p:txBody>
      </p:sp>
      <p:sp>
        <p:nvSpPr>
          <p:cNvPr id="3" name="object 3"/>
          <p:cNvSpPr/>
          <p:nvPr/>
        </p:nvSpPr>
        <p:spPr>
          <a:xfrm>
            <a:off x="1799844" y="1979676"/>
            <a:ext cx="6585204" cy="3781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174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Ejemplo</a:t>
            </a:r>
            <a:r>
              <a:rPr sz="4000" spc="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1</a:t>
            </a:r>
          </a:p>
        </p:txBody>
      </p:sp>
      <p:sp>
        <p:nvSpPr>
          <p:cNvPr id="4" name="object 4"/>
          <p:cNvSpPr/>
          <p:nvPr/>
        </p:nvSpPr>
        <p:spPr>
          <a:xfrm>
            <a:off x="1129283" y="1239011"/>
            <a:ext cx="5556503" cy="5323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196" y="1269491"/>
            <a:ext cx="7737475" cy="5328285"/>
          </a:xfrm>
          <a:custGeom>
            <a:avLst/>
            <a:gdLst/>
            <a:ahLst/>
            <a:cxnLst/>
            <a:rect l="l" t="t" r="r" b="b"/>
            <a:pathLst>
              <a:path w="7737475" h="5328284">
                <a:moveTo>
                  <a:pt x="0" y="5327904"/>
                </a:moveTo>
                <a:lnTo>
                  <a:pt x="7737348" y="5327904"/>
                </a:lnTo>
                <a:lnTo>
                  <a:pt x="7737348" y="0"/>
                </a:lnTo>
                <a:lnTo>
                  <a:pt x="0" y="0"/>
                </a:lnTo>
                <a:lnTo>
                  <a:pt x="0" y="5327904"/>
                </a:lnTo>
                <a:close/>
              </a:path>
            </a:pathLst>
          </a:custGeom>
          <a:ln w="914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6571" y="1309370"/>
            <a:ext cx="5285105" cy="5151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#</a:t>
            </a:r>
            <a:r>
              <a:rPr sz="1400" dirty="0">
                <a:latin typeface="Arial"/>
                <a:cs typeface="Arial"/>
              </a:rPr>
              <a:t>include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&lt;</a:t>
            </a:r>
            <a:r>
              <a:rPr sz="1400" dirty="0">
                <a:latin typeface="Arial"/>
                <a:cs typeface="Arial"/>
              </a:rPr>
              <a:t>stdio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h&gt;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#define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LEER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#define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-10" dirty="0">
                <a:latin typeface="Arial"/>
                <a:cs typeface="Arial"/>
              </a:rPr>
              <a:t>CR</a:t>
            </a:r>
            <a:r>
              <a:rPr sz="1400" dirty="0">
                <a:latin typeface="Arial"/>
                <a:cs typeface="Arial"/>
              </a:rPr>
              <a:t>IBIR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oid 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ain(int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arg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*</a:t>
            </a:r>
            <a:r>
              <a:rPr sz="1400" dirty="0">
                <a:latin typeface="Arial"/>
                <a:cs typeface="Arial"/>
              </a:rPr>
              <a:t>arg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[]){</a:t>
            </a: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1112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ad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;</a:t>
            </a:r>
          </a:p>
          <a:p>
            <a:pPr marL="11112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alores[]=</a:t>
            </a:r>
            <a:r>
              <a:rPr sz="1400" spc="-5" dirty="0">
                <a:latin typeface="Arial"/>
                <a:cs typeface="Arial"/>
              </a:rPr>
              <a:t>{</a:t>
            </a:r>
            <a:r>
              <a:rPr sz="1400" spc="-15" dirty="0">
                <a:latin typeface="Arial"/>
                <a:cs typeface="Arial"/>
              </a:rPr>
              <a:t>1</a:t>
            </a:r>
            <a:r>
              <a:rPr sz="1400" spc="-10" dirty="0">
                <a:latin typeface="Arial"/>
                <a:cs typeface="Arial"/>
              </a:rPr>
              <a:t>,</a:t>
            </a:r>
            <a:r>
              <a:rPr sz="1400" dirty="0">
                <a:latin typeface="Arial"/>
                <a:cs typeface="Arial"/>
              </a:rPr>
              <a:t>2</a:t>
            </a:r>
            <a:r>
              <a:rPr sz="1400" spc="-10" dirty="0">
                <a:latin typeface="Arial"/>
                <a:cs typeface="Arial"/>
              </a:rPr>
              <a:t>,</a:t>
            </a:r>
            <a:r>
              <a:rPr sz="1400" dirty="0">
                <a:latin typeface="Arial"/>
                <a:cs typeface="Arial"/>
              </a:rPr>
              <a:t>3</a:t>
            </a:r>
            <a:r>
              <a:rPr sz="1400" spc="-10" dirty="0">
                <a:latin typeface="Arial"/>
                <a:cs typeface="Arial"/>
              </a:rPr>
              <a:t>,</a:t>
            </a:r>
            <a:r>
              <a:rPr sz="1400" dirty="0">
                <a:latin typeface="Arial"/>
                <a:cs typeface="Arial"/>
              </a:rPr>
              <a:t>4</a:t>
            </a:r>
            <a:r>
              <a:rPr sz="1400" spc="-10" dirty="0">
                <a:latin typeface="Arial"/>
                <a:cs typeface="Arial"/>
              </a:rPr>
              <a:t>,</a:t>
            </a:r>
            <a:r>
              <a:rPr sz="1400" dirty="0">
                <a:latin typeface="Arial"/>
                <a:cs typeface="Arial"/>
              </a:rPr>
              <a:t>5</a:t>
            </a:r>
            <a:r>
              <a:rPr sz="1400" spc="-10" dirty="0">
                <a:latin typeface="Arial"/>
                <a:cs typeface="Arial"/>
              </a:rPr>
              <a:t>,</a:t>
            </a:r>
            <a:r>
              <a:rPr sz="1400" dirty="0">
                <a:latin typeface="Arial"/>
                <a:cs typeface="Arial"/>
              </a:rPr>
              <a:t>6</a:t>
            </a:r>
            <a:r>
              <a:rPr sz="1400" spc="-1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7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8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9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15" dirty="0">
                <a:latin typeface="Arial"/>
                <a:cs typeface="Arial"/>
              </a:rPr>
              <a:t>}</a:t>
            </a:r>
            <a:r>
              <a:rPr sz="1400" dirty="0">
                <a:latin typeface="Arial"/>
                <a:cs typeface="Arial"/>
              </a:rPr>
              <a:t>;</a:t>
            </a:r>
          </a:p>
          <a:p>
            <a:pPr marL="111125" marR="1803400">
              <a:lnSpc>
                <a:spcPct val="120000"/>
              </a:lnSpc>
            </a:pPr>
            <a:r>
              <a:rPr sz="1400" dirty="0">
                <a:latin typeface="Arial"/>
                <a:cs typeface="Arial"/>
              </a:rPr>
              <a:t>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apad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e=</a:t>
            </a:r>
            <a:r>
              <a:rPr sz="1400" spc="-20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ahijo=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i, </a:t>
            </a:r>
            <a:r>
              <a:rPr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tuberi</a:t>
            </a:r>
            <a:r>
              <a:rPr sz="14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[</a:t>
            </a:r>
            <a:r>
              <a:rPr sz="1400" spc="-15" dirty="0">
                <a:latin typeface="Arial"/>
                <a:cs typeface="Arial"/>
              </a:rPr>
              <a:t>2</a:t>
            </a:r>
            <a:r>
              <a:rPr sz="1400" spc="-10" dirty="0">
                <a:latin typeface="Arial"/>
                <a:cs typeface="Arial"/>
              </a:rPr>
              <a:t>]</a:t>
            </a:r>
            <a:r>
              <a:rPr sz="1400" dirty="0">
                <a:latin typeface="Arial"/>
                <a:cs typeface="Arial"/>
              </a:rPr>
              <a:t>; 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apar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ial;</a:t>
            </a: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11125" marR="4081779">
              <a:lnSpc>
                <a:spcPct val="120100"/>
              </a:lnSpc>
            </a:pPr>
            <a:r>
              <a:rPr sz="14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pipe</a:t>
            </a:r>
            <a:r>
              <a:rPr sz="1400" dirty="0">
                <a:latin typeface="Arial"/>
                <a:cs typeface="Arial"/>
              </a:rPr>
              <a:t>(tu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ia); 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hijo</a:t>
            </a:r>
            <a:r>
              <a:rPr sz="1400" dirty="0">
                <a:latin typeface="Arial"/>
                <a:cs typeface="Arial"/>
              </a:rPr>
              <a:t>=f</a:t>
            </a:r>
            <a:r>
              <a:rPr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or</a:t>
            </a:r>
            <a:r>
              <a:rPr sz="14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();</a:t>
            </a: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927100" marR="2071370" indent="-815975">
              <a:lnSpc>
                <a:spcPct val="120000"/>
              </a:lnSpc>
              <a:tabLst>
                <a:tab pos="1301115" algn="l"/>
              </a:tabLst>
            </a:pP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(hijo=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15" dirty="0">
                <a:latin typeface="Arial"/>
                <a:cs typeface="Arial"/>
              </a:rPr>
              <a:t>)</a:t>
            </a:r>
            <a:r>
              <a:rPr sz="1400" dirty="0">
                <a:latin typeface="Arial"/>
                <a:cs typeface="Arial"/>
              </a:rPr>
              <a:t>{	//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odigo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hijo for(i=0;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i&lt;</a:t>
            </a:r>
            <a:r>
              <a:rPr sz="1400" spc="-5" dirty="0">
                <a:latin typeface="Arial"/>
                <a:cs typeface="Arial"/>
              </a:rPr>
              <a:t>5</a:t>
            </a:r>
            <a:r>
              <a:rPr sz="1400" dirty="0">
                <a:latin typeface="Arial"/>
                <a:cs typeface="Arial"/>
              </a:rPr>
              <a:t>;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i+</a:t>
            </a:r>
            <a:r>
              <a:rPr sz="1400" spc="-10" dirty="0">
                <a:latin typeface="Arial"/>
                <a:cs typeface="Arial"/>
              </a:rPr>
              <a:t>+</a:t>
            </a:r>
            <a:r>
              <a:rPr sz="1400" dirty="0">
                <a:latin typeface="Arial"/>
                <a:cs typeface="Arial"/>
              </a:rPr>
              <a:t>)</a:t>
            </a:r>
          </a:p>
          <a:p>
            <a:pPr marL="18415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ahijo+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alore</a:t>
            </a:r>
            <a:r>
              <a:rPr sz="1400" spc="-10" dirty="0">
                <a:latin typeface="Arial"/>
                <a:cs typeface="Arial"/>
              </a:rPr>
              <a:t>s[</a:t>
            </a:r>
            <a:r>
              <a:rPr sz="1400" dirty="0">
                <a:latin typeface="Arial"/>
                <a:cs typeface="Arial"/>
              </a:rPr>
              <a:t>i];</a:t>
            </a: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927100" marR="5080">
              <a:lnSpc>
                <a:spcPct val="120000"/>
              </a:lnSpc>
            </a:pPr>
            <a:r>
              <a:rPr sz="1400" dirty="0">
                <a:latin typeface="Arial"/>
                <a:cs typeface="Arial"/>
              </a:rPr>
              <a:t>close(t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ria</a:t>
            </a:r>
            <a:r>
              <a:rPr sz="1400" spc="-10" dirty="0">
                <a:latin typeface="Arial"/>
                <a:cs typeface="Arial"/>
              </a:rPr>
              <a:t>[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EE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]);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//cier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lectura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e(tuberi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[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-10" dirty="0">
                <a:latin typeface="Arial"/>
                <a:cs typeface="Arial"/>
              </a:rPr>
              <a:t>CR</a:t>
            </a:r>
            <a:r>
              <a:rPr sz="1400" dirty="0">
                <a:latin typeface="Arial"/>
                <a:cs typeface="Arial"/>
              </a:rPr>
              <a:t>IBI</a:t>
            </a:r>
            <a:r>
              <a:rPr sz="1400" spc="-10" dirty="0">
                <a:latin typeface="Arial"/>
                <a:cs typeface="Arial"/>
              </a:rPr>
              <a:t>R]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&amp;</a:t>
            </a:r>
            <a:r>
              <a:rPr sz="1400" dirty="0">
                <a:latin typeface="Arial"/>
                <a:cs typeface="Arial"/>
              </a:rPr>
              <a:t>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ahijo,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sizeo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(su</a:t>
            </a:r>
            <a:r>
              <a:rPr sz="1400" spc="-10" dirty="0">
                <a:latin typeface="Arial"/>
                <a:cs typeface="Arial"/>
              </a:rPr>
              <a:t>ma</a:t>
            </a:r>
            <a:r>
              <a:rPr sz="1400" dirty="0">
                <a:latin typeface="Arial"/>
                <a:cs typeface="Arial"/>
              </a:rPr>
              <a:t>hij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)</a:t>
            </a:r>
            <a:r>
              <a:rPr sz="1400" dirty="0">
                <a:latin typeface="Arial"/>
                <a:cs typeface="Arial"/>
              </a:rPr>
              <a:t>);</a:t>
            </a:r>
          </a:p>
          <a:p>
            <a:pPr marL="11112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}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175</a:t>
            </a:fld>
            <a:endParaRPr lang="es-MX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Ejemplo</a:t>
            </a:r>
            <a:r>
              <a:rPr sz="4000" spc="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1</a:t>
            </a:r>
          </a:p>
        </p:txBody>
      </p:sp>
      <p:sp>
        <p:nvSpPr>
          <p:cNvPr id="4" name="object 4"/>
          <p:cNvSpPr/>
          <p:nvPr/>
        </p:nvSpPr>
        <p:spPr>
          <a:xfrm>
            <a:off x="1129283" y="1239011"/>
            <a:ext cx="5650992" cy="3019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196" y="1269491"/>
            <a:ext cx="7737475" cy="5328285"/>
          </a:xfrm>
          <a:custGeom>
            <a:avLst/>
            <a:gdLst/>
            <a:ahLst/>
            <a:cxnLst/>
            <a:rect l="l" t="t" r="r" b="b"/>
            <a:pathLst>
              <a:path w="7737475" h="5328284">
                <a:moveTo>
                  <a:pt x="0" y="5327904"/>
                </a:moveTo>
                <a:lnTo>
                  <a:pt x="7737348" y="5327904"/>
                </a:lnTo>
                <a:lnTo>
                  <a:pt x="7737348" y="0"/>
                </a:lnTo>
                <a:lnTo>
                  <a:pt x="0" y="0"/>
                </a:lnTo>
                <a:lnTo>
                  <a:pt x="0" y="5327904"/>
                </a:lnTo>
                <a:close/>
              </a:path>
            </a:pathLst>
          </a:custGeom>
          <a:ln w="9143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6571" y="1309370"/>
            <a:ext cx="5379720" cy="278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else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{/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odigo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padre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for(i=</a:t>
            </a:r>
            <a:r>
              <a:rPr sz="1400" spc="-5" dirty="0">
                <a:latin typeface="Arial"/>
                <a:cs typeface="Arial"/>
              </a:rPr>
              <a:t>5</a:t>
            </a:r>
            <a:r>
              <a:rPr sz="1400" dirty="0">
                <a:latin typeface="Arial"/>
                <a:cs typeface="Arial"/>
              </a:rPr>
              <a:t>;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i&lt;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0;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i+</a:t>
            </a:r>
            <a:r>
              <a:rPr sz="1400" spc="-10" dirty="0">
                <a:latin typeface="Arial"/>
                <a:cs typeface="Arial"/>
              </a:rPr>
              <a:t>+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apadr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alor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[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]</a:t>
            </a:r>
            <a:r>
              <a:rPr sz="1400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ai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(&amp;estado</a:t>
            </a:r>
            <a:r>
              <a:rPr sz="1400" spc="-15" dirty="0">
                <a:latin typeface="Arial"/>
                <a:cs typeface="Arial"/>
              </a:rPr>
              <a:t>)</a:t>
            </a:r>
            <a:r>
              <a:rPr sz="1400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927100" marR="5080">
              <a:lnSpc>
                <a:spcPct val="120000"/>
              </a:lnSpc>
            </a:pPr>
            <a:r>
              <a:rPr sz="1400" dirty="0">
                <a:latin typeface="Arial"/>
                <a:cs typeface="Arial"/>
              </a:rPr>
              <a:t>close</a:t>
            </a:r>
            <a:r>
              <a:rPr sz="1400" spc="-5" dirty="0"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[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-15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IBI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]</a:t>
            </a:r>
            <a:r>
              <a:rPr sz="1400" dirty="0">
                <a:latin typeface="Arial"/>
                <a:cs typeface="Arial"/>
              </a:rPr>
              <a:t>);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//cierra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ritu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a rea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(tu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ia</a:t>
            </a:r>
            <a:r>
              <a:rPr sz="1400" spc="-10" dirty="0">
                <a:latin typeface="Arial"/>
                <a:cs typeface="Arial"/>
              </a:rPr>
              <a:t>[</a:t>
            </a:r>
            <a:r>
              <a:rPr sz="1400" dirty="0">
                <a:latin typeface="Arial"/>
                <a:cs typeface="Arial"/>
              </a:rPr>
              <a:t>LEE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],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&amp;su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aparcial,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sizeo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ial)</a:t>
            </a:r>
            <a:r>
              <a:rPr sz="1400" spc="-15" dirty="0">
                <a:latin typeface="Arial"/>
                <a:cs typeface="Arial"/>
              </a:rPr>
              <a:t>)</a:t>
            </a:r>
            <a:r>
              <a:rPr sz="1400" dirty="0">
                <a:latin typeface="Arial"/>
                <a:cs typeface="Arial"/>
              </a:rPr>
              <a:t>; float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edio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apa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apar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ial</a:t>
            </a:r>
            <a:r>
              <a:rPr sz="1400" spc="-10" dirty="0">
                <a:latin typeface="Arial"/>
                <a:cs typeface="Arial"/>
              </a:rPr>
              <a:t>)</a:t>
            </a:r>
            <a:r>
              <a:rPr sz="1400" dirty="0">
                <a:latin typeface="Arial"/>
                <a:cs typeface="Arial"/>
              </a:rPr>
              <a:t>/</a:t>
            </a:r>
            <a:r>
              <a:rPr sz="1400" spc="-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0; print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("El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edio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es: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</a:t>
            </a:r>
            <a:r>
              <a:rPr sz="1400" spc="10" dirty="0">
                <a:latin typeface="Arial"/>
                <a:cs typeface="Arial"/>
              </a:rPr>
              <a:t>f</a:t>
            </a:r>
            <a:r>
              <a:rPr sz="1400" spc="5" dirty="0">
                <a:latin typeface="Arial"/>
                <a:cs typeface="Arial"/>
              </a:rPr>
              <a:t>\</a:t>
            </a:r>
            <a:r>
              <a:rPr sz="1400" dirty="0">
                <a:latin typeface="Arial"/>
                <a:cs typeface="Arial"/>
              </a:rPr>
              <a:t>n",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edio);</a:t>
            </a:r>
            <a:endParaRPr sz="14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176</a:t>
            </a:fld>
            <a:endParaRPr lang="es-MX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Ejemplo</a:t>
            </a:r>
            <a:r>
              <a:rPr sz="4000" spc="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2</a:t>
            </a:r>
          </a:p>
        </p:txBody>
      </p:sp>
      <p:sp>
        <p:nvSpPr>
          <p:cNvPr id="6" name="object 6"/>
          <p:cNvSpPr/>
          <p:nvPr/>
        </p:nvSpPr>
        <p:spPr>
          <a:xfrm>
            <a:off x="1187196" y="1269491"/>
            <a:ext cx="7737475" cy="5328285"/>
          </a:xfrm>
          <a:custGeom>
            <a:avLst/>
            <a:gdLst/>
            <a:ahLst/>
            <a:cxnLst/>
            <a:rect l="l" t="t" r="r" b="b"/>
            <a:pathLst>
              <a:path w="7737475" h="5328284">
                <a:moveTo>
                  <a:pt x="0" y="5327904"/>
                </a:moveTo>
                <a:lnTo>
                  <a:pt x="7737348" y="5327904"/>
                </a:lnTo>
                <a:lnTo>
                  <a:pt x="7737348" y="0"/>
                </a:lnTo>
                <a:lnTo>
                  <a:pt x="0" y="0"/>
                </a:lnTo>
                <a:lnTo>
                  <a:pt x="0" y="5327904"/>
                </a:lnTo>
                <a:close/>
              </a:path>
            </a:pathLst>
          </a:custGeom>
          <a:ln w="9143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6571" y="1309370"/>
            <a:ext cx="3486785" cy="252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#</a:t>
            </a:r>
            <a:r>
              <a:rPr sz="1400" dirty="0">
                <a:latin typeface="Arial"/>
                <a:cs typeface="Arial"/>
              </a:rPr>
              <a:t>include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&lt;</a:t>
            </a:r>
            <a:r>
              <a:rPr sz="1400" dirty="0">
                <a:latin typeface="Arial"/>
                <a:cs typeface="Arial"/>
              </a:rPr>
              <a:t>stdio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h&gt;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#define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LEER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#define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-10" dirty="0">
                <a:latin typeface="Arial"/>
                <a:cs typeface="Arial"/>
              </a:rPr>
              <a:t>CR</a:t>
            </a:r>
            <a:r>
              <a:rPr sz="1400" dirty="0">
                <a:latin typeface="Arial"/>
                <a:cs typeface="Arial"/>
              </a:rPr>
              <a:t>IBIR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oid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ain(int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arg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*</a:t>
            </a:r>
            <a:r>
              <a:rPr sz="1400" dirty="0">
                <a:latin typeface="Arial"/>
                <a:cs typeface="Arial"/>
              </a:rPr>
              <a:t>arg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[]){</a:t>
            </a:r>
            <a:endParaRPr sz="14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ad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*da;</a:t>
            </a:r>
            <a:endParaRPr sz="14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alores[]=</a:t>
            </a:r>
            <a:r>
              <a:rPr sz="1400" spc="-5" dirty="0">
                <a:latin typeface="Arial"/>
                <a:cs typeface="Arial"/>
              </a:rPr>
              <a:t>{</a:t>
            </a:r>
            <a:r>
              <a:rPr sz="1400" spc="-15" dirty="0">
                <a:latin typeface="Arial"/>
                <a:cs typeface="Arial"/>
              </a:rPr>
              <a:t>1</a:t>
            </a:r>
            <a:r>
              <a:rPr sz="1400" spc="-10" dirty="0">
                <a:latin typeface="Arial"/>
                <a:cs typeface="Arial"/>
              </a:rPr>
              <a:t>,</a:t>
            </a:r>
            <a:r>
              <a:rPr sz="1400" dirty="0">
                <a:latin typeface="Arial"/>
                <a:cs typeface="Arial"/>
              </a:rPr>
              <a:t>2</a:t>
            </a:r>
            <a:r>
              <a:rPr sz="1400" spc="-10" dirty="0">
                <a:latin typeface="Arial"/>
                <a:cs typeface="Arial"/>
              </a:rPr>
              <a:t>,</a:t>
            </a:r>
            <a:r>
              <a:rPr sz="1400" dirty="0">
                <a:latin typeface="Arial"/>
                <a:cs typeface="Arial"/>
              </a:rPr>
              <a:t>3</a:t>
            </a:r>
            <a:r>
              <a:rPr sz="1400" spc="-10" dirty="0">
                <a:latin typeface="Arial"/>
                <a:cs typeface="Arial"/>
              </a:rPr>
              <a:t>,</a:t>
            </a:r>
            <a:r>
              <a:rPr sz="1400" dirty="0">
                <a:latin typeface="Arial"/>
                <a:cs typeface="Arial"/>
              </a:rPr>
              <a:t>4</a:t>
            </a:r>
            <a:r>
              <a:rPr sz="1400" spc="-10" dirty="0">
                <a:latin typeface="Arial"/>
                <a:cs typeface="Arial"/>
              </a:rPr>
              <a:t>,</a:t>
            </a:r>
            <a:r>
              <a:rPr sz="1400" dirty="0">
                <a:latin typeface="Arial"/>
                <a:cs typeface="Arial"/>
              </a:rPr>
              <a:t>5</a:t>
            </a:r>
            <a:r>
              <a:rPr sz="1400" spc="-10" dirty="0">
                <a:latin typeface="Arial"/>
                <a:cs typeface="Arial"/>
              </a:rPr>
              <a:t>,</a:t>
            </a:r>
            <a:r>
              <a:rPr sz="1400" dirty="0">
                <a:latin typeface="Arial"/>
                <a:cs typeface="Arial"/>
              </a:rPr>
              <a:t>6</a:t>
            </a:r>
            <a:r>
              <a:rPr sz="1400" spc="-1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7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8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9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15" dirty="0">
                <a:latin typeface="Arial"/>
                <a:cs typeface="Arial"/>
              </a:rPr>
              <a:t>}</a:t>
            </a:r>
            <a:r>
              <a:rPr sz="1400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11125" marR="5080">
              <a:lnSpc>
                <a:spcPct val="120000"/>
              </a:lnSpc>
            </a:pPr>
            <a:r>
              <a:rPr sz="1400" dirty="0">
                <a:latin typeface="Arial"/>
                <a:cs typeface="Arial"/>
              </a:rPr>
              <a:t>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apad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e=</a:t>
            </a:r>
            <a:r>
              <a:rPr sz="1400" spc="-20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ahijo=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i, tuberi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[</a:t>
            </a:r>
            <a:r>
              <a:rPr sz="1400" spc="-15" dirty="0">
                <a:latin typeface="Arial"/>
                <a:cs typeface="Arial"/>
              </a:rPr>
              <a:t>2</a:t>
            </a:r>
            <a:r>
              <a:rPr sz="1400" spc="-10" dirty="0">
                <a:latin typeface="Arial"/>
                <a:cs typeface="Arial"/>
              </a:rPr>
              <a:t>]</a:t>
            </a:r>
            <a:r>
              <a:rPr sz="1400" dirty="0">
                <a:latin typeface="Arial"/>
                <a:cs typeface="Arial"/>
              </a:rPr>
              <a:t>; int 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apa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ial;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5630" y="4083558"/>
            <a:ext cx="1108710" cy="779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</a:pPr>
            <a:r>
              <a:rPr sz="1400" spc="-5" dirty="0">
                <a:latin typeface="Arial"/>
                <a:cs typeface="Arial"/>
              </a:rPr>
              <a:t>pipe</a:t>
            </a:r>
            <a:r>
              <a:rPr sz="1400" dirty="0">
                <a:latin typeface="Arial"/>
                <a:cs typeface="Arial"/>
              </a:rPr>
              <a:t>(tu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ia); 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hijo</a:t>
            </a:r>
            <a:r>
              <a:rPr sz="1400" dirty="0">
                <a:latin typeface="Arial"/>
                <a:cs typeface="Arial"/>
              </a:rPr>
              <a:t>=for</a:t>
            </a:r>
            <a:r>
              <a:rPr sz="1400" spc="-5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(); i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(hijo=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15" dirty="0">
                <a:latin typeface="Arial"/>
                <a:cs typeface="Arial"/>
              </a:rPr>
              <a:t>)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5350" y="4638294"/>
            <a:ext cx="192976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//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odigo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hijo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5630" y="4894326"/>
            <a:ext cx="7204709" cy="150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804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for(i=0;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i&lt;</a:t>
            </a:r>
            <a:r>
              <a:rPr sz="1400" spc="-5" dirty="0">
                <a:latin typeface="Arial"/>
                <a:cs typeface="Arial"/>
              </a:rPr>
              <a:t>5</a:t>
            </a:r>
            <a:r>
              <a:rPr sz="1400" dirty="0">
                <a:latin typeface="Arial"/>
                <a:cs typeface="Arial"/>
              </a:rPr>
              <a:t>;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i+</a:t>
            </a:r>
            <a:r>
              <a:rPr sz="1400" spc="-10" dirty="0">
                <a:latin typeface="Arial"/>
                <a:cs typeface="Arial"/>
              </a:rPr>
              <a:t>+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ahijo+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alore</a:t>
            </a:r>
            <a:r>
              <a:rPr sz="1400" spc="-10" dirty="0">
                <a:latin typeface="Arial"/>
                <a:cs typeface="Arial"/>
              </a:rPr>
              <a:t>s[</a:t>
            </a:r>
            <a:r>
              <a:rPr sz="1400" dirty="0">
                <a:latin typeface="Arial"/>
                <a:cs typeface="Arial"/>
              </a:rPr>
              <a:t>i];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>
              <a:latin typeface="Times New Roman"/>
              <a:cs typeface="Times New Roman"/>
            </a:endParaRPr>
          </a:p>
          <a:p>
            <a:pPr marL="82804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close</a:t>
            </a:r>
            <a:r>
              <a:rPr sz="1400" spc="-5" dirty="0"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[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EE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]);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//cier</a:t>
            </a:r>
            <a:r>
              <a:rPr sz="1400" spc="-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lec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ura</a:t>
            </a:r>
            <a:endParaRPr sz="1400">
              <a:latin typeface="Arial"/>
              <a:cs typeface="Arial"/>
            </a:endParaRPr>
          </a:p>
          <a:p>
            <a:pPr marL="307975" marR="5080">
              <a:lnSpc>
                <a:spcPct val="120000"/>
              </a:lnSpc>
            </a:pPr>
            <a:r>
              <a:rPr sz="1400" spc="-5" dirty="0">
                <a:latin typeface="Arial"/>
                <a:cs typeface="Arial"/>
              </a:rPr>
              <a:t>da=</a:t>
            </a:r>
            <a:r>
              <a:rPr sz="1400" dirty="0">
                <a:latin typeface="Arial"/>
                <a:cs typeface="Arial"/>
              </a:rPr>
              <a:t>fdo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eri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[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-10" dirty="0">
                <a:latin typeface="Arial"/>
                <a:cs typeface="Arial"/>
              </a:rPr>
              <a:t>CR</a:t>
            </a:r>
            <a:r>
              <a:rPr sz="1400" dirty="0">
                <a:latin typeface="Arial"/>
                <a:cs typeface="Arial"/>
              </a:rPr>
              <a:t>IBI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]</a:t>
            </a:r>
            <a:r>
              <a:rPr sz="1400" spc="-10" dirty="0">
                <a:latin typeface="Arial"/>
                <a:cs typeface="Arial"/>
              </a:rPr>
              <a:t>,</a:t>
            </a:r>
            <a:r>
              <a:rPr sz="1400" dirty="0">
                <a:latin typeface="Arial"/>
                <a:cs typeface="Arial"/>
              </a:rPr>
              <a:t>"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");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//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ierte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descrip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archi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flujo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datos fprint</a:t>
            </a:r>
            <a:r>
              <a:rPr sz="1400" spc="-5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da</a:t>
            </a:r>
            <a:r>
              <a:rPr sz="1400" spc="-10" dirty="0">
                <a:latin typeface="Arial"/>
                <a:cs typeface="Arial"/>
              </a:rPr>
              <a:t>,</a:t>
            </a:r>
            <a:r>
              <a:rPr sz="1400" dirty="0">
                <a:latin typeface="Arial"/>
                <a:cs typeface="Arial"/>
              </a:rPr>
              <a:t>"%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",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ahijo);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//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ía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parcial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padre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177</a:t>
            </a:fld>
            <a:endParaRPr lang="es-MX"/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Ejemplo</a:t>
            </a:r>
            <a:r>
              <a:rPr sz="4000" spc="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2</a:t>
            </a:r>
          </a:p>
        </p:txBody>
      </p:sp>
      <p:sp>
        <p:nvSpPr>
          <p:cNvPr id="4" name="object 4"/>
          <p:cNvSpPr/>
          <p:nvPr/>
        </p:nvSpPr>
        <p:spPr>
          <a:xfrm>
            <a:off x="1129283" y="1239011"/>
            <a:ext cx="6890004" cy="3275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196" y="1269491"/>
            <a:ext cx="7737475" cy="5328285"/>
          </a:xfrm>
          <a:custGeom>
            <a:avLst/>
            <a:gdLst/>
            <a:ahLst/>
            <a:cxnLst/>
            <a:rect l="l" t="t" r="r" b="b"/>
            <a:pathLst>
              <a:path w="7737475" h="5328284">
                <a:moveTo>
                  <a:pt x="0" y="5327904"/>
                </a:moveTo>
                <a:lnTo>
                  <a:pt x="7737348" y="5327904"/>
                </a:lnTo>
                <a:lnTo>
                  <a:pt x="7737348" y="0"/>
                </a:lnTo>
                <a:lnTo>
                  <a:pt x="0" y="0"/>
                </a:lnTo>
                <a:lnTo>
                  <a:pt x="0" y="5327904"/>
                </a:lnTo>
                <a:close/>
              </a:path>
            </a:pathLst>
          </a:custGeom>
          <a:ln w="9143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6571" y="1309370"/>
            <a:ext cx="6616700" cy="304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else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{/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odigo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padre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for(i=</a:t>
            </a:r>
            <a:r>
              <a:rPr sz="1400" spc="-5" dirty="0">
                <a:latin typeface="Arial"/>
                <a:cs typeface="Arial"/>
              </a:rPr>
              <a:t>5</a:t>
            </a:r>
            <a:r>
              <a:rPr sz="1400" dirty="0">
                <a:latin typeface="Arial"/>
                <a:cs typeface="Arial"/>
              </a:rPr>
              <a:t>;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i&lt;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0;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i+</a:t>
            </a:r>
            <a:r>
              <a:rPr sz="1400" spc="-10" dirty="0">
                <a:latin typeface="Arial"/>
                <a:cs typeface="Arial"/>
              </a:rPr>
              <a:t>+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apadr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alor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[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]</a:t>
            </a:r>
            <a:r>
              <a:rPr sz="1400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ai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(&amp;estado</a:t>
            </a:r>
            <a:r>
              <a:rPr sz="1400" spc="-15" dirty="0">
                <a:latin typeface="Arial"/>
                <a:cs typeface="Arial"/>
              </a:rPr>
              <a:t>)</a:t>
            </a:r>
            <a:r>
              <a:rPr sz="1400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close</a:t>
            </a:r>
            <a:r>
              <a:rPr sz="1400" spc="-5" dirty="0"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[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-15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IBI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]</a:t>
            </a:r>
            <a:r>
              <a:rPr sz="1400" dirty="0">
                <a:latin typeface="Arial"/>
                <a:cs typeface="Arial"/>
              </a:rPr>
              <a:t>);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//cierra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ritu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da=</a:t>
            </a:r>
            <a:r>
              <a:rPr sz="1400" dirty="0">
                <a:latin typeface="Arial"/>
                <a:cs typeface="Arial"/>
              </a:rPr>
              <a:t>fdop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n(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[</a:t>
            </a:r>
            <a:r>
              <a:rPr sz="1400" dirty="0">
                <a:latin typeface="Arial"/>
                <a:cs typeface="Arial"/>
              </a:rPr>
              <a:t>LEE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]</a:t>
            </a:r>
            <a:r>
              <a:rPr sz="1400" spc="-10" dirty="0">
                <a:latin typeface="Arial"/>
                <a:cs typeface="Arial"/>
              </a:rPr>
              <a:t>,</a:t>
            </a:r>
            <a:r>
              <a:rPr sz="1400" dirty="0">
                <a:latin typeface="Arial"/>
                <a:cs typeface="Arial"/>
              </a:rPr>
              <a:t>"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"</a:t>
            </a:r>
            <a:r>
              <a:rPr sz="1400" spc="-15" dirty="0">
                <a:latin typeface="Arial"/>
                <a:cs typeface="Arial"/>
              </a:rPr>
              <a:t>)</a:t>
            </a:r>
            <a:r>
              <a:rPr sz="1400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927100" marR="5080">
              <a:lnSpc>
                <a:spcPct val="120000"/>
              </a:lnSpc>
            </a:pPr>
            <a:r>
              <a:rPr sz="1400" dirty="0">
                <a:latin typeface="Arial"/>
                <a:cs typeface="Arial"/>
              </a:rPr>
              <a:t>fscan</a:t>
            </a:r>
            <a:r>
              <a:rPr sz="1400" spc="-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(d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,</a:t>
            </a:r>
            <a:r>
              <a:rPr sz="1400" dirty="0">
                <a:latin typeface="Arial"/>
                <a:cs typeface="Arial"/>
              </a:rPr>
              <a:t>"%d</a:t>
            </a:r>
            <a:r>
              <a:rPr sz="1400" spc="-10" dirty="0">
                <a:latin typeface="Arial"/>
                <a:cs typeface="Arial"/>
              </a:rPr>
              <a:t>"</a:t>
            </a:r>
            <a:r>
              <a:rPr sz="1400" dirty="0">
                <a:latin typeface="Arial"/>
                <a:cs typeface="Arial"/>
              </a:rPr>
              <a:t>,&amp;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ial);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//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ecibe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parcial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hijo float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edio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apa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apar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ial</a:t>
            </a:r>
            <a:r>
              <a:rPr sz="1400" spc="-10" dirty="0">
                <a:latin typeface="Arial"/>
                <a:cs typeface="Arial"/>
              </a:rPr>
              <a:t>)</a:t>
            </a:r>
            <a:r>
              <a:rPr sz="1400" dirty="0">
                <a:latin typeface="Arial"/>
                <a:cs typeface="Arial"/>
              </a:rPr>
              <a:t>/</a:t>
            </a:r>
            <a:r>
              <a:rPr sz="1400" spc="-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0;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print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("El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edio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es: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</a:t>
            </a:r>
            <a:r>
              <a:rPr sz="1400" spc="10" dirty="0">
                <a:latin typeface="Arial"/>
                <a:cs typeface="Arial"/>
              </a:rPr>
              <a:t>f</a:t>
            </a:r>
            <a:r>
              <a:rPr sz="1400" spc="5" dirty="0">
                <a:latin typeface="Arial"/>
                <a:cs typeface="Arial"/>
              </a:rPr>
              <a:t>\</a:t>
            </a:r>
            <a:r>
              <a:rPr sz="1400" dirty="0">
                <a:latin typeface="Arial"/>
                <a:cs typeface="Arial"/>
              </a:rPr>
              <a:t>n",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edio);</a:t>
            </a:r>
            <a:endParaRPr sz="14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178</a:t>
            </a:fld>
            <a:endParaRPr lang="es-MX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Pro</a:t>
            </a:r>
            <a:r>
              <a:rPr sz="4000" spc="-15" dirty="0">
                <a:solidFill>
                  <a:schemeClr val="accent1"/>
                </a:solidFill>
              </a:rPr>
              <a:t>g</a:t>
            </a:r>
            <a:r>
              <a:rPr sz="4000" spc="-5" dirty="0">
                <a:solidFill>
                  <a:schemeClr val="accent1"/>
                </a:solidFill>
              </a:rPr>
              <a:t>r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ma</a:t>
            </a:r>
            <a:r>
              <a:rPr sz="4000" dirty="0">
                <a:solidFill>
                  <a:schemeClr val="accent1"/>
                </a:solidFill>
              </a:rPr>
              <a:t>c</a:t>
            </a:r>
            <a:r>
              <a:rPr sz="4000" spc="-5" dirty="0">
                <a:solidFill>
                  <a:schemeClr val="accent1"/>
                </a:solidFill>
              </a:rPr>
              <a:t>ión</a:t>
            </a:r>
            <a:r>
              <a:rPr sz="4000" spc="1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Pipes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331075" cy="272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 impl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mentación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comun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caci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reccio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 entre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procesos media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tuberías, requ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creación 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dos tuberías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ferentes (a[2]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b[2]),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una 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cada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tido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comu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51244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cada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proceso habrá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cerrar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escriptores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archivo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ferentes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 serán util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zados.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179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Co</a:t>
            </a:r>
            <a:r>
              <a:rPr sz="4000" spc="-15" dirty="0"/>
              <a:t>m</a:t>
            </a:r>
            <a:r>
              <a:rPr sz="4000" spc="-5" dirty="0"/>
              <a:t>ent</a:t>
            </a:r>
            <a:r>
              <a:rPr sz="4000" dirty="0"/>
              <a:t>a</a:t>
            </a:r>
            <a:r>
              <a:rPr sz="4000" spc="-5" dirty="0"/>
              <a:t>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6829"/>
            <a:ext cx="7577455" cy="5045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8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El </a:t>
            </a:r>
            <a:r>
              <a:rPr sz="22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ompi</a:t>
            </a:r>
            <a:r>
              <a:rPr sz="220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ad</a:t>
            </a:r>
            <a:r>
              <a:rPr sz="220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2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ignora 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os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mentar</a:t>
            </a:r>
            <a:r>
              <a:rPr sz="22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os</a:t>
            </a:r>
            <a:r>
              <a:rPr sz="22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errados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entre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los símbol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/* 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*/.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Font typeface="Arial"/>
              <a:buChar char="•"/>
            </a:pPr>
            <a:endParaRPr sz="225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/* Mi</a:t>
            </a:r>
            <a:r>
              <a:rPr sz="22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pr</a:t>
            </a:r>
            <a:r>
              <a:rPr sz="22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mer</a:t>
            </a:r>
            <a:r>
              <a:rPr sz="22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programa</a:t>
            </a:r>
            <a:r>
              <a:rPr sz="22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*/</a:t>
            </a:r>
            <a:endParaRPr sz="2200" dirty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bien</a:t>
            </a:r>
            <a:endParaRPr sz="22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// Mi</a:t>
            </a:r>
            <a:r>
              <a:rPr sz="22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pr</a:t>
            </a:r>
            <a:r>
              <a:rPr sz="22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mer</a:t>
            </a:r>
            <a:r>
              <a:rPr sz="22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programa</a:t>
            </a:r>
            <a:endParaRPr sz="2200" dirty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Se pueden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es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rib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comentar</a:t>
            </a:r>
            <a:r>
              <a:rPr sz="22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os</a:t>
            </a:r>
            <a:r>
              <a:rPr sz="2200" spc="3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ult</a:t>
            </a:r>
            <a:r>
              <a:rPr sz="22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lín</a:t>
            </a:r>
            <a:r>
              <a:rPr sz="22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endParaRPr sz="2200" dirty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Font typeface="Arial"/>
              <a:buChar char="•"/>
            </a:pPr>
            <a:endParaRPr sz="225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/* Mi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gu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do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programa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</a:t>
            </a:r>
            <a:endParaRPr sz="2200" dirty="0">
              <a:latin typeface="Arial"/>
              <a:cs typeface="Arial"/>
            </a:endParaRPr>
          </a:p>
          <a:p>
            <a:pPr marL="926465" marR="228282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crito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el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 err="1">
                <a:latin typeface="Arial"/>
                <a:cs typeface="Arial"/>
              </a:rPr>
              <a:t>día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lang="es-MX" sz="2200" spc="-5" dirty="0">
                <a:latin typeface="Arial"/>
                <a:cs typeface="Arial"/>
              </a:rPr>
              <a:t>…</a:t>
            </a:r>
          </a:p>
          <a:p>
            <a:pPr marL="926465" marR="2282825">
              <a:lnSpc>
                <a:spcPct val="100000"/>
              </a:lnSpc>
            </a:pPr>
            <a:r>
              <a:rPr sz="2200" spc="-5" dirty="0" err="1">
                <a:latin typeface="Arial"/>
                <a:cs typeface="Arial"/>
              </a:rPr>
              <a:t>en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Cul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án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Sinaloa,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Mé</a:t>
            </a:r>
            <a:r>
              <a:rPr sz="2200" spc="-15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o*/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Los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coment</a:t>
            </a:r>
            <a:r>
              <a:rPr sz="22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ri</a:t>
            </a:r>
            <a:r>
              <a:rPr sz="220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2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no</a:t>
            </a:r>
            <a:r>
              <a:rPr sz="22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pu</a:t>
            </a:r>
            <a:r>
              <a:rPr sz="22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den</a:t>
            </a:r>
            <a:r>
              <a:rPr sz="22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an</a:t>
            </a:r>
            <a:r>
              <a:rPr sz="22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darse</a:t>
            </a:r>
            <a:endParaRPr sz="2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18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Pro</a:t>
            </a:r>
            <a:r>
              <a:rPr sz="4000" spc="-15" dirty="0">
                <a:solidFill>
                  <a:schemeClr val="accent1"/>
                </a:solidFill>
              </a:rPr>
              <a:t>g</a:t>
            </a:r>
            <a:r>
              <a:rPr sz="4000" spc="-5" dirty="0">
                <a:solidFill>
                  <a:schemeClr val="accent1"/>
                </a:solidFill>
              </a:rPr>
              <a:t>r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ma</a:t>
            </a:r>
            <a:r>
              <a:rPr sz="4000" dirty="0">
                <a:solidFill>
                  <a:schemeClr val="accent1"/>
                </a:solidFill>
              </a:rPr>
              <a:t>c</a:t>
            </a:r>
            <a:r>
              <a:rPr sz="4000" spc="-5" dirty="0">
                <a:solidFill>
                  <a:schemeClr val="accent1"/>
                </a:solidFill>
              </a:rPr>
              <a:t>ión</a:t>
            </a:r>
            <a:r>
              <a:rPr sz="4000" spc="1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Pipes</a:t>
            </a:r>
          </a:p>
        </p:txBody>
      </p:sp>
      <p:sp>
        <p:nvSpPr>
          <p:cNvPr id="3" name="object 3"/>
          <p:cNvSpPr/>
          <p:nvPr/>
        </p:nvSpPr>
        <p:spPr>
          <a:xfrm>
            <a:off x="2520695" y="1979676"/>
            <a:ext cx="5579364" cy="3781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180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Ejer</a:t>
            </a:r>
            <a:r>
              <a:rPr sz="4000" spc="0" dirty="0">
                <a:solidFill>
                  <a:schemeClr val="accent1"/>
                </a:solidFill>
              </a:rPr>
              <a:t>c</a:t>
            </a:r>
            <a:r>
              <a:rPr sz="4000" spc="-5" dirty="0">
                <a:solidFill>
                  <a:schemeClr val="accent1"/>
                </a:solidFill>
              </a:rPr>
              <a:t>ic</a:t>
            </a:r>
            <a:r>
              <a:rPr sz="4000" dirty="0">
                <a:solidFill>
                  <a:schemeClr val="accent1"/>
                </a:solidFill>
              </a:rPr>
              <a:t>i</a:t>
            </a:r>
            <a:r>
              <a:rPr sz="4000" spc="-5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198359" cy="2204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sarro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programa do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genere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proceso pa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proceso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jo, 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recib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rá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 val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línea de coman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os.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Estos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datos los 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jo para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 ca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cu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suma 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multip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ambos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esu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tados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serán reto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na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 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re para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impresió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181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7508" y="3152267"/>
            <a:ext cx="4827270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chemeClr val="accent1"/>
                </a:solidFill>
                <a:latin typeface="Arial"/>
                <a:cs typeface="Arial"/>
              </a:rPr>
              <a:t>Comun</a:t>
            </a:r>
            <a:r>
              <a:rPr sz="3600" spc="-15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3600" dirty="0">
                <a:solidFill>
                  <a:schemeClr val="accent1"/>
                </a:solidFill>
                <a:latin typeface="Arial"/>
                <a:cs typeface="Arial"/>
              </a:rPr>
              <a:t>cación</a:t>
            </a:r>
            <a:r>
              <a:rPr sz="3600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chemeClr val="accent1"/>
                </a:solidFill>
                <a:latin typeface="Arial"/>
                <a:cs typeface="Arial"/>
              </a:rPr>
              <a:t>Cliente</a:t>
            </a:r>
          </a:p>
          <a:p>
            <a:pPr marL="772795">
              <a:lnSpc>
                <a:spcPct val="100000"/>
              </a:lnSpc>
              <a:tabLst>
                <a:tab pos="2754630" algn="l"/>
              </a:tabLst>
            </a:pPr>
            <a:r>
              <a:rPr sz="3600" dirty="0">
                <a:solidFill>
                  <a:schemeClr val="accent1"/>
                </a:solidFill>
                <a:latin typeface="Arial"/>
                <a:cs typeface="Arial"/>
              </a:rPr>
              <a:t>Servidor	(Sockets)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182</a:t>
            </a:fld>
            <a:endParaRPr lang="es-MX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Co</a:t>
            </a:r>
            <a:r>
              <a:rPr sz="4000" spc="-15" dirty="0">
                <a:solidFill>
                  <a:schemeClr val="accent1"/>
                </a:solidFill>
              </a:rPr>
              <a:t>m</a:t>
            </a:r>
            <a:r>
              <a:rPr sz="4000" spc="-5" dirty="0">
                <a:solidFill>
                  <a:schemeClr val="accent1"/>
                </a:solidFill>
              </a:rPr>
              <a:t>u</a:t>
            </a:r>
            <a:r>
              <a:rPr sz="4000" spc="-15" dirty="0">
                <a:solidFill>
                  <a:schemeClr val="accent1"/>
                </a:solidFill>
              </a:rPr>
              <a:t>n</a:t>
            </a:r>
            <a:r>
              <a:rPr sz="4000" spc="-5" dirty="0">
                <a:solidFill>
                  <a:schemeClr val="accent1"/>
                </a:solidFill>
              </a:rPr>
              <a:t>ic</a:t>
            </a:r>
            <a:r>
              <a:rPr sz="4000" spc="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ción</a:t>
            </a:r>
            <a:r>
              <a:rPr sz="4000" spc="4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p</a:t>
            </a:r>
            <a:r>
              <a:rPr sz="4000" spc="-15" dirty="0"/>
              <a:t>o</a:t>
            </a:r>
            <a:r>
              <a:rPr sz="4000" spc="-5" dirty="0"/>
              <a:t>r</a:t>
            </a:r>
            <a:r>
              <a:rPr sz="4000" spc="15" dirty="0"/>
              <a:t> </a:t>
            </a:r>
            <a:r>
              <a:rPr sz="4000" spc="-5" dirty="0">
                <a:solidFill>
                  <a:schemeClr val="accent1"/>
                </a:solidFill>
              </a:rPr>
              <a:t>r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263130" cy="2357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Muchas de las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nes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usamos tod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los días, como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correo 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ectrón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ga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ores w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b, util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protocolos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comunic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rse.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B4CCE1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4965" marR="157480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protoco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mas uti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iz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estas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nes esta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asado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od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P/I</a:t>
            </a:r>
            <a:r>
              <a:rPr sz="2400" spc="-31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183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El</a:t>
            </a:r>
            <a:r>
              <a:rPr sz="4000" spc="-1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modelo</a:t>
            </a:r>
            <a:r>
              <a:rPr sz="4000" spc="25" dirty="0">
                <a:solidFill>
                  <a:schemeClr val="accent1"/>
                </a:solidFill>
              </a:rPr>
              <a:t> </a:t>
            </a:r>
            <a:r>
              <a:rPr sz="4000" spc="-5" dirty="0">
                <a:solidFill>
                  <a:schemeClr val="accent1"/>
                </a:solidFill>
              </a:rPr>
              <a:t>TCP/IP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472680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od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P/I</a:t>
            </a:r>
            <a:r>
              <a:rPr sz="2400" spc="-31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nflue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modelo OSI, tamb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én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util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enfoque modul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(util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módul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 capas), 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sólo contie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cuatro: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20540" y="2520695"/>
            <a:ext cx="4319016" cy="3846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184</a:t>
            </a:fld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El</a:t>
            </a:r>
            <a:r>
              <a:rPr sz="4000" spc="-1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modelo</a:t>
            </a:r>
            <a:r>
              <a:rPr sz="4000" spc="25" dirty="0">
                <a:solidFill>
                  <a:schemeClr val="accent1"/>
                </a:solidFill>
              </a:rPr>
              <a:t> </a:t>
            </a:r>
            <a:r>
              <a:rPr sz="4000" spc="-5" dirty="0">
                <a:solidFill>
                  <a:schemeClr val="accent1"/>
                </a:solidFill>
              </a:rPr>
              <a:t>TCP/IP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921377"/>
            <a:ext cx="7538084" cy="522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89230" indent="-342265" algn="just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pa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ac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eso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la red</a:t>
            </a:r>
            <a:r>
              <a:rPr sz="2400" dirty="0">
                <a:latin typeface="Arial"/>
                <a:cs typeface="Arial"/>
              </a:rPr>
              <a:t>: es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ecifica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orma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la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datos de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enruta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 sea cual sea 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tipo de red uti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iz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do</a:t>
            </a: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B4CCE1"/>
              </a:buClr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pa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Interne</a:t>
            </a:r>
            <a:r>
              <a:rPr sz="2400" b="1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 respo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sab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proporci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pa</a:t>
            </a:r>
            <a:r>
              <a:rPr sz="2400" spc="-10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datos.</a:t>
            </a: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B4CCE1"/>
              </a:buClr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marR="1022350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pa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tran</a:t>
            </a:r>
            <a:r>
              <a:rPr sz="2400" b="1" spc="-10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port</a:t>
            </a:r>
            <a:r>
              <a:rPr sz="2400" b="1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: bri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datos de enrutamiento, junto con los mecanismos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 permiten conocer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estado de la transmis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ón;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B4CCE1"/>
              </a:buClr>
              <a:buFont typeface="Arial"/>
              <a:buChar char="•"/>
            </a:pPr>
            <a:endParaRPr sz="3550" dirty="0">
              <a:latin typeface="Times New Roman"/>
              <a:cs typeface="Times New Roman"/>
            </a:endParaRPr>
          </a:p>
          <a:p>
            <a:pPr marL="354965" marR="25971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pa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aplicació</a:t>
            </a:r>
            <a:r>
              <a:rPr sz="2400" b="1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corpora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red estándar (</a:t>
            </a:r>
            <a:r>
              <a:rPr sz="2400" spc="-27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net,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SMT</a:t>
            </a:r>
            <a:r>
              <a:rPr sz="2400" spc="-32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FT</a:t>
            </a:r>
            <a:r>
              <a:rPr sz="2400" spc="-32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TT</a:t>
            </a:r>
            <a:r>
              <a:rPr sz="2400" spc="-32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etc.).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185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S</a:t>
            </a:r>
            <a:r>
              <a:rPr sz="4000" spc="-15" dirty="0">
                <a:solidFill>
                  <a:schemeClr val="accent1"/>
                </a:solidFill>
              </a:rPr>
              <a:t>o</a:t>
            </a:r>
            <a:r>
              <a:rPr sz="4000" spc="-5" dirty="0">
                <a:solidFill>
                  <a:schemeClr val="accent1"/>
                </a:solidFill>
              </a:rPr>
              <a:t>c</a:t>
            </a:r>
            <a:r>
              <a:rPr sz="4000" dirty="0">
                <a:solidFill>
                  <a:schemeClr val="accent1"/>
                </a:solidFill>
              </a:rPr>
              <a:t>k</a:t>
            </a:r>
            <a:r>
              <a:rPr sz="4000" spc="-5" dirty="0">
                <a:solidFill>
                  <a:schemeClr val="accent1"/>
                </a:solidFill>
              </a:rPr>
              <a:t>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073777"/>
            <a:ext cx="7624445" cy="4857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222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Interfaz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normaliz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comun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caci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entre p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ocesos util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zado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arqu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tectura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P/I</a:t>
            </a:r>
            <a:r>
              <a:rPr sz="2400" spc="-31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B4CCE1"/>
              </a:buClr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marR="10153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emo de una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cone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entre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rocesos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ap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ejecutan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una red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P/I</a:t>
            </a:r>
            <a:r>
              <a:rPr sz="2400" spc="-31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B4CCE1"/>
              </a:buClr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marR="22542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tremo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tifica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 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recc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ón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IP o nombre D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número de puerto (entre 1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65</a:t>
            </a:r>
            <a:r>
              <a:rPr sz="2400" spc="-10" dirty="0">
                <a:latin typeface="Arial"/>
                <a:cs typeface="Arial"/>
              </a:rPr>
              <a:t>5</a:t>
            </a:r>
            <a:r>
              <a:rPr sz="2400" dirty="0">
                <a:latin typeface="Arial"/>
                <a:cs typeface="Arial"/>
              </a:rPr>
              <a:t>35).</a:t>
            </a: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B4CCE1"/>
              </a:buClr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rmiten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 reci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ir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tos</a:t>
            </a:r>
          </a:p>
          <a:p>
            <a:pPr marL="3549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 través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ed.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186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S</a:t>
            </a:r>
            <a:r>
              <a:rPr sz="4000" spc="-15" dirty="0">
                <a:solidFill>
                  <a:schemeClr val="accent1"/>
                </a:solidFill>
              </a:rPr>
              <a:t>o</a:t>
            </a:r>
            <a:r>
              <a:rPr sz="4000" spc="-5" dirty="0">
                <a:solidFill>
                  <a:schemeClr val="accent1"/>
                </a:solidFill>
              </a:rPr>
              <a:t>c</a:t>
            </a:r>
            <a:r>
              <a:rPr sz="4000" dirty="0">
                <a:solidFill>
                  <a:schemeClr val="accent1"/>
                </a:solidFill>
              </a:rPr>
              <a:t>k</a:t>
            </a:r>
            <a:r>
              <a:rPr sz="4000" spc="-5" dirty="0">
                <a:solidFill>
                  <a:schemeClr val="accent1"/>
                </a:solidFill>
              </a:rPr>
              <a:t>e</a:t>
            </a:r>
            <a:r>
              <a:rPr sz="4000" dirty="0">
                <a:solidFill>
                  <a:schemeClr val="accent1"/>
                </a:solidFill>
              </a:rPr>
              <a:t>t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  <a:r>
              <a:rPr sz="4000" spc="-5" dirty="0"/>
              <a:t>:</a:t>
            </a:r>
            <a:r>
              <a:rPr sz="4000" spc="30" dirty="0"/>
              <a:t> </a:t>
            </a:r>
            <a:r>
              <a:rPr sz="4000" spc="-5" dirty="0"/>
              <a:t>Mo</a:t>
            </a:r>
            <a:r>
              <a:rPr sz="4000" spc="-15" dirty="0"/>
              <a:t>d</a:t>
            </a:r>
            <a:r>
              <a:rPr sz="4000" spc="-5" dirty="0"/>
              <a:t>elo</a:t>
            </a:r>
            <a:r>
              <a:rPr sz="4000" spc="25" dirty="0"/>
              <a:t> </a:t>
            </a:r>
            <a:r>
              <a:rPr sz="4000" spc="-5" dirty="0">
                <a:solidFill>
                  <a:schemeClr val="accent1"/>
                </a:solidFill>
              </a:rPr>
              <a:t>cl</a:t>
            </a:r>
            <a:r>
              <a:rPr sz="4000" dirty="0">
                <a:solidFill>
                  <a:schemeClr val="accent1"/>
                </a:solidFill>
              </a:rPr>
              <a:t>i</a:t>
            </a:r>
            <a:r>
              <a:rPr sz="4000" spc="-5" dirty="0">
                <a:solidFill>
                  <a:schemeClr val="accent1"/>
                </a:solidFill>
              </a:rPr>
              <a:t>ent</a:t>
            </a:r>
            <a:r>
              <a:rPr sz="4000" spc="20" dirty="0">
                <a:solidFill>
                  <a:schemeClr val="accent1"/>
                </a:solidFill>
              </a:rPr>
              <a:t>e</a:t>
            </a:r>
            <a:r>
              <a:rPr sz="4000" dirty="0">
                <a:solidFill>
                  <a:schemeClr val="accent1"/>
                </a:solidFill>
              </a:rPr>
              <a:t>-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r</a:t>
            </a:r>
            <a:r>
              <a:rPr sz="4000" dirty="0">
                <a:solidFill>
                  <a:schemeClr val="accent1"/>
                </a:solidFill>
              </a:rPr>
              <a:t>v</a:t>
            </a:r>
            <a:r>
              <a:rPr sz="4000" spc="-5" dirty="0">
                <a:solidFill>
                  <a:schemeClr val="accent1"/>
                </a:solidFill>
              </a:rPr>
              <a:t>idor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621270" cy="4608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tabLst>
                <a:tab pos="4167504" algn="l"/>
              </a:tabLst>
            </a:pP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consta 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dos	partes 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emos que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ejecutan en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isma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máqui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 en maq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as 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stintas:</a:t>
            </a: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Cliente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realiza petic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rvidor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las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tic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(ofrece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</a:t>
            </a:r>
          </a:p>
          <a:p>
            <a:pPr marL="3549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servic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o).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Ambos 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emos dia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og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media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protocolo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</a:p>
          <a:p>
            <a:pPr marL="3549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cac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ó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187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S</a:t>
            </a:r>
            <a:r>
              <a:rPr sz="4000" spc="-15" dirty="0"/>
              <a:t>o</a:t>
            </a:r>
            <a:r>
              <a:rPr sz="4000" spc="-5" dirty="0"/>
              <a:t>c</a:t>
            </a:r>
            <a:r>
              <a:rPr sz="4000" dirty="0"/>
              <a:t>k</a:t>
            </a:r>
            <a:r>
              <a:rPr sz="4000" spc="-5" dirty="0"/>
              <a:t>e</a:t>
            </a:r>
            <a:r>
              <a:rPr sz="4000" dirty="0"/>
              <a:t>t</a:t>
            </a:r>
            <a:r>
              <a:rPr sz="4000" spc="-5" dirty="0"/>
              <a:t>s:</a:t>
            </a:r>
            <a:r>
              <a:rPr sz="4000" spc="3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Mo</a:t>
            </a:r>
            <a:r>
              <a:rPr sz="4000" spc="-15" dirty="0">
                <a:solidFill>
                  <a:schemeClr val="accent1"/>
                </a:solidFill>
              </a:rPr>
              <a:t>d</a:t>
            </a:r>
            <a:r>
              <a:rPr sz="4000" spc="-5" dirty="0">
                <a:solidFill>
                  <a:schemeClr val="accent1"/>
                </a:solidFill>
              </a:rPr>
              <a:t>elo</a:t>
            </a:r>
            <a:r>
              <a:rPr sz="4000" spc="25" dirty="0">
                <a:solidFill>
                  <a:schemeClr val="accent1"/>
                </a:solidFill>
              </a:rPr>
              <a:t> </a:t>
            </a:r>
            <a:r>
              <a:rPr sz="4000" spc="-5" dirty="0">
                <a:solidFill>
                  <a:schemeClr val="accent1"/>
                </a:solidFill>
              </a:rPr>
              <a:t>cl</a:t>
            </a:r>
            <a:r>
              <a:rPr sz="4000" dirty="0">
                <a:solidFill>
                  <a:schemeClr val="accent1"/>
                </a:solidFill>
              </a:rPr>
              <a:t>i</a:t>
            </a:r>
            <a:r>
              <a:rPr sz="4000" spc="-5" dirty="0">
                <a:solidFill>
                  <a:schemeClr val="accent1"/>
                </a:solidFill>
              </a:rPr>
              <a:t>ent</a:t>
            </a:r>
            <a:r>
              <a:rPr sz="4000" spc="20" dirty="0">
                <a:solidFill>
                  <a:schemeClr val="accent1"/>
                </a:solidFill>
              </a:rPr>
              <a:t>e</a:t>
            </a:r>
            <a:r>
              <a:rPr sz="4000" dirty="0">
                <a:solidFill>
                  <a:schemeClr val="accent1"/>
                </a:solidFill>
              </a:rPr>
              <a:t>-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r</a:t>
            </a:r>
            <a:r>
              <a:rPr sz="4000" dirty="0">
                <a:solidFill>
                  <a:schemeClr val="accent1"/>
                </a:solidFill>
              </a:rPr>
              <a:t>v</a:t>
            </a:r>
            <a:r>
              <a:rPr sz="4000" spc="-5" dirty="0">
                <a:solidFill>
                  <a:schemeClr val="accent1"/>
                </a:solidFill>
              </a:rPr>
              <a:t>idor</a:t>
            </a:r>
          </a:p>
        </p:txBody>
      </p:sp>
      <p:sp>
        <p:nvSpPr>
          <p:cNvPr id="3" name="object 3"/>
          <p:cNvSpPr/>
          <p:nvPr/>
        </p:nvSpPr>
        <p:spPr>
          <a:xfrm>
            <a:off x="2412492" y="1269491"/>
            <a:ext cx="4858511" cy="4927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188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S</a:t>
            </a:r>
            <a:r>
              <a:rPr sz="4000" spc="-15" dirty="0"/>
              <a:t>o</a:t>
            </a:r>
            <a:r>
              <a:rPr sz="4000" spc="-5" dirty="0"/>
              <a:t>c</a:t>
            </a:r>
            <a:r>
              <a:rPr sz="4000" dirty="0"/>
              <a:t>k</a:t>
            </a:r>
            <a:r>
              <a:rPr sz="4000" spc="-5" dirty="0"/>
              <a:t>e</a:t>
            </a:r>
            <a:r>
              <a:rPr sz="4000" dirty="0"/>
              <a:t>t</a:t>
            </a:r>
            <a:r>
              <a:rPr sz="4000" spc="-5" dirty="0"/>
              <a:t>s:</a:t>
            </a:r>
            <a:r>
              <a:rPr sz="4000" spc="30" dirty="0"/>
              <a:t> </a:t>
            </a:r>
            <a:r>
              <a:rPr sz="4000" spc="-60" dirty="0">
                <a:solidFill>
                  <a:schemeClr val="accent1"/>
                </a:solidFill>
              </a:rPr>
              <a:t>T</a:t>
            </a:r>
            <a:r>
              <a:rPr sz="4000" spc="-5" dirty="0">
                <a:solidFill>
                  <a:schemeClr val="accent1"/>
                </a:solidFill>
              </a:rPr>
              <a:t>ipos</a:t>
            </a:r>
            <a:r>
              <a:rPr sz="4000" spc="1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de </a:t>
            </a:r>
            <a:r>
              <a:rPr sz="4000" dirty="0">
                <a:solidFill>
                  <a:schemeClr val="accent1"/>
                </a:solidFill>
              </a:rPr>
              <a:t>s</a:t>
            </a:r>
            <a:r>
              <a:rPr sz="4000" spc="-5" dirty="0">
                <a:solidFill>
                  <a:schemeClr val="accent1"/>
                </a:solidFill>
              </a:rPr>
              <a:t>e</a:t>
            </a:r>
            <a:r>
              <a:rPr sz="4000" dirty="0">
                <a:solidFill>
                  <a:schemeClr val="accent1"/>
                </a:solidFill>
              </a:rPr>
              <a:t>r</a:t>
            </a:r>
            <a:r>
              <a:rPr sz="4000" spc="-5" dirty="0">
                <a:solidFill>
                  <a:schemeClr val="accent1"/>
                </a:solidFill>
              </a:rPr>
              <a:t>vi</a:t>
            </a:r>
            <a:r>
              <a:rPr sz="4000" spc="0" dirty="0">
                <a:solidFill>
                  <a:schemeClr val="accent1"/>
                </a:solidFill>
              </a:rPr>
              <a:t>c</a:t>
            </a:r>
            <a:r>
              <a:rPr sz="4000" spc="-5" dirty="0">
                <a:solidFill>
                  <a:schemeClr val="accent1"/>
                </a:solidFill>
              </a:rPr>
              <a:t>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5814"/>
            <a:ext cx="7517765" cy="463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dirty="0">
                <a:latin typeface="Arial"/>
                <a:cs typeface="Arial"/>
              </a:rPr>
              <a:t>Or</a:t>
            </a:r>
            <a:r>
              <a:rPr sz="2700" b="1" spc="5" dirty="0">
                <a:latin typeface="Arial"/>
                <a:cs typeface="Arial"/>
              </a:rPr>
              <a:t>i</a:t>
            </a:r>
            <a:r>
              <a:rPr sz="2700" b="1" dirty="0">
                <a:latin typeface="Arial"/>
                <a:cs typeface="Arial"/>
              </a:rPr>
              <a:t>enta</a:t>
            </a:r>
            <a:r>
              <a:rPr sz="2700" b="1" spc="-15" dirty="0">
                <a:latin typeface="Arial"/>
                <a:cs typeface="Arial"/>
              </a:rPr>
              <a:t>d</a:t>
            </a:r>
            <a:r>
              <a:rPr sz="2700" b="1" dirty="0">
                <a:latin typeface="Arial"/>
                <a:cs typeface="Arial"/>
              </a:rPr>
              <a:t>o a </a:t>
            </a:r>
            <a:r>
              <a:rPr sz="2700" b="1" spc="5" dirty="0">
                <a:latin typeface="Arial"/>
                <a:cs typeface="Arial"/>
              </a:rPr>
              <a:t>l</a:t>
            </a:r>
            <a:r>
              <a:rPr sz="2700" b="1" dirty="0">
                <a:latin typeface="Arial"/>
                <a:cs typeface="Arial"/>
              </a:rPr>
              <a:t>a </a:t>
            </a:r>
            <a:r>
              <a:rPr sz="2700" b="1" spc="-10" dirty="0">
                <a:latin typeface="Arial"/>
                <a:cs typeface="Arial"/>
              </a:rPr>
              <a:t>c</a:t>
            </a:r>
            <a:r>
              <a:rPr sz="2700" b="1" dirty="0">
                <a:latin typeface="Arial"/>
                <a:cs typeface="Arial"/>
              </a:rPr>
              <a:t>o</a:t>
            </a:r>
            <a:r>
              <a:rPr sz="2700" b="1" spc="-15" dirty="0">
                <a:latin typeface="Arial"/>
                <a:cs typeface="Arial"/>
              </a:rPr>
              <a:t>n</a:t>
            </a:r>
            <a:r>
              <a:rPr sz="2700" b="1" dirty="0">
                <a:latin typeface="Arial"/>
                <a:cs typeface="Arial"/>
              </a:rPr>
              <a:t>exión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(T</a:t>
            </a:r>
            <a:r>
              <a:rPr sz="2700" b="1" spc="-15" dirty="0">
                <a:latin typeface="Arial"/>
                <a:cs typeface="Arial"/>
              </a:rPr>
              <a:t>C</a:t>
            </a:r>
            <a:r>
              <a:rPr sz="2700" b="1" dirty="0">
                <a:latin typeface="Arial"/>
                <a:cs typeface="Arial"/>
              </a:rPr>
              <a:t>P).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200" spc="-5" dirty="0">
                <a:latin typeface="Arial"/>
                <a:cs typeface="Arial"/>
              </a:rPr>
              <a:t>Flujos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bytes</a:t>
            </a:r>
            <a:r>
              <a:rPr sz="2200" spc="5" dirty="0">
                <a:latin typeface="Arial"/>
                <a:cs typeface="Arial"/>
              </a:rPr>
              <a:t> (</a:t>
            </a:r>
            <a:r>
              <a:rPr sz="2200" b="1" spc="-5" dirty="0">
                <a:latin typeface="Arial"/>
                <a:cs typeface="Arial"/>
              </a:rPr>
              <a:t>stream</a:t>
            </a:r>
            <a:r>
              <a:rPr sz="2200" b="1" spc="0" dirty="0">
                <a:latin typeface="Arial"/>
                <a:cs typeface="Arial"/>
              </a:rPr>
              <a:t>s</a:t>
            </a:r>
            <a:r>
              <a:rPr sz="2200" b="1" spc="-5" dirty="0">
                <a:latin typeface="Arial"/>
                <a:cs typeface="Arial"/>
              </a:rPr>
              <a:t>).</a:t>
            </a:r>
            <a:endParaRPr sz="2200">
              <a:latin typeface="Arial"/>
              <a:cs typeface="Arial"/>
            </a:endParaRPr>
          </a:p>
          <a:p>
            <a:pPr marL="12700" marR="2462530">
              <a:lnSpc>
                <a:spcPts val="3240"/>
              </a:lnSpc>
              <a:spcBef>
                <a:spcPts val="204"/>
              </a:spcBef>
            </a:pPr>
            <a:r>
              <a:rPr sz="2200" spc="-5" dirty="0">
                <a:latin typeface="Arial"/>
                <a:cs typeface="Arial"/>
              </a:rPr>
              <a:t>Con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ontrol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errores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ntr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l 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el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flujo. Comunic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ón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no.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2700" b="1" dirty="0">
                <a:latin typeface="Arial"/>
                <a:cs typeface="Arial"/>
              </a:rPr>
              <a:t>Sin </a:t>
            </a:r>
            <a:r>
              <a:rPr sz="2700" b="1" spc="-10" dirty="0">
                <a:latin typeface="Arial"/>
                <a:cs typeface="Arial"/>
              </a:rPr>
              <a:t>c</a:t>
            </a:r>
            <a:r>
              <a:rPr sz="2700" b="1" dirty="0">
                <a:latin typeface="Arial"/>
                <a:cs typeface="Arial"/>
              </a:rPr>
              <a:t>o</a:t>
            </a:r>
            <a:r>
              <a:rPr sz="2700" b="1" spc="-15" dirty="0">
                <a:latin typeface="Arial"/>
                <a:cs typeface="Arial"/>
              </a:rPr>
              <a:t>n</a:t>
            </a:r>
            <a:r>
              <a:rPr sz="2700" b="1" dirty="0">
                <a:latin typeface="Arial"/>
                <a:cs typeface="Arial"/>
              </a:rPr>
              <a:t>exión</a:t>
            </a:r>
            <a:r>
              <a:rPr sz="2700" b="1" spc="1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(U</a:t>
            </a:r>
            <a:r>
              <a:rPr sz="2700" b="1" spc="-15" dirty="0">
                <a:latin typeface="Arial"/>
                <a:cs typeface="Arial"/>
              </a:rPr>
              <a:t>D</a:t>
            </a:r>
            <a:r>
              <a:rPr sz="2700" b="1" dirty="0">
                <a:latin typeface="Arial"/>
                <a:cs typeface="Arial"/>
              </a:rPr>
              <a:t>P).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22700"/>
              </a:lnSpc>
              <a:spcBef>
                <a:spcPts val="10"/>
              </a:spcBef>
              <a:tabLst>
                <a:tab pos="5673725" algn="l"/>
              </a:tabLst>
            </a:pPr>
            <a:r>
              <a:rPr sz="2200" spc="-5" dirty="0">
                <a:latin typeface="Arial"/>
                <a:cs typeface="Arial"/>
              </a:rPr>
              <a:t>Bloqu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datos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uario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hasta 64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Kb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b="1" spc="-5" dirty="0">
                <a:latin typeface="Arial"/>
                <a:cs typeface="Arial"/>
              </a:rPr>
              <a:t>dat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5" dirty="0">
                <a:latin typeface="Arial"/>
                <a:cs typeface="Arial"/>
              </a:rPr>
              <a:t>gramas). </a:t>
            </a:r>
            <a:r>
              <a:rPr sz="2200" spc="-5" dirty="0">
                <a:latin typeface="Arial"/>
                <a:cs typeface="Arial"/>
              </a:rPr>
              <a:t>Sin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control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err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res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ni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control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del flujo.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Arial"/>
                <a:cs typeface="Arial"/>
              </a:rPr>
              <a:t>Comunic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ó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b="1" spc="-5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000" dirty="0">
                <a:latin typeface="Arial"/>
                <a:cs typeface="Arial"/>
              </a:rPr>
              <a:t>Uno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uno.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Uno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arios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mult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st).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189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152267"/>
            <a:ext cx="78508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600" spc="-6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chemeClr val="accent1"/>
                </a:solidFill>
                <a:latin typeface="Arial"/>
                <a:cs typeface="Arial"/>
              </a:rPr>
              <a:t>ip</a:t>
            </a:r>
            <a:r>
              <a:rPr sz="3600" spc="-1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3600" dirty="0">
                <a:latin typeface="Arial"/>
                <a:cs typeface="Arial"/>
              </a:rPr>
              <a:t> y </a:t>
            </a:r>
            <a:r>
              <a:rPr sz="3600" dirty="0" err="1">
                <a:solidFill>
                  <a:schemeClr val="accent1"/>
                </a:solidFill>
                <a:latin typeface="Arial"/>
                <a:cs typeface="Arial"/>
              </a:rPr>
              <a:t>declaración</a:t>
            </a:r>
            <a:r>
              <a:rPr sz="3600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de</a:t>
            </a:r>
            <a:r>
              <a:rPr lang="es-MX" sz="3600" dirty="0">
                <a:latin typeface="Arial"/>
                <a:cs typeface="Arial"/>
              </a:rPr>
              <a:t> </a:t>
            </a:r>
            <a:r>
              <a:rPr sz="3600" dirty="0">
                <a:solidFill>
                  <a:schemeClr val="accent1"/>
                </a:solidFill>
                <a:latin typeface="Arial"/>
                <a:cs typeface="Arial"/>
              </a:rPr>
              <a:t>variables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19</a:t>
            </a:fld>
            <a:endParaRPr lang="es-MX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Co</a:t>
            </a:r>
            <a:r>
              <a:rPr sz="4000" spc="-20" dirty="0">
                <a:solidFill>
                  <a:schemeClr val="accent1"/>
                </a:solidFill>
              </a:rPr>
              <a:t>n</a:t>
            </a:r>
            <a:r>
              <a:rPr sz="4000" spc="-5" dirty="0">
                <a:solidFill>
                  <a:schemeClr val="accent1"/>
                </a:solidFill>
              </a:rPr>
              <a:t>e</a:t>
            </a:r>
            <a:r>
              <a:rPr sz="4000" dirty="0">
                <a:solidFill>
                  <a:schemeClr val="accent1"/>
                </a:solidFill>
              </a:rPr>
              <a:t>x</a:t>
            </a:r>
            <a:r>
              <a:rPr sz="4000" spc="-5" dirty="0">
                <a:solidFill>
                  <a:schemeClr val="accent1"/>
                </a:solidFill>
              </a:rPr>
              <a:t>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494270" cy="253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421005" indent="-3429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poder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real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cone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entre un cl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servidor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requ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ere: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45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Clr>
                <a:srgbClr val="B4CCE1"/>
              </a:buClr>
              <a:buFont typeface="Arial"/>
              <a:buChar char="–"/>
              <a:tabLst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Dirección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del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ser</a:t>
            </a:r>
            <a:r>
              <a:rPr sz="2000" b="1" spc="-2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ido</a:t>
            </a:r>
            <a:r>
              <a:rPr sz="2000" b="1" spc="-114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490"/>
              </a:spcBef>
              <a:buClr>
                <a:srgbClr val="B4CCE1"/>
              </a:buClr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el cliente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qué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mputadora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ea 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tarse,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nombre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registrad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 algún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dir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ión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1761" y="4627626"/>
            <a:ext cx="7152005" cy="190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B4CCE1"/>
              </a:buClr>
              <a:buFont typeface="Arial"/>
              <a:buChar char="–"/>
              <a:tabLst>
                <a:tab pos="299720" algn="l"/>
              </a:tabLst>
            </a:pPr>
            <a:r>
              <a:rPr sz="2000" b="1" dirty="0">
                <a:latin typeface="Arial"/>
                <a:cs typeface="Arial"/>
              </a:rPr>
              <a:t>Puerto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(Ser</a:t>
            </a:r>
            <a:r>
              <a:rPr sz="2000" b="1" spc="-2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ic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o)</a:t>
            </a:r>
            <a:endParaRPr sz="20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500"/>
              </a:spcBef>
              <a:buClr>
                <a:srgbClr val="B4CCE1"/>
              </a:buClr>
              <a:buFont typeface="Arial"/>
              <a:buChar char="–"/>
              <a:tabLst>
                <a:tab pos="299720" algn="l"/>
                <a:tab pos="3726815" algn="l"/>
              </a:tabLst>
            </a:pPr>
            <a:r>
              <a:rPr sz="2000" dirty="0">
                <a:latin typeface="Arial"/>
                <a:cs typeface="Arial"/>
              </a:rPr>
              <a:t>Cuando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se,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qué se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icio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quiere.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números	en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eros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normales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an 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 a 655</a:t>
            </a:r>
            <a:r>
              <a:rPr sz="2000" spc="5" dirty="0">
                <a:latin typeface="Arial"/>
                <a:cs typeface="Arial"/>
              </a:rPr>
              <a:t>3</a:t>
            </a:r>
            <a:r>
              <a:rPr sz="2000" dirty="0">
                <a:latin typeface="Arial"/>
                <a:cs typeface="Arial"/>
              </a:rPr>
              <a:t>5,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 1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1023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tán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rvad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rvicios habituales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los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temas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ww</a:t>
            </a:r>
            <a:r>
              <a:rPr sz="2000" spc="-10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p,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mail,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ping, etc)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190</a:t>
            </a:fld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El</a:t>
            </a:r>
            <a:r>
              <a:rPr sz="4000" spc="-15" dirty="0">
                <a:solidFill>
                  <a:schemeClr val="accent1"/>
                </a:solidFill>
              </a:rPr>
              <a:t> </a:t>
            </a:r>
            <a:r>
              <a:rPr sz="4000" spc="-5" dirty="0">
                <a:solidFill>
                  <a:schemeClr val="accent1"/>
                </a:solidFill>
              </a:rPr>
              <a:t>Ser</a:t>
            </a:r>
            <a:r>
              <a:rPr sz="4000" dirty="0">
                <a:solidFill>
                  <a:schemeClr val="accent1"/>
                </a:solidFill>
              </a:rPr>
              <a:t>v</a:t>
            </a:r>
            <a:r>
              <a:rPr sz="4000" spc="-5" dirty="0">
                <a:solidFill>
                  <a:schemeClr val="accent1"/>
                </a:solidFill>
              </a:rPr>
              <a:t>idor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997576"/>
            <a:ext cx="7602855" cy="5347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359410" indent="-3429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Los pas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debe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segu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programa servidor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son 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sigu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entes:</a:t>
            </a: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ertura</a:t>
            </a:r>
            <a:r>
              <a:rPr sz="24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de</a:t>
            </a:r>
            <a:r>
              <a:rPr sz="24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un</a:t>
            </a:r>
            <a:r>
              <a:rPr sz="24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so</a:t>
            </a:r>
            <a:r>
              <a:rPr sz="24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ke</a:t>
            </a:r>
            <a:r>
              <a:rPr sz="24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,</a:t>
            </a:r>
            <a:r>
              <a:rPr sz="24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media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función</a:t>
            </a:r>
          </a:p>
          <a:p>
            <a:pPr marL="3549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so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ket(</a:t>
            </a:r>
            <a:r>
              <a:rPr sz="2400" spc="5" dirty="0">
                <a:latin typeface="Arial"/>
                <a:cs typeface="Arial"/>
              </a:rPr>
              <a:t>)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54965" marR="5080" indent="-342265" algn="just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9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visar al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sistema o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erativo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mos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abierto un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ket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remos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asocie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programa. 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consig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media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función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bin</a:t>
            </a:r>
            <a:r>
              <a:rPr sz="24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().</a:t>
            </a: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B4CCE1"/>
              </a:buClr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marR="515620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9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visar al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sistema 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mience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atend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 dicha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exión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red. 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 cons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gue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media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función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l</a:t>
            </a:r>
            <a:r>
              <a:rPr sz="24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sten(</a:t>
            </a:r>
            <a:r>
              <a:rPr sz="24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)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191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2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El</a:t>
            </a:r>
            <a:r>
              <a:rPr sz="4000" spc="-15" dirty="0"/>
              <a:t> </a:t>
            </a:r>
            <a:r>
              <a:rPr sz="4000" spc="-5" dirty="0">
                <a:solidFill>
                  <a:schemeClr val="accent1"/>
                </a:solidFill>
              </a:rPr>
              <a:t>Ser</a:t>
            </a:r>
            <a:r>
              <a:rPr sz="4000" dirty="0">
                <a:solidFill>
                  <a:schemeClr val="accent1"/>
                </a:solidFill>
              </a:rPr>
              <a:t>v</a:t>
            </a:r>
            <a:r>
              <a:rPr sz="4000" spc="-5" dirty="0">
                <a:solidFill>
                  <a:schemeClr val="accent1"/>
                </a:solidFill>
              </a:rPr>
              <a:t>idor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307338"/>
            <a:ext cx="7756702" cy="3688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dir 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ptar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las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one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iones de clientes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 sistema oper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vo.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amada a la función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accep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t(</a:t>
            </a:r>
            <a:r>
              <a:rPr sz="24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)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B4CCE1"/>
              </a:buClr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marR="21272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cribir 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recibir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datos del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ente,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ed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unc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rea</a:t>
            </a:r>
            <a:r>
              <a:rPr sz="24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()</a:t>
            </a:r>
            <a:r>
              <a:rPr sz="24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rite().</a:t>
            </a: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B4CCE1"/>
              </a:buClr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marR="144780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Cierre de 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icación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soc</a:t>
            </a:r>
            <a:r>
              <a:rPr sz="2400" spc="-10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et, 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medio de 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función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clos</a:t>
            </a:r>
            <a:r>
              <a:rPr sz="24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(</a:t>
            </a:r>
            <a:r>
              <a:rPr sz="24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)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192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El</a:t>
            </a:r>
            <a:r>
              <a:rPr sz="4000" spc="-15" dirty="0"/>
              <a:t> </a:t>
            </a:r>
            <a:r>
              <a:rPr sz="4000"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Clien</a:t>
            </a:r>
            <a:r>
              <a:rPr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sz="4000"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078855"/>
            <a:ext cx="7518400" cy="5251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Los pas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debe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segu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programa cl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si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entes:</a:t>
            </a:r>
          </a:p>
          <a:p>
            <a:pPr marL="354965" indent="-342265">
              <a:lnSpc>
                <a:spcPts val="2735"/>
              </a:lnSpc>
              <a:spcBef>
                <a:spcPts val="270"/>
              </a:spcBef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rir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ket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ervido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 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medio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la</a:t>
            </a:r>
          </a:p>
          <a:p>
            <a:pPr marL="354965">
              <a:lnSpc>
                <a:spcPts val="2735"/>
              </a:lnSpc>
            </a:pPr>
            <a:r>
              <a:rPr sz="2400" dirty="0">
                <a:latin typeface="Arial"/>
                <a:cs typeface="Arial"/>
              </a:rPr>
              <a:t>func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ón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et()</a:t>
            </a:r>
            <a:r>
              <a:rPr lang="es-MX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.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354965" marR="94615" indent="-342265">
              <a:lnSpc>
                <a:spcPct val="9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Solici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exión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</a:t>
            </a:r>
            <a:r>
              <a:rPr sz="2400" spc="-10" dirty="0">
                <a:latin typeface="Arial"/>
                <a:cs typeface="Arial"/>
              </a:rPr>
              <a:t> e</a:t>
            </a:r>
            <a:r>
              <a:rPr sz="2400" dirty="0">
                <a:latin typeface="Arial"/>
                <a:cs typeface="Arial"/>
              </a:rPr>
              <a:t>l 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rvidor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ed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la función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connec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t().</a:t>
            </a:r>
            <a:r>
              <a:rPr sz="24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 ll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mada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debe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facil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tar la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direc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ión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número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erto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a.</a:t>
            </a:r>
          </a:p>
          <a:p>
            <a:pPr>
              <a:lnSpc>
                <a:spcPct val="100000"/>
              </a:lnSpc>
              <a:spcBef>
                <a:spcPts val="54"/>
              </a:spcBef>
              <a:buClr>
                <a:srgbClr val="B4CCE1"/>
              </a:buClr>
              <a:buFont typeface="Arial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 marL="354965" indent="-342265">
              <a:lnSpc>
                <a:spcPts val="2735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cribir 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recibir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datos del 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ervidor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ed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</a:p>
          <a:p>
            <a:pPr marL="354965">
              <a:lnSpc>
                <a:spcPts val="2735"/>
              </a:lnSpc>
            </a:pP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funci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rea</a:t>
            </a:r>
            <a:r>
              <a:rPr sz="24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()</a:t>
            </a:r>
            <a:r>
              <a:rPr sz="24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rit</a:t>
            </a:r>
            <a:r>
              <a:rPr sz="24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().</a:t>
            </a: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4CCE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rrar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omunica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ión por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ed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clos</a:t>
            </a:r>
            <a:r>
              <a:rPr sz="24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().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193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Est</a:t>
            </a:r>
            <a:r>
              <a:rPr sz="4000" dirty="0">
                <a:solidFill>
                  <a:schemeClr val="accent1"/>
                </a:solidFill>
              </a:rPr>
              <a:t>r</a:t>
            </a:r>
            <a:r>
              <a:rPr sz="4000" spc="-5" dirty="0">
                <a:solidFill>
                  <a:schemeClr val="accent1"/>
                </a:solidFill>
              </a:rPr>
              <a:t>uctur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  <a:r>
              <a:rPr sz="4000" spc="2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de </a:t>
            </a:r>
            <a:r>
              <a:rPr sz="4000" spc="-5" dirty="0">
                <a:solidFill>
                  <a:schemeClr val="accent1"/>
                </a:solidFill>
              </a:rPr>
              <a:t>da</a:t>
            </a:r>
            <a:r>
              <a:rPr sz="4000" dirty="0">
                <a:solidFill>
                  <a:schemeClr val="accent1"/>
                </a:solidFill>
              </a:rPr>
              <a:t>t</a:t>
            </a:r>
            <a:r>
              <a:rPr sz="4000" spc="-5" dirty="0">
                <a:solidFill>
                  <a:schemeClr val="accent1"/>
                </a:solidFill>
              </a:rPr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790588"/>
            <a:ext cx="5080635" cy="340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425575" indent="-342900">
              <a:lnSpc>
                <a:spcPct val="115700"/>
              </a:lnSpc>
            </a:pPr>
            <a:r>
              <a:rPr sz="3200" dirty="0">
                <a:latin typeface="Arial"/>
                <a:cs typeface="Arial"/>
              </a:rPr>
              <a:t>struct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sock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ddr_i</a:t>
            </a:r>
            <a:r>
              <a:rPr sz="3200" b="1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{ short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</a:t>
            </a:r>
            <a:r>
              <a:rPr sz="3200" b="1" spc="-10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_f</a:t>
            </a:r>
            <a:r>
              <a:rPr sz="3200" b="1" spc="-10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mi</a:t>
            </a:r>
            <a:r>
              <a:rPr sz="3200" b="1" spc="-10" dirty="0">
                <a:latin typeface="Arial"/>
                <a:cs typeface="Arial"/>
              </a:rPr>
              <a:t>l</a:t>
            </a:r>
            <a:r>
              <a:rPr sz="3200" spc="5" dirty="0">
                <a:latin typeface="Arial"/>
                <a:cs typeface="Arial"/>
              </a:rPr>
              <a:t>y;</a:t>
            </a:r>
            <a:endParaRPr sz="3200" dirty="0">
              <a:latin typeface="Arial"/>
              <a:cs typeface="Arial"/>
            </a:endParaRPr>
          </a:p>
          <a:p>
            <a:pPr marL="463550" marR="5080" indent="112395" algn="just">
              <a:lnSpc>
                <a:spcPts val="4440"/>
              </a:lnSpc>
              <a:spcBef>
                <a:spcPts val="245"/>
              </a:spcBef>
            </a:pPr>
            <a:r>
              <a:rPr sz="320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sign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short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</a:t>
            </a:r>
            <a:r>
              <a:rPr sz="3200" b="1" spc="-10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_por</a:t>
            </a:r>
            <a:r>
              <a:rPr sz="3200" b="1" spc="-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; struct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i</a:t>
            </a:r>
            <a:r>
              <a:rPr sz="3200" i="1" spc="-10" dirty="0">
                <a:latin typeface="Arial"/>
                <a:cs typeface="Arial"/>
              </a:rPr>
              <a:t>n</a:t>
            </a:r>
            <a:r>
              <a:rPr sz="3200" i="1" dirty="0">
                <a:latin typeface="Arial"/>
                <a:cs typeface="Arial"/>
              </a:rPr>
              <a:t>_</a:t>
            </a:r>
            <a:r>
              <a:rPr sz="3200" i="1" spc="-15" dirty="0">
                <a:latin typeface="Arial"/>
                <a:cs typeface="Arial"/>
              </a:rPr>
              <a:t>a</a:t>
            </a:r>
            <a:r>
              <a:rPr sz="3200" i="1" dirty="0">
                <a:latin typeface="Arial"/>
                <a:cs typeface="Arial"/>
              </a:rPr>
              <a:t>d</a:t>
            </a:r>
            <a:r>
              <a:rPr sz="3200" i="1" spc="-15" dirty="0">
                <a:latin typeface="Arial"/>
                <a:cs typeface="Arial"/>
              </a:rPr>
              <a:t>d</a:t>
            </a:r>
            <a:r>
              <a:rPr sz="3200" i="1" dirty="0">
                <a:latin typeface="Arial"/>
                <a:cs typeface="Arial"/>
              </a:rPr>
              <a:t>r</a:t>
            </a:r>
            <a:r>
              <a:rPr sz="3200" i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</a:t>
            </a:r>
            <a:r>
              <a:rPr sz="3200" b="1" spc="-10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n</a:t>
            </a:r>
            <a:r>
              <a:rPr sz="3200" b="1" spc="-10" dirty="0">
                <a:latin typeface="Arial"/>
                <a:cs typeface="Arial"/>
              </a:rPr>
              <a:t>_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d</a:t>
            </a:r>
            <a:r>
              <a:rPr sz="3200" b="1" dirty="0">
                <a:latin typeface="Arial"/>
                <a:cs typeface="Arial"/>
              </a:rPr>
              <a:t>d</a:t>
            </a:r>
            <a:r>
              <a:rPr sz="3200" b="1" spc="-5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; char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</a:t>
            </a:r>
            <a:r>
              <a:rPr sz="3200" b="1" spc="-10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_zero[</a:t>
            </a:r>
            <a:r>
              <a:rPr sz="3200" b="1" spc="-10" dirty="0">
                <a:latin typeface="Arial"/>
                <a:cs typeface="Arial"/>
              </a:rPr>
              <a:t>8</a:t>
            </a:r>
            <a:r>
              <a:rPr sz="3200" spc="-5" dirty="0">
                <a:latin typeface="Arial"/>
                <a:cs typeface="Arial"/>
              </a:rPr>
              <a:t>];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3200" spc="-5" dirty="0">
                <a:latin typeface="Arial"/>
                <a:cs typeface="Arial"/>
              </a:rPr>
              <a:t>};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194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Est</a:t>
            </a:r>
            <a:r>
              <a:rPr sz="4000" dirty="0">
                <a:solidFill>
                  <a:schemeClr val="accent1"/>
                </a:solidFill>
              </a:rPr>
              <a:t>r</a:t>
            </a:r>
            <a:r>
              <a:rPr sz="4000" spc="-5" dirty="0">
                <a:solidFill>
                  <a:schemeClr val="accent1"/>
                </a:solidFill>
              </a:rPr>
              <a:t>uctur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  <a:r>
              <a:rPr sz="4000" spc="2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de </a:t>
            </a:r>
            <a:r>
              <a:rPr sz="4000" spc="-5" dirty="0">
                <a:solidFill>
                  <a:schemeClr val="accent1"/>
                </a:solidFill>
              </a:rPr>
              <a:t>da</a:t>
            </a:r>
            <a:r>
              <a:rPr sz="4000" dirty="0">
                <a:solidFill>
                  <a:schemeClr val="accent1"/>
                </a:solidFill>
              </a:rPr>
              <a:t>t</a:t>
            </a:r>
            <a:r>
              <a:rPr sz="4000" spc="-5" dirty="0">
                <a:solidFill>
                  <a:schemeClr val="accent1"/>
                </a:solidFill>
              </a:rPr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5814"/>
            <a:ext cx="7455534" cy="5101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tabLst>
                <a:tab pos="1974850" algn="l"/>
              </a:tabLst>
            </a:pPr>
            <a:r>
              <a:rPr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sin_famil</a:t>
            </a:r>
            <a:r>
              <a:rPr sz="270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y</a:t>
            </a:r>
            <a:r>
              <a:rPr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: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5" dirty="0">
                <a:latin typeface="Arial"/>
                <a:cs typeface="Arial"/>
              </a:rPr>
              <a:t>I</a:t>
            </a:r>
            <a:r>
              <a:rPr sz="2700" dirty="0">
                <a:latin typeface="Arial"/>
                <a:cs typeface="Arial"/>
              </a:rPr>
              <a:t>ndica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la “</a:t>
            </a:r>
            <a:r>
              <a:rPr sz="2700" spc="5" dirty="0">
                <a:latin typeface="Arial"/>
                <a:cs typeface="Arial"/>
              </a:rPr>
              <a:t>f</a:t>
            </a:r>
            <a:r>
              <a:rPr sz="2700" dirty="0">
                <a:latin typeface="Arial"/>
                <a:cs typeface="Arial"/>
              </a:rPr>
              <a:t>amilia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de</a:t>
            </a:r>
            <a:r>
              <a:rPr sz="2700" spc="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direc</a:t>
            </a:r>
            <a:r>
              <a:rPr sz="2700" spc="5" dirty="0">
                <a:latin typeface="Arial"/>
                <a:cs typeface="Arial"/>
              </a:rPr>
              <a:t>c</a:t>
            </a:r>
            <a:r>
              <a:rPr sz="2700" dirty="0">
                <a:latin typeface="Arial"/>
                <a:cs typeface="Arial"/>
              </a:rPr>
              <a:t>iones”,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en nuest</a:t>
            </a:r>
            <a:r>
              <a:rPr sz="2700" spc="5" dirty="0">
                <a:latin typeface="Arial"/>
                <a:cs typeface="Arial"/>
              </a:rPr>
              <a:t>r</a:t>
            </a:r>
            <a:r>
              <a:rPr sz="2700" dirty="0">
                <a:latin typeface="Arial"/>
                <a:cs typeface="Arial"/>
              </a:rPr>
              <a:t>o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ca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o siem</a:t>
            </a:r>
            <a:r>
              <a:rPr sz="2700" spc="-10" dirty="0">
                <a:latin typeface="Arial"/>
                <a:cs typeface="Arial"/>
              </a:rPr>
              <a:t>p</a:t>
            </a:r>
            <a:r>
              <a:rPr sz="2700" dirty="0">
                <a:latin typeface="Arial"/>
                <a:cs typeface="Arial"/>
              </a:rPr>
              <a:t>re 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endrá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el valor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“AF_ INE</a:t>
            </a:r>
            <a:r>
              <a:rPr sz="2700" spc="-1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”.</a:t>
            </a: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50364" algn="l"/>
              </a:tabLst>
            </a:pPr>
            <a:r>
              <a:rPr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sin_</a:t>
            </a:r>
            <a:r>
              <a:rPr sz="27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</a:t>
            </a:r>
            <a:r>
              <a:rPr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ort: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5" dirty="0">
                <a:latin typeface="Arial"/>
                <a:cs typeface="Arial"/>
              </a:rPr>
              <a:t>I</a:t>
            </a:r>
            <a:r>
              <a:rPr sz="2700" dirty="0">
                <a:latin typeface="Arial"/>
                <a:cs typeface="Arial"/>
              </a:rPr>
              <a:t>ndica el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num</a:t>
            </a:r>
            <a:r>
              <a:rPr sz="2700" spc="-10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ro de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puerto.</a:t>
            </a: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727835" algn="l"/>
              </a:tabLst>
            </a:pPr>
            <a:r>
              <a:rPr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sin_a</a:t>
            </a:r>
            <a:r>
              <a:rPr sz="27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</a:t>
            </a:r>
            <a:r>
              <a:rPr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dr:</a:t>
            </a:r>
            <a:r>
              <a:rPr sz="2700" dirty="0">
                <a:latin typeface="Arial"/>
                <a:cs typeface="Arial"/>
              </a:rPr>
              <a:t>	Indica la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direc</a:t>
            </a:r>
            <a:r>
              <a:rPr sz="2700" spc="5" dirty="0">
                <a:latin typeface="Arial"/>
                <a:cs typeface="Arial"/>
              </a:rPr>
              <a:t>c</a:t>
            </a:r>
            <a:r>
              <a:rPr sz="2700" dirty="0">
                <a:latin typeface="Arial"/>
                <a:cs typeface="Arial"/>
              </a:rPr>
              <a:t>ión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</a:t>
            </a:r>
            <a:r>
              <a:rPr sz="2700" spc="-345" dirty="0">
                <a:latin typeface="Arial"/>
                <a:cs typeface="Arial"/>
              </a:rPr>
              <a:t>P</a:t>
            </a:r>
            <a:r>
              <a:rPr sz="27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354965" marR="596265" indent="-342900">
              <a:lnSpc>
                <a:spcPct val="100000"/>
              </a:lnSpc>
              <a:tabLst>
                <a:tab pos="1784985" algn="l"/>
                <a:tab pos="3709035" algn="l"/>
              </a:tabLst>
            </a:pPr>
            <a:r>
              <a:rPr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</a:t>
            </a:r>
            <a:r>
              <a:rPr sz="27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in_zer</a:t>
            </a:r>
            <a:r>
              <a:rPr sz="27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</a:t>
            </a:r>
            <a:r>
              <a:rPr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:</a:t>
            </a:r>
            <a:r>
              <a:rPr sz="2700" dirty="0">
                <a:latin typeface="Arial"/>
                <a:cs typeface="Arial"/>
              </a:rPr>
              <a:t>	Se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rellen</a:t>
            </a:r>
            <a:r>
              <a:rPr sz="2700" spc="-15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n	a cero.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Si</a:t>
            </a:r>
            <a:r>
              <a:rPr sz="2700" spc="-15" dirty="0">
                <a:latin typeface="Arial"/>
                <a:cs typeface="Arial"/>
              </a:rPr>
              <a:t>m</a:t>
            </a:r>
            <a:r>
              <a:rPr sz="2700" dirty="0">
                <a:latin typeface="Arial"/>
                <a:cs typeface="Arial"/>
              </a:rPr>
              <a:t>ple</a:t>
            </a:r>
            <a:r>
              <a:rPr sz="2700" spc="-15" dirty="0">
                <a:latin typeface="Arial"/>
                <a:cs typeface="Arial"/>
              </a:rPr>
              <a:t>m</a:t>
            </a:r>
            <a:r>
              <a:rPr sz="2700" dirty="0">
                <a:latin typeface="Arial"/>
                <a:cs typeface="Arial"/>
              </a:rPr>
              <a:t>ente tiene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en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ido para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que </a:t>
            </a:r>
            <a:r>
              <a:rPr sz="2700" spc="5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l tamaño</a:t>
            </a:r>
            <a:r>
              <a:rPr sz="2700" spc="5" dirty="0">
                <a:latin typeface="Arial"/>
                <a:cs typeface="Arial"/>
              </a:rPr>
              <a:t> d</a:t>
            </a:r>
            <a:r>
              <a:rPr sz="2700" dirty="0">
                <a:latin typeface="Arial"/>
                <a:cs typeface="Arial"/>
              </a:rPr>
              <a:t>e es</a:t>
            </a:r>
            <a:r>
              <a:rPr sz="2700" spc="10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 es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ruc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ura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coin</a:t>
            </a:r>
            <a:r>
              <a:rPr sz="2700" spc="5" dirty="0">
                <a:latin typeface="Arial"/>
                <a:cs typeface="Arial"/>
              </a:rPr>
              <a:t>c</a:t>
            </a:r>
            <a:r>
              <a:rPr sz="2700" dirty="0">
                <a:latin typeface="Arial"/>
                <a:cs typeface="Arial"/>
              </a:rPr>
              <a:t>ida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con el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</a:t>
            </a:r>
            <a:r>
              <a:rPr sz="2700" dirty="0">
                <a:latin typeface="Arial"/>
                <a:cs typeface="Arial"/>
              </a:rPr>
              <a:t>e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sockadd</a:t>
            </a:r>
            <a:r>
              <a:rPr sz="27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</a:t>
            </a:r>
            <a:r>
              <a:rPr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195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Est</a:t>
            </a:r>
            <a:r>
              <a:rPr sz="4000" dirty="0">
                <a:solidFill>
                  <a:schemeClr val="accent1"/>
                </a:solidFill>
              </a:rPr>
              <a:t>r</a:t>
            </a:r>
            <a:r>
              <a:rPr sz="4000" spc="-5" dirty="0">
                <a:solidFill>
                  <a:schemeClr val="accent1"/>
                </a:solidFill>
              </a:rPr>
              <a:t>uctur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  <a:r>
              <a:rPr sz="4000" spc="2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de </a:t>
            </a:r>
            <a:r>
              <a:rPr sz="4000" spc="-5" dirty="0">
                <a:solidFill>
                  <a:schemeClr val="accent1"/>
                </a:solidFill>
              </a:rPr>
              <a:t>da</a:t>
            </a:r>
            <a:r>
              <a:rPr sz="4000" dirty="0">
                <a:solidFill>
                  <a:schemeClr val="accent1"/>
                </a:solidFill>
              </a:rPr>
              <a:t>t</a:t>
            </a:r>
            <a:r>
              <a:rPr sz="4000" spc="-5" dirty="0">
                <a:solidFill>
                  <a:schemeClr val="accent1"/>
                </a:solidFill>
              </a:rPr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5814"/>
            <a:ext cx="7552055" cy="3050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La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es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ruc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ura</a:t>
            </a:r>
            <a:r>
              <a:rPr sz="27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in_a</a:t>
            </a:r>
            <a:r>
              <a:rPr sz="27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</a:t>
            </a:r>
            <a:r>
              <a:rPr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dr</a:t>
            </a:r>
            <a:r>
              <a:rPr sz="27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utili</a:t>
            </a:r>
            <a:r>
              <a:rPr sz="2700" spc="5" dirty="0">
                <a:latin typeface="Arial"/>
                <a:cs typeface="Arial"/>
              </a:rPr>
              <a:t>z</a:t>
            </a:r>
            <a:r>
              <a:rPr sz="2700" dirty="0">
                <a:latin typeface="Arial"/>
                <a:cs typeface="Arial"/>
              </a:rPr>
              <a:t>ada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en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sin_a</a:t>
            </a:r>
            <a:r>
              <a:rPr sz="27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</a:t>
            </a:r>
            <a:r>
              <a:rPr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dr</a:t>
            </a:r>
            <a:r>
              <a:rPr sz="27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tiene la siguiente </a:t>
            </a:r>
            <a:r>
              <a:rPr sz="2700" spc="-10" dirty="0">
                <a:latin typeface="Arial"/>
                <a:cs typeface="Arial"/>
              </a:rPr>
              <a:t>d</a:t>
            </a:r>
            <a:r>
              <a:rPr sz="2700" dirty="0">
                <a:latin typeface="Arial"/>
                <a:cs typeface="Arial"/>
              </a:rPr>
              <a:t>efini</a:t>
            </a:r>
            <a:r>
              <a:rPr sz="2700" spc="5" dirty="0">
                <a:latin typeface="Arial"/>
                <a:cs typeface="Arial"/>
              </a:rPr>
              <a:t>c</a:t>
            </a:r>
            <a:r>
              <a:rPr sz="2700" dirty="0">
                <a:latin typeface="Arial"/>
                <a:cs typeface="Arial"/>
              </a:rPr>
              <a:t>ión:</a:t>
            </a: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53490" marR="2206625" indent="-451484">
              <a:lnSpc>
                <a:spcPct val="115599"/>
              </a:lnSpc>
            </a:pPr>
            <a:r>
              <a:rPr sz="3200" dirty="0">
                <a:latin typeface="Arial"/>
                <a:cs typeface="Arial"/>
              </a:rPr>
              <a:t>struct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10" dirty="0">
                <a:latin typeface="Arial"/>
                <a:cs typeface="Arial"/>
              </a:rPr>
              <a:t>_</a:t>
            </a:r>
            <a:r>
              <a:rPr sz="3200" b="1" dirty="0">
                <a:latin typeface="Arial"/>
                <a:cs typeface="Arial"/>
              </a:rPr>
              <a:t>addr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{ u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sign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</a:t>
            </a:r>
            <a:r>
              <a:rPr sz="3200" b="1" spc="-10" dirty="0">
                <a:latin typeface="Arial"/>
                <a:cs typeface="Arial"/>
              </a:rPr>
              <a:t>_</a:t>
            </a:r>
            <a:r>
              <a:rPr sz="3200" b="1" dirty="0">
                <a:latin typeface="Arial"/>
                <a:cs typeface="Arial"/>
              </a:rPr>
              <a:t>add</a:t>
            </a:r>
            <a:r>
              <a:rPr sz="3200" b="1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;</a:t>
            </a:r>
          </a:p>
          <a:p>
            <a:pPr marL="802005">
              <a:lnSpc>
                <a:spcPct val="100000"/>
              </a:lnSpc>
              <a:spcBef>
                <a:spcPts val="600"/>
              </a:spcBef>
            </a:pPr>
            <a:r>
              <a:rPr sz="3200" dirty="0">
                <a:latin typeface="Arial"/>
                <a:cs typeface="Arial"/>
              </a:rPr>
              <a:t>}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196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Ejemplo</a:t>
            </a:r>
            <a:r>
              <a:rPr sz="4000" spc="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de 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  <a:r>
              <a:rPr sz="4000" dirty="0">
                <a:solidFill>
                  <a:schemeClr val="accent1"/>
                </a:solidFill>
              </a:rPr>
              <a:t>t</a:t>
            </a:r>
            <a:r>
              <a:rPr sz="4000" spc="-5" dirty="0">
                <a:solidFill>
                  <a:schemeClr val="accent1"/>
                </a:solidFill>
              </a:rPr>
              <a:t>ruc</a:t>
            </a:r>
            <a:r>
              <a:rPr sz="4000" dirty="0">
                <a:solidFill>
                  <a:schemeClr val="accent1"/>
                </a:solidFill>
              </a:rPr>
              <a:t>t</a:t>
            </a:r>
            <a:r>
              <a:rPr sz="4000" spc="-5" dirty="0">
                <a:solidFill>
                  <a:schemeClr val="accent1"/>
                </a:solidFill>
              </a:rPr>
              <a:t>ura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997577"/>
            <a:ext cx="7511415" cy="523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13610" algn="l"/>
              </a:tabLst>
            </a:pPr>
            <a:r>
              <a:rPr sz="2400" b="1" dirty="0">
                <a:latin typeface="Arial"/>
                <a:cs typeface="Arial"/>
              </a:rPr>
              <a:t>struct ho</a:t>
            </a:r>
            <a:r>
              <a:rPr sz="2400" b="1" spc="-10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tent	</a:t>
            </a:r>
            <a:r>
              <a:rPr sz="2400" dirty="0">
                <a:latin typeface="Arial"/>
                <a:cs typeface="Arial"/>
              </a:rPr>
              <a:t>*hostinfo</a:t>
            </a:r>
          </a:p>
          <a:p>
            <a:pPr marL="12700" marR="1009650">
              <a:lnSpc>
                <a:spcPct val="120800"/>
              </a:lnSpc>
            </a:pPr>
            <a:r>
              <a:rPr sz="2400" dirty="0">
                <a:latin typeface="Arial"/>
                <a:cs typeface="Arial"/>
              </a:rPr>
              <a:t>hosti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fo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 gethostb</a:t>
            </a:r>
            <a:r>
              <a:rPr sz="2400" b="1" spc="-25" dirty="0">
                <a:latin typeface="Arial"/>
                <a:cs typeface="Arial"/>
              </a:rPr>
              <a:t>y</a:t>
            </a:r>
            <a:r>
              <a:rPr sz="2400" b="1" dirty="0">
                <a:latin typeface="Arial"/>
                <a:cs typeface="Arial"/>
              </a:rPr>
              <a:t>name</a:t>
            </a:r>
            <a:r>
              <a:rPr sz="2400" b="1" spc="5" dirty="0">
                <a:latin typeface="Arial"/>
                <a:cs typeface="Arial"/>
              </a:rPr>
              <a:t>(</a:t>
            </a:r>
            <a:r>
              <a:rPr sz="2400" b="1" dirty="0">
                <a:latin typeface="Arial"/>
                <a:cs typeface="Arial"/>
              </a:rPr>
              <a:t>“nombrehos</a:t>
            </a:r>
            <a:r>
              <a:rPr sz="2400" b="1" spc="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.net</a:t>
            </a:r>
            <a:r>
              <a:rPr sz="2400" b="1" spc="5" dirty="0">
                <a:latin typeface="Arial"/>
                <a:cs typeface="Arial"/>
              </a:rPr>
              <a:t>”</a:t>
            </a:r>
            <a:r>
              <a:rPr sz="2400" b="1" dirty="0">
                <a:latin typeface="Arial"/>
                <a:cs typeface="Arial"/>
              </a:rPr>
              <a:t>) int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=80;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08300" algn="l"/>
              </a:tabLst>
            </a:pPr>
            <a:r>
              <a:rPr sz="2400" b="1" dirty="0">
                <a:latin typeface="Arial"/>
                <a:cs typeface="Arial"/>
              </a:rPr>
              <a:t>struct so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ka</a:t>
            </a:r>
            <a:r>
              <a:rPr sz="2400" b="1" spc="-10" dirty="0">
                <a:latin typeface="Arial"/>
                <a:cs typeface="Arial"/>
              </a:rPr>
              <a:t>d</a:t>
            </a:r>
            <a:r>
              <a:rPr sz="2400" b="1" dirty="0">
                <a:latin typeface="Arial"/>
                <a:cs typeface="Arial"/>
              </a:rPr>
              <a:t>dr_in	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b="1" dirty="0">
                <a:latin typeface="Arial"/>
                <a:cs typeface="Arial"/>
              </a:rPr>
              <a:t>;</a:t>
            </a:r>
            <a:endParaRPr sz="2400" dirty="0">
              <a:latin typeface="Arial"/>
              <a:cs typeface="Arial"/>
            </a:endParaRPr>
          </a:p>
          <a:p>
            <a:pPr marL="12700" marR="3436620">
              <a:lnSpc>
                <a:spcPct val="241699"/>
              </a:lnSpc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b="1" dirty="0">
                <a:latin typeface="Arial"/>
                <a:cs typeface="Arial"/>
              </a:rPr>
              <a:t>.sin_fami</a:t>
            </a:r>
            <a:r>
              <a:rPr sz="2400" b="1" spc="5" dirty="0">
                <a:latin typeface="Arial"/>
                <a:cs typeface="Arial"/>
              </a:rPr>
              <a:t>l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AF</a:t>
            </a:r>
            <a:r>
              <a:rPr sz="2400" spc="-10" dirty="0">
                <a:latin typeface="Arial"/>
                <a:cs typeface="Arial"/>
              </a:rPr>
              <a:t>_</a:t>
            </a:r>
            <a:r>
              <a:rPr sz="2400" dirty="0">
                <a:latin typeface="Arial"/>
                <a:cs typeface="Arial"/>
              </a:rPr>
              <a:t>INE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; 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b="1" dirty="0">
                <a:latin typeface="Arial"/>
                <a:cs typeface="Arial"/>
              </a:rPr>
              <a:t>.sin_</a:t>
            </a:r>
            <a:r>
              <a:rPr sz="2400" b="1" spc="-10" dirty="0">
                <a:latin typeface="Arial"/>
                <a:cs typeface="Arial"/>
              </a:rPr>
              <a:t>p</a:t>
            </a:r>
            <a:r>
              <a:rPr sz="2400" b="1" dirty="0">
                <a:latin typeface="Arial"/>
                <a:cs typeface="Arial"/>
              </a:rPr>
              <a:t>ort =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htons(pu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rto);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b="1" dirty="0">
                <a:latin typeface="Arial"/>
                <a:cs typeface="Arial"/>
              </a:rPr>
              <a:t>.sin_a</a:t>
            </a:r>
            <a:r>
              <a:rPr sz="2400" b="1" spc="-10" dirty="0">
                <a:latin typeface="Arial"/>
                <a:cs typeface="Arial"/>
              </a:rPr>
              <a:t>d</a:t>
            </a:r>
            <a:r>
              <a:rPr sz="2400" b="1" dirty="0">
                <a:latin typeface="Arial"/>
                <a:cs typeface="Arial"/>
              </a:rPr>
              <a:t>dr = *((struct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in_a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dirty="0">
                <a:latin typeface="Arial"/>
                <a:cs typeface="Arial"/>
              </a:rPr>
              <a:t>dr *) h</a:t>
            </a:r>
            <a:r>
              <a:rPr sz="2400" b="1" spc="-10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stinf</a:t>
            </a:r>
            <a:r>
              <a:rPr sz="2400" b="1" spc="5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-&gt;h_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-10" dirty="0">
                <a:latin typeface="Arial"/>
                <a:cs typeface="Arial"/>
              </a:rPr>
              <a:t>d</a:t>
            </a:r>
            <a:r>
              <a:rPr sz="2400" b="1" dirty="0">
                <a:latin typeface="Arial"/>
                <a:cs typeface="Arial"/>
              </a:rPr>
              <a:t>r);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memset(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&amp;(di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b="1" dirty="0">
                <a:latin typeface="Arial"/>
                <a:cs typeface="Arial"/>
              </a:rPr>
              <a:t>.sin_z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ro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b="1" dirty="0">
                <a:latin typeface="Arial"/>
                <a:cs typeface="Arial"/>
              </a:rPr>
              <a:t>,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‘</a:t>
            </a:r>
            <a:r>
              <a:rPr sz="2400" dirty="0">
                <a:latin typeface="Arial"/>
                <a:cs typeface="Arial"/>
              </a:rPr>
              <a:t>\</a:t>
            </a:r>
            <a:r>
              <a:rPr sz="2400" spc="-5" dirty="0">
                <a:latin typeface="Arial"/>
                <a:cs typeface="Arial"/>
              </a:rPr>
              <a:t>0’</a:t>
            </a:r>
            <a:r>
              <a:rPr sz="2400" b="1" dirty="0">
                <a:latin typeface="Arial"/>
                <a:cs typeface="Arial"/>
              </a:rPr>
              <a:t>,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8);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197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F</a:t>
            </a:r>
            <a:r>
              <a:rPr sz="4000" spc="-15" dirty="0">
                <a:solidFill>
                  <a:schemeClr val="accent1"/>
                </a:solidFill>
              </a:rPr>
              <a:t>u</a:t>
            </a:r>
            <a:r>
              <a:rPr sz="4000" spc="-5" dirty="0">
                <a:solidFill>
                  <a:schemeClr val="accent1"/>
                </a:solidFill>
              </a:rPr>
              <a:t>nciones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956936"/>
            <a:ext cx="6930390" cy="5193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int </a:t>
            </a:r>
            <a:r>
              <a:rPr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soc</a:t>
            </a:r>
            <a:r>
              <a:rPr sz="28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k</a:t>
            </a:r>
            <a:r>
              <a:rPr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et</a:t>
            </a:r>
            <a:r>
              <a:rPr sz="2800" dirty="0">
                <a:latin typeface="Arial"/>
                <a:cs typeface="Arial"/>
              </a:rPr>
              <a:t>(int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main,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 </a:t>
            </a:r>
            <a:r>
              <a:rPr sz="2800" spc="-15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 protoc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l);</a:t>
            </a: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Donde:</a:t>
            </a: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do</a:t>
            </a:r>
            <a:r>
              <a:rPr sz="20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ai</a:t>
            </a:r>
            <a:r>
              <a:rPr sz="20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:</a:t>
            </a:r>
            <a:r>
              <a:rPr sz="2000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dominio 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ión,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</a:t>
            </a:r>
            <a:r>
              <a:rPr sz="2000" spc="-10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mos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</a:p>
          <a:p>
            <a:pPr marR="239395" algn="ctr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AF_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NET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585335" algn="l"/>
                <a:tab pos="4864735" algn="l"/>
              </a:tabLst>
            </a:pPr>
            <a:r>
              <a:rPr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</a:t>
            </a:r>
            <a:r>
              <a:rPr sz="20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po 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icio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OCK_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TRE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	o	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OCK_DGRA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)</a:t>
            </a: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tabLst>
                <a:tab pos="2719070" algn="l"/>
              </a:tabLst>
            </a:pPr>
            <a:r>
              <a:rPr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potoco</a:t>
            </a:r>
            <a:r>
              <a:rPr sz="20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:</a:t>
            </a:r>
            <a:r>
              <a:rPr sz="2000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ijaremos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	0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 lo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determine</a:t>
            </a:r>
          </a:p>
          <a:p>
            <a:pPr marL="2972435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tomátic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mente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jemplo:</a:t>
            </a: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et_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et(PF_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NE</a:t>
            </a:r>
            <a:r>
              <a:rPr sz="2000" spc="-2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SOCK_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TREAM,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198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94612" y="380491"/>
            <a:ext cx="7689850" cy="413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  <a:latin typeface="Arial"/>
                <a:cs typeface="Arial"/>
              </a:rPr>
              <a:t>F</a:t>
            </a:r>
            <a:r>
              <a:rPr sz="3600" spc="-15" dirty="0">
                <a:solidFill>
                  <a:schemeClr val="accent1"/>
                </a:solidFill>
                <a:latin typeface="Arial"/>
                <a:cs typeface="Arial"/>
              </a:rPr>
              <a:t>u</a:t>
            </a:r>
            <a:r>
              <a:rPr sz="3600" spc="-5" dirty="0">
                <a:solidFill>
                  <a:schemeClr val="accent1"/>
                </a:solidFill>
                <a:latin typeface="Arial"/>
                <a:cs typeface="Arial"/>
              </a:rPr>
              <a:t>nciones</a:t>
            </a:r>
            <a:endParaRPr sz="2800" dirty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Re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ó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ó</a:t>
            </a:r>
            <a:r>
              <a:rPr sz="2800" spc="-5" dirty="0">
                <a:latin typeface="Arial"/>
                <a:cs typeface="Arial"/>
              </a:rPr>
              <a:t>n 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el</a:t>
            </a:r>
            <a:r>
              <a:rPr sz="2800" dirty="0">
                <a:latin typeface="Arial"/>
                <a:cs typeface="Arial"/>
              </a:rPr>
              <a:t> c</a:t>
            </a:r>
            <a:r>
              <a:rPr sz="2800" spc="-5" dirty="0">
                <a:latin typeface="Arial"/>
                <a:cs typeface="Arial"/>
              </a:rPr>
              <a:t>li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Ejempl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#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&lt;a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a/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et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0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&gt;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char *ip = in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t_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(cl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en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e.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dirty="0">
                <a:latin typeface="Arial"/>
                <a:cs typeface="Arial"/>
              </a:rPr>
              <a:t>_</a:t>
            </a:r>
            <a:r>
              <a:rPr sz="2800" spc="-5" dirty="0">
                <a:latin typeface="Arial"/>
                <a:cs typeface="Arial"/>
              </a:rPr>
              <a:t>ad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);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199</a:t>
            </a:fld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2872105"/>
            <a:ext cx="582104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19475" algn="l"/>
              </a:tabLst>
            </a:pPr>
            <a:r>
              <a:rPr sz="3600" dirty="0" err="1">
                <a:latin typeface="Arial"/>
                <a:cs typeface="Arial"/>
              </a:rPr>
              <a:t>Introduc</a:t>
            </a:r>
            <a:r>
              <a:rPr sz="3600" spc="5" dirty="0" err="1">
                <a:latin typeface="Arial"/>
                <a:cs typeface="Arial"/>
              </a:rPr>
              <a:t>c</a:t>
            </a:r>
            <a:r>
              <a:rPr sz="3600" dirty="0" err="1">
                <a:latin typeface="Arial"/>
                <a:cs typeface="Arial"/>
              </a:rPr>
              <a:t>ión</a:t>
            </a:r>
            <a:r>
              <a:rPr sz="3600" spc="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al</a:t>
            </a:r>
            <a:r>
              <a:rPr lang="es-MX" sz="3600" dirty="0">
                <a:latin typeface="Arial"/>
                <a:cs typeface="Arial"/>
              </a:rPr>
              <a:t> </a:t>
            </a:r>
            <a:r>
              <a:rPr sz="3600" dirty="0" err="1">
                <a:solidFill>
                  <a:schemeClr val="accent1"/>
                </a:solidFill>
                <a:latin typeface="Arial"/>
                <a:cs typeface="Arial"/>
              </a:rPr>
              <a:t>Lenguaje</a:t>
            </a:r>
            <a:r>
              <a:rPr lang="es-MX" sz="3600" dirty="0">
                <a:solidFill>
                  <a:schemeClr val="accent1"/>
                </a:solidFill>
                <a:latin typeface="Arial"/>
                <a:cs typeface="Arial"/>
              </a:rPr>
              <a:t> C</a:t>
            </a:r>
            <a:endParaRPr sz="3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4" name="3 Marcador de pie de página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</a:t>
            </a:fld>
            <a:endParaRPr lang="es-MX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60" dirty="0"/>
              <a:t>T</a:t>
            </a:r>
            <a:r>
              <a:rPr sz="4000" spc="-5" dirty="0"/>
              <a:t>ipos</a:t>
            </a:r>
            <a:r>
              <a:rPr sz="4000" spc="10" dirty="0"/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dato</a:t>
            </a:r>
            <a:r>
              <a:rPr sz="4000" spc="10" dirty="0">
                <a:solidFill>
                  <a:schemeClr val="accent1"/>
                </a:solidFill>
              </a:rPr>
              <a:t> </a:t>
            </a:r>
            <a:r>
              <a:rPr sz="4000" spc="-5" dirty="0">
                <a:solidFill>
                  <a:schemeClr val="accent1"/>
                </a:solidFill>
              </a:rPr>
              <a:t>n</a:t>
            </a:r>
            <a:r>
              <a:rPr sz="4000" spc="-15" dirty="0">
                <a:solidFill>
                  <a:schemeClr val="accent1"/>
                </a:solidFill>
              </a:rPr>
              <a:t>u</a:t>
            </a:r>
            <a:r>
              <a:rPr sz="4000" spc="-5" dirty="0">
                <a:solidFill>
                  <a:schemeClr val="accent1"/>
                </a:solidFill>
              </a:rPr>
              <a:t>mér</a:t>
            </a:r>
            <a:r>
              <a:rPr sz="4000" dirty="0">
                <a:solidFill>
                  <a:schemeClr val="accent1"/>
                </a:solidFill>
              </a:rPr>
              <a:t>i</a:t>
            </a:r>
            <a:r>
              <a:rPr sz="4000" spc="-5" dirty="0">
                <a:solidFill>
                  <a:schemeClr val="accent1"/>
                </a:solidFill>
              </a:rPr>
              <a:t>co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57768"/>
              </p:ext>
            </p:extLst>
          </p:nvPr>
        </p:nvGraphicFramePr>
        <p:xfrm>
          <a:off x="1541272" y="1478407"/>
          <a:ext cx="7128891" cy="432049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4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192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/>
                        <a:t>E</a:t>
                      </a:r>
                      <a:r>
                        <a:rPr sz="1800" spc="-10" dirty="0"/>
                        <a:t>n</a:t>
                      </a:r>
                      <a:r>
                        <a:rPr sz="1800" spc="-25" dirty="0"/>
                        <a:t>t</a:t>
                      </a:r>
                      <a:r>
                        <a:rPr sz="1800" dirty="0"/>
                        <a:t>e</a:t>
                      </a:r>
                      <a:r>
                        <a:rPr sz="1800" spc="-30" dirty="0"/>
                        <a:t>r</a:t>
                      </a:r>
                      <a:r>
                        <a:rPr sz="1800" dirty="0"/>
                        <a:t>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4883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/>
                        <a:t>No</a:t>
                      </a:r>
                      <a:r>
                        <a:rPr sz="1800" spc="-5" dirty="0"/>
                        <a:t>m</a:t>
                      </a:r>
                      <a:r>
                        <a:rPr sz="1800" dirty="0"/>
                        <a:t>b</a:t>
                      </a:r>
                      <a:r>
                        <a:rPr sz="1800" spc="-30" dirty="0"/>
                        <a:t>r</a:t>
                      </a:r>
                      <a:r>
                        <a:rPr sz="1800" dirty="0"/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10" dirty="0"/>
                        <a:t>R</a:t>
                      </a:r>
                      <a:r>
                        <a:rPr sz="1800" dirty="0"/>
                        <a:t>an</a:t>
                      </a:r>
                      <a:r>
                        <a:rPr sz="1800" spc="-10" dirty="0"/>
                        <a:t>g</a:t>
                      </a:r>
                      <a:r>
                        <a:rPr sz="1800" dirty="0"/>
                        <a:t>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140" dirty="0"/>
                        <a:t>T</a:t>
                      </a:r>
                      <a:r>
                        <a:rPr sz="1800" dirty="0"/>
                        <a:t>amaño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05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800" dirty="0"/>
                        <a:t>I</a:t>
                      </a:r>
                      <a:r>
                        <a:rPr sz="1800" spc="-10" dirty="0"/>
                        <a:t>n</a:t>
                      </a:r>
                      <a:r>
                        <a:rPr sz="1800" dirty="0"/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/>
                        <a:t>-2</a:t>
                      </a:r>
                      <a:r>
                        <a:rPr sz="1800" spc="-10" dirty="0"/>
                        <a:t>,</a:t>
                      </a:r>
                      <a:r>
                        <a:rPr sz="1800" dirty="0"/>
                        <a:t>147</a:t>
                      </a:r>
                      <a:r>
                        <a:rPr sz="1800" spc="-10" dirty="0"/>
                        <a:t>,</a:t>
                      </a:r>
                      <a:r>
                        <a:rPr sz="1800" dirty="0"/>
                        <a:t>483</a:t>
                      </a:r>
                      <a:r>
                        <a:rPr sz="1800" spc="-10" dirty="0"/>
                        <a:t>,</a:t>
                      </a:r>
                      <a:r>
                        <a:rPr sz="1800" dirty="0"/>
                        <a:t>648 </a:t>
                      </a:r>
                      <a:r>
                        <a:rPr sz="1800" spc="25" dirty="0"/>
                        <a:t> </a:t>
                      </a:r>
                      <a:r>
                        <a:rPr sz="1800" dirty="0"/>
                        <a:t>a </a:t>
                      </a:r>
                      <a:r>
                        <a:rPr sz="1800" spc="10" dirty="0"/>
                        <a:t> </a:t>
                      </a:r>
                      <a:r>
                        <a:rPr sz="1800" dirty="0"/>
                        <a:t>2</a:t>
                      </a:r>
                      <a:r>
                        <a:rPr sz="1800" spc="-10" dirty="0"/>
                        <a:t>,</a:t>
                      </a:r>
                      <a:r>
                        <a:rPr sz="1800" dirty="0"/>
                        <a:t>147</a:t>
                      </a:r>
                      <a:r>
                        <a:rPr sz="1800" spc="-10" dirty="0"/>
                        <a:t>,</a:t>
                      </a:r>
                      <a:r>
                        <a:rPr sz="1800" dirty="0"/>
                        <a:t>483</a:t>
                      </a:r>
                      <a:r>
                        <a:rPr sz="1800" spc="-10" dirty="0"/>
                        <a:t>,</a:t>
                      </a:r>
                      <a:r>
                        <a:rPr sz="1800" dirty="0"/>
                        <a:t>647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800" dirty="0"/>
                        <a:t>4 </a:t>
                      </a:r>
                      <a:r>
                        <a:rPr sz="1800" spc="-10" dirty="0"/>
                        <a:t>b</a:t>
                      </a:r>
                      <a:r>
                        <a:rPr sz="1800" spc="10" dirty="0"/>
                        <a:t>y</a:t>
                      </a:r>
                      <a:r>
                        <a:rPr sz="1800" spc="-30" dirty="0"/>
                        <a:t>t</a:t>
                      </a:r>
                      <a:r>
                        <a:rPr sz="1800" dirty="0"/>
                        <a:t>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08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" dirty="0"/>
                        <a:t>un</a:t>
                      </a:r>
                      <a:r>
                        <a:rPr sz="1800" spc="5" dirty="0"/>
                        <a:t>s</a:t>
                      </a:r>
                      <a:r>
                        <a:rPr sz="1800" spc="-10" dirty="0"/>
                        <a:t>i</a:t>
                      </a:r>
                      <a:r>
                        <a:rPr sz="1800" dirty="0"/>
                        <a:t>gn</a:t>
                      </a:r>
                      <a:r>
                        <a:rPr sz="1800" spc="5" dirty="0"/>
                        <a:t>e</a:t>
                      </a:r>
                      <a:r>
                        <a:rPr sz="1800" dirty="0"/>
                        <a:t>d</a:t>
                      </a:r>
                      <a:r>
                        <a:rPr sz="1800" spc="15" dirty="0"/>
                        <a:t> </a:t>
                      </a:r>
                      <a:r>
                        <a:rPr sz="1800" spc="-10" dirty="0"/>
                        <a:t>i</a:t>
                      </a:r>
                      <a:r>
                        <a:rPr sz="1800" spc="-15" dirty="0"/>
                        <a:t>n</a:t>
                      </a:r>
                      <a:r>
                        <a:rPr sz="1800" dirty="0"/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/>
                        <a:t>0 </a:t>
                      </a:r>
                      <a:r>
                        <a:rPr sz="1800" spc="10" dirty="0"/>
                        <a:t> </a:t>
                      </a:r>
                      <a:r>
                        <a:rPr sz="1800" dirty="0"/>
                        <a:t>a  </a:t>
                      </a:r>
                      <a:r>
                        <a:rPr sz="1800" spc="-5" dirty="0"/>
                        <a:t>4294967295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/>
                        <a:t>4 </a:t>
                      </a:r>
                      <a:r>
                        <a:rPr sz="1800" spc="-15" dirty="0"/>
                        <a:t>b</a:t>
                      </a:r>
                      <a:r>
                        <a:rPr sz="1800" spc="5" dirty="0"/>
                        <a:t>y</a:t>
                      </a:r>
                      <a:r>
                        <a:rPr sz="1800" spc="-30" dirty="0"/>
                        <a:t>t</a:t>
                      </a:r>
                      <a:r>
                        <a:rPr sz="1800" dirty="0"/>
                        <a:t>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04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 dirty="0"/>
                        <a:t>s</a:t>
                      </a:r>
                      <a:r>
                        <a:rPr sz="1800" dirty="0"/>
                        <a:t>h</a:t>
                      </a:r>
                      <a:r>
                        <a:rPr sz="1800" spc="-5" dirty="0"/>
                        <a:t>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dirty="0"/>
                        <a:t>-32768 </a:t>
                      </a:r>
                      <a:r>
                        <a:rPr sz="1800" spc="10" dirty="0"/>
                        <a:t> </a:t>
                      </a:r>
                      <a:r>
                        <a:rPr sz="1800" dirty="0"/>
                        <a:t>a </a:t>
                      </a:r>
                      <a:r>
                        <a:rPr sz="1800" spc="-5" dirty="0"/>
                        <a:t>32767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dirty="0"/>
                        <a:t>2 </a:t>
                      </a:r>
                      <a:r>
                        <a:rPr sz="1800" spc="-10" dirty="0"/>
                        <a:t>b</a:t>
                      </a:r>
                      <a:r>
                        <a:rPr sz="1800" spc="10" dirty="0"/>
                        <a:t>y</a:t>
                      </a:r>
                      <a:r>
                        <a:rPr sz="1800" spc="-30" dirty="0"/>
                        <a:t>t</a:t>
                      </a:r>
                      <a:r>
                        <a:rPr sz="1800" dirty="0"/>
                        <a:t>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19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" dirty="0"/>
                        <a:t>u</a:t>
                      </a:r>
                      <a:r>
                        <a:rPr sz="1800" dirty="0"/>
                        <a:t>n</a:t>
                      </a:r>
                      <a:r>
                        <a:rPr sz="1800" spc="-5" dirty="0"/>
                        <a:t>sign</a:t>
                      </a:r>
                      <a:r>
                        <a:rPr sz="1800" spc="5" dirty="0"/>
                        <a:t>e</a:t>
                      </a:r>
                      <a:r>
                        <a:rPr sz="1800" dirty="0"/>
                        <a:t>d</a:t>
                      </a:r>
                      <a:r>
                        <a:rPr sz="1800" spc="15" dirty="0"/>
                        <a:t> </a:t>
                      </a:r>
                      <a:r>
                        <a:rPr sz="1800" spc="-5" dirty="0"/>
                        <a:t>s</a:t>
                      </a:r>
                      <a:r>
                        <a:rPr sz="1800" dirty="0"/>
                        <a:t>h</a:t>
                      </a:r>
                      <a:r>
                        <a:rPr sz="1800" spc="-5" dirty="0"/>
                        <a:t>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/>
                        <a:t>0 </a:t>
                      </a:r>
                      <a:r>
                        <a:rPr sz="1800" spc="10" dirty="0"/>
                        <a:t> </a:t>
                      </a:r>
                      <a:r>
                        <a:rPr sz="1800" dirty="0"/>
                        <a:t>a </a:t>
                      </a:r>
                      <a:r>
                        <a:rPr sz="1800" spc="10" dirty="0"/>
                        <a:t> </a:t>
                      </a:r>
                      <a:r>
                        <a:rPr sz="1800" dirty="0"/>
                        <a:t>65</a:t>
                      </a:r>
                      <a:r>
                        <a:rPr sz="1800" spc="-10" dirty="0"/>
                        <a:t>,</a:t>
                      </a:r>
                      <a:r>
                        <a:rPr sz="1800" dirty="0"/>
                        <a:t>535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/>
                        <a:t>2 </a:t>
                      </a:r>
                      <a:r>
                        <a:rPr sz="1800" spc="-10" dirty="0"/>
                        <a:t>b</a:t>
                      </a:r>
                      <a:r>
                        <a:rPr sz="1800" spc="10" dirty="0"/>
                        <a:t>y</a:t>
                      </a:r>
                      <a:r>
                        <a:rPr sz="1800" spc="-30" dirty="0"/>
                        <a:t>t</a:t>
                      </a:r>
                      <a:r>
                        <a:rPr sz="1800" dirty="0"/>
                        <a:t>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1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"/>
                        </a:spcBef>
                      </a:pPr>
                      <a:endParaRPr sz="2350"/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/>
                        <a:t>long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/>
                        <a:t>-9</a:t>
                      </a:r>
                      <a:r>
                        <a:rPr sz="1800" spc="-10" dirty="0"/>
                        <a:t>,</a:t>
                      </a:r>
                      <a:r>
                        <a:rPr sz="1800" dirty="0"/>
                        <a:t>223</a:t>
                      </a:r>
                      <a:r>
                        <a:rPr sz="1800" spc="-10" dirty="0"/>
                        <a:t>,</a:t>
                      </a:r>
                      <a:r>
                        <a:rPr sz="1800" dirty="0"/>
                        <a:t>372</a:t>
                      </a:r>
                      <a:r>
                        <a:rPr sz="1800" spc="-10" dirty="0"/>
                        <a:t>,</a:t>
                      </a:r>
                      <a:r>
                        <a:rPr sz="1800" dirty="0"/>
                        <a:t>036</a:t>
                      </a:r>
                      <a:r>
                        <a:rPr sz="1800" spc="-10" dirty="0"/>
                        <a:t>,</a:t>
                      </a:r>
                      <a:r>
                        <a:rPr sz="1800" dirty="0"/>
                        <a:t>854</a:t>
                      </a:r>
                      <a:r>
                        <a:rPr sz="1800" spc="-10" dirty="0"/>
                        <a:t>,</a:t>
                      </a:r>
                      <a:r>
                        <a:rPr sz="1800" dirty="0"/>
                        <a:t>775</a:t>
                      </a:r>
                      <a:r>
                        <a:rPr sz="1800" spc="-10" dirty="0"/>
                        <a:t>,</a:t>
                      </a:r>
                      <a:r>
                        <a:rPr sz="1800" dirty="0"/>
                        <a:t>808</a:t>
                      </a:r>
                      <a:r>
                        <a:rPr sz="1800" spc="45" dirty="0"/>
                        <a:t> </a:t>
                      </a:r>
                      <a:r>
                        <a:rPr sz="1800" dirty="0"/>
                        <a:t>a</a:t>
                      </a:r>
                      <a:endParaRPr sz="1800"/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/>
                        <a:t>9</a:t>
                      </a:r>
                      <a:r>
                        <a:rPr sz="1800" spc="-10" dirty="0"/>
                        <a:t>,</a:t>
                      </a:r>
                      <a:r>
                        <a:rPr sz="1800" dirty="0"/>
                        <a:t>223</a:t>
                      </a:r>
                      <a:r>
                        <a:rPr sz="1800" spc="-10" dirty="0"/>
                        <a:t>,</a:t>
                      </a:r>
                      <a:r>
                        <a:rPr sz="1800" dirty="0"/>
                        <a:t>372</a:t>
                      </a:r>
                      <a:r>
                        <a:rPr sz="1800" spc="-10" dirty="0"/>
                        <a:t>,</a:t>
                      </a:r>
                      <a:r>
                        <a:rPr sz="1800" dirty="0"/>
                        <a:t>036</a:t>
                      </a:r>
                      <a:r>
                        <a:rPr sz="1800" spc="-10" dirty="0"/>
                        <a:t>,</a:t>
                      </a:r>
                      <a:r>
                        <a:rPr sz="1800" dirty="0"/>
                        <a:t>854</a:t>
                      </a:r>
                      <a:r>
                        <a:rPr sz="1800" spc="-10" dirty="0"/>
                        <a:t>,</a:t>
                      </a:r>
                      <a:r>
                        <a:rPr sz="1800" dirty="0"/>
                        <a:t>775</a:t>
                      </a:r>
                      <a:r>
                        <a:rPr sz="1800" spc="-10" dirty="0"/>
                        <a:t>,</a:t>
                      </a:r>
                      <a:r>
                        <a:rPr sz="1800" dirty="0"/>
                        <a:t>807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"/>
                        </a:spcBef>
                      </a:pPr>
                      <a:endParaRPr sz="2350"/>
                    </a:p>
                    <a:p>
                      <a:pPr marL="334645">
                        <a:lnSpc>
                          <a:spcPct val="100000"/>
                        </a:lnSpc>
                      </a:pPr>
                      <a:r>
                        <a:rPr sz="1800" dirty="0"/>
                        <a:t>8 </a:t>
                      </a:r>
                      <a:r>
                        <a:rPr sz="1800" spc="-10" dirty="0"/>
                        <a:t>b</a:t>
                      </a:r>
                      <a:r>
                        <a:rPr sz="1800" spc="10" dirty="0"/>
                        <a:t>y</a:t>
                      </a:r>
                      <a:r>
                        <a:rPr sz="1800" spc="-30" dirty="0"/>
                        <a:t>t</a:t>
                      </a:r>
                      <a:r>
                        <a:rPr sz="1800" dirty="0"/>
                        <a:t>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44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" dirty="0"/>
                        <a:t>un</a:t>
                      </a:r>
                      <a:r>
                        <a:rPr sz="1800" spc="5" dirty="0"/>
                        <a:t>s</a:t>
                      </a:r>
                      <a:r>
                        <a:rPr sz="1800" spc="-10" dirty="0"/>
                        <a:t>i</a:t>
                      </a:r>
                      <a:r>
                        <a:rPr sz="1800" dirty="0"/>
                        <a:t>gn</a:t>
                      </a:r>
                      <a:r>
                        <a:rPr sz="1800" spc="5" dirty="0"/>
                        <a:t>e</a:t>
                      </a:r>
                      <a:r>
                        <a:rPr sz="1800" dirty="0"/>
                        <a:t>d</a:t>
                      </a:r>
                      <a:r>
                        <a:rPr sz="1800" spc="15" dirty="0"/>
                        <a:t> </a:t>
                      </a:r>
                      <a:r>
                        <a:rPr sz="1800" spc="-10" dirty="0"/>
                        <a:t>l</a:t>
                      </a:r>
                      <a:r>
                        <a:rPr sz="1800" spc="-5" dirty="0"/>
                        <a:t>ong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/>
                        <a:t>0 </a:t>
                      </a:r>
                      <a:r>
                        <a:rPr sz="1800" spc="10" dirty="0"/>
                        <a:t> </a:t>
                      </a:r>
                      <a:r>
                        <a:rPr sz="1800" dirty="0"/>
                        <a:t>a</a:t>
                      </a:r>
                      <a:r>
                        <a:rPr sz="1800" spc="-5" dirty="0"/>
                        <a:t> </a:t>
                      </a:r>
                      <a:r>
                        <a:rPr sz="1800" dirty="0"/>
                        <a:t>18</a:t>
                      </a:r>
                      <a:r>
                        <a:rPr sz="1800" spc="-10" dirty="0"/>
                        <a:t>,</a:t>
                      </a:r>
                      <a:r>
                        <a:rPr sz="1800" dirty="0"/>
                        <a:t>44</a:t>
                      </a:r>
                      <a:r>
                        <a:rPr sz="1800" spc="-10" dirty="0"/>
                        <a:t>6,</a:t>
                      </a:r>
                      <a:r>
                        <a:rPr sz="1800" dirty="0"/>
                        <a:t>74</a:t>
                      </a:r>
                      <a:r>
                        <a:rPr sz="1800" spc="-10" dirty="0"/>
                        <a:t>4,</a:t>
                      </a:r>
                      <a:r>
                        <a:rPr sz="1800" dirty="0"/>
                        <a:t>07</a:t>
                      </a:r>
                      <a:r>
                        <a:rPr sz="1800" spc="-10" dirty="0"/>
                        <a:t>3,</a:t>
                      </a:r>
                      <a:r>
                        <a:rPr sz="1800" dirty="0"/>
                        <a:t>70</a:t>
                      </a:r>
                      <a:r>
                        <a:rPr sz="1800" spc="-10" dirty="0"/>
                        <a:t>9,</a:t>
                      </a:r>
                      <a:r>
                        <a:rPr sz="1800" dirty="0"/>
                        <a:t>55</a:t>
                      </a:r>
                      <a:r>
                        <a:rPr sz="1800" spc="-10" dirty="0"/>
                        <a:t>1,</a:t>
                      </a:r>
                      <a:r>
                        <a:rPr sz="1800" dirty="0"/>
                        <a:t>616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/>
                        <a:t>8 </a:t>
                      </a:r>
                      <a:r>
                        <a:rPr sz="1800" spc="-15" dirty="0"/>
                        <a:t>b</a:t>
                      </a:r>
                      <a:r>
                        <a:rPr sz="1800" spc="5" dirty="0"/>
                        <a:t>y</a:t>
                      </a:r>
                      <a:r>
                        <a:rPr sz="1800" spc="-30" dirty="0"/>
                        <a:t>t</a:t>
                      </a:r>
                      <a:r>
                        <a:rPr sz="1800" dirty="0"/>
                        <a:t>es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20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Ser</a:t>
            </a:r>
            <a:r>
              <a:rPr sz="4000" dirty="0">
                <a:solidFill>
                  <a:schemeClr val="accent1"/>
                </a:solidFill>
              </a:rPr>
              <a:t>v</a:t>
            </a:r>
            <a:r>
              <a:rPr sz="4000" spc="-5" dirty="0">
                <a:solidFill>
                  <a:schemeClr val="accent1"/>
                </a:solidFill>
              </a:rPr>
              <a:t>idores</a:t>
            </a:r>
            <a:r>
              <a:rPr sz="4000" spc="25" dirty="0">
                <a:solidFill>
                  <a:schemeClr val="accent1"/>
                </a:solidFill>
              </a:rPr>
              <a:t> </a:t>
            </a:r>
            <a:r>
              <a:rPr sz="4000" spc="-5" dirty="0">
                <a:solidFill>
                  <a:schemeClr val="accent1"/>
                </a:solidFill>
              </a:rPr>
              <a:t>It</a:t>
            </a:r>
            <a:r>
              <a:rPr sz="4000" spc="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r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ti</a:t>
            </a:r>
            <a:r>
              <a:rPr sz="4000" spc="0" dirty="0">
                <a:solidFill>
                  <a:schemeClr val="accent1"/>
                </a:solidFill>
              </a:rPr>
              <a:t>v</a:t>
            </a:r>
            <a:r>
              <a:rPr sz="4000" spc="-5" dirty="0">
                <a:solidFill>
                  <a:schemeClr val="accent1"/>
                </a:solidFill>
              </a:rPr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12417"/>
            <a:ext cx="7649209" cy="4884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 marR="1457960" algn="just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Qué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pas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cuand</a:t>
            </a:r>
            <a:r>
              <a:rPr sz="2400" dirty="0">
                <a:latin typeface="Arial"/>
                <a:cs typeface="Arial"/>
              </a:rPr>
              <a:t>o varios clientes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atan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 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</a:t>
            </a:r>
            <a:r>
              <a:rPr sz="24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ectarse</a:t>
            </a:r>
            <a:r>
              <a:rPr sz="24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mismo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empo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servidor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54965" indent="-342265">
              <a:lnSpc>
                <a:spcPts val="2245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Una forma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ir atend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éndolos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 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uno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 un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o: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como</a:t>
            </a:r>
            <a:endParaRPr sz="2200" dirty="0">
              <a:latin typeface="Arial"/>
              <a:cs typeface="Arial"/>
            </a:endParaRPr>
          </a:p>
          <a:p>
            <a:pPr marL="354965">
              <a:lnSpc>
                <a:spcPts val="2105"/>
              </a:lnSpc>
            </a:pPr>
            <a:r>
              <a:rPr sz="2200" spc="-5" dirty="0">
                <a:latin typeface="Arial"/>
                <a:cs typeface="Arial"/>
              </a:rPr>
              <a:t>en el pr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grama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en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 ped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dos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hivos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ts val="2140"/>
              </a:lnSpc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epta</a:t>
            </a:r>
            <a:r>
              <a:rPr sz="20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nexión</a:t>
            </a:r>
          </a:p>
          <a:p>
            <a:pPr marL="756285" lvl="1" indent="-287020">
              <a:lnSpc>
                <a:spcPts val="2160"/>
              </a:lnSpc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lee</a:t>
            </a:r>
            <a:r>
              <a:rPr sz="2000" dirty="0">
                <a:latin typeface="Arial"/>
                <a:cs typeface="Arial"/>
              </a:rPr>
              <a:t> la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petición</a:t>
            </a:r>
          </a:p>
          <a:p>
            <a:pPr marL="756285" marR="704850" lvl="1" indent="-287020">
              <a:lnSpc>
                <a:spcPct val="80000"/>
              </a:lnSpc>
              <a:spcBef>
                <a:spcPts val="360"/>
              </a:spcBef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lee</a:t>
            </a:r>
            <a:r>
              <a:rPr sz="2000" dirty="0">
                <a:latin typeface="Arial"/>
                <a:cs typeface="Arial"/>
              </a:rPr>
              <a:t> de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</a:t>
            </a:r>
            <a:r>
              <a:rPr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ar</a:t>
            </a:r>
            <a:r>
              <a:rPr sz="20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hivo</a:t>
            </a:r>
            <a:r>
              <a:rPr sz="20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ibe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so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 en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ontrar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ar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hivo</a:t>
            </a:r>
          </a:p>
          <a:p>
            <a:pPr lvl="1">
              <a:lnSpc>
                <a:spcPct val="100000"/>
              </a:lnSpc>
              <a:spcBef>
                <a:spcPts val="14"/>
              </a:spcBef>
              <a:buFont typeface="Arial"/>
              <a:buChar char="–"/>
            </a:pPr>
            <a:endParaRPr sz="16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te tipo de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ervid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res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s llama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rvidor</a:t>
            </a:r>
            <a:r>
              <a:rPr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it</a:t>
            </a:r>
            <a:r>
              <a:rPr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rat</a:t>
            </a:r>
            <a:r>
              <a:rPr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vos</a:t>
            </a:r>
            <a:endParaRPr sz="22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75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El problema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que 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do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iente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perar</a:t>
            </a:r>
            <a:r>
              <a:rPr sz="22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su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turno</a:t>
            </a:r>
            <a:r>
              <a:rPr sz="2200" spc="-5" dirty="0">
                <a:latin typeface="Arial"/>
                <a:cs typeface="Arial"/>
              </a:rPr>
              <a:t> para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atend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do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Si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los pide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hivo muy grande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los demás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en que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es</a:t>
            </a:r>
            <a:r>
              <a:rPr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</a:t>
            </a:r>
            <a:r>
              <a:rPr sz="22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erar</a:t>
            </a:r>
            <a:r>
              <a:rPr sz="22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ayor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parte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 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a </a:t>
            </a:r>
            <a:r>
              <a:rPr sz="22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pera</a:t>
            </a:r>
            <a:r>
              <a:rPr sz="2200" spc="-5" dirty="0">
                <a:latin typeface="Arial"/>
                <a:cs typeface="Arial"/>
              </a:rPr>
              <a:t> es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ido 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op</a:t>
            </a:r>
            <a:r>
              <a:rPr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ra</a:t>
            </a:r>
            <a:r>
              <a:rPr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iones</a:t>
            </a:r>
            <a:r>
              <a:rPr sz="22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IO,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hay cap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dad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 CPU </a:t>
            </a:r>
            <a:r>
              <a:rPr sz="22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ociosa</a:t>
            </a:r>
            <a:r>
              <a:rPr sz="22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!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200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Ser</a:t>
            </a:r>
            <a:r>
              <a:rPr sz="4000" dirty="0">
                <a:solidFill>
                  <a:schemeClr val="accent1"/>
                </a:solidFill>
              </a:rPr>
              <a:t>v</a:t>
            </a:r>
            <a:r>
              <a:rPr sz="4000" spc="-5" dirty="0">
                <a:solidFill>
                  <a:schemeClr val="accent1"/>
                </a:solidFill>
              </a:rPr>
              <a:t>idores</a:t>
            </a:r>
            <a:r>
              <a:rPr sz="4000" spc="15" dirty="0">
                <a:solidFill>
                  <a:schemeClr val="accent1"/>
                </a:solidFill>
              </a:rPr>
              <a:t> </a:t>
            </a:r>
            <a:r>
              <a:rPr sz="4000" spc="-5" dirty="0">
                <a:solidFill>
                  <a:schemeClr val="accent1"/>
                </a:solidFill>
              </a:rPr>
              <a:t>It</a:t>
            </a:r>
            <a:r>
              <a:rPr sz="4000" spc="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r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ti</a:t>
            </a:r>
            <a:r>
              <a:rPr sz="4000" spc="0" dirty="0">
                <a:solidFill>
                  <a:schemeClr val="accent1"/>
                </a:solidFill>
              </a:rPr>
              <a:t>v</a:t>
            </a:r>
            <a:r>
              <a:rPr sz="4000" spc="-5" dirty="0">
                <a:solidFill>
                  <a:schemeClr val="accent1"/>
                </a:solidFill>
              </a:rPr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2524" y="1373759"/>
            <a:ext cx="7141209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rvidor </a:t>
            </a:r>
            <a:r>
              <a:rPr sz="24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secuenc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l</a:t>
            </a:r>
            <a:r>
              <a:rPr sz="24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(iterativo)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ate</a:t>
            </a:r>
            <a:r>
              <a:rPr sz="2400" spc="-1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</a:t>
            </a:r>
            <a:r>
              <a:rPr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die</a:t>
            </a:r>
            <a:r>
              <a:rPr sz="2400" spc="-1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</a:t>
            </a:r>
            <a:r>
              <a:rPr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do</a:t>
            </a:r>
            <a:r>
              <a:rPr sz="24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lang="es-MX" sz="240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más</a:t>
            </a:r>
            <a:r>
              <a:rPr sz="2400" dirty="0">
                <a:latin typeface="Arial"/>
                <a:cs typeface="Arial"/>
              </a:rPr>
              <a:t> de 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cliente</a:t>
            </a:r>
          </a:p>
        </p:txBody>
      </p:sp>
      <p:sp>
        <p:nvSpPr>
          <p:cNvPr id="4" name="object 4"/>
          <p:cNvSpPr/>
          <p:nvPr/>
        </p:nvSpPr>
        <p:spPr>
          <a:xfrm>
            <a:off x="1403603" y="4613528"/>
            <a:ext cx="1571625" cy="73025"/>
          </a:xfrm>
          <a:custGeom>
            <a:avLst/>
            <a:gdLst/>
            <a:ahLst/>
            <a:cxnLst/>
            <a:rect l="l" t="t" r="r" b="b"/>
            <a:pathLst>
              <a:path w="1571625" h="73025">
                <a:moveTo>
                  <a:pt x="1498473" y="0"/>
                </a:moveTo>
                <a:lnTo>
                  <a:pt x="72771" y="0"/>
                </a:lnTo>
                <a:lnTo>
                  <a:pt x="0" y="72771"/>
                </a:lnTo>
                <a:lnTo>
                  <a:pt x="1571244" y="72771"/>
                </a:lnTo>
                <a:lnTo>
                  <a:pt x="149847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603" y="4104132"/>
            <a:ext cx="73025" cy="582295"/>
          </a:xfrm>
          <a:custGeom>
            <a:avLst/>
            <a:gdLst/>
            <a:ahLst/>
            <a:cxnLst/>
            <a:rect l="l" t="t" r="r" b="b"/>
            <a:pathLst>
              <a:path w="73025" h="582295">
                <a:moveTo>
                  <a:pt x="0" y="0"/>
                </a:moveTo>
                <a:lnTo>
                  <a:pt x="0" y="582168"/>
                </a:lnTo>
                <a:lnTo>
                  <a:pt x="72771" y="509397"/>
                </a:lnTo>
                <a:lnTo>
                  <a:pt x="72771" y="727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2076" y="4104132"/>
            <a:ext cx="73025" cy="582295"/>
          </a:xfrm>
          <a:custGeom>
            <a:avLst/>
            <a:gdLst/>
            <a:ahLst/>
            <a:cxnLst/>
            <a:rect l="l" t="t" r="r" b="b"/>
            <a:pathLst>
              <a:path w="73025" h="582295">
                <a:moveTo>
                  <a:pt x="72771" y="0"/>
                </a:moveTo>
                <a:lnTo>
                  <a:pt x="0" y="72771"/>
                </a:lnTo>
                <a:lnTo>
                  <a:pt x="0" y="509397"/>
                </a:lnTo>
                <a:lnTo>
                  <a:pt x="72771" y="582168"/>
                </a:lnTo>
                <a:lnTo>
                  <a:pt x="7277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3603" y="4104132"/>
            <a:ext cx="1571625" cy="582295"/>
          </a:xfrm>
          <a:custGeom>
            <a:avLst/>
            <a:gdLst/>
            <a:ahLst/>
            <a:cxnLst/>
            <a:rect l="l" t="t" r="r" b="b"/>
            <a:pathLst>
              <a:path w="1571625" h="582295">
                <a:moveTo>
                  <a:pt x="0" y="0"/>
                </a:moveTo>
                <a:lnTo>
                  <a:pt x="1571244" y="0"/>
                </a:lnTo>
                <a:lnTo>
                  <a:pt x="1571244" y="582168"/>
                </a:lnTo>
                <a:lnTo>
                  <a:pt x="0" y="58216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3603" y="41041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0"/>
                </a:moveTo>
                <a:lnTo>
                  <a:pt x="72771" y="7277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3603" y="46135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771"/>
                </a:moveTo>
                <a:lnTo>
                  <a:pt x="7277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2076" y="41041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771" y="0"/>
                </a:moveTo>
                <a:lnTo>
                  <a:pt x="0" y="7277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2076" y="46135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771" y="72771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76375" y="4176903"/>
            <a:ext cx="1426210" cy="4368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2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73958" y="4163314"/>
            <a:ext cx="360045" cy="533400"/>
          </a:xfrm>
          <a:custGeom>
            <a:avLst/>
            <a:gdLst/>
            <a:ahLst/>
            <a:cxnLst/>
            <a:rect l="l" t="t" r="r" b="b"/>
            <a:pathLst>
              <a:path w="360045" h="533400">
                <a:moveTo>
                  <a:pt x="360044" y="0"/>
                </a:moveTo>
                <a:lnTo>
                  <a:pt x="358140" y="533019"/>
                </a:lnTo>
                <a:lnTo>
                  <a:pt x="0" y="425196"/>
                </a:lnTo>
                <a:lnTo>
                  <a:pt x="1143" y="105410"/>
                </a:lnTo>
                <a:lnTo>
                  <a:pt x="3600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87183" y="4747133"/>
            <a:ext cx="1428115" cy="58419"/>
          </a:xfrm>
          <a:custGeom>
            <a:avLst/>
            <a:gdLst/>
            <a:ahLst/>
            <a:cxnLst/>
            <a:rect l="l" t="t" r="r" b="b"/>
            <a:pathLst>
              <a:path w="1428115" h="58420">
                <a:moveTo>
                  <a:pt x="1369949" y="0"/>
                </a:moveTo>
                <a:lnTo>
                  <a:pt x="58039" y="0"/>
                </a:lnTo>
                <a:lnTo>
                  <a:pt x="0" y="58039"/>
                </a:lnTo>
                <a:lnTo>
                  <a:pt x="1427988" y="58039"/>
                </a:lnTo>
                <a:lnTo>
                  <a:pt x="136994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87183" y="4340352"/>
            <a:ext cx="58419" cy="464820"/>
          </a:xfrm>
          <a:custGeom>
            <a:avLst/>
            <a:gdLst/>
            <a:ahLst/>
            <a:cxnLst/>
            <a:rect l="l" t="t" r="r" b="b"/>
            <a:pathLst>
              <a:path w="58420" h="464820">
                <a:moveTo>
                  <a:pt x="0" y="0"/>
                </a:moveTo>
                <a:lnTo>
                  <a:pt x="0" y="464820"/>
                </a:lnTo>
                <a:lnTo>
                  <a:pt x="58039" y="406781"/>
                </a:lnTo>
                <a:lnTo>
                  <a:pt x="58039" y="580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57132" y="4340352"/>
            <a:ext cx="58419" cy="464820"/>
          </a:xfrm>
          <a:custGeom>
            <a:avLst/>
            <a:gdLst/>
            <a:ahLst/>
            <a:cxnLst/>
            <a:rect l="l" t="t" r="r" b="b"/>
            <a:pathLst>
              <a:path w="58420" h="464820">
                <a:moveTo>
                  <a:pt x="58039" y="0"/>
                </a:moveTo>
                <a:lnTo>
                  <a:pt x="0" y="58039"/>
                </a:lnTo>
                <a:lnTo>
                  <a:pt x="0" y="406781"/>
                </a:lnTo>
                <a:lnTo>
                  <a:pt x="58039" y="464820"/>
                </a:lnTo>
                <a:lnTo>
                  <a:pt x="58039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87183" y="4340352"/>
            <a:ext cx="1428115" cy="464820"/>
          </a:xfrm>
          <a:custGeom>
            <a:avLst/>
            <a:gdLst/>
            <a:ahLst/>
            <a:cxnLst/>
            <a:rect l="l" t="t" r="r" b="b"/>
            <a:pathLst>
              <a:path w="1428115" h="464820">
                <a:moveTo>
                  <a:pt x="0" y="0"/>
                </a:moveTo>
                <a:lnTo>
                  <a:pt x="1427988" y="0"/>
                </a:lnTo>
                <a:lnTo>
                  <a:pt x="1427988" y="464820"/>
                </a:lnTo>
                <a:lnTo>
                  <a:pt x="0" y="46482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87183" y="434035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0" y="0"/>
                </a:moveTo>
                <a:lnTo>
                  <a:pt x="58039" y="580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87183" y="474713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0" y="58039"/>
                </a:moveTo>
                <a:lnTo>
                  <a:pt x="5803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7132" y="434035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8039" y="0"/>
                </a:moveTo>
                <a:lnTo>
                  <a:pt x="0" y="580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57132" y="474713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8039" y="58039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245222" y="4398390"/>
            <a:ext cx="1311910" cy="3492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15"/>
              </a:spcBef>
            </a:pPr>
            <a:r>
              <a:rPr sz="2000" spc="-5" dirty="0">
                <a:latin typeface="Calibri"/>
                <a:cs typeface="Calibri"/>
              </a:rPr>
              <a:t>Cl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25233" y="4284979"/>
            <a:ext cx="365125" cy="534670"/>
          </a:xfrm>
          <a:custGeom>
            <a:avLst/>
            <a:gdLst/>
            <a:ahLst/>
            <a:cxnLst/>
            <a:rect l="l" t="t" r="r" b="b"/>
            <a:pathLst>
              <a:path w="365125" h="534670">
                <a:moveTo>
                  <a:pt x="10287" y="534162"/>
                </a:moveTo>
                <a:lnTo>
                  <a:pt x="0" y="0"/>
                </a:lnTo>
                <a:lnTo>
                  <a:pt x="359029" y="99949"/>
                </a:lnTo>
                <a:lnTo>
                  <a:pt x="365125" y="420497"/>
                </a:lnTo>
                <a:lnTo>
                  <a:pt x="10287" y="5341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58811" y="5696711"/>
            <a:ext cx="1428115" cy="58419"/>
          </a:xfrm>
          <a:custGeom>
            <a:avLst/>
            <a:gdLst/>
            <a:ahLst/>
            <a:cxnLst/>
            <a:rect l="l" t="t" r="r" b="b"/>
            <a:pathLst>
              <a:path w="1428115" h="58420">
                <a:moveTo>
                  <a:pt x="1370076" y="0"/>
                </a:moveTo>
                <a:lnTo>
                  <a:pt x="57912" y="0"/>
                </a:lnTo>
                <a:lnTo>
                  <a:pt x="0" y="57912"/>
                </a:lnTo>
                <a:lnTo>
                  <a:pt x="1427988" y="57912"/>
                </a:lnTo>
                <a:lnTo>
                  <a:pt x="137007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58811" y="5291328"/>
            <a:ext cx="58419" cy="463550"/>
          </a:xfrm>
          <a:custGeom>
            <a:avLst/>
            <a:gdLst/>
            <a:ahLst/>
            <a:cxnLst/>
            <a:rect l="l" t="t" r="r" b="b"/>
            <a:pathLst>
              <a:path w="58420" h="463550">
                <a:moveTo>
                  <a:pt x="0" y="0"/>
                </a:moveTo>
                <a:lnTo>
                  <a:pt x="0" y="463296"/>
                </a:lnTo>
                <a:lnTo>
                  <a:pt x="57912" y="405384"/>
                </a:lnTo>
                <a:lnTo>
                  <a:pt x="57912" y="579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28888" y="5291328"/>
            <a:ext cx="58419" cy="463550"/>
          </a:xfrm>
          <a:custGeom>
            <a:avLst/>
            <a:gdLst/>
            <a:ahLst/>
            <a:cxnLst/>
            <a:rect l="l" t="t" r="r" b="b"/>
            <a:pathLst>
              <a:path w="58420" h="463550">
                <a:moveTo>
                  <a:pt x="57911" y="0"/>
                </a:moveTo>
                <a:lnTo>
                  <a:pt x="0" y="57912"/>
                </a:lnTo>
                <a:lnTo>
                  <a:pt x="0" y="405384"/>
                </a:lnTo>
                <a:lnTo>
                  <a:pt x="57911" y="463296"/>
                </a:lnTo>
                <a:lnTo>
                  <a:pt x="5791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58811" y="5291328"/>
            <a:ext cx="1428115" cy="463550"/>
          </a:xfrm>
          <a:custGeom>
            <a:avLst/>
            <a:gdLst/>
            <a:ahLst/>
            <a:cxnLst/>
            <a:rect l="l" t="t" r="r" b="b"/>
            <a:pathLst>
              <a:path w="1428115" h="463550">
                <a:moveTo>
                  <a:pt x="0" y="0"/>
                </a:moveTo>
                <a:lnTo>
                  <a:pt x="1427988" y="0"/>
                </a:lnTo>
                <a:lnTo>
                  <a:pt x="1427988" y="463296"/>
                </a:lnTo>
                <a:lnTo>
                  <a:pt x="0" y="46329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58811" y="529132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0" y="0"/>
                </a:moveTo>
                <a:lnTo>
                  <a:pt x="57912" y="579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58811" y="569671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0" y="57912"/>
                </a:moveTo>
                <a:lnTo>
                  <a:pt x="579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28888" y="529132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1" y="0"/>
                </a:moveTo>
                <a:lnTo>
                  <a:pt x="0" y="5791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28888" y="569671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1" y="57912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316723" y="5349240"/>
            <a:ext cx="1312545" cy="34798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Cl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96607" y="5234685"/>
            <a:ext cx="365125" cy="534670"/>
          </a:xfrm>
          <a:custGeom>
            <a:avLst/>
            <a:gdLst/>
            <a:ahLst/>
            <a:cxnLst/>
            <a:rect l="l" t="t" r="r" b="b"/>
            <a:pathLst>
              <a:path w="365125" h="534670">
                <a:moveTo>
                  <a:pt x="10287" y="534200"/>
                </a:moveTo>
                <a:lnTo>
                  <a:pt x="0" y="0"/>
                </a:lnTo>
                <a:lnTo>
                  <a:pt x="359028" y="100075"/>
                </a:lnTo>
                <a:lnTo>
                  <a:pt x="365125" y="420535"/>
                </a:lnTo>
                <a:lnTo>
                  <a:pt x="10287" y="534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58811" y="3678809"/>
            <a:ext cx="1428115" cy="58419"/>
          </a:xfrm>
          <a:custGeom>
            <a:avLst/>
            <a:gdLst/>
            <a:ahLst/>
            <a:cxnLst/>
            <a:rect l="l" t="t" r="r" b="b"/>
            <a:pathLst>
              <a:path w="1428115" h="58420">
                <a:moveTo>
                  <a:pt x="1369822" y="0"/>
                </a:moveTo>
                <a:lnTo>
                  <a:pt x="58039" y="0"/>
                </a:lnTo>
                <a:lnTo>
                  <a:pt x="0" y="58039"/>
                </a:lnTo>
                <a:lnTo>
                  <a:pt x="1427988" y="58039"/>
                </a:lnTo>
                <a:lnTo>
                  <a:pt x="136982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58811" y="3272028"/>
            <a:ext cx="58419" cy="464820"/>
          </a:xfrm>
          <a:custGeom>
            <a:avLst/>
            <a:gdLst/>
            <a:ahLst/>
            <a:cxnLst/>
            <a:rect l="l" t="t" r="r" b="b"/>
            <a:pathLst>
              <a:path w="58420" h="464820">
                <a:moveTo>
                  <a:pt x="0" y="0"/>
                </a:moveTo>
                <a:lnTo>
                  <a:pt x="0" y="464820"/>
                </a:lnTo>
                <a:lnTo>
                  <a:pt x="58039" y="406781"/>
                </a:lnTo>
                <a:lnTo>
                  <a:pt x="58039" y="580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28633" y="3272028"/>
            <a:ext cx="58419" cy="464820"/>
          </a:xfrm>
          <a:custGeom>
            <a:avLst/>
            <a:gdLst/>
            <a:ahLst/>
            <a:cxnLst/>
            <a:rect l="l" t="t" r="r" b="b"/>
            <a:pathLst>
              <a:path w="58420" h="464820">
                <a:moveTo>
                  <a:pt x="58166" y="0"/>
                </a:moveTo>
                <a:lnTo>
                  <a:pt x="0" y="58038"/>
                </a:lnTo>
                <a:lnTo>
                  <a:pt x="0" y="406781"/>
                </a:lnTo>
                <a:lnTo>
                  <a:pt x="58166" y="464820"/>
                </a:lnTo>
                <a:lnTo>
                  <a:pt x="58166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58811" y="3272028"/>
            <a:ext cx="1428115" cy="464820"/>
          </a:xfrm>
          <a:custGeom>
            <a:avLst/>
            <a:gdLst/>
            <a:ahLst/>
            <a:cxnLst/>
            <a:rect l="l" t="t" r="r" b="b"/>
            <a:pathLst>
              <a:path w="1428115" h="464820">
                <a:moveTo>
                  <a:pt x="0" y="0"/>
                </a:moveTo>
                <a:lnTo>
                  <a:pt x="1427988" y="0"/>
                </a:lnTo>
                <a:lnTo>
                  <a:pt x="1427988" y="464820"/>
                </a:lnTo>
                <a:lnTo>
                  <a:pt x="0" y="46482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58811" y="327202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0" y="0"/>
                </a:moveTo>
                <a:lnTo>
                  <a:pt x="58039" y="5803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58811" y="367880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0" y="58039"/>
                </a:moveTo>
                <a:lnTo>
                  <a:pt x="5803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28633" y="327202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8166" y="0"/>
                </a:moveTo>
                <a:lnTo>
                  <a:pt x="0" y="5803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28633" y="367880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8166" y="58039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316851" y="3330066"/>
            <a:ext cx="1311910" cy="3492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10"/>
              </a:spcBef>
            </a:pPr>
            <a:r>
              <a:rPr sz="2000" spc="-5" dirty="0">
                <a:latin typeface="Calibri"/>
                <a:cs typeface="Calibri"/>
              </a:rPr>
              <a:t>Cl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896607" y="3216401"/>
            <a:ext cx="365125" cy="534670"/>
          </a:xfrm>
          <a:custGeom>
            <a:avLst/>
            <a:gdLst/>
            <a:ahLst/>
            <a:cxnLst/>
            <a:rect l="l" t="t" r="r" b="b"/>
            <a:pathLst>
              <a:path w="365125" h="534670">
                <a:moveTo>
                  <a:pt x="10287" y="534162"/>
                </a:moveTo>
                <a:lnTo>
                  <a:pt x="0" y="0"/>
                </a:lnTo>
                <a:lnTo>
                  <a:pt x="359028" y="100075"/>
                </a:lnTo>
                <a:lnTo>
                  <a:pt x="365125" y="420497"/>
                </a:lnTo>
                <a:lnTo>
                  <a:pt x="10287" y="5341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18488" y="5231891"/>
            <a:ext cx="1141730" cy="178435"/>
          </a:xfrm>
          <a:custGeom>
            <a:avLst/>
            <a:gdLst/>
            <a:ahLst/>
            <a:cxnLst/>
            <a:rect l="l" t="t" r="r" b="b"/>
            <a:pathLst>
              <a:path w="1141730" h="178435">
                <a:moveTo>
                  <a:pt x="1141476" y="88899"/>
                </a:moveTo>
                <a:lnTo>
                  <a:pt x="1096625" y="123545"/>
                </a:lnTo>
                <a:lnTo>
                  <a:pt x="1022556" y="143293"/>
                </a:lnTo>
                <a:lnTo>
                  <a:pt x="974312" y="151844"/>
                </a:lnTo>
                <a:lnTo>
                  <a:pt x="919500" y="159371"/>
                </a:lnTo>
                <a:lnTo>
                  <a:pt x="858802" y="165767"/>
                </a:lnTo>
                <a:lnTo>
                  <a:pt x="792896" y="170928"/>
                </a:lnTo>
                <a:lnTo>
                  <a:pt x="722464" y="174745"/>
                </a:lnTo>
                <a:lnTo>
                  <a:pt x="648184" y="177113"/>
                </a:lnTo>
                <a:lnTo>
                  <a:pt x="570738" y="177926"/>
                </a:lnTo>
                <a:lnTo>
                  <a:pt x="493291" y="177113"/>
                </a:lnTo>
                <a:lnTo>
                  <a:pt x="419011" y="174745"/>
                </a:lnTo>
                <a:lnTo>
                  <a:pt x="348579" y="170928"/>
                </a:lnTo>
                <a:lnTo>
                  <a:pt x="282673" y="165767"/>
                </a:lnTo>
                <a:lnTo>
                  <a:pt x="221975" y="159371"/>
                </a:lnTo>
                <a:lnTo>
                  <a:pt x="167163" y="151844"/>
                </a:lnTo>
                <a:lnTo>
                  <a:pt x="118919" y="143293"/>
                </a:lnTo>
                <a:lnTo>
                  <a:pt x="77921" y="133825"/>
                </a:lnTo>
                <a:lnTo>
                  <a:pt x="20387" y="112560"/>
                </a:lnTo>
                <a:lnTo>
                  <a:pt x="0" y="88899"/>
                </a:lnTo>
                <a:lnTo>
                  <a:pt x="5210" y="76852"/>
                </a:lnTo>
                <a:lnTo>
                  <a:pt x="44850" y="54328"/>
                </a:lnTo>
                <a:lnTo>
                  <a:pt x="118919" y="34608"/>
                </a:lnTo>
                <a:lnTo>
                  <a:pt x="167163" y="26066"/>
                </a:lnTo>
                <a:lnTo>
                  <a:pt x="221975" y="18546"/>
                </a:lnTo>
                <a:lnTo>
                  <a:pt x="282673" y="12154"/>
                </a:lnTo>
                <a:lnTo>
                  <a:pt x="348579" y="6996"/>
                </a:lnTo>
                <a:lnTo>
                  <a:pt x="419011" y="3180"/>
                </a:lnTo>
                <a:lnTo>
                  <a:pt x="493291" y="813"/>
                </a:lnTo>
                <a:lnTo>
                  <a:pt x="570738" y="0"/>
                </a:lnTo>
                <a:lnTo>
                  <a:pt x="648184" y="813"/>
                </a:lnTo>
                <a:lnTo>
                  <a:pt x="722464" y="3180"/>
                </a:lnTo>
                <a:lnTo>
                  <a:pt x="792896" y="6996"/>
                </a:lnTo>
                <a:lnTo>
                  <a:pt x="858802" y="12154"/>
                </a:lnTo>
                <a:lnTo>
                  <a:pt x="919500" y="18546"/>
                </a:lnTo>
                <a:lnTo>
                  <a:pt x="974312" y="26066"/>
                </a:lnTo>
                <a:lnTo>
                  <a:pt x="1022556" y="34608"/>
                </a:lnTo>
                <a:lnTo>
                  <a:pt x="1063554" y="44064"/>
                </a:lnTo>
                <a:lnTo>
                  <a:pt x="1121088" y="65293"/>
                </a:lnTo>
                <a:lnTo>
                  <a:pt x="1141476" y="888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18488" y="5320791"/>
            <a:ext cx="1141730" cy="622935"/>
          </a:xfrm>
          <a:custGeom>
            <a:avLst/>
            <a:gdLst/>
            <a:ahLst/>
            <a:cxnLst/>
            <a:rect l="l" t="t" r="r" b="b"/>
            <a:pathLst>
              <a:path w="1141730" h="622935">
                <a:moveTo>
                  <a:pt x="1141476" y="0"/>
                </a:moveTo>
                <a:lnTo>
                  <a:pt x="1141476" y="533844"/>
                </a:lnTo>
                <a:lnTo>
                  <a:pt x="1136265" y="545916"/>
                </a:lnTo>
                <a:lnTo>
                  <a:pt x="1096625" y="568474"/>
                </a:lnTo>
                <a:lnTo>
                  <a:pt x="1022556" y="588208"/>
                </a:lnTo>
                <a:lnTo>
                  <a:pt x="974312" y="596752"/>
                </a:lnTo>
                <a:lnTo>
                  <a:pt x="919500" y="604272"/>
                </a:lnTo>
                <a:lnTo>
                  <a:pt x="858802" y="610662"/>
                </a:lnTo>
                <a:lnTo>
                  <a:pt x="792896" y="615817"/>
                </a:lnTo>
                <a:lnTo>
                  <a:pt x="722464" y="619630"/>
                </a:lnTo>
                <a:lnTo>
                  <a:pt x="648184" y="621995"/>
                </a:lnTo>
                <a:lnTo>
                  <a:pt x="570738" y="622808"/>
                </a:lnTo>
                <a:lnTo>
                  <a:pt x="493291" y="621995"/>
                </a:lnTo>
                <a:lnTo>
                  <a:pt x="419011" y="619630"/>
                </a:lnTo>
                <a:lnTo>
                  <a:pt x="348579" y="615817"/>
                </a:lnTo>
                <a:lnTo>
                  <a:pt x="282673" y="610662"/>
                </a:lnTo>
                <a:lnTo>
                  <a:pt x="221975" y="604272"/>
                </a:lnTo>
                <a:lnTo>
                  <a:pt x="167163" y="596752"/>
                </a:lnTo>
                <a:lnTo>
                  <a:pt x="118919" y="588208"/>
                </a:lnTo>
                <a:lnTo>
                  <a:pt x="77921" y="578747"/>
                </a:lnTo>
                <a:lnTo>
                  <a:pt x="20387" y="557495"/>
                </a:lnTo>
                <a:lnTo>
                  <a:pt x="0" y="533844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32226" y="3436842"/>
            <a:ext cx="3571240" cy="1023619"/>
          </a:xfrm>
          <a:custGeom>
            <a:avLst/>
            <a:gdLst/>
            <a:ahLst/>
            <a:cxnLst/>
            <a:rect l="l" t="t" r="r" b="b"/>
            <a:pathLst>
              <a:path w="3571240" h="1023620">
                <a:moveTo>
                  <a:pt x="1207018" y="702371"/>
                </a:moveTo>
                <a:lnTo>
                  <a:pt x="0" y="1023143"/>
                </a:lnTo>
                <a:lnTo>
                  <a:pt x="27430" y="1018957"/>
                </a:lnTo>
                <a:lnTo>
                  <a:pt x="59484" y="1015209"/>
                </a:lnTo>
                <a:lnTo>
                  <a:pt x="95787" y="1011744"/>
                </a:lnTo>
                <a:lnTo>
                  <a:pt x="327916" y="993212"/>
                </a:lnTo>
                <a:lnTo>
                  <a:pt x="381839" y="988174"/>
                </a:lnTo>
                <a:lnTo>
                  <a:pt x="437388" y="982329"/>
                </a:lnTo>
                <a:lnTo>
                  <a:pt x="494185" y="975520"/>
                </a:lnTo>
                <a:lnTo>
                  <a:pt x="551858" y="967593"/>
                </a:lnTo>
                <a:lnTo>
                  <a:pt x="610031" y="958392"/>
                </a:lnTo>
                <a:lnTo>
                  <a:pt x="668328" y="947760"/>
                </a:lnTo>
                <a:lnTo>
                  <a:pt x="726376" y="935543"/>
                </a:lnTo>
                <a:lnTo>
                  <a:pt x="783799" y="921584"/>
                </a:lnTo>
                <a:lnTo>
                  <a:pt x="840222" y="905727"/>
                </a:lnTo>
                <a:lnTo>
                  <a:pt x="895270" y="887818"/>
                </a:lnTo>
                <a:lnTo>
                  <a:pt x="948569" y="867699"/>
                </a:lnTo>
                <a:lnTo>
                  <a:pt x="999744" y="845216"/>
                </a:lnTo>
                <a:lnTo>
                  <a:pt x="1036407" y="826340"/>
                </a:lnTo>
                <a:lnTo>
                  <a:pt x="1072373" y="804986"/>
                </a:lnTo>
                <a:lnTo>
                  <a:pt x="1107728" y="781363"/>
                </a:lnTo>
                <a:lnTo>
                  <a:pt x="1142560" y="755678"/>
                </a:lnTo>
                <a:lnTo>
                  <a:pt x="1176955" y="728140"/>
                </a:lnTo>
                <a:lnTo>
                  <a:pt x="1207018" y="702371"/>
                </a:lnTo>
                <a:close/>
              </a:path>
              <a:path w="3571240" h="1023620">
                <a:moveTo>
                  <a:pt x="2603485" y="0"/>
                </a:moveTo>
                <a:lnTo>
                  <a:pt x="2553122" y="427"/>
                </a:lnTo>
                <a:lnTo>
                  <a:pt x="2503306" y="1591"/>
                </a:lnTo>
                <a:lnTo>
                  <a:pt x="2454065" y="3533"/>
                </a:lnTo>
                <a:lnTo>
                  <a:pt x="2405428" y="6290"/>
                </a:lnTo>
                <a:lnTo>
                  <a:pt x="2357424" y="9901"/>
                </a:lnTo>
                <a:lnTo>
                  <a:pt x="2310081" y="14405"/>
                </a:lnTo>
                <a:lnTo>
                  <a:pt x="2263428" y="19840"/>
                </a:lnTo>
                <a:lnTo>
                  <a:pt x="2217494" y="26247"/>
                </a:lnTo>
                <a:lnTo>
                  <a:pt x="2172308" y="33663"/>
                </a:lnTo>
                <a:lnTo>
                  <a:pt x="2127898" y="42128"/>
                </a:lnTo>
                <a:lnTo>
                  <a:pt x="2084294" y="51679"/>
                </a:lnTo>
                <a:lnTo>
                  <a:pt x="2041523" y="62357"/>
                </a:lnTo>
                <a:lnTo>
                  <a:pt x="1999614" y="74199"/>
                </a:lnTo>
                <a:lnTo>
                  <a:pt x="1952773" y="89909"/>
                </a:lnTo>
                <a:lnTo>
                  <a:pt x="1907412" y="108341"/>
                </a:lnTo>
                <a:lnTo>
                  <a:pt x="1863445" y="129285"/>
                </a:lnTo>
                <a:lnTo>
                  <a:pt x="1820785" y="152534"/>
                </a:lnTo>
                <a:lnTo>
                  <a:pt x="1779343" y="177880"/>
                </a:lnTo>
                <a:lnTo>
                  <a:pt x="1739034" y="205116"/>
                </a:lnTo>
                <a:lnTo>
                  <a:pt x="1699770" y="234032"/>
                </a:lnTo>
                <a:lnTo>
                  <a:pt x="1661464" y="264422"/>
                </a:lnTo>
                <a:lnTo>
                  <a:pt x="1624028" y="296078"/>
                </a:lnTo>
                <a:lnTo>
                  <a:pt x="1587377" y="328791"/>
                </a:lnTo>
                <a:lnTo>
                  <a:pt x="1551421" y="362353"/>
                </a:lnTo>
                <a:lnTo>
                  <a:pt x="1516075" y="396557"/>
                </a:lnTo>
                <a:lnTo>
                  <a:pt x="1481251" y="431195"/>
                </a:lnTo>
                <a:lnTo>
                  <a:pt x="1446862" y="466058"/>
                </a:lnTo>
                <a:lnTo>
                  <a:pt x="1345434" y="569923"/>
                </a:lnTo>
                <a:lnTo>
                  <a:pt x="1311914" y="603610"/>
                </a:lnTo>
                <a:lnTo>
                  <a:pt x="1278393" y="636484"/>
                </a:lnTo>
                <a:lnTo>
                  <a:pt x="1244785" y="668335"/>
                </a:lnTo>
                <a:lnTo>
                  <a:pt x="1211001" y="698956"/>
                </a:lnTo>
                <a:lnTo>
                  <a:pt x="1207018" y="702371"/>
                </a:lnTo>
                <a:lnTo>
                  <a:pt x="3570731" y="74199"/>
                </a:lnTo>
                <a:lnTo>
                  <a:pt x="3185334" y="32887"/>
                </a:lnTo>
                <a:lnTo>
                  <a:pt x="3022617" y="18481"/>
                </a:lnTo>
                <a:lnTo>
                  <a:pt x="2915531" y="10755"/>
                </a:lnTo>
                <a:lnTo>
                  <a:pt x="2809828" y="4892"/>
                </a:lnTo>
                <a:lnTo>
                  <a:pt x="2757566" y="2756"/>
                </a:lnTo>
                <a:lnTo>
                  <a:pt x="2705736" y="1203"/>
                </a:lnTo>
                <a:lnTo>
                  <a:pt x="2654366" y="271"/>
                </a:lnTo>
                <a:lnTo>
                  <a:pt x="26034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32226" y="3417823"/>
            <a:ext cx="3573145" cy="1086485"/>
          </a:xfrm>
          <a:custGeom>
            <a:avLst/>
            <a:gdLst/>
            <a:ahLst/>
            <a:cxnLst/>
            <a:rect l="l" t="t" r="r" b="b"/>
            <a:pathLst>
              <a:path w="3573145" h="1086485">
                <a:moveTo>
                  <a:pt x="107061" y="972438"/>
                </a:moveTo>
                <a:lnTo>
                  <a:pt x="0" y="1042162"/>
                </a:lnTo>
                <a:lnTo>
                  <a:pt x="120014" y="1086103"/>
                </a:lnTo>
                <a:lnTo>
                  <a:pt x="115947" y="1050417"/>
                </a:lnTo>
                <a:lnTo>
                  <a:pt x="96520" y="1050417"/>
                </a:lnTo>
                <a:lnTo>
                  <a:pt x="92710" y="1012444"/>
                </a:lnTo>
                <a:lnTo>
                  <a:pt x="111405" y="1010559"/>
                </a:lnTo>
                <a:lnTo>
                  <a:pt x="107061" y="972438"/>
                </a:lnTo>
                <a:close/>
              </a:path>
              <a:path w="3573145" h="1086485">
                <a:moveTo>
                  <a:pt x="111405" y="1010559"/>
                </a:moveTo>
                <a:lnTo>
                  <a:pt x="92710" y="1012444"/>
                </a:lnTo>
                <a:lnTo>
                  <a:pt x="96520" y="1050417"/>
                </a:lnTo>
                <a:lnTo>
                  <a:pt x="115720" y="1048425"/>
                </a:lnTo>
                <a:lnTo>
                  <a:pt x="111405" y="1010559"/>
                </a:lnTo>
                <a:close/>
              </a:path>
              <a:path w="3573145" h="1086485">
                <a:moveTo>
                  <a:pt x="115720" y="1048425"/>
                </a:moveTo>
                <a:lnTo>
                  <a:pt x="96520" y="1050417"/>
                </a:lnTo>
                <a:lnTo>
                  <a:pt x="115947" y="1050417"/>
                </a:lnTo>
                <a:lnTo>
                  <a:pt x="115720" y="1048425"/>
                </a:lnTo>
                <a:close/>
              </a:path>
              <a:path w="3573145" h="1086485">
                <a:moveTo>
                  <a:pt x="2632456" y="0"/>
                </a:moveTo>
                <a:lnTo>
                  <a:pt x="2534285" y="762"/>
                </a:lnTo>
                <a:lnTo>
                  <a:pt x="2438146" y="4317"/>
                </a:lnTo>
                <a:lnTo>
                  <a:pt x="2344166" y="11049"/>
                </a:lnTo>
                <a:lnTo>
                  <a:pt x="2252726" y="21081"/>
                </a:lnTo>
                <a:lnTo>
                  <a:pt x="2163826" y="34925"/>
                </a:lnTo>
                <a:lnTo>
                  <a:pt x="2077847" y="52704"/>
                </a:lnTo>
                <a:lnTo>
                  <a:pt x="1994789" y="74929"/>
                </a:lnTo>
                <a:lnTo>
                  <a:pt x="1954149" y="88264"/>
                </a:lnTo>
                <a:lnTo>
                  <a:pt x="1914525" y="103631"/>
                </a:lnTo>
                <a:lnTo>
                  <a:pt x="1876171" y="120903"/>
                </a:lnTo>
                <a:lnTo>
                  <a:pt x="1838706" y="139826"/>
                </a:lnTo>
                <a:lnTo>
                  <a:pt x="1802257" y="160400"/>
                </a:lnTo>
                <a:lnTo>
                  <a:pt x="1766697" y="182499"/>
                </a:lnTo>
                <a:lnTo>
                  <a:pt x="1732152" y="205739"/>
                </a:lnTo>
                <a:lnTo>
                  <a:pt x="1698371" y="230250"/>
                </a:lnTo>
                <a:lnTo>
                  <a:pt x="1665351" y="255905"/>
                </a:lnTo>
                <a:lnTo>
                  <a:pt x="1632965" y="282448"/>
                </a:lnTo>
                <a:lnTo>
                  <a:pt x="1601215" y="309880"/>
                </a:lnTo>
                <a:lnTo>
                  <a:pt x="1570101" y="337819"/>
                </a:lnTo>
                <a:lnTo>
                  <a:pt x="1539494" y="366521"/>
                </a:lnTo>
                <a:lnTo>
                  <a:pt x="1509522" y="395350"/>
                </a:lnTo>
                <a:lnTo>
                  <a:pt x="1450594" y="454151"/>
                </a:lnTo>
                <a:lnTo>
                  <a:pt x="1336039" y="571373"/>
                </a:lnTo>
                <a:lnTo>
                  <a:pt x="1307846" y="599820"/>
                </a:lnTo>
                <a:lnTo>
                  <a:pt x="1279652" y="627761"/>
                </a:lnTo>
                <a:lnTo>
                  <a:pt x="1251585" y="654938"/>
                </a:lnTo>
                <a:lnTo>
                  <a:pt x="1223390" y="681227"/>
                </a:lnTo>
                <a:lnTo>
                  <a:pt x="1166749" y="730884"/>
                </a:lnTo>
                <a:lnTo>
                  <a:pt x="1109345" y="775843"/>
                </a:lnTo>
                <a:lnTo>
                  <a:pt x="1051052" y="814832"/>
                </a:lnTo>
                <a:lnTo>
                  <a:pt x="991235" y="847217"/>
                </a:lnTo>
                <a:lnTo>
                  <a:pt x="928370" y="874268"/>
                </a:lnTo>
                <a:lnTo>
                  <a:pt x="861822" y="898017"/>
                </a:lnTo>
                <a:lnTo>
                  <a:pt x="792861" y="918590"/>
                </a:lnTo>
                <a:lnTo>
                  <a:pt x="722122" y="936117"/>
                </a:lnTo>
                <a:lnTo>
                  <a:pt x="650113" y="950976"/>
                </a:lnTo>
                <a:lnTo>
                  <a:pt x="577850" y="963421"/>
                </a:lnTo>
                <a:lnTo>
                  <a:pt x="505840" y="973836"/>
                </a:lnTo>
                <a:lnTo>
                  <a:pt x="435228" y="982471"/>
                </a:lnTo>
                <a:lnTo>
                  <a:pt x="332866" y="992758"/>
                </a:lnTo>
                <a:lnTo>
                  <a:pt x="124206" y="1009269"/>
                </a:lnTo>
                <a:lnTo>
                  <a:pt x="111405" y="1010559"/>
                </a:lnTo>
                <a:lnTo>
                  <a:pt x="115720" y="1048425"/>
                </a:lnTo>
                <a:lnTo>
                  <a:pt x="127126" y="1047242"/>
                </a:lnTo>
                <a:lnTo>
                  <a:pt x="303402" y="1033526"/>
                </a:lnTo>
                <a:lnTo>
                  <a:pt x="404622" y="1024127"/>
                </a:lnTo>
                <a:lnTo>
                  <a:pt x="511428" y="1011555"/>
                </a:lnTo>
                <a:lnTo>
                  <a:pt x="584073" y="1001013"/>
                </a:lnTo>
                <a:lnTo>
                  <a:pt x="657478" y="988313"/>
                </a:lnTo>
                <a:lnTo>
                  <a:pt x="730885" y="973201"/>
                </a:lnTo>
                <a:lnTo>
                  <a:pt x="803275" y="955294"/>
                </a:lnTo>
                <a:lnTo>
                  <a:pt x="874140" y="934084"/>
                </a:lnTo>
                <a:lnTo>
                  <a:pt x="942721" y="909574"/>
                </a:lnTo>
                <a:lnTo>
                  <a:pt x="1008507" y="881252"/>
                </a:lnTo>
                <a:lnTo>
                  <a:pt x="1071499" y="846963"/>
                </a:lnTo>
                <a:lnTo>
                  <a:pt x="1132459" y="806195"/>
                </a:lnTo>
                <a:lnTo>
                  <a:pt x="1191514" y="759840"/>
                </a:lnTo>
                <a:lnTo>
                  <a:pt x="1220597" y="734949"/>
                </a:lnTo>
                <a:lnTo>
                  <a:pt x="1249426" y="709040"/>
                </a:lnTo>
                <a:lnTo>
                  <a:pt x="1278001" y="682244"/>
                </a:lnTo>
                <a:lnTo>
                  <a:pt x="1306576" y="654812"/>
                </a:lnTo>
                <a:lnTo>
                  <a:pt x="1334897" y="626618"/>
                </a:lnTo>
                <a:lnTo>
                  <a:pt x="1363345" y="597915"/>
                </a:lnTo>
                <a:lnTo>
                  <a:pt x="1477390" y="481075"/>
                </a:lnTo>
                <a:lnTo>
                  <a:pt x="1535811" y="422909"/>
                </a:lnTo>
                <a:lnTo>
                  <a:pt x="1565656" y="394207"/>
                </a:lnTo>
                <a:lnTo>
                  <a:pt x="1595627" y="366140"/>
                </a:lnTo>
                <a:lnTo>
                  <a:pt x="1626235" y="338708"/>
                </a:lnTo>
                <a:lnTo>
                  <a:pt x="1657223" y="311912"/>
                </a:lnTo>
                <a:lnTo>
                  <a:pt x="1688591" y="286003"/>
                </a:lnTo>
                <a:lnTo>
                  <a:pt x="1720723" y="261112"/>
                </a:lnTo>
                <a:lnTo>
                  <a:pt x="1753489" y="237362"/>
                </a:lnTo>
                <a:lnTo>
                  <a:pt x="1786889" y="214756"/>
                </a:lnTo>
                <a:lnTo>
                  <a:pt x="1821052" y="193548"/>
                </a:lnTo>
                <a:lnTo>
                  <a:pt x="1855977" y="173736"/>
                </a:lnTo>
                <a:lnTo>
                  <a:pt x="1891791" y="155575"/>
                </a:lnTo>
                <a:lnTo>
                  <a:pt x="1928368" y="139064"/>
                </a:lnTo>
                <a:lnTo>
                  <a:pt x="1965960" y="124460"/>
                </a:lnTo>
                <a:lnTo>
                  <a:pt x="2004568" y="111633"/>
                </a:lnTo>
                <a:lnTo>
                  <a:pt x="2085594" y="90042"/>
                </a:lnTo>
                <a:lnTo>
                  <a:pt x="2169668" y="72516"/>
                </a:lnTo>
                <a:lnTo>
                  <a:pt x="2256790" y="58927"/>
                </a:lnTo>
                <a:lnTo>
                  <a:pt x="2346833" y="49022"/>
                </a:lnTo>
                <a:lnTo>
                  <a:pt x="2439543" y="42417"/>
                </a:lnTo>
                <a:lnTo>
                  <a:pt x="2534539" y="38862"/>
                </a:lnTo>
                <a:lnTo>
                  <a:pt x="3235162" y="38100"/>
                </a:lnTo>
                <a:lnTo>
                  <a:pt x="3146425" y="29083"/>
                </a:lnTo>
                <a:lnTo>
                  <a:pt x="3041141" y="19938"/>
                </a:lnTo>
                <a:lnTo>
                  <a:pt x="2936875" y="12064"/>
                </a:lnTo>
                <a:lnTo>
                  <a:pt x="2833878" y="6096"/>
                </a:lnTo>
                <a:lnTo>
                  <a:pt x="2732404" y="1904"/>
                </a:lnTo>
                <a:lnTo>
                  <a:pt x="2632456" y="0"/>
                </a:lnTo>
                <a:close/>
              </a:path>
              <a:path w="3573145" h="1086485">
                <a:moveTo>
                  <a:pt x="3235162" y="38100"/>
                </a:moveTo>
                <a:lnTo>
                  <a:pt x="2631694" y="38100"/>
                </a:lnTo>
                <a:lnTo>
                  <a:pt x="2730881" y="40004"/>
                </a:lnTo>
                <a:lnTo>
                  <a:pt x="2831719" y="44068"/>
                </a:lnTo>
                <a:lnTo>
                  <a:pt x="2934081" y="50037"/>
                </a:lnTo>
                <a:lnTo>
                  <a:pt x="3037840" y="57912"/>
                </a:lnTo>
                <a:lnTo>
                  <a:pt x="3142615" y="66928"/>
                </a:lnTo>
                <a:lnTo>
                  <a:pt x="3568573" y="112267"/>
                </a:lnTo>
                <a:lnTo>
                  <a:pt x="3572891" y="74295"/>
                </a:lnTo>
                <a:lnTo>
                  <a:pt x="323516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59607" y="4669535"/>
            <a:ext cx="806450" cy="462280"/>
          </a:xfrm>
          <a:custGeom>
            <a:avLst/>
            <a:gdLst/>
            <a:ahLst/>
            <a:cxnLst/>
            <a:rect l="l" t="t" r="r" b="b"/>
            <a:pathLst>
              <a:path w="806450" h="462279">
                <a:moveTo>
                  <a:pt x="0" y="461771"/>
                </a:moveTo>
                <a:lnTo>
                  <a:pt x="806195" y="461771"/>
                </a:lnTo>
                <a:lnTo>
                  <a:pt x="806195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038982" y="4696714"/>
            <a:ext cx="64135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5000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4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1" name="5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201</a:t>
            </a:fld>
            <a:endParaRPr lang="es-MX"/>
          </a:p>
        </p:txBody>
      </p:sp>
      <p:pic>
        <p:nvPicPr>
          <p:cNvPr id="52" name="5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Ser</a:t>
            </a:r>
            <a:r>
              <a:rPr sz="4000" dirty="0">
                <a:solidFill>
                  <a:schemeClr val="accent1"/>
                </a:solidFill>
              </a:rPr>
              <a:t>v</a:t>
            </a:r>
            <a:r>
              <a:rPr sz="4000" spc="-5" dirty="0">
                <a:solidFill>
                  <a:schemeClr val="accent1"/>
                </a:solidFill>
              </a:rPr>
              <a:t>idores</a:t>
            </a:r>
            <a:r>
              <a:rPr sz="4000" spc="15" dirty="0">
                <a:solidFill>
                  <a:schemeClr val="accent1"/>
                </a:solidFill>
              </a:rPr>
              <a:t> </a:t>
            </a:r>
            <a:r>
              <a:rPr sz="4000" spc="-5" dirty="0">
                <a:solidFill>
                  <a:schemeClr val="accent1"/>
                </a:solidFill>
              </a:rPr>
              <a:t>It</a:t>
            </a:r>
            <a:r>
              <a:rPr sz="4000" spc="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r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ti</a:t>
            </a:r>
            <a:r>
              <a:rPr sz="4000" spc="0" dirty="0">
                <a:solidFill>
                  <a:schemeClr val="accent1"/>
                </a:solidFill>
              </a:rPr>
              <a:t>v</a:t>
            </a:r>
            <a:r>
              <a:rPr sz="4000" spc="-5" dirty="0">
                <a:solidFill>
                  <a:schemeClr val="accent1"/>
                </a:solidFill>
              </a:rPr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672973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rante 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versa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ión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pue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 oír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puerto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5000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0472" y="4568190"/>
            <a:ext cx="1571625" cy="93980"/>
          </a:xfrm>
          <a:custGeom>
            <a:avLst/>
            <a:gdLst/>
            <a:ahLst/>
            <a:cxnLst/>
            <a:rect l="l" t="t" r="r" b="b"/>
            <a:pathLst>
              <a:path w="1571625" h="93979">
                <a:moveTo>
                  <a:pt x="1477517" y="0"/>
                </a:moveTo>
                <a:lnTo>
                  <a:pt x="93725" y="0"/>
                </a:lnTo>
                <a:lnTo>
                  <a:pt x="0" y="93726"/>
                </a:lnTo>
                <a:lnTo>
                  <a:pt x="1571244" y="93726"/>
                </a:lnTo>
                <a:lnTo>
                  <a:pt x="147751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3912108"/>
            <a:ext cx="93980" cy="749935"/>
          </a:xfrm>
          <a:custGeom>
            <a:avLst/>
            <a:gdLst/>
            <a:ahLst/>
            <a:cxnLst/>
            <a:rect l="l" t="t" r="r" b="b"/>
            <a:pathLst>
              <a:path w="93980" h="749935">
                <a:moveTo>
                  <a:pt x="0" y="0"/>
                </a:moveTo>
                <a:lnTo>
                  <a:pt x="0" y="749808"/>
                </a:lnTo>
                <a:lnTo>
                  <a:pt x="93725" y="656082"/>
                </a:lnTo>
                <a:lnTo>
                  <a:pt x="93725" y="937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7989" y="3912108"/>
            <a:ext cx="93980" cy="749935"/>
          </a:xfrm>
          <a:custGeom>
            <a:avLst/>
            <a:gdLst/>
            <a:ahLst/>
            <a:cxnLst/>
            <a:rect l="l" t="t" r="r" b="b"/>
            <a:pathLst>
              <a:path w="93980" h="749935">
                <a:moveTo>
                  <a:pt x="93726" y="0"/>
                </a:moveTo>
                <a:lnTo>
                  <a:pt x="0" y="93726"/>
                </a:lnTo>
                <a:lnTo>
                  <a:pt x="0" y="656082"/>
                </a:lnTo>
                <a:lnTo>
                  <a:pt x="93726" y="749808"/>
                </a:lnTo>
                <a:lnTo>
                  <a:pt x="93726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0472" y="3912108"/>
            <a:ext cx="1571625" cy="749935"/>
          </a:xfrm>
          <a:custGeom>
            <a:avLst/>
            <a:gdLst/>
            <a:ahLst/>
            <a:cxnLst/>
            <a:rect l="l" t="t" r="r" b="b"/>
            <a:pathLst>
              <a:path w="1571625" h="749935">
                <a:moveTo>
                  <a:pt x="0" y="0"/>
                </a:moveTo>
                <a:lnTo>
                  <a:pt x="1571244" y="0"/>
                </a:lnTo>
                <a:lnTo>
                  <a:pt x="1571244" y="749808"/>
                </a:lnTo>
                <a:lnTo>
                  <a:pt x="0" y="74980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0472" y="3912108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0" y="0"/>
                </a:moveTo>
                <a:lnTo>
                  <a:pt x="93725" y="9372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0472" y="4568190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0" y="93726"/>
                </a:moveTo>
                <a:lnTo>
                  <a:pt x="9372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67989" y="3912108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93726" y="0"/>
                </a:moveTo>
                <a:lnTo>
                  <a:pt x="0" y="9372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7989" y="4568190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93726" y="93726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84197" y="4005834"/>
            <a:ext cx="1384300" cy="5626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855"/>
              </a:spcBef>
            </a:pP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2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60954" y="3988689"/>
            <a:ext cx="360680" cy="687070"/>
          </a:xfrm>
          <a:custGeom>
            <a:avLst/>
            <a:gdLst/>
            <a:ahLst/>
            <a:cxnLst/>
            <a:rect l="l" t="t" r="r" b="b"/>
            <a:pathLst>
              <a:path w="360679" h="687070">
                <a:moveTo>
                  <a:pt x="360425" y="0"/>
                </a:moveTo>
                <a:lnTo>
                  <a:pt x="358012" y="686562"/>
                </a:lnTo>
                <a:lnTo>
                  <a:pt x="0" y="548005"/>
                </a:lnTo>
                <a:lnTo>
                  <a:pt x="1396" y="136017"/>
                </a:lnTo>
                <a:lnTo>
                  <a:pt x="3604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5576" y="4739640"/>
            <a:ext cx="1428115" cy="74930"/>
          </a:xfrm>
          <a:custGeom>
            <a:avLst/>
            <a:gdLst/>
            <a:ahLst/>
            <a:cxnLst/>
            <a:rect l="l" t="t" r="r" b="b"/>
            <a:pathLst>
              <a:path w="1428115" h="74929">
                <a:moveTo>
                  <a:pt x="1353312" y="0"/>
                </a:moveTo>
                <a:lnTo>
                  <a:pt x="74675" y="0"/>
                </a:lnTo>
                <a:lnTo>
                  <a:pt x="0" y="74676"/>
                </a:lnTo>
                <a:lnTo>
                  <a:pt x="1427988" y="74676"/>
                </a:lnTo>
                <a:lnTo>
                  <a:pt x="135331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75576" y="4216908"/>
            <a:ext cx="74930" cy="597535"/>
          </a:xfrm>
          <a:custGeom>
            <a:avLst/>
            <a:gdLst/>
            <a:ahLst/>
            <a:cxnLst/>
            <a:rect l="l" t="t" r="r" b="b"/>
            <a:pathLst>
              <a:path w="74929" h="597535">
                <a:moveTo>
                  <a:pt x="0" y="0"/>
                </a:moveTo>
                <a:lnTo>
                  <a:pt x="0" y="597408"/>
                </a:lnTo>
                <a:lnTo>
                  <a:pt x="74675" y="522732"/>
                </a:lnTo>
                <a:lnTo>
                  <a:pt x="74675" y="746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28888" y="4216908"/>
            <a:ext cx="74930" cy="597535"/>
          </a:xfrm>
          <a:custGeom>
            <a:avLst/>
            <a:gdLst/>
            <a:ahLst/>
            <a:cxnLst/>
            <a:rect l="l" t="t" r="r" b="b"/>
            <a:pathLst>
              <a:path w="74929" h="597535">
                <a:moveTo>
                  <a:pt x="74675" y="0"/>
                </a:moveTo>
                <a:lnTo>
                  <a:pt x="0" y="74676"/>
                </a:lnTo>
                <a:lnTo>
                  <a:pt x="0" y="522732"/>
                </a:lnTo>
                <a:lnTo>
                  <a:pt x="74675" y="597408"/>
                </a:lnTo>
                <a:lnTo>
                  <a:pt x="74675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5576" y="4216908"/>
            <a:ext cx="1428115" cy="597535"/>
          </a:xfrm>
          <a:custGeom>
            <a:avLst/>
            <a:gdLst/>
            <a:ahLst/>
            <a:cxnLst/>
            <a:rect l="l" t="t" r="r" b="b"/>
            <a:pathLst>
              <a:path w="1428115" h="597535">
                <a:moveTo>
                  <a:pt x="0" y="0"/>
                </a:moveTo>
                <a:lnTo>
                  <a:pt x="1427988" y="0"/>
                </a:lnTo>
                <a:lnTo>
                  <a:pt x="1427988" y="597408"/>
                </a:lnTo>
                <a:lnTo>
                  <a:pt x="0" y="5974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75576" y="421690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74675" y="746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75576" y="473964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74676"/>
                </a:moveTo>
                <a:lnTo>
                  <a:pt x="746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28888" y="421690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0"/>
                </a:moveTo>
                <a:lnTo>
                  <a:pt x="0" y="746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28888" y="473964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74676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50252" y="4291584"/>
            <a:ext cx="1278890" cy="44830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Calibri"/>
                <a:cs typeface="Calibri"/>
              </a:rPr>
              <a:t>Cl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11467" y="4144390"/>
            <a:ext cx="367665" cy="688340"/>
          </a:xfrm>
          <a:custGeom>
            <a:avLst/>
            <a:gdLst/>
            <a:ahLst/>
            <a:cxnLst/>
            <a:rect l="l" t="t" r="r" b="b"/>
            <a:pathLst>
              <a:path w="367665" h="688339">
                <a:moveTo>
                  <a:pt x="13207" y="688212"/>
                </a:moveTo>
                <a:lnTo>
                  <a:pt x="0" y="0"/>
                </a:lnTo>
                <a:lnTo>
                  <a:pt x="359663" y="130809"/>
                </a:lnTo>
                <a:lnTo>
                  <a:pt x="367537" y="543686"/>
                </a:lnTo>
                <a:lnTo>
                  <a:pt x="13207" y="6882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47204" y="5963411"/>
            <a:ext cx="1428115" cy="74930"/>
          </a:xfrm>
          <a:custGeom>
            <a:avLst/>
            <a:gdLst/>
            <a:ahLst/>
            <a:cxnLst/>
            <a:rect l="l" t="t" r="r" b="b"/>
            <a:pathLst>
              <a:path w="1428115" h="74929">
                <a:moveTo>
                  <a:pt x="1353312" y="0"/>
                </a:moveTo>
                <a:lnTo>
                  <a:pt x="74675" y="0"/>
                </a:lnTo>
                <a:lnTo>
                  <a:pt x="0" y="74675"/>
                </a:lnTo>
                <a:lnTo>
                  <a:pt x="1427988" y="74675"/>
                </a:lnTo>
                <a:lnTo>
                  <a:pt x="135331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47204" y="5440679"/>
            <a:ext cx="74930" cy="597535"/>
          </a:xfrm>
          <a:custGeom>
            <a:avLst/>
            <a:gdLst/>
            <a:ahLst/>
            <a:cxnLst/>
            <a:rect l="l" t="t" r="r" b="b"/>
            <a:pathLst>
              <a:path w="74929" h="597535">
                <a:moveTo>
                  <a:pt x="0" y="0"/>
                </a:moveTo>
                <a:lnTo>
                  <a:pt x="0" y="597408"/>
                </a:lnTo>
                <a:lnTo>
                  <a:pt x="74675" y="522732"/>
                </a:lnTo>
                <a:lnTo>
                  <a:pt x="74675" y="746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00516" y="5440679"/>
            <a:ext cx="74930" cy="597535"/>
          </a:xfrm>
          <a:custGeom>
            <a:avLst/>
            <a:gdLst/>
            <a:ahLst/>
            <a:cxnLst/>
            <a:rect l="l" t="t" r="r" b="b"/>
            <a:pathLst>
              <a:path w="74929" h="597535">
                <a:moveTo>
                  <a:pt x="74675" y="0"/>
                </a:moveTo>
                <a:lnTo>
                  <a:pt x="0" y="74676"/>
                </a:lnTo>
                <a:lnTo>
                  <a:pt x="0" y="522732"/>
                </a:lnTo>
                <a:lnTo>
                  <a:pt x="74675" y="597408"/>
                </a:lnTo>
                <a:lnTo>
                  <a:pt x="74675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47204" y="5440679"/>
            <a:ext cx="1428115" cy="597535"/>
          </a:xfrm>
          <a:custGeom>
            <a:avLst/>
            <a:gdLst/>
            <a:ahLst/>
            <a:cxnLst/>
            <a:rect l="l" t="t" r="r" b="b"/>
            <a:pathLst>
              <a:path w="1428115" h="597535">
                <a:moveTo>
                  <a:pt x="0" y="0"/>
                </a:moveTo>
                <a:lnTo>
                  <a:pt x="1427988" y="0"/>
                </a:lnTo>
                <a:lnTo>
                  <a:pt x="1427988" y="597408"/>
                </a:lnTo>
                <a:lnTo>
                  <a:pt x="0" y="5974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47204" y="544067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74675" y="746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47204" y="596341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74675"/>
                </a:moveTo>
                <a:lnTo>
                  <a:pt x="746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00516" y="544067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0"/>
                </a:moveTo>
                <a:lnTo>
                  <a:pt x="0" y="746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00516" y="596341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74675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421880" y="5515355"/>
            <a:ext cx="1278890" cy="44830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Calibri"/>
                <a:cs typeface="Calibri"/>
              </a:rPr>
              <a:t>Cl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82841" y="5368035"/>
            <a:ext cx="367665" cy="688340"/>
          </a:xfrm>
          <a:custGeom>
            <a:avLst/>
            <a:gdLst/>
            <a:ahLst/>
            <a:cxnLst/>
            <a:rect l="l" t="t" r="r" b="b"/>
            <a:pathLst>
              <a:path w="367665" h="688339">
                <a:moveTo>
                  <a:pt x="13207" y="688073"/>
                </a:moveTo>
                <a:lnTo>
                  <a:pt x="0" y="0"/>
                </a:lnTo>
                <a:lnTo>
                  <a:pt x="359663" y="130682"/>
                </a:lnTo>
                <a:lnTo>
                  <a:pt x="367537" y="543610"/>
                </a:lnTo>
                <a:lnTo>
                  <a:pt x="13207" y="6880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47204" y="3363467"/>
            <a:ext cx="1428115" cy="74930"/>
          </a:xfrm>
          <a:custGeom>
            <a:avLst/>
            <a:gdLst/>
            <a:ahLst/>
            <a:cxnLst/>
            <a:rect l="l" t="t" r="r" b="b"/>
            <a:pathLst>
              <a:path w="1428115" h="74929">
                <a:moveTo>
                  <a:pt x="1353312" y="0"/>
                </a:moveTo>
                <a:lnTo>
                  <a:pt x="74675" y="0"/>
                </a:lnTo>
                <a:lnTo>
                  <a:pt x="0" y="74676"/>
                </a:lnTo>
                <a:lnTo>
                  <a:pt x="1427988" y="74676"/>
                </a:lnTo>
                <a:lnTo>
                  <a:pt x="135331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47204" y="2840735"/>
            <a:ext cx="74930" cy="597535"/>
          </a:xfrm>
          <a:custGeom>
            <a:avLst/>
            <a:gdLst/>
            <a:ahLst/>
            <a:cxnLst/>
            <a:rect l="l" t="t" r="r" b="b"/>
            <a:pathLst>
              <a:path w="74929" h="597535">
                <a:moveTo>
                  <a:pt x="0" y="0"/>
                </a:moveTo>
                <a:lnTo>
                  <a:pt x="0" y="597408"/>
                </a:lnTo>
                <a:lnTo>
                  <a:pt x="74675" y="522731"/>
                </a:lnTo>
                <a:lnTo>
                  <a:pt x="74675" y="746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00516" y="2840735"/>
            <a:ext cx="74930" cy="597535"/>
          </a:xfrm>
          <a:custGeom>
            <a:avLst/>
            <a:gdLst/>
            <a:ahLst/>
            <a:cxnLst/>
            <a:rect l="l" t="t" r="r" b="b"/>
            <a:pathLst>
              <a:path w="74929" h="597535">
                <a:moveTo>
                  <a:pt x="74675" y="0"/>
                </a:moveTo>
                <a:lnTo>
                  <a:pt x="0" y="74675"/>
                </a:lnTo>
                <a:lnTo>
                  <a:pt x="0" y="522731"/>
                </a:lnTo>
                <a:lnTo>
                  <a:pt x="74675" y="597408"/>
                </a:lnTo>
                <a:lnTo>
                  <a:pt x="74675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47204" y="2840735"/>
            <a:ext cx="1428115" cy="597535"/>
          </a:xfrm>
          <a:custGeom>
            <a:avLst/>
            <a:gdLst/>
            <a:ahLst/>
            <a:cxnLst/>
            <a:rect l="l" t="t" r="r" b="b"/>
            <a:pathLst>
              <a:path w="1428115" h="597535">
                <a:moveTo>
                  <a:pt x="0" y="0"/>
                </a:moveTo>
                <a:lnTo>
                  <a:pt x="1427988" y="0"/>
                </a:lnTo>
                <a:lnTo>
                  <a:pt x="1427988" y="597408"/>
                </a:lnTo>
                <a:lnTo>
                  <a:pt x="0" y="5974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47204" y="284073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0"/>
                </a:moveTo>
                <a:lnTo>
                  <a:pt x="74675" y="746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47204" y="3363467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74676"/>
                </a:moveTo>
                <a:lnTo>
                  <a:pt x="746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00516" y="284073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74675" y="0"/>
                </a:moveTo>
                <a:lnTo>
                  <a:pt x="0" y="746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00516" y="3363467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74676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421880" y="2915411"/>
            <a:ext cx="1278890" cy="448309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405"/>
              </a:spcBef>
            </a:pPr>
            <a:r>
              <a:rPr sz="2000" spc="-5" dirty="0">
                <a:latin typeface="Calibri"/>
                <a:cs typeface="Calibri"/>
              </a:rPr>
              <a:t>Cl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982841" y="2767964"/>
            <a:ext cx="367665" cy="688340"/>
          </a:xfrm>
          <a:custGeom>
            <a:avLst/>
            <a:gdLst/>
            <a:ahLst/>
            <a:cxnLst/>
            <a:rect l="l" t="t" r="r" b="b"/>
            <a:pathLst>
              <a:path w="367665" h="688339">
                <a:moveTo>
                  <a:pt x="13207" y="688086"/>
                </a:moveTo>
                <a:lnTo>
                  <a:pt x="0" y="0"/>
                </a:lnTo>
                <a:lnTo>
                  <a:pt x="359663" y="130810"/>
                </a:lnTo>
                <a:lnTo>
                  <a:pt x="367537" y="543687"/>
                </a:lnTo>
                <a:lnTo>
                  <a:pt x="13207" y="68808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05355" y="5364479"/>
            <a:ext cx="1141730" cy="229870"/>
          </a:xfrm>
          <a:custGeom>
            <a:avLst/>
            <a:gdLst/>
            <a:ahLst/>
            <a:cxnLst/>
            <a:rect l="l" t="t" r="r" b="b"/>
            <a:pathLst>
              <a:path w="1141730" h="229870">
                <a:moveTo>
                  <a:pt x="1141476" y="114681"/>
                </a:moveTo>
                <a:lnTo>
                  <a:pt x="1103059" y="156144"/>
                </a:lnTo>
                <a:lnTo>
                  <a:pt x="1039219" y="180216"/>
                </a:lnTo>
                <a:lnTo>
                  <a:pt x="997436" y="190859"/>
                </a:lnTo>
                <a:lnTo>
                  <a:pt x="949789" y="200431"/>
                </a:lnTo>
                <a:lnTo>
                  <a:pt x="896814" y="208824"/>
                </a:lnTo>
                <a:lnTo>
                  <a:pt x="839046" y="215932"/>
                </a:lnTo>
                <a:lnTo>
                  <a:pt x="777020" y="221647"/>
                </a:lnTo>
                <a:lnTo>
                  <a:pt x="711269" y="225861"/>
                </a:lnTo>
                <a:lnTo>
                  <a:pt x="642330" y="228469"/>
                </a:lnTo>
                <a:lnTo>
                  <a:pt x="570738" y="229362"/>
                </a:lnTo>
                <a:lnTo>
                  <a:pt x="499145" y="228469"/>
                </a:lnTo>
                <a:lnTo>
                  <a:pt x="430206" y="225861"/>
                </a:lnTo>
                <a:lnTo>
                  <a:pt x="364455" y="221647"/>
                </a:lnTo>
                <a:lnTo>
                  <a:pt x="302429" y="215932"/>
                </a:lnTo>
                <a:lnTo>
                  <a:pt x="244661" y="208824"/>
                </a:lnTo>
                <a:lnTo>
                  <a:pt x="191686" y="200431"/>
                </a:lnTo>
                <a:lnTo>
                  <a:pt x="144039" y="190859"/>
                </a:lnTo>
                <a:lnTo>
                  <a:pt x="102256" y="180216"/>
                </a:lnTo>
                <a:lnTo>
                  <a:pt x="38416" y="156144"/>
                </a:lnTo>
                <a:lnTo>
                  <a:pt x="4446" y="129073"/>
                </a:lnTo>
                <a:lnTo>
                  <a:pt x="0" y="114681"/>
                </a:lnTo>
                <a:lnTo>
                  <a:pt x="4446" y="100288"/>
                </a:lnTo>
                <a:lnTo>
                  <a:pt x="38416" y="73217"/>
                </a:lnTo>
                <a:lnTo>
                  <a:pt x="102256" y="49145"/>
                </a:lnTo>
                <a:lnTo>
                  <a:pt x="144039" y="38502"/>
                </a:lnTo>
                <a:lnTo>
                  <a:pt x="191686" y="28930"/>
                </a:lnTo>
                <a:lnTo>
                  <a:pt x="244661" y="20537"/>
                </a:lnTo>
                <a:lnTo>
                  <a:pt x="302429" y="13429"/>
                </a:lnTo>
                <a:lnTo>
                  <a:pt x="364455" y="7714"/>
                </a:lnTo>
                <a:lnTo>
                  <a:pt x="430206" y="3500"/>
                </a:lnTo>
                <a:lnTo>
                  <a:pt x="499145" y="892"/>
                </a:lnTo>
                <a:lnTo>
                  <a:pt x="570738" y="0"/>
                </a:lnTo>
                <a:lnTo>
                  <a:pt x="642330" y="892"/>
                </a:lnTo>
                <a:lnTo>
                  <a:pt x="711269" y="3500"/>
                </a:lnTo>
                <a:lnTo>
                  <a:pt x="777020" y="7714"/>
                </a:lnTo>
                <a:lnTo>
                  <a:pt x="839046" y="13429"/>
                </a:lnTo>
                <a:lnTo>
                  <a:pt x="896814" y="20537"/>
                </a:lnTo>
                <a:lnTo>
                  <a:pt x="949789" y="28930"/>
                </a:lnTo>
                <a:lnTo>
                  <a:pt x="997436" y="38502"/>
                </a:lnTo>
                <a:lnTo>
                  <a:pt x="1039219" y="49145"/>
                </a:lnTo>
                <a:lnTo>
                  <a:pt x="1103059" y="73217"/>
                </a:lnTo>
                <a:lnTo>
                  <a:pt x="1137029" y="100288"/>
                </a:lnTo>
                <a:lnTo>
                  <a:pt x="1141476" y="11468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05355" y="5479160"/>
            <a:ext cx="1141730" cy="803275"/>
          </a:xfrm>
          <a:custGeom>
            <a:avLst/>
            <a:gdLst/>
            <a:ahLst/>
            <a:cxnLst/>
            <a:rect l="l" t="t" r="r" b="b"/>
            <a:pathLst>
              <a:path w="1141730" h="803275">
                <a:moveTo>
                  <a:pt x="1141476" y="0"/>
                </a:moveTo>
                <a:lnTo>
                  <a:pt x="1141476" y="688085"/>
                </a:lnTo>
                <a:lnTo>
                  <a:pt x="1137029" y="702471"/>
                </a:lnTo>
                <a:lnTo>
                  <a:pt x="1103059" y="729534"/>
                </a:lnTo>
                <a:lnTo>
                  <a:pt x="1039219" y="753604"/>
                </a:lnTo>
                <a:lnTo>
                  <a:pt x="997436" y="764249"/>
                </a:lnTo>
                <a:lnTo>
                  <a:pt x="949789" y="773823"/>
                </a:lnTo>
                <a:lnTo>
                  <a:pt x="896814" y="782219"/>
                </a:lnTo>
                <a:lnTo>
                  <a:pt x="839046" y="789329"/>
                </a:lnTo>
                <a:lnTo>
                  <a:pt x="777020" y="795047"/>
                </a:lnTo>
                <a:lnTo>
                  <a:pt x="711269" y="799264"/>
                </a:lnTo>
                <a:lnTo>
                  <a:pt x="642330" y="801873"/>
                </a:lnTo>
                <a:lnTo>
                  <a:pt x="570738" y="802766"/>
                </a:lnTo>
                <a:lnTo>
                  <a:pt x="499145" y="801873"/>
                </a:lnTo>
                <a:lnTo>
                  <a:pt x="430206" y="799264"/>
                </a:lnTo>
                <a:lnTo>
                  <a:pt x="364455" y="795047"/>
                </a:lnTo>
                <a:lnTo>
                  <a:pt x="302429" y="789329"/>
                </a:lnTo>
                <a:lnTo>
                  <a:pt x="244661" y="782219"/>
                </a:lnTo>
                <a:lnTo>
                  <a:pt x="191686" y="773823"/>
                </a:lnTo>
                <a:lnTo>
                  <a:pt x="144039" y="764249"/>
                </a:lnTo>
                <a:lnTo>
                  <a:pt x="102256" y="753604"/>
                </a:lnTo>
                <a:lnTo>
                  <a:pt x="38416" y="729534"/>
                </a:lnTo>
                <a:lnTo>
                  <a:pt x="4446" y="702471"/>
                </a:lnTo>
                <a:lnTo>
                  <a:pt x="0" y="68808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75460" y="3453384"/>
            <a:ext cx="715010" cy="459105"/>
          </a:xfrm>
          <a:custGeom>
            <a:avLst/>
            <a:gdLst/>
            <a:ahLst/>
            <a:cxnLst/>
            <a:rect l="l" t="t" r="r" b="b"/>
            <a:pathLst>
              <a:path w="715010" h="459104">
                <a:moveTo>
                  <a:pt x="0" y="0"/>
                </a:moveTo>
                <a:lnTo>
                  <a:pt x="714756" y="0"/>
                </a:lnTo>
                <a:lnTo>
                  <a:pt x="571753" y="458723"/>
                </a:lnTo>
                <a:lnTo>
                  <a:pt x="143001" y="45872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96400" y="2756677"/>
            <a:ext cx="5293995" cy="697865"/>
          </a:xfrm>
          <a:custGeom>
            <a:avLst/>
            <a:gdLst/>
            <a:ahLst/>
            <a:cxnLst/>
            <a:rect l="l" t="t" r="r" b="b"/>
            <a:pathLst>
              <a:path w="5293995" h="697864">
                <a:moveTo>
                  <a:pt x="801840" y="0"/>
                </a:moveTo>
                <a:lnTo>
                  <a:pt x="691795" y="703"/>
                </a:lnTo>
                <a:lnTo>
                  <a:pt x="625180" y="2300"/>
                </a:lnTo>
                <a:lnTo>
                  <a:pt x="564272" y="4842"/>
                </a:lnTo>
                <a:lnTo>
                  <a:pt x="509335" y="8366"/>
                </a:lnTo>
                <a:lnTo>
                  <a:pt x="439860" y="14642"/>
                </a:lnTo>
                <a:lnTo>
                  <a:pt x="376230" y="22170"/>
                </a:lnTo>
                <a:lnTo>
                  <a:pt x="318269" y="30913"/>
                </a:lnTo>
                <a:lnTo>
                  <a:pt x="265799" y="40833"/>
                </a:lnTo>
                <a:lnTo>
                  <a:pt x="218643" y="51892"/>
                </a:lnTo>
                <a:lnTo>
                  <a:pt x="176625" y="64051"/>
                </a:lnTo>
                <a:lnTo>
                  <a:pt x="139566" y="77274"/>
                </a:lnTo>
                <a:lnTo>
                  <a:pt x="79619" y="106757"/>
                </a:lnTo>
                <a:lnTo>
                  <a:pt x="37386" y="140036"/>
                </a:lnTo>
                <a:lnTo>
                  <a:pt x="11450" y="176809"/>
                </a:lnTo>
                <a:lnTo>
                  <a:pt x="392" y="216771"/>
                </a:lnTo>
                <a:lnTo>
                  <a:pt x="0" y="237854"/>
                </a:lnTo>
                <a:lnTo>
                  <a:pt x="2796" y="259620"/>
                </a:lnTo>
                <a:lnTo>
                  <a:pt x="17244" y="305051"/>
                </a:lnTo>
                <a:lnTo>
                  <a:pt x="42319" y="352761"/>
                </a:lnTo>
                <a:lnTo>
                  <a:pt x="76604" y="402447"/>
                </a:lnTo>
                <a:lnTo>
                  <a:pt x="118681" y="453805"/>
                </a:lnTo>
                <a:lnTo>
                  <a:pt x="167134" y="506531"/>
                </a:lnTo>
                <a:lnTo>
                  <a:pt x="220544" y="560322"/>
                </a:lnTo>
                <a:lnTo>
                  <a:pt x="248666" y="587522"/>
                </a:lnTo>
                <a:lnTo>
                  <a:pt x="277495" y="614875"/>
                </a:lnTo>
                <a:lnTo>
                  <a:pt x="306855" y="642342"/>
                </a:lnTo>
                <a:lnTo>
                  <a:pt x="366460" y="697468"/>
                </a:lnTo>
                <a:lnTo>
                  <a:pt x="5293425" y="314690"/>
                </a:lnTo>
                <a:lnTo>
                  <a:pt x="2318461" y="73947"/>
                </a:lnTo>
                <a:lnTo>
                  <a:pt x="1558819" y="25699"/>
                </a:lnTo>
                <a:lnTo>
                  <a:pt x="1196551" y="8926"/>
                </a:lnTo>
                <a:lnTo>
                  <a:pt x="966079" y="2029"/>
                </a:lnTo>
                <a:lnTo>
                  <a:pt x="8018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77188" y="2737611"/>
            <a:ext cx="5313045" cy="716915"/>
          </a:xfrm>
          <a:custGeom>
            <a:avLst/>
            <a:gdLst/>
            <a:ahLst/>
            <a:cxnLst/>
            <a:rect l="l" t="t" r="r" b="b"/>
            <a:pathLst>
              <a:path w="5313045" h="716914">
                <a:moveTo>
                  <a:pt x="289067" y="652735"/>
                </a:moveTo>
                <a:lnTo>
                  <a:pt x="263117" y="680720"/>
                </a:lnTo>
                <a:lnTo>
                  <a:pt x="385799" y="716534"/>
                </a:lnTo>
                <a:lnTo>
                  <a:pt x="366661" y="665607"/>
                </a:lnTo>
                <a:lnTo>
                  <a:pt x="302868" y="665607"/>
                </a:lnTo>
                <a:lnTo>
                  <a:pt x="289067" y="652735"/>
                </a:lnTo>
                <a:close/>
              </a:path>
              <a:path w="5313045" h="716914">
                <a:moveTo>
                  <a:pt x="314970" y="624799"/>
                </a:moveTo>
                <a:lnTo>
                  <a:pt x="289067" y="652735"/>
                </a:lnTo>
                <a:lnTo>
                  <a:pt x="302868" y="665607"/>
                </a:lnTo>
                <a:lnTo>
                  <a:pt x="328903" y="637793"/>
                </a:lnTo>
                <a:lnTo>
                  <a:pt x="314970" y="624799"/>
                </a:lnTo>
                <a:close/>
              </a:path>
              <a:path w="5313045" h="716914">
                <a:moveTo>
                  <a:pt x="340841" y="596900"/>
                </a:moveTo>
                <a:lnTo>
                  <a:pt x="314970" y="624799"/>
                </a:lnTo>
                <a:lnTo>
                  <a:pt x="328903" y="637793"/>
                </a:lnTo>
                <a:lnTo>
                  <a:pt x="302868" y="665607"/>
                </a:lnTo>
                <a:lnTo>
                  <a:pt x="366661" y="665607"/>
                </a:lnTo>
                <a:lnTo>
                  <a:pt x="340841" y="596900"/>
                </a:lnTo>
                <a:close/>
              </a:path>
              <a:path w="5313045" h="716914">
                <a:moveTo>
                  <a:pt x="817472" y="0"/>
                </a:moveTo>
                <a:lnTo>
                  <a:pt x="761592" y="126"/>
                </a:lnTo>
                <a:lnTo>
                  <a:pt x="708506" y="888"/>
                </a:lnTo>
                <a:lnTo>
                  <a:pt x="611351" y="3555"/>
                </a:lnTo>
                <a:lnTo>
                  <a:pt x="567536" y="5841"/>
                </a:lnTo>
                <a:lnTo>
                  <a:pt x="526896" y="8382"/>
                </a:lnTo>
                <a:lnTo>
                  <a:pt x="452728" y="15112"/>
                </a:lnTo>
                <a:lnTo>
                  <a:pt x="385164" y="23367"/>
                </a:lnTo>
                <a:lnTo>
                  <a:pt x="323696" y="33020"/>
                </a:lnTo>
                <a:lnTo>
                  <a:pt x="268451" y="43941"/>
                </a:lnTo>
                <a:lnTo>
                  <a:pt x="218794" y="56387"/>
                </a:lnTo>
                <a:lnTo>
                  <a:pt x="174725" y="70103"/>
                </a:lnTo>
                <a:lnTo>
                  <a:pt x="136117" y="85216"/>
                </a:lnTo>
                <a:lnTo>
                  <a:pt x="87603" y="110489"/>
                </a:lnTo>
                <a:lnTo>
                  <a:pt x="49630" y="139191"/>
                </a:lnTo>
                <a:lnTo>
                  <a:pt x="22579" y="171450"/>
                </a:lnTo>
                <a:lnTo>
                  <a:pt x="6069" y="207010"/>
                </a:lnTo>
                <a:lnTo>
                  <a:pt x="0" y="244221"/>
                </a:lnTo>
                <a:lnTo>
                  <a:pt x="100" y="257301"/>
                </a:lnTo>
                <a:lnTo>
                  <a:pt x="6450" y="295910"/>
                </a:lnTo>
                <a:lnTo>
                  <a:pt x="20420" y="335152"/>
                </a:lnTo>
                <a:lnTo>
                  <a:pt x="41121" y="375030"/>
                </a:lnTo>
                <a:lnTo>
                  <a:pt x="67791" y="415543"/>
                </a:lnTo>
                <a:lnTo>
                  <a:pt x="110971" y="470915"/>
                </a:lnTo>
                <a:lnTo>
                  <a:pt x="161644" y="527303"/>
                </a:lnTo>
                <a:lnTo>
                  <a:pt x="189076" y="555751"/>
                </a:lnTo>
                <a:lnTo>
                  <a:pt x="217905" y="584708"/>
                </a:lnTo>
                <a:lnTo>
                  <a:pt x="247623" y="613537"/>
                </a:lnTo>
                <a:lnTo>
                  <a:pt x="278357" y="642747"/>
                </a:lnTo>
                <a:lnTo>
                  <a:pt x="289067" y="652735"/>
                </a:lnTo>
                <a:lnTo>
                  <a:pt x="314970" y="624799"/>
                </a:lnTo>
                <a:lnTo>
                  <a:pt x="304392" y="614934"/>
                </a:lnTo>
                <a:lnTo>
                  <a:pt x="273912" y="585977"/>
                </a:lnTo>
                <a:lnTo>
                  <a:pt x="244448" y="557276"/>
                </a:lnTo>
                <a:lnTo>
                  <a:pt x="216000" y="528827"/>
                </a:lnTo>
                <a:lnTo>
                  <a:pt x="189076" y="500761"/>
                </a:lnTo>
                <a:lnTo>
                  <a:pt x="139673" y="445770"/>
                </a:lnTo>
                <a:lnTo>
                  <a:pt x="107923" y="406018"/>
                </a:lnTo>
                <a:lnTo>
                  <a:pt x="81253" y="367538"/>
                </a:lnTo>
                <a:lnTo>
                  <a:pt x="60552" y="330708"/>
                </a:lnTo>
                <a:lnTo>
                  <a:pt x="43026" y="285241"/>
                </a:lnTo>
                <a:lnTo>
                  <a:pt x="38073" y="253873"/>
                </a:lnTo>
                <a:lnTo>
                  <a:pt x="38073" y="244221"/>
                </a:lnTo>
                <a:lnTo>
                  <a:pt x="50265" y="199136"/>
                </a:lnTo>
                <a:lnTo>
                  <a:pt x="76808" y="165988"/>
                </a:lnTo>
                <a:lnTo>
                  <a:pt x="108558" y="142239"/>
                </a:lnTo>
                <a:lnTo>
                  <a:pt x="152119" y="119761"/>
                </a:lnTo>
                <a:lnTo>
                  <a:pt x="187933" y="105917"/>
                </a:lnTo>
                <a:lnTo>
                  <a:pt x="229589" y="92963"/>
                </a:lnTo>
                <a:lnTo>
                  <a:pt x="277087" y="81025"/>
                </a:lnTo>
                <a:lnTo>
                  <a:pt x="330808" y="70358"/>
                </a:lnTo>
                <a:lnTo>
                  <a:pt x="390752" y="61087"/>
                </a:lnTo>
                <a:lnTo>
                  <a:pt x="457046" y="52959"/>
                </a:lnTo>
                <a:lnTo>
                  <a:pt x="530071" y="46354"/>
                </a:lnTo>
                <a:lnTo>
                  <a:pt x="570076" y="43814"/>
                </a:lnTo>
                <a:lnTo>
                  <a:pt x="613256" y="41655"/>
                </a:lnTo>
                <a:lnTo>
                  <a:pt x="659611" y="40004"/>
                </a:lnTo>
                <a:lnTo>
                  <a:pt x="709395" y="38862"/>
                </a:lnTo>
                <a:lnTo>
                  <a:pt x="1793514" y="38100"/>
                </a:lnTo>
                <a:lnTo>
                  <a:pt x="1355571" y="14732"/>
                </a:lnTo>
                <a:lnTo>
                  <a:pt x="1067662" y="4063"/>
                </a:lnTo>
                <a:lnTo>
                  <a:pt x="876019" y="380"/>
                </a:lnTo>
                <a:lnTo>
                  <a:pt x="817472" y="0"/>
                </a:lnTo>
                <a:close/>
              </a:path>
              <a:path w="5313045" h="716914">
                <a:moveTo>
                  <a:pt x="5202528" y="268859"/>
                </a:moveTo>
                <a:lnTo>
                  <a:pt x="5199912" y="306750"/>
                </a:lnTo>
                <a:lnTo>
                  <a:pt x="5218911" y="308101"/>
                </a:lnTo>
                <a:lnTo>
                  <a:pt x="5216244" y="346201"/>
                </a:lnTo>
                <a:lnTo>
                  <a:pt x="5197188" y="346201"/>
                </a:lnTo>
                <a:lnTo>
                  <a:pt x="5194654" y="382904"/>
                </a:lnTo>
                <a:lnTo>
                  <a:pt x="5282760" y="346201"/>
                </a:lnTo>
                <a:lnTo>
                  <a:pt x="5216244" y="346201"/>
                </a:lnTo>
                <a:lnTo>
                  <a:pt x="5197281" y="344858"/>
                </a:lnTo>
                <a:lnTo>
                  <a:pt x="5285986" y="344858"/>
                </a:lnTo>
                <a:lnTo>
                  <a:pt x="5312637" y="333755"/>
                </a:lnTo>
                <a:lnTo>
                  <a:pt x="5202528" y="268859"/>
                </a:lnTo>
                <a:close/>
              </a:path>
              <a:path w="5313045" h="716914">
                <a:moveTo>
                  <a:pt x="5199912" y="306750"/>
                </a:moveTo>
                <a:lnTo>
                  <a:pt x="5197281" y="344858"/>
                </a:lnTo>
                <a:lnTo>
                  <a:pt x="5216244" y="346201"/>
                </a:lnTo>
                <a:lnTo>
                  <a:pt x="5218911" y="308101"/>
                </a:lnTo>
                <a:lnTo>
                  <a:pt x="5199912" y="306750"/>
                </a:lnTo>
                <a:close/>
              </a:path>
              <a:path w="5313045" h="716914">
                <a:moveTo>
                  <a:pt x="1793514" y="38100"/>
                </a:moveTo>
                <a:lnTo>
                  <a:pt x="817599" y="38100"/>
                </a:lnTo>
                <a:lnTo>
                  <a:pt x="1000733" y="40512"/>
                </a:lnTo>
                <a:lnTo>
                  <a:pt x="1206092" y="46736"/>
                </a:lnTo>
                <a:lnTo>
                  <a:pt x="1589886" y="64515"/>
                </a:lnTo>
                <a:lnTo>
                  <a:pt x="2372841" y="114680"/>
                </a:lnTo>
                <a:lnTo>
                  <a:pt x="5197281" y="344858"/>
                </a:lnTo>
                <a:lnTo>
                  <a:pt x="5199912" y="306750"/>
                </a:lnTo>
                <a:lnTo>
                  <a:pt x="2375508" y="76708"/>
                </a:lnTo>
                <a:lnTo>
                  <a:pt x="179351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6476" y="4640579"/>
            <a:ext cx="806450" cy="463550"/>
          </a:xfrm>
          <a:custGeom>
            <a:avLst/>
            <a:gdLst/>
            <a:ahLst/>
            <a:cxnLst/>
            <a:rect l="l" t="t" r="r" b="b"/>
            <a:pathLst>
              <a:path w="806450" h="463550">
                <a:moveTo>
                  <a:pt x="0" y="463296"/>
                </a:moveTo>
                <a:lnTo>
                  <a:pt x="806196" y="463296"/>
                </a:lnTo>
                <a:lnTo>
                  <a:pt x="806196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126104" y="4668011"/>
            <a:ext cx="6413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5000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005583" y="4676394"/>
            <a:ext cx="114300" cy="765175"/>
          </a:xfrm>
          <a:custGeom>
            <a:avLst/>
            <a:gdLst/>
            <a:ahLst/>
            <a:cxnLst/>
            <a:rect l="l" t="t" r="r" b="b"/>
            <a:pathLst>
              <a:path w="114300" h="765175">
                <a:moveTo>
                  <a:pt x="76200" y="95249"/>
                </a:moveTo>
                <a:lnTo>
                  <a:pt x="38100" y="95249"/>
                </a:lnTo>
                <a:lnTo>
                  <a:pt x="38100" y="765047"/>
                </a:lnTo>
                <a:lnTo>
                  <a:pt x="76200" y="765047"/>
                </a:lnTo>
                <a:lnTo>
                  <a:pt x="76200" y="95249"/>
                </a:lnTo>
                <a:close/>
              </a:path>
              <a:path w="114300" h="765175">
                <a:moveTo>
                  <a:pt x="57150" y="0"/>
                </a:move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lnTo>
                  <a:pt x="104775" y="95249"/>
                </a:lnTo>
                <a:lnTo>
                  <a:pt x="57150" y="0"/>
                </a:lnTo>
                <a:close/>
              </a:path>
              <a:path w="114300" h="765175">
                <a:moveTo>
                  <a:pt x="104775" y="9524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lnTo>
                  <a:pt x="104775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33827" y="4676394"/>
            <a:ext cx="114300" cy="765175"/>
          </a:xfrm>
          <a:custGeom>
            <a:avLst/>
            <a:gdLst/>
            <a:ahLst/>
            <a:cxnLst/>
            <a:rect l="l" t="t" r="r" b="b"/>
            <a:pathLst>
              <a:path w="114300" h="765175">
                <a:moveTo>
                  <a:pt x="38100" y="650747"/>
                </a:moveTo>
                <a:lnTo>
                  <a:pt x="0" y="650747"/>
                </a:lnTo>
                <a:lnTo>
                  <a:pt x="57150" y="765047"/>
                </a:lnTo>
                <a:lnTo>
                  <a:pt x="104775" y="669797"/>
                </a:lnTo>
                <a:lnTo>
                  <a:pt x="38100" y="669797"/>
                </a:lnTo>
                <a:lnTo>
                  <a:pt x="38100" y="650747"/>
                </a:lnTo>
                <a:close/>
              </a:path>
              <a:path w="114300" h="765175">
                <a:moveTo>
                  <a:pt x="76200" y="0"/>
                </a:moveTo>
                <a:lnTo>
                  <a:pt x="38100" y="0"/>
                </a:lnTo>
                <a:lnTo>
                  <a:pt x="38100" y="669797"/>
                </a:lnTo>
                <a:lnTo>
                  <a:pt x="76200" y="669797"/>
                </a:lnTo>
                <a:lnTo>
                  <a:pt x="76200" y="0"/>
                </a:lnTo>
                <a:close/>
              </a:path>
              <a:path w="114300" h="765175">
                <a:moveTo>
                  <a:pt x="114300" y="650747"/>
                </a:moveTo>
                <a:lnTo>
                  <a:pt x="76200" y="650747"/>
                </a:lnTo>
                <a:lnTo>
                  <a:pt x="76200" y="669797"/>
                </a:lnTo>
                <a:lnTo>
                  <a:pt x="104775" y="669797"/>
                </a:lnTo>
                <a:lnTo>
                  <a:pt x="114300" y="650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5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4" name="5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202</a:t>
            </a:fld>
            <a:endParaRPr lang="es-MX"/>
          </a:p>
        </p:txBody>
      </p:sp>
      <p:pic>
        <p:nvPicPr>
          <p:cNvPr id="55" name="5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Ser</a:t>
            </a:r>
            <a:r>
              <a:rPr sz="4000" dirty="0">
                <a:solidFill>
                  <a:schemeClr val="accent1"/>
                </a:solidFill>
              </a:rPr>
              <a:t>v</a:t>
            </a:r>
            <a:r>
              <a:rPr sz="4000" spc="-5" dirty="0">
                <a:solidFill>
                  <a:schemeClr val="accent1"/>
                </a:solidFill>
              </a:rPr>
              <a:t>idores</a:t>
            </a:r>
            <a:r>
              <a:rPr sz="4000" spc="15" dirty="0">
                <a:solidFill>
                  <a:schemeClr val="accent1"/>
                </a:solidFill>
              </a:rPr>
              <a:t> </a:t>
            </a:r>
            <a:r>
              <a:rPr sz="4000" spc="-5" dirty="0">
                <a:solidFill>
                  <a:schemeClr val="accent1"/>
                </a:solidFill>
              </a:rPr>
              <a:t>It</a:t>
            </a:r>
            <a:r>
              <a:rPr sz="4000" spc="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r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ti</a:t>
            </a:r>
            <a:r>
              <a:rPr sz="4000" spc="0" dirty="0">
                <a:solidFill>
                  <a:schemeClr val="accent1"/>
                </a:solidFill>
              </a:rPr>
              <a:t>v</a:t>
            </a:r>
            <a:r>
              <a:rPr sz="4000" spc="-5" dirty="0">
                <a:solidFill>
                  <a:schemeClr val="accent1"/>
                </a:solidFill>
              </a:rPr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44474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Sólo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pués de efectuar 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tran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mis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ón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pone a escu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har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nu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vo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</a:t>
            </a:r>
            <a:r>
              <a:rPr sz="2400" spc="-10" dirty="0">
                <a:latin typeface="Arial"/>
                <a:cs typeface="Arial"/>
              </a:rPr>
              <a:t>5</a:t>
            </a:r>
            <a:r>
              <a:rPr sz="2400" dirty="0">
                <a:latin typeface="Arial"/>
                <a:cs typeface="Arial"/>
              </a:rPr>
              <a:t>000</a:t>
            </a:r>
          </a:p>
        </p:txBody>
      </p:sp>
      <p:sp>
        <p:nvSpPr>
          <p:cNvPr id="4" name="object 4"/>
          <p:cNvSpPr/>
          <p:nvPr/>
        </p:nvSpPr>
        <p:spPr>
          <a:xfrm>
            <a:off x="1066800" y="4540884"/>
            <a:ext cx="1676400" cy="93980"/>
          </a:xfrm>
          <a:custGeom>
            <a:avLst/>
            <a:gdLst/>
            <a:ahLst/>
            <a:cxnLst/>
            <a:rect l="l" t="t" r="r" b="b"/>
            <a:pathLst>
              <a:path w="1676400" h="93979">
                <a:moveTo>
                  <a:pt x="1582927" y="0"/>
                </a:moveTo>
                <a:lnTo>
                  <a:pt x="93535" y="0"/>
                </a:lnTo>
                <a:lnTo>
                  <a:pt x="0" y="93598"/>
                </a:lnTo>
                <a:lnTo>
                  <a:pt x="1676400" y="93598"/>
                </a:lnTo>
                <a:lnTo>
                  <a:pt x="158292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3886200"/>
            <a:ext cx="93980" cy="748665"/>
          </a:xfrm>
          <a:custGeom>
            <a:avLst/>
            <a:gdLst/>
            <a:ahLst/>
            <a:cxnLst/>
            <a:rect l="l" t="t" r="r" b="b"/>
            <a:pathLst>
              <a:path w="93980" h="748664">
                <a:moveTo>
                  <a:pt x="0" y="0"/>
                </a:moveTo>
                <a:lnTo>
                  <a:pt x="0" y="748283"/>
                </a:lnTo>
                <a:lnTo>
                  <a:pt x="93535" y="654685"/>
                </a:lnTo>
                <a:lnTo>
                  <a:pt x="93535" y="934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9727" y="3886200"/>
            <a:ext cx="93980" cy="748665"/>
          </a:xfrm>
          <a:custGeom>
            <a:avLst/>
            <a:gdLst/>
            <a:ahLst/>
            <a:cxnLst/>
            <a:rect l="l" t="t" r="r" b="b"/>
            <a:pathLst>
              <a:path w="93980" h="748664">
                <a:moveTo>
                  <a:pt x="93472" y="0"/>
                </a:moveTo>
                <a:lnTo>
                  <a:pt x="0" y="93472"/>
                </a:lnTo>
                <a:lnTo>
                  <a:pt x="0" y="654685"/>
                </a:lnTo>
                <a:lnTo>
                  <a:pt x="93472" y="748283"/>
                </a:lnTo>
                <a:lnTo>
                  <a:pt x="93472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6800" y="3886200"/>
            <a:ext cx="1676400" cy="748665"/>
          </a:xfrm>
          <a:custGeom>
            <a:avLst/>
            <a:gdLst/>
            <a:ahLst/>
            <a:cxnLst/>
            <a:rect l="l" t="t" r="r" b="b"/>
            <a:pathLst>
              <a:path w="1676400" h="748664">
                <a:moveTo>
                  <a:pt x="0" y="0"/>
                </a:moveTo>
                <a:lnTo>
                  <a:pt x="1676400" y="0"/>
                </a:lnTo>
                <a:lnTo>
                  <a:pt x="1676400" y="748283"/>
                </a:lnTo>
                <a:lnTo>
                  <a:pt x="0" y="748283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800" y="3886200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0" y="0"/>
                </a:moveTo>
                <a:lnTo>
                  <a:pt x="93535" y="934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4540884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0" y="93598"/>
                </a:moveTo>
                <a:lnTo>
                  <a:pt x="9353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49727" y="3886200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93472" y="0"/>
                </a:moveTo>
                <a:lnTo>
                  <a:pt x="0" y="934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49727" y="4540884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93472" y="93598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60335" y="3979671"/>
            <a:ext cx="1489710" cy="56134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850"/>
              </a:spcBef>
            </a:pP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2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42438" y="3963034"/>
            <a:ext cx="384810" cy="684530"/>
          </a:xfrm>
          <a:custGeom>
            <a:avLst/>
            <a:gdLst/>
            <a:ahLst/>
            <a:cxnLst/>
            <a:rect l="l" t="t" r="r" b="b"/>
            <a:pathLst>
              <a:path w="384810" h="684529">
                <a:moveTo>
                  <a:pt x="384556" y="0"/>
                </a:moveTo>
                <a:lnTo>
                  <a:pt x="382143" y="684276"/>
                </a:lnTo>
                <a:lnTo>
                  <a:pt x="0" y="546100"/>
                </a:lnTo>
                <a:lnTo>
                  <a:pt x="1524" y="135508"/>
                </a:lnTo>
                <a:lnTo>
                  <a:pt x="38455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39000" y="4712334"/>
            <a:ext cx="1524000" cy="74930"/>
          </a:xfrm>
          <a:custGeom>
            <a:avLst/>
            <a:gdLst/>
            <a:ahLst/>
            <a:cxnLst/>
            <a:rect l="l" t="t" r="r" b="b"/>
            <a:pathLst>
              <a:path w="1524000" h="74929">
                <a:moveTo>
                  <a:pt x="1449451" y="0"/>
                </a:moveTo>
                <a:lnTo>
                  <a:pt x="74422" y="0"/>
                </a:lnTo>
                <a:lnTo>
                  <a:pt x="0" y="74548"/>
                </a:lnTo>
                <a:lnTo>
                  <a:pt x="1524000" y="74548"/>
                </a:lnTo>
                <a:lnTo>
                  <a:pt x="1449451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39000" y="4191000"/>
            <a:ext cx="74930" cy="596265"/>
          </a:xfrm>
          <a:custGeom>
            <a:avLst/>
            <a:gdLst/>
            <a:ahLst/>
            <a:cxnLst/>
            <a:rect l="l" t="t" r="r" b="b"/>
            <a:pathLst>
              <a:path w="74929" h="596264">
                <a:moveTo>
                  <a:pt x="0" y="0"/>
                </a:moveTo>
                <a:lnTo>
                  <a:pt x="0" y="595883"/>
                </a:lnTo>
                <a:lnTo>
                  <a:pt x="74422" y="521335"/>
                </a:lnTo>
                <a:lnTo>
                  <a:pt x="74422" y="7442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88451" y="4191000"/>
            <a:ext cx="74930" cy="596265"/>
          </a:xfrm>
          <a:custGeom>
            <a:avLst/>
            <a:gdLst/>
            <a:ahLst/>
            <a:cxnLst/>
            <a:rect l="l" t="t" r="r" b="b"/>
            <a:pathLst>
              <a:path w="74929" h="596264">
                <a:moveTo>
                  <a:pt x="74549" y="0"/>
                </a:moveTo>
                <a:lnTo>
                  <a:pt x="0" y="74422"/>
                </a:lnTo>
                <a:lnTo>
                  <a:pt x="0" y="521335"/>
                </a:lnTo>
                <a:lnTo>
                  <a:pt x="74549" y="595883"/>
                </a:lnTo>
                <a:lnTo>
                  <a:pt x="74549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39000" y="4191000"/>
            <a:ext cx="1524000" cy="596265"/>
          </a:xfrm>
          <a:custGeom>
            <a:avLst/>
            <a:gdLst/>
            <a:ahLst/>
            <a:cxnLst/>
            <a:rect l="l" t="t" r="r" b="b"/>
            <a:pathLst>
              <a:path w="1524000" h="596264">
                <a:moveTo>
                  <a:pt x="0" y="0"/>
                </a:moveTo>
                <a:lnTo>
                  <a:pt x="1524000" y="0"/>
                </a:lnTo>
                <a:lnTo>
                  <a:pt x="1524000" y="595883"/>
                </a:lnTo>
                <a:lnTo>
                  <a:pt x="0" y="59588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419100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74422" y="7442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39000" y="4712334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74548"/>
                </a:moveTo>
                <a:lnTo>
                  <a:pt x="7442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88451" y="419100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549" y="0"/>
                </a:moveTo>
                <a:lnTo>
                  <a:pt x="0" y="7442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8451" y="4712334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549" y="74548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13421" y="4265421"/>
            <a:ext cx="1375410" cy="4470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Calibri"/>
                <a:cs typeface="Calibri"/>
              </a:rPr>
              <a:t>Cl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51522" y="4118483"/>
            <a:ext cx="391795" cy="685800"/>
          </a:xfrm>
          <a:custGeom>
            <a:avLst/>
            <a:gdLst/>
            <a:ahLst/>
            <a:cxnLst/>
            <a:rect l="l" t="t" r="r" b="b"/>
            <a:pathLst>
              <a:path w="391795" h="685800">
                <a:moveTo>
                  <a:pt x="13080" y="685673"/>
                </a:moveTo>
                <a:lnTo>
                  <a:pt x="0" y="0"/>
                </a:lnTo>
                <a:lnTo>
                  <a:pt x="383540" y="129921"/>
                </a:lnTo>
                <a:lnTo>
                  <a:pt x="391413" y="541274"/>
                </a:lnTo>
                <a:lnTo>
                  <a:pt x="13080" y="6856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15200" y="5931598"/>
            <a:ext cx="1524000" cy="74930"/>
          </a:xfrm>
          <a:custGeom>
            <a:avLst/>
            <a:gdLst/>
            <a:ahLst/>
            <a:cxnLst/>
            <a:rect l="l" t="t" r="r" b="b"/>
            <a:pathLst>
              <a:path w="1524000" h="74929">
                <a:moveTo>
                  <a:pt x="1449451" y="0"/>
                </a:moveTo>
                <a:lnTo>
                  <a:pt x="74422" y="0"/>
                </a:lnTo>
                <a:lnTo>
                  <a:pt x="0" y="74485"/>
                </a:lnTo>
                <a:lnTo>
                  <a:pt x="1524000" y="74485"/>
                </a:lnTo>
                <a:lnTo>
                  <a:pt x="1449451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15200" y="5410200"/>
            <a:ext cx="74930" cy="596265"/>
          </a:xfrm>
          <a:custGeom>
            <a:avLst/>
            <a:gdLst/>
            <a:ahLst/>
            <a:cxnLst/>
            <a:rect l="l" t="t" r="r" b="b"/>
            <a:pathLst>
              <a:path w="74929" h="596264">
                <a:moveTo>
                  <a:pt x="0" y="0"/>
                </a:moveTo>
                <a:lnTo>
                  <a:pt x="0" y="595884"/>
                </a:lnTo>
                <a:lnTo>
                  <a:pt x="74422" y="521398"/>
                </a:lnTo>
                <a:lnTo>
                  <a:pt x="74422" y="7442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64651" y="5410200"/>
            <a:ext cx="74930" cy="596265"/>
          </a:xfrm>
          <a:custGeom>
            <a:avLst/>
            <a:gdLst/>
            <a:ahLst/>
            <a:cxnLst/>
            <a:rect l="l" t="t" r="r" b="b"/>
            <a:pathLst>
              <a:path w="74929" h="596264">
                <a:moveTo>
                  <a:pt x="74549" y="0"/>
                </a:moveTo>
                <a:lnTo>
                  <a:pt x="0" y="74422"/>
                </a:lnTo>
                <a:lnTo>
                  <a:pt x="0" y="521398"/>
                </a:lnTo>
                <a:lnTo>
                  <a:pt x="74549" y="595884"/>
                </a:lnTo>
                <a:lnTo>
                  <a:pt x="74549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15200" y="5410200"/>
            <a:ext cx="1524000" cy="596265"/>
          </a:xfrm>
          <a:custGeom>
            <a:avLst/>
            <a:gdLst/>
            <a:ahLst/>
            <a:cxnLst/>
            <a:rect l="l" t="t" r="r" b="b"/>
            <a:pathLst>
              <a:path w="1524000" h="596264">
                <a:moveTo>
                  <a:pt x="0" y="0"/>
                </a:moveTo>
                <a:lnTo>
                  <a:pt x="1524000" y="0"/>
                </a:lnTo>
                <a:lnTo>
                  <a:pt x="1524000" y="595884"/>
                </a:lnTo>
                <a:lnTo>
                  <a:pt x="0" y="595884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15200" y="541020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74422" y="7442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15200" y="593159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74485"/>
                </a:moveTo>
                <a:lnTo>
                  <a:pt x="7442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64651" y="541020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549" y="0"/>
                </a:moveTo>
                <a:lnTo>
                  <a:pt x="0" y="7442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64651" y="593159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549" y="74485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389621" y="5484621"/>
            <a:ext cx="1375410" cy="4470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Calibri"/>
                <a:cs typeface="Calibri"/>
              </a:rPr>
              <a:t>Clie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27722" y="5337683"/>
            <a:ext cx="391795" cy="685800"/>
          </a:xfrm>
          <a:custGeom>
            <a:avLst/>
            <a:gdLst/>
            <a:ahLst/>
            <a:cxnLst/>
            <a:rect l="l" t="t" r="r" b="b"/>
            <a:pathLst>
              <a:path w="391795" h="685800">
                <a:moveTo>
                  <a:pt x="13080" y="685698"/>
                </a:moveTo>
                <a:lnTo>
                  <a:pt x="0" y="0"/>
                </a:lnTo>
                <a:lnTo>
                  <a:pt x="383540" y="129920"/>
                </a:lnTo>
                <a:lnTo>
                  <a:pt x="391413" y="541273"/>
                </a:lnTo>
                <a:lnTo>
                  <a:pt x="13080" y="6856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15200" y="3340861"/>
            <a:ext cx="1524000" cy="74930"/>
          </a:xfrm>
          <a:custGeom>
            <a:avLst/>
            <a:gdLst/>
            <a:ahLst/>
            <a:cxnLst/>
            <a:rect l="l" t="t" r="r" b="b"/>
            <a:pathLst>
              <a:path w="1524000" h="74929">
                <a:moveTo>
                  <a:pt x="1449451" y="0"/>
                </a:moveTo>
                <a:lnTo>
                  <a:pt x="74422" y="0"/>
                </a:lnTo>
                <a:lnTo>
                  <a:pt x="0" y="74422"/>
                </a:lnTo>
                <a:lnTo>
                  <a:pt x="1524000" y="74422"/>
                </a:lnTo>
                <a:lnTo>
                  <a:pt x="1449451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15200" y="2819400"/>
            <a:ext cx="74930" cy="596265"/>
          </a:xfrm>
          <a:custGeom>
            <a:avLst/>
            <a:gdLst/>
            <a:ahLst/>
            <a:cxnLst/>
            <a:rect l="l" t="t" r="r" b="b"/>
            <a:pathLst>
              <a:path w="74929" h="596264">
                <a:moveTo>
                  <a:pt x="0" y="0"/>
                </a:moveTo>
                <a:lnTo>
                  <a:pt x="0" y="595884"/>
                </a:lnTo>
                <a:lnTo>
                  <a:pt x="74422" y="521462"/>
                </a:lnTo>
                <a:lnTo>
                  <a:pt x="74422" y="7442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64651" y="2819400"/>
            <a:ext cx="74930" cy="596265"/>
          </a:xfrm>
          <a:custGeom>
            <a:avLst/>
            <a:gdLst/>
            <a:ahLst/>
            <a:cxnLst/>
            <a:rect l="l" t="t" r="r" b="b"/>
            <a:pathLst>
              <a:path w="74929" h="596264">
                <a:moveTo>
                  <a:pt x="74549" y="0"/>
                </a:moveTo>
                <a:lnTo>
                  <a:pt x="0" y="74422"/>
                </a:lnTo>
                <a:lnTo>
                  <a:pt x="0" y="521462"/>
                </a:lnTo>
                <a:lnTo>
                  <a:pt x="74549" y="595884"/>
                </a:lnTo>
                <a:lnTo>
                  <a:pt x="74549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15200" y="2819400"/>
            <a:ext cx="1524000" cy="596265"/>
          </a:xfrm>
          <a:custGeom>
            <a:avLst/>
            <a:gdLst/>
            <a:ahLst/>
            <a:cxnLst/>
            <a:rect l="l" t="t" r="r" b="b"/>
            <a:pathLst>
              <a:path w="1524000" h="596264">
                <a:moveTo>
                  <a:pt x="0" y="0"/>
                </a:moveTo>
                <a:lnTo>
                  <a:pt x="1524000" y="0"/>
                </a:lnTo>
                <a:lnTo>
                  <a:pt x="1524000" y="595884"/>
                </a:lnTo>
                <a:lnTo>
                  <a:pt x="0" y="59588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15200" y="281940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0"/>
                </a:moveTo>
                <a:lnTo>
                  <a:pt x="74422" y="7442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15200" y="334086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74422"/>
                </a:moveTo>
                <a:lnTo>
                  <a:pt x="7442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64651" y="281940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74549" y="0"/>
                </a:moveTo>
                <a:lnTo>
                  <a:pt x="0" y="7442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64651" y="334086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549" y="74422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389621" y="2893822"/>
            <a:ext cx="1375410" cy="4470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Calibri"/>
                <a:cs typeface="Calibri"/>
              </a:rPr>
              <a:t>Clie</a:t>
            </a:r>
            <a:r>
              <a:rPr sz="2000" spc="-20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927722" y="2746882"/>
            <a:ext cx="391795" cy="685800"/>
          </a:xfrm>
          <a:custGeom>
            <a:avLst/>
            <a:gdLst/>
            <a:ahLst/>
            <a:cxnLst/>
            <a:rect l="l" t="t" r="r" b="b"/>
            <a:pathLst>
              <a:path w="391795" h="685800">
                <a:moveTo>
                  <a:pt x="13080" y="685672"/>
                </a:moveTo>
                <a:lnTo>
                  <a:pt x="0" y="0"/>
                </a:lnTo>
                <a:lnTo>
                  <a:pt x="383540" y="129920"/>
                </a:lnTo>
                <a:lnTo>
                  <a:pt x="391413" y="541274"/>
                </a:lnTo>
                <a:lnTo>
                  <a:pt x="13080" y="6856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95400" y="5334000"/>
            <a:ext cx="1219200" cy="228600"/>
          </a:xfrm>
          <a:custGeom>
            <a:avLst/>
            <a:gdLst/>
            <a:ahLst/>
            <a:cxnLst/>
            <a:rect l="l" t="t" r="r" b="b"/>
            <a:pathLst>
              <a:path w="1219200" h="228600">
                <a:moveTo>
                  <a:pt x="1219200" y="114300"/>
                </a:moveTo>
                <a:lnTo>
                  <a:pt x="1178167" y="155608"/>
                </a:lnTo>
                <a:lnTo>
                  <a:pt x="1109981" y="179598"/>
                </a:lnTo>
                <a:lnTo>
                  <a:pt x="1065352" y="190208"/>
                </a:lnTo>
                <a:lnTo>
                  <a:pt x="1014461" y="199750"/>
                </a:lnTo>
                <a:lnTo>
                  <a:pt x="957879" y="208119"/>
                </a:lnTo>
                <a:lnTo>
                  <a:pt x="896177" y="215206"/>
                </a:lnTo>
                <a:lnTo>
                  <a:pt x="829927" y="220905"/>
                </a:lnTo>
                <a:lnTo>
                  <a:pt x="759700" y="225108"/>
                </a:lnTo>
                <a:lnTo>
                  <a:pt x="686067" y="227709"/>
                </a:lnTo>
                <a:lnTo>
                  <a:pt x="609600" y="228600"/>
                </a:lnTo>
                <a:lnTo>
                  <a:pt x="533132" y="227709"/>
                </a:lnTo>
                <a:lnTo>
                  <a:pt x="459499" y="225108"/>
                </a:lnTo>
                <a:lnTo>
                  <a:pt x="389272" y="220905"/>
                </a:lnTo>
                <a:lnTo>
                  <a:pt x="323022" y="215206"/>
                </a:lnTo>
                <a:lnTo>
                  <a:pt x="261320" y="208119"/>
                </a:lnTo>
                <a:lnTo>
                  <a:pt x="204738" y="199750"/>
                </a:lnTo>
                <a:lnTo>
                  <a:pt x="153847" y="190208"/>
                </a:lnTo>
                <a:lnTo>
                  <a:pt x="109218" y="179598"/>
                </a:lnTo>
                <a:lnTo>
                  <a:pt x="71423" y="168029"/>
                </a:lnTo>
                <a:lnTo>
                  <a:pt x="18617" y="142441"/>
                </a:lnTo>
                <a:lnTo>
                  <a:pt x="0" y="114300"/>
                </a:lnTo>
                <a:lnTo>
                  <a:pt x="4749" y="99963"/>
                </a:lnTo>
                <a:lnTo>
                  <a:pt x="41032" y="72991"/>
                </a:lnTo>
                <a:lnTo>
                  <a:pt x="109218" y="49001"/>
                </a:lnTo>
                <a:lnTo>
                  <a:pt x="153847" y="38391"/>
                </a:lnTo>
                <a:lnTo>
                  <a:pt x="204738" y="28849"/>
                </a:lnTo>
                <a:lnTo>
                  <a:pt x="261320" y="20480"/>
                </a:lnTo>
                <a:lnTo>
                  <a:pt x="323022" y="13393"/>
                </a:lnTo>
                <a:lnTo>
                  <a:pt x="389272" y="7694"/>
                </a:lnTo>
                <a:lnTo>
                  <a:pt x="459499" y="3491"/>
                </a:lnTo>
                <a:lnTo>
                  <a:pt x="533132" y="890"/>
                </a:lnTo>
                <a:lnTo>
                  <a:pt x="609600" y="0"/>
                </a:lnTo>
                <a:lnTo>
                  <a:pt x="686067" y="890"/>
                </a:lnTo>
                <a:lnTo>
                  <a:pt x="759700" y="3491"/>
                </a:lnTo>
                <a:lnTo>
                  <a:pt x="829927" y="7694"/>
                </a:lnTo>
                <a:lnTo>
                  <a:pt x="896177" y="13393"/>
                </a:lnTo>
                <a:lnTo>
                  <a:pt x="957879" y="20480"/>
                </a:lnTo>
                <a:lnTo>
                  <a:pt x="1014461" y="28849"/>
                </a:lnTo>
                <a:lnTo>
                  <a:pt x="1065352" y="38391"/>
                </a:lnTo>
                <a:lnTo>
                  <a:pt x="1109981" y="49001"/>
                </a:lnTo>
                <a:lnTo>
                  <a:pt x="1147776" y="60570"/>
                </a:lnTo>
                <a:lnTo>
                  <a:pt x="1200582" y="86158"/>
                </a:lnTo>
                <a:lnTo>
                  <a:pt x="1219200" y="1143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95400" y="5448300"/>
            <a:ext cx="1219200" cy="800100"/>
          </a:xfrm>
          <a:custGeom>
            <a:avLst/>
            <a:gdLst/>
            <a:ahLst/>
            <a:cxnLst/>
            <a:rect l="l" t="t" r="r" b="b"/>
            <a:pathLst>
              <a:path w="1219200" h="800100">
                <a:moveTo>
                  <a:pt x="1219200" y="0"/>
                </a:moveTo>
                <a:lnTo>
                  <a:pt x="1219200" y="685800"/>
                </a:lnTo>
                <a:lnTo>
                  <a:pt x="1214450" y="700138"/>
                </a:lnTo>
                <a:lnTo>
                  <a:pt x="1178167" y="727113"/>
                </a:lnTo>
                <a:lnTo>
                  <a:pt x="1109981" y="751104"/>
                </a:lnTo>
                <a:lnTo>
                  <a:pt x="1065352" y="761713"/>
                </a:lnTo>
                <a:lnTo>
                  <a:pt x="1014461" y="771255"/>
                </a:lnTo>
                <a:lnTo>
                  <a:pt x="957879" y="779622"/>
                </a:lnTo>
                <a:lnTo>
                  <a:pt x="896177" y="786709"/>
                </a:lnTo>
                <a:lnTo>
                  <a:pt x="829927" y="792406"/>
                </a:lnTo>
                <a:lnTo>
                  <a:pt x="759700" y="796609"/>
                </a:lnTo>
                <a:lnTo>
                  <a:pt x="686067" y="799209"/>
                </a:lnTo>
                <a:lnTo>
                  <a:pt x="609600" y="800100"/>
                </a:lnTo>
                <a:lnTo>
                  <a:pt x="533132" y="799209"/>
                </a:lnTo>
                <a:lnTo>
                  <a:pt x="459499" y="796609"/>
                </a:lnTo>
                <a:lnTo>
                  <a:pt x="389272" y="792406"/>
                </a:lnTo>
                <a:lnTo>
                  <a:pt x="323022" y="786709"/>
                </a:lnTo>
                <a:lnTo>
                  <a:pt x="261320" y="779622"/>
                </a:lnTo>
                <a:lnTo>
                  <a:pt x="204738" y="771255"/>
                </a:lnTo>
                <a:lnTo>
                  <a:pt x="153847" y="761713"/>
                </a:lnTo>
                <a:lnTo>
                  <a:pt x="109218" y="751104"/>
                </a:lnTo>
                <a:lnTo>
                  <a:pt x="71423" y="739535"/>
                </a:lnTo>
                <a:lnTo>
                  <a:pt x="18617" y="713945"/>
                </a:lnTo>
                <a:lnTo>
                  <a:pt x="0" y="685800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27960" y="4613147"/>
            <a:ext cx="806450" cy="462280"/>
          </a:xfrm>
          <a:custGeom>
            <a:avLst/>
            <a:gdLst/>
            <a:ahLst/>
            <a:cxnLst/>
            <a:rect l="l" t="t" r="r" b="b"/>
            <a:pathLst>
              <a:path w="806450" h="462279">
                <a:moveTo>
                  <a:pt x="0" y="461771"/>
                </a:moveTo>
                <a:lnTo>
                  <a:pt x="806196" y="461771"/>
                </a:lnTo>
                <a:lnTo>
                  <a:pt x="806196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806445" y="4640326"/>
            <a:ext cx="64262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5000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124961" y="4018026"/>
            <a:ext cx="3658870" cy="458470"/>
          </a:xfrm>
          <a:custGeom>
            <a:avLst/>
            <a:gdLst/>
            <a:ahLst/>
            <a:cxnLst/>
            <a:rect l="l" t="t" r="r" b="b"/>
            <a:pathLst>
              <a:path w="3658870" h="458470">
                <a:moveTo>
                  <a:pt x="2867590" y="72332"/>
                </a:moveTo>
                <a:lnTo>
                  <a:pt x="2866898" y="74930"/>
                </a:lnTo>
                <a:lnTo>
                  <a:pt x="2865120" y="78739"/>
                </a:lnTo>
                <a:lnTo>
                  <a:pt x="2861945" y="83819"/>
                </a:lnTo>
                <a:lnTo>
                  <a:pt x="2858135" y="90169"/>
                </a:lnTo>
                <a:lnTo>
                  <a:pt x="2853054" y="95250"/>
                </a:lnTo>
                <a:lnTo>
                  <a:pt x="2847593" y="101600"/>
                </a:lnTo>
                <a:lnTo>
                  <a:pt x="2840863" y="107950"/>
                </a:lnTo>
                <a:lnTo>
                  <a:pt x="2833497" y="115569"/>
                </a:lnTo>
                <a:lnTo>
                  <a:pt x="2825368" y="121919"/>
                </a:lnTo>
                <a:lnTo>
                  <a:pt x="2816605" y="129539"/>
                </a:lnTo>
                <a:lnTo>
                  <a:pt x="2807462" y="135889"/>
                </a:lnTo>
                <a:lnTo>
                  <a:pt x="2787268" y="151130"/>
                </a:lnTo>
                <a:lnTo>
                  <a:pt x="2765298" y="166369"/>
                </a:lnTo>
                <a:lnTo>
                  <a:pt x="2742184" y="182880"/>
                </a:lnTo>
                <a:lnTo>
                  <a:pt x="2693416" y="213359"/>
                </a:lnTo>
                <a:lnTo>
                  <a:pt x="2668651" y="229869"/>
                </a:lnTo>
                <a:lnTo>
                  <a:pt x="2644266" y="245109"/>
                </a:lnTo>
                <a:lnTo>
                  <a:pt x="2620517" y="260350"/>
                </a:lnTo>
                <a:lnTo>
                  <a:pt x="2597912" y="276859"/>
                </a:lnTo>
                <a:lnTo>
                  <a:pt x="2577084" y="290830"/>
                </a:lnTo>
                <a:lnTo>
                  <a:pt x="2566924" y="298450"/>
                </a:lnTo>
                <a:lnTo>
                  <a:pt x="2557526" y="306069"/>
                </a:lnTo>
                <a:lnTo>
                  <a:pt x="2548509" y="312419"/>
                </a:lnTo>
                <a:lnTo>
                  <a:pt x="2540380" y="320039"/>
                </a:lnTo>
                <a:lnTo>
                  <a:pt x="2532507" y="326389"/>
                </a:lnTo>
                <a:lnTo>
                  <a:pt x="2525522" y="334009"/>
                </a:lnTo>
                <a:lnTo>
                  <a:pt x="2502280" y="368300"/>
                </a:lnTo>
                <a:lnTo>
                  <a:pt x="2501518" y="369569"/>
                </a:lnTo>
                <a:lnTo>
                  <a:pt x="2501265" y="370839"/>
                </a:lnTo>
                <a:lnTo>
                  <a:pt x="2500376" y="375919"/>
                </a:lnTo>
                <a:lnTo>
                  <a:pt x="2500122" y="377189"/>
                </a:lnTo>
                <a:lnTo>
                  <a:pt x="2500037" y="381635"/>
                </a:lnTo>
                <a:lnTo>
                  <a:pt x="2500164" y="383539"/>
                </a:lnTo>
                <a:lnTo>
                  <a:pt x="2500249" y="387350"/>
                </a:lnTo>
                <a:lnTo>
                  <a:pt x="2500503" y="388619"/>
                </a:lnTo>
                <a:lnTo>
                  <a:pt x="2500884" y="389889"/>
                </a:lnTo>
                <a:lnTo>
                  <a:pt x="2502154" y="393700"/>
                </a:lnTo>
                <a:lnTo>
                  <a:pt x="2502662" y="396239"/>
                </a:lnTo>
                <a:lnTo>
                  <a:pt x="2503297" y="397509"/>
                </a:lnTo>
                <a:lnTo>
                  <a:pt x="2504186" y="398780"/>
                </a:lnTo>
                <a:lnTo>
                  <a:pt x="2506726" y="402589"/>
                </a:lnTo>
                <a:lnTo>
                  <a:pt x="2507488" y="403859"/>
                </a:lnTo>
                <a:lnTo>
                  <a:pt x="2508377" y="405130"/>
                </a:lnTo>
                <a:lnTo>
                  <a:pt x="2509392" y="406400"/>
                </a:lnTo>
                <a:lnTo>
                  <a:pt x="2512949" y="410209"/>
                </a:lnTo>
                <a:lnTo>
                  <a:pt x="2513838" y="411480"/>
                </a:lnTo>
                <a:lnTo>
                  <a:pt x="2514727" y="411480"/>
                </a:lnTo>
                <a:lnTo>
                  <a:pt x="2515742" y="412750"/>
                </a:lnTo>
                <a:lnTo>
                  <a:pt x="2520696" y="415289"/>
                </a:lnTo>
                <a:lnTo>
                  <a:pt x="2521458" y="416559"/>
                </a:lnTo>
                <a:lnTo>
                  <a:pt x="2522347" y="416559"/>
                </a:lnTo>
                <a:lnTo>
                  <a:pt x="2531110" y="421639"/>
                </a:lnTo>
                <a:lnTo>
                  <a:pt x="2547366" y="426719"/>
                </a:lnTo>
                <a:lnTo>
                  <a:pt x="2565273" y="433069"/>
                </a:lnTo>
                <a:lnTo>
                  <a:pt x="2584830" y="438150"/>
                </a:lnTo>
                <a:lnTo>
                  <a:pt x="2628773" y="445769"/>
                </a:lnTo>
                <a:lnTo>
                  <a:pt x="2735199" y="455930"/>
                </a:lnTo>
                <a:lnTo>
                  <a:pt x="2796921" y="458469"/>
                </a:lnTo>
                <a:lnTo>
                  <a:pt x="2972308" y="458469"/>
                </a:lnTo>
                <a:lnTo>
                  <a:pt x="3130423" y="453389"/>
                </a:lnTo>
                <a:lnTo>
                  <a:pt x="3171825" y="450850"/>
                </a:lnTo>
                <a:lnTo>
                  <a:pt x="3213989" y="449580"/>
                </a:lnTo>
                <a:lnTo>
                  <a:pt x="3477514" y="434339"/>
                </a:lnTo>
                <a:lnTo>
                  <a:pt x="3567938" y="427989"/>
                </a:lnTo>
                <a:lnTo>
                  <a:pt x="3658869" y="422909"/>
                </a:lnTo>
                <a:lnTo>
                  <a:pt x="3658700" y="420369"/>
                </a:lnTo>
                <a:lnTo>
                  <a:pt x="2797810" y="420369"/>
                </a:lnTo>
                <a:lnTo>
                  <a:pt x="2737104" y="417830"/>
                </a:lnTo>
                <a:lnTo>
                  <a:pt x="2708910" y="415289"/>
                </a:lnTo>
                <a:lnTo>
                  <a:pt x="2682240" y="414019"/>
                </a:lnTo>
                <a:lnTo>
                  <a:pt x="2657221" y="411480"/>
                </a:lnTo>
                <a:lnTo>
                  <a:pt x="2612136" y="403859"/>
                </a:lnTo>
                <a:lnTo>
                  <a:pt x="2574290" y="396239"/>
                </a:lnTo>
                <a:lnTo>
                  <a:pt x="2540127" y="383539"/>
                </a:lnTo>
                <a:lnTo>
                  <a:pt x="2537841" y="383539"/>
                </a:lnTo>
                <a:lnTo>
                  <a:pt x="2537841" y="382269"/>
                </a:lnTo>
                <a:lnTo>
                  <a:pt x="2537714" y="381362"/>
                </a:lnTo>
                <a:lnTo>
                  <a:pt x="2536571" y="379730"/>
                </a:lnTo>
                <a:lnTo>
                  <a:pt x="2537333" y="379730"/>
                </a:lnTo>
                <a:lnTo>
                  <a:pt x="2536825" y="378459"/>
                </a:lnTo>
                <a:lnTo>
                  <a:pt x="2539269" y="378459"/>
                </a:lnTo>
                <a:lnTo>
                  <a:pt x="2539746" y="377189"/>
                </a:lnTo>
                <a:lnTo>
                  <a:pt x="2559177" y="354330"/>
                </a:lnTo>
                <a:lnTo>
                  <a:pt x="2565780" y="347980"/>
                </a:lnTo>
                <a:lnTo>
                  <a:pt x="2573274" y="341630"/>
                </a:lnTo>
                <a:lnTo>
                  <a:pt x="2581402" y="335280"/>
                </a:lnTo>
                <a:lnTo>
                  <a:pt x="2590165" y="328930"/>
                </a:lnTo>
                <a:lnTo>
                  <a:pt x="2599436" y="321309"/>
                </a:lnTo>
                <a:lnTo>
                  <a:pt x="2619883" y="307339"/>
                </a:lnTo>
                <a:lnTo>
                  <a:pt x="2641854" y="292100"/>
                </a:lnTo>
                <a:lnTo>
                  <a:pt x="2665095" y="276859"/>
                </a:lnTo>
                <a:lnTo>
                  <a:pt x="2713863" y="246380"/>
                </a:lnTo>
                <a:lnTo>
                  <a:pt x="2738628" y="229869"/>
                </a:lnTo>
                <a:lnTo>
                  <a:pt x="2762885" y="214630"/>
                </a:lnTo>
                <a:lnTo>
                  <a:pt x="2786634" y="198119"/>
                </a:lnTo>
                <a:lnTo>
                  <a:pt x="2809113" y="182880"/>
                </a:lnTo>
                <a:lnTo>
                  <a:pt x="2830195" y="166369"/>
                </a:lnTo>
                <a:lnTo>
                  <a:pt x="2840101" y="158750"/>
                </a:lnTo>
                <a:lnTo>
                  <a:pt x="2849499" y="151130"/>
                </a:lnTo>
                <a:lnTo>
                  <a:pt x="2858262" y="143509"/>
                </a:lnTo>
                <a:lnTo>
                  <a:pt x="2866516" y="135889"/>
                </a:lnTo>
                <a:lnTo>
                  <a:pt x="2874137" y="129539"/>
                </a:lnTo>
                <a:lnTo>
                  <a:pt x="2897504" y="99059"/>
                </a:lnTo>
                <a:lnTo>
                  <a:pt x="2904236" y="82550"/>
                </a:lnTo>
                <a:lnTo>
                  <a:pt x="2904490" y="82550"/>
                </a:lnTo>
                <a:lnTo>
                  <a:pt x="2904743" y="81280"/>
                </a:lnTo>
                <a:lnTo>
                  <a:pt x="2904871" y="80009"/>
                </a:lnTo>
                <a:lnTo>
                  <a:pt x="2905760" y="74930"/>
                </a:lnTo>
                <a:lnTo>
                  <a:pt x="2867279" y="74930"/>
                </a:lnTo>
                <a:lnTo>
                  <a:pt x="2867590" y="72332"/>
                </a:lnTo>
                <a:close/>
              </a:path>
              <a:path w="3658870" h="458470">
                <a:moveTo>
                  <a:pt x="3656330" y="384809"/>
                </a:moveTo>
                <a:lnTo>
                  <a:pt x="3565524" y="389889"/>
                </a:lnTo>
                <a:lnTo>
                  <a:pt x="3475101" y="396239"/>
                </a:lnTo>
                <a:lnTo>
                  <a:pt x="3212084" y="411480"/>
                </a:lnTo>
                <a:lnTo>
                  <a:pt x="3170047" y="412750"/>
                </a:lnTo>
                <a:lnTo>
                  <a:pt x="3128645" y="415289"/>
                </a:lnTo>
                <a:lnTo>
                  <a:pt x="2971418" y="420369"/>
                </a:lnTo>
                <a:lnTo>
                  <a:pt x="3658700" y="420369"/>
                </a:lnTo>
                <a:lnTo>
                  <a:pt x="3656330" y="384809"/>
                </a:lnTo>
                <a:close/>
              </a:path>
              <a:path w="3658870" h="458470">
                <a:moveTo>
                  <a:pt x="2538691" y="381923"/>
                </a:moveTo>
                <a:lnTo>
                  <a:pt x="2540254" y="383539"/>
                </a:lnTo>
                <a:lnTo>
                  <a:pt x="2542540" y="384809"/>
                </a:lnTo>
                <a:lnTo>
                  <a:pt x="2538691" y="381923"/>
                </a:lnTo>
                <a:close/>
              </a:path>
              <a:path w="3658870" h="458470">
                <a:moveTo>
                  <a:pt x="2538006" y="381828"/>
                </a:moveTo>
                <a:lnTo>
                  <a:pt x="2537841" y="383539"/>
                </a:lnTo>
                <a:lnTo>
                  <a:pt x="2538022" y="382500"/>
                </a:lnTo>
                <a:lnTo>
                  <a:pt x="2538006" y="381828"/>
                </a:lnTo>
                <a:close/>
              </a:path>
              <a:path w="3658870" h="458470">
                <a:moveTo>
                  <a:pt x="2538078" y="382185"/>
                </a:moveTo>
                <a:lnTo>
                  <a:pt x="2537841" y="383539"/>
                </a:lnTo>
                <a:lnTo>
                  <a:pt x="2538349" y="383539"/>
                </a:lnTo>
                <a:lnTo>
                  <a:pt x="2538078" y="382185"/>
                </a:lnTo>
                <a:close/>
              </a:path>
              <a:path w="3658870" h="458470">
                <a:moveTo>
                  <a:pt x="2538120" y="381943"/>
                </a:moveTo>
                <a:lnTo>
                  <a:pt x="2538141" y="382500"/>
                </a:lnTo>
                <a:lnTo>
                  <a:pt x="2538349" y="383539"/>
                </a:lnTo>
                <a:lnTo>
                  <a:pt x="2538255" y="382136"/>
                </a:lnTo>
                <a:lnTo>
                  <a:pt x="2538120" y="381943"/>
                </a:lnTo>
                <a:close/>
              </a:path>
              <a:path w="3658870" h="458470">
                <a:moveTo>
                  <a:pt x="2538255" y="382136"/>
                </a:moveTo>
                <a:lnTo>
                  <a:pt x="2538349" y="383539"/>
                </a:lnTo>
                <a:lnTo>
                  <a:pt x="2538857" y="383539"/>
                </a:lnTo>
                <a:lnTo>
                  <a:pt x="2538349" y="382270"/>
                </a:lnTo>
                <a:lnTo>
                  <a:pt x="2538255" y="382136"/>
                </a:lnTo>
                <a:close/>
              </a:path>
              <a:path w="3658870" h="458470">
                <a:moveTo>
                  <a:pt x="2538349" y="382270"/>
                </a:moveTo>
                <a:lnTo>
                  <a:pt x="2538857" y="383539"/>
                </a:lnTo>
                <a:lnTo>
                  <a:pt x="2538510" y="382500"/>
                </a:lnTo>
                <a:lnTo>
                  <a:pt x="2538349" y="382270"/>
                </a:lnTo>
                <a:close/>
              </a:path>
              <a:path w="3658870" h="458470">
                <a:moveTo>
                  <a:pt x="2538510" y="382500"/>
                </a:moveTo>
                <a:lnTo>
                  <a:pt x="2538857" y="383539"/>
                </a:lnTo>
                <a:lnTo>
                  <a:pt x="2539238" y="383539"/>
                </a:lnTo>
                <a:lnTo>
                  <a:pt x="2538510" y="382500"/>
                </a:lnTo>
                <a:close/>
              </a:path>
              <a:path w="3658870" h="458470">
                <a:moveTo>
                  <a:pt x="2538249" y="381717"/>
                </a:moveTo>
                <a:lnTo>
                  <a:pt x="2538510" y="382500"/>
                </a:lnTo>
                <a:lnTo>
                  <a:pt x="2539238" y="383539"/>
                </a:lnTo>
                <a:lnTo>
                  <a:pt x="2538465" y="381914"/>
                </a:lnTo>
                <a:lnTo>
                  <a:pt x="2538249" y="381717"/>
                </a:lnTo>
                <a:close/>
              </a:path>
              <a:path w="3658870" h="458470">
                <a:moveTo>
                  <a:pt x="2538465" y="381914"/>
                </a:moveTo>
                <a:lnTo>
                  <a:pt x="2539238" y="383539"/>
                </a:lnTo>
                <a:lnTo>
                  <a:pt x="2540254" y="383539"/>
                </a:lnTo>
                <a:lnTo>
                  <a:pt x="2538465" y="381914"/>
                </a:lnTo>
                <a:close/>
              </a:path>
              <a:path w="3658870" h="458470">
                <a:moveTo>
                  <a:pt x="2538347" y="381665"/>
                </a:moveTo>
                <a:lnTo>
                  <a:pt x="2538465" y="381914"/>
                </a:lnTo>
                <a:lnTo>
                  <a:pt x="2540254" y="383539"/>
                </a:lnTo>
                <a:lnTo>
                  <a:pt x="2538679" y="381914"/>
                </a:lnTo>
                <a:lnTo>
                  <a:pt x="2538347" y="381665"/>
                </a:lnTo>
                <a:close/>
              </a:path>
              <a:path w="3658870" h="458470">
                <a:moveTo>
                  <a:pt x="2538226" y="381696"/>
                </a:moveTo>
                <a:lnTo>
                  <a:pt x="2538349" y="382270"/>
                </a:lnTo>
                <a:lnTo>
                  <a:pt x="2538510" y="382500"/>
                </a:lnTo>
                <a:lnTo>
                  <a:pt x="2538264" y="381762"/>
                </a:lnTo>
                <a:close/>
              </a:path>
              <a:path w="3658870" h="458470">
                <a:moveTo>
                  <a:pt x="2537943" y="381995"/>
                </a:moveTo>
                <a:lnTo>
                  <a:pt x="2537841" y="382269"/>
                </a:lnTo>
                <a:lnTo>
                  <a:pt x="2537943" y="381995"/>
                </a:lnTo>
                <a:close/>
              </a:path>
              <a:path w="3658870" h="458470">
                <a:moveTo>
                  <a:pt x="2538150" y="381773"/>
                </a:moveTo>
                <a:lnTo>
                  <a:pt x="2538156" y="381995"/>
                </a:lnTo>
                <a:lnTo>
                  <a:pt x="2538255" y="382136"/>
                </a:lnTo>
                <a:lnTo>
                  <a:pt x="2538150" y="381773"/>
                </a:lnTo>
                <a:close/>
              </a:path>
              <a:path w="3658870" h="458470">
                <a:moveTo>
                  <a:pt x="2538256" y="381473"/>
                </a:moveTo>
                <a:lnTo>
                  <a:pt x="2538371" y="381683"/>
                </a:lnTo>
                <a:lnTo>
                  <a:pt x="2538691" y="381923"/>
                </a:lnTo>
                <a:lnTo>
                  <a:pt x="2538256" y="381473"/>
                </a:lnTo>
                <a:close/>
              </a:path>
              <a:path w="3658870" h="458470">
                <a:moveTo>
                  <a:pt x="2538217" y="381568"/>
                </a:moveTo>
                <a:lnTo>
                  <a:pt x="2538249" y="381717"/>
                </a:lnTo>
                <a:lnTo>
                  <a:pt x="2538465" y="381914"/>
                </a:lnTo>
                <a:lnTo>
                  <a:pt x="2538347" y="381665"/>
                </a:lnTo>
                <a:lnTo>
                  <a:pt x="2538217" y="381568"/>
                </a:lnTo>
                <a:close/>
              </a:path>
              <a:path w="3658870" h="458470">
                <a:moveTo>
                  <a:pt x="2537460" y="381000"/>
                </a:moveTo>
                <a:lnTo>
                  <a:pt x="2537962" y="381717"/>
                </a:lnTo>
                <a:lnTo>
                  <a:pt x="2537859" y="381362"/>
                </a:lnTo>
                <a:lnTo>
                  <a:pt x="2537460" y="381000"/>
                </a:lnTo>
                <a:close/>
              </a:path>
              <a:path w="3658870" h="458470">
                <a:moveTo>
                  <a:pt x="2538210" y="381426"/>
                </a:moveTo>
                <a:lnTo>
                  <a:pt x="2538234" y="381581"/>
                </a:lnTo>
                <a:lnTo>
                  <a:pt x="2538210" y="381426"/>
                </a:lnTo>
                <a:close/>
              </a:path>
              <a:path w="3658870" h="458470">
                <a:moveTo>
                  <a:pt x="2537460" y="381000"/>
                </a:moveTo>
                <a:lnTo>
                  <a:pt x="2537925" y="381423"/>
                </a:lnTo>
                <a:lnTo>
                  <a:pt x="2537836" y="381282"/>
                </a:lnTo>
                <a:lnTo>
                  <a:pt x="2537460" y="381000"/>
                </a:lnTo>
                <a:close/>
              </a:path>
              <a:path w="3658870" h="458470">
                <a:moveTo>
                  <a:pt x="2537852" y="381055"/>
                </a:moveTo>
                <a:lnTo>
                  <a:pt x="2537984" y="381393"/>
                </a:lnTo>
                <a:lnTo>
                  <a:pt x="2537852" y="381055"/>
                </a:lnTo>
                <a:close/>
              </a:path>
              <a:path w="3658870" h="458470">
                <a:moveTo>
                  <a:pt x="2536571" y="379730"/>
                </a:moveTo>
                <a:lnTo>
                  <a:pt x="2537432" y="380960"/>
                </a:lnTo>
                <a:lnTo>
                  <a:pt x="2537908" y="381336"/>
                </a:lnTo>
                <a:lnTo>
                  <a:pt x="2537798" y="381000"/>
                </a:lnTo>
                <a:lnTo>
                  <a:pt x="2536571" y="379730"/>
                </a:lnTo>
                <a:close/>
              </a:path>
              <a:path w="3658870" h="458470">
                <a:moveTo>
                  <a:pt x="2538729" y="378459"/>
                </a:moveTo>
                <a:lnTo>
                  <a:pt x="2538298" y="380307"/>
                </a:lnTo>
                <a:lnTo>
                  <a:pt x="2538200" y="381311"/>
                </a:lnTo>
                <a:lnTo>
                  <a:pt x="2538311" y="380850"/>
                </a:lnTo>
                <a:lnTo>
                  <a:pt x="2538729" y="378459"/>
                </a:lnTo>
                <a:close/>
              </a:path>
              <a:path w="3658870" h="458470">
                <a:moveTo>
                  <a:pt x="2537702" y="380307"/>
                </a:moveTo>
                <a:lnTo>
                  <a:pt x="2537870" y="381074"/>
                </a:lnTo>
                <a:lnTo>
                  <a:pt x="2537996" y="381204"/>
                </a:lnTo>
                <a:lnTo>
                  <a:pt x="2537960" y="380850"/>
                </a:lnTo>
                <a:lnTo>
                  <a:pt x="2537702" y="380307"/>
                </a:lnTo>
                <a:close/>
              </a:path>
              <a:path w="3658870" h="458470">
                <a:moveTo>
                  <a:pt x="2539269" y="378459"/>
                </a:moveTo>
                <a:lnTo>
                  <a:pt x="2538729" y="378459"/>
                </a:lnTo>
                <a:lnTo>
                  <a:pt x="2538257" y="381158"/>
                </a:lnTo>
                <a:lnTo>
                  <a:pt x="2539269" y="378459"/>
                </a:lnTo>
                <a:close/>
              </a:path>
              <a:path w="3658870" h="458470">
                <a:moveTo>
                  <a:pt x="2537333" y="379730"/>
                </a:moveTo>
                <a:lnTo>
                  <a:pt x="2536571" y="379730"/>
                </a:lnTo>
                <a:lnTo>
                  <a:pt x="2537852" y="381055"/>
                </a:lnTo>
                <a:lnTo>
                  <a:pt x="2537333" y="379730"/>
                </a:lnTo>
                <a:close/>
              </a:path>
              <a:path w="3658870" h="458470">
                <a:moveTo>
                  <a:pt x="2536825" y="378459"/>
                </a:moveTo>
                <a:lnTo>
                  <a:pt x="2537841" y="380999"/>
                </a:lnTo>
                <a:lnTo>
                  <a:pt x="2537702" y="380307"/>
                </a:lnTo>
                <a:lnTo>
                  <a:pt x="2536825" y="378459"/>
                </a:lnTo>
                <a:close/>
              </a:path>
              <a:path w="3658870" h="458470">
                <a:moveTo>
                  <a:pt x="2538095" y="379730"/>
                </a:moveTo>
                <a:lnTo>
                  <a:pt x="2537587" y="379730"/>
                </a:lnTo>
                <a:lnTo>
                  <a:pt x="2537960" y="380850"/>
                </a:lnTo>
                <a:lnTo>
                  <a:pt x="2538095" y="379730"/>
                </a:lnTo>
                <a:close/>
              </a:path>
              <a:path w="3658870" h="458470">
                <a:moveTo>
                  <a:pt x="2538433" y="379730"/>
                </a:moveTo>
                <a:lnTo>
                  <a:pt x="2538095" y="379730"/>
                </a:lnTo>
                <a:lnTo>
                  <a:pt x="2538170" y="380858"/>
                </a:lnTo>
                <a:lnTo>
                  <a:pt x="2538433" y="379730"/>
                </a:lnTo>
                <a:close/>
              </a:path>
              <a:path w="3658870" h="458470">
                <a:moveTo>
                  <a:pt x="2537587" y="379730"/>
                </a:moveTo>
                <a:lnTo>
                  <a:pt x="2537702" y="380307"/>
                </a:lnTo>
                <a:lnTo>
                  <a:pt x="2537960" y="380850"/>
                </a:lnTo>
                <a:lnTo>
                  <a:pt x="2537587" y="379730"/>
                </a:lnTo>
                <a:close/>
              </a:path>
              <a:path w="3658870" h="458470">
                <a:moveTo>
                  <a:pt x="2538729" y="378459"/>
                </a:moveTo>
                <a:lnTo>
                  <a:pt x="2536825" y="378459"/>
                </a:lnTo>
                <a:lnTo>
                  <a:pt x="2537702" y="380307"/>
                </a:lnTo>
                <a:lnTo>
                  <a:pt x="2537587" y="379730"/>
                </a:lnTo>
                <a:lnTo>
                  <a:pt x="2538433" y="379730"/>
                </a:lnTo>
                <a:lnTo>
                  <a:pt x="2538729" y="378459"/>
                </a:lnTo>
                <a:close/>
              </a:path>
              <a:path w="3658870" h="458470">
                <a:moveTo>
                  <a:pt x="108585" y="182880"/>
                </a:moveTo>
                <a:lnTo>
                  <a:pt x="0" y="250189"/>
                </a:lnTo>
                <a:lnTo>
                  <a:pt x="118999" y="297180"/>
                </a:lnTo>
                <a:lnTo>
                  <a:pt x="115759" y="261619"/>
                </a:lnTo>
                <a:lnTo>
                  <a:pt x="96646" y="261619"/>
                </a:lnTo>
                <a:lnTo>
                  <a:pt x="93090" y="223519"/>
                </a:lnTo>
                <a:lnTo>
                  <a:pt x="112099" y="221453"/>
                </a:lnTo>
                <a:lnTo>
                  <a:pt x="108585" y="182880"/>
                </a:lnTo>
                <a:close/>
              </a:path>
              <a:path w="3658870" h="458470">
                <a:moveTo>
                  <a:pt x="112099" y="221453"/>
                </a:moveTo>
                <a:lnTo>
                  <a:pt x="93090" y="223519"/>
                </a:lnTo>
                <a:lnTo>
                  <a:pt x="96646" y="261619"/>
                </a:lnTo>
                <a:lnTo>
                  <a:pt x="115572" y="259570"/>
                </a:lnTo>
                <a:lnTo>
                  <a:pt x="112099" y="221453"/>
                </a:lnTo>
                <a:close/>
              </a:path>
              <a:path w="3658870" h="458470">
                <a:moveTo>
                  <a:pt x="115572" y="259570"/>
                </a:moveTo>
                <a:lnTo>
                  <a:pt x="96646" y="261619"/>
                </a:lnTo>
                <a:lnTo>
                  <a:pt x="115759" y="261619"/>
                </a:lnTo>
                <a:lnTo>
                  <a:pt x="115572" y="259570"/>
                </a:lnTo>
                <a:close/>
              </a:path>
              <a:path w="3658870" h="458470">
                <a:moveTo>
                  <a:pt x="2741929" y="1269"/>
                </a:moveTo>
                <a:lnTo>
                  <a:pt x="2606293" y="1269"/>
                </a:lnTo>
                <a:lnTo>
                  <a:pt x="2466213" y="6350"/>
                </a:lnTo>
                <a:lnTo>
                  <a:pt x="2302891" y="16510"/>
                </a:lnTo>
                <a:lnTo>
                  <a:pt x="1922017" y="44450"/>
                </a:lnTo>
                <a:lnTo>
                  <a:pt x="1818639" y="53339"/>
                </a:lnTo>
                <a:lnTo>
                  <a:pt x="1713102" y="63500"/>
                </a:lnTo>
                <a:lnTo>
                  <a:pt x="1605788" y="72389"/>
                </a:lnTo>
                <a:lnTo>
                  <a:pt x="302640" y="201930"/>
                </a:lnTo>
                <a:lnTo>
                  <a:pt x="159765" y="217169"/>
                </a:lnTo>
                <a:lnTo>
                  <a:pt x="128142" y="219709"/>
                </a:lnTo>
                <a:lnTo>
                  <a:pt x="112099" y="221453"/>
                </a:lnTo>
                <a:lnTo>
                  <a:pt x="115572" y="259570"/>
                </a:lnTo>
                <a:lnTo>
                  <a:pt x="131825" y="257809"/>
                </a:lnTo>
                <a:lnTo>
                  <a:pt x="163575" y="255269"/>
                </a:lnTo>
                <a:lnTo>
                  <a:pt x="306577" y="240030"/>
                </a:lnTo>
                <a:lnTo>
                  <a:pt x="1609216" y="110489"/>
                </a:lnTo>
                <a:lnTo>
                  <a:pt x="1716404" y="101600"/>
                </a:lnTo>
                <a:lnTo>
                  <a:pt x="1821814" y="91439"/>
                </a:lnTo>
                <a:lnTo>
                  <a:pt x="1925192" y="82550"/>
                </a:lnTo>
                <a:lnTo>
                  <a:pt x="2216277" y="59689"/>
                </a:lnTo>
                <a:lnTo>
                  <a:pt x="2468117" y="44450"/>
                </a:lnTo>
                <a:lnTo>
                  <a:pt x="2606929" y="39369"/>
                </a:lnTo>
                <a:lnTo>
                  <a:pt x="2637536" y="39369"/>
                </a:lnTo>
                <a:lnTo>
                  <a:pt x="2665984" y="38100"/>
                </a:lnTo>
                <a:lnTo>
                  <a:pt x="2892171" y="38100"/>
                </a:lnTo>
                <a:lnTo>
                  <a:pt x="2886202" y="33019"/>
                </a:lnTo>
                <a:lnTo>
                  <a:pt x="2884804" y="31750"/>
                </a:lnTo>
                <a:lnTo>
                  <a:pt x="2844927" y="13969"/>
                </a:lnTo>
                <a:lnTo>
                  <a:pt x="2831338" y="11429"/>
                </a:lnTo>
                <a:lnTo>
                  <a:pt x="2816479" y="7619"/>
                </a:lnTo>
                <a:lnTo>
                  <a:pt x="2800096" y="6350"/>
                </a:lnTo>
                <a:lnTo>
                  <a:pt x="2782316" y="3810"/>
                </a:lnTo>
                <a:lnTo>
                  <a:pt x="2741929" y="1269"/>
                </a:lnTo>
                <a:close/>
              </a:path>
              <a:path w="3658870" h="458470">
                <a:moveTo>
                  <a:pt x="2867860" y="71320"/>
                </a:moveTo>
                <a:lnTo>
                  <a:pt x="2867583" y="72389"/>
                </a:lnTo>
                <a:lnTo>
                  <a:pt x="2867279" y="74930"/>
                </a:lnTo>
                <a:lnTo>
                  <a:pt x="2867865" y="71413"/>
                </a:lnTo>
                <a:close/>
              </a:path>
              <a:path w="3658870" h="458470">
                <a:moveTo>
                  <a:pt x="2867865" y="71413"/>
                </a:moveTo>
                <a:lnTo>
                  <a:pt x="2867279" y="74930"/>
                </a:lnTo>
                <a:lnTo>
                  <a:pt x="2905760" y="74930"/>
                </a:lnTo>
                <a:lnTo>
                  <a:pt x="2906014" y="73659"/>
                </a:lnTo>
                <a:lnTo>
                  <a:pt x="2906014" y="72389"/>
                </a:lnTo>
                <a:lnTo>
                  <a:pt x="2867914" y="72389"/>
                </a:lnTo>
                <a:lnTo>
                  <a:pt x="2867865" y="71413"/>
                </a:lnTo>
                <a:close/>
              </a:path>
              <a:path w="3658870" h="458470">
                <a:moveTo>
                  <a:pt x="2867956" y="71119"/>
                </a:moveTo>
                <a:lnTo>
                  <a:pt x="2867914" y="72389"/>
                </a:lnTo>
                <a:lnTo>
                  <a:pt x="2867956" y="71119"/>
                </a:lnTo>
                <a:close/>
              </a:path>
              <a:path w="3658870" h="458470">
                <a:moveTo>
                  <a:pt x="2867992" y="70021"/>
                </a:moveTo>
                <a:lnTo>
                  <a:pt x="2867914" y="72389"/>
                </a:lnTo>
                <a:lnTo>
                  <a:pt x="2906014" y="72389"/>
                </a:lnTo>
                <a:lnTo>
                  <a:pt x="2906014" y="71119"/>
                </a:lnTo>
                <a:lnTo>
                  <a:pt x="2868295" y="71119"/>
                </a:lnTo>
                <a:lnTo>
                  <a:pt x="2867992" y="70021"/>
                </a:lnTo>
                <a:close/>
              </a:path>
              <a:path w="3658870" h="458470">
                <a:moveTo>
                  <a:pt x="2867816" y="70447"/>
                </a:moveTo>
                <a:lnTo>
                  <a:pt x="2867590" y="72332"/>
                </a:lnTo>
                <a:lnTo>
                  <a:pt x="2867835" y="71413"/>
                </a:lnTo>
                <a:lnTo>
                  <a:pt x="2867816" y="70447"/>
                </a:lnTo>
                <a:close/>
              </a:path>
              <a:path w="3658870" h="458470">
                <a:moveTo>
                  <a:pt x="2867914" y="71119"/>
                </a:moveTo>
                <a:lnTo>
                  <a:pt x="2867860" y="71320"/>
                </a:lnTo>
                <a:lnTo>
                  <a:pt x="2867914" y="71119"/>
                </a:lnTo>
                <a:close/>
              </a:path>
              <a:path w="3658870" h="458470">
                <a:moveTo>
                  <a:pt x="2867905" y="69705"/>
                </a:moveTo>
                <a:lnTo>
                  <a:pt x="2867850" y="71119"/>
                </a:lnTo>
                <a:lnTo>
                  <a:pt x="2867905" y="69705"/>
                </a:lnTo>
                <a:close/>
              </a:path>
              <a:path w="3658870" h="458470">
                <a:moveTo>
                  <a:pt x="2868012" y="69426"/>
                </a:moveTo>
                <a:lnTo>
                  <a:pt x="2868110" y="70447"/>
                </a:lnTo>
                <a:lnTo>
                  <a:pt x="2868295" y="71119"/>
                </a:lnTo>
                <a:lnTo>
                  <a:pt x="2868012" y="69426"/>
                </a:lnTo>
                <a:close/>
              </a:path>
              <a:path w="3658870" h="458470">
                <a:moveTo>
                  <a:pt x="2868017" y="69294"/>
                </a:moveTo>
                <a:lnTo>
                  <a:pt x="2868059" y="69705"/>
                </a:lnTo>
                <a:lnTo>
                  <a:pt x="2868295" y="71119"/>
                </a:lnTo>
                <a:lnTo>
                  <a:pt x="2906014" y="71119"/>
                </a:lnTo>
                <a:lnTo>
                  <a:pt x="2906014" y="69850"/>
                </a:lnTo>
                <a:lnTo>
                  <a:pt x="2868295" y="69850"/>
                </a:lnTo>
                <a:lnTo>
                  <a:pt x="2868017" y="69294"/>
                </a:lnTo>
                <a:close/>
              </a:path>
              <a:path w="3658870" h="458470">
                <a:moveTo>
                  <a:pt x="2868023" y="69109"/>
                </a:moveTo>
                <a:lnTo>
                  <a:pt x="2868083" y="69426"/>
                </a:lnTo>
                <a:lnTo>
                  <a:pt x="2868295" y="69850"/>
                </a:lnTo>
                <a:lnTo>
                  <a:pt x="2868023" y="69109"/>
                </a:lnTo>
                <a:close/>
              </a:path>
              <a:path w="3658870" h="458470">
                <a:moveTo>
                  <a:pt x="2905823" y="67309"/>
                </a:moveTo>
                <a:lnTo>
                  <a:pt x="2867660" y="67309"/>
                </a:lnTo>
                <a:lnTo>
                  <a:pt x="2867801" y="68156"/>
                </a:lnTo>
                <a:lnTo>
                  <a:pt x="2867914" y="68580"/>
                </a:lnTo>
                <a:lnTo>
                  <a:pt x="2868139" y="69426"/>
                </a:lnTo>
                <a:lnTo>
                  <a:pt x="2868295" y="69850"/>
                </a:lnTo>
                <a:lnTo>
                  <a:pt x="2906014" y="69850"/>
                </a:lnTo>
                <a:lnTo>
                  <a:pt x="2905823" y="67309"/>
                </a:lnTo>
                <a:close/>
              </a:path>
              <a:path w="3658870" h="458470">
                <a:moveTo>
                  <a:pt x="2867730" y="68721"/>
                </a:moveTo>
                <a:lnTo>
                  <a:pt x="2867792" y="69294"/>
                </a:lnTo>
                <a:lnTo>
                  <a:pt x="2867905" y="69705"/>
                </a:lnTo>
                <a:lnTo>
                  <a:pt x="2867877" y="69014"/>
                </a:lnTo>
                <a:lnTo>
                  <a:pt x="2867730" y="68721"/>
                </a:lnTo>
                <a:close/>
              </a:path>
              <a:path w="3658870" h="458470">
                <a:moveTo>
                  <a:pt x="2867709" y="68307"/>
                </a:moveTo>
                <a:lnTo>
                  <a:pt x="2867765" y="68791"/>
                </a:lnTo>
                <a:lnTo>
                  <a:pt x="2867967" y="69194"/>
                </a:lnTo>
                <a:lnTo>
                  <a:pt x="2867881" y="68721"/>
                </a:lnTo>
                <a:lnTo>
                  <a:pt x="2867709" y="68307"/>
                </a:lnTo>
                <a:close/>
              </a:path>
              <a:path w="3658870" h="458470">
                <a:moveTo>
                  <a:pt x="2867518" y="68297"/>
                </a:moveTo>
                <a:lnTo>
                  <a:pt x="2867751" y="69144"/>
                </a:lnTo>
                <a:lnTo>
                  <a:pt x="2867660" y="68580"/>
                </a:lnTo>
                <a:lnTo>
                  <a:pt x="2867518" y="68297"/>
                </a:lnTo>
                <a:close/>
              </a:path>
              <a:path w="3658870" h="458470">
                <a:moveTo>
                  <a:pt x="2868041" y="68580"/>
                </a:moveTo>
                <a:lnTo>
                  <a:pt x="2867871" y="68580"/>
                </a:lnTo>
                <a:lnTo>
                  <a:pt x="2867988" y="69014"/>
                </a:lnTo>
                <a:lnTo>
                  <a:pt x="2868041" y="68580"/>
                </a:lnTo>
                <a:close/>
              </a:path>
              <a:path w="3658870" h="458470">
                <a:moveTo>
                  <a:pt x="2867748" y="68359"/>
                </a:moveTo>
                <a:lnTo>
                  <a:pt x="2867906" y="68791"/>
                </a:lnTo>
                <a:lnTo>
                  <a:pt x="2867834" y="68474"/>
                </a:lnTo>
                <a:close/>
              </a:path>
              <a:path w="3658870" h="458470">
                <a:moveTo>
                  <a:pt x="2867412" y="67911"/>
                </a:moveTo>
                <a:lnTo>
                  <a:pt x="2867480" y="68156"/>
                </a:lnTo>
                <a:lnTo>
                  <a:pt x="2867730" y="68721"/>
                </a:lnTo>
                <a:lnTo>
                  <a:pt x="2867637" y="68211"/>
                </a:lnTo>
                <a:lnTo>
                  <a:pt x="2867412" y="67911"/>
                </a:lnTo>
                <a:close/>
              </a:path>
              <a:path w="3658870" h="458470">
                <a:moveTo>
                  <a:pt x="2867859" y="68507"/>
                </a:moveTo>
                <a:close/>
              </a:path>
              <a:path w="3658870" h="458470">
                <a:moveTo>
                  <a:pt x="2867705" y="68211"/>
                </a:moveTo>
                <a:lnTo>
                  <a:pt x="2867748" y="68359"/>
                </a:lnTo>
                <a:lnTo>
                  <a:pt x="2867859" y="68507"/>
                </a:lnTo>
                <a:lnTo>
                  <a:pt x="2867705" y="68211"/>
                </a:lnTo>
                <a:close/>
              </a:path>
              <a:path w="3658870" h="458470">
                <a:moveTo>
                  <a:pt x="2867660" y="67309"/>
                </a:moveTo>
                <a:lnTo>
                  <a:pt x="2867754" y="68297"/>
                </a:lnTo>
                <a:lnTo>
                  <a:pt x="2867854" y="68474"/>
                </a:lnTo>
                <a:lnTo>
                  <a:pt x="2867660" y="67309"/>
                </a:lnTo>
                <a:close/>
              </a:path>
              <a:path w="3658870" h="458470">
                <a:moveTo>
                  <a:pt x="2867297" y="67491"/>
                </a:moveTo>
                <a:lnTo>
                  <a:pt x="2867412" y="67911"/>
                </a:lnTo>
                <a:lnTo>
                  <a:pt x="2867709" y="68307"/>
                </a:lnTo>
                <a:lnTo>
                  <a:pt x="2867674" y="68156"/>
                </a:lnTo>
                <a:lnTo>
                  <a:pt x="2867297" y="67491"/>
                </a:lnTo>
                <a:close/>
              </a:path>
              <a:path w="3658870" h="458470">
                <a:moveTo>
                  <a:pt x="2867152" y="67564"/>
                </a:moveTo>
                <a:lnTo>
                  <a:pt x="2867518" y="68297"/>
                </a:lnTo>
                <a:lnTo>
                  <a:pt x="2867412" y="67911"/>
                </a:lnTo>
                <a:lnTo>
                  <a:pt x="2867152" y="67564"/>
                </a:lnTo>
                <a:close/>
              </a:path>
              <a:path w="3658870" h="458470">
                <a:moveTo>
                  <a:pt x="2905728" y="66039"/>
                </a:moveTo>
                <a:lnTo>
                  <a:pt x="2866898" y="66039"/>
                </a:lnTo>
                <a:lnTo>
                  <a:pt x="2867705" y="68211"/>
                </a:lnTo>
                <a:lnTo>
                  <a:pt x="2867660" y="67309"/>
                </a:lnTo>
                <a:lnTo>
                  <a:pt x="2905823" y="67309"/>
                </a:lnTo>
                <a:lnTo>
                  <a:pt x="2905728" y="66039"/>
                </a:lnTo>
                <a:close/>
              </a:path>
              <a:path w="3658870" h="458470">
                <a:moveTo>
                  <a:pt x="2866898" y="66039"/>
                </a:moveTo>
                <a:lnTo>
                  <a:pt x="2867247" y="67309"/>
                </a:lnTo>
                <a:lnTo>
                  <a:pt x="2867338" y="67564"/>
                </a:lnTo>
                <a:lnTo>
                  <a:pt x="2867674" y="68156"/>
                </a:lnTo>
                <a:lnTo>
                  <a:pt x="2866898" y="66039"/>
                </a:lnTo>
                <a:close/>
              </a:path>
              <a:path w="3658870" h="458470">
                <a:moveTo>
                  <a:pt x="2865754" y="64769"/>
                </a:moveTo>
                <a:lnTo>
                  <a:pt x="2867152" y="67564"/>
                </a:lnTo>
                <a:lnTo>
                  <a:pt x="2867412" y="67911"/>
                </a:lnTo>
                <a:lnTo>
                  <a:pt x="2867297" y="67491"/>
                </a:lnTo>
                <a:lnTo>
                  <a:pt x="2865754" y="64769"/>
                </a:lnTo>
                <a:close/>
              </a:path>
              <a:path w="3658870" h="458470">
                <a:moveTo>
                  <a:pt x="2864969" y="64654"/>
                </a:moveTo>
                <a:lnTo>
                  <a:pt x="2867152" y="67564"/>
                </a:lnTo>
                <a:lnTo>
                  <a:pt x="2866390" y="66039"/>
                </a:lnTo>
                <a:lnTo>
                  <a:pt x="2864969" y="64654"/>
                </a:lnTo>
                <a:close/>
              </a:path>
              <a:path w="3658870" h="458470">
                <a:moveTo>
                  <a:pt x="2905633" y="64769"/>
                </a:moveTo>
                <a:lnTo>
                  <a:pt x="2865754" y="64769"/>
                </a:lnTo>
                <a:lnTo>
                  <a:pt x="2867297" y="67491"/>
                </a:lnTo>
                <a:lnTo>
                  <a:pt x="2866898" y="66039"/>
                </a:lnTo>
                <a:lnTo>
                  <a:pt x="2905728" y="66039"/>
                </a:lnTo>
                <a:lnTo>
                  <a:pt x="2905633" y="64769"/>
                </a:lnTo>
                <a:close/>
              </a:path>
              <a:path w="3658870" h="458470">
                <a:moveTo>
                  <a:pt x="2864104" y="63500"/>
                </a:moveTo>
                <a:lnTo>
                  <a:pt x="2864969" y="64654"/>
                </a:lnTo>
                <a:lnTo>
                  <a:pt x="2866390" y="66039"/>
                </a:lnTo>
                <a:lnTo>
                  <a:pt x="2864104" y="63500"/>
                </a:lnTo>
                <a:close/>
              </a:path>
              <a:path w="3658870" h="458470">
                <a:moveTo>
                  <a:pt x="2905633" y="63500"/>
                </a:moveTo>
                <a:lnTo>
                  <a:pt x="2864104" y="63500"/>
                </a:lnTo>
                <a:lnTo>
                  <a:pt x="2866390" y="66039"/>
                </a:lnTo>
                <a:lnTo>
                  <a:pt x="2865754" y="64769"/>
                </a:lnTo>
                <a:lnTo>
                  <a:pt x="2905633" y="64769"/>
                </a:lnTo>
                <a:lnTo>
                  <a:pt x="2905633" y="63500"/>
                </a:lnTo>
                <a:close/>
              </a:path>
              <a:path w="3658870" h="458470">
                <a:moveTo>
                  <a:pt x="2861183" y="60959"/>
                </a:moveTo>
                <a:lnTo>
                  <a:pt x="2864969" y="64654"/>
                </a:lnTo>
                <a:lnTo>
                  <a:pt x="2864104" y="63500"/>
                </a:lnTo>
                <a:lnTo>
                  <a:pt x="2905633" y="63500"/>
                </a:lnTo>
                <a:lnTo>
                  <a:pt x="2905379" y="62230"/>
                </a:lnTo>
                <a:lnTo>
                  <a:pt x="2863341" y="62230"/>
                </a:lnTo>
                <a:lnTo>
                  <a:pt x="2861183" y="60959"/>
                </a:lnTo>
                <a:close/>
              </a:path>
              <a:path w="3658870" h="458470">
                <a:moveTo>
                  <a:pt x="2892933" y="38100"/>
                </a:moveTo>
                <a:lnTo>
                  <a:pt x="2692780" y="38100"/>
                </a:lnTo>
                <a:lnTo>
                  <a:pt x="2717546" y="39369"/>
                </a:lnTo>
                <a:lnTo>
                  <a:pt x="2740025" y="39369"/>
                </a:lnTo>
                <a:lnTo>
                  <a:pt x="2795016" y="43179"/>
                </a:lnTo>
                <a:lnTo>
                  <a:pt x="2833878" y="50800"/>
                </a:lnTo>
                <a:lnTo>
                  <a:pt x="2863341" y="62230"/>
                </a:lnTo>
                <a:lnTo>
                  <a:pt x="2905379" y="62230"/>
                </a:lnTo>
                <a:lnTo>
                  <a:pt x="2903601" y="55880"/>
                </a:lnTo>
                <a:lnTo>
                  <a:pt x="2903220" y="54609"/>
                </a:lnTo>
                <a:lnTo>
                  <a:pt x="2902712" y="53339"/>
                </a:lnTo>
                <a:lnTo>
                  <a:pt x="2898266" y="44450"/>
                </a:lnTo>
                <a:lnTo>
                  <a:pt x="2897378" y="44450"/>
                </a:lnTo>
                <a:lnTo>
                  <a:pt x="2892933" y="38100"/>
                </a:lnTo>
                <a:close/>
              </a:path>
              <a:path w="3658870" h="458470">
                <a:moveTo>
                  <a:pt x="2693162" y="0"/>
                </a:moveTo>
                <a:lnTo>
                  <a:pt x="2666111" y="0"/>
                </a:lnTo>
                <a:lnTo>
                  <a:pt x="2637028" y="1269"/>
                </a:lnTo>
                <a:lnTo>
                  <a:pt x="2718562" y="1269"/>
                </a:lnTo>
                <a:lnTo>
                  <a:pt x="2693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4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0" name="4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203</a:t>
            </a:fld>
            <a:endParaRPr lang="es-MX"/>
          </a:p>
        </p:txBody>
      </p:sp>
      <p:pic>
        <p:nvPicPr>
          <p:cNvPr id="51" name="50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Ser</a:t>
            </a:r>
            <a:r>
              <a:rPr sz="4000" dirty="0">
                <a:solidFill>
                  <a:schemeClr val="accent1"/>
                </a:solidFill>
              </a:rPr>
              <a:t>v</a:t>
            </a:r>
            <a:r>
              <a:rPr sz="4000" spc="-5" dirty="0">
                <a:solidFill>
                  <a:schemeClr val="accent1"/>
                </a:solidFill>
              </a:rPr>
              <a:t>idor Co</a:t>
            </a:r>
            <a:r>
              <a:rPr sz="4000" spc="-20" dirty="0">
                <a:solidFill>
                  <a:schemeClr val="accent1"/>
                </a:solidFill>
              </a:rPr>
              <a:t>n</a:t>
            </a:r>
            <a:r>
              <a:rPr sz="4000" spc="-5" dirty="0">
                <a:solidFill>
                  <a:schemeClr val="accent1"/>
                </a:solidFill>
              </a:rPr>
              <a:t>cur</a:t>
            </a:r>
            <a:r>
              <a:rPr sz="4000" dirty="0">
                <a:solidFill>
                  <a:schemeClr val="accent1"/>
                </a:solidFill>
              </a:rPr>
              <a:t>r</a:t>
            </a:r>
            <a:r>
              <a:rPr sz="4000" spc="-5" dirty="0">
                <a:solidFill>
                  <a:schemeClr val="accent1"/>
                </a:solidFill>
              </a:rPr>
              <a:t>ente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5305"/>
            <a:ext cx="7322184" cy="4291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4765" indent="-342265">
              <a:lnSpc>
                <a:spcPts val="23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concurrente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atien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varios cl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entes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 mismo tiempo.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"/>
              </a:spcBef>
              <a:buFont typeface="Arial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354965" indent="-342265">
              <a:lnSpc>
                <a:spcPts val="2665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Más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ú</a:t>
            </a:r>
            <a:r>
              <a:rPr sz="2400" dirty="0">
                <a:latin typeface="Arial"/>
                <a:cs typeface="Arial"/>
              </a:rPr>
              <a:t>n, mi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ntras está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aten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ue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ts val="2665"/>
              </a:lnSpc>
            </a:pPr>
            <a:r>
              <a:rPr sz="2400" dirty="0">
                <a:latin typeface="Arial"/>
                <a:cs typeface="Arial"/>
              </a:rPr>
              <a:t>escuch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ndo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85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ata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crear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nuevo proceso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línea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ejecuc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ón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vez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“ll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”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pe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ir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servic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54965" indent="-342265">
              <a:lnSpc>
                <a:spcPts val="2665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La 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ternativa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 crear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rocesos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jos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(</a:t>
            </a:r>
            <a:r>
              <a:rPr sz="2400" dirty="0">
                <a:latin typeface="Arial"/>
                <a:cs typeface="Arial"/>
              </a:rPr>
              <a:t>fork)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ts val="2665"/>
              </a:lnSpc>
            </a:pPr>
            <a:r>
              <a:rPr sz="2400" dirty="0">
                <a:latin typeface="Arial"/>
                <a:cs typeface="Arial"/>
              </a:rPr>
              <a:t>ati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tud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vi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ual.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204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Ejer</a:t>
            </a:r>
            <a:r>
              <a:rPr sz="4000" spc="0" dirty="0">
                <a:solidFill>
                  <a:schemeClr val="accent1"/>
                </a:solidFill>
              </a:rPr>
              <a:t>c</a:t>
            </a:r>
            <a:r>
              <a:rPr sz="4000" spc="-5" dirty="0">
                <a:solidFill>
                  <a:schemeClr val="accent1"/>
                </a:solidFill>
              </a:rPr>
              <a:t>ic</a:t>
            </a:r>
            <a:r>
              <a:rPr sz="4000" dirty="0">
                <a:solidFill>
                  <a:schemeClr val="accent1"/>
                </a:solidFill>
              </a:rPr>
              <a:t>i</a:t>
            </a:r>
            <a:r>
              <a:rPr sz="4000" spc="-5" dirty="0">
                <a:solidFill>
                  <a:schemeClr val="accent1"/>
                </a:solidFill>
              </a:rPr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846"/>
            <a:ext cx="7653020" cy="446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419734" indent="-45656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Des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olle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 progra</a:t>
            </a:r>
            <a:r>
              <a:rPr sz="2000" spc="-1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ofr</a:t>
            </a:r>
            <a:r>
              <a:rPr sz="2000" spc="2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rvicio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 siempre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ando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cliente 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uentre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lista de dir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iones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validas.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Font typeface="Arial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469265" marR="5080" indent="-456565">
              <a:lnSpc>
                <a:spcPct val="100000"/>
              </a:lnSpc>
              <a:buAutoNum type="arabicPeriod"/>
              <a:tabLst>
                <a:tab pos="469900" algn="l"/>
                <a:tab pos="2146300" algn="l"/>
              </a:tabLst>
            </a:pPr>
            <a:r>
              <a:rPr sz="2000" dirty="0">
                <a:latin typeface="Arial"/>
                <a:cs typeface="Arial"/>
              </a:rPr>
              <a:t>Des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olle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don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envié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dena 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racteres	a un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rvidor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nc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te regre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otro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dena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caracter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siguie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ión: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926465" lvl="1" indent="-457200">
              <a:lnSpc>
                <a:spcPct val="100000"/>
              </a:lnSpc>
              <a:buSzPct val="80000"/>
              <a:buFont typeface="Arial"/>
              <a:buChar char="–"/>
              <a:tabLst>
                <a:tab pos="927100" algn="l"/>
              </a:tabLst>
            </a:pPr>
            <a:r>
              <a:rPr sz="2000" dirty="0">
                <a:latin typeface="Arial"/>
                <a:cs typeface="Arial"/>
              </a:rPr>
              <a:t>Numero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acte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927100" algn="l"/>
              </a:tabLst>
            </a:pPr>
            <a:r>
              <a:rPr sz="2000" dirty="0">
                <a:latin typeface="Arial"/>
                <a:cs typeface="Arial"/>
              </a:rPr>
              <a:t>Numero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palabras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927100" algn="l"/>
              </a:tabLst>
            </a:pPr>
            <a:r>
              <a:rPr sz="2000" dirty="0">
                <a:latin typeface="Arial"/>
                <a:cs typeface="Arial"/>
              </a:rPr>
              <a:t>Numero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líneas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La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ormación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deberá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mostrada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cliente.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205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98965"/>
              </p:ext>
            </p:extLst>
          </p:nvPr>
        </p:nvGraphicFramePr>
        <p:xfrm>
          <a:off x="1541272" y="1550416"/>
          <a:ext cx="7149463" cy="151218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83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3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079"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30" dirty="0"/>
                        <a:t>R</a:t>
                      </a:r>
                      <a:r>
                        <a:rPr sz="1800" spc="5" dirty="0"/>
                        <a:t>e</a:t>
                      </a:r>
                      <a:r>
                        <a:rPr sz="1800" dirty="0"/>
                        <a:t>al</a:t>
                      </a:r>
                      <a:r>
                        <a:rPr sz="1800" spc="5" dirty="0"/>
                        <a:t>e</a:t>
                      </a:r>
                      <a:r>
                        <a:rPr sz="1800" dirty="0"/>
                        <a:t>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78">
                <a:tc>
                  <a:txBody>
                    <a:bodyPr/>
                    <a:lstStyle/>
                    <a:p>
                      <a:pPr marR="79565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/>
                        <a:t>Nomb</a:t>
                      </a:r>
                      <a:r>
                        <a:rPr sz="1800" spc="-35" dirty="0"/>
                        <a:t>r</a:t>
                      </a:r>
                      <a:r>
                        <a:rPr sz="1800" dirty="0"/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/>
                        <a:t>R</a:t>
                      </a:r>
                      <a:r>
                        <a:rPr sz="1800" dirty="0"/>
                        <a:t>an</a:t>
                      </a:r>
                      <a:r>
                        <a:rPr sz="1800" spc="-10" dirty="0"/>
                        <a:t>g</a:t>
                      </a:r>
                      <a:r>
                        <a:rPr sz="1800" dirty="0"/>
                        <a:t>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724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50" dirty="0"/>
                        <a:t>T</a:t>
                      </a:r>
                      <a:r>
                        <a:rPr sz="1800" dirty="0"/>
                        <a:t>amaño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/>
                        <a:t>flo</a:t>
                      </a:r>
                      <a:r>
                        <a:rPr sz="1800" spc="-15" dirty="0"/>
                        <a:t>a</a:t>
                      </a:r>
                      <a:r>
                        <a:rPr sz="1800" dirty="0"/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/>
                        <a:t>10</a:t>
                      </a:r>
                      <a:r>
                        <a:rPr sz="1800" dirty="0"/>
                        <a:t>^-37 </a:t>
                      </a:r>
                      <a:r>
                        <a:rPr sz="1800" spc="10" dirty="0"/>
                        <a:t> </a:t>
                      </a:r>
                      <a:r>
                        <a:rPr sz="1800" dirty="0"/>
                        <a:t>a 10^37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/>
                        <a:t>4 </a:t>
                      </a:r>
                      <a:r>
                        <a:rPr sz="1800" spc="-10" dirty="0"/>
                        <a:t>b</a:t>
                      </a:r>
                      <a:r>
                        <a:rPr sz="1800" spc="10" dirty="0"/>
                        <a:t>y</a:t>
                      </a:r>
                      <a:r>
                        <a:rPr sz="1800" spc="-30" dirty="0"/>
                        <a:t>t</a:t>
                      </a:r>
                      <a:r>
                        <a:rPr sz="1800" dirty="0"/>
                        <a:t>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78">
                <a:tc>
                  <a:txBody>
                    <a:bodyPr/>
                    <a:lstStyle/>
                    <a:p>
                      <a:pPr marR="85407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/>
                        <a:t>dou</a:t>
                      </a:r>
                      <a:r>
                        <a:rPr sz="1800" spc="5" dirty="0"/>
                        <a:t>b</a:t>
                      </a:r>
                      <a:r>
                        <a:rPr sz="1800" spc="-5" dirty="0"/>
                        <a:t>l</a:t>
                      </a:r>
                      <a:r>
                        <a:rPr sz="1800" dirty="0"/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/>
                        <a:t>10</a:t>
                      </a:r>
                      <a:r>
                        <a:rPr sz="1800" dirty="0"/>
                        <a:t>^-308 </a:t>
                      </a:r>
                      <a:r>
                        <a:rPr sz="1800" spc="10" dirty="0"/>
                        <a:t> </a:t>
                      </a:r>
                      <a:r>
                        <a:rPr sz="1800" dirty="0"/>
                        <a:t>a 10^308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/>
                        <a:t>8 </a:t>
                      </a:r>
                      <a:r>
                        <a:rPr sz="1800" spc="-10" dirty="0"/>
                        <a:t>b</a:t>
                      </a:r>
                      <a:r>
                        <a:rPr sz="1800" spc="10" dirty="0"/>
                        <a:t>y</a:t>
                      </a:r>
                      <a:r>
                        <a:rPr sz="1800" spc="-30" dirty="0"/>
                        <a:t>t</a:t>
                      </a:r>
                      <a:r>
                        <a:rPr sz="1800" dirty="0"/>
                        <a:t>es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04009"/>
              </p:ext>
            </p:extLst>
          </p:nvPr>
        </p:nvGraphicFramePr>
        <p:xfrm>
          <a:off x="1541272" y="3926713"/>
          <a:ext cx="7149463" cy="13681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83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3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056"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/>
                        <a:t>Ca</a:t>
                      </a:r>
                      <a:r>
                        <a:rPr sz="1800" spc="-45" dirty="0"/>
                        <a:t>r</a:t>
                      </a:r>
                      <a:r>
                        <a:rPr sz="1800" dirty="0"/>
                        <a:t>ác</a:t>
                      </a:r>
                      <a:r>
                        <a:rPr sz="1800" spc="-25" dirty="0"/>
                        <a:t>t</a:t>
                      </a:r>
                      <a:r>
                        <a:rPr sz="1800" dirty="0"/>
                        <a:t>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/>
                        <a:t>Nomb</a:t>
                      </a:r>
                      <a:r>
                        <a:rPr sz="1800" spc="-30" dirty="0"/>
                        <a:t>r</a:t>
                      </a:r>
                      <a:r>
                        <a:rPr sz="1800" dirty="0"/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/>
                        <a:t>Ran</a:t>
                      </a:r>
                      <a:r>
                        <a:rPr sz="1800" spc="-10" dirty="0"/>
                        <a:t>g</a:t>
                      </a:r>
                      <a:r>
                        <a:rPr sz="1800" dirty="0"/>
                        <a:t>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145" dirty="0"/>
                        <a:t>T</a:t>
                      </a:r>
                      <a:r>
                        <a:rPr sz="1800" dirty="0"/>
                        <a:t>ama</a:t>
                      </a:r>
                      <a:r>
                        <a:rPr sz="1800" spc="-5" dirty="0"/>
                        <a:t>ño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10" dirty="0"/>
                        <a:t>c</a:t>
                      </a:r>
                      <a:r>
                        <a:rPr sz="1800" spc="-5" dirty="0"/>
                        <a:t>har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/>
                        <a:t>0 </a:t>
                      </a:r>
                      <a:r>
                        <a:rPr sz="1800" spc="10" dirty="0"/>
                        <a:t> </a:t>
                      </a:r>
                      <a:r>
                        <a:rPr sz="1800" dirty="0"/>
                        <a:t>a  </a:t>
                      </a:r>
                      <a:r>
                        <a:rPr sz="1800" spc="-5" dirty="0"/>
                        <a:t>255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/>
                        <a:t>1 </a:t>
                      </a:r>
                      <a:r>
                        <a:rPr sz="1800" spc="-10" dirty="0"/>
                        <a:t>b</a:t>
                      </a:r>
                      <a:r>
                        <a:rPr sz="1800" spc="10" dirty="0"/>
                        <a:t>y</a:t>
                      </a:r>
                      <a:r>
                        <a:rPr sz="1800" spc="-30" dirty="0"/>
                        <a:t>t</a:t>
                      </a:r>
                      <a:r>
                        <a:rPr sz="1800" dirty="0"/>
                        <a:t>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21</a:t>
            </a:fld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60" dirty="0"/>
              <a:t>T</a:t>
            </a:r>
            <a:r>
              <a:rPr sz="4000" spc="-5" dirty="0"/>
              <a:t>ipos</a:t>
            </a:r>
            <a:r>
              <a:rPr sz="4000" spc="10" dirty="0"/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dato</a:t>
            </a:r>
            <a:r>
              <a:rPr sz="4000" spc="10" dirty="0">
                <a:solidFill>
                  <a:schemeClr val="accent1"/>
                </a:solidFill>
              </a:rPr>
              <a:t> </a:t>
            </a:r>
            <a:r>
              <a:rPr sz="4000" spc="-5" dirty="0">
                <a:solidFill>
                  <a:schemeClr val="accent1"/>
                </a:solidFill>
              </a:rPr>
              <a:t>n</a:t>
            </a:r>
            <a:r>
              <a:rPr sz="4000" spc="-15" dirty="0">
                <a:solidFill>
                  <a:schemeClr val="accent1"/>
                </a:solidFill>
              </a:rPr>
              <a:t>u</a:t>
            </a:r>
            <a:r>
              <a:rPr sz="4000" spc="-5" dirty="0">
                <a:solidFill>
                  <a:schemeClr val="accent1"/>
                </a:solidFill>
              </a:rPr>
              <a:t>mér</a:t>
            </a:r>
            <a:r>
              <a:rPr sz="4000" dirty="0">
                <a:solidFill>
                  <a:schemeClr val="accent1"/>
                </a:solidFill>
              </a:rPr>
              <a:t>i</a:t>
            </a:r>
            <a:r>
              <a:rPr sz="4000" spc="-5" dirty="0">
                <a:solidFill>
                  <a:schemeClr val="accent1"/>
                </a:solidFill>
              </a:rPr>
              <a:t>co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Co</a:t>
            </a:r>
            <a:r>
              <a:rPr sz="4000" spc="-20" dirty="0">
                <a:solidFill>
                  <a:schemeClr val="accent1"/>
                </a:solidFill>
              </a:rPr>
              <a:t>n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  <a:r>
              <a:rPr sz="4000" dirty="0">
                <a:solidFill>
                  <a:schemeClr val="accent1"/>
                </a:solidFill>
              </a:rPr>
              <a:t>t</a:t>
            </a:r>
            <a:r>
              <a:rPr sz="4000" spc="-5" dirty="0">
                <a:solidFill>
                  <a:schemeClr val="accent1"/>
                </a:solidFill>
              </a:rPr>
              <a:t>ant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  <a:r>
              <a:rPr sz="4000" spc="5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n</a:t>
            </a:r>
            <a:r>
              <a:rPr sz="4000" spc="-15" dirty="0"/>
              <a:t>u</a:t>
            </a:r>
            <a:r>
              <a:rPr sz="4000" spc="-5" dirty="0"/>
              <a:t>mér</a:t>
            </a:r>
            <a:r>
              <a:rPr sz="4000" dirty="0"/>
              <a:t>i</a:t>
            </a:r>
            <a:r>
              <a:rPr sz="4000" spc="-5" dirty="0"/>
              <a:t>c</a:t>
            </a:r>
            <a:r>
              <a:rPr sz="4000" dirty="0"/>
              <a:t>a</a:t>
            </a:r>
            <a:r>
              <a:rPr sz="4000"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066800"/>
            <a:ext cx="7437755" cy="4909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algn="just">
              <a:lnSpc>
                <a:spcPct val="8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27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los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números sin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un punto dec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mal</a:t>
            </a:r>
            <a:r>
              <a:rPr sz="24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programas 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atan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como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enteros</a:t>
            </a:r>
            <a:r>
              <a:rPr sz="2400" dirty="0">
                <a:latin typeface="Arial"/>
                <a:cs typeface="Arial"/>
              </a:rPr>
              <a:t> y todos 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números</a:t>
            </a:r>
            <a:r>
              <a:rPr sz="2400" dirty="0">
                <a:latin typeface="Arial"/>
                <a:cs typeface="Arial"/>
              </a:rPr>
              <a:t> con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punto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dec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mal</a:t>
            </a:r>
            <a:r>
              <a:rPr sz="24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deran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real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 de coma 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tante</a:t>
            </a:r>
            <a:r>
              <a:rPr sz="2400" dirty="0">
                <a:latin typeface="Arial"/>
                <a:cs typeface="Arial"/>
              </a:rPr>
              <a:t> de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do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le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precis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ón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8"/>
              </a:spcBef>
              <a:buFont typeface="Arial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 marL="354965" marR="38100" indent="-342265" algn="just">
              <a:lnSpc>
                <a:spcPct val="80000"/>
              </a:lnSpc>
              <a:buFont typeface="Arial"/>
              <a:buChar char="•"/>
              <a:tabLst>
                <a:tab pos="439420" algn="l"/>
              </a:tabLst>
            </a:pPr>
            <a:r>
              <a:rPr sz="2400" dirty="0">
                <a:latin typeface="Arial"/>
                <a:cs typeface="Arial"/>
              </a:rPr>
              <a:t>Si 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representar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números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base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16</a:t>
            </a:r>
            <a:r>
              <a:rPr sz="2400" dirty="0">
                <a:latin typeface="Arial"/>
                <a:cs typeface="Arial"/>
              </a:rPr>
              <a:t> (he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ad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cima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base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8</a:t>
            </a:r>
            <a:r>
              <a:rPr sz="2400" dirty="0">
                <a:latin typeface="Arial"/>
                <a:cs typeface="Arial"/>
              </a:rPr>
              <a:t> (octal),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precede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número</a:t>
            </a:r>
            <a:r>
              <a:rPr sz="2400" dirty="0">
                <a:latin typeface="Arial"/>
                <a:cs typeface="Arial"/>
              </a:rPr>
              <a:t> con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carácter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´O</a:t>
            </a:r>
            <a:r>
              <a:rPr sz="2400" spc="-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´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he</a:t>
            </a:r>
            <a:r>
              <a:rPr sz="2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ad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cimal</a:t>
            </a:r>
            <a:r>
              <a:rPr sz="2400" spc="5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´</a:t>
            </a:r>
            <a:r>
              <a:rPr sz="2400" spc="-5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´ 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octal</a:t>
            </a:r>
            <a:r>
              <a:rPr sz="2400" dirty="0">
                <a:latin typeface="Arial"/>
                <a:cs typeface="Arial"/>
              </a:rPr>
              <a:t>. Si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des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ec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ficar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 entero se 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macena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como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 entero 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rgo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debe </a:t>
            </a:r>
            <a:r>
              <a:rPr sz="2400" dirty="0" err="1">
                <a:latin typeface="Arial"/>
                <a:cs typeface="Arial"/>
              </a:rPr>
              <a:t>segu</a:t>
            </a:r>
            <a:r>
              <a:rPr sz="2400" spc="-15" dirty="0" err="1">
                <a:latin typeface="Arial"/>
                <a:cs typeface="Arial"/>
              </a:rPr>
              <a:t>i</a:t>
            </a:r>
            <a:r>
              <a:rPr sz="2400" dirty="0" err="1">
                <a:latin typeface="Arial"/>
                <a:cs typeface="Arial"/>
              </a:rPr>
              <a:t>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</a:t>
            </a:r>
            <a:r>
              <a:rPr lang="es-MX" sz="240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una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“L”</a:t>
            </a:r>
          </a:p>
          <a:p>
            <a:pPr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4965" indent="-342265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0</a:t>
            </a:r>
            <a:r>
              <a:rPr sz="2400" spc="-10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5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/*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octal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25</a:t>
            </a:r>
            <a:r>
              <a:rPr sz="2400" dirty="0">
                <a:latin typeface="Arial"/>
                <a:cs typeface="Arial"/>
              </a:rPr>
              <a:t> o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de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imal</a:t>
            </a:r>
            <a:r>
              <a:rPr sz="24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21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*/</a:t>
            </a:r>
          </a:p>
          <a:p>
            <a:pPr marL="354965" indent="-342265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0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25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/*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he</a:t>
            </a:r>
            <a:r>
              <a:rPr sz="2400" spc="-20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ad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cimal</a:t>
            </a:r>
            <a:r>
              <a:rPr sz="2400" spc="4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25</a:t>
            </a:r>
            <a:r>
              <a:rPr sz="2400" dirty="0">
                <a:latin typeface="Arial"/>
                <a:cs typeface="Arial"/>
              </a:rPr>
              <a:t> o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dec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mal</a:t>
            </a:r>
            <a:r>
              <a:rPr sz="24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37</a:t>
            </a:r>
            <a:r>
              <a:rPr sz="2400" dirty="0">
                <a:latin typeface="Arial"/>
                <a:cs typeface="Arial"/>
              </a:rPr>
              <a:t> */</a:t>
            </a:r>
          </a:p>
          <a:p>
            <a:pPr marL="354965" indent="-342265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25</a:t>
            </a:r>
            <a:r>
              <a:rPr sz="2400" spc="-10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/*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entero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largo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250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*/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22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94612" y="380491"/>
            <a:ext cx="7689850" cy="5740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"/>
              </a:spcBef>
            </a:pPr>
            <a:endParaRPr lang="es-MX" sz="3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354965" marR="127127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El ti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char</a:t>
            </a:r>
            <a:r>
              <a:rPr sz="2800" b="1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 ut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li</a:t>
            </a:r>
            <a:r>
              <a:rPr sz="2800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 c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es o </a:t>
            </a:r>
            <a:r>
              <a:rPr sz="2800" spc="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te</a:t>
            </a:r>
            <a:r>
              <a:rPr sz="2800" spc="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4965" marR="26225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ta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tes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po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char</a:t>
            </a:r>
            <a:r>
              <a:rPr sz="2800" b="1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er c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es 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os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tre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omi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15" dirty="0">
                <a:latin typeface="Arial"/>
                <a:cs typeface="Arial"/>
              </a:rPr>
              <a:t>'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',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'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', </a:t>
            </a:r>
            <a:r>
              <a:rPr sz="2800" spc="-15" dirty="0">
                <a:latin typeface="Arial"/>
                <a:cs typeface="Arial"/>
              </a:rPr>
              <a:t>'</a:t>
            </a:r>
            <a:r>
              <a:rPr sz="2800" spc="-5" dirty="0">
                <a:latin typeface="Arial"/>
                <a:cs typeface="Arial"/>
              </a:rPr>
              <a:t>p').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4965" marR="41719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Car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im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rim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(t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ó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, a</a:t>
            </a:r>
            <a:r>
              <a:rPr sz="280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an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e 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 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ág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na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-5" dirty="0">
                <a:latin typeface="Arial"/>
                <a:cs typeface="Arial"/>
              </a:rPr>
              <a:t>..) se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pu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den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re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en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ar c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 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s 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pe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15" dirty="0">
                <a:latin typeface="Arial"/>
                <a:cs typeface="Arial"/>
              </a:rPr>
              <a:t>'</a:t>
            </a:r>
            <a:r>
              <a:rPr sz="2800" dirty="0">
                <a:latin typeface="Arial"/>
                <a:cs typeface="Arial"/>
              </a:rPr>
              <a:t>\</a:t>
            </a:r>
            <a:r>
              <a:rPr sz="2800" spc="-5" dirty="0">
                <a:latin typeface="Arial"/>
                <a:cs typeface="Arial"/>
              </a:rPr>
              <a:t>t', </a:t>
            </a:r>
            <a:r>
              <a:rPr sz="2800" spc="-10" dirty="0">
                <a:latin typeface="Arial"/>
                <a:cs typeface="Arial"/>
              </a:rPr>
              <a:t>'</a:t>
            </a:r>
            <a:r>
              <a:rPr sz="2800" spc="-5" dirty="0">
                <a:latin typeface="Arial"/>
                <a:cs typeface="Arial"/>
              </a:rPr>
              <a:t>\f')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23</a:t>
            </a:fld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9" name="object 2"/>
          <p:cNvSpPr txBox="1">
            <a:spLocks/>
          </p:cNvSpPr>
          <p:nvPr/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spc="-60" dirty="0"/>
              <a:t>T</a:t>
            </a:r>
            <a:r>
              <a:rPr lang="es-MX" sz="4000" spc="-5" dirty="0"/>
              <a:t>ipos</a:t>
            </a:r>
            <a:r>
              <a:rPr lang="es-MX" sz="4000" spc="10" dirty="0"/>
              <a:t> </a:t>
            </a:r>
            <a:r>
              <a:rPr lang="es-MX" sz="4000" spc="-5" dirty="0" err="1">
                <a:solidFill>
                  <a:schemeClr val="accent1"/>
                </a:solidFill>
              </a:rPr>
              <a:t>char</a:t>
            </a:r>
            <a:endParaRPr lang="es-MX" sz="4000" spc="-5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Secuenc</a:t>
            </a:r>
            <a:r>
              <a:rPr sz="4000" dirty="0"/>
              <a:t>i</a:t>
            </a:r>
            <a:r>
              <a:rPr sz="4000" spc="-5" dirty="0"/>
              <a:t>as</a:t>
            </a:r>
            <a:r>
              <a:rPr sz="4000" spc="30" dirty="0"/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e</a:t>
            </a:r>
            <a:r>
              <a:rPr sz="4000" dirty="0">
                <a:solidFill>
                  <a:schemeClr val="accent1"/>
                </a:solidFill>
              </a:rPr>
              <a:t>s</a:t>
            </a:r>
            <a:r>
              <a:rPr sz="4000" spc="-5" dirty="0">
                <a:solidFill>
                  <a:schemeClr val="accent1"/>
                </a:solidFill>
              </a:rPr>
              <a:t>c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pe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13280" y="1550416"/>
          <a:ext cx="6768845" cy="4389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4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ác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Signifi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Cód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ASCII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\a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ác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aler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mb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\b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paci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\f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ance de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pá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\n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Nue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í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\r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\t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4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abu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\\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\?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Sign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\´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Comi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\”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Dob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omi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8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´\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´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ác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ermina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ió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24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170" dirty="0">
                <a:solidFill>
                  <a:schemeClr val="accent1"/>
                </a:solidFill>
              </a:rPr>
              <a:t>V</a:t>
            </a:r>
            <a:r>
              <a:rPr sz="4000" spc="-5" dirty="0">
                <a:solidFill>
                  <a:schemeClr val="accent1"/>
                </a:solidFill>
              </a:rPr>
              <a:t>a</a:t>
            </a:r>
            <a:r>
              <a:rPr sz="4000" dirty="0">
                <a:solidFill>
                  <a:schemeClr val="accent1"/>
                </a:solidFill>
              </a:rPr>
              <a:t>r</a:t>
            </a:r>
            <a:r>
              <a:rPr sz="4000" spc="-5" dirty="0">
                <a:solidFill>
                  <a:schemeClr val="accent1"/>
                </a:solidFill>
              </a:rPr>
              <a:t>iabl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559040" cy="275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endParaRPr lang="es-MX" sz="2400" spc="-270" dirty="0">
              <a:latin typeface="Arial"/>
              <a:cs typeface="Arial"/>
            </a:endParaRPr>
          </a:p>
          <a:p>
            <a:pPr marL="354965" marR="5080" indent="-342265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270" dirty="0" err="1">
                <a:latin typeface="Arial"/>
                <a:cs typeface="Arial"/>
              </a:rPr>
              <a:t>T</a:t>
            </a:r>
            <a:r>
              <a:rPr sz="2400" dirty="0" err="1">
                <a:latin typeface="Arial"/>
                <a:cs typeface="Arial"/>
              </a:rPr>
              <a:t>od</a:t>
            </a:r>
            <a:r>
              <a:rPr sz="2400" spc="-10" dirty="0" err="1">
                <a:latin typeface="Arial"/>
                <a:cs typeface="Arial"/>
              </a:rPr>
              <a:t>a</a:t>
            </a:r>
            <a:r>
              <a:rPr sz="2400" dirty="0" err="1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 las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variab</a:t>
            </a:r>
            <a:r>
              <a:rPr sz="2400" spc="-15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es</a:t>
            </a:r>
            <a:r>
              <a:rPr sz="24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C se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dec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aran</a:t>
            </a:r>
            <a:r>
              <a:rPr sz="24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defi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en</a:t>
            </a:r>
            <a:r>
              <a:rPr sz="24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antes</a:t>
            </a:r>
            <a:r>
              <a:rPr sz="2400" dirty="0">
                <a:latin typeface="Arial"/>
                <a:cs typeface="Arial"/>
              </a:rPr>
              <a:t> de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sean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uti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iz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das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aración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tipo</a:t>
            </a:r>
            <a:r>
              <a:rPr sz="2400" dirty="0">
                <a:latin typeface="Arial"/>
                <a:cs typeface="Arial"/>
              </a:rPr>
              <a:t> de una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variab</a:t>
            </a:r>
            <a:r>
              <a:rPr sz="2400" spc="-15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9"/>
              </a:spcBef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marR="29464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dec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aración</a:t>
            </a:r>
            <a:r>
              <a:rPr sz="2400" spc="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tamb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én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macenami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va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or</a:t>
            </a:r>
            <a:r>
              <a:rPr sz="2400" dirty="0">
                <a:latin typeface="Arial"/>
                <a:cs typeface="Arial"/>
              </a:rPr>
              <a:t> (se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),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entonces 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defin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ó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25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Identi</a:t>
            </a:r>
            <a:r>
              <a:rPr sz="4000" dirty="0">
                <a:solidFill>
                  <a:schemeClr val="accent1"/>
                </a:solidFill>
              </a:rPr>
              <a:t>f</a:t>
            </a:r>
            <a:r>
              <a:rPr sz="4000" spc="-5" dirty="0">
                <a:solidFill>
                  <a:schemeClr val="accent1"/>
                </a:solidFill>
              </a:rPr>
              <a:t>ic</a:t>
            </a:r>
            <a:r>
              <a:rPr sz="4000" spc="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d</a:t>
            </a:r>
            <a:r>
              <a:rPr sz="4000" spc="-15" dirty="0">
                <a:solidFill>
                  <a:schemeClr val="accent1"/>
                </a:solidFill>
              </a:rPr>
              <a:t>o</a:t>
            </a:r>
            <a:r>
              <a:rPr sz="4000" spc="-5" dirty="0">
                <a:solidFill>
                  <a:schemeClr val="accent1"/>
                </a:solidFill>
              </a:rPr>
              <a:t>r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540625" cy="4031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88582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endParaRPr lang="es-MX" sz="2400" dirty="0">
              <a:latin typeface="Arial"/>
              <a:cs typeface="Arial"/>
            </a:endParaRPr>
          </a:p>
          <a:p>
            <a:pPr marL="354965" marR="88582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un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entific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dores</a:t>
            </a:r>
            <a:r>
              <a:rPr sz="2400" spc="3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nombre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define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una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variab</a:t>
            </a:r>
            <a:r>
              <a:rPr sz="2400" spc="-15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función</a:t>
            </a:r>
            <a:r>
              <a:rPr sz="2400" dirty="0">
                <a:latin typeface="Arial"/>
                <a:cs typeface="Arial"/>
              </a:rPr>
              <a:t> o un ti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 de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datos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9"/>
              </a:spcBef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marR="5080" indent="-342265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ident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ficador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vál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 de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empezar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 o por el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carácter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subrayado</a:t>
            </a:r>
            <a:r>
              <a:rPr sz="2400" dirty="0">
                <a:latin typeface="Arial"/>
                <a:cs typeface="Arial"/>
              </a:rPr>
              <a:t> _, 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gu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cua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qu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er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cantid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as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ígitos</a:t>
            </a:r>
            <a:r>
              <a:rPr sz="2400" dirty="0">
                <a:latin typeface="Arial"/>
                <a:cs typeface="Arial"/>
              </a:rPr>
              <a:t> 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subrayados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9"/>
              </a:spcBef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marR="63373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disting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en</a:t>
            </a:r>
            <a:r>
              <a:rPr sz="2400" spc="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mayúscu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as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minúscu</a:t>
            </a:r>
            <a:r>
              <a:rPr sz="2400" spc="-15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lang="es-MX" sz="240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pu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den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util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pa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abras</a:t>
            </a:r>
            <a:r>
              <a:rPr sz="24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reservadas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26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Dec</a:t>
            </a:r>
            <a:r>
              <a:rPr sz="4000" dirty="0"/>
              <a:t>l</a:t>
            </a:r>
            <a:r>
              <a:rPr sz="4000" spc="-5" dirty="0"/>
              <a:t>a</a:t>
            </a:r>
            <a:r>
              <a:rPr sz="4000" dirty="0"/>
              <a:t>r</a:t>
            </a:r>
            <a:r>
              <a:rPr sz="4000" spc="-5" dirty="0"/>
              <a:t>a</a:t>
            </a:r>
            <a:r>
              <a:rPr sz="4000" dirty="0"/>
              <a:t>c</a:t>
            </a:r>
            <a:r>
              <a:rPr sz="4000" spc="-5" dirty="0"/>
              <a:t>ión</a:t>
            </a:r>
            <a:r>
              <a:rPr sz="4000" spc="15" dirty="0"/>
              <a:t> </a:t>
            </a:r>
            <a:r>
              <a:rPr sz="4000" spc="-5" dirty="0"/>
              <a:t>de </a:t>
            </a:r>
            <a:r>
              <a:rPr sz="4000" dirty="0">
                <a:solidFill>
                  <a:schemeClr val="accent1"/>
                </a:solidFill>
              </a:rPr>
              <a:t>v</a:t>
            </a:r>
            <a:r>
              <a:rPr sz="4000" spc="-5" dirty="0">
                <a:solidFill>
                  <a:schemeClr val="accent1"/>
                </a:solidFill>
              </a:rPr>
              <a:t>a</a:t>
            </a:r>
            <a:r>
              <a:rPr sz="4000" dirty="0">
                <a:solidFill>
                  <a:schemeClr val="accent1"/>
                </a:solidFill>
              </a:rPr>
              <a:t>r</a:t>
            </a:r>
            <a:r>
              <a:rPr sz="4000" spc="-5" dirty="0">
                <a:solidFill>
                  <a:schemeClr val="accent1"/>
                </a:solidFill>
              </a:rPr>
              <a:t>iabl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5305"/>
            <a:ext cx="5663388" cy="40934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77875" algn="ctr">
              <a:lnSpc>
                <a:spcPct val="100000"/>
              </a:lnSpc>
            </a:pP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Ejemplos</a:t>
            </a:r>
            <a:r>
              <a:rPr sz="28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v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á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lidos</a:t>
            </a:r>
            <a:endParaRPr sz="2800" dirty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812165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ch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tra;</a:t>
            </a:r>
          </a:p>
          <a:p>
            <a:pPr marL="812165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Letra;</a:t>
            </a:r>
          </a:p>
          <a:p>
            <a:pPr marL="812165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float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;</a:t>
            </a:r>
          </a:p>
          <a:p>
            <a:pPr marL="812165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756920" algn="l"/>
                <a:tab pos="1501775" algn="l"/>
                <a:tab pos="2908935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 	</a:t>
            </a:r>
            <a:r>
              <a:rPr sz="2400" dirty="0">
                <a:latin typeface="Arial"/>
                <a:cs typeface="Arial"/>
              </a:rPr>
              <a:t>va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iable</a:t>
            </a:r>
            <a:r>
              <a:rPr sz="2400" u="heavy" dirty="0">
                <a:latin typeface="Arial"/>
                <a:cs typeface="Arial"/>
              </a:rPr>
              <a:t> 	</a:t>
            </a:r>
            <a:r>
              <a:rPr sz="2400" dirty="0">
                <a:latin typeface="Arial"/>
                <a:cs typeface="Arial"/>
              </a:rPr>
              <a:t>;</a:t>
            </a:r>
          </a:p>
          <a:p>
            <a:pPr marL="812165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idad_envase</a:t>
            </a:r>
            <a:r>
              <a:rPr sz="2400" spc="-3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;</a:t>
            </a:r>
          </a:p>
          <a:p>
            <a:pPr marL="812165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do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precio</a:t>
            </a:r>
            <a:r>
              <a:rPr sz="2400" spc="-1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23;</a:t>
            </a:r>
          </a:p>
          <a:p>
            <a:pPr marL="812165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756920" algn="l"/>
                <a:tab pos="1501775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 	</a:t>
            </a:r>
            <a:r>
              <a:rPr sz="2400" dirty="0">
                <a:latin typeface="Arial"/>
                <a:cs typeface="Arial"/>
              </a:rPr>
              <a:t>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27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Dec</a:t>
            </a:r>
            <a:r>
              <a:rPr sz="4000" dirty="0"/>
              <a:t>l</a:t>
            </a:r>
            <a:r>
              <a:rPr sz="4000" spc="-5" dirty="0"/>
              <a:t>a</a:t>
            </a:r>
            <a:r>
              <a:rPr sz="4000" dirty="0"/>
              <a:t>r</a:t>
            </a:r>
            <a:r>
              <a:rPr sz="4000" spc="-5" dirty="0"/>
              <a:t>a</a:t>
            </a:r>
            <a:r>
              <a:rPr sz="4000" dirty="0"/>
              <a:t>c</a:t>
            </a:r>
            <a:r>
              <a:rPr sz="4000" spc="-5" dirty="0"/>
              <a:t>ión</a:t>
            </a:r>
            <a:r>
              <a:rPr sz="4000" spc="15" dirty="0"/>
              <a:t> </a:t>
            </a:r>
            <a:r>
              <a:rPr sz="4000" spc="-5" dirty="0"/>
              <a:t>de </a:t>
            </a:r>
            <a:r>
              <a:rPr sz="4000" dirty="0">
                <a:solidFill>
                  <a:schemeClr val="accent1"/>
                </a:solidFill>
              </a:rPr>
              <a:t>v</a:t>
            </a:r>
            <a:r>
              <a:rPr sz="4000" spc="-5" dirty="0">
                <a:solidFill>
                  <a:schemeClr val="accent1"/>
                </a:solidFill>
              </a:rPr>
              <a:t>a</a:t>
            </a:r>
            <a:r>
              <a:rPr sz="4000" dirty="0">
                <a:solidFill>
                  <a:schemeClr val="accent1"/>
                </a:solidFill>
              </a:rPr>
              <a:t>r</a:t>
            </a:r>
            <a:r>
              <a:rPr sz="4000" spc="-5" dirty="0">
                <a:solidFill>
                  <a:schemeClr val="accent1"/>
                </a:solidFill>
              </a:rPr>
              <a:t>iabl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187388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s-MX" sz="2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 err="1">
                <a:solidFill>
                  <a:schemeClr val="accent1"/>
                </a:solidFill>
                <a:latin typeface="Arial"/>
                <a:cs typeface="Arial"/>
              </a:rPr>
              <a:t>Ejemplos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no</a:t>
            </a:r>
            <a:r>
              <a:rPr sz="2400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válidos: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812165" indent="-342900">
              <a:lnSpc>
                <a:spcPct val="100000"/>
              </a:lnSpc>
              <a:spcBef>
                <a:spcPts val="184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123var;</a:t>
            </a:r>
            <a:r>
              <a:rPr sz="2400" spc="5" dirty="0">
                <a:latin typeface="Arial"/>
                <a:cs typeface="Arial"/>
              </a:rPr>
              <a:t> /</a:t>
            </a:r>
            <a:r>
              <a:rPr sz="2400" dirty="0">
                <a:latin typeface="Arial"/>
                <a:cs typeface="Arial"/>
              </a:rPr>
              <a:t>*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Empieza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 dígitos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*/</a:t>
            </a:r>
          </a:p>
          <a:p>
            <a:pPr marL="812165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char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t; /*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bra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reservada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*/</a:t>
            </a:r>
          </a:p>
          <a:p>
            <a:pPr marL="812165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una sola;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/*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ontiene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espacios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*/</a:t>
            </a:r>
          </a:p>
          <a:p>
            <a:pPr marL="812165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US$;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/*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Contiene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$ */</a:t>
            </a:r>
          </a:p>
          <a:p>
            <a:pPr marL="812165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</a:t>
            </a:r>
            <a:r>
              <a:rPr sz="2400" spc="-12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.nuev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; /*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onti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to */</a:t>
            </a:r>
          </a:p>
          <a:p>
            <a:pPr marL="812165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eñe; /* Puede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funcionar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*/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28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Dec</a:t>
            </a:r>
            <a:r>
              <a:rPr sz="4000" dirty="0"/>
              <a:t>l</a:t>
            </a:r>
            <a:r>
              <a:rPr sz="4000" spc="-5" dirty="0"/>
              <a:t>a</a:t>
            </a:r>
            <a:r>
              <a:rPr sz="4000" dirty="0"/>
              <a:t>r</a:t>
            </a:r>
            <a:r>
              <a:rPr sz="4000" spc="-5" dirty="0"/>
              <a:t>a</a:t>
            </a:r>
            <a:r>
              <a:rPr sz="4000" dirty="0"/>
              <a:t>c</a:t>
            </a:r>
            <a:r>
              <a:rPr sz="4000" spc="-5" dirty="0"/>
              <a:t>ión</a:t>
            </a:r>
            <a:r>
              <a:rPr sz="4000" spc="15" dirty="0"/>
              <a:t> </a:t>
            </a:r>
            <a:r>
              <a:rPr sz="4000" spc="-5" dirty="0"/>
              <a:t>de </a:t>
            </a:r>
            <a:r>
              <a:rPr sz="4000" dirty="0">
                <a:solidFill>
                  <a:schemeClr val="accent1"/>
                </a:solidFill>
              </a:rPr>
              <a:t>v</a:t>
            </a:r>
            <a:r>
              <a:rPr sz="4000" spc="-5" dirty="0">
                <a:solidFill>
                  <a:schemeClr val="accent1"/>
                </a:solidFill>
              </a:rPr>
              <a:t>a</a:t>
            </a:r>
            <a:r>
              <a:rPr sz="4000" dirty="0">
                <a:solidFill>
                  <a:schemeClr val="accent1"/>
                </a:solidFill>
              </a:rPr>
              <a:t>r</a:t>
            </a:r>
            <a:r>
              <a:rPr sz="4000" spc="-5" dirty="0">
                <a:solidFill>
                  <a:schemeClr val="accent1"/>
                </a:solidFill>
              </a:rPr>
              <a:t>iabl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253997"/>
            <a:ext cx="7008495" cy="4674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64740">
              <a:lnSpc>
                <a:spcPct val="100000"/>
              </a:lnSpc>
              <a:tabLst>
                <a:tab pos="4202430" algn="l"/>
              </a:tabLst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 =1,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o= 0; /</a:t>
            </a:r>
            <a:r>
              <a:rPr sz="1800" spc="5" dirty="0">
                <a:latin typeface="Arial"/>
                <a:cs typeface="Arial"/>
              </a:rPr>
              <a:t>/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fin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 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	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 flo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.1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5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5" dirty="0">
                <a:latin typeface="Arial"/>
                <a:cs typeface="Arial"/>
              </a:rPr>
              <a:t>/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fine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</a:t>
            </a:r>
            <a:endParaRPr sz="1800">
              <a:latin typeface="Arial"/>
              <a:cs typeface="Arial"/>
            </a:endParaRPr>
          </a:p>
          <a:p>
            <a:pPr marL="926465" marR="5080" indent="-914400">
              <a:lnSpc>
                <a:spcPts val="4320"/>
              </a:lnSpc>
              <a:spcBef>
                <a:spcPts val="505"/>
              </a:spcBef>
            </a:pP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mú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tip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mismo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orm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v1;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v2;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v3;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926465" marR="5463540" algn="just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v1;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v2; 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v3;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926465" marR="1772285" indent="-9144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é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tam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é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 forma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sig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v1,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v2,v3;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ia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926465" algn="just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v1</a:t>
            </a:r>
            <a:r>
              <a:rPr sz="1800" spc="5" dirty="0">
                <a:latin typeface="Arial"/>
                <a:cs typeface="Arial"/>
              </a:rPr>
              <a:t>=</a:t>
            </a:r>
            <a:r>
              <a:rPr sz="1800" dirty="0">
                <a:latin typeface="Arial"/>
                <a:cs typeface="Arial"/>
              </a:rPr>
              <a:t>1,  v2=2,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v3</a:t>
            </a:r>
            <a:r>
              <a:rPr sz="1800" spc="5" dirty="0">
                <a:latin typeface="Arial"/>
                <a:cs typeface="Arial"/>
              </a:rPr>
              <a:t>=</a:t>
            </a:r>
            <a:r>
              <a:rPr sz="1800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29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307338"/>
            <a:ext cx="7538720" cy="3862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La primera es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arizac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ón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ng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aje</a:t>
            </a:r>
            <a:r>
              <a:rPr sz="2400" spc="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 fue en 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SI, con el estándar X3.159-19</a:t>
            </a:r>
            <a:r>
              <a:rPr sz="2400" spc="-10" dirty="0">
                <a:latin typeface="Arial"/>
                <a:cs typeface="Arial"/>
              </a:rPr>
              <a:t>8</a:t>
            </a:r>
            <a:r>
              <a:rPr sz="2400" dirty="0">
                <a:latin typeface="Arial"/>
                <a:cs typeface="Arial"/>
              </a:rPr>
              <a:t>9.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aje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defi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este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stándar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fue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vul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armente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como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SI C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9"/>
              </a:spcBef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marR="194310" indent="-342265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1990,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ue ratificado como están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ar 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SO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SO/I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 98</a:t>
            </a:r>
            <a:r>
              <a:rPr sz="2400" spc="-10" dirty="0">
                <a:latin typeface="Arial"/>
                <a:cs typeface="Arial"/>
              </a:rPr>
              <a:t>9</a:t>
            </a:r>
            <a:r>
              <a:rPr sz="2400" dirty="0">
                <a:latin typeface="Arial"/>
                <a:cs typeface="Arial"/>
              </a:rPr>
              <a:t>9:1990).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ado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este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estándar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muy ampl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 lo que, si los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programas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creados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 si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ue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código</a:t>
            </a:r>
            <a:r>
              <a:rPr sz="24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portab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entre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platafor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as</a:t>
            </a:r>
            <a:r>
              <a:rPr sz="2400" dirty="0">
                <a:latin typeface="Arial"/>
                <a:cs typeface="Arial"/>
              </a:rPr>
              <a:t> y/o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arqu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tecturas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pc="-5" dirty="0"/>
              <a:t>Marco Teórico</a:t>
            </a:r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3</a:t>
            </a:fld>
            <a:endParaRPr lang="es-MX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Dec</a:t>
            </a:r>
            <a:r>
              <a:rPr sz="4000" dirty="0"/>
              <a:t>l</a:t>
            </a:r>
            <a:r>
              <a:rPr sz="4000" spc="-5" dirty="0"/>
              <a:t>a</a:t>
            </a:r>
            <a:r>
              <a:rPr sz="4000" dirty="0"/>
              <a:t>r</a:t>
            </a:r>
            <a:r>
              <a:rPr sz="4000" spc="-5" dirty="0"/>
              <a:t>a</a:t>
            </a:r>
            <a:r>
              <a:rPr sz="4000" dirty="0"/>
              <a:t>c</a:t>
            </a:r>
            <a:r>
              <a:rPr sz="4000" spc="-5" dirty="0"/>
              <a:t>ión</a:t>
            </a:r>
            <a:r>
              <a:rPr sz="4000" spc="15" dirty="0"/>
              <a:t> </a:t>
            </a:r>
            <a:r>
              <a:rPr sz="4000" spc="-5" dirty="0"/>
              <a:t>de </a:t>
            </a:r>
            <a:r>
              <a:rPr sz="4000" dirty="0">
                <a:solidFill>
                  <a:schemeClr val="accent1"/>
                </a:solidFill>
              </a:rPr>
              <a:t>v</a:t>
            </a:r>
            <a:r>
              <a:rPr sz="4000" spc="-5" dirty="0">
                <a:solidFill>
                  <a:schemeClr val="accent1"/>
                </a:solidFill>
              </a:rPr>
              <a:t>a</a:t>
            </a:r>
            <a:r>
              <a:rPr sz="4000" dirty="0">
                <a:solidFill>
                  <a:schemeClr val="accent1"/>
                </a:solidFill>
              </a:rPr>
              <a:t>r</a:t>
            </a:r>
            <a:r>
              <a:rPr sz="4000" spc="-5" dirty="0">
                <a:solidFill>
                  <a:schemeClr val="accent1"/>
                </a:solidFill>
              </a:rPr>
              <a:t>iabl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990600"/>
            <a:ext cx="7402195" cy="5311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74930" indent="-342265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 sop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 ti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os 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datos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cos,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pero med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ante enteros se pu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den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representar: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, si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fica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falso; 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stinto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cero, si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fica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verdadero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(cierto).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354965" marR="5080" indent="-342265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La pa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abra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reservada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"/>
                <a:cs typeface="Arial"/>
              </a:rPr>
              <a:t>cons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permite defi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ir determi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 val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constantes, 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 no se pue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modifica</a:t>
            </a:r>
            <a:r>
              <a:rPr sz="2400" spc="-13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Así,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 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ara</a:t>
            </a:r>
          </a:p>
          <a:p>
            <a:pPr marL="926465">
              <a:lnSpc>
                <a:spcPct val="100000"/>
              </a:lnSpc>
              <a:spcBef>
                <a:spcPts val="250"/>
              </a:spcBef>
            </a:pPr>
            <a:r>
              <a:rPr sz="2400" dirty="0">
                <a:latin typeface="Arial"/>
                <a:cs typeface="Arial"/>
              </a:rPr>
              <a:t>co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z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10" dirty="0">
                <a:latin typeface="Arial"/>
                <a:cs typeface="Arial"/>
              </a:rPr>
              <a:t>4</a:t>
            </a:r>
            <a:r>
              <a:rPr sz="2400" dirty="0">
                <a:latin typeface="Arial"/>
                <a:cs typeface="Arial"/>
              </a:rPr>
              <a:t>3</a:t>
            </a:r>
            <a:r>
              <a:rPr sz="2400" spc="-10" dirty="0">
                <a:latin typeface="Arial"/>
                <a:cs typeface="Arial"/>
              </a:rPr>
              <a:t>5</a:t>
            </a:r>
            <a:r>
              <a:rPr sz="2400" dirty="0">
                <a:latin typeface="Arial"/>
                <a:cs typeface="Arial"/>
              </a:rPr>
              <a:t>0</a:t>
            </a: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926465" marR="2584450" indent="-571500">
              <a:lnSpc>
                <a:spcPct val="110000"/>
              </a:lnSpc>
            </a:pP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 se trata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modific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 valor z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10" dirty="0">
                <a:latin typeface="Arial"/>
                <a:cs typeface="Arial"/>
              </a:rPr>
              <a:t>3</a:t>
            </a:r>
            <a:r>
              <a:rPr sz="2400" dirty="0">
                <a:latin typeface="Arial"/>
                <a:cs typeface="Arial"/>
              </a:rPr>
              <a:t>475</a:t>
            </a: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354965" marR="189230">
              <a:lnSpc>
                <a:spcPts val="2590"/>
              </a:lnSpc>
              <a:tabLst>
                <a:tab pos="7035165" algn="l"/>
              </a:tabLst>
            </a:pP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dor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emite un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ens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je de er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or similar	a “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asigna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ión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de</a:t>
            </a:r>
            <a:r>
              <a:rPr sz="2400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la 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v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ariable de 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ólo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lectur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”.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30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170" dirty="0"/>
              <a:t>V</a:t>
            </a:r>
            <a:r>
              <a:rPr sz="4000" spc="-5" dirty="0"/>
              <a:t>a</a:t>
            </a:r>
            <a:r>
              <a:rPr sz="4000" dirty="0"/>
              <a:t>r</a:t>
            </a:r>
            <a:r>
              <a:rPr sz="4000" spc="-5" dirty="0"/>
              <a:t>iabl</a:t>
            </a:r>
            <a:r>
              <a:rPr sz="4000" dirty="0"/>
              <a:t>e</a:t>
            </a:r>
            <a:r>
              <a:rPr sz="4000" spc="-5" dirty="0"/>
              <a:t>s </a:t>
            </a:r>
            <a:r>
              <a:rPr sz="4000" spc="0" dirty="0"/>
              <a:t>t</a:t>
            </a:r>
            <a:r>
              <a:rPr sz="4000" spc="-5" dirty="0"/>
              <a:t>ipo</a:t>
            </a:r>
            <a:r>
              <a:rPr sz="4000" spc="2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char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066800"/>
            <a:ext cx="7559675" cy="5219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973455" indent="-342265">
              <a:lnSpc>
                <a:spcPts val="192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tipo 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chemeClr val="accent1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ar</a:t>
            </a:r>
            <a:r>
              <a:rPr sz="2000" spc="-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arác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er)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pue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alma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enar 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racteres</a:t>
            </a:r>
            <a:r>
              <a:rPr sz="2000" spc="-5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individuale</a:t>
            </a:r>
            <a:r>
              <a:rPr sz="20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ejemplo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def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nición</a:t>
            </a:r>
          </a:p>
          <a:p>
            <a:pPr>
              <a:lnSpc>
                <a:spcPct val="100000"/>
              </a:lnSpc>
              <a:spcBef>
                <a:spcPts val="1"/>
              </a:spcBef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´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´;</a:t>
            </a: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4965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lara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 asigna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alor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CII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 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ca</a:t>
            </a:r>
            <a:r>
              <a:rPr sz="2000" spc="5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á</a:t>
            </a:r>
            <a:r>
              <a:rPr sz="2000" spc="5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ter</a:t>
            </a:r>
          </a:p>
          <a:p>
            <a:pPr marL="354965" marR="5080">
              <a:lnSpc>
                <a:spcPct val="80000"/>
              </a:lnSpc>
              <a:spcBef>
                <a:spcPts val="240"/>
              </a:spcBef>
            </a:pPr>
            <a:r>
              <a:rPr sz="2000" dirty="0">
                <a:latin typeface="Arial"/>
                <a:cs typeface="Arial"/>
              </a:rPr>
              <a:t>M.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ompilador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nvierte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con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rácter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´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´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valor entero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),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igual al código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CII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´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´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alma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ena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ntinua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ión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 el b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rvado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0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54965" marR="295275" indent="-342265">
              <a:lnSpc>
                <a:spcPct val="8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Dado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racteres</a:t>
            </a:r>
            <a:r>
              <a:rPr sz="2000" spc="-5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li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erales</a:t>
            </a:r>
            <a:r>
              <a:rPr sz="2000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alma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enan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internamente</a:t>
            </a:r>
            <a:r>
              <a:rPr sz="2000" dirty="0">
                <a:latin typeface="Arial"/>
                <a:cs typeface="Arial"/>
              </a:rPr>
              <a:t> 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valores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pue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mbiar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l</a:t>
            </a:r>
            <a:r>
              <a:rPr sz="2000" spc="-10" dirty="0">
                <a:latin typeface="Arial"/>
                <a:cs typeface="Arial"/>
              </a:rPr>
              <a:t>í</a:t>
            </a:r>
            <a:r>
              <a:rPr sz="2000" dirty="0">
                <a:latin typeface="Arial"/>
                <a:cs typeface="Arial"/>
              </a:rPr>
              <a:t>nea.</a:t>
            </a:r>
          </a:p>
          <a:p>
            <a:pPr marL="18415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;</a:t>
            </a: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por</a:t>
            </a:r>
          </a:p>
          <a:p>
            <a:pPr marL="18415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;</a:t>
            </a: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prog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 err="1">
                <a:solidFill>
                  <a:schemeClr val="accent1"/>
                </a:solidFill>
                <a:latin typeface="Arial"/>
                <a:cs typeface="Arial"/>
              </a:rPr>
              <a:t>funcio</a:t>
            </a:r>
            <a:r>
              <a:rPr sz="2000" spc="5" dirty="0" err="1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000" dirty="0" err="1">
                <a:solidFill>
                  <a:schemeClr val="accent1"/>
                </a:solidFill>
                <a:latin typeface="Arial"/>
                <a:cs typeface="Arial"/>
              </a:rPr>
              <a:t>ará</a:t>
            </a:r>
            <a:r>
              <a:rPr sz="2000" spc="-4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dirty="0" err="1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000" spc="5" dirty="0" err="1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000" dirty="0" err="1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000" spc="5" dirty="0" err="1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000" dirty="0" err="1">
                <a:solidFill>
                  <a:schemeClr val="accent1"/>
                </a:solidFill>
                <a:latin typeface="Arial"/>
                <a:cs typeface="Arial"/>
              </a:rPr>
              <a:t>ec</a:t>
            </a:r>
            <a:r>
              <a:rPr sz="2000" spc="-10" dirty="0" err="1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2000" dirty="0" err="1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000" spc="-15" dirty="0" err="1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2000" dirty="0" err="1">
                <a:solidFill>
                  <a:schemeClr val="accent1"/>
                </a:solidFill>
                <a:latin typeface="Arial"/>
                <a:cs typeface="Arial"/>
              </a:rPr>
              <a:t>en</a:t>
            </a:r>
            <a:r>
              <a:rPr sz="2000" spc="-15" dirty="0" err="1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2000" dirty="0" err="1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endParaRPr sz="20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31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1660" y="3048000"/>
            <a:ext cx="259207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600" dirty="0">
                <a:solidFill>
                  <a:schemeClr val="accent1"/>
                </a:solidFill>
                <a:latin typeface="Arial"/>
                <a:cs typeface="Arial"/>
              </a:rPr>
              <a:t>Operadores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32</a:t>
            </a:fld>
            <a:endParaRPr lang="es-MX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Expre</a:t>
            </a:r>
            <a:r>
              <a:rPr sz="4000" dirty="0">
                <a:solidFill>
                  <a:schemeClr val="accent1"/>
                </a:solidFill>
              </a:rPr>
              <a:t>s</a:t>
            </a:r>
            <a:r>
              <a:rPr sz="4000" spc="-5" dirty="0">
                <a:solidFill>
                  <a:schemeClr val="accent1"/>
                </a:solidFill>
              </a:rPr>
              <a:t>iones</a:t>
            </a:r>
            <a:r>
              <a:rPr sz="4000" spc="2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y</a:t>
            </a:r>
            <a:r>
              <a:rPr sz="400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o</a:t>
            </a:r>
            <a:r>
              <a:rPr sz="4000" spc="-15" dirty="0">
                <a:solidFill>
                  <a:schemeClr val="accent1"/>
                </a:solidFill>
              </a:rPr>
              <a:t>p</a:t>
            </a:r>
            <a:r>
              <a:rPr sz="4000" spc="-5" dirty="0">
                <a:solidFill>
                  <a:schemeClr val="accent1"/>
                </a:solidFill>
              </a:rPr>
              <a:t>e</a:t>
            </a:r>
            <a:r>
              <a:rPr sz="4000" dirty="0">
                <a:solidFill>
                  <a:schemeClr val="accent1"/>
                </a:solidFill>
              </a:rPr>
              <a:t>r</a:t>
            </a:r>
            <a:r>
              <a:rPr sz="4000" spc="-5" dirty="0">
                <a:solidFill>
                  <a:schemeClr val="accent1"/>
                </a:solidFill>
              </a:rPr>
              <a:t>adores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647065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</a:pPr>
            <a:endParaRPr lang="es-MX" sz="2800" dirty="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Las e</a:t>
            </a:r>
            <a:r>
              <a:rPr sz="2800" spc="-15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presio</a:t>
            </a:r>
            <a:r>
              <a:rPr sz="2800" spc="-1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son operac</a:t>
            </a:r>
            <a:r>
              <a:rPr sz="2800" spc="-10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ea</a:t>
            </a:r>
            <a:r>
              <a:rPr sz="2800" spc="-10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iza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el programa.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2796" y="2990088"/>
            <a:ext cx="1548004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s-MX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s-MX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 err="1">
                <a:latin typeface="Arial"/>
                <a:cs typeface="Arial"/>
              </a:rPr>
              <a:t>a+b+c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33</a:t>
            </a:fld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Operador</a:t>
            </a:r>
            <a:r>
              <a:rPr sz="4000" dirty="0"/>
              <a:t>e</a:t>
            </a:r>
            <a:r>
              <a:rPr sz="4000" spc="-5" dirty="0"/>
              <a:t>s</a:t>
            </a:r>
            <a:r>
              <a:rPr sz="4000" spc="25" dirty="0"/>
              <a:t> </a:t>
            </a:r>
            <a:r>
              <a:rPr sz="4000" spc="-5" dirty="0">
                <a:solidFill>
                  <a:schemeClr val="accent1"/>
                </a:solidFill>
              </a:rPr>
              <a:t>a</a:t>
            </a:r>
            <a:r>
              <a:rPr sz="4000" dirty="0">
                <a:solidFill>
                  <a:schemeClr val="accent1"/>
                </a:solidFill>
              </a:rPr>
              <a:t>r</a:t>
            </a:r>
            <a:r>
              <a:rPr sz="4000" spc="-5" dirty="0">
                <a:solidFill>
                  <a:schemeClr val="accent1"/>
                </a:solidFill>
              </a:rPr>
              <a:t>itm</a:t>
            </a:r>
            <a:r>
              <a:rPr sz="4000" dirty="0">
                <a:solidFill>
                  <a:schemeClr val="accent1"/>
                </a:solidFill>
              </a:rPr>
              <a:t>é</a:t>
            </a:r>
            <a:r>
              <a:rPr sz="4000" spc="-5" dirty="0">
                <a:solidFill>
                  <a:schemeClr val="accent1"/>
                </a:solidFill>
              </a:rPr>
              <a:t>ti</a:t>
            </a:r>
            <a:r>
              <a:rPr sz="4000" spc="0" dirty="0">
                <a:solidFill>
                  <a:schemeClr val="accent1"/>
                </a:solidFill>
              </a:rPr>
              <a:t>c</a:t>
            </a:r>
            <a:r>
              <a:rPr sz="4000" spc="-5" dirty="0">
                <a:solidFill>
                  <a:schemeClr val="accent1"/>
                </a:solidFill>
              </a:rPr>
              <a:t>os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9263" y="1910460"/>
          <a:ext cx="7398383" cy="2808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702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89535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Descripc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498">
                <a:tc>
                  <a:txBody>
                    <a:bodyPr/>
                    <a:lstStyle/>
                    <a:p>
                      <a:pPr marL="319405">
                        <a:lnSpc>
                          <a:spcPts val="213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725170" algn="r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a+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632"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5"/>
                        </a:lnSpc>
                      </a:pPr>
                      <a:r>
                        <a:rPr sz="18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750570" algn="r">
                        <a:lnSpc>
                          <a:spcPts val="198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758"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ó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21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727710" algn="r">
                        <a:lnSpc>
                          <a:spcPts val="19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(a*b)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759"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908050" algn="r">
                        <a:lnSpc>
                          <a:spcPts val="19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vis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740410" algn="r">
                        <a:lnSpc>
                          <a:spcPts val="198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a/b)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34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Operador</a:t>
            </a:r>
            <a:r>
              <a:rPr sz="4000" dirty="0"/>
              <a:t>e</a:t>
            </a:r>
            <a:r>
              <a:rPr sz="4000" spc="-5" dirty="0"/>
              <a:t>s</a:t>
            </a:r>
            <a:r>
              <a:rPr sz="4000" spc="25" dirty="0"/>
              <a:t> </a:t>
            </a:r>
            <a:r>
              <a:rPr sz="4000" spc="-5" dirty="0">
                <a:solidFill>
                  <a:schemeClr val="accent1"/>
                </a:solidFill>
              </a:rPr>
              <a:t>r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la</a:t>
            </a:r>
            <a:r>
              <a:rPr sz="4000" spc="0" dirty="0">
                <a:solidFill>
                  <a:schemeClr val="accent1"/>
                </a:solidFill>
              </a:rPr>
              <a:t>c</a:t>
            </a:r>
            <a:r>
              <a:rPr sz="4000" spc="-5" dirty="0">
                <a:solidFill>
                  <a:schemeClr val="accent1"/>
                </a:solidFill>
              </a:rPr>
              <a:t>ionales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9263" y="1838451"/>
          <a:ext cx="7221472" cy="3384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7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7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48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Descripc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48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&lt;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(a&lt;b)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48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&lt;=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gual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&lt;=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48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48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&gt;=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gual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&gt;=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48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= 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48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!=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gual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!=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35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30585"/>
            <a:ext cx="82296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Operador</a:t>
            </a:r>
            <a:r>
              <a:rPr sz="4000" dirty="0"/>
              <a:t>e</a:t>
            </a:r>
            <a:r>
              <a:rPr sz="4000" spc="-5" dirty="0"/>
              <a:t>s</a:t>
            </a:r>
            <a:r>
              <a:rPr sz="4000" spc="25" dirty="0"/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 err="1">
                <a:solidFill>
                  <a:schemeClr val="accent1"/>
                </a:solidFill>
              </a:rPr>
              <a:t>incr</a:t>
            </a:r>
            <a:r>
              <a:rPr sz="4000" spc="0" dirty="0" err="1">
                <a:solidFill>
                  <a:schemeClr val="accent1"/>
                </a:solidFill>
              </a:rPr>
              <a:t>e</a:t>
            </a:r>
            <a:r>
              <a:rPr sz="4000" spc="-5" dirty="0" err="1">
                <a:solidFill>
                  <a:schemeClr val="accent1"/>
                </a:solidFill>
              </a:rPr>
              <a:t>mento</a:t>
            </a:r>
            <a:r>
              <a:rPr sz="4000" spc="2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y</a:t>
            </a:r>
            <a:r>
              <a:rPr sz="4000" spc="-10" dirty="0"/>
              <a:t> </a:t>
            </a:r>
            <a:r>
              <a:rPr sz="4000" spc="-5" dirty="0" err="1">
                <a:solidFill>
                  <a:schemeClr val="accent1"/>
                </a:solidFill>
              </a:rPr>
              <a:t>dec</a:t>
            </a:r>
            <a:r>
              <a:rPr sz="4000" dirty="0" err="1">
                <a:solidFill>
                  <a:schemeClr val="accent1"/>
                </a:solidFill>
              </a:rPr>
              <a:t>r</a:t>
            </a:r>
            <a:r>
              <a:rPr sz="4000" spc="-5" dirty="0" err="1">
                <a:solidFill>
                  <a:schemeClr val="accent1"/>
                </a:solidFill>
              </a:rPr>
              <a:t>em</a:t>
            </a:r>
            <a:r>
              <a:rPr sz="4000" dirty="0" err="1">
                <a:solidFill>
                  <a:schemeClr val="accent1"/>
                </a:solidFill>
              </a:rPr>
              <a:t>e</a:t>
            </a:r>
            <a:r>
              <a:rPr sz="4000" spc="-5" dirty="0" err="1">
                <a:solidFill>
                  <a:schemeClr val="accent1"/>
                </a:solidFill>
              </a:rPr>
              <a:t>nto</a:t>
            </a:r>
            <a:endParaRPr sz="4000" spc="-5" dirty="0">
              <a:solidFill>
                <a:schemeClr val="accent1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45335" y="2054479"/>
          <a:ext cx="6573391" cy="1728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7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Descripc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Ej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++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7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Dec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36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5" dirty="0"/>
              <a:t>Operador</a:t>
            </a:r>
            <a:r>
              <a:rPr dirty="0"/>
              <a:t>e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5" dirty="0"/>
              <a:t>de</a:t>
            </a:r>
            <a:r>
              <a:rPr spc="10" dirty="0"/>
              <a:t> </a:t>
            </a:r>
            <a:r>
              <a:rPr spc="-5" dirty="0">
                <a:solidFill>
                  <a:schemeClr val="accent1"/>
                </a:solidFill>
              </a:rPr>
              <a:t>a</a:t>
            </a:r>
            <a:r>
              <a:rPr dirty="0">
                <a:solidFill>
                  <a:schemeClr val="accent1"/>
                </a:solidFill>
              </a:rPr>
              <a:t>s</a:t>
            </a:r>
            <a:r>
              <a:rPr spc="-5" dirty="0">
                <a:solidFill>
                  <a:schemeClr val="accent1"/>
                </a:solidFill>
              </a:rPr>
              <a:t>ignación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9263" y="2126488"/>
          <a:ext cx="7221472" cy="2952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7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7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20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Descripc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7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Ope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ó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asignac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ó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simp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 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+= 4;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i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1800" i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va</a:t>
                      </a:r>
                      <a:r>
                        <a:rPr sz="1800" i="1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i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= z</a:t>
                      </a:r>
                      <a:r>
                        <a:rPr sz="1800" i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i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4;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33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-= 4;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i="1" dirty="0">
                          <a:latin typeface="Calibri"/>
                          <a:cs typeface="Calibri"/>
                        </a:rPr>
                        <a:t>equiva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i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= z</a:t>
                      </a:r>
                      <a:r>
                        <a:rPr sz="1800" i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4;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20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* 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* =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i="1" dirty="0">
                          <a:latin typeface="Calibri"/>
                          <a:cs typeface="Calibri"/>
                        </a:rPr>
                        <a:t>equiva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i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= z</a:t>
                      </a:r>
                      <a:r>
                        <a:rPr sz="1800" i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800" i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10;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i="1" dirty="0">
                          <a:latin typeface="Calibri"/>
                          <a:cs typeface="Calibri"/>
                        </a:rPr>
                        <a:t>equiva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i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i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z =</a:t>
                      </a:r>
                      <a:r>
                        <a:rPr sz="1800" i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z /</a:t>
                      </a:r>
                      <a:r>
                        <a:rPr sz="18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5;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20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% 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i="1" dirty="0">
                          <a:latin typeface="Calibri"/>
                          <a:cs typeface="Calibri"/>
                        </a:rPr>
                        <a:t>equiva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i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= z</a:t>
                      </a:r>
                      <a:r>
                        <a:rPr sz="1800" i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%</a:t>
                      </a:r>
                      <a:r>
                        <a:rPr sz="18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37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152267"/>
            <a:ext cx="7850885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0" algn="r">
              <a:lnSpc>
                <a:spcPct val="100000"/>
              </a:lnSpc>
            </a:pPr>
            <a:r>
              <a:rPr sz="3600" dirty="0">
                <a:solidFill>
                  <a:schemeClr val="accent1"/>
                </a:solidFill>
                <a:latin typeface="Arial"/>
                <a:cs typeface="Arial"/>
              </a:rPr>
              <a:t>Operaci</a:t>
            </a:r>
            <a:r>
              <a:rPr sz="3600" spc="-1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chemeClr val="accent1"/>
                </a:solidFill>
                <a:latin typeface="Arial"/>
                <a:cs typeface="Arial"/>
              </a:rPr>
              <a:t>nes</a:t>
            </a:r>
            <a:r>
              <a:rPr sz="3600" dirty="0">
                <a:latin typeface="Arial"/>
                <a:cs typeface="Arial"/>
              </a:rPr>
              <a:t> </a:t>
            </a:r>
            <a:r>
              <a:rPr sz="3600" spc="-15" dirty="0">
                <a:latin typeface="Arial"/>
                <a:cs typeface="Arial"/>
              </a:rPr>
              <a:t>d</a:t>
            </a:r>
            <a:r>
              <a:rPr sz="3600" dirty="0">
                <a:latin typeface="Arial"/>
                <a:cs typeface="Arial"/>
              </a:rPr>
              <a:t>e </a:t>
            </a:r>
            <a:r>
              <a:rPr sz="3600" dirty="0">
                <a:solidFill>
                  <a:schemeClr val="accent1"/>
                </a:solidFill>
                <a:latin typeface="Arial"/>
                <a:cs typeface="Arial"/>
              </a:rPr>
              <a:t>entrada</a:t>
            </a:r>
            <a:r>
              <a:rPr sz="3600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</a:t>
            </a:r>
          </a:p>
          <a:p>
            <a:pPr marR="5080" algn="r">
              <a:lnSpc>
                <a:spcPct val="100000"/>
              </a:lnSpc>
            </a:pPr>
            <a:r>
              <a:rPr sz="3600" dirty="0">
                <a:solidFill>
                  <a:schemeClr val="accent1"/>
                </a:solidFill>
                <a:latin typeface="Arial"/>
                <a:cs typeface="Arial"/>
              </a:rPr>
              <a:t>salida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38</a:t>
            </a:fld>
            <a:endParaRPr lang="es-MX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F</a:t>
            </a:r>
            <a:r>
              <a:rPr sz="4000" spc="-15" dirty="0"/>
              <a:t>u</a:t>
            </a:r>
            <a:r>
              <a:rPr sz="4000" spc="-5" dirty="0"/>
              <a:t>nciones</a:t>
            </a:r>
            <a:r>
              <a:rPr sz="4000" spc="40" dirty="0"/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/>
              <a:t>ent</a:t>
            </a:r>
            <a:r>
              <a:rPr sz="4000" dirty="0"/>
              <a:t>r</a:t>
            </a:r>
            <a:r>
              <a:rPr sz="4000" spc="-5" dirty="0"/>
              <a:t>ada</a:t>
            </a:r>
            <a:r>
              <a:rPr sz="4000" spc="15" dirty="0"/>
              <a:t> </a:t>
            </a:r>
            <a:r>
              <a:rPr sz="4000" spc="-5" dirty="0"/>
              <a:t>y</a:t>
            </a:r>
            <a:r>
              <a:rPr sz="4000" dirty="0"/>
              <a:t> </a:t>
            </a:r>
            <a:r>
              <a:rPr sz="4000" spc="-5" dirty="0"/>
              <a:t>s</a:t>
            </a:r>
            <a:r>
              <a:rPr sz="4000" dirty="0"/>
              <a:t>a</a:t>
            </a:r>
            <a:r>
              <a:rPr sz="4000" spc="-5" dirty="0"/>
              <a:t>lida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343775" cy="312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72707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endParaRPr lang="es-MX" sz="2400" dirty="0">
              <a:latin typeface="Arial"/>
              <a:cs typeface="Arial"/>
            </a:endParaRPr>
          </a:p>
          <a:p>
            <a:pPr marL="354965" marR="72707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Las funcio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print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()</a:t>
            </a:r>
            <a:r>
              <a:rPr sz="2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"/>
                <a:cs typeface="Arial"/>
              </a:rPr>
              <a:t>scan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f()</a:t>
            </a:r>
            <a:r>
              <a:rPr sz="2400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permiten comunic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rse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 un programa.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denomin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 funcio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E/S.</a:t>
            </a:r>
          </a:p>
          <a:p>
            <a:pPr>
              <a:lnSpc>
                <a:spcPct val="100000"/>
              </a:lnSpc>
              <a:spcBef>
                <a:spcPts val="9"/>
              </a:spcBef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print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f(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)</a:t>
            </a:r>
            <a:r>
              <a:rPr sz="2400" b="1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 una funci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salida</a:t>
            </a:r>
            <a:r>
              <a:rPr sz="2400" b="1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"/>
                <a:cs typeface="Arial"/>
              </a:rPr>
              <a:t>scan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f()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 una función 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entrada</a:t>
            </a:r>
            <a:r>
              <a:rPr sz="2400" b="1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ambas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utilizan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cadena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control y 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argumentos.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39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305305"/>
            <a:ext cx="7235825" cy="4024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Pro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ma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ó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tr</a:t>
            </a:r>
            <a:r>
              <a:rPr sz="2800" spc="0" dirty="0">
                <a:solidFill>
                  <a:schemeClr val="accent1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u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endParaRPr sz="2800" dirty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Econ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mía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las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pr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si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nes</a:t>
            </a:r>
            <a:endParaRPr sz="2800" dirty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Abu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ia</a:t>
            </a:r>
            <a:r>
              <a:rPr sz="28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800" spc="0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es</a:t>
            </a:r>
            <a:r>
              <a:rPr sz="28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tip</a:t>
            </a:r>
            <a:r>
              <a:rPr sz="2800" spc="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800" spc="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tos</a:t>
            </a:r>
            <a:endParaRPr sz="2800" dirty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4965" marR="188595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Cod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fi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ó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8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to</a:t>
            </a:r>
            <a:r>
              <a:rPr sz="2800" spc="-5" dirty="0">
                <a:latin typeface="Arial"/>
                <a:cs typeface="Arial"/>
              </a:rPr>
              <a:t> y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ba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j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8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v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 s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mul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á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me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4</a:t>
            </a:fld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spc="-5" dirty="0">
                <a:solidFill>
                  <a:schemeClr val="accent1"/>
                </a:solidFill>
              </a:rPr>
              <a:t>Características</a:t>
            </a:r>
            <a:endParaRPr lang="es-MX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F</a:t>
            </a:r>
            <a:r>
              <a:rPr sz="4000" spc="-15" dirty="0"/>
              <a:t>u</a:t>
            </a:r>
            <a:r>
              <a:rPr sz="4000" spc="-5" dirty="0"/>
              <a:t>nción</a:t>
            </a:r>
            <a:r>
              <a:rPr sz="4000" spc="30" dirty="0"/>
              <a:t> </a:t>
            </a:r>
            <a:r>
              <a:rPr sz="4000" spc="-5" dirty="0"/>
              <a:t>print</a:t>
            </a:r>
            <a:r>
              <a:rPr sz="4000" spc="0" dirty="0"/>
              <a:t>f</a:t>
            </a:r>
            <a:r>
              <a:rPr sz="4000" dirty="0"/>
              <a:t>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3698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endParaRPr lang="es-MX" sz="2400" dirty="0">
              <a:latin typeface="Arial"/>
              <a:cs typeface="Arial"/>
            </a:endParaRPr>
          </a:p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La función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print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()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 la función 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 formato.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función 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util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mostrar números,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caracteres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 cadena 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caracteres con formato,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4612" y="3721607"/>
            <a:ext cx="661035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00905" algn="l"/>
              </a:tabLst>
            </a:pP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printf</a:t>
            </a:r>
            <a:r>
              <a:rPr sz="2400" b="1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"</a:t>
            </a:r>
            <a:r>
              <a:rPr sz="2400" dirty="0">
                <a:latin typeface="Arial"/>
                <a:cs typeface="Arial"/>
              </a:rPr>
              <a:t>ca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 co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tro</a:t>
            </a:r>
            <a:r>
              <a:rPr sz="2400" spc="-5" dirty="0">
                <a:latin typeface="Arial"/>
                <a:cs typeface="Arial"/>
              </a:rPr>
              <a:t>l"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,	e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,..</a:t>
            </a:r>
            <a:r>
              <a:rPr sz="2400" spc="15" dirty="0">
                <a:latin typeface="Arial"/>
                <a:cs typeface="Arial"/>
              </a:rPr>
              <a:t>.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);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40</a:t>
            </a:fld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F</a:t>
            </a:r>
            <a:r>
              <a:rPr sz="4000" spc="-15" dirty="0"/>
              <a:t>u</a:t>
            </a:r>
            <a:r>
              <a:rPr sz="4000" spc="-5" dirty="0"/>
              <a:t>nción</a:t>
            </a:r>
            <a:r>
              <a:rPr sz="4000" spc="30" dirty="0"/>
              <a:t> </a:t>
            </a:r>
            <a:r>
              <a:rPr sz="4000" spc="-5" dirty="0"/>
              <a:t>print</a:t>
            </a:r>
            <a:r>
              <a:rPr sz="4000" spc="0" dirty="0"/>
              <a:t>f</a:t>
            </a:r>
            <a:r>
              <a:rPr sz="4000" dirty="0"/>
              <a:t>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073268"/>
            <a:ext cx="7607300" cy="524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8121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La c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a de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ntr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l tiene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tres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componente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: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texto, identif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dores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en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ias de e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pe.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Se puede ut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zar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cu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lquier texto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cualquier número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endParaRPr sz="2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en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ias de e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pe.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3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El 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úmero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identif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dores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rre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po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der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n el</a:t>
            </a:r>
            <a:endParaRPr sz="2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número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 variab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es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 valores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es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rib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3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3200">
              <a:latin typeface="Times New Roman"/>
              <a:cs typeface="Times New Roman"/>
            </a:endParaRPr>
          </a:p>
          <a:p>
            <a:pPr marL="354965" marR="34607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Los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entif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dores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cad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formato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determin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n c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mo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criben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da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s argumento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da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identif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dor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comie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za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gno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porcentaje (</a:t>
            </a:r>
            <a:r>
              <a:rPr sz="2200" dirty="0">
                <a:latin typeface="Arial"/>
                <a:cs typeface="Arial"/>
              </a:rPr>
              <a:t>%</a:t>
            </a:r>
            <a:r>
              <a:rPr sz="2200" spc="-5" dirty="0">
                <a:latin typeface="Arial"/>
                <a:cs typeface="Arial"/>
              </a:rPr>
              <a:t>)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 un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ó</a:t>
            </a:r>
            <a:r>
              <a:rPr sz="2200" spc="-5" dirty="0">
                <a:latin typeface="Arial"/>
                <a:cs typeface="Arial"/>
              </a:rPr>
              <a:t>digo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dica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el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formato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da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varia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le.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41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F</a:t>
            </a:r>
            <a:r>
              <a:rPr sz="4000" spc="-15" dirty="0"/>
              <a:t>u</a:t>
            </a:r>
            <a:r>
              <a:rPr sz="4000" spc="-5" dirty="0"/>
              <a:t>nción</a:t>
            </a:r>
            <a:r>
              <a:rPr sz="4000" spc="30" dirty="0"/>
              <a:t> </a:t>
            </a:r>
            <a:r>
              <a:rPr sz="4000" spc="-5" dirty="0"/>
              <a:t>print</a:t>
            </a:r>
            <a:r>
              <a:rPr sz="4000" spc="0" dirty="0"/>
              <a:t>f</a:t>
            </a:r>
            <a:r>
              <a:rPr sz="4000" dirty="0"/>
              <a:t>()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41272" y="1766442"/>
          <a:ext cx="7149464" cy="3312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8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1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04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orm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4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4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ác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simple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4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dena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4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(dec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mal)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04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flo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ó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xponenc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4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mal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4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04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h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signo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42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F</a:t>
            </a:r>
            <a:r>
              <a:rPr sz="4000" spc="-15" dirty="0"/>
              <a:t>u</a:t>
            </a:r>
            <a:r>
              <a:rPr sz="4000" spc="-5" dirty="0"/>
              <a:t>nción</a:t>
            </a:r>
            <a:r>
              <a:rPr sz="4000" spc="30" dirty="0"/>
              <a:t> </a:t>
            </a:r>
            <a:r>
              <a:rPr sz="4000" spc="-5" dirty="0"/>
              <a:t>print</a:t>
            </a:r>
            <a:r>
              <a:rPr sz="4000" spc="0" dirty="0"/>
              <a:t>f</a:t>
            </a:r>
            <a:r>
              <a:rPr sz="4000" dirty="0"/>
              <a:t>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6931025" cy="300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Ejempl</a:t>
            </a:r>
            <a:r>
              <a:rPr sz="2400" b="1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:</a:t>
            </a: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81610" marR="5125720" indent="-169545">
              <a:lnSpc>
                <a:spcPct val="120100"/>
              </a:lnSpc>
            </a:pPr>
            <a:r>
              <a:rPr sz="2400" dirty="0">
                <a:latin typeface="Arial"/>
                <a:cs typeface="Arial"/>
              </a:rPr>
              <a:t>void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(){ Int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var1=10;</a:t>
            </a:r>
          </a:p>
          <a:p>
            <a:pPr marL="181610">
              <a:lnSpc>
                <a:spcPct val="100000"/>
              </a:lnSpc>
              <a:spcBef>
                <a:spcPts val="575"/>
              </a:spcBef>
              <a:tabLst>
                <a:tab pos="926465" algn="l"/>
              </a:tabLst>
            </a:pPr>
            <a:r>
              <a:rPr sz="2400" dirty="0">
                <a:latin typeface="Arial"/>
                <a:cs typeface="Arial"/>
              </a:rPr>
              <a:t>float	var2=20;</a:t>
            </a:r>
          </a:p>
          <a:p>
            <a:pPr marL="181610">
              <a:lnSpc>
                <a:spcPct val="100000"/>
              </a:lnSpc>
              <a:spcBef>
                <a:spcPts val="575"/>
              </a:spcBef>
              <a:tabLst>
                <a:tab pos="3082925" algn="l"/>
              </a:tabLst>
            </a:pPr>
            <a:r>
              <a:rPr sz="2400" dirty="0">
                <a:latin typeface="Arial"/>
                <a:cs typeface="Arial"/>
              </a:rPr>
              <a:t>printf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("var1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%d y	el var2 es %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\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",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var1, var2);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43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F</a:t>
            </a:r>
            <a:r>
              <a:rPr sz="4000" spc="-15" dirty="0"/>
              <a:t>u</a:t>
            </a:r>
            <a:r>
              <a:rPr sz="4000" spc="-5" dirty="0"/>
              <a:t>nción</a:t>
            </a:r>
            <a:r>
              <a:rPr sz="4000" spc="30" dirty="0"/>
              <a:t> </a:t>
            </a:r>
            <a:r>
              <a:rPr sz="4000" spc="-5" dirty="0"/>
              <a:t>s</a:t>
            </a:r>
            <a:r>
              <a:rPr sz="4000" dirty="0"/>
              <a:t>c</a:t>
            </a:r>
            <a:r>
              <a:rPr sz="4000" spc="-5" dirty="0"/>
              <a:t>an</a:t>
            </a:r>
            <a:r>
              <a:rPr sz="4000" spc="0" dirty="0"/>
              <a:t>f</a:t>
            </a:r>
            <a:r>
              <a:rPr sz="4000" dirty="0"/>
              <a:t>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585709" cy="235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La función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scan</a:t>
            </a:r>
            <a:r>
              <a:rPr sz="2400" b="1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()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 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función de entrada con formato.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función 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util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od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cir números con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formato,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caracteres o 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caracteres,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5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scan</a:t>
            </a:r>
            <a:r>
              <a:rPr sz="2400" b="1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("cade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contro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", var1, var2,.</a:t>
            </a:r>
            <a:r>
              <a:rPr sz="2400" spc="5" dirty="0">
                <a:latin typeface="Arial"/>
                <a:cs typeface="Arial"/>
              </a:rPr>
              <a:t>.</a:t>
            </a:r>
            <a:r>
              <a:rPr sz="2400" spc="10" dirty="0">
                <a:latin typeface="Arial"/>
                <a:cs typeface="Arial"/>
              </a:rPr>
              <a:t>.</a:t>
            </a:r>
            <a:r>
              <a:rPr sz="2400" dirty="0">
                <a:latin typeface="Arial"/>
                <a:cs typeface="Arial"/>
              </a:rPr>
              <a:t>var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4612" y="4599685"/>
            <a:ext cx="7133590" cy="147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ormato 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unc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ón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sc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()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na cade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control y 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 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reccio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vari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entrada. La ca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control co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sta sólo de 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entific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dores.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44</a:t>
            </a:fld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F</a:t>
            </a:r>
            <a:r>
              <a:rPr sz="4000" spc="-15" dirty="0"/>
              <a:t>u</a:t>
            </a:r>
            <a:r>
              <a:rPr sz="4000" spc="-5" dirty="0"/>
              <a:t>nción</a:t>
            </a:r>
            <a:r>
              <a:rPr sz="4000" spc="30" dirty="0"/>
              <a:t> </a:t>
            </a:r>
            <a:r>
              <a:rPr sz="4000" spc="-5" dirty="0"/>
              <a:t>s</a:t>
            </a:r>
            <a:r>
              <a:rPr sz="4000" dirty="0"/>
              <a:t>c</a:t>
            </a:r>
            <a:r>
              <a:rPr sz="4000" spc="-5" dirty="0"/>
              <a:t>an</a:t>
            </a:r>
            <a:r>
              <a:rPr sz="4000" spc="0" dirty="0"/>
              <a:t>f</a:t>
            </a:r>
            <a:r>
              <a:rPr sz="4000" dirty="0"/>
              <a:t>()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9263" y="1838451"/>
          <a:ext cx="7149465" cy="3096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4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4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73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orm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9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73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ác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simple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3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Cade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na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60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73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mal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73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73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adec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signo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45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F</a:t>
            </a:r>
            <a:r>
              <a:rPr sz="4000" spc="-15" dirty="0"/>
              <a:t>u</a:t>
            </a:r>
            <a:r>
              <a:rPr sz="4000" spc="-5" dirty="0"/>
              <a:t>nción</a:t>
            </a:r>
            <a:r>
              <a:rPr sz="4000" spc="30" dirty="0"/>
              <a:t> </a:t>
            </a:r>
            <a:r>
              <a:rPr sz="4000" spc="-5" dirty="0"/>
              <a:t>s</a:t>
            </a:r>
            <a:r>
              <a:rPr sz="4000" dirty="0"/>
              <a:t>c</a:t>
            </a:r>
            <a:r>
              <a:rPr sz="4000" spc="-5" dirty="0"/>
              <a:t>an</a:t>
            </a:r>
            <a:r>
              <a:rPr sz="4000" spc="0" dirty="0"/>
              <a:t>f</a:t>
            </a:r>
            <a:r>
              <a:rPr sz="4000" dirty="0"/>
              <a:t>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234186"/>
            <a:ext cx="7014845" cy="524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209540">
              <a:lnSpc>
                <a:spcPct val="110000"/>
              </a:lnSpc>
            </a:pPr>
            <a:r>
              <a:rPr sz="2400" b="1" dirty="0">
                <a:latin typeface="Arial"/>
                <a:cs typeface="Arial"/>
              </a:rPr>
              <a:t>Ejempl</a:t>
            </a:r>
            <a:r>
              <a:rPr sz="2400" b="1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: void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(){ Int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var1=10;</a:t>
            </a:r>
          </a:p>
          <a:p>
            <a:pPr marL="181610">
              <a:lnSpc>
                <a:spcPct val="100000"/>
              </a:lnSpc>
              <a:spcBef>
                <a:spcPts val="290"/>
              </a:spcBef>
              <a:tabLst>
                <a:tab pos="926465" algn="l"/>
              </a:tabLst>
            </a:pPr>
            <a:r>
              <a:rPr sz="2400" dirty="0">
                <a:latin typeface="Arial"/>
                <a:cs typeface="Arial"/>
              </a:rPr>
              <a:t>float	var2=20;</a:t>
            </a: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printf("Escri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var1</a:t>
            </a:r>
            <a:r>
              <a:rPr sz="2400" spc="5" dirty="0">
                <a:latin typeface="Arial"/>
                <a:cs typeface="Arial"/>
              </a:rPr>
              <a:t>:</a:t>
            </a:r>
            <a:r>
              <a:rPr sz="2400" dirty="0">
                <a:latin typeface="Arial"/>
                <a:cs typeface="Arial"/>
              </a:rPr>
              <a:t>");</a:t>
            </a:r>
          </a:p>
          <a:p>
            <a:pPr marL="18161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Arial"/>
                <a:cs typeface="Arial"/>
              </a:rPr>
              <a:t>sca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f("</a:t>
            </a:r>
            <a:r>
              <a:rPr sz="2400" spc="5" dirty="0">
                <a:latin typeface="Arial"/>
                <a:cs typeface="Arial"/>
              </a:rPr>
              <a:t>%</a:t>
            </a:r>
            <a:r>
              <a:rPr sz="2400" dirty="0">
                <a:latin typeface="Arial"/>
                <a:cs typeface="Arial"/>
              </a:rPr>
              <a:t>d",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ar1);</a:t>
            </a: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265430" marR="2285365">
              <a:lnSpc>
                <a:spcPct val="110000"/>
              </a:lnSpc>
            </a:pPr>
            <a:r>
              <a:rPr sz="2400" dirty="0">
                <a:latin typeface="Arial"/>
                <a:cs typeface="Arial"/>
              </a:rPr>
              <a:t>printf("Esc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iba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 val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var2:"); scanf("</a:t>
            </a:r>
            <a:r>
              <a:rPr sz="2400" spc="10" dirty="0">
                <a:latin typeface="Arial"/>
                <a:cs typeface="Arial"/>
              </a:rPr>
              <a:t>%</a:t>
            </a:r>
            <a:r>
              <a:rPr sz="2400" dirty="0">
                <a:latin typeface="Arial"/>
                <a:cs typeface="Arial"/>
              </a:rPr>
              <a:t>f",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&amp;</a:t>
            </a:r>
            <a:r>
              <a:rPr sz="2400" dirty="0">
                <a:latin typeface="Arial"/>
                <a:cs typeface="Arial"/>
              </a:rPr>
              <a:t>var2);</a:t>
            </a: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  <a:tabLst>
                <a:tab pos="3168015" algn="l"/>
              </a:tabLst>
            </a:pPr>
            <a:r>
              <a:rPr sz="2400" dirty="0">
                <a:latin typeface="Arial"/>
                <a:cs typeface="Arial"/>
              </a:rPr>
              <a:t>printf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("var1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 %d y	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 var2 es %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\</a:t>
            </a:r>
            <a:r>
              <a:rPr sz="2400" dirty="0">
                <a:latin typeface="Arial"/>
                <a:cs typeface="Arial"/>
              </a:rPr>
              <a:t>n",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var1, var2);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Arial"/>
                <a:cs typeface="Arial"/>
              </a:rPr>
              <a:t>}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46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2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Ejemplo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253997"/>
            <a:ext cx="4326890" cy="522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#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.h&gt;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#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efi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PI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1.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4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vo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in</a:t>
            </a:r>
            <a:r>
              <a:rPr sz="1800" dirty="0">
                <a:latin typeface="Arial"/>
                <a:cs typeface="Arial"/>
              </a:rPr>
              <a:t>(i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*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v[]){</a:t>
            </a:r>
            <a:endParaRPr sz="1800">
              <a:latin typeface="Arial"/>
              <a:cs typeface="Arial"/>
            </a:endParaRPr>
          </a:p>
          <a:p>
            <a:pPr marL="202565" marR="13735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//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ón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flo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tr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202565" marR="5010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//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tud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 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tra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tos 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ntf("Escr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ba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circ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:"); sca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f("</a:t>
            </a:r>
            <a:r>
              <a:rPr sz="1800" spc="-10" dirty="0">
                <a:latin typeface="Arial"/>
                <a:cs typeface="Arial"/>
              </a:rPr>
              <a:t>%</a:t>
            </a:r>
            <a:r>
              <a:rPr sz="1800" dirty="0">
                <a:latin typeface="Arial"/>
                <a:cs typeface="Arial"/>
              </a:rPr>
              <a:t>f",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&amp;ra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202565" marR="11061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//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 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rímetro y ár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 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tro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2*PI*radi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2025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PI*r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*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85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//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id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lt</a:t>
            </a:r>
            <a:r>
              <a:rPr sz="1800" spc="-10" dirty="0">
                <a:latin typeface="Arial"/>
                <a:cs typeface="Arial"/>
              </a:rPr>
              <a:t>ado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02565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ntf("El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perí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et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%f \n</a:t>
            </a:r>
            <a:r>
              <a:rPr sz="1800" spc="-10" dirty="0">
                <a:latin typeface="Arial"/>
                <a:cs typeface="Arial"/>
              </a:rPr>
              <a:t>"</a:t>
            </a:r>
            <a:r>
              <a:rPr sz="1800" spc="5" dirty="0">
                <a:latin typeface="Arial"/>
                <a:cs typeface="Arial"/>
              </a:rPr>
              <a:t>,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tr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); 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ntf("El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área es: %f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\n</a:t>
            </a:r>
            <a:r>
              <a:rPr sz="1800" spc="-10" dirty="0">
                <a:latin typeface="Arial"/>
                <a:cs typeface="Arial"/>
              </a:rPr>
              <a:t>"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47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Ejer</a:t>
            </a:r>
            <a:r>
              <a:rPr sz="4000" spc="0" dirty="0">
                <a:solidFill>
                  <a:schemeClr val="accent1"/>
                </a:solidFill>
              </a:rPr>
              <a:t>c</a:t>
            </a:r>
            <a:r>
              <a:rPr sz="4000" spc="-5" dirty="0">
                <a:solidFill>
                  <a:schemeClr val="accent1"/>
                </a:solidFill>
              </a:rPr>
              <a:t>ic</a:t>
            </a:r>
            <a:r>
              <a:rPr sz="4000" dirty="0">
                <a:solidFill>
                  <a:schemeClr val="accent1"/>
                </a:solidFill>
              </a:rPr>
              <a:t>i</a:t>
            </a:r>
            <a:r>
              <a:rPr sz="4000" spc="-5" dirty="0">
                <a:solidFill>
                  <a:schemeClr val="accent1"/>
                </a:solidFill>
              </a:rPr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12417"/>
            <a:ext cx="7569834" cy="571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5080" indent="-456565" algn="just">
              <a:lnSpc>
                <a:spcPts val="2590"/>
              </a:lnSpc>
              <a:buFontTx/>
              <a:buAutoNum type="arabicPeriod"/>
              <a:tabLst>
                <a:tab pos="469900" algn="l"/>
              </a:tabLst>
            </a:pPr>
            <a:r>
              <a:rPr lang="es-MX" sz="2400" dirty="0">
                <a:latin typeface="Arial"/>
                <a:cs typeface="Arial"/>
              </a:rPr>
              <a:t>Escribir un programa (es decir una función </a:t>
            </a:r>
            <a:r>
              <a:rPr lang="es-MX" sz="2400" dirty="0" err="1">
                <a:latin typeface="Arial"/>
                <a:cs typeface="Arial"/>
              </a:rPr>
              <a:t>main</a:t>
            </a:r>
            <a:r>
              <a:rPr lang="es-MX" sz="2400" dirty="0">
                <a:latin typeface="Arial"/>
                <a:cs typeface="Arial"/>
              </a:rPr>
              <a:t>) que pida por teclado una serie de números enteros, los almacene en una tabla estática y posteriormente escriba por pantalla todos los números introducidos indicando además cual es el mayor y el menor. Lo primero que debe hacer el programa es preguntar al usuario cuantos números se van a introducir y comprobar que dicha cantidad es menor que la dimensión de la tabla. Para dicha dimensión debe definirse una constante (por ejemplo MAX_DIMENSION) a la cual se puede asignar un valor razonable (por ejemplo, 100). </a:t>
            </a:r>
          </a:p>
          <a:p>
            <a:pPr marL="469265" marR="5080" indent="-456565" algn="just">
              <a:lnSpc>
                <a:spcPts val="2590"/>
              </a:lnSpc>
              <a:buAutoNum type="arabicPeriod"/>
              <a:tabLst>
                <a:tab pos="469900" algn="l"/>
              </a:tabLst>
            </a:pPr>
            <a:r>
              <a:rPr sz="2400" dirty="0" err="1">
                <a:latin typeface="Arial"/>
                <a:cs typeface="Arial"/>
              </a:rPr>
              <a:t>C</a:t>
            </a:r>
            <a:r>
              <a:rPr sz="2400" spc="-10" dirty="0" err="1">
                <a:latin typeface="Arial"/>
                <a:cs typeface="Arial"/>
              </a:rPr>
              <a:t>o</a:t>
            </a:r>
            <a:r>
              <a:rPr sz="2400" dirty="0" err="1">
                <a:latin typeface="Arial"/>
                <a:cs typeface="Arial"/>
              </a:rPr>
              <a:t>nstruya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programa en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radio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una esfera 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termine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 área y vo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umen.</a:t>
            </a:r>
          </a:p>
          <a:p>
            <a:pPr algn="just">
              <a:lnSpc>
                <a:spcPct val="100000"/>
              </a:lnSpc>
              <a:spcBef>
                <a:spcPts val="8"/>
              </a:spcBef>
              <a:buFont typeface="Arial"/>
              <a:buAutoNum type="arabicPeriod"/>
            </a:pPr>
            <a:endParaRPr sz="36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26"/>
              </a:spcBef>
              <a:buFont typeface="Arial"/>
              <a:buAutoNum type="arabicPeriod"/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48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4000" spc="-5" dirty="0">
                <a:solidFill>
                  <a:schemeClr val="accent1"/>
                </a:solidFill>
              </a:rPr>
              <a:t>Tarea</a:t>
            </a:r>
            <a:endParaRPr sz="4000" spc="-5" dirty="0">
              <a:solidFill>
                <a:schemeClr val="accent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612" y="1312417"/>
            <a:ext cx="7569834" cy="4702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  <a:buFont typeface="Arial"/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 marL="469265" marR="206375" indent="-456565">
              <a:lnSpc>
                <a:spcPct val="90000"/>
              </a:lnSpc>
              <a:buFontTx/>
              <a:buAutoNum type="arabicPeriod"/>
              <a:tabLst>
                <a:tab pos="469900" algn="l"/>
              </a:tabLst>
            </a:pPr>
            <a:r>
              <a:rPr lang="es-MX" sz="2400" dirty="0">
                <a:latin typeface="Arial"/>
                <a:cs typeface="Arial"/>
              </a:rPr>
              <a:t>Impleme</a:t>
            </a:r>
            <a:r>
              <a:rPr lang="es-MX" sz="2400" spc="-10" dirty="0">
                <a:latin typeface="Arial"/>
                <a:cs typeface="Arial"/>
              </a:rPr>
              <a:t>n</a:t>
            </a:r>
            <a:r>
              <a:rPr lang="es-MX" sz="2400" dirty="0">
                <a:latin typeface="Arial"/>
                <a:cs typeface="Arial"/>
              </a:rPr>
              <a:t>te un programa</a:t>
            </a:r>
            <a:r>
              <a:rPr lang="es-MX" sz="2400" spc="5" dirty="0">
                <a:latin typeface="Arial"/>
                <a:cs typeface="Arial"/>
              </a:rPr>
              <a:t> </a:t>
            </a:r>
            <a:r>
              <a:rPr lang="es-MX" sz="2400" dirty="0">
                <a:latin typeface="Arial"/>
                <a:cs typeface="Arial"/>
              </a:rPr>
              <a:t>q</a:t>
            </a:r>
            <a:r>
              <a:rPr lang="es-MX" sz="2400" spc="-10" dirty="0">
                <a:latin typeface="Arial"/>
                <a:cs typeface="Arial"/>
              </a:rPr>
              <a:t>u</a:t>
            </a:r>
            <a:r>
              <a:rPr lang="es-MX" sz="2400" dirty="0">
                <a:latin typeface="Arial"/>
                <a:cs typeface="Arial"/>
              </a:rPr>
              <a:t>e al</a:t>
            </a:r>
            <a:r>
              <a:rPr lang="es-MX" sz="2400" spc="5" dirty="0">
                <a:latin typeface="Arial"/>
                <a:cs typeface="Arial"/>
              </a:rPr>
              <a:t> </a:t>
            </a:r>
            <a:r>
              <a:rPr lang="es-MX" sz="2400" dirty="0">
                <a:latin typeface="Arial"/>
                <a:cs typeface="Arial"/>
              </a:rPr>
              <a:t>reci</a:t>
            </a:r>
            <a:r>
              <a:rPr lang="es-MX" sz="2400" spc="-10" dirty="0">
                <a:latin typeface="Arial"/>
                <a:cs typeface="Arial"/>
              </a:rPr>
              <a:t>b</a:t>
            </a:r>
            <a:r>
              <a:rPr lang="es-MX" sz="2400" dirty="0">
                <a:latin typeface="Arial"/>
                <a:cs typeface="Arial"/>
              </a:rPr>
              <a:t>ir</a:t>
            </a:r>
            <a:r>
              <a:rPr lang="es-MX" sz="2400" spc="10" dirty="0">
                <a:latin typeface="Arial"/>
                <a:cs typeface="Arial"/>
              </a:rPr>
              <a:t> </a:t>
            </a:r>
            <a:r>
              <a:rPr lang="es-MX" sz="2400" dirty="0">
                <a:latin typeface="Arial"/>
                <a:cs typeface="Arial"/>
              </a:rPr>
              <a:t>como d</a:t>
            </a:r>
            <a:r>
              <a:rPr lang="es-MX" sz="2400" spc="-10" dirty="0">
                <a:latin typeface="Arial"/>
                <a:cs typeface="Arial"/>
              </a:rPr>
              <a:t>a</a:t>
            </a:r>
            <a:r>
              <a:rPr lang="es-MX" sz="2400" dirty="0">
                <a:latin typeface="Arial"/>
                <a:cs typeface="Arial"/>
              </a:rPr>
              <a:t>to</a:t>
            </a:r>
            <a:r>
              <a:rPr lang="es-MX" sz="2400" spc="-10" dirty="0">
                <a:latin typeface="Arial"/>
                <a:cs typeface="Arial"/>
              </a:rPr>
              <a:t> </a:t>
            </a:r>
            <a:r>
              <a:rPr lang="es-MX" sz="2400" dirty="0">
                <a:latin typeface="Arial"/>
                <a:cs typeface="Arial"/>
              </a:rPr>
              <a:t>la d</a:t>
            </a:r>
            <a:r>
              <a:rPr lang="es-MX" sz="2400" spc="-10" dirty="0">
                <a:latin typeface="Arial"/>
                <a:cs typeface="Arial"/>
              </a:rPr>
              <a:t>i</a:t>
            </a:r>
            <a:r>
              <a:rPr lang="es-MX" sz="2400" dirty="0">
                <a:latin typeface="Arial"/>
                <a:cs typeface="Arial"/>
              </a:rPr>
              <a:t>mensión</a:t>
            </a:r>
            <a:r>
              <a:rPr lang="es-MX" sz="2400" spc="25" dirty="0">
                <a:latin typeface="Arial"/>
                <a:cs typeface="Arial"/>
              </a:rPr>
              <a:t> </a:t>
            </a:r>
            <a:r>
              <a:rPr lang="es-MX" sz="2400" dirty="0">
                <a:latin typeface="Arial"/>
                <a:cs typeface="Arial"/>
              </a:rPr>
              <a:t>del l</a:t>
            </a:r>
            <a:r>
              <a:rPr lang="es-MX" sz="2400" spc="-10" dirty="0">
                <a:latin typeface="Arial"/>
                <a:cs typeface="Arial"/>
              </a:rPr>
              <a:t>a</a:t>
            </a:r>
            <a:r>
              <a:rPr lang="es-MX" sz="2400" dirty="0">
                <a:latin typeface="Arial"/>
                <a:cs typeface="Arial"/>
              </a:rPr>
              <a:t>do</a:t>
            </a:r>
            <a:r>
              <a:rPr lang="es-MX" sz="2400" spc="5" dirty="0">
                <a:latin typeface="Arial"/>
                <a:cs typeface="Arial"/>
              </a:rPr>
              <a:t> </a:t>
            </a:r>
            <a:r>
              <a:rPr lang="es-MX" sz="2400" dirty="0">
                <a:latin typeface="Arial"/>
                <a:cs typeface="Arial"/>
              </a:rPr>
              <a:t>de un he</a:t>
            </a:r>
            <a:r>
              <a:rPr lang="es-MX" sz="2400" spc="-20" dirty="0">
                <a:latin typeface="Arial"/>
                <a:cs typeface="Arial"/>
              </a:rPr>
              <a:t>x</a:t>
            </a:r>
            <a:r>
              <a:rPr lang="es-MX" sz="2400" dirty="0">
                <a:latin typeface="Arial"/>
                <a:cs typeface="Arial"/>
              </a:rPr>
              <a:t>ae</a:t>
            </a:r>
            <a:r>
              <a:rPr lang="es-MX" sz="2400" spc="-10" dirty="0">
                <a:latin typeface="Arial"/>
                <a:cs typeface="Arial"/>
              </a:rPr>
              <a:t>d</a:t>
            </a:r>
            <a:r>
              <a:rPr lang="es-MX" sz="2400" dirty="0">
                <a:latin typeface="Arial"/>
                <a:cs typeface="Arial"/>
              </a:rPr>
              <a:t>ro,</a:t>
            </a:r>
            <a:r>
              <a:rPr lang="es-MX" sz="2400" spc="30" dirty="0">
                <a:latin typeface="Arial"/>
                <a:cs typeface="Arial"/>
              </a:rPr>
              <a:t> </a:t>
            </a:r>
            <a:r>
              <a:rPr lang="es-MX" sz="2400" dirty="0">
                <a:latin typeface="Arial"/>
                <a:cs typeface="Arial"/>
              </a:rPr>
              <a:t>calc</a:t>
            </a:r>
            <a:r>
              <a:rPr lang="es-MX" sz="2400" spc="-10" dirty="0">
                <a:latin typeface="Arial"/>
                <a:cs typeface="Arial"/>
              </a:rPr>
              <a:t>u</a:t>
            </a:r>
            <a:r>
              <a:rPr lang="es-MX" sz="2400" dirty="0">
                <a:latin typeface="Arial"/>
                <a:cs typeface="Arial"/>
              </a:rPr>
              <a:t>le</a:t>
            </a:r>
            <a:r>
              <a:rPr lang="es-MX" sz="2400" spc="15" dirty="0">
                <a:latin typeface="Arial"/>
                <a:cs typeface="Arial"/>
              </a:rPr>
              <a:t> </a:t>
            </a:r>
            <a:r>
              <a:rPr lang="es-MX" sz="2400" dirty="0">
                <a:latin typeface="Arial"/>
                <a:cs typeface="Arial"/>
              </a:rPr>
              <a:t>el</a:t>
            </a:r>
            <a:r>
              <a:rPr lang="es-MX" sz="2400" spc="5" dirty="0">
                <a:latin typeface="Arial"/>
                <a:cs typeface="Arial"/>
              </a:rPr>
              <a:t> </a:t>
            </a:r>
            <a:r>
              <a:rPr lang="es-MX" sz="2400" dirty="0">
                <a:latin typeface="Arial"/>
                <a:cs typeface="Arial"/>
              </a:rPr>
              <a:t>área de la</a:t>
            </a:r>
            <a:r>
              <a:rPr lang="es-MX" sz="2400" spc="5" dirty="0">
                <a:latin typeface="Arial"/>
                <a:cs typeface="Arial"/>
              </a:rPr>
              <a:t> </a:t>
            </a:r>
            <a:r>
              <a:rPr lang="es-MX" sz="2400" dirty="0">
                <a:latin typeface="Arial"/>
                <a:cs typeface="Arial"/>
              </a:rPr>
              <a:t>base</a:t>
            </a:r>
            <a:r>
              <a:rPr lang="es-MX" sz="2400" spc="-10" dirty="0">
                <a:latin typeface="Arial"/>
                <a:cs typeface="Arial"/>
              </a:rPr>
              <a:t> </a:t>
            </a:r>
            <a:r>
              <a:rPr lang="es-MX" sz="2400" dirty="0">
                <a:latin typeface="Arial"/>
                <a:cs typeface="Arial"/>
              </a:rPr>
              <a:t>el</a:t>
            </a:r>
            <a:r>
              <a:rPr lang="es-MX" sz="2400" spc="10" dirty="0">
                <a:latin typeface="Arial"/>
                <a:cs typeface="Arial"/>
              </a:rPr>
              <a:t> </a:t>
            </a:r>
            <a:r>
              <a:rPr lang="es-MX" sz="2400" dirty="0">
                <a:latin typeface="Arial"/>
                <a:cs typeface="Arial"/>
              </a:rPr>
              <a:t>área lateral, el</a:t>
            </a:r>
            <a:r>
              <a:rPr lang="es-MX" sz="2400" spc="10" dirty="0">
                <a:latin typeface="Arial"/>
                <a:cs typeface="Arial"/>
              </a:rPr>
              <a:t> </a:t>
            </a:r>
            <a:r>
              <a:rPr lang="es-MX" sz="2400" dirty="0">
                <a:latin typeface="Arial"/>
                <a:cs typeface="Arial"/>
              </a:rPr>
              <a:t>área total</a:t>
            </a:r>
            <a:r>
              <a:rPr lang="es-MX" sz="2400" spc="-15" dirty="0">
                <a:latin typeface="Arial"/>
                <a:cs typeface="Arial"/>
              </a:rPr>
              <a:t> </a:t>
            </a:r>
            <a:r>
              <a:rPr lang="es-MX" sz="2400" dirty="0">
                <a:latin typeface="Arial"/>
                <a:cs typeface="Arial"/>
              </a:rPr>
              <a:t>y</a:t>
            </a:r>
            <a:r>
              <a:rPr lang="es-MX" sz="2400" spc="-10" dirty="0">
                <a:latin typeface="Arial"/>
                <a:cs typeface="Arial"/>
              </a:rPr>
              <a:t> </a:t>
            </a:r>
            <a:r>
              <a:rPr lang="es-MX" sz="2400" dirty="0">
                <a:latin typeface="Arial"/>
                <a:cs typeface="Arial"/>
              </a:rPr>
              <a:t>el</a:t>
            </a:r>
            <a:r>
              <a:rPr lang="es-MX" sz="2400" spc="5" dirty="0">
                <a:latin typeface="Arial"/>
                <a:cs typeface="Arial"/>
              </a:rPr>
              <a:t> </a:t>
            </a:r>
            <a:r>
              <a:rPr lang="es-MX" sz="2400" dirty="0">
                <a:latin typeface="Arial"/>
                <a:cs typeface="Arial"/>
              </a:rPr>
              <a:t>vol</a:t>
            </a:r>
            <a:r>
              <a:rPr lang="es-MX" sz="2400" spc="-10" dirty="0">
                <a:latin typeface="Arial"/>
                <a:cs typeface="Arial"/>
              </a:rPr>
              <a:t>u</a:t>
            </a:r>
            <a:r>
              <a:rPr lang="es-MX" sz="2400" dirty="0">
                <a:latin typeface="Arial"/>
                <a:cs typeface="Arial"/>
              </a:rPr>
              <a:t>men.</a:t>
            </a:r>
          </a:p>
          <a:p>
            <a:pPr marL="469265" marR="206375" indent="-456565">
              <a:lnSpc>
                <a:spcPct val="90000"/>
              </a:lnSpc>
              <a:buFontTx/>
              <a:buAutoNum type="arabicPeriod"/>
              <a:tabLst>
                <a:tab pos="469900" algn="l"/>
              </a:tabLst>
            </a:pPr>
            <a:endParaRPr lang="es-MX" sz="2400" dirty="0">
              <a:latin typeface="Arial"/>
              <a:cs typeface="Arial"/>
            </a:endParaRPr>
          </a:p>
          <a:p>
            <a:pPr marL="469265" marR="206375" indent="-456565">
              <a:lnSpc>
                <a:spcPct val="9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Escribe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 da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mens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un ci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dro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teri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 rad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teri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tura) dete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mine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superfic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volumen.</a:t>
            </a: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AutoNum type="arabicPeriod"/>
            </a:pPr>
            <a:endParaRPr sz="3600" dirty="0">
              <a:latin typeface="Times New Roman"/>
              <a:cs typeface="Times New Roman"/>
            </a:endParaRPr>
          </a:p>
          <a:p>
            <a:pPr marL="469265" marR="1194435" indent="-456565">
              <a:lnSpc>
                <a:spcPct val="9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sarrol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programa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coorden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das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vértices de un trian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 determi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 área.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49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0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94612" y="380491"/>
            <a:ext cx="7688580" cy="5747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4130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endParaRPr lang="es-MX" sz="2800" spc="-5" dirty="0">
              <a:latin typeface="Arial"/>
              <a:cs typeface="Arial"/>
            </a:endParaRPr>
          </a:p>
          <a:p>
            <a:pPr marL="354965" marR="24130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endParaRPr lang="es-MX" sz="2800" spc="-5" dirty="0">
              <a:latin typeface="Arial"/>
              <a:cs typeface="Arial"/>
            </a:endParaRPr>
          </a:p>
          <a:p>
            <a:pPr marL="354965" marR="24130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 err="1">
                <a:latin typeface="Arial"/>
                <a:cs typeface="Arial"/>
              </a:rPr>
              <a:t>Util</a:t>
            </a:r>
            <a:r>
              <a:rPr sz="2800" dirty="0" err="1">
                <a:latin typeface="Arial"/>
                <a:cs typeface="Arial"/>
              </a:rPr>
              <a:t>i</a:t>
            </a:r>
            <a:r>
              <a:rPr sz="2800" spc="-5" dirty="0" err="1">
                <a:latin typeface="Arial"/>
                <a:cs typeface="Arial"/>
              </a:rPr>
              <a:t>z</a:t>
            </a:r>
            <a:r>
              <a:rPr sz="2800" dirty="0" err="1">
                <a:latin typeface="Arial"/>
                <a:cs typeface="Arial"/>
              </a:rPr>
              <a:t>a</a:t>
            </a:r>
            <a:r>
              <a:rPr sz="2800" spc="-5" dirty="0" err="1">
                <a:latin typeface="Arial"/>
                <a:cs typeface="Arial"/>
              </a:rPr>
              <a:t>c</a:t>
            </a:r>
            <a:r>
              <a:rPr sz="2800" dirty="0" err="1">
                <a:latin typeface="Arial"/>
                <a:cs typeface="Arial"/>
              </a:rPr>
              <a:t>i</a:t>
            </a:r>
            <a:r>
              <a:rPr sz="2800" spc="-5" dirty="0" err="1">
                <a:latin typeface="Arial"/>
                <a:cs typeface="Arial"/>
              </a:rPr>
              <a:t>ón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tu</a:t>
            </a:r>
            <a:r>
              <a:rPr sz="2800" spc="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al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fu</a:t>
            </a:r>
            <a:r>
              <a:rPr sz="2800" spc="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es</a:t>
            </a:r>
            <a:r>
              <a:rPr sz="28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sz="2800" spc="0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imit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v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 d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l 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tema</a:t>
            </a:r>
            <a:endParaRPr sz="2800" dirty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4965" marR="223901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Reem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za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j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me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 la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g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ma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ó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800" spc="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mbl</a:t>
            </a:r>
            <a:r>
              <a:rPr sz="2800" spc="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endParaRPr sz="2800" dirty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No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tá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nt</a:t>
            </a:r>
            <a:r>
              <a:rPr sz="2800" spc="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do</a:t>
            </a:r>
            <a:r>
              <a:rPr sz="28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á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ea</a:t>
            </a:r>
            <a:r>
              <a:rPr sz="28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al</a:t>
            </a:r>
            <a:endParaRPr sz="2800" dirty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Prod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ión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ó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di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g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8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ob</a:t>
            </a:r>
            <a:r>
              <a:rPr sz="2800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eto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tame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te</a:t>
            </a:r>
            <a:endParaRPr sz="28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timi</a:t>
            </a:r>
            <a:r>
              <a:rPr sz="2800" spc="0" dirty="0">
                <a:solidFill>
                  <a:schemeClr val="accent1"/>
                </a:solidFill>
                <a:latin typeface="Arial"/>
                <a:cs typeface="Arial"/>
              </a:rPr>
              <a:t>z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endParaRPr sz="28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5</a:t>
            </a:fld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9" name="4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spc="-5"/>
              <a:t>Características</a:t>
            </a:r>
            <a:endParaRPr lang="es-MX" sz="4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2832" y="3426841"/>
            <a:ext cx="490220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39465" algn="l"/>
              </a:tabLst>
            </a:pPr>
            <a:r>
              <a:rPr sz="3600" dirty="0">
                <a:solidFill>
                  <a:schemeClr val="accent1"/>
                </a:solidFill>
                <a:latin typeface="Arial"/>
                <a:cs typeface="Arial"/>
              </a:rPr>
              <a:t>Estructuras</a:t>
            </a:r>
            <a:r>
              <a:rPr sz="3600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de	</a:t>
            </a:r>
            <a:r>
              <a:rPr sz="3600" dirty="0">
                <a:solidFill>
                  <a:schemeClr val="accent1"/>
                </a:solidFill>
                <a:latin typeface="Arial"/>
                <a:cs typeface="Arial"/>
              </a:rPr>
              <a:t>control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50</a:t>
            </a:fld>
            <a:endParaRPr lang="es-MX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Introducción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12417"/>
            <a:ext cx="7538084" cy="4988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65785" indent="-342265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gu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je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 cuenta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cier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estru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turas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 permitan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cont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ar</a:t>
            </a:r>
            <a:r>
              <a:rPr sz="24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jo</a:t>
            </a:r>
            <a:r>
              <a:rPr sz="2400" dirty="0">
                <a:latin typeface="Arial"/>
                <a:cs typeface="Arial"/>
              </a:rPr>
              <a:t> del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programa, es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eci</a:t>
            </a:r>
            <a:r>
              <a:rPr sz="2400" spc="-13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tomar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ecis</a:t>
            </a:r>
            <a:r>
              <a:rPr sz="2400" spc="-15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on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400" spc="3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repetir</a:t>
            </a:r>
            <a:r>
              <a:rPr sz="24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acci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nes</a:t>
            </a:r>
            <a:r>
              <a:rPr sz="24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están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ucra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strucci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354965" marR="615315" indent="-342265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st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ucci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ó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consta de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pa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abras</a:t>
            </a:r>
            <a:r>
              <a:rPr sz="24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reservadas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presio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es</a:t>
            </a:r>
            <a:r>
              <a:rPr sz="2400" spc="3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otras 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nstrucci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ó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. cada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ucci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 termina con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pu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to 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(;).</a:t>
            </a:r>
          </a:p>
          <a:p>
            <a:pPr>
              <a:lnSpc>
                <a:spcPct val="100000"/>
              </a:lnSpc>
              <a:spcBef>
                <a:spcPts val="28"/>
              </a:spcBef>
              <a:buFont typeface="Arial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espec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instru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ción, la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st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ucci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ó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compuesta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blo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q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ue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grupo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sentenc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cerrad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tre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av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({</a:t>
            </a:r>
            <a:r>
              <a:rPr sz="2400" spc="5" dirty="0">
                <a:latin typeface="Arial"/>
                <a:cs typeface="Arial"/>
              </a:rPr>
              <a:t>.</a:t>
            </a:r>
            <a:r>
              <a:rPr sz="2400" dirty="0">
                <a:latin typeface="Arial"/>
                <a:cs typeface="Arial"/>
              </a:rPr>
              <a:t>..}).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cu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rpo de 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 función es una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ucci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compuest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.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na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ucci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compuesta</a:t>
            </a:r>
            <a:r>
              <a:rPr sz="24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tener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variab</a:t>
            </a:r>
            <a:r>
              <a:rPr sz="2400" spc="-15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es</a:t>
            </a:r>
            <a:r>
              <a:rPr sz="24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cal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51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Est</a:t>
            </a:r>
            <a:r>
              <a:rPr sz="4000" dirty="0"/>
              <a:t>r</a:t>
            </a:r>
            <a:r>
              <a:rPr sz="4000" spc="-5" dirty="0"/>
              <a:t>uctura</a:t>
            </a:r>
            <a:r>
              <a:rPr sz="4000" spc="15" dirty="0"/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/>
              <a:t>control</a:t>
            </a:r>
            <a:r>
              <a:rPr sz="4000" spc="35" dirty="0"/>
              <a:t> </a:t>
            </a:r>
            <a:r>
              <a:rPr sz="4000" spc="-5" dirty="0">
                <a:solidFill>
                  <a:schemeClr val="accent1"/>
                </a:solidFill>
              </a:rPr>
              <a:t>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5091430" cy="485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Simple</a:t>
            </a:r>
          </a:p>
          <a:p>
            <a:pPr marL="18415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presió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sentenc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a;</a:t>
            </a: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o bien</a:t>
            </a: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mpuesta</a:t>
            </a:r>
          </a:p>
          <a:p>
            <a:pPr marL="18415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pres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ó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</a:p>
          <a:p>
            <a:pPr marL="2839720" marR="533400">
              <a:lnSpc>
                <a:spcPct val="120000"/>
              </a:lnSpc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ucci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n1;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ucci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n2;</a:t>
            </a:r>
          </a:p>
          <a:p>
            <a:pPr marL="677545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...</a:t>
            </a:r>
          </a:p>
          <a:p>
            <a:pPr marR="1297305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52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Es</a:t>
            </a:r>
            <a:r>
              <a:rPr sz="4000" dirty="0"/>
              <a:t>t</a:t>
            </a:r>
            <a:r>
              <a:rPr sz="4000" spc="-5" dirty="0"/>
              <a:t>ru</a:t>
            </a:r>
            <a:r>
              <a:rPr sz="4000" dirty="0"/>
              <a:t>c</a:t>
            </a:r>
            <a:r>
              <a:rPr sz="4000" spc="-5" dirty="0"/>
              <a:t>tura</a:t>
            </a:r>
            <a:r>
              <a:rPr sz="4000" spc="20" dirty="0"/>
              <a:t> </a:t>
            </a:r>
            <a:r>
              <a:rPr sz="4000" spc="-5" dirty="0"/>
              <a:t>de</a:t>
            </a:r>
            <a:r>
              <a:rPr sz="4000" spc="15" dirty="0"/>
              <a:t> </a:t>
            </a:r>
            <a:r>
              <a:rPr sz="4000" spc="-5" dirty="0"/>
              <a:t>con</a:t>
            </a:r>
            <a:r>
              <a:rPr sz="4000" dirty="0"/>
              <a:t>t</a:t>
            </a:r>
            <a:r>
              <a:rPr sz="4000" spc="-5" dirty="0"/>
              <a:t>rol</a:t>
            </a:r>
            <a:r>
              <a:rPr sz="4000" spc="1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i</a:t>
            </a:r>
            <a:r>
              <a:rPr sz="4000" dirty="0">
                <a:solidFill>
                  <a:schemeClr val="accent1"/>
                </a:solidFill>
              </a:rPr>
              <a:t>f-</a:t>
            </a:r>
            <a:r>
              <a:rPr sz="4000" spc="-5" dirty="0">
                <a:solidFill>
                  <a:schemeClr val="accent1"/>
                </a:solidFill>
              </a:rPr>
              <a:t>el</a:t>
            </a:r>
            <a:r>
              <a:rPr sz="4000" spc="0" dirty="0">
                <a:solidFill>
                  <a:schemeClr val="accent1"/>
                </a:solidFill>
              </a:rPr>
              <a:t>s</a:t>
            </a:r>
            <a:r>
              <a:rPr sz="4000" spc="-5" dirty="0">
                <a:solidFill>
                  <a:schemeClr val="accent1"/>
                </a:solidFill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6829"/>
            <a:ext cx="3377565" cy="557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if (expre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ión)</a:t>
            </a:r>
            <a:endParaRPr sz="2200" dirty="0">
              <a:latin typeface="Arial"/>
              <a:cs typeface="Arial"/>
            </a:endParaRPr>
          </a:p>
          <a:p>
            <a:pPr marL="1911350">
              <a:lnSpc>
                <a:spcPct val="100000"/>
              </a:lnSpc>
              <a:spcBef>
                <a:spcPts val="525"/>
              </a:spcBef>
            </a:pPr>
            <a:r>
              <a:rPr sz="2000" dirty="0">
                <a:latin typeface="Arial"/>
                <a:cs typeface="Arial"/>
              </a:rPr>
              <a:t>instru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ció</a:t>
            </a:r>
            <a:r>
              <a:rPr sz="2000" spc="1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1;</a:t>
            </a:r>
            <a:endParaRPr sz="2200" dirty="0">
              <a:latin typeface="Arial"/>
              <a:cs typeface="Arial"/>
            </a:endParaRPr>
          </a:p>
          <a:p>
            <a:pPr marR="1003300" algn="ctr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Arial"/>
                <a:cs typeface="Arial"/>
              </a:rPr>
              <a:t>else</a:t>
            </a:r>
            <a:endParaRPr sz="2200" dirty="0">
              <a:latin typeface="Arial"/>
              <a:cs typeface="Arial"/>
            </a:endParaRPr>
          </a:p>
          <a:p>
            <a:pPr marL="191135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Arial"/>
                <a:cs typeface="Arial"/>
              </a:rPr>
              <a:t>instru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ció</a:t>
            </a:r>
            <a:r>
              <a:rPr sz="2000" spc="1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2;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R="967740" algn="ctr">
              <a:lnSpc>
                <a:spcPct val="100000"/>
              </a:lnSpc>
            </a:pP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2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bien</a:t>
            </a:r>
            <a:r>
              <a:rPr sz="22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co</a:t>
            </a:r>
            <a:r>
              <a:rPr sz="220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puesta</a:t>
            </a:r>
            <a:endParaRPr sz="22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Arial"/>
                <a:cs typeface="Arial"/>
              </a:rPr>
              <a:t>if (expresi</a:t>
            </a:r>
            <a:r>
              <a:rPr sz="2200" dirty="0">
                <a:latin typeface="Arial"/>
                <a:cs typeface="Arial"/>
              </a:rPr>
              <a:t>ó</a:t>
            </a:r>
            <a:r>
              <a:rPr sz="2200" spc="-5" dirty="0">
                <a:latin typeface="Arial"/>
                <a:cs typeface="Arial"/>
              </a:rPr>
              <a:t>n){</a:t>
            </a:r>
            <a:endParaRPr sz="2200" dirty="0">
              <a:latin typeface="Arial"/>
              <a:cs typeface="Arial"/>
            </a:endParaRPr>
          </a:p>
          <a:p>
            <a:pPr marL="1911350" marR="5080">
              <a:lnSpc>
                <a:spcPct val="120000"/>
              </a:lnSpc>
            </a:pPr>
            <a:r>
              <a:rPr sz="2000" dirty="0">
                <a:latin typeface="Arial"/>
                <a:cs typeface="Arial"/>
              </a:rPr>
              <a:t>instru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ció</a:t>
            </a:r>
            <a:r>
              <a:rPr sz="2000" spc="1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1; </a:t>
            </a:r>
            <a:r>
              <a:rPr sz="2000" dirty="0">
                <a:latin typeface="Arial"/>
                <a:cs typeface="Arial"/>
              </a:rPr>
              <a:t>instru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ció</a:t>
            </a:r>
            <a:r>
              <a:rPr sz="2000" spc="1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2;</a:t>
            </a:r>
            <a:endParaRPr sz="220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Arial"/>
                <a:cs typeface="Arial"/>
              </a:rPr>
              <a:t>el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e{</a:t>
            </a:r>
            <a:endParaRPr sz="2200" dirty="0">
              <a:latin typeface="Arial"/>
              <a:cs typeface="Arial"/>
            </a:endParaRPr>
          </a:p>
          <a:p>
            <a:pPr marL="1911350" marR="5080">
              <a:lnSpc>
                <a:spcPct val="120000"/>
              </a:lnSpc>
            </a:pPr>
            <a:r>
              <a:rPr sz="2000" dirty="0">
                <a:latin typeface="Arial"/>
                <a:cs typeface="Arial"/>
              </a:rPr>
              <a:t>instru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ció</a:t>
            </a:r>
            <a:r>
              <a:rPr sz="2000" spc="1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3; </a:t>
            </a:r>
            <a:r>
              <a:rPr sz="2000" dirty="0">
                <a:latin typeface="Arial"/>
                <a:cs typeface="Arial"/>
              </a:rPr>
              <a:t>instru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ció</a:t>
            </a:r>
            <a:r>
              <a:rPr sz="2000" spc="1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4;</a:t>
            </a:r>
            <a:endParaRPr sz="2200" dirty="0">
              <a:latin typeface="Arial"/>
              <a:cs typeface="Arial"/>
            </a:endParaRPr>
          </a:p>
          <a:p>
            <a:pPr marL="400685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53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Es</a:t>
            </a:r>
            <a:r>
              <a:rPr sz="4000" spc="0" dirty="0"/>
              <a:t>t</a:t>
            </a:r>
            <a:r>
              <a:rPr sz="4000" spc="-5" dirty="0"/>
              <a:t>ru</a:t>
            </a:r>
            <a:r>
              <a:rPr sz="4000" spc="0" dirty="0"/>
              <a:t>c</a:t>
            </a:r>
            <a:r>
              <a:rPr sz="4000" spc="-5" dirty="0"/>
              <a:t>tu</a:t>
            </a:r>
            <a:r>
              <a:rPr sz="4000" dirty="0"/>
              <a:t>r</a:t>
            </a:r>
            <a:r>
              <a:rPr sz="4000" spc="-5" dirty="0"/>
              <a:t>a</a:t>
            </a:r>
            <a:r>
              <a:rPr sz="4000" spc="20" dirty="0"/>
              <a:t> </a:t>
            </a:r>
            <a:r>
              <a:rPr sz="4000" spc="-5" dirty="0"/>
              <a:t>de</a:t>
            </a:r>
            <a:r>
              <a:rPr sz="4000" spc="15" dirty="0"/>
              <a:t> </a:t>
            </a:r>
            <a:r>
              <a:rPr sz="4000" spc="-5" dirty="0"/>
              <a:t>con</a:t>
            </a:r>
            <a:r>
              <a:rPr sz="4000" dirty="0"/>
              <a:t>t</a:t>
            </a:r>
            <a:r>
              <a:rPr sz="4000" spc="-5" dirty="0"/>
              <a:t>rol</a:t>
            </a:r>
            <a:r>
              <a:rPr sz="4000" spc="-10" dirty="0"/>
              <a:t> </a:t>
            </a:r>
            <a:r>
              <a:rPr sz="4000" dirty="0">
                <a:solidFill>
                  <a:schemeClr val="accent1"/>
                </a:solidFill>
              </a:rPr>
              <a:t>if-</a:t>
            </a:r>
            <a:r>
              <a:rPr sz="4000" spc="-5" dirty="0">
                <a:solidFill>
                  <a:schemeClr val="accent1"/>
                </a:solidFill>
              </a:rPr>
              <a:t>el</a:t>
            </a:r>
            <a:r>
              <a:rPr sz="4000" spc="0" dirty="0">
                <a:solidFill>
                  <a:schemeClr val="accent1"/>
                </a:solidFill>
              </a:rPr>
              <a:t>s</a:t>
            </a:r>
            <a:r>
              <a:rPr sz="4000" spc="-5" dirty="0">
                <a:solidFill>
                  <a:schemeClr val="accent1"/>
                </a:solidFill>
              </a:rPr>
              <a:t>e</a:t>
            </a:r>
            <a:r>
              <a:rPr sz="4000" spc="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(Ejemplo)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239773"/>
            <a:ext cx="4681220" cy="503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// Compara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ión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números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#inc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ude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&lt;stdio.</a:t>
            </a:r>
            <a:r>
              <a:rPr sz="2200" spc="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&gt;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oid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ai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(){</a:t>
            </a:r>
            <a:endParaRPr sz="2200" dirty="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int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a, 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;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pr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nt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("</a:t>
            </a:r>
            <a:r>
              <a:rPr sz="2200" spc="-17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alor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1: ");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spc="0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("</a:t>
            </a:r>
            <a:r>
              <a:rPr sz="2200" spc="0" dirty="0">
                <a:latin typeface="Arial"/>
                <a:cs typeface="Arial"/>
              </a:rPr>
              <a:t>%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"</a:t>
            </a:r>
            <a:r>
              <a:rPr sz="2200" spc="-5" dirty="0">
                <a:latin typeface="Arial"/>
                <a:cs typeface="Arial"/>
              </a:rPr>
              <a:t>, &amp;a);</a:t>
            </a:r>
            <a:endParaRPr sz="2200" dirty="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pr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nt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("</a:t>
            </a:r>
            <a:r>
              <a:rPr sz="2200" spc="-17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alor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2: ");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spc="0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("</a:t>
            </a:r>
            <a:r>
              <a:rPr sz="2200" spc="0" dirty="0">
                <a:latin typeface="Arial"/>
                <a:cs typeface="Arial"/>
              </a:rPr>
              <a:t>%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"</a:t>
            </a:r>
            <a:r>
              <a:rPr sz="2200" spc="-5" dirty="0">
                <a:latin typeface="Arial"/>
                <a:cs typeface="Arial"/>
              </a:rPr>
              <a:t>, &amp;b);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if (a&gt;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pr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ntf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("El mayor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%</a:t>
            </a:r>
            <a:r>
              <a:rPr sz="2200" spc="5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\n ",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a);</a:t>
            </a:r>
            <a:endParaRPr sz="2200" dirty="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else</a:t>
            </a:r>
            <a:endParaRPr sz="22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print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("El ma</a:t>
            </a:r>
            <a:r>
              <a:rPr sz="2200" spc="-20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or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%</a:t>
            </a:r>
            <a:r>
              <a:rPr sz="2200" spc="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\n", b);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54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Est</a:t>
            </a:r>
            <a:r>
              <a:rPr sz="4000" dirty="0"/>
              <a:t>r</a:t>
            </a:r>
            <a:r>
              <a:rPr sz="4000" spc="-5" dirty="0"/>
              <a:t>uctura</a:t>
            </a:r>
            <a:r>
              <a:rPr sz="4000" spc="15" dirty="0"/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/>
              <a:t>control</a:t>
            </a:r>
            <a:r>
              <a:rPr sz="4000" spc="35" dirty="0"/>
              <a:t> </a:t>
            </a:r>
            <a:r>
              <a:rPr sz="4000" spc="-5" dirty="0">
                <a:solidFill>
                  <a:schemeClr val="accent1"/>
                </a:solidFill>
              </a:rPr>
              <a:t>if</a:t>
            </a:r>
            <a:r>
              <a:rPr sz="4000" spc="-10" dirty="0">
                <a:solidFill>
                  <a:schemeClr val="accent1"/>
                </a:solidFill>
              </a:rPr>
              <a:t> </a:t>
            </a:r>
            <a:r>
              <a:rPr sz="4000" spc="-5" dirty="0">
                <a:solidFill>
                  <a:schemeClr val="accent1"/>
                </a:solidFill>
              </a:rPr>
              <a:t>anidadas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234186"/>
            <a:ext cx="2597785" cy="264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24510" indent="-342900">
              <a:lnSpc>
                <a:spcPct val="120000"/>
              </a:lnSpc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presió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1)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ucci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n1;</a:t>
            </a: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ts val="3460"/>
              </a:lnSpc>
              <a:spcBef>
                <a:spcPts val="204"/>
              </a:spcBef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presió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2)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ucci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n2;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se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ucci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n3;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55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/>
              <a:t>Est</a:t>
            </a:r>
            <a:r>
              <a:rPr sz="3600" dirty="0"/>
              <a:t>r</a:t>
            </a:r>
            <a:r>
              <a:rPr sz="3600" spc="-5" dirty="0"/>
              <a:t>uctura</a:t>
            </a:r>
            <a:r>
              <a:rPr sz="3600" spc="15" dirty="0"/>
              <a:t> </a:t>
            </a:r>
            <a:r>
              <a:rPr sz="3600" spc="-5" dirty="0"/>
              <a:t>de</a:t>
            </a:r>
            <a:r>
              <a:rPr sz="3600" spc="25" dirty="0"/>
              <a:t> </a:t>
            </a:r>
            <a:r>
              <a:rPr sz="3600" spc="-5" dirty="0"/>
              <a:t>control</a:t>
            </a:r>
            <a:r>
              <a:rPr sz="3600" spc="20" dirty="0"/>
              <a:t> </a:t>
            </a:r>
            <a:r>
              <a:rPr sz="3600" spc="-5" dirty="0">
                <a:solidFill>
                  <a:schemeClr val="accent1"/>
                </a:solidFill>
              </a:rPr>
              <a:t>if</a:t>
            </a:r>
            <a:r>
              <a:rPr sz="3600" spc="-10" dirty="0">
                <a:solidFill>
                  <a:schemeClr val="accent1"/>
                </a:solidFill>
              </a:rPr>
              <a:t> </a:t>
            </a:r>
            <a:r>
              <a:rPr sz="3600" spc="-5" dirty="0">
                <a:solidFill>
                  <a:schemeClr val="accent1"/>
                </a:solidFill>
              </a:rPr>
              <a:t>anidadas</a:t>
            </a:r>
            <a:r>
              <a:rPr sz="3600" spc="40" dirty="0">
                <a:solidFill>
                  <a:schemeClr val="accent1"/>
                </a:solidFill>
              </a:rPr>
              <a:t> </a:t>
            </a:r>
            <a:r>
              <a:rPr sz="3600" spc="-5" dirty="0"/>
              <a:t>(Ejemplo)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246885"/>
            <a:ext cx="4345305" cy="488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//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Compara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ión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os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#include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&lt;s</a:t>
            </a:r>
            <a:r>
              <a:rPr sz="2000" dirty="0">
                <a:latin typeface="Arial"/>
                <a:cs typeface="Arial"/>
              </a:rPr>
              <a:t>tdio.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&gt;</a:t>
            </a: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void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main(){</a:t>
            </a:r>
          </a:p>
          <a:p>
            <a:pPr marL="1524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b;</a:t>
            </a: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print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("</a:t>
            </a:r>
            <a:r>
              <a:rPr sz="2000" spc="-15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1: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");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anf("%d",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&amp;a);</a:t>
            </a:r>
          </a:p>
          <a:p>
            <a:pPr marL="1524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print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("</a:t>
            </a:r>
            <a:r>
              <a:rPr sz="2000" spc="-15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2: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");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anf("%d",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&amp;b);</a:t>
            </a: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</a:t>
            </a:r>
            <a:r>
              <a:rPr sz="2000" spc="5" dirty="0">
                <a:latin typeface="Arial"/>
                <a:cs typeface="Arial"/>
              </a:rPr>
              <a:t>&gt;</a:t>
            </a:r>
            <a:r>
              <a:rPr sz="2000" dirty="0">
                <a:latin typeface="Arial"/>
                <a:cs typeface="Arial"/>
              </a:rPr>
              <a:t>b)</a:t>
            </a:r>
          </a:p>
          <a:p>
            <a:pPr marL="152400" marR="16510" indent="7740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printf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("El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mayor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%d</a:t>
            </a:r>
            <a:r>
              <a:rPr sz="2000" spc="-10" dirty="0">
                <a:latin typeface="Arial"/>
                <a:cs typeface="Arial"/>
              </a:rPr>
              <a:t>\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a); else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(a&lt;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)</a:t>
            </a:r>
          </a:p>
          <a:p>
            <a:pPr marL="9264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print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("El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mayor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%d</a:t>
            </a:r>
            <a:r>
              <a:rPr sz="2000" spc="-10" dirty="0">
                <a:latin typeface="Arial"/>
                <a:cs typeface="Arial"/>
              </a:rPr>
              <a:t>\</a:t>
            </a:r>
            <a:r>
              <a:rPr sz="2000" dirty="0">
                <a:latin typeface="Arial"/>
                <a:cs typeface="Arial"/>
              </a:rPr>
              <a:t>n",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b);</a:t>
            </a:r>
          </a:p>
          <a:p>
            <a:pPr marL="1524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else</a:t>
            </a:r>
          </a:p>
          <a:p>
            <a:pPr marL="5715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print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"L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valores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%d</a:t>
            </a:r>
            <a:r>
              <a:rPr sz="2000" spc="-10" dirty="0">
                <a:latin typeface="Arial"/>
                <a:cs typeface="Arial"/>
              </a:rPr>
              <a:t>\</a:t>
            </a:r>
            <a:r>
              <a:rPr sz="2000" dirty="0">
                <a:latin typeface="Arial"/>
                <a:cs typeface="Arial"/>
              </a:rPr>
              <a:t>n",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a)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;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56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Expre</a:t>
            </a:r>
            <a:r>
              <a:rPr sz="4000" dirty="0"/>
              <a:t>s</a:t>
            </a:r>
            <a:r>
              <a:rPr sz="4000" spc="-5" dirty="0"/>
              <a:t>ión</a:t>
            </a:r>
            <a:r>
              <a:rPr sz="4000" spc="15" dirty="0"/>
              <a:t> </a:t>
            </a:r>
            <a:r>
              <a:rPr sz="4000" spc="-5" dirty="0">
                <a:solidFill>
                  <a:schemeClr val="accent1"/>
                </a:solidFill>
              </a:rPr>
              <a:t>condicional</a:t>
            </a:r>
            <a:r>
              <a:rPr sz="4000" spc="20" dirty="0">
                <a:solidFill>
                  <a:schemeClr val="accent1"/>
                </a:solidFill>
              </a:rPr>
              <a:t> </a:t>
            </a:r>
            <a:r>
              <a:rPr sz="4000" spc="-5" dirty="0">
                <a:solidFill>
                  <a:schemeClr val="accent1"/>
                </a:solidFill>
              </a:rPr>
              <a:t>(?:)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6911340" cy="469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presión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cond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nal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 una simp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ificac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ón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una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ucci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f-e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sinta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es:</a:t>
            </a:r>
            <a:endParaRPr sz="2400">
              <a:latin typeface="Arial"/>
              <a:cs typeface="Arial"/>
            </a:endParaRPr>
          </a:p>
          <a:p>
            <a:pPr marL="12700" marR="823594" indent="913765">
              <a:lnSpc>
                <a:spcPct val="240000"/>
              </a:lnSpc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presió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? 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presió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espresi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n3;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iv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5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(expresión1)</a:t>
            </a:r>
            <a:endParaRPr sz="2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presió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2;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se</a:t>
            </a:r>
            <a:endParaRPr sz="2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presió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3;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57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Expre</a:t>
            </a:r>
            <a:r>
              <a:rPr sz="4000" dirty="0"/>
              <a:t>s</a:t>
            </a:r>
            <a:r>
              <a:rPr sz="4000" spc="-5" dirty="0"/>
              <a:t>ión</a:t>
            </a:r>
            <a:r>
              <a:rPr sz="4000" spc="15" dirty="0"/>
              <a:t> </a:t>
            </a:r>
            <a:r>
              <a:rPr sz="4000" spc="-5" dirty="0">
                <a:solidFill>
                  <a:schemeClr val="accent1"/>
                </a:solidFill>
              </a:rPr>
              <a:t>condicional</a:t>
            </a:r>
            <a:r>
              <a:rPr sz="4000" spc="4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(Ejemplo)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270761"/>
            <a:ext cx="4086860" cy="520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//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mparación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numeros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"/>
                <a:cs typeface="Arial"/>
              </a:rPr>
              <a:t>#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&lt;stdio.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750">
              <a:latin typeface="Times New Roman"/>
              <a:cs typeface="Times New Roman"/>
            </a:endParaRPr>
          </a:p>
          <a:p>
            <a:pPr marL="181610" marR="2454910" indent="-169545">
              <a:lnSpc>
                <a:spcPct val="110000"/>
              </a:lnSpc>
            </a:pPr>
            <a:r>
              <a:rPr sz="2400" dirty="0">
                <a:latin typeface="Arial"/>
                <a:cs typeface="Arial"/>
              </a:rPr>
              <a:t>void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(){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a,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, c;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00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("</a:t>
            </a:r>
            <a:r>
              <a:rPr sz="2400" spc="-185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or 1 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2: ");</a:t>
            </a:r>
            <a:endParaRPr sz="24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Arial"/>
                <a:cs typeface="Arial"/>
              </a:rPr>
              <a:t>scanf("%d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%d", </a:t>
            </a:r>
            <a:r>
              <a:rPr sz="2400" spc="-10" dirty="0">
                <a:latin typeface="Arial"/>
                <a:cs typeface="Arial"/>
              </a:rPr>
              <a:t>&amp;</a:t>
            </a:r>
            <a:r>
              <a:rPr sz="2400" dirty="0">
                <a:latin typeface="Arial"/>
                <a:cs typeface="Arial"/>
              </a:rPr>
              <a:t>a, </a:t>
            </a:r>
            <a:r>
              <a:rPr sz="2400" spc="-10" dirty="0">
                <a:latin typeface="Arial"/>
                <a:cs typeface="Arial"/>
              </a:rPr>
              <a:t>&amp;</a:t>
            </a:r>
            <a:r>
              <a:rPr sz="2400" dirty="0">
                <a:latin typeface="Arial"/>
                <a:cs typeface="Arial"/>
              </a:rPr>
              <a:t>b);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00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a&gt;b ? a 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00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printf("El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mayor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%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\n", c);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58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Es</a:t>
            </a:r>
            <a:r>
              <a:rPr sz="4000" dirty="0"/>
              <a:t>t</a:t>
            </a:r>
            <a:r>
              <a:rPr sz="4000" spc="-5" dirty="0"/>
              <a:t>ru</a:t>
            </a:r>
            <a:r>
              <a:rPr sz="4000" dirty="0"/>
              <a:t>c</a:t>
            </a:r>
            <a:r>
              <a:rPr sz="4000" spc="-5" dirty="0"/>
              <a:t>tura</a:t>
            </a:r>
            <a:r>
              <a:rPr sz="4000" spc="20" dirty="0"/>
              <a:t> </a:t>
            </a:r>
            <a:r>
              <a:rPr sz="4000" spc="-5" dirty="0"/>
              <a:t>de</a:t>
            </a:r>
            <a:r>
              <a:rPr sz="4000" spc="15" dirty="0"/>
              <a:t> </a:t>
            </a:r>
            <a:r>
              <a:rPr sz="4000" spc="-5" dirty="0"/>
              <a:t>con</a:t>
            </a:r>
            <a:r>
              <a:rPr sz="4000" dirty="0"/>
              <a:t>t</a:t>
            </a:r>
            <a:r>
              <a:rPr sz="4000" spc="-5" dirty="0"/>
              <a:t>rol</a:t>
            </a:r>
            <a:r>
              <a:rPr sz="4000" spc="1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sw</a:t>
            </a:r>
            <a:r>
              <a:rPr sz="4000" dirty="0">
                <a:solidFill>
                  <a:schemeClr val="accent1"/>
                </a:solidFill>
              </a:rPr>
              <a:t>i</a:t>
            </a:r>
            <a:r>
              <a:rPr sz="4000" spc="-5" dirty="0">
                <a:solidFill>
                  <a:schemeClr val="accent1"/>
                </a:solidFill>
              </a:rPr>
              <a:t>t</a:t>
            </a:r>
            <a:r>
              <a:rPr sz="4000" spc="0" dirty="0">
                <a:solidFill>
                  <a:schemeClr val="accent1"/>
                </a:solidFill>
              </a:rPr>
              <a:t>c</a:t>
            </a:r>
            <a:r>
              <a:rPr sz="4000" spc="-5" dirty="0">
                <a:solidFill>
                  <a:schemeClr val="accent1"/>
                </a:solidFill>
              </a:rPr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239773"/>
            <a:ext cx="7621270" cy="4973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17652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sw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tch (expre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ión)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 c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se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valor1:</a:t>
            </a:r>
            <a:endParaRPr sz="22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instru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spc="10" dirty="0">
                <a:latin typeface="Arial"/>
                <a:cs typeface="Arial"/>
              </a:rPr>
              <a:t>1</a:t>
            </a:r>
            <a:r>
              <a:rPr sz="2200" spc="-5" dirty="0">
                <a:latin typeface="Arial"/>
                <a:cs typeface="Arial"/>
              </a:rPr>
              <a:t>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/*se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j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uta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si e</a:t>
            </a:r>
            <a:r>
              <a:rPr sz="2200" spc="-15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pres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ón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igual 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valor1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*/</a:t>
            </a:r>
            <a:endParaRPr sz="22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brea</a:t>
            </a:r>
            <a:r>
              <a:rPr sz="2200" dirty="0">
                <a:latin typeface="Arial"/>
                <a:cs typeface="Arial"/>
              </a:rPr>
              <a:t>k</a:t>
            </a:r>
            <a:r>
              <a:rPr sz="2200" spc="-5" dirty="0">
                <a:latin typeface="Arial"/>
                <a:cs typeface="Arial"/>
              </a:rPr>
              <a:t>; /* sal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da 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senten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ia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swit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*/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se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valor2:</a:t>
            </a:r>
            <a:endParaRPr sz="2200" dirty="0">
              <a:latin typeface="Arial"/>
              <a:cs typeface="Arial"/>
            </a:endParaRPr>
          </a:p>
          <a:p>
            <a:pPr marL="354965" marR="5114290" indent="5715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instru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spc="10" dirty="0">
                <a:latin typeface="Arial"/>
                <a:cs typeface="Arial"/>
              </a:rPr>
              <a:t>2</a:t>
            </a:r>
            <a:r>
              <a:rPr sz="2200" spc="-5" dirty="0">
                <a:latin typeface="Arial"/>
                <a:cs typeface="Arial"/>
              </a:rPr>
              <a:t>; brea</a:t>
            </a:r>
            <a:r>
              <a:rPr sz="2200" dirty="0">
                <a:latin typeface="Arial"/>
                <a:cs typeface="Arial"/>
              </a:rPr>
              <a:t>k</a:t>
            </a:r>
            <a:r>
              <a:rPr sz="2200" spc="-5" dirty="0">
                <a:latin typeface="Arial"/>
                <a:cs typeface="Arial"/>
              </a:rPr>
              <a:t>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se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valor3:</a:t>
            </a:r>
            <a:endParaRPr sz="22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trucc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spc="0" dirty="0">
                <a:latin typeface="Arial"/>
                <a:cs typeface="Arial"/>
              </a:rPr>
              <a:t>3</a:t>
            </a:r>
            <a:r>
              <a:rPr sz="2200" spc="-5" dirty="0">
                <a:latin typeface="Arial"/>
                <a:cs typeface="Arial"/>
              </a:rPr>
              <a:t>;</a:t>
            </a:r>
            <a:endParaRPr sz="22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brea</a:t>
            </a:r>
            <a:r>
              <a:rPr sz="2200" dirty="0">
                <a:latin typeface="Arial"/>
                <a:cs typeface="Arial"/>
              </a:rPr>
              <a:t>k</a:t>
            </a:r>
            <a:r>
              <a:rPr sz="2200" spc="-5" dirty="0">
                <a:latin typeface="Arial"/>
                <a:cs typeface="Arial"/>
              </a:rPr>
              <a:t>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...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defau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t:</a:t>
            </a:r>
            <a:endParaRPr sz="2200" dirty="0">
              <a:latin typeface="Arial"/>
              <a:cs typeface="Arial"/>
            </a:endParaRPr>
          </a:p>
          <a:p>
            <a:pPr marL="926465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trucc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spc="0" dirty="0">
                <a:latin typeface="Arial"/>
                <a:cs typeface="Arial"/>
              </a:rPr>
              <a:t>4</a:t>
            </a:r>
            <a:r>
              <a:rPr sz="2200" spc="-5" dirty="0">
                <a:latin typeface="Arial"/>
                <a:cs typeface="Arial"/>
              </a:rPr>
              <a:t>;/*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ejecuta si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ningún valor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de</a:t>
            </a:r>
            <a:endParaRPr sz="2200" dirty="0">
              <a:latin typeface="Arial"/>
              <a:cs typeface="Arial"/>
            </a:endParaRPr>
          </a:p>
          <a:p>
            <a:pPr marR="96520" algn="ctr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n expresión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*/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59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84582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5440" algn="l">
              <a:lnSpc>
                <a:spcPct val="100000"/>
              </a:lnSpc>
            </a:pPr>
            <a:r>
              <a:rPr sz="4000" spc="-5" dirty="0"/>
              <a:t>Fas</a:t>
            </a:r>
            <a:r>
              <a:rPr sz="4000" dirty="0"/>
              <a:t>e</a:t>
            </a:r>
            <a:r>
              <a:rPr sz="4000" spc="-5" dirty="0"/>
              <a:t>s</a:t>
            </a:r>
            <a:r>
              <a:rPr sz="4000" spc="15" dirty="0"/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/>
              <a:t>des</a:t>
            </a:r>
            <a:r>
              <a:rPr sz="4000" dirty="0"/>
              <a:t>a</a:t>
            </a:r>
            <a:r>
              <a:rPr sz="4000" spc="-5" dirty="0"/>
              <a:t>r</a:t>
            </a:r>
            <a:r>
              <a:rPr sz="4000" dirty="0"/>
              <a:t>r</a:t>
            </a:r>
            <a:r>
              <a:rPr sz="4000" spc="-5" dirty="0"/>
              <a:t>ollo de</a:t>
            </a:r>
            <a:r>
              <a:rPr sz="4000" spc="10" dirty="0"/>
              <a:t> </a:t>
            </a:r>
            <a:r>
              <a:rPr sz="4000" spc="-5" dirty="0"/>
              <a:t>un</a:t>
            </a:r>
            <a:r>
              <a:rPr lang="es-MX" sz="4000" dirty="0"/>
              <a:t> </a:t>
            </a:r>
            <a:r>
              <a:rPr sz="4000" spc="-5" dirty="0" err="1"/>
              <a:t>pro</a:t>
            </a:r>
            <a:r>
              <a:rPr sz="4000" spc="-15" dirty="0" err="1"/>
              <a:t>g</a:t>
            </a:r>
            <a:r>
              <a:rPr sz="4000" spc="-5" dirty="0" err="1"/>
              <a:t>r</a:t>
            </a:r>
            <a:r>
              <a:rPr sz="4000" dirty="0" err="1"/>
              <a:t>a</a:t>
            </a:r>
            <a:r>
              <a:rPr sz="4000" spc="-5" dirty="0" err="1"/>
              <a:t>ma</a:t>
            </a:r>
            <a:r>
              <a:rPr sz="4000" spc="25" dirty="0"/>
              <a:t> </a:t>
            </a:r>
            <a:r>
              <a:rPr sz="4000" spc="-5" dirty="0"/>
              <a:t>en 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90650"/>
            <a:ext cx="7441565" cy="505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El </a:t>
            </a:r>
            <a:r>
              <a:rPr sz="2600" spc="10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repro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600" spc="5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600" dirty="0">
                <a:solidFill>
                  <a:schemeClr val="accent1"/>
                </a:solidFill>
                <a:latin typeface="Arial"/>
                <a:cs typeface="Arial"/>
              </a:rPr>
              <a:t>or</a:t>
            </a:r>
          </a:p>
          <a:p>
            <a:pPr>
              <a:lnSpc>
                <a:spcPct val="100000"/>
              </a:lnSpc>
              <a:spcBef>
                <a:spcPts val="28"/>
              </a:spcBef>
              <a:buFont typeface="Arial"/>
              <a:buChar char="•"/>
            </a:pPr>
            <a:endParaRPr sz="345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2380"/>
              </a:lnSpc>
              <a:buFont typeface="Arial"/>
              <a:buChar char="–"/>
              <a:tabLst>
                <a:tab pos="756920" algn="l"/>
              </a:tabLst>
            </a:pPr>
            <a:r>
              <a:rPr sz="2200" spc="-9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ransforma</a:t>
            </a:r>
            <a:r>
              <a:rPr sz="2200" spc="3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el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grama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fuente,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nvirt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én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olo en otro arc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ivo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fuente </a:t>
            </a:r>
            <a:r>
              <a:rPr sz="2200" spc="0" dirty="0">
                <a:latin typeface="Arial"/>
                <a:cs typeface="Arial"/>
              </a:rPr>
              <a:t>“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pred</a:t>
            </a:r>
            <a:r>
              <a:rPr sz="22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gerid</a:t>
            </a:r>
            <a:r>
              <a:rPr sz="2200" spc="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”.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Las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tran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formaciones inc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uyen:</a:t>
            </a:r>
            <a:endParaRPr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7"/>
              </a:spcBef>
              <a:buFont typeface="Arial"/>
              <a:buChar char="–"/>
            </a:pPr>
            <a:endParaRPr sz="2700" dirty="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buFont typeface="Arial"/>
              <a:buChar char="•"/>
              <a:tabLst>
                <a:tab pos="1155700" algn="l"/>
              </a:tabLst>
            </a:pP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imi</a:t>
            </a:r>
            <a:r>
              <a:rPr sz="220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ar</a:t>
            </a:r>
            <a:r>
              <a:rPr sz="22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los</a:t>
            </a:r>
            <a:r>
              <a:rPr sz="2200" dirty="0">
                <a:latin typeface="Arial"/>
                <a:cs typeface="Arial"/>
              </a:rPr>
              <a:t> c</a:t>
            </a:r>
            <a:r>
              <a:rPr sz="2200" spc="-5" dirty="0">
                <a:latin typeface="Arial"/>
                <a:cs typeface="Arial"/>
              </a:rPr>
              <a:t>om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io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6"/>
              </a:spcBef>
              <a:buFont typeface="Arial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 marL="1155065" marR="382270" lvl="2" indent="-228600" algn="just">
              <a:lnSpc>
                <a:spcPts val="2380"/>
              </a:lnSpc>
              <a:buFont typeface="Arial"/>
              <a:buChar char="•"/>
              <a:tabLst>
                <a:tab pos="1155700" algn="l"/>
              </a:tabLst>
            </a:pP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nc</a:t>
            </a:r>
            <a:r>
              <a:rPr sz="2200" spc="-5" dirty="0">
                <a:latin typeface="Arial"/>
                <a:cs typeface="Arial"/>
              </a:rPr>
              <a:t>lu</a:t>
            </a:r>
            <a:r>
              <a:rPr sz="2200" spc="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 f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do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los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rc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spc="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vos d</a:t>
            </a:r>
            <a:r>
              <a:rPr sz="2200" dirty="0">
                <a:latin typeface="Arial"/>
                <a:cs typeface="Arial"/>
              </a:rPr>
              <a:t>ec</a:t>
            </a:r>
            <a:r>
              <a:rPr sz="2200" spc="-5" dirty="0">
                <a:latin typeface="Arial"/>
                <a:cs typeface="Arial"/>
              </a:rPr>
              <a:t>la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os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 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#include</a:t>
            </a:r>
            <a:r>
              <a:rPr sz="2200" spc="3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&lt;archivo.</a:t>
            </a:r>
            <a:r>
              <a:rPr sz="2200" spc="0" dirty="0">
                <a:solidFill>
                  <a:schemeClr val="accent1"/>
                </a:solidFill>
                <a:latin typeface="Arial"/>
                <a:cs typeface="Arial"/>
              </a:rPr>
              <a:t>h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&gt;</a:t>
            </a:r>
            <a:r>
              <a:rPr sz="22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estos ar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es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ar c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ra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1155065" lvl="2" indent="-228600">
              <a:lnSpc>
                <a:spcPts val="2510"/>
              </a:lnSpc>
              <a:buFont typeface="Arial"/>
              <a:buChar char="•"/>
              <a:tabLst>
                <a:tab pos="1155700" algn="l"/>
              </a:tabLst>
            </a:pPr>
            <a:r>
              <a:rPr sz="2200" spc="-5" dirty="0">
                <a:latin typeface="Arial"/>
                <a:cs typeface="Arial"/>
              </a:rPr>
              <a:t>Su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ir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 f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las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ma</a:t>
            </a:r>
            <a:r>
              <a:rPr sz="22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200" spc="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ec</a:t>
            </a:r>
            <a:r>
              <a:rPr sz="2200" spc="-5" dirty="0">
                <a:latin typeface="Arial"/>
                <a:cs typeface="Arial"/>
              </a:rPr>
              <a:t>la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as</a:t>
            </a:r>
            <a:r>
              <a:rPr sz="2200" dirty="0">
                <a:latin typeface="Arial"/>
                <a:cs typeface="Arial"/>
              </a:rPr>
              <a:t> c</a:t>
            </a:r>
            <a:r>
              <a:rPr sz="2200" spc="-5" dirty="0">
                <a:latin typeface="Arial"/>
                <a:cs typeface="Arial"/>
              </a:rPr>
              <a:t>on</a:t>
            </a:r>
            <a:endParaRPr sz="2200" dirty="0">
              <a:latin typeface="Arial"/>
              <a:cs typeface="Arial"/>
            </a:endParaRPr>
          </a:p>
          <a:p>
            <a:pPr marL="1155065">
              <a:lnSpc>
                <a:spcPts val="2510"/>
              </a:lnSpc>
            </a:pPr>
            <a:r>
              <a:rPr sz="2200" spc="-5" dirty="0">
                <a:latin typeface="Arial"/>
                <a:cs typeface="Arial"/>
              </a:rPr>
              <a:t>#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(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j</a:t>
            </a:r>
            <a:r>
              <a:rPr sz="2200" spc="-5" dirty="0">
                <a:latin typeface="Arial"/>
                <a:cs typeface="Arial"/>
              </a:rPr>
              <a:t>.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#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CIEN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</a:t>
            </a:r>
            <a:r>
              <a:rPr sz="2200" dirty="0">
                <a:latin typeface="Arial"/>
                <a:cs typeface="Arial"/>
              </a:rPr>
              <a:t>0</a:t>
            </a:r>
            <a:r>
              <a:rPr sz="2200" spc="-5" dirty="0">
                <a:latin typeface="Arial"/>
                <a:cs typeface="Arial"/>
              </a:rPr>
              <a:t>0)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6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Es</a:t>
            </a:r>
            <a:r>
              <a:rPr sz="4000" spc="0" dirty="0"/>
              <a:t>t</a:t>
            </a:r>
            <a:r>
              <a:rPr sz="4000" spc="-5" dirty="0"/>
              <a:t>ru</a:t>
            </a:r>
            <a:r>
              <a:rPr sz="4000" spc="0" dirty="0"/>
              <a:t>c</a:t>
            </a:r>
            <a:r>
              <a:rPr sz="4000" spc="-5" dirty="0"/>
              <a:t>tu</a:t>
            </a:r>
            <a:r>
              <a:rPr sz="4000" dirty="0"/>
              <a:t>r</a:t>
            </a:r>
            <a:r>
              <a:rPr sz="4000" spc="-5" dirty="0"/>
              <a:t>a</a:t>
            </a:r>
            <a:r>
              <a:rPr sz="4000" spc="20" dirty="0"/>
              <a:t> </a:t>
            </a:r>
            <a:r>
              <a:rPr sz="4000" spc="-5" dirty="0"/>
              <a:t>de</a:t>
            </a:r>
            <a:r>
              <a:rPr sz="4000" spc="15" dirty="0"/>
              <a:t> </a:t>
            </a:r>
            <a:r>
              <a:rPr sz="4000" spc="-5" dirty="0"/>
              <a:t>con</a:t>
            </a:r>
            <a:r>
              <a:rPr sz="4000" dirty="0"/>
              <a:t>t</a:t>
            </a:r>
            <a:r>
              <a:rPr sz="4000" spc="-5" dirty="0"/>
              <a:t>rol</a:t>
            </a:r>
            <a:r>
              <a:rPr sz="4000" spc="-1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sw</a:t>
            </a:r>
            <a:r>
              <a:rPr sz="4000" dirty="0">
                <a:solidFill>
                  <a:schemeClr val="accent1"/>
                </a:solidFill>
              </a:rPr>
              <a:t>i</a:t>
            </a:r>
            <a:r>
              <a:rPr sz="4000" spc="-5" dirty="0">
                <a:solidFill>
                  <a:schemeClr val="accent1"/>
                </a:solidFill>
              </a:rPr>
              <a:t>t</a:t>
            </a:r>
            <a:r>
              <a:rPr sz="4000" spc="0" dirty="0">
                <a:solidFill>
                  <a:schemeClr val="accent1"/>
                </a:solidFill>
              </a:rPr>
              <a:t>c</a:t>
            </a:r>
            <a:r>
              <a:rPr sz="4000" spc="-5" dirty="0">
                <a:solidFill>
                  <a:schemeClr val="accent1"/>
                </a:solidFill>
              </a:rPr>
              <a:t>h</a:t>
            </a:r>
            <a:r>
              <a:rPr sz="4000" spc="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(Ejemplo)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10385"/>
            <a:ext cx="2730500" cy="546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// Calculad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basica</a:t>
            </a:r>
            <a:endParaRPr sz="1200">
              <a:latin typeface="Arial"/>
              <a:cs typeface="Arial"/>
            </a:endParaRPr>
          </a:p>
          <a:p>
            <a:pPr marL="12700" marR="1474470">
              <a:lnSpc>
                <a:spcPct val="120000"/>
              </a:lnSpc>
            </a:pPr>
            <a:r>
              <a:rPr sz="1200" dirty="0">
                <a:latin typeface="Arial"/>
                <a:cs typeface="Arial"/>
              </a:rPr>
              <a:t>#include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&lt;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io.</a:t>
            </a:r>
            <a:r>
              <a:rPr sz="1200" spc="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&gt;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oid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ain</a:t>
            </a:r>
            <a:r>
              <a:rPr sz="1200" spc="-5" dirty="0">
                <a:latin typeface="Arial"/>
                <a:cs typeface="Arial"/>
              </a:rPr>
              <a:t>(){</a:t>
            </a:r>
            <a:endParaRPr sz="1200">
              <a:latin typeface="Arial"/>
              <a:cs typeface="Arial"/>
            </a:endParaRPr>
          </a:p>
          <a:p>
            <a:pPr marL="12700" marR="2158365">
              <a:lnSpc>
                <a:spcPct val="120000"/>
              </a:lnSpc>
            </a:pPr>
            <a:r>
              <a:rPr sz="1200" dirty="0">
                <a:latin typeface="Arial"/>
                <a:cs typeface="Arial"/>
              </a:rPr>
              <a:t>int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a, b; char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op;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pr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("Escr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ba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presión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(ej.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 + 6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");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scan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"%d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%c %d</a:t>
            </a:r>
            <a:r>
              <a:rPr sz="1200" spc="5" dirty="0">
                <a:latin typeface="Arial"/>
                <a:cs typeface="Arial"/>
              </a:rPr>
              <a:t>"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&amp;a,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&amp;</a:t>
            </a:r>
            <a:r>
              <a:rPr sz="1200" dirty="0">
                <a:latin typeface="Arial"/>
                <a:cs typeface="Arial"/>
              </a:rPr>
              <a:t>op,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&amp;b</a:t>
            </a:r>
            <a:r>
              <a:rPr sz="1200" spc="-5" dirty="0">
                <a:latin typeface="Arial"/>
                <a:cs typeface="Arial"/>
              </a:rPr>
              <a:t>)</a:t>
            </a:r>
            <a:r>
              <a:rPr sz="1200" dirty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97790" marR="1923414" indent="-85725">
              <a:lnSpc>
                <a:spcPct val="120000"/>
              </a:lnSpc>
            </a:pPr>
            <a:r>
              <a:rPr sz="1200" dirty="0">
                <a:latin typeface="Arial"/>
                <a:cs typeface="Arial"/>
              </a:rPr>
              <a:t>s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itch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op</a:t>
            </a:r>
            <a:r>
              <a:rPr sz="1200" spc="-5" dirty="0">
                <a:latin typeface="Arial"/>
                <a:cs typeface="Arial"/>
              </a:rPr>
              <a:t>){ </a:t>
            </a:r>
            <a:r>
              <a:rPr sz="1200" dirty="0">
                <a:latin typeface="Arial"/>
                <a:cs typeface="Arial"/>
              </a:rPr>
              <a:t>case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'</a:t>
            </a:r>
            <a:r>
              <a:rPr sz="1200" spc="-10" dirty="0">
                <a:latin typeface="Arial"/>
                <a:cs typeface="Arial"/>
              </a:rPr>
              <a:t>+</a:t>
            </a:r>
            <a:r>
              <a:rPr sz="1200" dirty="0">
                <a:latin typeface="Arial"/>
                <a:cs typeface="Arial"/>
              </a:rPr>
              <a:t>':</a:t>
            </a:r>
            <a:endParaRPr sz="1200">
              <a:latin typeface="Arial"/>
              <a:cs typeface="Arial"/>
            </a:endParaRPr>
          </a:p>
          <a:p>
            <a:pPr marL="312420" marR="916305">
              <a:lnSpc>
                <a:spcPct val="120000"/>
              </a:lnSpc>
            </a:pPr>
            <a:r>
              <a:rPr sz="1200" dirty="0">
                <a:latin typeface="Arial"/>
                <a:cs typeface="Arial"/>
              </a:rPr>
              <a:t>pr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</a:t>
            </a:r>
            <a:r>
              <a:rPr sz="1200" spc="1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("%d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\n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\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",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+</a:t>
            </a:r>
            <a:r>
              <a:rPr sz="1200" spc="5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); </a:t>
            </a:r>
            <a:r>
              <a:rPr sz="1200" dirty="0">
                <a:latin typeface="Arial"/>
                <a:cs typeface="Arial"/>
              </a:rPr>
              <a:t>break;</a:t>
            </a:r>
            <a:endParaRPr sz="1200">
              <a:latin typeface="Arial"/>
              <a:cs typeface="Arial"/>
            </a:endParaRPr>
          </a:p>
          <a:p>
            <a:pPr marR="2011680" algn="ctr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case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'-':</a:t>
            </a:r>
            <a:endParaRPr sz="1200">
              <a:latin typeface="Arial"/>
              <a:cs typeface="Arial"/>
            </a:endParaRPr>
          </a:p>
          <a:p>
            <a:pPr marL="312420" marR="953769">
              <a:lnSpc>
                <a:spcPct val="120000"/>
              </a:lnSpc>
            </a:pPr>
            <a:r>
              <a:rPr sz="1200" dirty="0">
                <a:latin typeface="Arial"/>
                <a:cs typeface="Arial"/>
              </a:rPr>
              <a:t>pr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</a:t>
            </a:r>
            <a:r>
              <a:rPr sz="1200" spc="1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("%d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\n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\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",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b); break;</a:t>
            </a:r>
            <a:endParaRPr sz="1200">
              <a:latin typeface="Arial"/>
              <a:cs typeface="Arial"/>
            </a:endParaRPr>
          </a:p>
          <a:p>
            <a:pPr marR="2002789" algn="ctr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case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'*':</a:t>
            </a:r>
            <a:endParaRPr sz="1200">
              <a:latin typeface="Arial"/>
              <a:cs typeface="Arial"/>
            </a:endParaRPr>
          </a:p>
          <a:p>
            <a:pPr marL="312420" marR="944244">
              <a:lnSpc>
                <a:spcPct val="120000"/>
              </a:lnSpc>
            </a:pPr>
            <a:r>
              <a:rPr sz="1200" dirty="0">
                <a:latin typeface="Arial"/>
                <a:cs typeface="Arial"/>
              </a:rPr>
              <a:t>pr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</a:t>
            </a:r>
            <a:r>
              <a:rPr sz="1200" spc="1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("%d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\n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\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",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*</a:t>
            </a:r>
            <a:r>
              <a:rPr sz="1200" spc="5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); break;</a:t>
            </a:r>
            <a:endParaRPr sz="1200">
              <a:latin typeface="Arial"/>
              <a:cs typeface="Arial"/>
            </a:endParaRPr>
          </a:p>
          <a:p>
            <a:pPr marR="2019300" algn="ctr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case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'/':</a:t>
            </a:r>
            <a:endParaRPr sz="1200">
              <a:latin typeface="Arial"/>
              <a:cs typeface="Arial"/>
            </a:endParaRPr>
          </a:p>
          <a:p>
            <a:pPr marL="31242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pr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</a:t>
            </a:r>
            <a:r>
              <a:rPr sz="1200" spc="15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"%d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\n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\a",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a/</a:t>
            </a:r>
            <a:r>
              <a:rPr sz="1200" spc="5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)</a:t>
            </a:r>
            <a:r>
              <a:rPr sz="1200" dirty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55244" marR="1985010" indent="257175">
              <a:lnSpc>
                <a:spcPct val="120000"/>
              </a:lnSpc>
            </a:pPr>
            <a:r>
              <a:rPr sz="1200" dirty="0">
                <a:latin typeface="Arial"/>
                <a:cs typeface="Arial"/>
              </a:rPr>
              <a:t>break; de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lt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98145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pr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ntf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("</a:t>
            </a:r>
            <a:r>
              <a:rPr sz="1200" spc="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peraci</a:t>
            </a:r>
            <a:r>
              <a:rPr sz="1200" spc="-10" dirty="0">
                <a:latin typeface="Arial"/>
                <a:cs typeface="Arial"/>
              </a:rPr>
              <a:t>ó</a:t>
            </a:r>
            <a:r>
              <a:rPr sz="1200" dirty="0">
                <a:latin typeface="Arial"/>
                <a:cs typeface="Arial"/>
              </a:rPr>
              <a:t>n 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óne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\n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\a");</a:t>
            </a:r>
            <a:endParaRPr sz="12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60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Est</a:t>
            </a:r>
            <a:r>
              <a:rPr sz="4000" dirty="0"/>
              <a:t>r</a:t>
            </a:r>
            <a:r>
              <a:rPr sz="4000" spc="-5" dirty="0"/>
              <a:t>uctura</a:t>
            </a:r>
            <a:r>
              <a:rPr sz="4000" spc="15" dirty="0"/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/>
              <a:t>control</a:t>
            </a:r>
            <a:r>
              <a:rPr sz="4000" spc="35" dirty="0"/>
              <a:t> </a:t>
            </a:r>
            <a:r>
              <a:rPr sz="4000" spc="-5" dirty="0">
                <a:solidFill>
                  <a:schemeClr val="accent1"/>
                </a:solidFill>
              </a:rPr>
              <a:t>while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3395345" cy="432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(expresión)</a:t>
            </a:r>
            <a:endParaRPr sz="2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ucci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500">
              <a:latin typeface="Times New Roman"/>
              <a:cs typeface="Times New Roman"/>
            </a:endParaRPr>
          </a:p>
          <a:p>
            <a:pPr marR="2531110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o bien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000">
              <a:latin typeface="Times New Roman"/>
              <a:cs typeface="Times New Roman"/>
            </a:endParaRPr>
          </a:p>
          <a:p>
            <a:pPr marL="926465" marR="534035" indent="-571500">
              <a:lnSpc>
                <a:spcPct val="120000"/>
              </a:lnSpc>
            </a:pP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(expresión)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strucci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;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ucci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n2;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61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Est</a:t>
            </a:r>
            <a:r>
              <a:rPr sz="4000" dirty="0"/>
              <a:t>r</a:t>
            </a:r>
            <a:r>
              <a:rPr sz="4000" spc="-5" dirty="0"/>
              <a:t>uctura</a:t>
            </a:r>
            <a:r>
              <a:rPr sz="4000" spc="15" dirty="0"/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/>
              <a:t>control</a:t>
            </a:r>
            <a:r>
              <a:rPr sz="4000" spc="35" dirty="0"/>
              <a:t> </a:t>
            </a:r>
            <a:r>
              <a:rPr sz="4000" spc="-5" dirty="0">
                <a:solidFill>
                  <a:schemeClr val="accent1"/>
                </a:solidFill>
              </a:rPr>
              <a:t>while</a:t>
            </a:r>
          </a:p>
        </p:txBody>
      </p:sp>
      <p:sp>
        <p:nvSpPr>
          <p:cNvPr id="3" name="object 3"/>
          <p:cNvSpPr/>
          <p:nvPr/>
        </p:nvSpPr>
        <p:spPr>
          <a:xfrm>
            <a:off x="1572767" y="2106167"/>
            <a:ext cx="6862572" cy="159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6380" y="2023872"/>
            <a:ext cx="6333744" cy="1834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0011" y="2133600"/>
            <a:ext cx="6768084" cy="1504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0011" y="2133600"/>
            <a:ext cx="6768465" cy="1504315"/>
          </a:xfrm>
          <a:custGeom>
            <a:avLst/>
            <a:gdLst/>
            <a:ahLst/>
            <a:cxnLst/>
            <a:rect l="l" t="t" r="r" b="b"/>
            <a:pathLst>
              <a:path w="6768465" h="1504314">
                <a:moveTo>
                  <a:pt x="0" y="1504188"/>
                </a:moveTo>
                <a:lnTo>
                  <a:pt x="6768084" y="1504188"/>
                </a:lnTo>
                <a:lnTo>
                  <a:pt x="6768084" y="0"/>
                </a:lnTo>
                <a:lnTo>
                  <a:pt x="0" y="0"/>
                </a:lnTo>
                <a:lnTo>
                  <a:pt x="0" y="1504188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7188" y="3392423"/>
            <a:ext cx="5422392" cy="9418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98751" y="2119503"/>
            <a:ext cx="3531235" cy="190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Lucida Console"/>
                <a:cs typeface="Lucida Console"/>
              </a:rPr>
              <a:t>in</a:t>
            </a:r>
            <a:r>
              <a:rPr sz="2000" dirty="0">
                <a:latin typeface="Lucida Console"/>
                <a:cs typeface="Lucida Console"/>
              </a:rPr>
              <a:t>t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i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=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0;</a:t>
            </a:r>
            <a:endParaRPr sz="2000">
              <a:latin typeface="Lucida Console"/>
              <a:cs typeface="Lucida Console"/>
            </a:endParaRPr>
          </a:p>
          <a:p>
            <a:pPr marL="622300" marR="5080" indent="-609600">
              <a:lnSpc>
                <a:spcPct val="100000"/>
              </a:lnSpc>
            </a:pPr>
            <a:r>
              <a:rPr sz="2000" spc="-10" dirty="0">
                <a:latin typeface="Lucida Console"/>
                <a:cs typeface="Lucida Console"/>
              </a:rPr>
              <a:t>whil</a:t>
            </a:r>
            <a:r>
              <a:rPr sz="2000" dirty="0">
                <a:latin typeface="Lucida Console"/>
                <a:cs typeface="Lucida Console"/>
              </a:rPr>
              <a:t>e</a:t>
            </a:r>
            <a:r>
              <a:rPr sz="2000" spc="-20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(</a:t>
            </a:r>
            <a:r>
              <a:rPr sz="2000" dirty="0">
                <a:latin typeface="Lucida Console"/>
                <a:cs typeface="Lucida Console"/>
              </a:rPr>
              <a:t>i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&lt;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10</a:t>
            </a:r>
            <a:r>
              <a:rPr sz="2000" dirty="0">
                <a:latin typeface="Lucida Console"/>
                <a:cs typeface="Lucida Console"/>
              </a:rPr>
              <a:t>)</a:t>
            </a:r>
            <a:r>
              <a:rPr sz="2000" spc="-20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{ </a:t>
            </a:r>
            <a:r>
              <a:rPr sz="2000" spc="-10" dirty="0">
                <a:latin typeface="Lucida Console"/>
                <a:cs typeface="Lucida Console"/>
              </a:rPr>
              <a:t>printf(“E</a:t>
            </a:r>
            <a:r>
              <a:rPr sz="2000" dirty="0">
                <a:latin typeface="Lucida Console"/>
                <a:cs typeface="Lucida Console"/>
              </a:rPr>
              <a:t>l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valo</a:t>
            </a:r>
            <a:r>
              <a:rPr sz="2000" dirty="0">
                <a:latin typeface="Lucida Console"/>
                <a:cs typeface="Lucida Console"/>
              </a:rPr>
              <a:t>r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de i++;</a:t>
            </a:r>
            <a:endParaRPr sz="2000">
              <a:latin typeface="Lucida Console"/>
              <a:cs typeface="Lucida Console"/>
            </a:endParaRPr>
          </a:p>
          <a:p>
            <a:pPr marL="12700">
              <a:lnSpc>
                <a:spcPts val="1939"/>
              </a:lnSpc>
            </a:pPr>
            <a:r>
              <a:rPr sz="2000" dirty="0">
                <a:latin typeface="Lucida Console"/>
                <a:cs typeface="Lucida Console"/>
              </a:rPr>
              <a:t>}</a:t>
            </a:r>
            <a:endParaRPr sz="2000">
              <a:latin typeface="Lucida Console"/>
              <a:cs typeface="Lucida Console"/>
            </a:endParaRPr>
          </a:p>
          <a:p>
            <a:pPr marL="1236980">
              <a:lnSpc>
                <a:spcPts val="3400"/>
              </a:lnSpc>
              <a:tabLst>
                <a:tab pos="1725930" algn="l"/>
                <a:tab pos="2214880" algn="l"/>
                <a:tab pos="2702560" algn="l"/>
                <a:tab pos="3191510" algn="l"/>
              </a:tabLst>
            </a:pPr>
            <a:r>
              <a:rPr sz="3200" b="1" spc="55" dirty="0">
                <a:latin typeface="Trebuchet MS"/>
                <a:cs typeface="Trebuchet MS"/>
              </a:rPr>
              <a:t>0	1	2	3	4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6986" y="2729103"/>
            <a:ext cx="2312035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Lucida Console"/>
                <a:cs typeface="Lucida Console"/>
              </a:rPr>
              <a:t>i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e</a:t>
            </a:r>
            <a:r>
              <a:rPr sz="2000" dirty="0">
                <a:latin typeface="Lucida Console"/>
                <a:cs typeface="Lucida Console"/>
              </a:rPr>
              <a:t>s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%d\n”</a:t>
            </a:r>
            <a:r>
              <a:rPr sz="2000" dirty="0">
                <a:latin typeface="Lucida Console"/>
                <a:cs typeface="Lucida Console"/>
              </a:rPr>
              <a:t>,</a:t>
            </a:r>
            <a:r>
              <a:rPr sz="2000" spc="-20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i);</a:t>
            </a:r>
            <a:endParaRPr sz="2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  <a:spcBef>
                <a:spcPts val="1600"/>
              </a:spcBef>
              <a:tabLst>
                <a:tab pos="509905" algn="l"/>
                <a:tab pos="998855" algn="l"/>
                <a:tab pos="1487805" algn="l"/>
                <a:tab pos="1975485" algn="l"/>
              </a:tabLst>
            </a:pPr>
            <a:r>
              <a:rPr sz="3200" b="1" spc="55" dirty="0">
                <a:latin typeface="Trebuchet MS"/>
                <a:cs typeface="Trebuchet MS"/>
              </a:rPr>
              <a:t>5	6	7	8	9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62</a:t>
            </a:fld>
            <a:endParaRPr lang="es-MX"/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Est</a:t>
            </a:r>
            <a:r>
              <a:rPr sz="4000" dirty="0"/>
              <a:t>r</a:t>
            </a:r>
            <a:r>
              <a:rPr sz="4000" spc="-5" dirty="0"/>
              <a:t>uctura</a:t>
            </a:r>
            <a:r>
              <a:rPr sz="4000" spc="15" dirty="0"/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/>
              <a:t>control</a:t>
            </a:r>
            <a:r>
              <a:rPr sz="4000" spc="35" dirty="0"/>
              <a:t> </a:t>
            </a:r>
            <a:r>
              <a:rPr sz="4000" spc="-5" dirty="0">
                <a:solidFill>
                  <a:schemeClr val="accent1"/>
                </a:solidFill>
              </a:rPr>
              <a:t>while</a:t>
            </a:r>
            <a:r>
              <a:rPr sz="400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(Ejemplo)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9370"/>
            <a:ext cx="6978015" cy="524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0" dirty="0">
                <a:latin typeface="Arial"/>
                <a:cs typeface="Arial"/>
              </a:rPr>
              <a:t>/</a:t>
            </a:r>
            <a:r>
              <a:rPr sz="1700" dirty="0">
                <a:latin typeface="Arial"/>
                <a:cs typeface="Arial"/>
              </a:rPr>
              <a:t>/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Conversión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dó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ares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pesos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700" dirty="0">
                <a:latin typeface="Arial"/>
                <a:cs typeface="Arial"/>
              </a:rPr>
              <a:t>#inc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ude &lt;s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d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-10" dirty="0">
                <a:latin typeface="Arial"/>
                <a:cs typeface="Arial"/>
              </a:rPr>
              <a:t>.</a:t>
            </a:r>
            <a:r>
              <a:rPr sz="1700" dirty="0">
                <a:latin typeface="Arial"/>
                <a:cs typeface="Arial"/>
              </a:rPr>
              <a:t>h&gt;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700" dirty="0">
                <a:latin typeface="Arial"/>
                <a:cs typeface="Arial"/>
              </a:rPr>
              <a:t>#define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ipo</a:t>
            </a:r>
            <a:r>
              <a:rPr sz="1700" spc="5" dirty="0">
                <a:latin typeface="Arial"/>
                <a:cs typeface="Arial"/>
              </a:rPr>
              <a:t>C</a:t>
            </a:r>
            <a:r>
              <a:rPr sz="1700" dirty="0">
                <a:latin typeface="Arial"/>
                <a:cs typeface="Arial"/>
              </a:rPr>
              <a:t>ambio</a:t>
            </a:r>
            <a:r>
              <a:rPr sz="1700" spc="5" dirty="0">
                <a:latin typeface="Arial"/>
                <a:cs typeface="Arial"/>
              </a:rPr>
              <a:t>C</a:t>
            </a:r>
            <a:r>
              <a:rPr sz="1700" dirty="0">
                <a:latin typeface="Arial"/>
                <a:cs typeface="Arial"/>
              </a:rPr>
              <a:t>omp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12.55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700" dirty="0">
                <a:latin typeface="Arial"/>
                <a:cs typeface="Arial"/>
              </a:rPr>
              <a:t>#define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ipo</a:t>
            </a:r>
            <a:r>
              <a:rPr sz="1700" spc="5" dirty="0">
                <a:latin typeface="Arial"/>
                <a:cs typeface="Arial"/>
              </a:rPr>
              <a:t>C</a:t>
            </a:r>
            <a:r>
              <a:rPr sz="1700" dirty="0">
                <a:latin typeface="Arial"/>
                <a:cs typeface="Arial"/>
              </a:rPr>
              <a:t>ambio</a:t>
            </a:r>
            <a:r>
              <a:rPr sz="1700" spc="-90" dirty="0">
                <a:latin typeface="Arial"/>
                <a:cs typeface="Arial"/>
              </a:rPr>
              <a:t>V</a:t>
            </a:r>
            <a:r>
              <a:rPr sz="1700" dirty="0">
                <a:latin typeface="Arial"/>
                <a:cs typeface="Arial"/>
              </a:rPr>
              <a:t>enta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12.75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5650230">
              <a:lnSpc>
                <a:spcPct val="120000"/>
              </a:lnSpc>
            </a:pPr>
            <a:r>
              <a:rPr sz="1700" dirty="0">
                <a:latin typeface="Arial"/>
                <a:cs typeface="Arial"/>
              </a:rPr>
              <a:t>vo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d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main</a:t>
            </a:r>
            <a:r>
              <a:rPr sz="1700" spc="-5" dirty="0">
                <a:latin typeface="Arial"/>
                <a:cs typeface="Arial"/>
              </a:rPr>
              <a:t>(){ </a:t>
            </a:r>
            <a:r>
              <a:rPr sz="1700" dirty="0">
                <a:latin typeface="Arial"/>
                <a:cs typeface="Arial"/>
              </a:rPr>
              <a:t>int do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are</a:t>
            </a:r>
            <a:r>
              <a:rPr sz="1700" spc="-5" dirty="0">
                <a:latin typeface="Arial"/>
                <a:cs typeface="Arial"/>
              </a:rPr>
              <a:t>s</a:t>
            </a:r>
            <a:r>
              <a:rPr sz="1700" dirty="0">
                <a:latin typeface="Arial"/>
                <a:cs typeface="Arial"/>
              </a:rPr>
              <a:t>=1;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loat pesos</a:t>
            </a:r>
            <a:r>
              <a:rPr sz="1700" spc="5" dirty="0">
                <a:latin typeface="Arial"/>
                <a:cs typeface="Arial"/>
              </a:rPr>
              <a:t>C</a:t>
            </a:r>
            <a:r>
              <a:rPr sz="1700" dirty="0">
                <a:latin typeface="Arial"/>
                <a:cs typeface="Arial"/>
              </a:rPr>
              <a:t>omp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spc="5" dirty="0">
                <a:latin typeface="Arial"/>
                <a:cs typeface="Arial"/>
              </a:rPr>
              <a:t>a</a:t>
            </a:r>
            <a:r>
              <a:rPr sz="1700" dirty="0">
                <a:latin typeface="Arial"/>
                <a:cs typeface="Arial"/>
              </a:rPr>
              <a:t>, pesos</a:t>
            </a:r>
            <a:r>
              <a:rPr sz="1700" spc="-95" dirty="0">
                <a:latin typeface="Arial"/>
                <a:cs typeface="Arial"/>
              </a:rPr>
              <a:t>V</a:t>
            </a:r>
            <a:r>
              <a:rPr sz="1700" dirty="0">
                <a:latin typeface="Arial"/>
                <a:cs typeface="Arial"/>
              </a:rPr>
              <a:t>ent</a:t>
            </a:r>
            <a:r>
              <a:rPr sz="1700" spc="-5" dirty="0">
                <a:latin typeface="Arial"/>
                <a:cs typeface="Arial"/>
              </a:rPr>
              <a:t>a</a:t>
            </a:r>
            <a:r>
              <a:rPr sz="1700" dirty="0">
                <a:latin typeface="Arial"/>
                <a:cs typeface="Arial"/>
              </a:rPr>
              <a:t>;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132715" marR="3088005">
              <a:lnSpc>
                <a:spcPct val="120000"/>
              </a:lnSpc>
              <a:tabLst>
                <a:tab pos="1748789" algn="l"/>
                <a:tab pos="2877185" algn="l"/>
              </a:tabLst>
            </a:pPr>
            <a:r>
              <a:rPr sz="1700" dirty="0">
                <a:latin typeface="Arial"/>
                <a:cs typeface="Arial"/>
              </a:rPr>
              <a:t>print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spc="-5" dirty="0">
                <a:latin typeface="Arial"/>
                <a:cs typeface="Arial"/>
              </a:rPr>
              <a:t>("</a:t>
            </a:r>
            <a:r>
              <a:rPr sz="1700" dirty="0">
                <a:latin typeface="Arial"/>
                <a:cs typeface="Arial"/>
              </a:rPr>
              <a:t>Do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ares	Comp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a	</a:t>
            </a:r>
            <a:r>
              <a:rPr sz="1700" spc="-95" dirty="0">
                <a:latin typeface="Arial"/>
                <a:cs typeface="Arial"/>
              </a:rPr>
              <a:t>V</a:t>
            </a:r>
            <a:r>
              <a:rPr sz="1700" dirty="0">
                <a:latin typeface="Arial"/>
                <a:cs typeface="Arial"/>
              </a:rPr>
              <a:t>enta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\</a:t>
            </a:r>
            <a:r>
              <a:rPr sz="1700" dirty="0">
                <a:latin typeface="Arial"/>
                <a:cs typeface="Arial"/>
              </a:rPr>
              <a:t>n"</a:t>
            </a:r>
            <a:r>
              <a:rPr sz="1700" spc="-10" dirty="0">
                <a:latin typeface="Arial"/>
                <a:cs typeface="Arial"/>
              </a:rPr>
              <a:t>)</a:t>
            </a:r>
            <a:r>
              <a:rPr sz="1700" dirty="0">
                <a:latin typeface="Arial"/>
                <a:cs typeface="Arial"/>
              </a:rPr>
              <a:t>;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h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le</a:t>
            </a:r>
            <a:r>
              <a:rPr sz="1700" spc="-5" dirty="0">
                <a:latin typeface="Arial"/>
                <a:cs typeface="Arial"/>
              </a:rPr>
              <a:t>(</a:t>
            </a:r>
            <a:r>
              <a:rPr sz="1700" dirty="0">
                <a:latin typeface="Arial"/>
                <a:cs typeface="Arial"/>
              </a:rPr>
              <a:t>do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ares&lt;=10){</a:t>
            </a:r>
            <a:endParaRPr sz="1700">
              <a:latin typeface="Arial"/>
              <a:cs typeface="Arial"/>
            </a:endParaRPr>
          </a:p>
          <a:p>
            <a:pPr marL="373380" marR="2402205">
              <a:lnSpc>
                <a:spcPct val="120000"/>
              </a:lnSpc>
            </a:pPr>
            <a:r>
              <a:rPr sz="1700" dirty="0">
                <a:latin typeface="Arial"/>
                <a:cs typeface="Arial"/>
              </a:rPr>
              <a:t>pesos</a:t>
            </a:r>
            <a:r>
              <a:rPr sz="1700" spc="5" dirty="0">
                <a:latin typeface="Arial"/>
                <a:cs typeface="Arial"/>
              </a:rPr>
              <a:t>C</a:t>
            </a:r>
            <a:r>
              <a:rPr sz="1700" dirty="0">
                <a:latin typeface="Arial"/>
                <a:cs typeface="Arial"/>
              </a:rPr>
              <a:t>omp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spc="5" dirty="0">
                <a:latin typeface="Arial"/>
                <a:cs typeface="Arial"/>
              </a:rPr>
              <a:t>a</a:t>
            </a:r>
            <a:r>
              <a:rPr sz="1700" dirty="0">
                <a:latin typeface="Arial"/>
                <a:cs typeface="Arial"/>
              </a:rPr>
              <a:t>=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ipo</a:t>
            </a:r>
            <a:r>
              <a:rPr sz="1700" spc="5" dirty="0">
                <a:latin typeface="Arial"/>
                <a:cs typeface="Arial"/>
              </a:rPr>
              <a:t>C</a:t>
            </a:r>
            <a:r>
              <a:rPr sz="1700" dirty="0">
                <a:latin typeface="Arial"/>
                <a:cs typeface="Arial"/>
              </a:rPr>
              <a:t>ambio</a:t>
            </a:r>
            <a:r>
              <a:rPr sz="1700" spc="5" dirty="0">
                <a:latin typeface="Arial"/>
                <a:cs typeface="Arial"/>
              </a:rPr>
              <a:t>C</a:t>
            </a:r>
            <a:r>
              <a:rPr sz="1700" dirty="0">
                <a:latin typeface="Arial"/>
                <a:cs typeface="Arial"/>
              </a:rPr>
              <a:t>omp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spc="5" dirty="0">
                <a:latin typeface="Arial"/>
                <a:cs typeface="Arial"/>
              </a:rPr>
              <a:t>a</a:t>
            </a:r>
            <a:r>
              <a:rPr sz="1700" spc="-5" dirty="0">
                <a:latin typeface="Arial"/>
                <a:cs typeface="Arial"/>
              </a:rPr>
              <a:t>*</a:t>
            </a:r>
            <a:r>
              <a:rPr sz="1700" dirty="0">
                <a:latin typeface="Arial"/>
                <a:cs typeface="Arial"/>
              </a:rPr>
              <a:t>do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are</a:t>
            </a:r>
            <a:r>
              <a:rPr sz="1700" spc="-5" dirty="0">
                <a:latin typeface="Arial"/>
                <a:cs typeface="Arial"/>
              </a:rPr>
              <a:t>s</a:t>
            </a:r>
            <a:r>
              <a:rPr sz="1700" dirty="0">
                <a:latin typeface="Arial"/>
                <a:cs typeface="Arial"/>
              </a:rPr>
              <a:t>; pesos</a:t>
            </a:r>
            <a:r>
              <a:rPr sz="1700" spc="-95" dirty="0">
                <a:latin typeface="Arial"/>
                <a:cs typeface="Arial"/>
              </a:rPr>
              <a:t>V</a:t>
            </a:r>
            <a:r>
              <a:rPr sz="1700" dirty="0">
                <a:latin typeface="Arial"/>
                <a:cs typeface="Arial"/>
              </a:rPr>
              <a:t>ent</a:t>
            </a:r>
            <a:r>
              <a:rPr sz="1700" spc="-5" dirty="0">
                <a:latin typeface="Arial"/>
                <a:cs typeface="Arial"/>
              </a:rPr>
              <a:t>a</a:t>
            </a:r>
            <a:r>
              <a:rPr sz="1700" dirty="0">
                <a:latin typeface="Arial"/>
                <a:cs typeface="Arial"/>
              </a:rPr>
              <a:t>=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ipo</a:t>
            </a:r>
            <a:r>
              <a:rPr sz="1700" spc="5" dirty="0">
                <a:latin typeface="Arial"/>
                <a:cs typeface="Arial"/>
              </a:rPr>
              <a:t>C</a:t>
            </a:r>
            <a:r>
              <a:rPr sz="1700" dirty="0">
                <a:latin typeface="Arial"/>
                <a:cs typeface="Arial"/>
              </a:rPr>
              <a:t>ambio</a:t>
            </a:r>
            <a:r>
              <a:rPr sz="1700" spc="-90" dirty="0">
                <a:latin typeface="Arial"/>
                <a:cs typeface="Arial"/>
              </a:rPr>
              <a:t>V</a:t>
            </a:r>
            <a:r>
              <a:rPr sz="1700" dirty="0">
                <a:latin typeface="Arial"/>
                <a:cs typeface="Arial"/>
              </a:rPr>
              <a:t>enta</a:t>
            </a:r>
            <a:r>
              <a:rPr sz="1700" spc="-5" dirty="0">
                <a:latin typeface="Arial"/>
                <a:cs typeface="Arial"/>
              </a:rPr>
              <a:t>*</a:t>
            </a:r>
            <a:r>
              <a:rPr sz="1700" dirty="0">
                <a:latin typeface="Arial"/>
                <a:cs typeface="Arial"/>
              </a:rPr>
              <a:t>do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are</a:t>
            </a:r>
            <a:r>
              <a:rPr sz="1700" spc="-5" dirty="0">
                <a:latin typeface="Arial"/>
                <a:cs typeface="Arial"/>
              </a:rPr>
              <a:t>s</a:t>
            </a:r>
            <a:r>
              <a:rPr sz="1700" dirty="0">
                <a:latin typeface="Arial"/>
                <a:cs typeface="Arial"/>
              </a:rPr>
              <a:t>;</a:t>
            </a:r>
            <a:endParaRPr sz="1700">
              <a:latin typeface="Arial"/>
              <a:cs typeface="Arial"/>
            </a:endParaRPr>
          </a:p>
          <a:p>
            <a:pPr marL="373380" marR="5080">
              <a:lnSpc>
                <a:spcPts val="2450"/>
              </a:lnSpc>
              <a:spcBef>
                <a:spcPts val="145"/>
              </a:spcBef>
            </a:pPr>
            <a:r>
              <a:rPr sz="1700" dirty="0">
                <a:latin typeface="Arial"/>
                <a:cs typeface="Arial"/>
              </a:rPr>
              <a:t>print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(</a:t>
            </a:r>
            <a:r>
              <a:rPr sz="1700" spc="-10" dirty="0">
                <a:latin typeface="Arial"/>
                <a:cs typeface="Arial"/>
              </a:rPr>
              <a:t>"</a:t>
            </a:r>
            <a:r>
              <a:rPr sz="1700" dirty="0">
                <a:latin typeface="Arial"/>
                <a:cs typeface="Arial"/>
              </a:rPr>
              <a:t>%4d 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%10</a:t>
            </a:r>
            <a:r>
              <a:rPr sz="1700" spc="-10" dirty="0">
                <a:latin typeface="Arial"/>
                <a:cs typeface="Arial"/>
              </a:rPr>
              <a:t>.</a:t>
            </a:r>
            <a:r>
              <a:rPr sz="1700" dirty="0">
                <a:latin typeface="Arial"/>
                <a:cs typeface="Arial"/>
              </a:rPr>
              <a:t>2f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%10</a:t>
            </a:r>
            <a:r>
              <a:rPr sz="1700" spc="-10" dirty="0">
                <a:latin typeface="Arial"/>
                <a:cs typeface="Arial"/>
              </a:rPr>
              <a:t>.</a:t>
            </a:r>
            <a:r>
              <a:rPr sz="1700" dirty="0">
                <a:latin typeface="Arial"/>
                <a:cs typeface="Arial"/>
              </a:rPr>
              <a:t>2f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\</a:t>
            </a:r>
            <a:r>
              <a:rPr sz="1700" dirty="0">
                <a:latin typeface="Arial"/>
                <a:cs typeface="Arial"/>
              </a:rPr>
              <a:t>n",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do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are</a:t>
            </a:r>
            <a:r>
              <a:rPr sz="1700" spc="-5" dirty="0">
                <a:latin typeface="Arial"/>
                <a:cs typeface="Arial"/>
              </a:rPr>
              <a:t>s</a:t>
            </a:r>
            <a:r>
              <a:rPr sz="1700" dirty="0">
                <a:latin typeface="Arial"/>
                <a:cs typeface="Arial"/>
              </a:rPr>
              <a:t>, pesos</a:t>
            </a:r>
            <a:r>
              <a:rPr sz="1700" spc="5" dirty="0">
                <a:latin typeface="Arial"/>
                <a:cs typeface="Arial"/>
              </a:rPr>
              <a:t>C</a:t>
            </a:r>
            <a:r>
              <a:rPr sz="1700" dirty="0">
                <a:latin typeface="Arial"/>
                <a:cs typeface="Arial"/>
              </a:rPr>
              <a:t>omp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spc="5" dirty="0">
                <a:latin typeface="Arial"/>
                <a:cs typeface="Arial"/>
              </a:rPr>
              <a:t>a</a:t>
            </a:r>
            <a:r>
              <a:rPr sz="1700" dirty="0">
                <a:latin typeface="Arial"/>
                <a:cs typeface="Arial"/>
              </a:rPr>
              <a:t>,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pesos</a:t>
            </a:r>
            <a:r>
              <a:rPr sz="1700" spc="-95" dirty="0">
                <a:latin typeface="Arial"/>
                <a:cs typeface="Arial"/>
              </a:rPr>
              <a:t>V</a:t>
            </a:r>
            <a:r>
              <a:rPr sz="1700" dirty="0">
                <a:latin typeface="Arial"/>
                <a:cs typeface="Arial"/>
              </a:rPr>
              <a:t>ent</a:t>
            </a:r>
            <a:r>
              <a:rPr sz="1700" spc="-5" dirty="0">
                <a:latin typeface="Arial"/>
                <a:cs typeface="Arial"/>
              </a:rPr>
              <a:t>a); </a:t>
            </a:r>
            <a:r>
              <a:rPr sz="1700" dirty="0">
                <a:latin typeface="Arial"/>
                <a:cs typeface="Arial"/>
              </a:rPr>
              <a:t>do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are</a:t>
            </a:r>
            <a:r>
              <a:rPr sz="1700" spc="-5" dirty="0">
                <a:latin typeface="Arial"/>
                <a:cs typeface="Arial"/>
              </a:rPr>
              <a:t>s</a:t>
            </a:r>
            <a:r>
              <a:rPr sz="1700" dirty="0">
                <a:latin typeface="Arial"/>
                <a:cs typeface="Arial"/>
              </a:rPr>
              <a:t>++;</a:t>
            </a:r>
            <a:endParaRPr sz="1700">
              <a:latin typeface="Arial"/>
              <a:cs typeface="Arial"/>
            </a:endParaRPr>
          </a:p>
          <a:p>
            <a:pPr marL="132715">
              <a:lnSpc>
                <a:spcPct val="100000"/>
              </a:lnSpc>
              <a:spcBef>
                <a:spcPts val="254"/>
              </a:spcBef>
            </a:pPr>
            <a:r>
              <a:rPr sz="1700" dirty="0">
                <a:latin typeface="Arial"/>
                <a:cs typeface="Arial"/>
              </a:rPr>
              <a:t>}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700" dirty="0">
                <a:latin typeface="Arial"/>
                <a:cs typeface="Arial"/>
              </a:rPr>
              <a:t>}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63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Est</a:t>
            </a:r>
            <a:r>
              <a:rPr sz="4000" dirty="0"/>
              <a:t>r</a:t>
            </a:r>
            <a:r>
              <a:rPr sz="4000" spc="-5" dirty="0"/>
              <a:t>uctura</a:t>
            </a:r>
            <a:r>
              <a:rPr sz="4000" spc="15" dirty="0"/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/>
              <a:t>control</a:t>
            </a:r>
            <a:r>
              <a:rPr sz="4000" spc="15" dirty="0"/>
              <a:t> </a:t>
            </a:r>
            <a:r>
              <a:rPr sz="4000" spc="-5" dirty="0">
                <a:solidFill>
                  <a:schemeClr val="accent1"/>
                </a:solidFill>
              </a:rPr>
              <a:t>d</a:t>
            </a:r>
            <a:r>
              <a:rPr sz="4000" spc="0" dirty="0">
                <a:solidFill>
                  <a:schemeClr val="accent1"/>
                </a:solidFill>
              </a:rPr>
              <a:t>o</a:t>
            </a:r>
            <a:r>
              <a:rPr sz="4000" dirty="0">
                <a:solidFill>
                  <a:schemeClr val="accent1"/>
                </a:solidFill>
              </a:rPr>
              <a:t>-</a:t>
            </a:r>
            <a:r>
              <a:rPr sz="4000" spc="-5" dirty="0">
                <a:solidFill>
                  <a:schemeClr val="accent1"/>
                </a:solidFill>
              </a:rPr>
              <a:t>while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2858135" cy="476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do {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ucci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n;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presió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o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bien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26465" marR="212725">
              <a:lnSpc>
                <a:spcPct val="120000"/>
              </a:lnSpc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ucci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n1;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ucci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n2;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presió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64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91767" y="1748027"/>
            <a:ext cx="7583424" cy="1969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5380" y="1851660"/>
            <a:ext cx="6333744" cy="1834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9011" y="1775460"/>
            <a:ext cx="7488936" cy="1874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9011" y="1775460"/>
            <a:ext cx="7489190" cy="1874520"/>
          </a:xfrm>
          <a:custGeom>
            <a:avLst/>
            <a:gdLst/>
            <a:ahLst/>
            <a:cxnLst/>
            <a:rect l="l" t="t" r="r" b="b"/>
            <a:pathLst>
              <a:path w="7489190" h="1874520">
                <a:moveTo>
                  <a:pt x="0" y="1874520"/>
                </a:moveTo>
                <a:lnTo>
                  <a:pt x="7488936" y="1874520"/>
                </a:lnTo>
                <a:lnTo>
                  <a:pt x="7488936" y="0"/>
                </a:lnTo>
                <a:lnTo>
                  <a:pt x="0" y="0"/>
                </a:lnTo>
                <a:lnTo>
                  <a:pt x="0" y="1874520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76621" y="2556890"/>
            <a:ext cx="231203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Lucida Console"/>
                <a:cs typeface="Lucida Console"/>
              </a:rPr>
              <a:t>i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e</a:t>
            </a:r>
            <a:r>
              <a:rPr sz="2000" dirty="0">
                <a:latin typeface="Lucida Console"/>
                <a:cs typeface="Lucida Console"/>
              </a:rPr>
              <a:t>s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%d\n”</a:t>
            </a:r>
            <a:r>
              <a:rPr sz="2000" dirty="0">
                <a:latin typeface="Lucida Console"/>
                <a:cs typeface="Lucida Console"/>
              </a:rPr>
              <a:t>,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i);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8386" y="1947290"/>
            <a:ext cx="3531235" cy="1529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86280">
              <a:lnSpc>
                <a:spcPct val="100000"/>
              </a:lnSpc>
            </a:pPr>
            <a:r>
              <a:rPr sz="2000" spc="-10" dirty="0">
                <a:latin typeface="Lucida Console"/>
                <a:cs typeface="Lucida Console"/>
              </a:rPr>
              <a:t>in</a:t>
            </a:r>
            <a:r>
              <a:rPr sz="2000" dirty="0">
                <a:latin typeface="Lucida Console"/>
                <a:cs typeface="Lucida Console"/>
              </a:rPr>
              <a:t>t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i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=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0; d</a:t>
            </a:r>
            <a:r>
              <a:rPr sz="2000" dirty="0">
                <a:latin typeface="Lucida Console"/>
                <a:cs typeface="Lucida Console"/>
              </a:rPr>
              <a:t>o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{</a:t>
            </a:r>
            <a:endParaRPr sz="2000">
              <a:latin typeface="Lucida Console"/>
              <a:cs typeface="Lucida Console"/>
            </a:endParaRPr>
          </a:p>
          <a:p>
            <a:pPr marL="622300" marR="5080">
              <a:lnSpc>
                <a:spcPct val="100000"/>
              </a:lnSpc>
            </a:pPr>
            <a:r>
              <a:rPr sz="2000" spc="-10" dirty="0">
                <a:latin typeface="Lucida Console"/>
                <a:cs typeface="Lucida Console"/>
              </a:rPr>
              <a:t>printf(“E</a:t>
            </a:r>
            <a:r>
              <a:rPr sz="2000" dirty="0">
                <a:latin typeface="Lucida Console"/>
                <a:cs typeface="Lucida Console"/>
              </a:rPr>
              <a:t>l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valo</a:t>
            </a:r>
            <a:r>
              <a:rPr sz="2000" dirty="0">
                <a:latin typeface="Lucida Console"/>
                <a:cs typeface="Lucida Console"/>
              </a:rPr>
              <a:t>r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de i++;</a:t>
            </a:r>
            <a:endParaRPr sz="2000">
              <a:latin typeface="Lucida Console"/>
              <a:cs typeface="Lucida Console"/>
            </a:endParaRPr>
          </a:p>
          <a:p>
            <a:pPr marL="12700">
              <a:lnSpc>
                <a:spcPts val="2375"/>
              </a:lnSpc>
            </a:pPr>
            <a:r>
              <a:rPr sz="2000" dirty="0">
                <a:latin typeface="Lucida Console"/>
                <a:cs typeface="Lucida Console"/>
              </a:rPr>
              <a:t>}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whil</a:t>
            </a:r>
            <a:r>
              <a:rPr sz="2000" dirty="0">
                <a:latin typeface="Lucida Console"/>
                <a:cs typeface="Lucida Console"/>
              </a:rPr>
              <a:t>e</a:t>
            </a:r>
            <a:r>
              <a:rPr sz="2000" spc="-20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(</a:t>
            </a:r>
            <a:r>
              <a:rPr sz="2000" dirty="0">
                <a:latin typeface="Lucida Console"/>
                <a:cs typeface="Lucida Console"/>
              </a:rPr>
              <a:t>i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&lt;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10);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75560" y="3476244"/>
            <a:ext cx="5385816" cy="9403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50895" y="3612388"/>
            <a:ext cx="2229485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2920" algn="l"/>
                <a:tab pos="991869" algn="l"/>
                <a:tab pos="1480185" algn="l"/>
                <a:tab pos="1971039" algn="l"/>
              </a:tabLst>
            </a:pPr>
            <a:r>
              <a:rPr sz="3200" b="1" spc="55" dirty="0">
                <a:latin typeface="Trebuchet MS"/>
                <a:cs typeface="Trebuchet MS"/>
              </a:rPr>
              <a:t>0	1	2	3	4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8040" y="3612388"/>
            <a:ext cx="2226945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0380" algn="l"/>
                <a:tab pos="991235" algn="l"/>
                <a:tab pos="1480185" algn="l"/>
                <a:tab pos="1968500" algn="l"/>
              </a:tabLst>
            </a:pPr>
            <a:r>
              <a:rPr sz="3200" b="1" spc="55" dirty="0">
                <a:latin typeface="Trebuchet MS"/>
                <a:cs typeface="Trebuchet MS"/>
              </a:rPr>
              <a:t>5	6	7	8	9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65</a:t>
            </a:fld>
            <a:endParaRPr lang="es-MX"/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16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b="0" spc="-5" dirty="0">
                <a:latin typeface="+mj-lt"/>
              </a:rPr>
              <a:t>Est</a:t>
            </a:r>
            <a:r>
              <a:rPr sz="4000" b="0" dirty="0">
                <a:latin typeface="+mj-lt"/>
              </a:rPr>
              <a:t>r</a:t>
            </a:r>
            <a:r>
              <a:rPr sz="4000" b="0" spc="-5" dirty="0">
                <a:latin typeface="+mj-lt"/>
              </a:rPr>
              <a:t>uctura</a:t>
            </a:r>
            <a:r>
              <a:rPr sz="4000" b="0" spc="15" dirty="0">
                <a:latin typeface="+mj-lt"/>
              </a:rPr>
              <a:t> </a:t>
            </a:r>
            <a:r>
              <a:rPr sz="4000" b="0" spc="-5" dirty="0">
                <a:latin typeface="+mj-lt"/>
              </a:rPr>
              <a:t>de</a:t>
            </a:r>
            <a:r>
              <a:rPr sz="4000" b="0" spc="10" dirty="0">
                <a:latin typeface="+mj-lt"/>
              </a:rPr>
              <a:t> </a:t>
            </a:r>
            <a:r>
              <a:rPr sz="4000" b="0" spc="-5" dirty="0">
                <a:latin typeface="+mj-lt"/>
              </a:rPr>
              <a:t>control</a:t>
            </a:r>
            <a:r>
              <a:rPr sz="4000" b="0" spc="15" dirty="0">
                <a:latin typeface="+mj-lt"/>
              </a:rPr>
              <a:t> </a:t>
            </a:r>
            <a:r>
              <a:rPr sz="4000" b="0" spc="-5" dirty="0">
                <a:solidFill>
                  <a:schemeClr val="accent1"/>
                </a:solidFill>
                <a:latin typeface="+mj-lt"/>
              </a:rPr>
              <a:t>d</a:t>
            </a:r>
            <a:r>
              <a:rPr sz="4000" b="0" spc="0" dirty="0">
                <a:solidFill>
                  <a:schemeClr val="accent1"/>
                </a:solidFill>
                <a:latin typeface="+mj-lt"/>
              </a:rPr>
              <a:t>o</a:t>
            </a:r>
            <a:r>
              <a:rPr sz="4000" b="0" dirty="0">
                <a:solidFill>
                  <a:schemeClr val="accent1"/>
                </a:solidFill>
                <a:latin typeface="+mj-lt"/>
              </a:rPr>
              <a:t>-</a:t>
            </a:r>
            <a:r>
              <a:rPr sz="4000" b="0" spc="-5" dirty="0">
                <a:solidFill>
                  <a:schemeClr val="accent1"/>
                </a:solidFill>
                <a:latin typeface="+mj-lt"/>
              </a:rPr>
              <a:t>while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Est</a:t>
            </a:r>
            <a:r>
              <a:rPr sz="4000" dirty="0"/>
              <a:t>r</a:t>
            </a:r>
            <a:r>
              <a:rPr sz="4000" spc="-5" dirty="0"/>
              <a:t>uctura</a:t>
            </a:r>
            <a:r>
              <a:rPr sz="4000" spc="15" dirty="0"/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/>
              <a:t>control</a:t>
            </a:r>
            <a:r>
              <a:rPr sz="4000" spc="35" dirty="0"/>
              <a:t> </a:t>
            </a:r>
            <a:r>
              <a:rPr sz="4000" spc="-10" dirty="0">
                <a:solidFill>
                  <a:schemeClr val="accent1"/>
                </a:solidFill>
              </a:rPr>
              <a:t>do</a:t>
            </a:r>
            <a:r>
              <a:rPr sz="4000" dirty="0">
                <a:solidFill>
                  <a:schemeClr val="accent1"/>
                </a:solidFill>
              </a:rPr>
              <a:t>-</a:t>
            </a:r>
            <a:r>
              <a:rPr sz="4000" spc="-5" dirty="0">
                <a:solidFill>
                  <a:schemeClr val="accent1"/>
                </a:solidFill>
              </a:rPr>
              <a:t>while</a:t>
            </a:r>
            <a:r>
              <a:rPr sz="4000" spc="2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(Ejemplo)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5834380" cy="520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//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7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multip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#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&lt;stdio.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&gt;</a:t>
            </a: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265430" marR="4202430" indent="-253365">
              <a:lnSpc>
                <a:spcPct val="120000"/>
              </a:lnSpc>
            </a:pPr>
            <a:r>
              <a:rPr sz="2400" dirty="0">
                <a:latin typeface="Arial"/>
                <a:cs typeface="Arial"/>
              </a:rPr>
              <a:t>void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(){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i=1,N;</a:t>
            </a:r>
          </a:p>
          <a:p>
            <a:pPr marL="18161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printf("Escriba numero de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a:");</a:t>
            </a:r>
          </a:p>
          <a:p>
            <a:pPr marL="18161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sca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f("%d",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&amp;</a:t>
            </a:r>
            <a:r>
              <a:rPr sz="2400" dirty="0">
                <a:latin typeface="Arial"/>
                <a:cs typeface="Arial"/>
              </a:rPr>
              <a:t>N);</a:t>
            </a:r>
          </a:p>
          <a:p>
            <a:pPr marL="18161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do{</a:t>
            </a:r>
            <a:endParaRPr sz="2400" dirty="0">
              <a:latin typeface="Arial"/>
              <a:cs typeface="Arial"/>
            </a:endParaRPr>
          </a:p>
          <a:p>
            <a:pPr marL="60071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print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("%4d x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%4d 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%</a:t>
            </a:r>
            <a:r>
              <a:rPr sz="2400" spc="-10" dirty="0">
                <a:latin typeface="Arial"/>
                <a:cs typeface="Arial"/>
              </a:rPr>
              <a:t>4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\n",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i*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);</a:t>
            </a:r>
          </a:p>
          <a:p>
            <a:pPr marR="4115435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i++;</a:t>
            </a:r>
          </a:p>
          <a:p>
            <a:pPr marL="18161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(i&lt;</a:t>
            </a:r>
            <a:r>
              <a:rPr sz="2400" spc="5" dirty="0">
                <a:latin typeface="Arial"/>
                <a:cs typeface="Arial"/>
              </a:rPr>
              <a:t>=</a:t>
            </a:r>
            <a:r>
              <a:rPr sz="2400" dirty="0">
                <a:latin typeface="Arial"/>
                <a:cs typeface="Arial"/>
              </a:rPr>
              <a:t>10);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66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Est</a:t>
            </a:r>
            <a:r>
              <a:rPr sz="4000" dirty="0"/>
              <a:t>r</a:t>
            </a:r>
            <a:r>
              <a:rPr sz="4000" spc="-5" dirty="0"/>
              <a:t>uctura</a:t>
            </a:r>
            <a:r>
              <a:rPr sz="4000" spc="15" dirty="0"/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/>
              <a:t>control</a:t>
            </a:r>
            <a:r>
              <a:rPr sz="4000" spc="35" dirty="0"/>
              <a:t> </a:t>
            </a:r>
            <a:r>
              <a:rPr sz="4000" spc="-5" dirty="0">
                <a:solidFill>
                  <a:schemeClr val="accent1"/>
                </a:solidFill>
              </a:rPr>
              <a:t>for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6015355" cy="4339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6465" marR="198120" indent="-5715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(e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presió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1;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presió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2;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presió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3)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ucci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n;</a:t>
            </a: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400" b="1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bien</a:t>
            </a: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(e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presió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1;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presió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2;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presió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3)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strucci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;</a:t>
            </a: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ucci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n2;</a:t>
            </a: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…</a:t>
            </a:r>
          </a:p>
          <a:p>
            <a:pPr marL="35052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67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Ins</a:t>
            </a:r>
            <a:r>
              <a:rPr sz="4000" dirty="0"/>
              <a:t>t</a:t>
            </a:r>
            <a:r>
              <a:rPr sz="4000" spc="-5" dirty="0"/>
              <a:t>ruc</a:t>
            </a:r>
            <a:r>
              <a:rPr sz="4000" dirty="0"/>
              <a:t>c</a:t>
            </a:r>
            <a:r>
              <a:rPr sz="4000" spc="-5" dirty="0"/>
              <a:t>ión</a:t>
            </a:r>
            <a:r>
              <a:rPr sz="4000" spc="25" dirty="0"/>
              <a:t> </a:t>
            </a:r>
            <a:r>
              <a:rPr sz="4000" spc="-5" dirty="0">
                <a:solidFill>
                  <a:schemeClr val="accent1"/>
                </a:solidFill>
              </a:rPr>
              <a:t>for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338059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La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formación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actua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iz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está al princ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 cic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4612" y="4307078"/>
            <a:ext cx="557085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ciclo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iterar varios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7903" y="2043683"/>
            <a:ext cx="7136892" cy="1191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1516" y="2063495"/>
            <a:ext cx="7682483" cy="1225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65147" y="2071116"/>
            <a:ext cx="7042404" cy="1097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5147" y="2071116"/>
            <a:ext cx="7042784" cy="1097280"/>
          </a:xfrm>
          <a:custGeom>
            <a:avLst/>
            <a:gdLst/>
            <a:ahLst/>
            <a:cxnLst/>
            <a:rect l="l" t="t" r="r" b="b"/>
            <a:pathLst>
              <a:path w="7042784" h="1097280">
                <a:moveTo>
                  <a:pt x="0" y="1097279"/>
                </a:moveTo>
                <a:lnTo>
                  <a:pt x="7042404" y="1097279"/>
                </a:lnTo>
                <a:lnTo>
                  <a:pt x="7042404" y="0"/>
                </a:lnTo>
                <a:lnTo>
                  <a:pt x="0" y="0"/>
                </a:lnTo>
                <a:lnTo>
                  <a:pt x="0" y="109727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43888" y="2765678"/>
            <a:ext cx="179070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Lucida Console"/>
                <a:cs typeface="Lucida Console"/>
              </a:rPr>
              <a:t>}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96284" y="2683764"/>
            <a:ext cx="5216652" cy="9418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71365" y="2820161"/>
            <a:ext cx="4674235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2920" algn="l"/>
                <a:tab pos="991869" algn="l"/>
                <a:tab pos="1480185" algn="l"/>
                <a:tab pos="1971039" algn="l"/>
                <a:tab pos="2459355" algn="l"/>
                <a:tab pos="2947670" algn="l"/>
                <a:tab pos="3438525" algn="l"/>
                <a:tab pos="3927475" algn="l"/>
                <a:tab pos="4415790" algn="l"/>
              </a:tabLst>
            </a:pPr>
            <a:r>
              <a:rPr sz="3200" b="1" spc="55" dirty="0">
                <a:latin typeface="Trebuchet MS"/>
                <a:cs typeface="Trebuchet MS"/>
              </a:rPr>
              <a:t>0	1	2	3	4	5	6	7	8	9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17903" y="4904232"/>
            <a:ext cx="7136892" cy="563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61516" y="4914900"/>
            <a:ext cx="5571744" cy="618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65147" y="4931664"/>
            <a:ext cx="7042404" cy="4693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65147" y="4931664"/>
            <a:ext cx="7042784" cy="4699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585"/>
              </a:spcBef>
            </a:pPr>
            <a:r>
              <a:rPr sz="2000" spc="-10" dirty="0">
                <a:latin typeface="Lucida Console"/>
                <a:cs typeface="Lucida Console"/>
              </a:rPr>
              <a:t>fo</a:t>
            </a:r>
            <a:r>
              <a:rPr sz="2000" dirty="0">
                <a:latin typeface="Lucida Console"/>
                <a:cs typeface="Lucida Console"/>
              </a:rPr>
              <a:t>r</a:t>
            </a:r>
            <a:r>
              <a:rPr sz="2000" spc="-20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(</a:t>
            </a:r>
            <a:r>
              <a:rPr sz="2000" dirty="0">
                <a:latin typeface="Lucida Console"/>
                <a:cs typeface="Lucida Console"/>
              </a:rPr>
              <a:t>i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=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0</a:t>
            </a:r>
            <a:r>
              <a:rPr sz="2000" dirty="0">
                <a:latin typeface="Lucida Console"/>
                <a:cs typeface="Lucida Console"/>
              </a:rPr>
              <a:t>,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j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=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0</a:t>
            </a:r>
            <a:r>
              <a:rPr sz="2000" dirty="0">
                <a:latin typeface="Lucida Console"/>
                <a:cs typeface="Lucida Console"/>
              </a:rPr>
              <a:t>;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..</a:t>
            </a:r>
            <a:r>
              <a:rPr sz="2000" dirty="0">
                <a:latin typeface="Lucida Console"/>
                <a:cs typeface="Lucida Console"/>
              </a:rPr>
              <a:t>.</a:t>
            </a:r>
            <a:r>
              <a:rPr sz="2000" spc="-20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;</a:t>
            </a:r>
            <a:r>
              <a:rPr sz="2000" spc="-10" dirty="0">
                <a:latin typeface="Lucida Console"/>
                <a:cs typeface="Lucida Console"/>
              </a:rPr>
              <a:t> i++</a:t>
            </a:r>
            <a:r>
              <a:rPr sz="2000" dirty="0">
                <a:latin typeface="Lucida Console"/>
                <a:cs typeface="Lucida Console"/>
              </a:rPr>
              <a:t>,</a:t>
            </a:r>
            <a:r>
              <a:rPr sz="2000" spc="-20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j++)</a:t>
            </a:r>
            <a:endParaRPr sz="2000">
              <a:latin typeface="Lucida Console"/>
              <a:cs typeface="Lucida Console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34363" y="2140816"/>
          <a:ext cx="5989172" cy="647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153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for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(</a:t>
                      </a:r>
                      <a:r>
                        <a:rPr sz="2000" spc="-1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i</a:t>
                      </a:r>
                      <a:r>
                        <a:rPr sz="2000" spc="-1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sz="2000" spc="-1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spc="-10" dirty="0">
                          <a:latin typeface="Lucida Console"/>
                          <a:cs typeface="Lucida Console"/>
                        </a:rPr>
                        <a:t>0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;</a:t>
                      </a:r>
                      <a:r>
                        <a:rPr sz="2000" spc="-1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i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&lt;</a:t>
                      </a:r>
                      <a:r>
                        <a:rPr sz="2000" spc="-1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spc="-10" dirty="0">
                          <a:latin typeface="Lucida Console"/>
                          <a:cs typeface="Lucida Console"/>
                        </a:rPr>
                        <a:t>10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;</a:t>
                      </a:r>
                      <a:r>
                        <a:rPr sz="2000" spc="-2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spc="-10" dirty="0">
                          <a:latin typeface="Lucida Console"/>
                          <a:cs typeface="Lucida Console"/>
                        </a:rPr>
                        <a:t>i++)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{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498">
                <a:tc>
                  <a:txBody>
                    <a:bodyPr/>
                    <a:lstStyle/>
                    <a:p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240"/>
                        </a:lnSpc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printf(“El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240"/>
                        </a:lnSpc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valo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r</a:t>
                      </a:r>
                      <a:r>
                        <a:rPr sz="2000" spc="-1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spc="-10" dirty="0">
                          <a:latin typeface="Lucida Console"/>
                          <a:cs typeface="Lucida Console"/>
                        </a:rPr>
                        <a:t>d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e</a:t>
                      </a:r>
                      <a:r>
                        <a:rPr sz="2000" spc="-1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i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40"/>
                        </a:lnSpc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e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s</a:t>
                      </a:r>
                      <a:r>
                        <a:rPr sz="2000" spc="-1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spc="-10" dirty="0">
                          <a:latin typeface="Lucida Console"/>
                          <a:cs typeface="Lucida Console"/>
                        </a:rPr>
                        <a:t>%d\n”</a:t>
                      </a:r>
                      <a:r>
                        <a:rPr sz="2000" dirty="0">
                          <a:latin typeface="Lucida Console"/>
                          <a:cs typeface="Lucida Console"/>
                        </a:rPr>
                        <a:t>,</a:t>
                      </a:r>
                      <a:r>
                        <a:rPr sz="2000" spc="-1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000" spc="-10" dirty="0">
                          <a:latin typeface="Lucida Console"/>
                          <a:cs typeface="Lucida Console"/>
                        </a:rPr>
                        <a:t>i);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68</a:t>
            </a:fld>
            <a:endParaRPr lang="es-MX"/>
          </a:p>
        </p:txBody>
      </p:sp>
      <p:pic>
        <p:nvPicPr>
          <p:cNvPr id="19" name="18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Est</a:t>
            </a:r>
            <a:r>
              <a:rPr sz="4000" dirty="0"/>
              <a:t>r</a:t>
            </a:r>
            <a:r>
              <a:rPr sz="4000" spc="-5" dirty="0"/>
              <a:t>uctura</a:t>
            </a:r>
            <a:r>
              <a:rPr sz="4000" spc="15" dirty="0"/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/>
              <a:t>control</a:t>
            </a:r>
            <a:r>
              <a:rPr sz="4000" spc="35" dirty="0"/>
              <a:t> </a:t>
            </a:r>
            <a:r>
              <a:rPr sz="4000" spc="-5" dirty="0">
                <a:solidFill>
                  <a:schemeClr val="accent1"/>
                </a:solidFill>
              </a:rPr>
              <a:t>for</a:t>
            </a:r>
            <a:r>
              <a:rPr sz="4000" spc="5" dirty="0">
                <a:solidFill>
                  <a:schemeClr val="accent1"/>
                </a:solidFill>
              </a:rPr>
              <a:t> </a:t>
            </a:r>
            <a:r>
              <a:rPr sz="4000" spc="-5" dirty="0"/>
              <a:t>(Ejemplo)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6830695" cy="564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13585" algn="l"/>
              </a:tabLst>
            </a:pPr>
            <a:r>
              <a:rPr sz="2400" dirty="0">
                <a:latin typeface="Arial"/>
                <a:cs typeface="Arial"/>
              </a:rPr>
              <a:t>/* 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nversión	de temperaturas */</a:t>
            </a:r>
          </a:p>
          <a:p>
            <a:pPr marL="12700" marR="4333240">
              <a:lnSpc>
                <a:spcPct val="120000"/>
              </a:lnSpc>
            </a:pPr>
            <a:r>
              <a:rPr sz="2400" spc="-5" dirty="0">
                <a:latin typeface="Arial"/>
                <a:cs typeface="Arial"/>
              </a:rPr>
              <a:t>#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&lt;stdio.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&gt; mai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()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{</a:t>
            </a:r>
          </a:p>
          <a:p>
            <a:pPr marL="181610" marR="4964430">
              <a:lnSpc>
                <a:spcPct val="120000"/>
              </a:lnSpc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faren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; float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cels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us;</a:t>
            </a: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  <a:tabLst>
                <a:tab pos="2526030" algn="l"/>
              </a:tabLst>
            </a:pPr>
            <a:r>
              <a:rPr sz="2400" dirty="0">
                <a:latin typeface="Arial"/>
                <a:cs typeface="Arial"/>
              </a:rPr>
              <a:t>printf("Farenhe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	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\n");</a:t>
            </a:r>
          </a:p>
          <a:p>
            <a:pPr marL="18161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(faren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=0;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faren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&lt;=300;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faren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+=20)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</a:p>
          <a:p>
            <a:pPr marL="6858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ce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s=(5.0/9.0)*(faren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-3</a:t>
            </a:r>
            <a:r>
              <a:rPr sz="2400" spc="-10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);</a:t>
            </a:r>
          </a:p>
          <a:p>
            <a:pPr marL="685800">
              <a:lnSpc>
                <a:spcPct val="100000"/>
              </a:lnSpc>
              <a:spcBef>
                <a:spcPts val="575"/>
              </a:spcBef>
              <a:tabLst>
                <a:tab pos="2352675" algn="l"/>
              </a:tabLst>
            </a:pPr>
            <a:r>
              <a:rPr sz="2400" dirty="0">
                <a:latin typeface="Arial"/>
                <a:cs typeface="Arial"/>
              </a:rPr>
              <a:t>print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("%9d	%8</a:t>
            </a:r>
            <a:r>
              <a:rPr sz="2400" spc="5" dirty="0">
                <a:latin typeface="Arial"/>
                <a:cs typeface="Arial"/>
              </a:rPr>
              <a:t>.</a:t>
            </a:r>
            <a:r>
              <a:rPr sz="2400" dirty="0">
                <a:latin typeface="Arial"/>
                <a:cs typeface="Arial"/>
              </a:rPr>
              <a:t>2f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\n",faren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cels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);</a:t>
            </a:r>
          </a:p>
          <a:p>
            <a:pPr marL="18161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69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305305"/>
            <a:ext cx="6466840" cy="3862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endParaRPr lang="es-MX" sz="2800" b="1" spc="-5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El</a:t>
            </a:r>
            <a:r>
              <a:rPr sz="2800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compilador</a:t>
            </a:r>
            <a:endParaRPr sz="2800" dirty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Arial"/>
              <a:buChar char="•"/>
            </a:pPr>
            <a:endParaRPr sz="4000" dirty="0">
              <a:latin typeface="Times New Roman"/>
              <a:cs typeface="Times New Roman"/>
            </a:endParaRPr>
          </a:p>
          <a:p>
            <a:pPr marL="756285" marR="160020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nv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erte</a:t>
            </a:r>
            <a:r>
              <a:rPr sz="24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fuente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tre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preprocesad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un archivo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ng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aje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máqui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archivo objeto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"/>
              </a:spcBef>
              <a:buFont typeface="Arial"/>
              <a:buChar char="–"/>
            </a:pPr>
            <a:endParaRPr sz="35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comp</a:t>
            </a:r>
            <a:r>
              <a:rPr sz="2400" spc="-15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res</a:t>
            </a:r>
            <a:r>
              <a:rPr sz="2400" spc="3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 fase</a:t>
            </a: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termedia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ng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aje</a:t>
            </a:r>
            <a:r>
              <a:rPr sz="2400" spc="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ens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mblad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7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84582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5440" algn="l">
              <a:lnSpc>
                <a:spcPct val="100000"/>
              </a:lnSpc>
            </a:pPr>
            <a:r>
              <a:rPr sz="4000" spc="-5" dirty="0"/>
              <a:t>Fas</a:t>
            </a:r>
            <a:r>
              <a:rPr sz="4000" dirty="0"/>
              <a:t>e</a:t>
            </a:r>
            <a:r>
              <a:rPr sz="4000" spc="-5" dirty="0"/>
              <a:t>s</a:t>
            </a:r>
            <a:r>
              <a:rPr sz="4000" spc="15" dirty="0"/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/>
              <a:t>des</a:t>
            </a:r>
            <a:r>
              <a:rPr sz="4000" dirty="0"/>
              <a:t>a</a:t>
            </a:r>
            <a:r>
              <a:rPr sz="4000" spc="-5" dirty="0"/>
              <a:t>r</a:t>
            </a:r>
            <a:r>
              <a:rPr sz="4000" dirty="0"/>
              <a:t>r</a:t>
            </a:r>
            <a:r>
              <a:rPr sz="4000" spc="-5" dirty="0"/>
              <a:t>ollo de</a:t>
            </a:r>
            <a:r>
              <a:rPr sz="4000" spc="10" dirty="0"/>
              <a:t> </a:t>
            </a:r>
            <a:r>
              <a:rPr sz="4000" spc="-5" dirty="0"/>
              <a:t>un</a:t>
            </a:r>
            <a:r>
              <a:rPr lang="es-MX" sz="4000" dirty="0"/>
              <a:t> </a:t>
            </a:r>
            <a:r>
              <a:rPr sz="4000" spc="-5" dirty="0" err="1"/>
              <a:t>pro</a:t>
            </a:r>
            <a:r>
              <a:rPr sz="4000" spc="-15" dirty="0" err="1"/>
              <a:t>g</a:t>
            </a:r>
            <a:r>
              <a:rPr sz="4000" spc="-5" dirty="0" err="1"/>
              <a:t>r</a:t>
            </a:r>
            <a:r>
              <a:rPr sz="4000" dirty="0" err="1"/>
              <a:t>a</a:t>
            </a:r>
            <a:r>
              <a:rPr sz="4000" spc="-5" dirty="0" err="1"/>
              <a:t>ma</a:t>
            </a:r>
            <a:r>
              <a:rPr sz="4000" spc="25" dirty="0"/>
              <a:t> </a:t>
            </a:r>
            <a:r>
              <a:rPr sz="4000" spc="-5" dirty="0"/>
              <a:t>en C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Ejer</a:t>
            </a:r>
            <a:r>
              <a:rPr sz="4000" spc="0" dirty="0">
                <a:solidFill>
                  <a:schemeClr val="accent1"/>
                </a:solidFill>
              </a:rPr>
              <a:t>c</a:t>
            </a:r>
            <a:r>
              <a:rPr sz="4000" spc="-5" dirty="0">
                <a:solidFill>
                  <a:schemeClr val="accent1"/>
                </a:solidFill>
              </a:rPr>
              <a:t>ic</a:t>
            </a:r>
            <a:r>
              <a:rPr sz="4000" dirty="0">
                <a:solidFill>
                  <a:schemeClr val="accent1"/>
                </a:solidFill>
              </a:rPr>
              <a:t>i</a:t>
            </a:r>
            <a:r>
              <a:rPr sz="4000" spc="-5" dirty="0">
                <a:solidFill>
                  <a:schemeClr val="accent1"/>
                </a:solidFill>
              </a:rPr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637780" cy="4770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127635" indent="-45656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dos val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enteros (a,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) 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terminar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valor de 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vis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ón</a:t>
            </a:r>
            <a:r>
              <a:rPr sz="2400" spc="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entera</a:t>
            </a:r>
            <a:r>
              <a:rPr sz="2400" dirty="0">
                <a:latin typeface="Arial"/>
                <a:cs typeface="Arial"/>
              </a:rPr>
              <a:t> y 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esto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 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vis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ón</a:t>
            </a:r>
            <a:r>
              <a:rPr sz="2400" spc="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entera</a:t>
            </a:r>
            <a:r>
              <a:rPr sz="2400" dirty="0">
                <a:latin typeface="Arial"/>
                <a:cs typeface="Arial"/>
              </a:rPr>
              <a:t> de 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mismos (a, b),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usar los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operadores</a:t>
            </a:r>
            <a:r>
              <a:rPr sz="24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vi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ó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spc="4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tera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ó 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resi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u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9"/>
              </a:spcBef>
              <a:buFont typeface="Arial"/>
              <a:buAutoNum type="arabicPeriod"/>
            </a:pPr>
            <a:endParaRPr sz="3500" dirty="0">
              <a:latin typeface="Times New Roman"/>
              <a:cs typeface="Times New Roman"/>
            </a:endParaRPr>
          </a:p>
          <a:p>
            <a:pPr marL="469265" marR="5080" indent="-45656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iz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goritmo</a:t>
            </a:r>
            <a:r>
              <a:rPr sz="24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 3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números</a:t>
            </a:r>
            <a:r>
              <a:rPr sz="2400" dirty="0">
                <a:latin typeface="Arial"/>
                <a:cs typeface="Arial"/>
              </a:rPr>
              <a:t> diferentes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determi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número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medio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conjunto</a:t>
            </a:r>
            <a:r>
              <a:rPr sz="2400" dirty="0">
                <a:latin typeface="Arial"/>
                <a:cs typeface="Arial"/>
              </a:rPr>
              <a:t> de los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números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AutoNum type="arabicPeriod"/>
            </a:pPr>
            <a:endParaRPr sz="3500" dirty="0">
              <a:latin typeface="Times New Roman"/>
              <a:cs typeface="Times New Roman"/>
            </a:endParaRPr>
          </a:p>
          <a:p>
            <a:pPr marL="469265" marR="887094" indent="-45656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Escri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programa</a:t>
            </a:r>
            <a:r>
              <a:rPr sz="24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hora</a:t>
            </a:r>
            <a:r>
              <a:rPr sz="2400" dirty="0">
                <a:latin typeface="Arial"/>
                <a:cs typeface="Arial"/>
              </a:rPr>
              <a:t> (hora, min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tos, 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os)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ga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hora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será un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segu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do</a:t>
            </a:r>
            <a:r>
              <a:rPr sz="24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des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ués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70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Ejer</a:t>
            </a:r>
            <a:r>
              <a:rPr sz="4000" spc="0" dirty="0">
                <a:solidFill>
                  <a:schemeClr val="accent1"/>
                </a:solidFill>
              </a:rPr>
              <a:t>c</a:t>
            </a:r>
            <a:r>
              <a:rPr sz="4000" spc="-5" dirty="0">
                <a:solidFill>
                  <a:schemeClr val="accent1"/>
                </a:solidFill>
              </a:rPr>
              <a:t>ic</a:t>
            </a:r>
            <a:r>
              <a:rPr sz="4000" dirty="0">
                <a:solidFill>
                  <a:schemeClr val="accent1"/>
                </a:solidFill>
              </a:rPr>
              <a:t>i</a:t>
            </a:r>
            <a:r>
              <a:rPr sz="4000" spc="-5" dirty="0">
                <a:solidFill>
                  <a:schemeClr val="accent1"/>
                </a:solidFill>
              </a:rPr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5305"/>
            <a:ext cx="7560945" cy="5000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marR="379095" indent="-514984">
              <a:lnSpc>
                <a:spcPts val="2300"/>
              </a:lnSpc>
              <a:buAutoNum type="arabicPeriod" startAt="4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sarro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programa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 y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b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enteros,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formar el producto 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ambos</a:t>
            </a:r>
            <a:r>
              <a:rPr sz="2400" dirty="0">
                <a:latin typeface="Arial"/>
                <a:cs typeface="Arial"/>
              </a:rPr>
              <a:t> por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sumas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suces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vas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12"/>
              </a:spcBef>
              <a:buFont typeface="Arial"/>
              <a:buAutoNum type="arabicPeriod" startAt="4"/>
            </a:pPr>
            <a:endParaRPr sz="3000" dirty="0">
              <a:latin typeface="Times New Roman"/>
              <a:cs typeface="Times New Roman"/>
            </a:endParaRPr>
          </a:p>
          <a:p>
            <a:pPr marL="527685" marR="515620" indent="-514984">
              <a:lnSpc>
                <a:spcPts val="2300"/>
              </a:lnSpc>
              <a:buAutoNum type="arabicPeriod" startAt="4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iz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programa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números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n y calc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suma:</a:t>
            </a:r>
          </a:p>
          <a:p>
            <a:pPr marL="26416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1 + </a:t>
            </a:r>
            <a:r>
              <a:rPr sz="2400" spc="-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2400" spc="-7" baseline="24305" dirty="0">
                <a:solidFill>
                  <a:schemeClr val="accent1"/>
                </a:solidFill>
                <a:latin typeface="Arial"/>
                <a:cs typeface="Arial"/>
              </a:rPr>
              <a:t>1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+ 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2400" spc="-7" baseline="24305" dirty="0">
                <a:solidFill>
                  <a:schemeClr val="accent1"/>
                </a:solidFill>
                <a:latin typeface="Arial"/>
                <a:cs typeface="Arial"/>
              </a:rPr>
              <a:t>2</a:t>
            </a:r>
            <a:r>
              <a:rPr sz="2400" spc="15" baseline="2430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+ x</a:t>
            </a:r>
            <a:r>
              <a:rPr sz="2400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spc="-7" baseline="24305" dirty="0">
                <a:solidFill>
                  <a:schemeClr val="accent1"/>
                </a:solidFill>
                <a:latin typeface="Arial"/>
                <a:cs typeface="Arial"/>
              </a:rPr>
              <a:t>3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+</a:t>
            </a:r>
            <a:r>
              <a:rPr sz="2400" spc="-5" dirty="0">
                <a:solidFill>
                  <a:schemeClr val="accent1"/>
                </a:solidFill>
                <a:latin typeface="Arial"/>
                <a:cs typeface="Arial"/>
              </a:rPr>
              <a:t> x</a:t>
            </a:r>
            <a:r>
              <a:rPr sz="2400" spc="-7" baseline="24305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endParaRPr sz="2400" baseline="24305" dirty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527685" indent="-514984">
              <a:lnSpc>
                <a:spcPts val="2595"/>
              </a:lnSpc>
              <a:buAutoNum type="arabicPeriod" startAt="6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lc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número 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comb</a:t>
            </a:r>
            <a:r>
              <a:rPr sz="2400" spc="-15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400" spc="3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</a:p>
          <a:p>
            <a:pPr marL="527685">
              <a:lnSpc>
                <a:spcPts val="2595"/>
              </a:lnSpc>
            </a:pP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ementos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toman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la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vez</a:t>
            </a: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527685" marR="5080" indent="-514984">
              <a:lnSpc>
                <a:spcPct val="80000"/>
              </a:lnSpc>
              <a:buAutoNum type="arabicPeriod" startAt="7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cap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ic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un deter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ado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porcentaje</a:t>
            </a:r>
            <a:r>
              <a:rPr sz="2400" dirty="0">
                <a:latin typeface="Arial"/>
                <a:cs typeface="Arial"/>
              </a:rPr>
              <a:t> 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interes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u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termine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tos meses este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tal</a:t>
            </a:r>
            <a:r>
              <a:rPr sz="24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du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cara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supo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ndo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capital 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terese</a:t>
            </a:r>
            <a:r>
              <a:rPr sz="2400" dirty="0">
                <a:latin typeface="Arial"/>
                <a:cs typeface="Arial"/>
              </a:rPr>
              <a:t> gen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rados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reinv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71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2015" y="3426841"/>
            <a:ext cx="457200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39465" algn="l"/>
              </a:tabLst>
            </a:pPr>
            <a:r>
              <a:rPr sz="3600" dirty="0">
                <a:solidFill>
                  <a:schemeClr val="accent1"/>
                </a:solidFill>
                <a:latin typeface="Arial"/>
                <a:cs typeface="Arial"/>
              </a:rPr>
              <a:t>Estructuras</a:t>
            </a:r>
            <a:r>
              <a:rPr sz="3600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de	</a:t>
            </a:r>
            <a:r>
              <a:rPr sz="3600" dirty="0">
                <a:solidFill>
                  <a:schemeClr val="accent1"/>
                </a:solidFill>
                <a:latin typeface="Arial"/>
                <a:cs typeface="Arial"/>
              </a:rPr>
              <a:t>datos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72</a:t>
            </a:fld>
            <a:endParaRPr lang="es-MX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Introducción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536815" cy="2385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endParaRPr lang="es-MX"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endParaRPr lang="es-MX"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Los tipos complejos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estructuras 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datos en C son:</a:t>
            </a: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438784">
              <a:lnSpc>
                <a:spcPct val="100000"/>
              </a:lnSpc>
            </a:pP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ve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tores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estructura</a:t>
            </a:r>
            <a:r>
              <a:rPr sz="2400" spc="-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unione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"/>
                <a:cs typeface="Arial"/>
              </a:rPr>
              <a:t>cadena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400" b="1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</a:p>
          <a:p>
            <a:pPr marL="354965">
              <a:lnSpc>
                <a:spcPct val="100000"/>
              </a:lnSpc>
            </a:pP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campos</a:t>
            </a:r>
            <a:r>
              <a:rPr sz="2400" b="1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bit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73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170" dirty="0">
                <a:solidFill>
                  <a:schemeClr val="accent1"/>
                </a:solidFill>
              </a:rPr>
              <a:t>V</a:t>
            </a:r>
            <a:r>
              <a:rPr sz="4000" spc="-5" dirty="0">
                <a:solidFill>
                  <a:schemeClr val="accent1"/>
                </a:solidFill>
              </a:rPr>
              <a:t>e</a:t>
            </a:r>
            <a:r>
              <a:rPr sz="4000" dirty="0">
                <a:solidFill>
                  <a:schemeClr val="accent1"/>
                </a:solidFill>
              </a:rPr>
              <a:t>c</a:t>
            </a:r>
            <a:r>
              <a:rPr sz="4000" spc="-5" dirty="0">
                <a:solidFill>
                  <a:schemeClr val="accent1"/>
                </a:solidFill>
              </a:rPr>
              <a:t>tor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5305"/>
            <a:ext cx="7361555" cy="285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un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tor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ia 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em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7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ementos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un vector son del mismo tipo</a:t>
            </a:r>
            <a:endParaRPr sz="2400">
              <a:latin typeface="Arial"/>
              <a:cs typeface="Arial"/>
            </a:endParaRPr>
          </a:p>
          <a:p>
            <a:pPr marL="756285" marR="71437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Las estructuras 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tener e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ementos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stintos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tipos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accede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elementos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vi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uales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usan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índ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teros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2300" y="4482084"/>
            <a:ext cx="3447288" cy="932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9544" y="4509515"/>
            <a:ext cx="33528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9544" y="4509515"/>
            <a:ext cx="3352800" cy="838200"/>
          </a:xfrm>
          <a:custGeom>
            <a:avLst/>
            <a:gdLst/>
            <a:ahLst/>
            <a:cxnLst/>
            <a:rect l="l" t="t" r="r" b="b"/>
            <a:pathLst>
              <a:path w="3352800" h="838200">
                <a:moveTo>
                  <a:pt x="0" y="838200"/>
                </a:moveTo>
                <a:lnTo>
                  <a:pt x="3352800" y="838200"/>
                </a:lnTo>
                <a:lnTo>
                  <a:pt x="33528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61944" y="466191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399"/>
                </a:moveTo>
                <a:lnTo>
                  <a:pt x="533400" y="533399"/>
                </a:lnTo>
                <a:lnTo>
                  <a:pt x="533400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61944" y="466191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399"/>
                </a:moveTo>
                <a:lnTo>
                  <a:pt x="533400" y="533399"/>
                </a:lnTo>
                <a:lnTo>
                  <a:pt x="533400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1544" y="466191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399"/>
                </a:moveTo>
                <a:lnTo>
                  <a:pt x="533400" y="533399"/>
                </a:lnTo>
                <a:lnTo>
                  <a:pt x="533400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1544" y="466191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399"/>
                </a:moveTo>
                <a:lnTo>
                  <a:pt x="533400" y="533399"/>
                </a:lnTo>
                <a:lnTo>
                  <a:pt x="533400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1144" y="466191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399"/>
                </a:moveTo>
                <a:lnTo>
                  <a:pt x="533400" y="533399"/>
                </a:lnTo>
                <a:lnTo>
                  <a:pt x="533400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1144" y="466191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399"/>
                </a:moveTo>
                <a:lnTo>
                  <a:pt x="533400" y="533399"/>
                </a:lnTo>
                <a:lnTo>
                  <a:pt x="533400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90744" y="466191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399"/>
                </a:moveTo>
                <a:lnTo>
                  <a:pt x="533400" y="533399"/>
                </a:lnTo>
                <a:lnTo>
                  <a:pt x="533400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90744" y="466191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399"/>
                </a:moveTo>
                <a:lnTo>
                  <a:pt x="533400" y="533399"/>
                </a:lnTo>
                <a:lnTo>
                  <a:pt x="533400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00344" y="466191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399"/>
                </a:moveTo>
                <a:lnTo>
                  <a:pt x="533400" y="533399"/>
                </a:lnTo>
                <a:lnTo>
                  <a:pt x="533400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0344" y="466191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399"/>
                </a:moveTo>
                <a:lnTo>
                  <a:pt x="533400" y="533399"/>
                </a:lnTo>
                <a:lnTo>
                  <a:pt x="533400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36519" y="5720994"/>
            <a:ext cx="1402080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65" dirty="0">
                <a:latin typeface="Arial"/>
                <a:cs typeface="Arial"/>
              </a:rPr>
              <a:t>Índ</a:t>
            </a:r>
            <a:r>
              <a:rPr sz="2000" spc="-95" dirty="0">
                <a:latin typeface="Arial"/>
                <a:cs typeface="Arial"/>
              </a:rPr>
              <a:t>i</a:t>
            </a:r>
            <a:r>
              <a:rPr sz="2000" spc="-185" dirty="0">
                <a:latin typeface="Arial"/>
                <a:cs typeface="Arial"/>
              </a:rPr>
              <a:t>c</a:t>
            </a:r>
            <a:r>
              <a:rPr sz="2000" spc="-200" dirty="0">
                <a:latin typeface="Arial"/>
                <a:cs typeface="Arial"/>
              </a:rPr>
              <a:t>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ent</a:t>
            </a:r>
            <a:r>
              <a:rPr sz="2000" spc="-210" dirty="0">
                <a:latin typeface="Arial"/>
                <a:cs typeface="Arial"/>
              </a:rPr>
              <a:t>e</a:t>
            </a:r>
            <a:r>
              <a:rPr sz="2000" spc="-160" dirty="0">
                <a:latin typeface="Arial"/>
                <a:cs typeface="Arial"/>
              </a:rPr>
              <a:t>ro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0" dirty="0">
                <a:latin typeface="Arial"/>
                <a:cs typeface="Arial"/>
              </a:rPr>
              <a:t>0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(</a:t>
            </a:r>
            <a:r>
              <a:rPr sz="2000" spc="-185" dirty="0">
                <a:latin typeface="Arial"/>
                <a:cs typeface="Arial"/>
              </a:rPr>
              <a:t>c</a:t>
            </a:r>
            <a:r>
              <a:rPr sz="2000" spc="-210" dirty="0">
                <a:latin typeface="Arial"/>
                <a:cs typeface="Arial"/>
              </a:rPr>
              <a:t>e</a:t>
            </a:r>
            <a:r>
              <a:rPr sz="2000" spc="-160" dirty="0">
                <a:latin typeface="Arial"/>
                <a:cs typeface="Arial"/>
              </a:rPr>
              <a:t>ro</a:t>
            </a:r>
            <a:r>
              <a:rPr sz="2000" spc="-12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53205" y="4891278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48006" y="63500"/>
                </a:moveTo>
                <a:lnTo>
                  <a:pt x="28194" y="63500"/>
                </a:lnTo>
                <a:lnTo>
                  <a:pt x="28194" y="838200"/>
                </a:lnTo>
                <a:lnTo>
                  <a:pt x="48006" y="838200"/>
                </a:lnTo>
                <a:lnTo>
                  <a:pt x="48006" y="63500"/>
                </a:lnTo>
                <a:close/>
              </a:path>
              <a:path w="76200" h="838200">
                <a:moveTo>
                  <a:pt x="38100" y="0"/>
                </a:moveTo>
                <a:lnTo>
                  <a:pt x="0" y="76200"/>
                </a:lnTo>
                <a:lnTo>
                  <a:pt x="28194" y="76200"/>
                </a:lnTo>
                <a:lnTo>
                  <a:pt x="2819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838200">
                <a:moveTo>
                  <a:pt x="69850" y="63500"/>
                </a:moveTo>
                <a:lnTo>
                  <a:pt x="48006" y="63500"/>
                </a:lnTo>
                <a:lnTo>
                  <a:pt x="4800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37021" y="5694171"/>
            <a:ext cx="1402715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65" dirty="0">
                <a:latin typeface="Arial"/>
                <a:cs typeface="Arial"/>
              </a:rPr>
              <a:t>Índ</a:t>
            </a:r>
            <a:r>
              <a:rPr sz="2000" spc="-95" dirty="0">
                <a:latin typeface="Arial"/>
                <a:cs typeface="Arial"/>
              </a:rPr>
              <a:t>i</a:t>
            </a:r>
            <a:r>
              <a:rPr sz="2000" spc="-185" dirty="0">
                <a:latin typeface="Arial"/>
                <a:cs typeface="Arial"/>
              </a:rPr>
              <a:t>c</a:t>
            </a:r>
            <a:r>
              <a:rPr sz="2000" spc="-200" dirty="0">
                <a:latin typeface="Arial"/>
                <a:cs typeface="Arial"/>
              </a:rPr>
              <a:t>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ent</a:t>
            </a:r>
            <a:r>
              <a:rPr sz="2000" spc="-210" dirty="0">
                <a:latin typeface="Arial"/>
                <a:cs typeface="Arial"/>
              </a:rPr>
              <a:t>e</a:t>
            </a:r>
            <a:r>
              <a:rPr sz="2000" spc="-160" dirty="0">
                <a:latin typeface="Arial"/>
                <a:cs typeface="Arial"/>
              </a:rPr>
              <a:t>ro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0" dirty="0">
                <a:latin typeface="Arial"/>
                <a:cs typeface="Arial"/>
              </a:rPr>
              <a:t>4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(</a:t>
            </a:r>
            <a:r>
              <a:rPr sz="2000" spc="-185" dirty="0">
                <a:latin typeface="Arial"/>
                <a:cs typeface="Arial"/>
              </a:rPr>
              <a:t>c</a:t>
            </a:r>
            <a:r>
              <a:rPr sz="2000" spc="-210" dirty="0">
                <a:latin typeface="Arial"/>
                <a:cs typeface="Arial"/>
              </a:rPr>
              <a:t>u</a:t>
            </a:r>
            <a:r>
              <a:rPr sz="2000" spc="-145" dirty="0">
                <a:latin typeface="Arial"/>
                <a:cs typeface="Arial"/>
              </a:rPr>
              <a:t>atr</a:t>
            </a:r>
            <a:r>
              <a:rPr sz="2000" spc="-200" dirty="0">
                <a:latin typeface="Arial"/>
                <a:cs typeface="Arial"/>
              </a:rPr>
              <a:t>o</a:t>
            </a:r>
            <a:r>
              <a:rPr sz="2000" spc="-12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67805" y="4891278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48006" y="63500"/>
                </a:moveTo>
                <a:lnTo>
                  <a:pt x="28194" y="63500"/>
                </a:lnTo>
                <a:lnTo>
                  <a:pt x="28194" y="838200"/>
                </a:lnTo>
                <a:lnTo>
                  <a:pt x="48006" y="838200"/>
                </a:lnTo>
                <a:lnTo>
                  <a:pt x="48006" y="63500"/>
                </a:lnTo>
                <a:close/>
              </a:path>
              <a:path w="76200" h="838200">
                <a:moveTo>
                  <a:pt x="38100" y="0"/>
                </a:moveTo>
                <a:lnTo>
                  <a:pt x="0" y="76200"/>
                </a:lnTo>
                <a:lnTo>
                  <a:pt x="28194" y="76200"/>
                </a:lnTo>
                <a:lnTo>
                  <a:pt x="2819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838200">
                <a:moveTo>
                  <a:pt x="69850" y="63500"/>
                </a:moveTo>
                <a:lnTo>
                  <a:pt x="48006" y="63500"/>
                </a:lnTo>
                <a:lnTo>
                  <a:pt x="4800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74</a:t>
            </a:fld>
            <a:endParaRPr lang="es-MX"/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Dec</a:t>
            </a:r>
            <a:r>
              <a:rPr sz="4000" dirty="0"/>
              <a:t>l</a:t>
            </a:r>
            <a:r>
              <a:rPr sz="4000" spc="-5" dirty="0"/>
              <a:t>a</a:t>
            </a:r>
            <a:r>
              <a:rPr sz="4000" dirty="0"/>
              <a:t>r</a:t>
            </a:r>
            <a:r>
              <a:rPr sz="4000" spc="-5" dirty="0"/>
              <a:t>a</a:t>
            </a:r>
            <a:r>
              <a:rPr sz="4000" dirty="0"/>
              <a:t>c</a:t>
            </a:r>
            <a:r>
              <a:rPr sz="4000" spc="-5" dirty="0"/>
              <a:t>ión</a:t>
            </a:r>
            <a:r>
              <a:rPr sz="4000" spc="15" dirty="0"/>
              <a:t> </a:t>
            </a:r>
            <a:r>
              <a:rPr sz="4000" spc="-5" dirty="0"/>
              <a:t>de </a:t>
            </a:r>
            <a:r>
              <a:rPr sz="4000" spc="-165" dirty="0">
                <a:solidFill>
                  <a:schemeClr val="accent1"/>
                </a:solidFill>
              </a:rPr>
              <a:t>V</a:t>
            </a:r>
            <a:r>
              <a:rPr sz="4000" spc="-5" dirty="0">
                <a:solidFill>
                  <a:schemeClr val="accent1"/>
                </a:solidFill>
              </a:rPr>
              <a:t>e</a:t>
            </a:r>
            <a:r>
              <a:rPr sz="4000" dirty="0">
                <a:solidFill>
                  <a:schemeClr val="accent1"/>
                </a:solidFill>
              </a:rPr>
              <a:t>c</a:t>
            </a:r>
            <a:r>
              <a:rPr sz="4000" spc="-5" dirty="0">
                <a:solidFill>
                  <a:schemeClr val="accent1"/>
                </a:solidFill>
              </a:rPr>
              <a:t>tor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0790" indent="-342265">
              <a:lnSpc>
                <a:spcPct val="100000"/>
              </a:lnSpc>
              <a:buFont typeface="Arial"/>
              <a:buChar char="•"/>
              <a:tabLst>
                <a:tab pos="1242060" algn="l"/>
              </a:tabLst>
            </a:pPr>
            <a:r>
              <a:rPr sz="2800" spc="-5" dirty="0"/>
              <a:t>Una</a:t>
            </a:r>
            <a:r>
              <a:rPr sz="2800" spc="15" dirty="0"/>
              <a:t> </a:t>
            </a:r>
            <a:r>
              <a:rPr sz="2800" spc="-5" dirty="0"/>
              <a:t>v</a:t>
            </a:r>
            <a:r>
              <a:rPr sz="2800" dirty="0"/>
              <a:t>a</a:t>
            </a:r>
            <a:r>
              <a:rPr sz="2800" spc="-5" dirty="0"/>
              <a:t>ri</a:t>
            </a:r>
            <a:r>
              <a:rPr sz="2800" spc="0" dirty="0"/>
              <a:t>a</a:t>
            </a:r>
            <a:r>
              <a:rPr sz="2800" spc="-5" dirty="0"/>
              <a:t>b</a:t>
            </a:r>
            <a:r>
              <a:rPr sz="2800" dirty="0"/>
              <a:t>l</a:t>
            </a:r>
            <a:r>
              <a:rPr sz="2800" spc="-5" dirty="0"/>
              <a:t>e</a:t>
            </a:r>
            <a:r>
              <a:rPr sz="2800" spc="20" dirty="0"/>
              <a:t> </a:t>
            </a:r>
            <a:r>
              <a:rPr sz="2800" spc="-5" dirty="0"/>
              <a:t>v</a:t>
            </a:r>
            <a:r>
              <a:rPr sz="2800" dirty="0"/>
              <a:t>e</a:t>
            </a:r>
            <a:r>
              <a:rPr sz="2800" spc="-5" dirty="0"/>
              <a:t>c</a:t>
            </a:r>
            <a:r>
              <a:rPr sz="2800" dirty="0"/>
              <a:t>t</a:t>
            </a:r>
            <a:r>
              <a:rPr sz="2800" spc="-5" dirty="0"/>
              <a:t>or</a:t>
            </a:r>
            <a:r>
              <a:rPr sz="2800" spc="5" dirty="0"/>
              <a:t> </a:t>
            </a:r>
            <a:r>
              <a:rPr sz="2800" spc="-5" dirty="0"/>
              <a:t>se</a:t>
            </a:r>
            <a:r>
              <a:rPr sz="2800" spc="5" dirty="0"/>
              <a:t> </a:t>
            </a:r>
            <a:r>
              <a:rPr sz="2800" spc="-5" dirty="0"/>
              <a:t>d</a:t>
            </a:r>
            <a:r>
              <a:rPr sz="2800" spc="0" dirty="0"/>
              <a:t>e</a:t>
            </a:r>
            <a:r>
              <a:rPr sz="2800" spc="-5" dirty="0"/>
              <a:t>c</a:t>
            </a:r>
            <a:r>
              <a:rPr sz="2800" dirty="0"/>
              <a:t>l</a:t>
            </a:r>
            <a:r>
              <a:rPr sz="2800" spc="-5" dirty="0"/>
              <a:t>a</a:t>
            </a:r>
            <a:r>
              <a:rPr sz="2800" dirty="0"/>
              <a:t>r</a:t>
            </a:r>
            <a:r>
              <a:rPr sz="2800" spc="-5" dirty="0"/>
              <a:t>a </a:t>
            </a:r>
            <a:r>
              <a:rPr sz="2800" spc="0" dirty="0"/>
              <a:t>e</a:t>
            </a:r>
            <a:r>
              <a:rPr sz="2800" spc="-5" dirty="0"/>
              <a:t>s</a:t>
            </a:r>
            <a:r>
              <a:rPr sz="2800" dirty="0"/>
              <a:t>p</a:t>
            </a:r>
            <a:r>
              <a:rPr sz="2800" spc="-5" dirty="0"/>
              <a:t>e</a:t>
            </a:r>
            <a:r>
              <a:rPr sz="2800" dirty="0"/>
              <a:t>c</a:t>
            </a:r>
            <a:r>
              <a:rPr sz="2800" spc="-5" dirty="0"/>
              <a:t>if</a:t>
            </a:r>
            <a:r>
              <a:rPr sz="2800" dirty="0"/>
              <a:t>i</a:t>
            </a:r>
            <a:r>
              <a:rPr sz="2800" spc="-5" dirty="0"/>
              <a:t>c</a:t>
            </a:r>
            <a:r>
              <a:rPr sz="2800" dirty="0"/>
              <a:t>a</a:t>
            </a:r>
            <a:r>
              <a:rPr sz="2800" spc="-5" dirty="0"/>
              <a:t>n</a:t>
            </a:r>
            <a:r>
              <a:rPr sz="2800" dirty="0"/>
              <a:t>d</a:t>
            </a:r>
            <a:r>
              <a:rPr sz="2800" spc="-5" dirty="0"/>
              <a:t>o:</a:t>
            </a:r>
            <a:endParaRPr sz="2800"/>
          </a:p>
          <a:p>
            <a:pPr marL="1642110" lvl="1" indent="-287020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1643380" algn="l"/>
              </a:tabLst>
            </a:pP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 tipo 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ementos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</a:t>
            </a:r>
            <a:endParaRPr sz="2400">
              <a:latin typeface="Arial"/>
              <a:cs typeface="Arial"/>
            </a:endParaRPr>
          </a:p>
          <a:p>
            <a:pPr marL="164211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643380" algn="l"/>
              </a:tabLst>
            </a:pP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mbre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variable</a:t>
            </a:r>
            <a:endParaRPr sz="2400">
              <a:latin typeface="Arial"/>
              <a:cs typeface="Arial"/>
            </a:endParaRPr>
          </a:p>
          <a:p>
            <a:pPr marL="164211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643380" algn="l"/>
              </a:tabLst>
            </a:pP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 ta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año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la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6703" y="4466844"/>
            <a:ext cx="866140" cy="67310"/>
          </a:xfrm>
          <a:custGeom>
            <a:avLst/>
            <a:gdLst/>
            <a:ahLst/>
            <a:cxnLst/>
            <a:rect l="l" t="t" r="r" b="b"/>
            <a:pathLst>
              <a:path w="866139" h="67310">
                <a:moveTo>
                  <a:pt x="865632" y="0"/>
                </a:moveTo>
                <a:lnTo>
                  <a:pt x="864161" y="13061"/>
                </a:lnTo>
                <a:lnTo>
                  <a:pt x="860155" y="23717"/>
                </a:lnTo>
                <a:lnTo>
                  <a:pt x="854219" y="30896"/>
                </a:lnTo>
                <a:lnTo>
                  <a:pt x="846963" y="33527"/>
                </a:lnTo>
                <a:lnTo>
                  <a:pt x="451485" y="33527"/>
                </a:lnTo>
                <a:lnTo>
                  <a:pt x="444228" y="36159"/>
                </a:lnTo>
                <a:lnTo>
                  <a:pt x="438292" y="43338"/>
                </a:lnTo>
                <a:lnTo>
                  <a:pt x="434286" y="53994"/>
                </a:lnTo>
                <a:lnTo>
                  <a:pt x="432816" y="67055"/>
                </a:lnTo>
                <a:lnTo>
                  <a:pt x="431345" y="53994"/>
                </a:lnTo>
                <a:lnTo>
                  <a:pt x="427339" y="43338"/>
                </a:lnTo>
                <a:lnTo>
                  <a:pt x="421403" y="36159"/>
                </a:lnTo>
                <a:lnTo>
                  <a:pt x="414147" y="33527"/>
                </a:lnTo>
                <a:lnTo>
                  <a:pt x="18669" y="33527"/>
                </a:lnTo>
                <a:lnTo>
                  <a:pt x="11412" y="30896"/>
                </a:lnTo>
                <a:lnTo>
                  <a:pt x="5476" y="23717"/>
                </a:lnTo>
                <a:lnTo>
                  <a:pt x="1470" y="13061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2182" y="4534661"/>
            <a:ext cx="1517015" cy="685800"/>
          </a:xfrm>
          <a:custGeom>
            <a:avLst/>
            <a:gdLst/>
            <a:ahLst/>
            <a:cxnLst/>
            <a:rect l="l" t="t" r="r" b="b"/>
            <a:pathLst>
              <a:path w="1517014" h="685800">
                <a:moveTo>
                  <a:pt x="48005" y="63500"/>
                </a:moveTo>
                <a:lnTo>
                  <a:pt x="28193" y="63500"/>
                </a:lnTo>
                <a:lnTo>
                  <a:pt x="28193" y="685673"/>
                </a:lnTo>
                <a:lnTo>
                  <a:pt x="1517014" y="685673"/>
                </a:lnTo>
                <a:lnTo>
                  <a:pt x="1517014" y="675767"/>
                </a:lnTo>
                <a:lnTo>
                  <a:pt x="48005" y="675767"/>
                </a:lnTo>
                <a:lnTo>
                  <a:pt x="38100" y="665861"/>
                </a:lnTo>
                <a:lnTo>
                  <a:pt x="48005" y="665861"/>
                </a:lnTo>
                <a:lnTo>
                  <a:pt x="48005" y="63500"/>
                </a:lnTo>
                <a:close/>
              </a:path>
              <a:path w="1517014" h="685800">
                <a:moveTo>
                  <a:pt x="48005" y="665861"/>
                </a:moveTo>
                <a:lnTo>
                  <a:pt x="38100" y="665861"/>
                </a:lnTo>
                <a:lnTo>
                  <a:pt x="48005" y="675767"/>
                </a:lnTo>
                <a:lnTo>
                  <a:pt x="48005" y="665861"/>
                </a:lnTo>
                <a:close/>
              </a:path>
              <a:path w="1517014" h="685800">
                <a:moveTo>
                  <a:pt x="1517014" y="665861"/>
                </a:moveTo>
                <a:lnTo>
                  <a:pt x="48005" y="665861"/>
                </a:lnTo>
                <a:lnTo>
                  <a:pt x="48005" y="675767"/>
                </a:lnTo>
                <a:lnTo>
                  <a:pt x="1517014" y="675767"/>
                </a:lnTo>
                <a:lnTo>
                  <a:pt x="1517014" y="665861"/>
                </a:lnTo>
                <a:close/>
              </a:path>
              <a:path w="1517014" h="685800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1517014" h="685800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3296" y="445770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85800" y="0"/>
                </a:moveTo>
                <a:lnTo>
                  <a:pt x="681317" y="14847"/>
                </a:lnTo>
                <a:lnTo>
                  <a:pt x="669083" y="26955"/>
                </a:lnTo>
                <a:lnTo>
                  <a:pt x="650920" y="35111"/>
                </a:lnTo>
                <a:lnTo>
                  <a:pt x="628650" y="38100"/>
                </a:lnTo>
                <a:lnTo>
                  <a:pt x="400050" y="38100"/>
                </a:lnTo>
                <a:lnTo>
                  <a:pt x="377779" y="41088"/>
                </a:lnTo>
                <a:lnTo>
                  <a:pt x="359616" y="49244"/>
                </a:lnTo>
                <a:lnTo>
                  <a:pt x="347382" y="61352"/>
                </a:lnTo>
                <a:lnTo>
                  <a:pt x="342900" y="76200"/>
                </a:lnTo>
                <a:lnTo>
                  <a:pt x="338417" y="61352"/>
                </a:lnTo>
                <a:lnTo>
                  <a:pt x="326183" y="49244"/>
                </a:lnTo>
                <a:lnTo>
                  <a:pt x="308020" y="41088"/>
                </a:lnTo>
                <a:lnTo>
                  <a:pt x="285750" y="38100"/>
                </a:lnTo>
                <a:lnTo>
                  <a:pt x="57150" y="38100"/>
                </a:lnTo>
                <a:lnTo>
                  <a:pt x="34879" y="35111"/>
                </a:lnTo>
                <a:lnTo>
                  <a:pt x="16716" y="26955"/>
                </a:lnTo>
                <a:lnTo>
                  <a:pt x="4482" y="14847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61488" y="4466844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533400" y="0"/>
                </a:moveTo>
                <a:lnTo>
                  <a:pt x="529901" y="14847"/>
                </a:lnTo>
                <a:lnTo>
                  <a:pt x="520366" y="26955"/>
                </a:lnTo>
                <a:lnTo>
                  <a:pt x="506235" y="35111"/>
                </a:lnTo>
                <a:lnTo>
                  <a:pt x="488950" y="38099"/>
                </a:lnTo>
                <a:lnTo>
                  <a:pt x="311150" y="38099"/>
                </a:lnTo>
                <a:lnTo>
                  <a:pt x="293864" y="41088"/>
                </a:lnTo>
                <a:lnTo>
                  <a:pt x="279733" y="49244"/>
                </a:lnTo>
                <a:lnTo>
                  <a:pt x="270198" y="61352"/>
                </a:lnTo>
                <a:lnTo>
                  <a:pt x="266700" y="76199"/>
                </a:lnTo>
                <a:lnTo>
                  <a:pt x="263201" y="61352"/>
                </a:lnTo>
                <a:lnTo>
                  <a:pt x="253666" y="49244"/>
                </a:lnTo>
                <a:lnTo>
                  <a:pt x="239535" y="41088"/>
                </a:lnTo>
                <a:lnTo>
                  <a:pt x="222250" y="38099"/>
                </a:lnTo>
                <a:lnTo>
                  <a:pt x="44450" y="38099"/>
                </a:lnTo>
                <a:lnTo>
                  <a:pt x="27164" y="35111"/>
                </a:lnTo>
                <a:lnTo>
                  <a:pt x="13033" y="26955"/>
                </a:lnTo>
                <a:lnTo>
                  <a:pt x="3498" y="14847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0850" y="4543805"/>
            <a:ext cx="1600200" cy="1139825"/>
          </a:xfrm>
          <a:custGeom>
            <a:avLst/>
            <a:gdLst/>
            <a:ahLst/>
            <a:cxnLst/>
            <a:rect l="l" t="t" r="r" b="b"/>
            <a:pathLst>
              <a:path w="1600200" h="1139825">
                <a:moveTo>
                  <a:pt x="48006" y="63500"/>
                </a:moveTo>
                <a:lnTo>
                  <a:pt x="28193" y="63500"/>
                </a:lnTo>
                <a:lnTo>
                  <a:pt x="28193" y="1139621"/>
                </a:lnTo>
                <a:lnTo>
                  <a:pt x="1600200" y="1139621"/>
                </a:lnTo>
                <a:lnTo>
                  <a:pt x="1600200" y="1129715"/>
                </a:lnTo>
                <a:lnTo>
                  <a:pt x="48006" y="1129715"/>
                </a:lnTo>
                <a:lnTo>
                  <a:pt x="38100" y="1119809"/>
                </a:lnTo>
                <a:lnTo>
                  <a:pt x="48006" y="1119809"/>
                </a:lnTo>
                <a:lnTo>
                  <a:pt x="48006" y="63500"/>
                </a:lnTo>
                <a:close/>
              </a:path>
              <a:path w="1600200" h="1139825">
                <a:moveTo>
                  <a:pt x="48006" y="1119809"/>
                </a:moveTo>
                <a:lnTo>
                  <a:pt x="38100" y="1119809"/>
                </a:lnTo>
                <a:lnTo>
                  <a:pt x="48006" y="1129715"/>
                </a:lnTo>
                <a:lnTo>
                  <a:pt x="48006" y="1119809"/>
                </a:lnTo>
                <a:close/>
              </a:path>
              <a:path w="1600200" h="1139825">
                <a:moveTo>
                  <a:pt x="1600200" y="1119809"/>
                </a:moveTo>
                <a:lnTo>
                  <a:pt x="48006" y="1119809"/>
                </a:lnTo>
                <a:lnTo>
                  <a:pt x="48006" y="1129715"/>
                </a:lnTo>
                <a:lnTo>
                  <a:pt x="1600200" y="1129715"/>
                </a:lnTo>
                <a:lnTo>
                  <a:pt x="1600200" y="1119809"/>
                </a:lnTo>
                <a:close/>
              </a:path>
              <a:path w="1600200" h="1139825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1600200" h="1139825">
                <a:moveTo>
                  <a:pt x="69850" y="63500"/>
                </a:moveTo>
                <a:lnTo>
                  <a:pt x="48006" y="63500"/>
                </a:lnTo>
                <a:lnTo>
                  <a:pt x="4800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09444" y="3906011"/>
            <a:ext cx="2641092" cy="551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3055" y="3910584"/>
            <a:ext cx="2980944" cy="618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6688" y="3933444"/>
            <a:ext cx="2546604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56688" y="3933444"/>
            <a:ext cx="2546985" cy="457200"/>
          </a:xfrm>
          <a:custGeom>
            <a:avLst/>
            <a:gdLst/>
            <a:ahLst/>
            <a:cxnLst/>
            <a:rect l="l" t="t" r="r" b="b"/>
            <a:pathLst>
              <a:path w="2546985" h="457200">
                <a:moveTo>
                  <a:pt x="0" y="457199"/>
                </a:moveTo>
                <a:lnTo>
                  <a:pt x="2546604" y="457199"/>
                </a:lnTo>
                <a:lnTo>
                  <a:pt x="2546604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36698" y="4006215"/>
            <a:ext cx="5213985" cy="179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Lucida Console"/>
                <a:cs typeface="Lucida Console"/>
              </a:rPr>
              <a:t>tip</a:t>
            </a:r>
            <a:r>
              <a:rPr sz="2000" dirty="0">
                <a:latin typeface="Lucida Console"/>
                <a:cs typeface="Lucida Console"/>
              </a:rPr>
              <a:t>o</a:t>
            </a:r>
            <a:r>
              <a:rPr sz="2000" spc="-20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nombre[tam]</a:t>
            </a:r>
            <a:r>
              <a:rPr sz="2000" dirty="0">
                <a:latin typeface="Lucida Console"/>
                <a:cs typeface="Lucida Console"/>
              </a:rPr>
              <a:t>;</a:t>
            </a:r>
            <a:endParaRPr sz="2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550">
              <a:latin typeface="Times New Roman"/>
              <a:cs typeface="Times New Roman"/>
            </a:endParaRPr>
          </a:p>
          <a:p>
            <a:pPr marL="2813685" marR="82550" indent="-22860">
              <a:lnSpc>
                <a:spcPct val="160900"/>
              </a:lnSpc>
            </a:pPr>
            <a:r>
              <a:rPr sz="1600" spc="-195" dirty="0">
                <a:latin typeface="Arial"/>
                <a:cs typeface="Arial"/>
              </a:rPr>
              <a:t>E</a:t>
            </a:r>
            <a:r>
              <a:rPr sz="1600" spc="-145" dirty="0">
                <a:latin typeface="Arial"/>
                <a:cs typeface="Arial"/>
              </a:rPr>
              <a:t>s</a:t>
            </a:r>
            <a:r>
              <a:rPr sz="1600" spc="-165" dirty="0">
                <a:latin typeface="Arial"/>
                <a:cs typeface="Arial"/>
              </a:rPr>
              <a:t>p</a:t>
            </a:r>
            <a:r>
              <a:rPr sz="1600" spc="-160" dirty="0">
                <a:latin typeface="Arial"/>
                <a:cs typeface="Arial"/>
              </a:rPr>
              <a:t>e</a:t>
            </a:r>
            <a:r>
              <a:rPr sz="1600" spc="-150" dirty="0">
                <a:latin typeface="Arial"/>
                <a:cs typeface="Arial"/>
              </a:rPr>
              <a:t>c</a:t>
            </a:r>
            <a:r>
              <a:rPr sz="1600" spc="-70" dirty="0">
                <a:latin typeface="Arial"/>
                <a:cs typeface="Arial"/>
              </a:rPr>
              <a:t>i</a:t>
            </a:r>
            <a:r>
              <a:rPr sz="1600" spc="-95" dirty="0">
                <a:latin typeface="Arial"/>
                <a:cs typeface="Arial"/>
              </a:rPr>
              <a:t>f</a:t>
            </a:r>
            <a:r>
              <a:rPr sz="1600" spc="-110" dirty="0">
                <a:latin typeface="Arial"/>
                <a:cs typeface="Arial"/>
              </a:rPr>
              <a:t>ic</a:t>
            </a:r>
            <a:r>
              <a:rPr sz="1600" spc="-165" dirty="0">
                <a:latin typeface="Arial"/>
                <a:cs typeface="Arial"/>
              </a:rPr>
              <a:t>a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e</a:t>
            </a:r>
            <a:r>
              <a:rPr sz="1600" spc="-65" dirty="0">
                <a:latin typeface="Arial"/>
                <a:cs typeface="Arial"/>
              </a:rPr>
              <a:t>l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65" dirty="0">
                <a:latin typeface="Arial"/>
                <a:cs typeface="Arial"/>
              </a:rPr>
              <a:t>tamaño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65" dirty="0">
                <a:latin typeface="Arial"/>
                <a:cs typeface="Arial"/>
              </a:rPr>
              <a:t>d</a:t>
            </a:r>
            <a:r>
              <a:rPr sz="1600" spc="-160" dirty="0">
                <a:latin typeface="Arial"/>
                <a:cs typeface="Arial"/>
              </a:rPr>
              <a:t>e</a:t>
            </a:r>
            <a:r>
              <a:rPr sz="1600" spc="-65" dirty="0">
                <a:latin typeface="Arial"/>
                <a:cs typeface="Arial"/>
              </a:rPr>
              <a:t>l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55" dirty="0">
                <a:latin typeface="Arial"/>
                <a:cs typeface="Arial"/>
              </a:rPr>
              <a:t>ve</a:t>
            </a:r>
            <a:r>
              <a:rPr sz="1600" spc="-145" dirty="0">
                <a:latin typeface="Arial"/>
                <a:cs typeface="Arial"/>
              </a:rPr>
              <a:t>c</a:t>
            </a:r>
            <a:r>
              <a:rPr sz="1600" spc="-114" dirty="0">
                <a:latin typeface="Arial"/>
                <a:cs typeface="Arial"/>
              </a:rPr>
              <a:t>tor</a:t>
            </a:r>
            <a:r>
              <a:rPr sz="1600" spc="-140" dirty="0">
                <a:latin typeface="Arial"/>
                <a:cs typeface="Arial"/>
              </a:rPr>
              <a:t> E</a:t>
            </a:r>
            <a:r>
              <a:rPr sz="1600" spc="-145" dirty="0">
                <a:latin typeface="Arial"/>
                <a:cs typeface="Arial"/>
              </a:rPr>
              <a:t>s</a:t>
            </a:r>
            <a:r>
              <a:rPr sz="1600" spc="-165" dirty="0">
                <a:latin typeface="Arial"/>
                <a:cs typeface="Arial"/>
              </a:rPr>
              <a:t>p</a:t>
            </a:r>
            <a:r>
              <a:rPr sz="1600" spc="-160" dirty="0">
                <a:latin typeface="Arial"/>
                <a:cs typeface="Arial"/>
              </a:rPr>
              <a:t>e</a:t>
            </a:r>
            <a:r>
              <a:rPr sz="1600" spc="-150" dirty="0">
                <a:latin typeface="Arial"/>
                <a:cs typeface="Arial"/>
              </a:rPr>
              <a:t>c</a:t>
            </a:r>
            <a:r>
              <a:rPr sz="1600" spc="-70" dirty="0">
                <a:latin typeface="Arial"/>
                <a:cs typeface="Arial"/>
              </a:rPr>
              <a:t>i</a:t>
            </a:r>
            <a:r>
              <a:rPr sz="1600" spc="-95" dirty="0">
                <a:latin typeface="Arial"/>
                <a:cs typeface="Arial"/>
              </a:rPr>
              <a:t>f</a:t>
            </a:r>
            <a:r>
              <a:rPr sz="1600" spc="-110" dirty="0">
                <a:latin typeface="Arial"/>
                <a:cs typeface="Arial"/>
              </a:rPr>
              <a:t>ic</a:t>
            </a:r>
            <a:r>
              <a:rPr sz="1600" spc="-165" dirty="0">
                <a:latin typeface="Arial"/>
                <a:cs typeface="Arial"/>
              </a:rPr>
              <a:t>a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e</a:t>
            </a:r>
            <a:r>
              <a:rPr sz="1600" spc="-65" dirty="0">
                <a:latin typeface="Arial"/>
                <a:cs typeface="Arial"/>
              </a:rPr>
              <a:t>l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65" dirty="0">
                <a:latin typeface="Arial"/>
                <a:cs typeface="Arial"/>
              </a:rPr>
              <a:t>n</a:t>
            </a:r>
            <a:r>
              <a:rPr sz="1600" spc="-160" dirty="0">
                <a:latin typeface="Arial"/>
                <a:cs typeface="Arial"/>
              </a:rPr>
              <a:t>o</a:t>
            </a:r>
            <a:r>
              <a:rPr sz="1600" spc="-250" dirty="0">
                <a:latin typeface="Arial"/>
                <a:cs typeface="Arial"/>
              </a:rPr>
              <a:t>m</a:t>
            </a:r>
            <a:r>
              <a:rPr sz="1600" spc="-145" dirty="0">
                <a:latin typeface="Arial"/>
                <a:cs typeface="Arial"/>
              </a:rPr>
              <a:t>bre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65" dirty="0">
                <a:latin typeface="Arial"/>
                <a:cs typeface="Arial"/>
              </a:rPr>
              <a:t>d</a:t>
            </a:r>
            <a:r>
              <a:rPr sz="1600" spc="-160" dirty="0">
                <a:latin typeface="Arial"/>
                <a:cs typeface="Arial"/>
              </a:rPr>
              <a:t>e</a:t>
            </a:r>
            <a:r>
              <a:rPr sz="1600" spc="-65" dirty="0">
                <a:latin typeface="Arial"/>
                <a:cs typeface="Arial"/>
              </a:rPr>
              <a:t>l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55" dirty="0">
                <a:latin typeface="Arial"/>
                <a:cs typeface="Arial"/>
              </a:rPr>
              <a:t>ve</a:t>
            </a:r>
            <a:r>
              <a:rPr sz="1600" spc="-145" dirty="0">
                <a:latin typeface="Arial"/>
                <a:cs typeface="Arial"/>
              </a:rPr>
              <a:t>c</a:t>
            </a:r>
            <a:r>
              <a:rPr sz="1600" spc="-114" dirty="0">
                <a:latin typeface="Arial"/>
                <a:cs typeface="Arial"/>
              </a:rPr>
              <a:t>tor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450">
              <a:latin typeface="Times New Roman"/>
              <a:cs typeface="Times New Roman"/>
            </a:endParaRPr>
          </a:p>
          <a:p>
            <a:pPr marL="2146300">
              <a:lnSpc>
                <a:spcPct val="100000"/>
              </a:lnSpc>
            </a:pPr>
            <a:r>
              <a:rPr sz="1600" spc="-195" dirty="0">
                <a:latin typeface="Arial"/>
                <a:cs typeface="Arial"/>
              </a:rPr>
              <a:t>E</a:t>
            </a:r>
            <a:r>
              <a:rPr sz="1600" spc="-145" dirty="0">
                <a:latin typeface="Arial"/>
                <a:cs typeface="Arial"/>
              </a:rPr>
              <a:t>s</a:t>
            </a:r>
            <a:r>
              <a:rPr sz="1600" spc="-165" dirty="0">
                <a:latin typeface="Arial"/>
                <a:cs typeface="Arial"/>
              </a:rPr>
              <a:t>p</a:t>
            </a:r>
            <a:r>
              <a:rPr sz="1600" spc="-160" dirty="0">
                <a:latin typeface="Arial"/>
                <a:cs typeface="Arial"/>
              </a:rPr>
              <a:t>e</a:t>
            </a:r>
            <a:r>
              <a:rPr sz="1600" spc="-150" dirty="0">
                <a:latin typeface="Arial"/>
                <a:cs typeface="Arial"/>
              </a:rPr>
              <a:t>c</a:t>
            </a:r>
            <a:r>
              <a:rPr sz="1600" spc="-70" dirty="0">
                <a:latin typeface="Arial"/>
                <a:cs typeface="Arial"/>
              </a:rPr>
              <a:t>i</a:t>
            </a:r>
            <a:r>
              <a:rPr sz="1600" spc="-95" dirty="0">
                <a:latin typeface="Arial"/>
                <a:cs typeface="Arial"/>
              </a:rPr>
              <a:t>f</a:t>
            </a:r>
            <a:r>
              <a:rPr sz="1600" spc="-110" dirty="0">
                <a:latin typeface="Arial"/>
                <a:cs typeface="Arial"/>
              </a:rPr>
              <a:t>ic</a:t>
            </a:r>
            <a:r>
              <a:rPr sz="1600" spc="-165" dirty="0">
                <a:latin typeface="Arial"/>
                <a:cs typeface="Arial"/>
              </a:rPr>
              <a:t>a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e</a:t>
            </a:r>
            <a:r>
              <a:rPr sz="1600" spc="-65" dirty="0">
                <a:latin typeface="Arial"/>
                <a:cs typeface="Arial"/>
              </a:rPr>
              <a:t>l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t</a:t>
            </a:r>
            <a:r>
              <a:rPr sz="1600" spc="-120" dirty="0">
                <a:latin typeface="Arial"/>
                <a:cs typeface="Arial"/>
              </a:rPr>
              <a:t>ip</a:t>
            </a:r>
            <a:r>
              <a:rPr sz="1600" spc="-165" dirty="0">
                <a:latin typeface="Arial"/>
                <a:cs typeface="Arial"/>
              </a:rPr>
              <a:t>o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65" dirty="0">
                <a:latin typeface="Arial"/>
                <a:cs typeface="Arial"/>
              </a:rPr>
              <a:t>de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30" dirty="0">
                <a:latin typeface="Arial"/>
                <a:cs typeface="Arial"/>
              </a:rPr>
              <a:t>ele</a:t>
            </a:r>
            <a:r>
              <a:rPr sz="1600" spc="-250" dirty="0">
                <a:latin typeface="Arial"/>
                <a:cs typeface="Arial"/>
              </a:rPr>
              <a:t>m</a:t>
            </a:r>
            <a:r>
              <a:rPr sz="1600" spc="-165" dirty="0">
                <a:latin typeface="Arial"/>
                <a:cs typeface="Arial"/>
              </a:rPr>
              <a:t>e</a:t>
            </a:r>
            <a:r>
              <a:rPr sz="1600" spc="-140" dirty="0">
                <a:latin typeface="Arial"/>
                <a:cs typeface="Arial"/>
              </a:rPr>
              <a:t>ntos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165" dirty="0">
                <a:latin typeface="Arial"/>
                <a:cs typeface="Arial"/>
              </a:rPr>
              <a:t>d</a:t>
            </a:r>
            <a:r>
              <a:rPr sz="1600" spc="-160" dirty="0">
                <a:latin typeface="Arial"/>
                <a:cs typeface="Arial"/>
              </a:rPr>
              <a:t>e</a:t>
            </a:r>
            <a:r>
              <a:rPr sz="1600" spc="-65" dirty="0">
                <a:latin typeface="Arial"/>
                <a:cs typeface="Arial"/>
              </a:rPr>
              <a:t>l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155" dirty="0">
                <a:latin typeface="Arial"/>
                <a:cs typeface="Arial"/>
              </a:rPr>
              <a:t>ve</a:t>
            </a:r>
            <a:r>
              <a:rPr sz="1600" spc="-145" dirty="0">
                <a:latin typeface="Arial"/>
                <a:cs typeface="Arial"/>
              </a:rPr>
              <a:t>c</a:t>
            </a:r>
            <a:r>
              <a:rPr sz="1600" spc="-114" dirty="0">
                <a:latin typeface="Arial"/>
                <a:cs typeface="Arial"/>
              </a:rPr>
              <a:t>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78858" y="4534661"/>
            <a:ext cx="657860" cy="292735"/>
          </a:xfrm>
          <a:custGeom>
            <a:avLst/>
            <a:gdLst/>
            <a:ahLst/>
            <a:cxnLst/>
            <a:rect l="l" t="t" r="r" b="b"/>
            <a:pathLst>
              <a:path w="657860" h="292735">
                <a:moveTo>
                  <a:pt x="356869" y="278892"/>
                </a:moveTo>
                <a:lnTo>
                  <a:pt x="356869" y="292607"/>
                </a:lnTo>
                <a:lnTo>
                  <a:pt x="657478" y="292607"/>
                </a:lnTo>
                <a:lnTo>
                  <a:pt x="657478" y="288798"/>
                </a:lnTo>
                <a:lnTo>
                  <a:pt x="366775" y="288798"/>
                </a:lnTo>
                <a:lnTo>
                  <a:pt x="356869" y="278892"/>
                </a:lnTo>
                <a:close/>
              </a:path>
              <a:path w="657860" h="292735">
                <a:moveTo>
                  <a:pt x="48005" y="63500"/>
                </a:moveTo>
                <a:lnTo>
                  <a:pt x="28193" y="63500"/>
                </a:lnTo>
                <a:lnTo>
                  <a:pt x="28193" y="288798"/>
                </a:lnTo>
                <a:lnTo>
                  <a:pt x="356869" y="288798"/>
                </a:lnTo>
                <a:lnTo>
                  <a:pt x="356869" y="278892"/>
                </a:lnTo>
                <a:lnTo>
                  <a:pt x="48005" y="278892"/>
                </a:lnTo>
                <a:lnTo>
                  <a:pt x="38100" y="268986"/>
                </a:lnTo>
                <a:lnTo>
                  <a:pt x="48005" y="268986"/>
                </a:lnTo>
                <a:lnTo>
                  <a:pt x="48005" y="63500"/>
                </a:lnTo>
                <a:close/>
              </a:path>
              <a:path w="657860" h="292735">
                <a:moveTo>
                  <a:pt x="376681" y="268986"/>
                </a:moveTo>
                <a:lnTo>
                  <a:pt x="48005" y="268986"/>
                </a:lnTo>
                <a:lnTo>
                  <a:pt x="48005" y="278892"/>
                </a:lnTo>
                <a:lnTo>
                  <a:pt x="356869" y="278892"/>
                </a:lnTo>
                <a:lnTo>
                  <a:pt x="366775" y="288798"/>
                </a:lnTo>
                <a:lnTo>
                  <a:pt x="657478" y="288798"/>
                </a:lnTo>
                <a:lnTo>
                  <a:pt x="657478" y="282701"/>
                </a:lnTo>
                <a:lnTo>
                  <a:pt x="376681" y="282701"/>
                </a:lnTo>
                <a:lnTo>
                  <a:pt x="366775" y="272795"/>
                </a:lnTo>
                <a:lnTo>
                  <a:pt x="376681" y="272795"/>
                </a:lnTo>
                <a:lnTo>
                  <a:pt x="376681" y="268986"/>
                </a:lnTo>
                <a:close/>
              </a:path>
              <a:path w="657860" h="292735">
                <a:moveTo>
                  <a:pt x="376681" y="272795"/>
                </a:moveTo>
                <a:lnTo>
                  <a:pt x="366775" y="272795"/>
                </a:lnTo>
                <a:lnTo>
                  <a:pt x="376681" y="282701"/>
                </a:lnTo>
                <a:lnTo>
                  <a:pt x="376681" y="272795"/>
                </a:lnTo>
                <a:close/>
              </a:path>
              <a:path w="657860" h="292735">
                <a:moveTo>
                  <a:pt x="657478" y="272795"/>
                </a:moveTo>
                <a:lnTo>
                  <a:pt x="376681" y="272795"/>
                </a:lnTo>
                <a:lnTo>
                  <a:pt x="376681" y="282701"/>
                </a:lnTo>
                <a:lnTo>
                  <a:pt x="657478" y="282701"/>
                </a:lnTo>
                <a:lnTo>
                  <a:pt x="657478" y="272795"/>
                </a:lnTo>
                <a:close/>
              </a:path>
              <a:path w="657860" h="292735">
                <a:moveTo>
                  <a:pt x="48005" y="268986"/>
                </a:moveTo>
                <a:lnTo>
                  <a:pt x="38100" y="268986"/>
                </a:lnTo>
                <a:lnTo>
                  <a:pt x="48005" y="278892"/>
                </a:lnTo>
                <a:lnTo>
                  <a:pt x="48005" y="268986"/>
                </a:lnTo>
                <a:close/>
              </a:path>
              <a:path w="657860" h="292735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657860" h="292735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1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75</a:t>
            </a:fld>
            <a:endParaRPr lang="es-MX"/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Dimensión</a:t>
            </a:r>
            <a:r>
              <a:rPr sz="4000" spc="20" dirty="0"/>
              <a:t> </a:t>
            </a:r>
            <a:r>
              <a:rPr sz="4000" spc="-5" dirty="0"/>
              <a:t>de</a:t>
            </a:r>
            <a:r>
              <a:rPr sz="4000" spc="20" dirty="0"/>
              <a:t> </a:t>
            </a:r>
            <a:r>
              <a:rPr sz="4000" spc="-5" dirty="0"/>
              <a:t>un</a:t>
            </a:r>
            <a:r>
              <a:rPr sz="400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v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c</a:t>
            </a:r>
            <a:r>
              <a:rPr sz="4000" dirty="0">
                <a:solidFill>
                  <a:schemeClr val="accent1"/>
                </a:solidFill>
              </a:rPr>
              <a:t>t</a:t>
            </a:r>
            <a:r>
              <a:rPr sz="4000" spc="-5" dirty="0">
                <a:solidFill>
                  <a:schemeClr val="accent1"/>
                </a:solidFill>
              </a:rPr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071744"/>
            <a:ext cx="7469505" cy="180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El r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-5" dirty="0">
                <a:latin typeface="Arial"/>
                <a:cs typeface="Arial"/>
              </a:rPr>
              <a:t>o 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e 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e 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am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é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mo 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ime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ón 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tor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El núme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ín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ic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s aso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ia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os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ada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em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252" y="3024750"/>
            <a:ext cx="3587496" cy="3294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11496" y="3052183"/>
            <a:ext cx="3493007" cy="3200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11496" y="3052183"/>
            <a:ext cx="3493135" cy="3200400"/>
          </a:xfrm>
          <a:custGeom>
            <a:avLst/>
            <a:gdLst/>
            <a:ahLst/>
            <a:cxnLst/>
            <a:rect l="l" t="t" r="r" b="b"/>
            <a:pathLst>
              <a:path w="3493134" h="3200400">
                <a:moveTo>
                  <a:pt x="0" y="3200399"/>
                </a:moveTo>
                <a:lnTo>
                  <a:pt x="3493007" y="3200399"/>
                </a:lnTo>
                <a:lnTo>
                  <a:pt x="3493007" y="0"/>
                </a:lnTo>
                <a:lnTo>
                  <a:pt x="0" y="0"/>
                </a:lnTo>
                <a:lnTo>
                  <a:pt x="0" y="320039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6652" y="3024750"/>
            <a:ext cx="3218688" cy="3294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3896" y="3052183"/>
            <a:ext cx="3124200" cy="3200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92695" y="43658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92695" y="43658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92695" y="4442071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31750" y="152400"/>
                </a:moveTo>
                <a:lnTo>
                  <a:pt x="0" y="152400"/>
                </a:lnTo>
                <a:lnTo>
                  <a:pt x="38100" y="228600"/>
                </a:lnTo>
                <a:lnTo>
                  <a:pt x="69850" y="165100"/>
                </a:lnTo>
                <a:lnTo>
                  <a:pt x="31750" y="165100"/>
                </a:lnTo>
                <a:lnTo>
                  <a:pt x="31750" y="152400"/>
                </a:lnTo>
                <a:close/>
              </a:path>
              <a:path w="76200" h="228600">
                <a:moveTo>
                  <a:pt x="44450" y="0"/>
                </a:moveTo>
                <a:lnTo>
                  <a:pt x="31750" y="0"/>
                </a:lnTo>
                <a:lnTo>
                  <a:pt x="31750" y="165100"/>
                </a:lnTo>
                <a:lnTo>
                  <a:pt x="44450" y="165100"/>
                </a:lnTo>
                <a:lnTo>
                  <a:pt x="44450" y="0"/>
                </a:lnTo>
                <a:close/>
              </a:path>
              <a:path w="76200" h="228600">
                <a:moveTo>
                  <a:pt x="76200" y="152400"/>
                </a:moveTo>
                <a:lnTo>
                  <a:pt x="44450" y="152400"/>
                </a:lnTo>
                <a:lnTo>
                  <a:pt x="44450" y="165100"/>
                </a:lnTo>
                <a:lnTo>
                  <a:pt x="69850" y="165100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7296" y="52802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7296" y="52802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73496" y="528027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152400" y="0"/>
                </a:moveTo>
                <a:lnTo>
                  <a:pt x="152400" y="76200"/>
                </a:lnTo>
                <a:lnTo>
                  <a:pt x="215900" y="44450"/>
                </a:lnTo>
                <a:lnTo>
                  <a:pt x="165100" y="44450"/>
                </a:lnTo>
                <a:lnTo>
                  <a:pt x="165100" y="31750"/>
                </a:lnTo>
                <a:lnTo>
                  <a:pt x="215900" y="31750"/>
                </a:lnTo>
                <a:lnTo>
                  <a:pt x="152400" y="0"/>
                </a:lnTo>
                <a:close/>
              </a:path>
              <a:path w="228600" h="76200">
                <a:moveTo>
                  <a:pt x="152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52400" y="44450"/>
                </a:lnTo>
                <a:lnTo>
                  <a:pt x="152400" y="31750"/>
                </a:lnTo>
                <a:close/>
              </a:path>
              <a:path w="228600" h="76200">
                <a:moveTo>
                  <a:pt x="215900" y="31750"/>
                </a:moveTo>
                <a:lnTo>
                  <a:pt x="165100" y="31750"/>
                </a:lnTo>
                <a:lnTo>
                  <a:pt x="165100" y="44450"/>
                </a:lnTo>
                <a:lnTo>
                  <a:pt x="215900" y="44450"/>
                </a:lnTo>
                <a:lnTo>
                  <a:pt x="228600" y="38100"/>
                </a:lnTo>
                <a:lnTo>
                  <a:pt x="215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3896" y="3052183"/>
            <a:ext cx="3124200" cy="32004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439420">
              <a:lnSpc>
                <a:spcPct val="100000"/>
              </a:lnSpc>
              <a:spcBef>
                <a:spcPts val="990"/>
              </a:spcBef>
            </a:pPr>
            <a:r>
              <a:rPr sz="1600" spc="-215" dirty="0">
                <a:latin typeface="Arial"/>
                <a:cs typeface="Arial"/>
              </a:rPr>
              <a:t>U</a:t>
            </a:r>
            <a:r>
              <a:rPr sz="1600" spc="-160" dirty="0">
                <a:latin typeface="Arial"/>
                <a:cs typeface="Arial"/>
              </a:rPr>
              <a:t>n</a:t>
            </a:r>
            <a:r>
              <a:rPr sz="1600" spc="-140" dirty="0">
                <a:latin typeface="Arial"/>
                <a:cs typeface="Arial"/>
              </a:rPr>
              <a:t>idim</a:t>
            </a:r>
            <a:r>
              <a:rPr sz="1600" spc="-165" dirty="0">
                <a:latin typeface="Arial"/>
                <a:cs typeface="Arial"/>
              </a:rPr>
              <a:t>en</a:t>
            </a:r>
            <a:r>
              <a:rPr sz="1600" spc="-145" dirty="0">
                <a:latin typeface="Arial"/>
                <a:cs typeface="Arial"/>
              </a:rPr>
              <a:t>s</a:t>
            </a:r>
            <a:r>
              <a:rPr sz="1600" spc="-120" dirty="0">
                <a:latin typeface="Arial"/>
                <a:cs typeface="Arial"/>
              </a:rPr>
              <a:t>io</a:t>
            </a:r>
            <a:r>
              <a:rPr sz="1600" spc="-175" dirty="0">
                <a:latin typeface="Arial"/>
                <a:cs typeface="Arial"/>
              </a:rPr>
              <a:t>n</a:t>
            </a:r>
            <a:r>
              <a:rPr sz="1600" spc="-114" dirty="0">
                <a:latin typeface="Arial"/>
                <a:cs typeface="Arial"/>
              </a:rPr>
              <a:t>al</a:t>
            </a:r>
            <a:endParaRPr sz="1600">
              <a:latin typeface="Arial"/>
              <a:cs typeface="Arial"/>
            </a:endParaRPr>
          </a:p>
          <a:p>
            <a:pPr marL="439420" marR="589280">
              <a:lnSpc>
                <a:spcPct val="100000"/>
              </a:lnSpc>
            </a:pPr>
            <a:r>
              <a:rPr sz="1600" spc="-190" dirty="0">
                <a:latin typeface="Arial"/>
                <a:cs typeface="Arial"/>
              </a:rPr>
              <a:t>Un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55" dirty="0">
                <a:latin typeface="Arial"/>
                <a:cs typeface="Arial"/>
              </a:rPr>
              <a:t>s</a:t>
            </a:r>
            <a:r>
              <a:rPr sz="1600" spc="-165" dirty="0">
                <a:latin typeface="Arial"/>
                <a:cs typeface="Arial"/>
              </a:rPr>
              <a:t>o</a:t>
            </a:r>
            <a:r>
              <a:rPr sz="1600" spc="-70" dirty="0">
                <a:latin typeface="Arial"/>
                <a:cs typeface="Arial"/>
              </a:rPr>
              <a:t>l</a:t>
            </a:r>
            <a:r>
              <a:rPr sz="1600" spc="-165" dirty="0">
                <a:latin typeface="Arial"/>
                <a:cs typeface="Arial"/>
              </a:rPr>
              <a:t>o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índi</a:t>
            </a:r>
            <a:r>
              <a:rPr sz="1600" spc="-145" dirty="0">
                <a:latin typeface="Arial"/>
                <a:cs typeface="Arial"/>
              </a:rPr>
              <a:t>c</a:t>
            </a:r>
            <a:r>
              <a:rPr sz="1600" spc="-165" dirty="0">
                <a:latin typeface="Arial"/>
                <a:cs typeface="Arial"/>
              </a:rPr>
              <a:t>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65" dirty="0">
                <a:latin typeface="Arial"/>
                <a:cs typeface="Arial"/>
              </a:rPr>
              <a:t>a</a:t>
            </a:r>
            <a:r>
              <a:rPr sz="1600" spc="-145" dirty="0">
                <a:latin typeface="Arial"/>
                <a:cs typeface="Arial"/>
              </a:rPr>
              <a:t>s</a:t>
            </a:r>
            <a:r>
              <a:rPr sz="1600" spc="-165" dirty="0">
                <a:latin typeface="Arial"/>
                <a:cs typeface="Arial"/>
              </a:rPr>
              <a:t>o</a:t>
            </a:r>
            <a:r>
              <a:rPr sz="1600" spc="-145" dirty="0">
                <a:latin typeface="Arial"/>
                <a:cs typeface="Arial"/>
              </a:rPr>
              <a:t>c</a:t>
            </a:r>
            <a:r>
              <a:rPr sz="1600" spc="-120" dirty="0">
                <a:latin typeface="Arial"/>
                <a:cs typeface="Arial"/>
              </a:rPr>
              <a:t>ia</a:t>
            </a:r>
            <a:r>
              <a:rPr sz="1600" spc="-165" dirty="0">
                <a:latin typeface="Arial"/>
                <a:cs typeface="Arial"/>
              </a:rPr>
              <a:t>do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60" dirty="0">
                <a:latin typeface="Arial"/>
                <a:cs typeface="Arial"/>
              </a:rPr>
              <a:t>con</a:t>
            </a:r>
            <a:r>
              <a:rPr sz="1600" spc="-130" dirty="0">
                <a:latin typeface="Arial"/>
                <a:cs typeface="Arial"/>
              </a:rPr>
              <a:t> ca</a:t>
            </a:r>
            <a:r>
              <a:rPr sz="1600" spc="-160" dirty="0">
                <a:latin typeface="Arial"/>
                <a:cs typeface="Arial"/>
              </a:rPr>
              <a:t>d</a:t>
            </a:r>
            <a:r>
              <a:rPr sz="1600" spc="-165" dirty="0">
                <a:latin typeface="Arial"/>
                <a:cs typeface="Arial"/>
              </a:rPr>
              <a:t>a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30" dirty="0">
                <a:latin typeface="Arial"/>
                <a:cs typeface="Arial"/>
              </a:rPr>
              <a:t>ele</a:t>
            </a:r>
            <a:r>
              <a:rPr sz="1600" spc="-250" dirty="0">
                <a:latin typeface="Arial"/>
                <a:cs typeface="Arial"/>
              </a:rPr>
              <a:t>m</a:t>
            </a:r>
            <a:r>
              <a:rPr sz="1600" spc="-165" dirty="0">
                <a:latin typeface="Arial"/>
                <a:cs typeface="Arial"/>
              </a:rPr>
              <a:t>e</a:t>
            </a:r>
            <a:r>
              <a:rPr sz="1600" spc="-130" dirty="0">
                <a:latin typeface="Arial"/>
                <a:cs typeface="Arial"/>
              </a:rPr>
              <a:t>nt</a:t>
            </a:r>
            <a:r>
              <a:rPr sz="1600" spc="-165" dirty="0">
                <a:latin typeface="Arial"/>
                <a:cs typeface="Arial"/>
              </a:rPr>
              <a:t>o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b="1" spc="-120" dirty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58695" y="526198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0999"/>
                </a:moveTo>
                <a:lnTo>
                  <a:pt x="381000" y="380999"/>
                </a:lnTo>
                <a:lnTo>
                  <a:pt x="381000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8695" y="526198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0999"/>
                </a:moveTo>
                <a:lnTo>
                  <a:pt x="381000" y="380999"/>
                </a:lnTo>
                <a:lnTo>
                  <a:pt x="381000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83458" y="5262744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81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54095" y="4957183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31750" y="152399"/>
                </a:moveTo>
                <a:lnTo>
                  <a:pt x="0" y="152399"/>
                </a:lnTo>
                <a:lnTo>
                  <a:pt x="38100" y="228599"/>
                </a:lnTo>
                <a:lnTo>
                  <a:pt x="69850" y="165099"/>
                </a:lnTo>
                <a:lnTo>
                  <a:pt x="31750" y="165099"/>
                </a:lnTo>
                <a:lnTo>
                  <a:pt x="31750" y="152399"/>
                </a:lnTo>
                <a:close/>
              </a:path>
              <a:path w="76200" h="228600">
                <a:moveTo>
                  <a:pt x="44450" y="0"/>
                </a:moveTo>
                <a:lnTo>
                  <a:pt x="31750" y="0"/>
                </a:lnTo>
                <a:lnTo>
                  <a:pt x="31750" y="165099"/>
                </a:lnTo>
                <a:lnTo>
                  <a:pt x="44450" y="165099"/>
                </a:lnTo>
                <a:lnTo>
                  <a:pt x="44450" y="0"/>
                </a:lnTo>
                <a:close/>
              </a:path>
              <a:path w="76200" h="228600">
                <a:moveTo>
                  <a:pt x="76200" y="152399"/>
                </a:moveTo>
                <a:lnTo>
                  <a:pt x="44450" y="152399"/>
                </a:lnTo>
                <a:lnTo>
                  <a:pt x="44450" y="165099"/>
                </a:lnTo>
                <a:lnTo>
                  <a:pt x="69850" y="165099"/>
                </a:lnTo>
                <a:lnTo>
                  <a:pt x="76200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39695" y="526198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0999"/>
                </a:moveTo>
                <a:lnTo>
                  <a:pt x="381000" y="380999"/>
                </a:lnTo>
                <a:lnTo>
                  <a:pt x="381000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39695" y="526198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0999"/>
                </a:moveTo>
                <a:lnTo>
                  <a:pt x="381000" y="380999"/>
                </a:lnTo>
                <a:lnTo>
                  <a:pt x="381000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0695" y="526198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0999"/>
                </a:moveTo>
                <a:lnTo>
                  <a:pt x="381000" y="380999"/>
                </a:lnTo>
                <a:lnTo>
                  <a:pt x="381000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0695" y="526198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0999"/>
                </a:moveTo>
                <a:lnTo>
                  <a:pt x="381000" y="380999"/>
                </a:lnTo>
                <a:lnTo>
                  <a:pt x="381000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8296" y="474687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78296" y="474687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9295" y="474687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59295" y="474687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40295" y="474687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40295" y="474687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22057" y="4747633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81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59295" y="512787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9295" y="512787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78296" y="512787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8296" y="512787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79058" y="5509633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799"/>
                </a:lnTo>
              </a:path>
            </a:pathLst>
          </a:custGeom>
          <a:ln w="1981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572505" y="3883524"/>
            <a:ext cx="200406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0" dirty="0">
                <a:latin typeface="Arial"/>
                <a:cs typeface="Arial"/>
              </a:rPr>
              <a:t>Bidime</a:t>
            </a:r>
            <a:r>
              <a:rPr sz="1600" spc="-165" dirty="0">
                <a:latin typeface="Arial"/>
                <a:cs typeface="Arial"/>
              </a:rPr>
              <a:t>n</a:t>
            </a:r>
            <a:r>
              <a:rPr sz="1600" spc="-145" dirty="0">
                <a:latin typeface="Arial"/>
                <a:cs typeface="Arial"/>
              </a:rPr>
              <a:t>s</a:t>
            </a:r>
            <a:r>
              <a:rPr sz="1600" spc="-120" dirty="0">
                <a:latin typeface="Arial"/>
                <a:cs typeface="Arial"/>
              </a:rPr>
              <a:t>io</a:t>
            </a:r>
            <a:r>
              <a:rPr sz="1600" spc="-165" dirty="0">
                <a:latin typeface="Arial"/>
                <a:cs typeface="Arial"/>
              </a:rPr>
              <a:t>n</a:t>
            </a:r>
            <a:r>
              <a:rPr sz="1600" spc="-175" dirty="0">
                <a:latin typeface="Arial"/>
                <a:cs typeface="Arial"/>
              </a:rPr>
              <a:t>a</a:t>
            </a:r>
            <a:r>
              <a:rPr sz="1600" spc="-6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spc="-215" dirty="0">
                <a:latin typeface="Arial"/>
                <a:cs typeface="Arial"/>
              </a:rPr>
              <a:t>D</a:t>
            </a:r>
            <a:r>
              <a:rPr sz="1600" spc="-160" dirty="0">
                <a:latin typeface="Arial"/>
                <a:cs typeface="Arial"/>
              </a:rPr>
              <a:t>o</a:t>
            </a:r>
            <a:r>
              <a:rPr sz="1600" spc="-150" dirty="0">
                <a:latin typeface="Arial"/>
                <a:cs typeface="Arial"/>
              </a:rPr>
              <a:t>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í</a:t>
            </a:r>
            <a:r>
              <a:rPr sz="1600" spc="-165" dirty="0">
                <a:latin typeface="Arial"/>
                <a:cs typeface="Arial"/>
              </a:rPr>
              <a:t>n</a:t>
            </a:r>
            <a:r>
              <a:rPr sz="1600" spc="-160" dirty="0">
                <a:latin typeface="Arial"/>
                <a:cs typeface="Arial"/>
              </a:rPr>
              <a:t>d</a:t>
            </a:r>
            <a:r>
              <a:rPr sz="1600" spc="-110" dirty="0">
                <a:latin typeface="Arial"/>
                <a:cs typeface="Arial"/>
              </a:rPr>
              <a:t>ic</a:t>
            </a:r>
            <a:r>
              <a:rPr sz="1600" spc="-160" dirty="0">
                <a:latin typeface="Arial"/>
                <a:cs typeface="Arial"/>
              </a:rPr>
              <a:t>e</a:t>
            </a:r>
            <a:r>
              <a:rPr sz="1600" spc="-150" dirty="0">
                <a:latin typeface="Arial"/>
                <a:cs typeface="Arial"/>
              </a:rPr>
              <a:t>s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65" dirty="0">
                <a:latin typeface="Arial"/>
                <a:cs typeface="Arial"/>
              </a:rPr>
              <a:t>a</a:t>
            </a:r>
            <a:r>
              <a:rPr sz="1600" spc="-145" dirty="0">
                <a:latin typeface="Arial"/>
                <a:cs typeface="Arial"/>
              </a:rPr>
              <a:t>s</a:t>
            </a:r>
            <a:r>
              <a:rPr sz="1600" spc="-165" dirty="0">
                <a:latin typeface="Arial"/>
                <a:cs typeface="Arial"/>
              </a:rPr>
              <a:t>o</a:t>
            </a:r>
            <a:r>
              <a:rPr sz="1600" spc="-145" dirty="0">
                <a:latin typeface="Arial"/>
                <a:cs typeface="Arial"/>
              </a:rPr>
              <a:t>c</a:t>
            </a:r>
            <a:r>
              <a:rPr sz="1600" spc="-120" dirty="0">
                <a:latin typeface="Arial"/>
                <a:cs typeface="Arial"/>
              </a:rPr>
              <a:t>ia</a:t>
            </a:r>
            <a:r>
              <a:rPr sz="1600" spc="-160" dirty="0">
                <a:latin typeface="Arial"/>
                <a:cs typeface="Arial"/>
              </a:rPr>
              <a:t>dos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60" dirty="0">
                <a:latin typeface="Arial"/>
                <a:cs typeface="Arial"/>
              </a:rPr>
              <a:t>con</a:t>
            </a:r>
            <a:r>
              <a:rPr sz="1600" spc="-130" dirty="0">
                <a:latin typeface="Arial"/>
                <a:cs typeface="Arial"/>
              </a:rPr>
              <a:t> ca</a:t>
            </a:r>
            <a:r>
              <a:rPr sz="1600" spc="-160" dirty="0">
                <a:latin typeface="Arial"/>
                <a:cs typeface="Arial"/>
              </a:rPr>
              <a:t>d</a:t>
            </a:r>
            <a:r>
              <a:rPr sz="1600" spc="-165" dirty="0">
                <a:latin typeface="Arial"/>
                <a:cs typeface="Arial"/>
              </a:rPr>
              <a:t>a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30" dirty="0">
                <a:latin typeface="Arial"/>
                <a:cs typeface="Arial"/>
              </a:rPr>
              <a:t>ele</a:t>
            </a:r>
            <a:r>
              <a:rPr sz="1600" spc="-250" dirty="0">
                <a:latin typeface="Arial"/>
                <a:cs typeface="Arial"/>
              </a:rPr>
              <a:t>m</a:t>
            </a:r>
            <a:r>
              <a:rPr sz="1600" spc="-165" dirty="0">
                <a:latin typeface="Arial"/>
                <a:cs typeface="Arial"/>
              </a:rPr>
              <a:t>e</a:t>
            </a:r>
            <a:r>
              <a:rPr sz="1600" spc="-130" dirty="0">
                <a:latin typeface="Arial"/>
                <a:cs typeface="Arial"/>
              </a:rPr>
              <a:t>nt</a:t>
            </a:r>
            <a:r>
              <a:rPr sz="1600" spc="-165" dirty="0">
                <a:latin typeface="Arial"/>
                <a:cs typeface="Arial"/>
              </a:rPr>
              <a:t>o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b="1" spc="-120" dirty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83458" y="5643744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81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83458" y="52627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81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64458" y="526274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81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9058" y="6184519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1981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60057" y="5509633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1981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03057" y="4747633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1981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22057" y="5128633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81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01695" y="526198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0999"/>
                </a:moveTo>
                <a:lnTo>
                  <a:pt x="381000" y="380999"/>
                </a:lnTo>
                <a:lnTo>
                  <a:pt x="381000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01695" y="526198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0999"/>
                </a:moveTo>
                <a:lnTo>
                  <a:pt x="381000" y="380999"/>
                </a:lnTo>
                <a:lnTo>
                  <a:pt x="381000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40295" y="512787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40295" y="512787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61388" y="3349362"/>
            <a:ext cx="2301240" cy="472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06523" y="3355459"/>
            <a:ext cx="2289048" cy="5364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92807" y="3280783"/>
            <a:ext cx="2286000" cy="457200"/>
          </a:xfrm>
          <a:custGeom>
            <a:avLst/>
            <a:gdLst/>
            <a:ahLst/>
            <a:cxnLst/>
            <a:rect l="l" t="t" r="r" b="b"/>
            <a:pathLst>
              <a:path w="2286000" h="457200">
                <a:moveTo>
                  <a:pt x="0" y="457199"/>
                </a:moveTo>
                <a:lnTo>
                  <a:pt x="2285999" y="457199"/>
                </a:lnTo>
                <a:lnTo>
                  <a:pt x="22859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60847" y="3387462"/>
            <a:ext cx="3282696" cy="3962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05984" y="3355459"/>
            <a:ext cx="3660648" cy="5364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92267" y="3318883"/>
            <a:ext cx="3267710" cy="381000"/>
          </a:xfrm>
          <a:custGeom>
            <a:avLst/>
            <a:gdLst/>
            <a:ahLst/>
            <a:cxnLst/>
            <a:rect l="l" t="t" r="r" b="b"/>
            <a:pathLst>
              <a:path w="3267709" h="381000">
                <a:moveTo>
                  <a:pt x="0" y="380999"/>
                </a:moveTo>
                <a:lnTo>
                  <a:pt x="3267455" y="380999"/>
                </a:lnTo>
                <a:lnTo>
                  <a:pt x="3267455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92267" y="3318883"/>
            <a:ext cx="3267710" cy="381000"/>
          </a:xfrm>
          <a:custGeom>
            <a:avLst/>
            <a:gdLst/>
            <a:ahLst/>
            <a:cxnLst/>
            <a:rect l="l" t="t" r="r" b="b"/>
            <a:pathLst>
              <a:path w="3267709" h="381000">
                <a:moveTo>
                  <a:pt x="0" y="380999"/>
                </a:moveTo>
                <a:lnTo>
                  <a:pt x="3267455" y="380999"/>
                </a:lnTo>
                <a:lnTo>
                  <a:pt x="3267455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892807" y="3280783"/>
            <a:ext cx="6758940" cy="457200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520"/>
              </a:spcBef>
              <a:tabLst>
                <a:tab pos="3385185" algn="l"/>
              </a:tabLst>
            </a:pPr>
            <a:r>
              <a:rPr sz="2000" spc="-10" dirty="0">
                <a:latin typeface="Lucida Console"/>
                <a:cs typeface="Lucida Console"/>
              </a:rPr>
              <a:t>in</a:t>
            </a:r>
            <a:r>
              <a:rPr sz="2000" dirty="0">
                <a:latin typeface="Lucida Console"/>
                <a:cs typeface="Lucida Console"/>
              </a:rPr>
              <a:t>t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fila[10]</a:t>
            </a:r>
            <a:r>
              <a:rPr sz="2000" dirty="0">
                <a:latin typeface="Lucida Console"/>
                <a:cs typeface="Lucida Console"/>
              </a:rPr>
              <a:t>;	</a:t>
            </a:r>
            <a:r>
              <a:rPr sz="2000" spc="-10" dirty="0">
                <a:latin typeface="Lucida Console"/>
                <a:cs typeface="Lucida Console"/>
              </a:rPr>
              <a:t>in</a:t>
            </a:r>
            <a:r>
              <a:rPr sz="2000" dirty="0">
                <a:latin typeface="Lucida Console"/>
                <a:cs typeface="Lucida Console"/>
              </a:rPr>
              <a:t>t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cuadricula[10]</a:t>
            </a:r>
            <a:r>
              <a:rPr sz="2000" spc="-5" dirty="0">
                <a:latin typeface="Lucida Console"/>
                <a:cs typeface="Lucida Console"/>
              </a:rPr>
              <a:t>[</a:t>
            </a:r>
            <a:r>
              <a:rPr sz="2000" spc="-10" dirty="0">
                <a:latin typeface="Lucida Console"/>
                <a:cs typeface="Lucida Console"/>
              </a:rPr>
              <a:t>5]</a:t>
            </a:r>
            <a:r>
              <a:rPr sz="2000" dirty="0">
                <a:latin typeface="Lucida Console"/>
                <a:cs typeface="Lucida Console"/>
              </a:rPr>
              <a:t>;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054095" y="488098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199"/>
                </a:moveTo>
                <a:lnTo>
                  <a:pt x="76200" y="76199"/>
                </a:lnTo>
                <a:lnTo>
                  <a:pt x="762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54095" y="488098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199"/>
                </a:moveTo>
                <a:lnTo>
                  <a:pt x="76200" y="76199"/>
                </a:lnTo>
                <a:lnTo>
                  <a:pt x="762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5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9" name="5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s-MX" smtClean="0"/>
              <a:t>76</a:t>
            </a:fld>
            <a:endParaRPr lang="es-MX"/>
          </a:p>
        </p:txBody>
      </p:sp>
      <p:pic>
        <p:nvPicPr>
          <p:cNvPr id="60" name="59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Inic</a:t>
            </a:r>
            <a:r>
              <a:rPr sz="4000" dirty="0"/>
              <a:t>i</a:t>
            </a:r>
            <a:r>
              <a:rPr sz="4000" spc="-5" dirty="0"/>
              <a:t>al</a:t>
            </a:r>
            <a:r>
              <a:rPr sz="4000" dirty="0"/>
              <a:t>i</a:t>
            </a:r>
            <a:r>
              <a:rPr sz="4000" spc="-5" dirty="0"/>
              <a:t>z</a:t>
            </a:r>
            <a:r>
              <a:rPr sz="4000" dirty="0"/>
              <a:t>a</a:t>
            </a:r>
            <a:r>
              <a:rPr sz="4000" spc="-5" dirty="0"/>
              <a:t>ción</a:t>
            </a:r>
            <a:r>
              <a:rPr sz="4000" spc="10" dirty="0"/>
              <a:t> </a:t>
            </a:r>
            <a:r>
              <a:rPr sz="4000" spc="-10" dirty="0"/>
              <a:t>u</a:t>
            </a:r>
            <a:r>
              <a:rPr sz="4000" spc="-5" dirty="0"/>
              <a:t>n</a:t>
            </a:r>
            <a:r>
              <a:rPr sz="4000" spc="5" dirty="0"/>
              <a:t> </a:t>
            </a:r>
            <a:r>
              <a:rPr sz="4000" spc="-5" dirty="0">
                <a:solidFill>
                  <a:schemeClr val="accent1"/>
                </a:solidFill>
              </a:rPr>
              <a:t>v</a:t>
            </a:r>
            <a:r>
              <a:rPr sz="4000" spc="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c</a:t>
            </a:r>
            <a:r>
              <a:rPr sz="4000" spc="0" dirty="0">
                <a:solidFill>
                  <a:schemeClr val="accent1"/>
                </a:solidFill>
              </a:rPr>
              <a:t>t</a:t>
            </a:r>
            <a:r>
              <a:rPr sz="4000" spc="-5" dirty="0">
                <a:solidFill>
                  <a:schemeClr val="accent1"/>
                </a:solidFill>
              </a:rPr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5305"/>
            <a:ext cx="6519545" cy="130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Es po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le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li</a:t>
            </a:r>
            <a:r>
              <a:rPr sz="2800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ar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í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it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me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 e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em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tor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pue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iz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 e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pres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ón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revi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3560" y="3089148"/>
            <a:ext cx="6114288" cy="3142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0804" y="3116579"/>
            <a:ext cx="6019800" cy="304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0804" y="3116579"/>
            <a:ext cx="6019800" cy="3048000"/>
          </a:xfrm>
          <a:custGeom>
            <a:avLst/>
            <a:gdLst/>
            <a:ahLst/>
            <a:cxnLst/>
            <a:rect l="l" t="t" r="r" b="b"/>
            <a:pathLst>
              <a:path w="6019800" h="3048000">
                <a:moveTo>
                  <a:pt x="0" y="3048000"/>
                </a:moveTo>
                <a:lnTo>
                  <a:pt x="6019800" y="3048000"/>
                </a:lnTo>
                <a:lnTo>
                  <a:pt x="6019800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35679" y="5250179"/>
            <a:ext cx="466725" cy="376555"/>
          </a:xfrm>
          <a:custGeom>
            <a:avLst/>
            <a:gdLst/>
            <a:ahLst/>
            <a:cxnLst/>
            <a:rect l="l" t="t" r="r" b="b"/>
            <a:pathLst>
              <a:path w="466725" h="376554">
                <a:moveTo>
                  <a:pt x="0" y="376428"/>
                </a:moveTo>
                <a:lnTo>
                  <a:pt x="466344" y="376428"/>
                </a:lnTo>
                <a:lnTo>
                  <a:pt x="466344" y="0"/>
                </a:lnTo>
                <a:lnTo>
                  <a:pt x="0" y="0"/>
                </a:lnTo>
                <a:lnTo>
                  <a:pt x="0" y="37642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35679" y="5250179"/>
            <a:ext cx="466725" cy="376555"/>
          </a:xfrm>
          <a:custGeom>
            <a:avLst/>
            <a:gdLst/>
            <a:ahLst/>
            <a:cxnLst/>
            <a:rect l="l" t="t" r="r" b="b"/>
            <a:pathLst>
              <a:path w="466725" h="376554">
                <a:moveTo>
                  <a:pt x="0" y="376428"/>
                </a:moveTo>
                <a:lnTo>
                  <a:pt x="466344" y="376428"/>
                </a:lnTo>
                <a:lnTo>
                  <a:pt x="466344" y="0"/>
                </a:lnTo>
                <a:lnTo>
                  <a:pt x="0" y="0"/>
                </a:lnTo>
                <a:lnTo>
                  <a:pt x="0" y="37642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64153" y="5668365"/>
            <a:ext cx="991235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40" dirty="0">
                <a:latin typeface="Trebuchet MS"/>
                <a:cs typeface="Trebuchet MS"/>
              </a:rPr>
              <a:t>digi</a:t>
            </a:r>
            <a:r>
              <a:rPr sz="1800" b="1" spc="325" dirty="0">
                <a:latin typeface="Trebuchet MS"/>
                <a:cs typeface="Trebuchet MS"/>
              </a:rPr>
              <a:t>t</a:t>
            </a:r>
            <a:r>
              <a:rPr sz="1800" b="1" spc="185" dirty="0">
                <a:latin typeface="Trebuchet MS"/>
                <a:cs typeface="Trebuchet MS"/>
              </a:rPr>
              <a:t>os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81805" y="5403341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42188" y="48006"/>
                </a:lnTo>
                <a:lnTo>
                  <a:pt x="698500" y="48006"/>
                </a:lnTo>
                <a:lnTo>
                  <a:pt x="698500" y="28194"/>
                </a:lnTo>
                <a:lnTo>
                  <a:pt x="742188" y="28194"/>
                </a:lnTo>
                <a:lnTo>
                  <a:pt x="685800" y="0"/>
                </a:lnTo>
                <a:close/>
              </a:path>
              <a:path w="762000" h="76200">
                <a:moveTo>
                  <a:pt x="685800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685800" y="48006"/>
                </a:lnTo>
                <a:lnTo>
                  <a:pt x="685800" y="28194"/>
                </a:lnTo>
                <a:close/>
              </a:path>
              <a:path w="762000" h="76200">
                <a:moveTo>
                  <a:pt x="742188" y="28194"/>
                </a:moveTo>
                <a:lnTo>
                  <a:pt x="698500" y="28194"/>
                </a:lnTo>
                <a:lnTo>
                  <a:pt x="698500" y="48006"/>
                </a:lnTo>
                <a:lnTo>
                  <a:pt x="742188" y="48006"/>
                </a:lnTo>
                <a:lnTo>
                  <a:pt x="762000" y="38100"/>
                </a:lnTo>
                <a:lnTo>
                  <a:pt x="742188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11623" y="525017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92623" y="525017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73623" y="525017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54623" y="525017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40779" y="4302252"/>
            <a:ext cx="109537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15" dirty="0">
                <a:latin typeface="Arial"/>
                <a:cs typeface="Arial"/>
              </a:rPr>
              <a:t>E</a:t>
            </a:r>
            <a:r>
              <a:rPr sz="1800" spc="-190" dirty="0">
                <a:latin typeface="Arial"/>
                <a:cs typeface="Arial"/>
              </a:rPr>
              <a:t>qu</a:t>
            </a:r>
            <a:r>
              <a:rPr sz="1800" spc="-145" dirty="0">
                <a:latin typeface="Arial"/>
                <a:cs typeface="Arial"/>
              </a:rPr>
              <a:t>iva</a:t>
            </a:r>
            <a:r>
              <a:rPr sz="1800" spc="-155" dirty="0">
                <a:latin typeface="Arial"/>
                <a:cs typeface="Arial"/>
              </a:rPr>
              <a:t>len</a:t>
            </a:r>
            <a:r>
              <a:rPr sz="1800" spc="-90" dirty="0">
                <a:latin typeface="Arial"/>
                <a:cs typeface="Arial"/>
              </a:rPr>
              <a:t>t</a:t>
            </a:r>
            <a:r>
              <a:rPr sz="1800" spc="-190" dirty="0">
                <a:latin typeface="Arial"/>
                <a:cs typeface="Arial"/>
              </a:rPr>
              <a:t>e</a:t>
            </a:r>
            <a:r>
              <a:rPr sz="1800" spc="-16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05066" y="3879341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48005" y="63499"/>
                </a:moveTo>
                <a:lnTo>
                  <a:pt x="28193" y="63499"/>
                </a:lnTo>
                <a:lnTo>
                  <a:pt x="28193" y="380999"/>
                </a:lnTo>
                <a:lnTo>
                  <a:pt x="48005" y="380999"/>
                </a:lnTo>
                <a:lnTo>
                  <a:pt x="48005" y="63499"/>
                </a:lnTo>
                <a:close/>
              </a:path>
              <a:path w="76200" h="381000">
                <a:moveTo>
                  <a:pt x="38100" y="0"/>
                </a:moveTo>
                <a:lnTo>
                  <a:pt x="0" y="76199"/>
                </a:lnTo>
                <a:lnTo>
                  <a:pt x="28193" y="76199"/>
                </a:lnTo>
                <a:lnTo>
                  <a:pt x="28193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381000">
                <a:moveTo>
                  <a:pt x="69850" y="63499"/>
                </a:moveTo>
                <a:lnTo>
                  <a:pt x="48005" y="63499"/>
                </a:lnTo>
                <a:lnTo>
                  <a:pt x="48005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61972" y="3413759"/>
            <a:ext cx="5114544" cy="472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22348" y="3444240"/>
            <a:ext cx="3154679" cy="4831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93392" y="3345179"/>
            <a:ext cx="5099685" cy="457200"/>
          </a:xfrm>
          <a:custGeom>
            <a:avLst/>
            <a:gdLst/>
            <a:ahLst/>
            <a:cxnLst/>
            <a:rect l="l" t="t" r="r" b="b"/>
            <a:pathLst>
              <a:path w="5099684" h="457200">
                <a:moveTo>
                  <a:pt x="0" y="457200"/>
                </a:moveTo>
                <a:lnTo>
                  <a:pt x="5099304" y="457200"/>
                </a:lnTo>
                <a:lnTo>
                  <a:pt x="509930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93392" y="3345179"/>
            <a:ext cx="5099685" cy="457200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45"/>
              </a:spcBef>
            </a:pPr>
            <a:r>
              <a:rPr sz="1800" spc="125" dirty="0">
                <a:latin typeface="Arial"/>
                <a:cs typeface="Arial"/>
              </a:rPr>
              <a:t>i</a:t>
            </a:r>
            <a:r>
              <a:rPr sz="1800" spc="140" dirty="0">
                <a:latin typeface="Arial"/>
                <a:cs typeface="Arial"/>
              </a:rPr>
              <a:t>nt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d</a:t>
            </a:r>
            <a:r>
              <a:rPr sz="1800" spc="75" dirty="0">
                <a:latin typeface="Arial"/>
                <a:cs typeface="Arial"/>
              </a:rPr>
              <a:t>i</a:t>
            </a:r>
            <a:r>
              <a:rPr sz="1800" spc="125" dirty="0">
                <a:latin typeface="Arial"/>
                <a:cs typeface="Arial"/>
              </a:rPr>
              <a:t>gi</a:t>
            </a:r>
            <a:r>
              <a:rPr sz="1800" spc="185" dirty="0">
                <a:latin typeface="Arial"/>
                <a:cs typeface="Arial"/>
              </a:rPr>
              <a:t>t</a:t>
            </a:r>
            <a:r>
              <a:rPr sz="1800" spc="55" dirty="0">
                <a:latin typeface="Arial"/>
                <a:cs typeface="Arial"/>
              </a:rPr>
              <a:t>o</a:t>
            </a:r>
            <a:r>
              <a:rPr sz="1800" spc="40" dirty="0">
                <a:latin typeface="Arial"/>
                <a:cs typeface="Arial"/>
              </a:rPr>
              <a:t>s</a:t>
            </a:r>
            <a:r>
              <a:rPr sz="1800" spc="100" dirty="0">
                <a:latin typeface="Arial"/>
                <a:cs typeface="Arial"/>
              </a:rPr>
              <a:t>[4]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=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{0,1</a:t>
            </a:r>
            <a:r>
              <a:rPr sz="1800" spc="55" dirty="0">
                <a:latin typeface="Arial"/>
                <a:cs typeface="Arial"/>
              </a:rPr>
              <a:t>,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130" dirty="0">
                <a:latin typeface="Arial"/>
                <a:cs typeface="Arial"/>
              </a:rPr>
              <a:t>2</a:t>
            </a:r>
            <a:r>
              <a:rPr sz="1800" spc="65" dirty="0">
                <a:latin typeface="Arial"/>
                <a:cs typeface="Arial"/>
              </a:rPr>
              <a:t>,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3};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81783" y="4251959"/>
            <a:ext cx="4434840" cy="472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42160" y="4282440"/>
            <a:ext cx="3009900" cy="4831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13204" y="4183379"/>
            <a:ext cx="4419600" cy="457200"/>
          </a:xfrm>
          <a:custGeom>
            <a:avLst/>
            <a:gdLst/>
            <a:ahLst/>
            <a:cxnLst/>
            <a:rect l="l" t="t" r="r" b="b"/>
            <a:pathLst>
              <a:path w="4419600" h="457200">
                <a:moveTo>
                  <a:pt x="0" y="457200"/>
                </a:moveTo>
                <a:lnTo>
                  <a:pt x="4419600" y="457200"/>
                </a:lnTo>
                <a:lnTo>
                  <a:pt x="441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13204" y="4183379"/>
            <a:ext cx="4419600" cy="457200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45"/>
              </a:spcBef>
            </a:pPr>
            <a:r>
              <a:rPr sz="1800" spc="125" dirty="0">
                <a:latin typeface="Arial"/>
                <a:cs typeface="Arial"/>
              </a:rPr>
              <a:t>i</a:t>
            </a:r>
            <a:r>
              <a:rPr sz="1800" spc="145" dirty="0">
                <a:latin typeface="Arial"/>
                <a:cs typeface="Arial"/>
              </a:rPr>
              <a:t>nt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120" dirty="0">
                <a:latin typeface="Arial"/>
                <a:cs typeface="Arial"/>
              </a:rPr>
              <a:t>d</a:t>
            </a:r>
            <a:r>
              <a:rPr sz="1800" spc="125" dirty="0">
                <a:latin typeface="Arial"/>
                <a:cs typeface="Arial"/>
              </a:rPr>
              <a:t>i</a:t>
            </a:r>
            <a:r>
              <a:rPr sz="1800" spc="170" dirty="0">
                <a:latin typeface="Arial"/>
                <a:cs typeface="Arial"/>
              </a:rPr>
              <a:t>g</a:t>
            </a:r>
            <a:r>
              <a:rPr sz="1800" spc="70" dirty="0">
                <a:latin typeface="Arial"/>
                <a:cs typeface="Arial"/>
              </a:rPr>
              <a:t>i</a:t>
            </a:r>
            <a:r>
              <a:rPr sz="1800" spc="180" dirty="0">
                <a:latin typeface="Arial"/>
                <a:cs typeface="Arial"/>
              </a:rPr>
              <a:t>t</a:t>
            </a:r>
            <a:r>
              <a:rPr sz="1800" spc="55" dirty="0">
                <a:latin typeface="Arial"/>
                <a:cs typeface="Arial"/>
              </a:rPr>
              <a:t>os</a:t>
            </a:r>
            <a:r>
              <a:rPr sz="1800" spc="85" dirty="0">
                <a:latin typeface="Arial"/>
                <a:cs typeface="Arial"/>
              </a:rPr>
              <a:t>[]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=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{</a:t>
            </a:r>
            <a:r>
              <a:rPr sz="1800" spc="75" dirty="0">
                <a:latin typeface="Arial"/>
                <a:cs typeface="Arial"/>
              </a:rPr>
              <a:t>0</a:t>
            </a:r>
            <a:r>
              <a:rPr sz="1800" spc="95" dirty="0">
                <a:latin typeface="Arial"/>
                <a:cs typeface="Arial"/>
              </a:rPr>
              <a:t>,1</a:t>
            </a:r>
            <a:r>
              <a:rPr sz="1800" spc="65" dirty="0">
                <a:latin typeface="Arial"/>
                <a:cs typeface="Arial"/>
              </a:rPr>
              <a:t>,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130" dirty="0">
                <a:latin typeface="Arial"/>
                <a:cs typeface="Arial"/>
              </a:rPr>
              <a:t>2</a:t>
            </a:r>
            <a:r>
              <a:rPr sz="1800" spc="65" dirty="0">
                <a:latin typeface="Arial"/>
                <a:cs typeface="Arial"/>
              </a:rPr>
              <a:t>,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3};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04609" y="4412741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8005"/>
                </a:lnTo>
                <a:lnTo>
                  <a:pt x="63500" y="48005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381000" h="76200">
                <a:moveTo>
                  <a:pt x="76200" y="28193"/>
                </a:moveTo>
                <a:lnTo>
                  <a:pt x="63500" y="28193"/>
                </a:lnTo>
                <a:lnTo>
                  <a:pt x="63500" y="48005"/>
                </a:lnTo>
                <a:lnTo>
                  <a:pt x="76200" y="48005"/>
                </a:lnTo>
                <a:lnTo>
                  <a:pt x="76200" y="28193"/>
                </a:lnTo>
                <a:close/>
              </a:path>
              <a:path w="381000" h="76200">
                <a:moveTo>
                  <a:pt x="380999" y="28193"/>
                </a:moveTo>
                <a:lnTo>
                  <a:pt x="76200" y="28193"/>
                </a:lnTo>
                <a:lnTo>
                  <a:pt x="76200" y="48005"/>
                </a:lnTo>
                <a:lnTo>
                  <a:pt x="380999" y="48005"/>
                </a:lnTo>
                <a:lnTo>
                  <a:pt x="380999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607052" y="5245608"/>
          <a:ext cx="15240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109220">
                        <a:lnSpc>
                          <a:spcPts val="276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76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76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76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2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28" name="2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77</a:t>
            </a:fld>
            <a:endParaRPr lang="es-MX"/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30585"/>
            <a:ext cx="82296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Inic</a:t>
            </a:r>
            <a:r>
              <a:rPr sz="4000" dirty="0"/>
              <a:t>i</a:t>
            </a:r>
            <a:r>
              <a:rPr sz="4000" spc="-5" dirty="0"/>
              <a:t>al</a:t>
            </a:r>
            <a:r>
              <a:rPr sz="4000" dirty="0"/>
              <a:t>i</a:t>
            </a:r>
            <a:r>
              <a:rPr sz="4000" spc="-5" dirty="0"/>
              <a:t>z</a:t>
            </a:r>
            <a:r>
              <a:rPr sz="4000" dirty="0"/>
              <a:t>a</a:t>
            </a:r>
            <a:r>
              <a:rPr sz="4000" spc="-5" dirty="0"/>
              <a:t>ción</a:t>
            </a:r>
            <a:r>
              <a:rPr sz="4000" spc="10" dirty="0"/>
              <a:t> </a:t>
            </a:r>
            <a:r>
              <a:rPr sz="4000" spc="-5" dirty="0"/>
              <a:t>de</a:t>
            </a:r>
            <a:r>
              <a:rPr sz="4000" dirty="0"/>
              <a:t> </a:t>
            </a:r>
            <a:r>
              <a:rPr sz="4000" spc="-5" dirty="0"/>
              <a:t>un</a:t>
            </a:r>
            <a:r>
              <a:rPr sz="4000" spc="1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v</a:t>
            </a:r>
            <a:r>
              <a:rPr sz="4000" spc="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c</a:t>
            </a:r>
            <a:r>
              <a:rPr sz="4000" spc="0" dirty="0">
                <a:solidFill>
                  <a:schemeClr val="accent1"/>
                </a:solidFill>
              </a:rPr>
              <a:t>t</a:t>
            </a:r>
            <a:r>
              <a:rPr sz="4000" spc="-5" dirty="0">
                <a:solidFill>
                  <a:schemeClr val="accent1"/>
                </a:solidFill>
              </a:rPr>
              <a:t>or</a:t>
            </a:r>
            <a:r>
              <a:rPr sz="4000" spc="15" dirty="0">
                <a:solidFill>
                  <a:schemeClr val="accent1"/>
                </a:solidFill>
              </a:rPr>
              <a:t> </a:t>
            </a:r>
            <a:r>
              <a:rPr sz="4000" spc="-5" dirty="0">
                <a:solidFill>
                  <a:schemeClr val="accent1"/>
                </a:solidFill>
              </a:rPr>
              <a:t>mul</a:t>
            </a:r>
            <a:r>
              <a:rPr sz="4000" dirty="0">
                <a:solidFill>
                  <a:schemeClr val="accent1"/>
                </a:solidFill>
              </a:rPr>
              <a:t>t</a:t>
            </a:r>
            <a:r>
              <a:rPr sz="4000" spc="-5" dirty="0">
                <a:solidFill>
                  <a:schemeClr val="accent1"/>
                </a:solidFill>
              </a:rPr>
              <a:t>idi</a:t>
            </a:r>
            <a:r>
              <a:rPr sz="4000" dirty="0">
                <a:solidFill>
                  <a:schemeClr val="accent1"/>
                </a:solidFill>
              </a:rPr>
              <a:t>m</a:t>
            </a:r>
            <a:r>
              <a:rPr sz="4000" spc="-5" dirty="0">
                <a:solidFill>
                  <a:schemeClr val="accent1"/>
                </a:solidFill>
              </a:rPr>
              <a:t>en</a:t>
            </a:r>
            <a:r>
              <a:rPr sz="4000" spc="0" dirty="0">
                <a:solidFill>
                  <a:schemeClr val="accent1"/>
                </a:solidFill>
              </a:rPr>
              <a:t>s</a:t>
            </a:r>
            <a:r>
              <a:rPr sz="4000" spc="-5" dirty="0">
                <a:solidFill>
                  <a:schemeClr val="accent1"/>
                </a:solidFill>
              </a:rPr>
              <a:t>ion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5305"/>
            <a:ext cx="7332345" cy="173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endParaRPr lang="es-MX" sz="2800" spc="-325" dirty="0">
              <a:latin typeface="Arial"/>
              <a:cs typeface="Arial"/>
            </a:endParaRPr>
          </a:p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325" dirty="0" err="1">
                <a:latin typeface="Arial"/>
                <a:cs typeface="Arial"/>
              </a:rPr>
              <a:t>T</a:t>
            </a:r>
            <a:r>
              <a:rPr sz="2800" spc="-5" dirty="0" err="1">
                <a:latin typeface="Arial"/>
                <a:cs typeface="Arial"/>
              </a:rPr>
              <a:t>am</a:t>
            </a:r>
            <a:r>
              <a:rPr sz="2800" dirty="0" err="1">
                <a:latin typeface="Arial"/>
                <a:cs typeface="Arial"/>
              </a:rPr>
              <a:t>b</a:t>
            </a:r>
            <a:r>
              <a:rPr sz="2800" spc="-5" dirty="0" err="1">
                <a:latin typeface="Arial"/>
                <a:cs typeface="Arial"/>
              </a:rPr>
              <a:t>i</a:t>
            </a:r>
            <a:r>
              <a:rPr sz="2800" dirty="0" err="1">
                <a:latin typeface="Arial"/>
                <a:cs typeface="Arial"/>
              </a:rPr>
              <a:t>é</a:t>
            </a:r>
            <a:r>
              <a:rPr sz="2800" spc="-5" dirty="0" err="1">
                <a:latin typeface="Arial"/>
                <a:cs typeface="Arial"/>
              </a:rPr>
              <a:t>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li</a:t>
            </a:r>
            <a:r>
              <a:rPr sz="2800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ar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 el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me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tos 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tor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mul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ime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al</a:t>
            </a:r>
            <a:endParaRPr sz="2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y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ec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ficar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todos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eme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tos</a:t>
            </a:r>
          </a:p>
        </p:txBody>
      </p:sp>
      <p:sp>
        <p:nvSpPr>
          <p:cNvPr id="4" name="object 4"/>
          <p:cNvSpPr/>
          <p:nvPr/>
        </p:nvSpPr>
        <p:spPr>
          <a:xfrm>
            <a:off x="1799844" y="3182112"/>
            <a:ext cx="6419087" cy="3142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7088" y="3209544"/>
            <a:ext cx="6324600" cy="304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47088" y="3209544"/>
            <a:ext cx="6324600" cy="3048000"/>
          </a:xfrm>
          <a:custGeom>
            <a:avLst/>
            <a:gdLst/>
            <a:ahLst/>
            <a:cxnLst/>
            <a:rect l="l" t="t" r="r" b="b"/>
            <a:pathLst>
              <a:path w="6324600" h="3048000">
                <a:moveTo>
                  <a:pt x="0" y="3048000"/>
                </a:moveTo>
                <a:lnTo>
                  <a:pt x="6324600" y="3048000"/>
                </a:lnTo>
                <a:lnTo>
                  <a:pt x="6324600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47944" y="3971544"/>
            <a:ext cx="466725" cy="376555"/>
          </a:xfrm>
          <a:custGeom>
            <a:avLst/>
            <a:gdLst/>
            <a:ahLst/>
            <a:cxnLst/>
            <a:rect l="l" t="t" r="r" b="b"/>
            <a:pathLst>
              <a:path w="466725" h="376554">
                <a:moveTo>
                  <a:pt x="0" y="376428"/>
                </a:moveTo>
                <a:lnTo>
                  <a:pt x="466344" y="376428"/>
                </a:lnTo>
                <a:lnTo>
                  <a:pt x="466344" y="0"/>
                </a:lnTo>
                <a:lnTo>
                  <a:pt x="0" y="0"/>
                </a:lnTo>
                <a:lnTo>
                  <a:pt x="0" y="37642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47944" y="3971544"/>
            <a:ext cx="466725" cy="376555"/>
          </a:xfrm>
          <a:custGeom>
            <a:avLst/>
            <a:gdLst/>
            <a:ahLst/>
            <a:cxnLst/>
            <a:rect l="l" t="t" r="r" b="b"/>
            <a:pathLst>
              <a:path w="466725" h="376554">
                <a:moveTo>
                  <a:pt x="0" y="376428"/>
                </a:moveTo>
                <a:lnTo>
                  <a:pt x="466344" y="376428"/>
                </a:lnTo>
                <a:lnTo>
                  <a:pt x="466344" y="0"/>
                </a:lnTo>
                <a:lnTo>
                  <a:pt x="0" y="0"/>
                </a:lnTo>
                <a:lnTo>
                  <a:pt x="0" y="37642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43473" y="4388231"/>
            <a:ext cx="853440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95" dirty="0">
                <a:latin typeface="Trebuchet MS"/>
                <a:cs typeface="Trebuchet MS"/>
              </a:rPr>
              <a:t>matr</a:t>
            </a:r>
            <a:r>
              <a:rPr sz="1800" b="1" spc="110" dirty="0">
                <a:latin typeface="Trebuchet MS"/>
                <a:cs typeface="Trebuchet MS"/>
              </a:rPr>
              <a:t>i</a:t>
            </a:r>
            <a:r>
              <a:rPr sz="1800" b="1" spc="130" dirty="0">
                <a:latin typeface="Trebuchet MS"/>
                <a:cs typeface="Trebuchet MS"/>
              </a:rPr>
              <a:t>z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04738" y="413385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42188" y="48006"/>
                </a:lnTo>
                <a:lnTo>
                  <a:pt x="698500" y="48006"/>
                </a:lnTo>
                <a:lnTo>
                  <a:pt x="698500" y="28193"/>
                </a:lnTo>
                <a:lnTo>
                  <a:pt x="742188" y="28193"/>
                </a:lnTo>
                <a:lnTo>
                  <a:pt x="685800" y="0"/>
                </a:lnTo>
                <a:close/>
              </a:path>
              <a:path w="762000" h="76200">
                <a:moveTo>
                  <a:pt x="6858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685800" y="48006"/>
                </a:lnTo>
                <a:lnTo>
                  <a:pt x="685800" y="28193"/>
                </a:lnTo>
                <a:close/>
              </a:path>
              <a:path w="762000" h="76200">
                <a:moveTo>
                  <a:pt x="742188" y="28193"/>
                </a:moveTo>
                <a:lnTo>
                  <a:pt x="698500" y="28193"/>
                </a:lnTo>
                <a:lnTo>
                  <a:pt x="698500" y="48006"/>
                </a:lnTo>
                <a:lnTo>
                  <a:pt x="742188" y="48006"/>
                </a:lnTo>
                <a:lnTo>
                  <a:pt x="762000" y="38100"/>
                </a:lnTo>
                <a:lnTo>
                  <a:pt x="742188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23888" y="397154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04888" y="397154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85888" y="397154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23888" y="435254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04888" y="435254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85888" y="435254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08752" y="3479547"/>
            <a:ext cx="248666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10" dirty="0">
                <a:latin typeface="Arial"/>
                <a:cs typeface="Arial"/>
              </a:rPr>
              <a:t>Nu</a:t>
            </a:r>
            <a:r>
              <a:rPr sz="1800" spc="-195" dirty="0">
                <a:latin typeface="Arial"/>
                <a:cs typeface="Arial"/>
              </a:rPr>
              <a:t>e</a:t>
            </a:r>
            <a:r>
              <a:rPr sz="1800" spc="-175" dirty="0">
                <a:latin typeface="Arial"/>
                <a:cs typeface="Arial"/>
              </a:rPr>
              <a:t>va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vect</a:t>
            </a:r>
            <a:r>
              <a:rPr sz="1800" spc="-190" dirty="0">
                <a:latin typeface="Arial"/>
                <a:cs typeface="Arial"/>
              </a:rPr>
              <a:t>o</a:t>
            </a:r>
            <a:r>
              <a:rPr sz="1800" spc="-110" dirty="0">
                <a:latin typeface="Arial"/>
                <a:cs typeface="Arial"/>
              </a:rPr>
              <a:t>r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</a:t>
            </a:r>
            <a:r>
              <a:rPr sz="1800" spc="-195" dirty="0">
                <a:latin typeface="Arial"/>
                <a:cs typeface="Arial"/>
              </a:rPr>
              <a:t>n</a:t>
            </a:r>
            <a:r>
              <a:rPr sz="1800" spc="-90" dirty="0">
                <a:latin typeface="Arial"/>
                <a:cs typeface="Arial"/>
              </a:rPr>
              <a:t>t[</a:t>
            </a:r>
            <a:r>
              <a:rPr sz="1800" spc="-190" dirty="0">
                <a:latin typeface="Arial"/>
                <a:cs typeface="Arial"/>
              </a:rPr>
              <a:t>2</a:t>
            </a:r>
            <a:r>
              <a:rPr sz="1800" spc="-90" dirty="0">
                <a:latin typeface="Arial"/>
                <a:cs typeface="Arial"/>
              </a:rPr>
              <a:t>,</a:t>
            </a:r>
            <a:r>
              <a:rPr sz="1800" spc="-190" dirty="0">
                <a:latin typeface="Arial"/>
                <a:cs typeface="Arial"/>
              </a:rPr>
              <a:t>3</a:t>
            </a:r>
            <a:r>
              <a:rPr sz="1800" spc="-90" dirty="0">
                <a:latin typeface="Arial"/>
                <a:cs typeface="Arial"/>
              </a:rPr>
              <a:t>]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</a:t>
            </a:r>
            <a:r>
              <a:rPr sz="1800" spc="-280" dirty="0">
                <a:latin typeface="Arial"/>
                <a:cs typeface="Arial"/>
              </a:rPr>
              <a:t>m</a:t>
            </a:r>
            <a:r>
              <a:rPr sz="1800" spc="-180" dirty="0">
                <a:latin typeface="Arial"/>
                <a:cs typeface="Arial"/>
              </a:rPr>
              <a:t>p</a:t>
            </a:r>
            <a:r>
              <a:rPr sz="1800" spc="-85" dirty="0">
                <a:latin typeface="Arial"/>
                <a:cs typeface="Arial"/>
              </a:rPr>
              <a:t>l</a:t>
            </a:r>
            <a:r>
              <a:rPr sz="1800" spc="-120" dirty="0">
                <a:latin typeface="Arial"/>
                <a:cs typeface="Arial"/>
              </a:rPr>
              <a:t>ícita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72050" y="3553206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457200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457200" h="76200">
                <a:moveTo>
                  <a:pt x="457200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457200" y="48006"/>
                </a:lnTo>
                <a:lnTo>
                  <a:pt x="457200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68067" y="3354324"/>
            <a:ext cx="2910839" cy="1310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13204" y="3322321"/>
            <a:ext cx="3051047" cy="14508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99488" y="3285744"/>
            <a:ext cx="2895600" cy="1295400"/>
          </a:xfrm>
          <a:custGeom>
            <a:avLst/>
            <a:gdLst/>
            <a:ahLst/>
            <a:cxnLst/>
            <a:rect l="l" t="t" r="r" b="b"/>
            <a:pathLst>
              <a:path w="2895600" h="1295400">
                <a:moveTo>
                  <a:pt x="0" y="1295400"/>
                </a:moveTo>
                <a:lnTo>
                  <a:pt x="2895600" y="1295400"/>
                </a:lnTo>
                <a:lnTo>
                  <a:pt x="28956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99488" y="3285744"/>
            <a:ext cx="2895600" cy="1295400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2000" spc="-5" dirty="0">
                <a:latin typeface="Lucida Console"/>
                <a:cs typeface="Lucida Console"/>
              </a:rPr>
              <a:t>i</a:t>
            </a:r>
            <a:r>
              <a:rPr sz="2000" spc="-10" dirty="0">
                <a:latin typeface="Lucida Console"/>
                <a:cs typeface="Lucida Console"/>
              </a:rPr>
              <a:t>n</a:t>
            </a:r>
            <a:r>
              <a:rPr sz="2000" dirty="0">
                <a:latin typeface="Lucida Console"/>
                <a:cs typeface="Lucida Console"/>
              </a:rPr>
              <a:t>t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matriz[2][3]={</a:t>
            </a:r>
            <a:endParaRPr sz="2000">
              <a:latin typeface="Lucida Console"/>
              <a:cs typeface="Lucida Console"/>
            </a:endParaRPr>
          </a:p>
          <a:p>
            <a:pPr marL="1000760">
              <a:lnSpc>
                <a:spcPct val="100000"/>
              </a:lnSpc>
            </a:pPr>
            <a:r>
              <a:rPr sz="2000" spc="-10" dirty="0">
                <a:latin typeface="Lucida Console"/>
                <a:cs typeface="Lucida Console"/>
              </a:rPr>
              <a:t>{5</a:t>
            </a:r>
            <a:r>
              <a:rPr sz="2000" dirty="0">
                <a:latin typeface="Lucida Console"/>
                <a:cs typeface="Lucida Console"/>
              </a:rPr>
              <a:t>,</a:t>
            </a:r>
            <a:r>
              <a:rPr sz="2000" spc="-20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4</a:t>
            </a:r>
            <a:r>
              <a:rPr sz="2000" dirty="0">
                <a:latin typeface="Lucida Console"/>
                <a:cs typeface="Lucida Console"/>
              </a:rPr>
              <a:t>,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3},</a:t>
            </a:r>
            <a:endParaRPr sz="2000">
              <a:latin typeface="Lucida Console"/>
              <a:cs typeface="Lucida Console"/>
            </a:endParaRPr>
          </a:p>
          <a:p>
            <a:pPr marL="1000760">
              <a:lnSpc>
                <a:spcPct val="100000"/>
              </a:lnSpc>
            </a:pPr>
            <a:r>
              <a:rPr sz="2000" spc="-10" dirty="0">
                <a:latin typeface="Lucida Console"/>
                <a:cs typeface="Lucida Console"/>
              </a:rPr>
              <a:t>{2</a:t>
            </a:r>
            <a:r>
              <a:rPr sz="2000" dirty="0">
                <a:latin typeface="Lucida Console"/>
                <a:cs typeface="Lucida Console"/>
              </a:rPr>
              <a:t>,</a:t>
            </a:r>
            <a:r>
              <a:rPr sz="2000" spc="-20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1</a:t>
            </a:r>
            <a:r>
              <a:rPr sz="2000" dirty="0">
                <a:latin typeface="Lucida Console"/>
                <a:cs typeface="Lucida Console"/>
              </a:rPr>
              <a:t>,</a:t>
            </a:r>
            <a:r>
              <a:rPr sz="2000" spc="-20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0}</a:t>
            </a:r>
            <a:endParaRPr sz="2000">
              <a:latin typeface="Lucida Console"/>
              <a:cs typeface="Lucida Console"/>
            </a:endParaRPr>
          </a:p>
          <a:p>
            <a:pPr marL="85725">
              <a:lnSpc>
                <a:spcPct val="100000"/>
              </a:lnSpc>
            </a:pPr>
            <a:r>
              <a:rPr sz="2000" spc="-5" dirty="0">
                <a:latin typeface="Lucida Console"/>
                <a:cs typeface="Lucida Console"/>
              </a:rPr>
              <a:t>};</a:t>
            </a:r>
            <a:endParaRPr sz="2000">
              <a:latin typeface="Lucida Console"/>
              <a:cs typeface="Lucida Console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1261"/>
              </p:ext>
            </p:extLst>
          </p:nvPr>
        </p:nvGraphicFramePr>
        <p:xfrm>
          <a:off x="6719316" y="3966973"/>
          <a:ext cx="11430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R="98425" algn="r">
                        <a:lnSpc>
                          <a:spcPts val="275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275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275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99060" algn="r">
                        <a:lnSpc>
                          <a:spcPts val="2755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2755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2755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0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25" name="2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78</a:t>
            </a:fld>
            <a:endParaRPr lang="es-MX"/>
          </a:p>
        </p:txBody>
      </p:sp>
      <p:pic>
        <p:nvPicPr>
          <p:cNvPr id="26" name="25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Acc</a:t>
            </a:r>
            <a:r>
              <a:rPr sz="4000" spc="0" dirty="0"/>
              <a:t>e</a:t>
            </a:r>
            <a:r>
              <a:rPr sz="4000" spc="-5" dirty="0"/>
              <a:t>so</a:t>
            </a:r>
            <a:r>
              <a:rPr sz="4000" spc="20" dirty="0"/>
              <a:t> </a:t>
            </a:r>
            <a:r>
              <a:rPr sz="4000" spc="-5" dirty="0"/>
              <a:t>a </a:t>
            </a:r>
            <a:r>
              <a:rPr sz="4000" dirty="0"/>
              <a:t>l</a:t>
            </a:r>
            <a:r>
              <a:rPr sz="4000" spc="-5" dirty="0"/>
              <a:t>os </a:t>
            </a:r>
            <a:r>
              <a:rPr sz="4000" dirty="0"/>
              <a:t>e</a:t>
            </a:r>
            <a:r>
              <a:rPr sz="4000" spc="-5" dirty="0"/>
              <a:t>lem</a:t>
            </a:r>
            <a:r>
              <a:rPr sz="4000" dirty="0"/>
              <a:t>e</a:t>
            </a:r>
            <a:r>
              <a:rPr sz="4000" spc="-5" dirty="0"/>
              <a:t>ntos</a:t>
            </a:r>
            <a:r>
              <a:rPr sz="4000" spc="20" dirty="0"/>
              <a:t> </a:t>
            </a:r>
            <a:r>
              <a:rPr sz="4000" spc="-5" dirty="0"/>
              <a:t>de un</a:t>
            </a:r>
            <a:r>
              <a:rPr sz="400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v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c</a:t>
            </a:r>
            <a:r>
              <a:rPr sz="4000" dirty="0">
                <a:solidFill>
                  <a:schemeClr val="accent1"/>
                </a:solidFill>
              </a:rPr>
              <a:t>t</a:t>
            </a:r>
            <a:r>
              <a:rPr sz="4000" spc="-5" dirty="0">
                <a:solidFill>
                  <a:schemeClr val="accent1"/>
                </a:solidFill>
              </a:rPr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066800"/>
            <a:ext cx="7484745" cy="2109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32270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Se 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ca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í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ce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te</a:t>
            </a:r>
            <a:r>
              <a:rPr sz="2800" spc="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o </a:t>
            </a:r>
            <a:r>
              <a:rPr sz="2800" spc="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a d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me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ón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índic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partir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cero</a:t>
            </a: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Es responsa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 programador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 tamaño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</a:t>
            </a:r>
          </a:p>
        </p:txBody>
      </p:sp>
      <p:sp>
        <p:nvSpPr>
          <p:cNvPr id="4" name="object 4"/>
          <p:cNvSpPr/>
          <p:nvPr/>
        </p:nvSpPr>
        <p:spPr>
          <a:xfrm>
            <a:off x="5013959" y="3368040"/>
            <a:ext cx="3730751" cy="3294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1203" y="3124200"/>
            <a:ext cx="3636263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1203" y="3395471"/>
            <a:ext cx="3636645" cy="3200400"/>
          </a:xfrm>
          <a:custGeom>
            <a:avLst/>
            <a:gdLst/>
            <a:ahLst/>
            <a:cxnLst/>
            <a:rect l="l" t="t" r="r" b="b"/>
            <a:pathLst>
              <a:path w="3636645" h="3200400">
                <a:moveTo>
                  <a:pt x="0" y="3200400"/>
                </a:moveTo>
                <a:lnTo>
                  <a:pt x="3636263" y="3200400"/>
                </a:lnTo>
                <a:lnTo>
                  <a:pt x="3636263" y="0"/>
                </a:lnTo>
                <a:lnTo>
                  <a:pt x="0" y="0"/>
                </a:lnTo>
                <a:lnTo>
                  <a:pt x="0" y="320040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6360" y="3201925"/>
            <a:ext cx="3218688" cy="3294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3603" y="3229357"/>
            <a:ext cx="3124200" cy="3200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42404" y="4791457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31750" y="152400"/>
                </a:moveTo>
                <a:lnTo>
                  <a:pt x="0" y="152400"/>
                </a:lnTo>
                <a:lnTo>
                  <a:pt x="38100" y="228600"/>
                </a:lnTo>
                <a:lnTo>
                  <a:pt x="69850" y="165100"/>
                </a:lnTo>
                <a:lnTo>
                  <a:pt x="31750" y="165100"/>
                </a:lnTo>
                <a:lnTo>
                  <a:pt x="31750" y="152400"/>
                </a:lnTo>
                <a:close/>
              </a:path>
              <a:path w="76200" h="228600">
                <a:moveTo>
                  <a:pt x="44450" y="0"/>
                </a:moveTo>
                <a:lnTo>
                  <a:pt x="31750" y="0"/>
                </a:lnTo>
                <a:lnTo>
                  <a:pt x="31750" y="165100"/>
                </a:lnTo>
                <a:lnTo>
                  <a:pt x="44450" y="165100"/>
                </a:lnTo>
                <a:lnTo>
                  <a:pt x="44450" y="0"/>
                </a:lnTo>
                <a:close/>
              </a:path>
              <a:path w="76200" h="228600">
                <a:moveTo>
                  <a:pt x="76200" y="152400"/>
                </a:moveTo>
                <a:lnTo>
                  <a:pt x="44450" y="152400"/>
                </a:lnTo>
                <a:lnTo>
                  <a:pt x="44450" y="165100"/>
                </a:lnTo>
                <a:lnTo>
                  <a:pt x="69850" y="165100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90259" y="555345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152400" y="0"/>
                </a:moveTo>
                <a:lnTo>
                  <a:pt x="152400" y="76200"/>
                </a:lnTo>
                <a:lnTo>
                  <a:pt x="215900" y="44450"/>
                </a:lnTo>
                <a:lnTo>
                  <a:pt x="165100" y="44450"/>
                </a:lnTo>
                <a:lnTo>
                  <a:pt x="165100" y="31750"/>
                </a:lnTo>
                <a:lnTo>
                  <a:pt x="215900" y="31750"/>
                </a:lnTo>
                <a:lnTo>
                  <a:pt x="152400" y="0"/>
                </a:lnTo>
                <a:close/>
              </a:path>
              <a:path w="228600" h="76200">
                <a:moveTo>
                  <a:pt x="152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52400" y="44450"/>
                </a:lnTo>
                <a:lnTo>
                  <a:pt x="152400" y="31750"/>
                </a:lnTo>
                <a:close/>
              </a:path>
              <a:path w="228600" h="76200">
                <a:moveTo>
                  <a:pt x="215900" y="31750"/>
                </a:moveTo>
                <a:lnTo>
                  <a:pt x="165100" y="31750"/>
                </a:lnTo>
                <a:lnTo>
                  <a:pt x="165100" y="44450"/>
                </a:lnTo>
                <a:lnTo>
                  <a:pt x="215900" y="44450"/>
                </a:lnTo>
                <a:lnTo>
                  <a:pt x="228600" y="38100"/>
                </a:lnTo>
                <a:lnTo>
                  <a:pt x="215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0860" y="5201413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31750" y="152399"/>
                </a:moveTo>
                <a:lnTo>
                  <a:pt x="0" y="152399"/>
                </a:lnTo>
                <a:lnTo>
                  <a:pt x="38100" y="228599"/>
                </a:lnTo>
                <a:lnTo>
                  <a:pt x="69850" y="165099"/>
                </a:lnTo>
                <a:lnTo>
                  <a:pt x="31750" y="165099"/>
                </a:lnTo>
                <a:lnTo>
                  <a:pt x="31750" y="152399"/>
                </a:lnTo>
                <a:close/>
              </a:path>
              <a:path w="76200" h="228600">
                <a:moveTo>
                  <a:pt x="44450" y="0"/>
                </a:moveTo>
                <a:lnTo>
                  <a:pt x="31750" y="0"/>
                </a:lnTo>
                <a:lnTo>
                  <a:pt x="31750" y="165099"/>
                </a:lnTo>
                <a:lnTo>
                  <a:pt x="44450" y="165099"/>
                </a:lnTo>
                <a:lnTo>
                  <a:pt x="44450" y="0"/>
                </a:lnTo>
                <a:close/>
              </a:path>
              <a:path w="76200" h="228600">
                <a:moveTo>
                  <a:pt x="76200" y="152399"/>
                </a:moveTo>
                <a:lnTo>
                  <a:pt x="44450" y="152399"/>
                </a:lnTo>
                <a:lnTo>
                  <a:pt x="44450" y="165099"/>
                </a:lnTo>
                <a:lnTo>
                  <a:pt x="69850" y="165099"/>
                </a:lnTo>
                <a:lnTo>
                  <a:pt x="76200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48939" y="4850893"/>
            <a:ext cx="396239" cy="396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80360" y="4767073"/>
            <a:ext cx="559308" cy="679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8460" y="4820413"/>
            <a:ext cx="381000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8460" y="482041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2192">
            <a:solidFill>
              <a:srgbClr val="500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42260" y="4728973"/>
            <a:ext cx="559308" cy="6797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20483" y="4431793"/>
            <a:ext cx="396240" cy="396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1904" y="4347973"/>
            <a:ext cx="559307" cy="6797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90004" y="4401313"/>
            <a:ext cx="381000" cy="381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90004" y="440131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2192">
            <a:solidFill>
              <a:srgbClr val="500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13804" y="4309873"/>
            <a:ext cx="559307" cy="6797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92873" y="4390009"/>
            <a:ext cx="18034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19928" y="5431537"/>
            <a:ext cx="396239" cy="3962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51347" y="5347717"/>
            <a:ext cx="559308" cy="6797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89447" y="5401057"/>
            <a:ext cx="381000" cy="381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447" y="540105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21"/>
                </a:lnTo>
                <a:lnTo>
                  <a:pt x="19372" y="106724"/>
                </a:lnTo>
                <a:lnTo>
                  <a:pt x="41867" y="71353"/>
                </a:lnTo>
                <a:lnTo>
                  <a:pt x="71374" y="41851"/>
                </a:lnTo>
                <a:lnTo>
                  <a:pt x="106746" y="19363"/>
                </a:lnTo>
                <a:lnTo>
                  <a:pt x="146837" y="5031"/>
                </a:lnTo>
                <a:lnTo>
                  <a:pt x="190500" y="0"/>
                </a:lnTo>
                <a:lnTo>
                  <a:pt x="234162" y="5031"/>
                </a:lnTo>
                <a:lnTo>
                  <a:pt x="274253" y="19363"/>
                </a:lnTo>
                <a:lnTo>
                  <a:pt x="309625" y="41851"/>
                </a:lnTo>
                <a:lnTo>
                  <a:pt x="339132" y="71353"/>
                </a:lnTo>
                <a:lnTo>
                  <a:pt x="361627" y="106724"/>
                </a:lnTo>
                <a:lnTo>
                  <a:pt x="375965" y="146821"/>
                </a:lnTo>
                <a:lnTo>
                  <a:pt x="381000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12192">
            <a:solidFill>
              <a:srgbClr val="500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13247" y="5309617"/>
            <a:ext cx="559308" cy="6797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92571" y="5390388"/>
            <a:ext cx="18034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28003" y="502005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8003" y="502005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09004" y="502005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09004" y="502005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90004" y="502005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90004" y="502005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71766" y="5020819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81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09004" y="540105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09004" y="540105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28003" y="540105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28003" y="540105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28765" y="5782819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981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28765" y="6163819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81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09766" y="578281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81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52766" y="502081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81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71766" y="5401819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81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90004" y="540105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90004" y="540105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29383" y="3383281"/>
            <a:ext cx="2295144" cy="10058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89760" y="3404617"/>
            <a:ext cx="2487167" cy="10317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60804" y="3314700"/>
            <a:ext cx="2280285" cy="990600"/>
          </a:xfrm>
          <a:custGeom>
            <a:avLst/>
            <a:gdLst/>
            <a:ahLst/>
            <a:cxnLst/>
            <a:rect l="l" t="t" r="r" b="b"/>
            <a:pathLst>
              <a:path w="2280285" h="990600">
                <a:moveTo>
                  <a:pt x="0" y="990600"/>
                </a:moveTo>
                <a:lnTo>
                  <a:pt x="2279904" y="990600"/>
                </a:lnTo>
                <a:lnTo>
                  <a:pt x="2279904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60804" y="3314700"/>
            <a:ext cx="2280285" cy="990600"/>
          </a:xfrm>
          <a:custGeom>
            <a:avLst/>
            <a:gdLst/>
            <a:ahLst/>
            <a:cxnLst/>
            <a:rect l="l" t="t" r="r" b="b"/>
            <a:pathLst>
              <a:path w="2280285" h="990600">
                <a:moveTo>
                  <a:pt x="0" y="990600"/>
                </a:moveTo>
                <a:lnTo>
                  <a:pt x="2279904" y="990600"/>
                </a:lnTo>
                <a:lnTo>
                  <a:pt x="2279904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403603" y="3229357"/>
            <a:ext cx="3124200" cy="32004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544195">
              <a:lnSpc>
                <a:spcPct val="100000"/>
              </a:lnSpc>
              <a:spcBef>
                <a:spcPts val="1270"/>
              </a:spcBef>
            </a:pPr>
            <a:r>
              <a:rPr sz="1800" spc="-5" dirty="0">
                <a:latin typeface="Lucida Console"/>
                <a:cs typeface="Lucida Console"/>
              </a:rPr>
              <a:t>int</a:t>
            </a:r>
            <a:r>
              <a:rPr sz="1800" spc="5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Console"/>
                <a:cs typeface="Lucida Console"/>
              </a:rPr>
              <a:t>d</a:t>
            </a:r>
            <a:r>
              <a:rPr sz="1800" spc="-5" dirty="0">
                <a:latin typeface="Lucida Console"/>
                <a:cs typeface="Lucida Console"/>
              </a:rPr>
              <a:t>ig</a:t>
            </a:r>
            <a:r>
              <a:rPr sz="1800" dirty="0">
                <a:latin typeface="Lucida Console"/>
                <a:cs typeface="Lucida Console"/>
              </a:rPr>
              <a:t>i</a:t>
            </a:r>
            <a:r>
              <a:rPr sz="1800" spc="-5" dirty="0">
                <a:latin typeface="Lucida Console"/>
                <a:cs typeface="Lucida Console"/>
              </a:rPr>
              <a:t>to</a:t>
            </a:r>
            <a:r>
              <a:rPr sz="1800" spc="0" dirty="0">
                <a:latin typeface="Lucida Console"/>
                <a:cs typeface="Lucida Console"/>
              </a:rPr>
              <a:t>s</a:t>
            </a:r>
            <a:r>
              <a:rPr sz="1800" spc="-5" dirty="0">
                <a:latin typeface="Lucida Console"/>
                <a:cs typeface="Lucida Console"/>
              </a:rPr>
              <a:t>[10];</a:t>
            </a:r>
            <a:endParaRPr sz="1800">
              <a:latin typeface="Lucida Console"/>
              <a:cs typeface="Lucida Console"/>
            </a:endParaRPr>
          </a:p>
          <a:p>
            <a:pPr marL="544195">
              <a:lnSpc>
                <a:spcPct val="100000"/>
              </a:lnSpc>
            </a:pPr>
            <a:r>
              <a:rPr sz="1800" spc="-5" dirty="0">
                <a:latin typeface="Lucida Console"/>
                <a:cs typeface="Lucida Console"/>
              </a:rPr>
              <a:t>...</a:t>
            </a:r>
            <a:endParaRPr sz="1800">
              <a:latin typeface="Lucida Console"/>
              <a:cs typeface="Lucida Console"/>
            </a:endParaRPr>
          </a:p>
          <a:p>
            <a:pPr marL="544195">
              <a:lnSpc>
                <a:spcPct val="100000"/>
              </a:lnSpc>
            </a:pPr>
            <a:r>
              <a:rPr sz="1800" spc="-5" dirty="0">
                <a:latin typeface="Lucida Console"/>
                <a:cs typeface="Lucida Console"/>
              </a:rPr>
              <a:t>digi</a:t>
            </a:r>
            <a:r>
              <a:rPr sz="1800" dirty="0">
                <a:latin typeface="Lucida Console"/>
                <a:cs typeface="Lucida Console"/>
              </a:rPr>
              <a:t>t</a:t>
            </a:r>
            <a:r>
              <a:rPr sz="1800" spc="-5" dirty="0">
                <a:latin typeface="Lucida Console"/>
                <a:cs typeface="Lucida Console"/>
              </a:rPr>
              <a:t>o</a:t>
            </a:r>
            <a:r>
              <a:rPr sz="1800" dirty="0">
                <a:latin typeface="Lucida Console"/>
                <a:cs typeface="Lucida Console"/>
              </a:rPr>
              <a:t>s[</a:t>
            </a:r>
            <a:r>
              <a:rPr sz="1800" spc="-10" dirty="0">
                <a:latin typeface="Lucida Console"/>
                <a:cs typeface="Lucida Console"/>
              </a:rPr>
              <a:t>3</a:t>
            </a:r>
            <a:r>
              <a:rPr sz="1800" dirty="0">
                <a:latin typeface="Lucida Console"/>
                <a:cs typeface="Lucida Console"/>
              </a:rPr>
              <a:t>];</a:t>
            </a:r>
            <a:endParaRPr sz="18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00">
              <a:latin typeface="Times New Roman"/>
              <a:cs typeface="Times New Roman"/>
            </a:endParaRPr>
          </a:p>
          <a:p>
            <a:pPr marL="288925" algn="ctr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434584" y="3412237"/>
            <a:ext cx="3058667" cy="10058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94959" y="3433573"/>
            <a:ext cx="2763012" cy="1031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66003" y="3343657"/>
            <a:ext cx="3043555" cy="990600"/>
          </a:xfrm>
          <a:custGeom>
            <a:avLst/>
            <a:gdLst/>
            <a:ahLst/>
            <a:cxnLst/>
            <a:rect l="l" t="t" r="r" b="b"/>
            <a:pathLst>
              <a:path w="3043554" h="990600">
                <a:moveTo>
                  <a:pt x="0" y="990600"/>
                </a:moveTo>
                <a:lnTo>
                  <a:pt x="3043428" y="990600"/>
                </a:lnTo>
                <a:lnTo>
                  <a:pt x="3043428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366003" y="3343657"/>
            <a:ext cx="3043555" cy="990600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Lucida Console"/>
                <a:cs typeface="Lucida Console"/>
              </a:rPr>
              <a:t>int </a:t>
            </a:r>
            <a:r>
              <a:rPr sz="1800" dirty="0">
                <a:latin typeface="Lucida Console"/>
                <a:cs typeface="Lucida Console"/>
              </a:rPr>
              <a:t>m</a:t>
            </a:r>
            <a:r>
              <a:rPr sz="1800" spc="-5" dirty="0">
                <a:latin typeface="Lucida Console"/>
                <a:cs typeface="Lucida Console"/>
              </a:rPr>
              <a:t>at</a:t>
            </a:r>
            <a:r>
              <a:rPr sz="1800" dirty="0">
                <a:latin typeface="Lucida Console"/>
                <a:cs typeface="Lucida Console"/>
              </a:rPr>
              <a:t>r</a:t>
            </a:r>
            <a:r>
              <a:rPr sz="1800" spc="-5" dirty="0">
                <a:latin typeface="Lucida Console"/>
                <a:cs typeface="Lucida Console"/>
              </a:rPr>
              <a:t>iz</a:t>
            </a:r>
            <a:r>
              <a:rPr sz="1800" dirty="0">
                <a:latin typeface="Lucida Console"/>
                <a:cs typeface="Lucida Console"/>
              </a:rPr>
              <a:t>[</a:t>
            </a:r>
            <a:r>
              <a:rPr sz="1800" spc="-5" dirty="0">
                <a:latin typeface="Lucida Console"/>
                <a:cs typeface="Lucida Console"/>
              </a:rPr>
              <a:t>10]</a:t>
            </a:r>
            <a:r>
              <a:rPr sz="1800" spc="0" dirty="0">
                <a:latin typeface="Lucida Console"/>
                <a:cs typeface="Lucida Console"/>
              </a:rPr>
              <a:t>[</a:t>
            </a:r>
            <a:r>
              <a:rPr sz="1800" dirty="0">
                <a:latin typeface="Lucida Console"/>
                <a:cs typeface="Lucida Console"/>
              </a:rPr>
              <a:t>5</a:t>
            </a:r>
            <a:r>
              <a:rPr sz="1800" spc="-10" dirty="0">
                <a:latin typeface="Lucida Console"/>
                <a:cs typeface="Lucida Console"/>
              </a:rPr>
              <a:t>]</a:t>
            </a:r>
            <a:r>
              <a:rPr sz="1800" spc="-5" dirty="0">
                <a:latin typeface="Lucida Console"/>
                <a:cs typeface="Lucida Console"/>
              </a:rPr>
              <a:t>;</a:t>
            </a:r>
            <a:endParaRPr sz="1800">
              <a:latin typeface="Lucida Console"/>
              <a:cs typeface="Lucida Console"/>
            </a:endParaRPr>
          </a:p>
          <a:p>
            <a:pPr marL="85725">
              <a:lnSpc>
                <a:spcPct val="100000"/>
              </a:lnSpc>
            </a:pPr>
            <a:r>
              <a:rPr sz="1800" spc="-5" dirty="0">
                <a:latin typeface="Lucida Console"/>
                <a:cs typeface="Lucida Console"/>
              </a:rPr>
              <a:t>...</a:t>
            </a:r>
            <a:endParaRPr sz="1800">
              <a:latin typeface="Lucida Console"/>
              <a:cs typeface="Lucida Console"/>
            </a:endParaRPr>
          </a:p>
          <a:p>
            <a:pPr marL="85725">
              <a:lnSpc>
                <a:spcPct val="100000"/>
              </a:lnSpc>
            </a:pPr>
            <a:r>
              <a:rPr sz="1800" spc="-5" dirty="0">
                <a:latin typeface="Lucida Console"/>
                <a:cs typeface="Lucida Console"/>
              </a:rPr>
              <a:t>matr</a:t>
            </a:r>
            <a:r>
              <a:rPr sz="1800" dirty="0">
                <a:latin typeface="Lucida Console"/>
                <a:cs typeface="Lucida Console"/>
              </a:rPr>
              <a:t>i</a:t>
            </a:r>
            <a:r>
              <a:rPr sz="1800" spc="-5" dirty="0">
                <a:latin typeface="Lucida Console"/>
                <a:cs typeface="Lucida Console"/>
              </a:rPr>
              <a:t>z</a:t>
            </a:r>
            <a:r>
              <a:rPr sz="1800" dirty="0">
                <a:latin typeface="Lucida Console"/>
                <a:cs typeface="Lucida Console"/>
              </a:rPr>
              <a:t>[1</a:t>
            </a:r>
            <a:r>
              <a:rPr sz="1800" spc="-5" dirty="0">
                <a:latin typeface="Lucida Console"/>
                <a:cs typeface="Lucida Console"/>
              </a:rPr>
              <a:t>][</a:t>
            </a:r>
            <a:r>
              <a:rPr sz="1800" spc="0" dirty="0">
                <a:latin typeface="Lucida Console"/>
                <a:cs typeface="Lucida Console"/>
              </a:rPr>
              <a:t>2</a:t>
            </a:r>
            <a:r>
              <a:rPr sz="1800" spc="-10" dirty="0">
                <a:latin typeface="Lucida Console"/>
                <a:cs typeface="Lucida Console"/>
              </a:rPr>
              <a:t>];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784604" y="543915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84604" y="543915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09365" y="5439919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81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65604" y="543915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65604" y="543915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46604" y="543915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46604" y="543915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09365" y="5820919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81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09365" y="543991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81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90365" y="543991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81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27604" y="543915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0999" y="381000"/>
                </a:lnTo>
                <a:lnTo>
                  <a:pt x="380999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27604" y="543915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0999" y="381000"/>
                </a:lnTo>
                <a:lnTo>
                  <a:pt x="380999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6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 dirty="0"/>
          </a:p>
        </p:txBody>
      </p:sp>
      <p:sp>
        <p:nvSpPr>
          <p:cNvPr id="69" name="6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79</a:t>
            </a:fld>
            <a:endParaRPr lang="es-MX"/>
          </a:p>
        </p:txBody>
      </p:sp>
      <p:pic>
        <p:nvPicPr>
          <p:cNvPr id="70" name="69 Imagen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305305"/>
            <a:ext cx="7536815" cy="5044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endParaRPr lang="es-MX" sz="2800" b="1" spc="-5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El</a:t>
            </a:r>
            <a:r>
              <a:rPr sz="2800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enl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800" spc="-15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endParaRPr sz="2800" dirty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Arial"/>
              <a:buChar char="•"/>
            </a:pPr>
            <a:endParaRPr sz="4000" dirty="0">
              <a:latin typeface="Times New Roman"/>
              <a:cs typeface="Times New Roman"/>
            </a:endParaRPr>
          </a:p>
          <a:p>
            <a:pPr marL="756285" marR="14160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archivo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jeto</a:t>
            </a:r>
            <a:r>
              <a:rPr sz="24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máq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ro no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pu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ejecuta</a:t>
            </a:r>
            <a:r>
              <a:rPr sz="2400" spc="-125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 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rque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ta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ó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go</a:t>
            </a:r>
            <a:r>
              <a:rPr sz="24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enc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entra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otros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archivos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b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nari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4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85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enlaz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dor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ge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era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j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ecutab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b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nari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partir del conten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archiv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objetos 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tecas.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Las 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tecas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contie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cód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go</a:t>
            </a:r>
            <a:r>
              <a:rPr sz="24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funcio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precompi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ad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las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archivo fuente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(por ejemplo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print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).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8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84582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5440" algn="l">
              <a:lnSpc>
                <a:spcPct val="100000"/>
              </a:lnSpc>
            </a:pPr>
            <a:r>
              <a:rPr sz="4000" spc="-5" dirty="0"/>
              <a:t>Fas</a:t>
            </a:r>
            <a:r>
              <a:rPr sz="4000" dirty="0"/>
              <a:t>e</a:t>
            </a:r>
            <a:r>
              <a:rPr sz="4000" spc="-5" dirty="0"/>
              <a:t>s</a:t>
            </a:r>
            <a:r>
              <a:rPr sz="4000" spc="15" dirty="0"/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/>
              <a:t>des</a:t>
            </a:r>
            <a:r>
              <a:rPr sz="4000" dirty="0"/>
              <a:t>a</a:t>
            </a:r>
            <a:r>
              <a:rPr sz="4000" spc="-5" dirty="0"/>
              <a:t>r</a:t>
            </a:r>
            <a:r>
              <a:rPr sz="4000" dirty="0"/>
              <a:t>r</a:t>
            </a:r>
            <a:r>
              <a:rPr sz="4000" spc="-5" dirty="0"/>
              <a:t>ollo de</a:t>
            </a:r>
            <a:r>
              <a:rPr sz="4000" spc="10" dirty="0"/>
              <a:t> </a:t>
            </a:r>
            <a:r>
              <a:rPr sz="4000" spc="-5" dirty="0"/>
              <a:t>un</a:t>
            </a:r>
            <a:r>
              <a:rPr lang="es-MX" sz="4000" dirty="0"/>
              <a:t> </a:t>
            </a:r>
            <a:r>
              <a:rPr sz="4000" spc="-5" dirty="0" err="1"/>
              <a:t>pro</a:t>
            </a:r>
            <a:r>
              <a:rPr sz="4000" spc="-15" dirty="0" err="1"/>
              <a:t>g</a:t>
            </a:r>
            <a:r>
              <a:rPr sz="4000" spc="-5" dirty="0" err="1"/>
              <a:t>r</a:t>
            </a:r>
            <a:r>
              <a:rPr sz="4000" dirty="0" err="1"/>
              <a:t>a</a:t>
            </a:r>
            <a:r>
              <a:rPr sz="4000" spc="-5" dirty="0" err="1"/>
              <a:t>ma</a:t>
            </a:r>
            <a:r>
              <a:rPr sz="4000" spc="25" dirty="0"/>
              <a:t> </a:t>
            </a:r>
            <a:r>
              <a:rPr sz="4000" spc="-5" dirty="0"/>
              <a:t>en C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Acc</a:t>
            </a:r>
            <a:r>
              <a:rPr sz="4000" spc="0" dirty="0"/>
              <a:t>e</a:t>
            </a:r>
            <a:r>
              <a:rPr sz="4000" spc="-5" dirty="0"/>
              <a:t>so</a:t>
            </a:r>
            <a:r>
              <a:rPr sz="4000" spc="20" dirty="0"/>
              <a:t> </a:t>
            </a:r>
            <a:r>
              <a:rPr sz="4000" spc="-5" dirty="0"/>
              <a:t>a </a:t>
            </a:r>
            <a:r>
              <a:rPr sz="4000" dirty="0"/>
              <a:t>l</a:t>
            </a:r>
            <a:r>
              <a:rPr sz="4000" spc="-5" dirty="0"/>
              <a:t>os 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lem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ntos</a:t>
            </a:r>
            <a:r>
              <a:rPr sz="4000" spc="2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de un</a:t>
            </a:r>
            <a:r>
              <a:rPr sz="400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v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c</a:t>
            </a:r>
            <a:r>
              <a:rPr sz="4000" dirty="0">
                <a:solidFill>
                  <a:schemeClr val="accent1"/>
                </a:solidFill>
              </a:rPr>
              <a:t>t</a:t>
            </a:r>
            <a:r>
              <a:rPr sz="4000" spc="-5" dirty="0">
                <a:solidFill>
                  <a:schemeClr val="accent1"/>
                </a:solidFill>
              </a:rPr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6877684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Acc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so secuenc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al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ementos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un vector un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mension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1139" y="2394204"/>
            <a:ext cx="7293864" cy="1883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4752" y="2455164"/>
            <a:ext cx="7450835" cy="1834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8383" y="2421635"/>
            <a:ext cx="7199376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8383" y="2421635"/>
            <a:ext cx="7199630" cy="1789430"/>
          </a:xfrm>
          <a:custGeom>
            <a:avLst/>
            <a:gdLst/>
            <a:ahLst/>
            <a:cxnLst/>
            <a:rect l="l" t="t" r="r" b="b"/>
            <a:pathLst>
              <a:path w="7199630" h="1789429">
                <a:moveTo>
                  <a:pt x="0" y="1789176"/>
                </a:moveTo>
                <a:lnTo>
                  <a:pt x="7199376" y="1789176"/>
                </a:lnTo>
                <a:lnTo>
                  <a:pt x="7199376" y="0"/>
                </a:lnTo>
                <a:lnTo>
                  <a:pt x="0" y="0"/>
                </a:lnTo>
                <a:lnTo>
                  <a:pt x="0" y="1789176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16267" y="3150870"/>
            <a:ext cx="134810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Lucida Console"/>
                <a:cs typeface="Lucida Console"/>
              </a:rPr>
              <a:t>%d\</a:t>
            </a:r>
            <a:r>
              <a:rPr sz="2000" spc="-10" dirty="0">
                <a:latin typeface="Lucida Console"/>
                <a:cs typeface="Lucida Console"/>
              </a:rPr>
              <a:t>n</a:t>
            </a:r>
            <a:r>
              <a:rPr sz="2000" spc="-15" dirty="0">
                <a:latin typeface="Calibri"/>
                <a:cs typeface="Calibri"/>
              </a:rPr>
              <a:t>"</a:t>
            </a:r>
            <a:r>
              <a:rPr sz="2000" dirty="0">
                <a:latin typeface="Lucida Console"/>
                <a:cs typeface="Lucida Console"/>
              </a:rPr>
              <a:t>,</a:t>
            </a:r>
            <a:r>
              <a:rPr sz="2000" spc="-50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i,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6870" y="2548635"/>
            <a:ext cx="5465445" cy="153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65" dirty="0">
                <a:latin typeface="Arial"/>
                <a:cs typeface="Arial"/>
              </a:rPr>
              <a:t>in</a:t>
            </a:r>
            <a:r>
              <a:rPr sz="2000" spc="120" dirty="0">
                <a:latin typeface="Arial"/>
                <a:cs typeface="Arial"/>
              </a:rPr>
              <a:t>t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155" dirty="0">
                <a:latin typeface="Arial"/>
                <a:cs typeface="Arial"/>
              </a:rPr>
              <a:t>digi</a:t>
            </a:r>
            <a:r>
              <a:rPr sz="2000" spc="125" dirty="0">
                <a:latin typeface="Arial"/>
                <a:cs typeface="Arial"/>
              </a:rPr>
              <a:t>t</a:t>
            </a:r>
            <a:r>
              <a:rPr sz="2000" spc="110" dirty="0">
                <a:latin typeface="Arial"/>
                <a:cs typeface="Arial"/>
              </a:rPr>
              <a:t>o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75" dirty="0">
                <a:latin typeface="Arial"/>
                <a:cs typeface="Arial"/>
              </a:rPr>
              <a:t>[</a:t>
            </a:r>
            <a:r>
              <a:rPr sz="2000" spc="160" dirty="0">
                <a:latin typeface="Arial"/>
                <a:cs typeface="Arial"/>
              </a:rPr>
              <a:t>4</a:t>
            </a:r>
            <a:r>
              <a:rPr sz="2000" spc="80" dirty="0">
                <a:latin typeface="Arial"/>
                <a:cs typeface="Arial"/>
              </a:rPr>
              <a:t>]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=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{</a:t>
            </a:r>
            <a:r>
              <a:rPr sz="2000" spc="160" dirty="0">
                <a:latin typeface="Arial"/>
                <a:cs typeface="Arial"/>
              </a:rPr>
              <a:t>0</a:t>
            </a:r>
            <a:r>
              <a:rPr sz="2000" spc="75" dirty="0">
                <a:latin typeface="Arial"/>
                <a:cs typeface="Arial"/>
              </a:rPr>
              <a:t>,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1</a:t>
            </a:r>
            <a:r>
              <a:rPr sz="2000" spc="75" dirty="0">
                <a:latin typeface="Arial"/>
                <a:cs typeface="Arial"/>
              </a:rPr>
              <a:t>,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150" dirty="0">
                <a:latin typeface="Arial"/>
                <a:cs typeface="Arial"/>
              </a:rPr>
              <a:t>2</a:t>
            </a:r>
            <a:r>
              <a:rPr sz="2000" spc="75" dirty="0">
                <a:latin typeface="Arial"/>
                <a:cs typeface="Arial"/>
              </a:rPr>
              <a:t>, </a:t>
            </a:r>
            <a:r>
              <a:rPr sz="2000" spc="150" dirty="0">
                <a:latin typeface="Arial"/>
                <a:cs typeface="Arial"/>
              </a:rPr>
              <a:t>3</a:t>
            </a:r>
            <a:r>
              <a:rPr sz="2000" spc="75" dirty="0">
                <a:latin typeface="Arial"/>
                <a:cs typeface="Arial"/>
              </a:rPr>
              <a:t>,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150" dirty="0">
                <a:latin typeface="Arial"/>
                <a:cs typeface="Arial"/>
              </a:rPr>
              <a:t>4</a:t>
            </a:r>
            <a:r>
              <a:rPr sz="2000" spc="75" dirty="0">
                <a:latin typeface="Arial"/>
                <a:cs typeface="Arial"/>
              </a:rPr>
              <a:t>,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150" dirty="0">
                <a:latin typeface="Arial"/>
                <a:cs typeface="Arial"/>
              </a:rPr>
              <a:t>5</a:t>
            </a:r>
            <a:r>
              <a:rPr sz="2000" spc="75" dirty="0">
                <a:latin typeface="Arial"/>
                <a:cs typeface="Arial"/>
              </a:rPr>
              <a:t>,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150" dirty="0">
                <a:latin typeface="Arial"/>
                <a:cs typeface="Arial"/>
              </a:rPr>
              <a:t>6</a:t>
            </a:r>
            <a:r>
              <a:rPr sz="2000" spc="75" dirty="0">
                <a:latin typeface="Arial"/>
                <a:cs typeface="Arial"/>
              </a:rPr>
              <a:t>,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150" dirty="0">
                <a:latin typeface="Arial"/>
                <a:cs typeface="Arial"/>
              </a:rPr>
              <a:t>7</a:t>
            </a:r>
            <a:r>
              <a:rPr sz="2000" spc="75" dirty="0">
                <a:latin typeface="Arial"/>
                <a:cs typeface="Arial"/>
              </a:rPr>
              <a:t>,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155" dirty="0">
                <a:latin typeface="Arial"/>
                <a:cs typeface="Arial"/>
              </a:rPr>
              <a:t>8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,</a:t>
            </a:r>
            <a:r>
              <a:rPr sz="2000" spc="65" dirty="0">
                <a:latin typeface="Arial"/>
                <a:cs typeface="Arial"/>
              </a:rPr>
              <a:t>9};</a:t>
            </a:r>
            <a:endParaRPr sz="2000">
              <a:latin typeface="Arial"/>
              <a:cs typeface="Arial"/>
            </a:endParaRPr>
          </a:p>
          <a:p>
            <a:pPr marL="318770" marR="5080" indent="-306705">
              <a:lnSpc>
                <a:spcPts val="2330"/>
              </a:lnSpc>
              <a:spcBef>
                <a:spcPts val="150"/>
              </a:spcBef>
            </a:pPr>
            <a:r>
              <a:rPr sz="2000" spc="-10" dirty="0">
                <a:latin typeface="Lucida Console"/>
                <a:cs typeface="Lucida Console"/>
              </a:rPr>
              <a:t>fo</a:t>
            </a:r>
            <a:r>
              <a:rPr sz="2000" dirty="0">
                <a:latin typeface="Lucida Console"/>
                <a:cs typeface="Lucida Console"/>
              </a:rPr>
              <a:t>r</a:t>
            </a:r>
            <a:r>
              <a:rPr sz="2000" spc="-20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(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i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=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0</a:t>
            </a:r>
            <a:r>
              <a:rPr sz="2000" dirty="0">
                <a:latin typeface="Lucida Console"/>
                <a:cs typeface="Lucida Console"/>
              </a:rPr>
              <a:t>;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i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&lt;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10</a:t>
            </a:r>
            <a:r>
              <a:rPr sz="2000" dirty="0">
                <a:latin typeface="Lucida Console"/>
                <a:cs typeface="Lucida Console"/>
              </a:rPr>
              <a:t>;</a:t>
            </a:r>
            <a:r>
              <a:rPr sz="2000" spc="-20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i++</a:t>
            </a:r>
            <a:r>
              <a:rPr sz="2000" dirty="0">
                <a:latin typeface="Lucida Console"/>
                <a:cs typeface="Lucida Console"/>
              </a:rPr>
              <a:t>)</a:t>
            </a:r>
            <a:r>
              <a:rPr sz="2000" spc="-20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{ p</a:t>
            </a:r>
            <a:r>
              <a:rPr sz="2000" spc="5" dirty="0">
                <a:latin typeface="Lucida Console"/>
                <a:cs typeface="Lucida Console"/>
              </a:rPr>
              <a:t>r</a:t>
            </a:r>
            <a:r>
              <a:rPr sz="2000" spc="-10" dirty="0">
                <a:latin typeface="Lucida Console"/>
                <a:cs typeface="Lucida Console"/>
              </a:rPr>
              <a:t>intf(</a:t>
            </a:r>
            <a:r>
              <a:rPr sz="2000" dirty="0">
                <a:latin typeface="Calibri"/>
                <a:cs typeface="Calibri"/>
              </a:rPr>
              <a:t>"</a:t>
            </a:r>
            <a:r>
              <a:rPr sz="2000" spc="-10" dirty="0">
                <a:latin typeface="Lucida Console"/>
                <a:cs typeface="Lucida Console"/>
              </a:rPr>
              <a:t>E</a:t>
            </a:r>
            <a:r>
              <a:rPr sz="2000" dirty="0">
                <a:latin typeface="Lucida Console"/>
                <a:cs typeface="Lucida Console"/>
              </a:rPr>
              <a:t>l</a:t>
            </a:r>
            <a:r>
              <a:rPr sz="2000" spc="-50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v</a:t>
            </a:r>
            <a:r>
              <a:rPr sz="2000" spc="5" dirty="0">
                <a:latin typeface="Lucida Console"/>
                <a:cs typeface="Lucida Console"/>
              </a:rPr>
              <a:t>a</a:t>
            </a:r>
            <a:r>
              <a:rPr sz="2000" dirty="0">
                <a:latin typeface="Lucida Console"/>
                <a:cs typeface="Lucida Console"/>
              </a:rPr>
              <a:t>lor</a:t>
            </a:r>
            <a:r>
              <a:rPr sz="2000" spc="-5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de</a:t>
            </a:r>
            <a:r>
              <a:rPr sz="2000" spc="-2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e</a:t>
            </a:r>
            <a:r>
              <a:rPr sz="2000" spc="5" dirty="0">
                <a:latin typeface="Lucida Console"/>
                <a:cs typeface="Lucida Console"/>
              </a:rPr>
              <a:t>l</a:t>
            </a:r>
            <a:r>
              <a:rPr sz="2000" dirty="0">
                <a:latin typeface="Lucida Console"/>
                <a:cs typeface="Lucida Console"/>
              </a:rPr>
              <a:t>em</a:t>
            </a:r>
            <a:r>
              <a:rPr sz="2000" spc="-15" dirty="0">
                <a:latin typeface="Lucida Console"/>
                <a:cs typeface="Lucida Console"/>
              </a:rPr>
              <a:t>e</a:t>
            </a:r>
            <a:r>
              <a:rPr sz="2000" spc="-10" dirty="0">
                <a:latin typeface="Lucida Console"/>
                <a:cs typeface="Lucida Console"/>
              </a:rPr>
              <a:t>nt</a:t>
            </a:r>
            <a:r>
              <a:rPr sz="2000" dirty="0">
                <a:latin typeface="Lucida Console"/>
                <a:cs typeface="Lucida Console"/>
              </a:rPr>
              <a:t>o</a:t>
            </a:r>
            <a:r>
              <a:rPr sz="2000" spc="-50" dirty="0">
                <a:latin typeface="Lucida Console"/>
                <a:cs typeface="Lucida Console"/>
              </a:rPr>
              <a:t> </a:t>
            </a:r>
            <a:r>
              <a:rPr sz="2000" spc="5" dirty="0">
                <a:latin typeface="Lucida Console"/>
                <a:cs typeface="Lucida Console"/>
              </a:rPr>
              <a:t>%</a:t>
            </a:r>
            <a:r>
              <a:rPr sz="2000" dirty="0">
                <a:latin typeface="Lucida Console"/>
                <a:cs typeface="Lucida Console"/>
              </a:rPr>
              <a:t>d</a:t>
            </a:r>
            <a:r>
              <a:rPr sz="2000" spc="-30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es</a:t>
            </a:r>
            <a:endParaRPr sz="2000">
              <a:latin typeface="Lucida Console"/>
              <a:cs typeface="Lucida Console"/>
            </a:endParaRPr>
          </a:p>
          <a:p>
            <a:pPr marL="1536700">
              <a:lnSpc>
                <a:spcPts val="2390"/>
              </a:lnSpc>
              <a:spcBef>
                <a:spcPts val="5"/>
              </a:spcBef>
            </a:pPr>
            <a:r>
              <a:rPr sz="2000" spc="-10" dirty="0">
                <a:latin typeface="Lucida Console"/>
                <a:cs typeface="Lucida Console"/>
              </a:rPr>
              <a:t>digitos[i]);</a:t>
            </a:r>
            <a:endParaRPr sz="2000">
              <a:latin typeface="Lucida Console"/>
              <a:cs typeface="Lucida Console"/>
            </a:endParaRPr>
          </a:p>
          <a:p>
            <a:pPr marL="12700">
              <a:lnSpc>
                <a:spcPts val="2390"/>
              </a:lnSpc>
            </a:pPr>
            <a:r>
              <a:rPr sz="2000" dirty="0">
                <a:latin typeface="Lucida Console"/>
                <a:cs typeface="Lucida Console"/>
              </a:rPr>
              <a:t>}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8040" y="3970020"/>
            <a:ext cx="5216652" cy="9403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43376" y="4106164"/>
            <a:ext cx="4667885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1650" algn="l"/>
                <a:tab pos="990600" algn="l"/>
                <a:tab pos="1478280" algn="l"/>
                <a:tab pos="1967230" algn="l"/>
                <a:tab pos="2456180" algn="l"/>
                <a:tab pos="2943860" algn="l"/>
                <a:tab pos="3432810" algn="l"/>
                <a:tab pos="3921760" algn="l"/>
                <a:tab pos="4409440" algn="l"/>
              </a:tabLst>
            </a:pPr>
            <a:r>
              <a:rPr sz="3200" b="1" spc="55" dirty="0">
                <a:latin typeface="Trebuchet MS"/>
                <a:cs typeface="Trebuchet MS"/>
              </a:rPr>
              <a:t>0	1	2	3	4	5	6	7	8	9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80</a:t>
            </a:fld>
            <a:endParaRPr lang="es-MX"/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/>
              <a:t>Acc</a:t>
            </a:r>
            <a:r>
              <a:rPr sz="4000" spc="0" dirty="0"/>
              <a:t>e</a:t>
            </a:r>
            <a:r>
              <a:rPr sz="4000" spc="-5" dirty="0"/>
              <a:t>so</a:t>
            </a:r>
            <a:r>
              <a:rPr sz="4000" spc="20" dirty="0"/>
              <a:t> </a:t>
            </a:r>
            <a:r>
              <a:rPr sz="4000" spc="-5" dirty="0"/>
              <a:t>a </a:t>
            </a:r>
            <a:r>
              <a:rPr sz="4000" dirty="0"/>
              <a:t>l</a:t>
            </a:r>
            <a:r>
              <a:rPr sz="4000" spc="-5" dirty="0"/>
              <a:t>os 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lem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ntos</a:t>
            </a:r>
            <a:r>
              <a:rPr sz="4000" spc="2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de un</a:t>
            </a:r>
            <a:r>
              <a:rPr sz="400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v</a:t>
            </a:r>
            <a:r>
              <a:rPr sz="4000" dirty="0">
                <a:solidFill>
                  <a:schemeClr val="accent1"/>
                </a:solidFill>
              </a:rPr>
              <a:t>e</a:t>
            </a:r>
            <a:r>
              <a:rPr sz="4000" spc="-5" dirty="0">
                <a:solidFill>
                  <a:schemeClr val="accent1"/>
                </a:solidFill>
              </a:rPr>
              <a:t>c</a:t>
            </a:r>
            <a:r>
              <a:rPr sz="4000" dirty="0">
                <a:solidFill>
                  <a:schemeClr val="accent1"/>
                </a:solidFill>
              </a:rPr>
              <a:t>t</a:t>
            </a:r>
            <a:r>
              <a:rPr sz="4000" spc="-5" dirty="0">
                <a:solidFill>
                  <a:schemeClr val="accent1"/>
                </a:solidFill>
              </a:rPr>
              <a:t>or</a:t>
            </a:r>
          </a:p>
        </p:txBody>
      </p:sp>
      <p:sp>
        <p:nvSpPr>
          <p:cNvPr id="3" name="object 3"/>
          <p:cNvSpPr/>
          <p:nvPr/>
        </p:nvSpPr>
        <p:spPr>
          <a:xfrm>
            <a:off x="1280160" y="2321051"/>
            <a:ext cx="7687056" cy="3756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3772" y="2252472"/>
            <a:ext cx="7912608" cy="3968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7403" y="2348483"/>
            <a:ext cx="7592568" cy="3662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7403" y="2348483"/>
            <a:ext cx="7592695" cy="3662679"/>
          </a:xfrm>
          <a:custGeom>
            <a:avLst/>
            <a:gdLst/>
            <a:ahLst/>
            <a:cxnLst/>
            <a:rect l="l" t="t" r="r" b="b"/>
            <a:pathLst>
              <a:path w="7592695" h="3662679">
                <a:moveTo>
                  <a:pt x="0" y="3662172"/>
                </a:moveTo>
                <a:lnTo>
                  <a:pt x="7592568" y="3662172"/>
                </a:lnTo>
                <a:lnTo>
                  <a:pt x="7592568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4612" y="1307338"/>
            <a:ext cx="5858510" cy="2267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5600" algn="l"/>
                <a:tab pos="4337685" algn="l"/>
              </a:tabLst>
            </a:pPr>
            <a:r>
              <a:rPr sz="2400" dirty="0">
                <a:latin typeface="Arial"/>
                <a:cs typeface="Arial"/>
              </a:rPr>
              <a:t>Acc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so los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ementos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un	vector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 2 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mensio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000" spc="-10" dirty="0">
                <a:latin typeface="Lucida Console"/>
                <a:cs typeface="Lucida Console"/>
              </a:rPr>
              <a:t>in</a:t>
            </a:r>
            <a:r>
              <a:rPr sz="2000" dirty="0">
                <a:latin typeface="Lucida Console"/>
                <a:cs typeface="Lucida Console"/>
              </a:rPr>
              <a:t>t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i,j</a:t>
            </a:r>
            <a:r>
              <a:rPr sz="2000" dirty="0">
                <a:latin typeface="Lucida Console"/>
                <a:cs typeface="Lucida Console"/>
              </a:rPr>
              <a:t>;</a:t>
            </a:r>
            <a:endParaRPr sz="2000">
              <a:latin typeface="Lucida Console"/>
              <a:cs typeface="Lucida Console"/>
            </a:endParaRPr>
          </a:p>
          <a:p>
            <a:pPr marL="224154">
              <a:lnSpc>
                <a:spcPct val="100000"/>
              </a:lnSpc>
            </a:pPr>
            <a:r>
              <a:rPr sz="2000" spc="-10" dirty="0">
                <a:latin typeface="Lucida Console"/>
                <a:cs typeface="Lucida Console"/>
              </a:rPr>
              <a:t>in</a:t>
            </a:r>
            <a:r>
              <a:rPr sz="2000" dirty="0">
                <a:latin typeface="Lucida Console"/>
                <a:cs typeface="Lucida Console"/>
              </a:rPr>
              <a:t>t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matriz[2][3]={</a:t>
            </a:r>
            <a:endParaRPr sz="2000">
              <a:latin typeface="Lucida Console"/>
              <a:cs typeface="Lucida Console"/>
            </a:endParaRPr>
          </a:p>
          <a:p>
            <a:pPr marL="1138555">
              <a:lnSpc>
                <a:spcPct val="100000"/>
              </a:lnSpc>
            </a:pPr>
            <a:r>
              <a:rPr sz="2000" spc="-10" dirty="0">
                <a:latin typeface="Lucida Console"/>
                <a:cs typeface="Lucida Console"/>
              </a:rPr>
              <a:t>{5</a:t>
            </a:r>
            <a:r>
              <a:rPr sz="2000" dirty="0">
                <a:latin typeface="Lucida Console"/>
                <a:cs typeface="Lucida Console"/>
              </a:rPr>
              <a:t>,</a:t>
            </a:r>
            <a:r>
              <a:rPr sz="2000" spc="-20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4</a:t>
            </a:r>
            <a:r>
              <a:rPr sz="2000" dirty="0">
                <a:latin typeface="Lucida Console"/>
                <a:cs typeface="Lucida Console"/>
              </a:rPr>
              <a:t>,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3},</a:t>
            </a:r>
            <a:endParaRPr sz="2000">
              <a:latin typeface="Lucida Console"/>
              <a:cs typeface="Lucida Console"/>
            </a:endParaRPr>
          </a:p>
          <a:p>
            <a:pPr marL="1138555">
              <a:lnSpc>
                <a:spcPct val="100000"/>
              </a:lnSpc>
            </a:pPr>
            <a:r>
              <a:rPr sz="2000" spc="-10" dirty="0">
                <a:latin typeface="Lucida Console"/>
                <a:cs typeface="Lucida Console"/>
              </a:rPr>
              <a:t>{2</a:t>
            </a:r>
            <a:r>
              <a:rPr sz="2000" dirty="0">
                <a:latin typeface="Lucida Console"/>
                <a:cs typeface="Lucida Console"/>
              </a:rPr>
              <a:t>,</a:t>
            </a:r>
            <a:r>
              <a:rPr sz="2000" spc="-20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1</a:t>
            </a:r>
            <a:r>
              <a:rPr sz="2000" dirty="0">
                <a:latin typeface="Lucida Console"/>
                <a:cs typeface="Lucida Console"/>
              </a:rPr>
              <a:t>,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0}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62341" y="4777358"/>
            <a:ext cx="8940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Lucida Console"/>
                <a:cs typeface="Lucida Console"/>
              </a:rPr>
              <a:t>%</a:t>
            </a:r>
            <a:r>
              <a:rPr sz="2000" spc="5" dirty="0">
                <a:latin typeface="Lucida Console"/>
                <a:cs typeface="Lucida Console"/>
              </a:rPr>
              <a:t>d</a:t>
            </a:r>
            <a:r>
              <a:rPr sz="2000" dirty="0">
                <a:latin typeface="Lucida Console"/>
                <a:cs typeface="Lucida Console"/>
              </a:rPr>
              <a:t>\</a:t>
            </a:r>
            <a:r>
              <a:rPr sz="2000" spc="-10" dirty="0">
                <a:latin typeface="Lucida Console"/>
                <a:cs typeface="Lucida Console"/>
              </a:rPr>
              <a:t>n</a:t>
            </a:r>
            <a:r>
              <a:rPr sz="2000" spc="-15" dirty="0">
                <a:latin typeface="Calibri"/>
                <a:cs typeface="Calibri"/>
              </a:rPr>
              <a:t>"</a:t>
            </a:r>
            <a:r>
              <a:rPr sz="2000" dirty="0">
                <a:latin typeface="Lucida Console"/>
                <a:cs typeface="Lucida Console"/>
              </a:rPr>
              <a:t>,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6144" y="3566921"/>
            <a:ext cx="6532245" cy="214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Lucida Console"/>
                <a:cs typeface="Lucida Console"/>
              </a:rPr>
              <a:t>};</a:t>
            </a:r>
            <a:endParaRPr sz="2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17500" marR="2547620" indent="-304800">
              <a:lnSpc>
                <a:spcPct val="100000"/>
              </a:lnSpc>
            </a:pPr>
            <a:r>
              <a:rPr sz="2000" spc="-10" dirty="0">
                <a:latin typeface="Lucida Console"/>
                <a:cs typeface="Lucida Console"/>
              </a:rPr>
              <a:t>fo</a:t>
            </a:r>
            <a:r>
              <a:rPr sz="2000" dirty="0">
                <a:latin typeface="Lucida Console"/>
                <a:cs typeface="Lucida Console"/>
              </a:rPr>
              <a:t>r</a:t>
            </a:r>
            <a:r>
              <a:rPr sz="2000" spc="-20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(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i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=</a:t>
            </a:r>
            <a:r>
              <a:rPr sz="2000" spc="-10" dirty="0">
                <a:latin typeface="Lucida Console"/>
                <a:cs typeface="Lucida Console"/>
              </a:rPr>
              <a:t> </a:t>
            </a:r>
            <a:r>
              <a:rPr sz="2000" spc="-5" dirty="0">
                <a:latin typeface="Lucida Console"/>
                <a:cs typeface="Lucida Console"/>
              </a:rPr>
              <a:t>0</a:t>
            </a:r>
            <a:r>
              <a:rPr sz="2000" dirty="0">
                <a:latin typeface="Lucida Console"/>
                <a:cs typeface="Lucida Console"/>
              </a:rPr>
              <a:t>;</a:t>
            </a:r>
            <a:r>
              <a:rPr sz="2000" spc="-20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i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&lt;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2</a:t>
            </a:r>
            <a:r>
              <a:rPr sz="2000" dirty="0">
                <a:latin typeface="Lucida Console"/>
                <a:cs typeface="Lucida Console"/>
              </a:rPr>
              <a:t>;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5" dirty="0">
                <a:latin typeface="Lucida Console"/>
                <a:cs typeface="Lucida Console"/>
              </a:rPr>
              <a:t>i</a:t>
            </a:r>
            <a:r>
              <a:rPr sz="2000" spc="-10" dirty="0">
                <a:latin typeface="Lucida Console"/>
                <a:cs typeface="Lucida Console"/>
              </a:rPr>
              <a:t>++</a:t>
            </a:r>
            <a:r>
              <a:rPr sz="2000" dirty="0">
                <a:latin typeface="Lucida Console"/>
                <a:cs typeface="Lucida Console"/>
              </a:rPr>
              <a:t>)</a:t>
            </a:r>
            <a:r>
              <a:rPr sz="2000" spc="-20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{ </a:t>
            </a:r>
            <a:r>
              <a:rPr sz="2000" spc="-10" dirty="0">
                <a:latin typeface="Lucida Console"/>
                <a:cs typeface="Lucida Console"/>
              </a:rPr>
              <a:t>fo</a:t>
            </a:r>
            <a:r>
              <a:rPr sz="2000" dirty="0">
                <a:latin typeface="Lucida Console"/>
                <a:cs typeface="Lucida Console"/>
              </a:rPr>
              <a:t>r</a:t>
            </a:r>
            <a:r>
              <a:rPr sz="2000" spc="-20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(</a:t>
            </a:r>
            <a:r>
              <a:rPr sz="2000" dirty="0">
                <a:latin typeface="Lucida Console"/>
                <a:cs typeface="Lucida Console"/>
              </a:rPr>
              <a:t>j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=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0</a:t>
            </a:r>
            <a:r>
              <a:rPr sz="2000" dirty="0">
                <a:latin typeface="Lucida Console"/>
                <a:cs typeface="Lucida Console"/>
              </a:rPr>
              <a:t>;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j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&lt;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3</a:t>
            </a:r>
            <a:r>
              <a:rPr sz="2000" dirty="0">
                <a:latin typeface="Lucida Console"/>
                <a:cs typeface="Lucida Console"/>
              </a:rPr>
              <a:t>;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j++){</a:t>
            </a:r>
            <a:endParaRPr sz="2000">
              <a:latin typeface="Lucida Console"/>
              <a:cs typeface="Lucida Console"/>
            </a:endParaRPr>
          </a:p>
          <a:p>
            <a:pPr marL="623570">
              <a:lnSpc>
                <a:spcPts val="2330"/>
              </a:lnSpc>
            </a:pPr>
            <a:r>
              <a:rPr sz="2000" dirty="0">
                <a:latin typeface="Lucida Console"/>
                <a:cs typeface="Lucida Console"/>
              </a:rPr>
              <a:t>p</a:t>
            </a:r>
            <a:r>
              <a:rPr sz="2000" spc="5" dirty="0">
                <a:latin typeface="Lucida Console"/>
                <a:cs typeface="Lucida Console"/>
              </a:rPr>
              <a:t>r</a:t>
            </a:r>
            <a:r>
              <a:rPr sz="2000" spc="-10" dirty="0">
                <a:latin typeface="Lucida Console"/>
                <a:cs typeface="Lucida Console"/>
              </a:rPr>
              <a:t>intf(</a:t>
            </a:r>
            <a:r>
              <a:rPr sz="2000" dirty="0">
                <a:latin typeface="Calibri"/>
                <a:cs typeface="Calibri"/>
              </a:rPr>
              <a:t>"</a:t>
            </a:r>
            <a:r>
              <a:rPr sz="2000" spc="-10" dirty="0">
                <a:latin typeface="Lucida Console"/>
                <a:cs typeface="Lucida Console"/>
              </a:rPr>
              <a:t>E</a:t>
            </a:r>
            <a:r>
              <a:rPr sz="2000" dirty="0">
                <a:latin typeface="Lucida Console"/>
                <a:cs typeface="Lucida Console"/>
              </a:rPr>
              <a:t>l</a:t>
            </a:r>
            <a:r>
              <a:rPr sz="2000" spc="-5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v</a:t>
            </a:r>
            <a:r>
              <a:rPr sz="2000" spc="5" dirty="0">
                <a:latin typeface="Lucida Console"/>
                <a:cs typeface="Lucida Console"/>
              </a:rPr>
              <a:t>a</a:t>
            </a:r>
            <a:r>
              <a:rPr sz="2000" dirty="0">
                <a:latin typeface="Lucida Console"/>
                <a:cs typeface="Lucida Console"/>
              </a:rPr>
              <a:t>lor</a:t>
            </a:r>
            <a:r>
              <a:rPr sz="2000" spc="-5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de</a:t>
            </a:r>
            <a:r>
              <a:rPr sz="2000" spc="-20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e</a:t>
            </a:r>
            <a:r>
              <a:rPr sz="2000" spc="5" dirty="0">
                <a:latin typeface="Lucida Console"/>
                <a:cs typeface="Lucida Console"/>
              </a:rPr>
              <a:t>l</a:t>
            </a:r>
            <a:r>
              <a:rPr sz="2000" dirty="0">
                <a:latin typeface="Lucida Console"/>
                <a:cs typeface="Lucida Console"/>
              </a:rPr>
              <a:t>em</a:t>
            </a:r>
            <a:r>
              <a:rPr sz="2000" spc="-15" dirty="0">
                <a:latin typeface="Lucida Console"/>
                <a:cs typeface="Lucida Console"/>
              </a:rPr>
              <a:t>e</a:t>
            </a:r>
            <a:r>
              <a:rPr sz="2000" spc="-10" dirty="0">
                <a:latin typeface="Lucida Console"/>
                <a:cs typeface="Lucida Console"/>
              </a:rPr>
              <a:t>nto[%d][%d</a:t>
            </a:r>
            <a:r>
              <a:rPr sz="2000" dirty="0">
                <a:latin typeface="Lucida Console"/>
                <a:cs typeface="Lucida Console"/>
              </a:rPr>
              <a:t>]</a:t>
            </a:r>
            <a:r>
              <a:rPr sz="2000" spc="-55" dirty="0">
                <a:latin typeface="Lucida Console"/>
                <a:cs typeface="Lucida Console"/>
              </a:rPr>
              <a:t> </a:t>
            </a:r>
            <a:r>
              <a:rPr sz="2000" dirty="0">
                <a:latin typeface="Lucida Console"/>
                <a:cs typeface="Lucida Console"/>
              </a:rPr>
              <a:t>es</a:t>
            </a:r>
            <a:endParaRPr sz="2000">
              <a:latin typeface="Lucida Console"/>
              <a:cs typeface="Lucida Console"/>
            </a:endParaRPr>
          </a:p>
          <a:p>
            <a:pPr marL="1536700">
              <a:lnSpc>
                <a:spcPct val="100000"/>
              </a:lnSpc>
              <a:spcBef>
                <a:spcPts val="70"/>
              </a:spcBef>
            </a:pPr>
            <a:r>
              <a:rPr sz="2000" spc="-10" dirty="0">
                <a:latin typeface="Lucida Console"/>
                <a:cs typeface="Lucida Console"/>
              </a:rPr>
              <a:t>i</a:t>
            </a:r>
            <a:r>
              <a:rPr sz="2000" dirty="0">
                <a:latin typeface="Lucida Console"/>
                <a:cs typeface="Lucida Console"/>
              </a:rPr>
              <a:t>,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j</a:t>
            </a:r>
            <a:r>
              <a:rPr sz="2000" dirty="0">
                <a:latin typeface="Lucida Console"/>
                <a:cs typeface="Lucida Console"/>
              </a:rPr>
              <a:t>,</a:t>
            </a:r>
            <a:r>
              <a:rPr sz="2000" spc="-15" dirty="0">
                <a:latin typeface="Lucida Console"/>
                <a:cs typeface="Lucida Console"/>
              </a:rPr>
              <a:t> </a:t>
            </a:r>
            <a:r>
              <a:rPr sz="2000" spc="-10" dirty="0">
                <a:latin typeface="Lucida Console"/>
                <a:cs typeface="Lucida Console"/>
              </a:rPr>
              <a:t>matri</a:t>
            </a:r>
            <a:r>
              <a:rPr sz="2000" spc="-5" dirty="0">
                <a:latin typeface="Lucida Console"/>
                <a:cs typeface="Lucida Console"/>
              </a:rPr>
              <a:t>z</a:t>
            </a:r>
            <a:r>
              <a:rPr sz="2000" spc="-10" dirty="0">
                <a:latin typeface="Lucida Console"/>
                <a:cs typeface="Lucida Console"/>
              </a:rPr>
              <a:t>[i][j]);</a:t>
            </a:r>
            <a:endParaRPr sz="2000">
              <a:latin typeface="Lucida Console"/>
              <a:cs typeface="Lucida Console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latin typeface="Lucida Console"/>
                <a:cs typeface="Lucida Console"/>
              </a:rPr>
              <a:t>}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6144" y="5698134"/>
            <a:ext cx="179070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Lucida Console"/>
                <a:cs typeface="Lucida Console"/>
              </a:rPr>
              <a:t>}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83051" y="5757671"/>
            <a:ext cx="3401567" cy="9403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51986" y="5893816"/>
            <a:ext cx="2713355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1650" algn="l"/>
                <a:tab pos="988694" algn="l"/>
                <a:tab pos="1478280" algn="l"/>
                <a:tab pos="1967230" algn="l"/>
                <a:tab pos="2454910" algn="l"/>
              </a:tabLst>
            </a:pPr>
            <a:r>
              <a:rPr sz="3200" b="1" spc="55" dirty="0">
                <a:latin typeface="Trebuchet MS"/>
                <a:cs typeface="Trebuchet MS"/>
              </a:rPr>
              <a:t>5	4	3	2	1	0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1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14" name="1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81</a:t>
            </a:fld>
            <a:endParaRPr lang="es-MX"/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2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Ejemplo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264665"/>
            <a:ext cx="6204585" cy="458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/*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Cam</a:t>
            </a:r>
            <a:r>
              <a:rPr sz="1500" spc="5" dirty="0">
                <a:latin typeface="Arial"/>
                <a:cs typeface="Arial"/>
              </a:rPr>
              <a:t>b</a:t>
            </a:r>
            <a:r>
              <a:rPr sz="1500" dirty="0">
                <a:latin typeface="Arial"/>
                <a:cs typeface="Arial"/>
              </a:rPr>
              <a:t>io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optimo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monedas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*/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Arial"/>
                <a:cs typeface="Arial"/>
              </a:rPr>
              <a:t>#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cl</a:t>
            </a:r>
            <a:r>
              <a:rPr sz="1500" spc="5" dirty="0">
                <a:latin typeface="Arial"/>
                <a:cs typeface="Arial"/>
              </a:rPr>
              <a:t>u</a:t>
            </a:r>
            <a:r>
              <a:rPr sz="1500" dirty="0">
                <a:latin typeface="Arial"/>
                <a:cs typeface="Arial"/>
              </a:rPr>
              <a:t>de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&lt;st</a:t>
            </a:r>
            <a:r>
              <a:rPr sz="1500" spc="5" dirty="0">
                <a:latin typeface="Arial"/>
                <a:cs typeface="Arial"/>
              </a:rPr>
              <a:t>d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1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&gt;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monedas[</a:t>
            </a:r>
            <a:r>
              <a:rPr sz="1500" spc="5" dirty="0">
                <a:latin typeface="Arial"/>
                <a:cs typeface="Arial"/>
              </a:rPr>
              <a:t>1</a:t>
            </a:r>
            <a:r>
              <a:rPr sz="1500" dirty="0">
                <a:latin typeface="Arial"/>
                <a:cs typeface="Arial"/>
              </a:rPr>
              <a:t>0]=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{</a:t>
            </a:r>
            <a:r>
              <a:rPr sz="1500" spc="5" dirty="0">
                <a:latin typeface="Arial"/>
                <a:cs typeface="Arial"/>
              </a:rPr>
              <a:t>1</a:t>
            </a:r>
            <a:r>
              <a:rPr sz="1500" dirty="0">
                <a:latin typeface="Arial"/>
                <a:cs typeface="Arial"/>
              </a:rPr>
              <a:t>000,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50</a:t>
            </a:r>
            <a:r>
              <a:rPr sz="1500" spc="30" dirty="0">
                <a:latin typeface="Arial"/>
                <a:cs typeface="Arial"/>
              </a:rPr>
              <a:t>0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200,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100,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50,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20,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10,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5,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2,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1};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20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oid</a:t>
            </a:r>
            <a:r>
              <a:rPr sz="1500" spc="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mai</a:t>
            </a:r>
            <a:r>
              <a:rPr sz="1500" spc="10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(</a:t>
            </a:r>
            <a:r>
              <a:rPr sz="1500" spc="5" dirty="0">
                <a:latin typeface="Arial"/>
                <a:cs typeface="Arial"/>
              </a:rPr>
              <a:t>)</a:t>
            </a:r>
            <a:r>
              <a:rPr sz="1500" dirty="0"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nu</a:t>
            </a:r>
            <a:r>
              <a:rPr sz="1500" spc="-5" dirty="0"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cantidad,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numoneda</a:t>
            </a:r>
            <a:r>
              <a:rPr sz="1500" spc="10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;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550">
              <a:latin typeface="Times New Roman"/>
              <a:cs typeface="Times New Roman"/>
            </a:endParaRPr>
          </a:p>
          <a:p>
            <a:pPr marL="117475" marR="2790825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pr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ntf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("I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oduzca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el im</a:t>
            </a:r>
            <a:r>
              <a:rPr sz="1500" spc="5" dirty="0">
                <a:latin typeface="Arial"/>
                <a:cs typeface="Arial"/>
              </a:rPr>
              <a:t>p</a:t>
            </a:r>
            <a:r>
              <a:rPr sz="1500" dirty="0">
                <a:latin typeface="Arial"/>
                <a:cs typeface="Arial"/>
              </a:rPr>
              <a:t>or</a:t>
            </a:r>
            <a:r>
              <a:rPr sz="1500" spc="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20" dirty="0">
                <a:latin typeface="Arial"/>
                <a:cs typeface="Arial"/>
              </a:rPr>
              <a:t>x</a:t>
            </a:r>
            <a:r>
              <a:rPr sz="1500" dirty="0">
                <a:latin typeface="Arial"/>
                <a:cs typeface="Arial"/>
              </a:rPr>
              <a:t>act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"</a:t>
            </a:r>
            <a:r>
              <a:rPr sz="1500" dirty="0">
                <a:latin typeface="Arial"/>
                <a:cs typeface="Arial"/>
              </a:rPr>
              <a:t>); </a:t>
            </a:r>
            <a:r>
              <a:rPr sz="1500" spc="5" dirty="0">
                <a:latin typeface="Arial"/>
                <a:cs typeface="Arial"/>
              </a:rPr>
              <a:t>scan</a:t>
            </a:r>
            <a:r>
              <a:rPr sz="1500" dirty="0">
                <a:latin typeface="Arial"/>
                <a:cs typeface="Arial"/>
              </a:rPr>
              <a:t>f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("%d</a:t>
            </a:r>
            <a:r>
              <a:rPr sz="1500" spc="-5" dirty="0">
                <a:latin typeface="Arial"/>
                <a:cs typeface="Arial"/>
              </a:rPr>
              <a:t>"</a:t>
            </a:r>
            <a:r>
              <a:rPr sz="1500" dirty="0">
                <a:latin typeface="Arial"/>
                <a:cs typeface="Arial"/>
              </a:rPr>
              <a:t>, </a:t>
            </a:r>
            <a:r>
              <a:rPr sz="1500" spc="-5" dirty="0">
                <a:latin typeface="Arial"/>
                <a:cs typeface="Arial"/>
              </a:rPr>
              <a:t>&amp;</a:t>
            </a:r>
            <a:r>
              <a:rPr sz="1500" dirty="0">
                <a:latin typeface="Arial"/>
                <a:cs typeface="Arial"/>
              </a:rPr>
              <a:t>cantidad);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117475" marR="2285365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pr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ntf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("</a:t>
            </a:r>
            <a:r>
              <a:rPr sz="1500" spc="-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l</a:t>
            </a:r>
            <a:r>
              <a:rPr sz="1500" spc="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cambio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optimo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es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el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si</a:t>
            </a:r>
            <a:r>
              <a:rPr sz="1500" spc="5" dirty="0">
                <a:latin typeface="Arial"/>
                <a:cs typeface="Arial"/>
              </a:rPr>
              <a:t>g</a:t>
            </a:r>
            <a:r>
              <a:rPr sz="1500" dirty="0">
                <a:latin typeface="Arial"/>
                <a:cs typeface="Arial"/>
              </a:rPr>
              <a:t>ui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nt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: \n</a:t>
            </a:r>
            <a:r>
              <a:rPr sz="1500" spc="-5" dirty="0">
                <a:latin typeface="Arial"/>
                <a:cs typeface="Arial"/>
              </a:rPr>
              <a:t>"</a:t>
            </a:r>
            <a:r>
              <a:rPr sz="1500" dirty="0">
                <a:latin typeface="Arial"/>
                <a:cs typeface="Arial"/>
              </a:rPr>
              <a:t>); f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(</a:t>
            </a:r>
            <a:r>
              <a:rPr sz="1500" spc="5" dirty="0">
                <a:latin typeface="Arial"/>
                <a:cs typeface="Arial"/>
              </a:rPr>
              <a:t>nu</a:t>
            </a:r>
            <a:r>
              <a:rPr sz="1500" spc="-5" dirty="0"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=0;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nu</a:t>
            </a:r>
            <a:r>
              <a:rPr sz="1500" spc="-5" dirty="0"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&lt;10;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nu</a:t>
            </a:r>
            <a:r>
              <a:rPr sz="1500" spc="-5" dirty="0"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++){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550">
              <a:latin typeface="Times New Roman"/>
              <a:cs typeface="Times New Roman"/>
            </a:endParaRPr>
          </a:p>
          <a:p>
            <a:pPr marL="926465" marR="206375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numoneda</a:t>
            </a:r>
            <a:r>
              <a:rPr sz="1500" spc="1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=cantid</a:t>
            </a:r>
            <a:r>
              <a:rPr sz="1500" spc="-10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10" dirty="0">
                <a:latin typeface="Arial"/>
                <a:cs typeface="Arial"/>
              </a:rPr>
              <a:t>/</a:t>
            </a:r>
            <a:r>
              <a:rPr sz="1500" dirty="0">
                <a:latin typeface="Arial"/>
                <a:cs typeface="Arial"/>
              </a:rPr>
              <a:t>moneda</a:t>
            </a:r>
            <a:r>
              <a:rPr sz="1500" spc="-10" dirty="0">
                <a:latin typeface="Arial"/>
                <a:cs typeface="Arial"/>
              </a:rPr>
              <a:t>s</a:t>
            </a:r>
            <a:r>
              <a:rPr sz="1500" spc="5" dirty="0">
                <a:latin typeface="Arial"/>
                <a:cs typeface="Arial"/>
              </a:rPr>
              <a:t>[nu</a:t>
            </a:r>
            <a:r>
              <a:rPr sz="1500" spc="-5" dirty="0"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]; if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(</a:t>
            </a:r>
            <a:r>
              <a:rPr sz="1500" spc="5" dirty="0">
                <a:latin typeface="Arial"/>
                <a:cs typeface="Arial"/>
              </a:rPr>
              <a:t>nu</a:t>
            </a:r>
            <a:r>
              <a:rPr sz="1500" dirty="0">
                <a:latin typeface="Arial"/>
                <a:cs typeface="Arial"/>
              </a:rPr>
              <a:t>m</a:t>
            </a:r>
            <a:r>
              <a:rPr sz="1500" spc="5" dirty="0">
                <a:latin typeface="Arial"/>
                <a:cs typeface="Arial"/>
              </a:rPr>
              <a:t>oneda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35" dirty="0">
                <a:latin typeface="Arial"/>
                <a:cs typeface="Arial"/>
              </a:rPr>
              <a:t>!</a:t>
            </a:r>
            <a:r>
              <a:rPr sz="1500" dirty="0">
                <a:latin typeface="Arial"/>
                <a:cs typeface="Arial"/>
              </a:rPr>
              <a:t>=</a:t>
            </a:r>
            <a:r>
              <a:rPr sz="1500" spc="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0)</a:t>
            </a:r>
            <a:endParaRPr sz="15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pr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ntf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("%d</a:t>
            </a:r>
            <a:r>
              <a:rPr sz="1500" spc="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%d</a:t>
            </a:r>
            <a:r>
              <a:rPr sz="1500" spc="10" dirty="0">
                <a:latin typeface="Arial"/>
                <a:cs typeface="Arial"/>
              </a:rPr>
              <a:t>.</a:t>
            </a:r>
            <a:r>
              <a:rPr sz="1500" dirty="0">
                <a:latin typeface="Arial"/>
                <a:cs typeface="Arial"/>
              </a:rPr>
              <a:t>\n</a:t>
            </a:r>
            <a:r>
              <a:rPr sz="1500" spc="-5" dirty="0">
                <a:latin typeface="Arial"/>
                <a:cs typeface="Arial"/>
              </a:rPr>
              <a:t>"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numoneda</a:t>
            </a:r>
            <a:r>
              <a:rPr sz="1500" spc="1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monedas</a:t>
            </a:r>
            <a:r>
              <a:rPr sz="1500" spc="15" dirty="0">
                <a:latin typeface="Arial"/>
                <a:cs typeface="Arial"/>
              </a:rPr>
              <a:t>[</a:t>
            </a:r>
            <a:r>
              <a:rPr sz="1500" spc="5" dirty="0">
                <a:latin typeface="Arial"/>
                <a:cs typeface="Arial"/>
              </a:rPr>
              <a:t>nu</a:t>
            </a:r>
            <a:r>
              <a:rPr sz="1500" spc="-5" dirty="0"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]</a:t>
            </a:r>
            <a:r>
              <a:rPr sz="1500" spc="5" dirty="0">
                <a:latin typeface="Arial"/>
                <a:cs typeface="Arial"/>
              </a:rPr>
              <a:t>)</a:t>
            </a:r>
            <a:r>
              <a:rPr sz="1500" dirty="0">
                <a:latin typeface="Arial"/>
                <a:cs typeface="Arial"/>
              </a:rPr>
              <a:t>;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cantidad=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cantidad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%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monedas</a:t>
            </a:r>
            <a:r>
              <a:rPr sz="1500" spc="35" dirty="0">
                <a:latin typeface="Arial"/>
                <a:cs typeface="Arial"/>
              </a:rPr>
              <a:t>[</a:t>
            </a:r>
            <a:r>
              <a:rPr sz="1500" spc="5" dirty="0">
                <a:latin typeface="Arial"/>
                <a:cs typeface="Arial"/>
              </a:rPr>
              <a:t>nu</a:t>
            </a:r>
            <a:r>
              <a:rPr sz="1500" spc="-5" dirty="0"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];</a:t>
            </a:r>
            <a:endParaRPr sz="1500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82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Cadenas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399020" cy="420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Las cade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son simp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emente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vectores</a:t>
            </a:r>
            <a:r>
              <a:rPr sz="2400" dirty="0">
                <a:latin typeface="Arial"/>
                <a:cs typeface="Arial"/>
              </a:rPr>
              <a:t> de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caracteres</a:t>
            </a:r>
            <a:r>
              <a:rPr sz="2400" dirty="0">
                <a:latin typeface="Arial"/>
                <a:cs typeface="Arial"/>
              </a:rPr>
              <a:t>. 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cadenas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termi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an si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mpre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 un va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 (´\</a:t>
            </a:r>
            <a:r>
              <a:rPr sz="2400" spc="-5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´)</a:t>
            </a: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 marR="120777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char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cade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a[80];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/</a:t>
            </a:r>
            <a:r>
              <a:rPr sz="2400" dirty="0">
                <a:latin typeface="Arial"/>
                <a:cs typeface="Arial"/>
              </a:rPr>
              <a:t>*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cadena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80 caracteres */</a:t>
            </a: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char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mensaje</a:t>
            </a:r>
            <a:r>
              <a:rPr sz="2400" dirty="0">
                <a:latin typeface="Arial"/>
                <a:cs typeface="Arial"/>
              </a:rPr>
              <a:t>[ </a:t>
            </a:r>
            <a:r>
              <a:rPr sz="2400" spc="5" dirty="0">
                <a:latin typeface="Arial"/>
                <a:cs typeface="Arial"/>
              </a:rPr>
              <a:t>]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"B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env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dos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C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aca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";</a:t>
            </a: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char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f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utas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5" dirty="0">
                <a:latin typeface="Arial"/>
                <a:cs typeface="Arial"/>
              </a:rPr>
              <a:t>]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1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0]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{"naranja", </a:t>
            </a:r>
            <a:r>
              <a:rPr sz="2400" spc="-5" dirty="0">
                <a:latin typeface="Arial"/>
                <a:cs typeface="Arial"/>
              </a:rPr>
              <a:t>"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atan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",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"manzan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"};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83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Cadenas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429500" cy="5314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861310" algn="l"/>
              </a:tabLst>
            </a:pP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archivo cabec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ra	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str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ng.h</a:t>
            </a:r>
            <a:r>
              <a:rPr sz="2400" b="1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contie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conjunto de funcio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manip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cade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as: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cop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cambiar caracteres, comparar cadenas,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Las funcio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 comu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: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py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[</a:t>
            </a:r>
            <a:r>
              <a:rPr sz="2000" spc="-10" dirty="0">
                <a:latin typeface="Arial"/>
                <a:cs typeface="Arial"/>
              </a:rPr>
              <a:t>]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[</a:t>
            </a:r>
            <a:r>
              <a:rPr sz="2000" spc="-10" dirty="0">
                <a:latin typeface="Arial"/>
                <a:cs typeface="Arial"/>
              </a:rPr>
              <a:t>]</a:t>
            </a:r>
            <a:r>
              <a:rPr sz="2000" dirty="0">
                <a:latin typeface="Arial"/>
                <a:cs typeface="Arial"/>
              </a:rPr>
              <a:t>);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Copia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c2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 c1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char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(char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c1[</a:t>
            </a:r>
            <a:r>
              <a:rPr sz="2000" spc="-10" dirty="0">
                <a:latin typeface="Arial"/>
                <a:cs typeface="Arial"/>
              </a:rPr>
              <a:t>]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c2[</a:t>
            </a:r>
            <a:r>
              <a:rPr sz="2000" spc="-10" dirty="0">
                <a:latin typeface="Arial"/>
                <a:cs typeface="Arial"/>
              </a:rPr>
              <a:t>]</a:t>
            </a:r>
            <a:r>
              <a:rPr sz="2000" dirty="0">
                <a:latin typeface="Arial"/>
                <a:cs typeface="Arial"/>
              </a:rPr>
              <a:t>);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15" dirty="0">
                <a:latin typeface="Arial"/>
                <a:cs typeface="Arial"/>
              </a:rPr>
              <a:t>/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ñade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c2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nal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c1</a:t>
            </a: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strlen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ade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a);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Devuel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longitud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cad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na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R="18415"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mp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(char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c1[</a:t>
            </a:r>
            <a:r>
              <a:rPr sz="2000" spc="-10" dirty="0">
                <a:latin typeface="Arial"/>
                <a:cs typeface="Arial"/>
              </a:rPr>
              <a:t>]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c2[</a:t>
            </a:r>
            <a:r>
              <a:rPr sz="2000" spc="-10" dirty="0">
                <a:latin typeface="Arial"/>
                <a:cs typeface="Arial"/>
              </a:rPr>
              <a:t>]</a:t>
            </a:r>
            <a:r>
              <a:rPr sz="2000" dirty="0">
                <a:latin typeface="Arial"/>
                <a:cs typeface="Arial"/>
              </a:rPr>
              <a:t>);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15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Retorna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 c1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igual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c2</a:t>
            </a:r>
          </a:p>
          <a:p>
            <a:pPr marL="387921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/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Retorna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&gt;0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 c1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mayor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c2</a:t>
            </a:r>
          </a:p>
          <a:p>
            <a:pPr marL="387921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/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Retorna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&lt;0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 c1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menor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c2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84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Cadenas</a:t>
            </a:r>
            <a:r>
              <a:rPr sz="4000" spc="5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-</a:t>
            </a:r>
            <a:r>
              <a:rPr sz="4000" spc="-1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Ejemplo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253997"/>
            <a:ext cx="3773170" cy="2508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#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.h&gt;</a:t>
            </a: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#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&lt;strin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.h&gt;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1800" dirty="0">
                <a:latin typeface="Arial"/>
                <a:cs typeface="Arial"/>
              </a:rPr>
              <a:t>v</a:t>
            </a:r>
            <a:r>
              <a:rPr sz="1800" dirty="0" err="1">
                <a:latin typeface="Arial"/>
                <a:cs typeface="Arial"/>
              </a:rPr>
              <a:t>o</a:t>
            </a:r>
            <a:r>
              <a:rPr sz="1800" spc="-10" dirty="0" err="1">
                <a:latin typeface="Arial"/>
                <a:cs typeface="Arial"/>
              </a:rPr>
              <a:t>i</a:t>
            </a:r>
            <a:r>
              <a:rPr sz="1800" dirty="0" err="1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in</a:t>
            </a:r>
            <a:r>
              <a:rPr sz="1800" dirty="0">
                <a:latin typeface="Arial"/>
                <a:cs typeface="Arial"/>
              </a:rPr>
              <a:t>()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 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[8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];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 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mbr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[3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]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s";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 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[3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] = "B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ltran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Lope</a:t>
            </a:r>
            <a:r>
              <a:rPr sz="1800" spc="-10" dirty="0">
                <a:latin typeface="Arial"/>
                <a:cs typeface="Arial"/>
              </a:rPr>
              <a:t>z</a:t>
            </a:r>
            <a:r>
              <a:rPr sz="1800" spc="-5" dirty="0">
                <a:latin typeface="Arial"/>
                <a:cs typeface="Arial"/>
              </a:rPr>
              <a:t>";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4612" y="4272026"/>
            <a:ext cx="356806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/*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nstr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mbre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*/ strcpy (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to,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mbre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2796" y="4546345"/>
            <a:ext cx="23025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/* 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&lt;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s"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4612" y="4820666"/>
            <a:ext cx="7369809" cy="165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55900" algn="l"/>
              </a:tabLst>
            </a:pPr>
            <a:r>
              <a:rPr sz="1800" dirty="0">
                <a:latin typeface="Arial"/>
                <a:cs typeface="Arial"/>
              </a:rPr>
              <a:t>strcat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 comp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");	/* 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&lt;-"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" */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670300" algn="l"/>
              </a:tabLst>
            </a:pPr>
            <a:r>
              <a:rPr sz="1800" dirty="0">
                <a:latin typeface="Arial"/>
                <a:cs typeface="Arial"/>
              </a:rPr>
              <a:t>strcat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 comp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);	/* 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&lt;</a:t>
            </a:r>
            <a:r>
              <a:rPr sz="1800" dirty="0">
                <a:latin typeface="Arial"/>
                <a:cs typeface="Arial"/>
              </a:rPr>
              <a:t>-"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ltran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Lope</a:t>
            </a:r>
            <a:r>
              <a:rPr sz="1800" dirty="0">
                <a:latin typeface="Arial"/>
                <a:cs typeface="Arial"/>
              </a:rPr>
              <a:t>z"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 "El 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mbre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 </a:t>
            </a:r>
            <a:r>
              <a:rPr sz="1800" spc="-10" dirty="0">
                <a:latin typeface="Arial"/>
                <a:cs typeface="Arial"/>
              </a:rPr>
              <a:t>%</a:t>
            </a:r>
            <a:r>
              <a:rPr sz="1800" spc="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\n</a:t>
            </a:r>
            <a:r>
              <a:rPr sz="1800" spc="-10" dirty="0">
                <a:latin typeface="Arial"/>
                <a:cs typeface="Arial"/>
              </a:rPr>
              <a:t>"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ntf("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itud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mbre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 </a:t>
            </a:r>
            <a:r>
              <a:rPr sz="1800" spc="-10" dirty="0">
                <a:latin typeface="Arial"/>
                <a:cs typeface="Arial"/>
              </a:rPr>
              <a:t>%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\n</a:t>
            </a:r>
            <a:r>
              <a:rPr sz="1800" spc="-10" dirty="0">
                <a:latin typeface="Arial"/>
                <a:cs typeface="Arial"/>
              </a:rPr>
              <a:t>"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strle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(com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to));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85</a:t>
            </a:fld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Cadenas</a:t>
            </a:r>
            <a:r>
              <a:rPr sz="4000" spc="5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-</a:t>
            </a:r>
            <a:r>
              <a:rPr sz="4000" spc="-10" dirty="0"/>
              <a:t> </a:t>
            </a:r>
            <a:r>
              <a:rPr sz="4000" spc="-5" dirty="0">
                <a:solidFill>
                  <a:schemeClr val="accent1"/>
                </a:solidFill>
              </a:rPr>
              <a:t>Ejemplo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253997"/>
            <a:ext cx="6790055" cy="522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//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rama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cam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úsc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#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.h&gt;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vo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in</a:t>
            </a:r>
            <a:r>
              <a:rPr sz="1800" dirty="0">
                <a:latin typeface="Arial"/>
                <a:cs typeface="Arial"/>
              </a:rPr>
              <a:t>() {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a[</a:t>
            </a:r>
            <a:r>
              <a:rPr sz="1800" spc="-10" dirty="0">
                <a:latin typeface="Arial"/>
                <a:cs typeface="Arial"/>
              </a:rPr>
              <a:t>8</a:t>
            </a:r>
            <a:r>
              <a:rPr sz="1800" dirty="0">
                <a:latin typeface="Arial"/>
                <a:cs typeface="Arial"/>
              </a:rPr>
              <a:t>0];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76200" marR="360997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("Escr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ba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a: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"); fg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ts(ca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8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stdi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95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i=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(ca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a[i]</a:t>
            </a:r>
            <a:r>
              <a:rPr sz="1800" spc="-35" dirty="0">
                <a:latin typeface="Arial"/>
                <a:cs typeface="Arial"/>
              </a:rPr>
              <a:t>!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10" dirty="0">
                <a:latin typeface="Arial"/>
                <a:cs typeface="Arial"/>
              </a:rPr>
              <a:t>'</a:t>
            </a:r>
            <a:r>
              <a:rPr sz="1800" dirty="0">
                <a:latin typeface="Arial"/>
                <a:cs typeface="Arial"/>
              </a:rPr>
              <a:t>\0'){</a:t>
            </a:r>
            <a:endParaRPr sz="1800">
              <a:latin typeface="Arial"/>
              <a:cs typeface="Arial"/>
            </a:endParaRPr>
          </a:p>
          <a:p>
            <a:pPr marL="1091565" marR="2633345" indent="-5080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(ca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a[i]&gt;</a:t>
            </a:r>
            <a:r>
              <a:rPr sz="1800" spc="5" dirty="0">
                <a:latin typeface="Arial"/>
                <a:cs typeface="Arial"/>
              </a:rPr>
              <a:t>=</a:t>
            </a:r>
            <a:r>
              <a:rPr sz="1800" dirty="0">
                <a:latin typeface="Arial"/>
                <a:cs typeface="Arial"/>
              </a:rPr>
              <a:t>'a'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&amp;&amp; ca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a[i]&lt;</a:t>
            </a:r>
            <a:r>
              <a:rPr sz="1800" spc="5" dirty="0">
                <a:latin typeface="Arial"/>
                <a:cs typeface="Arial"/>
              </a:rPr>
              <a:t>=</a:t>
            </a:r>
            <a:r>
              <a:rPr sz="1800" dirty="0">
                <a:latin typeface="Arial"/>
                <a:cs typeface="Arial"/>
              </a:rPr>
              <a:t>'z</a:t>
            </a:r>
            <a:r>
              <a:rPr sz="1800" spc="5" dirty="0">
                <a:latin typeface="Arial"/>
                <a:cs typeface="Arial"/>
              </a:rPr>
              <a:t>'</a:t>
            </a:r>
            <a:r>
              <a:rPr sz="1800" dirty="0">
                <a:latin typeface="Arial"/>
                <a:cs typeface="Arial"/>
              </a:rPr>
              <a:t>) ca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a[i]-=32;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i++;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("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 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 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%s \n</a:t>
            </a:r>
            <a:r>
              <a:rPr sz="1800" spc="-10" dirty="0">
                <a:latin typeface="Arial"/>
                <a:cs typeface="Arial"/>
              </a:rPr>
              <a:t>"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86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Ejer</a:t>
            </a:r>
            <a:r>
              <a:rPr sz="4000" spc="0" dirty="0">
                <a:solidFill>
                  <a:schemeClr val="accent1"/>
                </a:solidFill>
              </a:rPr>
              <a:t>c</a:t>
            </a:r>
            <a:r>
              <a:rPr sz="4000" spc="-5" dirty="0">
                <a:solidFill>
                  <a:schemeClr val="accent1"/>
                </a:solidFill>
              </a:rPr>
              <a:t>ic</a:t>
            </a:r>
            <a:r>
              <a:rPr sz="4000" dirty="0">
                <a:solidFill>
                  <a:schemeClr val="accent1"/>
                </a:solidFill>
              </a:rPr>
              <a:t>i</a:t>
            </a:r>
            <a:r>
              <a:rPr sz="4000" spc="-5" dirty="0">
                <a:solidFill>
                  <a:schemeClr val="accent1"/>
                </a:solidFill>
              </a:rPr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7"/>
            <a:ext cx="7373620" cy="5216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marR="139700" indent="-514984">
              <a:lnSpc>
                <a:spcPct val="80000"/>
              </a:lnSpc>
              <a:buAutoNum type="arabicPeriod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Escri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ir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programa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ementos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una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matriz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enteros.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 rea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ice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suma</a:t>
            </a:r>
            <a:r>
              <a:rPr sz="2400" dirty="0">
                <a:latin typeface="Arial"/>
                <a:cs typeface="Arial"/>
              </a:rPr>
              <a:t> de tod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elementos</a:t>
            </a:r>
            <a:r>
              <a:rPr sz="24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cada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atriz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los 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macene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un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8"/>
              </a:spcBef>
              <a:buFont typeface="Arial"/>
              <a:buAutoNum type="arabicPeriod"/>
            </a:pPr>
            <a:endParaRPr sz="3000" dirty="0">
              <a:latin typeface="Times New Roman"/>
              <a:cs typeface="Times New Roman"/>
            </a:endParaRPr>
          </a:p>
          <a:p>
            <a:pPr marL="527685" marR="5080" indent="-514984">
              <a:lnSpc>
                <a:spcPct val="80000"/>
              </a:lnSpc>
              <a:buAutoNum type="arabicPeriod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Escri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programa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cade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teclado</a:t>
            </a:r>
            <a:r>
              <a:rPr sz="2400" dirty="0">
                <a:latin typeface="Arial"/>
                <a:cs typeface="Arial"/>
              </a:rPr>
              <a:t> 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muest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cuanta,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voca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conso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antes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dígitos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espac</a:t>
            </a:r>
            <a:r>
              <a:rPr sz="2400" spc="-15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os</a:t>
            </a:r>
            <a:r>
              <a:rPr sz="2400" spc="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contie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49"/>
              </a:spcBef>
              <a:buFont typeface="Arial"/>
              <a:buAutoNum type="arabicPeriod"/>
            </a:pPr>
            <a:endParaRPr sz="2950" dirty="0">
              <a:latin typeface="Times New Roman"/>
              <a:cs typeface="Times New Roman"/>
            </a:endParaRPr>
          </a:p>
          <a:p>
            <a:pPr marL="527685" marR="228600" indent="-514984">
              <a:lnSpc>
                <a:spcPts val="2300"/>
              </a:lnSpc>
              <a:buAutoNum type="arabicPeriod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Escri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programa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eci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caden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caracteres</a:t>
            </a:r>
            <a:r>
              <a:rPr sz="2400" dirty="0">
                <a:latin typeface="Arial"/>
                <a:cs typeface="Arial"/>
              </a:rPr>
              <a:t> y 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termine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 una es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ana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rama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la otra.</a:t>
            </a:r>
          </a:p>
          <a:p>
            <a:pPr>
              <a:lnSpc>
                <a:spcPct val="100000"/>
              </a:lnSpc>
              <a:spcBef>
                <a:spcPts val="29"/>
              </a:spcBef>
              <a:buFont typeface="Arial"/>
              <a:buAutoNum type="arabicPeriod"/>
            </a:pPr>
            <a:endParaRPr sz="3000" dirty="0">
              <a:latin typeface="Times New Roman"/>
              <a:cs typeface="Times New Roman"/>
            </a:endParaRPr>
          </a:p>
          <a:p>
            <a:pPr marL="527685" marR="163195" indent="-514984">
              <a:lnSpc>
                <a:spcPct val="80000"/>
              </a:lnSpc>
              <a:buAutoNum type="arabicPeriod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cer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programa 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cadena</a:t>
            </a:r>
            <a:r>
              <a:rPr sz="24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caracteres</a:t>
            </a:r>
            <a:r>
              <a:rPr sz="2400" dirty="0">
                <a:latin typeface="Arial"/>
                <a:cs typeface="Arial"/>
              </a:rPr>
              <a:t> y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termine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 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número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f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acci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nari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entero</a:t>
            </a:r>
            <a:r>
              <a:rPr sz="2400" dirty="0">
                <a:latin typeface="Arial"/>
                <a:cs typeface="Arial"/>
              </a:rPr>
              <a:t> o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numérico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87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Est</a:t>
            </a:r>
            <a:r>
              <a:rPr sz="4000" dirty="0">
                <a:solidFill>
                  <a:schemeClr val="accent1"/>
                </a:solidFill>
              </a:rPr>
              <a:t>r</a:t>
            </a:r>
            <a:r>
              <a:rPr sz="4000" spc="-5" dirty="0">
                <a:solidFill>
                  <a:schemeClr val="accent1"/>
                </a:solidFill>
              </a:rPr>
              <a:t>uctur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571105" cy="4625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Las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estructuras</a:t>
            </a:r>
            <a:r>
              <a:rPr sz="2400" dirty="0">
                <a:latin typeface="Arial"/>
                <a:cs typeface="Arial"/>
              </a:rPr>
              <a:t> son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colecc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on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2400" spc="3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datos</a:t>
            </a:r>
            <a:r>
              <a:rPr sz="2400" dirty="0">
                <a:latin typeface="Arial"/>
                <a:cs typeface="Arial"/>
              </a:rPr>
              <a:t>, normalmente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tipos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ferentes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actúan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como un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todo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9"/>
              </a:spcBef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marR="59690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contener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tipos de datos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simples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(carácte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 float,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) o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compuestos</a:t>
            </a:r>
            <a:r>
              <a:rPr sz="2400" dirty="0">
                <a:latin typeface="Arial"/>
                <a:cs typeface="Arial"/>
              </a:rPr>
              <a:t> (estructuras,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vectores)</a:t>
            </a: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uct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coorden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da</a:t>
            </a:r>
            <a:r>
              <a:rPr sz="24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</a:p>
          <a:p>
            <a:pPr marL="1841500" marR="5077460">
              <a:lnSpc>
                <a:spcPct val="120000"/>
              </a:lnSpc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x;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y;</a:t>
            </a: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88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Est</a:t>
            </a:r>
            <a:r>
              <a:rPr sz="4000" dirty="0">
                <a:solidFill>
                  <a:schemeClr val="accent1"/>
                </a:solidFill>
              </a:rPr>
              <a:t>r</a:t>
            </a:r>
            <a:r>
              <a:rPr sz="4000" spc="-5" dirty="0">
                <a:solidFill>
                  <a:schemeClr val="accent1"/>
                </a:solidFill>
              </a:rPr>
              <a:t>uctur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7461" y="1307338"/>
            <a:ext cx="7282180" cy="4867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uct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libro</a:t>
            </a:r>
            <a:r>
              <a:rPr sz="24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</a:p>
          <a:p>
            <a:pPr marL="5842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char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titulo [40];</a:t>
            </a:r>
          </a:p>
          <a:p>
            <a:pPr marL="584200" marR="4638675">
              <a:lnSpc>
                <a:spcPts val="3460"/>
              </a:lnSpc>
              <a:spcBef>
                <a:spcPts val="204"/>
              </a:spcBef>
            </a:pPr>
            <a:r>
              <a:rPr sz="2400" dirty="0">
                <a:latin typeface="Arial"/>
                <a:cs typeface="Arial"/>
              </a:rPr>
              <a:t>char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autor [30];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as;</a:t>
            </a:r>
          </a:p>
          <a:p>
            <a:pPr marL="584200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latin typeface="Arial"/>
                <a:cs typeface="Arial"/>
              </a:rPr>
              <a:t>char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tori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l[40];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};</a:t>
            </a: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tipo estruc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ura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puede dec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arar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así:</a:t>
            </a: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</a:pP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struct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co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rden</a:t>
            </a:r>
            <a:r>
              <a:rPr sz="2400" spc="-15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da</a:t>
            </a:r>
            <a:r>
              <a:rPr sz="24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nto;</a:t>
            </a:r>
          </a:p>
          <a:p>
            <a:pPr marL="5842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st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uct</a:t>
            </a:r>
            <a:r>
              <a:rPr sz="2400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bro</a:t>
            </a:r>
            <a:r>
              <a:rPr sz="24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89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63267" y="1557527"/>
            <a:ext cx="6978396" cy="4607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9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84582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5440" algn="l">
              <a:lnSpc>
                <a:spcPct val="100000"/>
              </a:lnSpc>
            </a:pPr>
            <a:r>
              <a:rPr sz="4000" spc="-5" dirty="0"/>
              <a:t>Fas</a:t>
            </a:r>
            <a:r>
              <a:rPr sz="4000" dirty="0"/>
              <a:t>e</a:t>
            </a:r>
            <a:r>
              <a:rPr sz="4000" spc="-5" dirty="0"/>
              <a:t>s</a:t>
            </a:r>
            <a:r>
              <a:rPr sz="4000" spc="15" dirty="0"/>
              <a:t> </a:t>
            </a:r>
            <a:r>
              <a:rPr sz="4000" spc="-5" dirty="0"/>
              <a:t>de</a:t>
            </a:r>
            <a:r>
              <a:rPr sz="4000" spc="10" dirty="0"/>
              <a:t> </a:t>
            </a:r>
            <a:r>
              <a:rPr sz="4000" spc="-5" dirty="0"/>
              <a:t>des</a:t>
            </a:r>
            <a:r>
              <a:rPr sz="4000" dirty="0"/>
              <a:t>a</a:t>
            </a:r>
            <a:r>
              <a:rPr sz="4000" spc="-5" dirty="0"/>
              <a:t>r</a:t>
            </a:r>
            <a:r>
              <a:rPr sz="4000" dirty="0"/>
              <a:t>r</a:t>
            </a:r>
            <a:r>
              <a:rPr sz="4000" spc="-5" dirty="0"/>
              <a:t>ollo de</a:t>
            </a:r>
            <a:r>
              <a:rPr sz="4000" spc="10" dirty="0"/>
              <a:t> </a:t>
            </a:r>
            <a:r>
              <a:rPr sz="4000" spc="-5" dirty="0"/>
              <a:t>un</a:t>
            </a:r>
            <a:r>
              <a:rPr lang="es-MX" sz="4000" dirty="0"/>
              <a:t> </a:t>
            </a:r>
            <a:r>
              <a:rPr sz="4000" spc="-5" dirty="0" err="1"/>
              <a:t>pro</a:t>
            </a:r>
            <a:r>
              <a:rPr sz="4000" spc="-15" dirty="0" err="1"/>
              <a:t>g</a:t>
            </a:r>
            <a:r>
              <a:rPr sz="4000" spc="-5" dirty="0" err="1"/>
              <a:t>r</a:t>
            </a:r>
            <a:r>
              <a:rPr sz="4000" dirty="0" err="1"/>
              <a:t>a</a:t>
            </a:r>
            <a:r>
              <a:rPr sz="4000" spc="-5" dirty="0" err="1"/>
              <a:t>ma</a:t>
            </a:r>
            <a:r>
              <a:rPr sz="4000" spc="25" dirty="0"/>
              <a:t> </a:t>
            </a:r>
            <a:r>
              <a:rPr sz="4000" spc="-5" dirty="0"/>
              <a:t>en C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Est</a:t>
            </a:r>
            <a:r>
              <a:rPr sz="4000" dirty="0">
                <a:solidFill>
                  <a:schemeClr val="accent1"/>
                </a:solidFill>
              </a:rPr>
              <a:t>r</a:t>
            </a:r>
            <a:r>
              <a:rPr sz="4000" spc="-5" dirty="0">
                <a:solidFill>
                  <a:schemeClr val="accent1"/>
                </a:solidFill>
              </a:rPr>
              <a:t>uctur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6321"/>
            <a:ext cx="6833870" cy="4923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>
              <a:lnSpc>
                <a:spcPct val="80000"/>
              </a:lnSpc>
            </a:pPr>
            <a:r>
              <a:rPr sz="2600" dirty="0">
                <a:latin typeface="Arial"/>
                <a:cs typeface="Arial"/>
              </a:rPr>
              <a:t>Para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asi</a:t>
            </a:r>
            <a:r>
              <a:rPr sz="2600" spc="5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lores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 los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miem</a:t>
            </a:r>
            <a:r>
              <a:rPr sz="2600" spc="5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ros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una e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tructura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uti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iza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la nota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ión p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nto (.)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pu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to.x =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12;</a:t>
            </a:r>
            <a:endParaRPr sz="2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p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nto.y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</a:t>
            </a:r>
            <a:r>
              <a:rPr sz="2600" spc="5" dirty="0">
                <a:latin typeface="Arial"/>
                <a:cs typeface="Arial"/>
              </a:rPr>
              <a:t>5</a:t>
            </a:r>
            <a:r>
              <a:rPr sz="2600" dirty="0">
                <a:latin typeface="Arial"/>
                <a:cs typeface="Arial"/>
              </a:rPr>
              <a:t>;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</a:pP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iste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otro mo</a:t>
            </a:r>
            <a:r>
              <a:rPr sz="2600" spc="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o de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larar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tructuras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  <a:p>
            <a:pPr marL="354965">
              <a:lnSpc>
                <a:spcPts val="2810"/>
              </a:lnSpc>
            </a:pPr>
            <a:r>
              <a:rPr sz="2600" dirty="0">
                <a:latin typeface="Arial"/>
                <a:cs typeface="Arial"/>
              </a:rPr>
              <a:t>variables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estructura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7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stru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ord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da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{</a:t>
            </a:r>
            <a:endParaRPr sz="2600">
              <a:latin typeface="Arial"/>
              <a:cs typeface="Arial"/>
            </a:endParaRPr>
          </a:p>
          <a:p>
            <a:pPr marL="1841500" marR="4283075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int</a:t>
            </a:r>
            <a:r>
              <a:rPr sz="2600" spc="5" dirty="0">
                <a:latin typeface="Arial"/>
                <a:cs typeface="Arial"/>
              </a:rPr>
              <a:t> x; </a:t>
            </a:r>
            <a:r>
              <a:rPr sz="2600" dirty="0">
                <a:latin typeface="Arial"/>
                <a:cs typeface="Arial"/>
              </a:rPr>
              <a:t>int</a:t>
            </a:r>
            <a:r>
              <a:rPr sz="2600" spc="5" dirty="0">
                <a:latin typeface="Arial"/>
                <a:cs typeface="Arial"/>
              </a:rPr>
              <a:t> y;</a:t>
            </a:r>
            <a:endParaRPr sz="2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}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nto;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90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Est</a:t>
            </a:r>
            <a:r>
              <a:rPr sz="4000" dirty="0">
                <a:solidFill>
                  <a:schemeClr val="accent1"/>
                </a:solidFill>
              </a:rPr>
              <a:t>r</a:t>
            </a:r>
            <a:r>
              <a:rPr sz="4000" spc="-5" dirty="0">
                <a:solidFill>
                  <a:schemeClr val="accent1"/>
                </a:solidFill>
              </a:rPr>
              <a:t>uctur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253997"/>
            <a:ext cx="6119495" cy="527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vitar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er 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escr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ruct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vez 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 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estructur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ó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</a:t>
            </a:r>
            <a:r>
              <a:rPr sz="1800" spc="-2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struct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841500" marR="3790315">
              <a:lnSpc>
                <a:spcPct val="120000"/>
              </a:lnSpc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x;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y;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"/>
                <a:cs typeface="Arial"/>
              </a:rPr>
              <a:t>}C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as;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y 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</a:t>
            </a:r>
            <a:r>
              <a:rPr sz="1800" spc="-10" dirty="0">
                <a:latin typeface="Arial"/>
                <a:cs typeface="Arial"/>
              </a:rPr>
              <a:t>nua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5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ued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</a:t>
            </a:r>
            <a:r>
              <a:rPr sz="1800" spc="-10" dirty="0">
                <a:latin typeface="Arial"/>
                <a:cs typeface="Arial"/>
              </a:rPr>
              <a:t>iab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to:</a:t>
            </a:r>
            <a:endParaRPr sz="1800">
              <a:latin typeface="Arial"/>
              <a:cs typeface="Arial"/>
            </a:endParaRPr>
          </a:p>
          <a:p>
            <a:pPr marL="12700" marR="3115310" indent="913765">
              <a:lnSpc>
                <a:spcPct val="24000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; y uti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iz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taci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(.)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.x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.y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5;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91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Est</a:t>
            </a:r>
            <a:r>
              <a:rPr sz="4000" dirty="0">
                <a:solidFill>
                  <a:schemeClr val="accent1"/>
                </a:solidFill>
              </a:rPr>
              <a:t>r</a:t>
            </a:r>
            <a:r>
              <a:rPr sz="4000" spc="-5" dirty="0">
                <a:solidFill>
                  <a:schemeClr val="accent1"/>
                </a:solidFill>
              </a:rPr>
              <a:t>uctur</a:t>
            </a:r>
            <a:r>
              <a:rPr sz="4000" dirty="0">
                <a:solidFill>
                  <a:schemeClr val="accent1"/>
                </a:solidFill>
              </a:rPr>
              <a:t>a</a:t>
            </a:r>
            <a:r>
              <a:rPr sz="4000" spc="-5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270761"/>
            <a:ext cx="7536180" cy="4989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Inic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alización</a:t>
            </a:r>
            <a:r>
              <a:rPr sz="2400" b="1" spc="-5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de</a:t>
            </a:r>
            <a:r>
              <a:rPr sz="2400" b="1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estructuras</a:t>
            </a:r>
          </a:p>
          <a:p>
            <a:pPr marL="354965" marR="5080">
              <a:lnSpc>
                <a:spcPct val="9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tipo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struct</a:t>
            </a:r>
            <a:r>
              <a:rPr sz="2400" b="1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puede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ic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iz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su dec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aració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escrib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entre 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ves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valores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sus cam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os 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mismo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orden 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raron estos.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uct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rsona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</a:p>
          <a:p>
            <a:pPr marL="354965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Arial"/>
                <a:cs typeface="Arial"/>
              </a:rPr>
              <a:t>ch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mbre </a:t>
            </a:r>
            <a:r>
              <a:rPr sz="2400" spc="5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3</a:t>
            </a:r>
            <a:r>
              <a:rPr sz="2400" spc="-10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];</a:t>
            </a:r>
          </a:p>
          <a:p>
            <a:pPr marL="354965" marR="4610735">
              <a:lnSpc>
                <a:spcPct val="110000"/>
              </a:lnSpc>
            </a:pPr>
            <a:r>
              <a:rPr sz="2400" dirty="0">
                <a:latin typeface="Arial"/>
                <a:cs typeface="Arial"/>
              </a:rPr>
              <a:t>char ap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[64]; uns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gn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d;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Arial"/>
                <a:cs typeface="Arial"/>
              </a:rPr>
              <a:t>};</a:t>
            </a: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uct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rsona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5" dirty="0">
                <a:latin typeface="Arial"/>
                <a:cs typeface="Arial"/>
              </a:rPr>
              <a:t>{</a:t>
            </a:r>
            <a:r>
              <a:rPr sz="2400" dirty="0">
                <a:latin typeface="Arial"/>
                <a:cs typeface="Arial"/>
              </a:rPr>
              <a:t>"Lu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s",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"Be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Lope</a:t>
            </a:r>
            <a:r>
              <a:rPr sz="2400" dirty="0">
                <a:latin typeface="Arial"/>
                <a:cs typeface="Arial"/>
              </a:rPr>
              <a:t>z",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1 };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92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solidFill>
                  <a:schemeClr val="accent1"/>
                </a:solidFill>
              </a:rPr>
              <a:t>Esc</a:t>
            </a:r>
            <a:r>
              <a:rPr sz="4000" dirty="0">
                <a:solidFill>
                  <a:schemeClr val="accent1"/>
                </a:solidFill>
              </a:rPr>
              <a:t>t</a:t>
            </a:r>
            <a:r>
              <a:rPr sz="4000" spc="-5" dirty="0">
                <a:solidFill>
                  <a:schemeClr val="accent1"/>
                </a:solidFill>
              </a:rPr>
              <a:t>ruc</a:t>
            </a:r>
            <a:r>
              <a:rPr sz="4000" dirty="0">
                <a:solidFill>
                  <a:schemeClr val="accent1"/>
                </a:solidFill>
              </a:rPr>
              <a:t>t</a:t>
            </a:r>
            <a:r>
              <a:rPr sz="4000" spc="-5" dirty="0">
                <a:solidFill>
                  <a:schemeClr val="accent1"/>
                </a:solidFill>
              </a:rPr>
              <a:t>uras</a:t>
            </a:r>
            <a:r>
              <a:rPr sz="4000" spc="40" dirty="0">
                <a:solidFill>
                  <a:schemeClr val="accent1"/>
                </a:solidFill>
              </a:rPr>
              <a:t> </a:t>
            </a:r>
            <a:r>
              <a:rPr sz="4000" spc="-5" dirty="0"/>
              <a:t>-</a:t>
            </a:r>
            <a:r>
              <a:rPr sz="4000" spc="-10" dirty="0"/>
              <a:t> </a:t>
            </a:r>
            <a:r>
              <a:rPr sz="4000" spc="-5" dirty="0"/>
              <a:t>Ejemplo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266698"/>
            <a:ext cx="3987800" cy="538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22855">
              <a:lnSpc>
                <a:spcPct val="120000"/>
              </a:lnSpc>
            </a:pPr>
            <a:r>
              <a:rPr sz="1400" spc="-5" dirty="0">
                <a:latin typeface="Arial"/>
                <a:cs typeface="Arial"/>
              </a:rPr>
              <a:t>#</a:t>
            </a:r>
            <a:r>
              <a:rPr sz="1400" dirty="0">
                <a:latin typeface="Arial"/>
                <a:cs typeface="Arial"/>
              </a:rPr>
              <a:t>include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&lt;</a:t>
            </a:r>
            <a:r>
              <a:rPr sz="1400" dirty="0">
                <a:latin typeface="Arial"/>
                <a:cs typeface="Arial"/>
              </a:rPr>
              <a:t>stdio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spc="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&gt;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oid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(){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struct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datos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char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bre[20</a:t>
            </a:r>
            <a:r>
              <a:rPr sz="1400" spc="-10" dirty="0">
                <a:latin typeface="Arial"/>
                <a:cs typeface="Arial"/>
              </a:rPr>
              <a:t>]</a:t>
            </a:r>
            <a:r>
              <a:rPr sz="1400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edad;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float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sueld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;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};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struct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datos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pleado;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750">
              <a:latin typeface="Times New Roman"/>
              <a:cs typeface="Times New Roman"/>
            </a:endParaRPr>
          </a:p>
          <a:p>
            <a:pPr marL="160020" marR="5080">
              <a:lnSpc>
                <a:spcPct val="120000"/>
              </a:lnSpc>
            </a:pPr>
            <a:r>
              <a:rPr sz="1400" dirty="0">
                <a:latin typeface="Arial"/>
                <a:cs typeface="Arial"/>
              </a:rPr>
              <a:t>//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Entrada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datos print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10" dirty="0">
                <a:latin typeface="Arial"/>
                <a:cs typeface="Arial"/>
              </a:rPr>
              <a:t>"N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:</a:t>
            </a:r>
            <a:r>
              <a:rPr sz="1400" dirty="0">
                <a:latin typeface="Arial"/>
                <a:cs typeface="Arial"/>
              </a:rPr>
              <a:t>"</a:t>
            </a:r>
            <a:r>
              <a:rPr sz="1400" spc="-15" dirty="0">
                <a:latin typeface="Arial"/>
                <a:cs typeface="Arial"/>
              </a:rPr>
              <a:t>)</a:t>
            </a:r>
            <a:r>
              <a:rPr sz="1400" spc="5" dirty="0">
                <a:latin typeface="Arial"/>
                <a:cs typeface="Arial"/>
              </a:rPr>
              <a:t>;</a:t>
            </a:r>
            <a:r>
              <a:rPr sz="1400" spc="-10" dirty="0">
                <a:latin typeface="Arial"/>
                <a:cs typeface="Arial"/>
              </a:rPr>
              <a:t>sc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"%s</a:t>
            </a:r>
            <a:r>
              <a:rPr sz="1400" spc="-10" dirty="0">
                <a:latin typeface="Arial"/>
                <a:cs typeface="Arial"/>
              </a:rPr>
              <a:t>"</a:t>
            </a:r>
            <a:r>
              <a:rPr sz="1400" spc="5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pl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e); print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10" dirty="0">
                <a:latin typeface="Arial"/>
                <a:cs typeface="Arial"/>
              </a:rPr>
              <a:t>"</a:t>
            </a:r>
            <a:r>
              <a:rPr sz="1400" dirty="0">
                <a:latin typeface="Arial"/>
                <a:cs typeface="Arial"/>
              </a:rPr>
              <a:t>Eda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0" dirty="0">
                <a:latin typeface="Arial"/>
                <a:cs typeface="Arial"/>
              </a:rPr>
              <a:t>"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-5" dirty="0">
                <a:latin typeface="Arial"/>
                <a:cs typeface="Arial"/>
              </a:rPr>
              <a:t>;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10" dirty="0">
                <a:latin typeface="Arial"/>
                <a:cs typeface="Arial"/>
              </a:rPr>
              <a:t>"</a:t>
            </a:r>
            <a:r>
              <a:rPr sz="1400" dirty="0">
                <a:latin typeface="Arial"/>
                <a:cs typeface="Arial"/>
              </a:rPr>
              <a:t>%d"</a:t>
            </a:r>
            <a:r>
              <a:rPr sz="1400" spc="-10" dirty="0">
                <a:latin typeface="Arial"/>
                <a:cs typeface="Arial"/>
              </a:rPr>
              <a:t>,</a:t>
            </a:r>
            <a:r>
              <a:rPr sz="1400" dirty="0">
                <a:latin typeface="Arial"/>
                <a:cs typeface="Arial"/>
              </a:rPr>
              <a:t>&amp;e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lea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); print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10" dirty="0">
                <a:latin typeface="Arial"/>
                <a:cs typeface="Arial"/>
              </a:rPr>
              <a:t>"</a:t>
            </a:r>
            <a:r>
              <a:rPr sz="1400" dirty="0">
                <a:latin typeface="Arial"/>
                <a:cs typeface="Arial"/>
              </a:rPr>
              <a:t>Suel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:</a:t>
            </a:r>
            <a:r>
              <a:rPr sz="1400" dirty="0">
                <a:latin typeface="Arial"/>
                <a:cs typeface="Arial"/>
              </a:rPr>
              <a:t>"</a:t>
            </a:r>
            <a:r>
              <a:rPr sz="1400" spc="-15" dirty="0">
                <a:latin typeface="Arial"/>
                <a:cs typeface="Arial"/>
              </a:rPr>
              <a:t>)</a:t>
            </a:r>
            <a:r>
              <a:rPr sz="1400" spc="5" dirty="0">
                <a:latin typeface="Arial"/>
                <a:cs typeface="Arial"/>
              </a:rPr>
              <a:t>;</a:t>
            </a:r>
            <a:r>
              <a:rPr sz="1400" spc="-10" dirty="0">
                <a:latin typeface="Arial"/>
                <a:cs typeface="Arial"/>
              </a:rPr>
              <a:t>sc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"%f</a:t>
            </a:r>
            <a:r>
              <a:rPr sz="1400" spc="-10" dirty="0">
                <a:latin typeface="Arial"/>
                <a:cs typeface="Arial"/>
              </a:rPr>
              <a:t>",</a:t>
            </a:r>
            <a:r>
              <a:rPr sz="1400" dirty="0">
                <a:latin typeface="Arial"/>
                <a:cs typeface="Arial"/>
              </a:rPr>
              <a:t>&amp;e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pl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el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o);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//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Salida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datos</a:t>
            </a:r>
            <a:endParaRPr sz="14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pri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10" dirty="0">
                <a:latin typeface="Arial"/>
                <a:cs typeface="Arial"/>
              </a:rPr>
              <a:t>"</a:t>
            </a:r>
            <a:r>
              <a:rPr sz="1400" dirty="0">
                <a:latin typeface="Arial"/>
                <a:cs typeface="Arial"/>
              </a:rPr>
              <a:t>Sus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datos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son</a:t>
            </a:r>
            <a:r>
              <a:rPr sz="1400" spc="5" dirty="0">
                <a:latin typeface="Arial"/>
                <a:cs typeface="Arial"/>
              </a:rPr>
              <a:t>:\</a:t>
            </a:r>
            <a:r>
              <a:rPr sz="1400" dirty="0">
                <a:latin typeface="Arial"/>
                <a:cs typeface="Arial"/>
              </a:rPr>
              <a:t>n"</a:t>
            </a:r>
            <a:r>
              <a:rPr sz="1400" spc="-10" dirty="0">
                <a:latin typeface="Arial"/>
                <a:cs typeface="Arial"/>
              </a:rPr>
              <a:t>)</a:t>
            </a:r>
            <a:r>
              <a:rPr sz="1400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60020" marR="478790">
              <a:lnSpc>
                <a:spcPct val="120000"/>
              </a:lnSpc>
            </a:pPr>
            <a:r>
              <a:rPr sz="1400" dirty="0">
                <a:latin typeface="Arial"/>
                <a:cs typeface="Arial"/>
              </a:rPr>
              <a:t>print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10" dirty="0">
                <a:latin typeface="Arial"/>
                <a:cs typeface="Arial"/>
              </a:rPr>
              <a:t>"N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%s </a:t>
            </a:r>
            <a:r>
              <a:rPr sz="1400" spc="5" dirty="0">
                <a:latin typeface="Arial"/>
                <a:cs typeface="Arial"/>
              </a:rPr>
              <a:t>\</a:t>
            </a:r>
            <a:r>
              <a:rPr sz="1400" dirty="0">
                <a:latin typeface="Arial"/>
                <a:cs typeface="Arial"/>
              </a:rPr>
              <a:t>n",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pleado.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); </a:t>
            </a:r>
            <a:r>
              <a:rPr sz="1400" dirty="0">
                <a:latin typeface="Arial"/>
                <a:cs typeface="Arial"/>
              </a:rPr>
              <a:t>print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10" dirty="0">
                <a:latin typeface="Arial"/>
                <a:cs typeface="Arial"/>
              </a:rPr>
              <a:t>"</a:t>
            </a:r>
            <a:r>
              <a:rPr sz="1400" dirty="0">
                <a:latin typeface="Arial"/>
                <a:cs typeface="Arial"/>
              </a:rPr>
              <a:t>Edad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%d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\</a:t>
            </a:r>
            <a:r>
              <a:rPr sz="1400" dirty="0">
                <a:latin typeface="Arial"/>
                <a:cs typeface="Arial"/>
              </a:rPr>
              <a:t>n",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pleado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ed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); </a:t>
            </a:r>
            <a:r>
              <a:rPr sz="1400" dirty="0">
                <a:latin typeface="Arial"/>
                <a:cs typeface="Arial"/>
              </a:rPr>
              <a:t>print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10" dirty="0">
                <a:latin typeface="Arial"/>
                <a:cs typeface="Arial"/>
              </a:rPr>
              <a:t>"</a:t>
            </a:r>
            <a:r>
              <a:rPr sz="1400" dirty="0">
                <a:latin typeface="Arial"/>
                <a:cs typeface="Arial"/>
              </a:rPr>
              <a:t>Suel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%f </a:t>
            </a:r>
            <a:r>
              <a:rPr sz="1400" spc="5" dirty="0">
                <a:latin typeface="Arial"/>
                <a:cs typeface="Arial"/>
              </a:rPr>
              <a:t>\</a:t>
            </a:r>
            <a:r>
              <a:rPr sz="1400" dirty="0">
                <a:latin typeface="Arial"/>
                <a:cs typeface="Arial"/>
              </a:rPr>
              <a:t>n",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pleado.su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ldo</a:t>
            </a:r>
            <a:r>
              <a:rPr sz="1400" spc="-15" dirty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93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8961" y="3426841"/>
            <a:ext cx="284543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chemeClr val="accent1"/>
                </a:solidFill>
                <a:latin typeface="Arial"/>
                <a:cs typeface="Arial"/>
              </a:rPr>
              <a:t>Apuntadores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94</a:t>
            </a:fld>
            <a:endParaRPr lang="es-MX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</a:rPr>
              <a:t>Ap</a:t>
            </a:r>
            <a:r>
              <a:rPr sz="3600" spc="-20" dirty="0">
                <a:solidFill>
                  <a:schemeClr val="accent1"/>
                </a:solidFill>
              </a:rPr>
              <a:t>u</a:t>
            </a:r>
            <a:r>
              <a:rPr sz="3600" spc="-5" dirty="0">
                <a:solidFill>
                  <a:schemeClr val="accent1"/>
                </a:solidFill>
              </a:rPr>
              <a:t>ntadores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307338"/>
            <a:ext cx="7336790" cy="271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puntero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contie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va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rección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memoria 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dato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tipo.</a:t>
            </a:r>
          </a:p>
          <a:p>
            <a:pPr>
              <a:lnSpc>
                <a:spcPct val="100000"/>
              </a:lnSpc>
              <a:spcBef>
                <a:spcPts val="9"/>
              </a:spcBef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4965" marR="12573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Los pu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teros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emple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C para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recor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er vectores, ma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estructuras cread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námicamente,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pas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parámet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os por refe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 a funcio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95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307338"/>
            <a:ext cx="7456170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dec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reserva un espac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emoria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almacen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la variab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e.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espac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memoria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tiene una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direc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ió</a:t>
            </a:r>
            <a:r>
              <a:rPr sz="2400" spc="-5" dirty="0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8"/>
              </a:spcBef>
              <a:buFont typeface="Arial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 marL="354965" marR="12890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puntero</a:t>
            </a:r>
            <a:r>
              <a:rPr sz="2400" b="1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 una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rección</a:t>
            </a:r>
            <a:r>
              <a:rPr sz="24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 de la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memo</a:t>
            </a:r>
            <a:r>
              <a:rPr sz="2400" spc="5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 es dec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 un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ntador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donde se encue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una vari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96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spc="-5" dirty="0">
                <a:solidFill>
                  <a:schemeClr val="accent1"/>
                </a:solidFill>
              </a:rPr>
              <a:t>Ap</a:t>
            </a:r>
            <a:r>
              <a:rPr lang="es-MX" sz="3600" spc="-20" dirty="0">
                <a:solidFill>
                  <a:schemeClr val="accent1"/>
                </a:solidFill>
              </a:rPr>
              <a:t>u</a:t>
            </a:r>
            <a:r>
              <a:rPr lang="es-MX"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307338"/>
            <a:ext cx="7516495" cy="164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claración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ntadores</a:t>
            </a: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puntero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dec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util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zando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asterisco (</a:t>
            </a:r>
            <a:r>
              <a:rPr sz="2400" spc="5" dirty="0">
                <a:latin typeface="Arial"/>
                <a:cs typeface="Arial"/>
              </a:rPr>
              <a:t>*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ante de un nombre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variab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51761" y="3355847"/>
            <a:ext cx="1957070" cy="1327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400" dirty="0">
                <a:latin typeface="Arial"/>
                <a:cs typeface="Arial"/>
              </a:rPr>
              <a:t>float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*longitud; ch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;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*p;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8142" y="3429000"/>
            <a:ext cx="3398520" cy="125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/* puntero a datos float */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/* 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ntero a datos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*/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/* puntero a datos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*/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97</a:t>
            </a:fld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9" name="object 2"/>
          <p:cNvSpPr txBox="1">
            <a:spLocks/>
          </p:cNvSpPr>
          <p:nvPr/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spc="-5" dirty="0">
                <a:solidFill>
                  <a:schemeClr val="accent1"/>
                </a:solidFill>
              </a:rPr>
              <a:t>Ap</a:t>
            </a:r>
            <a:r>
              <a:rPr lang="es-MX" sz="3600" spc="-20" dirty="0">
                <a:solidFill>
                  <a:schemeClr val="accent1"/>
                </a:solidFill>
              </a:rPr>
              <a:t>u</a:t>
            </a:r>
            <a:r>
              <a:rPr lang="es-MX"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307338"/>
            <a:ext cx="7437755" cy="3365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ignación</a:t>
            </a: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54965" marR="4432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</a:t>
            </a:r>
            <a:r>
              <a:rPr sz="2400" spc="-10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rir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puntero puede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 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rección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una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e.</a:t>
            </a:r>
          </a:p>
          <a:p>
            <a:pPr marL="1841500" marR="5080" indent="-1486535">
              <a:lnSpc>
                <a:spcPts val="6340"/>
              </a:lnSpc>
              <a:spcBef>
                <a:spcPts val="785"/>
              </a:spcBef>
            </a:pP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operador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&amp; </a:t>
            </a:r>
            <a:r>
              <a:rPr sz="2400" dirty="0">
                <a:latin typeface="Arial"/>
                <a:cs typeface="Arial"/>
              </a:rPr>
              <a:t>dev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ve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dirección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una vari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e: pu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tero = &amp;v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riab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98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spc="-5" dirty="0">
                <a:solidFill>
                  <a:schemeClr val="accent1"/>
                </a:solidFill>
              </a:rPr>
              <a:t>Ap</a:t>
            </a:r>
            <a:r>
              <a:rPr lang="es-MX" sz="3600" spc="-20" dirty="0">
                <a:solidFill>
                  <a:schemeClr val="accent1"/>
                </a:solidFill>
              </a:rPr>
              <a:t>u</a:t>
            </a:r>
            <a:r>
              <a:rPr lang="es-MX"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4612" y="1307338"/>
            <a:ext cx="7141845" cy="3816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Operador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dirty="0" err="1">
                <a:latin typeface="Arial"/>
                <a:cs typeface="Arial"/>
              </a:rPr>
              <a:t>direc</a:t>
            </a:r>
            <a:r>
              <a:rPr sz="2400" spc="-10" dirty="0" err="1">
                <a:latin typeface="Arial"/>
                <a:cs typeface="Arial"/>
              </a:rPr>
              <a:t>c</a:t>
            </a:r>
            <a:r>
              <a:rPr sz="2400" dirty="0" err="1">
                <a:latin typeface="Arial"/>
                <a:cs typeface="Arial"/>
              </a:rPr>
              <a:t>ión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(&amp;)</a:t>
            </a: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operador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 err="1">
                <a:solidFill>
                  <a:schemeClr val="accent1"/>
                </a:solidFill>
                <a:latin typeface="Arial"/>
                <a:cs typeface="Arial"/>
              </a:rPr>
              <a:t>direc</a:t>
            </a:r>
            <a:r>
              <a:rPr sz="2400" spc="-10" dirty="0" err="1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2400" dirty="0" err="1">
                <a:solidFill>
                  <a:schemeClr val="accent1"/>
                </a:solidFill>
                <a:latin typeface="Arial"/>
                <a:cs typeface="Arial"/>
              </a:rPr>
              <a:t>ión</a:t>
            </a:r>
            <a:r>
              <a:rPr sz="2400" b="1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toma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dirección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una variab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narla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un apuntad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m=10;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/* una varia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le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entera */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/* un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puntero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*/</a:t>
            </a:r>
          </a:p>
          <a:p>
            <a:pPr marL="926465" marR="1554480" indent="-9144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p =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"/>
                <a:cs typeface="Arial"/>
              </a:rPr>
              <a:t>&amp;</a:t>
            </a:r>
            <a:r>
              <a:rPr sz="2400" dirty="0">
                <a:latin typeface="Arial"/>
                <a:cs typeface="Arial"/>
              </a:rPr>
              <a:t>m;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/*se as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gna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sz="2400" b="1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dirección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la variab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2400" b="1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*/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Dr. Arturo Yee Rendón - Procesos y Comunicación Interprocesos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99</a:t>
            </a:fld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5"/>
            <a:ext cx="1031134" cy="1305232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chemeClr val="accent1"/>
                </a:solidFill>
              </a:rPr>
              <a:t>Ap</a:t>
            </a:r>
            <a:r>
              <a:rPr sz="3600" spc="-20" dirty="0">
                <a:solidFill>
                  <a:schemeClr val="accent1"/>
                </a:solidFill>
              </a:rPr>
              <a:t>u</a:t>
            </a:r>
            <a:r>
              <a:rPr sz="3600" spc="-5" dirty="0">
                <a:solidFill>
                  <a:schemeClr val="accent1"/>
                </a:solidFill>
              </a:rPr>
              <a:t>ntadores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Words>13932</Words>
  <Application>Microsoft Office PowerPoint</Application>
  <PresentationFormat>Presentación en pantalla (4:3)</PresentationFormat>
  <Paragraphs>2327</Paragraphs>
  <Slides>205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205</vt:i4>
      </vt:variant>
    </vt:vector>
  </HeadingPairs>
  <TitlesOfParts>
    <vt:vector size="214" baseType="lpstr">
      <vt:lpstr>Arial</vt:lpstr>
      <vt:lpstr>Calibri</vt:lpstr>
      <vt:lpstr>Cambria</vt:lpstr>
      <vt:lpstr>Cambria Math</vt:lpstr>
      <vt:lpstr>Courier New</vt:lpstr>
      <vt:lpstr>Lucida Console</vt:lpstr>
      <vt:lpstr>Times New Roman</vt:lpstr>
      <vt:lpstr>Trebuchet MS</vt:lpstr>
      <vt:lpstr>Tema de Office</vt:lpstr>
      <vt:lpstr>Procesos y Comunicación Interprocesos. Introducción al lenguaje C</vt:lpstr>
      <vt:lpstr>Presentación de PowerPoint</vt:lpstr>
      <vt:lpstr>Marco Teórico</vt:lpstr>
      <vt:lpstr>Características</vt:lpstr>
      <vt:lpstr>Presentación de PowerPoint</vt:lpstr>
      <vt:lpstr>Fases de desarrollo de un programa en C</vt:lpstr>
      <vt:lpstr>Fases de desarrollo de un programa en C</vt:lpstr>
      <vt:lpstr>Fases de desarrollo de un programa en C</vt:lpstr>
      <vt:lpstr>Fases de desarrollo de un programa en C</vt:lpstr>
      <vt:lpstr>Ejemplo de programa en C</vt:lpstr>
      <vt:lpstr>Presentación de PowerPoint</vt:lpstr>
      <vt:lpstr>Ejemplo de programa en C</vt:lpstr>
      <vt:lpstr>Ejemplo de programa en C</vt:lpstr>
      <vt:lpstr>Presentación de PowerPoint</vt:lpstr>
      <vt:lpstr>Palabras reservadas ANSI C</vt:lpstr>
      <vt:lpstr>Archivos de cabecera</vt:lpstr>
      <vt:lpstr>Presentación de PowerPoint</vt:lpstr>
      <vt:lpstr>Comentarios</vt:lpstr>
      <vt:lpstr>Presentación de PowerPoint</vt:lpstr>
      <vt:lpstr>Tipos de dato numérico</vt:lpstr>
      <vt:lpstr>Tipos de dato numérico</vt:lpstr>
      <vt:lpstr>Constantes numéricas</vt:lpstr>
      <vt:lpstr>Presentación de PowerPoint</vt:lpstr>
      <vt:lpstr>Secuencias de escape</vt:lpstr>
      <vt:lpstr>Variables</vt:lpstr>
      <vt:lpstr>Identificadores</vt:lpstr>
      <vt:lpstr>Declaración de variables</vt:lpstr>
      <vt:lpstr>Declaración de variables</vt:lpstr>
      <vt:lpstr>Declaración de variables</vt:lpstr>
      <vt:lpstr>Declaración de variables</vt:lpstr>
      <vt:lpstr>Variables tipo char</vt:lpstr>
      <vt:lpstr>Presentación de PowerPoint</vt:lpstr>
      <vt:lpstr>Expresiones y operadores</vt:lpstr>
      <vt:lpstr>Operadores aritméticos</vt:lpstr>
      <vt:lpstr>Operadores relacionales</vt:lpstr>
      <vt:lpstr>Operadores de incremento y decremento</vt:lpstr>
      <vt:lpstr>Operadores de asignación</vt:lpstr>
      <vt:lpstr>Presentación de PowerPoint</vt:lpstr>
      <vt:lpstr>Funciones de entrada y salida</vt:lpstr>
      <vt:lpstr>Función printf()</vt:lpstr>
      <vt:lpstr>Función printf()</vt:lpstr>
      <vt:lpstr>Función printf()</vt:lpstr>
      <vt:lpstr>Función printf()</vt:lpstr>
      <vt:lpstr>Función scanf()</vt:lpstr>
      <vt:lpstr>Función scanf()</vt:lpstr>
      <vt:lpstr>Función scanf()</vt:lpstr>
      <vt:lpstr>Ejemplo</vt:lpstr>
      <vt:lpstr>Ejercicios</vt:lpstr>
      <vt:lpstr>Tarea</vt:lpstr>
      <vt:lpstr>Presentación de PowerPoint</vt:lpstr>
      <vt:lpstr>Introducción</vt:lpstr>
      <vt:lpstr>Estructura de control if</vt:lpstr>
      <vt:lpstr>Estructura de control if-else</vt:lpstr>
      <vt:lpstr>Estructura de control if-else (Ejemplo)</vt:lpstr>
      <vt:lpstr>Estructura de control if anidadas</vt:lpstr>
      <vt:lpstr>Estructura de control if anidadas (Ejemplo)</vt:lpstr>
      <vt:lpstr>Expresión condicional (?:)</vt:lpstr>
      <vt:lpstr>Expresión condicional (Ejemplo)</vt:lpstr>
      <vt:lpstr>Estructura de control switch</vt:lpstr>
      <vt:lpstr>Estructura de control switch (Ejemplo)</vt:lpstr>
      <vt:lpstr>Estructura de control while</vt:lpstr>
      <vt:lpstr>Estructura de control while</vt:lpstr>
      <vt:lpstr>Estructura de control while (Ejemplo)</vt:lpstr>
      <vt:lpstr>Estructura de control do-while</vt:lpstr>
      <vt:lpstr>Estructura de control do-while</vt:lpstr>
      <vt:lpstr>Estructura de control do-while (Ejemplo)</vt:lpstr>
      <vt:lpstr>Estructura de control for</vt:lpstr>
      <vt:lpstr>Instrucción for</vt:lpstr>
      <vt:lpstr>Estructura de control for (Ejemplo)</vt:lpstr>
      <vt:lpstr>Ejercicios</vt:lpstr>
      <vt:lpstr>Ejercicios</vt:lpstr>
      <vt:lpstr>Presentación de PowerPoint</vt:lpstr>
      <vt:lpstr>Introducción</vt:lpstr>
      <vt:lpstr>Vectores</vt:lpstr>
      <vt:lpstr>Declaración de Vectores</vt:lpstr>
      <vt:lpstr>Dimensión de un vector</vt:lpstr>
      <vt:lpstr>Inicialización un vector</vt:lpstr>
      <vt:lpstr>Inicialización de un vector multidimensional</vt:lpstr>
      <vt:lpstr>Acceso a los elementos de un vector</vt:lpstr>
      <vt:lpstr>Acceso a los elementos de un vector</vt:lpstr>
      <vt:lpstr>Acceso a los elementos de un vector</vt:lpstr>
      <vt:lpstr>Ejemplo</vt:lpstr>
      <vt:lpstr>Cadenas</vt:lpstr>
      <vt:lpstr>Cadenas</vt:lpstr>
      <vt:lpstr>Cadenas - Ejemplo</vt:lpstr>
      <vt:lpstr>Cadenas - Ejemplo</vt:lpstr>
      <vt:lpstr>Ejercicios</vt:lpstr>
      <vt:lpstr>Estructuras</vt:lpstr>
      <vt:lpstr>Estructuras</vt:lpstr>
      <vt:lpstr>Estructuras</vt:lpstr>
      <vt:lpstr>Estructuras</vt:lpstr>
      <vt:lpstr>Estructuras</vt:lpstr>
      <vt:lpstr>Esctructuras - Ejemplo</vt:lpstr>
      <vt:lpstr>Presentación de PowerPoint</vt:lpstr>
      <vt:lpstr>Apuntadores</vt:lpstr>
      <vt:lpstr>Presentación de PowerPoint</vt:lpstr>
      <vt:lpstr>Presentación de PowerPoint</vt:lpstr>
      <vt:lpstr>Presentación de PowerPoint</vt:lpstr>
      <vt:lpstr>Apuntadores</vt:lpstr>
      <vt:lpstr>Apuntadores</vt:lpstr>
      <vt:lpstr>Apuntadores</vt:lpstr>
      <vt:lpstr>Apuntadores</vt:lpstr>
      <vt:lpstr>Apuntadores</vt:lpstr>
      <vt:lpstr>Apuntadores</vt:lpstr>
      <vt:lpstr>Apuntadores</vt:lpstr>
      <vt:lpstr>Apuntadores</vt:lpstr>
      <vt:lpstr>Apuntadores</vt:lpstr>
      <vt:lpstr>Apuntadores</vt:lpstr>
      <vt:lpstr>Apuntadores</vt:lpstr>
      <vt:lpstr>Apuntadores</vt:lpstr>
      <vt:lpstr>Apuntadores</vt:lpstr>
      <vt:lpstr>Apuntadores - Ejemplo</vt:lpstr>
      <vt:lpstr>Apuntadores - Ejemplo</vt:lpstr>
      <vt:lpstr>Apuntador a apuntador</vt:lpstr>
      <vt:lpstr>Ejercicios</vt:lpstr>
      <vt:lpstr>Apuntadores</vt:lpstr>
      <vt:lpstr>Apuntadores - Ejemplo</vt:lpstr>
      <vt:lpstr>Apuntadores</vt:lpstr>
      <vt:lpstr>Apuntadores</vt:lpstr>
      <vt:lpstr>Apuntadores</vt:lpstr>
      <vt:lpstr>Alineación de la memoria en estructuras</vt:lpstr>
      <vt:lpstr>Alineación de la memoria en estructuras</vt:lpstr>
      <vt:lpstr>Alineación de la memoria en estructuras</vt:lpstr>
      <vt:lpstr>Apuntadores</vt:lpstr>
      <vt:lpstr>Apuntadores</vt:lpstr>
      <vt:lpstr>Apuntadores</vt:lpstr>
      <vt:lpstr>Apuntadores</vt:lpstr>
      <vt:lpstr>Apuntadores</vt:lpstr>
      <vt:lpstr>Apuntadores - Ejemplo</vt:lpstr>
      <vt:lpstr>Apuntadores</vt:lpstr>
      <vt:lpstr>Apuntadores - Ejemplo</vt:lpstr>
      <vt:lpstr>Ejercicios</vt:lpstr>
      <vt:lpstr>Presentación de PowerPoint</vt:lpstr>
      <vt:lpstr>Introducción </vt:lpstr>
      <vt:lpstr>Definiciones</vt:lpstr>
      <vt:lpstr>Definiciones</vt:lpstr>
      <vt:lpstr>Definiciones</vt:lpstr>
      <vt:lpstr>Operaciones</vt:lpstr>
      <vt:lpstr>Operaciones</vt:lpstr>
      <vt:lpstr>Implementación de estructura de datos de una lista simplemente enlazada</vt:lpstr>
      <vt:lpstr>Implementación de estructura de datos de una lista simplemente enlazada</vt:lpstr>
      <vt:lpstr>Implementación de estructura de datos de una lista simplemente enlazada</vt:lpstr>
      <vt:lpstr>Implementación de estructura de datos de una lista simplemente enlazada</vt:lpstr>
      <vt:lpstr>Implementación de estructura de datos de una lista simplemente enlazada</vt:lpstr>
      <vt:lpstr>Implementación de estructura de datos de una lista simplemente enlazada</vt:lpstr>
      <vt:lpstr>Implementación de estructura de datos de una lista simplemente enlazada</vt:lpstr>
      <vt:lpstr>Ejercicios en clase</vt:lpstr>
      <vt:lpstr>Ejercicios en casa</vt:lpstr>
      <vt:lpstr>Presentación de PowerPoint</vt:lpstr>
      <vt:lpstr>Definiciones</vt:lpstr>
      <vt:lpstr>Definiciones...</vt:lpstr>
      <vt:lpstr>Definiciones...</vt:lpstr>
      <vt:lpstr>Objetivos de un Sistema Operativo</vt:lpstr>
      <vt:lpstr>Objetivos de un Sistema Operativo</vt:lpstr>
      <vt:lpstr>Multitareas (Multiprogramación)</vt:lpstr>
      <vt:lpstr>Multitareas (Multiprogramación)</vt:lpstr>
      <vt:lpstr>Estado del proceso</vt:lpstr>
      <vt:lpstr>Identificadores de procesos</vt:lpstr>
      <vt:lpstr>Creación de procesos</vt:lpstr>
      <vt:lpstr>Ciclo de vida de procesos</vt:lpstr>
      <vt:lpstr>Algunas herramientas de software</vt:lpstr>
      <vt:lpstr>Tratamiento de Procesos - Identificación</vt:lpstr>
      <vt:lpstr>Tratamiento de Procesos - Ejemplo</vt:lpstr>
      <vt:lpstr>Creación de Procesos</vt:lpstr>
      <vt:lpstr>Creación de Procesos...</vt:lpstr>
      <vt:lpstr>Creación de Procesos...</vt:lpstr>
      <vt:lpstr>Creación de Procesos...</vt:lpstr>
      <vt:lpstr>Creación de Procesos...</vt:lpstr>
      <vt:lpstr>Ejercicio</vt:lpstr>
      <vt:lpstr>Presentación de PowerPoint</vt:lpstr>
      <vt:lpstr>Definición</vt:lpstr>
      <vt:lpstr>Definición</vt:lpstr>
      <vt:lpstr>Programación de Pipes</vt:lpstr>
      <vt:lpstr>Programación de Pipes</vt:lpstr>
      <vt:lpstr>Ejemplo 1</vt:lpstr>
      <vt:lpstr>Ejemplo 1</vt:lpstr>
      <vt:lpstr>Ejemplo 2</vt:lpstr>
      <vt:lpstr>Ejemplo 2</vt:lpstr>
      <vt:lpstr>Programación de Pipes</vt:lpstr>
      <vt:lpstr>Programación de Pipes</vt:lpstr>
      <vt:lpstr>Ejercicio</vt:lpstr>
      <vt:lpstr>Presentación de PowerPoint</vt:lpstr>
      <vt:lpstr>Comunicación por red</vt:lpstr>
      <vt:lpstr>El modelo TCP/IP</vt:lpstr>
      <vt:lpstr>El modelo TCP/IP</vt:lpstr>
      <vt:lpstr>Socket</vt:lpstr>
      <vt:lpstr>Sockets: Modelo cliente-servidor</vt:lpstr>
      <vt:lpstr>Sockets: Modelo cliente-servidor</vt:lpstr>
      <vt:lpstr>Sockets: Tipos de servicio</vt:lpstr>
      <vt:lpstr>Conexión</vt:lpstr>
      <vt:lpstr>El Servidor</vt:lpstr>
      <vt:lpstr>El Servidor</vt:lpstr>
      <vt:lpstr>El Cliente</vt:lpstr>
      <vt:lpstr>Estructuras de datos</vt:lpstr>
      <vt:lpstr>Estructuras de datos</vt:lpstr>
      <vt:lpstr>Estructuras de datos</vt:lpstr>
      <vt:lpstr>Ejemplo de estructura</vt:lpstr>
      <vt:lpstr>Funciones</vt:lpstr>
      <vt:lpstr>Presentación de PowerPoint</vt:lpstr>
      <vt:lpstr>Servidores Iterativos</vt:lpstr>
      <vt:lpstr>Servidores Iterativos</vt:lpstr>
      <vt:lpstr>Servidores Iterativos</vt:lpstr>
      <vt:lpstr>Servidores Iterativos</vt:lpstr>
      <vt:lpstr>Servidor Concurrente</vt:lpstr>
      <vt:lpstr>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gerardo</dc:creator>
  <cp:lastModifiedBy>yee yee</cp:lastModifiedBy>
  <cp:revision>77</cp:revision>
  <dcterms:created xsi:type="dcterms:W3CDTF">2015-09-15T18:40:43Z</dcterms:created>
  <dcterms:modified xsi:type="dcterms:W3CDTF">2018-10-12T19:29:25Z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2015-09-15T00:00:00Z</vt:filetime>
  </property>
</Properties>
</file>