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92" r:id="rId3"/>
    <p:sldId id="291" r:id="rId4"/>
    <p:sldId id="260" r:id="rId5"/>
    <p:sldId id="294" r:id="rId6"/>
    <p:sldId id="293" r:id="rId7"/>
    <p:sldId id="299" r:id="rId8"/>
    <p:sldId id="261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2" r:id="rId18"/>
    <p:sldId id="331" r:id="rId19"/>
    <p:sldId id="333" r:id="rId20"/>
    <p:sldId id="262" r:id="rId21"/>
    <p:sldId id="334" r:id="rId22"/>
    <p:sldId id="335" r:id="rId23"/>
    <p:sldId id="263" r:id="rId24"/>
    <p:sldId id="272" r:id="rId25"/>
    <p:sldId id="303" r:id="rId26"/>
    <p:sldId id="304" r:id="rId27"/>
    <p:sldId id="336" r:id="rId28"/>
    <p:sldId id="337" r:id="rId29"/>
    <p:sldId id="264" r:id="rId30"/>
    <p:sldId id="273" r:id="rId31"/>
    <p:sldId id="338" r:id="rId32"/>
    <p:sldId id="309" r:id="rId33"/>
    <p:sldId id="265" r:id="rId34"/>
    <p:sldId id="310" r:id="rId35"/>
    <p:sldId id="311" r:id="rId36"/>
    <p:sldId id="274" r:id="rId37"/>
    <p:sldId id="312" r:id="rId38"/>
    <p:sldId id="314" r:id="rId39"/>
    <p:sldId id="315" r:id="rId40"/>
    <p:sldId id="266" r:id="rId41"/>
    <p:sldId id="275" r:id="rId42"/>
    <p:sldId id="318" r:id="rId43"/>
    <p:sldId id="319" r:id="rId44"/>
    <p:sldId id="267" r:id="rId45"/>
    <p:sldId id="276" r:id="rId46"/>
    <p:sldId id="339" r:id="rId47"/>
    <p:sldId id="289" r:id="rId4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474B5187-93F2-4279-B23E-B97842805DD7}">
          <p14:sldIdLst>
            <p14:sldId id="256"/>
            <p14:sldId id="292"/>
            <p14:sldId id="291"/>
          </p14:sldIdLst>
        </p14:section>
        <p14:section name="ER Diagram" id="{ACD9995B-55C4-476A-87A5-82B5B1DD1D7C}">
          <p14:sldIdLst>
            <p14:sldId id="260"/>
            <p14:sldId id="294"/>
            <p14:sldId id="293"/>
            <p14:sldId id="299"/>
          </p14:sldIdLst>
        </p14:section>
        <p14:section name="엔티티타입, 관계 정의" id="{D97E2EBC-0F01-40A2-839D-CAB64C021192}">
          <p14:sldIdLst>
            <p14:sldId id="26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2"/>
            <p14:sldId id="331"/>
            <p14:sldId id="333"/>
          </p14:sldIdLst>
        </p14:section>
        <p14:section name="용어정의" id="{7415BEC5-3B32-475A-8031-474BAE92D450}">
          <p14:sldIdLst>
            <p14:sldId id="262"/>
            <p14:sldId id="334"/>
            <p14:sldId id="335"/>
          </p14:sldIdLst>
        </p14:section>
        <p14:section name="도메인 정의" id="{9CAE1C5D-593F-4AFD-A10F-803FD3505580}">
          <p14:sldIdLst>
            <p14:sldId id="263"/>
            <p14:sldId id="272"/>
            <p14:sldId id="303"/>
            <p14:sldId id="304"/>
            <p14:sldId id="336"/>
            <p14:sldId id="337"/>
          </p14:sldIdLst>
        </p14:section>
        <p14:section name="속성 정의" id="{0A59C192-3893-4CA2-98BB-AAC615231A80}">
          <p14:sldIdLst>
            <p14:sldId id="264"/>
            <p14:sldId id="273"/>
            <p14:sldId id="338"/>
            <p14:sldId id="309"/>
          </p14:sldIdLst>
        </p14:section>
        <p14:section name="CRUD Matrix" id="{58424B40-15E1-4C06-9337-98D2B8D2AF61}">
          <p14:sldIdLst>
            <p14:sldId id="265"/>
            <p14:sldId id="310"/>
            <p14:sldId id="311"/>
            <p14:sldId id="274"/>
            <p14:sldId id="312"/>
            <p14:sldId id="314"/>
            <p14:sldId id="315"/>
          </p14:sldIdLst>
        </p14:section>
        <p14:section name="인덱스 정의" id="{ABC63E8D-8E42-440C-8AA4-6BE802F6F46A}">
          <p14:sldIdLst>
            <p14:sldId id="266"/>
            <p14:sldId id="275"/>
            <p14:sldId id="318"/>
            <p14:sldId id="319"/>
          </p14:sldIdLst>
        </p14:section>
        <p14:section name="코드 정보 &amp; 제약 조건" id="{55BADE7A-843C-4177-88FD-407CF84B3F4D}">
          <p14:sldIdLst>
            <p14:sldId id="267"/>
            <p14:sldId id="276"/>
            <p14:sldId id="339"/>
          </p14:sldIdLst>
        </p14:section>
        <p14:section name="인덱스 정의" id="{178745E0-6F1D-4490-B829-9EACA6B0F9DC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国際交流員 韓国" initials="国際交流員" lastIdx="1" clrIdx="0">
    <p:extLst>
      <p:ext uri="{19B8F6BF-5375-455C-9EA6-DF929625EA0E}">
        <p15:presenceInfo xmlns:p15="http://schemas.microsoft.com/office/powerpoint/2012/main" userId="1c511698b5d7db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B3"/>
    <a:srgbClr val="FF713F"/>
    <a:srgbClr val="FC4000"/>
    <a:srgbClr val="FEF4FD"/>
    <a:srgbClr val="FDE3FB"/>
    <a:srgbClr val="FCC8F8"/>
    <a:srgbClr val="FF7DE2"/>
    <a:srgbClr val="0D5CC8"/>
    <a:srgbClr val="3488F3"/>
    <a:srgbClr val="8A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26689-73A1-45A0-A41E-E4057822E52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4E265-0613-46DA-95AA-4975FE9E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0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나머진 다 </a:t>
            </a:r>
            <a:r>
              <a:rPr lang="en-US" altLang="ko-KR" dirty="0"/>
              <a:t>NOT NULL, </a:t>
            </a:r>
            <a:r>
              <a:rPr lang="ko-KR" altLang="en-US" dirty="0" err="1"/>
              <a:t>기본값있거나</a:t>
            </a:r>
            <a:r>
              <a:rPr lang="ko-KR" altLang="en-US" dirty="0"/>
              <a:t> </a:t>
            </a:r>
            <a:r>
              <a:rPr lang="en-US" altLang="ko-KR" dirty="0"/>
              <a:t>NULL </a:t>
            </a:r>
            <a:r>
              <a:rPr lang="ko-KR" altLang="en-US" dirty="0"/>
              <a:t>인 것만 가져옴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4E265-0613-46DA-95AA-4975FE9E9BB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4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코드는 공통</a:t>
            </a:r>
            <a:r>
              <a:rPr lang="en-US" altLang="ko-KR" dirty="0"/>
              <a:t>, </a:t>
            </a:r>
            <a:r>
              <a:rPr lang="ko-KR" altLang="en-US" dirty="0"/>
              <a:t>물품 공통이라 </a:t>
            </a:r>
            <a:r>
              <a:rPr lang="ko-KR" altLang="en-US" dirty="0" err="1"/>
              <a:t>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4E265-0613-46DA-95AA-4975FE9E9BB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5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포인트변경기록 없는 이유 </a:t>
            </a:r>
            <a:r>
              <a:rPr lang="en-US" altLang="ko-KR" dirty="0"/>
              <a:t>-&gt; </a:t>
            </a:r>
            <a:r>
              <a:rPr lang="ko-KR" altLang="en-US" dirty="0"/>
              <a:t>물품 팔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4E265-0613-46DA-95AA-4975FE9E9BB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4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포인트</a:t>
            </a:r>
            <a:r>
              <a:rPr lang="en-US" altLang="ko-KR" dirty="0"/>
              <a:t> </a:t>
            </a:r>
            <a:r>
              <a:rPr lang="ko-KR" altLang="en-US" dirty="0"/>
              <a:t>변경기록</a:t>
            </a:r>
            <a:r>
              <a:rPr lang="en-US" altLang="ko-KR" dirty="0"/>
              <a:t>, </a:t>
            </a:r>
            <a:r>
              <a:rPr lang="ko-KR" altLang="en-US" dirty="0"/>
              <a:t>입고</a:t>
            </a:r>
            <a:r>
              <a:rPr lang="en-US" altLang="ko-KR" dirty="0"/>
              <a:t>, </a:t>
            </a:r>
            <a:r>
              <a:rPr lang="ko-KR" altLang="en-US" dirty="0"/>
              <a:t>출고 </a:t>
            </a:r>
            <a:r>
              <a:rPr lang="en-US" altLang="ko-KR" dirty="0"/>
              <a:t>C </a:t>
            </a:r>
            <a:r>
              <a:rPr lang="ko-KR" altLang="en-US" dirty="0"/>
              <a:t>두개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4E265-0613-46DA-95AA-4975FE9E9BB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6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00A53-7DEA-4224-8977-4F40C1ACC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05D253-6F3B-4D82-B75D-EB54AB231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E1C02-0ADA-4BA9-B0FE-A7599872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E020-2378-479F-9493-1C2E29AE0FD3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BA459C-80E1-4504-B945-93D141B2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178F81-ED17-4F66-BAEF-CEF7502E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61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43B68-BE48-4666-9F4A-0DAF1DE3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607DEE-AA36-4413-8230-D427E5444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2B5DE-83E0-478C-97A8-5E809E2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6A8-5128-4B18-96A1-94DA64AEA3FA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1706BB-4F45-4A92-991D-A9BB3D96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85DCB-D7E7-4647-9A62-83AEE3DC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86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E71EB3-FC58-414F-999E-2A1C46386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31E788-7292-4B5D-A44D-049AE3FD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79116-DF8D-4D62-9F1E-9A552DFC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9F9B-F56E-4F1D-B076-946C86A70FC5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7ACF4-8517-4441-A0D5-BA81CE06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F4247-CA19-4D4F-B0D9-3CBF7102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CB99F-C982-4F82-B725-482CC41A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974A7-C4F7-4349-8542-BE6E934F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F006F-9510-49B1-97A5-2AC580F0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E58-69AA-44F0-A61B-FB1B6A3D795D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12110-6CA1-423C-853D-E4355D4A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83F9D-FB44-4378-BE92-4A0061FA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04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2BE6C-C0C6-4A4F-97F7-89454511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CF821E-D0A8-46B8-B619-449BC824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587F52-B6F9-4C54-A7F8-FA365C08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CB4B-93D6-4F2C-BD31-6E73C8BD9876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5EB679-DC77-4032-AE7A-6E0F1AB2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56128F-C35D-46BE-8CEB-7EE4549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84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BD982-7140-4E8C-BC79-20F1F6BB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A9017F-E667-46C4-97C6-9B37AC090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E186BD-2378-4628-BE22-33E001D5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A1DD2A-C625-4549-A152-D1D3BABA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67B-E1CB-4509-AC2D-57EC6769C0EE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4D21B-F409-4D31-8C41-E794E0A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19517-5237-4C60-AAA6-EB9BFFD0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38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1980F-E735-4C91-B6D1-92C2EA45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518E4-3B6C-4254-8376-CCE81061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00B4A1-2CF9-4485-ADB1-6154C9D6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A5607E-A87F-4440-9CB2-8C93E0DD1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DB7941-6DD1-4ED2-8ED5-4A7C25000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05C454-F7B4-4578-99E8-5149E8ED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2E68-61FB-4314-8CFF-D7DD98C6E963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6C6CF1-CFA7-4EC8-BEFC-BD1B7AB4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5AA329-B4E3-42B3-8D94-A90F0899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71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94EEF-915C-4144-9B83-103819E6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41926E-9E5A-40A8-BD87-C96197D8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FC36-88AC-4771-9464-A9A41D660886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B0E2F0-0EB7-46BC-9BE5-137F36AA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3B887E-FAAA-45FD-BE95-ABE936F5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45B976-68DC-474E-8162-5188661E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9D05-3CAD-413E-9180-B559DBAABCBE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B8A87A-DA08-49B2-8A76-9C9CFA00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0A075A-BF6F-479C-A611-BF58BB51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64ADE-F6F4-4E44-BB54-4E023896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126E9-2778-4BB0-BA8B-55B91A39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A46FB7-FE2B-4AA1-8197-97A558E77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C11F3-C4C8-4AAA-8853-EB27AF8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F5F-387F-45B1-8630-BECD37BF48EC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5CD80A-B4B7-4C24-B3D9-76CD4E3B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C3282D-1B2B-4B58-8C60-9491BCBC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1761-5533-490D-9CD5-68267C6F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86064D-D4B4-4790-A359-359644586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8E13BA-013A-4025-BF19-93BC25DA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1543E7-4F09-43CF-977C-ED9BA771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1782-72CF-4222-9DA0-10973EAF3FBD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F7CAC-4080-41DA-AC7E-E260987C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3C0927-EA78-4D51-94B7-D2DBA7C0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60CC73-96C2-4741-93E0-E555353F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32983-F15D-49DA-B767-3636E4FB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4291A6-82BE-4EA4-B5B2-DC5F6D9E6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F938-274D-4D70-ABD1-CE00FC110428}" type="datetime1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F7FFE-9952-4131-A8BF-346C03CB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ko-KR" altLang="en-US"/>
              <a:t>데이터베이스 설계 </a:t>
            </a:r>
            <a:r>
              <a:rPr kumimoji="1" lang="en-US" altLang="ko-KR"/>
              <a:t>5</a:t>
            </a:r>
            <a:r>
              <a:rPr kumimoji="1" lang="ko-KR" altLang="en-US"/>
              <a:t>조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7C658-915E-4555-9060-FAA2EB577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65B2-4D09-4EEA-84AF-BDDC47387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551B2-D2C7-4008-B757-004171B3C304}"/>
              </a:ext>
            </a:extLst>
          </p:cNvPr>
          <p:cNvSpPr txBox="1"/>
          <p:nvPr/>
        </p:nvSpPr>
        <p:spPr>
          <a:xfrm>
            <a:off x="1365044" y="1333923"/>
            <a:ext cx="5242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데이터베이스 설계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979C5F-5A78-4A8F-A2D3-C19336EA3481}"/>
              </a:ext>
            </a:extLst>
          </p:cNvPr>
          <p:cNvSpPr txBox="1"/>
          <p:nvPr/>
        </p:nvSpPr>
        <p:spPr>
          <a:xfrm>
            <a:off x="9442542" y="529577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2014920002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김세연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テキスト ボックス 9">
            <a:extLst>
              <a:ext uri="{FF2B5EF4-FFF2-40B4-BE49-F238E27FC236}">
                <a16:creationId xmlns:a16="http://schemas.microsoft.com/office/drawing/2014/main" id="{4815FC95-3A2B-4D80-ABC1-D86F8FA76795}"/>
              </a:ext>
            </a:extLst>
          </p:cNvPr>
          <p:cNvSpPr txBox="1"/>
          <p:nvPr/>
        </p:nvSpPr>
        <p:spPr>
          <a:xfrm>
            <a:off x="9509064" y="5665105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2014920017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박인수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テキスト ボックス 9">
            <a:extLst>
              <a:ext uri="{FF2B5EF4-FFF2-40B4-BE49-F238E27FC236}">
                <a16:creationId xmlns:a16="http://schemas.microsoft.com/office/drawing/2014/main" id="{94C4FFFA-3F0D-4E06-8268-4714062231FE}"/>
              </a:ext>
            </a:extLst>
          </p:cNvPr>
          <p:cNvSpPr txBox="1"/>
          <p:nvPr/>
        </p:nvSpPr>
        <p:spPr>
          <a:xfrm>
            <a:off x="9485821" y="603078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2014920033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이동수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E6F9C8-6381-494F-AC9B-BBA54DD5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37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903A6BD-A18D-4224-93D1-3D6B68DBD43A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F7657A-641B-46E1-ADAB-E2855558F445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1D480F-7B0B-4DD3-9639-55BF35225E3D}"/>
              </a:ext>
            </a:extLst>
          </p:cNvPr>
          <p:cNvSpPr txBox="1"/>
          <p:nvPr/>
        </p:nvSpPr>
        <p:spPr>
          <a:xfrm>
            <a:off x="304800" y="344557"/>
            <a:ext cx="5819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·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반품 물품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9939B3-F3E8-4B1B-8ECE-C3797831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47808"/>
              </p:ext>
            </p:extLst>
          </p:nvPr>
        </p:nvGraphicFramePr>
        <p:xfrm>
          <a:off x="766390" y="1224723"/>
          <a:ext cx="10715263" cy="20123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411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본사에서 취급하는 물품들에 관한 정보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지점과 공유되는 엔티티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05739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주문물품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지점에서 본사로 주문하는 물품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8606275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지점에서 본사로 주문한 내역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8711110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반품물품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지점에서 본사로 반품하는 물품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870644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반품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지점에서 본사로 반품한 내역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53167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01155D9-272F-4E14-9369-6E77957E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7" y="3715754"/>
            <a:ext cx="8474328" cy="279768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D0E69-85EE-42DB-9C3C-F84FB81D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54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20AFB1-53B5-4D33-A9F4-CC50457DD54F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DBAD5A-B0C0-4411-913B-7277B6296F10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2075A3-3BCA-46DF-BBB4-B8D48598B4CE}"/>
              </a:ext>
            </a:extLst>
          </p:cNvPr>
          <p:cNvSpPr txBox="1"/>
          <p:nvPr/>
        </p:nvSpPr>
        <p:spPr>
          <a:xfrm>
            <a:off x="304800" y="344557"/>
            <a:ext cx="6219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포인트 변경기록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77AB2B-E4EC-4BF8-980B-1CFE1F5B5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03663"/>
              </p:ext>
            </p:extLst>
          </p:nvPr>
        </p:nvGraphicFramePr>
        <p:xfrm>
          <a:off x="738368" y="1413052"/>
          <a:ext cx="10715263" cy="18334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600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본사에서 관리하는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지점들의정보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19818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물품을 구매한 고객에 대해 연령층 성별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포인트 등의 정보 관리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구매자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2195786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포인트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변경기록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고객의 포인트 적립혹은 사용에 대한 기록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적립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구분은 변경액의 양수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음수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여부로 확인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20259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4C7C5B8-20CD-4746-AF07-8CE12221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04" y="3832067"/>
            <a:ext cx="7056591" cy="246326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4D065-FE74-4D06-8A17-47835475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99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86EA47-3F57-4170-A74B-2DD035D18C53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9A61FE-86EB-470A-9D47-CAD26449FC97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9F1F3A-76DB-4258-9AB8-D636E5E061A9}"/>
              </a:ext>
            </a:extLst>
          </p:cNvPr>
          <p:cNvSpPr txBox="1"/>
          <p:nvPr/>
        </p:nvSpPr>
        <p:spPr>
          <a:xfrm>
            <a:off x="304800" y="344557"/>
            <a:ext cx="3602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재고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편의점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641682-E125-4A59-99FA-511A95EC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69009"/>
              </p:ext>
            </p:extLst>
          </p:nvPr>
        </p:nvGraphicFramePr>
        <p:xfrm>
          <a:off x="738368" y="1346848"/>
          <a:ext cx="10715263" cy="13935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456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본사에서 취급하는 물품들에 관한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본사와 공유되는 엔티티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05739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매장에서 가지고 있는 물품들의 재고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재고물품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19818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BBA7965-AB0B-46B1-9ECA-9A08316C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58" y="3375727"/>
            <a:ext cx="6336484" cy="263254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DFB58-9B2B-46A0-8B7E-215BBA0C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5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53E43A8-1D61-4564-A14E-67A90B1FF1CB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82833B8-C853-4062-8539-4DED47F0B6A3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CE2C50-BD83-4649-8F8A-C99F0CF65DAE}"/>
              </a:ext>
            </a:extLst>
          </p:cNvPr>
          <p:cNvSpPr txBox="1"/>
          <p:nvPr/>
        </p:nvSpPr>
        <p:spPr>
          <a:xfrm>
            <a:off x="304800" y="344557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물품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편의점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EDA466-5C70-40F1-99BC-9EC6E2219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59069"/>
              </p:ext>
            </p:extLst>
          </p:nvPr>
        </p:nvGraphicFramePr>
        <p:xfrm>
          <a:off x="738369" y="1674018"/>
          <a:ext cx="10715263" cy="13935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532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본사에서 취급하는 물품들에 관한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본사와 공유되는 엔티티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05739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이벤트물품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어떤 물품이 어떤 이벤트를 진행하고 있는지에 대한 정보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이벤트종류코드를 통해 할인율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이벤트 종류 확인가능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19818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F6B3E16-6381-4D44-8B15-C64B3A58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81" y="3429000"/>
            <a:ext cx="6539437" cy="3021891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04F9C-E076-4DFE-817E-10B0B83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18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92C236-E11A-49FF-A521-18E16D13B435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02044AF-7E3F-4199-9A64-21CC3692B7B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8492C4-20EF-46CB-B6D9-2F86FE0B2B1B}"/>
              </a:ext>
            </a:extLst>
          </p:cNvPr>
          <p:cNvSpPr txBox="1"/>
          <p:nvPr/>
        </p:nvSpPr>
        <p:spPr>
          <a:xfrm>
            <a:off x="304800" y="344557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·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출고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편의점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AA9C1F-4089-411B-97E7-CA68602D8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48503"/>
              </p:ext>
            </p:extLst>
          </p:nvPr>
        </p:nvGraphicFramePr>
        <p:xfrm>
          <a:off x="738368" y="1224723"/>
          <a:ext cx="10715263" cy="26266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532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본사에서 취급하는 물품들에 관한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본사와 공유되는 엔티티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05739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본사로부터 구매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고객으로부터 환불 등으로 인한 입고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2195786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입고물품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시에 입고된 물품들에 관한 정보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202597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본사로 환불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손·망실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등으로 인한 출고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19299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출고물품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 시에 출고된 물품들에 관한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155002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AD210B6-2023-4B3A-9C57-4FE7D68F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34" y="4078283"/>
            <a:ext cx="5737731" cy="2561673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0681F-D715-4CBE-98D6-F50A6D57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84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6BF6DD0-B4CB-48C9-AC26-61136EB4C1CF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C984DD-BBFA-49C0-835D-9476780BA2F6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EF667B-47FC-4348-8747-B09064426633}"/>
              </a:ext>
            </a:extLst>
          </p:cNvPr>
          <p:cNvSpPr txBox="1"/>
          <p:nvPr/>
        </p:nvSpPr>
        <p:spPr>
          <a:xfrm>
            <a:off x="304800" y="344557"/>
            <a:ext cx="785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·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출고 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 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판매 관계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편의점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E01F04-7C78-457D-96B5-A3B48601F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63196"/>
              </p:ext>
            </p:extLst>
          </p:nvPr>
        </p:nvGraphicFramePr>
        <p:xfrm>
          <a:off x="738368" y="1283271"/>
          <a:ext cx="10715263" cy="221563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532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본사로부터 구매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고객으로부터 환불 등으로 인한 입고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05739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본사로 환불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손·망실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등으로 인한 출고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19818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판매에 관해 판매자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구매자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금액 등의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202597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환불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환불된 판매에 대한 정보 관리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155002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2263151-384B-417A-B343-0AD84B6B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91" y="3729732"/>
            <a:ext cx="6336615" cy="284187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714B8-3C78-4DAF-8EB3-1C53B1A7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59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12DC14-0BBA-4C4E-B1D8-C64D754DAB86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7F5685A-A205-4262-85D7-6E247FE3D711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88B05D-2EE3-4486-9F15-E4E50B7DA5C8}"/>
              </a:ext>
            </a:extLst>
          </p:cNvPr>
          <p:cNvSpPr txBox="1"/>
          <p:nvPr/>
        </p:nvSpPr>
        <p:spPr>
          <a:xfrm>
            <a:off x="304800" y="344557"/>
            <a:ext cx="4782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판매물품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편의점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ED8998-75F9-4326-89A7-E0C8D6048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60873"/>
              </p:ext>
            </p:extLst>
          </p:nvPr>
        </p:nvGraphicFramePr>
        <p:xfrm>
          <a:off x="738368" y="1288125"/>
          <a:ext cx="10715263" cy="18045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532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판매에 관해 판매자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구매자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금액 등의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05739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판매물품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시에 판매된 물품들이 관한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19818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적용이벤트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 물품에 적용된 이벤트들에 관한 정보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다치 속성을 해소하기 위한 엔티티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219578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5AA8730-87B4-4645-9437-1C137FB6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60" y="3255771"/>
            <a:ext cx="6131478" cy="3372313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DC8F8-C6D6-4BAA-812C-83A19C98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2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DAC69F-E7D7-4D40-972B-1B7AF80201B4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FA514B-B4C5-4473-9FD9-C3BEEDD480E0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10B139-ED6D-4E74-99B5-D5BF9A58ED74}"/>
              </a:ext>
            </a:extLst>
          </p:cNvPr>
          <p:cNvSpPr txBox="1"/>
          <p:nvPr/>
        </p:nvSpPr>
        <p:spPr>
          <a:xfrm>
            <a:off x="304800" y="344557"/>
            <a:ext cx="3602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지불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편의점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019509-7E5E-4554-8BE1-2F8A5F469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80348"/>
              </p:ext>
            </p:extLst>
          </p:nvPr>
        </p:nvGraphicFramePr>
        <p:xfrm>
          <a:off x="738368" y="1224723"/>
          <a:ext cx="10715263" cy="13935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532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판매물품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시에 판매된 물품들이 관한 정보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690677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지불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시에 고객이 금액을 지불한 정보로 지불방법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지불금액 등이 포함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43765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E6A1D7C-D001-40E6-AF9C-6735BF68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36" y="2970315"/>
            <a:ext cx="5604327" cy="3300507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17DA7-7EA5-4117-A5E8-C0096573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64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5895126-2600-444A-BA0F-9ED3F3643ED9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26AB6A-9D64-4DF1-B87C-33B6B5B9D747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22ABEB-460C-4C13-B751-89231BCAB032}"/>
              </a:ext>
            </a:extLst>
          </p:cNvPr>
          <p:cNvSpPr txBox="1"/>
          <p:nvPr/>
        </p:nvSpPr>
        <p:spPr>
          <a:xfrm>
            <a:off x="304800" y="344557"/>
            <a:ext cx="3602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직원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편의점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7D3F9-E745-4BB8-91D2-808FEFBF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44733"/>
              </p:ext>
            </p:extLst>
          </p:nvPr>
        </p:nvGraphicFramePr>
        <p:xfrm>
          <a:off x="738368" y="1283271"/>
          <a:ext cx="10715263" cy="221563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532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판매에 관해 판매자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구매자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금액 등의 정보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05739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물품을 판매한 직원에 대한 정보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19818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출근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직원이 출근한 기록에 대한 정보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출근시간으로 구분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2195786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급여지급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매월 직원들에게 지급하는 금액에 대한 정보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20259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BB0BE0D-3DFD-421D-B4EC-301ECAFF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67" y="3725782"/>
            <a:ext cx="5770664" cy="300916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B8BE5-203A-403C-97A9-1B2CB622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2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75041C3-BDCA-4ADF-B483-BE4D11E793C5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27DF1-3A48-4925-87E1-F160691C4490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82F56-72B6-469C-A752-D22E100CA84F}"/>
              </a:ext>
            </a:extLst>
          </p:cNvPr>
          <p:cNvSpPr txBox="1"/>
          <p:nvPr/>
        </p:nvSpPr>
        <p:spPr>
          <a:xfrm>
            <a:off x="304800" y="344557"/>
            <a:ext cx="3012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공통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DFB140-DC71-4576-B565-DDFCFE0F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28718"/>
              </p:ext>
            </p:extLst>
          </p:nvPr>
        </p:nvGraphicFramePr>
        <p:xfrm>
          <a:off x="738368" y="1224723"/>
          <a:ext cx="10715263" cy="13935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532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구분코드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본사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사용하는 코드들의 상위 구분코드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057393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상세코드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본사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사용하는 코드들의 하위 상세코드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19818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D1F04B0-4E67-4E29-9492-526C181B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64" y="3244443"/>
            <a:ext cx="7189671" cy="3028208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04921-9D8C-428F-8E82-3030D8D2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74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5">
            <a:extLst>
              <a:ext uri="{FF2B5EF4-FFF2-40B4-BE49-F238E27FC236}">
                <a16:creationId xmlns:a16="http://schemas.microsoft.com/office/drawing/2014/main" id="{BAB7DCC1-1BCC-45DF-9C6A-F9E84088DB97}"/>
              </a:ext>
            </a:extLst>
          </p:cNvPr>
          <p:cNvSpPr/>
          <p:nvPr/>
        </p:nvSpPr>
        <p:spPr>
          <a:xfrm>
            <a:off x="9733280" y="6746240"/>
            <a:ext cx="1107440" cy="111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5DBD52-6FA4-4AEE-BC75-33DB389B6E55}"/>
              </a:ext>
            </a:extLst>
          </p:cNvPr>
          <p:cNvGrpSpPr/>
          <p:nvPr/>
        </p:nvGrpSpPr>
        <p:grpSpPr>
          <a:xfrm>
            <a:off x="0" y="1638506"/>
            <a:ext cx="7667538" cy="523220"/>
            <a:chOff x="1" y="1653262"/>
            <a:chExt cx="6095999" cy="5232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BB7E33-7283-459E-A537-DDC22039E9F8}"/>
                </a:ext>
              </a:extLst>
            </p:cNvPr>
            <p:cNvSpPr/>
            <p:nvPr/>
          </p:nvSpPr>
          <p:spPr>
            <a:xfrm>
              <a:off x="1" y="1730207"/>
              <a:ext cx="1142999" cy="369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28EBD-12E6-4F8B-9D9A-A0ED821DD3C6}"/>
                </a:ext>
              </a:extLst>
            </p:cNvPr>
            <p:cNvSpPr txBox="1"/>
            <p:nvPr/>
          </p:nvSpPr>
          <p:spPr>
            <a:xfrm>
              <a:off x="1352094" y="1730206"/>
              <a:ext cx="35837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01</a:t>
              </a:r>
              <a:endParaRPr lang="ko-KR" altLang="en-US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8E0106-6AD7-47FA-BC74-43433CBD9A76}"/>
                </a:ext>
              </a:extLst>
            </p:cNvPr>
            <p:cNvSpPr txBox="1"/>
            <p:nvPr/>
          </p:nvSpPr>
          <p:spPr>
            <a:xfrm>
              <a:off x="1889741" y="1653262"/>
              <a:ext cx="420625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ER Diagram</a:t>
              </a:r>
              <a:endParaRPr lang="ko-KR" altLang="en-US" sz="2800" b="1" spc="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B1F1A9-236C-4DAE-8998-4EAB316CE248}"/>
              </a:ext>
            </a:extLst>
          </p:cNvPr>
          <p:cNvGrpSpPr/>
          <p:nvPr/>
        </p:nvGrpSpPr>
        <p:grpSpPr>
          <a:xfrm>
            <a:off x="0" y="2554858"/>
            <a:ext cx="7667538" cy="523220"/>
            <a:chOff x="1" y="2420634"/>
            <a:chExt cx="6095999" cy="5232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FCD362-0617-4730-9481-9C2A30C85474}"/>
                </a:ext>
              </a:extLst>
            </p:cNvPr>
            <p:cNvSpPr/>
            <p:nvPr/>
          </p:nvSpPr>
          <p:spPr>
            <a:xfrm>
              <a:off x="1" y="2497579"/>
              <a:ext cx="1142999" cy="369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A9FDF8-B7EA-476A-B304-A9AE84D97F16}"/>
                </a:ext>
              </a:extLst>
            </p:cNvPr>
            <p:cNvSpPr txBox="1"/>
            <p:nvPr/>
          </p:nvSpPr>
          <p:spPr>
            <a:xfrm>
              <a:off x="1376941" y="2497578"/>
              <a:ext cx="35837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02</a:t>
              </a:r>
              <a:endParaRPr lang="ko-KR" altLang="en-US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BE9024-0EC7-4C18-9F4E-43D4A28B5312}"/>
                </a:ext>
              </a:extLst>
            </p:cNvPr>
            <p:cNvSpPr txBox="1"/>
            <p:nvPr/>
          </p:nvSpPr>
          <p:spPr>
            <a:xfrm>
              <a:off x="1889742" y="2420634"/>
              <a:ext cx="420625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ko-KR" altLang="en-US" sz="2800" b="1" spc="600" dirty="0" err="1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엔티티타입</a:t>
              </a:r>
              <a:r>
                <a:rPr lang="en-US" altLang="ko-KR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, </a:t>
              </a:r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관계  정의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499641-EF6B-4C47-B0D1-6B55C5DBED3A}"/>
              </a:ext>
            </a:extLst>
          </p:cNvPr>
          <p:cNvGrpSpPr/>
          <p:nvPr/>
        </p:nvGrpSpPr>
        <p:grpSpPr>
          <a:xfrm>
            <a:off x="0" y="3471210"/>
            <a:ext cx="7667535" cy="523220"/>
            <a:chOff x="1" y="3188006"/>
            <a:chExt cx="6095997" cy="5232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605C97-C50D-4511-AC15-5E23F88B4749}"/>
                </a:ext>
              </a:extLst>
            </p:cNvPr>
            <p:cNvSpPr/>
            <p:nvPr/>
          </p:nvSpPr>
          <p:spPr>
            <a:xfrm>
              <a:off x="1" y="3264951"/>
              <a:ext cx="1142999" cy="369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57CC5F-CFB7-434C-9659-B4D7B3D805F4}"/>
                </a:ext>
              </a:extLst>
            </p:cNvPr>
            <p:cNvSpPr txBox="1"/>
            <p:nvPr/>
          </p:nvSpPr>
          <p:spPr>
            <a:xfrm>
              <a:off x="1374536" y="3264950"/>
              <a:ext cx="35837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03</a:t>
              </a:r>
              <a:endParaRPr lang="ko-KR" altLang="en-US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954D9E-F58D-4986-95B9-2D52CEB60C90}"/>
                </a:ext>
              </a:extLst>
            </p:cNvPr>
            <p:cNvSpPr txBox="1"/>
            <p:nvPr/>
          </p:nvSpPr>
          <p:spPr>
            <a:xfrm>
              <a:off x="1889741" y="3188006"/>
              <a:ext cx="420625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용어 정의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67D569-C3C6-49D8-BC32-64514BAC3C22}"/>
              </a:ext>
            </a:extLst>
          </p:cNvPr>
          <p:cNvGrpSpPr/>
          <p:nvPr/>
        </p:nvGrpSpPr>
        <p:grpSpPr>
          <a:xfrm>
            <a:off x="0" y="4387562"/>
            <a:ext cx="7667535" cy="523220"/>
            <a:chOff x="1" y="3955378"/>
            <a:chExt cx="6095997" cy="5232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017B148-14B7-4D58-B111-7CC024825F9A}"/>
                </a:ext>
              </a:extLst>
            </p:cNvPr>
            <p:cNvSpPr/>
            <p:nvPr/>
          </p:nvSpPr>
          <p:spPr>
            <a:xfrm>
              <a:off x="1" y="4032323"/>
              <a:ext cx="1142999" cy="369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81F414-B186-46C5-B263-07634FBEF626}"/>
                </a:ext>
              </a:extLst>
            </p:cNvPr>
            <p:cNvSpPr txBox="1"/>
            <p:nvPr/>
          </p:nvSpPr>
          <p:spPr>
            <a:xfrm>
              <a:off x="1384155" y="4032322"/>
              <a:ext cx="35837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04</a:t>
              </a:r>
              <a:endParaRPr lang="ko-KR" altLang="en-US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2CF252-9AC0-4E34-8198-CA6DECE907FF}"/>
                </a:ext>
              </a:extLst>
            </p:cNvPr>
            <p:cNvSpPr txBox="1"/>
            <p:nvPr/>
          </p:nvSpPr>
          <p:spPr>
            <a:xfrm>
              <a:off x="1889742" y="3955378"/>
              <a:ext cx="420625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도메인 정의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56D69B-FADA-4BB6-9565-6E6F943F5E52}"/>
              </a:ext>
            </a:extLst>
          </p:cNvPr>
          <p:cNvGrpSpPr/>
          <p:nvPr/>
        </p:nvGrpSpPr>
        <p:grpSpPr>
          <a:xfrm>
            <a:off x="0" y="5303913"/>
            <a:ext cx="7667533" cy="523220"/>
            <a:chOff x="1" y="4667953"/>
            <a:chExt cx="6095995" cy="5232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8FD81CF-4B95-4CFC-BB89-FED95F08E866}"/>
                </a:ext>
              </a:extLst>
            </p:cNvPr>
            <p:cNvSpPr/>
            <p:nvPr/>
          </p:nvSpPr>
          <p:spPr>
            <a:xfrm>
              <a:off x="1" y="4744898"/>
              <a:ext cx="1142999" cy="369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4F4A51-1C0B-4039-8D0C-19B59064C646}"/>
                </a:ext>
              </a:extLst>
            </p:cNvPr>
            <p:cNvSpPr txBox="1"/>
            <p:nvPr/>
          </p:nvSpPr>
          <p:spPr>
            <a:xfrm>
              <a:off x="1375338" y="4744897"/>
              <a:ext cx="35837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05</a:t>
              </a:r>
              <a:endParaRPr lang="ko-KR" altLang="en-US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E10051-229A-4A33-97C0-C4BCAB03B0BD}"/>
                </a:ext>
              </a:extLst>
            </p:cNvPr>
            <p:cNvSpPr txBox="1"/>
            <p:nvPr/>
          </p:nvSpPr>
          <p:spPr>
            <a:xfrm>
              <a:off x="1889741" y="4667953"/>
              <a:ext cx="42062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속성 정의</a:t>
              </a:r>
            </a:p>
          </p:txBody>
        </p:sp>
      </p:grpSp>
      <p:sp>
        <p:nvSpPr>
          <p:cNvPr id="43" name="テキスト ボックス 2">
            <a:extLst>
              <a:ext uri="{FF2B5EF4-FFF2-40B4-BE49-F238E27FC236}">
                <a16:creationId xmlns:a16="http://schemas.microsoft.com/office/drawing/2014/main" id="{56D40442-D407-474D-B4A5-C24832CE1147}"/>
              </a:ext>
            </a:extLst>
          </p:cNvPr>
          <p:cNvSpPr txBox="1"/>
          <p:nvPr/>
        </p:nvSpPr>
        <p:spPr>
          <a:xfrm>
            <a:off x="1351280" y="205889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Table of Contents</a:t>
            </a:r>
            <a:endParaRPr kumimoji="1" lang="ja-JP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D67134-4FD7-47CB-BF37-B1656A14C205}"/>
              </a:ext>
            </a:extLst>
          </p:cNvPr>
          <p:cNvSpPr txBox="1"/>
          <p:nvPr/>
        </p:nvSpPr>
        <p:spPr>
          <a:xfrm>
            <a:off x="4358513" y="7906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ECC6B0-88C8-48AF-A459-D1986626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54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D260A09-9ACA-4329-B0F4-990B9305505F}"/>
              </a:ext>
            </a:extLst>
          </p:cNvPr>
          <p:cNvGrpSpPr/>
          <p:nvPr/>
        </p:nvGrpSpPr>
        <p:grpSpPr>
          <a:xfrm>
            <a:off x="437321" y="318053"/>
            <a:ext cx="2908489" cy="646331"/>
            <a:chOff x="437321" y="318053"/>
            <a:chExt cx="2908489" cy="64633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048B7D49-FA58-4449-8235-62134CA2C72A}"/>
                </a:ext>
              </a:extLst>
            </p:cNvPr>
            <p:cNvSpPr txBox="1"/>
            <p:nvPr/>
          </p:nvSpPr>
          <p:spPr>
            <a:xfrm>
              <a:off x="1519669" y="31805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용어정의</a:t>
              </a:r>
              <a:endPara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693F156-7C42-417B-A3D0-6AB481CF51C8}"/>
                </a:ext>
              </a:extLst>
            </p:cNvPr>
            <p:cNvSpPr txBox="1"/>
            <p:nvPr/>
          </p:nvSpPr>
          <p:spPr>
            <a:xfrm>
              <a:off x="437321" y="31805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 3, </a:t>
              </a:r>
              <a:endParaRPr kumimoji="1" lang="ja-JP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4377EB-966A-47F6-8E73-EA6EBAF5DE82}"/>
              </a:ext>
            </a:extLst>
          </p:cNvPr>
          <p:cNvSpPr/>
          <p:nvPr/>
        </p:nvSpPr>
        <p:spPr>
          <a:xfrm>
            <a:off x="9733280" y="0"/>
            <a:ext cx="1107440" cy="111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>
            <a:extLst>
              <a:ext uri="{FF2B5EF4-FFF2-40B4-BE49-F238E27FC236}">
                <a16:creationId xmlns:a16="http://schemas.microsoft.com/office/drawing/2014/main" id="{58CE3D82-6884-4E58-B4CA-A749A52E60F5}"/>
              </a:ext>
            </a:extLst>
          </p:cNvPr>
          <p:cNvSpPr txBox="1"/>
          <p:nvPr/>
        </p:nvSpPr>
        <p:spPr>
          <a:xfrm>
            <a:off x="8769379" y="2522858"/>
            <a:ext cx="2842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700" b="1" dirty="0">
                <a:solidFill>
                  <a:schemeClr val="tx1">
                    <a:alpha val="90000"/>
                  </a:schemeClr>
                </a:solidFill>
              </a:rPr>
              <a:t>C</a:t>
            </a:r>
            <a:endParaRPr kumimoji="1" lang="ja-JP" altLang="en-US" sz="28700" b="1" dirty="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314D5-596C-4EFF-9540-B015D1A5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746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E8DE48-8632-48F7-BCE2-9BF7FA69F2A8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8A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38FFDF-8C7A-4DCE-B28B-EE9AE6411626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8A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D3F70-3D21-4F05-B1DA-42CCF4F78BA1}"/>
              </a:ext>
            </a:extLst>
          </p:cNvPr>
          <p:cNvSpPr txBox="1"/>
          <p:nvPr/>
        </p:nvSpPr>
        <p:spPr>
          <a:xfrm>
            <a:off x="304800" y="344557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용어사전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BE198D4-4548-4BE4-BCF3-B93DC06A3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74205"/>
              </p:ext>
            </p:extLst>
          </p:nvPr>
        </p:nvGraphicFramePr>
        <p:xfrm>
          <a:off x="663180" y="1352409"/>
          <a:ext cx="4823220" cy="4970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479">
                  <a:extLst>
                    <a:ext uri="{9D8B030D-6E8A-4147-A177-3AD203B41FA5}">
                      <a16:colId xmlns:a16="http://schemas.microsoft.com/office/drawing/2014/main" val="606904783"/>
                    </a:ext>
                  </a:extLst>
                </a:gridCol>
                <a:gridCol w="1055497">
                  <a:extLst>
                    <a:ext uri="{9D8B030D-6E8A-4147-A177-3AD203B41FA5}">
                      <a16:colId xmlns:a16="http://schemas.microsoft.com/office/drawing/2014/main" val="3314205651"/>
                    </a:ext>
                  </a:extLst>
                </a:gridCol>
                <a:gridCol w="721479">
                  <a:extLst>
                    <a:ext uri="{9D8B030D-6E8A-4147-A177-3AD203B41FA5}">
                      <a16:colId xmlns:a16="http://schemas.microsoft.com/office/drawing/2014/main" val="978829753"/>
                    </a:ext>
                  </a:extLst>
                </a:gridCol>
                <a:gridCol w="2324765">
                  <a:extLst>
                    <a:ext uri="{9D8B030D-6E8A-4147-A177-3AD203B41FA5}">
                      <a16:colId xmlns:a16="http://schemas.microsoft.com/office/drawing/2014/main" val="3593504387"/>
                    </a:ext>
                  </a:extLst>
                </a:gridCol>
              </a:tblGrid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용어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물리명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동의어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용어정의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rgbClr val="8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76040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식별자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046324861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가격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물건의 가격을 나타냄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44418924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437390731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개당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물건 한 개의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58032003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계좌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은행에 돈을 예치하는 공간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48792540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DIV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구별하여 나누는 것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50965205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권장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어떤 것을 권장함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407595544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규칙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RULE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코드에 적용되는 규칙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661019256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AMT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액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돈 혹은 포인트의 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752324676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단위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UNIT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단위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00936640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LOGIN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어떠한 계정으로 접속함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269097274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방법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방법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384617298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어떤 것의 수 혹은 식별번호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866435175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변경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CHNG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71862317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부가세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 판매 시 책정된 부가세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636470689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비밀번호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PASSWD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패스워드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비밀번호의 </a:t>
                      </a:r>
                      <a:r>
                        <a:rPr lang="en-US" altLang="ko-KR" sz="1200" u="none" strike="noStrike">
                          <a:effectLst/>
                        </a:rPr>
                        <a:t>SHA3-256</a:t>
                      </a:r>
                      <a:r>
                        <a:rPr lang="ko-KR" altLang="en-US" sz="1200" u="none" strike="noStrike">
                          <a:effectLst/>
                        </a:rPr>
                        <a:t>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54613505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상태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상태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88595445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생년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BIRTH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사람이 태어남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78907293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남성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여성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725222656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QTY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물건이나 사물의 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25554038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순서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순서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05784084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시급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HWAGE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시간당 지급하기로 약속된 금액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819904631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시작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무언가의 시작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147862771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야간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22</a:t>
                      </a:r>
                      <a:r>
                        <a:rPr lang="ko-KR" altLang="en-US" sz="1200" u="none" strike="noStrike" dirty="0">
                          <a:effectLst/>
                        </a:rPr>
                        <a:t>시부터 익일 </a:t>
                      </a:r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시 사이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340755187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FLAG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긍정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부정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321071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B36B78-2AE6-4273-A4A2-9238E3837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27105"/>
              </p:ext>
            </p:extLst>
          </p:nvPr>
        </p:nvGraphicFramePr>
        <p:xfrm>
          <a:off x="6095999" y="1352409"/>
          <a:ext cx="4945811" cy="4970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817">
                  <a:extLst>
                    <a:ext uri="{9D8B030D-6E8A-4147-A177-3AD203B41FA5}">
                      <a16:colId xmlns:a16="http://schemas.microsoft.com/office/drawing/2014/main" val="2406701740"/>
                    </a:ext>
                  </a:extLst>
                </a:gridCol>
                <a:gridCol w="1082324">
                  <a:extLst>
                    <a:ext uri="{9D8B030D-6E8A-4147-A177-3AD203B41FA5}">
                      <a16:colId xmlns:a16="http://schemas.microsoft.com/office/drawing/2014/main" val="1927819844"/>
                    </a:ext>
                  </a:extLst>
                </a:gridCol>
                <a:gridCol w="739817">
                  <a:extLst>
                    <a:ext uri="{9D8B030D-6E8A-4147-A177-3AD203B41FA5}">
                      <a16:colId xmlns:a16="http://schemas.microsoft.com/office/drawing/2014/main" val="1387136793"/>
                    </a:ext>
                  </a:extLst>
                </a:gridCol>
                <a:gridCol w="2383853">
                  <a:extLst>
                    <a:ext uri="{9D8B030D-6E8A-4147-A177-3AD203B41FA5}">
                      <a16:colId xmlns:a16="http://schemas.microsoft.com/office/drawing/2014/main" val="3835691765"/>
                    </a:ext>
                  </a:extLst>
                </a:gridCol>
              </a:tblGrid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용어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물리명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동의어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용어정의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rgbClr val="8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66851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연령층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연령대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연령층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3452582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월일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일까지 포함하는 날짜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604376173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유통기한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EXDATE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물품의 유통기한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242847482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은행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돈을 예치하거나 빌려주는 회사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770241608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지정하는 명칭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76486419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이메일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이메일 주소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261415735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이벤트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EVENT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편의점에서 적용되는 할인 이벤트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210709042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일시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시간을 포함하는 날짜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418102528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적용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이벤트의 적용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582256561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985340658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정보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INFO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어떠한 것에 관한 정보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71774187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종료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무언가의 끝</a:t>
                      </a:r>
                      <a:r>
                        <a:rPr lang="en-US" altLang="ko-KR" sz="1200" u="none" strike="noStrike">
                          <a:effectLst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</a:rPr>
                        <a:t>종료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475140534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종류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종류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702347263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6</a:t>
                      </a:r>
                      <a:r>
                        <a:rPr lang="ko-KR" altLang="en-US" sz="1200" u="none" strike="noStrike">
                          <a:effectLst/>
                        </a:rPr>
                        <a:t>시부터 </a:t>
                      </a:r>
                      <a:r>
                        <a:rPr lang="en-US" altLang="ko-KR" sz="1200" u="none" strike="noStrike">
                          <a:effectLst/>
                        </a:rPr>
                        <a:t>22</a:t>
                      </a:r>
                      <a:r>
                        <a:rPr lang="ko-KR" altLang="en-US" sz="1200" u="none" strike="noStrike">
                          <a:effectLst/>
                        </a:rPr>
                        <a:t>시 사이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4083900108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국민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878820483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ADDR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931665098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중복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같은 이벤트의 중복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514109205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중요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IMPT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어떠한 것이 중요함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396237957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직책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직원들의 직책을 나타냄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524998883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진열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DISPLAY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편의점에서 판매를 위한 진열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4003349195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창고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WRHOUSE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편의점의 재고를 두는 창고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792267357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정보를 나타내는 기호의 체계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297608624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퇴근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LWORK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직원이 근무를 마치고 떠나는 것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90038644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포인트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편의점 고객에 대한 적립 포인트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233497955"/>
                  </a:ext>
                </a:extLst>
              </a:tr>
              <a:tr h="191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합계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어떤것의</a:t>
                      </a:r>
                      <a:r>
                        <a:rPr lang="ko-KR" altLang="en-US" sz="1200" u="none" strike="noStrike" dirty="0">
                          <a:effectLst/>
                        </a:rPr>
                        <a:t> 총합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272367693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8DAC4-46B9-4CD8-BFF8-4F1AE5DE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9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C32CD2B-1819-439F-A194-08E80D8AEAC3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8A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1A13E21-C648-4468-85BA-5938D104D6F1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8A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685BB8-B4B5-4A06-8D53-9F08DC5592FD}"/>
              </a:ext>
            </a:extLst>
          </p:cNvPr>
          <p:cNvSpPr txBox="1"/>
          <p:nvPr/>
        </p:nvSpPr>
        <p:spPr>
          <a:xfrm>
            <a:off x="304800" y="344557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용어사전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테이블명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BD0664B-25EB-4112-82B3-7BECE968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11520"/>
              </p:ext>
            </p:extLst>
          </p:nvPr>
        </p:nvGraphicFramePr>
        <p:xfrm>
          <a:off x="1285286" y="1915243"/>
          <a:ext cx="3860800" cy="401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94143101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4465327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30859133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</a:t>
                      </a:r>
                    </a:p>
                  </a:txBody>
                  <a:tcPr marL="9525" marR="9525" marT="9525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물리명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Full Name</a:t>
                      </a:r>
                    </a:p>
                  </a:txBody>
                  <a:tcPr marL="9525" marR="9525" marT="9525" marB="0" anchor="ctr">
                    <a:solidFill>
                      <a:srgbClr val="8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81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물품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5427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재고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39523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이벤트물품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Event 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19281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입고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INPUT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INPUT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0629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입고물품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INput</a:t>
                      </a:r>
                      <a:r>
                        <a:rPr lang="en-US" sz="1400" u="none" strike="noStrike" dirty="0">
                          <a:effectLst/>
                        </a:rPr>
                        <a:t> 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964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출고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OUTPUT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OUTPUT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64216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출고물품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OUTITEM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OUTput</a:t>
                      </a:r>
                      <a:r>
                        <a:rPr lang="en-US" sz="1400" u="none" strike="noStrike" dirty="0">
                          <a:effectLst/>
                        </a:rPr>
                        <a:t> 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27050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판매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10876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판매물품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Sold ITEM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5722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적용이벤트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AEVENT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Applied EVENT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70993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지불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PAYMENT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PAYMENT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9484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환불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REFUND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REFUND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9359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직원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STAFF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STAFF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1062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출근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Going to 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355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급여지급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199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구분코드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DIVCD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DIVision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55105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상세코드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DTCD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DeTailed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67946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96C848-8377-49FC-9075-842F7FD9C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96062"/>
              </p:ext>
            </p:extLst>
          </p:nvPr>
        </p:nvGraphicFramePr>
        <p:xfrm>
          <a:off x="6401451" y="2695340"/>
          <a:ext cx="4505263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563">
                  <a:extLst>
                    <a:ext uri="{9D8B030D-6E8A-4147-A177-3AD203B41FA5}">
                      <a16:colId xmlns:a16="http://schemas.microsoft.com/office/drawing/2014/main" val="2745691834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706495658"/>
                    </a:ext>
                  </a:extLst>
                </a:gridCol>
                <a:gridCol w="2050987">
                  <a:extLst>
                    <a:ext uri="{9D8B030D-6E8A-4147-A177-3AD203B41FA5}">
                      <a16:colId xmlns:a16="http://schemas.microsoft.com/office/drawing/2014/main" val="44331463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</a:t>
                      </a:r>
                    </a:p>
                  </a:txBody>
                  <a:tcPr marL="9525" marR="9525" marT="9525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물리명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8A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Full Name</a:t>
                      </a:r>
                    </a:p>
                  </a:txBody>
                  <a:tcPr marL="9525" marR="9525" marT="9525" marB="0" anchor="ctr">
                    <a:solidFill>
                      <a:srgbClr val="8A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0178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물품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7617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주문물품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ODITEM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OrDered ITEM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8419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주문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ODR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OrDeR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22866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반품물품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RTITEM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ReTurned ITEM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6495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반품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RETURN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RETURN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4436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지점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BRANCH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BRANCH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54799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고객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CUSTOM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CUSTOMer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6345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구분코드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DIVCD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DIVision 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701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상세코드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DTCD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DeTailed 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52159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포인트변경기록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PTCHNGHIS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PoinT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CHaNGed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HIStory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22048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4DD37A-87BC-4ADA-8DF6-D5FBB67549A4}"/>
              </a:ext>
            </a:extLst>
          </p:cNvPr>
          <p:cNvSpPr txBox="1"/>
          <p:nvPr/>
        </p:nvSpPr>
        <p:spPr>
          <a:xfrm>
            <a:off x="1285286" y="1545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096B9-0722-43C6-9D6D-576DB0273F89}"/>
              </a:ext>
            </a:extLst>
          </p:cNvPr>
          <p:cNvSpPr txBox="1"/>
          <p:nvPr/>
        </p:nvSpPr>
        <p:spPr>
          <a:xfrm>
            <a:off x="6401451" y="2326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0ED623-8F6D-4945-B301-F9DA7EF4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93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E944CAD-1F22-4364-8570-AA283C13B1E2}"/>
              </a:ext>
            </a:extLst>
          </p:cNvPr>
          <p:cNvGrpSpPr/>
          <p:nvPr/>
        </p:nvGrpSpPr>
        <p:grpSpPr>
          <a:xfrm>
            <a:off x="437321" y="318053"/>
            <a:ext cx="3463128" cy="646331"/>
            <a:chOff x="437321" y="318053"/>
            <a:chExt cx="3463128" cy="64633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C568D11-53DF-41C1-9802-12208656925D}"/>
                </a:ext>
              </a:extLst>
            </p:cNvPr>
            <p:cNvSpPr txBox="1"/>
            <p:nvPr/>
          </p:nvSpPr>
          <p:spPr>
            <a:xfrm>
              <a:off x="1519669" y="318053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도메인 정의</a:t>
              </a:r>
              <a:endParaRPr kumimoji="1" lang="ja-JP" altLang="en-US" sz="3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EFC7CDB-A7F4-46DC-9929-C690E41B9CFA}"/>
                </a:ext>
              </a:extLst>
            </p:cNvPr>
            <p:cNvSpPr txBox="1"/>
            <p:nvPr/>
          </p:nvSpPr>
          <p:spPr>
            <a:xfrm>
              <a:off x="437321" y="31805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# 4, 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31AFBF2-4F96-4F12-A613-1AA916F08C06}"/>
              </a:ext>
            </a:extLst>
          </p:cNvPr>
          <p:cNvSpPr/>
          <p:nvPr/>
        </p:nvSpPr>
        <p:spPr>
          <a:xfrm>
            <a:off x="9733280" y="0"/>
            <a:ext cx="110744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>
            <a:extLst>
              <a:ext uri="{FF2B5EF4-FFF2-40B4-BE49-F238E27FC236}">
                <a16:creationId xmlns:a16="http://schemas.microsoft.com/office/drawing/2014/main" id="{C9D570F0-DD72-491B-BF8E-652943639F2E}"/>
              </a:ext>
            </a:extLst>
          </p:cNvPr>
          <p:cNvSpPr txBox="1"/>
          <p:nvPr/>
        </p:nvSpPr>
        <p:spPr>
          <a:xfrm>
            <a:off x="8769379" y="2522858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700" b="1" dirty="0">
                <a:solidFill>
                  <a:schemeClr val="bg1">
                    <a:alpha val="90000"/>
                  </a:schemeClr>
                </a:solidFill>
              </a:rPr>
              <a:t>S</a:t>
            </a:r>
            <a:endParaRPr kumimoji="1" lang="ja-JP" altLang="en-US" sz="28700" b="1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4AD0D8-5FEF-42FF-A1C3-77D62D11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3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C219DF78-83EA-4112-AF4A-70B5E8906ACA}"/>
              </a:ext>
            </a:extLst>
          </p:cNvPr>
          <p:cNvSpPr txBox="1"/>
          <p:nvPr/>
        </p:nvSpPr>
        <p:spPr>
          <a:xfrm>
            <a:off x="304800" y="344557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도메인 정의서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공용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6847218-9B12-4B3B-9A59-3B523544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69272"/>
              </p:ext>
            </p:extLst>
          </p:nvPr>
        </p:nvGraphicFramePr>
        <p:xfrm>
          <a:off x="3131577" y="1224723"/>
          <a:ext cx="5928846" cy="5427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169">
                  <a:extLst>
                    <a:ext uri="{9D8B030D-6E8A-4147-A177-3AD203B41FA5}">
                      <a16:colId xmlns:a16="http://schemas.microsoft.com/office/drawing/2014/main" val="1330985329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2856935252"/>
                    </a:ext>
                  </a:extLst>
                </a:gridCol>
                <a:gridCol w="1222893">
                  <a:extLst>
                    <a:ext uri="{9D8B030D-6E8A-4147-A177-3AD203B41FA5}">
                      <a16:colId xmlns:a16="http://schemas.microsoft.com/office/drawing/2014/main" val="4221798959"/>
                    </a:ext>
                  </a:extLst>
                </a:gridCol>
                <a:gridCol w="2707834">
                  <a:extLst>
                    <a:ext uri="{9D8B030D-6E8A-4147-A177-3AD203B41FA5}">
                      <a16:colId xmlns:a16="http://schemas.microsoft.com/office/drawing/2014/main" val="1288233750"/>
                    </a:ext>
                  </a:extLst>
                </a:gridCol>
              </a:tblGrid>
              <a:tr h="18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도메인구분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도메인명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도메인타입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>
                    <a:solidFill>
                      <a:srgbClr val="348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8560"/>
                  </a:ext>
                </a:extLst>
              </a:tr>
              <a:tr h="18546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667398080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주민번호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주민등록번호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318861938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전화번호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-'</a:t>
                      </a:r>
                      <a:r>
                        <a:rPr lang="ko-KR" altLang="en-US" sz="1200" u="none" strike="noStrike">
                          <a:effectLst/>
                        </a:rPr>
                        <a:t>포함 무관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795757124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유통기한중요여부</a:t>
                      </a:r>
                      <a:r>
                        <a:rPr lang="en-US" altLang="ko-KR" sz="1200" u="none" strike="noStrike">
                          <a:effectLst/>
                        </a:rPr>
                        <a:t>+</a:t>
                      </a:r>
                      <a:r>
                        <a:rPr lang="ko-KR" altLang="en-US" sz="1200" u="none" strike="noStrike">
                          <a:effectLst/>
                        </a:rPr>
                        <a:t>물품구분</a:t>
                      </a:r>
                      <a:r>
                        <a:rPr lang="en-US" altLang="ko-KR" sz="1200" u="none" strike="noStrike">
                          <a:effectLst/>
                        </a:rPr>
                        <a:t>+</a:t>
                      </a:r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432251640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입고번호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입고구분</a:t>
                      </a:r>
                      <a:r>
                        <a:rPr lang="en-US" altLang="ko-KR" sz="1200" u="none" strike="noStrike">
                          <a:effectLst/>
                        </a:rPr>
                        <a:t>+</a:t>
                      </a:r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260404805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출고번호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출고구분</a:t>
                      </a:r>
                      <a:r>
                        <a:rPr lang="en-US" altLang="ko-KR" sz="1200" u="none" strike="noStrike">
                          <a:effectLst/>
                        </a:rPr>
                        <a:t>+</a:t>
                      </a:r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4121110817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계좌번호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-'</a:t>
                      </a:r>
                      <a:r>
                        <a:rPr lang="ko-KR" altLang="en-US" sz="1200" u="none" strike="noStrike">
                          <a:effectLst/>
                        </a:rPr>
                        <a:t>포함 무관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470641090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비밀번호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RAW(64)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SHA3-256 HEXA </a:t>
                      </a:r>
                      <a:r>
                        <a:rPr lang="ko-KR" altLang="en-US" sz="1200" u="none" strike="noStrike">
                          <a:effectLst/>
                        </a:rPr>
                        <a:t>해시값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96252701"/>
                  </a:ext>
                </a:extLst>
              </a:tr>
              <a:tr h="18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이름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V,20)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730024753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85822804"/>
                  </a:ext>
                </a:extLst>
              </a:tr>
              <a:tr h="18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Y' or 'N'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541798637"/>
                  </a:ext>
                </a:extLst>
              </a:tr>
              <a:tr h="18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805958633"/>
                  </a:ext>
                </a:extLst>
              </a:tr>
              <a:tr h="1854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날짜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YYMMDD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381417044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YYMMDDHHMM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773386210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YYMMDDHHMMSS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78009461"/>
                  </a:ext>
                </a:extLst>
              </a:tr>
              <a:tr h="18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정보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정보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V,30)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946421043"/>
                  </a:ext>
                </a:extLst>
              </a:tr>
              <a:tr h="18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43126724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F,9,2)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NUMBER(9,2)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84907981"/>
                  </a:ext>
                </a:extLst>
              </a:tr>
              <a:tr h="1854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코드구분</a:t>
                      </a:r>
                      <a:r>
                        <a:rPr lang="en-US" altLang="ko-KR" sz="1200" u="none" strike="noStrike">
                          <a:effectLst/>
                        </a:rPr>
                        <a:t>+</a:t>
                      </a:r>
                      <a:r>
                        <a:rPr lang="ko-KR" altLang="en-US" sz="1200" u="none" strike="noStrike">
                          <a:effectLst/>
                        </a:rPr>
                        <a:t>상세코드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555792510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657148756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상세코드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716800112"/>
                  </a:ext>
                </a:extLst>
              </a:tr>
              <a:tr h="18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M' or 'F'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833714414"/>
                  </a:ext>
                </a:extLst>
              </a:tr>
              <a:tr h="18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포인트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포인트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644639824"/>
                  </a:ext>
                </a:extLst>
              </a:tr>
              <a:tr h="18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ID(V,20)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148682901"/>
                  </a:ext>
                </a:extLst>
              </a:tr>
              <a:tr h="18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이메일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VARCHAR2(40)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908131483"/>
                  </a:ext>
                </a:extLst>
              </a:tr>
              <a:tr h="18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규칙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코드규칙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401919806"/>
                  </a:ext>
                </a:extLst>
              </a:tr>
              <a:tr h="299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주소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V,255)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VARCHAR2(255)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90814710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642E7-115B-472C-9FA8-B87E34B1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6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C219DF78-83EA-4112-AF4A-70B5E8906ACA}"/>
              </a:ext>
            </a:extLst>
          </p:cNvPr>
          <p:cNvSpPr txBox="1"/>
          <p:nvPr/>
        </p:nvSpPr>
        <p:spPr>
          <a:xfrm>
            <a:off x="304800" y="344557"/>
            <a:ext cx="5040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도메인 할당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BB446A-117E-4F47-9C93-2A69C6285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05800"/>
              </p:ext>
            </p:extLst>
          </p:nvPr>
        </p:nvGraphicFramePr>
        <p:xfrm>
          <a:off x="604677" y="1052443"/>
          <a:ext cx="5175337" cy="568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054">
                  <a:extLst>
                    <a:ext uri="{9D8B030D-6E8A-4147-A177-3AD203B41FA5}">
                      <a16:colId xmlns:a16="http://schemas.microsoft.com/office/drawing/2014/main" val="635428373"/>
                    </a:ext>
                  </a:extLst>
                </a:gridCol>
                <a:gridCol w="1600507">
                  <a:extLst>
                    <a:ext uri="{9D8B030D-6E8A-4147-A177-3AD203B41FA5}">
                      <a16:colId xmlns:a16="http://schemas.microsoft.com/office/drawing/2014/main" val="3202807195"/>
                    </a:ext>
                  </a:extLst>
                </a:gridCol>
                <a:gridCol w="1034342">
                  <a:extLst>
                    <a:ext uri="{9D8B030D-6E8A-4147-A177-3AD203B41FA5}">
                      <a16:colId xmlns:a16="http://schemas.microsoft.com/office/drawing/2014/main" val="3279496338"/>
                    </a:ext>
                  </a:extLst>
                </a:gridCol>
                <a:gridCol w="1219434">
                  <a:extLst>
                    <a:ext uri="{9D8B030D-6E8A-4147-A177-3AD203B41FA5}">
                      <a16:colId xmlns:a16="http://schemas.microsoft.com/office/drawing/2014/main" val="1164153360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엔티티타입명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속성명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도메인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데이터타입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>
                    <a:solidFill>
                      <a:srgbClr val="348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3713"/>
                  </a:ext>
                </a:extLst>
              </a:tr>
              <a:tr h="14504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물품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물품번호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물품번호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VARCHAR2(20)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53392821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3779119788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물품개당가격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F,9,2)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NUMBER(9,2)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1550082150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물품권장가격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132741791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유통기한중요여부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208414704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4185872821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물품주문단위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670134519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재고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순서번호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4215909606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유통기한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364512809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창고수량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3265846054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진열수량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640145980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가격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1478349667"/>
                  </a:ext>
                </a:extLst>
              </a:tr>
              <a:tr h="1450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이벤트물품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이벤트종류코드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312966281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이벤트이름코드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2113512068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중복적용가능여부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486852917"/>
                  </a:ext>
                </a:extLst>
              </a:tr>
              <a:tr h="1450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입고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입고번호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입고번호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115200751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입고일시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997236246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입고구분코드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34408030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입고물품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143550470"/>
                  </a:ext>
                </a:extLst>
              </a:tr>
              <a:tr h="1450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출고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출고번호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출고번호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412591680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출고일시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3339296210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출고구분코드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220792612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출고물품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4236485735"/>
                  </a:ext>
                </a:extLst>
              </a:tr>
              <a:tr h="14504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판매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판매번호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33504984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합계가격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946795313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부가세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F,9,2)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NUMBER(9,2)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4115519809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고객성별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3172503603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고격연령층코드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2992992956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판매일시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CHAR(14)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/>
                </a:tc>
                <a:extLst>
                  <a:ext uri="{0D108BD9-81ED-4DB2-BD59-A6C34878D82A}">
                    <a16:rowId xmlns:a16="http://schemas.microsoft.com/office/drawing/2014/main" val="37305879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FB250E-1426-45CD-A40B-FFE15CD8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67735"/>
              </p:ext>
            </p:extLst>
          </p:nvPr>
        </p:nvGraphicFramePr>
        <p:xfrm>
          <a:off x="6411988" y="1140585"/>
          <a:ext cx="5045308" cy="5507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7863">
                  <a:extLst>
                    <a:ext uri="{9D8B030D-6E8A-4147-A177-3AD203B41FA5}">
                      <a16:colId xmlns:a16="http://schemas.microsoft.com/office/drawing/2014/main" val="1487671627"/>
                    </a:ext>
                  </a:extLst>
                </a:gridCol>
                <a:gridCol w="1560295">
                  <a:extLst>
                    <a:ext uri="{9D8B030D-6E8A-4147-A177-3AD203B41FA5}">
                      <a16:colId xmlns:a16="http://schemas.microsoft.com/office/drawing/2014/main" val="430559777"/>
                    </a:ext>
                  </a:extLst>
                </a:gridCol>
                <a:gridCol w="1008354">
                  <a:extLst>
                    <a:ext uri="{9D8B030D-6E8A-4147-A177-3AD203B41FA5}">
                      <a16:colId xmlns:a16="http://schemas.microsoft.com/office/drawing/2014/main" val="55879785"/>
                    </a:ext>
                  </a:extLst>
                </a:gridCol>
                <a:gridCol w="1188796">
                  <a:extLst>
                    <a:ext uri="{9D8B030D-6E8A-4147-A177-3AD203B41FA5}">
                      <a16:colId xmlns:a16="http://schemas.microsoft.com/office/drawing/2014/main" val="4068656721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엔티티타입명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속성명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도메인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데이터타입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6593" marR="6593" marT="6593" marB="0" anchor="ctr">
                    <a:solidFill>
                      <a:srgbClr val="348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84619"/>
                  </a:ext>
                </a:extLst>
              </a:tr>
              <a:tr h="155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판매물품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수량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555930592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개당가격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486506417"/>
                  </a:ext>
                </a:extLst>
              </a:tr>
              <a:tr h="155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적용이벤트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이벤트종류코드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4201493389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이벤트이름코드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4006575198"/>
                  </a:ext>
                </a:extLst>
              </a:tr>
              <a:tr h="15540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지불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지불방법코드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231185895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지불정보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정보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V,30)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81318795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지불금액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344194338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지불상태코드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49871366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환불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환불일시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803756582"/>
                  </a:ext>
                </a:extLst>
              </a:tr>
              <a:tr h="15540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직원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직원번호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288406592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직원이름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040121642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주민번호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주민번호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97215402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전화번호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전화번호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164756626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직책코드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398673657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야간시급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758258721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주간시급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660725623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은행이름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308622035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계좌번호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계좌번호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4254903804"/>
                  </a:ext>
                </a:extLst>
              </a:tr>
              <a:tr h="155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출근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출근일자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82667219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퇴근일자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22568882"/>
                  </a:ext>
                </a:extLst>
              </a:tr>
              <a:tr h="155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급여지급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지급일자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4038683357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지급금액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514195857"/>
                  </a:ext>
                </a:extLst>
              </a:tr>
              <a:tr h="1554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17205099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구분코드이름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3736644131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코드규칙이름</a:t>
                      </a:r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797074922"/>
                  </a:ext>
                </a:extLst>
              </a:tr>
              <a:tr h="1554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상세코드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상세코드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상세코드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1306401357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790907846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코드규칙</a:t>
                      </a:r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코드규칙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VARCHAR2(10)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064" marR="7064" marT="7064" marB="0" anchor="ctr"/>
                </a:tc>
                <a:extLst>
                  <a:ext uri="{0D108BD9-81ED-4DB2-BD59-A6C34878D82A}">
                    <a16:rowId xmlns:a16="http://schemas.microsoft.com/office/drawing/2014/main" val="2822504969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2DAE8-990B-42FD-A705-877542BD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4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C219DF78-83EA-4112-AF4A-70B5E8906ACA}"/>
              </a:ext>
            </a:extLst>
          </p:cNvPr>
          <p:cNvSpPr txBox="1"/>
          <p:nvPr/>
        </p:nvSpPr>
        <p:spPr>
          <a:xfrm>
            <a:off x="304800" y="344557"/>
            <a:ext cx="5040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도메인 할당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8613CA-E644-491B-9DE1-13787945E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6852"/>
              </p:ext>
            </p:extLst>
          </p:nvPr>
        </p:nvGraphicFramePr>
        <p:xfrm>
          <a:off x="925337" y="1624622"/>
          <a:ext cx="4698999" cy="4528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140">
                  <a:extLst>
                    <a:ext uri="{9D8B030D-6E8A-4147-A177-3AD203B41FA5}">
                      <a16:colId xmlns:a16="http://schemas.microsoft.com/office/drawing/2014/main" val="4132587430"/>
                    </a:ext>
                  </a:extLst>
                </a:gridCol>
                <a:gridCol w="1471212">
                  <a:extLst>
                    <a:ext uri="{9D8B030D-6E8A-4147-A177-3AD203B41FA5}">
                      <a16:colId xmlns:a16="http://schemas.microsoft.com/office/drawing/2014/main" val="2574132863"/>
                    </a:ext>
                  </a:extLst>
                </a:gridCol>
                <a:gridCol w="941702">
                  <a:extLst>
                    <a:ext uri="{9D8B030D-6E8A-4147-A177-3AD203B41FA5}">
                      <a16:colId xmlns:a16="http://schemas.microsoft.com/office/drawing/2014/main" val="3004664161"/>
                    </a:ext>
                  </a:extLst>
                </a:gridCol>
                <a:gridCol w="1131945">
                  <a:extLst>
                    <a:ext uri="{9D8B030D-6E8A-4147-A177-3AD203B41FA5}">
                      <a16:colId xmlns:a16="http://schemas.microsoft.com/office/drawing/2014/main" val="1354002691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엔티티타입명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속성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도메인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데이터타입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348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237750"/>
                  </a:ext>
                </a:extLst>
              </a:tr>
              <a:tr h="19778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물품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631311462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621466508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물품개당가격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F,9,2)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NUMBER(9,2)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1706984326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물품권장가격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금액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650013534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유통기한중요여부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74390164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물품구분코드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VARCHAR2(13)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1442373401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물품주문단위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수량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N, 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NUMBER(9)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4739363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주문물품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1124369708"/>
                  </a:ext>
                </a:extLst>
              </a:tr>
              <a:tr h="1977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주문번호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162071307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주문일시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2666686643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주문상태코드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2080115449"/>
                  </a:ext>
                </a:extLst>
              </a:tr>
              <a:tr h="19778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지점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지점번호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446238282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지점이름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2862303835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주소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V,255)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VARCHAR2(255)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4007466272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전화번호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전화번호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020648690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지점로그인</a:t>
                      </a:r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ID(V,20)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411495685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지점로그인비밀번호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비밀번호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RAW(256)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7550052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반품물품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수량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260215568"/>
                  </a:ext>
                </a:extLst>
              </a:tr>
              <a:tr h="1977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반품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반품번호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680872871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반품일시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2200804121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반품상태코드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VARCHAR2(13)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62299102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D524BA-838B-49F6-8C08-A158F25D5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84841"/>
              </p:ext>
            </p:extLst>
          </p:nvPr>
        </p:nvGraphicFramePr>
        <p:xfrm>
          <a:off x="6567664" y="1898046"/>
          <a:ext cx="4698999" cy="398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140">
                  <a:extLst>
                    <a:ext uri="{9D8B030D-6E8A-4147-A177-3AD203B41FA5}">
                      <a16:colId xmlns:a16="http://schemas.microsoft.com/office/drawing/2014/main" val="3191394190"/>
                    </a:ext>
                  </a:extLst>
                </a:gridCol>
                <a:gridCol w="1471212">
                  <a:extLst>
                    <a:ext uri="{9D8B030D-6E8A-4147-A177-3AD203B41FA5}">
                      <a16:colId xmlns:a16="http://schemas.microsoft.com/office/drawing/2014/main" val="3641034359"/>
                    </a:ext>
                  </a:extLst>
                </a:gridCol>
                <a:gridCol w="941702">
                  <a:extLst>
                    <a:ext uri="{9D8B030D-6E8A-4147-A177-3AD203B41FA5}">
                      <a16:colId xmlns:a16="http://schemas.microsoft.com/office/drawing/2014/main" val="4089728793"/>
                    </a:ext>
                  </a:extLst>
                </a:gridCol>
                <a:gridCol w="1131945">
                  <a:extLst>
                    <a:ext uri="{9D8B030D-6E8A-4147-A177-3AD203B41FA5}">
                      <a16:colId xmlns:a16="http://schemas.microsoft.com/office/drawing/2014/main" val="23273447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엔티티타입명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속성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도메인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348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데이터타입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348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507351"/>
                  </a:ext>
                </a:extLst>
              </a:tr>
              <a:tr h="20955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고객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고객번호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번호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 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92102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고객이름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15182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생년월일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20327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성별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197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포인트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포인트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37439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고객로그인</a:t>
                      </a:r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ID(V,20)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01957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고객로그인비밀번호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비밀번호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RAW(256)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36992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전화번호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전화번호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90957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이메일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이메일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VARCHAR2(40)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399675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포인트변경기록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변경일시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일시분초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CHAR(14)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73125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변경액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포인트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N,10)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NUMBER(10)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139405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변경구분코드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전체코드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638110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구분코드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CHAR(4)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513471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구분코드이름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77887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코드규칙이름</a:t>
                      </a:r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2318205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상세코드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상세코드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상세코드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85946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코드이름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V,80)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VARCHAR2(80)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08566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코드규칙</a:t>
                      </a:r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코드규칙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VARCHAR2(10)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902755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55368-B9DD-4E5A-9A16-5BEC7BD3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37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FD4C80-842C-41AB-8714-0E111BCDA1A3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BBBA042-B19B-4890-AFB3-50FA0D5DCD8F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02A3F3-6898-4E90-B9E3-B27C51384F8E}"/>
              </a:ext>
            </a:extLst>
          </p:cNvPr>
          <p:cNvSpPr txBox="1"/>
          <p:nvPr/>
        </p:nvSpPr>
        <p:spPr>
          <a:xfrm>
            <a:off x="304800" y="344557"/>
            <a:ext cx="810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도메인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용어 적용 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ERD(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33B4B5-9099-4B7C-8297-B5F1A6E1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45476"/>
            <a:ext cx="11334750" cy="45434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760348-EA59-4D3B-A4C9-10528EF5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615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4BFC8-2310-476C-BF16-197F4ABE1489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62174F-502A-4283-B0B4-867E5E79465B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34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D8FCA0-481F-4A19-B2B6-C7ECD11C6AEB}"/>
              </a:ext>
            </a:extLst>
          </p:cNvPr>
          <p:cNvSpPr txBox="1"/>
          <p:nvPr/>
        </p:nvSpPr>
        <p:spPr>
          <a:xfrm>
            <a:off x="304800" y="344557"/>
            <a:ext cx="810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도메인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용어 적용 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ERD(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451FA-37D9-4165-997C-C9E8C2E0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99" y="1019976"/>
            <a:ext cx="8693601" cy="580555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C32810-4363-43AE-A068-1323C8A0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09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5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EBF087-C13D-4C69-AA29-F5E48BFE2D42}"/>
              </a:ext>
            </a:extLst>
          </p:cNvPr>
          <p:cNvGrpSpPr/>
          <p:nvPr/>
        </p:nvGrpSpPr>
        <p:grpSpPr>
          <a:xfrm>
            <a:off x="437321" y="318053"/>
            <a:ext cx="3052759" cy="646331"/>
            <a:chOff x="437321" y="318053"/>
            <a:chExt cx="3052759" cy="64633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E822BEF-A332-454D-8047-FBA59D82E30B}"/>
                </a:ext>
              </a:extLst>
            </p:cNvPr>
            <p:cNvSpPr txBox="1"/>
            <p:nvPr/>
          </p:nvSpPr>
          <p:spPr>
            <a:xfrm>
              <a:off x="1519669" y="318053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속성 정의</a:t>
              </a:r>
              <a:endParaRPr kumimoji="1" lang="ja-JP" altLang="en-US" sz="3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502502E-4413-4441-8224-671ED416052C}"/>
                </a:ext>
              </a:extLst>
            </p:cNvPr>
            <p:cNvSpPr txBox="1"/>
            <p:nvPr/>
          </p:nvSpPr>
          <p:spPr>
            <a:xfrm>
              <a:off x="437321" y="31805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# 5, 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397ADD-805D-4196-805C-CEB5E0C95B29}"/>
              </a:ext>
            </a:extLst>
          </p:cNvPr>
          <p:cNvSpPr txBox="1"/>
          <p:nvPr/>
        </p:nvSpPr>
        <p:spPr>
          <a:xfrm>
            <a:off x="8769379" y="2522858"/>
            <a:ext cx="2842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700" b="1" dirty="0">
                <a:solidFill>
                  <a:schemeClr val="bg1">
                    <a:alpha val="90000"/>
                  </a:schemeClr>
                </a:solidFill>
              </a:rPr>
              <a:t>B</a:t>
            </a:r>
            <a:endParaRPr kumimoji="1" lang="ja-JP" altLang="en-US" sz="28700" b="1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1EFA65-A314-4E56-841B-C0B85E348DE0}"/>
              </a:ext>
            </a:extLst>
          </p:cNvPr>
          <p:cNvSpPr/>
          <p:nvPr/>
        </p:nvSpPr>
        <p:spPr>
          <a:xfrm>
            <a:off x="9733280" y="0"/>
            <a:ext cx="110744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7EAAA-2C74-4F87-B2C3-53815ECF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63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5">
            <a:extLst>
              <a:ext uri="{FF2B5EF4-FFF2-40B4-BE49-F238E27FC236}">
                <a16:creationId xmlns:a16="http://schemas.microsoft.com/office/drawing/2014/main" id="{F08E0F85-A1D8-40FB-AB2B-EFAC3DEB7E1C}"/>
              </a:ext>
            </a:extLst>
          </p:cNvPr>
          <p:cNvSpPr/>
          <p:nvPr/>
        </p:nvSpPr>
        <p:spPr>
          <a:xfrm>
            <a:off x="9733280" y="6746240"/>
            <a:ext cx="1107440" cy="111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866BD5-537F-47B0-8380-23EC5A472B00}"/>
              </a:ext>
            </a:extLst>
          </p:cNvPr>
          <p:cNvGrpSpPr/>
          <p:nvPr/>
        </p:nvGrpSpPr>
        <p:grpSpPr>
          <a:xfrm>
            <a:off x="0" y="1638506"/>
            <a:ext cx="7667538" cy="523220"/>
            <a:chOff x="1" y="1653262"/>
            <a:chExt cx="6095999" cy="5232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3C9A0A0-97AB-4E94-B61B-217EA4D94B74}"/>
                </a:ext>
              </a:extLst>
            </p:cNvPr>
            <p:cNvSpPr/>
            <p:nvPr/>
          </p:nvSpPr>
          <p:spPr>
            <a:xfrm>
              <a:off x="1" y="1730207"/>
              <a:ext cx="1142999" cy="369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BF779-37DA-44DA-BFEE-DEAF4C8D724A}"/>
                </a:ext>
              </a:extLst>
            </p:cNvPr>
            <p:cNvSpPr txBox="1"/>
            <p:nvPr/>
          </p:nvSpPr>
          <p:spPr>
            <a:xfrm>
              <a:off x="1352094" y="1730206"/>
              <a:ext cx="3583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06</a:t>
              </a:r>
              <a:endParaRPr lang="ko-KR" altLang="en-US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DA54D5-A7EF-4ECD-866B-56A010E39855}"/>
                </a:ext>
              </a:extLst>
            </p:cNvPr>
            <p:cNvSpPr txBox="1"/>
            <p:nvPr/>
          </p:nvSpPr>
          <p:spPr>
            <a:xfrm>
              <a:off x="1889741" y="1653262"/>
              <a:ext cx="420625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CRUD Matrix</a:t>
              </a:r>
              <a:endParaRPr lang="ko-KR" altLang="en-US" sz="2800" b="1" spc="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0A9DED-048D-4C93-A06F-665BF809A852}"/>
              </a:ext>
            </a:extLst>
          </p:cNvPr>
          <p:cNvGrpSpPr/>
          <p:nvPr/>
        </p:nvGrpSpPr>
        <p:grpSpPr>
          <a:xfrm>
            <a:off x="0" y="2554858"/>
            <a:ext cx="7667538" cy="523220"/>
            <a:chOff x="1" y="2420634"/>
            <a:chExt cx="6095999" cy="5232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31624DF-69C9-4486-93BF-3ACAB112499F}"/>
                </a:ext>
              </a:extLst>
            </p:cNvPr>
            <p:cNvSpPr/>
            <p:nvPr/>
          </p:nvSpPr>
          <p:spPr>
            <a:xfrm>
              <a:off x="1" y="2497579"/>
              <a:ext cx="1142999" cy="369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541815-29BB-4F6D-B6D6-819A1DE80B07}"/>
                </a:ext>
              </a:extLst>
            </p:cNvPr>
            <p:cNvSpPr txBox="1"/>
            <p:nvPr/>
          </p:nvSpPr>
          <p:spPr>
            <a:xfrm>
              <a:off x="1376941" y="2497578"/>
              <a:ext cx="3583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07</a:t>
              </a:r>
              <a:endParaRPr lang="ko-KR" altLang="en-US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BE25E5-EE54-4E7F-B965-DA3BCC40D424}"/>
                </a:ext>
              </a:extLst>
            </p:cNvPr>
            <p:cNvSpPr txBox="1"/>
            <p:nvPr/>
          </p:nvSpPr>
          <p:spPr>
            <a:xfrm>
              <a:off x="1889742" y="2420634"/>
              <a:ext cx="420625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인덱스 정의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66A7980-F868-4EE2-9623-9236F3561BAE}"/>
              </a:ext>
            </a:extLst>
          </p:cNvPr>
          <p:cNvGrpSpPr/>
          <p:nvPr/>
        </p:nvGrpSpPr>
        <p:grpSpPr>
          <a:xfrm>
            <a:off x="0" y="3471210"/>
            <a:ext cx="7667535" cy="523220"/>
            <a:chOff x="1" y="3188006"/>
            <a:chExt cx="6095997" cy="5232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04E7410-C9AF-4F4C-8FE7-708659CBE776}"/>
                </a:ext>
              </a:extLst>
            </p:cNvPr>
            <p:cNvSpPr/>
            <p:nvPr/>
          </p:nvSpPr>
          <p:spPr>
            <a:xfrm>
              <a:off x="1" y="3264951"/>
              <a:ext cx="1142999" cy="369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48671A-ABA7-40C9-BDF6-16203A8C7051}"/>
                </a:ext>
              </a:extLst>
            </p:cNvPr>
            <p:cNvSpPr txBox="1"/>
            <p:nvPr/>
          </p:nvSpPr>
          <p:spPr>
            <a:xfrm>
              <a:off x="1374536" y="3264950"/>
              <a:ext cx="3583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08</a:t>
              </a:r>
              <a:endParaRPr lang="ko-KR" altLang="en-US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65A9E9-EF5E-4507-A9E0-ED848B65B196}"/>
                </a:ext>
              </a:extLst>
            </p:cNvPr>
            <p:cNvSpPr txBox="1"/>
            <p:nvPr/>
          </p:nvSpPr>
          <p:spPr>
            <a:xfrm>
              <a:off x="1889741" y="3188006"/>
              <a:ext cx="420625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코드 정보 </a:t>
              </a:r>
              <a:r>
                <a:rPr lang="en-US" altLang="ko-KR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&amp; </a:t>
              </a:r>
              <a:r>
                <a:rPr lang="ko-KR" altLang="en-US" sz="2800" b="1" spc="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제약 조건</a:t>
              </a:r>
            </a:p>
          </p:txBody>
        </p:sp>
      </p:grpSp>
      <p:sp>
        <p:nvSpPr>
          <p:cNvPr id="65" name="テキスト ボックス 2">
            <a:extLst>
              <a:ext uri="{FF2B5EF4-FFF2-40B4-BE49-F238E27FC236}">
                <a16:creationId xmlns:a16="http://schemas.microsoft.com/office/drawing/2014/main" id="{B827D283-9EB3-4949-A0F9-CF7EB27BE729}"/>
              </a:ext>
            </a:extLst>
          </p:cNvPr>
          <p:cNvSpPr txBox="1"/>
          <p:nvPr/>
        </p:nvSpPr>
        <p:spPr>
          <a:xfrm>
            <a:off x="1351280" y="205889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Table of Contents</a:t>
            </a:r>
            <a:endParaRPr kumimoji="1" lang="ja-JP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B7D9D8-FE0E-4C03-AA2C-FE4F64AA3A82}"/>
              </a:ext>
            </a:extLst>
          </p:cNvPr>
          <p:cNvSpPr txBox="1"/>
          <p:nvPr/>
        </p:nvSpPr>
        <p:spPr>
          <a:xfrm>
            <a:off x="4358513" y="7906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F943E2-3E8D-4D4F-A139-52E78C87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40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0D5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0D5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AF3E88B7-0AF7-4C41-84F2-EEDD8CD1076E}"/>
              </a:ext>
            </a:extLst>
          </p:cNvPr>
          <p:cNvSpPr txBox="1"/>
          <p:nvPr/>
        </p:nvSpPr>
        <p:spPr>
          <a:xfrm>
            <a:off x="304800" y="344557"/>
            <a:ext cx="5040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속성 정의서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EA40BE-8EF4-4420-9888-412B43BC9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34749"/>
              </p:ext>
            </p:extLst>
          </p:nvPr>
        </p:nvGraphicFramePr>
        <p:xfrm>
          <a:off x="2187762" y="1523281"/>
          <a:ext cx="7816476" cy="445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763">
                  <a:extLst>
                    <a:ext uri="{9D8B030D-6E8A-4147-A177-3AD203B41FA5}">
                      <a16:colId xmlns:a16="http://schemas.microsoft.com/office/drawing/2014/main" val="4231178653"/>
                    </a:ext>
                  </a:extLst>
                </a:gridCol>
                <a:gridCol w="1471168">
                  <a:extLst>
                    <a:ext uri="{9D8B030D-6E8A-4147-A177-3AD203B41FA5}">
                      <a16:colId xmlns:a16="http://schemas.microsoft.com/office/drawing/2014/main" val="4109237308"/>
                    </a:ext>
                  </a:extLst>
                </a:gridCol>
                <a:gridCol w="2034667">
                  <a:extLst>
                    <a:ext uri="{9D8B030D-6E8A-4147-A177-3AD203B41FA5}">
                      <a16:colId xmlns:a16="http://schemas.microsoft.com/office/drawing/2014/main" val="2096103436"/>
                    </a:ext>
                  </a:extLst>
                </a:gridCol>
                <a:gridCol w="1458849">
                  <a:extLst>
                    <a:ext uri="{9D8B030D-6E8A-4147-A177-3AD203B41FA5}">
                      <a16:colId xmlns:a16="http://schemas.microsoft.com/office/drawing/2014/main" val="406741999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982247706"/>
                    </a:ext>
                  </a:extLst>
                </a:gridCol>
                <a:gridCol w="684854">
                  <a:extLst>
                    <a:ext uri="{9D8B030D-6E8A-4147-A177-3AD203B41FA5}">
                      <a16:colId xmlns:a16="http://schemas.microsoft.com/office/drawing/2014/main" val="19846731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엔티티타입명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속성명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NULL/NOT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 이름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983265"/>
                  </a:ext>
                </a:extLst>
              </a:tr>
              <a:tr h="2095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물품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물품번호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ITEM_NO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965802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물품이름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ITEM_NAME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10094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물품개당가격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ITEM_PER_PRICE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2561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물품권장가격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ITEM_REC_PRICE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652873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유통기한중요여부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EXDATE_IMPT_FLAG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33653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물품구분코드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ITEM_DIV_CD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0612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물품주문단위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ITEM_ODR_UNIT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DFV_1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4831359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이벤트물품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물품번호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ITEM_NO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860029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이벤트종류코드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EVENT_TYPE_CD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425868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이벤트이름코드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EVENT_NAME_CD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819002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중복적용가능여부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DUP_APPLY_OK_FLAG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DFV_NO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"N"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7674341"/>
                  </a:ext>
                </a:extLst>
              </a:tr>
              <a:tr h="20955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판매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판매번호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SELL_NO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36330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합계가격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TOTAL_PRICE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1126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부가세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1524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판매일시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SELL_TIME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15527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직원번호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STAFF_NO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835539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출고번호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OUTPUT_NO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26711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고객성별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CUSTOM_SEX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556918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고객연령층코드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CUSTOM_RAGE_CD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3028653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50A00-A696-42D2-8395-6BDB19F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48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620B0E2-C552-4079-AA69-18598FDEDA2B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0D5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726CD7-F01D-4AE3-A1B6-310D81702927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0D5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9D2862-6DEF-4A30-A106-169B0D513E6E}"/>
              </a:ext>
            </a:extLst>
          </p:cNvPr>
          <p:cNvSpPr txBox="1"/>
          <p:nvPr/>
        </p:nvSpPr>
        <p:spPr>
          <a:xfrm>
            <a:off x="304800" y="344557"/>
            <a:ext cx="5040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속성 정의서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8E2D2-16F8-45B7-8E36-73E4E896D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35513"/>
              </p:ext>
            </p:extLst>
          </p:nvPr>
        </p:nvGraphicFramePr>
        <p:xfrm>
          <a:off x="2162298" y="1528016"/>
          <a:ext cx="7867403" cy="4011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763">
                  <a:extLst>
                    <a:ext uri="{9D8B030D-6E8A-4147-A177-3AD203B41FA5}">
                      <a16:colId xmlns:a16="http://schemas.microsoft.com/office/drawing/2014/main" val="77110422"/>
                    </a:ext>
                  </a:extLst>
                </a:gridCol>
                <a:gridCol w="1471168">
                  <a:extLst>
                    <a:ext uri="{9D8B030D-6E8A-4147-A177-3AD203B41FA5}">
                      <a16:colId xmlns:a16="http://schemas.microsoft.com/office/drawing/2014/main" val="3647572559"/>
                    </a:ext>
                  </a:extLst>
                </a:gridCol>
                <a:gridCol w="2044256">
                  <a:extLst>
                    <a:ext uri="{9D8B030D-6E8A-4147-A177-3AD203B41FA5}">
                      <a16:colId xmlns:a16="http://schemas.microsoft.com/office/drawing/2014/main" val="410721634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99108757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26784210"/>
                    </a:ext>
                  </a:extLst>
                </a:gridCol>
                <a:gridCol w="684854">
                  <a:extLst>
                    <a:ext uri="{9D8B030D-6E8A-4147-A177-3AD203B41FA5}">
                      <a16:colId xmlns:a16="http://schemas.microsoft.com/office/drawing/2014/main" val="31211948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엔티티타입명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속성명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NULL/NOT NULL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 이름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69827"/>
                  </a:ext>
                </a:extLst>
              </a:tr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지불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지불방법코드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PAYMENT_WAY_CD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NOT 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02377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판매번호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SELL_NO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1604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지불정보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PAYMENT_INFO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8279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지불금액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PAYMENT_AMT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73373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지불상태코드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PAYMENT_STATUS_CD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6665193"/>
                  </a:ext>
                </a:extLst>
              </a:tr>
              <a:tr h="20955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직원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직원번호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STAFF_NO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68832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직원이름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STAFF_NAME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600964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주민번호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86327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전화번호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PHONE_NO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98564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직책코드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POSITION_CD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994856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주간시급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DAY_HWAGE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208629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야간시급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NHT_HWAGE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95252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은행이름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BANK_NAME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93306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계좌번호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ACNT_NO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649409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출근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직원번호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STAFF_NO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6470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출근일자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GWORK_TIME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NOT 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586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퇴근일자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LWORK_TIME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34199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4F29E-08D2-4E10-AB4A-01CC4830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161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0D5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0D5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AF3E88B7-0AF7-4C41-84F2-EEDD8CD1076E}"/>
              </a:ext>
            </a:extLst>
          </p:cNvPr>
          <p:cNvSpPr txBox="1"/>
          <p:nvPr/>
        </p:nvSpPr>
        <p:spPr>
          <a:xfrm>
            <a:off x="304800" y="344557"/>
            <a:ext cx="5040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속성 정의서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0774D0-E63C-45C7-8AC9-E73E89514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26299"/>
              </p:ext>
            </p:extLst>
          </p:nvPr>
        </p:nvGraphicFramePr>
        <p:xfrm>
          <a:off x="1851122" y="2032986"/>
          <a:ext cx="8489756" cy="3293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1247311701"/>
                    </a:ext>
                  </a:extLst>
                </a:gridCol>
                <a:gridCol w="1472560">
                  <a:extLst>
                    <a:ext uri="{9D8B030D-6E8A-4147-A177-3AD203B41FA5}">
                      <a16:colId xmlns:a16="http://schemas.microsoft.com/office/drawing/2014/main" val="135748088"/>
                    </a:ext>
                  </a:extLst>
                </a:gridCol>
                <a:gridCol w="1942256">
                  <a:extLst>
                    <a:ext uri="{9D8B030D-6E8A-4147-A177-3AD203B41FA5}">
                      <a16:colId xmlns:a16="http://schemas.microsoft.com/office/drawing/2014/main" val="2014035131"/>
                    </a:ext>
                  </a:extLst>
                </a:gridCol>
                <a:gridCol w="1712912">
                  <a:extLst>
                    <a:ext uri="{9D8B030D-6E8A-4147-A177-3AD203B41FA5}">
                      <a16:colId xmlns:a16="http://schemas.microsoft.com/office/drawing/2014/main" val="3733589882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91326233"/>
                    </a:ext>
                  </a:extLst>
                </a:gridCol>
                <a:gridCol w="685502">
                  <a:extLst>
                    <a:ext uri="{9D8B030D-6E8A-4147-A177-3AD203B41FA5}">
                      <a16:colId xmlns:a16="http://schemas.microsoft.com/office/drawing/2014/main" val="24586681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엔티티타입명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속성명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NULL/NOT NULL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 이름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D5C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51203"/>
                  </a:ext>
                </a:extLst>
              </a:tr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포인트변경기록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변경일시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CHNG_TIME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28971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고객번호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CUSTOM_NO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7334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변경액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CHNG_AMT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77533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지점번호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BRANCH_NO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57152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변경구분코드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CHNG_DIV_CD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4757879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구분코드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구분코드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DIVCD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57024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구분코드이름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DIVCD_NAME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745148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코드규칙이름</a:t>
                      </a:r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CD_RULE_NAME1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022174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상세코드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구분코드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DIVCD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269771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상세코드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DTCD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5306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코드이름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CD_NAME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NOT 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45318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코드규칙</a:t>
                      </a:r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CD_RULE1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32247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FC2B2F-EE7F-4284-A764-9748C427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3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06A8F-3182-4E13-9714-B37229963CB0}"/>
              </a:ext>
            </a:extLst>
          </p:cNvPr>
          <p:cNvGrpSpPr/>
          <p:nvPr/>
        </p:nvGrpSpPr>
        <p:grpSpPr>
          <a:xfrm>
            <a:off x="437321" y="318053"/>
            <a:ext cx="3687548" cy="646331"/>
            <a:chOff x="437321" y="318053"/>
            <a:chExt cx="3687548" cy="64633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5D97B78-4FDA-40B0-A22D-FD2FC7202510}"/>
                </a:ext>
              </a:extLst>
            </p:cNvPr>
            <p:cNvSpPr txBox="1"/>
            <p:nvPr/>
          </p:nvSpPr>
          <p:spPr>
            <a:xfrm>
              <a:off x="1519669" y="318053"/>
              <a:ext cx="2605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CRUD </a:t>
              </a:r>
              <a:r>
                <a:rPr kumimoji="1" lang="en-US" altLang="ko-KR" sz="3200" dirty="0" err="1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Matirx</a:t>
              </a:r>
              <a:endParaRPr kumimoji="1" lang="ja-JP" altLang="en-US" sz="3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9514073-B78B-4BF4-9DC4-33441F98C555}"/>
                </a:ext>
              </a:extLst>
            </p:cNvPr>
            <p:cNvSpPr txBox="1"/>
            <p:nvPr/>
          </p:nvSpPr>
          <p:spPr>
            <a:xfrm>
              <a:off x="437321" y="31805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# 6, 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3ADC83-D781-4412-8F3B-9447196E4FB8}"/>
              </a:ext>
            </a:extLst>
          </p:cNvPr>
          <p:cNvSpPr txBox="1"/>
          <p:nvPr/>
        </p:nvSpPr>
        <p:spPr>
          <a:xfrm>
            <a:off x="8769379" y="2522858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700" b="1" dirty="0">
                <a:solidFill>
                  <a:schemeClr val="bg1">
                    <a:alpha val="90000"/>
                  </a:schemeClr>
                </a:solidFill>
              </a:rPr>
              <a:t>V</a:t>
            </a:r>
            <a:endParaRPr kumimoji="1" lang="ja-JP" altLang="en-US" sz="28700" b="1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75E9E6-1D47-4F73-B36C-80B0FFA6CBF9}"/>
              </a:ext>
            </a:extLst>
          </p:cNvPr>
          <p:cNvSpPr/>
          <p:nvPr/>
        </p:nvSpPr>
        <p:spPr>
          <a:xfrm>
            <a:off x="9733280" y="0"/>
            <a:ext cx="110744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E9615-5212-4E7E-9AD8-1626E9AD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0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F96DA1CB-851C-41DB-9544-BB3BA421A010}"/>
              </a:ext>
            </a:extLst>
          </p:cNvPr>
          <p:cNvSpPr txBox="1"/>
          <p:nvPr/>
        </p:nvSpPr>
        <p:spPr>
          <a:xfrm>
            <a:off x="304800" y="344557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단위 프로세스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46408649-1AA3-4FF3-93C5-FCEC0689344B}"/>
              </a:ext>
            </a:extLst>
          </p:cNvPr>
          <p:cNvSpPr/>
          <p:nvPr/>
        </p:nvSpPr>
        <p:spPr>
          <a:xfrm>
            <a:off x="471055" y="1224723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FA9EFFAB-F68F-44D0-B653-36C12C77C4C6}"/>
              </a:ext>
            </a:extLst>
          </p:cNvPr>
          <p:cNvSpPr/>
          <p:nvPr/>
        </p:nvSpPr>
        <p:spPr>
          <a:xfrm>
            <a:off x="1099128" y="1706508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ED2686EA-47B1-48C0-8CEB-731BEEB85F07}"/>
              </a:ext>
            </a:extLst>
          </p:cNvPr>
          <p:cNvSpPr/>
          <p:nvPr/>
        </p:nvSpPr>
        <p:spPr>
          <a:xfrm>
            <a:off x="1727201" y="2188293"/>
            <a:ext cx="3604240" cy="41192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지점으로부터 들어온 주문 확인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10930F81-A5FA-4529-BA68-D0220CB75473}"/>
              </a:ext>
            </a:extLst>
          </p:cNvPr>
          <p:cNvSpPr/>
          <p:nvPr/>
        </p:nvSpPr>
        <p:spPr>
          <a:xfrm>
            <a:off x="1727201" y="2694074"/>
            <a:ext cx="3604240" cy="410400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지점으로부터 들어온 발송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93FA6875-9C61-4E2F-B2D1-72DFB99B44F8}"/>
              </a:ext>
            </a:extLst>
          </p:cNvPr>
          <p:cNvSpPr/>
          <p:nvPr/>
        </p:nvSpPr>
        <p:spPr>
          <a:xfrm>
            <a:off x="1727201" y="3198137"/>
            <a:ext cx="3604240" cy="41192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지점으로부터 들어온 반품 확인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39BD2AED-F578-4C4B-AD29-A7C97BB9D01F}"/>
              </a:ext>
            </a:extLst>
          </p:cNvPr>
          <p:cNvSpPr/>
          <p:nvPr/>
        </p:nvSpPr>
        <p:spPr>
          <a:xfrm>
            <a:off x="1727201" y="3703723"/>
            <a:ext cx="3604240" cy="41192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지점으로부터 들어온 반품 승인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2B757F94-AAF7-4EC3-AF25-5CB7D956FEF5}"/>
              </a:ext>
            </a:extLst>
          </p:cNvPr>
          <p:cNvSpPr/>
          <p:nvPr/>
        </p:nvSpPr>
        <p:spPr>
          <a:xfrm>
            <a:off x="1099128" y="4209309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지점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C908755-4CDC-45D7-B29C-3154DEF1F79F}"/>
              </a:ext>
            </a:extLst>
          </p:cNvPr>
          <p:cNvSpPr/>
          <p:nvPr/>
        </p:nvSpPr>
        <p:spPr>
          <a:xfrm>
            <a:off x="1727201" y="4691094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물품 주문 신청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97D39FC2-3688-4CE2-986F-36A08F828576}"/>
              </a:ext>
            </a:extLst>
          </p:cNvPr>
          <p:cNvSpPr/>
          <p:nvPr/>
        </p:nvSpPr>
        <p:spPr>
          <a:xfrm>
            <a:off x="1727201" y="5053785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신청한 주문 현황 확인</a:t>
            </a: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5EB6FB2B-921F-4315-8C58-182665CDE8E1}"/>
              </a:ext>
            </a:extLst>
          </p:cNvPr>
          <p:cNvSpPr/>
          <p:nvPr/>
        </p:nvSpPr>
        <p:spPr>
          <a:xfrm>
            <a:off x="1727201" y="5416476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배송받은</a:t>
            </a:r>
            <a:r>
              <a:rPr lang="ko-KR" altLang="en-US" sz="1600" dirty="0">
                <a:solidFill>
                  <a:schemeClr val="tx1"/>
                </a:solidFill>
              </a:rPr>
              <a:t> 물품과 주문내역 일치 확인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0115843F-1FB0-4AA1-977E-E510AA91E5AC}"/>
              </a:ext>
            </a:extLst>
          </p:cNvPr>
          <p:cNvSpPr/>
          <p:nvPr/>
        </p:nvSpPr>
        <p:spPr>
          <a:xfrm>
            <a:off x="1727201" y="5779167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물품의 반품 신청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A1AF808F-31AF-4271-851B-8C6244DBB90B}"/>
              </a:ext>
            </a:extLst>
          </p:cNvPr>
          <p:cNvSpPr/>
          <p:nvPr/>
        </p:nvSpPr>
        <p:spPr>
          <a:xfrm>
            <a:off x="1727201" y="6141858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신청한 반품 현황 확인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ECC651F3-8AEF-41C9-8187-8D54A914A37D}"/>
              </a:ext>
            </a:extLst>
          </p:cNvPr>
          <p:cNvSpPr/>
          <p:nvPr/>
        </p:nvSpPr>
        <p:spPr>
          <a:xfrm>
            <a:off x="6096000" y="1224722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지점관리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48DD095-5791-4496-B42D-A1687A65E854}"/>
              </a:ext>
            </a:extLst>
          </p:cNvPr>
          <p:cNvSpPr/>
          <p:nvPr/>
        </p:nvSpPr>
        <p:spPr>
          <a:xfrm>
            <a:off x="6096000" y="2406252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물품관리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577B3162-B31B-4481-859E-BDC25E6AAD89}"/>
              </a:ext>
            </a:extLst>
          </p:cNvPr>
          <p:cNvSpPr/>
          <p:nvPr/>
        </p:nvSpPr>
        <p:spPr>
          <a:xfrm>
            <a:off x="6724073" y="2929304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취급 물품 추가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05D8BCA2-E333-41D5-BE38-891EE2DB8858}"/>
              </a:ext>
            </a:extLst>
          </p:cNvPr>
          <p:cNvSpPr/>
          <p:nvPr/>
        </p:nvSpPr>
        <p:spPr>
          <a:xfrm>
            <a:off x="6724073" y="3333262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취급 물품 내용 변경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7FE9482F-6F63-4B76-AD6B-A609BD2719AA}"/>
              </a:ext>
            </a:extLst>
          </p:cNvPr>
          <p:cNvSpPr/>
          <p:nvPr/>
        </p:nvSpPr>
        <p:spPr>
          <a:xfrm>
            <a:off x="6724073" y="3741293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취급 물품 제거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AC18B635-6E67-43F2-8C71-25F495BCEEA7}"/>
              </a:ext>
            </a:extLst>
          </p:cNvPr>
          <p:cNvSpPr/>
          <p:nvPr/>
        </p:nvSpPr>
        <p:spPr>
          <a:xfrm>
            <a:off x="6096000" y="4403272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고객관리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A2423B20-A9FD-4032-8455-32E184003A1C}"/>
              </a:ext>
            </a:extLst>
          </p:cNvPr>
          <p:cNvSpPr/>
          <p:nvPr/>
        </p:nvSpPr>
        <p:spPr>
          <a:xfrm>
            <a:off x="6724073" y="4942355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고객 회원가입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105246F6-D41B-4E9E-9295-8DB85D26FC91}"/>
              </a:ext>
            </a:extLst>
          </p:cNvPr>
          <p:cNvSpPr/>
          <p:nvPr/>
        </p:nvSpPr>
        <p:spPr>
          <a:xfrm>
            <a:off x="6724073" y="5364445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고객 회원탈퇴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E930679E-0C51-4B68-8BDD-D58B76146BB2}"/>
              </a:ext>
            </a:extLst>
          </p:cNvPr>
          <p:cNvSpPr/>
          <p:nvPr/>
        </p:nvSpPr>
        <p:spPr>
          <a:xfrm>
            <a:off x="6724073" y="5786535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고객 회원정보 수정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F946D0F2-7666-4C77-A2A7-76432F7EC3A2}"/>
              </a:ext>
            </a:extLst>
          </p:cNvPr>
          <p:cNvSpPr/>
          <p:nvPr/>
        </p:nvSpPr>
        <p:spPr>
          <a:xfrm>
            <a:off x="6724073" y="6186466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고객 포인트변경기록 확인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DB74F1E3-A74B-4671-9E7A-9396FA40AF76}"/>
              </a:ext>
            </a:extLst>
          </p:cNvPr>
          <p:cNvSpPr/>
          <p:nvPr/>
        </p:nvSpPr>
        <p:spPr>
          <a:xfrm>
            <a:off x="6724073" y="1750791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지점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84124-202C-438B-A3F5-05BC43BE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82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F96DA1CB-851C-41DB-9544-BB3BA421A010}"/>
              </a:ext>
            </a:extLst>
          </p:cNvPr>
          <p:cNvSpPr txBox="1"/>
          <p:nvPr/>
        </p:nvSpPr>
        <p:spPr>
          <a:xfrm>
            <a:off x="304800" y="344557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단위 프로세스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49775731-958E-4426-92AB-09E0817121E4}"/>
              </a:ext>
            </a:extLst>
          </p:cNvPr>
          <p:cNvSpPr/>
          <p:nvPr/>
        </p:nvSpPr>
        <p:spPr>
          <a:xfrm>
            <a:off x="591127" y="1224722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물품관리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37E3BE6A-FE06-4C23-9EC5-B83D8287F9F1}"/>
              </a:ext>
            </a:extLst>
          </p:cNvPr>
          <p:cNvSpPr/>
          <p:nvPr/>
        </p:nvSpPr>
        <p:spPr>
          <a:xfrm>
            <a:off x="1219200" y="1784928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물품 리스트 업데이트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ECE5C071-83DC-4167-B3F5-E644B6C278AC}"/>
              </a:ext>
            </a:extLst>
          </p:cNvPr>
          <p:cNvSpPr/>
          <p:nvPr/>
        </p:nvSpPr>
        <p:spPr>
          <a:xfrm>
            <a:off x="1219200" y="2153358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할인 상품 등록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E5961BED-F722-4BC4-9D78-CC3E05FA5A15}"/>
              </a:ext>
            </a:extLst>
          </p:cNvPr>
          <p:cNvSpPr/>
          <p:nvPr/>
        </p:nvSpPr>
        <p:spPr>
          <a:xfrm>
            <a:off x="1219200" y="2517413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할인 상품 수정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6D952DF2-2547-4882-86CA-70DC76AD8BCA}"/>
              </a:ext>
            </a:extLst>
          </p:cNvPr>
          <p:cNvSpPr/>
          <p:nvPr/>
        </p:nvSpPr>
        <p:spPr>
          <a:xfrm>
            <a:off x="1219200" y="2881468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할인 상품 삭제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0309B910-7B17-4570-B5E4-8D286CA27CC8}"/>
              </a:ext>
            </a:extLst>
          </p:cNvPr>
          <p:cNvSpPr/>
          <p:nvPr/>
        </p:nvSpPr>
        <p:spPr>
          <a:xfrm>
            <a:off x="591127" y="3429000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자금관리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953CCEE3-5D2A-45AC-90DF-B3272ACBC70A}"/>
              </a:ext>
            </a:extLst>
          </p:cNvPr>
          <p:cNvSpPr/>
          <p:nvPr/>
        </p:nvSpPr>
        <p:spPr>
          <a:xfrm>
            <a:off x="1219200" y="3989206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판매마진 확인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0062089E-6BD5-43E9-A477-9FD22C1D8D70}"/>
              </a:ext>
            </a:extLst>
          </p:cNvPr>
          <p:cNvSpPr/>
          <p:nvPr/>
        </p:nvSpPr>
        <p:spPr>
          <a:xfrm>
            <a:off x="1219200" y="4358341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본사 지불 수수료 확인</a:t>
            </a: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391946E1-6559-429B-A751-F94035FB005B}"/>
              </a:ext>
            </a:extLst>
          </p:cNvPr>
          <p:cNvSpPr/>
          <p:nvPr/>
        </p:nvSpPr>
        <p:spPr>
          <a:xfrm>
            <a:off x="1219200" y="4727476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수익금 확인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유지비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인건비 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6CA1C8C-25F4-45B3-BBA9-8CCC38B33F25}"/>
              </a:ext>
            </a:extLst>
          </p:cNvPr>
          <p:cNvSpPr/>
          <p:nvPr/>
        </p:nvSpPr>
        <p:spPr>
          <a:xfrm>
            <a:off x="1219200" y="5096611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 매출 확인</a:t>
            </a: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A013F538-904A-4D45-AC41-017F762B578D}"/>
              </a:ext>
            </a:extLst>
          </p:cNvPr>
          <p:cNvSpPr/>
          <p:nvPr/>
        </p:nvSpPr>
        <p:spPr>
          <a:xfrm>
            <a:off x="5934867" y="1224722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판매관리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C3873268-0558-42E1-8480-4242DFB4DBE5}"/>
              </a:ext>
            </a:extLst>
          </p:cNvPr>
          <p:cNvSpPr/>
          <p:nvPr/>
        </p:nvSpPr>
        <p:spPr>
          <a:xfrm>
            <a:off x="6562940" y="1784928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물품 판매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61641F77-0A33-403F-9237-EC2EB3CE7D8A}"/>
              </a:ext>
            </a:extLst>
          </p:cNvPr>
          <p:cNvSpPr/>
          <p:nvPr/>
        </p:nvSpPr>
        <p:spPr>
          <a:xfrm>
            <a:off x="6562940" y="2153358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물품 환불 처리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34039892-0290-45C4-8BDC-56EE019490BE}"/>
              </a:ext>
            </a:extLst>
          </p:cNvPr>
          <p:cNvSpPr/>
          <p:nvPr/>
        </p:nvSpPr>
        <p:spPr>
          <a:xfrm>
            <a:off x="6562940" y="2517413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판매 기록 확인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7F27190A-67E9-4294-B865-B446D858F340}"/>
              </a:ext>
            </a:extLst>
          </p:cNvPr>
          <p:cNvSpPr/>
          <p:nvPr/>
        </p:nvSpPr>
        <p:spPr>
          <a:xfrm>
            <a:off x="6562940" y="2881468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환불 기록 확인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A03154-D7E4-4897-9853-058B7F1286AA}"/>
              </a:ext>
            </a:extLst>
          </p:cNvPr>
          <p:cNvSpPr/>
          <p:nvPr/>
        </p:nvSpPr>
        <p:spPr>
          <a:xfrm>
            <a:off x="5934867" y="3429000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EE4C95C7-7415-4A40-86BA-2A1F8176278D}"/>
              </a:ext>
            </a:extLst>
          </p:cNvPr>
          <p:cNvSpPr/>
          <p:nvPr/>
        </p:nvSpPr>
        <p:spPr>
          <a:xfrm>
            <a:off x="6562940" y="3989206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환불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주문 외 입고된 물품 재고에 추가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95669139-896E-4909-A86C-837E74D2EB99}"/>
              </a:ext>
            </a:extLst>
          </p:cNvPr>
          <p:cNvSpPr/>
          <p:nvPr/>
        </p:nvSpPr>
        <p:spPr>
          <a:xfrm>
            <a:off x="6562940" y="4358341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재고 폐기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09811826-9922-4CCE-B475-8261BD2F2E5B}"/>
              </a:ext>
            </a:extLst>
          </p:cNvPr>
          <p:cNvSpPr/>
          <p:nvPr/>
        </p:nvSpPr>
        <p:spPr>
          <a:xfrm>
            <a:off x="6562940" y="4727476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손실내용 기록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867B8D61-5C00-48FD-A225-43CA30298716}"/>
              </a:ext>
            </a:extLst>
          </p:cNvPr>
          <p:cNvSpPr/>
          <p:nvPr/>
        </p:nvSpPr>
        <p:spPr>
          <a:xfrm>
            <a:off x="6562940" y="5096611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입고 기록 확인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4FBCCDCC-7EFD-49E5-A7B5-B4B982C154B1}"/>
              </a:ext>
            </a:extLst>
          </p:cNvPr>
          <p:cNvSpPr/>
          <p:nvPr/>
        </p:nvSpPr>
        <p:spPr>
          <a:xfrm>
            <a:off x="6562940" y="5455626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출고 기록 확인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B4E0A666-8047-4D78-856E-BF112B91BA20}"/>
              </a:ext>
            </a:extLst>
          </p:cNvPr>
          <p:cNvSpPr/>
          <p:nvPr/>
        </p:nvSpPr>
        <p:spPr>
          <a:xfrm>
            <a:off x="591127" y="5622560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품목관리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5A4A78B3-8D25-4654-B45D-099727A2B467}"/>
              </a:ext>
            </a:extLst>
          </p:cNvPr>
          <p:cNvSpPr/>
          <p:nvPr/>
        </p:nvSpPr>
        <p:spPr>
          <a:xfrm>
            <a:off x="1219200" y="6182766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바코드 찍어 물품 정보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FA2AC4-3E0A-4CB5-8DAC-9CDE9ACB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7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F96DA1CB-851C-41DB-9544-BB3BA421A010}"/>
              </a:ext>
            </a:extLst>
          </p:cNvPr>
          <p:cNvSpPr txBox="1"/>
          <p:nvPr/>
        </p:nvSpPr>
        <p:spPr>
          <a:xfrm>
            <a:off x="304800" y="344557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단위 프로세스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980762CC-8E80-4830-92CE-1F2F35DEFC2C}"/>
              </a:ext>
            </a:extLst>
          </p:cNvPr>
          <p:cNvSpPr/>
          <p:nvPr/>
        </p:nvSpPr>
        <p:spPr>
          <a:xfrm>
            <a:off x="1376218" y="2610176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직원관리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3DEA0B61-826A-4DFA-B3B2-CCE04717EF93}"/>
              </a:ext>
            </a:extLst>
          </p:cNvPr>
          <p:cNvSpPr/>
          <p:nvPr/>
        </p:nvSpPr>
        <p:spPr>
          <a:xfrm>
            <a:off x="2004291" y="3170382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직원 등록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B05A0C3F-6FD6-4389-9540-A729B7FF11AA}"/>
              </a:ext>
            </a:extLst>
          </p:cNvPr>
          <p:cNvSpPr/>
          <p:nvPr/>
        </p:nvSpPr>
        <p:spPr>
          <a:xfrm>
            <a:off x="2004291" y="3538812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직원 해고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E7CBE6E4-B36C-4EE7-BD46-949BB12E0554}"/>
              </a:ext>
            </a:extLst>
          </p:cNvPr>
          <p:cNvSpPr/>
          <p:nvPr/>
        </p:nvSpPr>
        <p:spPr>
          <a:xfrm>
            <a:off x="2004291" y="3902867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급여 계산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BF6CC9A1-8D3B-438E-96E4-BD681DD3A31F}"/>
              </a:ext>
            </a:extLst>
          </p:cNvPr>
          <p:cNvSpPr/>
          <p:nvPr/>
        </p:nvSpPr>
        <p:spPr>
          <a:xfrm>
            <a:off x="2004291" y="4266922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급여 지급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62326EE5-E94B-40DC-B033-54C1E86D614E}"/>
              </a:ext>
            </a:extLst>
          </p:cNvPr>
          <p:cNvSpPr/>
          <p:nvPr/>
        </p:nvSpPr>
        <p:spPr>
          <a:xfrm>
            <a:off x="6583469" y="2510579"/>
            <a:ext cx="1256146" cy="387927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출근관리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6BC977DB-A4FB-4F3A-918B-9DC6695ED904}"/>
              </a:ext>
            </a:extLst>
          </p:cNvPr>
          <p:cNvSpPr/>
          <p:nvPr/>
        </p:nvSpPr>
        <p:spPr>
          <a:xfrm>
            <a:off x="7211542" y="3070785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출근 등록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99302879-90B8-4B6C-A837-B8F970D2F429}"/>
              </a:ext>
            </a:extLst>
          </p:cNvPr>
          <p:cNvSpPr/>
          <p:nvPr/>
        </p:nvSpPr>
        <p:spPr>
          <a:xfrm>
            <a:off x="7211542" y="3439215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퇴근 등록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F22EBB8B-2D75-48CF-BDC6-BD288356D730}"/>
              </a:ext>
            </a:extLst>
          </p:cNvPr>
          <p:cNvSpPr/>
          <p:nvPr/>
        </p:nvSpPr>
        <p:spPr>
          <a:xfrm>
            <a:off x="2004291" y="4630977"/>
            <a:ext cx="3604240" cy="268833"/>
          </a:xfrm>
          <a:prstGeom prst="flowChartAlternateProcess">
            <a:avLst/>
          </a:prstGeom>
          <a:solidFill>
            <a:srgbClr val="FCC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시급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7171C-679A-4C19-BA15-926DB74B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3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F96DA1CB-851C-41DB-9544-BB3BA421A010}"/>
              </a:ext>
            </a:extLst>
          </p:cNvPr>
          <p:cNvSpPr txBox="1"/>
          <p:nvPr/>
        </p:nvSpPr>
        <p:spPr>
          <a:xfrm>
            <a:off x="304800" y="344557"/>
            <a:ext cx="5686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CRUD Matrix(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AED356-A220-4E7E-9356-94A6AA50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292"/>
              </p:ext>
            </p:extLst>
          </p:nvPr>
        </p:nvGraphicFramePr>
        <p:xfrm>
          <a:off x="497300" y="1138987"/>
          <a:ext cx="11297135" cy="5264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9573">
                  <a:extLst>
                    <a:ext uri="{9D8B030D-6E8A-4147-A177-3AD203B41FA5}">
                      <a16:colId xmlns:a16="http://schemas.microsoft.com/office/drawing/2014/main" val="4109254713"/>
                    </a:ext>
                  </a:extLst>
                </a:gridCol>
                <a:gridCol w="1098419">
                  <a:extLst>
                    <a:ext uri="{9D8B030D-6E8A-4147-A177-3AD203B41FA5}">
                      <a16:colId xmlns:a16="http://schemas.microsoft.com/office/drawing/2014/main" val="1845359695"/>
                    </a:ext>
                  </a:extLst>
                </a:gridCol>
                <a:gridCol w="814989">
                  <a:extLst>
                    <a:ext uri="{9D8B030D-6E8A-4147-A177-3AD203B41FA5}">
                      <a16:colId xmlns:a16="http://schemas.microsoft.com/office/drawing/2014/main" val="429706950"/>
                    </a:ext>
                  </a:extLst>
                </a:gridCol>
                <a:gridCol w="813544">
                  <a:extLst>
                    <a:ext uri="{9D8B030D-6E8A-4147-A177-3AD203B41FA5}">
                      <a16:colId xmlns:a16="http://schemas.microsoft.com/office/drawing/2014/main" val="3384678258"/>
                    </a:ext>
                  </a:extLst>
                </a:gridCol>
                <a:gridCol w="814989">
                  <a:extLst>
                    <a:ext uri="{9D8B030D-6E8A-4147-A177-3AD203B41FA5}">
                      <a16:colId xmlns:a16="http://schemas.microsoft.com/office/drawing/2014/main" val="1230862972"/>
                    </a:ext>
                  </a:extLst>
                </a:gridCol>
                <a:gridCol w="813544">
                  <a:extLst>
                    <a:ext uri="{9D8B030D-6E8A-4147-A177-3AD203B41FA5}">
                      <a16:colId xmlns:a16="http://schemas.microsoft.com/office/drawing/2014/main" val="1772129455"/>
                    </a:ext>
                  </a:extLst>
                </a:gridCol>
                <a:gridCol w="814989">
                  <a:extLst>
                    <a:ext uri="{9D8B030D-6E8A-4147-A177-3AD203B41FA5}">
                      <a16:colId xmlns:a16="http://schemas.microsoft.com/office/drawing/2014/main" val="1810076237"/>
                    </a:ext>
                  </a:extLst>
                </a:gridCol>
                <a:gridCol w="813544">
                  <a:extLst>
                    <a:ext uri="{9D8B030D-6E8A-4147-A177-3AD203B41FA5}">
                      <a16:colId xmlns:a16="http://schemas.microsoft.com/office/drawing/2014/main" val="2643559550"/>
                    </a:ext>
                  </a:extLst>
                </a:gridCol>
                <a:gridCol w="813544">
                  <a:extLst>
                    <a:ext uri="{9D8B030D-6E8A-4147-A177-3AD203B41FA5}">
                      <a16:colId xmlns:a16="http://schemas.microsoft.com/office/drawing/2014/main" val="1545008886"/>
                    </a:ext>
                  </a:extLst>
                </a:gridCol>
              </a:tblGrid>
              <a:tr h="5187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70" marR="47370" marT="13003" marB="130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물품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주문물품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주문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반품물품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반품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지점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포인트변경기록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고객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CC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38127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지점으로부터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들어온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주문을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확인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86649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지점으로부터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들어온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주문에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대해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발송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4226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지점으로부터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들어온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반품을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확인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42849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지점으로부터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들어온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반품을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승인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84551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지점 추가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24913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취급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물품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추가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16418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취급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물품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내용 변경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41586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취급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물품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제거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55968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본사로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물품의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주문을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신청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92654"/>
                  </a:ext>
                </a:extLst>
              </a:tr>
              <a:tr h="28461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본사로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신청한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주문의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현황을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확인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0376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본사로부터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배송받은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물품과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주문내역이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서로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일치하는지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확인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39383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본사로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물품의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반품을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신청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33778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본사에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신청한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반품의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현황을</a:t>
                      </a:r>
                      <a:r>
                        <a:rPr lang="en-US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확인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03231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고객 회원가입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88341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고객 회원탈퇴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13649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고객 회원정보수정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98168"/>
                  </a:ext>
                </a:extLst>
              </a:tr>
              <a:tr h="2788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고객 포인트변경기록 확인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370" marR="47370" marT="13003" marB="1300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763" marR="48763" marT="48763" marB="48763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65250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75462-4C3B-46F2-AE70-013F86AB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6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F96DA1CB-851C-41DB-9544-BB3BA421A010}"/>
              </a:ext>
            </a:extLst>
          </p:cNvPr>
          <p:cNvSpPr txBox="1"/>
          <p:nvPr/>
        </p:nvSpPr>
        <p:spPr>
          <a:xfrm>
            <a:off x="304800" y="344557"/>
            <a:ext cx="5686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CRUD Matrix(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799322-F0F9-4FE2-A008-B0C412F03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95008"/>
              </p:ext>
            </p:extLst>
          </p:nvPr>
        </p:nvGraphicFramePr>
        <p:xfrm>
          <a:off x="129309" y="1107368"/>
          <a:ext cx="11896437" cy="5718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0294">
                  <a:extLst>
                    <a:ext uri="{9D8B030D-6E8A-4147-A177-3AD203B41FA5}">
                      <a16:colId xmlns:a16="http://schemas.microsoft.com/office/drawing/2014/main" val="1694910436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1032214489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1304477156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1356638480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3899067648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2816301215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2271562484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3973921306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3964101217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1225284833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774100074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4059780993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875744523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2044615667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840356722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2697975247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1209403985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3033010195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196795343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1520406685"/>
                    </a:ext>
                  </a:extLst>
                </a:gridCol>
              </a:tblGrid>
              <a:tr h="29642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물품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지점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포인트변경기록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고객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물품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재고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입고</a:t>
                      </a:r>
                      <a:endParaRPr lang="en-US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입고물품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출고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출고물품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판매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판매물품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지불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직원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환불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적용이벤트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이벤트물품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출근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급여지급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48045"/>
                  </a:ext>
                </a:extLst>
              </a:tr>
              <a:tr h="29642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지점에서</a:t>
                      </a: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판매하는</a:t>
                      </a: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물품</a:t>
                      </a: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리스트를</a:t>
                      </a: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업데이트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C/U/D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25726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할인상품에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대한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정보를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등록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 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33672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할인상품에</a:t>
                      </a: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대한</a:t>
                      </a: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정보를</a:t>
                      </a: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수정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974346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할인상품에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대한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정보를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삭제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90677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ysClr val="windowText" lastClr="000000"/>
                          </a:solidFill>
                          <a:effectLst/>
                        </a:rPr>
                        <a:t>판매마진을 확인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158621"/>
                  </a:ext>
                </a:extLst>
              </a:tr>
              <a:tr h="2964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본사에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지불해야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하는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수수료를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확인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53280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수익금을</a:t>
                      </a: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확인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87255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총</a:t>
                      </a: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매출</a:t>
                      </a: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ko-KR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확인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984079"/>
                  </a:ext>
                </a:extLst>
              </a:tr>
              <a:tr h="26516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ysClr val="windowText" lastClr="000000"/>
                          </a:solidFill>
                          <a:effectLst/>
                        </a:rPr>
                        <a:t>물품을 판매한다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705854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물품을 환불 처리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59143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ysClr val="windowText" lastClr="000000"/>
                          </a:solidFill>
                          <a:effectLst/>
                        </a:rPr>
                        <a:t>판매 기록 확인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6668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ysClr val="windowText" lastClr="000000"/>
                          </a:solidFill>
                          <a:effectLst/>
                        </a:rPr>
                        <a:t>환불 기록 확인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60884"/>
                  </a:ext>
                </a:extLst>
              </a:tr>
              <a:tr h="29642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환불</a:t>
                      </a: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주문 외 입고된 물품 재고에 추가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C/U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425456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ysClr val="windowText" lastClr="000000"/>
                          </a:solidFill>
                          <a:effectLst/>
                        </a:rPr>
                        <a:t>재고 폐기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1442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손실 내용 기록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86238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입고 기록 확인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33976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출고 기록 확인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0370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676864-B353-4588-8842-040D8555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0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F96DA1CB-851C-41DB-9544-BB3BA421A010}"/>
              </a:ext>
            </a:extLst>
          </p:cNvPr>
          <p:cNvSpPr txBox="1"/>
          <p:nvPr/>
        </p:nvSpPr>
        <p:spPr>
          <a:xfrm>
            <a:off x="304800" y="344557"/>
            <a:ext cx="5686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CRUD Matrix(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38C2812-FC12-4213-9501-E63EC1CDD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2208"/>
              </p:ext>
            </p:extLst>
          </p:nvPr>
        </p:nvGraphicFramePr>
        <p:xfrm>
          <a:off x="42753" y="1633841"/>
          <a:ext cx="11896437" cy="4300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0294">
                  <a:extLst>
                    <a:ext uri="{9D8B030D-6E8A-4147-A177-3AD203B41FA5}">
                      <a16:colId xmlns:a16="http://schemas.microsoft.com/office/drawing/2014/main" val="1694910436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1032214489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1304477156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1356638480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3899067648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2816301215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2271562484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3973921306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3964101217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1225284833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774100074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4059780993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875744523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2044615667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840356722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2697975247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1209403985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3033010195"/>
                    </a:ext>
                  </a:extLst>
                </a:gridCol>
                <a:gridCol w="478709">
                  <a:extLst>
                    <a:ext uri="{9D8B030D-6E8A-4147-A177-3AD203B41FA5}">
                      <a16:colId xmlns:a16="http://schemas.microsoft.com/office/drawing/2014/main" val="196795343"/>
                    </a:ext>
                  </a:extLst>
                </a:gridCol>
                <a:gridCol w="477861">
                  <a:extLst>
                    <a:ext uri="{9D8B030D-6E8A-4147-A177-3AD203B41FA5}">
                      <a16:colId xmlns:a16="http://schemas.microsoft.com/office/drawing/2014/main" val="1520406685"/>
                    </a:ext>
                  </a:extLst>
                </a:gridCol>
              </a:tblGrid>
              <a:tr h="29642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물품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지점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포인트변경기록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고객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물품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재고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입고</a:t>
                      </a:r>
                      <a:endParaRPr lang="en-US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입고물품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출고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출고물품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판매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판매물품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지불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직원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환불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적용이벤트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이벤트물품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출근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급여지급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48045"/>
                  </a:ext>
                </a:extLst>
              </a:tr>
              <a:tr h="29642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바코드 찍어 물품 정보 확인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25726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직원 등록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33672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직원 해고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974346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급여 계산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90677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급여 지급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158621"/>
                  </a:ext>
                </a:extLst>
              </a:tr>
              <a:tr h="29642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시급 변경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53280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출근 등록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87255"/>
                  </a:ext>
                </a:extLst>
              </a:tr>
              <a:tr h="2472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퇴근 등록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CC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073" marR="55073" marT="15118" marB="15118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93" marR="56693" marT="56693" marB="56693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U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98407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36F76-D920-42FE-8B6D-41C2B95A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66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7FBAC33-897B-476F-916E-66306E020006}"/>
              </a:ext>
            </a:extLst>
          </p:cNvPr>
          <p:cNvGrpSpPr/>
          <p:nvPr/>
        </p:nvGrpSpPr>
        <p:grpSpPr>
          <a:xfrm>
            <a:off x="437321" y="318053"/>
            <a:ext cx="3560912" cy="646331"/>
            <a:chOff x="437321" y="318053"/>
            <a:chExt cx="3560912" cy="64633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0109DBC-4F92-433F-A17B-A33304E3E173}"/>
                </a:ext>
              </a:extLst>
            </p:cNvPr>
            <p:cNvSpPr txBox="1"/>
            <p:nvPr/>
          </p:nvSpPr>
          <p:spPr>
            <a:xfrm>
              <a:off x="1519669" y="318053"/>
              <a:ext cx="24785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ER</a:t>
              </a:r>
              <a:r>
                <a:rPr lang="en-US" altLang="ko-KR" sz="32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3200" b="1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Diagram</a:t>
              </a:r>
              <a:endParaRPr kumimoji="1" lang="ja-JP" altLang="en-US" sz="32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88539BF-C9DB-4255-B8EF-8C68A47E4C2E}"/>
                </a:ext>
              </a:extLst>
            </p:cNvPr>
            <p:cNvSpPr txBox="1"/>
            <p:nvPr/>
          </p:nvSpPr>
          <p:spPr>
            <a:xfrm>
              <a:off x="437321" y="31805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# 1, 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7392B486-E4F8-4E3B-B959-4429AC86EC6B}"/>
              </a:ext>
            </a:extLst>
          </p:cNvPr>
          <p:cNvSpPr/>
          <p:nvPr/>
        </p:nvSpPr>
        <p:spPr>
          <a:xfrm>
            <a:off x="9733280" y="0"/>
            <a:ext cx="110744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4">
            <a:extLst>
              <a:ext uri="{FF2B5EF4-FFF2-40B4-BE49-F238E27FC236}">
                <a16:creationId xmlns:a16="http://schemas.microsoft.com/office/drawing/2014/main" id="{9734D88D-E12A-449A-A30A-77364C1A6D96}"/>
              </a:ext>
            </a:extLst>
          </p:cNvPr>
          <p:cNvSpPr txBox="1"/>
          <p:nvPr/>
        </p:nvSpPr>
        <p:spPr>
          <a:xfrm>
            <a:off x="8769379" y="2522858"/>
            <a:ext cx="3047629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700" b="1" dirty="0">
                <a:solidFill>
                  <a:schemeClr val="bg1">
                    <a:alpha val="90000"/>
                  </a:schemeClr>
                </a:solidFill>
              </a:rPr>
              <a:t>O</a:t>
            </a:r>
            <a:endParaRPr kumimoji="1" lang="ja-JP" altLang="en-US" sz="28700" b="1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8D8622-F179-4D41-9F8D-DA4BAE1B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663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8EA665-532E-40BC-8B5B-F3086C19C4BF}"/>
              </a:ext>
            </a:extLst>
          </p:cNvPr>
          <p:cNvGrpSpPr/>
          <p:nvPr/>
        </p:nvGrpSpPr>
        <p:grpSpPr>
          <a:xfrm>
            <a:off x="437321" y="318053"/>
            <a:ext cx="3463128" cy="646331"/>
            <a:chOff x="437321" y="318053"/>
            <a:chExt cx="3463128" cy="64633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ADA5BE4-5605-4A04-B518-093DCD4C17BD}"/>
                </a:ext>
              </a:extLst>
            </p:cNvPr>
            <p:cNvSpPr txBox="1"/>
            <p:nvPr/>
          </p:nvSpPr>
          <p:spPr>
            <a:xfrm>
              <a:off x="1519669" y="318053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인덱스 정의</a:t>
              </a:r>
              <a:endParaRPr kumimoji="1" lang="en-US" altLang="ko-KR" sz="3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0F1EF2D-D735-4290-993C-9D2B31809272}"/>
                </a:ext>
              </a:extLst>
            </p:cNvPr>
            <p:cNvSpPr txBox="1"/>
            <p:nvPr/>
          </p:nvSpPr>
          <p:spPr>
            <a:xfrm>
              <a:off x="437321" y="31805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# 7, 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85E3D3-000D-4B1A-BF83-0BC28006D4FF}"/>
              </a:ext>
            </a:extLst>
          </p:cNvPr>
          <p:cNvSpPr txBox="1"/>
          <p:nvPr/>
        </p:nvSpPr>
        <p:spPr>
          <a:xfrm>
            <a:off x="8769379" y="2522858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700" b="1" dirty="0">
                <a:solidFill>
                  <a:schemeClr val="bg1">
                    <a:alpha val="90000"/>
                  </a:schemeClr>
                </a:solidFill>
              </a:rPr>
              <a:t>P</a:t>
            </a:r>
            <a:endParaRPr kumimoji="1" lang="ja-JP" altLang="en-US" sz="28700" b="1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CAC1B7-7AE0-463F-B72D-54233D57DC70}"/>
              </a:ext>
            </a:extLst>
          </p:cNvPr>
          <p:cNvSpPr/>
          <p:nvPr/>
        </p:nvSpPr>
        <p:spPr>
          <a:xfrm>
            <a:off x="9733280" y="0"/>
            <a:ext cx="110744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9BCF8-D8FD-4A3E-9812-8DE9BC82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49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F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F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240470B6-0F38-435F-9C66-D11710767DBB}"/>
              </a:ext>
            </a:extLst>
          </p:cNvPr>
          <p:cNvSpPr txBox="1"/>
          <p:nvPr/>
        </p:nvSpPr>
        <p:spPr>
          <a:xfrm>
            <a:off x="304800" y="344557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인덱스 정의서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FCBB8E-5992-463A-B7C2-3EF49F475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73920"/>
              </p:ext>
            </p:extLst>
          </p:nvPr>
        </p:nvGraphicFramePr>
        <p:xfrm>
          <a:off x="526474" y="1224723"/>
          <a:ext cx="11360726" cy="5164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598">
                  <a:extLst>
                    <a:ext uri="{9D8B030D-6E8A-4147-A177-3AD203B41FA5}">
                      <a16:colId xmlns:a16="http://schemas.microsoft.com/office/drawing/2014/main" val="3891090443"/>
                    </a:ext>
                  </a:extLst>
                </a:gridCol>
                <a:gridCol w="1295949">
                  <a:extLst>
                    <a:ext uri="{9D8B030D-6E8A-4147-A177-3AD203B41FA5}">
                      <a16:colId xmlns:a16="http://schemas.microsoft.com/office/drawing/2014/main" val="546520505"/>
                    </a:ext>
                  </a:extLst>
                </a:gridCol>
                <a:gridCol w="1991598">
                  <a:extLst>
                    <a:ext uri="{9D8B030D-6E8A-4147-A177-3AD203B41FA5}">
                      <a16:colId xmlns:a16="http://schemas.microsoft.com/office/drawing/2014/main" val="957258464"/>
                    </a:ext>
                  </a:extLst>
                </a:gridCol>
                <a:gridCol w="1379855">
                  <a:extLst>
                    <a:ext uri="{9D8B030D-6E8A-4147-A177-3AD203B41FA5}">
                      <a16:colId xmlns:a16="http://schemas.microsoft.com/office/drawing/2014/main" val="621339096"/>
                    </a:ext>
                  </a:extLst>
                </a:gridCol>
                <a:gridCol w="1237216">
                  <a:extLst>
                    <a:ext uri="{9D8B030D-6E8A-4147-A177-3AD203B41FA5}">
                      <a16:colId xmlns:a16="http://schemas.microsoft.com/office/drawing/2014/main" val="2884037336"/>
                    </a:ext>
                  </a:extLst>
                </a:gridCol>
                <a:gridCol w="1237216">
                  <a:extLst>
                    <a:ext uri="{9D8B030D-6E8A-4147-A177-3AD203B41FA5}">
                      <a16:colId xmlns:a16="http://schemas.microsoft.com/office/drawing/2014/main" val="3417826835"/>
                    </a:ext>
                  </a:extLst>
                </a:gridCol>
                <a:gridCol w="928294">
                  <a:extLst>
                    <a:ext uri="{9D8B030D-6E8A-4147-A177-3AD203B41FA5}">
                      <a16:colId xmlns:a16="http://schemas.microsoft.com/office/drawing/2014/main" val="2199617020"/>
                    </a:ext>
                  </a:extLst>
                </a:gridCol>
                <a:gridCol w="513345">
                  <a:extLst>
                    <a:ext uri="{9D8B030D-6E8A-4147-A177-3AD203B41FA5}">
                      <a16:colId xmlns:a16="http://schemas.microsoft.com/office/drawing/2014/main" val="646864174"/>
                    </a:ext>
                  </a:extLst>
                </a:gridCol>
                <a:gridCol w="394353">
                  <a:extLst>
                    <a:ext uri="{9D8B030D-6E8A-4147-A177-3AD203B41FA5}">
                      <a16:colId xmlns:a16="http://schemas.microsoft.com/office/drawing/2014/main" val="336571031"/>
                    </a:ext>
                  </a:extLst>
                </a:gridCol>
                <a:gridCol w="391302">
                  <a:extLst>
                    <a:ext uri="{9D8B030D-6E8A-4147-A177-3AD203B41FA5}">
                      <a16:colId xmlns:a16="http://schemas.microsoft.com/office/drawing/2014/main" val="779757343"/>
                    </a:ext>
                  </a:extLst>
                </a:gridCol>
              </a:tblGrid>
              <a:tr h="267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엔티티타입명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테이블명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인덱스명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컬럼명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데이터타입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인덱스 스페이스명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인덱스 유형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ko-KR" sz="1200" kern="100" dirty="0">
                          <a:effectLst/>
                        </a:rPr>
                        <a:t>유일여부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정렬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3322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물품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ITEM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PK_ITEM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84316"/>
                  </a:ext>
                </a:extLst>
              </a:tr>
              <a:tr h="4445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주문물품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ODITEM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PK_ODITEM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ODR_NO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96906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ITEM_NO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VARCHAR2(20)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27934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FK_ODITEM_ITEM_NO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VARCHAR2(20)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ISMC01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85362"/>
                  </a:ext>
                </a:extLst>
              </a:tr>
              <a:tr h="4445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주문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ODR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PK_ODR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ODR_NO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394969"/>
                  </a:ext>
                </a:extLst>
              </a:tr>
              <a:tr h="123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FK_ODR_BRANCH_NO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BRANCH_NO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49051"/>
                  </a:ext>
                </a:extLst>
              </a:tr>
              <a:tr h="37973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반품물품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RTITEM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PK_RTITEM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RETURN_NO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NUMBER(9)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64270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ISMC01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69614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FK_RTITEM_ITEM_NO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32518"/>
                  </a:ext>
                </a:extLst>
              </a:tr>
              <a:tr h="4445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반품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RETURN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PK_RETURN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RETURN_NO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23434"/>
                  </a:ext>
                </a:extLst>
              </a:tr>
              <a:tr h="89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FK_RETURN_BRANCH_NO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BRANCH_NO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NUMBER(9)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7403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지점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BRANCH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PK_BRANCH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BRANCH_NO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NUMBER(9)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ISMC01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784649"/>
                  </a:ext>
                </a:extLst>
              </a:tr>
              <a:tr h="4445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포인트변경기록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PTCHNGHIS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PK_PTCHNGHIS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CUSTOM_NO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73778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CHNG_TIME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CHAR(14)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ISMC01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35390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FK_PTCHNGHIS_BRANCH_NO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BRANCH_NO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55484"/>
                  </a:ext>
                </a:extLst>
              </a:tr>
              <a:tr h="4445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고객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CUSTOM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PK_CUSTOM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CUSTOM_NO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ISSR01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81755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I_CUSTOM_01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CUSTOM_LOGIN_ID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VARCHAR2(20)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ISMC01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17179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I_CUSTOM_02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EMAIL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VARCHAR2(40)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56152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구분코드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DIVCD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PK_DIVCD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DIVCD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CHAR(4)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3515"/>
                  </a:ext>
                </a:extLst>
              </a:tr>
              <a:tr h="4445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상세코드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DTCD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PK_DTCD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DIVCD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CHAR(4)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ISMC01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24793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DTCD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VARCHAR2(9)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ISMC01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3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9672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0B2E2-93FC-4773-AD23-6B40E0AA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441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F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F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240470B6-0F38-435F-9C66-D11710767DBB}"/>
              </a:ext>
            </a:extLst>
          </p:cNvPr>
          <p:cNvSpPr txBox="1"/>
          <p:nvPr/>
        </p:nvSpPr>
        <p:spPr>
          <a:xfrm>
            <a:off x="304800" y="344557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인덱스 정의서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DEAEDC-0A50-4D4C-8E40-F67F011C0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07353"/>
              </p:ext>
            </p:extLst>
          </p:nvPr>
        </p:nvGraphicFramePr>
        <p:xfrm>
          <a:off x="577273" y="1619657"/>
          <a:ext cx="11037454" cy="4616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608">
                  <a:extLst>
                    <a:ext uri="{9D8B030D-6E8A-4147-A177-3AD203B41FA5}">
                      <a16:colId xmlns:a16="http://schemas.microsoft.com/office/drawing/2014/main" val="2847764897"/>
                    </a:ext>
                  </a:extLst>
                </a:gridCol>
                <a:gridCol w="1281754">
                  <a:extLst>
                    <a:ext uri="{9D8B030D-6E8A-4147-A177-3AD203B41FA5}">
                      <a16:colId xmlns:a16="http://schemas.microsoft.com/office/drawing/2014/main" val="107377354"/>
                    </a:ext>
                  </a:extLst>
                </a:gridCol>
                <a:gridCol w="1635608">
                  <a:extLst>
                    <a:ext uri="{9D8B030D-6E8A-4147-A177-3AD203B41FA5}">
                      <a16:colId xmlns:a16="http://schemas.microsoft.com/office/drawing/2014/main" val="2398974505"/>
                    </a:ext>
                  </a:extLst>
                </a:gridCol>
                <a:gridCol w="1420823">
                  <a:extLst>
                    <a:ext uri="{9D8B030D-6E8A-4147-A177-3AD203B41FA5}">
                      <a16:colId xmlns:a16="http://schemas.microsoft.com/office/drawing/2014/main" val="4093234795"/>
                    </a:ext>
                  </a:extLst>
                </a:gridCol>
                <a:gridCol w="1376011">
                  <a:extLst>
                    <a:ext uri="{9D8B030D-6E8A-4147-A177-3AD203B41FA5}">
                      <a16:colId xmlns:a16="http://schemas.microsoft.com/office/drawing/2014/main" val="1743106658"/>
                    </a:ext>
                  </a:extLst>
                </a:gridCol>
                <a:gridCol w="1376011">
                  <a:extLst>
                    <a:ext uri="{9D8B030D-6E8A-4147-A177-3AD203B41FA5}">
                      <a16:colId xmlns:a16="http://schemas.microsoft.com/office/drawing/2014/main" val="2393701320"/>
                    </a:ext>
                  </a:extLst>
                </a:gridCol>
                <a:gridCol w="950306">
                  <a:extLst>
                    <a:ext uri="{9D8B030D-6E8A-4147-A177-3AD203B41FA5}">
                      <a16:colId xmlns:a16="http://schemas.microsoft.com/office/drawing/2014/main" val="3829831203"/>
                    </a:ext>
                  </a:extLst>
                </a:gridCol>
                <a:gridCol w="540825">
                  <a:extLst>
                    <a:ext uri="{9D8B030D-6E8A-4147-A177-3AD203B41FA5}">
                      <a16:colId xmlns:a16="http://schemas.microsoft.com/office/drawing/2014/main" val="2234802664"/>
                    </a:ext>
                  </a:extLst>
                </a:gridCol>
                <a:gridCol w="431887">
                  <a:extLst>
                    <a:ext uri="{9D8B030D-6E8A-4147-A177-3AD203B41FA5}">
                      <a16:colId xmlns:a16="http://schemas.microsoft.com/office/drawing/2014/main" val="2957275905"/>
                    </a:ext>
                  </a:extLst>
                </a:gridCol>
                <a:gridCol w="388621">
                  <a:extLst>
                    <a:ext uri="{9D8B030D-6E8A-4147-A177-3AD203B41FA5}">
                      <a16:colId xmlns:a16="http://schemas.microsoft.com/office/drawing/2014/main" val="2078674047"/>
                    </a:ext>
                  </a:extLst>
                </a:gridCol>
              </a:tblGrid>
              <a:tr h="735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엔티티타입명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테이블명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인덱스명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컬럼명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데이터타입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인덱스 스페이스명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인덱스 유형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정렬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72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물품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ITEM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PK_ITEM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ITEM_NO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VARCHAR2(20)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7778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STOCK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PK_STOCK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330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SEQ_NO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3687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이벤트물품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EITEM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PK_EITEM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21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EVENT_TYPE_CD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VARCHAR2(13)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05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입고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PK_INPUT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INPUT_NO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7517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입고물품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INITEM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PK_INITEM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INPUT_NO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9760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44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FK_INITEM_ITEM_NO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ITEM_NO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7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출고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OUTPUT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PK_OUTPUT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OUTPUT_NO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7809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출고물품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OUTITEM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PK_OUTITEM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OUTPUT_NO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507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74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FK_OUTITEM_ITEM_NO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90886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판매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SELL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PK_SELL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SELL_NO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68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FK_SELL_STAFF_NO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STAFF_NO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058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FK_SELL_OUTPUT_NO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OUTPUT_NO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918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판매물품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PK_SITEM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SELL_NO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7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102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A5AC1-5850-4427-BEA7-8518292C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F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F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240470B6-0F38-435F-9C66-D11710767DBB}"/>
              </a:ext>
            </a:extLst>
          </p:cNvPr>
          <p:cNvSpPr txBox="1"/>
          <p:nvPr/>
        </p:nvSpPr>
        <p:spPr>
          <a:xfrm>
            <a:off x="304800" y="344557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인덱스 정의서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지점</a:t>
            </a:r>
            <a:r>
              <a:rPr lang="en-US" altLang="ko-KR" sz="4000" spc="6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56F370-68C6-4697-9676-5396DB777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51589"/>
              </p:ext>
            </p:extLst>
          </p:nvPr>
        </p:nvGraphicFramePr>
        <p:xfrm>
          <a:off x="577473" y="1576838"/>
          <a:ext cx="11037054" cy="4420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549">
                  <a:extLst>
                    <a:ext uri="{9D8B030D-6E8A-4147-A177-3AD203B41FA5}">
                      <a16:colId xmlns:a16="http://schemas.microsoft.com/office/drawing/2014/main" val="3214223629"/>
                    </a:ext>
                  </a:extLst>
                </a:gridCol>
                <a:gridCol w="1281708">
                  <a:extLst>
                    <a:ext uri="{9D8B030D-6E8A-4147-A177-3AD203B41FA5}">
                      <a16:colId xmlns:a16="http://schemas.microsoft.com/office/drawing/2014/main" val="2302037841"/>
                    </a:ext>
                  </a:extLst>
                </a:gridCol>
                <a:gridCol w="1635549">
                  <a:extLst>
                    <a:ext uri="{9D8B030D-6E8A-4147-A177-3AD203B41FA5}">
                      <a16:colId xmlns:a16="http://schemas.microsoft.com/office/drawing/2014/main" val="3843707005"/>
                    </a:ext>
                  </a:extLst>
                </a:gridCol>
                <a:gridCol w="1420771">
                  <a:extLst>
                    <a:ext uri="{9D8B030D-6E8A-4147-A177-3AD203B41FA5}">
                      <a16:colId xmlns:a16="http://schemas.microsoft.com/office/drawing/2014/main" val="3127113418"/>
                    </a:ext>
                  </a:extLst>
                </a:gridCol>
                <a:gridCol w="1375962">
                  <a:extLst>
                    <a:ext uri="{9D8B030D-6E8A-4147-A177-3AD203B41FA5}">
                      <a16:colId xmlns:a16="http://schemas.microsoft.com/office/drawing/2014/main" val="2711575940"/>
                    </a:ext>
                  </a:extLst>
                </a:gridCol>
                <a:gridCol w="1375962">
                  <a:extLst>
                    <a:ext uri="{9D8B030D-6E8A-4147-A177-3AD203B41FA5}">
                      <a16:colId xmlns:a16="http://schemas.microsoft.com/office/drawing/2014/main" val="4066158400"/>
                    </a:ext>
                  </a:extLst>
                </a:gridCol>
                <a:gridCol w="950271">
                  <a:extLst>
                    <a:ext uri="{9D8B030D-6E8A-4147-A177-3AD203B41FA5}">
                      <a16:colId xmlns:a16="http://schemas.microsoft.com/office/drawing/2014/main" val="1354370958"/>
                    </a:ext>
                  </a:extLst>
                </a:gridCol>
                <a:gridCol w="540805">
                  <a:extLst>
                    <a:ext uri="{9D8B030D-6E8A-4147-A177-3AD203B41FA5}">
                      <a16:colId xmlns:a16="http://schemas.microsoft.com/office/drawing/2014/main" val="21962216"/>
                    </a:ext>
                  </a:extLst>
                </a:gridCol>
                <a:gridCol w="431871">
                  <a:extLst>
                    <a:ext uri="{9D8B030D-6E8A-4147-A177-3AD203B41FA5}">
                      <a16:colId xmlns:a16="http://schemas.microsoft.com/office/drawing/2014/main" val="715370408"/>
                    </a:ext>
                  </a:extLst>
                </a:gridCol>
                <a:gridCol w="388606">
                  <a:extLst>
                    <a:ext uri="{9D8B030D-6E8A-4147-A177-3AD203B41FA5}">
                      <a16:colId xmlns:a16="http://schemas.microsoft.com/office/drawing/2014/main" val="424722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엔티티타입명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테이블명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인덱스명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컬럼명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데이터타입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인덱스 스페이스명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인덱스 유형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정렬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7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99999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적용이벤트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AEVENT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PK_AEVENT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SELL_NO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0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ITEM_NO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VARCHAR2(20)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509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EVENT_TYPE_CD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VARCHAR2(13)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5142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지불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PAYMENT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PK_PAYMENT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SELL_NO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150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PAYMENT_WAY_CD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VARCHAR2(13)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601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환불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REFUND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PK_REFUND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SELL_NO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613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FK_REFUND_INPUT_NO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INPUT_NO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VARCHAR2(20)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887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I_REFUND_01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RETURN_TIME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CHAR(12)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2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직원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STAFF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PK_STAFF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STAFF_NO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789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출근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GWORK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PK_GWORK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GWORK_TIME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CHAR(12)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3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096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STAFF_NO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NUMBER(9)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3F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977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FK_GWORK_STAFF_NO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STAFF_NO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NUMBER(9)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3619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급여지급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PK_PAY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PAY_TIME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CHAR(12)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581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STAFF_NO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089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FK_PAY_STAFF_NO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STAFF_NO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NUMBER(9)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99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구분코드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DIVCD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PK_DIVCD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DIVCD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CHAR(4)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ISBC01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D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72918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</a:rPr>
                        <a:t>상세코드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DTCD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PK_DTCD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DIVCD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CHAR(4)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ASC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195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DTCD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VARCHAR2(9)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ISBC01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EF4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ASC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PK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EF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60141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E6298D-10F5-4E83-9772-C30178F7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137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3B2A37D-69F5-4B94-85E9-EA12E4F84D96}"/>
              </a:ext>
            </a:extLst>
          </p:cNvPr>
          <p:cNvGrpSpPr/>
          <p:nvPr/>
        </p:nvGrpSpPr>
        <p:grpSpPr>
          <a:xfrm>
            <a:off x="437321" y="318053"/>
            <a:ext cx="5317803" cy="646331"/>
            <a:chOff x="437321" y="318053"/>
            <a:chExt cx="5317803" cy="64633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ED085BD-6008-44E3-97A5-9199354BB240}"/>
                </a:ext>
              </a:extLst>
            </p:cNvPr>
            <p:cNvSpPr txBox="1"/>
            <p:nvPr/>
          </p:nvSpPr>
          <p:spPr>
            <a:xfrm>
              <a:off x="1519669" y="318053"/>
              <a:ext cx="42354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코드 정보 </a:t>
              </a:r>
              <a:r>
                <a:rPr lang="en-US" altLang="ko-KR" sz="32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&amp; </a:t>
              </a:r>
              <a:r>
                <a:rPr lang="ko-KR" altLang="en-US" sz="32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제약조건</a:t>
              </a:r>
              <a:endParaRPr kumimoji="1" lang="ja-JP" altLang="en-US" sz="3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6B7875F-94F0-4F63-B6EF-F7C1E0124018}"/>
                </a:ext>
              </a:extLst>
            </p:cNvPr>
            <p:cNvSpPr txBox="1"/>
            <p:nvPr/>
          </p:nvSpPr>
          <p:spPr>
            <a:xfrm>
              <a:off x="437321" y="31805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# 8, 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B39C2A-A908-413B-91B3-B60D732A6E1F}"/>
              </a:ext>
            </a:extLst>
          </p:cNvPr>
          <p:cNvSpPr txBox="1"/>
          <p:nvPr/>
        </p:nvSpPr>
        <p:spPr>
          <a:xfrm>
            <a:off x="8769379" y="2522858"/>
            <a:ext cx="2842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700" b="1" dirty="0">
                <a:solidFill>
                  <a:schemeClr val="bg1">
                    <a:alpha val="90000"/>
                  </a:schemeClr>
                </a:solidFill>
              </a:rPr>
              <a:t>C</a:t>
            </a:r>
            <a:endParaRPr kumimoji="1" lang="ja-JP" altLang="en-US" sz="28700" b="1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DC2679-344D-4117-A4D6-E719D9A97A9A}"/>
              </a:ext>
            </a:extLst>
          </p:cNvPr>
          <p:cNvSpPr/>
          <p:nvPr/>
        </p:nvSpPr>
        <p:spPr>
          <a:xfrm>
            <a:off x="9733280" y="0"/>
            <a:ext cx="110744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3C1F8-13CE-4BCC-8057-F0005695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8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DF418C2E-E342-4950-BC3E-CFFE2EEC019D}"/>
              </a:ext>
            </a:extLst>
          </p:cNvPr>
          <p:cNvSpPr txBox="1"/>
          <p:nvPr/>
        </p:nvSpPr>
        <p:spPr>
          <a:xfrm>
            <a:off x="304800" y="344557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 정보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35473B-46E5-451E-9CF9-DF7E9F9E4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7081"/>
              </p:ext>
            </p:extLst>
          </p:nvPr>
        </p:nvGraphicFramePr>
        <p:xfrm>
          <a:off x="443635" y="1621510"/>
          <a:ext cx="4396595" cy="4519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488">
                  <a:extLst>
                    <a:ext uri="{9D8B030D-6E8A-4147-A177-3AD203B41FA5}">
                      <a16:colId xmlns:a16="http://schemas.microsoft.com/office/drawing/2014/main" val="1864292550"/>
                    </a:ext>
                  </a:extLst>
                </a:gridCol>
                <a:gridCol w="851483">
                  <a:extLst>
                    <a:ext uri="{9D8B030D-6E8A-4147-A177-3AD203B41FA5}">
                      <a16:colId xmlns:a16="http://schemas.microsoft.com/office/drawing/2014/main" val="3903081168"/>
                    </a:ext>
                  </a:extLst>
                </a:gridCol>
                <a:gridCol w="712297">
                  <a:extLst>
                    <a:ext uri="{9D8B030D-6E8A-4147-A177-3AD203B41FA5}">
                      <a16:colId xmlns:a16="http://schemas.microsoft.com/office/drawing/2014/main" val="173403828"/>
                    </a:ext>
                  </a:extLst>
                </a:gridCol>
                <a:gridCol w="2243327">
                  <a:extLst>
                    <a:ext uri="{9D8B030D-6E8A-4147-A177-3AD203B41FA5}">
                      <a16:colId xmlns:a16="http://schemas.microsoft.com/office/drawing/2014/main" val="2297172107"/>
                    </a:ext>
                  </a:extLst>
                </a:gridCol>
              </a:tblGrid>
              <a:tr h="2072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C4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코드구분이름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C4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상세코드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C4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67984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71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코드이름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71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41577"/>
                  </a:ext>
                </a:extLst>
              </a:tr>
              <a:tr h="20720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CD01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이벤트이름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빼빼로데이이벤트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67516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발렌타이데이이벤트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819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할로윈데이이벤트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341475"/>
                  </a:ext>
                </a:extLst>
              </a:tr>
              <a:tr h="20720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CD02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이벤트종류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XXNZZZZZ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XX%</a:t>
                      </a:r>
                      <a:r>
                        <a:rPr lang="ko-KR" altLang="en-US" sz="1200" u="none" strike="noStrike" dirty="0">
                          <a:effectLst/>
                        </a:rPr>
                        <a:t>할인</a:t>
                      </a:r>
                      <a:r>
                        <a:rPr lang="en-US" altLang="ko-KR" sz="1200" u="none" strike="noStrike" dirty="0">
                          <a:effectLst/>
                        </a:rPr>
                        <a:t>, N+1, </a:t>
                      </a:r>
                      <a:r>
                        <a:rPr lang="ko-KR" altLang="en-US" sz="1200" u="none" strike="noStrike" dirty="0">
                          <a:effectLst/>
                        </a:rPr>
                        <a:t>최소결제금액 </a:t>
                      </a:r>
                      <a:r>
                        <a:rPr lang="en-US" altLang="ko-KR" sz="1200" u="none" strike="noStrike" dirty="0">
                          <a:effectLst/>
                        </a:rPr>
                        <a:t>ZZZZZ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94684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코드규칙이름</a:t>
                      </a:r>
                      <a:r>
                        <a:rPr lang="en-US" altLang="ko-KR" sz="1200" u="none" strike="noStrike" dirty="0">
                          <a:effectLst/>
                        </a:rPr>
                        <a:t>1: </a:t>
                      </a:r>
                      <a:r>
                        <a:rPr lang="ko-KR" altLang="en-US" sz="1200" u="none" strike="noStrike" dirty="0">
                          <a:effectLst/>
                        </a:rPr>
                        <a:t>최소결제금액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83822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코드규칙</a:t>
                      </a:r>
                      <a:r>
                        <a:rPr lang="en-US" altLang="ko-KR" sz="1200" u="none" strike="noStrike" dirty="0">
                          <a:effectLst/>
                        </a:rPr>
                        <a:t>: </a:t>
                      </a:r>
                      <a:r>
                        <a:rPr lang="en-US" sz="1200" u="none" strike="noStrike" dirty="0">
                          <a:effectLst/>
                        </a:rPr>
                        <a:t>ZZZZZ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30716"/>
                  </a:ext>
                </a:extLst>
              </a:tr>
              <a:tr h="20720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CD03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입고구분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주문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700898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환불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86843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재고불일치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39551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기타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48897"/>
                  </a:ext>
                </a:extLst>
              </a:tr>
              <a:tr h="20720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CD04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출고구분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반품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08857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판매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39024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재고불일치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84441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46632"/>
                  </a:ext>
                </a:extLst>
              </a:tr>
              <a:tr h="20720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CD05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주문상태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주문준비중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23095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주문거절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9627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배송중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174707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배송완료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39491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확인완료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2088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AF18BCD-A81B-461F-9E2F-39A28D9D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8876"/>
              </p:ext>
            </p:extLst>
          </p:nvPr>
        </p:nvGraphicFramePr>
        <p:xfrm>
          <a:off x="5232731" y="1498288"/>
          <a:ext cx="3001155" cy="4765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282">
                  <a:extLst>
                    <a:ext uri="{9D8B030D-6E8A-4147-A177-3AD203B41FA5}">
                      <a16:colId xmlns:a16="http://schemas.microsoft.com/office/drawing/2014/main" val="2487086473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2556032582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937703732"/>
                    </a:ext>
                  </a:extLst>
                </a:gridCol>
                <a:gridCol w="1283855">
                  <a:extLst>
                    <a:ext uri="{9D8B030D-6E8A-4147-A177-3AD203B41FA5}">
                      <a16:colId xmlns:a16="http://schemas.microsoft.com/office/drawing/2014/main" val="2158594546"/>
                    </a:ext>
                  </a:extLst>
                </a:gridCol>
              </a:tblGrid>
              <a:tr h="2072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C4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코드구분이름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C4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상세코드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C4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5690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71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코드이름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71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05253"/>
                  </a:ext>
                </a:extLst>
              </a:tr>
              <a:tr h="20720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CD06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반품상태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반품준비중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41127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반품거절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20138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반품처리중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39011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반품수거중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701249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반품수거완료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72225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반품완료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39489"/>
                  </a:ext>
                </a:extLst>
              </a:tr>
              <a:tr h="20720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CD07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지불방법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현금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4565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카드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16690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티머니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89212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문화상품권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8659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핸드폰소액결제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461471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포인트결제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5837"/>
                  </a:ext>
                </a:extLst>
              </a:tr>
              <a:tr h="20720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CD08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직책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지점장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91867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매니저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60573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직원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32584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퇴사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41818"/>
                  </a:ext>
                </a:extLst>
              </a:tr>
              <a:tr h="20720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CD09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포인트변경구분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결제사용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64857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결제적립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64583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최초 가입 적립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15849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이벤트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634659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8093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EB712ED-805C-4615-892C-9128E0CAB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13695"/>
              </p:ext>
            </p:extLst>
          </p:nvPr>
        </p:nvGraphicFramePr>
        <p:xfrm>
          <a:off x="8626387" y="1330316"/>
          <a:ext cx="3001155" cy="5101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091">
                  <a:extLst>
                    <a:ext uri="{9D8B030D-6E8A-4147-A177-3AD203B41FA5}">
                      <a16:colId xmlns:a16="http://schemas.microsoft.com/office/drawing/2014/main" val="3877522578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1893150842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964761099"/>
                    </a:ext>
                  </a:extLst>
                </a:gridCol>
                <a:gridCol w="895264">
                  <a:extLst>
                    <a:ext uri="{9D8B030D-6E8A-4147-A177-3AD203B41FA5}">
                      <a16:colId xmlns:a16="http://schemas.microsoft.com/office/drawing/2014/main" val="3292421749"/>
                    </a:ext>
                  </a:extLst>
                </a:gridCol>
              </a:tblGrid>
              <a:tr h="2072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C4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코드구분이름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C4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상세코드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C4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39800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71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코드이름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71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517283"/>
                  </a:ext>
                </a:extLst>
              </a:tr>
              <a:tr h="20720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CD10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연령층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세 미만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817337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10-19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47646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20-29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50026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30-39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740231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40-49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82953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50-59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675532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60-69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765601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70</a:t>
                      </a:r>
                      <a:r>
                        <a:rPr lang="ko-KR" altLang="en-US" sz="1200" u="none" strike="noStrike">
                          <a:effectLst/>
                        </a:rPr>
                        <a:t>세 이상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8651"/>
                  </a:ext>
                </a:extLst>
              </a:tr>
              <a:tr h="207207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CD11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물품구분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과자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1312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아이스크림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81616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컵라면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52653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봉지라면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08099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김밥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24620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즉석냉장식품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34434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즉석냉동식품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35378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탄산음료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37656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비탄산음료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43505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7986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담배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47285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생필품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552728"/>
                  </a:ext>
                </a:extLst>
              </a:tr>
              <a:tr h="207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013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rgbClr val="FFC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7938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5F7A55-107D-4E95-B881-CCBA3FCE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6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FC6B5-1AC8-4204-83A6-A6D838B305C9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E0FC34-9A5F-4A5A-B538-113CE80B68ED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5E50F-A88D-491A-AC8A-E966140AB260}"/>
              </a:ext>
            </a:extLst>
          </p:cNvPr>
          <p:cNvSpPr txBox="1"/>
          <p:nvPr/>
        </p:nvSpPr>
        <p:spPr>
          <a:xfrm>
            <a:off x="304800" y="344557"/>
            <a:ext cx="4240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 제약 조건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CFD134-8DAE-4AD7-83CD-AD9505C9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53" y="2452023"/>
            <a:ext cx="7240094" cy="195395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D5026-B5EE-4979-9059-3C484D82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310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32D98E-AD3A-4A38-857C-0ED858E13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44788F5F-5E19-48AD-B1EC-484346047943}"/>
              </a:ext>
            </a:extLst>
          </p:cNvPr>
          <p:cNvSpPr/>
          <p:nvPr/>
        </p:nvSpPr>
        <p:spPr>
          <a:xfrm>
            <a:off x="2799201" y="2758058"/>
            <a:ext cx="6321388" cy="1341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6">
            <a:extLst>
              <a:ext uri="{FF2B5EF4-FFF2-40B4-BE49-F238E27FC236}">
                <a16:creationId xmlns:a16="http://schemas.microsoft.com/office/drawing/2014/main" id="{0B04B539-9393-40BD-AAAA-F8D7F8006507}"/>
              </a:ext>
            </a:extLst>
          </p:cNvPr>
          <p:cNvSpPr txBox="1"/>
          <p:nvPr/>
        </p:nvSpPr>
        <p:spPr>
          <a:xfrm>
            <a:off x="4493221" y="3044279"/>
            <a:ext cx="3205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</a:rPr>
              <a:t>Thank You!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EE8B5E-9EE1-472D-91DE-459E466C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F04466-8552-4612-9ED1-B3F4B3413A51}"/>
              </a:ext>
            </a:extLst>
          </p:cNvPr>
          <p:cNvSpPr txBox="1"/>
          <p:nvPr/>
        </p:nvSpPr>
        <p:spPr>
          <a:xfrm>
            <a:off x="304800" y="344557"/>
            <a:ext cx="5525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ER Diagram(</a:t>
            </a:r>
            <a:r>
              <a:rPr lang="ko-KR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전체</a:t>
            </a:r>
            <a:r>
              <a:rPr lang="en-US" altLang="ko-KR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7D7E9-2D71-4A37-80C2-9DAF60A5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90" y="1224723"/>
            <a:ext cx="9890620" cy="531012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C893E-AE7F-4291-A131-48C8530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76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F04466-8552-4612-9ED1-B3F4B3413A51}"/>
              </a:ext>
            </a:extLst>
          </p:cNvPr>
          <p:cNvSpPr txBox="1"/>
          <p:nvPr/>
        </p:nvSpPr>
        <p:spPr>
          <a:xfrm>
            <a:off x="304800" y="344557"/>
            <a:ext cx="6115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ER Diagram(</a:t>
            </a:r>
            <a:r>
              <a:rPr lang="ko-KR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편의점</a:t>
            </a:r>
            <a:r>
              <a:rPr lang="en-US" altLang="ko-KR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A3729-ABDC-4C72-B85F-5A48D030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41" y="1052443"/>
            <a:ext cx="7593517" cy="559410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2645BE-C115-4AE1-8830-53921616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6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1134D-BB3C-415F-B9A7-A10F3DAF6C20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80839-9914-46BC-B6D3-29BF01339B52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F04466-8552-4612-9ED1-B3F4B3413A51}"/>
              </a:ext>
            </a:extLst>
          </p:cNvPr>
          <p:cNvSpPr txBox="1"/>
          <p:nvPr/>
        </p:nvSpPr>
        <p:spPr>
          <a:xfrm>
            <a:off x="304800" y="344557"/>
            <a:ext cx="5525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ER </a:t>
            </a:r>
            <a:r>
              <a:rPr lang="en-US" altLang="ja-JP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Diagram(</a:t>
            </a:r>
            <a:r>
              <a:rPr lang="ko-KR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53A119-CF00-42F4-B898-9003A08E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579493"/>
            <a:ext cx="10410825" cy="49339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6A3522-A80F-4D37-BD5E-98AD35C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1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4E7AFA9-28E2-4B04-BB6C-F3068983C119}"/>
              </a:ext>
            </a:extLst>
          </p:cNvPr>
          <p:cNvGrpSpPr/>
          <p:nvPr/>
        </p:nvGrpSpPr>
        <p:grpSpPr>
          <a:xfrm>
            <a:off x="437321" y="318053"/>
            <a:ext cx="5338641" cy="646331"/>
            <a:chOff x="437321" y="318053"/>
            <a:chExt cx="5338641" cy="64633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AB47E55-2169-4B1A-8EB8-6C3FD3633BC4}"/>
                </a:ext>
              </a:extLst>
            </p:cNvPr>
            <p:cNvSpPr txBox="1"/>
            <p:nvPr/>
          </p:nvSpPr>
          <p:spPr>
            <a:xfrm>
              <a:off x="1519669" y="318053"/>
              <a:ext cx="4256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엔티티타입</a:t>
              </a:r>
              <a:r>
                <a:rPr kumimoji="1"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, </a:t>
              </a:r>
              <a:r>
                <a:rPr kumimoji="1"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관계</a:t>
              </a:r>
              <a:r>
                <a:rPr kumimoji="1"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kumimoji="1"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정의</a:t>
              </a:r>
              <a:endPara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C9845F6-A977-44EF-80C8-237B6360EC6D}"/>
                </a:ext>
              </a:extLst>
            </p:cNvPr>
            <p:cNvSpPr txBox="1"/>
            <p:nvPr/>
          </p:nvSpPr>
          <p:spPr>
            <a:xfrm>
              <a:off x="437321" y="31805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 2, </a:t>
              </a:r>
              <a:endParaRPr kumimoji="1" lang="ja-JP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1E286D-6A93-4FB0-8C91-2340D1E54568}"/>
              </a:ext>
            </a:extLst>
          </p:cNvPr>
          <p:cNvSpPr/>
          <p:nvPr/>
        </p:nvSpPr>
        <p:spPr>
          <a:xfrm>
            <a:off x="9733280" y="0"/>
            <a:ext cx="1107440" cy="111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4">
            <a:extLst>
              <a:ext uri="{FF2B5EF4-FFF2-40B4-BE49-F238E27FC236}">
                <a16:creationId xmlns:a16="http://schemas.microsoft.com/office/drawing/2014/main" id="{917C1887-CE39-48F2-978C-686763F11C29}"/>
              </a:ext>
            </a:extLst>
          </p:cNvPr>
          <p:cNvSpPr txBox="1"/>
          <p:nvPr/>
        </p:nvSpPr>
        <p:spPr>
          <a:xfrm>
            <a:off x="8769379" y="2522858"/>
            <a:ext cx="26388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700" b="1" dirty="0">
                <a:solidFill>
                  <a:schemeClr val="tx1">
                    <a:alpha val="90000"/>
                  </a:schemeClr>
                </a:solidFill>
              </a:rPr>
              <a:t>Y</a:t>
            </a:r>
            <a:endParaRPr kumimoji="1" lang="ja-JP" altLang="en-US" sz="28700" b="1" dirty="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157D84-C961-45FF-81A6-748351A4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6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06912A-4B9C-4035-A208-98BC2F439DE2}"/>
              </a:ext>
            </a:extLst>
          </p:cNvPr>
          <p:cNvSpPr/>
          <p:nvPr/>
        </p:nvSpPr>
        <p:spPr>
          <a:xfrm>
            <a:off x="0" y="0"/>
            <a:ext cx="12192000" cy="172277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602DF8-7442-46D5-AEF9-6F52661AC23A}"/>
              </a:ext>
            </a:extLst>
          </p:cNvPr>
          <p:cNvSpPr/>
          <p:nvPr/>
        </p:nvSpPr>
        <p:spPr>
          <a:xfrm>
            <a:off x="10402957" y="6825533"/>
            <a:ext cx="1391478" cy="45719"/>
          </a:xfrm>
          <a:prstGeom prst="rect">
            <a:avLst/>
          </a:prstGeom>
          <a:solidFill>
            <a:srgbClr val="FC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7DE642-44A9-4C24-8157-A67965CE9B18}"/>
              </a:ext>
            </a:extLst>
          </p:cNvPr>
          <p:cNvSpPr txBox="1"/>
          <p:nvPr/>
        </p:nvSpPr>
        <p:spPr>
          <a:xfrm>
            <a:off x="304800" y="344557"/>
            <a:ext cx="4639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반품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본사</a:t>
            </a:r>
            <a:r>
              <a:rPr lang="en-US" altLang="ko-KR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ja-JP" alt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DBB056-C23F-4CC8-AEA5-612520831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99301"/>
              </p:ext>
            </p:extLst>
          </p:nvPr>
        </p:nvGraphicFramePr>
        <p:xfrm>
          <a:off x="738368" y="1413052"/>
          <a:ext cx="10715263" cy="18045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642">
                  <a:extLst>
                    <a:ext uri="{9D8B030D-6E8A-4147-A177-3AD203B41FA5}">
                      <a16:colId xmlns:a16="http://schemas.microsoft.com/office/drawing/2014/main" val="561197364"/>
                    </a:ext>
                  </a:extLst>
                </a:gridCol>
                <a:gridCol w="4324015">
                  <a:extLst>
                    <a:ext uri="{9D8B030D-6E8A-4147-A177-3AD203B41FA5}">
                      <a16:colId xmlns:a16="http://schemas.microsoft.com/office/drawing/2014/main" val="2049069599"/>
                    </a:ext>
                  </a:extLst>
                </a:gridCol>
                <a:gridCol w="1020983">
                  <a:extLst>
                    <a:ext uri="{9D8B030D-6E8A-4147-A177-3AD203B41FA5}">
                      <a16:colId xmlns:a16="http://schemas.microsoft.com/office/drawing/2014/main" val="46413488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4065186117"/>
                    </a:ext>
                  </a:extLst>
                </a:gridCol>
                <a:gridCol w="3525625">
                  <a:extLst>
                    <a:ext uri="{9D8B030D-6E8A-4147-A177-3AD203B41FA5}">
                      <a16:colId xmlns:a16="http://schemas.microsoft.com/office/drawing/2014/main" val="1289283150"/>
                    </a:ext>
                  </a:extLst>
                </a:gridCol>
              </a:tblGrid>
              <a:tr h="493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 설명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유의어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엔티티타입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46084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지점에서 본사로 주문한 내역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8711110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반품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지점에서 본사로 반품한 내역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531677"/>
                  </a:ext>
                </a:extLst>
              </a:tr>
              <a:tr h="411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본사에서 관리하는 지점들의정보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19818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DED3A56-7463-4FE7-B619-1AE80222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41" y="3624960"/>
            <a:ext cx="5507518" cy="288848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C0E66-D6CE-4C9A-B76C-698665E2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65B2-4D09-4EEA-84AF-BDDC473879A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040836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2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03AFB9"/>
      </a:accent1>
      <a:accent2>
        <a:srgbClr val="59C6D3"/>
      </a:accent2>
      <a:accent3>
        <a:srgbClr val="B5ECF1"/>
      </a:accent3>
      <a:accent4>
        <a:srgbClr val="FFEA9A"/>
      </a:accent4>
      <a:accent5>
        <a:srgbClr val="FDB805"/>
      </a:accent5>
      <a:accent6>
        <a:srgbClr val="FFA000"/>
      </a:accent6>
      <a:hlink>
        <a:srgbClr val="3A3838"/>
      </a:hlink>
      <a:folHlink>
        <a:srgbClr val="3A3838"/>
      </a:folHlink>
    </a:clrScheme>
    <a:fontScheme name="돋움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7658372-0152-4027-BAA7-B1D2558B3808}" vid="{2D9EE087-82A0-46FB-85E6-A1CA250DD9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3911</Words>
  <Application>Microsoft Office PowerPoint</Application>
  <PresentationFormat>와이드스크린</PresentationFormat>
  <Paragraphs>2776</Paragraphs>
  <Slides>47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맑은 고딕</vt:lpstr>
      <vt:lpstr>배달의민족 한나체 Pro</vt:lpstr>
      <vt:lpstr>Arial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SEYEON KIM</cp:lastModifiedBy>
  <cp:revision>82</cp:revision>
  <dcterms:created xsi:type="dcterms:W3CDTF">2019-04-22T12:40:42Z</dcterms:created>
  <dcterms:modified xsi:type="dcterms:W3CDTF">2019-06-05T04:45:36Z</dcterms:modified>
</cp:coreProperties>
</file>