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pp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37"/>
  </p:notesMasterIdLst>
  <p:sldIdLst>
    <p:sldId id="256" r:id="rId5"/>
    <p:sldId id="259" r:id="rId6"/>
    <p:sldId id="285" r:id="rId7"/>
    <p:sldId id="267" r:id="rId8"/>
    <p:sldId id="298" r:id="rId9"/>
    <p:sldId id="287" r:id="rId10"/>
    <p:sldId id="299" r:id="rId11"/>
    <p:sldId id="275" r:id="rId12"/>
    <p:sldId id="300" r:id="rId13"/>
    <p:sldId id="301" r:id="rId14"/>
    <p:sldId id="303" r:id="rId15"/>
    <p:sldId id="302" r:id="rId16"/>
    <p:sldId id="286" r:id="rId17"/>
    <p:sldId id="304" r:id="rId18"/>
    <p:sldId id="276" r:id="rId19"/>
    <p:sldId id="277" r:id="rId20"/>
    <p:sldId id="307" r:id="rId21"/>
    <p:sldId id="310" r:id="rId22"/>
    <p:sldId id="311" r:id="rId23"/>
    <p:sldId id="313" r:id="rId24"/>
    <p:sldId id="312" r:id="rId25"/>
    <p:sldId id="315" r:id="rId26"/>
    <p:sldId id="316" r:id="rId27"/>
    <p:sldId id="306" r:id="rId28"/>
    <p:sldId id="305" r:id="rId29"/>
    <p:sldId id="317" r:id="rId30"/>
    <p:sldId id="318" r:id="rId31"/>
    <p:sldId id="319" r:id="rId32"/>
    <p:sldId id="320" r:id="rId33"/>
    <p:sldId id="283" r:id="rId34"/>
    <p:sldId id="321" r:id="rId35"/>
    <p:sldId id="258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, 목차" id="{2441CF4C-4E38-4F3F-A21C-1BD8BD470664}">
          <p14:sldIdLst>
            <p14:sldId id="256"/>
            <p14:sldId id="259"/>
          </p14:sldIdLst>
        </p14:section>
        <p14:section name="관련 기술 현황" id="{9200F7DF-AE14-4A22-8279-094A13CB80BC}">
          <p14:sldIdLst>
            <p14:sldId id="285"/>
            <p14:sldId id="267"/>
            <p14:sldId id="298"/>
            <p14:sldId id="287"/>
            <p14:sldId id="299"/>
            <p14:sldId id="275"/>
            <p14:sldId id="300"/>
            <p14:sldId id="301"/>
            <p14:sldId id="303"/>
            <p14:sldId id="302"/>
          </p14:sldIdLst>
        </p14:section>
        <p14:section name="세부 기술" id="{B4AC15E4-E37F-419E-8CDA-06AFA4FE03F8}">
          <p14:sldIdLst>
            <p14:sldId id="286"/>
            <p14:sldId id="304"/>
            <p14:sldId id="276"/>
            <p14:sldId id="277"/>
            <p14:sldId id="307"/>
            <p14:sldId id="310"/>
            <p14:sldId id="311"/>
            <p14:sldId id="313"/>
            <p14:sldId id="312"/>
            <p14:sldId id="315"/>
            <p14:sldId id="316"/>
            <p14:sldId id="306"/>
            <p14:sldId id="305"/>
            <p14:sldId id="317"/>
            <p14:sldId id="318"/>
            <p14:sldId id="319"/>
            <p14:sldId id="320"/>
          </p14:sldIdLst>
        </p14:section>
        <p14:section name="시연 영상" id="{8C0A1C49-6F88-4E12-BF28-E419C2ECF935}">
          <p14:sldIdLst>
            <p14:sldId id="283"/>
            <p14:sldId id="32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E50"/>
    <a:srgbClr val="067C7E"/>
    <a:srgbClr val="2CA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2" autoAdjust="0"/>
    <p:restoredTop sz="77394" autoAdjust="0"/>
  </p:normalViewPr>
  <p:slideViewPr>
    <p:cSldViewPr snapToGrid="0">
      <p:cViewPr varScale="1">
        <p:scale>
          <a:sx n="74" d="100"/>
          <a:sy n="74" d="100"/>
        </p:scale>
        <p:origin x="170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8AC7-252C-452F-801C-3C3A2112F305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E68DB-8B2B-41A6-9D6B-0EA9D38D4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22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E68DB-8B2B-41A6-9D6B-0EA9D38D4DC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69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MagicPlaylist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는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한곡을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검색하면 플레이리스트를 </a:t>
            </a:r>
            <a:r>
              <a:rPr lang="ko-KR" altLang="en-US" sz="1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만들어줌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141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본인이 원하는 곡을 찾을 수 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개발자들에게 음원과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제공해줌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0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E68DB-8B2B-41A6-9D6B-0EA9D38D4DC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646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57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주로 사용한 라이브러리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음악 분석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librosa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Tsne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sklearn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178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929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시작 강도 측정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시작 상관 관계로부터 속도 추정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예상 템포와 거의 일치하는 시작 강도의 피크를 선택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434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시간 도메인의 소리 신호를 작은 크기 </a:t>
            </a:r>
            <a:r>
              <a:rPr lang="ko-KR" alt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자른다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프레임에 대해 파워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스팩트럼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주파수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계산한다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3. 2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번에서 구한 </a:t>
            </a:r>
            <a:r>
              <a:rPr lang="en-US" altLang="ko-K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 Spectrum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에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 Filter bank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적용하고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필터에 에너지를 합한다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4. 3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번에서 구한 모든 필터 </a:t>
            </a:r>
            <a:r>
              <a:rPr lang="ko-KR" alt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뱅크 에너지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취한다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5. 4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값에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DCT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취한다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DCT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취한 값에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Coefficients 2~13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남기고 나머지는 버린다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음성 인식을 입력된 신호에서 노이즈 및 배경 소리로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실제 유효한 소리의 특징을 추출하는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69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Mfcc</a:t>
            </a:r>
            <a:r>
              <a:rPr lang="ko-KR" altLang="en-US" dirty="0"/>
              <a:t>와 반대되는 기술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91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513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E68DB-8B2B-41A6-9D6B-0EA9D38D4D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991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음악적 튜닝과 조화에 있어서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1739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Leonhard Euler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의해 처음으로 기술된 톤 스페이스를 나타내는 개념 격자 도표다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.[1]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토네츠의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다양한 시각적 표현을 사용하여 유럽 고전 음악에서 전통적인 조화 관계를 보여줄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음악의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tonality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tonal space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관계를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graphical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방식으로 표현한 것</a:t>
            </a:r>
          </a:p>
          <a:p>
            <a:r>
              <a:rPr lang="ko-KR" altLang="en-US" dirty="0"/>
              <a:t>음악 속 패턴들을 알 수 있음</a:t>
            </a:r>
            <a:br>
              <a:rPr lang="ko-KR" altLang="en-US" dirty="0"/>
            </a:b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05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점을 하나 선택한다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아래는 검정색점을 선택했는데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점에서 부터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다른점까지의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거리를 측정한다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분포 그래프를 이용하여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검정 점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기준점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분포 상의 가운데 위치한다면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기준점으로부터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상대점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까지 거리에 있는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분포의 값을 선택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분포 그래프에서 파란점에서 위로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점섬이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올라가서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분포 그래프상에 붉은 색으로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표가 되어 있는 값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하여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값을 친밀도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(Similarity)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하고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친밀도가 가까운 값끼리 묶는다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경우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PCA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 군집이 중복되지 않는 장점은 있지만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매번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계산할때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마다 축의 위치가 바뀌어서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모양으로 나타난다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데이타의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군집성과 같은 특성들은 유지 되기 때문에 시각화를 통한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데이타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분석에는 유용하지만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매번 값이 바뀌는 특성으로 인하여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모델의 학습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피쳐로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사용하기는 다소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어려운점이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436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75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9892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1671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1178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0254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822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1947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E68DB-8B2B-41A6-9D6B-0EA9D38D4DC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10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음악 정보 검색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(MIR)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음악에서 정보를 검색하는 학문 간 과학이다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작지만 많은 실제 어플리케이션을 가진 성장하는 연구 분야다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MIR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관련된 사람들은 음악학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심리 음향학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심리학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학술 음악 연구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신호 처리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정보학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기계 학습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광학 음악 인식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인텔리전스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또는 이것들의 일부 조합에 대한 배경을 가질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23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91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음악 추천 시스템</a:t>
            </a:r>
            <a:r>
              <a:rPr lang="en-US" altLang="ko-KR" dirty="0"/>
              <a:t>, </a:t>
            </a:r>
            <a:r>
              <a:rPr lang="ko-KR" altLang="en-US" dirty="0"/>
              <a:t>트랙 분리와 악기 인식</a:t>
            </a:r>
            <a:r>
              <a:rPr lang="en-US" altLang="ko-KR" dirty="0"/>
              <a:t>, </a:t>
            </a:r>
            <a:r>
              <a:rPr lang="ko-KR" altLang="en-US" dirty="0"/>
              <a:t>자동 분류</a:t>
            </a:r>
            <a:r>
              <a:rPr lang="en-US" altLang="ko-KR" dirty="0"/>
              <a:t>, </a:t>
            </a:r>
            <a:r>
              <a:rPr lang="ko-KR" altLang="en-US" dirty="0"/>
              <a:t>음악 자동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325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467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콘텐츠 기반 접근 방식</a:t>
            </a:r>
            <a:r>
              <a:rPr lang="en-US" altLang="ko-KR" dirty="0"/>
              <a:t>(Contents based filtering CBF)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40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Factorization,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행렬분해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33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◇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자율비행체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전반에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특허가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드론을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이용한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측량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분야에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한하더라도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특허의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출원량은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2015년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증가했다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2014년도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건수가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자릿수에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머물렀지만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2015년 17건, 2016년 28건, 2017년 22건으로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증가했으며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2018~2019년에도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특허가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등록되었다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767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플레이리스트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1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B5122F9-0464-4BEE-B6AE-D0AD19D4EDC2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79404" y="6356351"/>
            <a:ext cx="635946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20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C9A7E25-B828-444C-8A24-54229E5E3D3B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16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A9FDDB6-B775-45A7-993A-991069F9FCD4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659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82228F-78D8-4468-9678-C92D39960007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608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2966A93-6BD3-446B-AC4D-324748EFF545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204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7A255FC-7429-4E44-8096-8E47B5928910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6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323D306-C04F-4425-9AE0-43D7880DBBCD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54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73FF7D0-204F-4E73-A2FE-93E01D5B97CC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615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1507" y="327899"/>
            <a:ext cx="7886700" cy="823070"/>
          </a:xfrm>
        </p:spPr>
        <p:txBody>
          <a:bodyPr>
            <a:normAutofit/>
          </a:bodyPr>
          <a:lstStyle>
            <a:lvl1pPr>
              <a:defRPr sz="3400" spc="-1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7C05FCC-47EC-4AF9-B970-F51AF9FB0650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525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FB28249-26E5-455A-9695-F323C0422360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002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C5D82B-CCD9-4125-A1D8-59C403527D2E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6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36679D-2CCF-4A01-8AE3-E07EC6B92EFD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6409" y="6356351"/>
            <a:ext cx="528941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53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17311A7-1125-48F2-8EE2-77B2D03FF375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93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38F1540-A4A6-489A-B445-8EE0C49E5B4C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28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74332C0-05EF-4DA6-B6C0-AC21C9521B48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27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D3D9CFA-2C1B-4A79-9C78-06751A663488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929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3858A93-A9E9-4346-A563-001769BD199F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62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171840-D821-4B73-8074-4A84303A7983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0636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C712D28-4227-4034-BD9D-6393D8BFC44B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031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639E9C7-046D-46C1-8E71-D8C0B2BA9CED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2152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67EFF89-1C17-45E3-9A17-F7C6B72B28B0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4802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BE0D296-FE86-4ADE-822F-2BA509B9D521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75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CC04D46-C977-47FA-995E-5543FA8F74F3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036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B4C3F5-B048-405D-8888-4510B9797669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469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AB11061-78A5-4C3D-B8D9-35CA68F625BC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292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5FCD4C9-EE5E-40C9-9372-34C340B652EE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96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5D19C7A-3FA0-49FB-92D9-7B02E3626307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8733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6059C26-E33B-49A6-93A4-30C4CA4932F4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2338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307DEC0-770A-4A77-BE11-8CE56DD7E2DA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9950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A761C22-9C32-40AB-B34C-05D040F22233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0124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F4DDD-7D6D-4167-A7EE-0920AB30C1A8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52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05A046CD-12F7-4E93-9312-38CFE1F3F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04947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4C93E0C-5010-4D64-80F9-74DE49CBF989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4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87F5EEF-95EF-484B-A67E-1B57AEB16AA4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7057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ED72EE6-3C80-4524-85B9-7F1B1E71FD3E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76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C9E70F0-9F4C-4EF6-A2AF-95DE816348B7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4968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B413745-876D-40CB-AF99-5DDDF2F42714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896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3E267B-0F06-4A4B-824E-A7D23DF24E31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243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45DDEF3-F85A-4772-8934-B31C97F5FA55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8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79455B7-8A1B-4D8B-8E3F-E3518E4D2B81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5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DDE1534-D824-4706-BFBB-5C2E3FCA4992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5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D5C1B5-ECB7-4B38-8316-772EB1A20745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27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ABE68CE-0350-4528-90D2-C5AAA1ADDECA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26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253457-EBC5-4AAE-A99D-49B0D3B23D81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59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71"/>
            <a:ext cx="9143999" cy="688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8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91507" y="340599"/>
            <a:ext cx="7886700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6253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08서울남산체 B" panose="02020603020101020101" pitchFamily="18" charset="-127"/>
          <a:ea typeface="08서울남산체 B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389292" y="2767280"/>
            <a:ext cx="47500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solidFill>
                  <a:srgbClr val="067C7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7927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5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1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://en.wikipedia.org/wiki/Periodogra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pm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22486" y="3213711"/>
            <a:ext cx="56444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음원 파일의 차원 축소를</a:t>
            </a:r>
            <a:endParaRPr lang="en-US" altLang="ko-KR" sz="32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67C7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r>
              <a:rPr lang="ko-KR" altLang="en-US" sz="3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44E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이용한</a:t>
            </a:r>
            <a:r>
              <a:rPr lang="en-US" altLang="ko-KR" sz="3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44E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3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44E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클러스터링 시각화 엔진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2486" y="2802368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소프트웨어응용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2F18F3-0A60-4B8D-9AFE-471F36E60D45}"/>
              </a:ext>
            </a:extLst>
          </p:cNvPr>
          <p:cNvSpPr txBox="1"/>
          <p:nvPr/>
        </p:nvSpPr>
        <p:spPr>
          <a:xfrm>
            <a:off x="1091045" y="56110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srgbClr val="067C7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6FB81-F882-4245-8681-856123A92FAE}"/>
              </a:ext>
            </a:extLst>
          </p:cNvPr>
          <p:cNvSpPr txBox="1"/>
          <p:nvPr/>
        </p:nvSpPr>
        <p:spPr>
          <a:xfrm>
            <a:off x="1275776" y="5418009"/>
            <a:ext cx="1955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5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조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67C7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2014920017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박인수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67C7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2014920045 </a:t>
            </a:r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이효근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67C7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129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관련 기술의 현황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E73482-0D95-4C2F-BA38-997476B1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B26556-FA78-4D33-A290-310160691B90}"/>
              </a:ext>
            </a:extLst>
          </p:cNvPr>
          <p:cNvSpPr txBox="1"/>
          <p:nvPr/>
        </p:nvSpPr>
        <p:spPr>
          <a:xfrm>
            <a:off x="650618" y="1159595"/>
            <a:ext cx="5112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- Recommender systems (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카카오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F610F3-01B4-42D9-86D7-E9CDA1518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157" y="1853364"/>
            <a:ext cx="66294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6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관련 기술의 현황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E73482-0D95-4C2F-BA38-997476B1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B26556-FA78-4D33-A290-310160691B90}"/>
              </a:ext>
            </a:extLst>
          </p:cNvPr>
          <p:cNvSpPr txBox="1"/>
          <p:nvPr/>
        </p:nvSpPr>
        <p:spPr>
          <a:xfrm>
            <a:off x="650618" y="1159595"/>
            <a:ext cx="5943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- Recommender systems (</a:t>
            </a:r>
            <a:r>
              <a:rPr lang="en-US" altLang="ko-KR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MagicPlaylist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B28A8C-F63A-40F7-9054-D32D6F7CC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67" y="2103437"/>
            <a:ext cx="7564066" cy="382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71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관련 기술의 현황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E73482-0D95-4C2F-BA38-997476B1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B26556-FA78-4D33-A290-310160691B90}"/>
              </a:ext>
            </a:extLst>
          </p:cNvPr>
          <p:cNvSpPr txBox="1"/>
          <p:nvPr/>
        </p:nvSpPr>
        <p:spPr>
          <a:xfrm>
            <a:off x="650618" y="1159595"/>
            <a:ext cx="5093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- Recommender systems (Spotify)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909D25-F298-4D50-A981-844BF5612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07" y="1983654"/>
            <a:ext cx="7298864" cy="404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5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88448" y="3013501"/>
            <a:ext cx="27671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세부 기술</a:t>
            </a:r>
            <a:endParaRPr lang="ko-KR" altLang="en-US" sz="4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029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b="1" dirty="0"/>
              <a:t>세부 기술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06F445-4E4F-4CEA-8ABB-D4710FECF3E4}"/>
              </a:ext>
            </a:extLst>
          </p:cNvPr>
          <p:cNvSpPr txBox="1"/>
          <p:nvPr/>
        </p:nvSpPr>
        <p:spPr>
          <a:xfrm>
            <a:off x="774437" y="1810147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설계 사양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9B29D-7598-45F7-B93C-B454336CBE83}"/>
              </a:ext>
            </a:extLst>
          </p:cNvPr>
          <p:cNvSpPr txBox="1"/>
          <p:nvPr/>
        </p:nvSpPr>
        <p:spPr>
          <a:xfrm>
            <a:off x="1625600" y="238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9DDEBA-261F-44CC-83EF-4010BD747E90}"/>
              </a:ext>
            </a:extLst>
          </p:cNvPr>
          <p:cNvSpPr txBox="1"/>
          <p:nvPr/>
        </p:nvSpPr>
        <p:spPr>
          <a:xfrm>
            <a:off x="1328609" y="2448192"/>
            <a:ext cx="745198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MSI GE60-2PC (i7-4710HQ)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Lenovo </a:t>
            </a:r>
            <a:r>
              <a:rPr lang="en-US" altLang="ko-KR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Ideapad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330(i3-7130U)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9287D9-A956-4279-94E0-9D9EB78631F9}"/>
              </a:ext>
            </a:extLst>
          </p:cNvPr>
          <p:cNvSpPr txBox="1"/>
          <p:nvPr/>
        </p:nvSpPr>
        <p:spPr>
          <a:xfrm>
            <a:off x="774436" y="3580842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개발 환경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93B297-0FD5-4341-8F67-35B3BB16D73A}"/>
              </a:ext>
            </a:extLst>
          </p:cNvPr>
          <p:cNvSpPr txBox="1"/>
          <p:nvPr/>
        </p:nvSpPr>
        <p:spPr>
          <a:xfrm>
            <a:off x="1625600" y="37889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54082B-354F-4631-98E5-F0B455E19DB3}"/>
              </a:ext>
            </a:extLst>
          </p:cNvPr>
          <p:cNvSpPr txBox="1"/>
          <p:nvPr/>
        </p:nvSpPr>
        <p:spPr>
          <a:xfrm>
            <a:off x="1328609" y="4158295"/>
            <a:ext cx="745198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Python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Google </a:t>
            </a:r>
            <a:r>
              <a:rPr lang="en-US" altLang="ko-KR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Colaboratory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Jupyter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Lab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Jupyter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Notebook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441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세부 기술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5197F4-972A-4701-B52C-C887299B8B60}"/>
              </a:ext>
            </a:extLst>
          </p:cNvPr>
          <p:cNvSpPr txBox="1"/>
          <p:nvPr/>
        </p:nvSpPr>
        <p:spPr>
          <a:xfrm>
            <a:off x="663318" y="1217258"/>
            <a:ext cx="2119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라이브러리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E73482-0D95-4C2F-BA38-997476B1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 descr="개체, 그리기, 시계이(가) 표시된 사진&#10;&#10;자동 생성된 설명">
            <a:extLst>
              <a:ext uri="{FF2B5EF4-FFF2-40B4-BE49-F238E27FC236}">
                <a16:creationId xmlns:a16="http://schemas.microsoft.com/office/drawing/2014/main" id="{258670A4-DD0A-4ADF-97C4-BB63BAAC3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09" y="2080520"/>
            <a:ext cx="3542619" cy="1454651"/>
          </a:xfrm>
          <a:prstGeom prst="rect">
            <a:avLst/>
          </a:prstGeom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8ACDF7B8-34AA-4C64-B8FC-83F3286BF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18" y="4157530"/>
            <a:ext cx="3179762" cy="1721893"/>
          </a:xfrm>
          <a:prstGeom prst="rect">
            <a:avLst/>
          </a:prstGeom>
        </p:spPr>
      </p:pic>
      <p:pic>
        <p:nvPicPr>
          <p:cNvPr id="9" name="그림 8" descr="테이블, 스키타기, 눈, 채운이(가) 표시된 사진&#10;&#10;자동 생성된 설명">
            <a:extLst>
              <a:ext uri="{FF2B5EF4-FFF2-40B4-BE49-F238E27FC236}">
                <a16:creationId xmlns:a16="http://schemas.microsoft.com/office/drawing/2014/main" id="{8BE554C8-73AC-4694-BBF4-DD9A326D27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399" y="3875213"/>
            <a:ext cx="2226475" cy="2395769"/>
          </a:xfrm>
          <a:prstGeom prst="rect">
            <a:avLst/>
          </a:prstGeom>
        </p:spPr>
      </p:pic>
      <p:pic>
        <p:nvPicPr>
          <p:cNvPr id="11" name="그림 10" descr="커튼이(가) 표시된 사진&#10;&#10;자동 생성된 설명">
            <a:extLst>
              <a:ext uri="{FF2B5EF4-FFF2-40B4-BE49-F238E27FC236}">
                <a16:creationId xmlns:a16="http://schemas.microsoft.com/office/drawing/2014/main" id="{16707F4C-0187-4E89-A7AF-22DFC65223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774" y="2029481"/>
            <a:ext cx="3891820" cy="15567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A6EDD1A-2E2C-45CE-8BE1-0ABF999579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21" y="4157530"/>
            <a:ext cx="2591520" cy="194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88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1507" y="327899"/>
            <a:ext cx="7886700" cy="823070"/>
          </a:xfrm>
        </p:spPr>
        <p:txBody>
          <a:bodyPr>
            <a:normAutofit/>
          </a:bodyPr>
          <a:lstStyle/>
          <a:p>
            <a:r>
              <a:rPr lang="ko-KR" altLang="en-US" b="1" dirty="0"/>
              <a:t>세부 기술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E73482-0D95-4C2F-BA38-997476B1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866FB0-7465-46BA-9BB5-FD3EFD7C1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319" y="1652586"/>
            <a:ext cx="12555694" cy="68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0ED52-713B-4B01-AB39-1B051CC5C3CC}"/>
              </a:ext>
            </a:extLst>
          </p:cNvPr>
          <p:cNvSpPr txBox="1"/>
          <p:nvPr/>
        </p:nvSpPr>
        <p:spPr>
          <a:xfrm>
            <a:off x="663318" y="1217258"/>
            <a:ext cx="452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en-US" altLang="ko-KR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librosa.feature.spectral_rolloff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EDE1CB-2AE1-41DD-A448-C259E8D8D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94" y="199686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99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1507" y="327899"/>
            <a:ext cx="7886700" cy="823070"/>
          </a:xfrm>
        </p:spPr>
        <p:txBody>
          <a:bodyPr>
            <a:normAutofit/>
          </a:bodyPr>
          <a:lstStyle/>
          <a:p>
            <a:r>
              <a:rPr lang="ko-KR" altLang="en-US" b="1" dirty="0"/>
              <a:t>세부 기술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E73482-0D95-4C2F-BA38-997476B1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866FB0-7465-46BA-9BB5-FD3EFD7C1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319" y="1652586"/>
            <a:ext cx="12555694" cy="68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0ED52-713B-4B01-AB39-1B051CC5C3CC}"/>
              </a:ext>
            </a:extLst>
          </p:cNvPr>
          <p:cNvSpPr txBox="1"/>
          <p:nvPr/>
        </p:nvSpPr>
        <p:spPr>
          <a:xfrm>
            <a:off x="663318" y="1217258"/>
            <a:ext cx="3581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en-US" altLang="ko-KR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librosa.beat.beat_track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C82D08-06E0-4DAA-9DE1-23902F036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319" y="1996861"/>
            <a:ext cx="7315215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49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1507" y="327899"/>
            <a:ext cx="7886700" cy="823070"/>
          </a:xfrm>
        </p:spPr>
        <p:txBody>
          <a:bodyPr>
            <a:normAutofit/>
          </a:bodyPr>
          <a:lstStyle/>
          <a:p>
            <a:r>
              <a:rPr lang="ko-KR" altLang="en-US" b="1" dirty="0"/>
              <a:t>세부 기술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E73482-0D95-4C2F-BA38-997476B1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866FB0-7465-46BA-9BB5-FD3EFD7C1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319" y="1652586"/>
            <a:ext cx="12555694" cy="68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0ED52-713B-4B01-AB39-1B051CC5C3CC}"/>
              </a:ext>
            </a:extLst>
          </p:cNvPr>
          <p:cNvSpPr txBox="1"/>
          <p:nvPr/>
        </p:nvSpPr>
        <p:spPr>
          <a:xfrm>
            <a:off x="663318" y="1217258"/>
            <a:ext cx="3170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en-US" altLang="ko-KR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librosa.feature.mfcc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7777D0D4-490D-4836-A9E9-4BDC6C956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166" y="1994341"/>
            <a:ext cx="5901667" cy="236066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EA8AB5-7616-4C25-B0DE-76ADCC17E84A}"/>
              </a:ext>
            </a:extLst>
          </p:cNvPr>
          <p:cNvSpPr/>
          <p:nvPr/>
        </p:nvSpPr>
        <p:spPr>
          <a:xfrm>
            <a:off x="991507" y="4516864"/>
            <a:ext cx="7531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044E50"/>
                </a:solidFill>
                <a:latin typeface="inherit"/>
                <a:ea typeface="나눔바른고딕" panose="020B0603020101020101"/>
              </a:rPr>
              <a:t>Frame the signal into short frames.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044E50"/>
                </a:solidFill>
                <a:latin typeface="inherit"/>
                <a:ea typeface="나눔바른고딕" panose="020B0603020101020101"/>
              </a:rPr>
              <a:t>For each frame calculate the </a:t>
            </a:r>
            <a:r>
              <a:rPr lang="en-US" altLang="ko-KR" dirty="0">
                <a:solidFill>
                  <a:srgbClr val="044E50"/>
                </a:solidFill>
                <a:latin typeface="inherit"/>
                <a:ea typeface="나눔바른고딕" panose="020B0603020101020101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periodogram estimate</a:t>
            </a:r>
            <a:r>
              <a:rPr lang="en-US" altLang="ko-KR" dirty="0">
                <a:solidFill>
                  <a:srgbClr val="044E50"/>
                </a:solidFill>
                <a:latin typeface="inherit"/>
                <a:ea typeface="나눔바른고딕" panose="020B0603020101020101"/>
              </a:rPr>
              <a:t> of the power spectrum.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044E50"/>
                </a:solidFill>
                <a:latin typeface="inherit"/>
                <a:ea typeface="나눔바른고딕" panose="020B0603020101020101"/>
              </a:rPr>
              <a:t>Apply the </a:t>
            </a:r>
            <a:r>
              <a:rPr lang="en-US" altLang="ko-KR" dirty="0" err="1">
                <a:solidFill>
                  <a:srgbClr val="044E50"/>
                </a:solidFill>
                <a:latin typeface="inherit"/>
                <a:ea typeface="나눔바른고딕" panose="020B0603020101020101"/>
              </a:rPr>
              <a:t>mel</a:t>
            </a:r>
            <a:r>
              <a:rPr lang="en-US" altLang="ko-KR" dirty="0">
                <a:solidFill>
                  <a:srgbClr val="044E50"/>
                </a:solidFill>
                <a:latin typeface="inherit"/>
                <a:ea typeface="나눔바른고딕" panose="020B0603020101020101"/>
              </a:rPr>
              <a:t> </a:t>
            </a:r>
            <a:r>
              <a:rPr lang="en-US" altLang="ko-KR" dirty="0" err="1">
                <a:solidFill>
                  <a:srgbClr val="044E50"/>
                </a:solidFill>
                <a:latin typeface="inherit"/>
                <a:ea typeface="나눔바른고딕" panose="020B0603020101020101"/>
              </a:rPr>
              <a:t>filterbank</a:t>
            </a:r>
            <a:r>
              <a:rPr lang="en-US" altLang="ko-KR" dirty="0">
                <a:solidFill>
                  <a:srgbClr val="044E50"/>
                </a:solidFill>
                <a:latin typeface="inherit"/>
                <a:ea typeface="나눔바른고딕" panose="020B0603020101020101"/>
              </a:rPr>
              <a:t> to the power spectra, sum the energy in each filter.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044E50"/>
                </a:solidFill>
                <a:latin typeface="inherit"/>
                <a:ea typeface="나눔바른고딕" panose="020B0603020101020101"/>
              </a:rPr>
              <a:t>Take the logarithm of all </a:t>
            </a:r>
            <a:r>
              <a:rPr lang="en-US" altLang="ko-KR" dirty="0" err="1">
                <a:solidFill>
                  <a:srgbClr val="044E50"/>
                </a:solidFill>
                <a:latin typeface="inherit"/>
                <a:ea typeface="나눔바른고딕" panose="020B0603020101020101"/>
              </a:rPr>
              <a:t>filterbank</a:t>
            </a:r>
            <a:r>
              <a:rPr lang="en-US" altLang="ko-KR" dirty="0">
                <a:solidFill>
                  <a:srgbClr val="044E50"/>
                </a:solidFill>
                <a:latin typeface="inherit"/>
                <a:ea typeface="나눔바른고딕" panose="020B0603020101020101"/>
              </a:rPr>
              <a:t> energies.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044E50"/>
                </a:solidFill>
                <a:latin typeface="inherit"/>
                <a:ea typeface="나눔바른고딕" panose="020B0603020101020101"/>
              </a:rPr>
              <a:t>Take the DCT of the log </a:t>
            </a:r>
            <a:r>
              <a:rPr lang="en-US" altLang="ko-KR" dirty="0" err="1">
                <a:solidFill>
                  <a:srgbClr val="044E50"/>
                </a:solidFill>
                <a:latin typeface="inherit"/>
                <a:ea typeface="나눔바른고딕" panose="020B0603020101020101"/>
              </a:rPr>
              <a:t>filterbank</a:t>
            </a:r>
            <a:r>
              <a:rPr lang="en-US" altLang="ko-KR" dirty="0">
                <a:solidFill>
                  <a:srgbClr val="044E50"/>
                </a:solidFill>
                <a:latin typeface="inherit"/>
                <a:ea typeface="나눔바른고딕" panose="020B0603020101020101"/>
              </a:rPr>
              <a:t> energies.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044E50"/>
                </a:solidFill>
                <a:latin typeface="inherit"/>
                <a:ea typeface="나눔바른고딕" panose="020B0603020101020101"/>
              </a:rPr>
              <a:t>Keep DCT coefficients 2-13, discard the rest.</a:t>
            </a:r>
            <a:endParaRPr lang="en-US" altLang="ko-KR" b="0" i="0" dirty="0">
              <a:solidFill>
                <a:srgbClr val="044E50"/>
              </a:solidFill>
              <a:effectLst/>
              <a:latin typeface="inherit"/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553024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1507" y="327899"/>
            <a:ext cx="7886700" cy="823070"/>
          </a:xfrm>
        </p:spPr>
        <p:txBody>
          <a:bodyPr>
            <a:normAutofit/>
          </a:bodyPr>
          <a:lstStyle/>
          <a:p>
            <a:r>
              <a:rPr lang="ko-KR" altLang="en-US" b="1" dirty="0"/>
              <a:t>세부 기술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E73482-0D95-4C2F-BA38-997476B1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866FB0-7465-46BA-9BB5-FD3EFD7C1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319" y="1652586"/>
            <a:ext cx="12555694" cy="68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0ED52-713B-4B01-AB39-1B051CC5C3CC}"/>
              </a:ext>
            </a:extLst>
          </p:cNvPr>
          <p:cNvSpPr txBox="1"/>
          <p:nvPr/>
        </p:nvSpPr>
        <p:spPr>
          <a:xfrm>
            <a:off x="663318" y="1217258"/>
            <a:ext cx="4784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en-US" altLang="ko-KR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librosa.feature.spectral_flatness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1CE53C3A-40FB-4F6B-874B-DCC13E98A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85" y="1911027"/>
            <a:ext cx="5971943" cy="440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6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6485" y="1302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목차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340" y="2863006"/>
            <a:ext cx="2810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1. </a:t>
            </a:r>
            <a:r>
              <a: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관련 기술 현황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339" y="3621270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세부 기술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C3042-809F-46F3-B5E4-39469CB3B10B}"/>
              </a:ext>
            </a:extLst>
          </p:cNvPr>
          <p:cNvSpPr txBox="1"/>
          <p:nvPr/>
        </p:nvSpPr>
        <p:spPr>
          <a:xfrm>
            <a:off x="3810339" y="4343302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시연 영상</a:t>
            </a:r>
          </a:p>
        </p:txBody>
      </p:sp>
    </p:spTree>
    <p:extLst>
      <p:ext uri="{BB962C8B-B14F-4D97-AF65-F5344CB8AC3E}">
        <p14:creationId xmlns:p14="http://schemas.microsoft.com/office/powerpoint/2010/main" val="3033935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1507" y="327899"/>
            <a:ext cx="7886700" cy="823070"/>
          </a:xfrm>
        </p:spPr>
        <p:txBody>
          <a:bodyPr>
            <a:normAutofit/>
          </a:bodyPr>
          <a:lstStyle/>
          <a:p>
            <a:r>
              <a:rPr lang="ko-KR" altLang="en-US" b="1" dirty="0"/>
              <a:t>세부 기술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E73482-0D95-4C2F-BA38-997476B1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866FB0-7465-46BA-9BB5-FD3EFD7C1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319" y="1652586"/>
            <a:ext cx="12555694" cy="68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0ED52-713B-4B01-AB39-1B051CC5C3CC}"/>
              </a:ext>
            </a:extLst>
          </p:cNvPr>
          <p:cNvSpPr txBox="1"/>
          <p:nvPr/>
        </p:nvSpPr>
        <p:spPr>
          <a:xfrm>
            <a:off x="663318" y="1217258"/>
            <a:ext cx="3576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en-US" altLang="ko-KR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librosa.feature.tonnetz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 descr="연필이(가) 표시된 사진&#10;&#10;자동 생성된 설명">
            <a:extLst>
              <a:ext uri="{FF2B5EF4-FFF2-40B4-BE49-F238E27FC236}">
                <a16:creationId xmlns:a16="http://schemas.microsoft.com/office/drawing/2014/main" id="{066357B1-EFC9-4C83-9599-B8A7E9550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91102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01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1507" y="327899"/>
            <a:ext cx="7886700" cy="823070"/>
          </a:xfrm>
        </p:spPr>
        <p:txBody>
          <a:bodyPr>
            <a:normAutofit/>
          </a:bodyPr>
          <a:lstStyle/>
          <a:p>
            <a:r>
              <a:rPr lang="ko-KR" altLang="en-US" b="1" dirty="0"/>
              <a:t>세부 기술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E73482-0D95-4C2F-BA38-997476B1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866FB0-7465-46BA-9BB5-FD3EFD7C1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319" y="1652586"/>
            <a:ext cx="12555694" cy="68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0ED52-713B-4B01-AB39-1B051CC5C3CC}"/>
              </a:ext>
            </a:extLst>
          </p:cNvPr>
          <p:cNvSpPr txBox="1"/>
          <p:nvPr/>
        </p:nvSpPr>
        <p:spPr>
          <a:xfrm>
            <a:off x="663318" y="1217258"/>
            <a:ext cx="3576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en-US" altLang="ko-KR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librosa.feature.tonnetz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66A913-7241-47F4-AD86-B536F06FD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96861"/>
            <a:ext cx="76200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86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1507" y="327899"/>
            <a:ext cx="7886700" cy="823070"/>
          </a:xfrm>
        </p:spPr>
        <p:txBody>
          <a:bodyPr>
            <a:normAutofit/>
          </a:bodyPr>
          <a:lstStyle/>
          <a:p>
            <a:r>
              <a:rPr lang="ko-KR" altLang="en-US" b="1" dirty="0"/>
              <a:t>세부 기술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E73482-0D95-4C2F-BA38-997476B1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0ED52-713B-4B01-AB39-1B051CC5C3CC}"/>
              </a:ext>
            </a:extLst>
          </p:cNvPr>
          <p:cNvSpPr txBox="1"/>
          <p:nvPr/>
        </p:nvSpPr>
        <p:spPr>
          <a:xfrm>
            <a:off x="663318" y="1217258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- TSNE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6307A8BD-02F2-4150-A705-15E660017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81" y="1911027"/>
            <a:ext cx="6832951" cy="37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18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1507" y="327899"/>
            <a:ext cx="7886700" cy="823070"/>
          </a:xfrm>
        </p:spPr>
        <p:txBody>
          <a:bodyPr>
            <a:normAutofit/>
          </a:bodyPr>
          <a:lstStyle/>
          <a:p>
            <a:r>
              <a:rPr lang="ko-KR" altLang="en-US" b="1" dirty="0"/>
              <a:t>세부 기술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E73482-0D95-4C2F-BA38-997476B1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0ED52-713B-4B01-AB39-1B051CC5C3CC}"/>
              </a:ext>
            </a:extLst>
          </p:cNvPr>
          <p:cNvSpPr txBox="1"/>
          <p:nvPr/>
        </p:nvSpPr>
        <p:spPr>
          <a:xfrm>
            <a:off x="663318" y="1217258"/>
            <a:ext cx="3249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- K-means Clustering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 descr="테이블, 스키타기, 눈, 채운이(가) 표시된 사진&#10;&#10;자동 생성된 설명">
            <a:extLst>
              <a:ext uri="{FF2B5EF4-FFF2-40B4-BE49-F238E27FC236}">
                <a16:creationId xmlns:a16="http://schemas.microsoft.com/office/drawing/2014/main" id="{F5C6C5B3-A53D-436B-875C-6071EF34C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778" y="1806767"/>
            <a:ext cx="4008443" cy="43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84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1507" y="327899"/>
            <a:ext cx="7886700" cy="823070"/>
          </a:xfrm>
        </p:spPr>
        <p:txBody>
          <a:bodyPr>
            <a:normAutofit/>
          </a:bodyPr>
          <a:lstStyle/>
          <a:p>
            <a:r>
              <a:rPr lang="ko-KR" altLang="en-US" b="1" dirty="0"/>
              <a:t>세부 기술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E73482-0D95-4C2F-BA38-997476B1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0ED52-713B-4B01-AB39-1B051CC5C3CC}"/>
              </a:ext>
            </a:extLst>
          </p:cNvPr>
          <p:cNvSpPr txBox="1"/>
          <p:nvPr/>
        </p:nvSpPr>
        <p:spPr>
          <a:xfrm>
            <a:off x="663318" y="1217258"/>
            <a:ext cx="2566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소스코드 확인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3CC870A-F8F7-4A76-B678-CB9F63B85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763" y="1806767"/>
            <a:ext cx="6996789" cy="446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17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1507" y="327899"/>
            <a:ext cx="7886700" cy="823070"/>
          </a:xfrm>
        </p:spPr>
        <p:txBody>
          <a:bodyPr>
            <a:normAutofit/>
          </a:bodyPr>
          <a:lstStyle/>
          <a:p>
            <a:r>
              <a:rPr lang="ko-KR" altLang="en-US" b="1" dirty="0"/>
              <a:t>세부 기술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E73482-0D95-4C2F-BA38-997476B1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D3C9D-2B4F-465B-A3C7-20ED2C825E28}"/>
              </a:ext>
            </a:extLst>
          </p:cNvPr>
          <p:cNvSpPr txBox="1"/>
          <p:nvPr/>
        </p:nvSpPr>
        <p:spPr>
          <a:xfrm>
            <a:off x="663318" y="1217258"/>
            <a:ext cx="2566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소스코드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18B492-743F-4D05-B402-5016FFDA4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460" y="1911027"/>
            <a:ext cx="7011080" cy="407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29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1507" y="327899"/>
            <a:ext cx="7886700" cy="823070"/>
          </a:xfrm>
        </p:spPr>
        <p:txBody>
          <a:bodyPr>
            <a:normAutofit/>
          </a:bodyPr>
          <a:lstStyle/>
          <a:p>
            <a:r>
              <a:rPr lang="ko-KR" altLang="en-US" b="1" dirty="0"/>
              <a:t>세부 기술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E73482-0D95-4C2F-BA38-997476B1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D3C9D-2B4F-465B-A3C7-20ED2C825E28}"/>
              </a:ext>
            </a:extLst>
          </p:cNvPr>
          <p:cNvSpPr txBox="1"/>
          <p:nvPr/>
        </p:nvSpPr>
        <p:spPr>
          <a:xfrm>
            <a:off x="663318" y="1217258"/>
            <a:ext cx="2566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소스코드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85657E-91D4-42D7-BE65-CBD6518C2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75" y="2284688"/>
            <a:ext cx="5315906" cy="8070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A1DD47-3999-4642-A7F3-BE74F9965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475" y="3355624"/>
            <a:ext cx="7606695" cy="17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77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1507" y="327899"/>
            <a:ext cx="7886700" cy="823070"/>
          </a:xfrm>
        </p:spPr>
        <p:txBody>
          <a:bodyPr>
            <a:normAutofit/>
          </a:bodyPr>
          <a:lstStyle/>
          <a:p>
            <a:r>
              <a:rPr lang="ko-KR" altLang="en-US" b="1" dirty="0"/>
              <a:t>세부 기술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E73482-0D95-4C2F-BA38-997476B1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D3C9D-2B4F-465B-A3C7-20ED2C825E28}"/>
              </a:ext>
            </a:extLst>
          </p:cNvPr>
          <p:cNvSpPr txBox="1"/>
          <p:nvPr/>
        </p:nvSpPr>
        <p:spPr>
          <a:xfrm>
            <a:off x="663318" y="1217258"/>
            <a:ext cx="2566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실행결과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E9E948-1006-4A31-B1BB-5D2C6B2D6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28" y="1988820"/>
            <a:ext cx="8044543" cy="404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10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1507" y="327899"/>
            <a:ext cx="7886700" cy="823070"/>
          </a:xfrm>
        </p:spPr>
        <p:txBody>
          <a:bodyPr>
            <a:normAutofit/>
          </a:bodyPr>
          <a:lstStyle/>
          <a:p>
            <a:r>
              <a:rPr lang="ko-KR" altLang="en-US" b="1" dirty="0"/>
              <a:t>세부 기술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E73482-0D95-4C2F-BA38-997476B1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D3C9D-2B4F-465B-A3C7-20ED2C825E28}"/>
              </a:ext>
            </a:extLst>
          </p:cNvPr>
          <p:cNvSpPr txBox="1"/>
          <p:nvPr/>
        </p:nvSpPr>
        <p:spPr>
          <a:xfrm>
            <a:off x="663318" y="1150969"/>
            <a:ext cx="2566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실행결과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6EDA2A-8006-4CD4-A0FE-18E5C47F6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3" y="1806767"/>
            <a:ext cx="8229600" cy="1895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0BDF77-7375-4DEB-9DCC-E503B0FC8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3" y="3884748"/>
            <a:ext cx="8543925" cy="2581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2423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1507" y="327899"/>
            <a:ext cx="7886700" cy="823070"/>
          </a:xfrm>
        </p:spPr>
        <p:txBody>
          <a:bodyPr>
            <a:normAutofit/>
          </a:bodyPr>
          <a:lstStyle/>
          <a:p>
            <a:r>
              <a:rPr lang="ko-KR" altLang="en-US" b="1" dirty="0"/>
              <a:t>세부 기술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E73482-0D95-4C2F-BA38-997476B1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70A13F-8E2F-4CD4-B7A0-7D20E7C8F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32" y="1348239"/>
            <a:ext cx="7867650" cy="2066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F6B506C-0CFA-46D2-AABA-F2D041558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" y="3605926"/>
            <a:ext cx="7905750" cy="2924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656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93546" y="3013501"/>
            <a:ext cx="4156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관련 기술 현황</a:t>
            </a:r>
          </a:p>
        </p:txBody>
      </p:sp>
    </p:spTree>
    <p:extLst>
      <p:ext uri="{BB962C8B-B14F-4D97-AF65-F5344CB8AC3E}">
        <p14:creationId xmlns:p14="http://schemas.microsoft.com/office/powerpoint/2010/main" val="3781803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88448" y="3013501"/>
            <a:ext cx="27671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시연 영상</a:t>
            </a:r>
          </a:p>
        </p:txBody>
      </p:sp>
    </p:spTree>
    <p:extLst>
      <p:ext uri="{BB962C8B-B14F-4D97-AF65-F5344CB8AC3E}">
        <p14:creationId xmlns:p14="http://schemas.microsoft.com/office/powerpoint/2010/main" val="3472172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7079" y="444963"/>
            <a:ext cx="7886700" cy="823070"/>
          </a:xfrm>
        </p:spPr>
        <p:txBody>
          <a:bodyPr>
            <a:normAutofit fontScale="90000"/>
          </a:bodyPr>
          <a:lstStyle/>
          <a:p>
            <a:r>
              <a:rPr lang="ko-KR" altLang="en-US" sz="5400" b="1" dirty="0"/>
              <a:t>결론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C40A8-E78B-4C59-9B59-A814DBDB0388}"/>
              </a:ext>
            </a:extLst>
          </p:cNvPr>
          <p:cNvSpPr txBox="1"/>
          <p:nvPr/>
        </p:nvSpPr>
        <p:spPr>
          <a:xfrm>
            <a:off x="1034143" y="1803191"/>
            <a:ext cx="7075714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spc="-150" dirty="0">
                <a:ln>
                  <a:solidFill>
                    <a:srgbClr val="5B9BD5">
                      <a:alpha val="0"/>
                    </a:srgbClr>
                  </a:solidFill>
                </a:ln>
                <a:ea typeface="나눔바른고딕" panose="020B0603020101020101" pitchFamily="50" charset="-127"/>
                <a:cs typeface="+mj-cs"/>
              </a:rPr>
              <a:t>음악의 여러 구성 요소를 라이브러리를 통해 </a:t>
            </a:r>
            <a:r>
              <a:rPr lang="en-US" altLang="ko-KR" sz="2000" spc="-150" dirty="0">
                <a:ln>
                  <a:solidFill>
                    <a:srgbClr val="5B9BD5">
                      <a:alpha val="0"/>
                    </a:srgbClr>
                  </a:solidFill>
                </a:ln>
                <a:ea typeface="나눔바른고딕" panose="020B0603020101020101" pitchFamily="50" charset="-127"/>
                <a:cs typeface="+mj-cs"/>
              </a:rPr>
              <a:t>low data</a:t>
            </a:r>
            <a:r>
              <a:rPr lang="ko-KR" altLang="en-US" sz="2000" spc="-150" dirty="0">
                <a:ln>
                  <a:solidFill>
                    <a:srgbClr val="5B9BD5">
                      <a:alpha val="0"/>
                    </a:srgbClr>
                  </a:solidFill>
                </a:ln>
                <a:ea typeface="나눔바른고딕" panose="020B0603020101020101" pitchFamily="50" charset="-127"/>
                <a:cs typeface="+mj-cs"/>
              </a:rPr>
              <a:t>를 추출하고</a:t>
            </a:r>
            <a:r>
              <a:rPr lang="en-US" altLang="ko-KR" sz="2000" spc="-150" dirty="0">
                <a:ln>
                  <a:solidFill>
                    <a:srgbClr val="5B9BD5">
                      <a:alpha val="0"/>
                    </a:srgbClr>
                  </a:solidFill>
                </a:ln>
                <a:ea typeface="나눔바른고딕" panose="020B0603020101020101" pitchFamily="50" charset="-127"/>
                <a:cs typeface="+mj-cs"/>
              </a:rPr>
              <a:t>, </a:t>
            </a:r>
            <a:r>
              <a:rPr lang="ko-KR" altLang="en-US" sz="2000" spc="-150" dirty="0">
                <a:ln>
                  <a:solidFill>
                    <a:srgbClr val="5B9BD5">
                      <a:alpha val="0"/>
                    </a:srgbClr>
                  </a:solidFill>
                </a:ln>
                <a:ea typeface="나눔바른고딕" panose="020B0603020101020101" pitchFamily="50" charset="-127"/>
                <a:cs typeface="+mj-cs"/>
              </a:rPr>
              <a:t>분석</a:t>
            </a:r>
            <a:r>
              <a:rPr lang="en-US" altLang="ko-KR" sz="2000" spc="-150" dirty="0">
                <a:ln>
                  <a:solidFill>
                    <a:srgbClr val="5B9BD5">
                      <a:alpha val="0"/>
                    </a:srgbClr>
                  </a:solidFill>
                </a:ln>
                <a:ea typeface="나눔바른고딕" panose="020B0603020101020101" pitchFamily="50" charset="-127"/>
                <a:cs typeface="+mj-cs"/>
              </a:rPr>
              <a:t>, </a:t>
            </a:r>
            <a:r>
              <a:rPr lang="ko-KR" altLang="en-US" sz="2000" spc="-150" dirty="0">
                <a:ln>
                  <a:solidFill>
                    <a:srgbClr val="5B9BD5">
                      <a:alpha val="0"/>
                    </a:srgbClr>
                  </a:solidFill>
                </a:ln>
                <a:ea typeface="나눔바른고딕" panose="020B0603020101020101" pitchFamily="50" charset="-127"/>
                <a:cs typeface="+mj-cs"/>
              </a:rPr>
              <a:t>가공을 통해 음원들을 클러스터링 할 수 있었다</a:t>
            </a:r>
            <a:r>
              <a:rPr lang="en-US" altLang="ko-KR" sz="2000" spc="-150" dirty="0">
                <a:ln>
                  <a:solidFill>
                    <a:srgbClr val="5B9BD5">
                      <a:alpha val="0"/>
                    </a:srgbClr>
                  </a:solidFill>
                </a:ln>
                <a:ea typeface="나눔바른고딕" panose="020B0603020101020101" pitchFamily="50" charset="-127"/>
                <a:cs typeface="+mj-cs"/>
              </a:rPr>
              <a:t>. </a:t>
            </a:r>
            <a:r>
              <a:rPr lang="ko-KR" altLang="en-US" sz="2000" spc="-150" dirty="0">
                <a:ln>
                  <a:solidFill>
                    <a:srgbClr val="5B9BD5">
                      <a:alpha val="0"/>
                    </a:srgbClr>
                  </a:solidFill>
                </a:ln>
                <a:ea typeface="나눔바른고딕" panose="020B0603020101020101" pitchFamily="50" charset="-127"/>
                <a:cs typeface="+mj-cs"/>
              </a:rPr>
              <a:t>같은 곡이지만 이름을 다르게 넣었을 때 분석과 클러스터링이 잘 진행되는지 실험하였고</a:t>
            </a:r>
            <a:r>
              <a:rPr lang="en-US" altLang="ko-KR" sz="2000" spc="-150" dirty="0">
                <a:ln>
                  <a:solidFill>
                    <a:srgbClr val="5B9BD5">
                      <a:alpha val="0"/>
                    </a:srgbClr>
                  </a:solidFill>
                </a:ln>
                <a:ea typeface="나눔바른고딕" panose="020B0603020101020101" pitchFamily="50" charset="-127"/>
                <a:cs typeface="+mj-cs"/>
              </a:rPr>
              <a:t>, </a:t>
            </a:r>
            <a:r>
              <a:rPr lang="ko-KR" altLang="en-US" sz="2000" spc="-150" dirty="0">
                <a:ln>
                  <a:solidFill>
                    <a:srgbClr val="5B9BD5">
                      <a:alpha val="0"/>
                    </a:srgbClr>
                  </a:solidFill>
                </a:ln>
                <a:ea typeface="나눔바른고딕" panose="020B0603020101020101" pitchFamily="50" charset="-127"/>
                <a:cs typeface="+mj-cs"/>
              </a:rPr>
              <a:t>이를 확인하였다</a:t>
            </a:r>
            <a:r>
              <a:rPr lang="en-US" altLang="ko-KR" sz="2000" spc="-150" dirty="0">
                <a:ln>
                  <a:solidFill>
                    <a:srgbClr val="5B9BD5">
                      <a:alpha val="0"/>
                    </a:srgbClr>
                  </a:solidFill>
                </a:ln>
                <a:ea typeface="나눔바른고딕" panose="020B0603020101020101" pitchFamily="50" charset="-127"/>
                <a:cs typeface="+mj-cs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spc="-150" dirty="0">
              <a:ln>
                <a:solidFill>
                  <a:srgbClr val="5B9BD5">
                    <a:alpha val="0"/>
                  </a:srgbClr>
                </a:solidFill>
              </a:ln>
              <a:ea typeface="나눔바른고딕" panose="020B0603020101020101" pitchFamily="50" charset="-127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spc="-150" dirty="0">
                <a:ln>
                  <a:solidFill>
                    <a:srgbClr val="5B9BD5">
                      <a:alpha val="0"/>
                    </a:srgbClr>
                  </a:solidFill>
                </a:ln>
                <a:ea typeface="나눔바른고딕" panose="020B0603020101020101" pitchFamily="50" charset="-127"/>
                <a:cs typeface="+mj-cs"/>
              </a:rPr>
              <a:t>대체적으로 비슷한 음원이거나</a:t>
            </a:r>
            <a:r>
              <a:rPr lang="en-US" altLang="ko-KR" sz="2000" spc="-150" dirty="0">
                <a:ln>
                  <a:solidFill>
                    <a:srgbClr val="5B9BD5">
                      <a:alpha val="0"/>
                    </a:srgbClr>
                  </a:solidFill>
                </a:ln>
                <a:ea typeface="나눔바른고딕" panose="020B0603020101020101" pitchFamily="50" charset="-127"/>
                <a:cs typeface="+mj-cs"/>
              </a:rPr>
              <a:t>, </a:t>
            </a:r>
            <a:r>
              <a:rPr lang="ko-KR" altLang="en-US" sz="2000" spc="-150" dirty="0">
                <a:ln>
                  <a:solidFill>
                    <a:srgbClr val="5B9BD5">
                      <a:alpha val="0"/>
                    </a:srgbClr>
                  </a:solidFill>
                </a:ln>
                <a:ea typeface="나눔바른고딕" panose="020B0603020101020101" pitchFamily="50" charset="-127"/>
                <a:cs typeface="+mj-cs"/>
              </a:rPr>
              <a:t>장르가 같은 음원이거나</a:t>
            </a:r>
            <a:r>
              <a:rPr lang="en-US" altLang="ko-KR" sz="2000" spc="-150" dirty="0">
                <a:ln>
                  <a:solidFill>
                    <a:srgbClr val="5B9BD5">
                      <a:alpha val="0"/>
                    </a:srgbClr>
                  </a:solidFill>
                </a:ln>
                <a:ea typeface="나눔바른고딕" panose="020B0603020101020101" pitchFamily="50" charset="-127"/>
                <a:cs typeface="+mj-cs"/>
              </a:rPr>
              <a:t>, </a:t>
            </a:r>
            <a:r>
              <a:rPr lang="ko-KR" altLang="en-US" sz="2000" spc="-150" dirty="0">
                <a:ln>
                  <a:solidFill>
                    <a:srgbClr val="5B9BD5">
                      <a:alpha val="0"/>
                    </a:srgbClr>
                  </a:solidFill>
                </a:ln>
                <a:ea typeface="나눔바른고딕" panose="020B0603020101020101" pitchFamily="50" charset="-127"/>
                <a:cs typeface="+mj-cs"/>
              </a:rPr>
              <a:t>같은 가수가 부른 음원일 경우 같은 클러스터로 묶이는 것을 확인할 수 있었고</a:t>
            </a:r>
            <a:r>
              <a:rPr lang="en-US" altLang="ko-KR" sz="2000" spc="-150" dirty="0">
                <a:ln>
                  <a:solidFill>
                    <a:srgbClr val="5B9BD5">
                      <a:alpha val="0"/>
                    </a:srgbClr>
                  </a:solidFill>
                </a:ln>
                <a:ea typeface="나눔바른고딕" panose="020B0603020101020101" pitchFamily="50" charset="-127"/>
                <a:cs typeface="+mj-cs"/>
              </a:rPr>
              <a:t>, </a:t>
            </a:r>
            <a:r>
              <a:rPr lang="ko-KR" altLang="en-US" sz="2000" spc="-150" dirty="0">
                <a:ln>
                  <a:solidFill>
                    <a:srgbClr val="5B9BD5">
                      <a:alpha val="0"/>
                    </a:srgbClr>
                  </a:solidFill>
                </a:ln>
                <a:ea typeface="나눔바른고딕" panose="020B0603020101020101" pitchFamily="50" charset="-127"/>
                <a:cs typeface="+mj-cs"/>
              </a:rPr>
              <a:t>이를 통해 분석이 잘 되었음을 확인하였다</a:t>
            </a:r>
            <a:r>
              <a:rPr lang="en-US" altLang="ko-KR" sz="2000" spc="-150" dirty="0">
                <a:ln>
                  <a:solidFill>
                    <a:srgbClr val="5B9BD5">
                      <a:alpha val="0"/>
                    </a:srgbClr>
                  </a:solidFill>
                </a:ln>
                <a:ea typeface="나눔바른고딕" panose="020B0603020101020101" pitchFamily="50" charset="-127"/>
                <a:cs typeface="+mj-cs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spc="-150" dirty="0">
              <a:ln>
                <a:solidFill>
                  <a:srgbClr val="5B9BD5">
                    <a:alpha val="0"/>
                  </a:srgbClr>
                </a:solidFill>
              </a:ln>
              <a:ea typeface="나눔바른고딕" panose="020B0603020101020101" pitchFamily="50" charset="-127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spc="-150" dirty="0">
                <a:ln>
                  <a:solidFill>
                    <a:srgbClr val="5B9BD5">
                      <a:alpha val="0"/>
                    </a:srgbClr>
                  </a:solidFill>
                </a:ln>
                <a:ea typeface="나눔바른고딕" panose="020B0603020101020101" pitchFamily="50" charset="-127"/>
                <a:cs typeface="+mj-cs"/>
              </a:rPr>
              <a:t>더 많은 데이터셋을 가지고 진행하고 학습을 정확히 진행시켰다면 더 정확한 결과를 얻을 수 있었을 것이다</a:t>
            </a:r>
            <a:r>
              <a:rPr lang="en-US" altLang="ko-KR" sz="2000" spc="-150" dirty="0">
                <a:ln>
                  <a:solidFill>
                    <a:srgbClr val="5B9BD5">
                      <a:alpha val="0"/>
                    </a:srgbClr>
                  </a:solidFill>
                </a:ln>
                <a:ea typeface="나눔바른고딕" panose="020B0603020101020101" pitchFamily="50" charset="-127"/>
                <a:cs typeface="+mj-cs"/>
              </a:rPr>
              <a:t>. </a:t>
            </a:r>
            <a:r>
              <a:rPr lang="ko-KR" altLang="en-US" sz="2000" spc="-150" dirty="0">
                <a:ln>
                  <a:solidFill>
                    <a:srgbClr val="5B9BD5">
                      <a:alpha val="0"/>
                    </a:srgbClr>
                  </a:solidFill>
                </a:ln>
                <a:ea typeface="나눔바른고딕" panose="020B0603020101020101" pitchFamily="50" charset="-127"/>
                <a:cs typeface="+mj-cs"/>
              </a:rPr>
              <a:t>하지만 실행환경이 오래된 노트북이었기 때문에 실행 시간이 길었고</a:t>
            </a:r>
            <a:r>
              <a:rPr lang="en-US" altLang="ko-KR" sz="2000" spc="-150" dirty="0">
                <a:ln>
                  <a:solidFill>
                    <a:srgbClr val="5B9BD5">
                      <a:alpha val="0"/>
                    </a:srgbClr>
                  </a:solidFill>
                </a:ln>
                <a:ea typeface="나눔바른고딕" panose="020B0603020101020101" pitchFamily="50" charset="-127"/>
                <a:cs typeface="+mj-cs"/>
              </a:rPr>
              <a:t>, </a:t>
            </a:r>
            <a:r>
              <a:rPr lang="ko-KR" altLang="en-US" sz="2000" spc="-150" dirty="0">
                <a:ln>
                  <a:solidFill>
                    <a:srgbClr val="5B9BD5">
                      <a:alpha val="0"/>
                    </a:srgbClr>
                  </a:solidFill>
                </a:ln>
                <a:ea typeface="나눔바른고딕" panose="020B0603020101020101" pitchFamily="50" charset="-127"/>
                <a:cs typeface="+mj-cs"/>
              </a:rPr>
              <a:t>데이터셋을 더 구할 수 있었지만 추가하지 못했다</a:t>
            </a:r>
            <a:r>
              <a:rPr lang="en-US" altLang="ko-KR" sz="2000" spc="-150" dirty="0">
                <a:ln>
                  <a:solidFill>
                    <a:srgbClr val="5B9BD5">
                      <a:alpha val="0"/>
                    </a:srgbClr>
                  </a:solidFill>
                </a:ln>
                <a:ea typeface="나눔바른고딕" panose="020B0603020101020101" pitchFamily="50" charset="-127"/>
                <a:cs typeface="+mj-cs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100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4210672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20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관련 기술의 현황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419ADF-9CB8-45F9-B97D-1652DDC3890A}"/>
              </a:ext>
            </a:extLst>
          </p:cNvPr>
          <p:cNvSpPr txBox="1"/>
          <p:nvPr/>
        </p:nvSpPr>
        <p:spPr>
          <a:xfrm>
            <a:off x="650618" y="1159595"/>
            <a:ext cx="515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- Music information retrieval (MIR)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995319-1495-4838-A5F1-428B5BAA8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53" y="1922108"/>
            <a:ext cx="6323693" cy="422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6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/>
          <p:cNvSpPr>
            <a:spLocks/>
          </p:cNvSpPr>
          <p:nvPr/>
        </p:nvSpPr>
        <p:spPr bwMode="auto">
          <a:xfrm>
            <a:off x="659423" y="3838122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9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9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662354" y="2188099"/>
            <a:ext cx="2782766" cy="1239715"/>
          </a:xfrm>
          <a:custGeom>
            <a:avLst/>
            <a:gdLst>
              <a:gd name="T0" fmla="*/ 401 w 803"/>
              <a:gd name="T1" fmla="*/ 78 h 357"/>
              <a:gd name="T2" fmla="*/ 724 w 803"/>
              <a:gd name="T3" fmla="*/ 357 h 357"/>
              <a:gd name="T4" fmla="*/ 803 w 803"/>
              <a:gd name="T5" fmla="*/ 357 h 357"/>
              <a:gd name="T6" fmla="*/ 401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1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1" y="78"/>
                </a:moveTo>
                <a:cubicBezTo>
                  <a:pt x="565" y="78"/>
                  <a:pt x="701" y="200"/>
                  <a:pt x="724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79" y="157"/>
                  <a:pt x="608" y="0"/>
                  <a:pt x="401" y="0"/>
                </a:cubicBezTo>
                <a:cubicBezTo>
                  <a:pt x="194" y="0"/>
                  <a:pt x="23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7" y="78"/>
                  <a:pt x="401" y="78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3175489" y="3838122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3175489" y="2188099"/>
            <a:ext cx="2785697" cy="1239715"/>
          </a:xfrm>
          <a:custGeom>
            <a:avLst/>
            <a:gdLst>
              <a:gd name="T0" fmla="*/ 402 w 804"/>
              <a:gd name="T1" fmla="*/ 78 h 357"/>
              <a:gd name="T2" fmla="*/ 725 w 804"/>
              <a:gd name="T3" fmla="*/ 357 h 357"/>
              <a:gd name="T4" fmla="*/ 804 w 804"/>
              <a:gd name="T5" fmla="*/ 357 h 357"/>
              <a:gd name="T6" fmla="*/ 402 w 804"/>
              <a:gd name="T7" fmla="*/ 0 h 357"/>
              <a:gd name="T8" fmla="*/ 0 w 804"/>
              <a:gd name="T9" fmla="*/ 357 h 357"/>
              <a:gd name="T10" fmla="*/ 79 w 804"/>
              <a:gd name="T11" fmla="*/ 357 h 357"/>
              <a:gd name="T12" fmla="*/ 402 w 804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4" y="357"/>
                  <a:pt x="804" y="357"/>
                  <a:pt x="804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9" y="357"/>
                  <a:pt x="79" y="357"/>
                  <a:pt x="79" y="357"/>
                </a:cubicBezTo>
                <a:cubicBezTo>
                  <a:pt x="102" y="200"/>
                  <a:pt x="238" y="78"/>
                  <a:pt x="402" y="78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5698881" y="3838122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5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5" y="0"/>
                  <a:pt x="725" y="0"/>
                  <a:pt x="725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06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5698882" y="2188099"/>
            <a:ext cx="2782766" cy="1239715"/>
          </a:xfrm>
          <a:custGeom>
            <a:avLst/>
            <a:gdLst>
              <a:gd name="T0" fmla="*/ 402 w 803"/>
              <a:gd name="T1" fmla="*/ 78 h 357"/>
              <a:gd name="T2" fmla="*/ 725 w 803"/>
              <a:gd name="T3" fmla="*/ 357 h 357"/>
              <a:gd name="T4" fmla="*/ 803 w 803"/>
              <a:gd name="T5" fmla="*/ 357 h 357"/>
              <a:gd name="T6" fmla="*/ 402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2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8" y="78"/>
                  <a:pt x="402" y="78"/>
                </a:cubicBezTo>
                <a:close/>
              </a:path>
            </a:pathLst>
          </a:custGeom>
          <a:solidFill>
            <a:srgbClr val="06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1970943" y="3241575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490671" y="3241575"/>
            <a:ext cx="193431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7001177" y="3241575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21" name="TextBox 20"/>
          <p:cNvSpPr txBox="1"/>
          <p:nvPr/>
        </p:nvSpPr>
        <p:spPr>
          <a:xfrm>
            <a:off x="1184914" y="3329464"/>
            <a:ext cx="1766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Recommender</a:t>
            </a: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systems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370004" y="3329464"/>
            <a:ext cx="2434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Track separation and</a:t>
            </a:r>
          </a:p>
          <a:p>
            <a:pPr algn="ctr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instrument recognition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222555" y="3329464"/>
            <a:ext cx="1752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Automatic</a:t>
            </a: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categorization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9737D113-2277-486C-A855-A86E5E48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507" y="327899"/>
            <a:ext cx="7886700" cy="823070"/>
          </a:xfrm>
        </p:spPr>
        <p:txBody>
          <a:bodyPr>
            <a:normAutofit/>
          </a:bodyPr>
          <a:lstStyle/>
          <a:p>
            <a:r>
              <a:rPr lang="ko-KR" altLang="en-US" b="1" dirty="0"/>
              <a:t>관련 기술의 현황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D84264-17FE-4D06-92C6-FE7925A4119A}"/>
              </a:ext>
            </a:extLst>
          </p:cNvPr>
          <p:cNvSpPr txBox="1"/>
          <p:nvPr/>
        </p:nvSpPr>
        <p:spPr>
          <a:xfrm>
            <a:off x="650618" y="1159595"/>
            <a:ext cx="515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- Music information retrieval (MIR)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B34BC8-5174-4E50-B1A3-6772A49CDCAB}"/>
              </a:ext>
            </a:extLst>
          </p:cNvPr>
          <p:cNvSpPr/>
          <p:nvPr/>
        </p:nvSpPr>
        <p:spPr>
          <a:xfrm>
            <a:off x="1597519" y="5513739"/>
            <a:ext cx="6173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Automatic music transcription, Music generation, so on…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34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관련 기술의 현황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E73482-0D95-4C2F-BA38-997476B1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8CD8A-7A6B-481F-9DC2-8A093832CD05}"/>
              </a:ext>
            </a:extLst>
          </p:cNvPr>
          <p:cNvSpPr txBox="1"/>
          <p:nvPr/>
        </p:nvSpPr>
        <p:spPr>
          <a:xfrm>
            <a:off x="650618" y="1159595"/>
            <a:ext cx="3806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- Recommender systems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C9A995A-78BB-4D4B-B95C-4D76F3F8C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74" y="1975281"/>
            <a:ext cx="8000451" cy="403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관련 기술의 현황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E73482-0D95-4C2F-BA38-997476B1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8CD8A-7A6B-481F-9DC2-8A093832CD05}"/>
              </a:ext>
            </a:extLst>
          </p:cNvPr>
          <p:cNvSpPr txBox="1"/>
          <p:nvPr/>
        </p:nvSpPr>
        <p:spPr>
          <a:xfrm>
            <a:off x="650618" y="1159595"/>
            <a:ext cx="5112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- Recommender systems (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카카오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FDB42FE-8CD0-4A68-9B97-BF52788EF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4" y="2005764"/>
            <a:ext cx="7723712" cy="384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관련 기술의 현황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E73482-0D95-4C2F-BA38-997476B1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B26556-FA78-4D33-A290-310160691B90}"/>
              </a:ext>
            </a:extLst>
          </p:cNvPr>
          <p:cNvSpPr txBox="1"/>
          <p:nvPr/>
        </p:nvSpPr>
        <p:spPr>
          <a:xfrm>
            <a:off x="650618" y="1159595"/>
            <a:ext cx="5112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- Recommender systems (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카카오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20FA9E4-BD03-44BD-813F-D809A9FD0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31" y="1853364"/>
            <a:ext cx="6010737" cy="414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관련 기술의 현황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E73482-0D95-4C2F-BA38-997476B1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B26556-FA78-4D33-A290-310160691B90}"/>
              </a:ext>
            </a:extLst>
          </p:cNvPr>
          <p:cNvSpPr txBox="1"/>
          <p:nvPr/>
        </p:nvSpPr>
        <p:spPr>
          <a:xfrm>
            <a:off x="650618" y="1159595"/>
            <a:ext cx="5112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- Recommender systems (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카카오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C91BCB-14E0-40FC-8B6C-614B30E16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85" y="1853364"/>
            <a:ext cx="7578629" cy="430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0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2700</TotalTime>
  <Words>655</Words>
  <Application>Microsoft Office PowerPoint</Application>
  <PresentationFormat>화면 슬라이드 쇼(4:3)</PresentationFormat>
  <Paragraphs>144</Paragraphs>
  <Slides>32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32</vt:i4>
      </vt:variant>
    </vt:vector>
  </HeadingPairs>
  <TitlesOfParts>
    <vt:vector size="44" baseType="lpstr">
      <vt:lpstr>08서울남산체 B</vt:lpstr>
      <vt:lpstr>08서울남산체 EB</vt:lpstr>
      <vt:lpstr>inherit</vt:lpstr>
      <vt:lpstr>나눔바른고딕</vt:lpstr>
      <vt:lpstr>맑은 고딕</vt:lpstr>
      <vt:lpstr>Arial</vt:lpstr>
      <vt:lpstr>Calibri</vt:lpstr>
      <vt:lpstr>Calibri Light</vt:lpstr>
      <vt:lpstr>Office 테마</vt:lpstr>
      <vt:lpstr>디자인 사용자 지정</vt:lpstr>
      <vt:lpstr>1_디자인 사용자 지정</vt:lpstr>
      <vt:lpstr>2_디자인 사용자 지정</vt:lpstr>
      <vt:lpstr>PowerPoint 프레젠테이션</vt:lpstr>
      <vt:lpstr>PowerPoint 프레젠테이션</vt:lpstr>
      <vt:lpstr>PowerPoint 프레젠테이션</vt:lpstr>
      <vt:lpstr>관련 기술의 현황</vt:lpstr>
      <vt:lpstr>관련 기술의 현황</vt:lpstr>
      <vt:lpstr>관련 기술의 현황</vt:lpstr>
      <vt:lpstr>관련 기술의 현황</vt:lpstr>
      <vt:lpstr>관련 기술의 현황</vt:lpstr>
      <vt:lpstr>관련 기술의 현황</vt:lpstr>
      <vt:lpstr>관련 기술의 현황</vt:lpstr>
      <vt:lpstr>관련 기술의 현황</vt:lpstr>
      <vt:lpstr>관련 기술의 현황</vt:lpstr>
      <vt:lpstr>PowerPoint 프레젠테이션</vt:lpstr>
      <vt:lpstr>세부 기술</vt:lpstr>
      <vt:lpstr>세부 기술</vt:lpstr>
      <vt:lpstr>세부 기술</vt:lpstr>
      <vt:lpstr>세부 기술</vt:lpstr>
      <vt:lpstr>세부 기술</vt:lpstr>
      <vt:lpstr>세부 기술</vt:lpstr>
      <vt:lpstr>세부 기술</vt:lpstr>
      <vt:lpstr>세부 기술</vt:lpstr>
      <vt:lpstr>세부 기술</vt:lpstr>
      <vt:lpstr>세부 기술</vt:lpstr>
      <vt:lpstr>세부 기술</vt:lpstr>
      <vt:lpstr>세부 기술</vt:lpstr>
      <vt:lpstr>세부 기술</vt:lpstr>
      <vt:lpstr>세부 기술</vt:lpstr>
      <vt:lpstr>세부 기술</vt:lpstr>
      <vt:lpstr>세부 기술</vt:lpstr>
      <vt:lpstr>PowerPoint 프레젠테이션</vt:lpstr>
      <vt:lpstr>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박인수 박인수</cp:lastModifiedBy>
  <cp:revision>55</cp:revision>
  <dcterms:created xsi:type="dcterms:W3CDTF">2016-06-30T05:51:56Z</dcterms:created>
  <dcterms:modified xsi:type="dcterms:W3CDTF">2019-12-09T08:47:14Z</dcterms:modified>
</cp:coreProperties>
</file>