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70" r:id="rId2"/>
    <p:sldId id="272" r:id="rId3"/>
    <p:sldId id="271" r:id="rId4"/>
    <p:sldId id="263" r:id="rId5"/>
    <p:sldId id="266" r:id="rId6"/>
    <p:sldId id="264" r:id="rId7"/>
    <p:sldId id="262" r:id="rId8"/>
    <p:sldId id="265" r:id="rId9"/>
    <p:sldId id="267" r:id="rId10"/>
    <p:sldId id="268"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08"/>
    <p:restoredTop sz="94764"/>
  </p:normalViewPr>
  <p:slideViewPr>
    <p:cSldViewPr snapToGrid="0" snapToObjects="1" showGuides="1">
      <p:cViewPr varScale="1">
        <p:scale>
          <a:sx n="96" d="100"/>
          <a:sy n="96" d="100"/>
        </p:scale>
        <p:origin x="800" y="168"/>
      </p:cViewPr>
      <p:guideLst>
        <p:guide orient="horz" pos="3022"/>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98D9C4-0A0E-7A4B-8E39-B88D49620895}" type="datetimeFigureOut">
              <a:rPr lang="fr-FR" smtClean="0"/>
              <a:t>11/09/2020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CC7C1-CAB9-E349-B458-306FBA193930}" type="slidenum">
              <a:rPr lang="fr-FR" smtClean="0"/>
              <a:t>‹#›</a:t>
            </a:fld>
            <a:endParaRPr lang="fr-FR"/>
          </a:p>
        </p:txBody>
      </p:sp>
    </p:spTree>
    <p:extLst>
      <p:ext uri="{BB962C8B-B14F-4D97-AF65-F5344CB8AC3E}">
        <p14:creationId xmlns:p14="http://schemas.microsoft.com/office/powerpoint/2010/main" val="3743444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F41CF0-7BA7-D947-A99B-8CE6DE6D60A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3619C36-6736-6546-8016-A7FCFDCEBC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33CC40F-CAC2-E445-91B0-ECCBA21C52F2}"/>
              </a:ext>
            </a:extLst>
          </p:cNvPr>
          <p:cNvSpPr>
            <a:spLocks noGrp="1"/>
          </p:cNvSpPr>
          <p:nvPr>
            <p:ph type="dt" sz="half" idx="10"/>
          </p:nvPr>
        </p:nvSpPr>
        <p:spPr/>
        <p:txBody>
          <a:bodyPr/>
          <a:lstStyle/>
          <a:p>
            <a:fld id="{18C1FAEF-BF04-9E46-8E36-5A2BBD95368E}" type="datetimeFigureOut">
              <a:rPr lang="fr-FR" smtClean="0"/>
              <a:t>11/09/2020</a:t>
            </a:fld>
            <a:endParaRPr lang="fr-FR"/>
          </a:p>
        </p:txBody>
      </p:sp>
      <p:sp>
        <p:nvSpPr>
          <p:cNvPr id="5" name="Espace réservé du pied de page 4">
            <a:extLst>
              <a:ext uri="{FF2B5EF4-FFF2-40B4-BE49-F238E27FC236}">
                <a16:creationId xmlns:a16="http://schemas.microsoft.com/office/drawing/2014/main" id="{A93C9ECF-8BC7-C645-8B73-2FEF4AB8592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22998E-1B9D-2649-86EE-BC1A7D223050}"/>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290539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652EC3-9881-6D46-A837-1377C1C6C02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DF0CEFA-F96E-784E-AB90-AB86B928B1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DB2DA83-B897-6F4C-BEAD-BFD38625D543}"/>
              </a:ext>
            </a:extLst>
          </p:cNvPr>
          <p:cNvSpPr>
            <a:spLocks noGrp="1"/>
          </p:cNvSpPr>
          <p:nvPr>
            <p:ph type="dt" sz="half" idx="10"/>
          </p:nvPr>
        </p:nvSpPr>
        <p:spPr/>
        <p:txBody>
          <a:bodyPr/>
          <a:lstStyle/>
          <a:p>
            <a:fld id="{18C1FAEF-BF04-9E46-8E36-5A2BBD95368E}" type="datetimeFigureOut">
              <a:rPr lang="fr-FR" smtClean="0"/>
              <a:t>11/09/2020</a:t>
            </a:fld>
            <a:endParaRPr lang="fr-FR"/>
          </a:p>
        </p:txBody>
      </p:sp>
      <p:sp>
        <p:nvSpPr>
          <p:cNvPr id="5" name="Espace réservé du pied de page 4">
            <a:extLst>
              <a:ext uri="{FF2B5EF4-FFF2-40B4-BE49-F238E27FC236}">
                <a16:creationId xmlns:a16="http://schemas.microsoft.com/office/drawing/2014/main" id="{7F831CFB-54A6-544C-A35A-042FA09560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9E3B855-7B1B-D94E-9CE7-5E764BC3D777}"/>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75492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BF4BD8B-2D4B-9A45-B46A-F15380A1C7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DD77572-AA5E-734A-B2DB-792BEC4F77F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851E465-11A1-4644-96FF-4C57589ACD53}"/>
              </a:ext>
            </a:extLst>
          </p:cNvPr>
          <p:cNvSpPr>
            <a:spLocks noGrp="1"/>
          </p:cNvSpPr>
          <p:nvPr>
            <p:ph type="dt" sz="half" idx="10"/>
          </p:nvPr>
        </p:nvSpPr>
        <p:spPr/>
        <p:txBody>
          <a:bodyPr/>
          <a:lstStyle/>
          <a:p>
            <a:fld id="{18C1FAEF-BF04-9E46-8E36-5A2BBD95368E}" type="datetimeFigureOut">
              <a:rPr lang="fr-FR" smtClean="0"/>
              <a:t>11/09/2020</a:t>
            </a:fld>
            <a:endParaRPr lang="fr-FR"/>
          </a:p>
        </p:txBody>
      </p:sp>
      <p:sp>
        <p:nvSpPr>
          <p:cNvPr id="5" name="Espace réservé du pied de page 4">
            <a:extLst>
              <a:ext uri="{FF2B5EF4-FFF2-40B4-BE49-F238E27FC236}">
                <a16:creationId xmlns:a16="http://schemas.microsoft.com/office/drawing/2014/main" id="{6F9F17E7-9601-1945-A43E-8DB0E14BD3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95D1205-AEFF-1848-B870-C44205FFAF82}"/>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149812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602A0C-A535-6842-BE26-049B35CBBC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82A9F16-EA2E-1E48-9FF5-49115B90489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FA58112-2B1B-0449-ABD5-8F3168A10A06}"/>
              </a:ext>
            </a:extLst>
          </p:cNvPr>
          <p:cNvSpPr>
            <a:spLocks noGrp="1"/>
          </p:cNvSpPr>
          <p:nvPr>
            <p:ph type="dt" sz="half" idx="10"/>
          </p:nvPr>
        </p:nvSpPr>
        <p:spPr/>
        <p:txBody>
          <a:bodyPr/>
          <a:lstStyle/>
          <a:p>
            <a:fld id="{18C1FAEF-BF04-9E46-8E36-5A2BBD95368E}" type="datetimeFigureOut">
              <a:rPr lang="fr-FR" smtClean="0"/>
              <a:t>11/09/2020</a:t>
            </a:fld>
            <a:endParaRPr lang="fr-FR"/>
          </a:p>
        </p:txBody>
      </p:sp>
      <p:sp>
        <p:nvSpPr>
          <p:cNvPr id="5" name="Espace réservé du pied de page 4">
            <a:extLst>
              <a:ext uri="{FF2B5EF4-FFF2-40B4-BE49-F238E27FC236}">
                <a16:creationId xmlns:a16="http://schemas.microsoft.com/office/drawing/2014/main" id="{3A427CEF-1E74-974E-B4C2-79C53609F5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F3C06C3-3E08-C946-AF9D-AF75767FA673}"/>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355444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12807-8138-9C46-AC9E-83C4A2F5020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B6D6221-753B-9F46-BEAF-C16C750087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B70581A-6C09-0C4B-8C8E-17EA07EAD1C6}"/>
              </a:ext>
            </a:extLst>
          </p:cNvPr>
          <p:cNvSpPr>
            <a:spLocks noGrp="1"/>
          </p:cNvSpPr>
          <p:nvPr>
            <p:ph type="dt" sz="half" idx="10"/>
          </p:nvPr>
        </p:nvSpPr>
        <p:spPr/>
        <p:txBody>
          <a:bodyPr/>
          <a:lstStyle/>
          <a:p>
            <a:fld id="{18C1FAEF-BF04-9E46-8E36-5A2BBD95368E}" type="datetimeFigureOut">
              <a:rPr lang="fr-FR" smtClean="0"/>
              <a:t>11/09/2020</a:t>
            </a:fld>
            <a:endParaRPr lang="fr-FR"/>
          </a:p>
        </p:txBody>
      </p:sp>
      <p:sp>
        <p:nvSpPr>
          <p:cNvPr id="5" name="Espace réservé du pied de page 4">
            <a:extLst>
              <a:ext uri="{FF2B5EF4-FFF2-40B4-BE49-F238E27FC236}">
                <a16:creationId xmlns:a16="http://schemas.microsoft.com/office/drawing/2014/main" id="{E81F3621-752B-8B4E-AA24-74CC897309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7D6252F-C411-7446-AA97-028B1AFFB08D}"/>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363145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62A143-5DB2-A04F-B046-EF578C9FF60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98B2DEC-7AD3-084E-8609-47D37C971F7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C04517F-300C-FF48-B6A0-D012D411012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6E2C8CB-FDEC-1546-9D71-6082091A06C6}"/>
              </a:ext>
            </a:extLst>
          </p:cNvPr>
          <p:cNvSpPr>
            <a:spLocks noGrp="1"/>
          </p:cNvSpPr>
          <p:nvPr>
            <p:ph type="dt" sz="half" idx="10"/>
          </p:nvPr>
        </p:nvSpPr>
        <p:spPr/>
        <p:txBody>
          <a:bodyPr/>
          <a:lstStyle/>
          <a:p>
            <a:fld id="{18C1FAEF-BF04-9E46-8E36-5A2BBD95368E}" type="datetimeFigureOut">
              <a:rPr lang="fr-FR" smtClean="0"/>
              <a:t>11/09/2020</a:t>
            </a:fld>
            <a:endParaRPr lang="fr-FR"/>
          </a:p>
        </p:txBody>
      </p:sp>
      <p:sp>
        <p:nvSpPr>
          <p:cNvPr id="6" name="Espace réservé du pied de page 5">
            <a:extLst>
              <a:ext uri="{FF2B5EF4-FFF2-40B4-BE49-F238E27FC236}">
                <a16:creationId xmlns:a16="http://schemas.microsoft.com/office/drawing/2014/main" id="{B673094F-D6D8-6B44-B9BA-B1040C728D0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51BDA1F-317B-F047-AE03-A0183684D6D9}"/>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12069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156644-2A62-2F45-B8E7-A79E3D9528E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F3AA424-4279-3149-880D-0665D13BB3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9EEB0EE-1E82-3742-A195-2BB2D1E9A81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8CF733B-60F9-024D-AD3E-FACF6EAA6A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B68BEAF-4595-BB49-8276-117489CA529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452EBD9-E9AB-6A49-BDD4-25889EF6DDAF}"/>
              </a:ext>
            </a:extLst>
          </p:cNvPr>
          <p:cNvSpPr>
            <a:spLocks noGrp="1"/>
          </p:cNvSpPr>
          <p:nvPr>
            <p:ph type="dt" sz="half" idx="10"/>
          </p:nvPr>
        </p:nvSpPr>
        <p:spPr/>
        <p:txBody>
          <a:bodyPr/>
          <a:lstStyle/>
          <a:p>
            <a:fld id="{18C1FAEF-BF04-9E46-8E36-5A2BBD95368E}" type="datetimeFigureOut">
              <a:rPr lang="fr-FR" smtClean="0"/>
              <a:t>11/09/2020</a:t>
            </a:fld>
            <a:endParaRPr lang="fr-FR"/>
          </a:p>
        </p:txBody>
      </p:sp>
      <p:sp>
        <p:nvSpPr>
          <p:cNvPr id="8" name="Espace réservé du pied de page 7">
            <a:extLst>
              <a:ext uri="{FF2B5EF4-FFF2-40B4-BE49-F238E27FC236}">
                <a16:creationId xmlns:a16="http://schemas.microsoft.com/office/drawing/2014/main" id="{CD518FCA-8CFB-3742-B4A5-B1CDF6C583E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033FCAE-FF70-0F47-8A05-B0DE6EB48C44}"/>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3781269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895F0C-7C40-D342-9477-A5DF76BC79C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EA77791-4DB7-454F-B574-F4A1611C8B44}"/>
              </a:ext>
            </a:extLst>
          </p:cNvPr>
          <p:cNvSpPr>
            <a:spLocks noGrp="1"/>
          </p:cNvSpPr>
          <p:nvPr>
            <p:ph type="dt" sz="half" idx="10"/>
          </p:nvPr>
        </p:nvSpPr>
        <p:spPr/>
        <p:txBody>
          <a:bodyPr/>
          <a:lstStyle/>
          <a:p>
            <a:fld id="{18C1FAEF-BF04-9E46-8E36-5A2BBD95368E}" type="datetimeFigureOut">
              <a:rPr lang="fr-FR" smtClean="0"/>
              <a:t>11/09/2020</a:t>
            </a:fld>
            <a:endParaRPr lang="fr-FR"/>
          </a:p>
        </p:txBody>
      </p:sp>
      <p:sp>
        <p:nvSpPr>
          <p:cNvPr id="4" name="Espace réservé du pied de page 3">
            <a:extLst>
              <a:ext uri="{FF2B5EF4-FFF2-40B4-BE49-F238E27FC236}">
                <a16:creationId xmlns:a16="http://schemas.microsoft.com/office/drawing/2014/main" id="{84AFB6A5-E680-1144-ABBD-2051043A60A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9BE60D4-0C22-BF4E-A42E-8F16BDF3F6B5}"/>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3887752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5811D95-CE8D-114B-B7DD-3AE41BD6BCB9}"/>
              </a:ext>
            </a:extLst>
          </p:cNvPr>
          <p:cNvSpPr>
            <a:spLocks noGrp="1"/>
          </p:cNvSpPr>
          <p:nvPr>
            <p:ph type="dt" sz="half" idx="10"/>
          </p:nvPr>
        </p:nvSpPr>
        <p:spPr/>
        <p:txBody>
          <a:bodyPr/>
          <a:lstStyle/>
          <a:p>
            <a:fld id="{18C1FAEF-BF04-9E46-8E36-5A2BBD95368E}" type="datetimeFigureOut">
              <a:rPr lang="fr-FR" smtClean="0"/>
              <a:t>11/09/2020</a:t>
            </a:fld>
            <a:endParaRPr lang="fr-FR"/>
          </a:p>
        </p:txBody>
      </p:sp>
      <p:sp>
        <p:nvSpPr>
          <p:cNvPr id="3" name="Espace réservé du pied de page 2">
            <a:extLst>
              <a:ext uri="{FF2B5EF4-FFF2-40B4-BE49-F238E27FC236}">
                <a16:creationId xmlns:a16="http://schemas.microsoft.com/office/drawing/2014/main" id="{263443EF-8237-664F-9C86-35ABC55AFF4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D535AC2-C684-6E4A-840F-F7CD7440DBBA}"/>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3734559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FFD135-C8C1-744D-8267-53B229E8770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268CF14-D1DE-BB4D-A514-04ACE8F88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E86FE88-FE0E-2045-8D7E-3691D951A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FD03C16-10A7-324B-92B6-F836468C93D3}"/>
              </a:ext>
            </a:extLst>
          </p:cNvPr>
          <p:cNvSpPr>
            <a:spLocks noGrp="1"/>
          </p:cNvSpPr>
          <p:nvPr>
            <p:ph type="dt" sz="half" idx="10"/>
          </p:nvPr>
        </p:nvSpPr>
        <p:spPr/>
        <p:txBody>
          <a:bodyPr/>
          <a:lstStyle/>
          <a:p>
            <a:fld id="{18C1FAEF-BF04-9E46-8E36-5A2BBD95368E}" type="datetimeFigureOut">
              <a:rPr lang="fr-FR" smtClean="0"/>
              <a:t>11/09/2020</a:t>
            </a:fld>
            <a:endParaRPr lang="fr-FR"/>
          </a:p>
        </p:txBody>
      </p:sp>
      <p:sp>
        <p:nvSpPr>
          <p:cNvPr id="6" name="Espace réservé du pied de page 5">
            <a:extLst>
              <a:ext uri="{FF2B5EF4-FFF2-40B4-BE49-F238E27FC236}">
                <a16:creationId xmlns:a16="http://schemas.microsoft.com/office/drawing/2014/main" id="{000E5AEC-B87C-DA40-9195-0179982567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57651B7-117C-0940-9369-210D00FB020A}"/>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2586398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6A71F0-EF02-6141-9B2E-BA4E0C9FA3B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C2C9539-1E34-C44D-95A5-8ACFCA9E6A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D4CD04F-D562-724E-AB39-F6B9A46E8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FED507-EBD7-1146-9B8D-F966B89D8674}"/>
              </a:ext>
            </a:extLst>
          </p:cNvPr>
          <p:cNvSpPr>
            <a:spLocks noGrp="1"/>
          </p:cNvSpPr>
          <p:nvPr>
            <p:ph type="dt" sz="half" idx="10"/>
          </p:nvPr>
        </p:nvSpPr>
        <p:spPr/>
        <p:txBody>
          <a:bodyPr/>
          <a:lstStyle/>
          <a:p>
            <a:fld id="{18C1FAEF-BF04-9E46-8E36-5A2BBD95368E}" type="datetimeFigureOut">
              <a:rPr lang="fr-FR" smtClean="0"/>
              <a:t>11/09/2020</a:t>
            </a:fld>
            <a:endParaRPr lang="fr-FR"/>
          </a:p>
        </p:txBody>
      </p:sp>
      <p:sp>
        <p:nvSpPr>
          <p:cNvPr id="6" name="Espace réservé du pied de page 5">
            <a:extLst>
              <a:ext uri="{FF2B5EF4-FFF2-40B4-BE49-F238E27FC236}">
                <a16:creationId xmlns:a16="http://schemas.microsoft.com/office/drawing/2014/main" id="{81E6D753-FC61-7341-8515-EC97072F00A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2FBB28D-C8A3-6C4D-B67C-8ACE6BDB1F7A}"/>
              </a:ext>
            </a:extLst>
          </p:cNvPr>
          <p:cNvSpPr>
            <a:spLocks noGrp="1"/>
          </p:cNvSpPr>
          <p:nvPr>
            <p:ph type="sldNum" sz="quarter" idx="12"/>
          </p:nvPr>
        </p:nvSpPr>
        <p:spPr/>
        <p:txBody>
          <a:bodyPr/>
          <a:lstStyle/>
          <a:p>
            <a:fld id="{2162EFDA-8417-3045-BD61-FDF5090B7044}" type="slidenum">
              <a:rPr lang="fr-FR" smtClean="0"/>
              <a:t>‹#›</a:t>
            </a:fld>
            <a:endParaRPr lang="fr-FR"/>
          </a:p>
        </p:txBody>
      </p:sp>
    </p:spTree>
    <p:extLst>
      <p:ext uri="{BB962C8B-B14F-4D97-AF65-F5344CB8AC3E}">
        <p14:creationId xmlns:p14="http://schemas.microsoft.com/office/powerpoint/2010/main" val="403293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85F7AE0-5AD7-874C-B8D9-DA234CE462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C746B78-FCCB-1C4D-8C97-F64D4D4C1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CFDE4FB-2FC9-7845-BFAE-59EB7BDAAC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1FAEF-BF04-9E46-8E36-5A2BBD95368E}" type="datetimeFigureOut">
              <a:rPr lang="fr-FR" smtClean="0"/>
              <a:t>11/09/2020</a:t>
            </a:fld>
            <a:endParaRPr lang="fr-FR"/>
          </a:p>
        </p:txBody>
      </p:sp>
      <p:sp>
        <p:nvSpPr>
          <p:cNvPr id="5" name="Espace réservé du pied de page 4">
            <a:extLst>
              <a:ext uri="{FF2B5EF4-FFF2-40B4-BE49-F238E27FC236}">
                <a16:creationId xmlns:a16="http://schemas.microsoft.com/office/drawing/2014/main" id="{2A854989-5619-0840-AAE2-FBA221A53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1C15E53-0E0B-0E4C-AAA2-94450A7AEF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62EFDA-8417-3045-BD61-FDF5090B7044}" type="slidenum">
              <a:rPr lang="fr-FR" smtClean="0"/>
              <a:t>‹#›</a:t>
            </a:fld>
            <a:endParaRPr lang="fr-FR"/>
          </a:p>
        </p:txBody>
      </p:sp>
    </p:spTree>
    <p:extLst>
      <p:ext uri="{BB962C8B-B14F-4D97-AF65-F5344CB8AC3E}">
        <p14:creationId xmlns:p14="http://schemas.microsoft.com/office/powerpoint/2010/main" val="1490845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twitter.com/hashtag/ISLA?src=hashtag_click" TargetMode="External"/><Relationship Id="rId7" Type="http://schemas.openxmlformats.org/officeDocument/2006/relationships/hyperlink" Target="https://p2pb2b.io/trade/ISLA_USDT" TargetMode="External"/><Relationship Id="rId2" Type="http://schemas.openxmlformats.org/officeDocument/2006/relationships/hyperlink" Target="https://twitter.com/search?q=$ETH&amp;src=cashtag_click" TargetMode="External"/><Relationship Id="rId1" Type="http://schemas.openxmlformats.org/officeDocument/2006/relationships/slideLayout" Target="../slideLayouts/slideLayout2.xml"/><Relationship Id="rId6" Type="http://schemas.openxmlformats.org/officeDocument/2006/relationships/hyperlink" Target="https://p2pb2b.io/trade/ISLA_ETH" TargetMode="External"/><Relationship Id="rId5" Type="http://schemas.openxmlformats.org/officeDocument/2006/relationships/hyperlink" Target="https://p2pb2b.io/trade/ISLA_BTC" TargetMode="External"/><Relationship Id="rId4" Type="http://schemas.openxmlformats.org/officeDocument/2006/relationships/hyperlink" Target="https://uniswap.info/token/0x697ef32b4a3f5a4c39de1cb7563f24ca7bfc5947"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p2pb2b.io/trade/ISLA_BTC" TargetMode="External"/><Relationship Id="rId2" Type="http://schemas.openxmlformats.org/officeDocument/2006/relationships/hyperlink" Target="https://uniswap.info/token/0x697ef32b4a3f5a4c39de1cb7563f24ca7bfc5947"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p2pb2b.io/trade/ISLA_USDT" TargetMode="External"/><Relationship Id="rId4" Type="http://schemas.openxmlformats.org/officeDocument/2006/relationships/hyperlink" Target="https://p2pb2b.io/trade/ISLA_ET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ackmd.io/@VV473-xrSHmvw8JpAV-8bQ/SJDhXKS58"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72">
            <a:extLst>
              <a:ext uri="{FF2B5EF4-FFF2-40B4-BE49-F238E27FC236}">
                <a16:creationId xmlns:a16="http://schemas.microsoft.com/office/drawing/2014/main" id="{C2C6125E-F3C2-3148-A208-0504EDC9C969}"/>
              </a:ext>
            </a:extLst>
          </p:cNvPr>
          <p:cNvPicPr>
            <a:picLocks noChangeAspect="1"/>
          </p:cNvPicPr>
          <p:nvPr/>
        </p:nvPicPr>
        <p:blipFill>
          <a:blip r:embed="rId2"/>
          <a:srcRect/>
          <a:stretch/>
        </p:blipFill>
        <p:spPr>
          <a:xfrm>
            <a:off x="1483984" y="1967314"/>
            <a:ext cx="9224032" cy="2459741"/>
          </a:xfrm>
          <a:prstGeom prst="rect">
            <a:avLst/>
          </a:prstGeom>
        </p:spPr>
      </p:pic>
    </p:spTree>
    <p:extLst>
      <p:ext uri="{BB962C8B-B14F-4D97-AF65-F5344CB8AC3E}">
        <p14:creationId xmlns:p14="http://schemas.microsoft.com/office/powerpoint/2010/main" val="2213952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9384-C9DA-C84B-8C6D-1E312B874472}"/>
              </a:ext>
            </a:extLst>
          </p:cNvPr>
          <p:cNvSpPr>
            <a:spLocks noGrp="1"/>
          </p:cNvSpPr>
          <p:nvPr>
            <p:ph type="title"/>
          </p:nvPr>
        </p:nvSpPr>
        <p:spPr>
          <a:xfrm>
            <a:off x="838200" y="365125"/>
            <a:ext cx="6453851" cy="1325563"/>
          </a:xfrm>
        </p:spPr>
        <p:txBody>
          <a:bodyPr/>
          <a:lstStyle/>
          <a:p>
            <a:r>
              <a:rPr lang="en-GB" dirty="0"/>
              <a:t>​Insula Premium includes:​</a:t>
            </a:r>
            <a:br>
              <a:rPr lang="en-GB" dirty="0"/>
            </a:br>
            <a:endParaRPr lang="en-US" dirty="0"/>
          </a:p>
        </p:txBody>
      </p:sp>
      <p:sp>
        <p:nvSpPr>
          <p:cNvPr id="4" name="Content Placeholder 2">
            <a:extLst>
              <a:ext uri="{FF2B5EF4-FFF2-40B4-BE49-F238E27FC236}">
                <a16:creationId xmlns:a16="http://schemas.microsoft.com/office/drawing/2014/main" id="{400992A7-B671-4149-BC67-C792B52BCBAB}"/>
              </a:ext>
            </a:extLst>
          </p:cNvPr>
          <p:cNvSpPr txBox="1">
            <a:spLocks noGrp="1"/>
          </p:cNvSpPr>
          <p:nvPr>
            <p:ph idx="1"/>
          </p:nvPr>
        </p:nvSpPr>
        <p:spPr>
          <a:xfrm>
            <a:off x="838200" y="1806957"/>
            <a:ext cx="10782782" cy="4535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50000"/>
              </a:lnSpc>
            </a:pPr>
            <a:r>
              <a:rPr lang="en-GB" sz="2000" b="1" dirty="0"/>
              <a:t>Dedicated account manager for paid costumers.</a:t>
            </a:r>
            <a:r>
              <a:rPr lang="en-GB" sz="2000" dirty="0"/>
              <a:t> </a:t>
            </a:r>
          </a:p>
          <a:p>
            <a:pPr fontAlgn="base">
              <a:lnSpc>
                <a:spcPct val="150000"/>
              </a:lnSpc>
            </a:pPr>
            <a:r>
              <a:rPr lang="en-GB" sz="2000" b="1" dirty="0"/>
              <a:t>Technical support around all of our investment products (Insula Funds, ISLA liquidity pool, ISLA token &amp; how to use </a:t>
            </a:r>
            <a:r>
              <a:rPr lang="en-GB" sz="2000" b="1" dirty="0" err="1"/>
              <a:t>Metamask</a:t>
            </a:r>
            <a:r>
              <a:rPr lang="en-GB" sz="2000" b="1" dirty="0"/>
              <a:t> Wallet).</a:t>
            </a:r>
            <a:r>
              <a:rPr lang="en-GB" sz="2000" dirty="0"/>
              <a:t> </a:t>
            </a:r>
          </a:p>
          <a:p>
            <a:pPr fontAlgn="base">
              <a:lnSpc>
                <a:spcPct val="150000"/>
              </a:lnSpc>
            </a:pPr>
            <a:r>
              <a:rPr lang="en-GB" sz="2000" b="1" dirty="0"/>
              <a:t>Updates on latest trends in the decentralised finance industry.</a:t>
            </a:r>
            <a:endParaRPr lang="en-GB" sz="2000" dirty="0"/>
          </a:p>
          <a:p>
            <a:pPr fontAlgn="base">
              <a:lnSpc>
                <a:spcPct val="150000"/>
              </a:lnSpc>
            </a:pPr>
            <a:r>
              <a:rPr lang="en-GB" sz="2000" b="1" dirty="0"/>
              <a:t>On-demand analysis of specific crypto-assets included in Insula Fund.</a:t>
            </a:r>
            <a:endParaRPr lang="en-GB" sz="2000" dirty="0"/>
          </a:p>
          <a:p>
            <a:pPr fontAlgn="base">
              <a:lnSpc>
                <a:spcPct val="150000"/>
              </a:lnSpc>
            </a:pPr>
            <a:r>
              <a:rPr lang="en-GB" sz="2000" b="1" dirty="0"/>
              <a:t>On-demand training: </a:t>
            </a:r>
            <a:r>
              <a:rPr lang="en-GB" sz="2000" b="1" i="1" dirty="0"/>
              <a:t>liquidity challenges, tax ramifications, appreciation timelines, the challenge of forecasting and measuring appreciation, the psychological component of collecting cryptocurrencies and the role of emotion in collectible investing.</a:t>
            </a:r>
            <a:endParaRPr lang="en-GB" sz="2000" b="1" dirty="0"/>
          </a:p>
        </p:txBody>
      </p:sp>
    </p:spTree>
    <p:extLst>
      <p:ext uri="{BB962C8B-B14F-4D97-AF65-F5344CB8AC3E}">
        <p14:creationId xmlns:p14="http://schemas.microsoft.com/office/powerpoint/2010/main" val="3666728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FE9F-91AD-8944-8C60-63B1B972935D}"/>
              </a:ext>
            </a:extLst>
          </p:cNvPr>
          <p:cNvSpPr>
            <a:spLocks noGrp="1"/>
          </p:cNvSpPr>
          <p:nvPr>
            <p:ph type="title"/>
          </p:nvPr>
        </p:nvSpPr>
        <p:spPr/>
        <p:txBody>
          <a:bodyPr/>
          <a:lstStyle/>
          <a:p>
            <a:r>
              <a:rPr lang="en-US" dirty="0"/>
              <a:t>1-Hold ISLA and get paid dividends (Long run horizon):</a:t>
            </a:r>
          </a:p>
        </p:txBody>
      </p:sp>
      <p:sp>
        <p:nvSpPr>
          <p:cNvPr id="3" name="Content Placeholder 2">
            <a:extLst>
              <a:ext uri="{FF2B5EF4-FFF2-40B4-BE49-F238E27FC236}">
                <a16:creationId xmlns:a16="http://schemas.microsoft.com/office/drawing/2014/main" id="{79DDA7AB-8219-BC44-9FF3-075EF6682315}"/>
              </a:ext>
            </a:extLst>
          </p:cNvPr>
          <p:cNvSpPr>
            <a:spLocks noGrp="1"/>
          </p:cNvSpPr>
          <p:nvPr>
            <p:ph idx="1"/>
          </p:nvPr>
        </p:nvSpPr>
        <p:spPr>
          <a:xfrm>
            <a:off x="838200" y="1878904"/>
            <a:ext cx="10515600" cy="2342368"/>
          </a:xfrm>
        </p:spPr>
        <p:txBody>
          <a:bodyPr>
            <a:normAutofit fontScale="25000" lnSpcReduction="20000"/>
          </a:bodyPr>
          <a:lstStyle/>
          <a:p>
            <a:endParaRPr lang="en-GB" dirty="0"/>
          </a:p>
          <a:p>
            <a:r>
              <a:rPr lang="en-GB" sz="6400" dirty="0"/>
              <a:t>ISLA entitles you to a portion of our managed funds performance fees. From next month onwards, we will collect the funds fees in </a:t>
            </a:r>
            <a:r>
              <a:rPr lang="en-GB" sz="6400" dirty="0">
                <a:hlinkClick r:id="rId2"/>
              </a:rPr>
              <a:t>$ETH</a:t>
            </a:r>
            <a:r>
              <a:rPr lang="en-GB" sz="6400" dirty="0"/>
              <a:t> and then buy ISLA with this and distribute it to the relevant token holders. The more </a:t>
            </a:r>
            <a:r>
              <a:rPr lang="en-GB" sz="6400" dirty="0">
                <a:hlinkClick r:id="rId3"/>
              </a:rPr>
              <a:t>#ISLA</a:t>
            </a:r>
            <a:r>
              <a:rPr lang="en-GB" sz="6400" dirty="0"/>
              <a:t> you hold, the larger the amount you will receive.</a:t>
            </a:r>
          </a:p>
          <a:p>
            <a:endParaRPr lang="en-GB" sz="6400" dirty="0"/>
          </a:p>
          <a:p>
            <a:r>
              <a:rPr lang="en-GB" dirty="0"/>
              <a:t>1.a  Buy ISLA on </a:t>
            </a:r>
            <a:r>
              <a:rPr lang="en-GB" dirty="0" err="1"/>
              <a:t>Uniswap</a:t>
            </a:r>
            <a:r>
              <a:rPr lang="en-GB" dirty="0"/>
              <a:t>: high trading fees.</a:t>
            </a:r>
          </a:p>
          <a:p>
            <a:endParaRPr lang="en-GB" dirty="0"/>
          </a:p>
          <a:p>
            <a:pPr marL="0" indent="0">
              <a:buNone/>
            </a:pPr>
            <a:r>
              <a:rPr lang="en-GB" dirty="0">
                <a:hlinkClick r:id="rId4"/>
              </a:rPr>
              <a:t>https://uniswap.info/token/0x697ef32b4a3f5a4c39de1cb7563f24ca7bfc5947</a:t>
            </a:r>
            <a:endParaRPr lang="en-GB" dirty="0"/>
          </a:p>
          <a:p>
            <a:pPr marL="0" indent="0">
              <a:buNone/>
            </a:pPr>
            <a:endParaRPr lang="en-GB" dirty="0"/>
          </a:p>
          <a:p>
            <a:r>
              <a:rPr lang="en-GB" dirty="0"/>
              <a:t>1.b Buy ISLA on P2PB2B: low trading fees.</a:t>
            </a:r>
          </a:p>
          <a:p>
            <a:pPr marL="0" indent="0">
              <a:buNone/>
            </a:pPr>
            <a:r>
              <a:rPr lang="en-GB" dirty="0">
                <a:hlinkClick r:id="rId5"/>
              </a:rPr>
              <a:t>https://p2pb2b.io/trade/ISLA_BTC</a:t>
            </a:r>
            <a:endParaRPr lang="en-GB" dirty="0"/>
          </a:p>
          <a:p>
            <a:pPr marL="0" indent="0">
              <a:buNone/>
            </a:pPr>
            <a:r>
              <a:rPr lang="en-GB" dirty="0">
                <a:hlinkClick r:id="rId6"/>
              </a:rPr>
              <a:t>https://p2pb2b.io/trade/ISLA_ETH</a:t>
            </a:r>
            <a:endParaRPr lang="en-GB" dirty="0"/>
          </a:p>
          <a:p>
            <a:pPr marL="0" indent="0">
              <a:buNone/>
            </a:pPr>
            <a:r>
              <a:rPr lang="en-GB" dirty="0">
                <a:hlinkClick r:id="rId7"/>
              </a:rPr>
              <a:t>https://p2pb2b.io/trade/ISLA_USDT</a:t>
            </a:r>
            <a:endParaRPr lang="en-GB" dirty="0"/>
          </a:p>
          <a:p>
            <a:pPr marL="0" indent="0">
              <a:buNone/>
            </a:pPr>
            <a:endParaRPr lang="en-GB" dirty="0"/>
          </a:p>
          <a:p>
            <a:endParaRPr lang="en-GB" dirty="0"/>
          </a:p>
          <a:p>
            <a:pPr marL="0" indent="0">
              <a:buNone/>
            </a:pPr>
            <a:r>
              <a:rPr lang="en-GB" b="1" dirty="0"/>
              <a:t> </a:t>
            </a:r>
            <a:endParaRPr lang="en-GB" dirty="0"/>
          </a:p>
          <a:p>
            <a:pPr marL="0" indent="0">
              <a:buNone/>
            </a:pPr>
            <a:endParaRPr lang="en-GB" dirty="0"/>
          </a:p>
        </p:txBody>
      </p:sp>
      <p:pic>
        <p:nvPicPr>
          <p:cNvPr id="6" name="Picture 5" descr="A close up of a sign&#10;&#10;Description automatically generated">
            <a:extLst>
              <a:ext uri="{FF2B5EF4-FFF2-40B4-BE49-F238E27FC236}">
                <a16:creationId xmlns:a16="http://schemas.microsoft.com/office/drawing/2014/main" id="{6F1ACA25-CE1B-9347-93C0-EF8920979C5E}"/>
              </a:ext>
            </a:extLst>
          </p:cNvPr>
          <p:cNvPicPr>
            <a:picLocks noChangeAspect="1"/>
          </p:cNvPicPr>
          <p:nvPr/>
        </p:nvPicPr>
        <p:blipFill>
          <a:blip r:embed="rId8"/>
          <a:stretch>
            <a:fillRect/>
          </a:stretch>
        </p:blipFill>
        <p:spPr>
          <a:xfrm>
            <a:off x="3048000" y="3429000"/>
            <a:ext cx="6096000" cy="3429000"/>
          </a:xfrm>
          <a:prstGeom prst="rect">
            <a:avLst/>
          </a:prstGeom>
        </p:spPr>
      </p:pic>
    </p:spTree>
    <p:extLst>
      <p:ext uri="{BB962C8B-B14F-4D97-AF65-F5344CB8AC3E}">
        <p14:creationId xmlns:p14="http://schemas.microsoft.com/office/powerpoint/2010/main" val="285788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FE9F-91AD-8944-8C60-63B1B972935D}"/>
              </a:ext>
            </a:extLst>
          </p:cNvPr>
          <p:cNvSpPr>
            <a:spLocks noGrp="1"/>
          </p:cNvSpPr>
          <p:nvPr>
            <p:ph type="title"/>
          </p:nvPr>
        </p:nvSpPr>
        <p:spPr/>
        <p:txBody>
          <a:bodyPr/>
          <a:lstStyle/>
          <a:p>
            <a:r>
              <a:rPr lang="en-US" dirty="0"/>
              <a:t>2-ISLA/other crypto (Short run horizon):</a:t>
            </a:r>
          </a:p>
        </p:txBody>
      </p:sp>
      <p:sp>
        <p:nvSpPr>
          <p:cNvPr id="3" name="Content Placeholder 2">
            <a:extLst>
              <a:ext uri="{FF2B5EF4-FFF2-40B4-BE49-F238E27FC236}">
                <a16:creationId xmlns:a16="http://schemas.microsoft.com/office/drawing/2014/main" id="{79DDA7AB-8219-BC44-9FF3-075EF6682315}"/>
              </a:ext>
            </a:extLst>
          </p:cNvPr>
          <p:cNvSpPr>
            <a:spLocks noGrp="1"/>
          </p:cNvSpPr>
          <p:nvPr>
            <p:ph idx="1"/>
          </p:nvPr>
        </p:nvSpPr>
        <p:spPr>
          <a:xfrm>
            <a:off x="838200" y="1878904"/>
            <a:ext cx="10515600" cy="2342368"/>
          </a:xfrm>
        </p:spPr>
        <p:txBody>
          <a:bodyPr>
            <a:normAutofit fontScale="40000" lnSpcReduction="20000"/>
          </a:bodyPr>
          <a:lstStyle/>
          <a:p>
            <a:r>
              <a:rPr lang="en-GB" dirty="0"/>
              <a:t>2.a Sell ISLA high, and buy low against 100+ other cryptocurrencies (including ETH/USDT on </a:t>
            </a:r>
            <a:r>
              <a:rPr lang="en-GB" dirty="0" err="1"/>
              <a:t>Uniswap</a:t>
            </a:r>
            <a:r>
              <a:rPr lang="en-GB" dirty="0"/>
              <a:t>): high trading fees.</a:t>
            </a:r>
          </a:p>
          <a:p>
            <a:pPr marL="0" indent="0">
              <a:buNone/>
            </a:pPr>
            <a:r>
              <a:rPr lang="en-GB" dirty="0">
                <a:hlinkClick r:id="rId2"/>
              </a:rPr>
              <a:t>https://uniswap.info/token/0x697ef32b4a3f5a4c39de1cb7563f24ca7bfc5947</a:t>
            </a:r>
            <a:endParaRPr lang="en-GB" dirty="0"/>
          </a:p>
          <a:p>
            <a:pPr marL="0" indent="0">
              <a:buNone/>
            </a:pPr>
            <a:endParaRPr lang="en-GB" dirty="0"/>
          </a:p>
          <a:p>
            <a:r>
              <a:rPr lang="en-GB" dirty="0"/>
              <a:t>2.b Sell ISLA high, and buy low against 100+ other cryptocurrencies (including BTC) (on P2PB2B): low trading fees.</a:t>
            </a:r>
          </a:p>
          <a:p>
            <a:pPr marL="0" indent="0">
              <a:buNone/>
            </a:pPr>
            <a:r>
              <a:rPr lang="en-GB" dirty="0">
                <a:hlinkClick r:id="rId3"/>
              </a:rPr>
              <a:t>https://p2pb2b.io/trade/ISLA_BTC</a:t>
            </a:r>
            <a:endParaRPr lang="en-GB" dirty="0"/>
          </a:p>
          <a:p>
            <a:pPr marL="0" indent="0">
              <a:buNone/>
            </a:pPr>
            <a:r>
              <a:rPr lang="en-GB" dirty="0">
                <a:hlinkClick r:id="rId4"/>
              </a:rPr>
              <a:t>https://p2pb2b.io/trade/ISLA_ETH</a:t>
            </a:r>
            <a:endParaRPr lang="en-GB" dirty="0"/>
          </a:p>
          <a:p>
            <a:pPr marL="0" indent="0">
              <a:buNone/>
            </a:pPr>
            <a:r>
              <a:rPr lang="en-GB" dirty="0">
                <a:hlinkClick r:id="rId5"/>
              </a:rPr>
              <a:t>https://p2pb2b.io/trade/ISLA_USDT</a:t>
            </a:r>
            <a:endParaRPr lang="en-GB" dirty="0"/>
          </a:p>
          <a:p>
            <a:endParaRPr lang="en-GB" dirty="0"/>
          </a:p>
          <a:p>
            <a:pPr marL="0" indent="0">
              <a:buNone/>
            </a:pPr>
            <a:r>
              <a:rPr lang="en-GB" b="1" dirty="0"/>
              <a:t> </a:t>
            </a:r>
            <a:endParaRPr lang="en-GB" dirty="0"/>
          </a:p>
          <a:p>
            <a:pPr marL="0" indent="0">
              <a:buNone/>
            </a:pPr>
            <a:endParaRPr lang="en-GB" dirty="0"/>
          </a:p>
        </p:txBody>
      </p:sp>
      <p:pic>
        <p:nvPicPr>
          <p:cNvPr id="6" name="Picture 5" descr="A close up of a sign&#10;&#10;Description automatically generated">
            <a:extLst>
              <a:ext uri="{FF2B5EF4-FFF2-40B4-BE49-F238E27FC236}">
                <a16:creationId xmlns:a16="http://schemas.microsoft.com/office/drawing/2014/main" id="{6F1ACA25-CE1B-9347-93C0-EF8920979C5E}"/>
              </a:ext>
            </a:extLst>
          </p:cNvPr>
          <p:cNvPicPr>
            <a:picLocks noChangeAspect="1"/>
          </p:cNvPicPr>
          <p:nvPr/>
        </p:nvPicPr>
        <p:blipFill>
          <a:blip r:embed="rId6"/>
          <a:stretch>
            <a:fillRect/>
          </a:stretch>
        </p:blipFill>
        <p:spPr>
          <a:xfrm>
            <a:off x="3048000" y="3429000"/>
            <a:ext cx="6096000" cy="3429000"/>
          </a:xfrm>
          <a:prstGeom prst="rect">
            <a:avLst/>
          </a:prstGeom>
        </p:spPr>
      </p:pic>
    </p:spTree>
    <p:extLst>
      <p:ext uri="{BB962C8B-B14F-4D97-AF65-F5344CB8AC3E}">
        <p14:creationId xmlns:p14="http://schemas.microsoft.com/office/powerpoint/2010/main" val="386917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9CEC-D701-5948-AE7D-6C00ACF822C1}"/>
              </a:ext>
            </a:extLst>
          </p:cNvPr>
          <p:cNvSpPr>
            <a:spLocks noGrp="1"/>
          </p:cNvSpPr>
          <p:nvPr>
            <p:ph type="title"/>
          </p:nvPr>
        </p:nvSpPr>
        <p:spPr>
          <a:xfrm>
            <a:off x="838199" y="365125"/>
            <a:ext cx="9846501" cy="1325563"/>
          </a:xfrm>
        </p:spPr>
        <p:txBody>
          <a:bodyPr>
            <a:normAutofit/>
          </a:bodyPr>
          <a:lstStyle/>
          <a:p>
            <a:r>
              <a:rPr lang="en-US" dirty="0"/>
              <a:t>3-Liquidity pool (Middle run horizon):</a:t>
            </a:r>
          </a:p>
        </p:txBody>
      </p:sp>
      <p:sp>
        <p:nvSpPr>
          <p:cNvPr id="3" name="Content Placeholder 2">
            <a:extLst>
              <a:ext uri="{FF2B5EF4-FFF2-40B4-BE49-F238E27FC236}">
                <a16:creationId xmlns:a16="http://schemas.microsoft.com/office/drawing/2014/main" id="{9DDED041-BFF3-B74F-A293-79E522D4654D}"/>
              </a:ext>
            </a:extLst>
          </p:cNvPr>
          <p:cNvSpPr>
            <a:spLocks noGrp="1"/>
          </p:cNvSpPr>
          <p:nvPr>
            <p:ph idx="1"/>
          </p:nvPr>
        </p:nvSpPr>
        <p:spPr>
          <a:xfrm>
            <a:off x="838200" y="1749083"/>
            <a:ext cx="4979043" cy="4582269"/>
          </a:xfrm>
        </p:spPr>
        <p:txBody>
          <a:bodyPr>
            <a:noAutofit/>
          </a:bodyPr>
          <a:lstStyle/>
          <a:p>
            <a:r>
              <a:rPr lang="en-GB" sz="1600" b="1" dirty="0"/>
              <a:t>3.1. Why use the ISLA liquidity pool?</a:t>
            </a:r>
          </a:p>
          <a:p>
            <a:r>
              <a:rPr lang="en-GB" sz="1600" dirty="0"/>
              <a:t>Provide liquidity</a:t>
            </a:r>
          </a:p>
          <a:p>
            <a:r>
              <a:rPr lang="en-GB" sz="1600" dirty="0"/>
              <a:t>The ISLA token currently has 520+ unique holders. In order to provide liquidity for new investors to enter the market, </a:t>
            </a:r>
            <a:r>
              <a:rPr lang="en-GB" sz="1600" dirty="0" err="1"/>
              <a:t>Inusla</a:t>
            </a:r>
            <a:r>
              <a:rPr lang="en-GB" sz="1600" dirty="0"/>
              <a:t> has elected to use liquidity pools as a simple means to provide liquidity in this new market. As an investor you can stake ISLA and ETH to provide this liquidity and generate returns.</a:t>
            </a:r>
          </a:p>
          <a:p>
            <a:r>
              <a:rPr lang="en-GB" sz="1600" dirty="0"/>
              <a:t>Generate returns</a:t>
            </a:r>
          </a:p>
          <a:p>
            <a:r>
              <a:rPr lang="en-GB" sz="1600" dirty="0"/>
              <a:t>An investor can generate returns using the liquidity pool by staking their tokens. The returns are generated any time an ISLA trade is processed. On every trade there is a transaction fee of 0.3 - 0.6% which is distributed to the liquidity pool evenly. If you as an investor provide 20% of the total liquidity pool, then on every transaction, you will receive 20% if the 0.3% transaction fee. Providing liquidity allows for higher volumes which in turn provides higher transaction fees.</a:t>
            </a:r>
          </a:p>
          <a:p>
            <a:br>
              <a:rPr lang="en-GB" sz="1600" dirty="0"/>
            </a:br>
            <a:endParaRPr lang="en-GB" sz="1600" dirty="0"/>
          </a:p>
        </p:txBody>
      </p:sp>
      <p:sp>
        <p:nvSpPr>
          <p:cNvPr id="4" name="Content Placeholder 2">
            <a:extLst>
              <a:ext uri="{FF2B5EF4-FFF2-40B4-BE49-F238E27FC236}">
                <a16:creationId xmlns:a16="http://schemas.microsoft.com/office/drawing/2014/main" id="{6ED47F1C-1960-FF4B-9CD5-79B12DF45123}"/>
              </a:ext>
            </a:extLst>
          </p:cNvPr>
          <p:cNvSpPr txBox="1">
            <a:spLocks/>
          </p:cNvSpPr>
          <p:nvPr/>
        </p:nvSpPr>
        <p:spPr>
          <a:xfrm>
            <a:off x="6096000" y="1749083"/>
            <a:ext cx="5404413" cy="4582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b="1" dirty="0"/>
              <a:t>2.2. How to invest in the ISLA liquidity pool?</a:t>
            </a:r>
          </a:p>
          <a:p>
            <a:r>
              <a:rPr lang="en-GB" sz="1600" dirty="0"/>
              <a:t>In order to invest in the ISLA liquidity pool, an investor will require a Web3 wallet supported by </a:t>
            </a:r>
            <a:r>
              <a:rPr lang="en-GB" sz="1600" dirty="0" err="1"/>
              <a:t>Uniswap</a:t>
            </a:r>
            <a:r>
              <a:rPr lang="en-GB" sz="1600" dirty="0"/>
              <a:t>. You will also need a positive and equal amount of ETH and ISLA in the wallet.</a:t>
            </a:r>
          </a:p>
          <a:p>
            <a:r>
              <a:rPr lang="en-GB" sz="1600" b="1" dirty="0"/>
              <a:t>Important:</a:t>
            </a:r>
            <a:r>
              <a:rPr lang="en-GB" sz="1600" dirty="0"/>
              <a:t> If an investor wants to invest 10 ETH of total liquidity into the pool, they may want to buy 5 ETH worth of ISLA and place that with the corresponding 5 ETH into the pool. However buying 5 ETH worth of ISLA may increase the price of ISLA/ETH. As a result the investor will require to put in more ETH to match the all the ISLA tokens that were bought, or keep some ISLA in their wallet</a:t>
            </a:r>
          </a:p>
        </p:txBody>
      </p:sp>
    </p:spTree>
    <p:extLst>
      <p:ext uri="{BB962C8B-B14F-4D97-AF65-F5344CB8AC3E}">
        <p14:creationId xmlns:p14="http://schemas.microsoft.com/office/powerpoint/2010/main" val="168077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FE9F-91AD-8944-8C60-63B1B972935D}"/>
              </a:ext>
            </a:extLst>
          </p:cNvPr>
          <p:cNvSpPr>
            <a:spLocks noGrp="1"/>
          </p:cNvSpPr>
          <p:nvPr>
            <p:ph type="title"/>
          </p:nvPr>
        </p:nvSpPr>
        <p:spPr/>
        <p:txBody>
          <a:bodyPr/>
          <a:lstStyle/>
          <a:p>
            <a:r>
              <a:rPr lang="en-US" dirty="0"/>
              <a:t>4-ISLA to ETH to Insula Fund: </a:t>
            </a:r>
            <a:br>
              <a:rPr lang="en-US" dirty="0"/>
            </a:br>
            <a:r>
              <a:rPr lang="en-US" dirty="0"/>
              <a:t>(Long Run horizon):</a:t>
            </a:r>
          </a:p>
        </p:txBody>
      </p:sp>
      <p:sp>
        <p:nvSpPr>
          <p:cNvPr id="3" name="Content Placeholder 2">
            <a:extLst>
              <a:ext uri="{FF2B5EF4-FFF2-40B4-BE49-F238E27FC236}">
                <a16:creationId xmlns:a16="http://schemas.microsoft.com/office/drawing/2014/main" id="{79DDA7AB-8219-BC44-9FF3-075EF6682315}"/>
              </a:ext>
            </a:extLst>
          </p:cNvPr>
          <p:cNvSpPr>
            <a:spLocks noGrp="1"/>
          </p:cNvSpPr>
          <p:nvPr>
            <p:ph idx="1"/>
          </p:nvPr>
        </p:nvSpPr>
        <p:spPr>
          <a:xfrm>
            <a:off x="838200" y="2439083"/>
            <a:ext cx="10515600" cy="2306537"/>
          </a:xfrm>
        </p:spPr>
        <p:txBody>
          <a:bodyPr/>
          <a:lstStyle/>
          <a:p>
            <a:pPr marL="0" indent="0">
              <a:buNone/>
            </a:pPr>
            <a:r>
              <a:rPr lang="en-GB" b="1" dirty="0"/>
              <a:t> </a:t>
            </a:r>
            <a:endParaRPr lang="en-GB" dirty="0"/>
          </a:p>
          <a:p>
            <a:r>
              <a:rPr lang="en-GB" dirty="0"/>
              <a:t>4. Sell ISLA against ETH and invest it into Insula Decentralized Funds.</a:t>
            </a:r>
          </a:p>
          <a:p>
            <a:pPr marL="0" indent="0">
              <a:buNone/>
            </a:pPr>
            <a:endParaRPr lang="en-GB" dirty="0"/>
          </a:p>
        </p:txBody>
      </p:sp>
    </p:spTree>
    <p:extLst>
      <p:ext uri="{BB962C8B-B14F-4D97-AF65-F5344CB8AC3E}">
        <p14:creationId xmlns:p14="http://schemas.microsoft.com/office/powerpoint/2010/main" val="289460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3692-EDA4-C54F-AFCE-C0D939D1C830}"/>
              </a:ext>
            </a:extLst>
          </p:cNvPr>
          <p:cNvSpPr>
            <a:spLocks noGrp="1"/>
          </p:cNvSpPr>
          <p:nvPr>
            <p:ph type="title"/>
          </p:nvPr>
        </p:nvSpPr>
        <p:spPr>
          <a:xfrm>
            <a:off x="236317" y="2766218"/>
            <a:ext cx="3819553" cy="1325563"/>
          </a:xfrm>
        </p:spPr>
        <p:txBody>
          <a:bodyPr/>
          <a:lstStyle/>
          <a:p>
            <a:r>
              <a:rPr lang="en-US" dirty="0"/>
              <a:t>Fund fact sheet:</a:t>
            </a:r>
          </a:p>
        </p:txBody>
      </p:sp>
      <p:pic>
        <p:nvPicPr>
          <p:cNvPr id="13" name="Content Placeholder 12" descr="A screenshot of a cell phone&#10;&#10;Description automatically generated">
            <a:extLst>
              <a:ext uri="{FF2B5EF4-FFF2-40B4-BE49-F238E27FC236}">
                <a16:creationId xmlns:a16="http://schemas.microsoft.com/office/drawing/2014/main" id="{58A2842A-549C-9943-A7B8-023494C9D5C7}"/>
              </a:ext>
            </a:extLst>
          </p:cNvPr>
          <p:cNvPicPr>
            <a:picLocks noGrp="1" noChangeAspect="1"/>
          </p:cNvPicPr>
          <p:nvPr>
            <p:ph idx="1"/>
          </p:nvPr>
        </p:nvPicPr>
        <p:blipFill>
          <a:blip r:embed="rId2"/>
          <a:stretch>
            <a:fillRect/>
          </a:stretch>
        </p:blipFill>
        <p:spPr>
          <a:xfrm>
            <a:off x="4810922" y="14214"/>
            <a:ext cx="5928150" cy="6843786"/>
          </a:xfrm>
        </p:spPr>
      </p:pic>
    </p:spTree>
    <p:extLst>
      <p:ext uri="{BB962C8B-B14F-4D97-AF65-F5344CB8AC3E}">
        <p14:creationId xmlns:p14="http://schemas.microsoft.com/office/powerpoint/2010/main" val="181100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DC805-F1C9-8B4D-A22A-6A664421E32A}"/>
              </a:ext>
            </a:extLst>
          </p:cNvPr>
          <p:cNvSpPr>
            <a:spLocks noGrp="1"/>
          </p:cNvSpPr>
          <p:nvPr>
            <p:ph type="title"/>
          </p:nvPr>
        </p:nvSpPr>
        <p:spPr>
          <a:xfrm>
            <a:off x="838200" y="365125"/>
            <a:ext cx="4752372" cy="1325563"/>
          </a:xfrm>
        </p:spPr>
        <p:txBody>
          <a:bodyPr/>
          <a:lstStyle/>
          <a:p>
            <a:r>
              <a:rPr lang="en-US" dirty="0"/>
              <a:t>The Fund: Anastasia</a:t>
            </a:r>
          </a:p>
        </p:txBody>
      </p:sp>
      <p:pic>
        <p:nvPicPr>
          <p:cNvPr id="5" name="Content Placeholder 4" descr="A close up of a map&#10;&#10;Description automatically generated">
            <a:extLst>
              <a:ext uri="{FF2B5EF4-FFF2-40B4-BE49-F238E27FC236}">
                <a16:creationId xmlns:a16="http://schemas.microsoft.com/office/drawing/2014/main" id="{E1F04E78-CCA1-C943-A022-A2AC1CD79A5A}"/>
              </a:ext>
            </a:extLst>
          </p:cNvPr>
          <p:cNvPicPr>
            <a:picLocks noGrp="1" noChangeAspect="1"/>
          </p:cNvPicPr>
          <p:nvPr>
            <p:ph idx="1"/>
          </p:nvPr>
        </p:nvPicPr>
        <p:blipFill>
          <a:blip r:embed="rId2"/>
          <a:stretch>
            <a:fillRect/>
          </a:stretch>
        </p:blipFill>
        <p:spPr>
          <a:xfrm>
            <a:off x="700731" y="1775947"/>
            <a:ext cx="7527442" cy="4351338"/>
          </a:xfrm>
        </p:spPr>
      </p:pic>
      <p:sp>
        <p:nvSpPr>
          <p:cNvPr id="6" name="TextBox 5">
            <a:extLst>
              <a:ext uri="{FF2B5EF4-FFF2-40B4-BE49-F238E27FC236}">
                <a16:creationId xmlns:a16="http://schemas.microsoft.com/office/drawing/2014/main" id="{82B2F94E-5FE0-AC47-9873-4BDDF3648DDB}"/>
              </a:ext>
            </a:extLst>
          </p:cNvPr>
          <p:cNvSpPr txBox="1"/>
          <p:nvPr/>
        </p:nvSpPr>
        <p:spPr>
          <a:xfrm>
            <a:off x="8228173" y="474345"/>
            <a:ext cx="3703899" cy="5909310"/>
          </a:xfrm>
          <a:prstGeom prst="rect">
            <a:avLst/>
          </a:prstGeom>
          <a:noFill/>
        </p:spPr>
        <p:txBody>
          <a:bodyPr wrap="square" rtlCol="0">
            <a:spAutoFit/>
          </a:bodyPr>
          <a:lstStyle/>
          <a:p>
            <a:r>
              <a:rPr lang="en-GB" sz="1050" dirty="0"/>
              <a:t>Understanding Fund Returns: </a:t>
            </a:r>
          </a:p>
          <a:p>
            <a:endParaRPr lang="en-GB" sz="1050" dirty="0"/>
          </a:p>
          <a:p>
            <a:r>
              <a:rPr lang="en-GB" sz="1050" dirty="0"/>
              <a:t>The Insula Funds present returns in USD and ETH. The inherit value of both these returns is the same, however the differences in the curves comes from the fluctuations in the ETH/USD price. </a:t>
            </a:r>
          </a:p>
          <a:p>
            <a:endParaRPr lang="en-GB" sz="1050" dirty="0"/>
          </a:p>
          <a:p>
            <a:r>
              <a:rPr lang="en-GB" sz="1050" dirty="0"/>
              <a:t>Say for example BTC was worth 10k when we bought it and the price of ETH/USD was 100. We buy 1 BTC in the fund, then the fund value in USD is 10k. But the fund value can also be represented in ETH and be 100 ETH. Now 1 week later BTC is worth 11k and ETH/USD is 200. Then our fund value in USD is 11k meaning we have made 10% returns. But the fund value in ETH is 55 meaning we lost 45%. </a:t>
            </a:r>
          </a:p>
          <a:p>
            <a:endParaRPr lang="en-GB" sz="1050" dirty="0"/>
          </a:p>
          <a:p>
            <a:r>
              <a:rPr lang="en-GB" sz="1050" dirty="0"/>
              <a:t>As we are a crypto focused company our base currency is ETH, so we want to generate returns in ETH, and we take our performance fee in ETH. Take the previous example, we would not take any performance fee on the investment because we have negative returns in ETH. </a:t>
            </a:r>
          </a:p>
          <a:p>
            <a:endParaRPr lang="en-GB" sz="1050" dirty="0"/>
          </a:p>
          <a:p>
            <a:r>
              <a:rPr lang="en-GB" sz="1050" dirty="0"/>
              <a:t>We believe that crypto enthusiasts are also interested in this metric, and this is where we take our performance, so that is why its on the graph. However in todays society we cannot use ETH to pay for much, so investors are also curious to see their returns that can be used outside crypto so this is why we present the returns in USD. Understanding benchmarks In order to show investors that we are outperforming the market and that they should invest with us we have to show them what the market is doing (an index) the CMC200 index is our benchmark that we are trying to beat. </a:t>
            </a:r>
          </a:p>
          <a:p>
            <a:endParaRPr lang="en-GB" sz="1050" dirty="0"/>
          </a:p>
          <a:p>
            <a:r>
              <a:rPr lang="en-GB" sz="1050" dirty="0"/>
              <a:t>The returns for this index are in USD so we have to compare apples to apples and compare or fund ROI in USD to the CMC200 benchmark. We also felt that BTC was a good benchmark as it is the leader in the space and provides a benchmark for our ETH ROI.</a:t>
            </a:r>
            <a:endParaRPr lang="en-US" sz="1050" dirty="0"/>
          </a:p>
        </p:txBody>
      </p:sp>
      <p:cxnSp>
        <p:nvCxnSpPr>
          <p:cNvPr id="8" name="Straight Arrow Connector 7">
            <a:extLst>
              <a:ext uri="{FF2B5EF4-FFF2-40B4-BE49-F238E27FC236}">
                <a16:creationId xmlns:a16="http://schemas.microsoft.com/office/drawing/2014/main" id="{77145EC8-2A6E-6B40-9676-1940957A9AB6}"/>
              </a:ext>
            </a:extLst>
          </p:cNvPr>
          <p:cNvCxnSpPr/>
          <p:nvPr/>
        </p:nvCxnSpPr>
        <p:spPr>
          <a:xfrm>
            <a:off x="3449256" y="2581154"/>
            <a:ext cx="567159" cy="243069"/>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8BB1218-F6AA-D64B-86E8-DD6D68310276}"/>
              </a:ext>
            </a:extLst>
          </p:cNvPr>
          <p:cNvCxnSpPr/>
          <p:nvPr/>
        </p:nvCxnSpPr>
        <p:spPr>
          <a:xfrm>
            <a:off x="1703408" y="4944319"/>
            <a:ext cx="567159" cy="243069"/>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69918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B7D6-54AA-EB47-81B2-B5C1216A6013}"/>
              </a:ext>
            </a:extLst>
          </p:cNvPr>
          <p:cNvSpPr>
            <a:spLocks noGrp="1"/>
          </p:cNvSpPr>
          <p:nvPr>
            <p:ph type="title"/>
          </p:nvPr>
        </p:nvSpPr>
        <p:spPr>
          <a:xfrm>
            <a:off x="375213" y="188632"/>
            <a:ext cx="9144568" cy="1325563"/>
          </a:xfrm>
        </p:spPr>
        <p:txBody>
          <a:bodyPr>
            <a:noAutofit/>
          </a:bodyPr>
          <a:lstStyle/>
          <a:p>
            <a:r>
              <a:rPr lang="en-US" sz="3200" dirty="0"/>
              <a:t>Investment template: </a:t>
            </a:r>
            <a:br>
              <a:rPr lang="en-US" sz="3200" dirty="0"/>
            </a:br>
            <a:r>
              <a:rPr lang="en-US" sz="3200" dirty="0"/>
              <a:t>How to allocate ETH between the pool &amp; the funds?</a:t>
            </a:r>
          </a:p>
        </p:txBody>
      </p:sp>
      <p:pic>
        <p:nvPicPr>
          <p:cNvPr id="6" name="Content Placeholder 5" descr="A screenshot of a cell phone&#10;&#10;Description automatically generated">
            <a:extLst>
              <a:ext uri="{FF2B5EF4-FFF2-40B4-BE49-F238E27FC236}">
                <a16:creationId xmlns:a16="http://schemas.microsoft.com/office/drawing/2014/main" id="{55F7AF39-2851-FE44-BDE3-A7BBAECCB18F}"/>
              </a:ext>
            </a:extLst>
          </p:cNvPr>
          <p:cNvPicPr>
            <a:picLocks noGrp="1" noChangeAspect="1"/>
          </p:cNvPicPr>
          <p:nvPr>
            <p:ph idx="1"/>
          </p:nvPr>
        </p:nvPicPr>
        <p:blipFill>
          <a:blip r:embed="rId2"/>
          <a:stretch>
            <a:fillRect/>
          </a:stretch>
        </p:blipFill>
        <p:spPr>
          <a:xfrm>
            <a:off x="154037" y="1514195"/>
            <a:ext cx="3836241" cy="2734800"/>
          </a:xfrm>
        </p:spPr>
      </p:pic>
      <p:sp>
        <p:nvSpPr>
          <p:cNvPr id="4" name="TextBox 3">
            <a:extLst>
              <a:ext uri="{FF2B5EF4-FFF2-40B4-BE49-F238E27FC236}">
                <a16:creationId xmlns:a16="http://schemas.microsoft.com/office/drawing/2014/main" id="{E3D1CA79-A0BB-F14D-BEB6-FD9A28A039F6}"/>
              </a:ext>
            </a:extLst>
          </p:cNvPr>
          <p:cNvSpPr txBox="1"/>
          <p:nvPr/>
        </p:nvSpPr>
        <p:spPr>
          <a:xfrm>
            <a:off x="8152995" y="1690688"/>
            <a:ext cx="3784922" cy="923330"/>
          </a:xfrm>
          <a:prstGeom prst="rect">
            <a:avLst/>
          </a:prstGeom>
          <a:noFill/>
        </p:spPr>
        <p:txBody>
          <a:bodyPr wrap="square" rtlCol="0">
            <a:spAutoFit/>
          </a:bodyPr>
          <a:lstStyle/>
          <a:p>
            <a:r>
              <a:rPr lang="en-US" dirty="0">
                <a:hlinkClick r:id="rId3"/>
              </a:rPr>
              <a:t>https://hackmd.io/@VV473-xrSHmvw8JpAV-8bQ/SJDhXKS58</a:t>
            </a:r>
            <a:endParaRPr lang="en-US" dirty="0"/>
          </a:p>
          <a:p>
            <a:endParaRPr lang="en-US" dirty="0"/>
          </a:p>
        </p:txBody>
      </p:sp>
      <p:pic>
        <p:nvPicPr>
          <p:cNvPr id="8" name="Picture 7" descr="A picture containing screenshot&#10;&#10;Description automatically generated">
            <a:extLst>
              <a:ext uri="{FF2B5EF4-FFF2-40B4-BE49-F238E27FC236}">
                <a16:creationId xmlns:a16="http://schemas.microsoft.com/office/drawing/2014/main" id="{2AAA2E82-91ED-A84C-AC43-9FD104F3CC19}"/>
              </a:ext>
            </a:extLst>
          </p:cNvPr>
          <p:cNvPicPr>
            <a:picLocks noChangeAspect="1"/>
          </p:cNvPicPr>
          <p:nvPr/>
        </p:nvPicPr>
        <p:blipFill>
          <a:blip r:embed="rId4"/>
          <a:stretch>
            <a:fillRect/>
          </a:stretch>
        </p:blipFill>
        <p:spPr>
          <a:xfrm>
            <a:off x="4001896" y="2746939"/>
            <a:ext cx="3908635" cy="3004112"/>
          </a:xfrm>
          <a:prstGeom prst="rect">
            <a:avLst/>
          </a:prstGeom>
        </p:spPr>
      </p:pic>
      <p:pic>
        <p:nvPicPr>
          <p:cNvPr id="10" name="Picture 9" descr="A picture containing screenshot&#10;&#10;Description automatically generated">
            <a:extLst>
              <a:ext uri="{FF2B5EF4-FFF2-40B4-BE49-F238E27FC236}">
                <a16:creationId xmlns:a16="http://schemas.microsoft.com/office/drawing/2014/main" id="{19473FAE-6B42-5640-84BA-7BF70E235D0F}"/>
              </a:ext>
            </a:extLst>
          </p:cNvPr>
          <p:cNvPicPr>
            <a:picLocks noChangeAspect="1"/>
          </p:cNvPicPr>
          <p:nvPr/>
        </p:nvPicPr>
        <p:blipFill>
          <a:blip r:embed="rId5"/>
          <a:stretch>
            <a:fillRect/>
          </a:stretch>
        </p:blipFill>
        <p:spPr>
          <a:xfrm>
            <a:off x="7910531" y="3541853"/>
            <a:ext cx="4269851" cy="3316147"/>
          </a:xfrm>
          <a:prstGeom prst="rect">
            <a:avLst/>
          </a:prstGeom>
        </p:spPr>
      </p:pic>
    </p:spTree>
    <p:extLst>
      <p:ext uri="{BB962C8B-B14F-4D97-AF65-F5344CB8AC3E}">
        <p14:creationId xmlns:p14="http://schemas.microsoft.com/office/powerpoint/2010/main" val="1472280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5481-52F9-F34B-80A6-89362813BE00}"/>
              </a:ext>
            </a:extLst>
          </p:cNvPr>
          <p:cNvSpPr>
            <a:spLocks noGrp="1"/>
          </p:cNvSpPr>
          <p:nvPr>
            <p:ph type="title"/>
          </p:nvPr>
        </p:nvSpPr>
        <p:spPr>
          <a:xfrm>
            <a:off x="826626" y="469298"/>
            <a:ext cx="2900423" cy="1325563"/>
          </a:xfrm>
        </p:spPr>
        <p:txBody>
          <a:bodyPr/>
          <a:lstStyle/>
          <a:p>
            <a:r>
              <a:rPr lang="en-US" dirty="0"/>
              <a:t>5-Premium</a:t>
            </a:r>
          </a:p>
        </p:txBody>
      </p:sp>
      <p:sp>
        <p:nvSpPr>
          <p:cNvPr id="3" name="Content Placeholder 2">
            <a:extLst>
              <a:ext uri="{FF2B5EF4-FFF2-40B4-BE49-F238E27FC236}">
                <a16:creationId xmlns:a16="http://schemas.microsoft.com/office/drawing/2014/main" id="{B2446A64-E480-5E42-A916-F37CD499068B}"/>
              </a:ext>
            </a:extLst>
          </p:cNvPr>
          <p:cNvSpPr>
            <a:spLocks noGrp="1"/>
          </p:cNvSpPr>
          <p:nvPr>
            <p:ph idx="1"/>
          </p:nvPr>
        </p:nvSpPr>
        <p:spPr>
          <a:xfrm>
            <a:off x="582594" y="2919209"/>
            <a:ext cx="4382945" cy="2183383"/>
          </a:xfrm>
        </p:spPr>
        <p:txBody>
          <a:bodyPr>
            <a:normAutofit/>
          </a:bodyPr>
          <a:lstStyle/>
          <a:p>
            <a:r>
              <a:rPr lang="en-US" dirty="0"/>
              <a:t>Monthly: 49 ISLA/month</a:t>
            </a:r>
          </a:p>
          <a:p>
            <a:r>
              <a:rPr lang="en-US" dirty="0"/>
              <a:t>Yearly: 499 ISLA/month</a:t>
            </a:r>
          </a:p>
          <a:p>
            <a:r>
              <a:rPr lang="en-US" dirty="0"/>
              <a:t>Taster session 15min </a:t>
            </a:r>
          </a:p>
        </p:txBody>
      </p:sp>
      <p:sp>
        <p:nvSpPr>
          <p:cNvPr id="4" name="Content Placeholder 2">
            <a:extLst>
              <a:ext uri="{FF2B5EF4-FFF2-40B4-BE49-F238E27FC236}">
                <a16:creationId xmlns:a16="http://schemas.microsoft.com/office/drawing/2014/main" id="{353D7D9A-9759-8D41-A8D6-ADC3913CE7DC}"/>
              </a:ext>
            </a:extLst>
          </p:cNvPr>
          <p:cNvSpPr txBox="1">
            <a:spLocks/>
          </p:cNvSpPr>
          <p:nvPr/>
        </p:nvSpPr>
        <p:spPr>
          <a:xfrm>
            <a:off x="6407548" y="2960728"/>
            <a:ext cx="5201858" cy="1603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GB" sz="2400" b="1" u="sng" dirty="0"/>
              <a:t>Duration</a:t>
            </a:r>
            <a:r>
              <a:rPr lang="en-GB" sz="2400" b="1" dirty="0"/>
              <a:t>:   on demand, 15 mins  video calls.</a:t>
            </a:r>
          </a:p>
          <a:p>
            <a:pPr fontAlgn="base"/>
            <a:r>
              <a:rPr lang="en-GB" sz="2400" b="1" u="sng" dirty="0"/>
              <a:t>Format</a:t>
            </a:r>
            <a:r>
              <a:rPr lang="en-GB" sz="2400" b="1" dirty="0"/>
              <a:t>:  Zoom video-call</a:t>
            </a:r>
          </a:p>
          <a:p>
            <a:pPr fontAlgn="base"/>
            <a:r>
              <a:rPr lang="en-GB" sz="2400" b="1" u="sng" dirty="0"/>
              <a:t>Availability:</a:t>
            </a:r>
            <a:r>
              <a:rPr lang="en-GB" sz="2400" b="1" dirty="0"/>
              <a:t>  5/7 weekdays,   1pm-8.30 pm ECT (Paris </a:t>
            </a:r>
            <a:r>
              <a:rPr lang="en-GB" sz="2400" b="1" dirty="0" err="1"/>
              <a:t>Timezone</a:t>
            </a:r>
            <a:r>
              <a:rPr lang="en-GB" sz="2400" b="1" dirty="0"/>
              <a:t>).</a:t>
            </a:r>
          </a:p>
        </p:txBody>
      </p:sp>
      <p:cxnSp>
        <p:nvCxnSpPr>
          <p:cNvPr id="7" name="Straight Arrow Connector 6">
            <a:extLst>
              <a:ext uri="{FF2B5EF4-FFF2-40B4-BE49-F238E27FC236}">
                <a16:creationId xmlns:a16="http://schemas.microsoft.com/office/drawing/2014/main" id="{5E0F9EFB-8E59-7240-B562-76F8F83F76D5}"/>
              </a:ext>
            </a:extLst>
          </p:cNvPr>
          <p:cNvCxnSpPr>
            <a:cxnSpLocks/>
          </p:cNvCxnSpPr>
          <p:nvPr/>
        </p:nvCxnSpPr>
        <p:spPr>
          <a:xfrm>
            <a:off x="4617336" y="3854228"/>
            <a:ext cx="1608881"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8599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5791</TotalTime>
  <Words>873</Words>
  <Application>Microsoft Macintosh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Thème Office</vt:lpstr>
      <vt:lpstr>PowerPoint Presentation</vt:lpstr>
      <vt:lpstr>1-Hold ISLA and get paid dividends (Long run horizon):</vt:lpstr>
      <vt:lpstr>2-ISLA/other crypto (Short run horizon):</vt:lpstr>
      <vt:lpstr>3-Liquidity pool (Middle run horizon):</vt:lpstr>
      <vt:lpstr>4-ISLA to ETH to Insula Fund:  (Long Run horizon):</vt:lpstr>
      <vt:lpstr>Fund fact sheet:</vt:lpstr>
      <vt:lpstr>The Fund: Anastasia</vt:lpstr>
      <vt:lpstr>Investment template:  How to allocate ETH between the pool &amp; the funds?</vt:lpstr>
      <vt:lpstr>5-Premium</vt:lpstr>
      <vt:lpstr>​Insula Premium includes:​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Tanguy Chambon</dc:creator>
  <cp:lastModifiedBy>Romain Couperier</cp:lastModifiedBy>
  <cp:revision>81</cp:revision>
  <cp:lastPrinted>2019-10-06T23:22:21Z</cp:lastPrinted>
  <dcterms:created xsi:type="dcterms:W3CDTF">2019-09-23T10:43:00Z</dcterms:created>
  <dcterms:modified xsi:type="dcterms:W3CDTF">2020-09-11T15:21:18Z</dcterms:modified>
</cp:coreProperties>
</file>