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8" r:id="rId12"/>
    <p:sldId id="286" r:id="rId13"/>
    <p:sldId id="290" r:id="rId14"/>
    <p:sldId id="299" r:id="rId15"/>
    <p:sldId id="300" r:id="rId16"/>
    <p:sldId id="301" r:id="rId17"/>
    <p:sldId id="291" r:id="rId18"/>
    <p:sldId id="292" r:id="rId19"/>
    <p:sldId id="293" r:id="rId20"/>
    <p:sldId id="276" r:id="rId21"/>
    <p:sldId id="294" r:id="rId22"/>
    <p:sldId id="275" r:id="rId23"/>
    <p:sldId id="295" r:id="rId24"/>
    <p:sldId id="302" r:id="rId25"/>
    <p:sldId id="303" r:id="rId26"/>
    <p:sldId id="296" r:id="rId27"/>
    <p:sldId id="297" r:id="rId28"/>
    <p:sldId id="298" r:id="rId29"/>
    <p:sldId id="278" r:id="rId30"/>
    <p:sldId id="304" r:id="rId31"/>
    <p:sldId id="305" r:id="rId32"/>
    <p:sldId id="306" r:id="rId33"/>
    <p:sldId id="307" r:id="rId34"/>
    <p:sldId id="309" r:id="rId35"/>
    <p:sldId id="312" r:id="rId36"/>
    <p:sldId id="313" r:id="rId37"/>
    <p:sldId id="319" r:id="rId38"/>
    <p:sldId id="320" r:id="rId39"/>
    <p:sldId id="322" r:id="rId40"/>
    <p:sldId id="317" r:id="rId41"/>
    <p:sldId id="327" r:id="rId42"/>
    <p:sldId id="329" r:id="rId43"/>
    <p:sldId id="330" r:id="rId44"/>
    <p:sldId id="331" r:id="rId45"/>
    <p:sldId id="328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C9BC3-348E-E64B-576D-F97622E4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974264-5BD4-92F4-253C-9ED0CFE6B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27BBA-08CC-CD76-9424-E5BD76E6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9760-7176-4830-A7D5-69DB6008D773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0617E-03E8-3EC4-D9DD-97B7562A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0F3C6-2FA8-2CD3-4EB7-D1985263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6E56-DF3F-4C88-9A3B-60256307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2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AF1BA-C9BD-0503-D6FD-44904E30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E26CE2-0FC5-755D-13DA-EDE47855D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5A88A-61B3-4836-6A93-47318A54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9760-7176-4830-A7D5-69DB6008D773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A5464-85A3-7728-5CE9-B0C954BD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FDFCC-8F6D-52EF-82CC-4D8C2A02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6E56-DF3F-4C88-9A3B-60256307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8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253982-1BE3-CCE0-24F9-4701A08DC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E00922-1EBC-5941-0101-2AD5F2C2D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5F3F5-7837-69D8-8804-C550EB6F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9760-7176-4830-A7D5-69DB6008D773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772BB-F9BC-BABD-9C84-4EB1807D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A33D1-FFF6-32D6-B526-C0EDF89E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6E56-DF3F-4C88-9A3B-60256307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4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E5CAA-AE08-39FE-1011-0AE5D864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26060-3386-A55F-3464-C487B121B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9FB4B-A2F2-A153-C1E9-9594D4F2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9760-7176-4830-A7D5-69DB6008D773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081D4-5DC0-AC43-2178-B06FDB95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C80D3-69C1-47D7-B41D-EB919C8A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6E56-DF3F-4C88-9A3B-60256307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2E5CE-8557-0C33-A247-28DB8F55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EB4885-D77B-908C-8A71-A4398DDA9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81A2B-ECEA-5435-6597-ADC28EB2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9760-7176-4830-A7D5-69DB6008D773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DC988-330F-DA69-D655-57B44C9F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2B91C-65EB-B6C9-E45B-5982CD03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6E56-DF3F-4C88-9A3B-60256307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9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CFB65-5FC1-D4B3-4AF6-D0794D57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98F64-0A2A-0E72-768B-4BD003193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2751D-2373-1E17-ED25-7FC3FDD65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90F5C0-F570-DFB9-7B20-5675015D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9760-7176-4830-A7D5-69DB6008D773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58D174-2CA0-DF5D-1C56-9294CCCC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43846-7D60-E3DE-8858-F96AEDDC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6E56-DF3F-4C88-9A3B-60256307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74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52DCA-91B3-8169-3B9A-328D3717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45DCC-149E-C368-C027-04D6CD334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E77397-6B6B-816E-A48C-045548D2A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755FD0-00CB-1B76-232F-C2A432B6A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8E1AF1-4BC6-72CB-2AF3-6C416EF51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0EB26D-EF11-64F9-E0A4-5E857ED8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9760-7176-4830-A7D5-69DB6008D773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E15723-3015-8993-A34A-94DA3155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71ACC5-B6C3-0628-F51F-3E3C67D4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6E56-DF3F-4C88-9A3B-60256307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3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5D046-4CDD-B981-AD0D-6F7FE73E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3D249A-B7B5-CB15-EF02-441B6CD7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9760-7176-4830-A7D5-69DB6008D773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8C37B9-ADAA-893F-28F3-F4986B76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EB5D86-5749-1345-17B7-1D80110F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6E56-DF3F-4C88-9A3B-60256307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6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16E356-0721-5F1C-DDC9-03F7CD8A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9760-7176-4830-A7D5-69DB6008D773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5FB7EE-4B90-CC6B-3EC3-1773F147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175963-AF17-C072-5C6C-B36BB461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6E56-DF3F-4C88-9A3B-60256307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4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E093F-DAB9-E5BE-FC15-2A2B5BFD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1B472-7A63-49B2-64A1-2252744D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B98DAC-5AB9-630E-744D-8A36CD890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575135-9C63-31FA-C2D4-D066A2D6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9760-7176-4830-A7D5-69DB6008D773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F20BD-4C7A-D7D8-2CEC-B899019B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EC758-2844-7A58-2E55-B7219EE4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6E56-DF3F-4C88-9A3B-60256307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43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4B574-AE32-4A6D-42BB-0712139A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0E24E7-0353-0CCF-FF3A-4829CF188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EC7383-3ECD-6CC7-A91E-FB45FF4D6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A55AD2-65A6-B9F7-23A6-0541FE22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9760-7176-4830-A7D5-69DB6008D773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4E2787-DE36-0CE3-1888-1DBC744B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A4DA45-649B-FACC-B689-FC9E7CA5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6E56-DF3F-4C88-9A3B-60256307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1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0B3EDA-1898-08FB-F779-EB6DA57C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F6405B-F68B-5C1E-3302-51B4EE21B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7C0-A538-4958-4C12-91887E083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9760-7176-4830-A7D5-69DB6008D773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B42D7-239A-3BBC-9429-32DCD3064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44366-0DF8-FB7A-7284-53E2F2210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86E56-DF3F-4C88-9A3B-60256307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46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B0152-6FD5-F18C-9200-D2F40C819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 Web MVC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DD62D4-8CA0-E39D-3672-E188052EB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43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28325-61E3-4033-9B81-51AA92CE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의 흐름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5DBCB-1EED-4746-B10A-7AE385F1F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310" y="2033751"/>
            <a:ext cx="9895490" cy="4143211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96F00E-75E7-4899-A00A-4B80CFF8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63717"/>
            <a:ext cx="9144000" cy="496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4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7437E-26BD-3C47-D49B-838ACDA8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49F0F-E757-835C-A7A4-C94047D23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2FBF60-EDA2-C29F-7851-4D27B74CD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4" y="1755078"/>
            <a:ext cx="6327367" cy="449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4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DispatcherServlet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Servlet/JSP</a:t>
            </a:r>
            <a:r>
              <a:rPr lang="ko-KR" altLang="en-US" dirty="0"/>
              <a:t>에서 사용자 요청이 발생하면 이 요청 정보를 해석하고 개발자가 만든 코드를 동작시키는 첫 번째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는 </a:t>
            </a:r>
            <a:r>
              <a:rPr lang="en-US" altLang="ko-KR" dirty="0" err="1"/>
              <a:t>DispatcherServlet</a:t>
            </a:r>
            <a:r>
              <a:rPr lang="ko-KR" altLang="en-US" dirty="0"/>
              <a:t>을 확대하여 </a:t>
            </a:r>
            <a:r>
              <a:rPr lang="en-US" altLang="ko-KR" dirty="0"/>
              <a:t>Spring Framework</a:t>
            </a:r>
            <a:r>
              <a:rPr lang="ko-KR" altLang="en-US" dirty="0"/>
              <a:t>가 가지고 있는 기능을 사용할 수 있도록 이 클래스를 재정의하고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08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로 </a:t>
            </a:r>
            <a:r>
              <a:rPr lang="ko-KR" altLang="en-US" dirty="0" err="1"/>
              <a:t>셋팅하기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는 </a:t>
            </a:r>
            <a:r>
              <a:rPr lang="en-US" altLang="ko-KR" dirty="0"/>
              <a:t>xml</a:t>
            </a:r>
            <a:r>
              <a:rPr lang="ko-KR" altLang="en-US" dirty="0"/>
              <a:t> 뿐만 아니라 </a:t>
            </a:r>
            <a:r>
              <a:rPr lang="en-US" altLang="ko-KR" dirty="0"/>
              <a:t>Java</a:t>
            </a:r>
            <a:r>
              <a:rPr lang="ko-KR" altLang="en-US" dirty="0"/>
              <a:t> 클래스로도 설정이 가능하다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web.xml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" altLang="ko-KR" dirty="0"/>
              <a:t>AbstractAnnotationConfigDispatcherServletInitializer</a:t>
            </a:r>
            <a:r>
              <a:rPr lang="en-US" altLang="ko-KR" dirty="0"/>
              <a:t> </a:t>
            </a:r>
            <a:r>
              <a:rPr lang="ko-KR" altLang="en-US" dirty="0"/>
              <a:t>상속</a:t>
            </a:r>
            <a:r>
              <a:rPr lang="en-US" altLang="ko-KR" dirty="0"/>
              <a:t> or </a:t>
            </a:r>
            <a:r>
              <a:rPr lang="en" altLang="ko-KR" dirty="0"/>
              <a:t>WebApplicationInitializer</a:t>
            </a:r>
            <a:r>
              <a:rPr lang="ko-KR" altLang="en-US" dirty="0"/>
              <a:t> 인터페이스 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root-</a:t>
            </a:r>
            <a:r>
              <a:rPr lang="en-US" altLang="ko-KR" dirty="0" err="1"/>
              <a:t>context.xml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err="1">
                <a:sym typeface="Wingdings" pitchFamily="2" charset="2"/>
              </a:rPr>
              <a:t>상속없음</a:t>
            </a:r>
            <a:endParaRPr lang="en-US" altLang="ko-KR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itchFamily="2" charset="2"/>
              </a:rPr>
              <a:t>servlet-</a:t>
            </a:r>
            <a:r>
              <a:rPr lang="en-US" altLang="ko-KR" dirty="0" err="1">
                <a:sym typeface="Wingdings" pitchFamily="2" charset="2"/>
              </a:rPr>
              <a:t>context.xml</a:t>
            </a:r>
            <a:r>
              <a:rPr lang="en-US" altLang="ko-KR" dirty="0">
                <a:sym typeface="Wingdings" pitchFamily="2" charset="2"/>
              </a:rPr>
              <a:t>  </a:t>
            </a:r>
            <a:r>
              <a:rPr lang="en" altLang="ko-KR" dirty="0" err="1"/>
              <a:t>WebMvcConfigurer</a:t>
            </a:r>
            <a:r>
              <a:rPr lang="en" altLang="ko-KR" dirty="0"/>
              <a:t> </a:t>
            </a:r>
            <a:r>
              <a:rPr lang="ko-KR" altLang="en-US" dirty="0"/>
              <a:t>인터페이스 구현</a:t>
            </a:r>
            <a:endParaRPr lang="en" altLang="ko-KR" dirty="0"/>
          </a:p>
          <a:p>
            <a:pPr>
              <a:lnSpc>
                <a:spcPct val="150000"/>
              </a:lnSpc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11397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셋팅하기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web.xml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dirty="0" err="1"/>
              <a:t>DispatcherServlet</a:t>
            </a:r>
            <a:r>
              <a:rPr lang="ko-KR" altLang="en-US" dirty="0"/>
              <a:t> 클래스를 </a:t>
            </a:r>
            <a:r>
              <a:rPr lang="en-US" altLang="ko-KR" dirty="0"/>
              <a:t>Spring</a:t>
            </a:r>
            <a:r>
              <a:rPr lang="ko-KR" altLang="en-US" dirty="0"/>
              <a:t>에서 제공하는 클래스로 설정한다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85C839-6F18-00BE-C372-361262493505}"/>
              </a:ext>
            </a:extLst>
          </p:cNvPr>
          <p:cNvSpPr/>
          <p:nvPr/>
        </p:nvSpPr>
        <p:spPr>
          <a:xfrm>
            <a:off x="1610583" y="3726577"/>
            <a:ext cx="98334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 err="1">
                <a:solidFill>
                  <a:srgbClr val="000000"/>
                </a:solidFill>
                <a:latin typeface="Helvetica" pitchFamily="2" charset="0"/>
              </a:rPr>
              <a:t>appServlet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servlet-class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 err="1">
                <a:latin typeface="Helvetica" pitchFamily="2" charset="0"/>
              </a:rPr>
              <a:t>org.springframework.web.servlet.DispatcherServlet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servlet-class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load-on-startup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1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load-on-startup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servlet-mapping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 err="1">
                <a:solidFill>
                  <a:srgbClr val="000000"/>
                </a:solidFill>
                <a:latin typeface="Helvetica" pitchFamily="2" charset="0"/>
              </a:rPr>
              <a:t>appServlet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 err="1">
                <a:solidFill>
                  <a:srgbClr val="3F7F7F"/>
                </a:solidFill>
                <a:latin typeface="Helvetica" pitchFamily="2" charset="0"/>
              </a:rPr>
              <a:t>url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-pattern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/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 err="1">
                <a:solidFill>
                  <a:srgbClr val="3F7F7F"/>
                </a:solidFill>
                <a:latin typeface="Helvetica" pitchFamily="2" charset="0"/>
              </a:rPr>
              <a:t>url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-pattern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servlet-mapping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94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ko-KR" dirty="0" err="1"/>
              <a:t>ApplicationContext</a:t>
            </a:r>
            <a:r>
              <a:rPr lang="ko-KR" altLang="en-US" dirty="0"/>
              <a:t> 설정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웹 애플리케이션에 대한 설정을 하는 파일</a:t>
            </a:r>
            <a:endParaRPr lang="en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1E5D12-1C73-4656-DD27-E0C320B7EB23}"/>
              </a:ext>
            </a:extLst>
          </p:cNvPr>
          <p:cNvSpPr/>
          <p:nvPr/>
        </p:nvSpPr>
        <p:spPr>
          <a:xfrm>
            <a:off x="1171853" y="2857182"/>
            <a:ext cx="1025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 err="1">
                <a:solidFill>
                  <a:srgbClr val="000000"/>
                </a:solidFill>
                <a:latin typeface="Helvetica" pitchFamily="2" charset="0"/>
              </a:rPr>
              <a:t>appServlet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servlet-class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 err="1">
                <a:latin typeface="Helvetica" pitchFamily="2" charset="0"/>
              </a:rPr>
              <a:t>org.springframework.web.servlet.DispatcherServlet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servlet-class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 err="1">
                <a:solidFill>
                  <a:srgbClr val="3F7F7F"/>
                </a:solidFill>
                <a:latin typeface="Helvetica" pitchFamily="2" charset="0"/>
              </a:rPr>
              <a:t>init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-param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param-name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 err="1">
                <a:latin typeface="Helvetica" pitchFamily="2" charset="0"/>
              </a:rPr>
              <a:t>contextConfigLocation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param-name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param-value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>
                <a:latin typeface="Helvetica" pitchFamily="2" charset="0"/>
              </a:rPr>
              <a:t>/WEB-INF/</a:t>
            </a:r>
            <a:r>
              <a:rPr lang="en-US" altLang="ko-KR" dirty="0">
                <a:latin typeface="Helvetica" pitchFamily="2" charset="0"/>
              </a:rPr>
              <a:t>config</a:t>
            </a:r>
            <a:r>
              <a:rPr lang="en" altLang="ko-KR" dirty="0">
                <a:latin typeface="Helvetica" pitchFamily="2" charset="0"/>
              </a:rPr>
              <a:t>/</a:t>
            </a:r>
            <a:r>
              <a:rPr lang="en" altLang="ko-KR" u="sng" dirty="0">
                <a:latin typeface="Helvetica" pitchFamily="2" charset="0"/>
              </a:rPr>
              <a:t>servlet</a:t>
            </a:r>
            <a:r>
              <a:rPr lang="en" altLang="ko-KR" dirty="0">
                <a:latin typeface="Helvetica" pitchFamily="2" charset="0"/>
              </a:rPr>
              <a:t>-</a:t>
            </a:r>
            <a:r>
              <a:rPr lang="en" altLang="ko-KR" dirty="0" err="1">
                <a:latin typeface="Helvetica" pitchFamily="2" charset="0"/>
              </a:rPr>
              <a:t>context.xml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param-value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&lt;/</a:t>
            </a:r>
            <a:r>
              <a:rPr lang="en" altLang="ko-KR" dirty="0" err="1">
                <a:solidFill>
                  <a:srgbClr val="3F7F7F"/>
                </a:solidFill>
                <a:latin typeface="Helvetica" pitchFamily="2" charset="0"/>
              </a:rPr>
              <a:t>init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-param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load-on-startup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1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load-on-startup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8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ko-KR" dirty="0" err="1"/>
              <a:t>RootContext</a:t>
            </a:r>
            <a:r>
              <a:rPr lang="ko-KR" altLang="en-US" dirty="0"/>
              <a:t> 파일 설정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Spring MVC</a:t>
            </a:r>
            <a:r>
              <a:rPr lang="ko-KR" altLang="en-US" dirty="0"/>
              <a:t> 프로젝트 수행 시 사용할 </a:t>
            </a:r>
            <a:r>
              <a:rPr lang="en-US" altLang="ko-KR" dirty="0"/>
              <a:t>Bean</a:t>
            </a:r>
            <a:r>
              <a:rPr lang="ko-KR" altLang="en-US" dirty="0"/>
              <a:t>들을 정의하는 파일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2443A7-653A-170B-E1C3-06B4845B4AC1}"/>
              </a:ext>
            </a:extLst>
          </p:cNvPr>
          <p:cNvSpPr/>
          <p:nvPr/>
        </p:nvSpPr>
        <p:spPr>
          <a:xfrm>
            <a:off x="1394847" y="2998922"/>
            <a:ext cx="98502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context-param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param-name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 err="1">
                <a:latin typeface="Helvetica" pitchFamily="2" charset="0"/>
              </a:rPr>
              <a:t>contextConfigLocation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param-name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param-value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>
                <a:latin typeface="Helvetica" pitchFamily="2" charset="0"/>
              </a:rPr>
              <a:t>/WEB-INF/config/root-context.xml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param-value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context-param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endParaRPr lang="en" altLang="ko-KR" dirty="0">
              <a:solidFill>
                <a:srgbClr val="008080"/>
              </a:solidFill>
              <a:latin typeface="Helvetica" pitchFamily="2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listener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listener-class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 err="1">
                <a:latin typeface="Helvetica" pitchFamily="2" charset="0"/>
              </a:rPr>
              <a:t>org.springframework.web.context.ContextLoaderListener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listener-class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listener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1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C2167-93CD-452D-8FE5-068719CF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908E7-6B1B-4670-86E5-AFA413F5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/>
              <a:t>HttpServletRequest, HttpServletResponse</a:t>
            </a:r>
            <a:r>
              <a:rPr lang="ko-KR" altLang="ko-KR" sz="1800"/>
              <a:t>를 거의 사용할 필요 없이 필요한 기능 구현</a:t>
            </a:r>
          </a:p>
          <a:p>
            <a:pPr lvl="0"/>
            <a:r>
              <a:rPr lang="ko-KR" altLang="ko-KR" sz="1800"/>
              <a:t>다양한 타입의 파라미터 처리</a:t>
            </a:r>
            <a:r>
              <a:rPr lang="en-US" altLang="ko-KR" sz="1800"/>
              <a:t>, </a:t>
            </a:r>
            <a:r>
              <a:rPr lang="ko-KR" altLang="ko-KR" sz="1800"/>
              <a:t>다양한 타입의 리턴 타입 사용 가능</a:t>
            </a:r>
          </a:p>
          <a:p>
            <a:pPr lvl="0"/>
            <a:r>
              <a:rPr lang="en-US" altLang="ko-KR" sz="1800"/>
              <a:t>GET </a:t>
            </a:r>
            <a:r>
              <a:rPr lang="ko-KR" altLang="ko-KR" sz="1800"/>
              <a:t>방식</a:t>
            </a:r>
            <a:r>
              <a:rPr lang="en-US" altLang="ko-KR" sz="1800"/>
              <a:t>, POST </a:t>
            </a:r>
            <a:r>
              <a:rPr lang="ko-KR" altLang="ko-KR" sz="1800"/>
              <a:t>방식 등 전송 방식에 대한 처리를 어노테이션으로 처리 가능</a:t>
            </a:r>
          </a:p>
          <a:p>
            <a:pPr lvl="0"/>
            <a:r>
              <a:rPr lang="ko-KR" altLang="ko-KR" sz="1800"/>
              <a:t>상속</a:t>
            </a:r>
            <a:r>
              <a:rPr lang="en-US" altLang="ko-KR" sz="1800"/>
              <a:t>/</a:t>
            </a:r>
            <a:r>
              <a:rPr lang="ko-KR" altLang="ko-KR" sz="1800"/>
              <a:t>인터페이스 방식 대신에 어노테이션만으로도 필요한 설정 가능 </a:t>
            </a:r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09052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28CC-EB2E-4D12-BE1C-D98BF52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@Controller, @RequestMapping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CA85-2664-4900-A5E1-EC44989C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@Controller – </a:t>
            </a:r>
            <a:r>
              <a:rPr lang="ko-KR" altLang="en-US"/>
              <a:t>해당 클래스의 인스턴스를 스프링의 빈으로 등록하고 컨트롤러로 사용</a:t>
            </a:r>
            <a:endParaRPr lang="en-US" altLang="ko-KR"/>
          </a:p>
          <a:p>
            <a:pPr lvl="1"/>
            <a:r>
              <a:rPr lang="en-US" altLang="ko-KR"/>
              <a:t>&lt;component-scan&gt;</a:t>
            </a:r>
            <a:r>
              <a:rPr lang="ko-KR" altLang="en-US"/>
              <a:t>과 같이 활용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@RequestMapping – </a:t>
            </a:r>
            <a:r>
              <a:rPr lang="ko-KR" altLang="en-US"/>
              <a:t>특정한 </a:t>
            </a:r>
            <a:r>
              <a:rPr lang="en-US" altLang="ko-KR"/>
              <a:t>URI</a:t>
            </a:r>
            <a:r>
              <a:rPr lang="ko-KR" altLang="en-US"/>
              <a:t>에 대한 처리를 해당 컨트롤러나 메서드에서 처리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09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28CC-EB2E-4D12-BE1C-D98BF52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@ModelAttribute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CA85-2664-4900-A5E1-EC44989C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60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ModelAttribute</a:t>
            </a:r>
            <a:r>
              <a:rPr lang="ko-KR" altLang="en-US" dirty="0"/>
              <a:t>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사용하면 파라미터를 객체로 </a:t>
            </a:r>
            <a:r>
              <a:rPr lang="ko-KR" altLang="en-US" dirty="0" err="1"/>
              <a:t>주입받음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전달되는 파라미터의 이름과 동일한 프로퍼티에 자동으로 주입된다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</a:t>
            </a:r>
            <a:r>
              <a:rPr lang="ko-KR" altLang="en-US" dirty="0" err="1"/>
              <a:t>어노테이션은</a:t>
            </a:r>
            <a:r>
              <a:rPr lang="ko-KR" altLang="en-US" dirty="0"/>
              <a:t> 생략이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938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289B9-012C-F09B-FE35-D864368E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Web MVC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65022-30EE-0E37-4BA0-9AA6C2CA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기반으로 만들어진 웹 프레임워크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Spring MVC</a:t>
            </a:r>
            <a:r>
              <a:rPr lang="ko-KR" altLang="en-US" dirty="0"/>
              <a:t> 에는 웹 애플리케이션 개발을 위한 다양한 라이브러리가 포함되어 있으며 이를 통해 반복적인 작업을 상당히 줄일 수 있어 프로젝트 수행의 생산성 및 유지 보수성을 </a:t>
            </a:r>
            <a:r>
              <a:rPr lang="ko-KR" altLang="en-US" dirty="0" err="1"/>
              <a:t>높힘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470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64A5E-E976-4352-8E7E-D8EE2DB1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@ModelAttribute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AF260-366D-4B29-99E3-19A926601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268731"/>
            <a:ext cx="7886700" cy="4908233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컨트롤러에서 메서드의 파라미터는 기본자료형을 제외한 객체형 타입은 다시 화면으로 전달</a:t>
            </a:r>
            <a:endParaRPr lang="en-US" altLang="ko-KR" dirty="0"/>
          </a:p>
          <a:p>
            <a:r>
              <a:rPr lang="en-US" altLang="ko-KR" dirty="0"/>
              <a:t>@ModelAttribute</a:t>
            </a:r>
            <a:r>
              <a:rPr lang="ko-KR" altLang="en-US" dirty="0"/>
              <a:t>는 명시적으로 화면에 전달되도록 지정 </a:t>
            </a:r>
          </a:p>
        </p:txBody>
      </p:sp>
    </p:spTree>
    <p:extLst>
      <p:ext uri="{BB962C8B-B14F-4D97-AF65-F5344CB8AC3E}">
        <p14:creationId xmlns:p14="http://schemas.microsoft.com/office/powerpoint/2010/main" val="2771051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28CC-EB2E-4D12-BE1C-D98BF52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ViewResolver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CA85-2664-4900-A5E1-EC44989C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60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컨트롤러에서 전달 받은 </a:t>
            </a:r>
            <a:r>
              <a:rPr lang="en-US" altLang="ko-KR" dirty="0"/>
              <a:t>View</a:t>
            </a:r>
            <a:r>
              <a:rPr lang="ko-KR" altLang="en-US" dirty="0"/>
              <a:t>의 이름을 토대로 </a:t>
            </a:r>
            <a:r>
              <a:rPr lang="en-US" altLang="ko-KR" dirty="0" err="1"/>
              <a:t>jsp</a:t>
            </a:r>
            <a:r>
              <a:rPr lang="ko-KR" altLang="en-US" dirty="0"/>
              <a:t>를 찾아 선택하고 </a:t>
            </a:r>
            <a:r>
              <a:rPr lang="en-US" altLang="ko-KR" dirty="0" err="1"/>
              <a:t>jsp</a:t>
            </a:r>
            <a:r>
              <a:rPr lang="ko-KR" altLang="en-US" dirty="0"/>
              <a:t> 데이터를 분석해 응답결과를 만들어 전달하는 요소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HttpServletRequest</a:t>
            </a:r>
            <a:r>
              <a:rPr lang="en-US" altLang="ko-KR" dirty="0"/>
              <a:t> : Spring MVC</a:t>
            </a:r>
            <a:r>
              <a:rPr lang="ko-KR" altLang="en-US" dirty="0"/>
              <a:t>는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를 처리할  때</a:t>
            </a:r>
            <a:r>
              <a:rPr lang="en-US" altLang="ko-KR" dirty="0" err="1"/>
              <a:t>HttpServletRequest</a:t>
            </a:r>
            <a:r>
              <a:rPr lang="ko-KR" altLang="en-US" dirty="0"/>
              <a:t> 객체를 </a:t>
            </a:r>
            <a:r>
              <a:rPr lang="en-US" altLang="ko-KR" dirty="0" err="1"/>
              <a:t>jsp</a:t>
            </a:r>
            <a:r>
              <a:rPr lang="ko-KR" altLang="en-US" dirty="0"/>
              <a:t> 쪽으로 전달한다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ViewResolver</a:t>
            </a:r>
            <a:r>
              <a:rPr lang="ko-KR" altLang="en-US" dirty="0"/>
              <a:t>는 이를 이용해 </a:t>
            </a:r>
            <a:r>
              <a:rPr lang="en-US" altLang="ko-KR" dirty="0"/>
              <a:t>JSP</a:t>
            </a:r>
            <a:r>
              <a:rPr lang="ko-KR" altLang="en-US" dirty="0"/>
              <a:t> </a:t>
            </a:r>
            <a:r>
              <a:rPr lang="ko-KR" altLang="en-US" dirty="0" err="1"/>
              <a:t>작업시</a:t>
            </a:r>
            <a:r>
              <a:rPr lang="ko-KR" altLang="en-US" dirty="0"/>
              <a:t> 데이터를 사용할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8393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A350B-E3F4-4F04-AAD1-D5DB8D85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</a:t>
            </a:r>
            <a:r>
              <a:rPr lang="ko-KR" altLang="en-US"/>
              <a:t>이라는 데이터전달자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33C38-28C7-43B2-8200-CF17223EF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</a:t>
            </a:r>
            <a:r>
              <a:rPr lang="ko-KR" altLang="ko-KR" dirty="0"/>
              <a:t>객체는 </a:t>
            </a:r>
            <a:r>
              <a:rPr lang="en-US" altLang="ko-KR" dirty="0"/>
              <a:t>JSP</a:t>
            </a:r>
            <a:r>
              <a:rPr lang="ko-KR" altLang="ko-KR" dirty="0"/>
              <a:t>에 컨트롤러에서 생성된 데이터를 담아서 전달하는 역할을 하는 존재</a:t>
            </a:r>
            <a:endParaRPr lang="en-US" altLang="ko-KR" dirty="0"/>
          </a:p>
          <a:p>
            <a:r>
              <a:rPr lang="ko-KR" altLang="ko-KR" dirty="0"/>
              <a:t>모델 </a:t>
            </a:r>
            <a:r>
              <a:rPr lang="en-US" altLang="ko-KR" dirty="0"/>
              <a:t>2 </a:t>
            </a:r>
            <a:r>
              <a:rPr lang="ko-KR" altLang="ko-KR" dirty="0"/>
              <a:t>방식에서 사용하는 </a:t>
            </a:r>
            <a:r>
              <a:rPr lang="en-US" altLang="ko-KR" dirty="0" err="1"/>
              <a:t>request.setAttribute</a:t>
            </a:r>
            <a:r>
              <a:rPr lang="en-US" altLang="ko-KR" dirty="0"/>
              <a:t>( )</a:t>
            </a:r>
            <a:r>
              <a:rPr lang="ko-KR" altLang="ko-KR" dirty="0"/>
              <a:t>와 유사한 역할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069ECF-3EDE-4E30-95C2-487643F4D2D7}"/>
              </a:ext>
            </a:extLst>
          </p:cNvPr>
          <p:cNvSpPr/>
          <p:nvPr/>
        </p:nvSpPr>
        <p:spPr>
          <a:xfrm>
            <a:off x="1872506" y="3494472"/>
            <a:ext cx="7084502" cy="21313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public String home(Model model) {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    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model.addAttribute("serverTime", new java.util.Date());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return "home";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28CC-EB2E-4D12-BE1C-D98BF52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CA85-2664-4900-A5E1-EC44989C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60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Model</a:t>
            </a:r>
            <a:r>
              <a:rPr lang="ko-KR" altLang="en-US" dirty="0"/>
              <a:t> 객체를 주입 받아 </a:t>
            </a:r>
            <a:r>
              <a:rPr lang="ko-KR" altLang="en-US" dirty="0" err="1"/>
              <a:t>셋팅하면</a:t>
            </a:r>
            <a:r>
              <a:rPr lang="ko-KR" altLang="en-US" dirty="0"/>
              <a:t> </a:t>
            </a:r>
            <a:r>
              <a:rPr lang="en-US" altLang="ko-KR" dirty="0" err="1"/>
              <a:t>HttpServletRequest</a:t>
            </a:r>
            <a:r>
              <a:rPr lang="ko-KR" altLang="en-US" dirty="0"/>
              <a:t> 객체에 담겨 이를 </a:t>
            </a:r>
            <a:r>
              <a:rPr lang="en-US" altLang="ko-KR" dirty="0"/>
              <a:t>JSP</a:t>
            </a:r>
            <a:r>
              <a:rPr lang="ko-KR" altLang="en-US" dirty="0"/>
              <a:t>로 전달할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ModelAndView</a:t>
            </a:r>
            <a:r>
              <a:rPr lang="en-US" altLang="ko-KR" dirty="0"/>
              <a:t> : Model</a:t>
            </a:r>
            <a:r>
              <a:rPr lang="ko-KR" altLang="en-US" dirty="0"/>
              <a:t>에 값을 </a:t>
            </a:r>
            <a:r>
              <a:rPr lang="ko-KR" altLang="en-US" dirty="0" err="1"/>
              <a:t>셋팅하는</a:t>
            </a:r>
            <a:r>
              <a:rPr lang="ko-KR" altLang="en-US" dirty="0"/>
              <a:t> 기능과 </a:t>
            </a:r>
            <a:r>
              <a:rPr lang="en-US" altLang="ko-KR" dirty="0"/>
              <a:t>View</a:t>
            </a:r>
            <a:r>
              <a:rPr lang="ko-KR" altLang="en-US" dirty="0"/>
              <a:t>의 이름을 지정하는 기능을 모두 가지고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=&gt;</a:t>
            </a:r>
            <a:r>
              <a:rPr lang="en-US" altLang="ko-KR" dirty="0" err="1"/>
              <a:t>ViewResolver</a:t>
            </a:r>
            <a:r>
              <a:rPr lang="ko-KR" altLang="en-US" dirty="0"/>
              <a:t>에 의해 </a:t>
            </a:r>
            <a:r>
              <a:rPr lang="en-US" altLang="ko-KR" dirty="0"/>
              <a:t>JSP</a:t>
            </a:r>
            <a:r>
              <a:rPr lang="ko-KR" altLang="en-US" dirty="0"/>
              <a:t>가 실행되고 응답결과가 만들어진다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Controller</a:t>
            </a:r>
            <a:r>
              <a:rPr lang="ko-KR" altLang="en-US" dirty="0"/>
              <a:t> 에서 </a:t>
            </a:r>
            <a:r>
              <a:rPr lang="en-US" altLang="ko-KR" dirty="0"/>
              <a:t>View</a:t>
            </a:r>
            <a:r>
              <a:rPr lang="ko-KR" altLang="en-US" dirty="0"/>
              <a:t>를 지정할 때 </a:t>
            </a:r>
            <a:r>
              <a:rPr lang="en-US" altLang="ko-KR" dirty="0" err="1"/>
              <a:t>ViewResolver</a:t>
            </a:r>
            <a:r>
              <a:rPr lang="ko-KR" altLang="en-US" dirty="0"/>
              <a:t>가 사용할 데이터를 </a:t>
            </a:r>
            <a:r>
              <a:rPr lang="en-US" altLang="ko-KR" dirty="0"/>
              <a:t>Request</a:t>
            </a:r>
            <a:r>
              <a:rPr lang="ko-KR" altLang="en-US" dirty="0"/>
              <a:t> 영역에 저장할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1881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28CC-EB2E-4D12-BE1C-D98BF52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에서의 빈 관리 </a:t>
            </a:r>
            <a:r>
              <a:rPr lang="en-US" altLang="ko-KR" dirty="0"/>
              <a:t>- </a:t>
            </a:r>
            <a:r>
              <a:rPr lang="en-US" altLang="ko-KR" dirty="0" err="1"/>
              <a:t>RequestScope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CA85-2664-4900-A5E1-EC44989C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223" y="179613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새로운 요청</a:t>
            </a:r>
            <a:r>
              <a:rPr lang="en-US" altLang="ko-KR" dirty="0"/>
              <a:t>-&gt; </a:t>
            </a:r>
            <a:r>
              <a:rPr lang="ko-KR" altLang="en-US" dirty="0"/>
              <a:t>브라우저는 서버에 </a:t>
            </a:r>
            <a:r>
              <a:rPr lang="ko-KR" altLang="en-US" dirty="0" err="1"/>
              <a:t>요청관련된</a:t>
            </a:r>
            <a:r>
              <a:rPr lang="ko-KR" altLang="en-US" dirty="0"/>
              <a:t> 정보를 전송함 </a:t>
            </a:r>
            <a:r>
              <a:rPr lang="en-US" altLang="ko-KR" dirty="0"/>
              <a:t>-&gt; </a:t>
            </a:r>
            <a:r>
              <a:rPr lang="ko-KR" altLang="en-US" dirty="0"/>
              <a:t>서버는 브라우저가 보낸 요청 정보를 보관하기 위해 </a:t>
            </a:r>
            <a:r>
              <a:rPr lang="en-US" altLang="ko-KR" dirty="0" err="1"/>
              <a:t>HttpServletRequest</a:t>
            </a:r>
            <a:r>
              <a:rPr lang="ko-KR" altLang="en-US" dirty="0"/>
              <a:t>객체를 생성하여 요청 정보를 담아둠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요청정보가 담겨 있는 </a:t>
            </a:r>
            <a:r>
              <a:rPr lang="en-US" altLang="ko-KR" dirty="0" err="1"/>
              <a:t>HttpServletRequest</a:t>
            </a:r>
            <a:r>
              <a:rPr lang="ko-KR" altLang="en-US" dirty="0"/>
              <a:t>객체는 응답결과가 브라우저로 전송될 때까지 유지되면 </a:t>
            </a:r>
            <a:r>
              <a:rPr lang="ko-KR" altLang="en-US" dirty="0" err="1"/>
              <a:t>사용가능하다</a:t>
            </a:r>
            <a:r>
              <a:rPr lang="en-US" altLang="ko-KR" dirty="0"/>
              <a:t>.=&gt; </a:t>
            </a:r>
            <a:r>
              <a:rPr lang="ko-KR" altLang="en-US" dirty="0"/>
              <a:t>이러한 사용범위 </a:t>
            </a:r>
            <a:r>
              <a:rPr lang="en-US" altLang="ko-KR" dirty="0"/>
              <a:t>=&gt; </a:t>
            </a:r>
            <a:r>
              <a:rPr lang="en-US" altLang="ko-KR" dirty="0" err="1"/>
              <a:t>RequestScope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3367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28CC-EB2E-4D12-BE1C-D98BF52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에서의 빈 관리 </a:t>
            </a:r>
            <a:r>
              <a:rPr lang="en-US" altLang="ko-KR" dirty="0"/>
              <a:t>- </a:t>
            </a:r>
            <a:r>
              <a:rPr lang="en-US" altLang="ko-KR" dirty="0" err="1"/>
              <a:t>RequestScope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CA85-2664-4900-A5E1-EC44989C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223" y="179613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Model</a:t>
            </a:r>
            <a:r>
              <a:rPr lang="ko-KR" altLang="en-US" dirty="0"/>
              <a:t>을 사용할 때도 </a:t>
            </a:r>
            <a:r>
              <a:rPr lang="en-US" altLang="ko-KR" dirty="0" err="1"/>
              <a:t>model.addAttribute</a:t>
            </a:r>
            <a:r>
              <a:rPr lang="ko-KR" altLang="en-US" dirty="0"/>
              <a:t>하면 </a:t>
            </a:r>
            <a:r>
              <a:rPr lang="en-US" altLang="ko-KR" dirty="0"/>
              <a:t>Model</a:t>
            </a:r>
            <a:r>
              <a:rPr lang="ko-KR" altLang="en-US" dirty="0"/>
              <a:t>에 저장되는 것이 아니라 </a:t>
            </a:r>
            <a:r>
              <a:rPr lang="en-US" altLang="ko-KR" dirty="0"/>
              <a:t>Request</a:t>
            </a:r>
            <a:r>
              <a:rPr lang="ko-KR" altLang="en-US" dirty="0"/>
              <a:t>객체에 저장하는 것</a:t>
            </a:r>
            <a:r>
              <a:rPr lang="en-US" altLang="ko-KR" dirty="0"/>
              <a:t>(</a:t>
            </a:r>
            <a:r>
              <a:rPr lang="en-US" altLang="ko-KR" dirty="0" err="1"/>
              <a:t>ModelAndView</a:t>
            </a:r>
            <a:r>
              <a:rPr lang="ko-KR" altLang="en-US" dirty="0"/>
              <a:t>도 마찬가지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받을 때도 </a:t>
            </a:r>
            <a:r>
              <a:rPr lang="en-US" altLang="ko-KR" dirty="0" err="1"/>
              <a:t>HttpServletRequest</a:t>
            </a:r>
            <a:r>
              <a:rPr lang="ko-KR" altLang="en-US" dirty="0"/>
              <a:t>를 이용해서 받음 </a:t>
            </a:r>
            <a:endParaRPr lang="en-US" altLang="ko-KR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dirty="0"/>
              <a:t>@ModelAttribute</a:t>
            </a:r>
            <a:r>
              <a:rPr lang="ko-KR" altLang="en-US" dirty="0"/>
              <a:t>를 통해서 </a:t>
            </a:r>
            <a:r>
              <a:rPr lang="ko-KR" altLang="en-US" dirty="0" err="1"/>
              <a:t>주입받은</a:t>
            </a:r>
            <a:r>
              <a:rPr lang="ko-KR" altLang="en-US" dirty="0"/>
              <a:t> 객체는 </a:t>
            </a:r>
            <a:r>
              <a:rPr lang="en-US" altLang="ko-KR" dirty="0"/>
              <a:t>Request</a:t>
            </a:r>
            <a:r>
              <a:rPr lang="ko-KR" altLang="en-US" dirty="0"/>
              <a:t>영역에 자동으로 저장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457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28CC-EB2E-4D12-BE1C-D98BF52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CA85-2664-4900-A5E1-EC44989C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Form </a:t>
            </a:r>
            <a:r>
              <a:rPr lang="ko-KR" altLang="en-US" dirty="0"/>
              <a:t>커스텀 태그를 활용하면 </a:t>
            </a:r>
            <a:r>
              <a:rPr lang="en-US" altLang="ko-KR" dirty="0"/>
              <a:t>Model</a:t>
            </a:r>
            <a:r>
              <a:rPr lang="ko-KR" altLang="en-US" dirty="0"/>
              <a:t> 객체에 들어있는 값을 </a:t>
            </a:r>
            <a:r>
              <a:rPr lang="en-US" altLang="ko-KR" dirty="0"/>
              <a:t>form </a:t>
            </a:r>
            <a:r>
              <a:rPr lang="ko-KR" altLang="en-US" dirty="0"/>
              <a:t>요소에 주입 시킬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&lt;form:&gt;</a:t>
            </a:r>
            <a:r>
              <a:rPr lang="ko-KR" altLang="en-US" dirty="0"/>
              <a:t> 커스텀 태그를 이용하면 </a:t>
            </a:r>
            <a:r>
              <a:rPr lang="en-US" altLang="ko-KR" dirty="0"/>
              <a:t>Model </a:t>
            </a:r>
            <a:r>
              <a:rPr lang="ko-KR" altLang="en-US" dirty="0"/>
              <a:t>객체와 유기적으로 동작할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8658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28CC-EB2E-4D12-BE1C-D98BF52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form:form</a:t>
            </a:r>
            <a:r>
              <a:rPr lang="en-US" altLang="ko-KR" dirty="0"/>
              <a:t>&gt;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CA85-2664-4900-A5E1-EC44989C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modelAttribute</a:t>
            </a:r>
            <a:r>
              <a:rPr lang="en-US" altLang="ko-KR" dirty="0"/>
              <a:t> : form </a:t>
            </a:r>
            <a:r>
              <a:rPr lang="ko-KR" altLang="en-US" dirty="0"/>
              <a:t>태그 내의 입력 요소들에 적용될 </a:t>
            </a:r>
            <a:r>
              <a:rPr lang="en-US" altLang="ko-KR" dirty="0"/>
              <a:t>value</a:t>
            </a:r>
            <a:r>
              <a:rPr lang="ko-KR" altLang="en-US" dirty="0"/>
              <a:t> 값을 가진 객체 이름</a:t>
            </a:r>
            <a:r>
              <a:rPr lang="en-US" altLang="ko-KR" dirty="0"/>
              <a:t>.</a:t>
            </a:r>
            <a:r>
              <a:rPr lang="ko-KR" altLang="en-US" dirty="0"/>
              <a:t> 이 속성의 값이 </a:t>
            </a:r>
            <a:r>
              <a:rPr lang="en-US" altLang="ko-KR" dirty="0"/>
              <a:t>id</a:t>
            </a:r>
            <a:r>
              <a:rPr lang="ko-KR" altLang="en-US" dirty="0"/>
              <a:t> 속성으로 설정된다</a:t>
            </a:r>
            <a:r>
              <a:rPr lang="en-US" altLang="ko-KR" dirty="0"/>
              <a:t>. </a:t>
            </a:r>
            <a:r>
              <a:rPr lang="ko-KR" altLang="en-US" dirty="0"/>
              <a:t>생략</a:t>
            </a:r>
            <a:r>
              <a:rPr lang="en-US" altLang="ko-KR" dirty="0"/>
              <a:t> </a:t>
            </a:r>
            <a:r>
              <a:rPr lang="ko-KR" altLang="en-US" dirty="0"/>
              <a:t>시 </a:t>
            </a:r>
            <a:r>
              <a:rPr lang="en-US" altLang="ko-KR" dirty="0"/>
              <a:t>command</a:t>
            </a:r>
            <a:r>
              <a:rPr lang="ko-KR" altLang="en-US" dirty="0"/>
              <a:t>라는 문자열이 </a:t>
            </a:r>
            <a:r>
              <a:rPr lang="en-US" altLang="ko-KR" dirty="0"/>
              <a:t>id</a:t>
            </a:r>
            <a:r>
              <a:rPr lang="ko-KR" altLang="en-US" dirty="0"/>
              <a:t>로 설정된다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action : </a:t>
            </a:r>
            <a:r>
              <a:rPr lang="ko-KR" altLang="en-US" dirty="0"/>
              <a:t>요청할 주소를 설정</a:t>
            </a:r>
            <a:r>
              <a:rPr lang="en-US" altLang="ko-KR" dirty="0"/>
              <a:t>.</a:t>
            </a:r>
            <a:r>
              <a:rPr lang="ko-KR" altLang="en-US" dirty="0"/>
              <a:t> 생략 시 현재 페이지가 설정됨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method : </a:t>
            </a:r>
            <a:r>
              <a:rPr lang="ko-KR" altLang="en-US" dirty="0"/>
              <a:t>요청 방식을 설정</a:t>
            </a:r>
            <a:r>
              <a:rPr lang="en-US" altLang="ko-KR" dirty="0"/>
              <a:t>. </a:t>
            </a:r>
            <a:r>
              <a:rPr lang="ko-KR" altLang="en-US" dirty="0"/>
              <a:t>생략 시 </a:t>
            </a:r>
            <a:r>
              <a:rPr lang="en-US" altLang="ko-KR" dirty="0"/>
              <a:t>post</a:t>
            </a:r>
            <a:r>
              <a:rPr lang="ko-KR" altLang="en-US" dirty="0"/>
              <a:t>로 설정됨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414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28CC-EB2E-4D12-BE1C-D98BF52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form:hidden</a:t>
            </a:r>
            <a:r>
              <a:rPr lang="en-US" altLang="ko-KR" dirty="0"/>
              <a:t>&gt;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CA85-2664-4900-A5E1-EC44989C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path : </a:t>
            </a:r>
            <a:r>
              <a:rPr lang="ko-KR" altLang="en-US" dirty="0"/>
              <a:t>설정한 문자열은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name </a:t>
            </a:r>
            <a:r>
              <a:rPr lang="ko-KR" altLang="en-US" dirty="0"/>
              <a:t>속성으로 지정되며 </a:t>
            </a:r>
            <a:r>
              <a:rPr lang="en-US" altLang="ko-KR" dirty="0"/>
              <a:t>model</a:t>
            </a:r>
            <a:r>
              <a:rPr lang="ko-KR" altLang="en-US" dirty="0"/>
              <a:t>의 값을 추출해 </a:t>
            </a:r>
            <a:r>
              <a:rPr lang="en-US" altLang="ko-KR" dirty="0"/>
              <a:t>value </a:t>
            </a:r>
            <a:r>
              <a:rPr lang="ko-KR" altLang="en-US" dirty="0"/>
              <a:t>속성에 주입한다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7721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F6-3A69-4B3B-8564-BE18B3F0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r>
              <a:rPr lang="ko-KR" altLang="en-US"/>
              <a:t>의 리턴타입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F69A0-5711-47C5-9694-C0C2E6B3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600" dirty="0"/>
              <a:t>String: </a:t>
            </a:r>
            <a:r>
              <a:rPr lang="en-US" altLang="ko-KR" sz="1600" dirty="0" err="1"/>
              <a:t>jsp</a:t>
            </a:r>
            <a:r>
              <a:rPr lang="ko-KR" altLang="ko-KR" sz="1600" dirty="0"/>
              <a:t>를 이용하는 경우에는 </a:t>
            </a:r>
            <a:r>
              <a:rPr lang="en-US" altLang="ko-KR" sz="1600" dirty="0" err="1"/>
              <a:t>jsp</a:t>
            </a:r>
            <a:r>
              <a:rPr lang="en-US" altLang="ko-KR" sz="1600" dirty="0"/>
              <a:t> </a:t>
            </a:r>
            <a:r>
              <a:rPr lang="ko-KR" altLang="ko-KR" sz="1600" dirty="0"/>
              <a:t>파일의 경로와 파일이름을 나타내기 위해서 사용</a:t>
            </a:r>
          </a:p>
          <a:p>
            <a:pPr lvl="0"/>
            <a:r>
              <a:rPr lang="en-US" altLang="ko-KR" sz="1600" dirty="0"/>
              <a:t>void: </a:t>
            </a:r>
            <a:r>
              <a:rPr lang="ko-KR" altLang="ko-KR" sz="1600" dirty="0"/>
              <a:t>호출하는 </a:t>
            </a:r>
            <a:r>
              <a:rPr lang="en-US" altLang="ko-KR" sz="1600" dirty="0"/>
              <a:t>URL</a:t>
            </a:r>
            <a:r>
              <a:rPr lang="ko-KR" altLang="ko-KR" sz="1600" dirty="0"/>
              <a:t>과 동일한 이름의 </a:t>
            </a:r>
            <a:r>
              <a:rPr lang="en-US" altLang="ko-KR" sz="1600" dirty="0" err="1"/>
              <a:t>jsp</a:t>
            </a:r>
            <a:r>
              <a:rPr lang="ko-KR" altLang="ko-KR" sz="1600" dirty="0"/>
              <a:t>를 의미</a:t>
            </a:r>
          </a:p>
          <a:p>
            <a:pPr lvl="0"/>
            <a:r>
              <a:rPr lang="en-US" altLang="ko-KR" sz="1600" dirty="0"/>
              <a:t>VO, DTO </a:t>
            </a:r>
            <a:r>
              <a:rPr lang="ko-KR" altLang="ko-KR" sz="1600" dirty="0"/>
              <a:t>타입</a:t>
            </a:r>
            <a:r>
              <a:rPr lang="en-US" altLang="ko-KR" sz="1600" dirty="0"/>
              <a:t>: </a:t>
            </a:r>
            <a:r>
              <a:rPr lang="ko-KR" altLang="ko-KR" sz="1600" dirty="0"/>
              <a:t>주로 </a:t>
            </a:r>
            <a:r>
              <a:rPr lang="en-US" altLang="ko-KR" sz="1600" dirty="0"/>
              <a:t>JSON </a:t>
            </a:r>
            <a:r>
              <a:rPr lang="ko-KR" altLang="ko-KR" sz="1600" dirty="0"/>
              <a:t>타입의 데이터를 만들어서 반환하는 용도로 사용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ko-KR" sz="1600" dirty="0"/>
              <a:t>추가적인 라이브러리 필요</a:t>
            </a:r>
            <a:r>
              <a:rPr lang="en-US" altLang="ko-KR" sz="1600" dirty="0"/>
              <a:t>). </a:t>
            </a:r>
            <a:endParaRPr lang="ko-KR" altLang="ko-KR" sz="1600" dirty="0"/>
          </a:p>
          <a:p>
            <a:pPr lvl="0"/>
            <a:r>
              <a:rPr lang="en-US" altLang="ko-KR" sz="1600" dirty="0" err="1"/>
              <a:t>ResponseEntity</a:t>
            </a:r>
            <a:r>
              <a:rPr lang="en-US" altLang="ko-KR" sz="1600" dirty="0"/>
              <a:t> </a:t>
            </a:r>
            <a:r>
              <a:rPr lang="ko-KR" altLang="ko-KR" sz="1600" dirty="0"/>
              <a:t>타입</a:t>
            </a:r>
            <a:r>
              <a:rPr lang="en-US" altLang="ko-KR" sz="1600" dirty="0"/>
              <a:t>: response</a:t>
            </a:r>
            <a:r>
              <a:rPr lang="ko-KR" altLang="ko-KR" sz="1600" dirty="0"/>
              <a:t>할 때 </a:t>
            </a:r>
            <a:r>
              <a:rPr lang="en-US" altLang="ko-KR" sz="1600" dirty="0"/>
              <a:t>Http </a:t>
            </a:r>
            <a:r>
              <a:rPr lang="ko-KR" altLang="ko-KR" sz="1600" dirty="0"/>
              <a:t>헤더 정보와 내용을 가공하는 용도로 사용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ko-KR" sz="1600" dirty="0"/>
              <a:t>추가적인 라이브러리 필요</a:t>
            </a:r>
            <a:r>
              <a:rPr lang="en-US" altLang="ko-KR" sz="1600" dirty="0"/>
              <a:t>). </a:t>
            </a:r>
            <a:endParaRPr lang="ko-KR" altLang="ko-KR" sz="1600" dirty="0"/>
          </a:p>
          <a:p>
            <a:pPr lvl="0"/>
            <a:r>
              <a:rPr lang="en-US" altLang="ko-KR" sz="1600" dirty="0"/>
              <a:t>Model, </a:t>
            </a:r>
            <a:r>
              <a:rPr lang="en-US" altLang="ko-KR" sz="1600" dirty="0" err="1"/>
              <a:t>ModelAndView</a:t>
            </a:r>
            <a:r>
              <a:rPr lang="en-US" altLang="ko-KR" sz="1600" dirty="0"/>
              <a:t>: Model</a:t>
            </a:r>
            <a:r>
              <a:rPr lang="ko-KR" altLang="ko-KR" sz="1600" dirty="0"/>
              <a:t>로 데이터를 반환하거나 화면까지 같이 지정하는 경우에 사용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ko-KR" sz="1600" dirty="0"/>
              <a:t>최근에는 많이 사용하지 않습니다</a:t>
            </a:r>
            <a:r>
              <a:rPr lang="en-US" altLang="ko-KR" sz="1600" dirty="0"/>
              <a:t>.). </a:t>
            </a:r>
            <a:endParaRPr lang="ko-KR" altLang="ko-KR" sz="1600" dirty="0"/>
          </a:p>
          <a:p>
            <a:pPr lvl="0"/>
            <a:r>
              <a:rPr lang="en-US" altLang="ko-KR" sz="1600" dirty="0" err="1"/>
              <a:t>HttpHeaders</a:t>
            </a:r>
            <a:r>
              <a:rPr lang="en-US" altLang="ko-KR" sz="1600" dirty="0"/>
              <a:t>: </a:t>
            </a:r>
            <a:r>
              <a:rPr lang="ko-KR" altLang="ko-KR" sz="1600" dirty="0"/>
              <a:t>응답에 내용 없이 </a:t>
            </a:r>
            <a:r>
              <a:rPr lang="en-US" altLang="ko-KR" sz="1600" dirty="0"/>
              <a:t>Http </a:t>
            </a:r>
            <a:r>
              <a:rPr lang="ko-KR" altLang="ko-KR" sz="1600" dirty="0"/>
              <a:t>헤더 메시지만 전달하는 용도로 사용</a:t>
            </a:r>
            <a:r>
              <a:rPr lang="en-US" altLang="ko-KR" sz="1600" dirty="0"/>
              <a:t> </a:t>
            </a:r>
            <a:endParaRPr lang="ko-KR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556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7247C-D1EB-4A8A-9992-72A7FA12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MVC(Model-View-Controller)</a:t>
            </a:r>
            <a:r>
              <a:rPr lang="ko-KR" altLang="en-US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AD149-57A1-4C74-848D-AE1182B84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903"/>
            <a:ext cx="10515600" cy="4624060"/>
          </a:xfrm>
        </p:spPr>
        <p:txBody>
          <a:bodyPr/>
          <a:lstStyle/>
          <a:p>
            <a:r>
              <a:rPr lang="ko-KR" altLang="en-US" dirty="0"/>
              <a:t>대부분의 </a:t>
            </a:r>
            <a:r>
              <a:rPr lang="ko-KR" altLang="en-US" dirty="0" err="1"/>
              <a:t>서블릿</a:t>
            </a:r>
            <a:r>
              <a:rPr lang="ko-KR" altLang="en-US" dirty="0"/>
              <a:t> 기반 프레임워크들이 사용하는 방식 </a:t>
            </a:r>
            <a:endParaRPr lang="en-US" altLang="ko-KR" dirty="0"/>
          </a:p>
          <a:p>
            <a:r>
              <a:rPr lang="ko-KR" altLang="en-US" dirty="0"/>
              <a:t>데이터와 처리</a:t>
            </a:r>
            <a:r>
              <a:rPr lang="en-US" altLang="ko-KR" dirty="0"/>
              <a:t>, </a:t>
            </a:r>
            <a:r>
              <a:rPr lang="ko-KR" altLang="en-US" dirty="0"/>
              <a:t>화면을 분리하는 방식 </a:t>
            </a:r>
            <a:endParaRPr lang="en-US" altLang="ko-KR" dirty="0"/>
          </a:p>
          <a:p>
            <a:r>
              <a:rPr lang="ko-KR" altLang="en-US" dirty="0"/>
              <a:t>웹에서는 </a:t>
            </a:r>
            <a:r>
              <a:rPr lang="en-US" altLang="ko-KR" dirty="0"/>
              <a:t>Model 2 </a:t>
            </a:r>
            <a:r>
              <a:rPr lang="ko-KR" altLang="en-US" dirty="0"/>
              <a:t>방식으로 표현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 descr="mvcì ëí ì´ë¯¸ì§ ê²ìê²°ê³¼">
            <a:extLst>
              <a:ext uri="{FF2B5EF4-FFF2-40B4-BE49-F238E27FC236}">
                <a16:creationId xmlns:a16="http://schemas.microsoft.com/office/drawing/2014/main" id="{AEDE1EDD-E8C0-4D11-90F6-0222CAE8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143" y="3108017"/>
            <a:ext cx="3503714" cy="306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60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28CC-EB2E-4D12-BE1C-D98BF52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RequestScope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CA85-2664-4900-A5E1-EC44989C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6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새로운 요청이 발생해 응답결과가 브라우저로 전달 될 때 까지 요청 정보가 담겨 있는 </a:t>
            </a:r>
            <a:r>
              <a:rPr lang="en-US" altLang="ko-KR" dirty="0"/>
              <a:t>Request </a:t>
            </a:r>
            <a:r>
              <a:rPr lang="ko-KR" altLang="en-US" dirty="0"/>
              <a:t>객체를 사용할 수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=&gt;</a:t>
            </a:r>
            <a:r>
              <a:rPr lang="ko-KR" altLang="en-US" dirty="0"/>
              <a:t>이러한 사용 범위를 </a:t>
            </a:r>
            <a:r>
              <a:rPr lang="en-US" altLang="ko-KR" dirty="0" err="1"/>
              <a:t>RequestScope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HttpServletRequest</a:t>
            </a:r>
            <a:r>
              <a:rPr lang="en-US" altLang="ko-KR" dirty="0"/>
              <a:t> </a:t>
            </a:r>
            <a:r>
              <a:rPr lang="ko-KR" altLang="en-US" dirty="0"/>
              <a:t>객체에 데이터나 객체를 저장할 수 있고 </a:t>
            </a:r>
            <a:r>
              <a:rPr lang="en-US" altLang="ko-KR" dirty="0" err="1"/>
              <a:t>RequestScope</a:t>
            </a:r>
            <a:r>
              <a:rPr lang="en-US" altLang="ko-KR" dirty="0"/>
              <a:t> </a:t>
            </a:r>
            <a:r>
              <a:rPr lang="ko-KR" altLang="en-US" dirty="0"/>
              <a:t>내에서 사용이 가능하다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=&gt;Request </a:t>
            </a:r>
            <a:r>
              <a:rPr lang="ko-KR" altLang="en-US" dirty="0"/>
              <a:t>영역에 데이터를 저장하게 되면 </a:t>
            </a:r>
            <a:r>
              <a:rPr lang="en-US" altLang="ko-KR" dirty="0" err="1"/>
              <a:t>RequestScope</a:t>
            </a:r>
            <a:r>
              <a:rPr lang="en-US" altLang="ko-KR" dirty="0"/>
              <a:t> </a:t>
            </a:r>
            <a:r>
              <a:rPr lang="ko-KR" altLang="en-US" dirty="0"/>
              <a:t>내에서 사용이 가능하다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1276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28CC-EB2E-4D12-BE1C-D98BF52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RequestScope</a:t>
            </a:r>
            <a:r>
              <a:rPr lang="en-US" altLang="ko-KR" dirty="0"/>
              <a:t> </a:t>
            </a:r>
            <a:r>
              <a:rPr lang="ko-KR" altLang="en-US" dirty="0"/>
              <a:t>빈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CA85-2664-4900-A5E1-EC44989C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60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Bean</a:t>
            </a:r>
            <a:r>
              <a:rPr lang="ko-KR" altLang="en-US" dirty="0"/>
              <a:t>을 정의할 때 </a:t>
            </a:r>
            <a:r>
              <a:rPr lang="en-US" altLang="ko-KR" dirty="0"/>
              <a:t>scope</a:t>
            </a:r>
            <a:r>
              <a:rPr lang="ko-KR" altLang="en-US" dirty="0"/>
              <a:t>를 </a:t>
            </a:r>
            <a:r>
              <a:rPr lang="en-US" altLang="ko-KR" dirty="0"/>
              <a:t>request</a:t>
            </a:r>
            <a:r>
              <a:rPr lang="ko-KR" altLang="en-US" dirty="0"/>
              <a:t>로 설정하면 요청이 발생할 때 마다 새로운 </a:t>
            </a:r>
            <a:r>
              <a:rPr lang="en-US" altLang="ko-KR" dirty="0"/>
              <a:t>bean</a:t>
            </a:r>
            <a:r>
              <a:rPr lang="ko-KR" altLang="en-US" dirty="0"/>
              <a:t>이 주입된다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Ex) forward</a:t>
            </a:r>
            <a:r>
              <a:rPr lang="ko-KR" altLang="en-US" dirty="0"/>
              <a:t>로 </a:t>
            </a:r>
            <a:r>
              <a:rPr lang="ko-KR" altLang="en-US" dirty="0" err="1"/>
              <a:t>이동할때는</a:t>
            </a:r>
            <a:r>
              <a:rPr lang="ko-KR" altLang="en-US" dirty="0"/>
              <a:t> 새로운 요청이 아니기 때문에 값이 유지된다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주입된 </a:t>
            </a:r>
            <a:r>
              <a:rPr lang="en-US" altLang="ko-KR" dirty="0"/>
              <a:t>Bean</a:t>
            </a:r>
            <a:r>
              <a:rPr lang="ko-KR" altLang="en-US" dirty="0"/>
              <a:t>은 요청 발생시 주입만 이루어지는 것이므로 </a:t>
            </a:r>
            <a:r>
              <a:rPr lang="en-US" altLang="ko-KR" dirty="0"/>
              <a:t>request </a:t>
            </a:r>
            <a:r>
              <a:rPr lang="ko-KR" altLang="en-US" dirty="0"/>
              <a:t>영역에 저장되지는 않는다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(Request</a:t>
            </a:r>
            <a:r>
              <a:rPr lang="ko-KR" altLang="en-US" dirty="0"/>
              <a:t>가 </a:t>
            </a:r>
            <a:r>
              <a:rPr lang="en-US" altLang="ko-KR" dirty="0"/>
              <a:t>scope</a:t>
            </a:r>
            <a:r>
              <a:rPr lang="ko-KR" altLang="en-US" dirty="0" err="1"/>
              <a:t>일때만</a:t>
            </a:r>
            <a:r>
              <a:rPr lang="ko-KR" altLang="en-US" dirty="0"/>
              <a:t> 주입되도록</a:t>
            </a:r>
            <a:r>
              <a:rPr lang="en-US" altLang="ko-KR" dirty="0"/>
              <a:t>..</a:t>
            </a:r>
            <a:r>
              <a:rPr lang="ko-KR" altLang="en-US" dirty="0"/>
              <a:t>요청이 발생하지 않았을 경우 빈이 주입을 시도하면 </a:t>
            </a:r>
            <a:r>
              <a:rPr lang="ko-KR" altLang="en-US" dirty="0" err="1"/>
              <a:t>거부해버림</a:t>
            </a:r>
            <a:r>
              <a:rPr lang="en-US" altLang="ko-KR" dirty="0"/>
              <a:t>) @Lazy</a:t>
            </a:r>
            <a:r>
              <a:rPr lang="ko-KR" altLang="en-US" dirty="0"/>
              <a:t> 나중에 </a:t>
            </a:r>
            <a:r>
              <a:rPr lang="ko-KR" altLang="en-US" dirty="0" err="1"/>
              <a:t>주입될수</a:t>
            </a:r>
            <a:r>
              <a:rPr lang="ko-KR" altLang="en-US" dirty="0"/>
              <a:t> 있도록 </a:t>
            </a:r>
            <a:r>
              <a:rPr lang="en-US" altLang="ko-KR" dirty="0"/>
              <a:t>-&gt; </a:t>
            </a:r>
            <a:r>
              <a:rPr lang="ko-KR" altLang="en-US" dirty="0"/>
              <a:t>서버가 가동될 때 자동으로 주입되지 않고 실제 </a:t>
            </a:r>
            <a:r>
              <a:rPr lang="en-US" altLang="ko-KR" dirty="0"/>
              <a:t>request</a:t>
            </a:r>
            <a:r>
              <a:rPr lang="ko-KR" altLang="en-US" dirty="0"/>
              <a:t>요청이 발생할 때 주입됨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자바세팅</a:t>
            </a:r>
            <a:r>
              <a:rPr lang="en-US" altLang="ko-KR" dirty="0"/>
              <a:t>(@Lazy)</a:t>
            </a:r>
          </a:p>
        </p:txBody>
      </p:sp>
    </p:spTree>
    <p:extLst>
      <p:ext uri="{BB962C8B-B14F-4D97-AF65-F5344CB8AC3E}">
        <p14:creationId xmlns:p14="http://schemas.microsoft.com/office/powerpoint/2010/main" val="188870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28CC-EB2E-4D12-BE1C-D98BF52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SessionScope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CA85-2664-4900-A5E1-EC44989C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60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브라우저가 최초의 요청을 발생 시키고 브라우저를 닫을 때 까지를 </a:t>
            </a:r>
            <a:r>
              <a:rPr lang="en-US" altLang="ko-KR" dirty="0" err="1"/>
              <a:t>SessionScope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SessionScope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  <a:r>
              <a:rPr lang="en-US" altLang="ko-KR" dirty="0"/>
              <a:t>session </a:t>
            </a:r>
            <a:r>
              <a:rPr lang="ko-KR" altLang="en-US" dirty="0"/>
              <a:t>영역에 저장되어 있는 데이터나 객체를 자유롭게 사용할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Session </a:t>
            </a:r>
            <a:r>
              <a:rPr lang="ko-KR" altLang="en-US" dirty="0"/>
              <a:t>영역에 저장되어 있는 객체를 사용하고자 할 때 메서드의 매개변수로 </a:t>
            </a:r>
            <a:r>
              <a:rPr lang="en-US" altLang="ko-KR" dirty="0"/>
              <a:t>@SessionAttribute</a:t>
            </a:r>
            <a:r>
              <a:rPr lang="ko-KR" altLang="en-US" dirty="0"/>
              <a:t>를 설정하면 </a:t>
            </a:r>
            <a:r>
              <a:rPr lang="en-US" altLang="ko-KR" dirty="0"/>
              <a:t>Session </a:t>
            </a:r>
            <a:r>
              <a:rPr lang="ko-KR" altLang="en-US" dirty="0"/>
              <a:t>영역에 저장되어 있는 </a:t>
            </a:r>
            <a:r>
              <a:rPr lang="en-US" altLang="ko-KR" dirty="0"/>
              <a:t>Bean </a:t>
            </a:r>
            <a:r>
              <a:rPr lang="ko-KR" altLang="en-US" dirty="0"/>
              <a:t>을 주입 받을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316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28CC-EB2E-4D12-BE1C-D98BF52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@SessionAttribute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CA85-2664-4900-A5E1-EC44989C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6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@ModelAttribute</a:t>
            </a:r>
            <a:r>
              <a:rPr lang="ko-KR" altLang="en-US" dirty="0"/>
              <a:t>를 통해 주입 받는 </a:t>
            </a:r>
            <a:r>
              <a:rPr lang="en-US" altLang="ko-KR" dirty="0"/>
              <a:t>Bean</a:t>
            </a:r>
            <a:r>
              <a:rPr lang="ko-KR" altLang="en-US" dirty="0"/>
              <a:t>은 자동으로 </a:t>
            </a:r>
            <a:r>
              <a:rPr lang="en-US" altLang="ko-KR" dirty="0"/>
              <a:t>Request </a:t>
            </a:r>
            <a:r>
              <a:rPr lang="ko-KR" altLang="en-US" dirty="0"/>
              <a:t>영역에 저장되고 </a:t>
            </a:r>
            <a:r>
              <a:rPr lang="en-US" altLang="ko-KR" dirty="0"/>
              <a:t>Request </a:t>
            </a:r>
            <a:r>
              <a:rPr lang="ko-KR" altLang="en-US" dirty="0"/>
              <a:t>영역으로 부터 주입을 받게 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때</a:t>
            </a:r>
            <a:r>
              <a:rPr lang="en-US" altLang="ko-KR" dirty="0"/>
              <a:t>, @ModelAttribute</a:t>
            </a:r>
            <a:r>
              <a:rPr lang="ko-KR" altLang="en-US" dirty="0"/>
              <a:t>를 통해 </a:t>
            </a:r>
            <a:r>
              <a:rPr lang="ko-KR" altLang="en-US" dirty="0" err="1"/>
              <a:t>주입받는</a:t>
            </a:r>
            <a:r>
              <a:rPr lang="ko-KR" altLang="en-US" dirty="0"/>
              <a:t> </a:t>
            </a:r>
            <a:r>
              <a:rPr lang="en-US" altLang="ko-KR" dirty="0"/>
              <a:t>Bean</a:t>
            </a:r>
            <a:r>
              <a:rPr lang="ko-KR" altLang="en-US" dirty="0"/>
              <a:t>을 </a:t>
            </a:r>
            <a:r>
              <a:rPr lang="en-US" altLang="ko-KR" dirty="0"/>
              <a:t>@SessionAttributes</a:t>
            </a:r>
            <a:r>
              <a:rPr lang="ko-KR" altLang="en-US" dirty="0"/>
              <a:t>로 지정해 놓이면 </a:t>
            </a:r>
            <a:r>
              <a:rPr lang="en-US" altLang="ko-KR" dirty="0"/>
              <a:t>request</a:t>
            </a:r>
            <a:r>
              <a:rPr lang="ko-KR" altLang="en-US" dirty="0"/>
              <a:t> 영역이 아닌 </a:t>
            </a:r>
            <a:r>
              <a:rPr lang="en-US" altLang="ko-KR" dirty="0"/>
              <a:t>session </a:t>
            </a:r>
            <a:r>
              <a:rPr lang="ko-KR" altLang="en-US" dirty="0"/>
              <a:t>영역에 저장되고 </a:t>
            </a:r>
            <a:r>
              <a:rPr lang="en-US" altLang="ko-KR" dirty="0"/>
              <a:t>session </a:t>
            </a:r>
            <a:r>
              <a:rPr lang="ko-KR" altLang="en-US" dirty="0"/>
              <a:t>영역으로 부터 주입 받을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@ModelAttribute</a:t>
            </a:r>
            <a:r>
              <a:rPr lang="ko-KR" altLang="en-US" dirty="0"/>
              <a:t>를 활용하여 객체를 생성해 반환하는 메서드를 반드시 작성해 줘야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926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28CC-EB2E-4D12-BE1C-D98BF52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SessionScope</a:t>
            </a:r>
            <a:r>
              <a:rPr lang="ko-KR" altLang="en-US" dirty="0"/>
              <a:t>빈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CA85-2664-4900-A5E1-EC44989C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Bean</a:t>
            </a:r>
            <a:r>
              <a:rPr lang="ko-KR" altLang="en-US" dirty="0"/>
              <a:t>을 정의할 때 </a:t>
            </a:r>
            <a:r>
              <a:rPr lang="en-US" altLang="ko-KR" dirty="0"/>
              <a:t>session scope</a:t>
            </a:r>
            <a:r>
              <a:rPr lang="ko-KR" altLang="en-US" dirty="0"/>
              <a:t>로 정의하면 브라우저가 서버에 최초의 요청을 보낼 때 </a:t>
            </a:r>
            <a:r>
              <a:rPr lang="en-US" altLang="ko-KR" dirty="0"/>
              <a:t>Bean </a:t>
            </a:r>
            <a:r>
              <a:rPr lang="ko-KR" altLang="en-US" dirty="0"/>
              <a:t>객체가 주입된다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주입된 </a:t>
            </a:r>
            <a:r>
              <a:rPr lang="en-US" altLang="ko-KR" dirty="0"/>
              <a:t>Bean</a:t>
            </a:r>
            <a:r>
              <a:rPr lang="ko-KR" altLang="en-US" dirty="0"/>
              <a:t>은 주입만 이루어지는 것이므로 </a:t>
            </a:r>
            <a:r>
              <a:rPr lang="en-US" altLang="ko-KR" dirty="0"/>
              <a:t>session </a:t>
            </a:r>
            <a:r>
              <a:rPr lang="ko-KR" altLang="en-US" dirty="0"/>
              <a:t>영역에 저장되지는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791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28CC-EB2E-4D12-BE1C-D98BF52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CA85-2664-4900-A5E1-EC44989C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프로그램 실행 중 절대 변하지 않는 값</a:t>
            </a:r>
            <a:endParaRPr lang="en-US" altLang="ko-KR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dirty="0"/>
              <a:t>Spring MVC</a:t>
            </a:r>
            <a:r>
              <a:rPr lang="ko-KR" altLang="en-US" dirty="0"/>
              <a:t>에서는 이러한 값들을 </a:t>
            </a:r>
            <a:r>
              <a:rPr lang="en-US" altLang="ko-KR" dirty="0"/>
              <a:t>properties </a:t>
            </a:r>
            <a:r>
              <a:rPr lang="ko-KR" altLang="en-US" dirty="0"/>
              <a:t>파일에 작성하고 이를 가져다 사용할 수 있도록 제공하고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dirty="0"/>
              <a:t>@PropertySource, @PropertySources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=&gt;</a:t>
            </a:r>
            <a:r>
              <a:rPr lang="ko-KR" altLang="en-US" dirty="0"/>
              <a:t>사용할 </a:t>
            </a:r>
            <a:r>
              <a:rPr lang="en-US" altLang="ko-KR" dirty="0"/>
              <a:t>properties </a:t>
            </a:r>
            <a:r>
              <a:rPr lang="ko-KR" altLang="en-US" dirty="0"/>
              <a:t>파일을 지정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2658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28CC-EB2E-4D12-BE1C-D98BF52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@Value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CA85-2664-4900-A5E1-EC44989C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properties </a:t>
            </a:r>
            <a:r>
              <a:rPr lang="ko-KR" altLang="en-US" dirty="0"/>
              <a:t>파일에 작성한 값을 주입 받을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7036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Properties </a:t>
            </a:r>
            <a:r>
              <a:rPr lang="ko-KR" altLang="en-US" dirty="0"/>
              <a:t>파일을 </a:t>
            </a:r>
            <a:r>
              <a:rPr lang="en-US" altLang="ko-KR" dirty="0"/>
              <a:t>Message</a:t>
            </a:r>
            <a:r>
              <a:rPr lang="ko-KR" altLang="en-US" dirty="0"/>
              <a:t>로 등록하면 이 데이터는 </a:t>
            </a:r>
            <a:r>
              <a:rPr lang="en-US" altLang="ko-KR" dirty="0"/>
              <a:t>JSP</a:t>
            </a:r>
            <a:r>
              <a:rPr lang="ko-KR" altLang="en-US" dirty="0"/>
              <a:t>에서도 사용할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MessageSource</a:t>
            </a:r>
            <a:r>
              <a:rPr lang="en-US" altLang="ko-KR" dirty="0"/>
              <a:t> </a:t>
            </a:r>
            <a:r>
              <a:rPr lang="ko-KR" altLang="en-US" dirty="0"/>
              <a:t>객체를 이용해 </a:t>
            </a:r>
            <a:r>
              <a:rPr lang="en-US" altLang="ko-KR" dirty="0"/>
              <a:t>properties </a:t>
            </a:r>
            <a:r>
              <a:rPr lang="ko-KR" altLang="en-US" dirty="0"/>
              <a:t>파일을 등록해주면 </a:t>
            </a:r>
            <a:r>
              <a:rPr lang="en-US" altLang="ko-KR" dirty="0"/>
              <a:t>Message</a:t>
            </a:r>
            <a:r>
              <a:rPr lang="ko-KR" altLang="en-US" dirty="0"/>
              <a:t>로 등록할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일정 시간마다 한번씩 갱신되는 </a:t>
            </a:r>
            <a:r>
              <a:rPr lang="en-US" altLang="ko-KR" dirty="0" err="1"/>
              <a:t>ReloadableResourceBundleMessageSource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37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JSR-303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Bean</a:t>
            </a:r>
            <a:r>
              <a:rPr lang="ko-KR" altLang="en-US" dirty="0"/>
              <a:t>에 데이터가 입력될 때 어떤 검사를 할 것인지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지정하고 지정된 </a:t>
            </a:r>
            <a:r>
              <a:rPr lang="ko-KR" altLang="en-US" dirty="0" err="1"/>
              <a:t>어노테이션의</a:t>
            </a:r>
            <a:r>
              <a:rPr lang="ko-KR" altLang="en-US" dirty="0"/>
              <a:t> 조건에 맞지 않으면 개발자에게 </a:t>
            </a:r>
            <a:r>
              <a:rPr lang="ko-KR" altLang="en-US" dirty="0" err="1"/>
              <a:t>입력값에</a:t>
            </a:r>
            <a:r>
              <a:rPr lang="ko-KR" altLang="en-US" dirty="0"/>
              <a:t> 오류가 있다는 정보를 전달한다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개발자는 이를 통해 유효성 검사를 진행할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821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에서 사용하기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만약 </a:t>
            </a:r>
            <a:r>
              <a:rPr lang="en-US" altLang="ko-KR" dirty="0"/>
              <a:t>JSP</a:t>
            </a:r>
            <a:r>
              <a:rPr lang="ko-KR" altLang="en-US" dirty="0"/>
              <a:t>에서 잘못 입력한 항목에 대해 메시지를 보여주고 싶다면 </a:t>
            </a:r>
            <a:r>
              <a:rPr lang="en-US" altLang="ko-KR" dirty="0"/>
              <a:t>errors </a:t>
            </a:r>
            <a:r>
              <a:rPr lang="ko-KR" altLang="en-US" dirty="0"/>
              <a:t>를 사용하면 되고</a:t>
            </a:r>
            <a:r>
              <a:rPr lang="en-US" altLang="ko-KR" dirty="0"/>
              <a:t>, Controller</a:t>
            </a:r>
            <a:r>
              <a:rPr lang="ko-KR" altLang="en-US" dirty="0"/>
              <a:t>에서 주입 받았던 </a:t>
            </a:r>
            <a:r>
              <a:rPr lang="en-US" altLang="ko-KR" dirty="0" err="1"/>
              <a:t>BidingResult</a:t>
            </a:r>
            <a:r>
              <a:rPr lang="en-US" altLang="ko-KR" dirty="0"/>
              <a:t> </a:t>
            </a:r>
            <a:r>
              <a:rPr lang="ko-KR" altLang="en-US" dirty="0"/>
              <a:t>객체는 </a:t>
            </a:r>
            <a:r>
              <a:rPr lang="en-US" altLang="ko-KR" dirty="0"/>
              <a:t>errors</a:t>
            </a:r>
            <a:r>
              <a:rPr lang="ko-KR" altLang="en-US" dirty="0"/>
              <a:t>라는 이름으로 </a:t>
            </a:r>
            <a:r>
              <a:rPr lang="en-US" altLang="ko-KR" dirty="0"/>
              <a:t>request</a:t>
            </a:r>
            <a:r>
              <a:rPr lang="ko-KR" altLang="en-US" dirty="0"/>
              <a:t>영역에 저장된다</a:t>
            </a:r>
            <a:r>
              <a:rPr lang="en-US" altLang="ko-KR" dirty="0"/>
              <a:t>. </a:t>
            </a:r>
            <a:r>
              <a:rPr lang="ko-KR" altLang="en-US" dirty="0"/>
              <a:t>이를 이용해 메시지를 출력할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831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F1ED0-A024-4C7E-B2A8-6AA4F657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44395-6087-4A3A-A7C5-37EBBAB7A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45" y="4389395"/>
            <a:ext cx="7953288" cy="241030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* XML</a:t>
            </a:r>
            <a:r>
              <a:rPr lang="ko-KR" altLang="en-US" dirty="0"/>
              <a:t>이나 </a:t>
            </a:r>
            <a:r>
              <a:rPr lang="en-US" altLang="ko-KR" dirty="0"/>
              <a:t>Java</a:t>
            </a:r>
            <a:r>
              <a:rPr lang="ko-KR" altLang="en-US" dirty="0"/>
              <a:t>설정 이용시에 설정 분리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CFB953-D325-4512-90D8-5CC3B0E023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12945" y="1856710"/>
            <a:ext cx="6622214" cy="22563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3280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JSR-303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AssertTrue</a:t>
            </a:r>
            <a:r>
              <a:rPr lang="en-US" altLang="ko-KR" dirty="0"/>
              <a:t> : true</a:t>
            </a:r>
            <a:r>
              <a:rPr lang="ko-KR" altLang="en-US" dirty="0"/>
              <a:t>가 아닌 값이 들어오면 오류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AssertFalse</a:t>
            </a:r>
            <a:r>
              <a:rPr lang="en-US" altLang="ko-KR" dirty="0"/>
              <a:t> : false</a:t>
            </a:r>
            <a:r>
              <a:rPr lang="ko-KR" altLang="en-US" dirty="0"/>
              <a:t>가 아닌 값이 들어오면 오류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@Max(</a:t>
            </a:r>
            <a:r>
              <a:rPr lang="ko-KR" altLang="en-US" dirty="0"/>
              <a:t>값</a:t>
            </a:r>
            <a:r>
              <a:rPr lang="en-US" altLang="ko-KR" dirty="0"/>
              <a:t>) : </a:t>
            </a:r>
            <a:r>
              <a:rPr lang="ko-KR" altLang="en-US" dirty="0"/>
              <a:t>값보다 큰 값이 들어오면 오류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@Min(</a:t>
            </a:r>
            <a:r>
              <a:rPr lang="ko-KR" altLang="en-US" dirty="0"/>
              <a:t>값</a:t>
            </a:r>
            <a:r>
              <a:rPr lang="en-US" altLang="ko-KR" dirty="0"/>
              <a:t>) : </a:t>
            </a:r>
            <a:r>
              <a:rPr lang="ko-KR" altLang="en-US" dirty="0"/>
              <a:t>값보다 작은 값이 들어오면 오류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88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JSR-303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@Null : </a:t>
            </a:r>
            <a:r>
              <a:rPr lang="ko-KR" altLang="en-US" dirty="0"/>
              <a:t>값이 들어오면 오류가 발생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NotNull</a:t>
            </a:r>
            <a:r>
              <a:rPr lang="en-US" altLang="ko-KR" dirty="0"/>
              <a:t> : </a:t>
            </a:r>
            <a:r>
              <a:rPr lang="ko-KR" altLang="en-US" dirty="0"/>
              <a:t>값이 들어오지 않으면 오류가 발생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@Digits(integer=</a:t>
            </a:r>
            <a:r>
              <a:rPr lang="ko-KR" altLang="en-US" dirty="0"/>
              <a:t>자릿수</a:t>
            </a:r>
            <a:r>
              <a:rPr lang="en-US" altLang="ko-KR" dirty="0"/>
              <a:t>,fraction=</a:t>
            </a:r>
            <a:r>
              <a:rPr lang="ko-KR" altLang="en-US" dirty="0"/>
              <a:t>자릿수</a:t>
            </a:r>
            <a:r>
              <a:rPr lang="en-US" altLang="ko-KR" dirty="0"/>
              <a:t>) : </a:t>
            </a:r>
            <a:r>
              <a:rPr lang="ko-KR" altLang="en-US" dirty="0"/>
              <a:t>지정된 자릿수의 숫자가 아닐 경우 오류가 발생</a:t>
            </a:r>
            <a:r>
              <a:rPr lang="en-US" altLang="ko-KR" dirty="0"/>
              <a:t>. Integer – </a:t>
            </a:r>
            <a:r>
              <a:rPr lang="ko-KR" altLang="en-US" dirty="0"/>
              <a:t>정수 자릿수</a:t>
            </a:r>
            <a:r>
              <a:rPr lang="en-US" altLang="ko-KR" dirty="0"/>
              <a:t>, fraction – </a:t>
            </a:r>
            <a:r>
              <a:rPr lang="ko-KR" altLang="en-US" dirty="0"/>
              <a:t>실수 자릿수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@Size(min=</a:t>
            </a:r>
            <a:r>
              <a:rPr lang="ko-KR" altLang="en-US" dirty="0"/>
              <a:t>글자수</a:t>
            </a:r>
            <a:r>
              <a:rPr lang="en-US" altLang="ko-KR" dirty="0"/>
              <a:t>,max=</a:t>
            </a:r>
            <a:r>
              <a:rPr lang="ko-KR" altLang="en-US" dirty="0"/>
              <a:t>글자수</a:t>
            </a:r>
            <a:r>
              <a:rPr lang="en-US" altLang="ko-KR" dirty="0"/>
              <a:t>) : </a:t>
            </a:r>
            <a:r>
              <a:rPr lang="ko-KR" altLang="en-US" dirty="0"/>
              <a:t>지정된 글자수 보다 짧거나 길면 오류가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1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JSR-303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@</a:t>
            </a:r>
            <a:r>
              <a:rPr lang="en-US" altLang="ko-KR" dirty="0"/>
              <a:t>Pattern(</a:t>
            </a:r>
            <a:r>
              <a:rPr lang="en-US" altLang="ko-KR" dirty="0" err="1"/>
              <a:t>regexp</a:t>
            </a:r>
            <a:r>
              <a:rPr lang="en-US" altLang="ko-KR" dirty="0"/>
              <a:t>=</a:t>
            </a:r>
            <a:r>
              <a:rPr lang="ko-KR" altLang="en-US" dirty="0" err="1"/>
              <a:t>정규식</a:t>
            </a:r>
            <a:r>
              <a:rPr lang="en-US" altLang="ko-KR" dirty="0"/>
              <a:t>) : </a:t>
            </a:r>
            <a:r>
              <a:rPr lang="ko-KR" altLang="en-US" dirty="0"/>
              <a:t>주어진 정규식에 위배되면 오류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1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JSR-380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NotEmpty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주입된 값의 길이가 </a:t>
            </a:r>
            <a:r>
              <a:rPr lang="en-US" altLang="ko-KR" dirty="0"/>
              <a:t>0</a:t>
            </a:r>
            <a:r>
              <a:rPr lang="ko-KR" altLang="en-US" dirty="0"/>
              <a:t>이면 오류 발생</a:t>
            </a:r>
            <a:r>
              <a:rPr lang="en-US" altLang="ko-KR" dirty="0"/>
              <a:t>. </a:t>
            </a:r>
            <a:r>
              <a:rPr lang="ko-KR" altLang="en-US" dirty="0"/>
              <a:t>공백도 글자로 인식합니다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NotBlank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주입된 값이 공백을 제거하고 길이가 </a:t>
            </a:r>
            <a:r>
              <a:rPr lang="en-US" altLang="ko-KR" dirty="0"/>
              <a:t>0</a:t>
            </a:r>
            <a:r>
              <a:rPr lang="ko-KR" altLang="en-US" dirty="0"/>
              <a:t>이면 오류 발생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@Positive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양수가 아니라면 오류 발생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PositiveOrZero</a:t>
            </a:r>
            <a:r>
              <a:rPr lang="en-US" altLang="ko-KR" dirty="0"/>
              <a:t> : 0</a:t>
            </a:r>
            <a:r>
              <a:rPr lang="ko-KR" altLang="en-US" dirty="0"/>
              <a:t> 또는 양수가 아니라면 오류 발생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@Negative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음수가 아니라면 오류 발생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60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JSR-380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NegativeOrZero</a:t>
            </a:r>
            <a:r>
              <a:rPr lang="en-US" altLang="ko-KR" dirty="0"/>
              <a:t> : 0 </a:t>
            </a:r>
            <a:r>
              <a:rPr lang="ko-KR" altLang="en-US" dirty="0"/>
              <a:t>또는 음수가 아니라면 오류 발생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@Email : </a:t>
            </a:r>
            <a:r>
              <a:rPr lang="ko-KR" altLang="en-US" dirty="0"/>
              <a:t>이메일 형식이 아니라면 오류 발생</a:t>
            </a:r>
            <a:r>
              <a:rPr lang="en-US" altLang="ko-KR" dirty="0"/>
              <a:t>. </a:t>
            </a:r>
            <a:r>
              <a:rPr lang="ko-KR" altLang="en-US" dirty="0"/>
              <a:t>중간에 </a:t>
            </a:r>
            <a:r>
              <a:rPr lang="en-US" altLang="ko-KR" dirty="0"/>
              <a:t>@</a:t>
            </a:r>
            <a:r>
              <a:rPr lang="ko-KR" altLang="en-US" dirty="0"/>
              <a:t>가 있는지 정도만 확인한다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35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Validator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Validator</a:t>
            </a:r>
            <a:r>
              <a:rPr lang="ko-KR" altLang="en-US" dirty="0"/>
              <a:t>를 직접 만들 때</a:t>
            </a:r>
            <a:endParaRPr lang="en-US" altLang="ko-KR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dirty="0"/>
              <a:t>JSR-303,</a:t>
            </a:r>
            <a:r>
              <a:rPr lang="ko-KR" altLang="en-US" dirty="0"/>
              <a:t> </a:t>
            </a:r>
            <a:r>
              <a:rPr lang="en-US" altLang="ko-KR" dirty="0"/>
              <a:t>JSR-380</a:t>
            </a:r>
            <a:r>
              <a:rPr lang="ko-KR" altLang="en-US" dirty="0"/>
              <a:t> 스펙으로 유효성 검사를 한 후 추가적으로 다른 유효성 검사를 하고자 할 때 사용한다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먼저 </a:t>
            </a:r>
            <a:r>
              <a:rPr lang="en-US" altLang="ko-KR" dirty="0"/>
              <a:t>Validator </a:t>
            </a:r>
            <a:r>
              <a:rPr lang="ko-KR" altLang="en-US" dirty="0"/>
              <a:t>인터페이스를 구현하고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Supports : </a:t>
            </a:r>
            <a:r>
              <a:rPr lang="ko-KR" altLang="en-US" dirty="0"/>
              <a:t>유효성 검사할 데이터를 가지고 있는 객체가 유효성 검사가 가능한지 확인한다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validate : </a:t>
            </a:r>
            <a:r>
              <a:rPr lang="ko-KR" altLang="en-US" dirty="0"/>
              <a:t>유효성 검사를 하는 메서드</a:t>
            </a:r>
            <a:endParaRPr lang="en-US" altLang="ko-KR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64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Validator</a:t>
            </a:r>
            <a:r>
              <a:rPr lang="ko-KR" altLang="en-US" dirty="0"/>
              <a:t>를 컨트롤러에서 등록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Validator</a:t>
            </a:r>
            <a:r>
              <a:rPr lang="ko-KR" altLang="en-US" dirty="0"/>
              <a:t>를 컨트롤러에서 등록해야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사용할 </a:t>
            </a:r>
            <a:r>
              <a:rPr lang="en-US" altLang="ko-KR" dirty="0"/>
              <a:t>Validator</a:t>
            </a:r>
            <a:r>
              <a:rPr lang="ko-KR" altLang="en-US" dirty="0"/>
              <a:t>가 하나면 </a:t>
            </a:r>
            <a:r>
              <a:rPr lang="en-US" altLang="ko-KR" dirty="0" err="1"/>
              <a:t>setValidator</a:t>
            </a:r>
            <a:r>
              <a:rPr lang="en-US" altLang="ko-KR" dirty="0"/>
              <a:t>, </a:t>
            </a:r>
            <a:r>
              <a:rPr lang="ko-KR" altLang="en-US" dirty="0"/>
              <a:t>한 개 이상이면 </a:t>
            </a:r>
            <a:r>
              <a:rPr lang="en-US" altLang="ko-KR" dirty="0" err="1"/>
              <a:t>addValidators</a:t>
            </a:r>
            <a:r>
              <a:rPr lang="en-US" altLang="ko-KR" dirty="0"/>
              <a:t> </a:t>
            </a:r>
            <a:r>
              <a:rPr lang="ko-KR" altLang="en-US" dirty="0"/>
              <a:t>메서드를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025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ValidateUtils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지정된 값에 대해 유효성 검사를 하는 메서드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rejectIfEmpty</a:t>
            </a:r>
            <a:r>
              <a:rPr lang="en-US" altLang="ko-KR" dirty="0"/>
              <a:t>(error</a:t>
            </a:r>
            <a:r>
              <a:rPr lang="ko-KR" altLang="en-US" dirty="0"/>
              <a:t>객체</a:t>
            </a:r>
            <a:r>
              <a:rPr lang="en-US" altLang="ko-KR" dirty="0"/>
              <a:t>, “</a:t>
            </a:r>
            <a:r>
              <a:rPr lang="ko-KR" altLang="en-US" dirty="0" err="1"/>
              <a:t>프로퍼티이름</a:t>
            </a:r>
            <a:r>
              <a:rPr lang="ko-KR" altLang="en-US" dirty="0"/>
              <a:t>“</a:t>
            </a:r>
            <a:r>
              <a:rPr lang="en-US" altLang="ko-KR" dirty="0"/>
              <a:t>, “</a:t>
            </a:r>
            <a:r>
              <a:rPr lang="ko-KR" altLang="en-US" dirty="0"/>
              <a:t>코드이름“</a:t>
            </a:r>
            <a:r>
              <a:rPr lang="en-US" altLang="ko-KR" dirty="0"/>
              <a:t>) : </a:t>
            </a:r>
            <a:r>
              <a:rPr lang="ko-KR" altLang="en-US" dirty="0"/>
              <a:t>값이 비어 있는지 확인합니다</a:t>
            </a:r>
            <a:r>
              <a:rPr lang="en-US" altLang="ko-KR" dirty="0"/>
              <a:t>. </a:t>
            </a:r>
            <a:r>
              <a:rPr lang="ko-KR" altLang="en-US" dirty="0"/>
              <a:t>공백은 글자로 취급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rejectIfEmptyOrWhitespace</a:t>
            </a:r>
            <a:r>
              <a:rPr lang="en-US" altLang="ko-KR" dirty="0"/>
              <a:t>(error</a:t>
            </a:r>
            <a:r>
              <a:rPr lang="ko-KR" altLang="en-US" dirty="0"/>
              <a:t>객체</a:t>
            </a:r>
            <a:r>
              <a:rPr lang="en-US" altLang="ko-KR" dirty="0"/>
              <a:t>, “</a:t>
            </a:r>
            <a:r>
              <a:rPr lang="ko-KR" altLang="en-US" dirty="0" err="1"/>
              <a:t>프로퍼티이름</a:t>
            </a:r>
            <a:r>
              <a:rPr lang="ko-KR" altLang="en-US" dirty="0"/>
              <a:t>“</a:t>
            </a:r>
            <a:r>
              <a:rPr lang="en-US" altLang="ko-KR" dirty="0"/>
              <a:t>, “</a:t>
            </a:r>
            <a:r>
              <a:rPr lang="ko-KR" altLang="en-US" dirty="0"/>
              <a:t>코드이름“</a:t>
            </a:r>
            <a:r>
              <a:rPr lang="en-US" altLang="ko-KR" dirty="0"/>
              <a:t>) : </a:t>
            </a:r>
            <a:r>
              <a:rPr lang="ko-KR" altLang="en-US" dirty="0"/>
              <a:t>값이 비어 있거나 공백으로만 구성되어 있는지 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입력값에</a:t>
            </a:r>
            <a:r>
              <a:rPr lang="ko-KR" altLang="en-US" dirty="0"/>
              <a:t> 문제가 있다면 </a:t>
            </a:r>
            <a:r>
              <a:rPr lang="en-US" altLang="ko-KR" dirty="0"/>
              <a:t>error </a:t>
            </a:r>
            <a:r>
              <a:rPr lang="ko-KR" altLang="en-US" dirty="0"/>
              <a:t>객체에 오류정보를 저장합니다</a:t>
            </a:r>
            <a:r>
              <a:rPr lang="en-US" altLang="ko-KR" dirty="0"/>
              <a:t>. </a:t>
            </a:r>
            <a:r>
              <a:rPr lang="ko-KR" altLang="en-US" dirty="0"/>
              <a:t>사용할 오류 메시지는 </a:t>
            </a:r>
            <a:r>
              <a:rPr lang="en-US" altLang="ko-KR" dirty="0"/>
              <a:t>“</a:t>
            </a:r>
            <a:r>
              <a:rPr lang="ko-KR" altLang="en-US" dirty="0"/>
              <a:t>코드이름</a:t>
            </a:r>
            <a:r>
              <a:rPr lang="en-US" altLang="ko-KR" dirty="0"/>
              <a:t>.bean</a:t>
            </a:r>
            <a:r>
              <a:rPr lang="ko-KR" altLang="en-US" dirty="0"/>
              <a:t>객체이름</a:t>
            </a:r>
            <a:r>
              <a:rPr lang="en-US" altLang="ko-KR" dirty="0"/>
              <a:t>.</a:t>
            </a:r>
            <a:r>
              <a:rPr lang="ko-KR" altLang="en-US" dirty="0" err="1"/>
              <a:t>프로퍼티이름</a:t>
            </a:r>
            <a:r>
              <a:rPr lang="en-US" altLang="ko-KR" dirty="0"/>
              <a:t>”</a:t>
            </a:r>
            <a:r>
              <a:rPr lang="ko-KR" altLang="en-US" dirty="0"/>
              <a:t>으로 구성된다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504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rejectValue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유효성 조건을 직접 만들어 검사할 때 사용한다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</a:t>
            </a:r>
            <a:r>
              <a:rPr lang="ko-KR" altLang="en-US" dirty="0"/>
              <a:t>문으로 유효성 검사를 해주고 </a:t>
            </a:r>
            <a:r>
              <a:rPr lang="ko-KR" altLang="en-US" dirty="0" err="1"/>
              <a:t>위배시</a:t>
            </a:r>
            <a:r>
              <a:rPr lang="ko-KR" altLang="en-US" dirty="0"/>
              <a:t> </a:t>
            </a:r>
            <a:r>
              <a:rPr lang="en-US" altLang="ko-KR" dirty="0" err="1"/>
              <a:t>rejectValue</a:t>
            </a:r>
            <a:r>
              <a:rPr lang="ko-KR" altLang="en-US" dirty="0"/>
              <a:t>를 통해 오류 정보를 지정한다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rejectValue</a:t>
            </a:r>
            <a:r>
              <a:rPr lang="en-US" altLang="ko-KR" dirty="0"/>
              <a:t>( “</a:t>
            </a:r>
            <a:r>
              <a:rPr lang="ko-KR" altLang="en-US" dirty="0" err="1"/>
              <a:t>프로퍼티이름</a:t>
            </a:r>
            <a:r>
              <a:rPr lang="ko-KR" altLang="en-US" dirty="0"/>
              <a:t>“</a:t>
            </a:r>
            <a:r>
              <a:rPr lang="en-US" altLang="ko-KR" dirty="0"/>
              <a:t>, “</a:t>
            </a:r>
            <a:r>
              <a:rPr lang="ko-KR" altLang="en-US" dirty="0"/>
              <a:t>코드이름“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입력값에</a:t>
            </a:r>
            <a:r>
              <a:rPr lang="ko-KR" altLang="en-US" dirty="0"/>
              <a:t> 문제가 있다면 </a:t>
            </a:r>
            <a:r>
              <a:rPr lang="en-US" altLang="ko-KR" dirty="0"/>
              <a:t>error </a:t>
            </a:r>
            <a:r>
              <a:rPr lang="ko-KR" altLang="en-US" dirty="0"/>
              <a:t>객체에 오류정보를 저장함</a:t>
            </a:r>
            <a:r>
              <a:rPr lang="en-US" altLang="ko-KR" dirty="0"/>
              <a:t>. </a:t>
            </a:r>
            <a:r>
              <a:rPr lang="ko-KR" altLang="en-US" dirty="0"/>
              <a:t>사용할 오류 메시지는 </a:t>
            </a:r>
            <a:r>
              <a:rPr lang="en-US" altLang="ko-KR" dirty="0"/>
              <a:t>“</a:t>
            </a:r>
            <a:r>
              <a:rPr lang="ko-KR" altLang="en-US" dirty="0"/>
              <a:t>코드이름</a:t>
            </a:r>
            <a:r>
              <a:rPr lang="en-US" altLang="ko-KR" dirty="0"/>
              <a:t>.bean</a:t>
            </a:r>
            <a:r>
              <a:rPr lang="ko-KR" altLang="en-US" dirty="0"/>
              <a:t>객체이름</a:t>
            </a:r>
            <a:r>
              <a:rPr lang="en-US" altLang="ko-KR" dirty="0"/>
              <a:t>.</a:t>
            </a:r>
            <a:r>
              <a:rPr lang="ko-KR" altLang="en-US" dirty="0" err="1"/>
              <a:t>프로퍼티이름</a:t>
            </a:r>
            <a:r>
              <a:rPr lang="en-US" altLang="ko-KR" dirty="0"/>
              <a:t>”</a:t>
            </a:r>
            <a:r>
              <a:rPr lang="ko-KR" altLang="en-US" dirty="0"/>
              <a:t>으로 구성됨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571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Interceptor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Spring Framework </a:t>
            </a:r>
            <a:r>
              <a:rPr lang="ko-KR" altLang="en-US" dirty="0"/>
              <a:t>강좌에서 배웠던 </a:t>
            </a:r>
            <a:r>
              <a:rPr lang="en-US" altLang="ko-KR" dirty="0"/>
              <a:t>AOP</a:t>
            </a:r>
            <a:r>
              <a:rPr lang="ko-KR" altLang="en-US" dirty="0"/>
              <a:t>를 적용한 </a:t>
            </a:r>
            <a:r>
              <a:rPr lang="en-US" altLang="ko-KR" dirty="0"/>
              <a:t>Spring MVC</a:t>
            </a:r>
            <a:r>
              <a:rPr lang="ko-KR" altLang="en-US" dirty="0"/>
              <a:t>의 요소</a:t>
            </a:r>
            <a:r>
              <a:rPr lang="en-US" altLang="ko-KR" dirty="0"/>
              <a:t>!!!!!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Interceptor</a:t>
            </a:r>
            <a:r>
              <a:rPr lang="ko-KR" altLang="en-US" dirty="0"/>
              <a:t>는 요청 주소에 대해 관심을 갖고 요청이 발생하게 되면 요청 주소를 확인하여 </a:t>
            </a:r>
            <a:r>
              <a:rPr lang="en-US" altLang="ko-KR" dirty="0"/>
              <a:t>Controller</a:t>
            </a:r>
            <a:r>
              <a:rPr lang="ko-KR" altLang="en-US" dirty="0"/>
              <a:t>의 메서드를 호출 하기 전이나 후에 다른 메서드를 호출 할 수 있도록 가로 채 가는 개념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70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9E381-6156-41BE-BFFE-2FA9E24B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프로젝트의 구조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31D7A-CB3F-4C1A-A4E0-26D4539D9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스프링을 실행하는 존재 </a:t>
            </a:r>
            <a:endParaRPr lang="en-US" altLang="ko-KR" dirty="0"/>
          </a:p>
          <a:p>
            <a:pPr lvl="1"/>
            <a:r>
              <a:rPr lang="en-US" altLang="ko-KR" dirty="0" err="1"/>
              <a:t>ApplicationContext</a:t>
            </a:r>
            <a:r>
              <a:rPr lang="en-US" altLang="ko-KR" dirty="0"/>
              <a:t> =&gt; </a:t>
            </a:r>
            <a:r>
              <a:rPr lang="en-US" altLang="ko-KR" dirty="0" err="1"/>
              <a:t>WebApplicationContext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16415-213E-4D89-B17C-EE30C9C8FB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6552" y="3338204"/>
            <a:ext cx="3512770" cy="1996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3DF499-1591-4CCB-B05E-1CCB33F24A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11174" y="3338204"/>
            <a:ext cx="5205156" cy="19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6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Interceptor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949DED-F36F-47D7-BD73-9CEC0FC88106}"/>
              </a:ext>
            </a:extLst>
          </p:cNvPr>
          <p:cNvSpPr/>
          <p:nvPr/>
        </p:nvSpPr>
        <p:spPr>
          <a:xfrm>
            <a:off x="1781666" y="3186260"/>
            <a:ext cx="2384981" cy="121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7E544-EEA5-458C-9B76-F2109FA3BD82}"/>
              </a:ext>
            </a:extLst>
          </p:cNvPr>
          <p:cNvSpPr/>
          <p:nvPr/>
        </p:nvSpPr>
        <p:spPr>
          <a:xfrm>
            <a:off x="7438536" y="3165050"/>
            <a:ext cx="2384981" cy="121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(“/A”)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CA479E9-3CF2-4182-A66E-2913FCFE678C}"/>
              </a:ext>
            </a:extLst>
          </p:cNvPr>
          <p:cNvCxnSpPr>
            <a:cxnSpLocks/>
          </p:cNvCxnSpPr>
          <p:nvPr/>
        </p:nvCxnSpPr>
        <p:spPr>
          <a:xfrm>
            <a:off x="4166647" y="3794289"/>
            <a:ext cx="9332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FBA4A8-A5FB-407F-81B5-DE916791CAD3}"/>
              </a:ext>
            </a:extLst>
          </p:cNvPr>
          <p:cNvSpPr txBox="1"/>
          <p:nvPr/>
        </p:nvSpPr>
        <p:spPr>
          <a:xfrm>
            <a:off x="4048812" y="3303252"/>
            <a:ext cx="11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 </a:t>
            </a:r>
            <a:r>
              <a:rPr lang="ko-KR" altLang="en-US" dirty="0"/>
              <a:t>요청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BE0103-8C62-47BE-8A2E-545B8949DC52}"/>
              </a:ext>
            </a:extLst>
          </p:cNvPr>
          <p:cNvSpPr/>
          <p:nvPr/>
        </p:nvSpPr>
        <p:spPr>
          <a:xfrm>
            <a:off x="5076728" y="3165050"/>
            <a:ext cx="1451727" cy="121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Interceptor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FB82FA0-3A4F-4938-BE5C-EA6CF2DD159B}"/>
              </a:ext>
            </a:extLst>
          </p:cNvPr>
          <p:cNvCxnSpPr>
            <a:cxnSpLocks/>
          </p:cNvCxnSpPr>
          <p:nvPr/>
        </p:nvCxnSpPr>
        <p:spPr>
          <a:xfrm>
            <a:off x="6528455" y="3794289"/>
            <a:ext cx="9100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7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Interceptor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요청 발생 시 호출되는 메서드의 코드가 중복 되는 부분이 있을 때 </a:t>
            </a:r>
            <a:r>
              <a:rPr lang="en-US" altLang="ko-KR" dirty="0"/>
              <a:t>Interceptor</a:t>
            </a:r>
            <a:r>
              <a:rPr lang="ko-KR" altLang="en-US" dirty="0"/>
              <a:t>를 통해 처리하게 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로그인 여부 확인</a:t>
            </a:r>
            <a:r>
              <a:rPr lang="en-US" altLang="ko-KR" dirty="0"/>
              <a:t>, </a:t>
            </a:r>
            <a:r>
              <a:rPr lang="ko-KR" altLang="en-US" dirty="0"/>
              <a:t>등급별 서비스 사용 권한 확인 등의 작업을 처리할 때 많이 사용함</a:t>
            </a:r>
            <a:r>
              <a:rPr lang="en-US" altLang="ko-KR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30990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Interceptor</a:t>
            </a:r>
            <a:r>
              <a:rPr lang="ko-KR" altLang="en-US" dirty="0"/>
              <a:t> 구현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Interceptor</a:t>
            </a:r>
            <a:r>
              <a:rPr lang="ko-KR" altLang="en-US" dirty="0"/>
              <a:t>는 </a:t>
            </a:r>
            <a:r>
              <a:rPr lang="en-US" altLang="ko-KR" dirty="0" err="1"/>
              <a:t>HandlerInterceptor</a:t>
            </a:r>
            <a:r>
              <a:rPr lang="en-US" altLang="ko-KR" dirty="0"/>
              <a:t> </a:t>
            </a:r>
            <a:r>
              <a:rPr lang="ko-KR" altLang="en-US" dirty="0"/>
              <a:t>인터페이스를 구현하거나 </a:t>
            </a:r>
            <a:r>
              <a:rPr lang="en-US" altLang="ko-KR" dirty="0" err="1"/>
              <a:t>HandlerInterceptorAdapter</a:t>
            </a:r>
            <a:r>
              <a:rPr lang="ko-KR" altLang="en-US" dirty="0"/>
              <a:t>를 상속받은 클래스를 만들고 다음 메서드를 구현한다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preHandle</a:t>
            </a:r>
            <a:r>
              <a:rPr lang="ko-KR" altLang="en-US" dirty="0"/>
              <a:t> </a:t>
            </a:r>
            <a:r>
              <a:rPr lang="en-US" altLang="ko-KR" dirty="0"/>
              <a:t>: Controller</a:t>
            </a:r>
            <a:r>
              <a:rPr lang="ko-KR" altLang="en-US" dirty="0"/>
              <a:t>의 메서드가 호출되기 전 호출된다</a:t>
            </a:r>
            <a:r>
              <a:rPr lang="en-US" altLang="ko-KR" dirty="0"/>
              <a:t>. </a:t>
            </a:r>
            <a:r>
              <a:rPr lang="ko-KR" altLang="en-US" dirty="0"/>
              <a:t>이 메서드가 </a:t>
            </a:r>
            <a:r>
              <a:rPr lang="en-US" altLang="ko-KR" dirty="0"/>
              <a:t>false</a:t>
            </a:r>
            <a:r>
              <a:rPr lang="ko-KR" altLang="en-US" dirty="0"/>
              <a:t>를 반환하면 코드의 흐름이 중단된다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postHandle</a:t>
            </a:r>
            <a:r>
              <a:rPr lang="en-US" altLang="ko-KR" dirty="0"/>
              <a:t> : Controller</a:t>
            </a:r>
            <a:r>
              <a:rPr lang="ko-KR" altLang="en-US" dirty="0"/>
              <a:t>의 메서드의 수행이 완료되고 </a:t>
            </a:r>
            <a:r>
              <a:rPr lang="en-US" altLang="ko-KR" dirty="0"/>
              <a:t>view </a:t>
            </a:r>
            <a:r>
              <a:rPr lang="ko-KR" altLang="en-US" dirty="0"/>
              <a:t>처리를 수행하기 전에 호출된다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afterCompletion</a:t>
            </a:r>
            <a:r>
              <a:rPr lang="en-US" altLang="ko-KR" dirty="0"/>
              <a:t> : view </a:t>
            </a:r>
            <a:r>
              <a:rPr lang="ko-KR" altLang="en-US" dirty="0"/>
              <a:t>처리까지 완료되고 응답결과가 브라우저로 전달되기 전에 호출된다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6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Pattern </a:t>
            </a:r>
            <a:r>
              <a:rPr lang="ko-KR" altLang="en-US" dirty="0"/>
              <a:t>등록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addPathPatterns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&lt;mapping&gt;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Interceptor</a:t>
            </a:r>
            <a:r>
              <a:rPr lang="ko-KR" altLang="en-US" dirty="0"/>
              <a:t>가 가로채 갈 주소를 등록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excludePathPatterns</a:t>
            </a:r>
            <a:r>
              <a:rPr lang="en-US" altLang="ko-KR" dirty="0"/>
              <a:t>, &lt;exclude-mapping&gt; : Interceptor</a:t>
            </a:r>
            <a:r>
              <a:rPr lang="ko-KR" altLang="en-US" dirty="0"/>
              <a:t>가 가로채 가지 않을 주소를 등록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36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1C6FB-2BE5-4C08-D0EE-CB62ABF9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  <a:r>
              <a:rPr lang="ko-KR" altLang="en-US" dirty="0"/>
              <a:t>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B6DB2-D1BD-DB8F-9F55-B33627F9C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은 애플리케이션의 비즈니스 계층을 정의하고 </a:t>
            </a:r>
            <a:r>
              <a:rPr lang="en-US" altLang="ko-KR" dirty="0"/>
              <a:t>Controller</a:t>
            </a:r>
            <a:r>
              <a:rPr lang="ko-KR" altLang="en-US" dirty="0"/>
              <a:t>는 애플리케이션의 흐름을 관리하며 </a:t>
            </a:r>
            <a:r>
              <a:rPr lang="en-US" altLang="ko-KR" dirty="0"/>
              <a:t>View</a:t>
            </a:r>
            <a:r>
              <a:rPr lang="ko-KR" altLang="en-US" dirty="0"/>
              <a:t>는 애플리케이션의 </a:t>
            </a:r>
            <a:r>
              <a:rPr lang="ko-KR" altLang="en-US" dirty="0" err="1"/>
              <a:t>프리젠테이션</a:t>
            </a:r>
            <a:r>
              <a:rPr lang="ko-KR" altLang="en-US" dirty="0"/>
              <a:t> 계층을 정의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Java </a:t>
            </a:r>
            <a:r>
              <a:rPr lang="ko-KR" altLang="en-US" dirty="0"/>
              <a:t>컨텍스트에서 </a:t>
            </a:r>
            <a:r>
              <a:rPr lang="en-US" altLang="ko-KR" dirty="0"/>
              <a:t>Model</a:t>
            </a:r>
            <a:r>
              <a:rPr lang="ko-KR" altLang="en-US" dirty="0"/>
              <a:t>은 간단한 </a:t>
            </a:r>
            <a:r>
              <a:rPr lang="en-US" altLang="ko-KR" dirty="0"/>
              <a:t>Java </a:t>
            </a:r>
            <a:r>
              <a:rPr lang="ko-KR" altLang="en-US" dirty="0"/>
              <a:t>클래스로 구성되고 </a:t>
            </a:r>
            <a:r>
              <a:rPr lang="en-US" altLang="ko-KR" dirty="0"/>
              <a:t>Controller</a:t>
            </a:r>
            <a:r>
              <a:rPr lang="ko-KR" altLang="en-US" dirty="0"/>
              <a:t>는 </a:t>
            </a:r>
            <a:r>
              <a:rPr lang="ko-KR" altLang="en-US" dirty="0" err="1"/>
              <a:t>서블릿으로</a:t>
            </a:r>
            <a:r>
              <a:rPr lang="ko-KR" altLang="en-US" dirty="0"/>
              <a:t> 구성되며</a:t>
            </a:r>
            <a:r>
              <a:rPr lang="en-US" altLang="ko-KR" dirty="0"/>
              <a:t> View</a:t>
            </a:r>
            <a:r>
              <a:rPr lang="ko-KR" altLang="en-US" dirty="0"/>
              <a:t>는 </a:t>
            </a:r>
            <a:r>
              <a:rPr lang="en-US" altLang="ko-KR" dirty="0"/>
              <a:t>JSP </a:t>
            </a:r>
            <a:r>
              <a:rPr lang="ko-KR" altLang="en-US" dirty="0"/>
              <a:t>페이지로 구성됨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747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FC9BE-0451-0C00-8801-EB5D7421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7B693-76A3-EE9F-CD85-87280754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시스템의 비즈니스 로직을 포함하고 애플리케이션의 상태를 나타내는 데이터 계층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프리젠테이션</a:t>
            </a:r>
            <a:r>
              <a:rPr lang="ko-KR" altLang="en-US" dirty="0"/>
              <a:t> 레이어와 무관하며 컨트롤러는 모델 레이어에서 데이터를 가져 와서 뷰 레이어로</a:t>
            </a:r>
            <a:r>
              <a:rPr lang="en-US" altLang="ko-KR" dirty="0"/>
              <a:t> </a:t>
            </a:r>
            <a:r>
              <a:rPr lang="ko-KR" altLang="en-US" dirty="0"/>
              <a:t>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38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83EBC-3CBA-0B0F-E862-4923CD3B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EAEA9-FD2A-EB12-E78F-04558C848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Controller </a:t>
            </a:r>
            <a:r>
              <a:rPr lang="ko-KR" altLang="en-US" dirty="0"/>
              <a:t>계층은 </a:t>
            </a:r>
            <a:r>
              <a:rPr lang="en" altLang="ko-KR" dirty="0"/>
              <a:t>View</a:t>
            </a:r>
            <a:r>
              <a:rPr lang="ko-KR" altLang="en-US" dirty="0"/>
              <a:t>와 </a:t>
            </a:r>
            <a:r>
              <a:rPr lang="en" altLang="ko-KR" dirty="0"/>
              <a:t>Model </a:t>
            </a:r>
            <a:r>
              <a:rPr lang="ko-KR" altLang="en-US" dirty="0"/>
              <a:t>간의 인터페이스 역할을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en" altLang="ko-KR" dirty="0"/>
              <a:t>View </a:t>
            </a:r>
            <a:r>
              <a:rPr lang="ko-KR" altLang="en-US" dirty="0"/>
              <a:t>계층에서 요청을 받고 필요한 유효성 검사를 포함하여 요청을 처리한다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요청은 데이터 처리를 위해 모델 계층으로 추가 전송되고</a:t>
            </a:r>
            <a:r>
              <a:rPr lang="en-US" altLang="ko-KR" dirty="0"/>
              <a:t>, </a:t>
            </a:r>
            <a:r>
              <a:rPr lang="ko-KR" altLang="en-US" dirty="0"/>
              <a:t>일단 처리되면 데이터는 컨트롤러로 다시 전송 된 다음</a:t>
            </a:r>
            <a:r>
              <a:rPr lang="en-US" altLang="ko-KR" dirty="0"/>
              <a:t> View</a:t>
            </a:r>
            <a:r>
              <a:rPr lang="ko-KR" altLang="en-US" dirty="0"/>
              <a:t>에 표시된다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060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83EBC-3CBA-0B0F-E862-4923CD3B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EAEA9-FD2A-EB12-E78F-04558C848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일반적으로 </a:t>
            </a:r>
            <a:r>
              <a:rPr lang="en" altLang="ko-KR" dirty="0"/>
              <a:t>UI </a:t>
            </a:r>
            <a:r>
              <a:rPr lang="ko-KR" altLang="en-US" dirty="0"/>
              <a:t>형식의 응용 프로그램 출력</a:t>
            </a:r>
          </a:p>
        </p:txBody>
      </p:sp>
    </p:spTree>
    <p:extLst>
      <p:ext uri="{BB962C8B-B14F-4D97-AF65-F5344CB8AC3E}">
        <p14:creationId xmlns:p14="http://schemas.microsoft.com/office/powerpoint/2010/main" val="122280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1851</Words>
  <Application>Microsoft Office PowerPoint</Application>
  <PresentationFormat>와이드스크린</PresentationFormat>
  <Paragraphs>232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1" baseType="lpstr">
      <vt:lpstr>나눔고딕코딩</vt:lpstr>
      <vt:lpstr>나눔명조</vt:lpstr>
      <vt:lpstr>맑은 고딕</vt:lpstr>
      <vt:lpstr>Arial</vt:lpstr>
      <vt:lpstr>Helvetica</vt:lpstr>
      <vt:lpstr>Symbol</vt:lpstr>
      <vt:lpstr>Wingdings</vt:lpstr>
      <vt:lpstr>Office 테마</vt:lpstr>
      <vt:lpstr>Spring Web MVC</vt:lpstr>
      <vt:lpstr>Spring Web MVC</vt:lpstr>
      <vt:lpstr>MVC(Model-View-Controller) </vt:lpstr>
      <vt:lpstr>스프링 MVC 구조</vt:lpstr>
      <vt:lpstr>웹 프로젝트의 구조 </vt:lpstr>
      <vt:lpstr>MVC 개념</vt:lpstr>
      <vt:lpstr>Model</vt:lpstr>
      <vt:lpstr>Controller</vt:lpstr>
      <vt:lpstr>View</vt:lpstr>
      <vt:lpstr>스프링 MVC의 흐름 </vt:lpstr>
      <vt:lpstr>동작방식</vt:lpstr>
      <vt:lpstr>DispatcherServlet</vt:lpstr>
      <vt:lpstr>Java로 셋팅하기</vt:lpstr>
      <vt:lpstr>XML로 셋팅하기</vt:lpstr>
      <vt:lpstr>ApplicationContext 설정</vt:lpstr>
      <vt:lpstr>RootContext 파일 설정</vt:lpstr>
      <vt:lpstr>Controller</vt:lpstr>
      <vt:lpstr>@Controller, @RequestMapping</vt:lpstr>
      <vt:lpstr>@ModelAttribute</vt:lpstr>
      <vt:lpstr>@ModelAttribute</vt:lpstr>
      <vt:lpstr>ViewResolver</vt:lpstr>
      <vt:lpstr>Model이라는 데이터전달자 </vt:lpstr>
      <vt:lpstr>Model</vt:lpstr>
      <vt:lpstr>스프링 MVC에서의 빈 관리 - RequestScope</vt:lpstr>
      <vt:lpstr>스프링 MVC에서의 빈 관리 - RequestScope</vt:lpstr>
      <vt:lpstr>Form 태그</vt:lpstr>
      <vt:lpstr>&lt;form:form&gt; 태그</vt:lpstr>
      <vt:lpstr>&lt;form:hidden&gt;태그</vt:lpstr>
      <vt:lpstr>Controller의 리턴타입 </vt:lpstr>
      <vt:lpstr>RequestScope</vt:lpstr>
      <vt:lpstr>RequestScope 빈 주입</vt:lpstr>
      <vt:lpstr>SessionScope</vt:lpstr>
      <vt:lpstr>@SessionAttribute</vt:lpstr>
      <vt:lpstr>SessionScope빈 주입</vt:lpstr>
      <vt:lpstr>Properties</vt:lpstr>
      <vt:lpstr>@Value</vt:lpstr>
      <vt:lpstr>Message</vt:lpstr>
      <vt:lpstr>JSR-303</vt:lpstr>
      <vt:lpstr>JSP에서 사용하기</vt:lpstr>
      <vt:lpstr>JSR-303</vt:lpstr>
      <vt:lpstr>JSR-303</vt:lpstr>
      <vt:lpstr>JSR-303</vt:lpstr>
      <vt:lpstr>JSR-380</vt:lpstr>
      <vt:lpstr>JSR-380</vt:lpstr>
      <vt:lpstr>Validator</vt:lpstr>
      <vt:lpstr>Validator를 컨트롤러에서 등록</vt:lpstr>
      <vt:lpstr>ValidateUtils</vt:lpstr>
      <vt:lpstr>rejectValue</vt:lpstr>
      <vt:lpstr>Interceptor</vt:lpstr>
      <vt:lpstr>Interceptor</vt:lpstr>
      <vt:lpstr>Interceptor</vt:lpstr>
      <vt:lpstr>Interceptor 구현</vt:lpstr>
      <vt:lpstr>Pattern 등록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sjwsrh@naver.com</dc:creator>
  <cp:lastModifiedBy>Windows 사용자</cp:lastModifiedBy>
  <cp:revision>77</cp:revision>
  <dcterms:created xsi:type="dcterms:W3CDTF">2022-08-01T12:39:59Z</dcterms:created>
  <dcterms:modified xsi:type="dcterms:W3CDTF">2022-08-09T00:37:05Z</dcterms:modified>
</cp:coreProperties>
</file>