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5988"/>
            <a:ext cx="12192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243417" y="6376988"/>
            <a:ext cx="690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8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altLang="en-US" sz="96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altLang="en-US" sz="960" b="0">
                <a:solidFill>
                  <a:srgbClr val="000000"/>
                </a:solidFill>
                <a:latin typeface="Verdana" pitchFamily="34" charset="0"/>
              </a:rPr>
              <a:t>©2013, Cognizant 	</a:t>
            </a:r>
            <a:endParaRPr lang="en-US" altLang="en-US" sz="1080" b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086" y="6262688"/>
            <a:ext cx="261831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14288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80" b="1">
              <a:solidFill>
                <a:srgbClr val="000000"/>
              </a:solidFill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203200" y="619126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3200" y="116632"/>
            <a:ext cx="11480800" cy="990600"/>
          </a:xfrm>
        </p:spPr>
        <p:txBody>
          <a:bodyPr/>
          <a:lstStyle>
            <a:lvl1pPr>
              <a:defRPr sz="288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633" y="6442075"/>
            <a:ext cx="609600" cy="457200"/>
          </a:xfrm>
        </p:spPr>
        <p:txBody>
          <a:bodyPr/>
          <a:lstStyle>
            <a:lvl1pPr>
              <a:defRPr sz="144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7466429F-A4A3-41BA-AD70-FB056733D0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9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5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ED75-B53B-4C89-B81A-54C4A56077CD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69885-E78C-4A75-A01C-D495048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10" y="127064"/>
            <a:ext cx="9299448" cy="650178"/>
          </a:xfrm>
        </p:spPr>
        <p:txBody>
          <a:bodyPr/>
          <a:lstStyle/>
          <a:p>
            <a:r>
              <a:rPr lang="en-US" sz="2520" dirty="0"/>
              <a:t>Glass for Claims Field Adjusters - Desired Capabilities Summarized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6429F-A4A3-41BA-AD70-FB056733D0F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08636"/>
              </p:ext>
            </p:extLst>
          </p:nvPr>
        </p:nvGraphicFramePr>
        <p:xfrm>
          <a:off x="812672" y="768930"/>
          <a:ext cx="10607039" cy="4885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790"/>
                <a:gridCol w="1326524"/>
                <a:gridCol w="2382591"/>
                <a:gridCol w="579550"/>
                <a:gridCol w="5074276"/>
                <a:gridCol w="936308"/>
              </a:tblGrid>
              <a:tr h="68638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Business Function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Key Activities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 (</a:t>
                      </a:r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using</a:t>
                      </a:r>
                      <a:r>
                        <a:rPr lang="en-US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Glass technology)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Priority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</a:tr>
              <a:tr h="495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Assignment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/>
                </a:tc>
                <a:tc>
                  <a:txBody>
                    <a:bodyPr/>
                    <a:lstStyle/>
                    <a:p>
                      <a:pPr marL="119063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Initiates outside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field adjuster process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/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&lt; None Identified 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/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/>
                </a:tc>
              </a:tr>
              <a:tr h="1009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Field Inspection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Preparation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reviews loss facts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Confirms weather events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Coordinates and schedules appointment with insured, contractors, experts, etc.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&lt; None Identified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–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assumed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that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field adjuster will not use glass technology while in office&gt;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1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Commute to Field Location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Adjuster commutes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 property / vehicle location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Ability to provide optimal travel routes using GPS device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High-5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/>
                </a:tc>
              </a:tr>
              <a:tr h="1039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Greets Insured, Confirms Loss Facts, Explains Process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loss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facts with insured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Confirms damages and loss facts are consistent 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Ability to view policy coverage details and claims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file information 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using voice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commands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Medium-4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78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Secures Evidence, Engage Mitigation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and Expert</a:t>
                      </a:r>
                      <a:r>
                        <a:rPr lang="en-US" sz="1400" b="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Services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If product liability, adjuster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secures evidence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Takes photos of scene 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Engages  expert services (e.g., forensic) as required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5.1</a:t>
                      </a: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Ability to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access contact list of mitigation,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expert services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, etc.,  and geo locate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Low-1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639">
                <a:tc v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take photos and video</a:t>
                      </a: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Low-3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792481" y="5672251"/>
            <a:ext cx="1057450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320" dirty="0">
                <a:latin typeface="Verdana" charset="0"/>
              </a:rPr>
              <a:t>Notes:</a:t>
            </a:r>
          </a:p>
          <a:p>
            <a:pPr marL="342900" lvl="1" indent="-142876" eaLnBrk="0" hangingPunct="0">
              <a:buFont typeface="Arial" panose="020B0604020202020204" pitchFamily="34" charset="0"/>
              <a:buChar char="•"/>
            </a:pPr>
            <a:r>
              <a:rPr lang="en-US" sz="1320" dirty="0">
                <a:latin typeface="Verdana" charset="0"/>
              </a:rPr>
              <a:t>Glass technology users include: outside property and auto field adjusters and auto DRP re-inspection field adjusters</a:t>
            </a:r>
          </a:p>
        </p:txBody>
      </p:sp>
    </p:spTree>
    <p:extLst>
      <p:ext uri="{BB962C8B-B14F-4D97-AF65-F5344CB8AC3E}">
        <p14:creationId xmlns:p14="http://schemas.microsoft.com/office/powerpoint/2010/main" val="6169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79" y="137161"/>
            <a:ext cx="10158984" cy="650178"/>
          </a:xfrm>
        </p:spPr>
        <p:txBody>
          <a:bodyPr/>
          <a:lstStyle/>
          <a:p>
            <a:r>
              <a:rPr lang="en-US" sz="2520" dirty="0"/>
              <a:t>Glass for Claims Field Adjusters - Desired Capabilities Summarized (contd.)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6429F-A4A3-41BA-AD70-FB056733D0F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96086"/>
              </p:ext>
            </p:extLst>
          </p:nvPr>
        </p:nvGraphicFramePr>
        <p:xfrm>
          <a:off x="818238" y="783858"/>
          <a:ext cx="10618201" cy="4277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196"/>
                <a:gridCol w="1245673"/>
                <a:gridCol w="2395470"/>
                <a:gridCol w="579550"/>
                <a:gridCol w="5077548"/>
                <a:gridCol w="949764"/>
              </a:tblGrid>
              <a:tr h="651044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Function</a:t>
                      </a: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Activities</a:t>
                      </a:r>
                    </a:p>
                    <a:p>
                      <a:pPr marL="0" algn="ctr" defTabSz="914400" rtl="0" eaLnBrk="1" fontAlgn="ctr" latinLnBrk="0" hangingPunct="1"/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Capability (using </a:t>
                      </a: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Glass technology)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</a:tr>
              <a:tr h="49696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Conduct Inspection and Evaluation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Adjuster takes photos and video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Takes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linear and area dimensions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Marks surface area (e.g., hail)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Confirms construction materials / parts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Ability to take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photos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and video from various angles and 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upload to the claims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platform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voice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commands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High-3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Ability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to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share photos in real-time or videoconferencing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with 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specialist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for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either consultation or remote estimate writing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6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take photos of building materials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integrate to material identification 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 take linear or area measurements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53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take photos and make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emarcation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around damaged area (e.g., hail) for detailed analysis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Medium-3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49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6.6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Ability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to scan VIN number on the car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Medium-5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49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record comments,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convert to text and upload to claim file (</a:t>
                      </a:r>
                      <a:r>
                        <a:rPr lang="en-US" sz="1400" dirty="0" err="1" smtClean="0"/>
                        <a:t>Xactimate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dirty="0" smtClean="0"/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High-6</a:t>
                      </a:r>
                      <a:endParaRPr lang="en-US" sz="1400" dirty="0" smtClean="0"/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6.8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store notes to file and tag it to pictures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taken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1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11" y="127064"/>
            <a:ext cx="9884664" cy="650178"/>
          </a:xfrm>
        </p:spPr>
        <p:txBody>
          <a:bodyPr/>
          <a:lstStyle/>
          <a:p>
            <a:r>
              <a:rPr lang="en-US" sz="2520" dirty="0"/>
              <a:t>Glass for Claims Field Adjusters - Desired Capabilities Summarized (contd.)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6429F-A4A3-41BA-AD70-FB056733D0F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0687"/>
              </p:ext>
            </p:extLst>
          </p:nvPr>
        </p:nvGraphicFramePr>
        <p:xfrm>
          <a:off x="818241" y="780755"/>
          <a:ext cx="10643956" cy="3752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0878"/>
                <a:gridCol w="1205602"/>
                <a:gridCol w="2411203"/>
                <a:gridCol w="531502"/>
                <a:gridCol w="5127316"/>
                <a:gridCol w="947455"/>
              </a:tblGrid>
              <a:tr h="6477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Business Function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Key Activities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 (using </a:t>
                      </a:r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Glass technology)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Priority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/>
                    </a:solidFill>
                  </a:tcPr>
                </a:tc>
              </a:tr>
              <a:tr h="7183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Prepare Estimates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Adjuster enters data into estimating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system 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Prepares and prints estimate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</a:t>
                      </a: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 upload dimensions, data, etc.,  captured by Glass technology to the claims estimation platform using voice commands *</a:t>
                      </a: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High-4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50088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transmit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dimensions, data,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captured by Glass technology to HIG employee in other location*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High-2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8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Issue Payment / Confirm Next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Steps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Adjuster issues payment to insured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Confirms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next steps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&lt; None Identified </a:t>
                      </a:r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7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  <a:latin typeface="+mn-lt"/>
                        </a:rPr>
                        <a:t>Enter </a:t>
                      </a:r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File Notes / Conclude Assignment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Before leaving location, adjuster enters any additional data and concludes assignment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&lt; None Identified 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86" marR="3486" marT="3874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86" marR="3486" marT="3874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701041" y="4497780"/>
            <a:ext cx="10698479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320" dirty="0">
                <a:latin typeface="Verdana" charset="0"/>
              </a:rPr>
              <a:t>* Three ‘Prepare Estimate’ scenarios were discussed:</a:t>
            </a:r>
          </a:p>
          <a:p>
            <a:pPr marL="474344" lvl="1" indent="-274320" eaLnBrk="0" hangingPunct="0">
              <a:buFont typeface="+mj-lt"/>
              <a:buAutoNum type="arabicParenR"/>
            </a:pPr>
            <a:r>
              <a:rPr lang="en-US" sz="1320" dirty="0">
                <a:latin typeface="Verdana" charset="0"/>
              </a:rPr>
              <a:t>Adjuster is not on ladder, able to hold laptop, and takes photos, measurements etc., with Glass technology while  entering data into estimating system as they conduct the inspection</a:t>
            </a:r>
          </a:p>
          <a:p>
            <a:pPr marL="474344" lvl="1" indent="-274320" eaLnBrk="0" hangingPunct="0">
              <a:buFont typeface="+mj-lt"/>
              <a:buAutoNum type="arabicParenR"/>
            </a:pPr>
            <a:r>
              <a:rPr lang="en-US" sz="1320" dirty="0">
                <a:latin typeface="Verdana" charset="0"/>
              </a:rPr>
              <a:t>Adjuster is on a ladder, not in a position to hold a laptop, conducts inspection, takes photos, measurements etc., with Glass technology.  Once off the ladder, views data captured with Glass technology and enters data into estimating system.</a:t>
            </a:r>
          </a:p>
          <a:p>
            <a:pPr marL="474344" lvl="1" indent="-274320" eaLnBrk="0" hangingPunct="0">
              <a:buFont typeface="+mj-lt"/>
              <a:buAutoNum type="arabicParenR"/>
            </a:pPr>
            <a:r>
              <a:rPr lang="en-US" sz="1320" dirty="0">
                <a:latin typeface="Verdana" charset="0"/>
              </a:rPr>
              <a:t>Outside adjuster is partnered with desk adjuster.  Outside adjuster takes photos, measurements etc., with Glass technology, transmits information to desk adjuster, who enters data into estimating system and prepares estimate.  </a:t>
            </a:r>
          </a:p>
        </p:txBody>
      </p:sp>
    </p:spTree>
    <p:extLst>
      <p:ext uri="{BB962C8B-B14F-4D97-AF65-F5344CB8AC3E}">
        <p14:creationId xmlns:p14="http://schemas.microsoft.com/office/powerpoint/2010/main" val="25842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637</Words>
  <Application>Microsoft Office PowerPoint</Application>
  <PresentationFormat>Widescreen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Verdana</vt:lpstr>
      <vt:lpstr>Wingdings</vt:lpstr>
      <vt:lpstr>Office Theme</vt:lpstr>
      <vt:lpstr>Glass for Claims Field Adjusters - Desired Capabilities Summarized</vt:lpstr>
      <vt:lpstr>Glass for Claims Field Adjusters - Desired Capabilities Summarized (contd.)</vt:lpstr>
      <vt:lpstr>Glass for Claims Field Adjusters - Desired Capabilities Summarized (contd.)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 for Claims Field Adjusters - Desired Capabilities Summarized</dc:title>
  <dc:creator>Puru</dc:creator>
  <cp:lastModifiedBy>Puru</cp:lastModifiedBy>
  <cp:revision>10</cp:revision>
  <dcterms:created xsi:type="dcterms:W3CDTF">2015-01-23T15:34:57Z</dcterms:created>
  <dcterms:modified xsi:type="dcterms:W3CDTF">2015-01-23T19:57:17Z</dcterms:modified>
</cp:coreProperties>
</file>