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672" r:id="rId5"/>
    <p:sldId id="688" r:id="rId6"/>
    <p:sldId id="677" r:id="rId7"/>
    <p:sldId id="678" r:id="rId8"/>
    <p:sldId id="689" r:id="rId9"/>
    <p:sldId id="690" r:id="rId10"/>
    <p:sldId id="691" r:id="rId11"/>
    <p:sldId id="692" r:id="rId12"/>
    <p:sldId id="693" r:id="rId13"/>
    <p:sldId id="694" r:id="rId14"/>
    <p:sldId id="698" r:id="rId15"/>
    <p:sldId id="696" r:id="rId16"/>
    <p:sldId id="695" r:id="rId17"/>
    <p:sldId id="697" r:id="rId18"/>
    <p:sldId id="699" r:id="rId19"/>
    <p:sldId id="700" r:id="rId20"/>
    <p:sldId id="6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A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8387" autoAdjust="0"/>
  </p:normalViewPr>
  <p:slideViewPr>
    <p:cSldViewPr>
      <p:cViewPr>
        <p:scale>
          <a:sx n="80" d="100"/>
          <a:sy n="80" d="100"/>
        </p:scale>
        <p:origin x="-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272FF-9F7D-448C-B9E1-8F728C17E6D6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EB0-AEC7-4AEF-8987-D06C3CFD1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EB0-AEC7-4AEF-8987-D06C3CFD1A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EB0-AEC7-4AEF-8987-D06C3CFD1AE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EB0-AEC7-4AEF-8987-D06C3CFD1AE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EB0-AEC7-4AEF-8987-D06C3CFD1AE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629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14463"/>
            <a:ext cx="6629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Box 1042"/>
          <p:cNvSpPr txBox="1">
            <a:spLocks noChangeArrowheads="1"/>
          </p:cNvSpPr>
          <p:nvPr userDrawn="1"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2014,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2014,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81213"/>
            <a:ext cx="74072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2014, Cognizant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1" y="2081213"/>
            <a:ext cx="7407275" cy="237807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rgbClr val="ADAF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1200">
              <a:solidFill>
                <a:schemeClr val="tx1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1042"/>
          <p:cNvSpPr txBox="1">
            <a:spLocks noChangeArrowheads="1"/>
          </p:cNvSpPr>
          <p:nvPr userDrawn="1"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2014,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6350" y="0"/>
            <a:ext cx="9156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6350" y="5705475"/>
            <a:ext cx="9156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G_logoReflect_RGB.png" descr="/Users/jason_feuilly/Desktop/CG_logoReflect_RGB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60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602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2800" kern="1200" dirty="0" smtClean="0">
          <a:solidFill>
            <a:srgbClr val="3D97BB"/>
          </a:solidFill>
          <a:latin typeface="Verdana" pitchFamily="34" charset="0"/>
          <a:ea typeface="ＭＳ Ｐゴシック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DAFB2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DAF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DAFB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DAFB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zant.com/insightswhitepapers/Google-Glass-Insurances-Next-Killer-App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14537"/>
            <a:ext cx="7391400" cy="25146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76463"/>
            <a:ext cx="6629400" cy="1938337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Cognizant Community Event</a:t>
            </a:r>
            <a:b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Google Glass App</a:t>
            </a:r>
            <a:b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</a:br>
            <a:endParaRPr lang="en-US" sz="2400" b="1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Picture 3" descr="intro.png"/>
          <p:cNvPicPr>
            <a:picLocks noChangeAspect="1"/>
          </p:cNvPicPr>
          <p:nvPr/>
        </p:nvPicPr>
        <p:blipFill>
          <a:blip r:embed="rId3" cstate="print"/>
          <a:srcRect r="14066"/>
          <a:stretch>
            <a:fillRect/>
          </a:stretch>
        </p:blipFill>
        <p:spPr bwMode="auto">
          <a:xfrm>
            <a:off x="7112642" y="1"/>
            <a:ext cx="20313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1400" y="2011680"/>
            <a:ext cx="1752600" cy="2514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41569" y="650174"/>
            <a:ext cx="4724400" cy="52934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Based on the survey fields captured until now, the adjuster suspects if the cause of loss is hail and wants to request weather report for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down to go back to Proof of damages </a:t>
            </a:r>
            <a:r>
              <a:rPr lang="en-US" sz="1600" dirty="0">
                <a:solidFill>
                  <a:schemeClr val="tx1"/>
                </a:solidFill>
              </a:rPr>
              <a:t>context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(thrice) to request weather </a:t>
            </a:r>
            <a:r>
              <a:rPr lang="en-US" sz="1600" b="1" i="1" dirty="0" smtClean="0">
                <a:solidFill>
                  <a:srgbClr val="00B0F0"/>
                </a:solidFill>
              </a:rPr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Weather Report </a:t>
            </a:r>
            <a:r>
              <a:rPr lang="en-US" sz="1600" dirty="0">
                <a:solidFill>
                  <a:schemeClr val="tx1"/>
                </a:solidFill>
              </a:rPr>
              <a:t>menu is </a:t>
            </a:r>
            <a:r>
              <a:rPr lang="en-US" sz="1600" dirty="0" smtClean="0">
                <a:solidFill>
                  <a:schemeClr val="tx1"/>
                </a:solidFill>
              </a:rPr>
              <a:t>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taps on the menu and it enters the </a:t>
            </a:r>
            <a:r>
              <a:rPr lang="en-US" sz="1600" b="1" i="1" dirty="0" smtClean="0">
                <a:solidFill>
                  <a:srgbClr val="00B0F0"/>
                </a:solidFill>
              </a:rPr>
              <a:t>weather report </a:t>
            </a:r>
            <a:r>
              <a:rPr lang="en-US" sz="1600" dirty="0" smtClean="0">
                <a:solidFill>
                  <a:schemeClr val="tx1"/>
                </a:solidFill>
              </a:rPr>
              <a:t>context screen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There are 2 options available while swiping forward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Obtain weather report on the loss date at the insured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Obtain historical report at the insured location when a prior damage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(once) to obtain the report at the date of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199"/>
            <a:ext cx="3505200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73227"/>
            <a:ext cx="3505200" cy="19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16829" y="685800"/>
            <a:ext cx="4724400" cy="518159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Loss Date</a:t>
            </a:r>
            <a:r>
              <a:rPr lang="en-US" sz="1600" dirty="0" smtClean="0">
                <a:solidFill>
                  <a:schemeClr val="tx1"/>
                </a:solidFill>
              </a:rPr>
              <a:t> menu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</a:t>
            </a:r>
            <a:r>
              <a:rPr lang="en-US" sz="1600" b="1" i="1" dirty="0" smtClean="0">
                <a:solidFill>
                  <a:srgbClr val="00B0F0"/>
                </a:solidFill>
              </a:rPr>
              <a:t>to obtain the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weather report indicates </a:t>
            </a:r>
            <a:r>
              <a:rPr lang="en-US" sz="1600" i="1" dirty="0" smtClean="0">
                <a:solidFill>
                  <a:srgbClr val="FF0000"/>
                </a:solidFill>
              </a:rPr>
              <a:t>No Hail has fallen at insured location on the date of loss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</a:t>
            </a:r>
            <a:r>
              <a:rPr lang="en-US" sz="1600" dirty="0" smtClean="0">
                <a:solidFill>
                  <a:schemeClr val="tx1"/>
                </a:solidFill>
              </a:rPr>
              <a:t>looks like a </a:t>
            </a:r>
            <a:r>
              <a:rPr lang="en-US" sz="1600" dirty="0">
                <a:solidFill>
                  <a:schemeClr val="tx1"/>
                </a:solidFill>
              </a:rPr>
              <a:t>mild storm / heavy </a:t>
            </a:r>
            <a:r>
              <a:rPr lang="en-US" sz="1600" dirty="0" smtClean="0">
                <a:solidFill>
                  <a:schemeClr val="tx1"/>
                </a:solidFill>
              </a:rPr>
              <a:t>rainfall on that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down to go back </a:t>
            </a:r>
            <a:r>
              <a:rPr lang="en-US" sz="1600" dirty="0" smtClean="0">
                <a:solidFill>
                  <a:schemeClr val="tx1"/>
                </a:solidFill>
              </a:rPr>
              <a:t>to the weather report context screen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(twice) to obtain the historical report 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838200"/>
            <a:ext cx="3522133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3581400"/>
            <a:ext cx="35221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7105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41569" y="650174"/>
            <a:ext cx="4724400" cy="54458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Historical </a:t>
            </a:r>
            <a:r>
              <a:rPr lang="en-US" sz="1600" dirty="0">
                <a:solidFill>
                  <a:schemeClr val="tx1"/>
                </a:solidFill>
              </a:rPr>
              <a:t>menu is </a:t>
            </a:r>
            <a:r>
              <a:rPr lang="en-US" sz="1600" dirty="0" smtClean="0">
                <a:solidFill>
                  <a:schemeClr val="tx1"/>
                </a:solidFill>
              </a:rPr>
              <a:t>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requests historical weather report to check if hail damage has occurred at the insured location in the past and has affected the 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to obtain the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infers that </a:t>
            </a:r>
            <a:r>
              <a:rPr lang="en-US" sz="1600" i="1" dirty="0">
                <a:solidFill>
                  <a:schemeClr val="tx2"/>
                </a:solidFill>
              </a:rPr>
              <a:t>0.88 diameter hail fall is detected </a:t>
            </a:r>
            <a:r>
              <a:rPr lang="en-US" sz="1600" dirty="0">
                <a:solidFill>
                  <a:schemeClr val="tx1"/>
                </a:solidFill>
              </a:rPr>
              <a:t>few years back </a:t>
            </a:r>
            <a:r>
              <a:rPr lang="en-US" sz="1600" dirty="0" smtClean="0">
                <a:solidFill>
                  <a:schemeClr val="tx1"/>
                </a:solidFill>
              </a:rPr>
              <a:t>and has persisted for</a:t>
            </a:r>
            <a:r>
              <a:rPr lang="en-US" sz="1600" dirty="0" smtClean="0">
                <a:solidFill>
                  <a:schemeClr val="tx2"/>
                </a:solidFill>
              </a:rPr>
              <a:t> a minute</a:t>
            </a:r>
            <a:r>
              <a:rPr lang="en-US" sz="1600" dirty="0" smtClean="0">
                <a:solidFill>
                  <a:schemeClr val="tx1"/>
                </a:solidFill>
              </a:rPr>
              <a:t> affecting the roof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</a:t>
            </a:r>
            <a:r>
              <a:rPr lang="en-US" sz="1600" b="1" i="1" dirty="0">
                <a:solidFill>
                  <a:srgbClr val="00B0F0"/>
                </a:solidFill>
              </a:rPr>
              <a:t>swipes </a:t>
            </a:r>
            <a:r>
              <a:rPr lang="en-US" sz="1600" b="1" i="1" dirty="0" smtClean="0">
                <a:solidFill>
                  <a:srgbClr val="00B0F0"/>
                </a:solidFill>
              </a:rPr>
              <a:t>down </a:t>
            </a:r>
            <a:r>
              <a:rPr lang="en-US" sz="1600" b="1" i="1" dirty="0">
                <a:solidFill>
                  <a:srgbClr val="00B0F0"/>
                </a:solidFill>
              </a:rPr>
              <a:t>to go back </a:t>
            </a:r>
            <a:r>
              <a:rPr lang="en-US" sz="1600" dirty="0">
                <a:solidFill>
                  <a:schemeClr val="tx1"/>
                </a:solidFill>
              </a:rPr>
              <a:t>to the weather report context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down again to go back </a:t>
            </a:r>
            <a:r>
              <a:rPr lang="en-US" sz="1600" dirty="0">
                <a:solidFill>
                  <a:schemeClr val="tx1"/>
                </a:solidFill>
              </a:rPr>
              <a:t>to Proof of damages context </a:t>
            </a:r>
            <a:r>
              <a:rPr lang="en-US" sz="1600" dirty="0" smtClean="0">
                <a:solidFill>
                  <a:schemeClr val="tx1"/>
                </a:solidFill>
              </a:rPr>
              <a:t>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B0F0"/>
                </a:solidFill>
              </a:rPr>
              <a:t>Proof of damages </a:t>
            </a:r>
            <a:r>
              <a:rPr lang="en-US" sz="1600" dirty="0">
                <a:solidFill>
                  <a:schemeClr val="tx1"/>
                </a:solidFill>
              </a:rPr>
              <a:t>context screen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(4 times) to obtain record memo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7" y="990600"/>
            <a:ext cx="3386667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8" y="3545279"/>
            <a:ext cx="338666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7105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41569" y="650174"/>
            <a:ext cx="4724400" cy="54458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Record Memo </a:t>
            </a:r>
            <a:r>
              <a:rPr lang="en-US" sz="1600" dirty="0" smtClean="0">
                <a:solidFill>
                  <a:schemeClr val="tx1"/>
                </a:solidFill>
              </a:rPr>
              <a:t>menu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</a:t>
            </a:r>
            <a:r>
              <a:rPr lang="en-US" sz="1600" b="1" i="1" dirty="0">
                <a:solidFill>
                  <a:srgbClr val="00B0F0"/>
                </a:solidFill>
              </a:rPr>
              <a:t>taps to </a:t>
            </a:r>
            <a:r>
              <a:rPr lang="en-US" sz="1600" b="1" i="1" dirty="0" smtClean="0">
                <a:solidFill>
                  <a:srgbClr val="00B0F0"/>
                </a:solidFill>
              </a:rPr>
              <a:t>audio record </a:t>
            </a:r>
            <a:r>
              <a:rPr lang="en-US" sz="1600" dirty="0">
                <a:solidFill>
                  <a:schemeClr val="tx1"/>
                </a:solidFill>
              </a:rPr>
              <a:t>his survey </a:t>
            </a:r>
            <a:r>
              <a:rPr lang="en-US" sz="1600" dirty="0" smtClean="0">
                <a:solidFill>
                  <a:schemeClr val="tx1"/>
                </a:solidFill>
              </a:rPr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 smtClean="0">
                <a:solidFill>
                  <a:schemeClr val="bg2">
                    <a:lumMod val="50000"/>
                  </a:schemeClr>
                </a:solidFill>
              </a:rPr>
              <a:t>[Adjuster’s inference</a:t>
            </a:r>
          </a:p>
          <a:p>
            <a:pPr lvl="1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On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the loss date, there is no hail that is severe to have got recorded. It might be a mild storm / heavy rainfall. Prior to that,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2 years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back, there was a hail and it had affected the roof. The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insured / claimant has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not attended to it and that has eroded over a period of time notwithstanding the weather now. It is the neglect on part of the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claimant and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this claim will not be paid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dirty="0" smtClean="0">
                <a:solidFill>
                  <a:schemeClr val="tx1"/>
                </a:solidFill>
              </a:rPr>
              <a:t>speaks out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‘Claim cannot be paid due to neglect’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and Stop Recording menu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en-US" sz="1600" dirty="0">
                <a:solidFill>
                  <a:schemeClr val="tx1"/>
                </a:solidFill>
              </a:rPr>
              <a:t>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again to stop </a:t>
            </a:r>
            <a:r>
              <a:rPr lang="en-US" sz="1600" b="1" i="1" dirty="0" smtClean="0">
                <a:solidFill>
                  <a:srgbClr val="00B0F0"/>
                </a:solidFill>
              </a:rPr>
              <a:t>recording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[This also uploads the recorded file to server]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down to go back to Proof of damages </a:t>
            </a:r>
            <a:r>
              <a:rPr lang="en-US" sz="1600" dirty="0">
                <a:solidFill>
                  <a:schemeClr val="tx1"/>
                </a:solidFill>
              </a:rPr>
              <a:t>context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(5 times) </a:t>
            </a:r>
            <a:r>
              <a:rPr lang="en-US" sz="1600" b="1" i="1" dirty="0">
                <a:solidFill>
                  <a:srgbClr val="00B0F0"/>
                </a:solidFill>
              </a:rPr>
              <a:t>to </a:t>
            </a:r>
            <a:r>
              <a:rPr lang="en-US" sz="1600" b="1" i="1" dirty="0" smtClean="0">
                <a:solidFill>
                  <a:srgbClr val="00B0F0"/>
                </a:solidFill>
              </a:rPr>
              <a:t>submit the survey findings</a:t>
            </a:r>
            <a:endParaRPr lang="en-US" sz="1600" b="1" i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pic>
        <p:nvPicPr>
          <p:cNvPr id="7170" name="Picture 2" descr="D:\Akila\Official\H3\GEN\Work\2014\Cognizant Community\Google Glass app\References\Screenshots\device-2014-09-22-0727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6" y="3393132"/>
            <a:ext cx="3462755" cy="19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6" y="914400"/>
            <a:ext cx="346275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7105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41569" y="762630"/>
            <a:ext cx="4724400" cy="243777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Submit Survey </a:t>
            </a:r>
            <a:r>
              <a:rPr lang="en-US" sz="1600" dirty="0" smtClean="0">
                <a:solidFill>
                  <a:schemeClr val="tx1"/>
                </a:solidFill>
              </a:rPr>
              <a:t>menu </a:t>
            </a:r>
            <a:r>
              <a:rPr lang="en-US" sz="1600" dirty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</a:t>
            </a:r>
            <a:r>
              <a:rPr lang="en-US" sz="1600" b="1" i="1" dirty="0">
                <a:solidFill>
                  <a:srgbClr val="00B0F0"/>
                </a:solidFill>
              </a:rPr>
              <a:t>taps to </a:t>
            </a:r>
            <a:r>
              <a:rPr lang="en-US" sz="1600" b="1" i="1" dirty="0" smtClean="0">
                <a:solidFill>
                  <a:srgbClr val="00B0F0"/>
                </a:solidFill>
              </a:rPr>
              <a:t>submit survey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[All the fields, both text and media are auto-saved and synchronized to backend server and can be viewed later in the Google Glass Companion app]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015839" y="3393132"/>
            <a:ext cx="4724400" cy="250989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is reminded that his next appointment is </a:t>
            </a:r>
            <a:r>
              <a:rPr lang="en-US" sz="1600" dirty="0" smtClean="0">
                <a:solidFill>
                  <a:schemeClr val="tx1"/>
                </a:solidFill>
              </a:rPr>
              <a:t>2 hours </a:t>
            </a:r>
            <a:r>
              <a:rPr lang="en-US" sz="1600" dirty="0">
                <a:solidFill>
                  <a:schemeClr val="tx1"/>
                </a:solidFill>
              </a:rPr>
              <a:t>away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1" y="838200"/>
            <a:ext cx="3505200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" y="3505200"/>
            <a:ext cx="3470564" cy="1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14537"/>
            <a:ext cx="7391400" cy="25146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20232" y="1752600"/>
            <a:ext cx="6629400" cy="193833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FAQ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Picture 3" descr="intro.png"/>
          <p:cNvPicPr>
            <a:picLocks noChangeAspect="1"/>
          </p:cNvPicPr>
          <p:nvPr/>
        </p:nvPicPr>
        <p:blipFill>
          <a:blip r:embed="rId3" cstate="print"/>
          <a:srcRect r="14066"/>
          <a:stretch>
            <a:fillRect/>
          </a:stretch>
        </p:blipFill>
        <p:spPr bwMode="auto">
          <a:xfrm>
            <a:off x="7112642" y="1"/>
            <a:ext cx="20313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1400" y="2011680"/>
            <a:ext cx="1752600" cy="2514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762000"/>
            <a:ext cx="8382000" cy="5029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Q. How </a:t>
            </a:r>
            <a:r>
              <a:rPr lang="en-US" b="1" dirty="0">
                <a:solidFill>
                  <a:schemeClr val="tx1"/>
                </a:solidFill>
              </a:rPr>
              <a:t>many clients have we already delivered these to?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A. This is a proof of concept.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Q. Any other </a:t>
            </a:r>
            <a:r>
              <a:rPr lang="en-US" b="1" dirty="0">
                <a:solidFill>
                  <a:schemeClr val="tx1"/>
                </a:solidFill>
              </a:rPr>
              <a:t>use cases we see this working in?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Other use cases for Google Glass app </a:t>
            </a:r>
            <a:r>
              <a:rPr lang="en-US" dirty="0" err="1" smtClean="0">
                <a:solidFill>
                  <a:schemeClr val="tx1"/>
                </a:solidFill>
              </a:rPr>
              <a:t>wrt</a:t>
            </a:r>
            <a:r>
              <a:rPr lang="en-US" dirty="0" smtClean="0">
                <a:solidFill>
                  <a:schemeClr val="tx1"/>
                </a:solidFill>
              </a:rPr>
              <a:t> insurance industry is </a:t>
            </a:r>
            <a:r>
              <a:rPr lang="en-US" dirty="0">
                <a:solidFill>
                  <a:schemeClr val="tx1"/>
                </a:solidFill>
              </a:rPr>
              <a:t>documented here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www.cognizant.com/insightswhitepapers/Google-Glass-Insurances-Next-Killer-App.pdf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724" y="76200"/>
            <a:ext cx="328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Google Glass App </a:t>
            </a:r>
            <a:r>
              <a:rPr lang="en-US" sz="2400" dirty="0" smtClean="0"/>
              <a:t>- FAQ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4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14537"/>
            <a:ext cx="7391400" cy="25146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1795463"/>
            <a:ext cx="6629400" cy="193833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Thank You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Picture 3" descr="intro.png"/>
          <p:cNvPicPr>
            <a:picLocks noChangeAspect="1"/>
          </p:cNvPicPr>
          <p:nvPr/>
        </p:nvPicPr>
        <p:blipFill>
          <a:blip r:embed="rId3" cstate="print"/>
          <a:srcRect r="14066"/>
          <a:stretch>
            <a:fillRect/>
          </a:stretch>
        </p:blipFill>
        <p:spPr bwMode="auto">
          <a:xfrm>
            <a:off x="7112642" y="1"/>
            <a:ext cx="20313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1400" y="2011680"/>
            <a:ext cx="1752600" cy="2514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70083"/>
              </p:ext>
            </p:extLst>
          </p:nvPr>
        </p:nvGraphicFramePr>
        <p:xfrm>
          <a:off x="304800" y="685800"/>
          <a:ext cx="8458200" cy="49196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8252"/>
                <a:gridCol w="1520748"/>
                <a:gridCol w="2295757"/>
                <a:gridCol w="2733443"/>
              </a:tblGrid>
              <a:tr h="795679">
                <a:tc>
                  <a:txBody>
                    <a:bodyPr/>
                    <a:lstStyle/>
                    <a:p>
                      <a:r>
                        <a:rPr lang="en-US" dirty="0" smtClean="0"/>
                        <a:t>Enacted</a:t>
                      </a:r>
                      <a:r>
                        <a:rPr lang="en-US" baseline="0" dirty="0" smtClean="0"/>
                        <a:t> by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/>
                </a:tc>
              </a:tr>
              <a:tr h="412400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 A: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Claims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Adjustor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1 - Roof 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are a claims adjustor and have been asked to evaluate damage to solar panels on the roof of a commercial building, allegedly sustained during foul weather the previous week. You also suffered a minor stroke six months ago and are making an excellent recovery.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Claims Adjustor Arrives at roof section and uses Google Glass app to open web-based documentation “form” that takes speech commands. Views claim, then dictates comments while taking video, takes photos</a:t>
                      </a:r>
                    </a:p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 and receives report form home office about weather in that area at presumed time of damage: notes weather activity doesn’t seem to correspond to damage.</a:t>
                      </a:r>
                    </a:p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 voice memo on whether this claim should be paid.</a:t>
                      </a:r>
                    </a:p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the conclusion of the claim, (maybe when hitting “Submit”?) reminder pops up for next appointment, which will be in another state.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4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14537"/>
            <a:ext cx="7391400" cy="25146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20232" y="1752600"/>
            <a:ext cx="6629400" cy="1938337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rebuchet MS" pitchFamily="34" charset="0"/>
              </a:rPr>
              <a:t>GoogleGlass</a:t>
            </a:r>
            <a:r>
              <a:rPr lang="en-US" sz="2800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App Scenario Simulation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Picture 3" descr="intro.png"/>
          <p:cNvPicPr>
            <a:picLocks noChangeAspect="1"/>
          </p:cNvPicPr>
          <p:nvPr/>
        </p:nvPicPr>
        <p:blipFill>
          <a:blip r:embed="rId3" cstate="print"/>
          <a:srcRect r="14066"/>
          <a:stretch>
            <a:fillRect/>
          </a:stretch>
        </p:blipFill>
        <p:spPr bwMode="auto">
          <a:xfrm>
            <a:off x="7112642" y="1"/>
            <a:ext cx="20313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1400" y="2011680"/>
            <a:ext cx="1752600" cy="2514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762000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[Context: The field adjuster arrives on the insured location (claimant’s home) wearing the Google Glass in order to carry out survey process by inspecting the damaged roof]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Install and Open </a:t>
            </a:r>
            <a:r>
              <a:rPr lang="en-US" sz="1600" b="1" i="1" dirty="0" smtClean="0">
                <a:solidFill>
                  <a:srgbClr val="00B0F0"/>
                </a:solidFill>
              </a:rPr>
              <a:t>Survey Claims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Tap to open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16829" y="3328807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By sensing the insured location, the app contextually opens the claim suggesting the adjuster that he might be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interested in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CL-187654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for claimant John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Waternoose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Sunnyvale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Two options are provided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Tap to open 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Swipe forward to view claims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If the adjuster is pointed out the claim of his interest, he </a:t>
            </a:r>
            <a:r>
              <a:rPr lang="en-US" sz="1600" b="1" i="1" dirty="0" smtClean="0">
                <a:solidFill>
                  <a:srgbClr val="00B0F0"/>
                </a:solidFill>
              </a:rPr>
              <a:t>taps to open claims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6" y="895350"/>
            <a:ext cx="3403712" cy="1914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3" y="3509781"/>
            <a:ext cx="3420535" cy="19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762000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claimant photo, claimant name, claim number, loss date, cause of loss and claim status is displayed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forward (once) to start the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035631" y="3200400"/>
            <a:ext cx="4724400" cy="2743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Referring previous slide, alternately the adjuster can choose a different claim by viewing the summary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 Open claims screen, 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</a:t>
            </a:r>
            <a:r>
              <a:rPr lang="en-US" sz="1600" b="1" i="1" dirty="0">
                <a:solidFill>
                  <a:srgbClr val="00B0F0"/>
                </a:solidFill>
              </a:rPr>
              <a:t>forward (once) to view the </a:t>
            </a:r>
            <a:r>
              <a:rPr lang="en-US" sz="1600" b="1" i="1" dirty="0" smtClean="0">
                <a:solidFill>
                  <a:srgbClr val="00B0F0"/>
                </a:solidFill>
              </a:rPr>
              <a:t>claims summary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View claims summary </a:t>
            </a:r>
            <a:r>
              <a:rPr lang="en-US" sz="1600" dirty="0" smtClean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taps on the claim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claimant photo, claimant name, claim number, loss date, cause of loss and claim status is </a:t>
            </a:r>
            <a:r>
              <a:rPr lang="en-US" sz="1600" dirty="0" smtClean="0">
                <a:solidFill>
                  <a:schemeClr val="tx1"/>
                </a:solidFill>
              </a:rPr>
              <a:t>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(once) to start the survey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1" y="904875"/>
            <a:ext cx="3556000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" y="3562350"/>
            <a:ext cx="3589867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43548" y="3489366"/>
            <a:ext cx="4724400" cy="2362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As part of the survey, the adjuster captures 4 text fields namely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Survey date (pre-populated – view-only)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Extent of damage (voice trigger 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Roof Type (voice trigger 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Cause of loss (voice trigger input)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Survey </a:t>
            </a:r>
            <a:r>
              <a:rPr lang="en-US" sz="1600" dirty="0">
                <a:solidFill>
                  <a:schemeClr val="tx1"/>
                </a:solidFill>
              </a:rPr>
              <a:t>date is pre-populated </a:t>
            </a:r>
            <a:r>
              <a:rPr lang="en-US" sz="1600" dirty="0" smtClean="0">
                <a:solidFill>
                  <a:schemeClr val="tx1"/>
                </a:solidFill>
              </a:rPr>
              <a:t>with the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current date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to </a:t>
            </a:r>
            <a:r>
              <a:rPr lang="en-US" sz="1600" b="1" i="1" dirty="0">
                <a:solidFill>
                  <a:srgbClr val="00B0F0"/>
                </a:solidFill>
              </a:rPr>
              <a:t>capture the other field inputs </a:t>
            </a:r>
            <a:endParaRPr lang="en-US" sz="1600" b="1" i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43548" y="906241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Start Survey </a:t>
            </a:r>
            <a:r>
              <a:rPr lang="en-US" sz="1600" dirty="0" smtClean="0">
                <a:solidFill>
                  <a:schemeClr val="tx1"/>
                </a:solidFill>
              </a:rPr>
              <a:t>menu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taps to start survey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1" y="1077691"/>
            <a:ext cx="34544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1" y="3489366"/>
            <a:ext cx="3454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762000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first field </a:t>
            </a:r>
            <a:r>
              <a:rPr lang="en-US" sz="1600" b="1" i="1" dirty="0" smtClean="0">
                <a:solidFill>
                  <a:srgbClr val="00B0F0"/>
                </a:solidFill>
              </a:rPr>
              <a:t>Extent of damage </a:t>
            </a:r>
            <a:r>
              <a:rPr lang="en-US" sz="1600" dirty="0" smtClean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taps to record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uses voice trigger to speak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‘Large sections of roof structure removed’</a:t>
            </a:r>
            <a:r>
              <a:rPr lang="en-US" sz="1600" b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>
                <a:solidFill>
                  <a:schemeClr val="tx1"/>
                </a:solidFill>
              </a:rPr>
              <a:t>the speech is converted to </a:t>
            </a:r>
            <a:r>
              <a:rPr lang="en-US" sz="1600" dirty="0" smtClean="0">
                <a:solidFill>
                  <a:schemeClr val="tx1"/>
                </a:solidFill>
              </a:rPr>
              <a:t>text and displayed on screen and auto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forward (once) for the next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16829" y="3328807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next field </a:t>
            </a:r>
            <a:r>
              <a:rPr lang="en-US" sz="1600" b="1" i="1" dirty="0" smtClean="0">
                <a:solidFill>
                  <a:srgbClr val="00B0F0"/>
                </a:solidFill>
              </a:rPr>
              <a:t>Roof Type </a:t>
            </a:r>
            <a:r>
              <a:rPr lang="en-US" sz="1600" dirty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to record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uses voice trigger to speak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‘Asphalt’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>
                <a:solidFill>
                  <a:schemeClr val="tx1"/>
                </a:solidFill>
              </a:rPr>
              <a:t>the speech is converted to text and displayed on screen and auto </a:t>
            </a:r>
            <a:r>
              <a:rPr lang="en-US" sz="1600" dirty="0" smtClean="0">
                <a:solidFill>
                  <a:schemeClr val="tx1"/>
                </a:solidFill>
              </a:rPr>
              <a:t>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(once) for </a:t>
            </a:r>
            <a:r>
              <a:rPr lang="en-US" sz="1600" b="1" i="1" dirty="0">
                <a:solidFill>
                  <a:srgbClr val="00B0F0"/>
                </a:solidFill>
              </a:rPr>
              <a:t>the next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942975"/>
            <a:ext cx="3420533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09782"/>
            <a:ext cx="3420533" cy="1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558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762000"/>
            <a:ext cx="4724400" cy="228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next field </a:t>
            </a:r>
            <a:r>
              <a:rPr lang="en-US" sz="1600" b="1" i="1" dirty="0">
                <a:solidFill>
                  <a:srgbClr val="00B0F0"/>
                </a:solidFill>
              </a:rPr>
              <a:t>Cause of damage </a:t>
            </a:r>
            <a:r>
              <a:rPr lang="en-US" sz="1600" dirty="0" smtClean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to record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uses voice trigger to speak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‘Suspected to be Hail’</a:t>
            </a:r>
            <a:r>
              <a:rPr lang="en-US" sz="1600" b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>
                <a:solidFill>
                  <a:schemeClr val="tx1"/>
                </a:solidFill>
              </a:rPr>
              <a:t>the speech is converted to </a:t>
            </a:r>
            <a:r>
              <a:rPr lang="en-US" sz="1600" dirty="0" smtClean="0">
                <a:solidFill>
                  <a:schemeClr val="tx1"/>
                </a:solidFill>
              </a:rPr>
              <a:t>text and displayed on screen and auto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(once) for </a:t>
            </a:r>
            <a:r>
              <a:rPr lang="en-US" sz="1600" b="1" i="1" dirty="0">
                <a:solidFill>
                  <a:srgbClr val="00B0F0"/>
                </a:solidFill>
              </a:rPr>
              <a:t>the next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16829" y="3200400"/>
            <a:ext cx="4724400" cy="2743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next context screen </a:t>
            </a:r>
            <a:r>
              <a:rPr lang="en-US" sz="1600" b="1" i="1" dirty="0" smtClean="0">
                <a:solidFill>
                  <a:srgbClr val="00B0F0"/>
                </a:solidFill>
              </a:rPr>
              <a:t>Proof </a:t>
            </a:r>
            <a:r>
              <a:rPr lang="en-US" sz="1600" b="1" i="1" dirty="0">
                <a:solidFill>
                  <a:srgbClr val="00B0F0"/>
                </a:solidFill>
              </a:rPr>
              <a:t>of damage </a:t>
            </a:r>
            <a:r>
              <a:rPr lang="en-US" sz="1600" dirty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There are multiple menu options available while swiping 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Record 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Take photo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(Request) Weather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Record Memo (Audio notes)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Submit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swipes 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(once) to record proofs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7" y="895350"/>
            <a:ext cx="3589867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7" y="3457575"/>
            <a:ext cx="358986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37865"/>
            <a:ext cx="8763000" cy="57105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609600"/>
            <a:ext cx="4724400" cy="3200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Record Video </a:t>
            </a:r>
            <a:r>
              <a:rPr lang="en-US" sz="1600" dirty="0" smtClean="0">
                <a:solidFill>
                  <a:schemeClr val="tx1"/>
                </a:solidFill>
              </a:rPr>
              <a:t>menu </a:t>
            </a:r>
            <a:r>
              <a:rPr lang="en-US" sz="1600" dirty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to </a:t>
            </a:r>
            <a:r>
              <a:rPr lang="en-US" sz="1600" b="1" i="1" dirty="0" smtClean="0">
                <a:solidFill>
                  <a:srgbClr val="00B0F0"/>
                </a:solidFill>
              </a:rPr>
              <a:t>video record the damages </a:t>
            </a:r>
            <a:r>
              <a:rPr lang="en-US" sz="1600" dirty="0">
                <a:solidFill>
                  <a:schemeClr val="tx1"/>
                </a:solidFill>
              </a:rPr>
              <a:t>at the insured </a:t>
            </a:r>
            <a:r>
              <a:rPr lang="en-US" sz="1600" dirty="0" smtClean="0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Videos </a:t>
            </a:r>
            <a:r>
              <a:rPr lang="en-US" sz="1600" dirty="0" smtClean="0">
                <a:solidFill>
                  <a:schemeClr val="tx1"/>
                </a:solidFill>
              </a:rPr>
              <a:t>are recorded 10 </a:t>
            </a:r>
            <a:r>
              <a:rPr lang="en-US" sz="1600" dirty="0">
                <a:solidFill>
                  <a:schemeClr val="tx1"/>
                </a:solidFill>
              </a:rPr>
              <a:t>seconds </a:t>
            </a:r>
            <a:r>
              <a:rPr lang="en-US" sz="1600" dirty="0" smtClean="0">
                <a:solidFill>
                  <a:schemeClr val="tx1"/>
                </a:solidFill>
              </a:rPr>
              <a:t>by </a:t>
            </a:r>
            <a:r>
              <a:rPr lang="en-US" sz="1600" dirty="0">
                <a:solidFill>
                  <a:schemeClr val="tx1"/>
                </a:solidFill>
              </a:rPr>
              <a:t>default.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continue recording, </a:t>
            </a:r>
            <a:r>
              <a:rPr lang="en-US" sz="1600" b="1" i="1" dirty="0">
                <a:solidFill>
                  <a:srgbClr val="00B0F0"/>
                </a:solidFill>
              </a:rPr>
              <a:t>tap </a:t>
            </a:r>
            <a:r>
              <a:rPr lang="en-US" sz="1600" b="1" i="1" dirty="0" smtClean="0">
                <a:solidFill>
                  <a:srgbClr val="00B0F0"/>
                </a:solidFill>
              </a:rPr>
              <a:t>and </a:t>
            </a:r>
            <a:r>
              <a:rPr lang="en-US" sz="1600" b="1" i="1" dirty="0">
                <a:solidFill>
                  <a:srgbClr val="00B0F0"/>
                </a:solidFill>
              </a:rPr>
              <a:t>select Extend </a:t>
            </a:r>
            <a:r>
              <a:rPr lang="en-US" sz="1600" b="1" i="1" dirty="0" smtClean="0">
                <a:solidFill>
                  <a:srgbClr val="00B0F0"/>
                </a:solidFill>
              </a:rPr>
              <a:t>Video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stop recording, </a:t>
            </a:r>
            <a:r>
              <a:rPr lang="en-US" sz="1600" b="1" i="1" dirty="0">
                <a:solidFill>
                  <a:srgbClr val="00B0F0"/>
                </a:solidFill>
              </a:rPr>
              <a:t>tap </a:t>
            </a:r>
            <a:r>
              <a:rPr lang="en-US" sz="1600" b="1" i="1" dirty="0" smtClean="0">
                <a:solidFill>
                  <a:srgbClr val="00B0F0"/>
                </a:solidFill>
              </a:rPr>
              <a:t>to Stop recording and tap to accept.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The video file is automatically uploaded to server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US" sz="1600" b="1" i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down to go back to Proof of damages </a:t>
            </a:r>
            <a:r>
              <a:rPr lang="en-US" sz="1600" dirty="0" smtClean="0">
                <a:solidFill>
                  <a:schemeClr val="tx1"/>
                </a:solidFill>
              </a:rPr>
              <a:t>context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forward (twice) to take photo of the damages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24" y="76200"/>
            <a:ext cx="404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Google Glass App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25735" y="3962400"/>
            <a:ext cx="4724400" cy="2133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Take Photo </a:t>
            </a:r>
            <a:r>
              <a:rPr lang="en-US" sz="1600" dirty="0" smtClean="0">
                <a:solidFill>
                  <a:schemeClr val="tx1"/>
                </a:solidFill>
              </a:rPr>
              <a:t>menu </a:t>
            </a:r>
            <a:r>
              <a:rPr lang="en-US" sz="1600" dirty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>
                <a:solidFill>
                  <a:srgbClr val="00B0F0"/>
                </a:solidFill>
              </a:rPr>
              <a:t>taps to </a:t>
            </a:r>
            <a:r>
              <a:rPr lang="en-US" sz="1600" b="1" i="1" dirty="0" smtClean="0">
                <a:solidFill>
                  <a:srgbClr val="00B0F0"/>
                </a:solidFill>
              </a:rPr>
              <a:t>take photo of </a:t>
            </a:r>
            <a:r>
              <a:rPr lang="en-US" sz="1600" b="1" i="1" dirty="0">
                <a:solidFill>
                  <a:srgbClr val="00B0F0"/>
                </a:solidFill>
              </a:rPr>
              <a:t>the damages </a:t>
            </a:r>
            <a:r>
              <a:rPr lang="en-US" sz="1600" dirty="0">
                <a:solidFill>
                  <a:schemeClr val="tx1"/>
                </a:solidFill>
              </a:rPr>
              <a:t>at the insured </a:t>
            </a:r>
            <a:r>
              <a:rPr lang="en-US" sz="1600" dirty="0" smtClean="0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swipes </a:t>
            </a:r>
            <a:r>
              <a:rPr lang="en-US" sz="1600" b="1" i="1" dirty="0">
                <a:solidFill>
                  <a:srgbClr val="00B0F0"/>
                </a:solidFill>
              </a:rPr>
              <a:t>forward </a:t>
            </a:r>
            <a:r>
              <a:rPr lang="en-US" sz="1600" b="1" i="1" dirty="0" smtClean="0">
                <a:solidFill>
                  <a:srgbClr val="00B0F0"/>
                </a:solidFill>
              </a:rPr>
              <a:t>(once) for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rgbClr val="00B0F0"/>
                </a:solidFill>
              </a:rPr>
              <a:t>Save </a:t>
            </a:r>
            <a:r>
              <a:rPr lang="en-US" sz="1600" dirty="0" smtClean="0">
                <a:solidFill>
                  <a:schemeClr val="tx1"/>
                </a:solidFill>
              </a:rPr>
              <a:t>menu </a:t>
            </a:r>
            <a:r>
              <a:rPr lang="en-US" sz="1600" dirty="0">
                <a:solidFill>
                  <a:schemeClr val="tx1"/>
                </a:solidFill>
              </a:rPr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adjuster </a:t>
            </a:r>
            <a:r>
              <a:rPr lang="en-US" sz="1600" b="1" i="1" dirty="0" smtClean="0">
                <a:solidFill>
                  <a:srgbClr val="00B0F0"/>
                </a:solidFill>
              </a:rPr>
              <a:t>taps to save the captured image</a:t>
            </a:r>
            <a:endParaRPr lang="en-US" sz="1600" b="1" i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 smtClean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8" y="990600"/>
            <a:ext cx="3386666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8" y="3962895"/>
            <a:ext cx="338666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Them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E1AD00"/>
      </a:accent1>
      <a:accent2>
        <a:srgbClr val="D8750D"/>
      </a:accent2>
      <a:accent3>
        <a:srgbClr val="87561D"/>
      </a:accent3>
      <a:accent4>
        <a:srgbClr val="5B77BC"/>
      </a:accent4>
      <a:accent5>
        <a:srgbClr val="565522"/>
      </a:accent5>
      <a:accent6>
        <a:srgbClr val="492B16"/>
      </a:accent6>
      <a:hlink>
        <a:srgbClr val="D8750D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D2968F8E341438EAD2EBD1AC4FAE6" ma:contentTypeVersion="0" ma:contentTypeDescription="Create a new document." ma:contentTypeScope="" ma:versionID="6e46090895132b0c530639fc97db9e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B3F2A6-9DA0-480C-809E-76BE6CAEDEC1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3E200D1-8CC4-416A-96B4-26EF7747D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25402C-16AA-44B3-953C-3746F9A09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10784</TotalTime>
  <Words>1329</Words>
  <Application>Microsoft Office PowerPoint</Application>
  <PresentationFormat>On-screen Show (4:3)</PresentationFormat>
  <Paragraphs>160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Cognizant Community Event  Google Glass App </vt:lpstr>
      <vt:lpstr>PowerPoint Presentation</vt:lpstr>
      <vt:lpstr>GoogleGlass App Scenario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FAQ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Ritesh Menon</dc:creator>
  <cp:lastModifiedBy>Narayanan, Akila(Cognizant)</cp:lastModifiedBy>
  <cp:revision>1239</cp:revision>
  <dcterms:created xsi:type="dcterms:W3CDTF">2010-12-10T06:37:08Z</dcterms:created>
  <dcterms:modified xsi:type="dcterms:W3CDTF">2014-10-13T14:06:54Z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0x010100038D2968F8E341438EAD2EBD1AC4FAE6</vt:lpwstr>
  </property>
</Properties>
</file>