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672" r:id="rId5"/>
    <p:sldId id="688" r:id="rId6"/>
    <p:sldId id="677" r:id="rId7"/>
    <p:sldId id="679" r:id="rId8"/>
    <p:sldId id="678" r:id="rId9"/>
    <p:sldId id="686" r:id="rId10"/>
    <p:sldId id="689" r:id="rId11"/>
    <p:sldId id="690" r:id="rId12"/>
    <p:sldId id="691" r:id="rId13"/>
    <p:sldId id="63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DAF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8387" autoAdjust="0"/>
  </p:normalViewPr>
  <p:slideViewPr>
    <p:cSldViewPr>
      <p:cViewPr>
        <p:scale>
          <a:sx n="80" d="100"/>
          <a:sy n="80" d="100"/>
        </p:scale>
        <p:origin x="-108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F272FF-9F7D-448C-B9E1-8F728C17E6D6}" type="datetimeFigureOut">
              <a:rPr lang="en-US" smtClean="0"/>
              <a:pPr/>
              <a:t>10/4/2014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2C4EB0-AEC7-4AEF-8987-D06C3CFD1AE3}" type="slidenum">
              <a:rPr lang="en-US" smtClean="0"/>
              <a:pPr/>
              <a:t>‹#›</a:t>
            </a:fld>
            <a:endParaRPr lang="en-US"/>
          </a:p>
        </p:txBody>
      </p:sp>
    </p:spTree>
    <p:extLst>
      <p:ext uri="{BB962C8B-B14F-4D97-AF65-F5344CB8AC3E}">
        <p14:creationId xmlns:p14="http://schemas.microsoft.com/office/powerpoint/2010/main" val="1480179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2C4EB0-AEC7-4AEF-8987-D06C3CFD1AE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2C4EB0-AEC7-4AEF-8987-D06C3CFD1AE3}" type="slidenum">
              <a:rPr lang="en-US" smtClean="0">
                <a:solidFill>
                  <a:prstClr val="black"/>
                </a:solidFill>
              </a:rPr>
              <a:pPr/>
              <a:t>3</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2C4EB0-AEC7-4AEF-8987-D06C3CFD1AE3}" type="slidenum">
              <a:rPr lang="en-US" smtClean="0">
                <a:solidFill>
                  <a:prstClr val="black"/>
                </a:solidFill>
              </a:rPr>
              <a:pPr/>
              <a:t>8</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2C4EB0-AEC7-4AEF-8987-D06C3CFD1AE3}" type="slidenum">
              <a:rPr lang="en-US" smtClean="0">
                <a:solidFill>
                  <a:prstClr val="black"/>
                </a:solidFill>
              </a:rPr>
              <a:pPr/>
              <a:t>10</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 name="Picture 9" descr="Cognizant_36x84_04D.png"/>
          <p:cNvPicPr>
            <a:picLocks noChangeAspect="1"/>
          </p:cNvPicPr>
          <p:nvPr userDrawn="1"/>
        </p:nvPicPr>
        <p:blipFill>
          <a:blip r:embed="rId2" cstate="print"/>
          <a:srcRect t="1440"/>
          <a:stretch>
            <a:fillRect/>
          </a:stretch>
        </p:blipFill>
        <p:spPr bwMode="auto">
          <a:xfrm>
            <a:off x="185738" y="0"/>
            <a:ext cx="576262" cy="3614738"/>
          </a:xfrm>
          <a:prstGeom prst="rect">
            <a:avLst/>
          </a:prstGeom>
          <a:noFill/>
          <a:ln w="9525">
            <a:noFill/>
            <a:miter lim="800000"/>
            <a:headEnd/>
            <a:tailEnd/>
          </a:ln>
        </p:spPr>
      </p:pic>
      <p:sp>
        <p:nvSpPr>
          <p:cNvPr id="6" name="TextBox 5"/>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chemeClr val="bg1"/>
                </a:solidFill>
                <a:latin typeface="Verdana" charset="0"/>
                <a:cs typeface="ＭＳ Ｐゴシック" charset="-128"/>
              </a:rPr>
              <a:t>Image Area</a:t>
            </a:r>
          </a:p>
        </p:txBody>
      </p:sp>
      <p:pic>
        <p:nvPicPr>
          <p:cNvPr id="9" name="Picture 7" descr="side_circles.png"/>
          <p:cNvPicPr>
            <a:picLocks noChangeAspect="1"/>
          </p:cNvPicPr>
          <p:nvPr userDrawn="1"/>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10" name="Rectangle 3"/>
          <p:cNvSpPr>
            <a:spLocks noGrp="1" noChangeArrowheads="1"/>
          </p:cNvSpPr>
          <p:nvPr>
            <p:ph type="subTitle" idx="1"/>
          </p:nvPr>
        </p:nvSpPr>
        <p:spPr>
          <a:xfrm>
            <a:off x="1219200" y="3352800"/>
            <a:ext cx="66294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11" name="Rectangle 2"/>
          <p:cNvSpPr>
            <a:spLocks noGrp="1" noChangeArrowheads="1"/>
          </p:cNvSpPr>
          <p:nvPr>
            <p:ph type="ctrTitle"/>
          </p:nvPr>
        </p:nvSpPr>
        <p:spPr>
          <a:xfrm>
            <a:off x="1219200" y="1414463"/>
            <a:ext cx="66294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
        <p:nvSpPr>
          <p:cNvPr id="12" name="Text Box 1042"/>
          <p:cNvSpPr txBox="1">
            <a:spLocks noChangeArrowheads="1"/>
          </p:cNvSpPr>
          <p:nvPr userDrawn="1"/>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defRPr/>
            </a:pPr>
            <a:r>
              <a:rPr lang="en-US" sz="1000" b="0" dirty="0">
                <a:solidFill>
                  <a:srgbClr val="808388"/>
                </a:solidFill>
                <a:latin typeface="Verdana" charset="0"/>
              </a:rPr>
              <a:t>©</a:t>
            </a:r>
            <a:r>
              <a:rPr lang="en-US" sz="1000" b="0" dirty="0" smtClean="0">
                <a:solidFill>
                  <a:srgbClr val="808388"/>
                </a:solidFill>
                <a:latin typeface="Verdana" charset="0"/>
              </a:rPr>
              <a:t>2014, </a:t>
            </a:r>
            <a:r>
              <a:rPr lang="en-US" sz="1000" b="0" dirty="0">
                <a:solidFill>
                  <a:srgbClr val="808388"/>
                </a:solidFill>
                <a:latin typeface="Verdana" charset="0"/>
              </a:rPr>
              <a:t>Cognizant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42"/>
          <p:cNvSpPr>
            <a:spLocks noGrp="1" noChangeArrowheads="1"/>
          </p:cNvSpPr>
          <p:nvPr>
            <p:ph type="sldNum" sz="quarter" idx="4"/>
          </p:nvPr>
        </p:nvSpPr>
        <p:spPr>
          <a:xfrm>
            <a:off x="76200" y="6324600"/>
            <a:ext cx="457200" cy="457200"/>
          </a:xfrm>
          <a:prstGeom prst="rect">
            <a:avLst/>
          </a:prstGeom>
        </p:spPr>
        <p:txBody>
          <a:bodyPr/>
          <a:lstStyle>
            <a:lvl1pPr algn="ctr">
              <a:defRPr sz="1000" b="1">
                <a:solidFill>
                  <a:srgbClr val="6DB23F"/>
                </a:solidFill>
                <a:latin typeface="Verdana" pitchFamily="34" charset="0"/>
              </a:defRPr>
            </a:lvl1pPr>
          </a:lstStyle>
          <a:p>
            <a:pPr algn="r">
              <a:defRPr/>
            </a:pPr>
            <a:fld id="{79334EC3-DEE9-4F00-8E9F-B95713FB0F9C}" type="slidenum">
              <a:rPr lang="en-US" smtClean="0"/>
              <a:pPr algn="r">
                <a:defRPr/>
              </a:pPr>
              <a:t>‹#›</a:t>
            </a:fld>
            <a:endParaRPr lang="en-US" dirty="0"/>
          </a:p>
        </p:txBody>
      </p:sp>
      <p:sp>
        <p:nvSpPr>
          <p:cNvPr id="8" name="Title 7"/>
          <p:cNvSpPr>
            <a:spLocks noGrp="1"/>
          </p:cNvSpPr>
          <p:nvPr>
            <p:ph type="title"/>
          </p:nvPr>
        </p:nvSpPr>
        <p:spPr>
          <a:xfrm>
            <a:off x="152400" y="457200"/>
            <a:ext cx="8763000" cy="960438"/>
          </a:xfrm>
          <a:prstGeom prst="rect">
            <a:avLst/>
          </a:prstGeom>
        </p:spPr>
        <p:txBody>
          <a:bodyPr>
            <a:noAutofit/>
          </a:bodyPr>
          <a:lstStyle>
            <a:lvl1pPr algn="l">
              <a:defRPr lang="en-US" sz="2800" kern="1200" dirty="0" smtClean="0">
                <a:solidFill>
                  <a:srgbClr val="3D97BB"/>
                </a:solidFill>
                <a:latin typeface="Verdana" pitchFamily="34" charset="0"/>
                <a:ea typeface="ＭＳ Ｐゴシック" charset="-128"/>
                <a:cs typeface="+mj-cs"/>
              </a:defRPr>
            </a:lvl1pPr>
          </a:lstStyle>
          <a:p>
            <a:pPr lvl="0" algn="l" defTabSz="914400" rtl="0" eaLnBrk="0" fontAlgn="base" latinLnBrk="0" hangingPunct="0">
              <a:spcBef>
                <a:spcPct val="0"/>
              </a:spcBef>
              <a:spcAft>
                <a:spcPct val="0"/>
              </a:spcAft>
              <a:buNone/>
            </a:pPr>
            <a:r>
              <a:rPr lang="en-US" dirty="0" smtClean="0"/>
              <a:t>Click to edit Master title style</a:t>
            </a:r>
            <a:endParaRPr lang="en-US" dirty="0"/>
          </a:p>
        </p:txBody>
      </p:sp>
      <p:cxnSp>
        <p:nvCxnSpPr>
          <p:cNvPr id="9"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
        <p:nvSpPr>
          <p:cNvPr id="10" name="Rectangle 33"/>
          <p:cNvSpPr>
            <a:spLocks noChangeArrowheads="1"/>
          </p:cNvSpPr>
          <p:nvPr userDrawn="1"/>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charset="0"/>
              </a:rPr>
              <a:t>      </a:t>
            </a:r>
            <a:r>
              <a:rPr lang="en-US" sz="800" dirty="0">
                <a:solidFill>
                  <a:srgbClr val="000000"/>
                </a:solidFill>
                <a:latin typeface="Verdana" charset="0"/>
              </a:rPr>
              <a:t>|  </a:t>
            </a:r>
            <a:r>
              <a:rPr lang="en-US" sz="800" b="0" dirty="0">
                <a:solidFill>
                  <a:srgbClr val="000000"/>
                </a:solidFill>
                <a:latin typeface="Verdana" charset="0"/>
              </a:rPr>
              <a:t>©</a:t>
            </a:r>
            <a:r>
              <a:rPr lang="en-US" sz="800" b="0" dirty="0" smtClean="0">
                <a:solidFill>
                  <a:srgbClr val="000000"/>
                </a:solidFill>
                <a:latin typeface="Verdana" charset="0"/>
              </a:rPr>
              <a:t>2014, </a:t>
            </a:r>
            <a:r>
              <a:rPr lang="en-US" sz="800" b="0" dirty="0">
                <a:solidFill>
                  <a:srgbClr val="000000"/>
                </a:solidFill>
                <a:latin typeface="Verdana" charset="0"/>
              </a:rPr>
              <a:t>Cognizant 		</a:t>
            </a:r>
            <a:endParaRPr lang="en-US" sz="900" b="0" dirty="0">
              <a:solidFill>
                <a:srgbClr val="000000"/>
              </a:solidFill>
              <a:latin typeface="Verdana" charset="0"/>
            </a:endParaRPr>
          </a:p>
        </p:txBody>
      </p:sp>
      <p:sp>
        <p:nvSpPr>
          <p:cNvPr id="15" name="Content Placeholder 14"/>
          <p:cNvSpPr>
            <a:spLocks noGrp="1"/>
          </p:cNvSpPr>
          <p:nvPr>
            <p:ph sz="quarter" idx="10"/>
          </p:nvPr>
        </p:nvSpPr>
        <p:spPr>
          <a:xfrm>
            <a:off x="152400" y="1524000"/>
            <a:ext cx="8763000" cy="4572000"/>
          </a:xfrm>
        </p:spPr>
        <p:txBody>
          <a:bodyPr>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rcRect/>
          <a:stretch>
            <a:fillRect/>
          </a:stretch>
        </p:blipFill>
        <p:spPr bwMode="auto">
          <a:xfrm>
            <a:off x="0" y="2081213"/>
            <a:ext cx="7407275" cy="2378075"/>
          </a:xfrm>
          <a:prstGeom prst="rect">
            <a:avLst/>
          </a:prstGeom>
          <a:noFill/>
          <a:ln w="9525">
            <a:noFill/>
            <a:miter lim="800000"/>
            <a:headEnd/>
            <a:tailEnd/>
          </a:ln>
          <a:effectLst/>
        </p:spPr>
      </p:pic>
      <p:sp>
        <p:nvSpPr>
          <p:cNvPr id="6" name="Rectangle 42"/>
          <p:cNvSpPr>
            <a:spLocks noGrp="1" noChangeArrowheads="1"/>
          </p:cNvSpPr>
          <p:nvPr>
            <p:ph type="sldNum" sz="quarter" idx="4"/>
          </p:nvPr>
        </p:nvSpPr>
        <p:spPr>
          <a:xfrm>
            <a:off x="76200" y="6324600"/>
            <a:ext cx="457200" cy="457200"/>
          </a:xfrm>
          <a:prstGeom prst="rect">
            <a:avLst/>
          </a:prstGeom>
        </p:spPr>
        <p:txBody>
          <a:bodyPr/>
          <a:lstStyle>
            <a:lvl1pPr algn="r">
              <a:defRPr sz="1000" b="1">
                <a:solidFill>
                  <a:srgbClr val="6DB23F"/>
                </a:solidFill>
                <a:latin typeface="Verdana" pitchFamily="34" charset="0"/>
              </a:defRPr>
            </a:lvl1pPr>
          </a:lstStyle>
          <a:p>
            <a:pPr>
              <a:defRPr/>
            </a:pPr>
            <a:fld id="{79334EC3-DEE9-4F00-8E9F-B95713FB0F9C}" type="slidenum">
              <a:rPr lang="en-US" smtClean="0"/>
              <a:pPr>
                <a:defRPr/>
              </a:pPr>
              <a:t>‹#›</a:t>
            </a:fld>
            <a:endParaRPr lang="en-US" dirty="0"/>
          </a:p>
        </p:txBody>
      </p:sp>
      <p:pic>
        <p:nvPicPr>
          <p:cNvPr id="8" name="Picture 10" descr="side_circles.png"/>
          <p:cNvPicPr>
            <a:picLocks noChangeAspect="1"/>
          </p:cNvPicPr>
          <p:nvPr userDrawn="1"/>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cxnSp>
        <p:nvCxnSpPr>
          <p:cNvPr id="9"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
        <p:nvSpPr>
          <p:cNvPr id="10" name="Rectangle 33"/>
          <p:cNvSpPr>
            <a:spLocks noChangeArrowheads="1"/>
          </p:cNvSpPr>
          <p:nvPr userDrawn="1"/>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charset="0"/>
              </a:rPr>
              <a:t>      </a:t>
            </a:r>
            <a:r>
              <a:rPr lang="en-US" sz="800" dirty="0">
                <a:solidFill>
                  <a:srgbClr val="000000"/>
                </a:solidFill>
                <a:latin typeface="Verdana" charset="0"/>
              </a:rPr>
              <a:t>|  </a:t>
            </a:r>
            <a:r>
              <a:rPr lang="en-US" sz="800" b="0" dirty="0">
                <a:solidFill>
                  <a:srgbClr val="000000"/>
                </a:solidFill>
                <a:latin typeface="Verdana" charset="0"/>
              </a:rPr>
              <a:t>©</a:t>
            </a:r>
            <a:r>
              <a:rPr lang="en-US" sz="800" b="0" dirty="0" smtClean="0">
                <a:solidFill>
                  <a:srgbClr val="000000"/>
                </a:solidFill>
                <a:latin typeface="Verdana" charset="0"/>
              </a:rPr>
              <a:t>2014, Cognizant </a:t>
            </a:r>
            <a:r>
              <a:rPr lang="en-US" sz="800" b="0" dirty="0">
                <a:solidFill>
                  <a:srgbClr val="000000"/>
                </a:solidFill>
                <a:latin typeface="Verdana" charset="0"/>
              </a:rPr>
              <a:t>		</a:t>
            </a:r>
            <a:endParaRPr lang="en-US" sz="900" b="0" dirty="0">
              <a:solidFill>
                <a:srgbClr val="000000"/>
              </a:solidFill>
              <a:latin typeface="Verdana" charset="0"/>
            </a:endParaRPr>
          </a:p>
        </p:txBody>
      </p:sp>
      <p:sp>
        <p:nvSpPr>
          <p:cNvPr id="11" name="Title 10"/>
          <p:cNvSpPr>
            <a:spLocks noGrp="1"/>
          </p:cNvSpPr>
          <p:nvPr>
            <p:ph type="title"/>
          </p:nvPr>
        </p:nvSpPr>
        <p:spPr>
          <a:xfrm>
            <a:off x="-1" y="2081213"/>
            <a:ext cx="7407275" cy="2378075"/>
          </a:xfrm>
        </p:spPr>
        <p:txBody>
          <a:bodyPr anchor="ctr"/>
          <a:lstStyle>
            <a:lvl1pPr algn="ctr">
              <a:defRPr>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9" descr="Cognizant_36x84_04D.png"/>
          <p:cNvPicPr>
            <a:picLocks noChangeAspect="1"/>
          </p:cNvPicPr>
          <p:nvPr userDrawn="1"/>
        </p:nvPicPr>
        <p:blipFill>
          <a:blip r:embed="rId2" cstate="print"/>
          <a:srcRect t="1440"/>
          <a:stretch>
            <a:fillRect/>
          </a:stretch>
        </p:blipFill>
        <p:spPr bwMode="auto">
          <a:xfrm>
            <a:off x="185738" y="0"/>
            <a:ext cx="576262" cy="3614738"/>
          </a:xfrm>
          <a:prstGeom prst="rect">
            <a:avLst/>
          </a:prstGeom>
          <a:noFill/>
          <a:ln w="9525">
            <a:noFill/>
            <a:miter lim="800000"/>
            <a:headEnd/>
            <a:tailEnd/>
          </a:ln>
        </p:spPr>
      </p:pic>
      <p:sp>
        <p:nvSpPr>
          <p:cNvPr id="5" name="Rectangle 4"/>
          <p:cNvSpPr/>
          <p:nvPr userDrawn="1"/>
        </p:nvSpPr>
        <p:spPr bwMode="auto">
          <a:xfrm>
            <a:off x="6781800" y="2286000"/>
            <a:ext cx="1981200" cy="2057400"/>
          </a:xfrm>
          <a:prstGeom prst="rect">
            <a:avLst/>
          </a:prstGeom>
          <a:solidFill>
            <a:srgbClr val="ADAFB2"/>
          </a:solidFill>
          <a:ln w="9525" cap="flat" cmpd="sng" algn="ctr">
            <a:noFill/>
            <a:prstDash val="solid"/>
            <a:round/>
            <a:headEnd type="none" w="med" len="med"/>
            <a:tailEnd type="none" w="med" len="med"/>
          </a:ln>
          <a:effectLst/>
        </p:spPr>
        <p:txBody>
          <a:bodyPr/>
          <a:lstStyle/>
          <a:p>
            <a:pPr algn="l" rtl="0" eaLnBrk="0" fontAlgn="base" hangingPunct="0">
              <a:spcBef>
                <a:spcPct val="0"/>
              </a:spcBef>
              <a:spcAft>
                <a:spcPct val="0"/>
              </a:spcAft>
              <a:defRPr/>
            </a:pPr>
            <a:endParaRPr lang="en-US" sz="2400" b="1" kern="1200">
              <a:solidFill>
                <a:schemeClr val="tx1"/>
              </a:solidFill>
              <a:latin typeface="Arial" pitchFamily="-12" charset="0"/>
              <a:ea typeface="ＭＳ Ｐゴシック" pitchFamily="-12" charset="-128"/>
              <a:cs typeface="ＭＳ Ｐゴシック" pitchFamily="-12" charset="-128"/>
            </a:endParaRPr>
          </a:p>
        </p:txBody>
      </p:sp>
      <p:sp>
        <p:nvSpPr>
          <p:cNvPr id="6" name="TextBox 5"/>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chemeClr val="bg1"/>
                </a:solidFill>
                <a:latin typeface="Verdana" charset="0"/>
                <a:cs typeface="ＭＳ Ｐゴシック" charset="-128"/>
              </a:rPr>
              <a:t>Image Area</a:t>
            </a:r>
          </a:p>
        </p:txBody>
      </p:sp>
      <p:sp>
        <p:nvSpPr>
          <p:cNvPr id="7"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8"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
        <p:nvSpPr>
          <p:cNvPr id="10" name="Text Box 1042"/>
          <p:cNvSpPr txBox="1">
            <a:spLocks noChangeArrowheads="1"/>
          </p:cNvSpPr>
          <p:nvPr userDrawn="1"/>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defRPr/>
            </a:pPr>
            <a:r>
              <a:rPr lang="en-US" sz="1000" b="0" dirty="0">
                <a:solidFill>
                  <a:srgbClr val="808388"/>
                </a:solidFill>
                <a:latin typeface="Verdana" charset="0"/>
              </a:rPr>
              <a:t>©</a:t>
            </a:r>
            <a:r>
              <a:rPr lang="en-US" sz="1000" b="0" dirty="0" smtClean="0">
                <a:solidFill>
                  <a:srgbClr val="808388"/>
                </a:solidFill>
                <a:latin typeface="Verdana" charset="0"/>
              </a:rPr>
              <a:t>2014, </a:t>
            </a:r>
            <a:r>
              <a:rPr lang="en-US" sz="1000" b="0" dirty="0">
                <a:solidFill>
                  <a:srgbClr val="808388"/>
                </a:solidFill>
                <a:latin typeface="Verdana" charset="0"/>
              </a:rPr>
              <a:t>Cognizant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6" cstate="print"/>
          <a:srcRect/>
          <a:stretch>
            <a:fillRect/>
          </a:stretch>
        </p:blipFill>
        <p:spPr bwMode="auto">
          <a:xfrm>
            <a:off x="-6350" y="0"/>
            <a:ext cx="9156700" cy="7747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cstate="print"/>
          <a:srcRect/>
          <a:stretch>
            <a:fillRect/>
          </a:stretch>
        </p:blipFill>
        <p:spPr bwMode="auto">
          <a:xfrm>
            <a:off x="-6350" y="5705475"/>
            <a:ext cx="9156700" cy="1152525"/>
          </a:xfrm>
          <a:prstGeom prst="rect">
            <a:avLst/>
          </a:prstGeom>
          <a:noFill/>
          <a:ln w="9525">
            <a:noFill/>
            <a:miter lim="800000"/>
            <a:headEnd/>
            <a:tailEnd/>
          </a:ln>
          <a:effectLst/>
        </p:spPr>
      </p:pic>
      <p:pic>
        <p:nvPicPr>
          <p:cNvPr id="10" name="CG_logoReflect_RGB.png" descr="/Users/jason_feuilly/Desktop/CG_logoReflect_RGB.png"/>
          <p:cNvPicPr>
            <a:picLocks noChangeAspect="1"/>
          </p:cNvPicPr>
          <p:nvPr/>
        </p:nvPicPr>
        <p:blipFill>
          <a:blip r:embed="rId8" cstate="print"/>
          <a:srcRect/>
          <a:stretch>
            <a:fillRect/>
          </a:stretch>
        </p:blipFill>
        <p:spPr bwMode="auto">
          <a:xfrm>
            <a:off x="7104063" y="6137275"/>
            <a:ext cx="1963737" cy="720725"/>
          </a:xfrm>
          <a:prstGeom prst="rect">
            <a:avLst/>
          </a:prstGeom>
          <a:noFill/>
          <a:ln w="9525">
            <a:noFill/>
            <a:miter lim="800000"/>
            <a:headEnd/>
            <a:tailEnd/>
          </a:ln>
        </p:spPr>
      </p:pic>
      <p:sp>
        <p:nvSpPr>
          <p:cNvPr id="13" name="Title Placeholder 12"/>
          <p:cNvSpPr>
            <a:spLocks noGrp="1"/>
          </p:cNvSpPr>
          <p:nvPr>
            <p:ph type="title"/>
          </p:nvPr>
        </p:nvSpPr>
        <p:spPr>
          <a:xfrm>
            <a:off x="152400" y="457200"/>
            <a:ext cx="8839200" cy="960438"/>
          </a:xfrm>
          <a:prstGeom prst="rect">
            <a:avLst/>
          </a:prstGeom>
        </p:spPr>
        <p:txBody>
          <a:bodyPr vert="horz" lIns="91440" tIns="45720" rIns="91440" bIns="45720" rtlCol="0" anchor="t">
            <a:noAutofit/>
          </a:bodyPr>
          <a:lstStyle/>
          <a:p>
            <a:pPr lvl="0" algn="l" rtl="0" eaLnBrk="0" fontAlgn="base" hangingPunct="0">
              <a:spcBef>
                <a:spcPct val="0"/>
              </a:spcBef>
              <a:spcAft>
                <a:spcPct val="0"/>
              </a:spcAft>
            </a:pPr>
            <a:r>
              <a:rPr lang="en-US" dirty="0" smtClean="0"/>
              <a:t>Click to edit Master title style</a:t>
            </a:r>
            <a:endParaRPr lang="en-US" dirty="0"/>
          </a:p>
        </p:txBody>
      </p:sp>
      <p:sp>
        <p:nvSpPr>
          <p:cNvPr id="14" name="Text Placeholder 13"/>
          <p:cNvSpPr>
            <a:spLocks noGrp="1"/>
          </p:cNvSpPr>
          <p:nvPr>
            <p:ph type="body" idx="1"/>
          </p:nvPr>
        </p:nvSpPr>
        <p:spPr>
          <a:xfrm>
            <a:off x="152400" y="1524000"/>
            <a:ext cx="8839200" cy="4602163"/>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Rectangle 42"/>
          <p:cNvSpPr>
            <a:spLocks noGrp="1" noChangeArrowheads="1"/>
          </p:cNvSpPr>
          <p:nvPr>
            <p:ph type="sldNum" sz="quarter" idx="4"/>
          </p:nvPr>
        </p:nvSpPr>
        <p:spPr>
          <a:xfrm>
            <a:off x="76200" y="6324600"/>
            <a:ext cx="457200" cy="457200"/>
          </a:xfrm>
          <a:prstGeom prst="rect">
            <a:avLst/>
          </a:prstGeom>
        </p:spPr>
        <p:txBody>
          <a:bodyPr/>
          <a:lstStyle>
            <a:lvl1pPr algn="r">
              <a:defRPr sz="1000" b="1">
                <a:solidFill>
                  <a:srgbClr val="6DB23F"/>
                </a:solidFill>
                <a:latin typeface="Verdana" pitchFamily="34" charset="0"/>
              </a:defRPr>
            </a:lvl1pPr>
          </a:lstStyle>
          <a:p>
            <a:pPr>
              <a:defRPr/>
            </a:pPr>
            <a:fld id="{79334EC3-DEE9-4F00-8E9F-B95713FB0F9C}"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51" r:id="rId4"/>
  </p:sldLayoutIdLst>
  <p:hf hdr="0" ftr="0" dt="0"/>
  <p:txStyles>
    <p:titleStyle>
      <a:lvl1pPr algn="ctr" defTabSz="914400" rtl="0" eaLnBrk="1" latinLnBrk="0" hangingPunct="1">
        <a:spcBef>
          <a:spcPct val="0"/>
        </a:spcBef>
        <a:buNone/>
        <a:defRPr lang="en-US" sz="2800" kern="1200" dirty="0" smtClean="0">
          <a:solidFill>
            <a:srgbClr val="3D97BB"/>
          </a:solidFill>
          <a:latin typeface="Verdana" pitchFamily="34" charset="0"/>
          <a:ea typeface="ＭＳ Ｐゴシック" charset="-128"/>
          <a:cs typeface="+mj-cs"/>
        </a:defRPr>
      </a:lvl1pPr>
    </p:titleStyle>
    <p:body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www.cognizant.com/insightswhitepapers/Google-Glass-Insurances-Next-Killer-App.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14537"/>
            <a:ext cx="7391400" cy="251460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85800" y="2176463"/>
            <a:ext cx="6629400" cy="1938337"/>
          </a:xfrm>
        </p:spPr>
        <p:txBody>
          <a:bodyPr/>
          <a:lstStyle/>
          <a:p>
            <a:pPr algn="ctr"/>
            <a:r>
              <a:rPr lang="en-US" sz="3200" b="1" dirty="0" smtClean="0">
                <a:solidFill>
                  <a:schemeClr val="bg1"/>
                </a:solidFill>
                <a:latin typeface="Trebuchet MS" pitchFamily="34" charset="0"/>
              </a:rPr>
              <a:t>Cognizant Community Event</a:t>
            </a:r>
            <a:br>
              <a:rPr lang="en-US" sz="3200" b="1" dirty="0" smtClean="0">
                <a:solidFill>
                  <a:schemeClr val="bg1"/>
                </a:solidFill>
                <a:latin typeface="Trebuchet MS" pitchFamily="34" charset="0"/>
              </a:rPr>
            </a:br>
            <a:r>
              <a:rPr lang="en-US" sz="2800" b="1" dirty="0" smtClean="0">
                <a:solidFill>
                  <a:schemeClr val="bg1"/>
                </a:solidFill>
                <a:latin typeface="Trebuchet MS" pitchFamily="34" charset="0"/>
              </a:rPr>
              <a:t/>
            </a:r>
            <a:br>
              <a:rPr lang="en-US" sz="2800" b="1" dirty="0" smtClean="0">
                <a:solidFill>
                  <a:schemeClr val="bg1"/>
                </a:solidFill>
                <a:latin typeface="Trebuchet MS" pitchFamily="34" charset="0"/>
              </a:rPr>
            </a:br>
            <a:r>
              <a:rPr lang="en-US" sz="2800" b="1" dirty="0" err="1" smtClean="0">
                <a:solidFill>
                  <a:schemeClr val="bg1"/>
                </a:solidFill>
                <a:latin typeface="Trebuchet MS" pitchFamily="34" charset="0"/>
              </a:rPr>
              <a:t>GoogleGlass</a:t>
            </a:r>
            <a:r>
              <a:rPr lang="en-US" sz="2800" b="1" dirty="0" smtClean="0">
                <a:solidFill>
                  <a:schemeClr val="bg1"/>
                </a:solidFill>
                <a:latin typeface="Trebuchet MS" pitchFamily="34" charset="0"/>
              </a:rPr>
              <a:t> Companion App</a:t>
            </a:r>
            <a:br>
              <a:rPr lang="en-US" sz="2800" b="1" dirty="0" smtClean="0">
                <a:solidFill>
                  <a:schemeClr val="bg1"/>
                </a:solidFill>
                <a:latin typeface="Trebuchet MS" pitchFamily="34" charset="0"/>
              </a:rPr>
            </a:br>
            <a:endParaRPr lang="en-US" sz="2400" b="1" i="1" dirty="0">
              <a:solidFill>
                <a:schemeClr val="bg1"/>
              </a:solidFill>
              <a:latin typeface="Trebuchet MS" pitchFamily="34" charset="0"/>
            </a:endParaRPr>
          </a:p>
        </p:txBody>
      </p:sp>
      <p:pic>
        <p:nvPicPr>
          <p:cNvPr id="6" name="Picture 3" descr="intro.png"/>
          <p:cNvPicPr>
            <a:picLocks noChangeAspect="1"/>
          </p:cNvPicPr>
          <p:nvPr/>
        </p:nvPicPr>
        <p:blipFill>
          <a:blip r:embed="rId3" cstate="print"/>
          <a:srcRect r="14066"/>
          <a:stretch>
            <a:fillRect/>
          </a:stretch>
        </p:blipFill>
        <p:spPr bwMode="auto">
          <a:xfrm>
            <a:off x="7112642" y="1"/>
            <a:ext cx="2031357" cy="1981200"/>
          </a:xfrm>
          <a:prstGeom prst="rect">
            <a:avLst/>
          </a:prstGeom>
          <a:noFill/>
          <a:ln w="9525">
            <a:noFill/>
            <a:miter lim="800000"/>
            <a:headEnd/>
            <a:tailEnd/>
          </a:ln>
        </p:spPr>
      </p:pic>
      <p:sp>
        <p:nvSpPr>
          <p:cNvPr id="7" name="Rectangle 6"/>
          <p:cNvSpPr/>
          <p:nvPr/>
        </p:nvSpPr>
        <p:spPr>
          <a:xfrm>
            <a:off x="7391400" y="2011680"/>
            <a:ext cx="1752600" cy="2514600"/>
          </a:xfrm>
          <a:prstGeom prst="rect">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8570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14537"/>
            <a:ext cx="7391400" cy="251460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Title 2"/>
          <p:cNvSpPr>
            <a:spLocks noGrp="1"/>
          </p:cNvSpPr>
          <p:nvPr>
            <p:ph type="ctrTitle"/>
          </p:nvPr>
        </p:nvSpPr>
        <p:spPr>
          <a:xfrm>
            <a:off x="228600" y="1795463"/>
            <a:ext cx="6629400" cy="1938337"/>
          </a:xfrm>
        </p:spPr>
        <p:txBody>
          <a:bodyPr/>
          <a:lstStyle/>
          <a:p>
            <a:pPr algn="ctr"/>
            <a:r>
              <a:rPr lang="en-US" sz="2800" dirty="0" smtClean="0">
                <a:solidFill>
                  <a:schemeClr val="bg1"/>
                </a:solidFill>
                <a:latin typeface="Trebuchet MS" pitchFamily="34" charset="0"/>
              </a:rPr>
              <a:t>Thank You</a:t>
            </a:r>
            <a:endParaRPr lang="en-US" sz="2800" dirty="0">
              <a:solidFill>
                <a:schemeClr val="bg1"/>
              </a:solidFill>
              <a:latin typeface="Trebuchet MS" pitchFamily="34" charset="0"/>
            </a:endParaRPr>
          </a:p>
        </p:txBody>
      </p:sp>
      <p:pic>
        <p:nvPicPr>
          <p:cNvPr id="6" name="Picture 3" descr="intro.png"/>
          <p:cNvPicPr>
            <a:picLocks noChangeAspect="1"/>
          </p:cNvPicPr>
          <p:nvPr/>
        </p:nvPicPr>
        <p:blipFill>
          <a:blip r:embed="rId3" cstate="print"/>
          <a:srcRect r="14066"/>
          <a:stretch>
            <a:fillRect/>
          </a:stretch>
        </p:blipFill>
        <p:spPr bwMode="auto">
          <a:xfrm>
            <a:off x="7112642" y="1"/>
            <a:ext cx="2031357" cy="1981200"/>
          </a:xfrm>
          <a:prstGeom prst="rect">
            <a:avLst/>
          </a:prstGeom>
          <a:noFill/>
          <a:ln w="9525">
            <a:noFill/>
            <a:miter lim="800000"/>
            <a:headEnd/>
            <a:tailEnd/>
          </a:ln>
        </p:spPr>
      </p:pic>
      <p:sp>
        <p:nvSpPr>
          <p:cNvPr id="7" name="Rectangle 6"/>
          <p:cNvSpPr/>
          <p:nvPr/>
        </p:nvSpPr>
        <p:spPr>
          <a:xfrm>
            <a:off x="7391400" y="2011680"/>
            <a:ext cx="1752600" cy="2514600"/>
          </a:xfrm>
          <a:prstGeom prst="rect">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94272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lgn="r">
              <a:defRPr/>
            </a:pPr>
            <a:fld id="{79334EC3-DEE9-4F00-8E9F-B95713FB0F9C}" type="slidenum">
              <a:rPr lang="en-US" smtClean="0"/>
              <a:pPr algn="r">
                <a:defRPr/>
              </a:pPr>
              <a:t>2</a:t>
            </a:fld>
            <a:endParaRPr lang="en-US" dirty="0"/>
          </a:p>
        </p:txBody>
      </p:sp>
      <p:sp>
        <p:nvSpPr>
          <p:cNvPr id="6" name="Rectangle 5"/>
          <p:cNvSpPr/>
          <p:nvPr/>
        </p:nvSpPr>
        <p:spPr>
          <a:xfrm>
            <a:off x="72724" y="76200"/>
            <a:ext cx="4042075" cy="461665"/>
          </a:xfrm>
          <a:prstGeom prst="rect">
            <a:avLst/>
          </a:prstGeom>
        </p:spPr>
        <p:txBody>
          <a:bodyPr wrap="square">
            <a:spAutoFit/>
          </a:bodyPr>
          <a:lstStyle/>
          <a:p>
            <a:r>
              <a:rPr lang="en-US" sz="2400" dirty="0" err="1"/>
              <a:t>GoogleGlass</a:t>
            </a:r>
            <a:r>
              <a:rPr lang="en-US" sz="2400" dirty="0"/>
              <a:t> Companion App </a:t>
            </a:r>
          </a:p>
        </p:txBody>
      </p:sp>
      <p:sp>
        <p:nvSpPr>
          <p:cNvPr id="8" name="Rectangle 7"/>
          <p:cNvSpPr/>
          <p:nvPr/>
        </p:nvSpPr>
        <p:spPr>
          <a:xfrm>
            <a:off x="152400" y="537865"/>
            <a:ext cx="8763000" cy="555813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96070624"/>
              </p:ext>
            </p:extLst>
          </p:nvPr>
        </p:nvGraphicFramePr>
        <p:xfrm>
          <a:off x="304800" y="685800"/>
          <a:ext cx="8458200" cy="4919683"/>
        </p:xfrm>
        <a:graphic>
          <a:graphicData uri="http://schemas.openxmlformats.org/drawingml/2006/table">
            <a:tbl>
              <a:tblPr firstRow="1" bandRow="1">
                <a:tableStyleId>{00A15C55-8517-42AA-B614-E9B94910E393}</a:tableStyleId>
              </a:tblPr>
              <a:tblGrid>
                <a:gridCol w="1908252"/>
                <a:gridCol w="1520748"/>
                <a:gridCol w="2295757"/>
                <a:gridCol w="2733443"/>
              </a:tblGrid>
              <a:tr h="795679">
                <a:tc>
                  <a:txBody>
                    <a:bodyPr/>
                    <a:lstStyle/>
                    <a:p>
                      <a:r>
                        <a:rPr lang="en-US" dirty="0" smtClean="0"/>
                        <a:t>Enacted</a:t>
                      </a:r>
                      <a:r>
                        <a:rPr lang="en-US" baseline="0" dirty="0" smtClean="0"/>
                        <a:t> by </a:t>
                      </a:r>
                      <a:endParaRPr lang="en-US" dirty="0"/>
                    </a:p>
                  </a:txBody>
                  <a:tcPr/>
                </a:tc>
                <a:tc>
                  <a:txBody>
                    <a:bodyPr/>
                    <a:lstStyle/>
                    <a:p>
                      <a:r>
                        <a:rPr lang="en-US" dirty="0" smtClean="0"/>
                        <a:t>Environment</a:t>
                      </a:r>
                      <a:endParaRPr lang="en-US" dirty="0"/>
                    </a:p>
                  </a:txBody>
                  <a:tcPr/>
                </a:tc>
                <a:tc>
                  <a:txBody>
                    <a:bodyPr/>
                    <a:lstStyle/>
                    <a:p>
                      <a:r>
                        <a:rPr lang="en-US" dirty="0" smtClean="0"/>
                        <a:t>Context</a:t>
                      </a:r>
                      <a:endParaRPr lang="en-US" dirty="0"/>
                    </a:p>
                  </a:txBody>
                  <a:tcPr/>
                </a:tc>
                <a:tc>
                  <a:txBody>
                    <a:bodyPr/>
                    <a:lstStyle/>
                    <a:p>
                      <a:r>
                        <a:rPr lang="en-US" dirty="0" smtClean="0"/>
                        <a:t>Scenarios</a:t>
                      </a:r>
                      <a:endParaRPr lang="en-US" dirty="0"/>
                    </a:p>
                  </a:txBody>
                  <a:tcPr/>
                </a:tc>
              </a:tr>
              <a:tr h="4124004">
                <a:tc>
                  <a:txBody>
                    <a:bodyPr/>
                    <a:lstStyle/>
                    <a:p>
                      <a:r>
                        <a:rPr lang="en-US" sz="1100" kern="1200" dirty="0" smtClean="0">
                          <a:solidFill>
                            <a:schemeClr val="dk1"/>
                          </a:solidFill>
                          <a:latin typeface="+mn-lt"/>
                          <a:ea typeface="+mn-ea"/>
                          <a:cs typeface="+mn-cs"/>
                        </a:rPr>
                        <a:t>Persona A: </a:t>
                      </a:r>
                      <a:r>
                        <a:rPr lang="en-US" sz="1100" b="1" kern="1200" dirty="0" smtClean="0">
                          <a:solidFill>
                            <a:schemeClr val="dk1"/>
                          </a:solidFill>
                          <a:latin typeface="+mn-lt"/>
                          <a:ea typeface="+mn-ea"/>
                          <a:cs typeface="+mn-cs"/>
                        </a:rPr>
                        <a:t>Claims</a:t>
                      </a:r>
                      <a:r>
                        <a:rPr lang="en-US" sz="1100" kern="1200" dirty="0" smtClean="0">
                          <a:solidFill>
                            <a:schemeClr val="dk1"/>
                          </a:solidFill>
                          <a:latin typeface="+mn-lt"/>
                          <a:ea typeface="+mn-ea"/>
                          <a:cs typeface="+mn-cs"/>
                        </a:rPr>
                        <a:t> </a:t>
                      </a:r>
                      <a:r>
                        <a:rPr lang="en-US" sz="1100" b="1" kern="1200" dirty="0" smtClean="0">
                          <a:solidFill>
                            <a:schemeClr val="dk1"/>
                          </a:solidFill>
                          <a:latin typeface="+mn-lt"/>
                          <a:ea typeface="+mn-ea"/>
                          <a:cs typeface="+mn-cs"/>
                        </a:rPr>
                        <a:t>Adjustor</a:t>
                      </a:r>
                      <a:endParaRPr lang="en-US" sz="1100" b="1" kern="1200" dirty="0">
                        <a:solidFill>
                          <a:schemeClr val="dk1"/>
                        </a:solidFill>
                        <a:latin typeface="+mn-lt"/>
                        <a:ea typeface="+mn-ea"/>
                        <a:cs typeface="+mn-cs"/>
                      </a:endParaRPr>
                    </a:p>
                  </a:txBody>
                  <a:tcPr anchor="ctr"/>
                </a:tc>
                <a:tc>
                  <a:txBody>
                    <a:bodyPr/>
                    <a:lstStyle/>
                    <a:p>
                      <a:r>
                        <a:rPr lang="en-US" sz="1100" kern="1200" dirty="0" smtClean="0">
                          <a:solidFill>
                            <a:schemeClr val="dk1"/>
                          </a:solidFill>
                          <a:latin typeface="+mn-lt"/>
                          <a:ea typeface="+mn-ea"/>
                          <a:cs typeface="+mn-cs"/>
                        </a:rPr>
                        <a:t>1 - Roof Section</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You are a claims adjustor and have been asked to evaluate damage to solar panels on the roof of a commercial building, allegedly sustained during foul weather the previous week. You also suffered a minor stroke six months ago and are making an excellent recovery.</a:t>
                      </a:r>
                    </a:p>
                  </a:txBody>
                  <a:tcPr anchor="ctr"/>
                </a:tc>
                <a:tc>
                  <a:txBody>
                    <a:bodyPr/>
                    <a:lstStyle/>
                    <a:p>
                      <a:pPr fontAlgn="ctr"/>
                      <a:r>
                        <a:rPr lang="en-US" sz="1100" kern="1200" dirty="0" smtClean="0">
                          <a:solidFill>
                            <a:schemeClr val="dk1"/>
                          </a:solidFill>
                          <a:latin typeface="+mn-lt"/>
                          <a:ea typeface="+mn-ea"/>
                          <a:cs typeface="+mn-cs"/>
                        </a:rPr>
                        <a:t>Claims Adjustor Arrives at roof section and uses Google Glass app to open web-based documentation “form” that takes speech commands. Views claim, then dictates comments while taking video, takes photos</a:t>
                      </a:r>
                    </a:p>
                    <a:p>
                      <a:pPr fontAlgn="ctr"/>
                      <a:r>
                        <a:rPr lang="en-US" sz="1100" kern="1200" dirty="0" smtClean="0">
                          <a:solidFill>
                            <a:schemeClr val="dk1"/>
                          </a:solidFill>
                          <a:latin typeface="+mn-lt"/>
                          <a:ea typeface="+mn-ea"/>
                          <a:cs typeface="+mn-cs"/>
                        </a:rPr>
                        <a:t> </a:t>
                      </a:r>
                    </a:p>
                    <a:p>
                      <a:pPr fontAlgn="ctr"/>
                      <a:r>
                        <a:rPr lang="en-US" sz="1100" kern="1200" dirty="0" smtClean="0">
                          <a:solidFill>
                            <a:schemeClr val="dk1"/>
                          </a:solidFill>
                          <a:latin typeface="+mn-lt"/>
                          <a:ea typeface="+mn-ea"/>
                          <a:cs typeface="+mn-cs"/>
                        </a:rPr>
                        <a:t>Requests and receives report form home office about weather in that area at presumed time of damage: notes weather activity doesn’t seem to correspond to damage.</a:t>
                      </a:r>
                    </a:p>
                    <a:p>
                      <a:pPr fontAlgn="ctr"/>
                      <a:r>
                        <a:rPr lang="en-US" sz="1100" kern="1200" dirty="0" smtClean="0">
                          <a:solidFill>
                            <a:schemeClr val="dk1"/>
                          </a:solidFill>
                          <a:latin typeface="+mn-lt"/>
                          <a:ea typeface="+mn-ea"/>
                          <a:cs typeface="+mn-cs"/>
                        </a:rPr>
                        <a:t> </a:t>
                      </a:r>
                    </a:p>
                    <a:p>
                      <a:pPr fontAlgn="ctr"/>
                      <a:r>
                        <a:rPr lang="en-US" sz="1100" kern="1200" dirty="0" smtClean="0">
                          <a:solidFill>
                            <a:schemeClr val="dk1"/>
                          </a:solidFill>
                          <a:latin typeface="+mn-lt"/>
                          <a:ea typeface="+mn-ea"/>
                          <a:cs typeface="+mn-cs"/>
                        </a:rPr>
                        <a:t>Records voice memo on whether this claim should be paid.</a:t>
                      </a:r>
                    </a:p>
                    <a:p>
                      <a:pPr fontAlgn="ctr"/>
                      <a:r>
                        <a:rPr lang="en-US" sz="1100" kern="1200" dirty="0" smtClean="0">
                          <a:solidFill>
                            <a:schemeClr val="dk1"/>
                          </a:solidFill>
                          <a:latin typeface="+mn-lt"/>
                          <a:ea typeface="+mn-ea"/>
                          <a:cs typeface="+mn-cs"/>
                        </a:rPr>
                        <a:t> </a:t>
                      </a:r>
                    </a:p>
                    <a:p>
                      <a:pPr fontAlgn="ctr"/>
                      <a:r>
                        <a:rPr lang="en-US" sz="1100" kern="1200" dirty="0" smtClean="0">
                          <a:solidFill>
                            <a:schemeClr val="dk1"/>
                          </a:solidFill>
                          <a:latin typeface="+mn-lt"/>
                          <a:ea typeface="+mn-ea"/>
                          <a:cs typeface="+mn-cs"/>
                        </a:rPr>
                        <a:t>At the conclusion of the claim, (maybe when hitting “Submit”?) reminder pops up for next appointment, which will be in another state.</a:t>
                      </a:r>
                    </a:p>
                    <a:p>
                      <a:endParaRPr lang="en-US" dirty="0"/>
                    </a:p>
                  </a:txBody>
                  <a:tcPr/>
                </a:tc>
              </a:tr>
            </a:tbl>
          </a:graphicData>
        </a:graphic>
      </p:graphicFrame>
    </p:spTree>
    <p:extLst>
      <p:ext uri="{BB962C8B-B14F-4D97-AF65-F5344CB8AC3E}">
        <p14:creationId xmlns:p14="http://schemas.microsoft.com/office/powerpoint/2010/main" val="1893473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14537"/>
            <a:ext cx="7391400" cy="251460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Title 2"/>
          <p:cNvSpPr>
            <a:spLocks noGrp="1"/>
          </p:cNvSpPr>
          <p:nvPr>
            <p:ph type="ctrTitle"/>
          </p:nvPr>
        </p:nvSpPr>
        <p:spPr>
          <a:xfrm>
            <a:off x="520232" y="1752600"/>
            <a:ext cx="6629400" cy="1938337"/>
          </a:xfrm>
        </p:spPr>
        <p:txBody>
          <a:bodyPr/>
          <a:lstStyle/>
          <a:p>
            <a:pPr algn="ctr"/>
            <a:r>
              <a:rPr lang="en-US" sz="2800" dirty="0" err="1">
                <a:solidFill>
                  <a:schemeClr val="bg1"/>
                </a:solidFill>
                <a:latin typeface="Trebuchet MS" pitchFamily="34" charset="0"/>
              </a:rPr>
              <a:t>GoogleGlass</a:t>
            </a:r>
            <a:r>
              <a:rPr lang="en-US" sz="2800" dirty="0">
                <a:solidFill>
                  <a:schemeClr val="bg1"/>
                </a:solidFill>
                <a:latin typeface="Trebuchet MS" pitchFamily="34" charset="0"/>
              </a:rPr>
              <a:t> </a:t>
            </a:r>
            <a:r>
              <a:rPr lang="en-US" sz="2800" dirty="0" smtClean="0">
                <a:solidFill>
                  <a:schemeClr val="bg1"/>
                </a:solidFill>
                <a:latin typeface="Trebuchet MS" pitchFamily="34" charset="0"/>
              </a:rPr>
              <a:t>Companion App Scenario Simulation</a:t>
            </a:r>
            <a:endParaRPr lang="en-US" sz="2800" dirty="0">
              <a:solidFill>
                <a:schemeClr val="bg1"/>
              </a:solidFill>
              <a:latin typeface="Trebuchet MS" pitchFamily="34" charset="0"/>
            </a:endParaRPr>
          </a:p>
        </p:txBody>
      </p:sp>
      <p:pic>
        <p:nvPicPr>
          <p:cNvPr id="6" name="Picture 3" descr="intro.png"/>
          <p:cNvPicPr>
            <a:picLocks noChangeAspect="1"/>
          </p:cNvPicPr>
          <p:nvPr/>
        </p:nvPicPr>
        <p:blipFill>
          <a:blip r:embed="rId3" cstate="print"/>
          <a:srcRect r="14066"/>
          <a:stretch>
            <a:fillRect/>
          </a:stretch>
        </p:blipFill>
        <p:spPr bwMode="auto">
          <a:xfrm>
            <a:off x="7112642" y="1"/>
            <a:ext cx="2031357" cy="1981200"/>
          </a:xfrm>
          <a:prstGeom prst="rect">
            <a:avLst/>
          </a:prstGeom>
          <a:noFill/>
          <a:ln w="9525">
            <a:noFill/>
            <a:miter lim="800000"/>
            <a:headEnd/>
            <a:tailEnd/>
          </a:ln>
        </p:spPr>
      </p:pic>
      <p:sp>
        <p:nvSpPr>
          <p:cNvPr id="7" name="Rectangle 6"/>
          <p:cNvSpPr/>
          <p:nvPr/>
        </p:nvSpPr>
        <p:spPr>
          <a:xfrm>
            <a:off x="7391400" y="2011680"/>
            <a:ext cx="1752600" cy="2514600"/>
          </a:xfrm>
          <a:prstGeom prst="rect">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52400" y="4800600"/>
            <a:ext cx="8763000" cy="12192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2">
                    <a:lumMod val="75000"/>
                  </a:schemeClr>
                </a:solidFill>
              </a:rPr>
              <a:t>Note that this app is a companion app to Google Glass which can be used by the event coordinator. The survey details captured by the field adjuster (text, images, videos, audio etc.) through the Google Glass is stored in backend and reflected in this companion app. </a:t>
            </a:r>
            <a:endParaRPr lang="en-US" b="1" dirty="0">
              <a:solidFill>
                <a:schemeClr val="accent2">
                  <a:lumMod val="75000"/>
                </a:schemeClr>
              </a:solidFill>
            </a:endParaRPr>
          </a:p>
        </p:txBody>
      </p:sp>
    </p:spTree>
    <p:extLst>
      <p:ext uri="{BB962C8B-B14F-4D97-AF65-F5344CB8AC3E}">
        <p14:creationId xmlns:p14="http://schemas.microsoft.com/office/powerpoint/2010/main" val="1407952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lgn="r">
              <a:defRPr/>
            </a:pPr>
            <a:fld id="{79334EC3-DEE9-4F00-8E9F-B95713FB0F9C}" type="slidenum">
              <a:rPr lang="en-US" smtClean="0"/>
              <a:pPr algn="r">
                <a:defRPr/>
              </a:pPr>
              <a:t>4</a:t>
            </a:fld>
            <a:endParaRPr lang="en-US" dirty="0"/>
          </a:p>
        </p:txBody>
      </p:sp>
      <p:sp>
        <p:nvSpPr>
          <p:cNvPr id="8" name="Rectangle 7"/>
          <p:cNvSpPr/>
          <p:nvPr/>
        </p:nvSpPr>
        <p:spPr>
          <a:xfrm>
            <a:off x="152400" y="537865"/>
            <a:ext cx="8763000" cy="555813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038600" y="1997476"/>
            <a:ext cx="4724400" cy="1371600"/>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	</a:t>
            </a:r>
          </a:p>
          <a:p>
            <a:pPr marL="285750" indent="-285750">
              <a:buFont typeface="Arial" panose="020B0604020202020204" pitchFamily="34" charset="0"/>
              <a:buChar char="•"/>
            </a:pPr>
            <a:r>
              <a:rPr lang="en-US" dirty="0" smtClean="0">
                <a:solidFill>
                  <a:schemeClr val="tx1"/>
                </a:solidFill>
              </a:rPr>
              <a:t>Download and Install the </a:t>
            </a:r>
            <a:r>
              <a:rPr lang="en-US" dirty="0">
                <a:solidFill>
                  <a:schemeClr val="tx1"/>
                </a:solidFill>
              </a:rPr>
              <a:t>“</a:t>
            </a:r>
            <a:r>
              <a:rPr lang="en-US" dirty="0" err="1">
                <a:solidFill>
                  <a:schemeClr val="tx1"/>
                </a:solidFill>
              </a:rPr>
              <a:t>GlassAdjusterCC</a:t>
            </a:r>
            <a:r>
              <a:rPr lang="en-US" dirty="0">
                <a:solidFill>
                  <a:schemeClr val="tx1"/>
                </a:solidFill>
              </a:rPr>
              <a:t>” </a:t>
            </a:r>
            <a:r>
              <a:rPr lang="en-US" dirty="0" smtClean="0">
                <a:solidFill>
                  <a:schemeClr val="tx1"/>
                </a:solidFill>
              </a:rPr>
              <a:t>app through </a:t>
            </a:r>
            <a:r>
              <a:rPr lang="en-US" dirty="0" err="1" smtClean="0">
                <a:solidFill>
                  <a:schemeClr val="tx1"/>
                </a:solidFill>
              </a:rPr>
              <a:t>Truhub</a:t>
            </a:r>
            <a:endParaRPr lang="en-US" dirty="0" smtClean="0">
              <a:solidFill>
                <a:schemeClr val="tx1"/>
              </a:solidFill>
            </a:endParaRPr>
          </a:p>
          <a:p>
            <a:endParaRPr lang="en-US" dirty="0">
              <a:solidFill>
                <a:schemeClr val="tx1"/>
              </a:solidFill>
            </a:endParaRPr>
          </a:p>
          <a:p>
            <a:endParaRPr lang="en-US" dirty="0" smtClean="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57910" y="2216948"/>
            <a:ext cx="952500" cy="932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72724" y="76200"/>
            <a:ext cx="4042075" cy="461665"/>
          </a:xfrm>
          <a:prstGeom prst="rect">
            <a:avLst/>
          </a:prstGeom>
        </p:spPr>
        <p:txBody>
          <a:bodyPr wrap="square">
            <a:spAutoFit/>
          </a:bodyPr>
          <a:lstStyle/>
          <a:p>
            <a:r>
              <a:rPr lang="en-US" sz="2400" dirty="0" err="1"/>
              <a:t>GoogleGlass</a:t>
            </a:r>
            <a:r>
              <a:rPr lang="en-US" sz="2400" dirty="0"/>
              <a:t> Companion App </a:t>
            </a:r>
          </a:p>
        </p:txBody>
      </p:sp>
    </p:spTree>
    <p:extLst>
      <p:ext uri="{BB962C8B-B14F-4D97-AF65-F5344CB8AC3E}">
        <p14:creationId xmlns:p14="http://schemas.microsoft.com/office/powerpoint/2010/main" val="2989194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lgn="r">
              <a:defRPr/>
            </a:pPr>
            <a:fld id="{79334EC3-DEE9-4F00-8E9F-B95713FB0F9C}" type="slidenum">
              <a:rPr lang="en-US" smtClean="0"/>
              <a:pPr algn="r">
                <a:defRPr/>
              </a:pPr>
              <a:t>5</a:t>
            </a:fld>
            <a:endParaRPr lang="en-US" dirty="0"/>
          </a:p>
        </p:txBody>
      </p:sp>
      <p:sp>
        <p:nvSpPr>
          <p:cNvPr id="8" name="Rectangle 7"/>
          <p:cNvSpPr/>
          <p:nvPr/>
        </p:nvSpPr>
        <p:spPr>
          <a:xfrm>
            <a:off x="152400" y="537865"/>
            <a:ext cx="8763000" cy="555813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038600" y="762000"/>
            <a:ext cx="4724400" cy="5029200"/>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smtClean="0">
                <a:solidFill>
                  <a:schemeClr val="tx1"/>
                </a:solidFill>
              </a:rPr>
              <a:t>Scenario </a:t>
            </a:r>
            <a:r>
              <a:rPr lang="en-US" u="sng" dirty="0">
                <a:solidFill>
                  <a:schemeClr val="tx1"/>
                </a:solidFill>
              </a:rPr>
              <a:t>1</a:t>
            </a:r>
          </a:p>
          <a:p>
            <a:endParaRPr lang="en-US" dirty="0">
              <a:solidFill>
                <a:schemeClr val="tx1"/>
              </a:solidFill>
            </a:endParaRPr>
          </a:p>
        </p:txBody>
      </p:sp>
      <p:sp>
        <p:nvSpPr>
          <p:cNvPr id="4" name="Rectangle 3"/>
          <p:cNvSpPr/>
          <p:nvPr/>
        </p:nvSpPr>
        <p:spPr>
          <a:xfrm>
            <a:off x="4197658" y="1219200"/>
            <a:ext cx="4572000" cy="369332"/>
          </a:xfrm>
          <a:prstGeom prst="rect">
            <a:avLst/>
          </a:prstGeom>
        </p:spPr>
        <p:txBody>
          <a:bodyPr>
            <a:spAutoFit/>
          </a:bodyPr>
          <a:lstStyle/>
          <a:p>
            <a:pPr marL="285750" indent="-285750">
              <a:buFont typeface="Arial" panose="020B0604020202020204" pitchFamily="34" charset="0"/>
              <a:buChar char="•"/>
            </a:pPr>
            <a:r>
              <a:rPr lang="en-US" dirty="0" smtClean="0"/>
              <a:t>Opens the </a:t>
            </a:r>
            <a:r>
              <a:rPr lang="en-US" dirty="0" err="1" smtClean="0"/>
              <a:t>GlassAdjusterCC</a:t>
            </a:r>
            <a:r>
              <a:rPr lang="en-US" dirty="0" smtClean="0"/>
              <a:t> app.</a:t>
            </a:r>
            <a:endParaRPr lang="en-US"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910" y="762000"/>
            <a:ext cx="2286000" cy="40576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1981200" y="1524000"/>
            <a:ext cx="619710" cy="60959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72724" y="76200"/>
            <a:ext cx="4042075" cy="461665"/>
          </a:xfrm>
          <a:prstGeom prst="rect">
            <a:avLst/>
          </a:prstGeom>
        </p:spPr>
        <p:txBody>
          <a:bodyPr wrap="square">
            <a:spAutoFit/>
          </a:bodyPr>
          <a:lstStyle/>
          <a:p>
            <a:r>
              <a:rPr lang="en-US" sz="2400" dirty="0" err="1"/>
              <a:t>GoogleGlass</a:t>
            </a:r>
            <a:r>
              <a:rPr lang="en-US" sz="2400" dirty="0"/>
              <a:t> Companion App </a:t>
            </a:r>
          </a:p>
        </p:txBody>
      </p:sp>
    </p:spTree>
    <p:extLst>
      <p:ext uri="{BB962C8B-B14F-4D97-AF65-F5344CB8AC3E}">
        <p14:creationId xmlns:p14="http://schemas.microsoft.com/office/powerpoint/2010/main" val="2016817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931" y="819326"/>
            <a:ext cx="1916929" cy="3402549"/>
          </a:xfrm>
          <a:prstGeom prst="rect">
            <a:avLst/>
          </a:prstGeom>
        </p:spPr>
      </p:pic>
      <p:sp>
        <p:nvSpPr>
          <p:cNvPr id="2" name="Slide Number Placeholder 1"/>
          <p:cNvSpPr>
            <a:spLocks noGrp="1"/>
          </p:cNvSpPr>
          <p:nvPr>
            <p:ph type="sldNum" sz="quarter" idx="4"/>
          </p:nvPr>
        </p:nvSpPr>
        <p:spPr/>
        <p:txBody>
          <a:bodyPr/>
          <a:lstStyle/>
          <a:p>
            <a:pPr algn="r">
              <a:defRPr/>
            </a:pPr>
            <a:fld id="{79334EC3-DEE9-4F00-8E9F-B95713FB0F9C}" type="slidenum">
              <a:rPr lang="en-US" smtClean="0"/>
              <a:pPr algn="r">
                <a:defRPr/>
              </a:pPr>
              <a:t>6</a:t>
            </a:fld>
            <a:endParaRPr lang="en-US" dirty="0"/>
          </a:p>
        </p:txBody>
      </p:sp>
      <p:sp>
        <p:nvSpPr>
          <p:cNvPr id="8" name="Rectangle 7"/>
          <p:cNvSpPr/>
          <p:nvPr/>
        </p:nvSpPr>
        <p:spPr>
          <a:xfrm>
            <a:off x="152400" y="537865"/>
            <a:ext cx="8763000" cy="555813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038600" y="762000"/>
            <a:ext cx="4724400" cy="5029200"/>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tx1"/>
                </a:solidFill>
              </a:rPr>
              <a:t>Scenario 1 (Extension)</a:t>
            </a:r>
          </a:p>
          <a:p>
            <a:endParaRPr lang="en-US" dirty="0">
              <a:solidFill>
                <a:schemeClr val="tx1"/>
              </a:solidFill>
            </a:endParaRPr>
          </a:p>
          <a:p>
            <a:pPr marL="285750" indent="-285750">
              <a:buFont typeface="Arial" panose="020B0604020202020204" pitchFamily="34" charset="0"/>
              <a:buChar char="•"/>
            </a:pPr>
            <a:r>
              <a:rPr lang="en-US" sz="1600" dirty="0" smtClean="0">
                <a:solidFill>
                  <a:schemeClr val="tx1"/>
                </a:solidFill>
              </a:rPr>
              <a:t>The app shows him the most recent claim information and survey details captured by the claims adjuster through the Glass app. All these details get populated from the latest claim survey that is done on the Glass app.</a:t>
            </a:r>
          </a:p>
          <a:p>
            <a:pPr marL="285750" indent="-285750">
              <a:buFont typeface="Arial" panose="020B0604020202020204" pitchFamily="34" charset="0"/>
              <a:buChar char="•"/>
            </a:pPr>
            <a:r>
              <a:rPr lang="en-US" sz="1600" dirty="0" smtClean="0">
                <a:solidFill>
                  <a:schemeClr val="tx1"/>
                </a:solidFill>
              </a:rPr>
              <a:t>He can click and view the images, videos, audio recordings and weather reports</a:t>
            </a:r>
          </a:p>
          <a:p>
            <a:pPr marL="285750" indent="-285750">
              <a:buFont typeface="Arial" panose="020B0604020202020204" pitchFamily="34" charset="0"/>
              <a:buChar char="•"/>
            </a:pPr>
            <a:r>
              <a:rPr lang="en-US" sz="1600" dirty="0" smtClean="0">
                <a:solidFill>
                  <a:schemeClr val="tx1"/>
                </a:solidFill>
              </a:rPr>
              <a:t>If you perform another survey on the Glass app, you can click on the </a:t>
            </a:r>
            <a:r>
              <a:rPr lang="en-US" sz="1600" i="1" dirty="0" smtClean="0">
                <a:solidFill>
                  <a:schemeClr val="tx1"/>
                </a:solidFill>
              </a:rPr>
              <a:t>Sync icon </a:t>
            </a:r>
            <a:r>
              <a:rPr lang="en-US" sz="1600" dirty="0" smtClean="0">
                <a:solidFill>
                  <a:schemeClr val="tx1"/>
                </a:solidFill>
              </a:rPr>
              <a:t>shown in the first image highlighted with an yellow border to view those details. </a:t>
            </a:r>
          </a:p>
          <a:p>
            <a:pPr marL="285750" indent="-285750">
              <a:buFont typeface="Arial" panose="020B0604020202020204" pitchFamily="34" charset="0"/>
              <a:buChar char="•"/>
            </a:pPr>
            <a:endParaRPr lang="en-US" sz="1600" dirty="0" smtClean="0">
              <a:solidFill>
                <a:schemeClr val="tx1"/>
              </a:solidFill>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129809" y="819325"/>
            <a:ext cx="1916929" cy="3402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1752600" y="5486400"/>
            <a:ext cx="738066" cy="3048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86776" y="2895601"/>
            <a:ext cx="1916929" cy="34025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3" name="Rectangle 12"/>
          <p:cNvSpPr/>
          <p:nvPr/>
        </p:nvSpPr>
        <p:spPr>
          <a:xfrm>
            <a:off x="1754433" y="1134094"/>
            <a:ext cx="210083" cy="30861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72724" y="76200"/>
            <a:ext cx="4042075" cy="461665"/>
          </a:xfrm>
          <a:prstGeom prst="rect">
            <a:avLst/>
          </a:prstGeom>
        </p:spPr>
        <p:txBody>
          <a:bodyPr wrap="square">
            <a:spAutoFit/>
          </a:bodyPr>
          <a:lstStyle/>
          <a:p>
            <a:r>
              <a:rPr lang="en-US" sz="2400" dirty="0" err="1"/>
              <a:t>GoogleGlass</a:t>
            </a:r>
            <a:r>
              <a:rPr lang="en-US" sz="2400" dirty="0"/>
              <a:t> Companion App </a:t>
            </a:r>
          </a:p>
        </p:txBody>
      </p:sp>
    </p:spTree>
    <p:extLst>
      <p:ext uri="{BB962C8B-B14F-4D97-AF65-F5344CB8AC3E}">
        <p14:creationId xmlns:p14="http://schemas.microsoft.com/office/powerpoint/2010/main" val="2904050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lgn="r">
              <a:defRPr/>
            </a:pPr>
            <a:fld id="{79334EC3-DEE9-4F00-8E9F-B95713FB0F9C}" type="slidenum">
              <a:rPr lang="en-US" smtClean="0"/>
              <a:pPr algn="r">
                <a:defRPr/>
              </a:pPr>
              <a:t>7</a:t>
            </a:fld>
            <a:endParaRPr lang="en-US" dirty="0"/>
          </a:p>
        </p:txBody>
      </p:sp>
      <p:sp>
        <p:nvSpPr>
          <p:cNvPr id="8" name="Rectangle 7"/>
          <p:cNvSpPr/>
          <p:nvPr/>
        </p:nvSpPr>
        <p:spPr>
          <a:xfrm>
            <a:off x="152400" y="537865"/>
            <a:ext cx="8763000" cy="555813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038600" y="762000"/>
            <a:ext cx="4724400" cy="5029200"/>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tx1"/>
                </a:solidFill>
              </a:rPr>
              <a:t>Scenario 1 </a:t>
            </a:r>
            <a:r>
              <a:rPr lang="en-US" u="sng" dirty="0" smtClean="0">
                <a:solidFill>
                  <a:schemeClr val="tx1"/>
                </a:solidFill>
              </a:rPr>
              <a:t>(iPad View)</a:t>
            </a:r>
            <a:endParaRPr lang="en-US" u="sng" dirty="0">
              <a:solidFill>
                <a:schemeClr val="tx1"/>
              </a:solidFill>
            </a:endParaRPr>
          </a:p>
          <a:p>
            <a:endParaRPr lang="en-US" dirty="0">
              <a:solidFill>
                <a:schemeClr val="tx1"/>
              </a:solidFill>
            </a:endParaRPr>
          </a:p>
          <a:p>
            <a:pPr marL="285750" indent="-285750">
              <a:buFont typeface="Arial" panose="020B0604020202020204" pitchFamily="34" charset="0"/>
              <a:buChar char="•"/>
            </a:pPr>
            <a:r>
              <a:rPr lang="en-US" sz="1600" dirty="0">
                <a:solidFill>
                  <a:schemeClr val="tx1"/>
                </a:solidFill>
              </a:rPr>
              <a:t>The app shows him the most recent claim information and survey details captured by the claims adjuster through the Glass app. All these details get populated from the latest claim survey that is done on the Glass app.</a:t>
            </a:r>
          </a:p>
          <a:p>
            <a:pPr marL="285750" indent="-285750">
              <a:buFont typeface="Arial" panose="020B0604020202020204" pitchFamily="34" charset="0"/>
              <a:buChar char="•"/>
            </a:pPr>
            <a:r>
              <a:rPr lang="en-US" sz="1600" dirty="0">
                <a:solidFill>
                  <a:schemeClr val="tx1"/>
                </a:solidFill>
              </a:rPr>
              <a:t>He can click and view the images, videos, audio recordings and weather reports</a:t>
            </a:r>
          </a:p>
          <a:p>
            <a:pPr marL="285750" indent="-285750">
              <a:buFont typeface="Arial" panose="020B0604020202020204" pitchFamily="34" charset="0"/>
              <a:buChar char="•"/>
            </a:pPr>
            <a:r>
              <a:rPr lang="en-US" sz="1600" dirty="0">
                <a:solidFill>
                  <a:schemeClr val="tx1"/>
                </a:solidFill>
              </a:rPr>
              <a:t>If you perform another survey on the Glass app, you can click on the </a:t>
            </a:r>
            <a:r>
              <a:rPr lang="en-US" sz="1600" i="1" dirty="0">
                <a:solidFill>
                  <a:schemeClr val="tx1"/>
                </a:solidFill>
              </a:rPr>
              <a:t>Sync icon </a:t>
            </a:r>
            <a:r>
              <a:rPr lang="en-US" sz="1600" dirty="0">
                <a:solidFill>
                  <a:schemeClr val="tx1"/>
                </a:solidFill>
              </a:rPr>
              <a:t>shown in the first image highlighted with an yellow border to view those details. </a:t>
            </a:r>
          </a:p>
          <a:p>
            <a:pPr marL="285750" indent="-285750">
              <a:buFont typeface="Arial" panose="020B0604020202020204" pitchFamily="34" charset="0"/>
              <a:buChar char="•"/>
            </a:pPr>
            <a:endParaRPr lang="en-US" sz="1600" dirty="0" smtClean="0">
              <a:solidFill>
                <a:schemeClr val="tx1"/>
              </a:solidFill>
            </a:endParaRPr>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2" y="1139683"/>
            <a:ext cx="3814506" cy="27799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3" name="Rectangle 12"/>
          <p:cNvSpPr/>
          <p:nvPr/>
        </p:nvSpPr>
        <p:spPr>
          <a:xfrm>
            <a:off x="1014350" y="1252774"/>
            <a:ext cx="210083" cy="30861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72724" y="76200"/>
            <a:ext cx="4042075" cy="461665"/>
          </a:xfrm>
          <a:prstGeom prst="rect">
            <a:avLst/>
          </a:prstGeom>
        </p:spPr>
        <p:txBody>
          <a:bodyPr wrap="square">
            <a:spAutoFit/>
          </a:bodyPr>
          <a:lstStyle/>
          <a:p>
            <a:r>
              <a:rPr lang="en-US" sz="2400" dirty="0" err="1"/>
              <a:t>GoogleGlass</a:t>
            </a:r>
            <a:r>
              <a:rPr lang="en-US" sz="2400" dirty="0"/>
              <a:t> Companion App </a:t>
            </a:r>
          </a:p>
        </p:txBody>
      </p:sp>
    </p:spTree>
    <p:extLst>
      <p:ext uri="{BB962C8B-B14F-4D97-AF65-F5344CB8AC3E}">
        <p14:creationId xmlns:p14="http://schemas.microsoft.com/office/powerpoint/2010/main" val="948625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14537"/>
            <a:ext cx="7391400" cy="251460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Title 2"/>
          <p:cNvSpPr>
            <a:spLocks noGrp="1"/>
          </p:cNvSpPr>
          <p:nvPr>
            <p:ph type="ctrTitle"/>
          </p:nvPr>
        </p:nvSpPr>
        <p:spPr>
          <a:xfrm>
            <a:off x="520232" y="1752600"/>
            <a:ext cx="6629400" cy="1938337"/>
          </a:xfrm>
        </p:spPr>
        <p:txBody>
          <a:bodyPr/>
          <a:lstStyle/>
          <a:p>
            <a:pPr algn="ctr"/>
            <a:r>
              <a:rPr lang="en-US" sz="2800" dirty="0" smtClean="0">
                <a:solidFill>
                  <a:schemeClr val="bg1"/>
                </a:solidFill>
                <a:latin typeface="Trebuchet MS" pitchFamily="34" charset="0"/>
              </a:rPr>
              <a:t>FAQ</a:t>
            </a:r>
            <a:endParaRPr lang="en-US" sz="2800" dirty="0">
              <a:solidFill>
                <a:schemeClr val="bg1"/>
              </a:solidFill>
              <a:latin typeface="Trebuchet MS" pitchFamily="34" charset="0"/>
            </a:endParaRPr>
          </a:p>
        </p:txBody>
      </p:sp>
      <p:pic>
        <p:nvPicPr>
          <p:cNvPr id="6" name="Picture 3" descr="intro.png"/>
          <p:cNvPicPr>
            <a:picLocks noChangeAspect="1"/>
          </p:cNvPicPr>
          <p:nvPr/>
        </p:nvPicPr>
        <p:blipFill>
          <a:blip r:embed="rId3" cstate="print"/>
          <a:srcRect r="14066"/>
          <a:stretch>
            <a:fillRect/>
          </a:stretch>
        </p:blipFill>
        <p:spPr bwMode="auto">
          <a:xfrm>
            <a:off x="7112642" y="1"/>
            <a:ext cx="2031357" cy="1981200"/>
          </a:xfrm>
          <a:prstGeom prst="rect">
            <a:avLst/>
          </a:prstGeom>
          <a:noFill/>
          <a:ln w="9525">
            <a:noFill/>
            <a:miter lim="800000"/>
            <a:headEnd/>
            <a:tailEnd/>
          </a:ln>
        </p:spPr>
      </p:pic>
      <p:sp>
        <p:nvSpPr>
          <p:cNvPr id="7" name="Rectangle 6"/>
          <p:cNvSpPr/>
          <p:nvPr/>
        </p:nvSpPr>
        <p:spPr>
          <a:xfrm>
            <a:off x="7391400" y="2011680"/>
            <a:ext cx="1752600" cy="2514600"/>
          </a:xfrm>
          <a:prstGeom prst="rect">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616148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lgn="r">
              <a:defRPr/>
            </a:pPr>
            <a:fld id="{79334EC3-DEE9-4F00-8E9F-B95713FB0F9C}" type="slidenum">
              <a:rPr lang="en-US" smtClean="0"/>
              <a:pPr algn="r">
                <a:defRPr/>
              </a:pPr>
              <a:t>9</a:t>
            </a:fld>
            <a:endParaRPr lang="en-US" dirty="0"/>
          </a:p>
        </p:txBody>
      </p:sp>
      <p:sp>
        <p:nvSpPr>
          <p:cNvPr id="8" name="Rectangle 7"/>
          <p:cNvSpPr/>
          <p:nvPr/>
        </p:nvSpPr>
        <p:spPr>
          <a:xfrm>
            <a:off x="152400" y="537865"/>
            <a:ext cx="8763000" cy="555813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81000" y="762000"/>
            <a:ext cx="8382000" cy="5029200"/>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Q. How </a:t>
            </a:r>
            <a:r>
              <a:rPr lang="en-US" b="1" dirty="0">
                <a:solidFill>
                  <a:schemeClr val="tx1"/>
                </a:solidFill>
              </a:rPr>
              <a:t>many clients have we already delivered these to? </a:t>
            </a:r>
            <a:endParaRPr lang="en-US" b="1" dirty="0" smtClean="0">
              <a:solidFill>
                <a:schemeClr val="tx1"/>
              </a:solidFill>
            </a:endParaRPr>
          </a:p>
          <a:p>
            <a:r>
              <a:rPr lang="en-US" dirty="0" smtClean="0">
                <a:solidFill>
                  <a:schemeClr val="tx1"/>
                </a:solidFill>
              </a:rPr>
              <a:t>A. This is a proof of concept. </a:t>
            </a:r>
          </a:p>
          <a:p>
            <a:endParaRPr lang="en-US" b="1" dirty="0">
              <a:solidFill>
                <a:schemeClr val="tx1"/>
              </a:solidFill>
            </a:endParaRPr>
          </a:p>
          <a:p>
            <a:r>
              <a:rPr lang="en-US" b="1" dirty="0" smtClean="0">
                <a:solidFill>
                  <a:schemeClr val="tx1"/>
                </a:solidFill>
              </a:rPr>
              <a:t>Q. Any other </a:t>
            </a:r>
            <a:r>
              <a:rPr lang="en-US" b="1" dirty="0">
                <a:solidFill>
                  <a:schemeClr val="tx1"/>
                </a:solidFill>
              </a:rPr>
              <a:t>use cases we see this working in?</a:t>
            </a:r>
          </a:p>
          <a:p>
            <a:pPr marL="342900" indent="-342900">
              <a:buAutoNum type="alphaUcPeriod"/>
            </a:pPr>
            <a:r>
              <a:rPr lang="en-US" dirty="0" smtClean="0">
                <a:solidFill>
                  <a:schemeClr val="tx1"/>
                </a:solidFill>
              </a:rPr>
              <a:t>Other use cases for Google Glass app </a:t>
            </a:r>
            <a:r>
              <a:rPr lang="en-US" dirty="0" err="1" smtClean="0">
                <a:solidFill>
                  <a:schemeClr val="tx1"/>
                </a:solidFill>
              </a:rPr>
              <a:t>wrt</a:t>
            </a:r>
            <a:r>
              <a:rPr lang="en-US" dirty="0" smtClean="0">
                <a:solidFill>
                  <a:schemeClr val="tx1"/>
                </a:solidFill>
              </a:rPr>
              <a:t> insurance industry is </a:t>
            </a:r>
            <a:r>
              <a:rPr lang="en-US" dirty="0">
                <a:solidFill>
                  <a:schemeClr val="tx1"/>
                </a:solidFill>
              </a:rPr>
              <a:t>documented here </a:t>
            </a:r>
            <a:r>
              <a:rPr lang="en-US" dirty="0">
                <a:solidFill>
                  <a:schemeClr val="tx1"/>
                </a:solidFill>
                <a:hlinkClick r:id="rId2"/>
              </a:rPr>
              <a:t>http://</a:t>
            </a:r>
            <a:r>
              <a:rPr lang="en-US" dirty="0" smtClean="0">
                <a:solidFill>
                  <a:schemeClr val="tx1"/>
                </a:solidFill>
                <a:hlinkClick r:id="rId2"/>
              </a:rPr>
              <a:t>www.cognizant.com/insightswhitepapers/Google-Glass-Insurances-Next-Killer-App.pdf</a:t>
            </a:r>
            <a:endParaRPr lang="en-US" dirty="0" smtClean="0">
              <a:solidFill>
                <a:schemeClr val="tx1"/>
              </a:solidFill>
            </a:endParaRPr>
          </a:p>
          <a:p>
            <a:r>
              <a:rPr lang="en-US" dirty="0" smtClean="0">
                <a:solidFill>
                  <a:schemeClr val="tx1"/>
                </a:solidFill>
              </a:rPr>
              <a:t> </a:t>
            </a:r>
          </a:p>
          <a:p>
            <a:pPr lvl="1"/>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endParaRPr lang="en-US" dirty="0">
              <a:solidFill>
                <a:schemeClr val="tx1"/>
              </a:solidFill>
            </a:endParaRPr>
          </a:p>
          <a:p>
            <a:endParaRPr lang="en-US" dirty="0" smtClean="0">
              <a:solidFill>
                <a:schemeClr val="tx1"/>
              </a:solidFill>
            </a:endParaRPr>
          </a:p>
        </p:txBody>
      </p:sp>
      <p:sp>
        <p:nvSpPr>
          <p:cNvPr id="13" name="Rectangle 12"/>
          <p:cNvSpPr/>
          <p:nvPr/>
        </p:nvSpPr>
        <p:spPr>
          <a:xfrm>
            <a:off x="72724" y="76200"/>
            <a:ext cx="4727876" cy="461665"/>
          </a:xfrm>
          <a:prstGeom prst="rect">
            <a:avLst/>
          </a:prstGeom>
        </p:spPr>
        <p:txBody>
          <a:bodyPr wrap="square">
            <a:spAutoFit/>
          </a:bodyPr>
          <a:lstStyle/>
          <a:p>
            <a:r>
              <a:rPr lang="en-US" sz="2400" dirty="0"/>
              <a:t>Google Glass </a:t>
            </a:r>
            <a:r>
              <a:rPr lang="en-US" sz="2400" dirty="0" smtClean="0"/>
              <a:t>Companion App </a:t>
            </a:r>
            <a:r>
              <a:rPr lang="en-US" sz="2400" dirty="0" smtClean="0"/>
              <a:t>- FAQ</a:t>
            </a:r>
            <a:endParaRPr lang="en-US" sz="2400" dirty="0"/>
          </a:p>
        </p:txBody>
      </p:sp>
    </p:spTree>
    <p:extLst>
      <p:ext uri="{BB962C8B-B14F-4D97-AF65-F5344CB8AC3E}">
        <p14:creationId xmlns:p14="http://schemas.microsoft.com/office/powerpoint/2010/main" val="4213899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rporate Theme">
      <a:dk1>
        <a:sysClr val="windowText" lastClr="000000"/>
      </a:dk1>
      <a:lt1>
        <a:sysClr val="window" lastClr="FFFFFF"/>
      </a:lt1>
      <a:dk2>
        <a:srgbClr val="B13F9A"/>
      </a:dk2>
      <a:lt2>
        <a:srgbClr val="F4E7ED"/>
      </a:lt2>
      <a:accent1>
        <a:srgbClr val="E1AD00"/>
      </a:accent1>
      <a:accent2>
        <a:srgbClr val="D8750D"/>
      </a:accent2>
      <a:accent3>
        <a:srgbClr val="87561D"/>
      </a:accent3>
      <a:accent4>
        <a:srgbClr val="5B77BC"/>
      </a:accent4>
      <a:accent5>
        <a:srgbClr val="565522"/>
      </a:accent5>
      <a:accent6>
        <a:srgbClr val="492B16"/>
      </a:accent6>
      <a:hlink>
        <a:srgbClr val="D8750D"/>
      </a:hlink>
      <a:folHlink>
        <a:srgbClr val="D490C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D2968F8E341438EAD2EBD1AC4FAE6" ma:contentTypeVersion="0" ma:contentTypeDescription="Create a new document." ma:contentTypeScope="" ma:versionID="6e46090895132b0c530639fc97db9ef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825402C-16AA-44B3-953C-3746F9A097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3E200D1-8CC4-416A-96B4-26EF7747D595}">
  <ds:schemaRefs>
    <ds:schemaRef ds:uri="http://schemas.microsoft.com/sharepoint/v3/contenttype/forms"/>
  </ds:schemaRefs>
</ds:datastoreItem>
</file>

<file path=customXml/itemProps3.xml><?xml version="1.0" encoding="utf-8"?>
<ds:datastoreItem xmlns:ds="http://schemas.openxmlformats.org/officeDocument/2006/customXml" ds:itemID="{70B3F2A6-9DA0-480C-809E-76BE6CAEDEC1}">
  <ds:schemaRefs>
    <ds:schemaRef ds:uri="http://purl.org/dc/terms/"/>
    <ds:schemaRef ds:uri="http://schemas.microsoft.com/office/2006/documentManagement/types"/>
    <ds:schemaRef ds:uri="http://purl.org/dc/dcmitype/"/>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10312</TotalTime>
  <Words>434</Words>
  <Application>Microsoft Office PowerPoint</Application>
  <PresentationFormat>On-screen Show (4:3)</PresentationFormat>
  <Paragraphs>58</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Cognizant Community Event  GoogleGlass Companion App </vt:lpstr>
      <vt:lpstr>PowerPoint Presentation</vt:lpstr>
      <vt:lpstr>GoogleGlass Companion App Scenario Simulation</vt:lpstr>
      <vt:lpstr>PowerPoint Presentation</vt:lpstr>
      <vt:lpstr>PowerPoint Presentation</vt:lpstr>
      <vt:lpstr>PowerPoint Presentation</vt:lpstr>
      <vt:lpstr>PowerPoint Presentation</vt:lpstr>
      <vt:lpstr>FAQ</vt:lpstr>
      <vt:lpstr>PowerPoint Presentation</vt:lpstr>
      <vt:lpstr>Thank You</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Ritesh Menon</dc:creator>
  <cp:lastModifiedBy>Narayanan, Akila(Cognizant)</cp:lastModifiedBy>
  <cp:revision>993</cp:revision>
  <dcterms:created xsi:type="dcterms:W3CDTF">2010-12-10T06:37:08Z</dcterms:created>
  <dcterms:modified xsi:type="dcterms:W3CDTF">2014-10-04T09:45:25Z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0x010100038D2968F8E341438EAD2EBD1AC4FAE6</vt:lpwstr>
  </property>
</Properties>
</file>