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2" r:id="rId3"/>
    <p:sldId id="263" r:id="rId4"/>
    <p:sldId id="289" r:id="rId5"/>
    <p:sldId id="257" r:id="rId6"/>
    <p:sldId id="258" r:id="rId7"/>
    <p:sldId id="264" r:id="rId8"/>
    <p:sldId id="259" r:id="rId9"/>
    <p:sldId id="272" r:id="rId10"/>
    <p:sldId id="265" r:id="rId11"/>
    <p:sldId id="271" r:id="rId12"/>
    <p:sldId id="273" r:id="rId13"/>
    <p:sldId id="274" r:id="rId14"/>
    <p:sldId id="282" r:id="rId15"/>
    <p:sldId id="275" r:id="rId16"/>
    <p:sldId id="278" r:id="rId17"/>
    <p:sldId id="276" r:id="rId18"/>
    <p:sldId id="281" r:id="rId19"/>
    <p:sldId id="279" r:id="rId20"/>
    <p:sldId id="280" r:id="rId21"/>
    <p:sldId id="283" r:id="rId22"/>
    <p:sldId id="284" r:id="rId23"/>
    <p:sldId id="260" r:id="rId24"/>
    <p:sldId id="290" r:id="rId25"/>
    <p:sldId id="294" r:id="rId26"/>
    <p:sldId id="293" r:id="rId27"/>
    <p:sldId id="295" r:id="rId28"/>
    <p:sldId id="296" r:id="rId29"/>
    <p:sldId id="287" r:id="rId30"/>
    <p:sldId id="288" r:id="rId31"/>
    <p:sldId id="277" r:id="rId32"/>
    <p:sldId id="285" r:id="rId33"/>
    <p:sldId id="286" r:id="rId34"/>
    <p:sldId id="269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584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7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0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5251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28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28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96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95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C2EA4B-48EB-490B-B675-5814B1E77215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E7DE31-300F-41E5-B2D4-A845A60EED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35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90" y="1428541"/>
            <a:ext cx="3734682" cy="3734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Dominic Whyte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4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</a:t>
            </a:r>
            <a:r>
              <a:rPr lang="en-US" dirty="0"/>
              <a:t>Preparing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PrepareTransaction.java</a:t>
            </a:r>
          </a:p>
          <a:p>
            <a:r>
              <a:rPr lang="en-US" i="1" dirty="0"/>
              <a:t>java-</a:t>
            </a:r>
            <a:r>
              <a:rPr lang="en-US" i="1" dirty="0"/>
              <a:t>introcs</a:t>
            </a:r>
            <a:r>
              <a:rPr lang="en-US" i="1" dirty="0"/>
              <a:t> </a:t>
            </a:r>
            <a:r>
              <a:rPr lang="en-US" i="1" dirty="0"/>
              <a:t>PrepareTransaction</a:t>
            </a:r>
            <a:r>
              <a:rPr lang="en-US" i="1" dirty="0"/>
              <a:t> </a:t>
            </a:r>
            <a:r>
              <a:rPr lang="en-US" i="1" dirty="0" smtClean="0"/>
              <a:t>[insert receiver (Bob) public key in hexadecimal] </a:t>
            </a:r>
            <a:r>
              <a:rPr lang="en-US" i="1" dirty="0"/>
              <a:t>aliceprivatekey</a:t>
            </a:r>
            <a:r>
              <a:rPr lang="en-US" i="1" dirty="0"/>
              <a:t> </a:t>
            </a:r>
            <a:r>
              <a:rPr lang="en-US" i="1" dirty="0"/>
              <a:t>alicepublickey</a:t>
            </a:r>
            <a:r>
              <a:rPr lang="en-US" i="1" dirty="0"/>
              <a:t> </a:t>
            </a:r>
            <a:r>
              <a:rPr lang="en-US" i="1" dirty="0" smtClean="0"/>
              <a:t>5005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422778" y="3218688"/>
            <a:ext cx="2176272" cy="1710556"/>
            <a:chOff x="4317122" y="74310"/>
            <a:chExt cx="2176272" cy="171055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5004077" y="74310"/>
              <a:ext cx="555475" cy="9817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17122" y="1138535"/>
              <a:ext cx="2176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File name containing private key of sender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40522" y="3544824"/>
            <a:ext cx="2176272" cy="1710556"/>
            <a:chOff x="4317122" y="74310"/>
            <a:chExt cx="2176272" cy="171055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004077" y="74310"/>
              <a:ext cx="555475" cy="9817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17122" y="1138535"/>
              <a:ext cx="2176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File name containing public key of sender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02152" y="3474720"/>
            <a:ext cx="2423212" cy="1795900"/>
            <a:chOff x="4070182" y="-11034"/>
            <a:chExt cx="2423212" cy="17959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070182" y="-11034"/>
              <a:ext cx="933895" cy="1067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17122" y="1138535"/>
              <a:ext cx="2176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Amount the transaction is 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05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Preparing a </a:t>
            </a:r>
            <a:br>
              <a:rPr lang="en-US" dirty="0"/>
            </a:br>
            <a:r>
              <a:rPr lang="en-US" dirty="0"/>
              <a:t>Transaction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5" y="1804673"/>
            <a:ext cx="8585641" cy="488975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51553" y="1804673"/>
            <a:ext cx="2286000" cy="4751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To/From public keys and amount</a:t>
            </a:r>
          </a:p>
          <a:p>
            <a:r>
              <a:rPr lang="en-US" dirty="0" smtClean="0"/>
              <a:t>Hash of above info is found using </a:t>
            </a:r>
            <a:r>
              <a:rPr lang="en-US" dirty="0" smtClean="0"/>
              <a:t>Sha256.java (Secure Hash Algorithm)</a:t>
            </a:r>
            <a:endParaRPr lang="en-US" dirty="0" smtClean="0"/>
          </a:p>
          <a:p>
            <a:r>
              <a:rPr lang="en-US" dirty="0" smtClean="0"/>
              <a:t>Hash printed as plaintext and with Alice private key applied to it (signature)</a:t>
            </a:r>
          </a:p>
          <a:p>
            <a:r>
              <a:rPr lang="en-US" dirty="0" smtClean="0"/>
              <a:t>Others can verify this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275" y="4983480"/>
            <a:ext cx="8447245" cy="10515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29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Sha256.java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Hash Algorithm of 256 bits (SHA-256</a:t>
            </a:r>
            <a:r>
              <a:rPr lang="en-US" dirty="0" smtClean="0"/>
              <a:t>) (also in Bitcoin)</a:t>
            </a:r>
          </a:p>
          <a:p>
            <a:r>
              <a:rPr lang="en-US" dirty="0"/>
              <a:t>C</a:t>
            </a:r>
            <a:r>
              <a:rPr lang="en-US" dirty="0" smtClean="0"/>
              <a:t>ryptographic </a:t>
            </a:r>
            <a:r>
              <a:rPr lang="en-US" dirty="0"/>
              <a:t>hash function designed by the National Security </a:t>
            </a:r>
            <a:r>
              <a:rPr lang="en-US" dirty="0" smtClean="0"/>
              <a:t>Agency</a:t>
            </a:r>
          </a:p>
          <a:p>
            <a:r>
              <a:rPr lang="en-US" dirty="0"/>
              <a:t>Changing even one character changes hash</a:t>
            </a:r>
          </a:p>
          <a:p>
            <a:pPr lvl="1"/>
            <a:r>
              <a:rPr lang="en-US" dirty="0"/>
              <a:t>Prevents other’s from editing </a:t>
            </a:r>
            <a:r>
              <a:rPr lang="en-US" dirty="0" smtClean="0"/>
              <a:t>transaction</a:t>
            </a:r>
          </a:p>
          <a:p>
            <a:r>
              <a:rPr lang="en-US" dirty="0" smtClean="0"/>
              <a:t>Test different inputs to Sha256.java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8815"/>
            <a:ext cx="12073090" cy="595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4225"/>
            <a:ext cx="12073090" cy="5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10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62" y="2933561"/>
            <a:ext cx="10178322" cy="1492132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Now: post to DomCoin website!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89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62" y="2933561"/>
            <a:ext cx="10178322" cy="1492132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Now: post to DomCoin website!</a:t>
            </a:r>
            <a:endParaRPr lang="en-US" cap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62" y="917402"/>
            <a:ext cx="9778044" cy="4899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7872" y="6108192"/>
            <a:ext cx="572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a Transaction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9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New block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not yet finalized (entered pool of unconfirmed transactions)</a:t>
            </a:r>
          </a:p>
          <a:p>
            <a:r>
              <a:rPr lang="en-US" dirty="0" smtClean="0"/>
              <a:t>10 DomCoin reward for completing a block</a:t>
            </a:r>
          </a:p>
          <a:p>
            <a:r>
              <a:rPr lang="en-US" dirty="0" smtClean="0"/>
              <a:t>Eve’s Task: take </a:t>
            </a:r>
            <a:r>
              <a:rPr lang="en-US" dirty="0"/>
              <a:t>the oldest unconfirmed transaction and attempt to add it to the longest existing </a:t>
            </a:r>
            <a:r>
              <a:rPr lang="en-US" dirty="0" smtClean="0"/>
              <a:t>blockchain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30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34" y="1211527"/>
            <a:ext cx="9023814" cy="459763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325499" y="1014984"/>
            <a:ext cx="2787765" cy="2112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13264" y="547381"/>
            <a:ext cx="21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098053" y="3631713"/>
            <a:ext cx="3344395" cy="33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31579" y="3342075"/>
            <a:ext cx="217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 5010 </a:t>
            </a:r>
          </a:p>
          <a:p>
            <a:r>
              <a:rPr lang="en-US" dirty="0" smtClean="0"/>
              <a:t>DomCoins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31921" y="240060"/>
            <a:ext cx="3393578" cy="1488156"/>
            <a:chOff x="3931921" y="240060"/>
            <a:chExt cx="3393578" cy="1488156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931921" y="594360"/>
              <a:ext cx="1127020" cy="11338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49227" y="240060"/>
              <a:ext cx="2176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Another user, </a:t>
              </a:r>
            </a:p>
            <a:p>
              <a:r>
                <a:rPr lang="en-US" dirty="0" smtClean="0"/>
                <a:t>Total: 89,060 DomCoins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6722574" y="654195"/>
            <a:ext cx="1325879" cy="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48453" y="521735"/>
            <a:ext cx="21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Eve!</a:t>
            </a:r>
          </a:p>
        </p:txBody>
      </p:sp>
    </p:spTree>
    <p:extLst>
      <p:ext uri="{BB962C8B-B14F-4D97-AF65-F5344CB8AC3E}">
        <p14:creationId xmlns:p14="http://schemas.microsoft.com/office/powerpoint/2010/main" val="387869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new block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71601"/>
            <a:ext cx="10178322" cy="3963059"/>
          </a:xfrm>
        </p:spPr>
        <p:txBody>
          <a:bodyPr>
            <a:normAutofit/>
          </a:bodyPr>
          <a:lstStyle/>
          <a:p>
            <a:r>
              <a:rPr lang="en-US" i="1" dirty="0" smtClean="0"/>
              <a:t>Before all else: validate blockchain/ledger </a:t>
            </a:r>
            <a:endParaRPr lang="en-US" i="1" dirty="0"/>
          </a:p>
          <a:p>
            <a:r>
              <a:rPr lang="en-US" i="1" dirty="0" smtClean="0"/>
              <a:t>Then</a:t>
            </a:r>
            <a:r>
              <a:rPr lang="en-US" i="1" dirty="0" smtClean="0"/>
              <a:t>: Manually add a new account for Bob in the Ledger</a:t>
            </a:r>
          </a:p>
          <a:p>
            <a:r>
              <a:rPr lang="en-US" i="1" dirty="0" smtClean="0"/>
              <a:t>java-</a:t>
            </a:r>
            <a:r>
              <a:rPr lang="en-US" i="1" dirty="0" smtClean="0"/>
              <a:t>introcs</a:t>
            </a:r>
            <a:r>
              <a:rPr lang="en-US" i="1" dirty="0" smtClean="0"/>
              <a:t> </a:t>
            </a:r>
            <a:r>
              <a:rPr lang="en-US" i="1" dirty="0"/>
              <a:t>Block </a:t>
            </a:r>
            <a:r>
              <a:rPr lang="en-US" i="1" dirty="0" smtClean="0"/>
              <a:t>[insert previous block hash here] </a:t>
            </a:r>
            <a:r>
              <a:rPr lang="en-US" i="1" dirty="0"/>
              <a:t>[insert PrepareTransaction.java transaction description output here] </a:t>
            </a:r>
            <a:r>
              <a:rPr lang="en-US" i="1" dirty="0" smtClean="0"/>
              <a:t>[insert miner public key here] &lt; ledger.txt</a:t>
            </a:r>
          </a:p>
          <a:p>
            <a:r>
              <a:rPr lang="en-US" i="1" dirty="0" smtClean="0"/>
              <a:t>Why are these four items entered into the block?</a:t>
            </a:r>
          </a:p>
          <a:p>
            <a:pPr lvl="1"/>
            <a:r>
              <a:rPr lang="en-US" i="1" dirty="0" smtClean="0"/>
              <a:t>Previous block hash</a:t>
            </a:r>
          </a:p>
          <a:p>
            <a:pPr lvl="1"/>
            <a:r>
              <a:rPr lang="en-US" i="1" dirty="0" smtClean="0"/>
              <a:t>Textual transaction description</a:t>
            </a:r>
          </a:p>
          <a:p>
            <a:pPr lvl="1"/>
            <a:r>
              <a:rPr lang="en-US" i="1" dirty="0" smtClean="0"/>
              <a:t>Miner public key</a:t>
            </a:r>
          </a:p>
          <a:p>
            <a:pPr lvl="1"/>
            <a:r>
              <a:rPr lang="en-US" i="1" dirty="0" smtClean="0"/>
              <a:t>Ledger.txt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6645"/>
            <a:ext cx="12271248" cy="12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37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new block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61687"/>
          </a:xfrm>
        </p:spPr>
        <p:txBody>
          <a:bodyPr>
            <a:normAutofit/>
          </a:bodyPr>
          <a:lstStyle/>
          <a:p>
            <a:r>
              <a:rPr lang="en-US" i="1" dirty="0" smtClean="0"/>
              <a:t>Major Points relating to output:</a:t>
            </a:r>
          </a:p>
          <a:p>
            <a:pPr lvl="1"/>
            <a:r>
              <a:rPr lang="en-US" i="1" dirty="0" smtClean="0"/>
              <a:t>Authentication Success confirms transaction hash matches hash of transaction</a:t>
            </a:r>
          </a:p>
          <a:p>
            <a:pPr lvl="1"/>
            <a:r>
              <a:rPr lang="en-US" i="1" dirty="0"/>
              <a:t>New block to be added to blockchain</a:t>
            </a:r>
          </a:p>
          <a:p>
            <a:pPr lvl="2"/>
            <a:r>
              <a:rPr lang="en-US" i="1" dirty="0"/>
              <a:t>Includes all details of </a:t>
            </a:r>
            <a:r>
              <a:rPr lang="en-US" i="1" dirty="0" smtClean="0"/>
              <a:t>transaction </a:t>
            </a:r>
            <a:endParaRPr lang="en-US" i="1" dirty="0"/>
          </a:p>
          <a:p>
            <a:pPr lvl="2"/>
            <a:r>
              <a:rPr lang="en-US" i="1" dirty="0"/>
              <a:t>Inputs/Outputs</a:t>
            </a:r>
            <a:r>
              <a:rPr lang="en-US" i="1" dirty="0" smtClean="0"/>
              <a:t>! Have identifier to know from which transaction they came</a:t>
            </a:r>
            <a:endParaRPr lang="en-US" i="1" dirty="0"/>
          </a:p>
          <a:p>
            <a:pPr lvl="3"/>
            <a:r>
              <a:rPr lang="en-US" i="1" dirty="0"/>
              <a:t>“Spending” unused Transactions</a:t>
            </a:r>
          </a:p>
          <a:p>
            <a:pPr lvl="3"/>
            <a:r>
              <a:rPr lang="en-US" i="1" dirty="0"/>
              <a:t>“Change Transactions”</a:t>
            </a:r>
          </a:p>
          <a:p>
            <a:pPr lvl="1"/>
            <a:r>
              <a:rPr lang="en-US" i="1" dirty="0" smtClean="0"/>
              <a:t>Updated Ledger</a:t>
            </a:r>
          </a:p>
          <a:p>
            <a:pPr lvl="2"/>
            <a:r>
              <a:rPr lang="en-US" i="1" dirty="0" smtClean="0"/>
              <a:t>Inputs/Outputs removed/added</a:t>
            </a:r>
          </a:p>
          <a:p>
            <a:pPr lvl="2"/>
            <a:r>
              <a:rPr lang="en-US" i="1" dirty="0" smtClean="0"/>
              <a:t>Mining reward</a:t>
            </a:r>
          </a:p>
          <a:p>
            <a:pPr lvl="1"/>
            <a:endParaRPr lang="en-US" i="1" dirty="0" smtClean="0"/>
          </a:p>
          <a:p>
            <a:endParaRPr lang="en-US" i="1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69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0" y="189269"/>
            <a:ext cx="12040460" cy="6340055"/>
          </a:xfrm>
        </p:spPr>
      </p:pic>
      <p:grpSp>
        <p:nvGrpSpPr>
          <p:cNvPr id="5" name="Group 4"/>
          <p:cNvGrpSpPr/>
          <p:nvPr/>
        </p:nvGrpSpPr>
        <p:grpSpPr>
          <a:xfrm>
            <a:off x="5943601" y="3577620"/>
            <a:ext cx="3393578" cy="1488156"/>
            <a:chOff x="3931921" y="240060"/>
            <a:chExt cx="3393578" cy="148815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3931921" y="594360"/>
              <a:ext cx="1127020" cy="11338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49227" y="240060"/>
              <a:ext cx="2176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Mining: discuss if enough time at the end. </a:t>
              </a:r>
              <a:r>
                <a:rPr lang="en-US" dirty="0" smtClean="0">
                  <a:solidFill>
                    <a:schemeClr val="bg1"/>
                  </a:solidFill>
                </a:rPr>
                <a:t>Just a proof-of-work system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380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vs. Elliptic Curve Cryptography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51678" y="950976"/>
            <a:ext cx="10458414" cy="5203548"/>
            <a:chOff x="1251678" y="950976"/>
            <a:chExt cx="10458414" cy="5203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678" y="950976"/>
              <a:ext cx="10458414" cy="520354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06" t="58441" r="10515" b="27808"/>
            <a:stretch/>
          </p:blipFill>
          <p:spPr>
            <a:xfrm>
              <a:off x="4321812" y="4036239"/>
              <a:ext cx="6313999" cy="72436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2029968" y="6254422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NSA statement published in August 2015 regarding Elliptic Curve Cryptography (ECC)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5218" y="116959"/>
            <a:ext cx="785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First: News and Technological </a:t>
            </a:r>
            <a:r>
              <a:rPr lang="en-US" sz="2800" dirty="0" smtClean="0"/>
              <a:t>Advances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2157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85"/>
            <a:ext cx="12214977" cy="5880100"/>
          </a:xfrm>
        </p:spPr>
      </p:pic>
    </p:spTree>
    <p:extLst>
      <p:ext uri="{BB962C8B-B14F-4D97-AF65-F5344CB8AC3E}">
        <p14:creationId xmlns:p14="http://schemas.microsoft.com/office/powerpoint/2010/main" val="151444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62" y="2933561"/>
            <a:ext cx="10178322" cy="1492132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Now: update the ledger and blockchain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5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62" y="2933561"/>
            <a:ext cx="10178322" cy="1492132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Next: post the updated files to DomCoin website!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87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78" y="1934949"/>
            <a:ext cx="2880802" cy="288080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51107" y="2933195"/>
            <a:ext cx="3146005" cy="1763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Vs.</a:t>
            </a:r>
            <a:endParaRPr lang="en-US" sz="8000" dirty="0"/>
          </a:p>
        </p:txBody>
      </p:sp>
      <p:pic>
        <p:nvPicPr>
          <p:cNvPr id="1026" name="Picture 2" descr="http://www.canbike.org/public/images/030114/Bitcoin_Logo_Vertica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39"/>
          <a:stretch/>
        </p:blipFill>
        <p:spPr bwMode="auto">
          <a:xfrm>
            <a:off x="7757196" y="1934949"/>
            <a:ext cx="2856893" cy="30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40279" y="5184573"/>
            <a:ext cx="8902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compare the two? Need to look at societal needs…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9499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Cryptocurrencies and terrorism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42815"/>
          </a:xfrm>
        </p:spPr>
        <p:txBody>
          <a:bodyPr/>
          <a:lstStyle/>
          <a:p>
            <a:r>
              <a:rPr lang="en-US" dirty="0" smtClean="0"/>
              <a:t>Role of cryptocurrencies in crime and terrorism</a:t>
            </a:r>
          </a:p>
          <a:p>
            <a:r>
              <a:rPr lang="en-US" dirty="0" smtClean="0"/>
              <a:t>Defence</a:t>
            </a:r>
            <a:r>
              <a:rPr lang="en-US" dirty="0" smtClean="0"/>
              <a:t> Against Terrorism Review: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Pull factors: virtual anonymity, global reach, ease-of-use, speed, </a:t>
            </a:r>
            <a:r>
              <a:rPr lang="en-US" dirty="0" smtClean="0"/>
              <a:t>non-repudiation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5" y="3171542"/>
            <a:ext cx="6396620" cy="15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02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Cryptocurrencies and terrorism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42815"/>
          </a:xfrm>
        </p:spPr>
        <p:txBody>
          <a:bodyPr/>
          <a:lstStyle/>
          <a:p>
            <a:r>
              <a:rPr lang="en-US" dirty="0" smtClean="0"/>
              <a:t>Should we ban cryptocurrencies?</a:t>
            </a:r>
          </a:p>
          <a:p>
            <a:pPr lvl="1"/>
            <a:r>
              <a:rPr lang="en-US" dirty="0" smtClean="0"/>
              <a:t>Example: Internet </a:t>
            </a:r>
          </a:p>
          <a:p>
            <a:r>
              <a:rPr lang="en-US" dirty="0" smtClean="0"/>
              <a:t>Jonathan Chester startup: </a:t>
            </a:r>
            <a:r>
              <a:rPr lang="en-US" dirty="0" smtClean="0"/>
              <a:t>Bitwage</a:t>
            </a:r>
            <a:endParaRPr lang="en-US" dirty="0" smtClean="0"/>
          </a:p>
          <a:p>
            <a:pPr lvl="1"/>
            <a:r>
              <a:rPr lang="en-US" dirty="0" smtClean="0"/>
              <a:t>“minimize </a:t>
            </a:r>
            <a:r>
              <a:rPr lang="en-US" dirty="0"/>
              <a:t>the threat of terrorist financing by implementing a thorough risk-based anti-money laundering policy that includes customer due diligence and transaction </a:t>
            </a:r>
            <a:r>
              <a:rPr lang="en-US" dirty="0" smtClean="0"/>
              <a:t>monitoring”</a:t>
            </a:r>
          </a:p>
          <a:p>
            <a:pPr lvl="1"/>
            <a:r>
              <a:rPr lang="en-US" dirty="0"/>
              <a:t>“in-house compliance officer</a:t>
            </a:r>
            <a:r>
              <a:rPr lang="en-US" dirty="0" smtClean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 Against Nakamoto’s principles?</a:t>
            </a:r>
            <a:endParaRPr lang="en-US" dirty="0" smtClean="0"/>
          </a:p>
          <a:p>
            <a:r>
              <a:rPr lang="en-US" dirty="0" smtClean="0"/>
              <a:t>Include in DomCoin?</a:t>
            </a:r>
          </a:p>
          <a:p>
            <a:pPr lvl="1"/>
            <a:r>
              <a:rPr lang="en-US" dirty="0" smtClean="0"/>
              <a:t>Limits growth rate</a:t>
            </a:r>
          </a:p>
          <a:p>
            <a:pPr lvl="1"/>
            <a:r>
              <a:rPr lang="en-US" dirty="0" smtClean="0"/>
              <a:t>Potential risks </a:t>
            </a:r>
            <a:r>
              <a:rPr lang="en-US" dirty="0" smtClean="0">
                <a:sym typeface="Wingdings" panose="05000000000000000000" pitchFamily="2" charset="2"/>
              </a:rPr>
              <a:t> linking public keys to identities</a:t>
            </a:r>
          </a:p>
          <a:p>
            <a:pPr lvl="1"/>
            <a:endParaRPr lang="en-US" dirty="0" smtClean="0"/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pic>
        <p:nvPicPr>
          <p:cNvPr id="1026" name="Picture 2" descr="https://www.bitwage.com/images/bitwag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61" y="2217737"/>
            <a:ext cx="51054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96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Cryptocurrencies and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Mining is computationally heavy</a:t>
            </a:r>
          </a:p>
          <a:p>
            <a:pPr lvl="1"/>
            <a:r>
              <a:rPr lang="en-US" dirty="0" smtClean="0"/>
              <a:t>Use of calculations</a:t>
            </a:r>
          </a:p>
          <a:p>
            <a:r>
              <a:rPr lang="en-US" dirty="0" smtClean="0"/>
              <a:t>Long Future Foundation: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Given increase to $1 million per BTC, 6570 terawatt hours per annum ($0.05 per kilowatt hour and 50% profit margin)</a:t>
            </a:r>
          </a:p>
          <a:p>
            <a:r>
              <a:rPr lang="en-US" dirty="0" smtClean="0"/>
              <a:t>Profitability incentivizes increased energy spending </a:t>
            </a:r>
            <a:r>
              <a:rPr lang="en-US" dirty="0" smtClean="0">
                <a:sym typeface="Wingdings" panose="05000000000000000000" pitchFamily="2" charset="2"/>
              </a:rPr>
              <a:t> no security return (increase difficulty)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62" y="3575286"/>
            <a:ext cx="8033163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Cryptocurrencies and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solution? A different miner reward mechanism in DomCoin</a:t>
            </a:r>
          </a:p>
          <a:p>
            <a:r>
              <a:rPr lang="en-US" dirty="0" smtClean="0"/>
              <a:t>DomCoin vs. Bitcoin incentives</a:t>
            </a:r>
          </a:p>
          <a:p>
            <a:r>
              <a:rPr lang="en-US" dirty="0" smtClean="0"/>
              <a:t>DomCoin inflation ensures low miner reward </a:t>
            </a:r>
            <a:r>
              <a:rPr lang="en-US" dirty="0" smtClean="0">
                <a:sym typeface="Wingdings" panose="05000000000000000000" pitchFamily="2" charset="2"/>
              </a:rPr>
              <a:t> less incentive for large companies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 need for huge computational power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Inherent benefits of electronic currencies</a:t>
            </a:r>
            <a:endParaRPr lang="en-US" dirty="0" smtClean="0"/>
          </a:p>
          <a:p>
            <a:endParaRPr lang="en-US" dirty="0" smtClean="0"/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pic>
        <p:nvPicPr>
          <p:cNvPr id="1026" name="Picture 2" descr="http://www.telesurtv.net/__export/1427673675552/sites/telesur/img/news/2015/03/29/coal_power.jpg_171848334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91" y="3737170"/>
            <a:ext cx="4845751" cy="274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limatechange.mit.edu/sites/default/files/images/climate-chan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30" y="4533470"/>
            <a:ext cx="4108022" cy="209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51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62" y="2933561"/>
            <a:ext cx="10178322" cy="1492132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What next for DomCoin?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37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652457"/>
              </p:ext>
            </p:extLst>
          </p:nvPr>
        </p:nvGraphicFramePr>
        <p:xfrm>
          <a:off x="1251678" y="1728216"/>
          <a:ext cx="10179050" cy="4013073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2159762"/>
                <a:gridCol w="8019288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[1]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"1971 Termination of Gold/Dollar Convertibility." UC Berkeley Library. Berkeley, n.d. Web. 03 Jan. 2016. &lt;http://vm136.lib.berkeley.edu/BANC/ROHO/projects/debt/terminationgolddollar.html&gt;. 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"Who Is Satoshi Nakamoto?" The Economist. The Economist Newspaper, 02 Nov. 2015. Web. 03 Jan. 2016.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Nakamoto, Satoshi. "Bitcoin: A Peer-to-Peer Electronic Cash System." The Cryptographic Mailing List (2008): n. pag. https://bitcoin.org/bitcoin.pdf. Bitcoin. Web. 26 Dec. 2015. &lt;www.bitcoin.org&gt;.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"Secure Hashing." National Institute of Standards and Technology. N.p., n.d. Web. 03 Jan. 2016. &lt;http://csrc.nist.gov/groups/ST/toolkit/secure_hashing.html&gt;.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[5]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"Bitcoin: Proof of Work." Khan Academy. N.p., n.d. Web. 03 Jan. 2016. &lt;https://www.khanacademy.org/economics-finance-domain/core-finance/money-and-banking/bitcoin/v/bitcoin-proof-of-work&gt;.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[6]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"Cryptography Today." www.nsa.gov/. National Security Agency, 19 Aug. 2015. Web. 04 Jan. 2016. &lt;https://www.nsa.gov/ia/programs/suiteb_cryptography/&gt;.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[7]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Koblitz, Neal, and Alfred Menezes. "A Riddle Wrapped in an Enigma." (n.d.): n. pag. Web. 1 Jan. 2016. &lt;https://eprint.iacr.org/2015/1018.pdf&gt;.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[8]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"Elliptic Curve Digital Signature Algorithm."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Bitcoin Wiki. N.p., 10 Feb. 2015. Web. 04 Jan. 2016. &lt;https://en.bitcoin.it/wiki/Elliptic_Curve_Digital_Signature_Algorithm&gt;.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80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42" y="2548470"/>
            <a:ext cx="7022466" cy="2252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0280" y="5184574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Koblitz</a:t>
            </a:r>
            <a:r>
              <a:rPr lang="en-US" dirty="0"/>
              <a:t>, </a:t>
            </a:r>
            <a:r>
              <a:rPr lang="en-US" dirty="0" smtClean="0"/>
              <a:t>Neal (Co-creator of ECC) </a:t>
            </a:r>
            <a:r>
              <a:rPr lang="en-US" dirty="0"/>
              <a:t>and Alfred Menezes. "A Riddle Wrapped in an Enigma."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7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912812"/>
              </p:ext>
            </p:extLst>
          </p:nvPr>
        </p:nvGraphicFramePr>
        <p:xfrm>
          <a:off x="1251678" y="1728216"/>
          <a:ext cx="10179050" cy="4561713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2159762"/>
                <a:gridCol w="8019288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[9]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"RSA Encryption." Wolfram MathWorld. N.p., n.d. Web. 04 Jan. 2016. &lt;http://mathworld.wolfram.com/RSAEncryption.html&gt;.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[10]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Driscoll, Scott. "How Bitcoin Works under the Hood." How Bitcoin Works Under the Hood. N.p., 14 July 2013. Web. 05 Jan. 2016. &lt;http://www.imponderablethings.com/2013/07/how-bitcoin-works-under-hood.html&gt;.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&lt;https://www.youtube.com/watch?v=Lx9zgZCMqXE&gt;.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[11]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Narayanan, Arvind. "Princeton Bitcoin and Cryptocurrency Technologies Online Course." Princeton Course Website. N.p., n.d. Web. 06 Jan. 2016. &lt;https://piazza.com/princeton/spring2015/btctech/resources&gt;.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[12]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Khan, Salman. "Bitcoin: Transaction Records." Khan Academy. N.p., n.d. Web. 06 Jan. 2016. &lt;https://www.khanacademy.org/economics-finance-domain/core-finance/money-and-banking/bitcoin/v/bitcoin-transaction-records&gt;.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[13]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Chester, Jonathan. "How Questions about Terrorism Challenge Bitcoin Startups." </a:t>
                      </a: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Forbes. Forbes Magazine, n.d. Web. 06 Jan. 2016. &lt;http://www.forbes.com/sites/jonathanchester/2015/12/14/is-bitcoin-the-currency-of-terrorism/&gt;.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[14]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"Defense Against Terrorism Review." (n.d.): n. pag. Centre of Excellence - Defence Against Terrorism, Fall 2014. Web. 6 Jan. 2016. &lt;http://insct.syr.edu/wp-content/uploads/2015/05/Brill_Cryptocurrencies.pdf&gt;.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[15]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Perez, Yessi. "Think Tank Reignites Debate Over Bitcoin Mining's Environmental Effects." CoinDesk. CoinDesk, 27 May 2015. Web. 06 Jan. 2016. &lt;http://www.coindesk.com/think-tank-debate-bitcoin-mining-environment/&gt;.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[16]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"Crypto-Currency Market Capitalizations." Crypto-Currency Market Capitalizations. N.p., n.d. Web. 06 Jan. 2016. &lt;http://coinmarketcap.com/&gt;.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95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4.5: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automatically when creating a block</a:t>
            </a:r>
          </a:p>
          <a:p>
            <a:r>
              <a:rPr lang="en-US" dirty="0" smtClean="0"/>
              <a:t>Avoid double spending (need to have a fixed transaction order generated by the majority of nodes </a:t>
            </a:r>
            <a:r>
              <a:rPr lang="en-US" dirty="0" smtClean="0">
                <a:sym typeface="Wingdings" panose="05000000000000000000" pitchFamily="2" charset="2"/>
              </a:rPr>
              <a:t> assured through mining)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Proof-of-work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Coin flipping example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Hash(Block text + special key)  N leading zeros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Hard to find key, easy to check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RandomString.java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4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4.5: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5935"/>
            <a:ext cx="10178322" cy="49134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java-</a:t>
            </a:r>
            <a:r>
              <a:rPr lang="en-US" dirty="0"/>
              <a:t>introcs</a:t>
            </a:r>
            <a:r>
              <a:rPr lang="en-US" dirty="0"/>
              <a:t> Miner 1 </a:t>
            </a:r>
            <a:r>
              <a:rPr lang="en-US" dirty="0"/>
              <a:t>asdfasfd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Trials: 11 Time taken: 0.015 seconds</a:t>
            </a:r>
          </a:p>
          <a:p>
            <a:r>
              <a:rPr lang="en-US" dirty="0"/>
              <a:t>java-</a:t>
            </a:r>
            <a:r>
              <a:rPr lang="en-US" dirty="0"/>
              <a:t>introcs</a:t>
            </a:r>
            <a:r>
              <a:rPr lang="en-US" dirty="0"/>
              <a:t> Miner 2 </a:t>
            </a:r>
            <a:r>
              <a:rPr lang="en-US" dirty="0"/>
              <a:t>asdfasfd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Trials: 453 Time taken: 0.047 seconds</a:t>
            </a:r>
          </a:p>
          <a:p>
            <a:r>
              <a:rPr lang="en-US" dirty="0"/>
              <a:t>java-</a:t>
            </a:r>
            <a:r>
              <a:rPr lang="en-US" dirty="0"/>
              <a:t>introcs</a:t>
            </a:r>
            <a:r>
              <a:rPr lang="en-US" dirty="0"/>
              <a:t> Miner 3 </a:t>
            </a:r>
            <a:r>
              <a:rPr lang="en-US" dirty="0"/>
              <a:t>asdfasfd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Trials: 1050 Time taken: 0.084 seconds</a:t>
            </a:r>
          </a:p>
          <a:p>
            <a:r>
              <a:rPr lang="en-US" dirty="0"/>
              <a:t>java-</a:t>
            </a:r>
            <a:r>
              <a:rPr lang="en-US" dirty="0"/>
              <a:t>introcs</a:t>
            </a:r>
            <a:r>
              <a:rPr lang="en-US" dirty="0"/>
              <a:t> Miner 4 </a:t>
            </a:r>
            <a:r>
              <a:rPr lang="en-US" dirty="0"/>
              <a:t>asdfasfd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Trials: 9296 Time taken: 0.285 seconds</a:t>
            </a:r>
          </a:p>
          <a:p>
            <a:r>
              <a:rPr lang="en-US" dirty="0"/>
              <a:t>java-</a:t>
            </a:r>
            <a:r>
              <a:rPr lang="en-US" dirty="0"/>
              <a:t>introcs</a:t>
            </a:r>
            <a:r>
              <a:rPr lang="en-US" dirty="0"/>
              <a:t> Miner 5 </a:t>
            </a:r>
            <a:r>
              <a:rPr lang="en-US" dirty="0"/>
              <a:t>asdfasfd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Trials: 234335 Time taken: 1.169 seconds</a:t>
            </a:r>
          </a:p>
          <a:p>
            <a:r>
              <a:rPr lang="en-US" dirty="0"/>
              <a:t>java-</a:t>
            </a:r>
            <a:r>
              <a:rPr lang="en-US" dirty="0"/>
              <a:t>introcs</a:t>
            </a:r>
            <a:r>
              <a:rPr lang="en-US" dirty="0"/>
              <a:t> Miner 6 </a:t>
            </a:r>
            <a:r>
              <a:rPr lang="en-US" dirty="0"/>
              <a:t>asdfasfd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Trials: 38795347 Time taken: about 2 minutes </a:t>
            </a:r>
          </a:p>
          <a:p>
            <a:r>
              <a:rPr lang="en-US" dirty="0"/>
              <a:t>java-</a:t>
            </a:r>
            <a:r>
              <a:rPr lang="en-US" dirty="0"/>
              <a:t>introcs</a:t>
            </a:r>
            <a:r>
              <a:rPr lang="en-US" dirty="0"/>
              <a:t> Miner 7 </a:t>
            </a:r>
            <a:r>
              <a:rPr lang="en-US" dirty="0"/>
              <a:t>asdfasfd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Trials: 425918263 Time taken: about 47 minutes (Solution: “: 53l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SHA-256 hash(</a:t>
            </a:r>
            <a:r>
              <a:rPr lang="en-US" dirty="0" smtClean="0"/>
              <a:t>asdfasfd</a:t>
            </a:r>
            <a:r>
              <a:rPr lang="en-US" dirty="0" smtClean="0"/>
              <a:t>“: 53l)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000000084a0b8684de135161e04274b2fb223540461097ef450c9ba6d6759dfa</a:t>
            </a:r>
          </a:p>
          <a:p>
            <a:pPr marL="0" indent="0">
              <a:buNone/>
            </a:pPr>
            <a:r>
              <a:rPr lang="en-US" dirty="0" smtClean="0"/>
              <a:t>Test this in command prompt!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37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4.5: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Blockchain order not decided by one user, instead by community </a:t>
            </a:r>
          </a:p>
          <a:p>
            <a:r>
              <a:rPr lang="en-US" dirty="0" smtClean="0"/>
              <a:t>Attacker would need computing power comparable to network</a:t>
            </a:r>
          </a:p>
          <a:p>
            <a:r>
              <a:rPr lang="en-US" dirty="0" smtClean="0"/>
              <a:t>Mining difficulty changed by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27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Blockchain and </a:t>
            </a:r>
            <a:br>
              <a:rPr lang="en-US" dirty="0" smtClean="0"/>
            </a:br>
            <a:r>
              <a:rPr lang="en-US" dirty="0" smtClean="0"/>
              <a:t>ledger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69663"/>
          </a:xfrm>
        </p:spPr>
        <p:txBody>
          <a:bodyPr>
            <a:normAutofit/>
          </a:bodyPr>
          <a:lstStyle/>
          <a:p>
            <a:r>
              <a:rPr lang="en-US" dirty="0" smtClean="0"/>
              <a:t>Omitted until now</a:t>
            </a:r>
          </a:p>
          <a:p>
            <a:r>
              <a:rPr lang="en-US" dirty="0" smtClean="0"/>
              <a:t>Done before adding a block to blockchain</a:t>
            </a:r>
          </a:p>
          <a:p>
            <a:r>
              <a:rPr lang="en-US" dirty="0" smtClean="0"/>
              <a:t>Must check:</a:t>
            </a:r>
          </a:p>
          <a:p>
            <a:pPr lvl="1"/>
            <a:r>
              <a:rPr lang="en-US" dirty="0" smtClean="0"/>
              <a:t>Longest blockchain (Why?)</a:t>
            </a:r>
          </a:p>
          <a:p>
            <a:pPr lvl="1"/>
            <a:r>
              <a:rPr lang="en-US" dirty="0" smtClean="0"/>
              <a:t>Check mining solutions</a:t>
            </a:r>
          </a:p>
          <a:p>
            <a:pPr lvl="1"/>
            <a:r>
              <a:rPr lang="en-US" dirty="0" smtClean="0"/>
              <a:t>Blocks are in order (value under </a:t>
            </a:r>
            <a:r>
              <a:rPr lang="en-US" dirty="0" smtClean="0"/>
              <a:t>Previous_Block_Hash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SHA-256 of transaction text yields hash</a:t>
            </a:r>
          </a:p>
          <a:p>
            <a:pPr lvl="1"/>
            <a:r>
              <a:rPr lang="en-US" dirty="0" smtClean="0"/>
              <a:t>Applying public key of sender to signature yields hash</a:t>
            </a:r>
          </a:p>
          <a:p>
            <a:pPr lvl="1"/>
            <a:r>
              <a:rPr lang="en-US" dirty="0" smtClean="0"/>
              <a:t>Inputs and outputs agree with current state of ledger</a:t>
            </a:r>
          </a:p>
          <a:p>
            <a:pPr lvl="1"/>
            <a:r>
              <a:rPr lang="en-US" dirty="0" smtClean="0"/>
              <a:t>Block text + Mining solution yields block hash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56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can’t an attacker:</a:t>
            </a:r>
          </a:p>
          <a:p>
            <a:r>
              <a:rPr lang="en-US" dirty="0" smtClean="0"/>
              <a:t>Change </a:t>
            </a:r>
            <a:r>
              <a:rPr lang="en-US" dirty="0" smtClean="0"/>
              <a:t>the ledger and repost it to the website?</a:t>
            </a:r>
          </a:p>
          <a:p>
            <a:r>
              <a:rPr lang="en-US" dirty="0" smtClean="0"/>
              <a:t>Post a transaction to the website using another person’s public key?</a:t>
            </a:r>
          </a:p>
          <a:p>
            <a:endParaRPr lang="en-US" dirty="0" smtClean="0"/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51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NSA Statement from august </a:t>
            </a:r>
            <a:br>
              <a:rPr lang="en-US" dirty="0" smtClean="0"/>
            </a:b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 signature system based on ECC</a:t>
            </a:r>
          </a:p>
          <a:p>
            <a:r>
              <a:rPr lang="en-US" dirty="0" smtClean="0"/>
              <a:t>In scenario that NSA has discovered fault in ECC that does not apply to RSA, important to have a cryptocurrency running that is not reliant on ECC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pic>
        <p:nvPicPr>
          <p:cNvPr id="3074" name="Picture 2" descr="https://upload.wikimedia.org/wikipedia/commons/thumb/0/04/National_Security_Agency.svg/2000px-National_Security_Agency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552" y="3261808"/>
            <a:ext cx="3020567" cy="30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8/84/National_Security_Agency_headquarters,_Fort_Meade,_Maryla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11" y="3524957"/>
            <a:ext cx="3197951" cy="24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27211" y="6126952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NSA Headquarters in Maryland</a:t>
            </a:r>
          </a:p>
        </p:txBody>
      </p:sp>
    </p:spTree>
    <p:extLst>
      <p:ext uri="{BB962C8B-B14F-4D97-AF65-F5344CB8AC3E}">
        <p14:creationId xmlns:p14="http://schemas.microsoft.com/office/powerpoint/2010/main" val="268008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A full transaction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/>
              <a:t>domcoin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DomCoin and Bitcoin similarity </a:t>
            </a:r>
          </a:p>
          <a:p>
            <a:pPr marL="685800" lvl="2"/>
            <a:r>
              <a:rPr lang="en-US" sz="1800" dirty="0"/>
              <a:t>Satoshi Nakamoto’s 2008 paper “Bitcoin: A Peer-to-Peer Electronic Cash System”</a:t>
            </a:r>
          </a:p>
          <a:p>
            <a:r>
              <a:rPr lang="en-US" dirty="0" smtClean="0"/>
              <a:t>Follow transaction to understand </a:t>
            </a:r>
            <a:r>
              <a:rPr lang="en-US" dirty="0" smtClean="0"/>
              <a:t>DomCoin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64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download necessary</a:t>
            </a:r>
            <a:br>
              <a:rPr lang="en-US" dirty="0" smtClean="0"/>
            </a:br>
            <a:r>
              <a:rPr lang="en-US" dirty="0" smtClean="0"/>
              <a:t>files and blockchain/ledger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www.domcoins.ezzycorporation.com</a:t>
            </a:r>
            <a:endParaRPr lang="en-US" dirty="0"/>
          </a:p>
          <a:p>
            <a:r>
              <a:rPr lang="en-US" dirty="0" smtClean="0"/>
              <a:t>Download/compile programs and necessary software</a:t>
            </a:r>
          </a:p>
          <a:p>
            <a:r>
              <a:rPr lang="en-US" dirty="0" smtClean="0"/>
              <a:t>Download longest blockchain and corresponding </a:t>
            </a:r>
            <a:r>
              <a:rPr lang="en-US" dirty="0" smtClean="0"/>
              <a:t>ledger</a:t>
            </a:r>
          </a:p>
          <a:p>
            <a:pPr lvl="1"/>
            <a:r>
              <a:rPr lang="en-US" dirty="0" smtClean="0"/>
              <a:t>What are these?</a:t>
            </a:r>
            <a:endParaRPr lang="en-US" dirty="0" smtClean="0"/>
          </a:p>
          <a:p>
            <a:r>
              <a:rPr lang="en-US" dirty="0" smtClean="0"/>
              <a:t>Example:  Alice, a user with 5010 DomCoins, wishes to send 5005 DomCoins to another new account Bob also under her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40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34" y="1211527"/>
            <a:ext cx="9023814" cy="459763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325499" y="914400"/>
            <a:ext cx="1160134" cy="2212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66176" y="496931"/>
            <a:ext cx="21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098053" y="3631713"/>
            <a:ext cx="3344395" cy="33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31579" y="3342075"/>
            <a:ext cx="217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 5010 </a:t>
            </a:r>
          </a:p>
          <a:p>
            <a:r>
              <a:rPr lang="en-US" dirty="0" smtClean="0"/>
              <a:t>DomCoins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31921" y="240060"/>
            <a:ext cx="3393578" cy="1488156"/>
            <a:chOff x="3931921" y="240060"/>
            <a:chExt cx="3393578" cy="1488156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931921" y="594360"/>
              <a:ext cx="1127020" cy="11338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49227" y="240060"/>
              <a:ext cx="2176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Another user, </a:t>
              </a:r>
            </a:p>
            <a:p>
              <a:r>
                <a:rPr lang="en-US" dirty="0" smtClean="0"/>
                <a:t>Total: 89,060 DomCoins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002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</a:t>
            </a:r>
            <a:r>
              <a:rPr lang="en-US" dirty="0"/>
              <a:t>Generating Public and Private Key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account for Bob (public/private key pair)</a:t>
            </a:r>
          </a:p>
          <a:p>
            <a:r>
              <a:rPr lang="en-US" dirty="0" smtClean="0"/>
              <a:t>Use GenerateKeys.java</a:t>
            </a:r>
          </a:p>
          <a:p>
            <a:r>
              <a:rPr lang="en-US" i="1" dirty="0"/>
              <a:t>java-</a:t>
            </a:r>
            <a:r>
              <a:rPr lang="en-US" i="1" dirty="0"/>
              <a:t>introcs</a:t>
            </a:r>
            <a:r>
              <a:rPr lang="en-US" i="1" dirty="0"/>
              <a:t> </a:t>
            </a:r>
            <a:r>
              <a:rPr lang="en-US" i="1" dirty="0"/>
              <a:t>GenerateKeys</a:t>
            </a:r>
            <a:r>
              <a:rPr lang="en-US" i="1" dirty="0"/>
              <a:t> </a:t>
            </a:r>
            <a:r>
              <a:rPr lang="en-US" i="1" dirty="0" smtClean="0"/>
              <a:t>bob_private_key</a:t>
            </a:r>
            <a:r>
              <a:rPr lang="en-US" i="1" dirty="0" smtClean="0"/>
              <a:t> </a:t>
            </a:r>
            <a:r>
              <a:rPr lang="en-US" i="1" dirty="0" smtClean="0"/>
              <a:t>bob_public_key</a:t>
            </a:r>
            <a:endParaRPr lang="en-US" i="1" dirty="0" smtClean="0"/>
          </a:p>
          <a:p>
            <a:r>
              <a:rPr lang="en-US" i="1" dirty="0" smtClean="0"/>
              <a:t>Demo: generate keys and observe output, look at .key files</a:t>
            </a:r>
          </a:p>
          <a:p>
            <a:r>
              <a:rPr lang="en-US" i="1" dirty="0" smtClean="0"/>
              <a:t>Key: generating a key with the same filename as one that already exists overwrites the previous key pair!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550946" y="3364992"/>
            <a:ext cx="1337022" cy="42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88694" y="3041826"/>
            <a:ext cx="217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names of private/public keys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055833" y="2268691"/>
            <a:ext cx="5920271" cy="842693"/>
            <a:chOff x="716290" y="1011731"/>
            <a:chExt cx="5920271" cy="842693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716290" y="1336109"/>
              <a:ext cx="3660736" cy="51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60289" y="1011731"/>
              <a:ext cx="2176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Program you wish to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304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Generating Public and Private Key 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86" r="100000">
                        <a14:foregroundMark x1="24609" y1="32227" x2="24609" y2="32227"/>
                        <a14:foregroundMark x1="34961" y1="37695" x2="34961" y2="37695"/>
                        <a14:foregroundMark x1="51172" y1="45020" x2="51172" y2="45020"/>
                        <a14:foregroundMark x1="74316" y1="60547" x2="74316" y2="60547"/>
                        <a14:foregroundMark x1="69238" y1="26855" x2="69238" y2="26855"/>
                        <a14:foregroundMark x1="58398" y1="15234" x2="58398" y2="15234"/>
                        <a14:foregroundMark x1="35156" y1="78027" x2="35156" y2="78027"/>
                        <a14:foregroundMark x1="48242" y1="78027" x2="48242" y2="78027"/>
                        <a14:foregroundMark x1="27539" y1="61230" x2="27539" y2="61230"/>
                        <a14:foregroundMark x1="43359" y1="23145" x2="43359" y2="23145"/>
                        <a14:foregroundMark x1="47559" y1="27539" x2="47559" y2="27539"/>
                        <a14:foregroundMark x1="45508" y1="20605" x2="45508" y2="20605"/>
                        <a14:backgroundMark x1="6641" y1="1660" x2="6641" y2="1660"/>
                        <a14:backgroundMark x1="10742" y1="90625" x2="10742" y2="90625"/>
                        <a14:backgroundMark x1="85156" y1="92676" x2="85156" y2="92676"/>
                        <a14:backgroundMark x1="91797" y1="11328" x2="91797" y2="11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830" y="118871"/>
            <a:ext cx="1597063" cy="159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3" y="1804672"/>
            <a:ext cx="8534839" cy="4858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0" y="1804673"/>
            <a:ext cx="2286000" cy="4751576"/>
          </a:xfrm>
        </p:spPr>
        <p:txBody>
          <a:bodyPr/>
          <a:lstStyle/>
          <a:p>
            <a:r>
              <a:rPr lang="en-US" dirty="0" smtClean="0"/>
              <a:t>Provides Bob public key in hexadecimal</a:t>
            </a:r>
          </a:p>
          <a:p>
            <a:r>
              <a:rPr lang="en-US" dirty="0" smtClean="0"/>
              <a:t>Test encryption and decryption method (RSA key pair)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2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1528</TotalTime>
  <Words>1667</Words>
  <Application>Microsoft Office PowerPoint</Application>
  <PresentationFormat>Widescreen</PresentationFormat>
  <Paragraphs>206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Gill Sans MT</vt:lpstr>
      <vt:lpstr>Helvetica</vt:lpstr>
      <vt:lpstr>Impact</vt:lpstr>
      <vt:lpstr>Times New Roman</vt:lpstr>
      <vt:lpstr>Wingdings</vt:lpstr>
      <vt:lpstr>Badge</vt:lpstr>
      <vt:lpstr>DomCoin</vt:lpstr>
      <vt:lpstr>PowerPoint Presentation</vt:lpstr>
      <vt:lpstr>PowerPoint Presentation</vt:lpstr>
      <vt:lpstr>NSA Statement from august  2015</vt:lpstr>
      <vt:lpstr>Demo – A full transaction  using domcoin</vt:lpstr>
      <vt:lpstr>Step 1: download necessary files and blockchain/ledger</vt:lpstr>
      <vt:lpstr>PowerPoint Presentation</vt:lpstr>
      <vt:lpstr>Step 2: Generating Public and Private Key Pairs</vt:lpstr>
      <vt:lpstr>Step 2: Generating Public and Private Key Pairs</vt:lpstr>
      <vt:lpstr>Step 3: Preparing a  Transaction</vt:lpstr>
      <vt:lpstr>Step 3: Preparing a  Transaction</vt:lpstr>
      <vt:lpstr>Sha256.java</vt:lpstr>
      <vt:lpstr>Now: post to DomCoin website!</vt:lpstr>
      <vt:lpstr>Now: post to DomCoin website!</vt:lpstr>
      <vt:lpstr>Step 4: New block creation</vt:lpstr>
      <vt:lpstr>PowerPoint Presentation</vt:lpstr>
      <vt:lpstr>Step 4: new block creation</vt:lpstr>
      <vt:lpstr>Step 4: new block creation</vt:lpstr>
      <vt:lpstr>PowerPoint Presentation</vt:lpstr>
      <vt:lpstr>PowerPoint Presentation</vt:lpstr>
      <vt:lpstr>Now: update the ledger and blockchain</vt:lpstr>
      <vt:lpstr>Next: post the updated files to DomCoin website!</vt:lpstr>
      <vt:lpstr>PowerPoint Presentation</vt:lpstr>
      <vt:lpstr>Cryptocurrencies and terrorism</vt:lpstr>
      <vt:lpstr>Cryptocurrencies and terrorism</vt:lpstr>
      <vt:lpstr>Cryptocurrencies and the environment</vt:lpstr>
      <vt:lpstr>Cryptocurrencies and the environment</vt:lpstr>
      <vt:lpstr>What next for DomCoin?</vt:lpstr>
      <vt:lpstr>References</vt:lpstr>
      <vt:lpstr>References</vt:lpstr>
      <vt:lpstr>Step 4.5: Mining</vt:lpstr>
      <vt:lpstr>Step 4.5: Mining</vt:lpstr>
      <vt:lpstr>Step 4.5: Mining</vt:lpstr>
      <vt:lpstr>Blockchain and  ledger verification</vt:lpstr>
      <vt:lpstr>Security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Whyte</dc:creator>
  <cp:lastModifiedBy>Dominic Whyte</cp:lastModifiedBy>
  <cp:revision>56</cp:revision>
  <dcterms:created xsi:type="dcterms:W3CDTF">2016-01-07T01:34:18Z</dcterms:created>
  <dcterms:modified xsi:type="dcterms:W3CDTF">2016-01-10T23:00:35Z</dcterms:modified>
</cp:coreProperties>
</file>