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9" r:id="rId1"/>
  </p:sldMasterIdLst>
  <p:sldIdLst>
    <p:sldId id="256" r:id="rId2"/>
    <p:sldId id="276" r:id="rId3"/>
    <p:sldId id="279" r:id="rId4"/>
    <p:sldId id="278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84" r:id="rId13"/>
    <p:sldId id="285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735d40a85048df/Documents/Call_Volume_Trend_Analysis_Project_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735d40a85048df/Documents/Call_Volume_Trend_Analysis_Project_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735d40a85048df/Documents/Call_Volume_Trend_Analysis_Project_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735d40a85048df/Documents/Call_Volume_Trend_Analysis_Project_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[Call_Volume_Trend_Analysis_Project.xlsx]Task1!PivotTable2</c:name>
    <c:fmtId val="2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Task1!$E$3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64-4C22-9B61-8BC2461CB7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64-4C22-9B61-8BC2461CB79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64-4C22-9B61-8BC2461CB79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164-4C22-9B61-8BC2461CB79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164-4C22-9B61-8BC2461CB79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164-4C22-9B61-8BC2461CB79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164-4C22-9B61-8BC2461CB79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164-4C22-9B61-8BC2461CB79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164-4C22-9B61-8BC2461CB79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164-4C22-9B61-8BC2461CB79B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164-4C22-9B61-8BC2461CB79B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164-4C22-9B61-8BC2461CB79B}"/>
              </c:ext>
            </c:extLst>
          </c:dPt>
          <c:cat>
            <c:strRef>
              <c:f>Task1!$D$4:$D$15</c:f>
              <c:strCache>
                <c:ptCount val="12"/>
                <c:pt idx="0">
                  <c:v>10_11</c:v>
                </c:pt>
                <c:pt idx="1">
                  <c:v>11_12</c:v>
                </c:pt>
                <c:pt idx="2">
                  <c:v>12_13</c:v>
                </c:pt>
                <c:pt idx="3">
                  <c:v>13_14</c:v>
                </c:pt>
                <c:pt idx="4">
                  <c:v>14_15</c:v>
                </c:pt>
                <c:pt idx="5">
                  <c:v>15_16</c:v>
                </c:pt>
                <c:pt idx="6">
                  <c:v>16_17</c:v>
                </c:pt>
                <c:pt idx="7">
                  <c:v>17_18</c:v>
                </c:pt>
                <c:pt idx="8">
                  <c:v>18_19</c:v>
                </c:pt>
                <c:pt idx="9">
                  <c:v>19_20</c:v>
                </c:pt>
                <c:pt idx="10">
                  <c:v>20_21</c:v>
                </c:pt>
                <c:pt idx="11">
                  <c:v>9_10</c:v>
                </c:pt>
              </c:strCache>
            </c:strRef>
          </c:cat>
          <c:val>
            <c:numRef>
              <c:f>Task1!$E$4:$E$15</c:f>
              <c:numCache>
                <c:formatCode>General</c:formatCode>
                <c:ptCount val="12"/>
                <c:pt idx="0">
                  <c:v>203.33103015075378</c:v>
                </c:pt>
                <c:pt idx="1">
                  <c:v>199.25502336448599</c:v>
                </c:pt>
                <c:pt idx="2">
                  <c:v>192.88878286683629</c:v>
                </c:pt>
                <c:pt idx="3">
                  <c:v>194.74017442518971</c:v>
                </c:pt>
                <c:pt idx="4">
                  <c:v>193.67707549535993</c:v>
                </c:pt>
                <c:pt idx="5">
                  <c:v>198.88891752577319</c:v>
                </c:pt>
                <c:pt idx="6">
                  <c:v>200.86818644931228</c:v>
                </c:pt>
                <c:pt idx="7">
                  <c:v>200.24878305486121</c:v>
                </c:pt>
                <c:pt idx="8">
                  <c:v>202.55096774193549</c:v>
                </c:pt>
                <c:pt idx="9">
                  <c:v>203.40607252075142</c:v>
                </c:pt>
                <c:pt idx="10">
                  <c:v>202.84599303135889</c:v>
                </c:pt>
                <c:pt idx="11">
                  <c:v>199.0691056910569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164-4C22-9B61-8BC2461CB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72870095"/>
        <c:axId val="72865295"/>
      </c:barChart>
      <c:catAx>
        <c:axId val="72870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Time_Bucket</a:t>
                </a:r>
              </a:p>
            </c:rich>
          </c:tx>
          <c:layout>
            <c:manualLayout>
              <c:xMode val="edge"/>
              <c:yMode val="edge"/>
              <c:x val="0.42972740811278998"/>
              <c:y val="0.919694993347522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65295"/>
        <c:crosses val="autoZero"/>
        <c:auto val="1"/>
        <c:lblAlgn val="ctr"/>
        <c:lblOffset val="100"/>
        <c:noMultiLvlLbl val="0"/>
      </c:catAx>
      <c:valAx>
        <c:axId val="7286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Avg</a:t>
                </a:r>
                <a:r>
                  <a:rPr lang="en-IN" baseline="0"/>
                  <a:t> of Call_seconds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70095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Task2!$H$5</c:f>
              <c:strCache>
                <c:ptCount val="1"/>
                <c:pt idx="0">
                  <c:v>Count of Calls Received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0C-4EB7-86B4-C9D154E4C61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0C-4EB7-86B4-C9D154E4C61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0C-4EB7-86B4-C9D154E4C61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50C-4EB7-86B4-C9D154E4C61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50C-4EB7-86B4-C9D154E4C61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50C-4EB7-86B4-C9D154E4C612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50C-4EB7-86B4-C9D154E4C612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50C-4EB7-86B4-C9D154E4C61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50C-4EB7-86B4-C9D154E4C612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50C-4EB7-86B4-C9D154E4C612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50C-4EB7-86B4-C9D154E4C612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50C-4EB7-86B4-C9D154E4C612}"/>
              </c:ext>
            </c:extLst>
          </c:dPt>
          <c:cat>
            <c:strRef>
              <c:f>Task2!$G$6:$G$17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Task2!$H$6:$H$17</c:f>
              <c:numCache>
                <c:formatCode>General</c:formatCode>
                <c:ptCount val="12"/>
                <c:pt idx="0">
                  <c:v>9588</c:v>
                </c:pt>
                <c:pt idx="1">
                  <c:v>13313</c:v>
                </c:pt>
                <c:pt idx="2">
                  <c:v>14626</c:v>
                </c:pt>
                <c:pt idx="3">
                  <c:v>12652</c:v>
                </c:pt>
                <c:pt idx="4">
                  <c:v>11561</c:v>
                </c:pt>
                <c:pt idx="5">
                  <c:v>10561</c:v>
                </c:pt>
                <c:pt idx="6">
                  <c:v>9159</c:v>
                </c:pt>
                <c:pt idx="7">
                  <c:v>8788</c:v>
                </c:pt>
                <c:pt idx="8">
                  <c:v>8534</c:v>
                </c:pt>
                <c:pt idx="9">
                  <c:v>7238</c:v>
                </c:pt>
                <c:pt idx="10">
                  <c:v>6463</c:v>
                </c:pt>
                <c:pt idx="11">
                  <c:v>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50C-4EB7-86B4-C9D154E4C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365295"/>
        <c:axId val="222365775"/>
      </c:barChart>
      <c:catAx>
        <c:axId val="222365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Time_bucket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365775"/>
        <c:crosses val="autoZero"/>
        <c:auto val="1"/>
        <c:lblAlgn val="ctr"/>
        <c:lblOffset val="100"/>
        <c:noMultiLvlLbl val="0"/>
      </c:catAx>
      <c:valAx>
        <c:axId val="22236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calls Recieved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36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61440034210962"/>
          <c:y val="0.13174066508177082"/>
          <c:w val="0.85189855030080819"/>
          <c:h val="0.800210193009223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Task3!$AE$10</c:f>
              <c:strCache>
                <c:ptCount val="1"/>
                <c:pt idx="0">
                  <c:v>Count of Call_Status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2BB-4731-B666-808AA99B3D9A}"/>
              </c:ext>
            </c:extLst>
          </c:dPt>
          <c:dPt>
            <c:idx val="1"/>
            <c:invertIfNegative val="0"/>
            <c:bubble3D val="0"/>
            <c:spPr>
              <a:pattFill prst="narHorz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2BB-4731-B666-808AA99B3D9A}"/>
              </c:ext>
            </c:extLst>
          </c:dPt>
          <c:dPt>
            <c:idx val="2"/>
            <c:invertIfNegative val="0"/>
            <c:bubble3D val="0"/>
            <c:spPr>
              <a:pattFill prst="narHorz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22BB-4731-B666-808AA99B3D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Task3!$AF$9:$AH$9</c:f>
              <c:strCache>
                <c:ptCount val="3"/>
                <c:pt idx="0">
                  <c:v>abandon</c:v>
                </c:pt>
                <c:pt idx="1">
                  <c:v>answered</c:v>
                </c:pt>
                <c:pt idx="2">
                  <c:v>transfer</c:v>
                </c:pt>
              </c:strCache>
            </c:strRef>
          </c:cat>
          <c:val>
            <c:numRef>
              <c:f>Task3!$AF$10:$AH$10</c:f>
              <c:numCache>
                <c:formatCode>General</c:formatCode>
                <c:ptCount val="3"/>
                <c:pt idx="0">
                  <c:v>34403</c:v>
                </c:pt>
                <c:pt idx="1">
                  <c:v>82452</c:v>
                </c:pt>
                <c:pt idx="2">
                  <c:v>1133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BB-4731-B666-808AA99B3D9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43206527"/>
        <c:axId val="243205087"/>
      </c:barChart>
      <c:catAx>
        <c:axId val="243206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05087"/>
        <c:crosses val="autoZero"/>
        <c:auto val="1"/>
        <c:lblAlgn val="ctr"/>
        <c:lblOffset val="100"/>
        <c:noMultiLvlLbl val="0"/>
      </c:catAx>
      <c:valAx>
        <c:axId val="243205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06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 of agents required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Task4!$U$3</c:f>
              <c:strCache>
                <c:ptCount val="1"/>
                <c:pt idx="0">
                  <c:v>No of agents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A2-4BB3-BB3B-4C05D740632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A2-4BB3-BB3B-4C05D740632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A2-4BB3-BB3B-4C05D740632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6A2-4BB3-BB3B-4C05D740632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6A2-4BB3-BB3B-4C05D740632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6A2-4BB3-BB3B-4C05D740632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6A2-4BB3-BB3B-4C05D740632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6A2-4BB3-BB3B-4C05D740632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6A2-4BB3-BB3B-4C05D740632D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6A2-4BB3-BB3B-4C05D740632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6A2-4BB3-BB3B-4C05D740632D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6A2-4BB3-BB3B-4C05D740632D}"/>
              </c:ext>
            </c:extLst>
          </c:dPt>
          <c:cat>
            <c:strRef>
              <c:f>Task4!$T$4:$T$15</c:f>
              <c:strCache>
                <c:ptCount val="12"/>
                <c:pt idx="0">
                  <c:v>9pm- 10pm</c:v>
                </c:pt>
                <c:pt idx="1">
                  <c:v>10pm - 11pm </c:v>
                </c:pt>
                <c:pt idx="2">
                  <c:v>11pm- 12am </c:v>
                </c:pt>
                <c:pt idx="3">
                  <c:v>12am- lam</c:v>
                </c:pt>
                <c:pt idx="4">
                  <c:v>1am - 2am</c:v>
                </c:pt>
                <c:pt idx="5">
                  <c:v>2am - 3am </c:v>
                </c:pt>
                <c:pt idx="6">
                  <c:v>3am - 4am</c:v>
                </c:pt>
                <c:pt idx="7">
                  <c:v>4am - 5am</c:v>
                </c:pt>
                <c:pt idx="8">
                  <c:v>5am - 6am</c:v>
                </c:pt>
                <c:pt idx="9">
                  <c:v>6am - 7am</c:v>
                </c:pt>
                <c:pt idx="10">
                  <c:v>7am - 8am</c:v>
                </c:pt>
                <c:pt idx="11">
                  <c:v>8am - 9am</c:v>
                </c:pt>
              </c:strCache>
            </c:strRef>
          </c:cat>
          <c:val>
            <c:numRef>
              <c:f>Task4!$U$4:$U$15</c:f>
              <c:numCache>
                <c:formatCode>0</c:formatCode>
                <c:ptCount val="12"/>
                <c:pt idx="0">
                  <c:v>1.7000000000000002</c:v>
                </c:pt>
                <c:pt idx="1">
                  <c:v>1.7000000000000002</c:v>
                </c:pt>
                <c:pt idx="2">
                  <c:v>1.1333333333333333</c:v>
                </c:pt>
                <c:pt idx="3">
                  <c:v>1.1333333333333333</c:v>
                </c:pt>
                <c:pt idx="4">
                  <c:v>0.56666666666666665</c:v>
                </c:pt>
                <c:pt idx="5">
                  <c:v>0.56666666666666665</c:v>
                </c:pt>
                <c:pt idx="6">
                  <c:v>0.56666666666666665</c:v>
                </c:pt>
                <c:pt idx="7">
                  <c:v>0.56666666666666665</c:v>
                </c:pt>
                <c:pt idx="8">
                  <c:v>1.7000000000000002</c:v>
                </c:pt>
                <c:pt idx="9">
                  <c:v>2.2666666666666666</c:v>
                </c:pt>
                <c:pt idx="10">
                  <c:v>2.2666666666666666</c:v>
                </c:pt>
                <c:pt idx="11">
                  <c:v>2.833333333333333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6A2-4BB3-BB3B-4C05D7406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741503"/>
        <c:axId val="640742943"/>
      </c:barChart>
      <c:catAx>
        <c:axId val="64074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742943"/>
        <c:crosses val="autoZero"/>
        <c:auto val="1"/>
        <c:lblAlgn val="ctr"/>
        <c:lblOffset val="100"/>
        <c:noMultiLvlLbl val="0"/>
      </c:catAx>
      <c:valAx>
        <c:axId val="64074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741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6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21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8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3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5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9CA6-3F6C-4000-A16D-285C14CA0B3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EE8D-DFE7-42B6-9375-B66CA233E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8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9ODvvIPVIo4XdKnJpzc5YyuNWuxIb4zG/edit?usp=drive_link&amp;ouid=116577411000237586409&amp;rtpof=true&amp;sd=tru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BA3-3E96-621F-F308-725473E8A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98" y="1945473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GB" sz="4400" b="1" i="0" dirty="0">
                <a:solidFill>
                  <a:schemeClr val="tx2"/>
                </a:solidFill>
                <a:effectLst/>
                <a:latin typeface="Manrope"/>
              </a:rPr>
              <a:t>ABC Call </a:t>
            </a:r>
            <a:r>
              <a:rPr lang="en-GB" sz="4400" b="1" i="0" dirty="0">
                <a:solidFill>
                  <a:srgbClr val="3C4858"/>
                </a:solidFill>
                <a:effectLst/>
                <a:latin typeface="Manrope"/>
              </a:rPr>
              <a:t>Volume Trend Analysis</a:t>
            </a:r>
            <a:br>
              <a:rPr lang="en-GB" sz="4400" b="1" i="0" dirty="0">
                <a:solidFill>
                  <a:srgbClr val="3C4858"/>
                </a:solidFill>
                <a:effectLst/>
                <a:latin typeface="Manrope"/>
              </a:rPr>
            </a:br>
            <a:br>
              <a:rPr lang="en-GB" sz="1400" b="1" i="0" dirty="0">
                <a:solidFill>
                  <a:srgbClr val="3C4858"/>
                </a:solidFill>
                <a:effectLst/>
                <a:latin typeface="Manrope"/>
              </a:rPr>
            </a:br>
            <a:endParaRPr lang="en-IN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D7A85-9C2D-59D3-2EFA-7DAE7BD43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9008" y="3071813"/>
            <a:ext cx="9469211" cy="865639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By Atinderbir Pannu</a:t>
            </a:r>
          </a:p>
        </p:txBody>
      </p:sp>
    </p:spTree>
    <p:extLst>
      <p:ext uri="{BB962C8B-B14F-4D97-AF65-F5344CB8AC3E}">
        <p14:creationId xmlns:p14="http://schemas.microsoft.com/office/powerpoint/2010/main" val="353468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44FB0E-3672-707D-D335-FAC78C7AB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25542"/>
              </p:ext>
            </p:extLst>
          </p:nvPr>
        </p:nvGraphicFramePr>
        <p:xfrm>
          <a:off x="5620336" y="1020274"/>
          <a:ext cx="5760429" cy="3776444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839268">
                  <a:extLst>
                    <a:ext uri="{9D8B030D-6E8A-4147-A177-3AD203B41FA5}">
                      <a16:colId xmlns:a16="http://schemas.microsoft.com/office/drawing/2014/main" val="3324837467"/>
                    </a:ext>
                  </a:extLst>
                </a:gridCol>
                <a:gridCol w="1716684">
                  <a:extLst>
                    <a:ext uri="{9D8B030D-6E8A-4147-A177-3AD203B41FA5}">
                      <a16:colId xmlns:a16="http://schemas.microsoft.com/office/drawing/2014/main" val="1384872571"/>
                    </a:ext>
                  </a:extLst>
                </a:gridCol>
                <a:gridCol w="1360631">
                  <a:extLst>
                    <a:ext uri="{9D8B030D-6E8A-4147-A177-3AD203B41FA5}">
                      <a16:colId xmlns:a16="http://schemas.microsoft.com/office/drawing/2014/main" val="3287650978"/>
                    </a:ext>
                  </a:extLst>
                </a:gridCol>
                <a:gridCol w="699390">
                  <a:extLst>
                    <a:ext uri="{9D8B030D-6E8A-4147-A177-3AD203B41FA5}">
                      <a16:colId xmlns:a16="http://schemas.microsoft.com/office/drawing/2014/main" val="726022988"/>
                    </a:ext>
                  </a:extLst>
                </a:gridCol>
                <a:gridCol w="1144456">
                  <a:extLst>
                    <a:ext uri="{9D8B030D-6E8A-4147-A177-3AD203B41FA5}">
                      <a16:colId xmlns:a16="http://schemas.microsoft.com/office/drawing/2014/main" val="1408241681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Count of Call_Seconds (s)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% of call of seconds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Column1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Agents required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12781670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13313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11.28%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33813235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11_12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14626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12.40%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88676140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12_13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12652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10.72%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34843322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9.80%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7570022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14_15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8.95%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53534761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15_16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9159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7.76%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80328623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16_17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8788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7.45%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80085139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7.23%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93940835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7238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6.13%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10538151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5.48%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29570182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20_21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79971093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9_10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9588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8.13%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87708806"/>
                  </a:ext>
                </a:extLst>
              </a:tr>
              <a:tr h="26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117988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3269175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D30F2AC-EB1A-1CB0-8254-197F27692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464851"/>
              </p:ext>
            </p:extLst>
          </p:nvPr>
        </p:nvGraphicFramePr>
        <p:xfrm>
          <a:off x="887918" y="889343"/>
          <a:ext cx="4171762" cy="4142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4E8D28D-163C-6682-2138-9C1DDB04F53D}"/>
              </a:ext>
            </a:extLst>
          </p:cNvPr>
          <p:cNvSpPr txBox="1"/>
          <p:nvPr/>
        </p:nvSpPr>
        <p:spPr>
          <a:xfrm>
            <a:off x="1162931" y="5448776"/>
            <a:ext cx="10217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achieve a 90% call connection rate, approximately 54 agents are needed, calculated using the provided formula and average daily call volume. Hence,12 more agents are required </a:t>
            </a:r>
            <a:r>
              <a:rPr lang="en-GB" b="0" i="0" dirty="0">
                <a:effectLst/>
                <a:latin typeface="Manrope"/>
              </a:rPr>
              <a:t>to calculate the minimum number of agents required in each time bucket to ensure that at least 90 out of 100 calls are answered.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97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D69-31BA-993F-0D6F-DB44C40B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1" y="642261"/>
            <a:ext cx="10515600" cy="1325563"/>
          </a:xfrm>
        </p:spPr>
        <p:txBody>
          <a:bodyPr>
            <a:noAutofit/>
          </a:bodyPr>
          <a:lstStyle/>
          <a:p>
            <a:r>
              <a:rPr lang="en-GB" sz="2400" b="1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Task </a:t>
            </a:r>
            <a:r>
              <a:rPr lang="en-GB" sz="24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GB" sz="2400" b="1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GB" sz="2400" b="1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Night Shift Manpower Planning: </a:t>
            </a:r>
            <a:r>
              <a:rPr lang="en-GB" sz="2400" b="1" i="0" dirty="0">
                <a:solidFill>
                  <a:srgbClr val="8492A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 </a:t>
            </a:r>
            <a:br>
              <a:rPr lang="en-IN" sz="2400" b="1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FBFEC9-A711-4168-87C1-F74901D05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2518085"/>
            <a:ext cx="10011509" cy="278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Considering the provided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average incoming calls are 5130, with 30% of calls occurring at night, which is 1539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average seconds required to answer the calls at night are 305676.18.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translates to approximately 84.91 hours required to answer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Adjusting for a 90% efficiency rate, the actual hours required become 76.42.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With this calculation, approximately 17 agents are needed to handle the workload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00CBF0-D502-7AA6-5BDE-3D6A5678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5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9789BB-8060-5643-DE4C-43410DC8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178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5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5E032-374B-960E-AE15-D5D97055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7" y="2168060"/>
            <a:ext cx="7587718" cy="3290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E3513-F977-9B8D-4AB6-389E2A8E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243" y="399520"/>
            <a:ext cx="7391454" cy="91916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2A37C0-0749-8A2C-5D0D-E43A71CB1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9888"/>
              </p:ext>
            </p:extLst>
          </p:nvPr>
        </p:nvGraphicFramePr>
        <p:xfrm>
          <a:off x="8346830" y="1680382"/>
          <a:ext cx="3291841" cy="397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969">
                  <a:extLst>
                    <a:ext uri="{9D8B030D-6E8A-4147-A177-3AD203B41FA5}">
                      <a16:colId xmlns:a16="http://schemas.microsoft.com/office/drawing/2014/main" val="1228685448"/>
                    </a:ext>
                  </a:extLst>
                </a:gridCol>
                <a:gridCol w="469715">
                  <a:extLst>
                    <a:ext uri="{9D8B030D-6E8A-4147-A177-3AD203B41FA5}">
                      <a16:colId xmlns:a16="http://schemas.microsoft.com/office/drawing/2014/main" val="2158502684"/>
                    </a:ext>
                  </a:extLst>
                </a:gridCol>
                <a:gridCol w="832724">
                  <a:extLst>
                    <a:ext uri="{9D8B030D-6E8A-4147-A177-3AD203B41FA5}">
                      <a16:colId xmlns:a16="http://schemas.microsoft.com/office/drawing/2014/main" val="2914496972"/>
                    </a:ext>
                  </a:extLst>
                </a:gridCol>
                <a:gridCol w="803433">
                  <a:extLst>
                    <a:ext uri="{9D8B030D-6E8A-4147-A177-3AD203B41FA5}">
                      <a16:colId xmlns:a16="http://schemas.microsoft.com/office/drawing/2014/main" val="3796883483"/>
                    </a:ext>
                  </a:extLst>
                </a:gridCol>
              </a:tblGrid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Bucket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Distribution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agents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47439404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9pm- 10pm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2256194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10pm - 11pm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09388924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11pm- 12am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19484216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12am- lam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3638213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1am - 2am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8907051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2am - 3am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07002737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3am - 4am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47134182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4am - 5am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68419265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5am - 6am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40728687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6am - 7am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25682458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7am - 8am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3236673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8am - 9am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01157408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8683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07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B7499C6-1008-C933-4D01-B09A19C30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236532"/>
              </p:ext>
            </p:extLst>
          </p:nvPr>
        </p:nvGraphicFramePr>
        <p:xfrm>
          <a:off x="1938997" y="981514"/>
          <a:ext cx="7439464" cy="4894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830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553-4F48-A8BB-88D9-AEFEC67F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3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B7CF-CB8F-F14D-6046-F4CF1C252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912" y="1718823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Throughout this project, I've gained insights into the analyst's impact on customer service, emphasizing the company's goal of maximizing satisfaction. </a:t>
            </a:r>
          </a:p>
          <a:p>
            <a:pPr algn="just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Utilizing tools like IVR, powered by AI, facilitates efficient customer query resolution.</a:t>
            </a:r>
          </a:p>
          <a:p>
            <a:pPr algn="just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Pre-calculated time buckets and call durations converted into seconds streamline data analysis. Exploring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behavioral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analytics uncovers trends and preferences, enhancing overall customer experience.</a:t>
            </a:r>
          </a:p>
          <a:p>
            <a:pPr algn="just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This project enriches understanding of customer service dynamics and the analyst's role in fostering satisfaction.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1700F5-87D2-2961-2EFB-A23F612B6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987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C08145C-8BBF-A951-5E66-93B6710C6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178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5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A555-A97A-6092-DCBE-FDAE7E85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4892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</a:t>
            </a:r>
            <a:br>
              <a:rPr lang="en-IN" dirty="0"/>
            </a:b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b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</a:t>
            </a:r>
            <a:r>
              <a:rPr lang="en-IN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Excelsheet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LINK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2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7D82-0F82-7B8A-D1B0-D06EB2A2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EA99-76E8-9B9A-59EC-FC15B082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434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br>
              <a:rPr lang="en-GB" dirty="0"/>
            </a:br>
            <a:r>
              <a:rPr lang="en-GB" b="0" i="0" dirty="0">
                <a:solidFill>
                  <a:srgbClr val="0D0D0D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project delves into Customer Experience (CX) analytics, focusing on the inbound calling team of a company. Utilizing a 23-day dataset, key metrics such as agent details, queue times, call durations, and statuses are explored. The CX team's vital responsibilities encompass </a:t>
            </a:r>
            <a:r>
              <a:rPr lang="en-GB" b="0" i="0" dirty="0" err="1">
                <a:solidFill>
                  <a:srgbClr val="0D0D0D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analyzing</a:t>
            </a:r>
            <a:r>
              <a:rPr lang="en-GB" b="0" i="0" dirty="0">
                <a:solidFill>
                  <a:srgbClr val="0D0D0D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feedback, managing programs, and mapping customer journeys. Through the utilization of AI-powered tools like IVR and Predictive Analytics, the goal is to optimize inbound customer support, nurturing loyalty and advocacy for the business.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B067-1826-CB5E-9DEC-7DF6724C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72" y="46787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TECH-USED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EAB8-8419-45D3-0F79-E912A06E2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542" y="196105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Ms-Excel 2021 </a:t>
            </a:r>
          </a:p>
          <a:p>
            <a:r>
              <a:rPr lang="en-IN" dirty="0"/>
              <a:t>Ms-</a:t>
            </a:r>
            <a:r>
              <a:rPr lang="en-IN" dirty="0" err="1"/>
              <a:t>Powerpoint</a:t>
            </a:r>
            <a:r>
              <a:rPr lang="en-IN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28622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870B-55E4-E22D-8971-EA53CDC9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C982-800D-EA4C-C9AB-ADC49054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Processed dataset according to project tasks, addressing problem statement and analysis approach.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Calculated average call duration for incoming calls per agent, determining necessary agent count and total manpower for customer attendance.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Applied Excel methodologies and concepts to execute analysis, ensuring accurate results and creating necessary charts.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Presented comprehensive approach to analysis, utilizing Excel tools effectively.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Compiled brief project report summarizing findings and methodologies used.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0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A63A-F65F-70E4-2F8E-F24F8B6B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18" y="-3100895"/>
            <a:ext cx="11505964" cy="41428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2400" b="1" kern="120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Task 1:</a:t>
            </a:r>
            <a:r>
              <a:rPr lang="en-US" sz="2400" b="1" kern="120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b="1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Average Call Duration</a:t>
            </a:r>
            <a:r>
              <a:rPr lang="en-GB" sz="2400" b="1" i="0" dirty="0">
                <a:solidFill>
                  <a:srgbClr val="8492A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Determine the average duration of all incoming calls received by agents. This should be calculated for each time bucket.</a:t>
            </a:r>
            <a:endParaRPr lang="en-US" sz="2400" b="1" kern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B39FB9-B263-2E20-4D0C-A77020F1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34" y="2083508"/>
            <a:ext cx="3033735" cy="3309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71D560-412B-206D-0C5E-9A1512E7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632" y="1311935"/>
            <a:ext cx="2760202" cy="50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4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D5CB89-6305-2052-F392-0B8FD0FAB5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534097"/>
              </p:ext>
            </p:extLst>
          </p:nvPr>
        </p:nvGraphicFramePr>
        <p:xfrm>
          <a:off x="2432683" y="1076030"/>
          <a:ext cx="6229349" cy="35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1B6C1C5-FC39-D0EF-978F-E1A160D54ABC}"/>
              </a:ext>
            </a:extLst>
          </p:cNvPr>
          <p:cNvSpPr txBox="1"/>
          <p:nvPr/>
        </p:nvSpPr>
        <p:spPr>
          <a:xfrm>
            <a:off x="1092591" y="4952424"/>
            <a:ext cx="9336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highest average durations occur between 10 am to 11 am and 7 pm to 8 pm, while the lowest average durations are observed between 12 pm to 1 pm. These findings aid in understanding peak and off-peak call handling periods.</a:t>
            </a:r>
          </a:p>
        </p:txBody>
      </p:sp>
    </p:spTree>
    <p:extLst>
      <p:ext uri="{BB962C8B-B14F-4D97-AF65-F5344CB8AC3E}">
        <p14:creationId xmlns:p14="http://schemas.microsoft.com/office/powerpoint/2010/main" val="364154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2E67-096A-9EEE-CF3F-E393E517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3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2400" b="1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Task 2: </a:t>
            </a:r>
            <a:r>
              <a:rPr lang="en-GB" sz="2400" b="1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Call Volume Analysis: </a:t>
            </a:r>
            <a:r>
              <a:rPr lang="en-GB" sz="24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Visualize the total number of calls received. This should be represented as a graph or chart showing the number of calls against time. Time should be represented in buckets (e.g., 1-2, 2-3, etc.).</a:t>
            </a:r>
            <a:br>
              <a:rPr lang="en-IN" sz="2000" b="1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D6C08-E926-AE62-8457-AD3A0520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97" y="2063214"/>
            <a:ext cx="2519381" cy="2900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43A69-4554-7123-66CD-FCA7F31BE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71" y="1366596"/>
            <a:ext cx="2962763" cy="52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B3B034-0D97-7145-3D57-5907CC61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20DAA9-99C5-71CE-FDD6-E82B58C90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058686"/>
              </p:ext>
            </p:extLst>
          </p:nvPr>
        </p:nvGraphicFramePr>
        <p:xfrm>
          <a:off x="2114402" y="1457578"/>
          <a:ext cx="7104626" cy="3942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75E4F3-A767-52B4-EA08-FFC7A59A7984}"/>
              </a:ext>
            </a:extLst>
          </p:cNvPr>
          <p:cNvSpPr txBox="1"/>
          <p:nvPr/>
        </p:nvSpPr>
        <p:spPr>
          <a:xfrm>
            <a:off x="1448971" y="5678548"/>
            <a:ext cx="9969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Analysis indicates peak customer call activity between 11 am to 12 noon, with a decline during 8 pm to 9 pm. </a:t>
            </a:r>
          </a:p>
        </p:txBody>
      </p:sp>
    </p:spTree>
    <p:extLst>
      <p:ext uri="{BB962C8B-B14F-4D97-AF65-F5344CB8AC3E}">
        <p14:creationId xmlns:p14="http://schemas.microsoft.com/office/powerpoint/2010/main" val="194686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93E0-662E-24EE-D1C4-53AA4E03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4" y="544663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Task </a:t>
            </a:r>
            <a:r>
              <a:rPr lang="en-GB" sz="24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GB" sz="2400" b="1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sz="2400" b="1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Manpower Planning:</a:t>
            </a:r>
            <a:r>
              <a:rPr lang="en-GB" sz="2400" b="0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GB" sz="2400" b="0" i="0" dirty="0">
                <a:solidFill>
                  <a:srgbClr val="8492A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current rate of abandoned calls is approximately 30%. Propose a plan for manpower allocation during each time bucket (from 9 am to 9 pm) to reduce the abandon rate to 10%. In other words, you need to calculate the minimum number of agents required in each time bucket to ensure that at least 90 out of 100 calls are answered.</a:t>
            </a:r>
            <a:endParaRPr lang="en-I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7F980-AE12-6346-6078-8A726FB2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106" y="2359264"/>
            <a:ext cx="6297915" cy="175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FC081-2DE8-2FB7-B969-26D7B826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2" y="4441661"/>
            <a:ext cx="11509638" cy="18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5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4147</TotalTime>
  <Words>896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Inter</vt:lpstr>
      <vt:lpstr>Manrope</vt:lpstr>
      <vt:lpstr>Office Theme</vt:lpstr>
      <vt:lpstr>ABC Call Volume Trend Analysis  </vt:lpstr>
      <vt:lpstr>DESCRIPTION</vt:lpstr>
      <vt:lpstr>TECH-USED </vt:lpstr>
      <vt:lpstr>Approach</vt:lpstr>
      <vt:lpstr>Task 1: Average Call Duration: Determine the average duration of all incoming calls received by agents. This should be calculated for each time bucket.</vt:lpstr>
      <vt:lpstr>PowerPoint Presentation</vt:lpstr>
      <vt:lpstr>Task 2: Call Volume Analysis: Visualize the total number of calls received. This should be represented as a graph or chart showing the number of calls against time. Time should be represented in buckets (e.g., 1-2, 2-3, etc.). </vt:lpstr>
      <vt:lpstr>PowerPoint Presentation</vt:lpstr>
      <vt:lpstr>Task 3: Manpower Planning: The current rate of abandoned calls is approximately 30%. Propose a plan for manpower allocation during each time bucket (from 9 am to 9 pm) to reduce the abandon rate to 10%. In other words, you need to calculate the minimum number of agents required in each time bucket to ensure that at least 90 out of 100 calls are answered.</vt:lpstr>
      <vt:lpstr>PowerPoint Presentation</vt:lpstr>
      <vt:lpstr>Task 4:Night Shift Manpower Planning: 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  </vt:lpstr>
      <vt:lpstr>PowerPoint Presentation</vt:lpstr>
      <vt:lpstr>PowerPoint Presentation</vt:lpstr>
      <vt:lpstr>RESULT</vt:lpstr>
      <vt:lpstr>                                             THANK YOU                                 Excelsheet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Atinderbir pannu</dc:creator>
  <cp:lastModifiedBy>Atinderbir pannu</cp:lastModifiedBy>
  <cp:revision>4</cp:revision>
  <dcterms:created xsi:type="dcterms:W3CDTF">2024-03-17T02:36:37Z</dcterms:created>
  <dcterms:modified xsi:type="dcterms:W3CDTF">2024-03-24T16:21:47Z</dcterms:modified>
</cp:coreProperties>
</file>